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72" r:id="rId3"/>
    <p:sldId id="257" r:id="rId4"/>
    <p:sldId id="260" r:id="rId5"/>
    <p:sldId id="273" r:id="rId6"/>
    <p:sldId id="275" r:id="rId7"/>
    <p:sldId id="276" r:id="rId8"/>
    <p:sldId id="277" r:id="rId9"/>
    <p:sldId id="270" r:id="rId10"/>
    <p:sldId id="261" r:id="rId11"/>
    <p:sldId id="262" r:id="rId12"/>
    <p:sldId id="263" r:id="rId13"/>
    <p:sldId id="264" r:id="rId14"/>
    <p:sldId id="271" r:id="rId15"/>
    <p:sldId id="265" r:id="rId16"/>
    <p:sldId id="266" r:id="rId17"/>
    <p:sldId id="290" r:id="rId18"/>
    <p:sldId id="291" r:id="rId19"/>
    <p:sldId id="292" r:id="rId20"/>
    <p:sldId id="267" r:id="rId21"/>
    <p:sldId id="268" r:id="rId22"/>
    <p:sldId id="278" r:id="rId23"/>
    <p:sldId id="279" r:id="rId24"/>
    <p:sldId id="280" r:id="rId25"/>
    <p:sldId id="281" r:id="rId26"/>
    <p:sldId id="282" r:id="rId27"/>
    <p:sldId id="283" r:id="rId28"/>
    <p:sldId id="284" r:id="rId29"/>
    <p:sldId id="285" r:id="rId30"/>
    <p:sldId id="286" r:id="rId31"/>
    <p:sldId id="287" r:id="rId32"/>
    <p:sldId id="289" r:id="rId33"/>
    <p:sldId id="2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3D2926-71E5-47FE-BB71-97592561D9B6}">
          <p14:sldIdLst>
            <p14:sldId id="256"/>
            <p14:sldId id="272"/>
            <p14:sldId id="257"/>
            <p14:sldId id="260"/>
            <p14:sldId id="273"/>
            <p14:sldId id="275"/>
            <p14:sldId id="276"/>
            <p14:sldId id="277"/>
            <p14:sldId id="270"/>
            <p14:sldId id="261"/>
            <p14:sldId id="262"/>
            <p14:sldId id="263"/>
            <p14:sldId id="264"/>
            <p14:sldId id="271"/>
            <p14:sldId id="265"/>
            <p14:sldId id="266"/>
            <p14:sldId id="290"/>
            <p14:sldId id="291"/>
            <p14:sldId id="292"/>
            <p14:sldId id="267"/>
            <p14:sldId id="268"/>
            <p14:sldId id="278"/>
            <p14:sldId id="279"/>
            <p14:sldId id="280"/>
            <p14:sldId id="281"/>
            <p14:sldId id="282"/>
            <p14:sldId id="283"/>
            <p14:sldId id="284"/>
            <p14:sldId id="285"/>
            <p14:sldId id="286"/>
            <p14:sldId id="287"/>
            <p14:sldId id="289"/>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file:///C:\Users\Ryan\Documents\Research%20Assistant\NIH%20Project\mina\mina_experimen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24601933062577E-2"/>
          <c:y val="9.25078243870361E-2"/>
          <c:w val="0.92077539806693742"/>
          <c:h val="0.71985142208101183"/>
        </c:manualLayout>
      </c:layout>
      <c:lineChart>
        <c:grouping val="standard"/>
        <c:varyColors val="0"/>
        <c:ser>
          <c:idx val="2"/>
          <c:order val="0"/>
          <c:tx>
            <c:v>Total Mismatches</c:v>
          </c:tx>
          <c:spPr>
            <a:ln w="12700">
              <a:solidFill>
                <a:schemeClr val="tx1"/>
              </a:solidFill>
            </a:ln>
          </c:spPr>
          <c:marker>
            <c:symbol val="triangle"/>
            <c:size val="6"/>
            <c:spPr>
              <a:solidFill>
                <a:schemeClr val="tx1"/>
              </a:solidFill>
              <a:ln>
                <a:solidFill>
                  <a:schemeClr val="tx1"/>
                </a:solidFill>
              </a:ln>
            </c:spPr>
          </c:marker>
          <c:cat>
            <c:numRef>
              <c:f>MacroLine1ExtAlignment!$I$5:$I$12</c:f>
              <c:numCache>
                <c:formatCode>General</c:formatCode>
                <c:ptCount val="8"/>
                <c:pt idx="0">
                  <c:v>2</c:v>
                </c:pt>
                <c:pt idx="1">
                  <c:v>3</c:v>
                </c:pt>
                <c:pt idx="2">
                  <c:v>4</c:v>
                </c:pt>
                <c:pt idx="3">
                  <c:v>5</c:v>
                </c:pt>
                <c:pt idx="4">
                  <c:v>6</c:v>
                </c:pt>
                <c:pt idx="5">
                  <c:v>7</c:v>
                </c:pt>
                <c:pt idx="6">
                  <c:v>8</c:v>
                </c:pt>
                <c:pt idx="7">
                  <c:v>9</c:v>
                </c:pt>
              </c:numCache>
            </c:numRef>
          </c:cat>
          <c:val>
            <c:numRef>
              <c:f>MacroLine1ExtAlignment!$O$5:$O$12</c:f>
              <c:numCache>
                <c:formatCode>General</c:formatCode>
                <c:ptCount val="8"/>
                <c:pt idx="0">
                  <c:v>29</c:v>
                </c:pt>
                <c:pt idx="1">
                  <c:v>64</c:v>
                </c:pt>
                <c:pt idx="2">
                  <c:v>94</c:v>
                </c:pt>
                <c:pt idx="3">
                  <c:v>117</c:v>
                </c:pt>
                <c:pt idx="4">
                  <c:v>137</c:v>
                </c:pt>
                <c:pt idx="5">
                  <c:v>169</c:v>
                </c:pt>
                <c:pt idx="6">
                  <c:v>197</c:v>
                </c:pt>
                <c:pt idx="7">
                  <c:v>246</c:v>
                </c:pt>
              </c:numCache>
            </c:numRef>
          </c:val>
          <c:smooth val="0"/>
        </c:ser>
        <c:ser>
          <c:idx val="3"/>
          <c:order val="1"/>
          <c:tx>
            <c:v>Mismatches by Gaps</c:v>
          </c:tx>
          <c:spPr>
            <a:ln w="12700">
              <a:solidFill>
                <a:schemeClr val="accent2"/>
              </a:solidFill>
            </a:ln>
          </c:spPr>
          <c:marker>
            <c:symbol val="square"/>
            <c:size val="3"/>
            <c:spPr>
              <a:solidFill>
                <a:schemeClr val="accent2"/>
              </a:solidFill>
              <a:ln>
                <a:solidFill>
                  <a:schemeClr val="accent2"/>
                </a:solidFill>
              </a:ln>
            </c:spPr>
          </c:marker>
          <c:cat>
            <c:numRef>
              <c:f>MacroLine1ExtAlignment!$I$5:$I$12</c:f>
              <c:numCache>
                <c:formatCode>General</c:formatCode>
                <c:ptCount val="8"/>
                <c:pt idx="0">
                  <c:v>2</c:v>
                </c:pt>
                <c:pt idx="1">
                  <c:v>3</c:v>
                </c:pt>
                <c:pt idx="2">
                  <c:v>4</c:v>
                </c:pt>
                <c:pt idx="3">
                  <c:v>5</c:v>
                </c:pt>
                <c:pt idx="4">
                  <c:v>6</c:v>
                </c:pt>
                <c:pt idx="5">
                  <c:v>7</c:v>
                </c:pt>
                <c:pt idx="6">
                  <c:v>8</c:v>
                </c:pt>
                <c:pt idx="7">
                  <c:v>9</c:v>
                </c:pt>
              </c:numCache>
            </c:numRef>
          </c:cat>
          <c:val>
            <c:numRef>
              <c:f>MacroLine1ExtAlignment!$P$5:$P$12</c:f>
              <c:numCache>
                <c:formatCode>General</c:formatCode>
                <c:ptCount val="8"/>
                <c:pt idx="0">
                  <c:v>26</c:v>
                </c:pt>
                <c:pt idx="1">
                  <c:v>58</c:v>
                </c:pt>
                <c:pt idx="2">
                  <c:v>92</c:v>
                </c:pt>
                <c:pt idx="3">
                  <c:v>110</c:v>
                </c:pt>
                <c:pt idx="4">
                  <c:v>132</c:v>
                </c:pt>
                <c:pt idx="5">
                  <c:v>160</c:v>
                </c:pt>
                <c:pt idx="6">
                  <c:v>191</c:v>
                </c:pt>
                <c:pt idx="7">
                  <c:v>223</c:v>
                </c:pt>
              </c:numCache>
            </c:numRef>
          </c:val>
          <c:smooth val="0"/>
        </c:ser>
        <c:ser>
          <c:idx val="4"/>
          <c:order val="2"/>
          <c:tx>
            <c:v>Original Length</c:v>
          </c:tx>
          <c:spPr>
            <a:ln w="12700">
              <a:solidFill>
                <a:srgbClr val="7030A0"/>
              </a:solidFill>
            </a:ln>
          </c:spPr>
          <c:marker>
            <c:symbol val="circle"/>
            <c:size val="5"/>
            <c:spPr>
              <a:solidFill>
                <a:srgbClr val="7030A0"/>
              </a:solidFill>
              <a:ln>
                <a:solidFill>
                  <a:srgbClr val="7030A0"/>
                </a:solidFill>
              </a:ln>
            </c:spPr>
          </c:marker>
          <c:cat>
            <c:numRef>
              <c:f>MacroLine1ExtAlignment!$I$5:$I$12</c:f>
              <c:numCache>
                <c:formatCode>General</c:formatCode>
                <c:ptCount val="8"/>
                <c:pt idx="0">
                  <c:v>2</c:v>
                </c:pt>
                <c:pt idx="1">
                  <c:v>3</c:v>
                </c:pt>
                <c:pt idx="2">
                  <c:v>4</c:v>
                </c:pt>
                <c:pt idx="3">
                  <c:v>5</c:v>
                </c:pt>
                <c:pt idx="4">
                  <c:v>6</c:v>
                </c:pt>
                <c:pt idx="5">
                  <c:v>7</c:v>
                </c:pt>
                <c:pt idx="6">
                  <c:v>8</c:v>
                </c:pt>
                <c:pt idx="7">
                  <c:v>9</c:v>
                </c:pt>
              </c:numCache>
            </c:numRef>
          </c:cat>
          <c:val>
            <c:numRef>
              <c:f>MacroLine1ExtAlignment!$L$5:$L$12</c:f>
              <c:numCache>
                <c:formatCode>General</c:formatCode>
                <c:ptCount val="8"/>
                <c:pt idx="0">
                  <c:v>473</c:v>
                </c:pt>
                <c:pt idx="1">
                  <c:v>448</c:v>
                </c:pt>
                <c:pt idx="2">
                  <c:v>417</c:v>
                </c:pt>
                <c:pt idx="3">
                  <c:v>397</c:v>
                </c:pt>
                <c:pt idx="4">
                  <c:v>367</c:v>
                </c:pt>
                <c:pt idx="5">
                  <c:v>347</c:v>
                </c:pt>
                <c:pt idx="6">
                  <c:v>315</c:v>
                </c:pt>
                <c:pt idx="7">
                  <c:v>284</c:v>
                </c:pt>
              </c:numCache>
            </c:numRef>
          </c:val>
          <c:smooth val="0"/>
        </c:ser>
        <c:dLbls>
          <c:showLegendKey val="0"/>
          <c:showVal val="0"/>
          <c:showCatName val="0"/>
          <c:showSerName val="0"/>
          <c:showPercent val="0"/>
          <c:showBubbleSize val="0"/>
        </c:dLbls>
        <c:marker val="1"/>
        <c:smooth val="0"/>
        <c:axId val="-2102226848"/>
        <c:axId val="-2101423392"/>
      </c:lineChart>
      <c:catAx>
        <c:axId val="-2102226848"/>
        <c:scaling>
          <c:orientation val="minMax"/>
        </c:scaling>
        <c:delete val="0"/>
        <c:axPos val="b"/>
        <c:title>
          <c:tx>
            <c:rich>
              <a:bodyPr/>
              <a:lstStyle/>
              <a:p>
                <a:pPr>
                  <a:defRPr sz="800"/>
                </a:pPr>
                <a:r>
                  <a:rPr lang="en-US" sz="800"/>
                  <a:t>Point Number</a:t>
                </a:r>
              </a:p>
            </c:rich>
          </c:tx>
          <c:overlay val="0"/>
        </c:title>
        <c:numFmt formatCode="General" sourceLinked="1"/>
        <c:majorTickMark val="out"/>
        <c:minorTickMark val="none"/>
        <c:tickLblPos val="nextTo"/>
        <c:txPr>
          <a:bodyPr/>
          <a:lstStyle/>
          <a:p>
            <a:pPr>
              <a:defRPr sz="800"/>
            </a:pPr>
            <a:endParaRPr lang="en-US"/>
          </a:p>
        </c:txPr>
        <c:crossAx val="-2101423392"/>
        <c:crosses val="autoZero"/>
        <c:auto val="1"/>
        <c:lblAlgn val="ctr"/>
        <c:lblOffset val="100"/>
        <c:noMultiLvlLbl val="0"/>
      </c:catAx>
      <c:valAx>
        <c:axId val="-2101423392"/>
        <c:scaling>
          <c:orientation val="minMax"/>
        </c:scaling>
        <c:delete val="0"/>
        <c:axPos val="l"/>
        <c:majorGridlines/>
        <c:title>
          <c:tx>
            <c:rich>
              <a:bodyPr rot="-5400000" vert="horz"/>
              <a:lstStyle/>
              <a:p>
                <a:pPr>
                  <a:defRPr sz="800"/>
                </a:pPr>
                <a:r>
                  <a:rPr lang="en-US" sz="800"/>
                  <a:t>Count</a:t>
                </a:r>
              </a:p>
            </c:rich>
          </c:tx>
          <c:overlay val="0"/>
        </c:title>
        <c:numFmt formatCode="General" sourceLinked="1"/>
        <c:majorTickMark val="out"/>
        <c:minorTickMark val="none"/>
        <c:tickLblPos val="nextTo"/>
        <c:txPr>
          <a:bodyPr/>
          <a:lstStyle/>
          <a:p>
            <a:pPr>
              <a:defRPr sz="800"/>
            </a:pPr>
            <a:endParaRPr lang="en-US"/>
          </a:p>
        </c:txPr>
        <c:crossAx val="-2102226848"/>
        <c:crosses val="autoZero"/>
        <c:crossBetween val="between"/>
      </c:valAx>
    </c:plotArea>
    <c:legend>
      <c:legendPos val="r"/>
      <c:layout>
        <c:manualLayout>
          <c:xMode val="edge"/>
          <c:yMode val="edge"/>
          <c:x val="0.14828096331218785"/>
          <c:y val="0.33596430446194225"/>
          <c:w val="0.43143961103222761"/>
          <c:h val="0.23231706036745406"/>
        </c:manualLayout>
      </c:layout>
      <c:overlay val="1"/>
      <c:spPr>
        <a:solidFill>
          <a:schemeClr val="bg1"/>
        </a:solidFill>
        <a:ln>
          <a:solidFill>
            <a:schemeClr val="tx1"/>
          </a:solidFill>
        </a:ln>
      </c:spPr>
      <c:txPr>
        <a:bodyPr/>
        <a:lstStyle/>
        <a:p>
          <a:pPr>
            <a:defRPr sz="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30153669441626"/>
          <c:y val="4.1337842916196917E-2"/>
          <c:w val="0.84871342769270408"/>
          <c:h val="0.80409455698771604"/>
        </c:manualLayout>
      </c:layout>
      <c:barChart>
        <c:barDir val="col"/>
        <c:grouping val="clustered"/>
        <c:varyColors val="0"/>
        <c:ser>
          <c:idx val="0"/>
          <c:order val="0"/>
          <c:tx>
            <c:strRef>
              <c:f>mixed!$C$1</c:f>
              <c:strCache>
                <c:ptCount val="1"/>
                <c:pt idx="0">
                  <c:v>DA-PWC</c:v>
                </c:pt>
              </c:strCache>
            </c:strRef>
          </c:tx>
          <c:invertIfNegative val="0"/>
          <c:cat>
            <c:strRef>
              <c:f>mixed!$A$2:$A$35</c:f>
              <c:strCache>
                <c:ptCount val="34"/>
                <c:pt idx="0">
                  <c:v>1</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700</c:v>
                </c:pt>
                <c:pt idx="17">
                  <c:v>800</c:v>
                </c:pt>
                <c:pt idx="18">
                  <c:v>900</c:v>
                </c:pt>
                <c:pt idx="19">
                  <c:v>1000</c:v>
                </c:pt>
                <c:pt idx="20">
                  <c:v>2000</c:v>
                </c:pt>
                <c:pt idx="21">
                  <c:v>3000</c:v>
                </c:pt>
                <c:pt idx="22">
                  <c:v>4000</c:v>
                </c:pt>
                <c:pt idx="23">
                  <c:v>5000</c:v>
                </c:pt>
                <c:pt idx="24">
                  <c:v>6000</c:v>
                </c:pt>
                <c:pt idx="25">
                  <c:v>7000</c:v>
                </c:pt>
                <c:pt idx="26">
                  <c:v>8000</c:v>
                </c:pt>
                <c:pt idx="27">
                  <c:v>9000</c:v>
                </c:pt>
                <c:pt idx="28">
                  <c:v>10000</c:v>
                </c:pt>
                <c:pt idx="29">
                  <c:v>20000</c:v>
                </c:pt>
                <c:pt idx="30">
                  <c:v>30000</c:v>
                </c:pt>
                <c:pt idx="31">
                  <c:v>40000</c:v>
                </c:pt>
                <c:pt idx="32">
                  <c:v>more</c:v>
                </c:pt>
                <c:pt idx="33">
                  <c:v>60000</c:v>
                </c:pt>
              </c:strCache>
            </c:strRef>
          </c:cat>
          <c:val>
            <c:numRef>
              <c:f>mixed!$C$2:$C$35</c:f>
              <c:numCache>
                <c:formatCode>General</c:formatCode>
                <c:ptCount val="34"/>
                <c:pt idx="0">
                  <c:v>0</c:v>
                </c:pt>
                <c:pt idx="1">
                  <c:v>0</c:v>
                </c:pt>
                <c:pt idx="2">
                  <c:v>0</c:v>
                </c:pt>
                <c:pt idx="3">
                  <c:v>0</c:v>
                </c:pt>
                <c:pt idx="4">
                  <c:v>0</c:v>
                </c:pt>
                <c:pt idx="5">
                  <c:v>0</c:v>
                </c:pt>
                <c:pt idx="6">
                  <c:v>0</c:v>
                </c:pt>
                <c:pt idx="7">
                  <c:v>0</c:v>
                </c:pt>
                <c:pt idx="8">
                  <c:v>0</c:v>
                </c:pt>
                <c:pt idx="9">
                  <c:v>1</c:v>
                </c:pt>
                <c:pt idx="10">
                  <c:v>0</c:v>
                </c:pt>
                <c:pt idx="11">
                  <c:v>1</c:v>
                </c:pt>
                <c:pt idx="12">
                  <c:v>2</c:v>
                </c:pt>
                <c:pt idx="13">
                  <c:v>9</c:v>
                </c:pt>
                <c:pt idx="14">
                  <c:v>7</c:v>
                </c:pt>
                <c:pt idx="15">
                  <c:v>6</c:v>
                </c:pt>
                <c:pt idx="16">
                  <c:v>12</c:v>
                </c:pt>
                <c:pt idx="17">
                  <c:v>8</c:v>
                </c:pt>
                <c:pt idx="18">
                  <c:v>9</c:v>
                </c:pt>
                <c:pt idx="19">
                  <c:v>5</c:v>
                </c:pt>
                <c:pt idx="20">
                  <c:v>46</c:v>
                </c:pt>
                <c:pt idx="21">
                  <c:v>25</c:v>
                </c:pt>
                <c:pt idx="22">
                  <c:v>15</c:v>
                </c:pt>
                <c:pt idx="23">
                  <c:v>4</c:v>
                </c:pt>
                <c:pt idx="24">
                  <c:v>6</c:v>
                </c:pt>
                <c:pt idx="25">
                  <c:v>8</c:v>
                </c:pt>
                <c:pt idx="26">
                  <c:v>7</c:v>
                </c:pt>
                <c:pt idx="27">
                  <c:v>2</c:v>
                </c:pt>
                <c:pt idx="28">
                  <c:v>1</c:v>
                </c:pt>
                <c:pt idx="29">
                  <c:v>8</c:v>
                </c:pt>
                <c:pt idx="30">
                  <c:v>3</c:v>
                </c:pt>
                <c:pt idx="31">
                  <c:v>3</c:v>
                </c:pt>
                <c:pt idx="32">
                  <c:v>0</c:v>
                </c:pt>
                <c:pt idx="33">
                  <c:v>0</c:v>
                </c:pt>
              </c:numCache>
            </c:numRef>
          </c:val>
        </c:ser>
        <c:ser>
          <c:idx val="1"/>
          <c:order val="1"/>
          <c:tx>
            <c:strRef>
              <c:f>mixed!$E$1</c:f>
              <c:strCache>
                <c:ptCount val="1"/>
                <c:pt idx="0">
                  <c:v>CD-HIT default</c:v>
                </c:pt>
              </c:strCache>
            </c:strRef>
          </c:tx>
          <c:invertIfNegative val="0"/>
          <c:cat>
            <c:strRef>
              <c:f>mixed!$A$2:$A$35</c:f>
              <c:strCache>
                <c:ptCount val="34"/>
                <c:pt idx="0">
                  <c:v>1</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700</c:v>
                </c:pt>
                <c:pt idx="17">
                  <c:v>800</c:v>
                </c:pt>
                <c:pt idx="18">
                  <c:v>900</c:v>
                </c:pt>
                <c:pt idx="19">
                  <c:v>1000</c:v>
                </c:pt>
                <c:pt idx="20">
                  <c:v>2000</c:v>
                </c:pt>
                <c:pt idx="21">
                  <c:v>3000</c:v>
                </c:pt>
                <c:pt idx="22">
                  <c:v>4000</c:v>
                </c:pt>
                <c:pt idx="23">
                  <c:v>5000</c:v>
                </c:pt>
                <c:pt idx="24">
                  <c:v>6000</c:v>
                </c:pt>
                <c:pt idx="25">
                  <c:v>7000</c:v>
                </c:pt>
                <c:pt idx="26">
                  <c:v>8000</c:v>
                </c:pt>
                <c:pt idx="27">
                  <c:v>9000</c:v>
                </c:pt>
                <c:pt idx="28">
                  <c:v>10000</c:v>
                </c:pt>
                <c:pt idx="29">
                  <c:v>20000</c:v>
                </c:pt>
                <c:pt idx="30">
                  <c:v>30000</c:v>
                </c:pt>
                <c:pt idx="31">
                  <c:v>40000</c:v>
                </c:pt>
                <c:pt idx="32">
                  <c:v>more</c:v>
                </c:pt>
                <c:pt idx="33">
                  <c:v>60000</c:v>
                </c:pt>
              </c:strCache>
            </c:strRef>
          </c:cat>
          <c:val>
            <c:numRef>
              <c:f>mixed!$E$2:$E$35</c:f>
              <c:numCache>
                <c:formatCode>General</c:formatCode>
                <c:ptCount val="34"/>
                <c:pt idx="0">
                  <c:v>1858</c:v>
                </c:pt>
                <c:pt idx="1">
                  <c:v>3617</c:v>
                </c:pt>
                <c:pt idx="2">
                  <c:v>865</c:v>
                </c:pt>
                <c:pt idx="3">
                  <c:v>416</c:v>
                </c:pt>
                <c:pt idx="4">
                  <c:v>285</c:v>
                </c:pt>
                <c:pt idx="5">
                  <c:v>167</c:v>
                </c:pt>
                <c:pt idx="6">
                  <c:v>125</c:v>
                </c:pt>
                <c:pt idx="7">
                  <c:v>91</c:v>
                </c:pt>
                <c:pt idx="8">
                  <c:v>67</c:v>
                </c:pt>
                <c:pt idx="9">
                  <c:v>76</c:v>
                </c:pt>
                <c:pt idx="10">
                  <c:v>56</c:v>
                </c:pt>
                <c:pt idx="11">
                  <c:v>274</c:v>
                </c:pt>
                <c:pt idx="12">
                  <c:v>114</c:v>
                </c:pt>
                <c:pt idx="13">
                  <c:v>95</c:v>
                </c:pt>
                <c:pt idx="14">
                  <c:v>45</c:v>
                </c:pt>
                <c:pt idx="15">
                  <c:v>36</c:v>
                </c:pt>
                <c:pt idx="16">
                  <c:v>45</c:v>
                </c:pt>
                <c:pt idx="17">
                  <c:v>23</c:v>
                </c:pt>
                <c:pt idx="18">
                  <c:v>14</c:v>
                </c:pt>
                <c:pt idx="19">
                  <c:v>11</c:v>
                </c:pt>
                <c:pt idx="20">
                  <c:v>77</c:v>
                </c:pt>
                <c:pt idx="21">
                  <c:v>25</c:v>
                </c:pt>
                <c:pt idx="22">
                  <c:v>15</c:v>
                </c:pt>
                <c:pt idx="23">
                  <c:v>6</c:v>
                </c:pt>
                <c:pt idx="24">
                  <c:v>4</c:v>
                </c:pt>
                <c:pt idx="25">
                  <c:v>1</c:v>
                </c:pt>
                <c:pt idx="26">
                  <c:v>1</c:v>
                </c:pt>
                <c:pt idx="27">
                  <c:v>2</c:v>
                </c:pt>
                <c:pt idx="28">
                  <c:v>2</c:v>
                </c:pt>
                <c:pt idx="29">
                  <c:v>5</c:v>
                </c:pt>
                <c:pt idx="30">
                  <c:v>0</c:v>
                </c:pt>
                <c:pt idx="31">
                  <c:v>0</c:v>
                </c:pt>
                <c:pt idx="32">
                  <c:v>0</c:v>
                </c:pt>
                <c:pt idx="33">
                  <c:v>0</c:v>
                </c:pt>
              </c:numCache>
            </c:numRef>
          </c:val>
        </c:ser>
        <c:ser>
          <c:idx val="2"/>
          <c:order val="2"/>
          <c:tx>
            <c:strRef>
              <c:f>mixed!$F$1</c:f>
              <c:strCache>
                <c:ptCount val="1"/>
                <c:pt idx="0">
                  <c:v>UCLUST default</c:v>
                </c:pt>
              </c:strCache>
            </c:strRef>
          </c:tx>
          <c:invertIfNegative val="0"/>
          <c:cat>
            <c:strRef>
              <c:f>mixed!$A$2:$A$35</c:f>
              <c:strCache>
                <c:ptCount val="34"/>
                <c:pt idx="0">
                  <c:v>1</c:v>
                </c:pt>
                <c:pt idx="1">
                  <c:v>10</c:v>
                </c:pt>
                <c:pt idx="2">
                  <c:v>20</c:v>
                </c:pt>
                <c:pt idx="3">
                  <c:v>30</c:v>
                </c:pt>
                <c:pt idx="4">
                  <c:v>40</c:v>
                </c:pt>
                <c:pt idx="5">
                  <c:v>50</c:v>
                </c:pt>
                <c:pt idx="6">
                  <c:v>60</c:v>
                </c:pt>
                <c:pt idx="7">
                  <c:v>70</c:v>
                </c:pt>
                <c:pt idx="8">
                  <c:v>80</c:v>
                </c:pt>
                <c:pt idx="9">
                  <c:v>90</c:v>
                </c:pt>
                <c:pt idx="10">
                  <c:v>100</c:v>
                </c:pt>
                <c:pt idx="11">
                  <c:v>200</c:v>
                </c:pt>
                <c:pt idx="12">
                  <c:v>300</c:v>
                </c:pt>
                <c:pt idx="13">
                  <c:v>400</c:v>
                </c:pt>
                <c:pt idx="14">
                  <c:v>500</c:v>
                </c:pt>
                <c:pt idx="15">
                  <c:v>600</c:v>
                </c:pt>
                <c:pt idx="16">
                  <c:v>700</c:v>
                </c:pt>
                <c:pt idx="17">
                  <c:v>800</c:v>
                </c:pt>
                <c:pt idx="18">
                  <c:v>900</c:v>
                </c:pt>
                <c:pt idx="19">
                  <c:v>1000</c:v>
                </c:pt>
                <c:pt idx="20">
                  <c:v>2000</c:v>
                </c:pt>
                <c:pt idx="21">
                  <c:v>3000</c:v>
                </c:pt>
                <c:pt idx="22">
                  <c:v>4000</c:v>
                </c:pt>
                <c:pt idx="23">
                  <c:v>5000</c:v>
                </c:pt>
                <c:pt idx="24">
                  <c:v>6000</c:v>
                </c:pt>
                <c:pt idx="25">
                  <c:v>7000</c:v>
                </c:pt>
                <c:pt idx="26">
                  <c:v>8000</c:v>
                </c:pt>
                <c:pt idx="27">
                  <c:v>9000</c:v>
                </c:pt>
                <c:pt idx="28">
                  <c:v>10000</c:v>
                </c:pt>
                <c:pt idx="29">
                  <c:v>20000</c:v>
                </c:pt>
                <c:pt idx="30">
                  <c:v>30000</c:v>
                </c:pt>
                <c:pt idx="31">
                  <c:v>40000</c:v>
                </c:pt>
                <c:pt idx="32">
                  <c:v>more</c:v>
                </c:pt>
                <c:pt idx="33">
                  <c:v>60000</c:v>
                </c:pt>
              </c:strCache>
            </c:strRef>
          </c:cat>
          <c:val>
            <c:numRef>
              <c:f>mixed!$F$2:$F$35</c:f>
              <c:numCache>
                <c:formatCode>General</c:formatCode>
                <c:ptCount val="34"/>
                <c:pt idx="0">
                  <c:v>1343</c:v>
                </c:pt>
                <c:pt idx="1">
                  <c:v>2486</c:v>
                </c:pt>
                <c:pt idx="2">
                  <c:v>613</c:v>
                </c:pt>
                <c:pt idx="3">
                  <c:v>331</c:v>
                </c:pt>
                <c:pt idx="4">
                  <c:v>182</c:v>
                </c:pt>
                <c:pt idx="5">
                  <c:v>149</c:v>
                </c:pt>
                <c:pt idx="6">
                  <c:v>109</c:v>
                </c:pt>
                <c:pt idx="7">
                  <c:v>65</c:v>
                </c:pt>
                <c:pt idx="8">
                  <c:v>63</c:v>
                </c:pt>
                <c:pt idx="9">
                  <c:v>57</c:v>
                </c:pt>
                <c:pt idx="10">
                  <c:v>43</c:v>
                </c:pt>
                <c:pt idx="11">
                  <c:v>221</c:v>
                </c:pt>
                <c:pt idx="12">
                  <c:v>92</c:v>
                </c:pt>
                <c:pt idx="13">
                  <c:v>53</c:v>
                </c:pt>
                <c:pt idx="14">
                  <c:v>29</c:v>
                </c:pt>
                <c:pt idx="15">
                  <c:v>20</c:v>
                </c:pt>
                <c:pt idx="16">
                  <c:v>16</c:v>
                </c:pt>
                <c:pt idx="17">
                  <c:v>9</c:v>
                </c:pt>
                <c:pt idx="18">
                  <c:v>8</c:v>
                </c:pt>
                <c:pt idx="19">
                  <c:v>10</c:v>
                </c:pt>
                <c:pt idx="20">
                  <c:v>48</c:v>
                </c:pt>
                <c:pt idx="21">
                  <c:v>18</c:v>
                </c:pt>
                <c:pt idx="22">
                  <c:v>8</c:v>
                </c:pt>
                <c:pt idx="23">
                  <c:v>5</c:v>
                </c:pt>
                <c:pt idx="24">
                  <c:v>5</c:v>
                </c:pt>
                <c:pt idx="25">
                  <c:v>2</c:v>
                </c:pt>
                <c:pt idx="26">
                  <c:v>2</c:v>
                </c:pt>
                <c:pt idx="27">
                  <c:v>3</c:v>
                </c:pt>
                <c:pt idx="28">
                  <c:v>1</c:v>
                </c:pt>
                <c:pt idx="29">
                  <c:v>3</c:v>
                </c:pt>
                <c:pt idx="30">
                  <c:v>4</c:v>
                </c:pt>
                <c:pt idx="31">
                  <c:v>0</c:v>
                </c:pt>
                <c:pt idx="32">
                  <c:v>1</c:v>
                </c:pt>
                <c:pt idx="33">
                  <c:v>0</c:v>
                </c:pt>
              </c:numCache>
            </c:numRef>
          </c:val>
        </c:ser>
        <c:dLbls>
          <c:showLegendKey val="0"/>
          <c:showVal val="0"/>
          <c:showCatName val="0"/>
          <c:showSerName val="0"/>
          <c:showPercent val="0"/>
          <c:showBubbleSize val="0"/>
        </c:dLbls>
        <c:gapWidth val="150"/>
        <c:axId val="-221267360"/>
        <c:axId val="-221266816"/>
      </c:barChart>
      <c:catAx>
        <c:axId val="-221267360"/>
        <c:scaling>
          <c:orientation val="minMax"/>
        </c:scaling>
        <c:delete val="0"/>
        <c:axPos val="b"/>
        <c:title>
          <c:tx>
            <c:rich>
              <a:bodyPr/>
              <a:lstStyle/>
              <a:p>
                <a:pPr>
                  <a:defRPr sz="1600"/>
                </a:pPr>
                <a:r>
                  <a:rPr lang="en-US" sz="1600" dirty="0"/>
                  <a:t>Sequence </a:t>
                </a:r>
                <a:r>
                  <a:rPr lang="en-US" sz="1600" dirty="0" smtClean="0"/>
                  <a:t>Count in Cluster</a:t>
                </a:r>
                <a:endParaRPr lang="en-US" sz="1600" dirty="0"/>
              </a:p>
            </c:rich>
          </c:tx>
          <c:layout/>
          <c:overlay val="0"/>
        </c:title>
        <c:numFmt formatCode="General" sourceLinked="1"/>
        <c:majorTickMark val="out"/>
        <c:minorTickMark val="in"/>
        <c:tickLblPos val="nextTo"/>
        <c:txPr>
          <a:bodyPr/>
          <a:lstStyle/>
          <a:p>
            <a:pPr>
              <a:defRPr sz="1200" b="1"/>
            </a:pPr>
            <a:endParaRPr lang="en-US"/>
          </a:p>
        </c:txPr>
        <c:crossAx val="-221266816"/>
        <c:crosses val="autoZero"/>
        <c:auto val="1"/>
        <c:lblAlgn val="ctr"/>
        <c:lblOffset val="100"/>
        <c:noMultiLvlLbl val="0"/>
      </c:catAx>
      <c:valAx>
        <c:axId val="-221266816"/>
        <c:scaling>
          <c:logBase val="10"/>
          <c:orientation val="minMax"/>
        </c:scaling>
        <c:delete val="0"/>
        <c:axPos val="l"/>
        <c:majorGridlines>
          <c:spPr>
            <a:ln>
              <a:noFill/>
            </a:ln>
          </c:spPr>
        </c:majorGridlines>
        <c:numFmt formatCode="General" sourceLinked="1"/>
        <c:majorTickMark val="out"/>
        <c:minorTickMark val="in"/>
        <c:tickLblPos val="nextTo"/>
        <c:txPr>
          <a:bodyPr/>
          <a:lstStyle/>
          <a:p>
            <a:pPr>
              <a:defRPr sz="1800"/>
            </a:pPr>
            <a:endParaRPr lang="en-US"/>
          </a:p>
        </c:txPr>
        <c:crossAx val="-221267360"/>
        <c:crosses val="autoZero"/>
        <c:crossBetween val="between"/>
      </c:valAx>
    </c:plotArea>
    <c:legend>
      <c:legendPos val="r"/>
      <c:layout>
        <c:manualLayout>
          <c:xMode val="edge"/>
          <c:yMode val="edge"/>
          <c:x val="0.60010603294153453"/>
          <c:y val="4.6638961796442113E-2"/>
          <c:w val="0.36716638979304261"/>
          <c:h val="0.27034242247496842"/>
        </c:manualLayout>
      </c:layout>
      <c:overlay val="0"/>
      <c:txPr>
        <a:bodyPr/>
        <a:lstStyle/>
        <a:p>
          <a:pPr>
            <a:defRPr sz="2400"/>
          </a:pPr>
          <a:endParaRPr lang="en-US"/>
        </a:p>
      </c:txPr>
    </c:legend>
    <c:plotVisOnly val="1"/>
    <c:dispBlanksAs val="gap"/>
    <c:showDLblsOverMax val="0"/>
  </c:chart>
  <c:spPr>
    <a:solidFill>
      <a:sysClr val="window" lastClr="FFFFFF"/>
    </a:solidFill>
  </c:spPr>
  <c:txPr>
    <a:bodyPr/>
    <a:lstStyle/>
    <a:p>
      <a:pPr>
        <a:defRPr sz="7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81ADD-2738-488B-8C0D-DD69E7510FE8}" type="datetimeFigureOut">
              <a:rPr lang="en-US" smtClean="0"/>
              <a:t>3/11/2013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B80C4-402D-44DD-AEE7-4B7DBDEEE57C}" type="slidenum">
              <a:rPr lang="en-US" smtClean="0"/>
              <a:t>‹#›</a:t>
            </a:fld>
            <a:endParaRPr lang="en-US"/>
          </a:p>
        </p:txBody>
      </p:sp>
    </p:spTree>
    <p:extLst>
      <p:ext uri="{BB962C8B-B14F-4D97-AF65-F5344CB8AC3E}">
        <p14:creationId xmlns:p14="http://schemas.microsoft.com/office/powerpoint/2010/main" val="166315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4B80C4-402D-44DD-AEE7-4B7DBDEEE57C}" type="slidenum">
              <a:rPr lang="en-US" smtClean="0"/>
              <a:t>1</a:t>
            </a:fld>
            <a:endParaRPr lang="en-US"/>
          </a:p>
        </p:txBody>
      </p:sp>
    </p:spTree>
    <p:extLst>
      <p:ext uri="{BB962C8B-B14F-4D97-AF65-F5344CB8AC3E}">
        <p14:creationId xmlns:p14="http://schemas.microsoft.com/office/powerpoint/2010/main" val="382341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Memory</a:t>
            </a:r>
            <a:r>
              <a:rPr lang="en-US" baseline="0" dirty="0" smtClean="0"/>
              <a:t> model </a:t>
            </a:r>
            <a:r>
              <a:rPr lang="en-US" baseline="0" dirty="0" smtClean="0">
                <a:sym typeface="Wingdings" panose="05000000000000000000" pitchFamily="2" charset="2"/>
              </a:rPr>
              <a:t> abstraction of address space  one classifier of parallel languages</a:t>
            </a:r>
          </a:p>
          <a:p>
            <a:pPr marL="171450" indent="-171450">
              <a:buFont typeface="Arial" panose="020B0604020202020204" pitchFamily="34" charset="0"/>
              <a:buChar char="•"/>
            </a:pPr>
            <a:r>
              <a:rPr lang="en-US" dirty="0" smtClean="0"/>
              <a:t>Shared memory model</a:t>
            </a:r>
            <a:r>
              <a:rPr lang="en-US" baseline="0" dirty="0" smtClean="0"/>
              <a:t> </a:t>
            </a:r>
            <a:r>
              <a:rPr lang="en-US" baseline="0" dirty="0" smtClean="0">
                <a:sym typeface="Wingdings" panose="05000000000000000000" pitchFamily="2" charset="2"/>
              </a:rPr>
              <a:t> no explicit communication to share but require locks</a:t>
            </a:r>
          </a:p>
          <a:p>
            <a:pPr marL="171450" indent="-171450">
              <a:buFont typeface="Arial" panose="020B0604020202020204" pitchFamily="34" charset="0"/>
              <a:buChar char="•"/>
            </a:pPr>
            <a:r>
              <a:rPr lang="en-US" baseline="0" dirty="0" smtClean="0">
                <a:sym typeface="Wingdings" panose="05000000000000000000" pitchFamily="2" charset="2"/>
              </a:rPr>
              <a:t>Distributed memory model  explicit communication, but easy to map to physically distributed machines</a:t>
            </a:r>
          </a:p>
          <a:p>
            <a:pPr marL="171450" indent="-171450">
              <a:buFont typeface="Arial" panose="020B0604020202020204" pitchFamily="34" charset="0"/>
              <a:buChar char="•"/>
            </a:pPr>
            <a:r>
              <a:rPr lang="en-US" dirty="0" smtClean="0"/>
              <a:t>PGAS</a:t>
            </a:r>
            <a:r>
              <a:rPr lang="en-US" baseline="0" dirty="0" smtClean="0"/>
              <a:t> </a:t>
            </a:r>
            <a:r>
              <a:rPr lang="en-US" baseline="0" dirty="0" smtClean="0">
                <a:sym typeface="Wingdings" panose="05000000000000000000" pitchFamily="2" charset="2"/>
              </a:rPr>
              <a:t> best of both worlds</a:t>
            </a:r>
            <a:endParaRPr lang="en-US" dirty="0" smtClean="0"/>
          </a:p>
        </p:txBody>
      </p:sp>
      <p:sp>
        <p:nvSpPr>
          <p:cNvPr id="4" name="Slide Number Placeholder 3"/>
          <p:cNvSpPr>
            <a:spLocks noGrp="1"/>
          </p:cNvSpPr>
          <p:nvPr>
            <p:ph type="sldNum" sz="quarter" idx="10"/>
          </p:nvPr>
        </p:nvSpPr>
        <p:spPr/>
        <p:txBody>
          <a:bodyPr/>
          <a:lstStyle/>
          <a:p>
            <a:fld id="{444B80C4-402D-44DD-AEE7-4B7DBDEEE57C}" type="slidenum">
              <a:rPr lang="en-US" smtClean="0"/>
              <a:t>25</a:t>
            </a:fld>
            <a:endParaRPr lang="en-US"/>
          </a:p>
        </p:txBody>
      </p:sp>
    </p:spTree>
    <p:extLst>
      <p:ext uri="{BB962C8B-B14F-4D97-AF65-F5344CB8AC3E}">
        <p14:creationId xmlns:p14="http://schemas.microsoft.com/office/powerpoint/2010/main" val="186420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7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127624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365588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168904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3/11/2013</a:t>
            </a:r>
            <a:endParaRPr lang="en-US"/>
          </a:p>
        </p:txBody>
      </p:sp>
      <p:sp>
        <p:nvSpPr>
          <p:cNvPr id="6" name="Footer Placeholder 5"/>
          <p:cNvSpPr>
            <a:spLocks noGrp="1"/>
          </p:cNvSpPr>
          <p:nvPr>
            <p:ph type="ftr" sz="quarter" idx="11"/>
          </p:nvPr>
        </p:nvSpPr>
        <p:spPr/>
        <p:txBody>
          <a:bodyPr/>
          <a:lstStyle/>
          <a:p>
            <a:r>
              <a:rPr lang="en-US" smtClean="0"/>
              <a:t>Qualifier Presentation</a:t>
            </a:r>
            <a:endParaRPr lang="en-US"/>
          </a:p>
        </p:txBody>
      </p:sp>
      <p:sp>
        <p:nvSpPr>
          <p:cNvPr id="7" name="Slide Number Placeholder 6"/>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96105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3/11/2013</a:t>
            </a:r>
            <a:endParaRPr lang="en-US"/>
          </a:p>
        </p:txBody>
      </p:sp>
      <p:sp>
        <p:nvSpPr>
          <p:cNvPr id="8" name="Footer Placeholder 7"/>
          <p:cNvSpPr>
            <a:spLocks noGrp="1"/>
          </p:cNvSpPr>
          <p:nvPr>
            <p:ph type="ftr" sz="quarter" idx="11"/>
          </p:nvPr>
        </p:nvSpPr>
        <p:spPr/>
        <p:txBody>
          <a:bodyPr/>
          <a:lstStyle/>
          <a:p>
            <a:r>
              <a:rPr lang="en-US" smtClean="0"/>
              <a:t>Qualifier Presentation</a:t>
            </a:r>
            <a:endParaRPr lang="en-US"/>
          </a:p>
        </p:txBody>
      </p:sp>
      <p:sp>
        <p:nvSpPr>
          <p:cNvPr id="9" name="Slide Number Placeholder 8"/>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292990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3/11/2013</a:t>
            </a:r>
            <a:endParaRPr lang="en-US"/>
          </a:p>
        </p:txBody>
      </p:sp>
      <p:sp>
        <p:nvSpPr>
          <p:cNvPr id="4" name="Footer Placeholder 3"/>
          <p:cNvSpPr>
            <a:spLocks noGrp="1"/>
          </p:cNvSpPr>
          <p:nvPr>
            <p:ph type="ftr" sz="quarter" idx="11"/>
          </p:nvPr>
        </p:nvSpPr>
        <p:spPr/>
        <p:txBody>
          <a:bodyPr/>
          <a:lstStyle/>
          <a:p>
            <a:r>
              <a:rPr lang="en-US" smtClean="0"/>
              <a:t>Qualifier Presentation</a:t>
            </a:r>
            <a:endParaRPr lang="en-US"/>
          </a:p>
        </p:txBody>
      </p:sp>
      <p:sp>
        <p:nvSpPr>
          <p:cNvPr id="5" name="Slide Number Placeholder 4"/>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25198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3/11/2013</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Qualifier Presentation</a:t>
            </a:r>
            <a:endParaRPr lang="en-US"/>
          </a:p>
        </p:txBody>
      </p:sp>
      <p:sp>
        <p:nvSpPr>
          <p:cNvPr id="9" name="Slide Number Placeholder 8"/>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425929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3/11/2013</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Qualifier Presentation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FD00B0-B11D-49C6-A9C3-DA2F8CB27388}" type="slidenum">
              <a:rPr lang="en-US" smtClean="0"/>
              <a:t>‹#›</a:t>
            </a:fld>
            <a:endParaRPr lang="en-US"/>
          </a:p>
        </p:txBody>
      </p:sp>
    </p:spTree>
    <p:extLst>
      <p:ext uri="{BB962C8B-B14F-4D97-AF65-F5344CB8AC3E}">
        <p14:creationId xmlns:p14="http://schemas.microsoft.com/office/powerpoint/2010/main" val="391865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3/11/2013</a:t>
            </a:r>
            <a:endParaRPr lang="en-US"/>
          </a:p>
        </p:txBody>
      </p:sp>
      <p:sp>
        <p:nvSpPr>
          <p:cNvPr id="6" name="Footer Placeholder 5"/>
          <p:cNvSpPr>
            <a:spLocks noGrp="1"/>
          </p:cNvSpPr>
          <p:nvPr>
            <p:ph type="ftr" sz="quarter" idx="11"/>
          </p:nvPr>
        </p:nvSpPr>
        <p:spPr/>
        <p:txBody>
          <a:bodyPr/>
          <a:lstStyle/>
          <a:p>
            <a:r>
              <a:rPr lang="en-US" smtClean="0"/>
              <a:t>Qualifier Presentation</a:t>
            </a:r>
            <a:endParaRPr lang="en-US"/>
          </a:p>
        </p:txBody>
      </p:sp>
      <p:sp>
        <p:nvSpPr>
          <p:cNvPr id="7" name="Slide Number Placeholder 6"/>
          <p:cNvSpPr>
            <a:spLocks noGrp="1"/>
          </p:cNvSpPr>
          <p:nvPr>
            <p:ph type="sldNum" sz="quarter" idx="12"/>
          </p:nvPr>
        </p:nvSpPr>
        <p:spPr/>
        <p:txBody>
          <a:bodyPr/>
          <a:lstStyle/>
          <a:p>
            <a:fld id="{F5FD00B0-B11D-49C6-A9C3-DA2F8CB27388}" type="slidenum">
              <a:rPr lang="en-US" smtClean="0"/>
              <a:t>‹#›</a:t>
            </a:fld>
            <a:endParaRPr lang="en-US"/>
          </a:p>
        </p:txBody>
      </p:sp>
    </p:spTree>
    <p:extLst>
      <p:ext uri="{BB962C8B-B14F-4D97-AF65-F5344CB8AC3E}">
        <p14:creationId xmlns:p14="http://schemas.microsoft.com/office/powerpoint/2010/main" val="429036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3/11/2013</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Qualifier Presentation</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FD00B0-B11D-49C6-A9C3-DA2F8CB2738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181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0.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alsametagenomicsqiime.blogspot.com/2012/08/study-of-uclust-vs-da-pwc-for-divergent.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lsafungiphy.blogspot.com/2012/11/phylogenetic-tree-generation-for.html" TargetMode="External"/><Relationship Id="rId2" Type="http://schemas.openxmlformats.org/officeDocument/2006/relationships/hyperlink" Target="http://en.wikipedia.org/wiki/Neighbor_joining"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lsafungiphy.blogspot.com/" TargetMode="External"/><Relationship Id="rId2" Type="http://schemas.openxmlformats.org/officeDocument/2006/relationships/hyperlink" Target="http://salsahpc.indiana.edu/millionseq/" TargetMode="External"/><Relationship Id="rId1" Type="http://schemas.openxmlformats.org/officeDocument/2006/relationships/slideLayout" Target="../slideLayouts/slideLayout2.xml"/><Relationship Id="rId5" Type="http://schemas.openxmlformats.org/officeDocument/2006/relationships/hyperlink" Target="http://salsahpc.indiana.edu/" TargetMode="External"/><Relationship Id="rId4" Type="http://schemas.openxmlformats.org/officeDocument/2006/relationships/hyperlink" Target="http://salsacog.blogspot.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083" y="437156"/>
            <a:ext cx="10058400" cy="3566160"/>
          </a:xfrm>
        </p:spPr>
        <p:txBody>
          <a:bodyPr>
            <a:normAutofit/>
          </a:bodyPr>
          <a:lstStyle/>
          <a:p>
            <a:pPr algn="ctr">
              <a:spcBef>
                <a:spcPts val="1200"/>
              </a:spcBef>
              <a:spcAft>
                <a:spcPts val="1200"/>
              </a:spcAft>
            </a:pPr>
            <a:r>
              <a:rPr lang="en-US" sz="4000" b="1" dirty="0"/>
              <a:t>Study of Biological Sequence </a:t>
            </a:r>
            <a:r>
              <a:rPr lang="en-US" sz="4000" b="1" dirty="0" smtClean="0"/>
              <a:t>Structure: Clustering and Visualization</a:t>
            </a:r>
            <a:br>
              <a:rPr lang="en-US" sz="4000" b="1" dirty="0" smtClean="0"/>
            </a:br>
            <a:r>
              <a:rPr lang="en-US" sz="1800" b="1" dirty="0" smtClean="0"/>
              <a:t> </a:t>
            </a:r>
            <a:r>
              <a:rPr lang="en-US" sz="4000" b="1" dirty="0" smtClean="0"/>
              <a:t/>
            </a:r>
            <a:br>
              <a:rPr lang="en-US" sz="4000" b="1" dirty="0" smtClean="0"/>
            </a:br>
            <a:r>
              <a:rPr lang="en-US" sz="4000" b="1" dirty="0" smtClean="0"/>
              <a:t>&amp;</a:t>
            </a:r>
            <a:br>
              <a:rPr lang="en-US" sz="4000" b="1" dirty="0" smtClean="0"/>
            </a:br>
            <a:r>
              <a:rPr lang="en-US" sz="1800" b="1" dirty="0" smtClean="0"/>
              <a:t> </a:t>
            </a:r>
            <a:r>
              <a:rPr lang="en-US" sz="4000" b="1" dirty="0" smtClean="0"/>
              <a:t/>
            </a:r>
            <a:br>
              <a:rPr lang="en-US" sz="4000" b="1" dirty="0" smtClean="0"/>
            </a:br>
            <a:r>
              <a:rPr lang="en-US" sz="4000" b="1" dirty="0" smtClean="0"/>
              <a:t>Survey on High Productivity Computing Systems (HPCS) Languages</a:t>
            </a:r>
            <a:endParaRPr lang="en-US" sz="4000" dirty="0"/>
          </a:p>
        </p:txBody>
      </p:sp>
      <p:sp>
        <p:nvSpPr>
          <p:cNvPr id="3" name="Subtitle 2"/>
          <p:cNvSpPr>
            <a:spLocks noGrp="1"/>
          </p:cNvSpPr>
          <p:nvPr>
            <p:ph type="subTitle" idx="1"/>
          </p:nvPr>
        </p:nvSpPr>
        <p:spPr>
          <a:xfrm>
            <a:off x="1154083" y="4811221"/>
            <a:ext cx="10058400" cy="1143000"/>
          </a:xfrm>
        </p:spPr>
        <p:txBody>
          <a:bodyPr/>
          <a:lstStyle/>
          <a:p>
            <a:pPr algn="ctr"/>
            <a:r>
              <a:rPr lang="en-US" dirty="0" smtClean="0"/>
              <a:t>Saliya </a:t>
            </a:r>
            <a:r>
              <a:rPr lang="en-US" dirty="0" err="1" smtClean="0"/>
              <a:t>ekanayake</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a:t>
            </a:fld>
            <a:endParaRPr lang="en-US"/>
          </a:p>
        </p:txBody>
      </p:sp>
      <p:sp>
        <p:nvSpPr>
          <p:cNvPr id="10" name="Subtitle 2"/>
          <p:cNvSpPr txBox="1">
            <a:spLocks/>
          </p:cNvSpPr>
          <p:nvPr/>
        </p:nvSpPr>
        <p:spPr>
          <a:xfrm>
            <a:off x="1154083" y="5488554"/>
            <a:ext cx="10058400" cy="7450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spcBef>
                <a:spcPts val="0"/>
              </a:spcBef>
            </a:pPr>
            <a:r>
              <a:rPr lang="en-US" sz="1800" cap="none" dirty="0" smtClean="0">
                <a:latin typeface="+mn-lt"/>
                <a:cs typeface="Aldhabi" panose="01000000000000000000" pitchFamily="2" charset="-78"/>
              </a:rPr>
              <a:t>School of Informatics and Computing</a:t>
            </a:r>
          </a:p>
          <a:p>
            <a:pPr algn="ctr">
              <a:spcBef>
                <a:spcPts val="0"/>
              </a:spcBef>
            </a:pPr>
            <a:r>
              <a:rPr lang="en-US" sz="1800" cap="none" dirty="0" smtClean="0">
                <a:latin typeface="+mn-lt"/>
                <a:cs typeface="Aldhabi" panose="01000000000000000000" pitchFamily="2" charset="-78"/>
              </a:rPr>
              <a:t>Indiana University</a:t>
            </a:r>
            <a:endParaRPr lang="en-US" sz="1800" cap="none" dirty="0">
              <a:latin typeface="+mn-lt"/>
              <a:cs typeface="Aldhabi" panose="01000000000000000000" pitchFamily="2" charset="-78"/>
            </a:endParaRPr>
          </a:p>
        </p:txBody>
      </p:sp>
    </p:spTree>
    <p:extLst>
      <p:ext uri="{BB962C8B-B14F-4D97-AF65-F5344CB8AC3E}">
        <p14:creationId xmlns:p14="http://schemas.microsoft.com/office/powerpoint/2010/main" val="110682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Clusters [1/5]</a:t>
            </a:r>
            <a:endParaRPr lang="en-US" dirty="0"/>
          </a:p>
        </p:txBody>
      </p:sp>
      <p:sp>
        <p:nvSpPr>
          <p:cNvPr id="3" name="Content Placeholder 2"/>
          <p:cNvSpPr>
            <a:spLocks noGrp="1"/>
          </p:cNvSpPr>
          <p:nvPr>
            <p:ph idx="1"/>
          </p:nvPr>
        </p:nvSpPr>
        <p:spPr/>
        <p:txBody>
          <a:bodyPr/>
          <a:lstStyle/>
          <a:p>
            <a:r>
              <a:rPr lang="en-US" dirty="0" smtClean="0"/>
              <a:t>Visualization</a:t>
            </a:r>
          </a:p>
          <a:p>
            <a:endParaRPr lang="en-US" dirty="0"/>
          </a:p>
          <a:p>
            <a:endParaRPr lang="en-US" dirty="0" smtClean="0"/>
          </a:p>
          <a:p>
            <a:endParaRPr lang="en-US" dirty="0"/>
          </a:p>
          <a:p>
            <a:r>
              <a:rPr lang="en-US" dirty="0" smtClean="0"/>
              <a:t>Cluster Size</a:t>
            </a:r>
          </a:p>
          <a:p>
            <a:pPr lvl="1"/>
            <a:r>
              <a:rPr lang="en-US" dirty="0" smtClean="0"/>
              <a:t>Number of Points Per Cluster </a:t>
            </a:r>
            <a:r>
              <a:rPr lang="en-US" dirty="0" smtClean="0">
                <a:sym typeface="Wingdings" panose="05000000000000000000" pitchFamily="2" charset="2"/>
              </a:rPr>
              <a:t> Not Known </a:t>
            </a:r>
            <a:r>
              <a:rPr lang="en-US" dirty="0">
                <a:sym typeface="Wingdings" panose="05000000000000000000" pitchFamily="2" charset="2"/>
              </a:rPr>
              <a:t>i</a:t>
            </a:r>
            <a:r>
              <a:rPr lang="en-US" dirty="0" smtClean="0">
                <a:sym typeface="Wingdings" panose="05000000000000000000" pitchFamily="2" charset="2"/>
              </a:rPr>
              <a:t>n Advance</a:t>
            </a:r>
          </a:p>
          <a:p>
            <a:pPr lvl="2"/>
            <a:r>
              <a:rPr lang="en-US" dirty="0" smtClean="0">
                <a:sym typeface="Wingdings" panose="05000000000000000000" pitchFamily="2" charset="2"/>
              </a:rPr>
              <a:t>One point per cluster  Perfect, but useless</a:t>
            </a:r>
          </a:p>
          <a:p>
            <a:pPr lvl="1"/>
            <a:r>
              <a:rPr lang="en-US" dirty="0" smtClean="0">
                <a:sym typeface="Wingdings" panose="05000000000000000000" pitchFamily="2" charset="2"/>
              </a:rPr>
              <a:t>Solution  Hierarchical Clustering</a:t>
            </a:r>
          </a:p>
          <a:p>
            <a:pPr lvl="2"/>
            <a:r>
              <a:rPr lang="en-US" dirty="0" smtClean="0">
                <a:sym typeface="Wingdings" panose="05000000000000000000" pitchFamily="2" charset="2"/>
              </a:rPr>
              <a:t>Guidance from biologists</a:t>
            </a:r>
          </a:p>
          <a:p>
            <a:pPr lvl="2"/>
            <a:r>
              <a:rPr lang="en-US" dirty="0" smtClean="0">
                <a:sym typeface="Wingdings" panose="05000000000000000000" pitchFamily="2" charset="2"/>
              </a:rPr>
              <a:t>Depends on visualization</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10</a:t>
            </a:fld>
            <a:endParaRPr lang="en-US"/>
          </a:p>
        </p:txBody>
      </p:sp>
      <p:graphicFrame>
        <p:nvGraphicFramePr>
          <p:cNvPr id="7" name="Table 6"/>
          <p:cNvGraphicFramePr>
            <a:graphicFrameLocks noGrp="1"/>
          </p:cNvGraphicFramePr>
          <p:nvPr>
            <p:extLst/>
          </p:nvPr>
        </p:nvGraphicFramePr>
        <p:xfrm>
          <a:off x="1749362" y="2249209"/>
          <a:ext cx="1608980" cy="1125760"/>
        </p:xfrm>
        <a:graphic>
          <a:graphicData uri="http://schemas.openxmlformats.org/drawingml/2006/table">
            <a:tbl>
              <a:tblPr firstRow="1" bandRow="1">
                <a:tableStyleId>{BC89EF96-8CEA-46FF-86C4-4CE0E7609802}</a:tableStyleId>
              </a:tblPr>
              <a:tblGrid>
                <a:gridCol w="968438"/>
                <a:gridCol w="640542"/>
              </a:tblGrid>
              <a:tr h="281440">
                <a:tc>
                  <a:txBody>
                    <a:bodyPr/>
                    <a:lstStyle/>
                    <a:p>
                      <a:pPr algn="ctr"/>
                      <a:r>
                        <a:rPr lang="en-US" sz="1200" dirty="0" smtClean="0"/>
                        <a:t>Sequence</a:t>
                      </a:r>
                      <a:endParaRPr lang="en-US" sz="1200" dirty="0"/>
                    </a:p>
                  </a:txBody>
                  <a:tcPr anchor="ctr"/>
                </a:tc>
                <a:tc>
                  <a:txBody>
                    <a:bodyPr/>
                    <a:lstStyle/>
                    <a:p>
                      <a:pPr algn="ctr"/>
                      <a:r>
                        <a:rPr lang="en-US" sz="1200" dirty="0" smtClean="0"/>
                        <a:t>Cluster</a:t>
                      </a:r>
                      <a:endParaRPr lang="en-US" sz="1200" dirty="0"/>
                    </a:p>
                  </a:txBody>
                  <a:tcPr anchor="ctr"/>
                </a:tc>
              </a:tr>
              <a:tr h="281440">
                <a:tc>
                  <a:txBody>
                    <a:bodyPr/>
                    <a:lstStyle/>
                    <a:p>
                      <a:pPr algn="ctr"/>
                      <a:r>
                        <a:rPr lang="en-US" sz="1200" dirty="0" smtClean="0"/>
                        <a:t>0</a:t>
                      </a:r>
                      <a:endParaRPr lang="en-US" sz="1200" dirty="0"/>
                    </a:p>
                  </a:txBody>
                  <a:tcPr anchor="ctr"/>
                </a:tc>
                <a:tc>
                  <a:txBody>
                    <a:bodyPr/>
                    <a:lstStyle/>
                    <a:p>
                      <a:pPr algn="ctr"/>
                      <a:r>
                        <a:rPr lang="en-US" sz="1200" dirty="0" smtClean="0"/>
                        <a:t>2</a:t>
                      </a:r>
                      <a:endParaRPr lang="en-US" sz="1200" dirty="0"/>
                    </a:p>
                  </a:txBody>
                  <a:tcPr anchor="ctr"/>
                </a:tc>
              </a:tr>
              <a:tr h="281440">
                <a:tc>
                  <a:txBody>
                    <a:bodyPr/>
                    <a:lstStyle/>
                    <a:p>
                      <a:pPr algn="ctr"/>
                      <a:r>
                        <a:rPr lang="en-US" sz="1200" dirty="0" smtClean="0"/>
                        <a:t>1</a:t>
                      </a:r>
                      <a:endParaRPr lang="en-US" sz="1200" dirty="0"/>
                    </a:p>
                  </a:txBody>
                  <a:tcPr anchor="ctr"/>
                </a:tc>
                <a:tc>
                  <a:txBody>
                    <a:bodyPr/>
                    <a:lstStyle/>
                    <a:p>
                      <a:pPr algn="ctr"/>
                      <a:r>
                        <a:rPr lang="en-US" sz="1200" dirty="0" smtClean="0"/>
                        <a:t>1</a:t>
                      </a:r>
                    </a:p>
                  </a:txBody>
                  <a:tcPr anchor="ctr"/>
                </a:tc>
              </a:tr>
              <a:tr h="281440">
                <a:tc>
                  <a:txBody>
                    <a:bodyPr/>
                    <a:lstStyle/>
                    <a:p>
                      <a:pPr algn="ctr"/>
                      <a:r>
                        <a:rPr lang="en-US" sz="1200" dirty="0" smtClean="0"/>
                        <a:t>…</a:t>
                      </a:r>
                      <a:endParaRPr lang="en-US" sz="1200" dirty="0"/>
                    </a:p>
                  </a:txBody>
                  <a:tcPr anchor="ctr"/>
                </a:tc>
                <a:tc>
                  <a:txBody>
                    <a:bodyPr/>
                    <a:lstStyle/>
                    <a:p>
                      <a:pPr algn="ctr"/>
                      <a:r>
                        <a:rPr lang="en-US" sz="1200" dirty="0" smtClean="0"/>
                        <a:t>…</a:t>
                      </a:r>
                    </a:p>
                  </a:txBody>
                  <a:tcPr anchor="ctr"/>
                </a:tc>
              </a:tr>
            </a:tbl>
          </a:graphicData>
        </a:graphic>
      </p:graphicFrame>
      <p:sp>
        <p:nvSpPr>
          <p:cNvPr id="8" name="TextBox 7"/>
          <p:cNvSpPr txBox="1"/>
          <p:nvPr/>
        </p:nvSpPr>
        <p:spPr>
          <a:xfrm>
            <a:off x="3686185" y="2560320"/>
            <a:ext cx="453457" cy="369332"/>
          </a:xfrm>
          <a:prstGeom prst="rect">
            <a:avLst/>
          </a:prstGeom>
          <a:noFill/>
        </p:spPr>
        <p:txBody>
          <a:bodyPr wrap="none" rtlCol="0">
            <a:spAutoFit/>
          </a:bodyPr>
          <a:lstStyle/>
          <a:p>
            <a:r>
              <a:rPr lang="en-US" dirty="0" smtClean="0"/>
              <a:t>Vs.</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994" b="18567"/>
          <a:stretch/>
        </p:blipFill>
        <p:spPr>
          <a:xfrm>
            <a:off x="4503523" y="1845734"/>
            <a:ext cx="2481478" cy="1891154"/>
          </a:xfrm>
          <a:prstGeom prst="rect">
            <a:avLst/>
          </a:prstGeom>
        </p:spPr>
      </p:pic>
      <p:pic>
        <p:nvPicPr>
          <p:cNvPr id="13" name="Picture 12"/>
          <p:cNvPicPr/>
          <p:nvPr/>
        </p:nvPicPr>
        <p:blipFill rotWithShape="1">
          <a:blip r:embed="rId3">
            <a:extLst>
              <a:ext uri="{28A0092B-C50C-407E-A947-70E740481C1C}">
                <a14:useLocalDpi xmlns:a14="http://schemas.microsoft.com/office/drawing/2010/main" val="0"/>
              </a:ext>
            </a:extLst>
          </a:blip>
          <a:srcRect l="24091" r="7274"/>
          <a:stretch/>
        </p:blipFill>
        <p:spPr bwMode="auto">
          <a:xfrm>
            <a:off x="7206960" y="4103476"/>
            <a:ext cx="1438275" cy="12757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extLst>
              <a:ext uri="{28A0092B-C50C-407E-A947-70E740481C1C}">
                <a14:useLocalDpi xmlns:a14="http://schemas.microsoft.com/office/drawing/2010/main" val="0"/>
              </a:ext>
            </a:extLst>
          </a:blip>
          <a:srcRect l="13364" t="741" r="13364"/>
          <a:stretch/>
        </p:blipFill>
        <p:spPr bwMode="auto">
          <a:xfrm>
            <a:off x="9143220" y="4103476"/>
            <a:ext cx="1514475" cy="127635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7106246" y="5365115"/>
            <a:ext cx="1639701" cy="646331"/>
          </a:xfrm>
          <a:prstGeom prst="rect">
            <a:avLst/>
          </a:prstGeom>
        </p:spPr>
        <p:txBody>
          <a:bodyPr wrap="square">
            <a:spAutoFit/>
          </a:bodyPr>
          <a:lstStyle/>
          <a:p>
            <a:pPr algn="ctr"/>
            <a:r>
              <a:rPr lang="en-US" sz="1200" dirty="0" smtClean="0">
                <a:effectLst/>
                <a:latin typeface="+mj-lt"/>
                <a:ea typeface="Times New Roman" panose="02020603050405020304" pitchFamily="18" charset="0"/>
              </a:rPr>
              <a:t>Multiple groups identified as one cluster</a:t>
            </a:r>
            <a:endParaRPr lang="en-US" sz="1200" dirty="0">
              <a:latin typeface="+mj-lt"/>
            </a:endParaRPr>
          </a:p>
        </p:txBody>
      </p:sp>
      <p:sp>
        <p:nvSpPr>
          <p:cNvPr id="16" name="Rectangle 15"/>
          <p:cNvSpPr/>
          <p:nvPr/>
        </p:nvSpPr>
        <p:spPr>
          <a:xfrm>
            <a:off x="9080606" y="5379191"/>
            <a:ext cx="1639701" cy="646331"/>
          </a:xfrm>
          <a:prstGeom prst="rect">
            <a:avLst/>
          </a:prstGeom>
        </p:spPr>
        <p:txBody>
          <a:bodyPr wrap="square">
            <a:spAutoFit/>
          </a:bodyPr>
          <a:lstStyle/>
          <a:p>
            <a:pPr algn="ctr"/>
            <a:r>
              <a:rPr lang="en-US" sz="1200" dirty="0">
                <a:latin typeface="+mj-lt"/>
              </a:rPr>
              <a:t>Refined clusters to show proper split of groups</a:t>
            </a:r>
          </a:p>
        </p:txBody>
      </p:sp>
    </p:spTree>
    <p:extLst>
      <p:ext uri="{BB962C8B-B14F-4D97-AF65-F5344CB8AC3E}">
        <p14:creationId xmlns:p14="http://schemas.microsoft.com/office/powerpoint/2010/main" val="1904985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Clusters [2/5]</a:t>
            </a:r>
            <a:endParaRPr lang="en-US" dirty="0"/>
          </a:p>
        </p:txBody>
      </p:sp>
      <p:sp>
        <p:nvSpPr>
          <p:cNvPr id="3" name="Content Placeholder 2"/>
          <p:cNvSpPr>
            <a:spLocks noGrp="1"/>
          </p:cNvSpPr>
          <p:nvPr>
            <p:ph idx="1"/>
          </p:nvPr>
        </p:nvSpPr>
        <p:spPr/>
        <p:txBody>
          <a:bodyPr/>
          <a:lstStyle/>
          <a:p>
            <a:r>
              <a:rPr lang="en-US" dirty="0" smtClean="0"/>
              <a:t>Effect of Gap Penalties </a:t>
            </a:r>
            <a:r>
              <a:rPr lang="en-US" dirty="0" smtClean="0">
                <a:sym typeface="Wingdings" panose="05000000000000000000" pitchFamily="2" charset="2"/>
              </a:rPr>
              <a:t> Indistinguishable for the Test Data</a:t>
            </a:r>
            <a:endParaRPr lang="en-US" dirty="0" smtClean="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11</a:t>
            </a:fld>
            <a:endParaRPr lang="en-US"/>
          </a:p>
        </p:txBody>
      </p:sp>
      <p:graphicFrame>
        <p:nvGraphicFramePr>
          <p:cNvPr id="7" name="Table 6"/>
          <p:cNvGraphicFramePr>
            <a:graphicFrameLocks noGrp="1"/>
          </p:cNvGraphicFramePr>
          <p:nvPr>
            <p:extLst/>
          </p:nvPr>
        </p:nvGraphicFramePr>
        <p:xfrm>
          <a:off x="1439332" y="2269066"/>
          <a:ext cx="3674534" cy="1097280"/>
        </p:xfrm>
        <a:graphic>
          <a:graphicData uri="http://schemas.openxmlformats.org/drawingml/2006/table">
            <a:tbl>
              <a:tblPr firstRow="1" bandRow="1">
                <a:tableStyleId>{BC89EF96-8CEA-46FF-86C4-4CE0E7609802}</a:tableStyleId>
              </a:tblPr>
              <a:tblGrid>
                <a:gridCol w="1701801"/>
                <a:gridCol w="1972733"/>
              </a:tblGrid>
              <a:tr h="221608">
                <a:tc>
                  <a:txBody>
                    <a:bodyPr/>
                    <a:lstStyle/>
                    <a:p>
                      <a:pPr algn="ctr"/>
                      <a:r>
                        <a:rPr lang="en-US" sz="1200" b="0" dirty="0" smtClean="0">
                          <a:latin typeface="+mj-lt"/>
                        </a:rPr>
                        <a:t>Data</a:t>
                      </a:r>
                      <a:r>
                        <a:rPr lang="en-US" sz="1200" b="0" baseline="0" dirty="0" smtClean="0">
                          <a:latin typeface="+mj-lt"/>
                        </a:rPr>
                        <a:t> Set</a:t>
                      </a:r>
                      <a:endParaRPr lang="en-US" sz="1200" b="0" dirty="0">
                        <a:latin typeface="+mj-lt"/>
                      </a:endParaRPr>
                    </a:p>
                  </a:txBody>
                  <a:tcPr anchor="ctr"/>
                </a:tc>
                <a:tc>
                  <a:txBody>
                    <a:bodyPr/>
                    <a:lstStyle/>
                    <a:p>
                      <a:pPr algn="ctr"/>
                      <a:r>
                        <a:rPr lang="en-US" sz="1200" b="0" dirty="0" smtClean="0">
                          <a:latin typeface="+mj-lt"/>
                        </a:rPr>
                        <a:t>Sample of 16S </a:t>
                      </a:r>
                      <a:r>
                        <a:rPr lang="en-US" sz="1200" b="0" dirty="0" err="1" smtClean="0">
                          <a:latin typeface="+mj-lt"/>
                        </a:rPr>
                        <a:t>rRNA</a:t>
                      </a:r>
                      <a:endParaRPr lang="en-US" sz="1200" b="0" dirty="0">
                        <a:latin typeface="+mj-lt"/>
                      </a:endParaRPr>
                    </a:p>
                  </a:txBody>
                  <a:tcPr anchor="ctr"/>
                </a:tc>
              </a:tr>
              <a:tr h="267547">
                <a:tc>
                  <a:txBody>
                    <a:bodyPr/>
                    <a:lstStyle/>
                    <a:p>
                      <a:pPr algn="ctr"/>
                      <a:r>
                        <a:rPr lang="en-US" sz="1200" b="0" dirty="0" smtClean="0">
                          <a:latin typeface="+mj-lt"/>
                        </a:rPr>
                        <a:t>Number of Sequences</a:t>
                      </a:r>
                      <a:endParaRPr lang="en-US" sz="1200" b="0" dirty="0">
                        <a:latin typeface="+mj-lt"/>
                      </a:endParaRPr>
                    </a:p>
                  </a:txBody>
                  <a:tcPr anchor="ctr"/>
                </a:tc>
                <a:tc>
                  <a:txBody>
                    <a:bodyPr/>
                    <a:lstStyle/>
                    <a:p>
                      <a:pPr algn="ctr"/>
                      <a:r>
                        <a:rPr lang="en-US" sz="1200" b="0" dirty="0" smtClean="0">
                          <a:latin typeface="+mj-lt"/>
                        </a:rPr>
                        <a:t>6822</a:t>
                      </a:r>
                      <a:endParaRPr lang="en-US" sz="1200" b="0" dirty="0">
                        <a:latin typeface="+mj-lt"/>
                      </a:endParaRPr>
                    </a:p>
                  </a:txBody>
                  <a:tcPr anchor="ctr"/>
                </a:tc>
              </a:tr>
              <a:tr h="273445">
                <a:tc>
                  <a:txBody>
                    <a:bodyPr/>
                    <a:lstStyle/>
                    <a:p>
                      <a:pPr algn="ctr"/>
                      <a:r>
                        <a:rPr lang="en-US" sz="1200" b="0" dirty="0" smtClean="0">
                          <a:latin typeface="+mj-lt"/>
                        </a:rPr>
                        <a:t>Alignment</a:t>
                      </a:r>
                      <a:r>
                        <a:rPr lang="en-US" sz="1200" b="0" baseline="0" dirty="0" smtClean="0">
                          <a:latin typeface="+mj-lt"/>
                        </a:rPr>
                        <a:t> Type</a:t>
                      </a:r>
                      <a:endParaRPr lang="en-US" sz="1200" b="0" dirty="0">
                        <a:latin typeface="+mj-lt"/>
                      </a:endParaRPr>
                    </a:p>
                  </a:txBody>
                  <a:tcPr anchor="ctr"/>
                </a:tc>
                <a:tc>
                  <a:txBody>
                    <a:bodyPr/>
                    <a:lstStyle/>
                    <a:p>
                      <a:pPr algn="ctr"/>
                      <a:r>
                        <a:rPr lang="en-US" sz="1200" b="0" dirty="0" smtClean="0">
                          <a:latin typeface="+mj-lt"/>
                        </a:rPr>
                        <a:t>Smith-Waterman</a:t>
                      </a:r>
                      <a:endParaRPr lang="en-US" sz="1200" b="0" dirty="0">
                        <a:latin typeface="+mj-lt"/>
                      </a:endParaRPr>
                    </a:p>
                  </a:txBody>
                  <a:tcPr anchor="ctr"/>
                </a:tc>
              </a:tr>
              <a:tr h="221608">
                <a:tc>
                  <a:txBody>
                    <a:bodyPr/>
                    <a:lstStyle/>
                    <a:p>
                      <a:pPr algn="ctr"/>
                      <a:r>
                        <a:rPr lang="en-US" sz="1200" b="0" dirty="0" smtClean="0">
                          <a:latin typeface="+mj-lt"/>
                        </a:rPr>
                        <a:t>Scoring Matrix</a:t>
                      </a:r>
                      <a:endParaRPr lang="en-US" sz="1200" b="0" dirty="0">
                        <a:latin typeface="+mj-lt"/>
                      </a:endParaRPr>
                    </a:p>
                  </a:txBody>
                  <a:tcPr anchor="ctr"/>
                </a:tc>
                <a:tc>
                  <a:txBody>
                    <a:bodyPr/>
                    <a:lstStyle/>
                    <a:p>
                      <a:pPr algn="ctr"/>
                      <a:r>
                        <a:rPr lang="en-US" sz="1200" b="0" dirty="0" smtClean="0">
                          <a:latin typeface="+mj-lt"/>
                        </a:rPr>
                        <a:t>EDNAFULL</a:t>
                      </a:r>
                      <a:endParaRPr lang="en-US" sz="1200" b="0" dirty="0">
                        <a:latin typeface="+mj-lt"/>
                      </a:endParaRPr>
                    </a:p>
                  </a:txBody>
                  <a:tcPr anchor="ctr"/>
                </a:tc>
              </a:tr>
            </a:tbl>
          </a:graphicData>
        </a:graphic>
      </p:graphicFrame>
      <p:graphicFrame>
        <p:nvGraphicFramePr>
          <p:cNvPr id="8" name="Table 7"/>
          <p:cNvGraphicFramePr>
            <a:graphicFrameLocks noGrp="1"/>
          </p:cNvGraphicFramePr>
          <p:nvPr>
            <p:extLst/>
          </p:nvPr>
        </p:nvGraphicFramePr>
        <p:xfrm>
          <a:off x="5663142" y="2246419"/>
          <a:ext cx="4852457" cy="1131780"/>
        </p:xfrm>
        <a:graphic>
          <a:graphicData uri="http://schemas.openxmlformats.org/drawingml/2006/table">
            <a:tbl>
              <a:tblPr firstRow="1" firstCol="1" bandRow="1">
                <a:tableStyleId>{5C22544A-7EE6-4342-B048-85BDC9FD1C3A}</a:tableStyleId>
              </a:tblPr>
              <a:tblGrid>
                <a:gridCol w="764175"/>
                <a:gridCol w="284437"/>
                <a:gridCol w="284437"/>
                <a:gridCol w="285439"/>
                <a:gridCol w="286440"/>
                <a:gridCol w="358552"/>
                <a:gridCol w="287441"/>
                <a:gridCol w="286440"/>
                <a:gridCol w="287441"/>
                <a:gridCol w="288444"/>
                <a:gridCol w="287441"/>
                <a:gridCol w="287441"/>
                <a:gridCol w="288444"/>
                <a:gridCol w="287441"/>
                <a:gridCol w="288444"/>
              </a:tblGrid>
              <a:tr h="377260">
                <a:tc gridSpan="5">
                  <a:txBody>
                    <a:bodyPr/>
                    <a:lstStyle/>
                    <a:p>
                      <a:pPr marL="0" marR="0" algn="ctr">
                        <a:spcBef>
                          <a:spcPts val="0"/>
                        </a:spcBef>
                        <a:spcAft>
                          <a:spcPts val="400"/>
                        </a:spcAft>
                      </a:pPr>
                      <a:r>
                        <a:rPr lang="en-US" sz="1200" dirty="0">
                          <a:effectLst/>
                          <a:latin typeface="+mj-lt"/>
                        </a:rPr>
                        <a:t> </a:t>
                      </a:r>
                      <a:endParaRPr lang="en-US" sz="1200" dirty="0">
                        <a:effectLst/>
                        <a:latin typeface="+mj-lt"/>
                        <a:ea typeface="Times New Roman" panose="02020603050405020304" pitchFamily="18" charset="0"/>
                      </a:endParaRPr>
                    </a:p>
                  </a:txBody>
                  <a:tcPr marL="8890" marR="1841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400"/>
                        </a:spcAft>
                      </a:pPr>
                      <a:r>
                        <a:rPr lang="en-US" sz="1200">
                          <a:effectLst/>
                          <a:latin typeface="+mj-lt"/>
                        </a:rPr>
                        <a:t>Ref.</a:t>
                      </a:r>
                      <a:endParaRPr lang="en-US" sz="1200">
                        <a:effectLst/>
                        <a:latin typeface="+mj-lt"/>
                        <a:ea typeface="Times New Roman" panose="02020603050405020304" pitchFamily="18" charset="0"/>
                      </a:endParaRPr>
                    </a:p>
                  </a:txBody>
                  <a:tcPr marL="8890" marR="18415" marT="0" marB="0" anchor="ctr"/>
                </a:tc>
                <a:tc gridSpan="9">
                  <a:txBody>
                    <a:bodyPr/>
                    <a:lstStyle/>
                    <a:p>
                      <a:pPr marL="0" marR="0" algn="ctr">
                        <a:spcBef>
                          <a:spcPts val="0"/>
                        </a:spcBef>
                        <a:spcAft>
                          <a:spcPts val="400"/>
                        </a:spcAft>
                      </a:pPr>
                      <a:r>
                        <a:rPr lang="en-US" sz="1200" dirty="0">
                          <a:effectLst/>
                          <a:latin typeface="+mj-lt"/>
                        </a:rPr>
                        <a:t> </a:t>
                      </a:r>
                      <a:endParaRPr lang="en-US" sz="1200" dirty="0">
                        <a:effectLst/>
                        <a:latin typeface="+mj-lt"/>
                        <a:ea typeface="Times New Roman" panose="02020603050405020304" pitchFamily="18" charset="0"/>
                      </a:endParaRPr>
                    </a:p>
                  </a:txBody>
                  <a:tcPr marL="8890" marR="18415"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7260">
                <a:tc>
                  <a:txBody>
                    <a:bodyPr/>
                    <a:lstStyle/>
                    <a:p>
                      <a:pPr marL="0" marR="0" algn="ctr">
                        <a:spcBef>
                          <a:spcPts val="0"/>
                        </a:spcBef>
                        <a:spcAft>
                          <a:spcPts val="400"/>
                        </a:spcAft>
                      </a:pPr>
                      <a:r>
                        <a:rPr lang="en-US" sz="1200" dirty="0" smtClean="0">
                          <a:effectLst/>
                          <a:latin typeface="+mj-lt"/>
                        </a:rPr>
                        <a:t>Gap</a:t>
                      </a:r>
                      <a:r>
                        <a:rPr lang="en-US" sz="1200" baseline="0" dirty="0" smtClean="0">
                          <a:effectLst/>
                          <a:latin typeface="+mj-lt"/>
                        </a:rPr>
                        <a:t> Open</a:t>
                      </a:r>
                      <a:endParaRPr lang="en-US" sz="1200" dirty="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-8</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-10</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-16</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-16</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-16</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-20</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-20</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-20</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dirty="0">
                          <a:effectLst/>
                          <a:latin typeface="+mj-lt"/>
                        </a:rPr>
                        <a:t>-24</a:t>
                      </a:r>
                      <a:endParaRPr lang="en-US" sz="1200" dirty="0">
                        <a:effectLst/>
                        <a:latin typeface="+mj-lt"/>
                        <a:ea typeface="Times New Roman" panose="02020603050405020304" pitchFamily="18" charset="0"/>
                      </a:endParaRPr>
                    </a:p>
                  </a:txBody>
                  <a:tcPr marL="8890" marR="18415" marT="0" marB="0" anchor="ctr"/>
                </a:tc>
              </a:tr>
              <a:tr h="377260">
                <a:tc>
                  <a:txBody>
                    <a:bodyPr/>
                    <a:lstStyle/>
                    <a:p>
                      <a:pPr marL="0" marR="0" algn="ctr">
                        <a:spcBef>
                          <a:spcPts val="0"/>
                        </a:spcBef>
                        <a:spcAft>
                          <a:spcPts val="400"/>
                        </a:spcAft>
                      </a:pPr>
                      <a:r>
                        <a:rPr lang="en-US" sz="1200" dirty="0" smtClean="0">
                          <a:effectLst/>
                          <a:latin typeface="+mj-lt"/>
                        </a:rPr>
                        <a:t>Gap</a:t>
                      </a:r>
                      <a:r>
                        <a:rPr lang="en-US" sz="1200" baseline="0" dirty="0" smtClean="0">
                          <a:effectLst/>
                          <a:latin typeface="+mj-lt"/>
                        </a:rPr>
                        <a:t> Extension</a:t>
                      </a:r>
                      <a:endParaRPr lang="en-US" sz="1200" dirty="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-2</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-8</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-16</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-8</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-16</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-4</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­-8</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a:effectLst/>
                          <a:latin typeface="+mj-lt"/>
                        </a:rPr>
                        <a:t>-16</a:t>
                      </a:r>
                      <a:endParaRPr lang="en-US" sz="1200">
                        <a:effectLst/>
                        <a:latin typeface="+mj-lt"/>
                        <a:ea typeface="Times New Roman" panose="02020603050405020304" pitchFamily="18" charset="0"/>
                      </a:endParaRPr>
                    </a:p>
                  </a:txBody>
                  <a:tcPr marL="8890" marR="18415" marT="0" marB="0" anchor="ctr"/>
                </a:tc>
                <a:tc>
                  <a:txBody>
                    <a:bodyPr/>
                    <a:lstStyle/>
                    <a:p>
                      <a:pPr marL="0" marR="0" algn="ctr">
                        <a:spcBef>
                          <a:spcPts val="0"/>
                        </a:spcBef>
                        <a:spcAft>
                          <a:spcPts val="400"/>
                        </a:spcAft>
                      </a:pPr>
                      <a:r>
                        <a:rPr lang="en-US" sz="1200" dirty="0">
                          <a:effectLst/>
                          <a:latin typeface="+mj-lt"/>
                        </a:rPr>
                        <a:t>-20</a:t>
                      </a:r>
                      <a:endParaRPr lang="en-US" sz="1200" dirty="0">
                        <a:effectLst/>
                        <a:latin typeface="+mj-lt"/>
                        <a:ea typeface="Times New Roman" panose="02020603050405020304" pitchFamily="18" charset="0"/>
                      </a:endParaRPr>
                    </a:p>
                  </a:txBody>
                  <a:tcPr marL="8890" marR="18415" marT="0" marB="0" anchor="ctr"/>
                </a:tc>
              </a:tr>
            </a:tbl>
          </a:graphicData>
        </a:graphic>
      </p:graphicFrame>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2497415" y="3830744"/>
            <a:ext cx="1952625" cy="2038350"/>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194049" y="3830744"/>
            <a:ext cx="1981200" cy="2038350"/>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7919258" y="3821219"/>
            <a:ext cx="1981200" cy="2047875"/>
          </a:xfrm>
          <a:prstGeom prst="rect">
            <a:avLst/>
          </a:prstGeom>
        </p:spPr>
      </p:pic>
      <p:sp>
        <p:nvSpPr>
          <p:cNvPr id="12" name="Rectangle 11"/>
          <p:cNvSpPr/>
          <p:nvPr/>
        </p:nvSpPr>
        <p:spPr>
          <a:xfrm>
            <a:off x="5364799" y="5838968"/>
            <a:ext cx="1639701" cy="276999"/>
          </a:xfrm>
          <a:prstGeom prst="rect">
            <a:avLst/>
          </a:prstGeom>
        </p:spPr>
        <p:txBody>
          <a:bodyPr wrap="square">
            <a:spAutoFit/>
          </a:bodyPr>
          <a:lstStyle/>
          <a:p>
            <a:pPr algn="ctr"/>
            <a:r>
              <a:rPr lang="en-US" sz="1200" dirty="0" smtClean="0">
                <a:effectLst/>
                <a:latin typeface="+mj-lt"/>
                <a:ea typeface="Times New Roman" panose="02020603050405020304" pitchFamily="18" charset="0"/>
              </a:rPr>
              <a:t>Reference -16/-4</a:t>
            </a:r>
            <a:endParaRPr lang="en-US" sz="1200" dirty="0">
              <a:latin typeface="+mj-lt"/>
            </a:endParaRPr>
          </a:p>
        </p:txBody>
      </p:sp>
      <p:sp>
        <p:nvSpPr>
          <p:cNvPr id="13" name="Rectangle 12"/>
          <p:cNvSpPr/>
          <p:nvPr/>
        </p:nvSpPr>
        <p:spPr>
          <a:xfrm>
            <a:off x="2653876" y="5838967"/>
            <a:ext cx="1639701" cy="276999"/>
          </a:xfrm>
          <a:prstGeom prst="rect">
            <a:avLst/>
          </a:prstGeom>
        </p:spPr>
        <p:txBody>
          <a:bodyPr wrap="square">
            <a:spAutoFit/>
          </a:bodyPr>
          <a:lstStyle/>
          <a:p>
            <a:pPr algn="ctr"/>
            <a:r>
              <a:rPr lang="en-US" sz="1200" dirty="0" smtClean="0">
                <a:effectLst/>
                <a:latin typeface="+mj-lt"/>
                <a:ea typeface="Times New Roman" panose="02020603050405020304" pitchFamily="18" charset="0"/>
              </a:rPr>
              <a:t>-10/-4</a:t>
            </a:r>
            <a:endParaRPr lang="en-US" sz="1200" dirty="0">
              <a:latin typeface="+mj-lt"/>
            </a:endParaRPr>
          </a:p>
        </p:txBody>
      </p:sp>
      <p:sp>
        <p:nvSpPr>
          <p:cNvPr id="14" name="Rectangle 13"/>
          <p:cNvSpPr/>
          <p:nvPr/>
        </p:nvSpPr>
        <p:spPr>
          <a:xfrm>
            <a:off x="8090007" y="5877104"/>
            <a:ext cx="1639701" cy="276999"/>
          </a:xfrm>
          <a:prstGeom prst="rect">
            <a:avLst/>
          </a:prstGeom>
        </p:spPr>
        <p:txBody>
          <a:bodyPr wrap="square">
            <a:spAutoFit/>
          </a:bodyPr>
          <a:lstStyle/>
          <a:p>
            <a:pPr algn="ctr"/>
            <a:r>
              <a:rPr lang="en-US" sz="1200" dirty="0" smtClean="0">
                <a:effectLst/>
                <a:latin typeface="+mj-lt"/>
                <a:ea typeface="Times New Roman" panose="02020603050405020304" pitchFamily="18" charset="0"/>
              </a:rPr>
              <a:t>-4/-4</a:t>
            </a:r>
            <a:endParaRPr lang="en-US" sz="1200" dirty="0">
              <a:latin typeface="+mj-lt"/>
            </a:endParaRPr>
          </a:p>
        </p:txBody>
      </p:sp>
    </p:spTree>
    <p:extLst>
      <p:ext uri="{BB962C8B-B14F-4D97-AF65-F5344CB8AC3E}">
        <p14:creationId xmlns:p14="http://schemas.microsoft.com/office/powerpoint/2010/main" val="286386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Clusters [3/5]</a:t>
            </a:r>
            <a:endParaRPr lang="en-US" dirty="0"/>
          </a:p>
        </p:txBody>
      </p:sp>
      <p:sp>
        <p:nvSpPr>
          <p:cNvPr id="3" name="Content Placeholder 2"/>
          <p:cNvSpPr>
            <a:spLocks noGrp="1"/>
          </p:cNvSpPr>
          <p:nvPr>
            <p:ph idx="1"/>
          </p:nvPr>
        </p:nvSpPr>
        <p:spPr/>
        <p:txBody>
          <a:bodyPr/>
          <a:lstStyle/>
          <a:p>
            <a:r>
              <a:rPr lang="en-US" dirty="0" smtClean="0"/>
              <a:t>Global Vs. Local Sequence Alignment</a:t>
            </a:r>
          </a:p>
          <a:p>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dirty="0"/>
          </a:p>
        </p:txBody>
      </p:sp>
      <p:sp>
        <p:nvSpPr>
          <p:cNvPr id="6" name="Slide Number Placeholder 5"/>
          <p:cNvSpPr>
            <a:spLocks noGrp="1"/>
          </p:cNvSpPr>
          <p:nvPr>
            <p:ph type="sldNum" sz="quarter" idx="12"/>
          </p:nvPr>
        </p:nvSpPr>
        <p:spPr/>
        <p:txBody>
          <a:bodyPr/>
          <a:lstStyle/>
          <a:p>
            <a:fld id="{F5FD00B0-B11D-49C6-A9C3-DA2F8CB27388}" type="slidenum">
              <a:rPr lang="en-US" smtClean="0"/>
              <a:t>12</a:t>
            </a:fld>
            <a:endParaRPr lang="en-US"/>
          </a:p>
        </p:txBody>
      </p:sp>
      <p:graphicFrame>
        <p:nvGraphicFramePr>
          <p:cNvPr id="8" name="Table 7"/>
          <p:cNvGraphicFramePr>
            <a:graphicFrameLocks noGrp="1"/>
          </p:cNvGraphicFramePr>
          <p:nvPr>
            <p:extLst/>
          </p:nvPr>
        </p:nvGraphicFramePr>
        <p:xfrm>
          <a:off x="1349122" y="2300078"/>
          <a:ext cx="3629278" cy="1870577"/>
        </p:xfrm>
        <a:graphic>
          <a:graphicData uri="http://schemas.openxmlformats.org/drawingml/2006/table">
            <a:tbl>
              <a:tblPr firstRow="1" firstCol="1" bandRow="1"/>
              <a:tblGrid>
                <a:gridCol w="1021545"/>
                <a:gridCol w="2607733"/>
              </a:tblGrid>
              <a:tr h="206175">
                <a:tc>
                  <a:txBody>
                    <a:bodyPr/>
                    <a:lstStyle/>
                    <a:p>
                      <a:pPr marL="0" marR="0" algn="just">
                        <a:spcBef>
                          <a:spcPts val="0"/>
                        </a:spcBef>
                        <a:spcAft>
                          <a:spcPts val="0"/>
                        </a:spcAft>
                      </a:pPr>
                      <a:r>
                        <a:rPr lang="en-US" sz="1200" dirty="0">
                          <a:effectLst/>
                          <a:latin typeface="+mj-lt"/>
                          <a:ea typeface="Times New Roman" panose="02020603050405020304" pitchFamily="18" charset="0"/>
                          <a:cs typeface="Calibri" panose="020F0502020204030204" pitchFamily="34" charset="0"/>
                        </a:rPr>
                        <a:t>Sequence 1</a:t>
                      </a:r>
                      <a:endParaRPr lang="en-US" sz="1200" dirty="0">
                        <a:effectLst/>
                        <a:latin typeface="+mj-lt"/>
                        <a:ea typeface="Times New Roman" panose="02020603050405020304" pitchFamily="18" charset="0"/>
                      </a:endParaRPr>
                    </a:p>
                  </a:txBody>
                  <a:tcPr marL="73025" marR="73025" marT="18415" marB="18415">
                    <a:lnL>
                      <a:noFill/>
                    </a:lnL>
                    <a:lnR>
                      <a:noFill/>
                    </a:lnR>
                    <a:lnT>
                      <a:noFill/>
                    </a:lnT>
                    <a:lnB>
                      <a:noFill/>
                    </a:lnB>
                  </a:tcPr>
                </a:tc>
                <a:tc>
                  <a:txBody>
                    <a:bodyPr/>
                    <a:lstStyle/>
                    <a:p>
                      <a:pPr marL="0" marR="0" algn="just">
                        <a:spcBef>
                          <a:spcPts val="0"/>
                        </a:spcBef>
                        <a:spcAft>
                          <a:spcPts val="0"/>
                        </a:spcAft>
                      </a:pPr>
                      <a:r>
                        <a:rPr lang="en-US" sz="1200" dirty="0">
                          <a:effectLst/>
                          <a:latin typeface="Courier New" panose="02070309020205020404" pitchFamily="49" charset="0"/>
                          <a:ea typeface="Times New Roman" panose="02020603050405020304" pitchFamily="18" charset="0"/>
                        </a:rPr>
                        <a:t>TTGAGTTTTAACCTTGCGGCCGTA</a:t>
                      </a:r>
                      <a:endParaRPr lang="en-US" sz="1200" dirty="0">
                        <a:effectLst/>
                        <a:latin typeface="Times New Roman" panose="02020603050405020304" pitchFamily="18" charset="0"/>
                        <a:ea typeface="Times New Roman" panose="02020603050405020304" pitchFamily="18" charset="0"/>
                      </a:endParaRPr>
                    </a:p>
                  </a:txBody>
                  <a:tcPr marL="73025" marR="73025" marT="18415" marB="18415" anchor="ctr">
                    <a:lnL>
                      <a:noFill/>
                    </a:lnL>
                    <a:lnR>
                      <a:noFill/>
                    </a:lnR>
                    <a:lnT>
                      <a:noFill/>
                    </a:lnT>
                    <a:lnB>
                      <a:noFill/>
                    </a:lnB>
                  </a:tcPr>
                </a:tc>
              </a:tr>
              <a:tr h="276727">
                <a:tc>
                  <a:txBody>
                    <a:bodyPr/>
                    <a:lstStyle/>
                    <a:p>
                      <a:pPr marL="0" marR="0" algn="just">
                        <a:spcBef>
                          <a:spcPts val="0"/>
                        </a:spcBef>
                        <a:spcAft>
                          <a:spcPts val="0"/>
                        </a:spcAft>
                      </a:pPr>
                      <a:r>
                        <a:rPr lang="en-US" sz="1200" dirty="0">
                          <a:effectLst/>
                          <a:latin typeface="+mj-lt"/>
                          <a:ea typeface="Times New Roman" panose="02020603050405020304" pitchFamily="18" charset="0"/>
                          <a:cs typeface="Calibri" panose="020F0502020204030204" pitchFamily="34" charset="0"/>
                        </a:rPr>
                        <a:t>Sequence 2</a:t>
                      </a:r>
                      <a:endParaRPr lang="en-US" sz="1200" dirty="0">
                        <a:effectLst/>
                        <a:latin typeface="+mj-lt"/>
                        <a:ea typeface="Times New Roman" panose="02020603050405020304" pitchFamily="18" charset="0"/>
                      </a:endParaRPr>
                    </a:p>
                  </a:txBody>
                  <a:tcPr marL="73025" marR="73025" marT="18415" marB="1841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effectLst/>
                          <a:latin typeface="Courier New" panose="02070309020205020404" pitchFamily="49" charset="0"/>
                          <a:ea typeface="Times New Roman" panose="02020603050405020304" pitchFamily="18" charset="0"/>
                        </a:rPr>
                        <a:t>AAGTTTCTTGCCGG</a:t>
                      </a:r>
                      <a:endParaRPr lang="en-US" sz="1200" dirty="0">
                        <a:effectLst/>
                        <a:latin typeface="Times New Roman" panose="02020603050405020304" pitchFamily="18" charset="0"/>
                        <a:ea typeface="Times New Roman" panose="02020603050405020304" pitchFamily="18" charset="0"/>
                      </a:endParaRPr>
                    </a:p>
                  </a:txBody>
                  <a:tcPr marL="73025" marR="73025" marT="18415" marB="18415" anchor="ctr">
                    <a:lnL>
                      <a:noFill/>
                    </a:lnL>
                    <a:lnR>
                      <a:noFill/>
                    </a:lnR>
                    <a:lnT>
                      <a:noFill/>
                    </a:lnT>
                    <a:lnB w="12700" cap="flat" cmpd="sng" algn="ctr">
                      <a:solidFill>
                        <a:srgbClr val="000000"/>
                      </a:solidFill>
                      <a:prstDash val="solid"/>
                      <a:round/>
                      <a:headEnd type="none" w="med" len="med"/>
                      <a:tailEnd type="none" w="med" len="med"/>
                    </a:lnB>
                  </a:tcPr>
                </a:tc>
              </a:tr>
              <a:tr h="644743">
                <a:tc>
                  <a:txBody>
                    <a:bodyPr/>
                    <a:lstStyle/>
                    <a:p>
                      <a:pPr marL="0" marR="0" algn="just">
                        <a:spcBef>
                          <a:spcPts val="0"/>
                        </a:spcBef>
                        <a:spcAft>
                          <a:spcPts val="400"/>
                        </a:spcAft>
                      </a:pPr>
                      <a:r>
                        <a:rPr lang="en-US" sz="1200" dirty="0">
                          <a:effectLst/>
                          <a:latin typeface="+mj-lt"/>
                          <a:ea typeface="Times New Roman" panose="02020603050405020304" pitchFamily="18" charset="0"/>
                          <a:cs typeface="Calibri" panose="020F0502020204030204" pitchFamily="34" charset="0"/>
                        </a:rPr>
                        <a:t>Global alignment</a:t>
                      </a:r>
                      <a:endParaRPr lang="en-US" sz="1200" dirty="0">
                        <a:effectLst/>
                        <a:latin typeface="+mj-lt"/>
                        <a:ea typeface="Times New Roman" panose="02020603050405020304" pitchFamily="18" charset="0"/>
                      </a:endParaRPr>
                    </a:p>
                  </a:txBody>
                  <a:tcPr marL="73025" marR="73025"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400"/>
                        </a:spcAft>
                      </a:pPr>
                      <a:r>
                        <a:rPr lang="en-US" sz="1200" dirty="0">
                          <a:effectLst/>
                          <a:latin typeface="Courier New" panose="02070309020205020404" pitchFamily="49" charset="0"/>
                          <a:ea typeface="Times New Roman" panose="02020603050405020304" pitchFamily="18" charset="0"/>
                        </a:rPr>
                        <a:t>TTGAGTTTTAACCTTGCGGCCGTA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400"/>
                        </a:spcAft>
                      </a:pPr>
                      <a:r>
                        <a:rPr lang="en-US" sz="1200" dirty="0">
                          <a:effectLst/>
                          <a:latin typeface="Courier New" panose="02070309020205020404" pitchFamily="49" charset="0"/>
                          <a:ea typeface="Times New Roman" panose="02020603050405020304" pitchFamily="18" charset="0"/>
                        </a:rPr>
                        <a:t>   ||||||   |||   ||||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400"/>
                        </a:spcAft>
                      </a:pPr>
                      <a:r>
                        <a:rPr lang="en-US" sz="1200" dirty="0">
                          <a:effectLst/>
                          <a:latin typeface="Courier New" panose="02070309020205020404" pitchFamily="49" charset="0"/>
                          <a:ea typeface="Times New Roman" panose="02020603050405020304" pitchFamily="18" charset="0"/>
                        </a:rPr>
                        <a:t>---AAGTTT---CTT---GCCG–G </a:t>
                      </a:r>
                      <a:endParaRPr lang="en-US" sz="1200" dirty="0">
                        <a:effectLst/>
                        <a:latin typeface="Times New Roman" panose="02020603050405020304" pitchFamily="18" charset="0"/>
                        <a:ea typeface="Times New Roman" panose="02020603050405020304" pitchFamily="18" charset="0"/>
                      </a:endParaRPr>
                    </a:p>
                  </a:txBody>
                  <a:tcPr marL="73025" marR="73025"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743">
                <a:tc>
                  <a:txBody>
                    <a:bodyPr/>
                    <a:lstStyle/>
                    <a:p>
                      <a:pPr marL="0" marR="0" algn="just">
                        <a:spcBef>
                          <a:spcPts val="0"/>
                        </a:spcBef>
                        <a:spcAft>
                          <a:spcPts val="400"/>
                        </a:spcAft>
                      </a:pPr>
                      <a:r>
                        <a:rPr lang="en-US" sz="1200" dirty="0">
                          <a:effectLst/>
                          <a:latin typeface="+mj-lt"/>
                          <a:ea typeface="Times New Roman" panose="02020603050405020304" pitchFamily="18" charset="0"/>
                          <a:cs typeface="Calibri" panose="020F0502020204030204" pitchFamily="34" charset="0"/>
                        </a:rPr>
                        <a:t>Local alignment</a:t>
                      </a:r>
                      <a:endParaRPr lang="en-US" sz="1200" dirty="0">
                        <a:effectLst/>
                        <a:latin typeface="+mj-lt"/>
                        <a:ea typeface="Times New Roman" panose="02020603050405020304" pitchFamily="18" charset="0"/>
                      </a:endParaRPr>
                    </a:p>
                  </a:txBody>
                  <a:tcPr marL="73025" marR="73025" marT="18415" marB="1841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just">
                        <a:spcBef>
                          <a:spcPts val="0"/>
                        </a:spcBef>
                        <a:spcAft>
                          <a:spcPts val="400"/>
                        </a:spcAft>
                      </a:pPr>
                      <a:r>
                        <a:rPr lang="en-US" sz="1200" dirty="0" err="1">
                          <a:effectLst/>
                          <a:latin typeface="Courier New" panose="02070309020205020404" pitchFamily="49" charset="0"/>
                          <a:ea typeface="Times New Roman" panose="02020603050405020304" pitchFamily="18" charset="0"/>
                        </a:rPr>
                        <a:t>ttgagttttaacCTTGCGGccgta</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400"/>
                        </a:spcAft>
                      </a:pPr>
                      <a:r>
                        <a:rPr lang="en-US" sz="1200" dirty="0">
                          <a:effectLst/>
                          <a:latin typeface="Courier New" panose="02070309020205020404" pitchFamily="49" charset="0"/>
                          <a:ea typeface="Times New Roman" panose="02020603050405020304" pitchFamily="18" charset="0"/>
                        </a:rPr>
                        <a:t>	  </a:t>
                      </a:r>
                      <a:r>
                        <a:rPr lang="en-US" sz="1200" dirty="0" smtClean="0">
                          <a:effectLst/>
                          <a:latin typeface="Courier New" panose="02070309020205020404" pitchFamily="49"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400"/>
                        </a:spcAft>
                      </a:pPr>
                      <a:r>
                        <a:rPr lang="en-US" sz="12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err="1" smtClean="0">
                          <a:effectLst/>
                          <a:latin typeface="Courier New" panose="02070309020205020404" pitchFamily="49" charset="0"/>
                          <a:ea typeface="Times New Roman" panose="02020603050405020304" pitchFamily="18" charset="0"/>
                        </a:rPr>
                        <a:t>aagtttCTTGCGG</a:t>
                      </a:r>
                      <a:endParaRPr lang="en-US" sz="1200" dirty="0">
                        <a:effectLst/>
                        <a:latin typeface="Times New Roman" panose="02020603050405020304" pitchFamily="18" charset="0"/>
                        <a:ea typeface="Times New Roman" panose="02020603050405020304" pitchFamily="18" charset="0"/>
                      </a:endParaRPr>
                    </a:p>
                  </a:txBody>
                  <a:tcPr marL="73025" marR="73025" marT="18415" marB="18415"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9" name="Chart 8"/>
          <p:cNvGraphicFramePr/>
          <p:nvPr>
            <p:extLst/>
          </p:nvPr>
        </p:nvGraphicFramePr>
        <p:xfrm>
          <a:off x="5647445" y="3550174"/>
          <a:ext cx="5761531" cy="176484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p:nvPr/>
        </p:nvPicPr>
        <p:blipFill rotWithShape="1">
          <a:blip r:embed="rId3">
            <a:extLst>
              <a:ext uri="{28A0092B-C50C-407E-A947-70E740481C1C}">
                <a14:useLocalDpi xmlns:a14="http://schemas.microsoft.com/office/drawing/2010/main" val="0"/>
              </a:ext>
            </a:extLst>
          </a:blip>
          <a:srcRect r="1892"/>
          <a:stretch/>
        </p:blipFill>
        <p:spPr bwMode="auto">
          <a:xfrm>
            <a:off x="7968932" y="1921913"/>
            <a:ext cx="3457575" cy="149542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18239" t="5625" r="20673" b="1875"/>
          <a:stretch/>
        </p:blipFill>
        <p:spPr bwMode="auto">
          <a:xfrm>
            <a:off x="1325884" y="4364144"/>
            <a:ext cx="1543050" cy="149479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3569551" y="4364144"/>
            <a:ext cx="1501140" cy="1504950"/>
          </a:xfrm>
          <a:prstGeom prst="rect">
            <a:avLst/>
          </a:prstGeom>
        </p:spPr>
      </p:pic>
      <p:sp>
        <p:nvSpPr>
          <p:cNvPr id="13" name="Rectangle 12"/>
          <p:cNvSpPr/>
          <p:nvPr/>
        </p:nvSpPr>
        <p:spPr>
          <a:xfrm>
            <a:off x="1256604" y="5838968"/>
            <a:ext cx="1708981" cy="461665"/>
          </a:xfrm>
          <a:prstGeom prst="rect">
            <a:avLst/>
          </a:prstGeom>
        </p:spPr>
        <p:txBody>
          <a:bodyPr wrap="square">
            <a:spAutoFit/>
          </a:bodyPr>
          <a:lstStyle/>
          <a:p>
            <a:pPr algn="ctr"/>
            <a:r>
              <a:rPr lang="en-US" sz="1200" dirty="0" smtClean="0">
                <a:effectLst/>
                <a:latin typeface="+mj-lt"/>
                <a:ea typeface="Times New Roman" panose="02020603050405020304" pitchFamily="18" charset="0"/>
              </a:rPr>
              <a:t>Long thin line formation with global alignment</a:t>
            </a:r>
            <a:endParaRPr lang="en-US" sz="1200" dirty="0">
              <a:latin typeface="+mj-lt"/>
            </a:endParaRPr>
          </a:p>
        </p:txBody>
      </p:sp>
      <p:sp>
        <p:nvSpPr>
          <p:cNvPr id="14" name="Rectangle 13"/>
          <p:cNvSpPr/>
          <p:nvPr/>
        </p:nvSpPr>
        <p:spPr>
          <a:xfrm>
            <a:off x="3500270" y="5869094"/>
            <a:ext cx="1639701" cy="461665"/>
          </a:xfrm>
          <a:prstGeom prst="rect">
            <a:avLst/>
          </a:prstGeom>
        </p:spPr>
        <p:txBody>
          <a:bodyPr wrap="square">
            <a:spAutoFit/>
          </a:bodyPr>
          <a:lstStyle/>
          <a:p>
            <a:pPr algn="ctr"/>
            <a:r>
              <a:rPr lang="en-US" sz="1200" dirty="0" smtClean="0">
                <a:latin typeface="+mj-lt"/>
                <a:ea typeface="Times New Roman" panose="02020603050405020304" pitchFamily="18" charset="0"/>
              </a:rPr>
              <a:t>Reasonable structure with</a:t>
            </a:r>
            <a:r>
              <a:rPr lang="en-US" sz="1200" dirty="0" smtClean="0">
                <a:effectLst/>
                <a:latin typeface="+mj-lt"/>
                <a:ea typeface="Times New Roman" panose="02020603050405020304" pitchFamily="18" charset="0"/>
              </a:rPr>
              <a:t> local alignment</a:t>
            </a:r>
            <a:endParaRPr lang="en-US" sz="1200" dirty="0">
              <a:latin typeface="+mj-lt"/>
            </a:endParaRPr>
          </a:p>
        </p:txBody>
      </p:sp>
      <p:cxnSp>
        <p:nvCxnSpPr>
          <p:cNvPr id="15" name="Straight Connector 14"/>
          <p:cNvCxnSpPr/>
          <p:nvPr/>
        </p:nvCxnSpPr>
        <p:spPr>
          <a:xfrm flipH="1">
            <a:off x="5393267" y="1820333"/>
            <a:ext cx="8466" cy="44548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56750" y="5435744"/>
            <a:ext cx="3632253" cy="461665"/>
          </a:xfrm>
          <a:prstGeom prst="rect">
            <a:avLst/>
          </a:prstGeom>
        </p:spPr>
        <p:txBody>
          <a:bodyPr wrap="square">
            <a:spAutoFit/>
          </a:bodyPr>
          <a:lstStyle/>
          <a:p>
            <a:pPr algn="ctr"/>
            <a:r>
              <a:rPr lang="en-US" sz="1200" dirty="0" smtClean="0">
                <a:latin typeface="+mj-lt"/>
                <a:ea typeface="Times New Roman" panose="02020603050405020304" pitchFamily="18" charset="0"/>
              </a:rPr>
              <a:t>Global alignment has formed superficial alignments when sequence lengths differ greatly !</a:t>
            </a:r>
            <a:endParaRPr lang="en-US" sz="1200" dirty="0">
              <a:latin typeface="+mj-lt"/>
            </a:endParaRPr>
          </a:p>
        </p:txBody>
      </p:sp>
      <p:pic>
        <p:nvPicPr>
          <p:cNvPr id="17" name="Picture 16"/>
          <p:cNvPicPr/>
          <p:nvPr/>
        </p:nvPicPr>
        <p:blipFill rotWithShape="1">
          <a:blip r:embed="rId6" cstate="print">
            <a:extLst>
              <a:ext uri="{28A0092B-C50C-407E-A947-70E740481C1C}">
                <a14:useLocalDpi xmlns:a14="http://schemas.microsoft.com/office/drawing/2010/main" val="0"/>
              </a:ext>
            </a:extLst>
          </a:blip>
          <a:srcRect l="8885" r="7006" b="10266"/>
          <a:stretch/>
        </p:blipFill>
        <p:spPr bwMode="auto">
          <a:xfrm>
            <a:off x="5724309" y="1914456"/>
            <a:ext cx="1219200" cy="1495425"/>
          </a:xfrm>
          <a:prstGeom prst="rect">
            <a:avLst/>
          </a:prstGeom>
          <a:ln>
            <a:noFill/>
          </a:ln>
          <a:extLst>
            <a:ext uri="{53640926-AAD7-44D8-BBD7-CCE9431645EC}">
              <a14:shadowObscured xmlns:a14="http://schemas.microsoft.com/office/drawing/2010/main"/>
            </a:ext>
          </a:extLst>
        </p:spPr>
      </p:pic>
      <p:sp>
        <p:nvSpPr>
          <p:cNvPr id="18" name="Right Arrow 17"/>
          <p:cNvSpPr/>
          <p:nvPr/>
        </p:nvSpPr>
        <p:spPr>
          <a:xfrm>
            <a:off x="7296477" y="2548467"/>
            <a:ext cx="30659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194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Clusters [4/5]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3"/>
                <a:ext cx="3838787" cy="4157133"/>
              </a:xfrm>
            </p:spPr>
            <p:txBody>
              <a:bodyPr>
                <a:normAutofit/>
              </a:bodyPr>
              <a:lstStyle/>
              <a:p>
                <a:r>
                  <a:rPr lang="en-US" dirty="0" smtClean="0"/>
                  <a:t>Distance Types</a:t>
                </a:r>
              </a:p>
              <a:p>
                <a:pPr lvl="1"/>
                <a:r>
                  <a:rPr lang="en-US" dirty="0" smtClean="0"/>
                  <a:t>Example Alignment</a:t>
                </a:r>
              </a:p>
              <a:p>
                <a:pPr lvl="1"/>
                <a:endParaRPr lang="en-US" dirty="0"/>
              </a:p>
              <a:p>
                <a:pPr lvl="1"/>
                <a:endParaRPr lang="en-US" dirty="0" smtClean="0"/>
              </a:p>
              <a:p>
                <a:pPr lvl="1"/>
                <a:r>
                  <a:rPr lang="en-US" dirty="0" smtClean="0"/>
                  <a:t>Calculation of Score</a:t>
                </a:r>
              </a:p>
              <a:p>
                <a:pPr lvl="1"/>
                <a:endParaRPr lang="en-US" dirty="0"/>
              </a:p>
              <a:p>
                <a:pPr lvl="1"/>
                <a:endParaRPr lang="en-US" dirty="0" smtClean="0"/>
              </a:p>
              <a:p>
                <a:pPr lvl="1"/>
                <a:endParaRPr lang="en-US" dirty="0"/>
              </a:p>
              <a:p>
                <a:pPr lvl="1"/>
                <a:endParaRPr lang="en-US" dirty="0" smtClean="0"/>
              </a:p>
              <a:p>
                <a:pPr lvl="1"/>
                <a:r>
                  <a:rPr lang="en-US" dirty="0" smtClean="0"/>
                  <a:t>Percent Identity</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𝑃𝐼𝐷</m:t>
                        </m:r>
                      </m:sub>
                    </m:sSub>
                    <m:r>
                      <a:rPr lang="en-US" i="1">
                        <a:latin typeface="Cambria Math" panose="02040503050406030204" pitchFamily="18" charset="0"/>
                      </a:rPr>
                      <m:t>=1.0−</m:t>
                    </m:r>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𝐿</m:t>
                            </m:r>
                          </m:den>
                        </m:f>
                      </m:e>
                    </m:d>
                  </m:oMath>
                </a14:m>
                <a:endParaRPr lang="en-US" dirty="0" smtClean="0"/>
              </a:p>
              <a:p>
                <a:pPr lvl="3"/>
                <a:r>
                  <a:rPr lang="en-US" dirty="0" smtClean="0">
                    <a:latin typeface="+mj-lt"/>
                  </a:rPr>
                  <a:t>N is number of identical pairs</a:t>
                </a:r>
              </a:p>
              <a:p>
                <a:pPr lvl="3"/>
                <a:r>
                  <a:rPr lang="en-US" dirty="0" smtClean="0">
                    <a:latin typeface="+mj-lt"/>
                  </a:rPr>
                  <a:t>L is total number of pairs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3"/>
                <a:ext cx="3838787" cy="4157133"/>
              </a:xfrm>
              <a:blipFill rotWithShape="0">
                <a:blip r:embed="rId2"/>
                <a:stretch>
                  <a:fillRect l="-1587" t="-161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13</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535006" y="2436812"/>
            <a:ext cx="2636520" cy="714375"/>
          </a:xfrm>
          <a:prstGeom prst="rect">
            <a:avLst/>
          </a:prstGeom>
        </p:spPr>
      </p:pic>
      <p:graphicFrame>
        <p:nvGraphicFramePr>
          <p:cNvPr id="10" name="Table 9"/>
          <p:cNvGraphicFramePr>
            <a:graphicFrameLocks noGrp="1"/>
          </p:cNvGraphicFramePr>
          <p:nvPr>
            <p:extLst/>
          </p:nvPr>
        </p:nvGraphicFramePr>
        <p:xfrm>
          <a:off x="1535006" y="3544940"/>
          <a:ext cx="933450" cy="965200"/>
        </p:xfrm>
        <a:graphic>
          <a:graphicData uri="http://schemas.openxmlformats.org/drawingml/2006/table">
            <a:tbl>
              <a:tblPr firstRow="1" firstCol="1" bandRow="1">
                <a:tableStyleId>{5C22544A-7EE6-4342-B048-85BDC9FD1C3A}</a:tableStyleId>
              </a:tblPr>
              <a:tblGrid>
                <a:gridCol w="186690"/>
                <a:gridCol w="186690"/>
                <a:gridCol w="186690"/>
                <a:gridCol w="186690"/>
                <a:gridCol w="186690"/>
              </a:tblGrid>
              <a:tr h="193040">
                <a:tc>
                  <a:txBody>
                    <a:bodyPr/>
                    <a:lstStyle/>
                    <a:p>
                      <a:pPr marL="0" marR="0" algn="ctr">
                        <a:spcBef>
                          <a:spcPts val="0"/>
                        </a:spcBef>
                        <a:spcAft>
                          <a:spcPts val="40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0" marR="0" marT="0" marB="0" anchor="ctr">
                    <a:noFill/>
                  </a:tcPr>
                </a:tc>
                <a:tc>
                  <a:txBody>
                    <a:bodyPr/>
                    <a:lstStyle/>
                    <a:p>
                      <a:pPr marL="0" marR="0" algn="ctr">
                        <a:spcBef>
                          <a:spcPts val="0"/>
                        </a:spcBef>
                        <a:spcAft>
                          <a:spcPts val="400"/>
                        </a:spcAft>
                      </a:pPr>
                      <a:r>
                        <a:rPr lang="en-US" sz="900">
                          <a:effectLst/>
                        </a:rPr>
                        <a:t>A</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T</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C</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dirty="0">
                          <a:effectLst/>
                        </a:rPr>
                        <a:t>G</a:t>
                      </a:r>
                      <a:endParaRPr lang="en-US" sz="900" dirty="0">
                        <a:effectLst/>
                        <a:latin typeface="Times New Roman" panose="02020603050405020304" pitchFamily="18" charset="0"/>
                        <a:ea typeface="Times New Roman" panose="02020603050405020304" pitchFamily="18" charset="0"/>
                      </a:endParaRPr>
                    </a:p>
                  </a:txBody>
                  <a:tcPr marL="0" marR="0" marT="0" marB="0" anchor="ctr"/>
                </a:tc>
              </a:tr>
              <a:tr h="193040">
                <a:tc>
                  <a:txBody>
                    <a:bodyPr/>
                    <a:lstStyle/>
                    <a:p>
                      <a:pPr marL="0" marR="0" algn="ctr">
                        <a:spcBef>
                          <a:spcPts val="0"/>
                        </a:spcBef>
                        <a:spcAft>
                          <a:spcPts val="400"/>
                        </a:spcAft>
                      </a:pPr>
                      <a:r>
                        <a:rPr lang="en-US" sz="900">
                          <a:effectLst/>
                        </a:rPr>
                        <a:t>A</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5</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r>
              <a:tr h="193040">
                <a:tc>
                  <a:txBody>
                    <a:bodyPr/>
                    <a:lstStyle/>
                    <a:p>
                      <a:pPr marL="0" marR="0" algn="ctr">
                        <a:spcBef>
                          <a:spcPts val="0"/>
                        </a:spcBef>
                        <a:spcAft>
                          <a:spcPts val="400"/>
                        </a:spcAft>
                      </a:pPr>
                      <a:r>
                        <a:rPr lang="en-US" sz="900">
                          <a:effectLst/>
                        </a:rPr>
                        <a:t>T</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5</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r>
              <a:tr h="193040">
                <a:tc>
                  <a:txBody>
                    <a:bodyPr/>
                    <a:lstStyle/>
                    <a:p>
                      <a:pPr marL="0" marR="0" algn="ctr">
                        <a:spcBef>
                          <a:spcPts val="0"/>
                        </a:spcBef>
                        <a:spcAft>
                          <a:spcPts val="400"/>
                        </a:spcAft>
                      </a:pPr>
                      <a:r>
                        <a:rPr lang="en-US" sz="900">
                          <a:effectLst/>
                        </a:rPr>
                        <a:t>C</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5</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r>
              <a:tr h="193040">
                <a:tc>
                  <a:txBody>
                    <a:bodyPr/>
                    <a:lstStyle/>
                    <a:p>
                      <a:pPr marL="0" marR="0" algn="ctr">
                        <a:spcBef>
                          <a:spcPts val="0"/>
                        </a:spcBef>
                        <a:spcAft>
                          <a:spcPts val="400"/>
                        </a:spcAft>
                      </a:pPr>
                      <a:r>
                        <a:rPr lang="en-US" sz="900">
                          <a:effectLst/>
                        </a:rPr>
                        <a:t>G</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a:effectLst/>
                        </a:rPr>
                        <a:t>-4</a:t>
                      </a:r>
                      <a:endParaRPr lang="en-US" sz="9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400"/>
                        </a:spcAft>
                      </a:pPr>
                      <a:r>
                        <a:rPr lang="en-US" sz="900" dirty="0">
                          <a:effectLst/>
                        </a:rPr>
                        <a:t>5</a:t>
                      </a:r>
                      <a:endParaRPr lang="en-US" sz="9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nvPr>
            </p:nvGraphicFramePr>
            <p:xfrm>
              <a:off x="2753783" y="3463290"/>
              <a:ext cx="1869017" cy="1259840"/>
            </p:xfrm>
            <a:graphic>
              <a:graphicData uri="http://schemas.openxmlformats.org/drawingml/2006/table">
                <a:tbl>
                  <a:tblPr firstRow="1" firstCol="1" bandRow="1"/>
                  <a:tblGrid>
                    <a:gridCol w="1869017"/>
                  </a:tblGrid>
                  <a:tr h="217170">
                    <a:tc>
                      <a:txBody>
                        <a:bodyPr/>
                        <a:lstStyle/>
                        <a:p>
                          <a:pPr marL="85090" marR="0" algn="l">
                            <a:spcBef>
                              <a:spcPts val="0"/>
                            </a:spcBef>
                            <a:spcAft>
                              <a:spcPts val="0"/>
                            </a:spcAft>
                          </a:pPr>
                          <a:r>
                            <a:rPr lang="en-US" sz="900">
                              <a:effectLst/>
                              <a:latin typeface="Times New Roman" panose="02020603050405020304" pitchFamily="18" charset="0"/>
                              <a:ea typeface="Times New Roman" panose="02020603050405020304" pitchFamily="18" charset="0"/>
                            </a:rPr>
                            <a:t>GO = -16     GE = -4</a:t>
                          </a:r>
                        </a:p>
                      </a:txBody>
                      <a:tcPr marL="18415" marR="0" marT="0" marB="0" anchor="ctr">
                        <a:lnL>
                          <a:noFill/>
                        </a:lnL>
                        <a:lnR>
                          <a:noFill/>
                        </a:lnR>
                        <a:lnT>
                          <a:noFill/>
                        </a:lnT>
                        <a:lnB w="12700" cap="flat" cmpd="sng" algn="ctr">
                          <a:solidFill>
                            <a:srgbClr val="000000"/>
                          </a:solidFill>
                          <a:prstDash val="solid"/>
                          <a:round/>
                          <a:headEnd type="none" w="med" len="med"/>
                          <a:tailEnd type="none" w="med" len="med"/>
                        </a:lnB>
                      </a:tcPr>
                    </a:tc>
                  </a:tr>
                  <a:tr h="390525">
                    <a:tc>
                      <a:txBody>
                        <a:bodyPr/>
                        <a:lstStyle/>
                        <a:p>
                          <a:pPr marL="82550" marR="0" algn="just">
                            <a:spcBef>
                              <a:spcPts val="300"/>
                            </a:spcBef>
                            <a:spcAft>
                              <a:spcPts val="400"/>
                            </a:spcAft>
                          </a:pPr>
                          <a:r>
                            <a:rPr lang="en-US" sz="900">
                              <a:effectLst/>
                              <a:latin typeface="Courier New" panose="02070309020205020404" pitchFamily="49" charset="0"/>
                              <a:ea typeface="Times New Roman" panose="02020603050405020304" pitchFamily="18" charset="0"/>
                            </a:rPr>
                            <a:t>T  C  A  A  C  C  A   -</a:t>
                          </a:r>
                          <a:endParaRPr lang="en-US" sz="900">
                            <a:effectLst/>
                            <a:latin typeface="Times New Roman" panose="02020603050405020304" pitchFamily="18" charset="0"/>
                            <a:ea typeface="Times New Roman" panose="02020603050405020304" pitchFamily="18" charset="0"/>
                          </a:endParaRPr>
                        </a:p>
                        <a:p>
                          <a:pPr marL="85090" marR="0" algn="l">
                            <a:spcBef>
                              <a:spcPts val="0"/>
                            </a:spcBef>
                            <a:spcAft>
                              <a:spcPts val="0"/>
                            </a:spcAft>
                          </a:pPr>
                          <a:r>
                            <a:rPr lang="en-US" sz="900">
                              <a:effectLst/>
                              <a:latin typeface="Courier New" panose="02070309020205020404" pitchFamily="49" charset="0"/>
                              <a:ea typeface="Times New Roman" panose="02020603050405020304" pitchFamily="18" charset="0"/>
                            </a:rPr>
                            <a:t>T  T  -  -  -  C  T   G  </a:t>
                          </a:r>
                          <a:endParaRPr lang="en-US" sz="900">
                            <a:effectLst/>
                            <a:latin typeface="Times New Roman" panose="02020603050405020304" pitchFamily="18" charset="0"/>
                            <a:ea typeface="Times New Roman" panose="02020603050405020304" pitchFamily="18" charset="0"/>
                          </a:endParaRPr>
                        </a:p>
                        <a:p>
                          <a:pPr marL="85090" marR="0" algn="l">
                            <a:spcBef>
                              <a:spcPts val="0"/>
                            </a:spcBef>
                            <a:spcAft>
                              <a:spcPts val="400"/>
                            </a:spcAft>
                          </a:pPr>
                          <a:r>
                            <a:rPr lang="en-US" sz="900">
                              <a:effectLst/>
                              <a:latin typeface="Times New Roman" panose="02020603050405020304" pitchFamily="18" charset="0"/>
                              <a:ea typeface="Times New Roman" panose="02020603050405020304" pitchFamily="18" charset="0"/>
                            </a:rPr>
                            <a:t>5    -4   -16   -4    -4    5     -4     -16 </a:t>
                          </a:r>
                        </a:p>
                      </a:txBody>
                      <a:tcPr marL="18415"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90">
                    <a:tc>
                      <a:txBody>
                        <a:bodyPr/>
                        <a:lstStyle/>
                        <a:p>
                          <a:pPr marL="45720" marR="0" indent="-45720" algn="just">
                            <a:spcBef>
                              <a:spcPts val="30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panose="02040503050406030204" pitchFamily="18" charset="0"/>
                                    <a:ea typeface="Times New Roman" panose="02020603050405020304" pitchFamily="18" charset="0"/>
                                  </a:rPr>
                                  <m:t>𝑆</m:t>
                                </m:r>
                                <m:r>
                                  <a:rPr lang="en-US" sz="900" i="1">
                                    <a:effectLst/>
                                    <a:latin typeface="Cambria Math" panose="02040503050406030204" pitchFamily="18" charset="0"/>
                                    <a:ea typeface="Times New Roman" panose="02020603050405020304" pitchFamily="18" charset="0"/>
                                  </a:rPr>
                                  <m:t>=5+</m:t>
                                </m:r>
                                <m:d>
                                  <m:dPr>
                                    <m:ctrlPr>
                                      <a:rPr lang="en-US" sz="900" i="1">
                                        <a:effectLst/>
                                        <a:latin typeface="Cambria Math" panose="02040503050406030204" pitchFamily="18" charset="0"/>
                                        <a:ea typeface="Times New Roman" panose="02020603050405020304" pitchFamily="18" charset="0"/>
                                      </a:rPr>
                                    </m:ctrlPr>
                                  </m:dPr>
                                  <m:e>
                                    <m:r>
                                      <a:rPr lang="en-US" sz="900" i="1">
                                        <a:effectLst/>
                                        <a:latin typeface="Cambria Math" panose="02040503050406030204" pitchFamily="18" charset="0"/>
                                        <a:ea typeface="Times New Roman" panose="02020603050405020304" pitchFamily="18" charset="0"/>
                                      </a:rPr>
                                      <m:t>−4</m:t>
                                    </m:r>
                                  </m:e>
                                </m:d>
                                <m:r>
                                  <a:rPr lang="en-US" sz="900" i="1">
                                    <a:effectLst/>
                                    <a:latin typeface="Cambria Math" panose="02040503050406030204" pitchFamily="18" charset="0"/>
                                    <a:ea typeface="Times New Roman" panose="02020603050405020304" pitchFamily="18" charset="0"/>
                                  </a:rPr>
                                  <m:t>+</m:t>
                                </m:r>
                                <m:d>
                                  <m:dPr>
                                    <m:ctrlPr>
                                      <a:rPr lang="en-US" sz="900" i="1">
                                        <a:effectLst/>
                                        <a:latin typeface="Cambria Math" panose="02040503050406030204" pitchFamily="18" charset="0"/>
                                        <a:ea typeface="Times New Roman" panose="02020603050405020304" pitchFamily="18" charset="0"/>
                                      </a:rPr>
                                    </m:ctrlPr>
                                  </m:dPr>
                                  <m:e>
                                    <m:r>
                                      <a:rPr lang="en-US" sz="900" i="1">
                                        <a:effectLst/>
                                        <a:latin typeface="Cambria Math" panose="02040503050406030204" pitchFamily="18" charset="0"/>
                                        <a:ea typeface="Times New Roman" panose="02020603050405020304" pitchFamily="18" charset="0"/>
                                      </a:rPr>
                                      <m:t>−16</m:t>
                                    </m:r>
                                  </m:e>
                                </m:d>
                                <m:r>
                                  <a:rPr lang="en-US" sz="900" i="1">
                                    <a:effectLst/>
                                    <a:latin typeface="Cambria Math" panose="02040503050406030204" pitchFamily="18" charset="0"/>
                                    <a:ea typeface="Times New Roman" panose="02020603050405020304" pitchFamily="18" charset="0"/>
                                  </a:rPr>
                                  <m:t>+</m:t>
                                </m:r>
                                <m:d>
                                  <m:dPr>
                                    <m:ctrlPr>
                                      <a:rPr lang="en-US" sz="900" i="1">
                                        <a:effectLst/>
                                        <a:latin typeface="Cambria Math" panose="02040503050406030204" pitchFamily="18" charset="0"/>
                                        <a:ea typeface="Times New Roman" panose="02020603050405020304" pitchFamily="18" charset="0"/>
                                      </a:rPr>
                                    </m:ctrlPr>
                                  </m:dPr>
                                  <m:e>
                                    <m:r>
                                      <a:rPr lang="en-US" sz="900" i="1">
                                        <a:effectLst/>
                                        <a:latin typeface="Cambria Math" panose="02040503050406030204" pitchFamily="18" charset="0"/>
                                        <a:ea typeface="Times New Roman" panose="02020603050405020304" pitchFamily="18" charset="0"/>
                                      </a:rPr>
                                      <m:t>−4</m:t>
                                    </m:r>
                                  </m:e>
                                </m:d>
                                <m:r>
                                  <a:rPr lang="en-US" sz="900" i="1">
                                    <a:effectLst/>
                                    <a:latin typeface="Cambria Math" panose="02040503050406030204" pitchFamily="18" charset="0"/>
                                    <a:ea typeface="Times New Roman" panose="02020603050405020304" pitchFamily="18" charset="0"/>
                                  </a:rPr>
                                  <m:t>+</m:t>
                                </m:r>
                                <m:d>
                                  <m:dPr>
                                    <m:ctrlPr>
                                      <a:rPr lang="en-US" sz="900" i="1">
                                        <a:effectLst/>
                                        <a:latin typeface="Cambria Math" panose="02040503050406030204" pitchFamily="18" charset="0"/>
                                        <a:ea typeface="Times New Roman" panose="02020603050405020304" pitchFamily="18" charset="0"/>
                                      </a:rPr>
                                    </m:ctrlPr>
                                  </m:dPr>
                                  <m:e>
                                    <m:r>
                                      <a:rPr lang="en-US" sz="900" i="1">
                                        <a:effectLst/>
                                        <a:latin typeface="Cambria Math" panose="02040503050406030204" pitchFamily="18" charset="0"/>
                                        <a:ea typeface="Times New Roman" panose="02020603050405020304" pitchFamily="18" charset="0"/>
                                      </a:rPr>
                                      <m:t>−4</m:t>
                                    </m:r>
                                  </m:e>
                                </m:d>
                                <m:r>
                                  <a:rPr lang="en-US" sz="900" i="1">
                                    <a:effectLst/>
                                    <a:latin typeface="Cambria Math" panose="02040503050406030204" pitchFamily="18" charset="0"/>
                                    <a:ea typeface="Times New Roman" panose="02020603050405020304" pitchFamily="18" charset="0"/>
                                  </a:rPr>
                                  <m:t>+5+</m:t>
                                </m:r>
                                <m:d>
                                  <m:dPr>
                                    <m:ctrlPr>
                                      <a:rPr lang="en-US" sz="900" i="1">
                                        <a:effectLst/>
                                        <a:latin typeface="Cambria Math" panose="02040503050406030204" pitchFamily="18" charset="0"/>
                                        <a:ea typeface="Times New Roman" panose="02020603050405020304" pitchFamily="18" charset="0"/>
                                      </a:rPr>
                                    </m:ctrlPr>
                                  </m:dPr>
                                  <m:e>
                                    <m:r>
                                      <a:rPr lang="en-US" sz="900" i="1">
                                        <a:effectLst/>
                                        <a:latin typeface="Cambria Math" panose="02040503050406030204" pitchFamily="18" charset="0"/>
                                        <a:ea typeface="Times New Roman" panose="02020603050405020304" pitchFamily="18" charset="0"/>
                                      </a:rPr>
                                      <m:t>−4</m:t>
                                    </m:r>
                                  </m:e>
                                </m:d>
                                <m:r>
                                  <a:rPr lang="en-US" sz="900" i="1">
                                    <a:effectLst/>
                                    <a:latin typeface="Cambria Math" panose="02040503050406030204" pitchFamily="18" charset="0"/>
                                    <a:ea typeface="Times New Roman" panose="02020603050405020304" pitchFamily="18" charset="0"/>
                                  </a:rPr>
                                  <m:t>+</m:t>
                                </m:r>
                                <m:d>
                                  <m:dPr>
                                    <m:ctrlPr>
                                      <a:rPr lang="en-US" sz="900" i="1">
                                        <a:effectLst/>
                                        <a:latin typeface="Cambria Math" panose="02040503050406030204" pitchFamily="18" charset="0"/>
                                        <a:ea typeface="Times New Roman" panose="02020603050405020304" pitchFamily="18" charset="0"/>
                                      </a:rPr>
                                    </m:ctrlPr>
                                  </m:dPr>
                                  <m:e>
                                    <m:r>
                                      <a:rPr lang="en-US" sz="900" i="1">
                                        <a:effectLst/>
                                        <a:latin typeface="Cambria Math" panose="02040503050406030204" pitchFamily="18" charset="0"/>
                                        <a:ea typeface="Times New Roman" panose="02020603050405020304" pitchFamily="18" charset="0"/>
                                      </a:rPr>
                                      <m:t>−16</m:t>
                                    </m:r>
                                  </m:e>
                                </m:d>
                              </m:oMath>
                            </m:oMathPara>
                          </a14:m>
                          <a:endParaRPr lang="en-US" sz="900" dirty="0">
                            <a:effectLst/>
                            <a:latin typeface="Times New Roman" panose="02020603050405020304" pitchFamily="18" charset="0"/>
                            <a:ea typeface="Times New Roman" panose="02020603050405020304" pitchFamily="18" charset="0"/>
                          </a:endParaRPr>
                        </a:p>
                        <a:p>
                          <a:pPr marL="155575" marR="0" algn="just">
                            <a:spcBef>
                              <a:spcPts val="0"/>
                            </a:spcBef>
                            <a:spcAft>
                              <a:spcPts val="300"/>
                            </a:spcAft>
                          </a:pPr>
                          <a14:m>
                            <m:oMathPara xmlns:m="http://schemas.openxmlformats.org/officeDocument/2006/math">
                              <m:oMathParaPr>
                                <m:jc m:val="centerGroup"/>
                              </m:oMathParaPr>
                              <m:oMath xmlns:m="http://schemas.openxmlformats.org/officeDocument/2006/math">
                                <m:r>
                                  <a:rPr lang="en-US" sz="900" i="1">
                                    <a:effectLst/>
                                    <a:latin typeface="Cambria Math" panose="02040503050406030204" pitchFamily="18" charset="0"/>
                                    <a:ea typeface="Times New Roman" panose="02020603050405020304" pitchFamily="18" charset="0"/>
                                  </a:rPr>
                                  <m:t>= −38</m:t>
                                </m:r>
                              </m:oMath>
                            </m:oMathPara>
                          </a14:m>
                          <a:endParaRPr lang="en-US" sz="900" dirty="0">
                            <a:effectLst/>
                            <a:latin typeface="Times New Roman" panose="02020603050405020304" pitchFamily="18" charset="0"/>
                            <a:ea typeface="Times New Roman" panose="02020603050405020304" pitchFamily="18" charset="0"/>
                          </a:endParaRPr>
                        </a:p>
                      </a:txBody>
                      <a:tcPr marL="18415" marR="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mc:Choice>
        <mc:Fallback xmlns="">
          <p:graphicFrame>
            <p:nvGraphicFramePr>
              <p:cNvPr id="12" name="Table 11"/>
              <p:cNvGraphicFramePr>
                <a:graphicFrameLocks noGrp="1"/>
              </p:cNvGraphicFramePr>
              <p:nvPr>
                <p:extLst/>
              </p:nvPr>
            </p:nvGraphicFramePr>
            <p:xfrm>
              <a:off x="2753783" y="3463290"/>
              <a:ext cx="1869017" cy="1259840"/>
            </p:xfrm>
            <a:graphic>
              <a:graphicData uri="http://schemas.openxmlformats.org/drawingml/2006/table">
                <a:tbl>
                  <a:tblPr firstRow="1" firstCol="1" bandRow="1"/>
                  <a:tblGrid>
                    <a:gridCol w="1869017"/>
                  </a:tblGrid>
                  <a:tr h="217170">
                    <a:tc>
                      <a:txBody>
                        <a:bodyPr/>
                        <a:lstStyle/>
                        <a:p>
                          <a:pPr marL="85090" marR="0" algn="l">
                            <a:spcBef>
                              <a:spcPts val="0"/>
                            </a:spcBef>
                            <a:spcAft>
                              <a:spcPts val="0"/>
                            </a:spcAft>
                          </a:pPr>
                          <a:r>
                            <a:rPr lang="en-US" sz="900">
                              <a:effectLst/>
                              <a:latin typeface="Times New Roman" panose="02020603050405020304" pitchFamily="18" charset="0"/>
                              <a:ea typeface="Times New Roman" panose="02020603050405020304" pitchFamily="18" charset="0"/>
                            </a:rPr>
                            <a:t>GO = -16     GE = -4</a:t>
                          </a:r>
                        </a:p>
                      </a:txBody>
                      <a:tcPr marL="18415" marR="0" marT="0" marB="0" anchor="ctr">
                        <a:lnL>
                          <a:noFill/>
                        </a:lnL>
                        <a:lnR>
                          <a:noFill/>
                        </a:lnR>
                        <a:lnT>
                          <a:noFill/>
                        </a:lnT>
                        <a:lnB w="12700" cap="flat" cmpd="sng" algn="ctr">
                          <a:solidFill>
                            <a:srgbClr val="000000"/>
                          </a:solidFill>
                          <a:prstDash val="solid"/>
                          <a:round/>
                          <a:headEnd type="none" w="med" len="med"/>
                          <a:tailEnd type="none" w="med" len="med"/>
                        </a:lnB>
                      </a:tcPr>
                    </a:tc>
                  </a:tr>
                  <a:tr h="462280">
                    <a:tc>
                      <a:txBody>
                        <a:bodyPr/>
                        <a:lstStyle/>
                        <a:p>
                          <a:pPr marL="82550" marR="0" algn="just">
                            <a:spcBef>
                              <a:spcPts val="300"/>
                            </a:spcBef>
                            <a:spcAft>
                              <a:spcPts val="400"/>
                            </a:spcAft>
                          </a:pPr>
                          <a:r>
                            <a:rPr lang="en-US" sz="900">
                              <a:effectLst/>
                              <a:latin typeface="Courier New" panose="02070309020205020404" pitchFamily="49" charset="0"/>
                              <a:ea typeface="Times New Roman" panose="02020603050405020304" pitchFamily="18" charset="0"/>
                            </a:rPr>
                            <a:t>T  C  A  A  C  C  A   -</a:t>
                          </a:r>
                          <a:endParaRPr lang="en-US" sz="900">
                            <a:effectLst/>
                            <a:latin typeface="Times New Roman" panose="02020603050405020304" pitchFamily="18" charset="0"/>
                            <a:ea typeface="Times New Roman" panose="02020603050405020304" pitchFamily="18" charset="0"/>
                          </a:endParaRPr>
                        </a:p>
                        <a:p>
                          <a:pPr marL="85090" marR="0" algn="l">
                            <a:spcBef>
                              <a:spcPts val="0"/>
                            </a:spcBef>
                            <a:spcAft>
                              <a:spcPts val="0"/>
                            </a:spcAft>
                          </a:pPr>
                          <a:r>
                            <a:rPr lang="en-US" sz="900">
                              <a:effectLst/>
                              <a:latin typeface="Courier New" panose="02070309020205020404" pitchFamily="49" charset="0"/>
                              <a:ea typeface="Times New Roman" panose="02020603050405020304" pitchFamily="18" charset="0"/>
                            </a:rPr>
                            <a:t>T  T  -  -  -  C  T   G  </a:t>
                          </a:r>
                          <a:endParaRPr lang="en-US" sz="900">
                            <a:effectLst/>
                            <a:latin typeface="Times New Roman" panose="02020603050405020304" pitchFamily="18" charset="0"/>
                            <a:ea typeface="Times New Roman" panose="02020603050405020304" pitchFamily="18" charset="0"/>
                          </a:endParaRPr>
                        </a:p>
                        <a:p>
                          <a:pPr marL="85090" marR="0" algn="l">
                            <a:spcBef>
                              <a:spcPts val="0"/>
                            </a:spcBef>
                            <a:spcAft>
                              <a:spcPts val="400"/>
                            </a:spcAft>
                          </a:pPr>
                          <a:r>
                            <a:rPr lang="en-US" sz="900">
                              <a:effectLst/>
                              <a:latin typeface="Times New Roman" panose="02020603050405020304" pitchFamily="18" charset="0"/>
                              <a:ea typeface="Times New Roman" panose="02020603050405020304" pitchFamily="18" charset="0"/>
                            </a:rPr>
                            <a:t>5    -4   -16   -4    -4    5     -4     -16 </a:t>
                          </a:r>
                        </a:p>
                      </a:txBody>
                      <a:tcPr marL="18415"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390">
                    <a:tc>
                      <a:txBody>
                        <a:bodyPr/>
                        <a:lstStyle/>
                        <a:p>
                          <a:endParaRPr lang="en-US"/>
                        </a:p>
                      </a:txBody>
                      <a:tcPr marL="18415" marR="0" marT="0" marB="0" anchor="ctr">
                        <a:lnL>
                          <a:noFill/>
                        </a:lnL>
                        <a:lnR>
                          <a:noFill/>
                        </a:lnR>
                        <a:lnT w="12700" cap="flat" cmpd="sng" algn="ctr">
                          <a:solidFill>
                            <a:srgbClr val="000000"/>
                          </a:solidFill>
                          <a:prstDash val="solid"/>
                          <a:round/>
                          <a:headEnd type="none" w="med" len="med"/>
                          <a:tailEnd type="none" w="med" len="med"/>
                        </a:lnT>
                        <a:lnB>
                          <a:noFill/>
                        </a:lnB>
                        <a:blipFill rotWithShape="0">
                          <a:blip r:embed="rId4"/>
                          <a:stretch>
                            <a:fillRect t="-118947" r="-325"/>
                          </a:stretch>
                        </a:blipFill>
                      </a:tcPr>
                    </a:tc>
                  </a:tr>
                </a:tbl>
              </a:graphicData>
            </a:graphic>
          </p:graphicFrame>
        </mc:Fallback>
      </mc:AlternateContent>
      <p:sp>
        <p:nvSpPr>
          <p:cNvPr id="13" name="TextBox 12"/>
          <p:cNvSpPr txBox="1"/>
          <p:nvPr/>
        </p:nvSpPr>
        <p:spPr>
          <a:xfrm>
            <a:off x="2514600" y="2905467"/>
            <a:ext cx="936475" cy="246221"/>
          </a:xfrm>
          <a:prstGeom prst="rect">
            <a:avLst/>
          </a:prstGeom>
          <a:solidFill>
            <a:schemeClr val="bg1"/>
          </a:solidFill>
        </p:spPr>
        <p:txBody>
          <a:bodyPr wrap="none" rtlCol="0">
            <a:spAutoFit/>
          </a:bodyPr>
          <a:lstStyle/>
          <a:p>
            <a:r>
              <a:rPr lang="en-US" sz="1000" dirty="0" smtClean="0">
                <a:latin typeface="+mj-lt"/>
              </a:rPr>
              <a:t>Aligned region</a:t>
            </a:r>
            <a:endParaRPr lang="en-US" sz="1000" dirty="0">
              <a:latin typeface="+mj-lt"/>
            </a:endParaRPr>
          </a:p>
        </p:txBody>
      </p:sp>
      <mc:AlternateContent xmlns:mc="http://schemas.openxmlformats.org/markup-compatibility/2006" xmlns:a14="http://schemas.microsoft.com/office/drawing/2010/main">
        <mc:Choice Requires="a14">
          <p:sp>
            <p:nvSpPr>
              <p:cNvPr id="14" name="Content Placeholder 2"/>
              <p:cNvSpPr txBox="1">
                <a:spLocks/>
              </p:cNvSpPr>
              <p:nvPr/>
            </p:nvSpPr>
            <p:spPr>
              <a:xfrm>
                <a:off x="4868395" y="1845732"/>
                <a:ext cx="3838787" cy="415713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smtClean="0"/>
                  <a:t>Normalized Scores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𝐴𝑣𝑔𝐿𝑜𝑐𝑎𝑙</m:t>
                        </m:r>
                      </m:sub>
                    </m:sSub>
                    <m:r>
                      <a:rPr lang="en-US" i="1">
                        <a:latin typeface="Cambria Math" panose="02040503050406030204" pitchFamily="18" charset="0"/>
                      </a:rPr>
                      <m:t>=1.0−</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𝑖𝑗</m:t>
                                </m:r>
                              </m:sub>
                            </m:sSub>
                          </m:num>
                          <m:den>
                            <m:r>
                              <a:rPr lang="en-US" i="1">
                                <a:latin typeface="Cambria Math" panose="02040503050406030204" pitchFamily="18" charset="0"/>
                              </a:rPr>
                              <m:t>𝐴𝑣𝑔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ub>
                                </m:sSub>
                              </m:e>
                            </m:d>
                          </m:den>
                        </m:f>
                      </m:e>
                    </m:d>
                  </m:oMath>
                </a14:m>
                <a:endParaRPr lang="en-US" dirty="0" smtClean="0">
                  <a:latin typeface="+mj-lt"/>
                </a:endParaRP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𝑀𝑖𝑛𝐿𝑜𝑐𝑎𝑙</m:t>
                        </m:r>
                      </m:sub>
                    </m:sSub>
                    <m:r>
                      <a:rPr lang="en-US" i="1">
                        <a:latin typeface="Cambria Math" panose="02040503050406030204" pitchFamily="18" charset="0"/>
                      </a:rPr>
                      <m:t>=1.0−</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𝑖𝑗</m:t>
                                </m:r>
                              </m:sub>
                            </m:sSub>
                          </m:num>
                          <m:den>
                            <m:r>
                              <a:rPr lang="en-US" i="1">
                                <a:latin typeface="Cambria Math" panose="02040503050406030204" pitchFamily="18" charset="0"/>
                              </a:rPr>
                              <m:t>𝑀𝑖𝑛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ub>
                                </m:sSub>
                              </m:e>
                            </m:d>
                          </m:den>
                        </m:f>
                      </m:e>
                    </m:d>
                  </m:oMath>
                </a14:m>
                <a:endParaRPr lang="en-US"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𝑀𝑎𝑥𝐿𝑜𝑐𝑎𝑙</m:t>
                        </m:r>
                      </m:sub>
                    </m:sSub>
                    <m:r>
                      <a:rPr lang="en-US" i="1">
                        <a:latin typeface="Cambria Math" panose="02040503050406030204" pitchFamily="18" charset="0"/>
                      </a:rPr>
                      <m:t>=1.0−</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𝑖𝑗</m:t>
                                </m:r>
                              </m:sub>
                            </m:sSub>
                          </m:num>
                          <m:den>
                            <m:r>
                              <a:rPr lang="en-US" i="1">
                                <a:latin typeface="Cambria Math" panose="02040503050406030204" pitchFamily="18" charset="0"/>
                              </a:rPr>
                              <m:t>𝑀𝑎𝑥</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ub>
                                </m:sSub>
                              </m:e>
                            </m:d>
                          </m:den>
                        </m:f>
                      </m:e>
                    </m:d>
                  </m:oMath>
                </a14:m>
                <a:endParaRPr lang="en-US"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𝑀𝑖𝑛𝐺𝑙𝑜𝑏𝑎𝑙</m:t>
                        </m:r>
                      </m:sub>
                    </m:sSub>
                    <m:r>
                      <a:rPr lang="en-US" i="1">
                        <a:latin typeface="Cambria Math" panose="02040503050406030204" pitchFamily="18" charset="0"/>
                      </a:rPr>
                      <m:t>=1.0−</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𝑖𝑗</m:t>
                                </m:r>
                              </m:sub>
                            </m:sSub>
                          </m:num>
                          <m:den>
                            <m:r>
                              <a:rPr lang="en-US" i="1">
                                <a:latin typeface="Cambria Math" panose="02040503050406030204" pitchFamily="18" charset="0"/>
                              </a:rPr>
                              <m:t>𝑀𝑖𝑛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𝑗𝑗</m:t>
                                    </m:r>
                                  </m:sub>
                                </m:sSub>
                              </m:e>
                            </m:d>
                          </m:den>
                        </m:f>
                      </m:e>
                    </m:d>
                  </m:oMath>
                </a14:m>
                <a:endParaRPr lang="en-US"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𝑀𝑎𝑥𝐺𝑙𝑜𝑏𝑎𝑙</m:t>
                        </m:r>
                      </m:sub>
                    </m:sSub>
                    <m:r>
                      <a:rPr lang="en-US" i="1">
                        <a:latin typeface="Cambria Math" panose="02040503050406030204" pitchFamily="18" charset="0"/>
                      </a:rPr>
                      <m:t>=1.0−</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𝑖𝑗</m:t>
                                </m:r>
                              </m:sub>
                            </m:sSub>
                          </m:num>
                          <m:den>
                            <m:r>
                              <a:rPr lang="en-US" i="1">
                                <a:latin typeface="Cambria Math" panose="02040503050406030204" pitchFamily="18" charset="0"/>
                              </a:rPr>
                              <m:t>𝑀𝑎𝑥</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𝑗𝑗</m:t>
                                    </m:r>
                                  </m:sub>
                                </m:sSub>
                              </m:e>
                            </m:d>
                          </m:den>
                        </m:f>
                      </m:e>
                    </m:d>
                  </m:oMath>
                </a14:m>
                <a:endParaRPr lang="en-US" dirty="0" smtClean="0"/>
              </a:p>
              <a:p>
                <a:pPr lvl="3"/>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𝑖𝑗</m:t>
                        </m:r>
                      </m:sub>
                    </m:sSub>
                  </m:oMath>
                </a14:m>
                <a:r>
                  <a:rPr lang="en-US" dirty="0" smtClean="0"/>
                  <a:t> </a:t>
                </a:r>
                <a:r>
                  <a:rPr lang="en-US" dirty="0" smtClean="0">
                    <a:latin typeface="+mj-lt"/>
                  </a:rPr>
                  <a:t>is the score for sequences </a:t>
                </a:r>
                <a14:m>
                  <m:oMath xmlns:m="http://schemas.openxmlformats.org/officeDocument/2006/math">
                    <m:r>
                      <a:rPr lang="en-US" i="1">
                        <a:latin typeface="Cambria Math" panose="02040503050406030204" pitchFamily="18" charset="0"/>
                      </a:rPr>
                      <m:t>𝑖</m:t>
                    </m:r>
                  </m:oMath>
                </a14:m>
                <a:r>
                  <a:rPr lang="en-US" dirty="0" smtClean="0">
                    <a:latin typeface="+mj-lt"/>
                  </a:rPr>
                  <a:t> and </a:t>
                </a:r>
                <a14:m>
                  <m:oMath xmlns:m="http://schemas.openxmlformats.org/officeDocument/2006/math">
                    <m:r>
                      <a:rPr lang="en-US" b="0" i="1" smtClean="0">
                        <a:latin typeface="Cambria Math" panose="02040503050406030204" pitchFamily="18" charset="0"/>
                      </a:rPr>
                      <m:t>𝑗</m:t>
                    </m:r>
                  </m:oMath>
                </a14:m>
                <a:endParaRPr lang="en-US" b="0" dirty="0" smtClean="0">
                  <a:latin typeface="+mj-lt"/>
                </a:endParaRPr>
              </a:p>
              <a:p>
                <a:pPr lvl="3"/>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b="0" i="1" smtClean="0">
                                <a:latin typeface="Cambria Math" panose="02040503050406030204" pitchFamily="18" charset="0"/>
                              </a:rPr>
                              <m:t>𝑗</m:t>
                            </m:r>
                          </m:e>
                          <m:sup>
                            <m:r>
                              <a:rPr lang="en-US" i="1">
                                <a:latin typeface="Cambria Math" panose="02040503050406030204" pitchFamily="18" charset="0"/>
                              </a:rPr>
                              <m:t>′</m:t>
                            </m:r>
                          </m:sup>
                        </m:sSup>
                      </m:sub>
                    </m:sSub>
                  </m:oMath>
                </a14:m>
                <a:r>
                  <a:rPr lang="en-US" dirty="0" smtClean="0"/>
                  <a:t> </a:t>
                </a:r>
                <a:r>
                  <a:rPr lang="en-US" dirty="0" smtClean="0">
                    <a:latin typeface="+mj-lt"/>
                  </a:rPr>
                  <a:t>is the score for sub sequences of </a:t>
                </a:r>
                <a14:m>
                  <m:oMath xmlns:m="http://schemas.openxmlformats.org/officeDocument/2006/math">
                    <m:r>
                      <a:rPr lang="en-US" i="1">
                        <a:latin typeface="Cambria Math" panose="02040503050406030204" pitchFamily="18" charset="0"/>
                      </a:rPr>
                      <m:t>𝑖</m:t>
                    </m:r>
                  </m:oMath>
                </a14:m>
                <a:r>
                  <a:rPr lang="en-US" sz="1100" dirty="0"/>
                  <a:t> and </a:t>
                </a:r>
                <a14:m>
                  <m:oMath xmlns:m="http://schemas.openxmlformats.org/officeDocument/2006/math">
                    <m:r>
                      <a:rPr lang="en-US" i="1">
                        <a:latin typeface="Cambria Math" panose="02040503050406030204" pitchFamily="18" charset="0"/>
                      </a:rPr>
                      <m:t>𝑗</m:t>
                    </m:r>
                  </m:oMath>
                </a14:m>
                <a:r>
                  <a:rPr lang="en-US" dirty="0" smtClean="0">
                    <a:latin typeface="+mj-lt"/>
                  </a:rPr>
                  <a:t> in the aligned region </a:t>
                </a:r>
                <a:endParaRPr lang="en-US" dirty="0"/>
              </a:p>
            </p:txBody>
          </p:sp>
        </mc:Choice>
        <mc:Fallback xmlns="">
          <p:sp>
            <p:nvSpPr>
              <p:cNvPr id="14" name="Content Placeholder 2"/>
              <p:cNvSpPr txBox="1">
                <a:spLocks noRot="1" noChangeAspect="1" noMove="1" noResize="1" noEditPoints="1" noAdjustHandles="1" noChangeArrowheads="1" noChangeShapeType="1" noTextEdit="1"/>
              </p:cNvSpPr>
              <p:nvPr/>
            </p:nvSpPr>
            <p:spPr>
              <a:xfrm>
                <a:off x="4868395" y="1845732"/>
                <a:ext cx="3838787" cy="4157133"/>
              </a:xfrm>
              <a:prstGeom prst="rect">
                <a:avLst/>
              </a:prstGeom>
              <a:blipFill rotWithShape="0">
                <a:blip r:embed="rId5"/>
                <a:stretch>
                  <a:fillRect t="-1466" r="-1431"/>
                </a:stretch>
              </a:blipFill>
            </p:spPr>
            <p:txBody>
              <a:bodyPr/>
              <a:lstStyle/>
              <a:p>
                <a:r>
                  <a:rPr lang="en-US">
                    <a:noFill/>
                  </a:rPr>
                  <a:t> </a:t>
                </a:r>
              </a:p>
            </p:txBody>
          </p:sp>
        </mc:Fallback>
      </mc:AlternateContent>
      <p:cxnSp>
        <p:nvCxnSpPr>
          <p:cNvPr id="15" name="Straight Connector 14"/>
          <p:cNvCxnSpPr/>
          <p:nvPr/>
        </p:nvCxnSpPr>
        <p:spPr>
          <a:xfrm flipH="1">
            <a:off x="4953002" y="1820333"/>
            <a:ext cx="8466" cy="4454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873071" y="1828800"/>
            <a:ext cx="8466" cy="445489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47426" y="1845732"/>
            <a:ext cx="2985344" cy="646331"/>
          </a:xfrm>
          <a:prstGeom prst="rect">
            <a:avLst/>
          </a:prstGeom>
        </p:spPr>
        <p:txBody>
          <a:bodyPr wrap="square">
            <a:spAutoFit/>
          </a:bodyPr>
          <a:lstStyle/>
          <a:p>
            <a:pPr algn="ctr"/>
            <a:r>
              <a:rPr lang="en-US" sz="1200" dirty="0" smtClean="0">
                <a:latin typeface="+mj-lt"/>
                <a:ea typeface="Times New Roman" panose="02020603050405020304" pitchFamily="18" charset="0"/>
              </a:rPr>
              <a:t>Local normalized scores correlate with percent identity, but not global normalized scores !</a:t>
            </a:r>
            <a:endParaRPr lang="en-US" sz="1200" dirty="0">
              <a:latin typeface="+mj-lt"/>
            </a:endParaRPr>
          </a:p>
        </p:txBody>
      </p:sp>
      <p:pic>
        <p:nvPicPr>
          <p:cNvPr id="19" name="Picture 18"/>
          <p:cNvPicPr/>
          <p:nvPr/>
        </p:nvPicPr>
        <p:blipFill rotWithShape="1">
          <a:blip r:embed="rId6">
            <a:extLst>
              <a:ext uri="{28A0092B-C50C-407E-A947-70E740481C1C}">
                <a14:useLocalDpi xmlns:a14="http://schemas.microsoft.com/office/drawing/2010/main" val="0"/>
              </a:ext>
            </a:extLst>
          </a:blip>
          <a:srcRect l="4817" t="15581" r="19156" b="7932"/>
          <a:stretch/>
        </p:blipFill>
        <p:spPr bwMode="auto">
          <a:xfrm>
            <a:off x="9732645" y="2729970"/>
            <a:ext cx="1423035" cy="1431925"/>
          </a:xfrm>
          <a:prstGeom prst="rect">
            <a:avLst/>
          </a:prstGeom>
          <a:ln>
            <a:noFill/>
          </a:ln>
          <a:extLst>
            <a:ext uri="{53640926-AAD7-44D8-BBD7-CCE9431645EC}">
              <a14:shadowObscured xmlns:a14="http://schemas.microsoft.com/office/drawing/2010/main"/>
            </a:ext>
          </a:extLst>
        </p:spPr>
      </p:pic>
      <p:pic>
        <p:nvPicPr>
          <p:cNvPr id="20" name="Picture 19" descr="G:\SugarSyncSharedByMe\SalsaBio\millions\phy\heatmaps\2439.416ReverseComplemented\results\AvgLVsPID\single-whole-gnuplot-DCut[none]-SWG-MaxGlobal-Vs-SWG-PID-large.png"/>
          <p:cNvPicPr/>
          <p:nvPr/>
        </p:nvPicPr>
        <p:blipFill rotWithShape="1">
          <a:blip r:embed="rId7">
            <a:extLst>
              <a:ext uri="{28A0092B-C50C-407E-A947-70E740481C1C}">
                <a14:useLocalDpi xmlns:a14="http://schemas.microsoft.com/office/drawing/2010/main" val="0"/>
              </a:ext>
            </a:extLst>
          </a:blip>
          <a:srcRect l="5666" t="16764" r="19037" b="7655"/>
          <a:stretch/>
        </p:blipFill>
        <p:spPr bwMode="auto">
          <a:xfrm>
            <a:off x="9806593" y="4399802"/>
            <a:ext cx="1405890" cy="14109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1919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Clusters [5/5]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Distance Transformations</a:t>
                </a:r>
              </a:p>
              <a:p>
                <a:pPr lvl="1"/>
                <a:r>
                  <a:rPr lang="en-US" dirty="0" smtClean="0"/>
                  <a:t>Reduce Dimensionality of Distances</a:t>
                </a:r>
              </a:p>
              <a:p>
                <a:pPr lvl="1"/>
                <a:r>
                  <a:rPr lang="en-US" dirty="0" smtClean="0"/>
                  <a:t>Monotonic Mapping</a:t>
                </a:r>
              </a:p>
              <a:p>
                <a:pPr lvl="2"/>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1</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1</m:t>
                            </m:r>
                          </m:sub>
                        </m:sSub>
                      </m:e>
                    </m:d>
                    <m:r>
                      <a:rPr lang="en-US" i="1">
                        <a:latin typeface="Cambria Math" panose="02040503050406030204" pitchFamily="18" charset="0"/>
                      </a:rPr>
                      <m:t>&gt;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2</m:t>
                            </m:r>
                          </m:sub>
                        </m:sSub>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2</m:t>
                        </m:r>
                      </m:sub>
                    </m:sSub>
                  </m:oMath>
                </a14:m>
                <a:r>
                  <a:rPr lang="en-US" dirty="0"/>
                  <a:t> are original distances</a:t>
                </a:r>
              </a:p>
              <a:p>
                <a:pPr lvl="1"/>
                <a:r>
                  <a:rPr lang="en-US" dirty="0" smtClean="0"/>
                  <a:t>Three Experimental Mappings</a:t>
                </a:r>
              </a:p>
              <a:p>
                <a:pPr lvl="2"/>
                <a:r>
                  <a:rPr lang="en-US" dirty="0" smtClean="0"/>
                  <a:t>Power – Raises distance to a given power. Tested with powers of 2,4, and 6</a:t>
                </a:r>
              </a:p>
              <a:p>
                <a:pPr lvl="2"/>
                <a:r>
                  <a:rPr lang="en-US" dirty="0" smtClean="0"/>
                  <a:t>4D – Reduces dimensionality to 4D assuming a random distance distribution. In reality, could end up higher than 4D</a:t>
                </a:r>
              </a:p>
              <a:p>
                <a:pPr lvl="2"/>
                <a:r>
                  <a:rPr lang="en-US" dirty="0" smtClean="0"/>
                  <a:t>Square Root of 4D – Reduces to 4D and takes square root of it (increases dimensionality)</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14</a:t>
            </a:fld>
            <a:endParaRPr lang="en-US"/>
          </a:p>
        </p:txBody>
      </p:sp>
    </p:spTree>
    <p:extLst>
      <p:ext uri="{BB962C8B-B14F-4D97-AF65-F5344CB8AC3E}">
        <p14:creationId xmlns:p14="http://schemas.microsoft.com/office/powerpoint/2010/main" val="3003431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Verification</a:t>
            </a:r>
            <a:endParaRPr lang="en-US" dirty="0"/>
          </a:p>
        </p:txBody>
      </p:sp>
      <p:sp>
        <p:nvSpPr>
          <p:cNvPr id="3" name="Content Placeholder 2"/>
          <p:cNvSpPr>
            <a:spLocks noGrp="1"/>
          </p:cNvSpPr>
          <p:nvPr>
            <p:ph idx="1"/>
          </p:nvPr>
        </p:nvSpPr>
        <p:spPr/>
        <p:txBody>
          <a:bodyPr/>
          <a:lstStyle/>
          <a:p>
            <a:r>
              <a:rPr lang="en-US" dirty="0" smtClean="0"/>
              <a:t>Clustering with Consensus Sequences</a:t>
            </a:r>
          </a:p>
          <a:p>
            <a:pPr lvl="1"/>
            <a:r>
              <a:rPr lang="en-US" dirty="0" smtClean="0"/>
              <a:t>Goal</a:t>
            </a:r>
          </a:p>
          <a:p>
            <a:pPr lvl="2"/>
            <a:r>
              <a:rPr lang="en-US" dirty="0" smtClean="0"/>
              <a:t>Consensus sequences should appear near the mass of clusters</a:t>
            </a:r>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15</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l="2187" t="3692" b="2947"/>
          <a:stretch/>
        </p:blipFill>
        <p:spPr bwMode="auto">
          <a:xfrm>
            <a:off x="1692803" y="2899304"/>
            <a:ext cx="2981325" cy="168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968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Representation</a:t>
            </a:r>
            <a:endParaRPr lang="en-US" dirty="0"/>
          </a:p>
        </p:txBody>
      </p:sp>
      <p:sp>
        <p:nvSpPr>
          <p:cNvPr id="3" name="Content Placeholder 2"/>
          <p:cNvSpPr>
            <a:spLocks noGrp="1"/>
          </p:cNvSpPr>
          <p:nvPr>
            <p:ph idx="1"/>
          </p:nvPr>
        </p:nvSpPr>
        <p:spPr/>
        <p:txBody>
          <a:bodyPr/>
          <a:lstStyle/>
          <a:p>
            <a:r>
              <a:rPr lang="en-US" dirty="0" smtClean="0"/>
              <a:t>Sequence Mean</a:t>
            </a:r>
          </a:p>
          <a:p>
            <a:pPr lvl="1"/>
            <a:r>
              <a:rPr lang="en-US" dirty="0" smtClean="0"/>
              <a:t>Find the sequence that corresponds to the minimum mean distance to other sequences in a cluster</a:t>
            </a:r>
          </a:p>
          <a:p>
            <a:r>
              <a:rPr lang="en-US" dirty="0" smtClean="0"/>
              <a:t>Euclidean Mean</a:t>
            </a:r>
          </a:p>
          <a:p>
            <a:pPr lvl="1"/>
            <a:r>
              <a:rPr lang="en-US" dirty="0" smtClean="0"/>
              <a:t>Find the sequence that corresponds to the minimum mean Euclidean distance to other points in a cluster</a:t>
            </a:r>
          </a:p>
          <a:p>
            <a:r>
              <a:rPr lang="en-US" dirty="0" smtClean="0"/>
              <a:t>Centroid of Cluster</a:t>
            </a:r>
          </a:p>
          <a:p>
            <a:pPr lvl="1"/>
            <a:r>
              <a:rPr lang="en-US" dirty="0" smtClean="0"/>
              <a:t>Find the sequence nearest to the centroid point in the Euclidean space</a:t>
            </a:r>
          </a:p>
          <a:p>
            <a:r>
              <a:rPr lang="en-US" dirty="0" smtClean="0"/>
              <a:t>Sequence/Euclidean Max</a:t>
            </a:r>
          </a:p>
          <a:p>
            <a:pPr lvl="1"/>
            <a:r>
              <a:rPr lang="en-US" dirty="0" smtClean="0"/>
              <a:t>Alternatives to first two definitions using maximum distances instead of mean</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16</a:t>
            </a:fld>
            <a:endParaRPr lang="en-US"/>
          </a:p>
        </p:txBody>
      </p:sp>
    </p:spTree>
    <p:extLst>
      <p:ext uri="{BB962C8B-B14F-4D97-AF65-F5344CB8AC3E}">
        <p14:creationId xmlns:p14="http://schemas.microsoft.com/office/powerpoint/2010/main" val="2710464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2464" y="1701886"/>
            <a:ext cx="10018683" cy="22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05747" y="940298"/>
            <a:ext cx="10058400" cy="4023360"/>
          </a:xfrm>
        </p:spPr>
        <p:txBody>
          <a:bodyPr/>
          <a:lstStyle/>
          <a:p>
            <a:r>
              <a:rPr lang="en-US" dirty="0" smtClean="0"/>
              <a:t>Compare Clustering (DA-PWC) Results vs. CD-HIT and UCLUST</a:t>
            </a:r>
            <a:endParaRPr lang="en-US" dirty="0"/>
          </a:p>
        </p:txBody>
      </p:sp>
      <p:sp>
        <p:nvSpPr>
          <p:cNvPr id="2" name="Title 1"/>
          <p:cNvSpPr>
            <a:spLocks noGrp="1"/>
          </p:cNvSpPr>
          <p:nvPr>
            <p:ph type="title"/>
          </p:nvPr>
        </p:nvSpPr>
        <p:spPr>
          <a:xfrm>
            <a:off x="1097280" y="-582974"/>
            <a:ext cx="10058400" cy="1450757"/>
          </a:xfrm>
        </p:spPr>
        <p:txBody>
          <a:bodyPr/>
          <a:lstStyle/>
          <a:p>
            <a:r>
              <a:rPr lang="en-US" dirty="0" smtClean="0"/>
              <a:t>Cluster Comparison</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17</a:t>
            </a:fld>
            <a:endParaRPr lang="en-US"/>
          </a:p>
        </p:txBody>
      </p:sp>
      <p:sp>
        <p:nvSpPr>
          <p:cNvPr id="7" name="Rectangle 6"/>
          <p:cNvSpPr/>
          <p:nvPr/>
        </p:nvSpPr>
        <p:spPr>
          <a:xfrm>
            <a:off x="2333415" y="5930479"/>
            <a:ext cx="9628093" cy="369332"/>
          </a:xfrm>
          <a:prstGeom prst="rect">
            <a:avLst/>
          </a:prstGeom>
        </p:spPr>
        <p:txBody>
          <a:bodyPr wrap="square">
            <a:spAutoFit/>
          </a:bodyPr>
          <a:lstStyle/>
          <a:p>
            <a:r>
              <a:rPr lang="en-US" dirty="0">
                <a:hlinkClick r:id="rId2"/>
              </a:rPr>
              <a:t>http://salsametagenomicsqiime.blogspot.com/2012/08/study-of-uclust-vs-da-pwc-for-divergent.html</a:t>
            </a:r>
            <a:endParaRPr lang="en-US" dirty="0"/>
          </a:p>
        </p:txBody>
      </p:sp>
      <p:graphicFrame>
        <p:nvGraphicFramePr>
          <p:cNvPr id="9" name="Chart 8"/>
          <p:cNvGraphicFramePr/>
          <p:nvPr>
            <p:extLst>
              <p:ext uri="{D42A27DB-BD31-4B8C-83A1-F6EECF244321}">
                <p14:modId xmlns:p14="http://schemas.microsoft.com/office/powerpoint/2010/main" val="2658421904"/>
              </p:ext>
            </p:extLst>
          </p:nvPr>
        </p:nvGraphicFramePr>
        <p:xfrm>
          <a:off x="1664111" y="1536539"/>
          <a:ext cx="8495949" cy="438957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1153931" y="820167"/>
            <a:ext cx="10010216" cy="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200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Spherical Phylogenetic Trees</a:t>
            </a:r>
            <a:endParaRPr lang="en-US" dirty="0"/>
          </a:p>
        </p:txBody>
      </p:sp>
      <p:sp>
        <p:nvSpPr>
          <p:cNvPr id="3" name="Content Placeholder 2"/>
          <p:cNvSpPr>
            <a:spLocks noGrp="1"/>
          </p:cNvSpPr>
          <p:nvPr>
            <p:ph idx="1"/>
          </p:nvPr>
        </p:nvSpPr>
        <p:spPr>
          <a:xfrm>
            <a:off x="1097280" y="1845734"/>
            <a:ext cx="10058400" cy="4131734"/>
          </a:xfrm>
        </p:spPr>
        <p:txBody>
          <a:bodyPr>
            <a:normAutofit lnSpcReduction="10000"/>
          </a:bodyPr>
          <a:lstStyle/>
          <a:p>
            <a:r>
              <a:rPr lang="en-US" dirty="0" smtClean="0"/>
              <a:t>Traditional Methods – Rectangular, Circular, Slanted, etc.</a:t>
            </a:r>
          </a:p>
          <a:p>
            <a:pPr lvl="1"/>
            <a:r>
              <a:rPr lang="en-US" dirty="0" smtClean="0"/>
              <a:t>Preserves Parent-Child Distances, but Structure </a:t>
            </a:r>
            <a:r>
              <a:rPr lang="en-US" dirty="0"/>
              <a:t>Present in Leaf Nodes are Lost</a:t>
            </a:r>
          </a:p>
          <a:p>
            <a:endParaRPr lang="en-US" dirty="0" smtClean="0"/>
          </a:p>
          <a:p>
            <a:endParaRPr lang="en-US" dirty="0"/>
          </a:p>
          <a:p>
            <a:endParaRPr lang="en-US" dirty="0" smtClean="0"/>
          </a:p>
          <a:p>
            <a:endParaRPr lang="en-US" dirty="0" smtClean="0"/>
          </a:p>
          <a:p>
            <a:r>
              <a:rPr lang="en-US" dirty="0" smtClean="0"/>
              <a:t>Spherical Phylogenetic Trees</a:t>
            </a:r>
          </a:p>
          <a:p>
            <a:pPr lvl="1"/>
            <a:r>
              <a:rPr lang="en-US" dirty="0" smtClean="0"/>
              <a:t>Overcomes this with Neighbor Joining in </a:t>
            </a:r>
            <a:r>
              <a:rPr lang="en-US" dirty="0">
                <a:hlinkClick r:id="rId2"/>
              </a:rPr>
              <a:t>http://</a:t>
            </a:r>
            <a:r>
              <a:rPr lang="en-US" dirty="0" smtClean="0">
                <a:hlinkClick r:id="rId2"/>
              </a:rPr>
              <a:t>en.wikipedia.org/wiki/Neighbor_joining</a:t>
            </a:r>
            <a:endParaRPr lang="en-US" dirty="0" smtClean="0"/>
          </a:p>
          <a:p>
            <a:pPr lvl="1"/>
            <a:r>
              <a:rPr lang="en-US" dirty="0" smtClean="0"/>
              <a:t>Distances are in,</a:t>
            </a:r>
          </a:p>
          <a:p>
            <a:pPr lvl="2"/>
            <a:r>
              <a:rPr lang="en-US" dirty="0" smtClean="0"/>
              <a:t>Original space</a:t>
            </a:r>
          </a:p>
          <a:p>
            <a:pPr lvl="2"/>
            <a:r>
              <a:rPr lang="en-US" dirty="0" smtClean="0"/>
              <a:t>10 Dimensional Space</a:t>
            </a:r>
          </a:p>
          <a:p>
            <a:pPr lvl="2"/>
            <a:r>
              <a:rPr lang="en-US" dirty="0" smtClean="0"/>
              <a:t>3 Dimensional Space</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18</a:t>
            </a:fld>
            <a:endParaRPr lang="en-US"/>
          </a:p>
        </p:txBody>
      </p:sp>
      <p:sp>
        <p:nvSpPr>
          <p:cNvPr id="7" name="Rectangle 6"/>
          <p:cNvSpPr/>
          <p:nvPr/>
        </p:nvSpPr>
        <p:spPr>
          <a:xfrm>
            <a:off x="3817855" y="5977468"/>
            <a:ext cx="7937369" cy="369332"/>
          </a:xfrm>
          <a:prstGeom prst="rect">
            <a:avLst/>
          </a:prstGeom>
        </p:spPr>
        <p:txBody>
          <a:bodyPr wrap="square">
            <a:spAutoFit/>
          </a:bodyPr>
          <a:lstStyle/>
          <a:p>
            <a:r>
              <a:rPr lang="en-US" dirty="0">
                <a:hlinkClick r:id="rId3"/>
              </a:rPr>
              <a:t>http://salsafungiphy.blogspot.com/2012/11/phylogenetic-tree-generation-for.html</a:t>
            </a:r>
            <a:endParaRPr lang="en-US" dirty="0"/>
          </a:p>
        </p:txBody>
      </p:sp>
      <p:pic>
        <p:nvPicPr>
          <p:cNvPr id="10" name="Picture 9"/>
          <p:cNvPicPr>
            <a:picLocks noChangeAspect="1"/>
          </p:cNvPicPr>
          <p:nvPr/>
        </p:nvPicPr>
        <p:blipFill rotWithShape="1">
          <a:blip r:embed="rId4"/>
          <a:srcRect t="3510"/>
          <a:stretch/>
        </p:blipFill>
        <p:spPr>
          <a:xfrm>
            <a:off x="1575650" y="2648932"/>
            <a:ext cx="6438900" cy="1442940"/>
          </a:xfrm>
          <a:prstGeom prst="rect">
            <a:avLst/>
          </a:prstGeom>
        </p:spPr>
      </p:pic>
      <p:sp>
        <p:nvSpPr>
          <p:cNvPr id="11" name="Oval 10"/>
          <p:cNvSpPr/>
          <p:nvPr/>
        </p:nvSpPr>
        <p:spPr>
          <a:xfrm>
            <a:off x="4091233" y="2762054"/>
            <a:ext cx="103695" cy="84841"/>
          </a:xfrm>
          <a:prstGeom prst="ellips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91233" y="2989140"/>
            <a:ext cx="103695" cy="84841"/>
          </a:xfrm>
          <a:prstGeom prst="ellips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91233" y="3216226"/>
            <a:ext cx="103695" cy="84841"/>
          </a:xfrm>
          <a:prstGeom prst="ellips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91233" y="3457384"/>
            <a:ext cx="103695" cy="84841"/>
          </a:xfrm>
          <a:prstGeom prst="ellips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91233" y="3689787"/>
            <a:ext cx="103695" cy="84841"/>
          </a:xfrm>
          <a:prstGeom prst="ellips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91232" y="3915729"/>
            <a:ext cx="103695" cy="84841"/>
          </a:xfrm>
          <a:prstGeom prst="ellipse">
            <a:avLst/>
          </a:prstGeom>
          <a:solidFill>
            <a:srgbClr val="F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17855" y="2876019"/>
            <a:ext cx="103695" cy="848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17855" y="3327981"/>
            <a:ext cx="103695" cy="848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17855" y="3772573"/>
            <a:ext cx="103695" cy="848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503502" y="2862721"/>
            <a:ext cx="103695" cy="848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29720" y="3543068"/>
            <a:ext cx="103695" cy="848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33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19</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851"/>
          <a:stretch/>
        </p:blipFill>
        <p:spPr>
          <a:xfrm>
            <a:off x="1068387" y="94268"/>
            <a:ext cx="10058400" cy="6472054"/>
          </a:xfrm>
          <a:prstGeom prst="rect">
            <a:avLst/>
          </a:prstGeom>
        </p:spPr>
      </p:pic>
    </p:spTree>
    <p:extLst>
      <p:ext uri="{BB962C8B-B14F-4D97-AF65-F5344CB8AC3E}">
        <p14:creationId xmlns:p14="http://schemas.microsoft.com/office/powerpoint/2010/main" val="380675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a:t>
            </a:fld>
            <a:endParaRPr lang="en-US"/>
          </a:p>
        </p:txBody>
      </p:sp>
      <p:sp>
        <p:nvSpPr>
          <p:cNvPr id="7" name="Title 1"/>
          <p:cNvSpPr txBox="1">
            <a:spLocks/>
          </p:cNvSpPr>
          <p:nvPr/>
        </p:nvSpPr>
        <p:spPr>
          <a:xfrm>
            <a:off x="1154083" y="573396"/>
            <a:ext cx="10058400" cy="11089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dirty="0"/>
              <a:t>Study of Biological Sequence Structure: Clustering and Visualization</a:t>
            </a:r>
          </a:p>
        </p:txBody>
      </p:sp>
      <p:sp>
        <p:nvSpPr>
          <p:cNvPr id="2" name="TextBox 1"/>
          <p:cNvSpPr txBox="1"/>
          <p:nvPr/>
        </p:nvSpPr>
        <p:spPr>
          <a:xfrm>
            <a:off x="2487073" y="2065868"/>
            <a:ext cx="7221027" cy="1200329"/>
          </a:xfrm>
          <a:prstGeom prst="rect">
            <a:avLst/>
          </a:prstGeom>
          <a:noFill/>
        </p:spPr>
        <p:txBody>
          <a:bodyPr wrap="square" rtlCol="0">
            <a:spAutoFit/>
          </a:bodyPr>
          <a:lstStyle/>
          <a:p>
            <a:pPr algn="ctr"/>
            <a:r>
              <a:rPr lang="en-US" sz="2400" dirty="0">
                <a:latin typeface="+mj-lt"/>
              </a:rPr>
              <a:t>I</a:t>
            </a:r>
            <a:r>
              <a:rPr lang="en-US" sz="2400" dirty="0" smtClean="0">
                <a:latin typeface="+mj-lt"/>
              </a:rPr>
              <a:t>dentify similarities present in </a:t>
            </a:r>
            <a:r>
              <a:rPr lang="en-US" sz="2400" dirty="0">
                <a:latin typeface="+mj-lt"/>
              </a:rPr>
              <a:t>biological sequences </a:t>
            </a:r>
            <a:r>
              <a:rPr lang="en-US" sz="2400" dirty="0" smtClean="0">
                <a:latin typeface="+mj-lt"/>
              </a:rPr>
              <a:t>and </a:t>
            </a:r>
            <a:r>
              <a:rPr lang="en-US" sz="2400" dirty="0">
                <a:latin typeface="+mj-lt"/>
              </a:rPr>
              <a:t>present them in a comprehensible manner to the biologists</a:t>
            </a:r>
          </a:p>
        </p:txBody>
      </p:sp>
      <p:sp>
        <p:nvSpPr>
          <p:cNvPr id="9" name="Freeform 8"/>
          <p:cNvSpPr/>
          <p:nvPr/>
        </p:nvSpPr>
        <p:spPr>
          <a:xfrm>
            <a:off x="2777067" y="2438402"/>
            <a:ext cx="2269066" cy="101600"/>
          </a:xfrm>
          <a:custGeom>
            <a:avLst/>
            <a:gdLst>
              <a:gd name="connsiteX0" fmla="*/ 0 w 2269066"/>
              <a:gd name="connsiteY0" fmla="*/ 101600 h 101600"/>
              <a:gd name="connsiteX1" fmla="*/ 118533 w 2269066"/>
              <a:gd name="connsiteY1" fmla="*/ 93133 h 101600"/>
              <a:gd name="connsiteX2" fmla="*/ 330200 w 2269066"/>
              <a:gd name="connsiteY2" fmla="*/ 84667 h 101600"/>
              <a:gd name="connsiteX3" fmla="*/ 457200 w 2269066"/>
              <a:gd name="connsiteY3" fmla="*/ 67733 h 101600"/>
              <a:gd name="connsiteX4" fmla="*/ 872066 w 2269066"/>
              <a:gd name="connsiteY4" fmla="*/ 50800 h 101600"/>
              <a:gd name="connsiteX5" fmla="*/ 1075266 w 2269066"/>
              <a:gd name="connsiteY5" fmla="*/ 25400 h 101600"/>
              <a:gd name="connsiteX6" fmla="*/ 1337733 w 2269066"/>
              <a:gd name="connsiteY6" fmla="*/ 16933 h 101600"/>
              <a:gd name="connsiteX7" fmla="*/ 1464733 w 2269066"/>
              <a:gd name="connsiteY7" fmla="*/ 0 h 101600"/>
              <a:gd name="connsiteX8" fmla="*/ 1921933 w 2269066"/>
              <a:gd name="connsiteY8" fmla="*/ 8467 h 101600"/>
              <a:gd name="connsiteX9" fmla="*/ 2150533 w 2269066"/>
              <a:gd name="connsiteY9" fmla="*/ 25400 h 101600"/>
              <a:gd name="connsiteX10" fmla="*/ 2269066 w 2269066"/>
              <a:gd name="connsiteY10" fmla="*/ 3386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066" h="101600">
                <a:moveTo>
                  <a:pt x="0" y="101600"/>
                </a:moveTo>
                <a:cubicBezTo>
                  <a:pt x="39511" y="98778"/>
                  <a:pt x="78973" y="95162"/>
                  <a:pt x="118533" y="93133"/>
                </a:cubicBezTo>
                <a:cubicBezTo>
                  <a:pt x="189052" y="89517"/>
                  <a:pt x="259786" y="89948"/>
                  <a:pt x="330200" y="84667"/>
                </a:cubicBezTo>
                <a:cubicBezTo>
                  <a:pt x="372788" y="81473"/>
                  <a:pt x="414657" y="71487"/>
                  <a:pt x="457200" y="67733"/>
                </a:cubicBezTo>
                <a:cubicBezTo>
                  <a:pt x="543459" y="60122"/>
                  <a:pt x="815566" y="52683"/>
                  <a:pt x="872066" y="50800"/>
                </a:cubicBezTo>
                <a:cubicBezTo>
                  <a:pt x="923373" y="43471"/>
                  <a:pt x="1018612" y="28164"/>
                  <a:pt x="1075266" y="25400"/>
                </a:cubicBezTo>
                <a:cubicBezTo>
                  <a:pt x="1162697" y="21135"/>
                  <a:pt x="1250244" y="19755"/>
                  <a:pt x="1337733" y="16933"/>
                </a:cubicBezTo>
                <a:cubicBezTo>
                  <a:pt x="1352339" y="14847"/>
                  <a:pt x="1453801" y="0"/>
                  <a:pt x="1464733" y="0"/>
                </a:cubicBezTo>
                <a:cubicBezTo>
                  <a:pt x="1617159" y="0"/>
                  <a:pt x="1769533" y="5645"/>
                  <a:pt x="1921933" y="8467"/>
                </a:cubicBezTo>
                <a:cubicBezTo>
                  <a:pt x="2045767" y="26156"/>
                  <a:pt x="1936859" y="12450"/>
                  <a:pt x="2150533" y="25400"/>
                </a:cubicBezTo>
                <a:cubicBezTo>
                  <a:pt x="2293804" y="34083"/>
                  <a:pt x="2221472" y="33867"/>
                  <a:pt x="2269066" y="33867"/>
                </a:cubicBezTo>
              </a:path>
            </a:pathLst>
          </a:custGeom>
          <a:noFill/>
          <a:ln w="38100">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376333" y="2810933"/>
            <a:ext cx="2887134" cy="67734"/>
          </a:xfrm>
          <a:custGeom>
            <a:avLst/>
            <a:gdLst>
              <a:gd name="connsiteX0" fmla="*/ 0 w 2887134"/>
              <a:gd name="connsiteY0" fmla="*/ 67734 h 67734"/>
              <a:gd name="connsiteX1" fmla="*/ 67734 w 2887134"/>
              <a:gd name="connsiteY1" fmla="*/ 59267 h 67734"/>
              <a:gd name="connsiteX2" fmla="*/ 110067 w 2887134"/>
              <a:gd name="connsiteY2" fmla="*/ 50800 h 67734"/>
              <a:gd name="connsiteX3" fmla="*/ 186267 w 2887134"/>
              <a:gd name="connsiteY3" fmla="*/ 42334 h 67734"/>
              <a:gd name="connsiteX4" fmla="*/ 254000 w 2887134"/>
              <a:gd name="connsiteY4" fmla="*/ 16934 h 67734"/>
              <a:gd name="connsiteX5" fmla="*/ 558800 w 2887134"/>
              <a:gd name="connsiteY5" fmla="*/ 0 h 67734"/>
              <a:gd name="connsiteX6" fmla="*/ 1134534 w 2887134"/>
              <a:gd name="connsiteY6" fmla="*/ 8467 h 67734"/>
              <a:gd name="connsiteX7" fmla="*/ 1236134 w 2887134"/>
              <a:gd name="connsiteY7" fmla="*/ 16934 h 67734"/>
              <a:gd name="connsiteX8" fmla="*/ 1464734 w 2887134"/>
              <a:gd name="connsiteY8" fmla="*/ 25400 h 67734"/>
              <a:gd name="connsiteX9" fmla="*/ 1532467 w 2887134"/>
              <a:gd name="connsiteY9" fmla="*/ 33867 h 67734"/>
              <a:gd name="connsiteX10" fmla="*/ 1651000 w 2887134"/>
              <a:gd name="connsiteY10" fmla="*/ 50800 h 67734"/>
              <a:gd name="connsiteX11" fmla="*/ 2057400 w 2887134"/>
              <a:gd name="connsiteY11" fmla="*/ 42334 h 67734"/>
              <a:gd name="connsiteX12" fmla="*/ 2108200 w 2887134"/>
              <a:gd name="connsiteY12" fmla="*/ 33867 h 67734"/>
              <a:gd name="connsiteX13" fmla="*/ 2260600 w 2887134"/>
              <a:gd name="connsiteY13" fmla="*/ 16934 h 67734"/>
              <a:gd name="connsiteX14" fmla="*/ 2362200 w 2887134"/>
              <a:gd name="connsiteY14" fmla="*/ 0 h 67734"/>
              <a:gd name="connsiteX15" fmla="*/ 2565400 w 2887134"/>
              <a:gd name="connsiteY15" fmla="*/ 8467 h 67734"/>
              <a:gd name="connsiteX16" fmla="*/ 2887134 w 2887134"/>
              <a:gd name="connsiteY16" fmla="*/ 8467 h 6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7134" h="67734">
                <a:moveTo>
                  <a:pt x="0" y="67734"/>
                </a:moveTo>
                <a:cubicBezTo>
                  <a:pt x="22578" y="64912"/>
                  <a:pt x="45245" y="62727"/>
                  <a:pt x="67734" y="59267"/>
                </a:cubicBezTo>
                <a:cubicBezTo>
                  <a:pt x="81957" y="57079"/>
                  <a:pt x="95821" y="52835"/>
                  <a:pt x="110067" y="50800"/>
                </a:cubicBezTo>
                <a:cubicBezTo>
                  <a:pt x="135366" y="47186"/>
                  <a:pt x="160867" y="45156"/>
                  <a:pt x="186267" y="42334"/>
                </a:cubicBezTo>
                <a:cubicBezTo>
                  <a:pt x="187453" y="41859"/>
                  <a:pt x="243210" y="18594"/>
                  <a:pt x="254000" y="16934"/>
                </a:cubicBezTo>
                <a:cubicBezTo>
                  <a:pt x="338131" y="3991"/>
                  <a:pt x="500883" y="2228"/>
                  <a:pt x="558800" y="0"/>
                </a:cubicBezTo>
                <a:lnTo>
                  <a:pt x="1134534" y="8467"/>
                </a:lnTo>
                <a:cubicBezTo>
                  <a:pt x="1168507" y="9316"/>
                  <a:pt x="1202195" y="15194"/>
                  <a:pt x="1236134" y="16934"/>
                </a:cubicBezTo>
                <a:cubicBezTo>
                  <a:pt x="1312286" y="20839"/>
                  <a:pt x="1388534" y="22578"/>
                  <a:pt x="1464734" y="25400"/>
                </a:cubicBezTo>
                <a:lnTo>
                  <a:pt x="1532467" y="33867"/>
                </a:lnTo>
                <a:lnTo>
                  <a:pt x="1651000" y="50800"/>
                </a:lnTo>
                <a:lnTo>
                  <a:pt x="2057400" y="42334"/>
                </a:lnTo>
                <a:cubicBezTo>
                  <a:pt x="2074555" y="41699"/>
                  <a:pt x="2091233" y="36477"/>
                  <a:pt x="2108200" y="33867"/>
                </a:cubicBezTo>
                <a:cubicBezTo>
                  <a:pt x="2182592" y="22422"/>
                  <a:pt x="2172170" y="24972"/>
                  <a:pt x="2260600" y="16934"/>
                </a:cubicBezTo>
                <a:cubicBezTo>
                  <a:pt x="2284636" y="12127"/>
                  <a:pt x="2341198" y="0"/>
                  <a:pt x="2362200" y="0"/>
                </a:cubicBezTo>
                <a:cubicBezTo>
                  <a:pt x="2429992" y="0"/>
                  <a:pt x="2497617" y="7374"/>
                  <a:pt x="2565400" y="8467"/>
                </a:cubicBezTo>
                <a:cubicBezTo>
                  <a:pt x="2672631" y="10197"/>
                  <a:pt x="2779889" y="8467"/>
                  <a:pt x="2887134" y="8467"/>
                </a:cubicBezTo>
              </a:path>
            </a:pathLst>
          </a:custGeom>
          <a:noFill/>
          <a:ln w="38100">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01631" y="2642642"/>
            <a:ext cx="1463567" cy="584775"/>
          </a:xfrm>
          <a:prstGeom prst="rect">
            <a:avLst/>
          </a:prstGeom>
        </p:spPr>
        <p:txBody>
          <a:bodyPr wrap="square">
            <a:spAutoFit/>
          </a:bodyPr>
          <a:lstStyle/>
          <a:p>
            <a:r>
              <a:rPr lang="en-US" sz="3200" dirty="0" smtClean="0">
                <a:solidFill>
                  <a:srgbClr val="FF4F4F"/>
                </a:solidFill>
                <a:latin typeface="Segoe Print" panose="02000600000000000000" pitchFamily="2" charset="0"/>
              </a:rPr>
              <a:t>How?</a:t>
            </a:r>
            <a:endParaRPr lang="en-US" sz="3200" dirty="0">
              <a:solidFill>
                <a:srgbClr val="FF4F4F"/>
              </a:solidFill>
              <a:latin typeface="Segoe Print" panose="02000600000000000000" pitchFamily="2" charset="0"/>
            </a:endParaRPr>
          </a:p>
        </p:txBody>
      </p:sp>
      <p:sp>
        <p:nvSpPr>
          <p:cNvPr id="22" name="Rectangle 21"/>
          <p:cNvSpPr/>
          <p:nvPr/>
        </p:nvSpPr>
        <p:spPr>
          <a:xfrm>
            <a:off x="7697631" y="2935029"/>
            <a:ext cx="1514102" cy="584775"/>
          </a:xfrm>
          <a:prstGeom prst="rect">
            <a:avLst/>
          </a:prstGeom>
        </p:spPr>
        <p:txBody>
          <a:bodyPr wrap="square">
            <a:spAutoFit/>
          </a:bodyPr>
          <a:lstStyle/>
          <a:p>
            <a:r>
              <a:rPr lang="en-US" sz="3200" dirty="0" smtClean="0">
                <a:solidFill>
                  <a:srgbClr val="FF4F4F"/>
                </a:solidFill>
                <a:latin typeface="Segoe Print" panose="02000600000000000000" pitchFamily="2" charset="0"/>
              </a:rPr>
              <a:t>What?</a:t>
            </a:r>
            <a:endParaRPr lang="en-US" sz="32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41619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Sequel</a:t>
            </a:r>
            <a:endParaRPr lang="en-US" dirty="0"/>
          </a:p>
        </p:txBody>
      </p:sp>
      <p:sp>
        <p:nvSpPr>
          <p:cNvPr id="3" name="Content Placeholder 2"/>
          <p:cNvSpPr>
            <a:spLocks noGrp="1"/>
          </p:cNvSpPr>
          <p:nvPr>
            <p:ph idx="1"/>
          </p:nvPr>
        </p:nvSpPr>
        <p:spPr/>
        <p:txBody>
          <a:bodyPr/>
          <a:lstStyle/>
          <a:p>
            <a:r>
              <a:rPr lang="en-US" dirty="0"/>
              <a:t>More Insight on Score as a Distance Measure</a:t>
            </a:r>
          </a:p>
          <a:p>
            <a:r>
              <a:rPr lang="en-US" dirty="0" smtClean="0"/>
              <a:t>Study of Statistical Significance</a:t>
            </a:r>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20</a:t>
            </a:fld>
            <a:endParaRPr lang="en-US"/>
          </a:p>
        </p:txBody>
      </p:sp>
    </p:spTree>
    <p:extLst>
      <p:ext uri="{BB962C8B-B14F-4D97-AF65-F5344CB8AC3E}">
        <p14:creationId xmlns:p14="http://schemas.microsoft.com/office/powerpoint/2010/main" val="2788995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Million Sequence </a:t>
            </a:r>
            <a:r>
              <a:rPr lang="en-US" dirty="0"/>
              <a:t>Project</a:t>
            </a:r>
            <a:r>
              <a:rPr lang="en-US" sz="1800" dirty="0"/>
              <a:t> </a:t>
            </a:r>
            <a:r>
              <a:rPr lang="en-US" sz="1800" dirty="0">
                <a:hlinkClick r:id="rId2"/>
              </a:rPr>
              <a:t>http://salsahpc.indiana.edu/millionseq</a:t>
            </a:r>
            <a:r>
              <a:rPr lang="en-US" sz="1800" dirty="0" smtClean="0">
                <a:hlinkClick r:id="rId2"/>
              </a:rPr>
              <a:t>/</a:t>
            </a:r>
            <a:endParaRPr lang="en-US" sz="1800" dirty="0" smtClean="0"/>
          </a:p>
          <a:p>
            <a:r>
              <a:rPr lang="en-US" dirty="0" smtClean="0"/>
              <a:t>The Fungi Phylogenetic </a:t>
            </a:r>
            <a:r>
              <a:rPr lang="en-US" dirty="0"/>
              <a:t>Project </a:t>
            </a:r>
            <a:r>
              <a:rPr lang="en-US" sz="1800" dirty="0" smtClean="0">
                <a:hlinkClick r:id="rId3"/>
              </a:rPr>
              <a:t>http</a:t>
            </a:r>
            <a:r>
              <a:rPr lang="en-US" sz="1800" dirty="0">
                <a:hlinkClick r:id="rId3"/>
              </a:rPr>
              <a:t>://salsafungiphy.blogspot.com</a:t>
            </a:r>
            <a:r>
              <a:rPr lang="en-US" sz="1800" dirty="0" smtClean="0">
                <a:hlinkClick r:id="rId3"/>
              </a:rPr>
              <a:t>/</a:t>
            </a:r>
            <a:endParaRPr lang="en-US" sz="1800" dirty="0" smtClean="0"/>
          </a:p>
          <a:p>
            <a:r>
              <a:rPr lang="en-US" dirty="0" smtClean="0"/>
              <a:t>The </a:t>
            </a:r>
            <a:r>
              <a:rPr lang="en-US" dirty="0"/>
              <a:t>COG Project </a:t>
            </a:r>
            <a:r>
              <a:rPr lang="en-US" sz="1800" dirty="0">
                <a:hlinkClick r:id="rId4"/>
              </a:rPr>
              <a:t>http://salsacog.blogspot.com</a:t>
            </a:r>
            <a:r>
              <a:rPr lang="en-US" sz="1800" dirty="0" smtClean="0">
                <a:hlinkClick r:id="rId4"/>
              </a:rPr>
              <a:t>/</a:t>
            </a:r>
            <a:endParaRPr lang="en-US" sz="1800" dirty="0" smtClean="0"/>
          </a:p>
          <a:p>
            <a:r>
              <a:rPr lang="en-US" dirty="0" smtClean="0"/>
              <a:t>SALSA HPC Group </a:t>
            </a:r>
            <a:r>
              <a:rPr lang="en-US" sz="1800" dirty="0" smtClean="0">
                <a:hlinkClick r:id="rId5"/>
              </a:rPr>
              <a:t>http://salsahpc.Indiana.edu</a:t>
            </a:r>
            <a:endParaRPr lang="en-US" sz="1800" dirty="0" smtClean="0"/>
          </a:p>
          <a:p>
            <a:endParaRPr lang="en-US" dirty="0" smtClean="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21</a:t>
            </a:fld>
            <a:endParaRPr lang="en-US"/>
          </a:p>
        </p:txBody>
      </p:sp>
    </p:spTree>
    <p:extLst>
      <p:ext uri="{BB962C8B-B14F-4D97-AF65-F5344CB8AC3E}">
        <p14:creationId xmlns:p14="http://schemas.microsoft.com/office/powerpoint/2010/main" val="2397500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22</a:t>
            </a:fld>
            <a:endParaRPr lang="en-US"/>
          </a:p>
        </p:txBody>
      </p:sp>
      <p:sp>
        <p:nvSpPr>
          <p:cNvPr id="7" name="Title 1"/>
          <p:cNvSpPr txBox="1">
            <a:spLocks/>
          </p:cNvSpPr>
          <p:nvPr/>
        </p:nvSpPr>
        <p:spPr>
          <a:xfrm>
            <a:off x="1154083" y="573396"/>
            <a:ext cx="10058400" cy="11089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dirty="0"/>
              <a:t>Survey on High Productivity Computing Systems (HPCS) Languages</a:t>
            </a:r>
          </a:p>
        </p:txBody>
      </p:sp>
      <p:sp>
        <p:nvSpPr>
          <p:cNvPr id="2" name="TextBox 1"/>
          <p:cNvSpPr txBox="1"/>
          <p:nvPr/>
        </p:nvSpPr>
        <p:spPr>
          <a:xfrm>
            <a:off x="2487073" y="2065868"/>
            <a:ext cx="7221027" cy="830997"/>
          </a:xfrm>
          <a:prstGeom prst="rect">
            <a:avLst/>
          </a:prstGeom>
          <a:noFill/>
        </p:spPr>
        <p:txBody>
          <a:bodyPr wrap="square" rtlCol="0">
            <a:spAutoFit/>
          </a:bodyPr>
          <a:lstStyle/>
          <a:p>
            <a:pPr algn="ctr"/>
            <a:r>
              <a:rPr lang="en-US" sz="2400" dirty="0" smtClean="0">
                <a:latin typeface="+mj-lt"/>
              </a:rPr>
              <a:t>Compare HPCS languages through five parallel programming idioms</a:t>
            </a:r>
            <a:endParaRPr lang="en-US" sz="2400" dirty="0">
              <a:latin typeface="+mj-lt"/>
            </a:endParaRPr>
          </a:p>
        </p:txBody>
      </p:sp>
    </p:spTree>
    <p:extLst>
      <p:ext uri="{BB962C8B-B14F-4D97-AF65-F5344CB8AC3E}">
        <p14:creationId xmlns:p14="http://schemas.microsoft.com/office/powerpoint/2010/main" val="643533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Parallel Programs</a:t>
            </a:r>
          </a:p>
          <a:p>
            <a:r>
              <a:rPr lang="en-US" dirty="0" smtClean="0"/>
              <a:t>Parallel Programming Memory Models</a:t>
            </a:r>
          </a:p>
          <a:p>
            <a:r>
              <a:rPr lang="en-US" dirty="0" smtClean="0"/>
              <a:t>Idioms of Parallel Computing</a:t>
            </a:r>
          </a:p>
          <a:p>
            <a:pPr lvl="1"/>
            <a:r>
              <a:rPr lang="en-US" dirty="0" smtClean="0"/>
              <a:t>Data Parallel Computation</a:t>
            </a:r>
          </a:p>
          <a:p>
            <a:pPr lvl="1"/>
            <a:r>
              <a:rPr lang="en-US" dirty="0" smtClean="0"/>
              <a:t>Data Distribution</a:t>
            </a:r>
          </a:p>
          <a:p>
            <a:pPr lvl="1"/>
            <a:r>
              <a:rPr lang="en-US" dirty="0" smtClean="0"/>
              <a:t>Asynchronous Remote Tasks</a:t>
            </a:r>
          </a:p>
          <a:p>
            <a:pPr lvl="1"/>
            <a:r>
              <a:rPr lang="en-US" dirty="0" smtClean="0"/>
              <a:t>Nested Parallelism</a:t>
            </a:r>
          </a:p>
          <a:p>
            <a:pPr lvl="1"/>
            <a:r>
              <a:rPr lang="en-US" dirty="0" smtClean="0"/>
              <a:t>Remote Transactions</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23</a:t>
            </a:fld>
            <a:endParaRPr lang="en-US"/>
          </a:p>
        </p:txBody>
      </p:sp>
    </p:spTree>
    <p:extLst>
      <p:ext uri="{BB962C8B-B14F-4D97-AF65-F5344CB8AC3E}">
        <p14:creationId xmlns:p14="http://schemas.microsoft.com/office/powerpoint/2010/main" val="186291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Programs</a:t>
            </a:r>
            <a:endParaRPr lang="en-US" dirty="0"/>
          </a:p>
        </p:txBody>
      </p:sp>
      <p:sp>
        <p:nvSpPr>
          <p:cNvPr id="3" name="Content Placeholder 2"/>
          <p:cNvSpPr>
            <a:spLocks noGrp="1"/>
          </p:cNvSpPr>
          <p:nvPr>
            <p:ph idx="1"/>
          </p:nvPr>
        </p:nvSpPr>
        <p:spPr>
          <a:xfrm>
            <a:off x="1097280" y="1845734"/>
            <a:ext cx="6962987" cy="4023360"/>
          </a:xfrm>
        </p:spPr>
        <p:txBody>
          <a:bodyPr/>
          <a:lstStyle/>
          <a:p>
            <a:r>
              <a:rPr lang="en-US" dirty="0" smtClean="0"/>
              <a:t>Steps in Creating a Parallel Program</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24</a:t>
            </a:fld>
            <a:endParaRPr lang="en-US"/>
          </a:p>
        </p:txBody>
      </p:sp>
      <p:grpSp>
        <p:nvGrpSpPr>
          <p:cNvPr id="82" name="Canvas 1"/>
          <p:cNvGrpSpPr/>
          <p:nvPr/>
        </p:nvGrpSpPr>
        <p:grpSpPr>
          <a:xfrm>
            <a:off x="1242706" y="2401146"/>
            <a:ext cx="6672133" cy="2912535"/>
            <a:chOff x="0" y="0"/>
            <a:chExt cx="5236845" cy="2286000"/>
          </a:xfrm>
        </p:grpSpPr>
        <p:sp>
          <p:nvSpPr>
            <p:cNvPr id="83" name="Rectangle 82"/>
            <p:cNvSpPr/>
            <p:nvPr/>
          </p:nvSpPr>
          <p:spPr>
            <a:xfrm>
              <a:off x="0" y="0"/>
              <a:ext cx="5236845" cy="2286000"/>
            </a:xfrm>
            <a:prstGeom prst="rect">
              <a:avLst/>
            </a:prstGeom>
          </p:spPr>
        </p:sp>
        <p:sp>
          <p:nvSpPr>
            <p:cNvPr id="84" name="Flowchart: Document 83"/>
            <p:cNvSpPr/>
            <p:nvPr/>
          </p:nvSpPr>
          <p:spPr>
            <a:xfrm>
              <a:off x="326050" y="638470"/>
              <a:ext cx="279400" cy="1343025"/>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900" b="1">
                  <a:solidFill>
                    <a:srgbClr val="000000"/>
                  </a:solidFill>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cxnSp>
          <p:nvCxnSpPr>
            <p:cNvPr id="85" name="Straight Connector 84"/>
            <p:cNvCxnSpPr/>
            <p:nvPr/>
          </p:nvCxnSpPr>
          <p:spPr>
            <a:xfrm flipV="1">
              <a:off x="935650" y="125390"/>
              <a:ext cx="0" cy="1840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810680" y="125390"/>
              <a:ext cx="0" cy="1840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963715" y="802935"/>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dirty="0" smtClean="0">
                  <a:solidFill>
                    <a:srgbClr val="000000"/>
                  </a:solidFill>
                  <a:effectLst/>
                  <a:latin typeface="+mj-lt"/>
                  <a:ea typeface="Times New Roman" panose="02020603050405020304" pitchFamily="18" charset="0"/>
                </a:rPr>
                <a:t>ACU 0</a:t>
              </a:r>
              <a:endParaRPr lang="en-US" sz="1000" dirty="0">
                <a:effectLst/>
                <a:latin typeface="+mj-lt"/>
                <a:ea typeface="Times New Roman" panose="02020603050405020304" pitchFamily="18" charset="0"/>
              </a:endParaRPr>
            </a:p>
          </p:txBody>
        </p:sp>
        <p:sp>
          <p:nvSpPr>
            <p:cNvPr id="88" name="Oval 87"/>
            <p:cNvSpPr/>
            <p:nvPr/>
          </p:nvSpPr>
          <p:spPr>
            <a:xfrm>
              <a:off x="1963715" y="1413805"/>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dirty="0" smtClean="0">
                  <a:solidFill>
                    <a:srgbClr val="000000"/>
                  </a:solidFill>
                  <a:effectLst/>
                  <a:latin typeface="+mj-lt"/>
                  <a:ea typeface="Times New Roman" panose="02020603050405020304" pitchFamily="18" charset="0"/>
                </a:rPr>
                <a:t>ACU 2</a:t>
              </a:r>
              <a:endParaRPr lang="en-US" sz="1000" dirty="0">
                <a:effectLst/>
                <a:latin typeface="+mj-lt"/>
                <a:ea typeface="Times New Roman" panose="02020603050405020304" pitchFamily="18" charset="0"/>
              </a:endParaRPr>
            </a:p>
          </p:txBody>
        </p:sp>
        <p:sp>
          <p:nvSpPr>
            <p:cNvPr id="89" name="Oval 88"/>
            <p:cNvSpPr/>
            <p:nvPr/>
          </p:nvSpPr>
          <p:spPr>
            <a:xfrm>
              <a:off x="2371385" y="802935"/>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dirty="0" smtClean="0">
                  <a:solidFill>
                    <a:srgbClr val="000000"/>
                  </a:solidFill>
                  <a:effectLst/>
                  <a:latin typeface="+mj-lt"/>
                  <a:ea typeface="Times New Roman" panose="02020603050405020304" pitchFamily="18" charset="0"/>
                </a:rPr>
                <a:t>ACU 1</a:t>
              </a:r>
              <a:endParaRPr lang="en-US" sz="1000" dirty="0">
                <a:effectLst/>
                <a:latin typeface="+mj-lt"/>
                <a:ea typeface="Times New Roman" panose="02020603050405020304" pitchFamily="18" charset="0"/>
              </a:endParaRPr>
            </a:p>
          </p:txBody>
        </p:sp>
        <p:sp>
          <p:nvSpPr>
            <p:cNvPr id="90" name="Oval 89"/>
            <p:cNvSpPr/>
            <p:nvPr/>
          </p:nvSpPr>
          <p:spPr>
            <a:xfrm>
              <a:off x="2371385" y="1415710"/>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dirty="0" smtClean="0">
                  <a:solidFill>
                    <a:srgbClr val="000000"/>
                  </a:solidFill>
                  <a:effectLst/>
                  <a:latin typeface="+mj-lt"/>
                  <a:ea typeface="Times New Roman" panose="02020603050405020304" pitchFamily="18" charset="0"/>
                </a:rPr>
                <a:t>ACU 3</a:t>
              </a:r>
              <a:endParaRPr lang="en-US" sz="1000" dirty="0">
                <a:effectLst/>
                <a:latin typeface="+mj-lt"/>
                <a:ea typeface="Times New Roman" panose="02020603050405020304" pitchFamily="18" charset="0"/>
              </a:endParaRPr>
            </a:p>
          </p:txBody>
        </p:sp>
        <p:cxnSp>
          <p:nvCxnSpPr>
            <p:cNvPr id="91" name="Straight Connector 90"/>
            <p:cNvCxnSpPr/>
            <p:nvPr/>
          </p:nvCxnSpPr>
          <p:spPr>
            <a:xfrm>
              <a:off x="2819060" y="125390"/>
              <a:ext cx="0" cy="1840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944790" y="793410"/>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900" dirty="0" smtClean="0">
                  <a:solidFill>
                    <a:srgbClr val="000000"/>
                  </a:solidFill>
                  <a:effectLst/>
                  <a:latin typeface="+mj-lt"/>
                  <a:ea typeface="Times New Roman" panose="02020603050405020304" pitchFamily="18" charset="0"/>
                </a:rPr>
                <a:t>ACU 0</a:t>
              </a:r>
              <a:endParaRPr lang="en-US" sz="900" dirty="0">
                <a:effectLst/>
                <a:latin typeface="+mj-lt"/>
                <a:ea typeface="Times New Roman" panose="02020603050405020304" pitchFamily="18" charset="0"/>
              </a:endParaRPr>
            </a:p>
          </p:txBody>
        </p:sp>
        <p:sp>
          <p:nvSpPr>
            <p:cNvPr id="93" name="Oval 92"/>
            <p:cNvSpPr/>
            <p:nvPr/>
          </p:nvSpPr>
          <p:spPr>
            <a:xfrm>
              <a:off x="2944790" y="1403645"/>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900" dirty="0" smtClean="0">
                  <a:solidFill>
                    <a:srgbClr val="000000"/>
                  </a:solidFill>
                  <a:effectLst/>
                  <a:latin typeface="+mj-lt"/>
                  <a:ea typeface="Times New Roman" panose="02020603050405020304" pitchFamily="18" charset="0"/>
                </a:rPr>
                <a:t>ACU 2</a:t>
              </a:r>
              <a:endParaRPr lang="en-US" sz="900" dirty="0">
                <a:effectLst/>
                <a:latin typeface="+mj-lt"/>
                <a:ea typeface="Times New Roman" panose="02020603050405020304" pitchFamily="18" charset="0"/>
              </a:endParaRPr>
            </a:p>
          </p:txBody>
        </p:sp>
        <p:sp>
          <p:nvSpPr>
            <p:cNvPr id="94" name="Oval 93"/>
            <p:cNvSpPr/>
            <p:nvPr/>
          </p:nvSpPr>
          <p:spPr>
            <a:xfrm>
              <a:off x="3521311" y="793410"/>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900" dirty="0" smtClean="0">
                  <a:solidFill>
                    <a:srgbClr val="000000"/>
                  </a:solidFill>
                  <a:effectLst/>
                  <a:latin typeface="+mj-lt"/>
                  <a:ea typeface="Times New Roman" panose="02020603050405020304" pitchFamily="18" charset="0"/>
                </a:rPr>
                <a:t>ACU 1</a:t>
              </a:r>
              <a:endParaRPr lang="en-US" sz="900" dirty="0">
                <a:effectLst/>
                <a:latin typeface="+mj-lt"/>
                <a:ea typeface="Times New Roman" panose="02020603050405020304" pitchFamily="18" charset="0"/>
              </a:endParaRPr>
            </a:p>
          </p:txBody>
        </p:sp>
        <p:sp>
          <p:nvSpPr>
            <p:cNvPr id="95" name="Oval 94"/>
            <p:cNvSpPr/>
            <p:nvPr/>
          </p:nvSpPr>
          <p:spPr>
            <a:xfrm>
              <a:off x="3521311" y="1405550"/>
              <a:ext cx="36576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900" dirty="0" smtClean="0">
                  <a:solidFill>
                    <a:srgbClr val="000000"/>
                  </a:solidFill>
                  <a:effectLst/>
                  <a:latin typeface="+mj-lt"/>
                  <a:ea typeface="Times New Roman" panose="02020603050405020304" pitchFamily="18" charset="0"/>
                </a:rPr>
                <a:t>ACU 3</a:t>
              </a:r>
              <a:endParaRPr lang="en-US" sz="900" dirty="0">
                <a:effectLst/>
                <a:latin typeface="+mj-lt"/>
                <a:ea typeface="Times New Roman" panose="02020603050405020304" pitchFamily="18" charset="0"/>
              </a:endParaRPr>
            </a:p>
          </p:txBody>
        </p:sp>
        <p:cxnSp>
          <p:nvCxnSpPr>
            <p:cNvPr id="96" name="Straight Connector 95"/>
            <p:cNvCxnSpPr/>
            <p:nvPr/>
          </p:nvCxnSpPr>
          <p:spPr>
            <a:xfrm>
              <a:off x="3976007" y="125390"/>
              <a:ext cx="0" cy="1840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179207" y="855640"/>
              <a:ext cx="365760" cy="36576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a:effectLst/>
                  <a:latin typeface="+mj-lt"/>
                  <a:ea typeface="Times New Roman" panose="02020603050405020304" pitchFamily="18" charset="0"/>
                </a:rPr>
                <a:t> </a:t>
              </a:r>
              <a:r>
                <a:rPr lang="en-US" sz="1000">
                  <a:solidFill>
                    <a:srgbClr val="000000"/>
                  </a:solidFill>
                  <a:effectLst/>
                  <a:latin typeface="+mj-lt"/>
                  <a:ea typeface="Times New Roman" panose="02020603050405020304" pitchFamily="18" charset="0"/>
                </a:rPr>
                <a:t>PCU 0</a:t>
              </a:r>
              <a:endParaRPr lang="en-US" sz="1000">
                <a:effectLst/>
                <a:latin typeface="+mj-lt"/>
                <a:ea typeface="Times New Roman" panose="02020603050405020304" pitchFamily="18" charset="0"/>
              </a:endParaRPr>
            </a:p>
          </p:txBody>
        </p:sp>
        <p:sp>
          <p:nvSpPr>
            <p:cNvPr id="98" name="Rectangle 97"/>
            <p:cNvSpPr/>
            <p:nvPr/>
          </p:nvSpPr>
          <p:spPr>
            <a:xfrm>
              <a:off x="4179207" y="1465875"/>
              <a:ext cx="365760" cy="36576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a:effectLst/>
                  <a:latin typeface="+mj-lt"/>
                  <a:ea typeface="Times New Roman" panose="02020603050405020304" pitchFamily="18" charset="0"/>
                </a:rPr>
                <a:t> </a:t>
              </a:r>
              <a:r>
                <a:rPr lang="en-US" sz="1000">
                  <a:solidFill>
                    <a:srgbClr val="000000"/>
                  </a:solidFill>
                  <a:effectLst/>
                  <a:latin typeface="+mj-lt"/>
                  <a:ea typeface="Times New Roman" panose="02020603050405020304" pitchFamily="18" charset="0"/>
                </a:rPr>
                <a:t>PCU 2</a:t>
              </a:r>
              <a:endParaRPr lang="en-US" sz="1000">
                <a:effectLst/>
                <a:latin typeface="+mj-lt"/>
                <a:ea typeface="Times New Roman" panose="02020603050405020304" pitchFamily="18" charset="0"/>
              </a:endParaRPr>
            </a:p>
          </p:txBody>
        </p:sp>
        <p:sp>
          <p:nvSpPr>
            <p:cNvPr id="99" name="Rectangle 98"/>
            <p:cNvSpPr/>
            <p:nvPr/>
          </p:nvSpPr>
          <p:spPr>
            <a:xfrm>
              <a:off x="4729752" y="855640"/>
              <a:ext cx="365760" cy="36576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dirty="0">
                  <a:effectLst/>
                  <a:latin typeface="+mj-lt"/>
                  <a:ea typeface="Times New Roman" panose="02020603050405020304" pitchFamily="18" charset="0"/>
                </a:rPr>
                <a:t> </a:t>
              </a:r>
              <a:r>
                <a:rPr lang="en-US" sz="1000" dirty="0">
                  <a:solidFill>
                    <a:srgbClr val="000000"/>
                  </a:solidFill>
                  <a:effectLst/>
                  <a:latin typeface="+mj-lt"/>
                  <a:ea typeface="Times New Roman" panose="02020603050405020304" pitchFamily="18" charset="0"/>
                </a:rPr>
                <a:t>PCU 1</a:t>
              </a:r>
              <a:endParaRPr lang="en-US" sz="1000" dirty="0">
                <a:effectLst/>
                <a:latin typeface="+mj-lt"/>
                <a:ea typeface="Times New Roman" panose="02020603050405020304" pitchFamily="18" charset="0"/>
              </a:endParaRPr>
            </a:p>
          </p:txBody>
        </p:sp>
        <p:sp>
          <p:nvSpPr>
            <p:cNvPr id="100" name="Rectangle 99"/>
            <p:cNvSpPr/>
            <p:nvPr/>
          </p:nvSpPr>
          <p:spPr>
            <a:xfrm>
              <a:off x="4729752" y="1467780"/>
              <a:ext cx="365760" cy="36576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1000">
                  <a:effectLst/>
                  <a:latin typeface="+mj-lt"/>
                  <a:ea typeface="Times New Roman" panose="02020603050405020304" pitchFamily="18" charset="0"/>
                </a:rPr>
                <a:t> </a:t>
              </a:r>
              <a:r>
                <a:rPr lang="en-US" sz="1000">
                  <a:solidFill>
                    <a:srgbClr val="000000"/>
                  </a:solidFill>
                  <a:effectLst/>
                  <a:latin typeface="+mj-lt"/>
                  <a:ea typeface="Times New Roman" panose="02020603050405020304" pitchFamily="18" charset="0"/>
                </a:rPr>
                <a:t>PCU 3</a:t>
              </a:r>
              <a:endParaRPr lang="en-US" sz="1000">
                <a:effectLst/>
                <a:latin typeface="+mj-lt"/>
                <a:ea typeface="Times New Roman" panose="02020603050405020304" pitchFamily="18" charset="0"/>
              </a:endParaRPr>
            </a:p>
          </p:txBody>
        </p:sp>
        <p:cxnSp>
          <p:nvCxnSpPr>
            <p:cNvPr id="101" name="Straight Connector 100"/>
            <p:cNvCxnSpPr/>
            <p:nvPr/>
          </p:nvCxnSpPr>
          <p:spPr>
            <a:xfrm>
              <a:off x="4544967" y="1038520"/>
              <a:ext cx="1847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912632" y="1221400"/>
              <a:ext cx="0" cy="246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362087" y="1221400"/>
              <a:ext cx="0" cy="24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544967" y="1648755"/>
              <a:ext cx="184785"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 Box 2"/>
            <p:cNvSpPr txBox="1"/>
            <p:nvPr/>
          </p:nvSpPr>
          <p:spPr>
            <a:xfrm>
              <a:off x="180000" y="200955"/>
              <a:ext cx="603250" cy="3276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1100" dirty="0">
                  <a:effectLst/>
                  <a:latin typeface="+mj-lt"/>
                  <a:ea typeface="Times New Roman" panose="02020603050405020304" pitchFamily="18" charset="0"/>
                </a:rPr>
                <a:t>Sequential</a:t>
              </a:r>
            </a:p>
            <a:p>
              <a:pPr marL="0" marR="0" algn="ctr">
                <a:spcBef>
                  <a:spcPts val="0"/>
                </a:spcBef>
                <a:spcAft>
                  <a:spcPts val="0"/>
                </a:spcAft>
              </a:pPr>
              <a:r>
                <a:rPr lang="en-US" sz="1100" dirty="0">
                  <a:effectLst/>
                  <a:latin typeface="+mj-lt"/>
                  <a:ea typeface="Times New Roman" panose="02020603050405020304" pitchFamily="18" charset="0"/>
                </a:rPr>
                <a:t>Computation</a:t>
              </a:r>
            </a:p>
          </p:txBody>
        </p:sp>
        <p:grpSp>
          <p:nvGrpSpPr>
            <p:cNvPr id="106" name="Group 105"/>
            <p:cNvGrpSpPr/>
            <p:nvPr/>
          </p:nvGrpSpPr>
          <p:grpSpPr>
            <a:xfrm>
              <a:off x="1183300" y="624500"/>
              <a:ext cx="182880" cy="274320"/>
              <a:chOff x="1003300" y="444500"/>
              <a:chExt cx="182880" cy="274320"/>
            </a:xfrm>
          </p:grpSpPr>
          <p:sp>
            <p:nvSpPr>
              <p:cNvPr id="153" name="Text Box 3"/>
              <p:cNvSpPr txBox="1"/>
              <p:nvPr/>
            </p:nvSpPr>
            <p:spPr>
              <a:xfrm>
                <a:off x="1045685" y="511175"/>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54" name="Text Box 25"/>
              <p:cNvSpPr txBox="1"/>
              <p:nvPr/>
            </p:nvSpPr>
            <p:spPr>
              <a:xfrm>
                <a:off x="1045685" y="449713"/>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55" name="Flowchart: Document 154"/>
              <p:cNvSpPr/>
              <p:nvPr/>
            </p:nvSpPr>
            <p:spPr>
              <a:xfrm>
                <a:off x="1003300" y="444500"/>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07" name="Group 106"/>
            <p:cNvGrpSpPr/>
            <p:nvPr/>
          </p:nvGrpSpPr>
          <p:grpSpPr>
            <a:xfrm>
              <a:off x="1186475" y="940095"/>
              <a:ext cx="182880" cy="274320"/>
              <a:chOff x="1006475" y="760095"/>
              <a:chExt cx="182880" cy="274320"/>
            </a:xfrm>
          </p:grpSpPr>
          <p:sp>
            <p:nvSpPr>
              <p:cNvPr id="150" name="Text Box 3"/>
              <p:cNvSpPr txBox="1"/>
              <p:nvPr/>
            </p:nvSpPr>
            <p:spPr>
              <a:xfrm>
                <a:off x="1048860" y="826770"/>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51" name="Text Box 3"/>
              <p:cNvSpPr txBox="1"/>
              <p:nvPr/>
            </p:nvSpPr>
            <p:spPr>
              <a:xfrm>
                <a:off x="1048860" y="765308"/>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52" name="Flowchart: Document 151"/>
              <p:cNvSpPr/>
              <p:nvPr/>
            </p:nvSpPr>
            <p:spPr>
              <a:xfrm>
                <a:off x="1006475" y="760095"/>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08" name="Group 107"/>
            <p:cNvGrpSpPr/>
            <p:nvPr/>
          </p:nvGrpSpPr>
          <p:grpSpPr>
            <a:xfrm>
              <a:off x="1186475" y="1264580"/>
              <a:ext cx="182880" cy="274320"/>
              <a:chOff x="1006475" y="1084580"/>
              <a:chExt cx="182880" cy="274320"/>
            </a:xfrm>
          </p:grpSpPr>
          <p:sp>
            <p:nvSpPr>
              <p:cNvPr id="147" name="Text Box 3"/>
              <p:cNvSpPr txBox="1"/>
              <p:nvPr/>
            </p:nvSpPr>
            <p:spPr>
              <a:xfrm>
                <a:off x="1048860" y="1151255"/>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8" name="Text Box 3"/>
              <p:cNvSpPr txBox="1"/>
              <p:nvPr/>
            </p:nvSpPr>
            <p:spPr>
              <a:xfrm>
                <a:off x="1048860" y="1089793"/>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9" name="Flowchart: Document 148"/>
              <p:cNvSpPr/>
              <p:nvPr/>
            </p:nvSpPr>
            <p:spPr>
              <a:xfrm>
                <a:off x="1006475" y="1084580"/>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09" name="Group 108"/>
            <p:cNvGrpSpPr/>
            <p:nvPr/>
          </p:nvGrpSpPr>
          <p:grpSpPr>
            <a:xfrm>
              <a:off x="1186475" y="1582080"/>
              <a:ext cx="182880" cy="274320"/>
              <a:chOff x="1006475" y="1402080"/>
              <a:chExt cx="182880" cy="274320"/>
            </a:xfrm>
          </p:grpSpPr>
          <p:sp>
            <p:nvSpPr>
              <p:cNvPr id="144" name="Text Box 3"/>
              <p:cNvSpPr txBox="1"/>
              <p:nvPr/>
            </p:nvSpPr>
            <p:spPr>
              <a:xfrm>
                <a:off x="1048860" y="1468755"/>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5" name="Text Box 3"/>
              <p:cNvSpPr txBox="1"/>
              <p:nvPr/>
            </p:nvSpPr>
            <p:spPr>
              <a:xfrm>
                <a:off x="1048860" y="1407293"/>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6" name="Flowchart: Document 145"/>
              <p:cNvSpPr/>
              <p:nvPr/>
            </p:nvSpPr>
            <p:spPr>
              <a:xfrm>
                <a:off x="1006475" y="1402080"/>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10" name="Group 109"/>
            <p:cNvGrpSpPr/>
            <p:nvPr/>
          </p:nvGrpSpPr>
          <p:grpSpPr>
            <a:xfrm>
              <a:off x="1423965" y="733720"/>
              <a:ext cx="182880" cy="274320"/>
              <a:chOff x="1243965" y="553720"/>
              <a:chExt cx="182880" cy="274320"/>
            </a:xfrm>
          </p:grpSpPr>
          <p:sp>
            <p:nvSpPr>
              <p:cNvPr id="141" name="Text Box 3"/>
              <p:cNvSpPr txBox="1"/>
              <p:nvPr/>
            </p:nvSpPr>
            <p:spPr>
              <a:xfrm>
                <a:off x="1286350" y="620395"/>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2" name="Text Box 3"/>
              <p:cNvSpPr txBox="1"/>
              <p:nvPr/>
            </p:nvSpPr>
            <p:spPr>
              <a:xfrm>
                <a:off x="1286350" y="558933"/>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3" name="Flowchart: Document 142"/>
              <p:cNvSpPr/>
              <p:nvPr/>
            </p:nvSpPr>
            <p:spPr>
              <a:xfrm>
                <a:off x="1243965" y="553720"/>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11" name="Group 110"/>
            <p:cNvGrpSpPr/>
            <p:nvPr/>
          </p:nvGrpSpPr>
          <p:grpSpPr>
            <a:xfrm>
              <a:off x="1427140" y="1049315"/>
              <a:ext cx="182880" cy="274320"/>
              <a:chOff x="1247140" y="869315"/>
              <a:chExt cx="182880" cy="274320"/>
            </a:xfrm>
          </p:grpSpPr>
          <p:sp>
            <p:nvSpPr>
              <p:cNvPr id="138" name="Text Box 3"/>
              <p:cNvSpPr txBox="1"/>
              <p:nvPr/>
            </p:nvSpPr>
            <p:spPr>
              <a:xfrm>
                <a:off x="1289525" y="935990"/>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39" name="Text Box 3"/>
              <p:cNvSpPr txBox="1"/>
              <p:nvPr/>
            </p:nvSpPr>
            <p:spPr>
              <a:xfrm>
                <a:off x="1289525" y="874528"/>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40" name="Flowchart: Document 139"/>
              <p:cNvSpPr/>
              <p:nvPr/>
            </p:nvSpPr>
            <p:spPr>
              <a:xfrm>
                <a:off x="1247140" y="869315"/>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12" name="Group 111"/>
            <p:cNvGrpSpPr/>
            <p:nvPr/>
          </p:nvGrpSpPr>
          <p:grpSpPr>
            <a:xfrm>
              <a:off x="1427140" y="1373800"/>
              <a:ext cx="182880" cy="274320"/>
              <a:chOff x="1247140" y="1193800"/>
              <a:chExt cx="182880" cy="274320"/>
            </a:xfrm>
          </p:grpSpPr>
          <p:sp>
            <p:nvSpPr>
              <p:cNvPr id="135" name="Text Box 3"/>
              <p:cNvSpPr txBox="1"/>
              <p:nvPr/>
            </p:nvSpPr>
            <p:spPr>
              <a:xfrm>
                <a:off x="1289525" y="1260475"/>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36" name="Text Box 3"/>
              <p:cNvSpPr txBox="1"/>
              <p:nvPr/>
            </p:nvSpPr>
            <p:spPr>
              <a:xfrm>
                <a:off x="1289525" y="1199013"/>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37" name="Flowchart: Document 136"/>
              <p:cNvSpPr/>
              <p:nvPr/>
            </p:nvSpPr>
            <p:spPr>
              <a:xfrm>
                <a:off x="1247140" y="1193800"/>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nvGrpSpPr>
            <p:cNvPr id="113" name="Group 112"/>
            <p:cNvGrpSpPr/>
            <p:nvPr/>
          </p:nvGrpSpPr>
          <p:grpSpPr>
            <a:xfrm>
              <a:off x="1427140" y="1691300"/>
              <a:ext cx="182880" cy="274320"/>
              <a:chOff x="1247140" y="1511300"/>
              <a:chExt cx="182880" cy="274320"/>
            </a:xfrm>
          </p:grpSpPr>
          <p:sp>
            <p:nvSpPr>
              <p:cNvPr id="132" name="Text Box 3"/>
              <p:cNvSpPr txBox="1"/>
              <p:nvPr/>
            </p:nvSpPr>
            <p:spPr>
              <a:xfrm>
                <a:off x="1289525" y="1577975"/>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33" name="Text Box 3"/>
              <p:cNvSpPr txBox="1"/>
              <p:nvPr/>
            </p:nvSpPr>
            <p:spPr>
              <a:xfrm>
                <a:off x="1289525" y="1516513"/>
                <a:ext cx="121285" cy="1333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900" b="1">
                    <a:effectLst/>
                    <a:latin typeface="Times New Roman" panose="02020603050405020304" pitchFamily="18"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134" name="Flowchart: Document 133"/>
              <p:cNvSpPr/>
              <p:nvPr/>
            </p:nvSpPr>
            <p:spPr>
              <a:xfrm>
                <a:off x="1247140" y="1511300"/>
                <a:ext cx="182880" cy="274320"/>
              </a:xfrm>
              <a:prstGeom prst="flowChartDocumen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spcBef>
                    <a:spcPts val="0"/>
                  </a:spcBef>
                  <a:spcAft>
                    <a:spcPts val="0"/>
                  </a:spcAft>
                </a:pPr>
                <a:r>
                  <a:rPr lang="en-US" sz="9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sp>
          <p:nvSpPr>
            <p:cNvPr id="114" name="Text Box 2"/>
            <p:cNvSpPr txBox="1"/>
            <p:nvPr/>
          </p:nvSpPr>
          <p:spPr>
            <a:xfrm>
              <a:off x="1254420" y="247945"/>
              <a:ext cx="273050" cy="1714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mj-lt"/>
                  <a:ea typeface="Times New Roman" panose="02020603050405020304" pitchFamily="18" charset="0"/>
                </a:rPr>
                <a:t>Tasks</a:t>
              </a:r>
            </a:p>
          </p:txBody>
        </p:sp>
        <p:sp>
          <p:nvSpPr>
            <p:cNvPr id="115" name="Text Box 2"/>
            <p:cNvSpPr txBox="1"/>
            <p:nvPr/>
          </p:nvSpPr>
          <p:spPr>
            <a:xfrm>
              <a:off x="1954190" y="180000"/>
              <a:ext cx="666750" cy="5340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mj-lt"/>
                  <a:ea typeface="Times New Roman" panose="02020603050405020304" pitchFamily="18" charset="0"/>
                </a:rPr>
                <a:t>Abstract </a:t>
              </a:r>
            </a:p>
            <a:p>
              <a:pPr marL="0" marR="0" algn="ctr">
                <a:spcBef>
                  <a:spcPts val="0"/>
                </a:spcBef>
                <a:spcAft>
                  <a:spcPts val="0"/>
                </a:spcAft>
              </a:pPr>
              <a:r>
                <a:rPr lang="en-US" sz="1100">
                  <a:effectLst/>
                  <a:latin typeface="+mj-lt"/>
                  <a:ea typeface="Times New Roman" panose="02020603050405020304" pitchFamily="18" charset="0"/>
                </a:rPr>
                <a:t>Computing</a:t>
              </a:r>
            </a:p>
            <a:p>
              <a:pPr marL="0" marR="0" algn="ctr">
                <a:spcBef>
                  <a:spcPts val="0"/>
                </a:spcBef>
                <a:spcAft>
                  <a:spcPts val="0"/>
                </a:spcAft>
              </a:pPr>
              <a:r>
                <a:rPr lang="en-US" sz="1100">
                  <a:effectLst/>
                  <a:latin typeface="+mj-lt"/>
                  <a:ea typeface="Times New Roman" panose="02020603050405020304" pitchFamily="18" charset="0"/>
                </a:rPr>
                <a:t>Units (ACU)</a:t>
              </a:r>
            </a:p>
            <a:p>
              <a:pPr marL="0" marR="0" algn="ctr">
                <a:spcBef>
                  <a:spcPts val="0"/>
                </a:spcBef>
                <a:spcAft>
                  <a:spcPts val="0"/>
                </a:spcAft>
              </a:pPr>
              <a:r>
                <a:rPr lang="en-US" sz="1100">
                  <a:effectLst/>
                  <a:latin typeface="+mj-lt"/>
                  <a:ea typeface="Times New Roman" panose="02020603050405020304" pitchFamily="18" charset="0"/>
                </a:rPr>
                <a:t> e.g. processes</a:t>
              </a:r>
            </a:p>
          </p:txBody>
        </p:sp>
        <p:cxnSp>
          <p:nvCxnSpPr>
            <p:cNvPr id="116" name="Straight Arrow Connector 115"/>
            <p:cNvCxnSpPr>
              <a:endCxn id="95" idx="1"/>
            </p:cNvCxnSpPr>
            <p:nvPr/>
          </p:nvCxnSpPr>
          <p:spPr>
            <a:xfrm>
              <a:off x="3256892" y="1027725"/>
              <a:ext cx="317635" cy="41799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94" idx="3"/>
            </p:cNvCxnSpPr>
            <p:nvPr/>
          </p:nvCxnSpPr>
          <p:spPr>
            <a:xfrm flipH="1">
              <a:off x="3256892" y="1027557"/>
              <a:ext cx="317635" cy="41609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94" idx="2"/>
            </p:cNvCxnSpPr>
            <p:nvPr/>
          </p:nvCxnSpPr>
          <p:spPr>
            <a:xfrm>
              <a:off x="3309904" y="930570"/>
              <a:ext cx="21106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95" idx="2"/>
            </p:cNvCxnSpPr>
            <p:nvPr/>
          </p:nvCxnSpPr>
          <p:spPr>
            <a:xfrm>
              <a:off x="3310227" y="1540805"/>
              <a:ext cx="210741" cy="190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127670" y="1067730"/>
              <a:ext cx="0" cy="33591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704191" y="1067730"/>
              <a:ext cx="0" cy="337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Text Box 2"/>
            <p:cNvSpPr txBox="1"/>
            <p:nvPr/>
          </p:nvSpPr>
          <p:spPr>
            <a:xfrm>
              <a:off x="3142910" y="220640"/>
              <a:ext cx="400050" cy="3276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1100" dirty="0">
                  <a:effectLst/>
                  <a:latin typeface="+mj-lt"/>
                  <a:ea typeface="Times New Roman" panose="02020603050405020304" pitchFamily="18" charset="0"/>
                </a:rPr>
                <a:t>Parallel</a:t>
              </a:r>
            </a:p>
            <a:p>
              <a:pPr marL="0" marR="0" algn="ctr">
                <a:spcBef>
                  <a:spcPts val="0"/>
                </a:spcBef>
                <a:spcAft>
                  <a:spcPts val="0"/>
                </a:spcAft>
              </a:pPr>
              <a:r>
                <a:rPr lang="en-US" sz="1100" dirty="0">
                  <a:effectLst/>
                  <a:latin typeface="+mj-lt"/>
                  <a:ea typeface="Times New Roman" panose="02020603050405020304" pitchFamily="18" charset="0"/>
                </a:rPr>
                <a:t>Program</a:t>
              </a:r>
            </a:p>
            <a:p>
              <a:pPr marL="0" marR="0" algn="ctr">
                <a:spcBef>
                  <a:spcPts val="0"/>
                </a:spcBef>
                <a:spcAft>
                  <a:spcPts val="0"/>
                </a:spcAft>
              </a:pPr>
              <a:r>
                <a:rPr lang="en-US" sz="1100" dirty="0">
                  <a:effectLst/>
                  <a:latin typeface="+mj-lt"/>
                  <a:ea typeface="Times New Roman" panose="02020603050405020304" pitchFamily="18" charset="0"/>
                </a:rPr>
                <a:t> </a:t>
              </a:r>
            </a:p>
          </p:txBody>
        </p:sp>
        <p:sp>
          <p:nvSpPr>
            <p:cNvPr id="123" name="Text Box 2"/>
            <p:cNvSpPr txBox="1"/>
            <p:nvPr/>
          </p:nvSpPr>
          <p:spPr>
            <a:xfrm>
              <a:off x="4196352" y="201590"/>
              <a:ext cx="892175" cy="5981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mj-lt"/>
                  <a:ea typeface="Times New Roman" panose="02020603050405020304" pitchFamily="18" charset="0"/>
                </a:rPr>
                <a:t>Physical</a:t>
              </a:r>
            </a:p>
            <a:p>
              <a:pPr marL="0" marR="0" algn="ctr">
                <a:spcBef>
                  <a:spcPts val="0"/>
                </a:spcBef>
                <a:spcAft>
                  <a:spcPts val="0"/>
                </a:spcAft>
              </a:pPr>
              <a:r>
                <a:rPr lang="en-US" sz="1100">
                  <a:effectLst/>
                  <a:latin typeface="+mj-lt"/>
                  <a:ea typeface="Times New Roman" panose="02020603050405020304" pitchFamily="18" charset="0"/>
                </a:rPr>
                <a:t>Computing</a:t>
              </a:r>
            </a:p>
            <a:p>
              <a:pPr marL="0" marR="0" algn="ctr">
                <a:spcBef>
                  <a:spcPts val="0"/>
                </a:spcBef>
                <a:spcAft>
                  <a:spcPts val="0"/>
                </a:spcAft>
              </a:pPr>
              <a:r>
                <a:rPr lang="en-US" sz="1100">
                  <a:effectLst/>
                  <a:latin typeface="+mj-lt"/>
                  <a:ea typeface="Times New Roman" panose="02020603050405020304" pitchFamily="18" charset="0"/>
                </a:rPr>
                <a:t>Units (PCU)</a:t>
              </a:r>
            </a:p>
            <a:p>
              <a:pPr marL="0" marR="0" algn="ctr">
                <a:spcBef>
                  <a:spcPts val="0"/>
                </a:spcBef>
                <a:spcAft>
                  <a:spcPts val="0"/>
                </a:spcAft>
              </a:pPr>
              <a:r>
                <a:rPr lang="en-US" sz="1100">
                  <a:effectLst/>
                  <a:latin typeface="+mj-lt"/>
                  <a:ea typeface="Times New Roman" panose="02020603050405020304" pitchFamily="18" charset="0"/>
                </a:rPr>
                <a:t>e.g. processor, core</a:t>
              </a:r>
            </a:p>
          </p:txBody>
        </p:sp>
        <p:sp>
          <p:nvSpPr>
            <p:cNvPr id="124" name="Right Arrow 123"/>
            <p:cNvSpPr/>
            <p:nvPr/>
          </p:nvSpPr>
          <p:spPr>
            <a:xfrm>
              <a:off x="830875" y="1155360"/>
              <a:ext cx="274320"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400"/>
                </a:spcAft>
              </a:pPr>
              <a:r>
                <a:rPr lang="en-US" sz="900">
                  <a:effectLst/>
                  <a:latin typeface="Times New Roman" panose="02020603050405020304" pitchFamily="18" charset="0"/>
                  <a:ea typeface="Times New Roman" panose="02020603050405020304" pitchFamily="18" charset="0"/>
                </a:rPr>
                <a:t> </a:t>
              </a:r>
            </a:p>
          </p:txBody>
        </p:sp>
        <p:sp>
          <p:nvSpPr>
            <p:cNvPr id="125" name="Right Arrow 124"/>
            <p:cNvSpPr/>
            <p:nvPr/>
          </p:nvSpPr>
          <p:spPr>
            <a:xfrm>
              <a:off x="1690030" y="1135040"/>
              <a:ext cx="273685"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400"/>
                </a:spcAft>
              </a:pPr>
              <a:r>
                <a:rPr lang="en-US" sz="9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26" name="Right Arrow 125"/>
            <p:cNvSpPr/>
            <p:nvPr/>
          </p:nvSpPr>
          <p:spPr>
            <a:xfrm>
              <a:off x="2699680" y="1125515"/>
              <a:ext cx="273685"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400"/>
                </a:spcAft>
              </a:pPr>
              <a:r>
                <a:rPr lang="en-US" sz="9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27" name="Right Arrow 126"/>
            <p:cNvSpPr/>
            <p:nvPr/>
          </p:nvSpPr>
          <p:spPr>
            <a:xfrm>
              <a:off x="3880122" y="1114720"/>
              <a:ext cx="273685" cy="1828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400"/>
                </a:spcAft>
              </a:pPr>
              <a:r>
                <a:rPr lang="en-US" sz="9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28" name="Text Box 2"/>
            <p:cNvSpPr txBox="1">
              <a:spLocks noChangeArrowheads="1"/>
            </p:cNvSpPr>
            <p:nvPr/>
          </p:nvSpPr>
          <p:spPr bwMode="auto">
            <a:xfrm>
              <a:off x="550840" y="2007470"/>
              <a:ext cx="777239" cy="132863"/>
            </a:xfrm>
            <a:prstGeom prst="rect">
              <a:avLst/>
            </a:prstGeom>
            <a:solidFill>
              <a:srgbClr val="FFFFFF"/>
            </a:solidFill>
            <a:ln w="9525">
              <a:noFill/>
              <a:miter lim="800000"/>
              <a:headEnd/>
              <a:tailEnd/>
            </a:ln>
          </p:spPr>
          <p:txBody>
            <a:bodyPr rot="0" vert="horz" wrap="square" lIns="0" tIns="0" rIns="0" bIns="0" anchor="t" anchorCtr="0">
              <a:spAutoFit/>
            </a:bodyPr>
            <a:lstStyle/>
            <a:p>
              <a:pPr marL="0" marR="0" algn="just">
                <a:spcBef>
                  <a:spcPts val="0"/>
                </a:spcBef>
                <a:spcAft>
                  <a:spcPts val="400"/>
                </a:spcAft>
              </a:pPr>
              <a:r>
                <a:rPr lang="en-US" sz="1100">
                  <a:effectLst/>
                  <a:latin typeface="+mj-lt"/>
                  <a:ea typeface="Times New Roman" panose="02020603050405020304" pitchFamily="18" charset="0"/>
                </a:rPr>
                <a:t> Decomposition</a:t>
              </a:r>
            </a:p>
          </p:txBody>
        </p:sp>
        <p:sp>
          <p:nvSpPr>
            <p:cNvPr id="129" name="Text Box 2"/>
            <p:cNvSpPr txBox="1">
              <a:spLocks noChangeArrowheads="1"/>
            </p:cNvSpPr>
            <p:nvPr/>
          </p:nvSpPr>
          <p:spPr bwMode="auto">
            <a:xfrm>
              <a:off x="1547790" y="2013820"/>
              <a:ext cx="648334" cy="132863"/>
            </a:xfrm>
            <a:prstGeom prst="rect">
              <a:avLst/>
            </a:prstGeom>
            <a:solidFill>
              <a:srgbClr val="FFFFFF"/>
            </a:solidFill>
            <a:ln w="9525">
              <a:noFill/>
              <a:miter lim="800000"/>
              <a:headEnd/>
              <a:tailEnd/>
            </a:ln>
          </p:spPr>
          <p:txBody>
            <a:bodyPr rot="0" vert="horz" wrap="square" lIns="0" tIns="0" rIns="0" bIns="0" anchor="t" anchorCtr="0">
              <a:spAutoFit/>
            </a:bodyPr>
            <a:lstStyle/>
            <a:p>
              <a:pPr marL="0" marR="0" algn="just">
                <a:spcBef>
                  <a:spcPts val="0"/>
                </a:spcBef>
                <a:spcAft>
                  <a:spcPts val="400"/>
                </a:spcAft>
              </a:pPr>
              <a:r>
                <a:rPr lang="en-US" sz="1100">
                  <a:effectLst/>
                  <a:latin typeface="+mj-lt"/>
                  <a:ea typeface="Times New Roman" panose="02020603050405020304" pitchFamily="18" charset="0"/>
                </a:rPr>
                <a:t>Assignment</a:t>
              </a:r>
            </a:p>
          </p:txBody>
        </p:sp>
        <p:sp>
          <p:nvSpPr>
            <p:cNvPr id="130" name="Text Box 2"/>
            <p:cNvSpPr txBox="1">
              <a:spLocks noChangeArrowheads="1"/>
            </p:cNvSpPr>
            <p:nvPr/>
          </p:nvSpPr>
          <p:spPr bwMode="auto">
            <a:xfrm>
              <a:off x="2473620" y="2017630"/>
              <a:ext cx="694054" cy="132863"/>
            </a:xfrm>
            <a:prstGeom prst="rect">
              <a:avLst/>
            </a:prstGeom>
            <a:solidFill>
              <a:srgbClr val="FFFFFF"/>
            </a:solidFill>
            <a:ln w="9525">
              <a:noFill/>
              <a:miter lim="800000"/>
              <a:headEnd/>
              <a:tailEnd/>
            </a:ln>
          </p:spPr>
          <p:txBody>
            <a:bodyPr rot="0" vert="horz" wrap="square" lIns="0" tIns="0" rIns="0" bIns="0" anchor="t" anchorCtr="0">
              <a:spAutoFit/>
            </a:bodyPr>
            <a:lstStyle/>
            <a:p>
              <a:pPr marL="0" marR="0" algn="just">
                <a:spcBef>
                  <a:spcPts val="0"/>
                </a:spcBef>
                <a:spcAft>
                  <a:spcPts val="400"/>
                </a:spcAft>
              </a:pPr>
              <a:r>
                <a:rPr lang="en-US" sz="1100">
                  <a:effectLst/>
                  <a:latin typeface="+mj-lt"/>
                  <a:ea typeface="Times New Roman" panose="02020603050405020304" pitchFamily="18" charset="0"/>
                </a:rPr>
                <a:t>Orchestration</a:t>
              </a:r>
            </a:p>
          </p:txBody>
        </p:sp>
        <p:sp>
          <p:nvSpPr>
            <p:cNvPr id="131" name="Text Box 2"/>
            <p:cNvSpPr txBox="1">
              <a:spLocks noChangeArrowheads="1"/>
            </p:cNvSpPr>
            <p:nvPr/>
          </p:nvSpPr>
          <p:spPr bwMode="auto">
            <a:xfrm>
              <a:off x="3708226" y="2014455"/>
              <a:ext cx="509269" cy="132863"/>
            </a:xfrm>
            <a:prstGeom prst="rect">
              <a:avLst/>
            </a:prstGeom>
            <a:solidFill>
              <a:srgbClr val="FFFFFF"/>
            </a:solidFill>
            <a:ln w="9525">
              <a:noFill/>
              <a:miter lim="800000"/>
              <a:headEnd/>
              <a:tailEnd/>
            </a:ln>
          </p:spPr>
          <p:txBody>
            <a:bodyPr rot="0" vert="horz" wrap="square" lIns="0" tIns="0" rIns="0" bIns="0" anchor="t" anchorCtr="0">
              <a:spAutoFit/>
            </a:bodyPr>
            <a:lstStyle/>
            <a:p>
              <a:pPr marL="0" marR="0" algn="just">
                <a:spcBef>
                  <a:spcPts val="0"/>
                </a:spcBef>
                <a:spcAft>
                  <a:spcPts val="400"/>
                </a:spcAft>
              </a:pPr>
              <a:r>
                <a:rPr lang="en-US" sz="1100" dirty="0">
                  <a:effectLst/>
                  <a:latin typeface="+mj-lt"/>
                  <a:ea typeface="Times New Roman" panose="02020603050405020304" pitchFamily="18" charset="0"/>
                </a:rPr>
                <a:t>Mapping</a:t>
              </a:r>
            </a:p>
          </p:txBody>
        </p:sp>
      </p:grpSp>
      <p:cxnSp>
        <p:nvCxnSpPr>
          <p:cNvPr id="157" name="Straight Connector 156"/>
          <p:cNvCxnSpPr/>
          <p:nvPr/>
        </p:nvCxnSpPr>
        <p:spPr>
          <a:xfrm flipH="1">
            <a:off x="7992186" y="1821349"/>
            <a:ext cx="8466" cy="4454899"/>
          </a:xfrm>
          <a:prstGeom prst="line">
            <a:avLst/>
          </a:prstGeom>
        </p:spPr>
        <p:style>
          <a:lnRef idx="1">
            <a:schemeClr val="accent1"/>
          </a:lnRef>
          <a:fillRef idx="0">
            <a:schemeClr val="accent1"/>
          </a:fillRef>
          <a:effectRef idx="0">
            <a:schemeClr val="accent1"/>
          </a:effectRef>
          <a:fontRef idx="minor">
            <a:schemeClr val="tx1"/>
          </a:fontRef>
        </p:style>
      </p:cxnSp>
      <p:sp>
        <p:nvSpPr>
          <p:cNvPr id="158" name="Content Placeholder 2"/>
          <p:cNvSpPr txBox="1">
            <a:spLocks/>
          </p:cNvSpPr>
          <p:nvPr/>
        </p:nvSpPr>
        <p:spPr>
          <a:xfrm>
            <a:off x="8144172" y="1821349"/>
            <a:ext cx="3680109"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Constructs to Create ACUs</a:t>
            </a:r>
          </a:p>
          <a:p>
            <a:pPr lvl="1"/>
            <a:r>
              <a:rPr lang="en-US" dirty="0" smtClean="0"/>
              <a:t>Explicit</a:t>
            </a:r>
          </a:p>
          <a:p>
            <a:pPr lvl="2"/>
            <a:r>
              <a:rPr lang="en-US" dirty="0" smtClean="0"/>
              <a:t>Java threads, </a:t>
            </a:r>
            <a:r>
              <a:rPr lang="en-US" dirty="0" err="1" smtClean="0">
                <a:latin typeface="Consolas" panose="020B0609020204030204" pitchFamily="49" charset="0"/>
                <a:cs typeface="Consolas" panose="020B0609020204030204" pitchFamily="49" charset="0"/>
              </a:rPr>
              <a:t>Parallel.Foreach</a:t>
            </a:r>
            <a:r>
              <a:rPr lang="en-US" dirty="0" smtClean="0"/>
              <a:t> in TPL</a:t>
            </a:r>
          </a:p>
          <a:p>
            <a:pPr lvl="1"/>
            <a:r>
              <a:rPr lang="en-US" dirty="0" smtClean="0"/>
              <a:t>Implicit</a:t>
            </a:r>
          </a:p>
          <a:p>
            <a:pPr lvl="2"/>
            <a:r>
              <a:rPr lang="en-US" dirty="0" smtClean="0">
                <a:latin typeface="Consolas" panose="020B0609020204030204" pitchFamily="49" charset="0"/>
                <a:cs typeface="Consolas" panose="020B0609020204030204" pitchFamily="49" charset="0"/>
              </a:rPr>
              <a:t>for</a:t>
            </a:r>
            <a:r>
              <a:rPr lang="en-US" dirty="0" smtClean="0"/>
              <a:t> loops, </a:t>
            </a:r>
            <a:r>
              <a:rPr lang="en-US" dirty="0" smtClean="0">
                <a:latin typeface="Consolas" panose="020B0609020204030204" pitchFamily="49" charset="0"/>
                <a:cs typeface="Consolas" panose="020B0609020204030204" pitchFamily="49" charset="0"/>
              </a:rPr>
              <a:t>also do</a:t>
            </a:r>
            <a:r>
              <a:rPr lang="en-US" dirty="0" smtClean="0"/>
              <a:t> blocks in Fortress</a:t>
            </a:r>
          </a:p>
          <a:p>
            <a:pPr lvl="1"/>
            <a:r>
              <a:rPr lang="en-US" dirty="0" smtClean="0"/>
              <a:t>Compiler Directives</a:t>
            </a:r>
          </a:p>
          <a:p>
            <a:pPr lvl="2"/>
            <a:r>
              <a:rPr lang="en-US" dirty="0">
                <a:latin typeface="Consolas" panose="020B0609020204030204" pitchFamily="49" charset="0"/>
                <a:cs typeface="Consolas" panose="020B0609020204030204" pitchFamily="49" charset="0"/>
              </a:rPr>
              <a:t>#pragma </a:t>
            </a:r>
            <a:r>
              <a:rPr lang="en-US" dirty="0" err="1">
                <a:latin typeface="Consolas" panose="020B0609020204030204" pitchFamily="49" charset="0"/>
                <a:cs typeface="Consolas" panose="020B0609020204030204" pitchFamily="49" charset="0"/>
              </a:rPr>
              <a:t>omp</a:t>
            </a:r>
            <a:r>
              <a:rPr lang="en-US" dirty="0">
                <a:latin typeface="Consolas" panose="020B0609020204030204" pitchFamily="49" charset="0"/>
                <a:cs typeface="Consolas" panose="020B0609020204030204" pitchFamily="49" charset="0"/>
              </a:rPr>
              <a:t> parallel for </a:t>
            </a:r>
            <a:r>
              <a:rPr lang="en-US" dirty="0" smtClean="0"/>
              <a:t>in </a:t>
            </a:r>
            <a:r>
              <a:rPr lang="en-US" dirty="0" err="1" smtClean="0"/>
              <a:t>OpenMP</a:t>
            </a:r>
            <a:endParaRPr lang="en-US" dirty="0" smtClean="0"/>
          </a:p>
        </p:txBody>
      </p:sp>
    </p:spTree>
    <p:extLst>
      <p:ext uri="{BB962C8B-B14F-4D97-AF65-F5344CB8AC3E}">
        <p14:creationId xmlns:p14="http://schemas.microsoft.com/office/powerpoint/2010/main" val="589358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1172464" y="1701886"/>
            <a:ext cx="10018683" cy="22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38061"/>
            <a:ext cx="10058400" cy="819580"/>
          </a:xfrm>
        </p:spPr>
        <p:txBody>
          <a:bodyPr/>
          <a:lstStyle/>
          <a:p>
            <a:r>
              <a:rPr lang="en-US" dirty="0" smtClean="0"/>
              <a:t>Parallel Programming Memory Models</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25</a:t>
            </a:fld>
            <a:endParaRPr lang="en-US"/>
          </a:p>
        </p:txBody>
      </p:sp>
      <p:grpSp>
        <p:nvGrpSpPr>
          <p:cNvPr id="7" name="Canvas 40"/>
          <p:cNvGrpSpPr/>
          <p:nvPr/>
        </p:nvGrpSpPr>
        <p:grpSpPr>
          <a:xfrm>
            <a:off x="1125287" y="1077220"/>
            <a:ext cx="2239279" cy="985558"/>
            <a:chOff x="0" y="-33058"/>
            <a:chExt cx="2239279" cy="985558"/>
          </a:xfrm>
        </p:grpSpPr>
        <p:sp>
          <p:nvSpPr>
            <p:cNvPr id="8" name="Rectangle 7"/>
            <p:cNvSpPr/>
            <p:nvPr/>
          </p:nvSpPr>
          <p:spPr>
            <a:xfrm>
              <a:off x="0" y="0"/>
              <a:ext cx="2239010" cy="952500"/>
            </a:xfrm>
            <a:prstGeom prst="rect">
              <a:avLst/>
            </a:prstGeom>
          </p:spPr>
        </p:sp>
        <p:sp>
          <p:nvSpPr>
            <p:cNvPr id="9" name="Oval 8"/>
            <p:cNvSpPr/>
            <p:nvPr/>
          </p:nvSpPr>
          <p:spPr>
            <a:xfrm>
              <a:off x="2" y="58126"/>
              <a:ext cx="341926" cy="21809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Task</a:t>
              </a:r>
              <a:endParaRPr lang="en-US" sz="900">
                <a:effectLst/>
                <a:latin typeface="+mj-lt"/>
                <a:ea typeface="Times New Roman" panose="02020603050405020304" pitchFamily="18" charset="0"/>
              </a:endParaRPr>
            </a:p>
          </p:txBody>
        </p:sp>
        <p:sp>
          <p:nvSpPr>
            <p:cNvPr id="10" name="Rectangle 9"/>
            <p:cNvSpPr/>
            <p:nvPr/>
          </p:nvSpPr>
          <p:spPr>
            <a:xfrm>
              <a:off x="0" y="562950"/>
              <a:ext cx="2239279" cy="266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Shared Global Address Space</a:t>
              </a:r>
              <a:endParaRPr lang="en-US" sz="1200">
                <a:effectLst/>
                <a:latin typeface="+mj-lt"/>
                <a:ea typeface="Times New Roman" panose="02020603050405020304" pitchFamily="18" charset="0"/>
              </a:endParaRPr>
            </a:p>
          </p:txBody>
        </p:sp>
        <p:sp>
          <p:nvSpPr>
            <p:cNvPr id="11" name="Text Box 39"/>
            <p:cNvSpPr txBox="1"/>
            <p:nvPr/>
          </p:nvSpPr>
          <p:spPr>
            <a:xfrm>
              <a:off x="1430920" y="-33058"/>
              <a:ext cx="4667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dirty="0">
                  <a:effectLst/>
                  <a:latin typeface="+mj-lt"/>
                  <a:ea typeface="Times New Roman" panose="02020603050405020304" pitchFamily="18" charset="0"/>
                </a:rPr>
                <a:t>...</a:t>
              </a:r>
            </a:p>
          </p:txBody>
        </p:sp>
        <p:sp>
          <p:nvSpPr>
            <p:cNvPr id="12" name="Oval 11"/>
            <p:cNvSpPr/>
            <p:nvPr/>
          </p:nvSpPr>
          <p:spPr>
            <a:xfrm>
              <a:off x="502878" y="58760"/>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13" name="Oval 12"/>
            <p:cNvSpPr/>
            <p:nvPr/>
          </p:nvSpPr>
          <p:spPr>
            <a:xfrm>
              <a:off x="979128" y="59736"/>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14" name="Oval 13"/>
            <p:cNvSpPr/>
            <p:nvPr/>
          </p:nvSpPr>
          <p:spPr>
            <a:xfrm>
              <a:off x="1897647" y="54905"/>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cxnSp>
          <p:nvCxnSpPr>
            <p:cNvPr id="15" name="Straight Arrow Connector 14"/>
            <p:cNvCxnSpPr>
              <a:stCxn id="9" idx="4"/>
            </p:cNvCxnSpPr>
            <p:nvPr/>
          </p:nvCxnSpPr>
          <p:spPr>
            <a:xfrm flipH="1">
              <a:off x="170957" y="276225"/>
              <a:ext cx="8" cy="28672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83853" y="276225"/>
              <a:ext cx="0" cy="28638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150578" y="272710"/>
              <a:ext cx="0" cy="28638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074503" y="277541"/>
              <a:ext cx="0" cy="28638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Canvas 61"/>
          <p:cNvGrpSpPr/>
          <p:nvPr/>
        </p:nvGrpSpPr>
        <p:grpSpPr>
          <a:xfrm>
            <a:off x="600982" y="4396956"/>
            <a:ext cx="3183254" cy="1914992"/>
            <a:chOff x="0" y="0"/>
            <a:chExt cx="3609975" cy="2171700"/>
          </a:xfrm>
        </p:grpSpPr>
        <p:sp>
          <p:nvSpPr>
            <p:cNvPr id="20" name="Rectangle 19"/>
            <p:cNvSpPr/>
            <p:nvPr/>
          </p:nvSpPr>
          <p:spPr>
            <a:xfrm>
              <a:off x="0" y="0"/>
              <a:ext cx="3609975" cy="2171700"/>
            </a:xfrm>
            <a:prstGeom prst="rect">
              <a:avLst/>
            </a:prstGeom>
          </p:spPr>
        </p:sp>
        <p:sp>
          <p:nvSpPr>
            <p:cNvPr id="21" name="Rounded Rectangle 20"/>
            <p:cNvSpPr/>
            <p:nvPr/>
          </p:nvSpPr>
          <p:spPr>
            <a:xfrm>
              <a:off x="47482" y="373125"/>
              <a:ext cx="603504" cy="4572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0" numCol="1" spcCol="0" rtlCol="0" fromWordArt="0" anchor="t" anchorCtr="0" forceAA="0" compatLnSpc="1">
              <a:prstTxWarp prst="textNoShape">
                <a:avLst/>
              </a:prstTxWarp>
              <a:noAutofit/>
            </a:bodyPr>
            <a:lstStyle/>
            <a:p>
              <a:pPr marL="0" marR="0" algn="just">
                <a:spcBef>
                  <a:spcPts val="0"/>
                </a:spcBef>
                <a:spcAft>
                  <a:spcPts val="400"/>
                </a:spcAft>
              </a:pPr>
              <a:r>
                <a:rPr lang="en-US" sz="800">
                  <a:solidFill>
                    <a:srgbClr val="000000"/>
                  </a:solidFill>
                  <a:effectLst/>
                  <a:latin typeface="+mj-lt"/>
                  <a:ea typeface="Times New Roman" panose="02020603050405020304" pitchFamily="18" charset="0"/>
                </a:rPr>
                <a:t>CPU</a:t>
              </a:r>
              <a:endParaRPr lang="en-US" sz="900">
                <a:effectLst/>
                <a:latin typeface="+mj-lt"/>
                <a:ea typeface="Times New Roman" panose="02020603050405020304" pitchFamily="18" charset="0"/>
              </a:endParaRPr>
            </a:p>
          </p:txBody>
        </p:sp>
        <p:sp>
          <p:nvSpPr>
            <p:cNvPr id="22" name="Text Box 3"/>
            <p:cNvSpPr txBox="1"/>
            <p:nvPr/>
          </p:nvSpPr>
          <p:spPr>
            <a:xfrm>
              <a:off x="1906724" y="1021210"/>
              <a:ext cx="544830"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sz="800">
                  <a:effectLst/>
                  <a:latin typeface="+mj-lt"/>
                  <a:ea typeface="Times New Roman" panose="02020603050405020304" pitchFamily="18" charset="0"/>
                </a:rPr>
                <a:t>Network</a:t>
              </a:r>
              <a:endParaRPr lang="en-US" sz="900">
                <a:effectLst/>
                <a:latin typeface="+mj-lt"/>
                <a:ea typeface="Times New Roman" panose="02020603050405020304" pitchFamily="18" charset="0"/>
              </a:endParaRPr>
            </a:p>
          </p:txBody>
        </p:sp>
        <p:sp>
          <p:nvSpPr>
            <p:cNvPr id="23" name="Rectangle 22"/>
            <p:cNvSpPr/>
            <p:nvPr/>
          </p:nvSpPr>
          <p:spPr>
            <a:xfrm>
              <a:off x="0" y="114300"/>
              <a:ext cx="1358457" cy="752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0" numCol="1" spcCol="0" rtlCol="0" fromWordArt="0" anchor="t" anchorCtr="0" forceAA="0" compatLnSpc="1">
              <a:prstTxWarp prst="textNoShape">
                <a:avLst/>
              </a:prstTxWarp>
              <a:noAutofit/>
            </a:bodyPr>
            <a:lstStyle/>
            <a:p>
              <a:pPr marL="0" marR="0" algn="r">
                <a:spcBef>
                  <a:spcPts val="0"/>
                </a:spcBef>
                <a:spcAft>
                  <a:spcPts val="0"/>
                </a:spcAft>
              </a:pPr>
              <a:r>
                <a:rPr lang="en-US" sz="800">
                  <a:solidFill>
                    <a:srgbClr val="000000"/>
                  </a:solidFill>
                  <a:effectLst/>
                  <a:latin typeface="+mj-lt"/>
                  <a:ea typeface="Times New Roman" panose="02020603050405020304" pitchFamily="18" charset="0"/>
                </a:rPr>
                <a:t>Processor</a:t>
              </a:r>
              <a:endParaRPr lang="en-US" sz="900">
                <a:effectLst/>
                <a:latin typeface="+mj-lt"/>
                <a:ea typeface="Times New Roman" panose="02020603050405020304" pitchFamily="18" charset="0"/>
              </a:endParaRPr>
            </a:p>
          </p:txBody>
        </p:sp>
        <p:sp>
          <p:nvSpPr>
            <p:cNvPr id="24" name="Rectangle 23"/>
            <p:cNvSpPr/>
            <p:nvPr/>
          </p:nvSpPr>
          <p:spPr>
            <a:xfrm>
              <a:off x="390793" y="1390650"/>
              <a:ext cx="638175" cy="60579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27432" bIns="18288" numCol="1" spcCol="0" rtlCol="0" fromWordArt="0" anchor="b"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Memory</a:t>
              </a:r>
              <a:endParaRPr lang="en-US" sz="1200">
                <a:effectLst/>
                <a:latin typeface="+mj-lt"/>
                <a:ea typeface="Times New Roman" panose="02020603050405020304" pitchFamily="18" charset="0"/>
              </a:endParaRPr>
            </a:p>
          </p:txBody>
        </p:sp>
        <p:sp>
          <p:nvSpPr>
            <p:cNvPr id="25" name="Rectangle 24"/>
            <p:cNvSpPr/>
            <p:nvPr/>
          </p:nvSpPr>
          <p:spPr>
            <a:xfrm>
              <a:off x="1486511" y="346360"/>
              <a:ext cx="638175" cy="5218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US" sz="800" dirty="0">
                  <a:solidFill>
                    <a:srgbClr val="000000"/>
                  </a:solidFill>
                  <a:effectLst/>
                  <a:latin typeface="+mj-lt"/>
                  <a:ea typeface="Calibri" panose="020F0502020204030204" pitchFamily="34" charset="0"/>
                </a:rPr>
                <a:t>Processor</a:t>
              </a:r>
              <a:endParaRPr lang="en-US" sz="1200" dirty="0">
                <a:effectLst/>
                <a:latin typeface="+mj-lt"/>
                <a:ea typeface="Times New Roman" panose="02020603050405020304" pitchFamily="18" charset="0"/>
              </a:endParaRPr>
            </a:p>
          </p:txBody>
        </p:sp>
        <p:sp>
          <p:nvSpPr>
            <p:cNvPr id="26" name="Rounded Rectangle 25"/>
            <p:cNvSpPr/>
            <p:nvPr/>
          </p:nvSpPr>
          <p:spPr>
            <a:xfrm>
              <a:off x="1535450" y="518524"/>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27" name="Rounded Rectangle 26"/>
            <p:cNvSpPr/>
            <p:nvPr/>
          </p:nvSpPr>
          <p:spPr>
            <a:xfrm>
              <a:off x="1829455" y="518524"/>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28" name="Rectangle 27"/>
            <p:cNvSpPr/>
            <p:nvPr/>
          </p:nvSpPr>
          <p:spPr>
            <a:xfrm>
              <a:off x="1505748" y="1390650"/>
              <a:ext cx="638175" cy="6053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27432" bIns="18288" numCol="1" spcCol="0" rtlCol="0" fromWordArt="0" anchor="b"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Memory</a:t>
              </a:r>
              <a:endParaRPr lang="en-US" sz="1200">
                <a:effectLst/>
                <a:latin typeface="+mj-lt"/>
                <a:ea typeface="Times New Roman" panose="02020603050405020304" pitchFamily="18" charset="0"/>
              </a:endParaRPr>
            </a:p>
          </p:txBody>
        </p:sp>
        <p:sp>
          <p:nvSpPr>
            <p:cNvPr id="29" name="Rectangle 28"/>
            <p:cNvSpPr/>
            <p:nvPr/>
          </p:nvSpPr>
          <p:spPr>
            <a:xfrm>
              <a:off x="2809769" y="334200"/>
              <a:ext cx="638175" cy="5225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Processor</a:t>
              </a:r>
              <a:endParaRPr lang="en-US" sz="1200">
                <a:effectLst/>
                <a:latin typeface="+mj-lt"/>
                <a:ea typeface="Times New Roman" panose="02020603050405020304" pitchFamily="18" charset="0"/>
              </a:endParaRPr>
            </a:p>
          </p:txBody>
        </p:sp>
        <p:sp>
          <p:nvSpPr>
            <p:cNvPr id="30" name="Rounded Rectangle 29"/>
            <p:cNvSpPr/>
            <p:nvPr/>
          </p:nvSpPr>
          <p:spPr>
            <a:xfrm>
              <a:off x="2858751" y="506363"/>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31" name="Rounded Rectangle 30"/>
            <p:cNvSpPr/>
            <p:nvPr/>
          </p:nvSpPr>
          <p:spPr>
            <a:xfrm>
              <a:off x="3152756" y="506363"/>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32" name="Rectangle 31"/>
            <p:cNvSpPr/>
            <p:nvPr/>
          </p:nvSpPr>
          <p:spPr>
            <a:xfrm>
              <a:off x="2809988" y="1390650"/>
              <a:ext cx="638175" cy="6053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27432" bIns="18288" numCol="1" spcCol="0" rtlCol="0" fromWordArt="0" anchor="b"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Memory</a:t>
              </a:r>
              <a:endParaRPr lang="en-US" sz="1200">
                <a:effectLst/>
                <a:latin typeface="+mj-lt"/>
                <a:ea typeface="Times New Roman" panose="02020603050405020304" pitchFamily="18" charset="0"/>
              </a:endParaRPr>
            </a:p>
          </p:txBody>
        </p:sp>
        <p:cxnSp>
          <p:nvCxnSpPr>
            <p:cNvPr id="33" name="Straight Connector 32"/>
            <p:cNvCxnSpPr/>
            <p:nvPr/>
          </p:nvCxnSpPr>
          <p:spPr>
            <a:xfrm>
              <a:off x="143196" y="1052198"/>
              <a:ext cx="3249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3537" y="1232198"/>
              <a:ext cx="32486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37"/>
            <p:cNvSpPr txBox="1"/>
            <p:nvPr/>
          </p:nvSpPr>
          <p:spPr>
            <a:xfrm>
              <a:off x="2306928" y="334509"/>
              <a:ext cx="466725" cy="2762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sz="2000" dirty="0">
                  <a:effectLst/>
                  <a:latin typeface="+mj-lt"/>
                  <a:ea typeface="Times New Roman" panose="02020603050405020304" pitchFamily="18" charset="0"/>
                </a:rPr>
                <a:t>...</a:t>
              </a:r>
            </a:p>
          </p:txBody>
        </p:sp>
        <p:sp>
          <p:nvSpPr>
            <p:cNvPr id="36" name="Rounded Rectangle 35"/>
            <p:cNvSpPr/>
            <p:nvPr/>
          </p:nvSpPr>
          <p:spPr>
            <a:xfrm>
              <a:off x="733361" y="1514474"/>
              <a:ext cx="2419285" cy="238125"/>
            </a:xfrm>
            <a:prstGeom prst="round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576" rIns="9144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Shared Global Address Space</a:t>
              </a:r>
              <a:endParaRPr lang="en-US" sz="900">
                <a:effectLst/>
                <a:latin typeface="+mj-lt"/>
                <a:ea typeface="Times New Roman" panose="02020603050405020304" pitchFamily="18" charset="0"/>
              </a:endParaRPr>
            </a:p>
          </p:txBody>
        </p:sp>
        <p:cxnSp>
          <p:nvCxnSpPr>
            <p:cNvPr id="37" name="Straight Arrow Connector 36"/>
            <p:cNvCxnSpPr/>
            <p:nvPr/>
          </p:nvCxnSpPr>
          <p:spPr>
            <a:xfrm flipH="1">
              <a:off x="1829451" y="1238250"/>
              <a:ext cx="156" cy="280844"/>
            </a:xfrm>
            <a:prstGeom prst="straightConnector1">
              <a:avLst/>
            </a:prstGeom>
            <a:ln w="6350" cmpd="sng">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55708" y="735214"/>
              <a:ext cx="10" cy="316984"/>
            </a:xfrm>
            <a:prstGeom prst="straightConnector1">
              <a:avLst/>
            </a:prstGeom>
            <a:ln w="63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39912" y="1052198"/>
              <a:ext cx="1389514" cy="186052"/>
            </a:xfrm>
            <a:prstGeom prst="straightConnector1">
              <a:avLst/>
            </a:prstGeom>
            <a:ln w="63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57203" y="1049785"/>
              <a:ext cx="270503" cy="18169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127689" y="662771"/>
              <a:ext cx="51" cy="38701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977722" y="724803"/>
              <a:ext cx="92" cy="31756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00244" y="1049785"/>
              <a:ext cx="377386" cy="17858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60459" y="536092"/>
              <a:ext cx="320040" cy="19912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Task</a:t>
              </a:r>
              <a:endParaRPr lang="en-US" sz="900">
                <a:effectLst/>
                <a:latin typeface="+mj-lt"/>
                <a:ea typeface="Times New Roman" panose="02020603050405020304" pitchFamily="18" charset="0"/>
              </a:endParaRPr>
            </a:p>
          </p:txBody>
        </p:sp>
        <p:sp>
          <p:nvSpPr>
            <p:cNvPr id="45" name="Rounded Rectangle 44"/>
            <p:cNvSpPr/>
            <p:nvPr/>
          </p:nvSpPr>
          <p:spPr>
            <a:xfrm>
              <a:off x="666752" y="371944"/>
              <a:ext cx="650303" cy="4572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46" name="Oval 45"/>
            <p:cNvSpPr/>
            <p:nvPr/>
          </p:nvSpPr>
          <p:spPr>
            <a:xfrm>
              <a:off x="685450" y="580561"/>
              <a:ext cx="320040" cy="20059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Calibri" panose="020F0502020204030204" pitchFamily="34" charset="0"/>
                </a:rPr>
                <a:t>Task</a:t>
              </a:r>
              <a:endParaRPr lang="en-US" sz="1200">
                <a:effectLst/>
                <a:latin typeface="+mj-lt"/>
                <a:ea typeface="Times New Roman" panose="02020603050405020304" pitchFamily="18" charset="0"/>
              </a:endParaRPr>
            </a:p>
          </p:txBody>
        </p:sp>
        <p:sp>
          <p:nvSpPr>
            <p:cNvPr id="47" name="Oval 46"/>
            <p:cNvSpPr/>
            <p:nvPr/>
          </p:nvSpPr>
          <p:spPr>
            <a:xfrm>
              <a:off x="971212" y="462746"/>
              <a:ext cx="320040" cy="2000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Calibri" panose="020F0502020204030204" pitchFamily="34" charset="0"/>
                </a:rPr>
                <a:t>Task</a:t>
              </a:r>
              <a:endParaRPr lang="en-US" sz="1200">
                <a:effectLst/>
                <a:latin typeface="+mj-lt"/>
                <a:ea typeface="Times New Roman" panose="02020603050405020304" pitchFamily="18" charset="0"/>
              </a:endParaRPr>
            </a:p>
          </p:txBody>
        </p:sp>
        <p:cxnSp>
          <p:nvCxnSpPr>
            <p:cNvPr id="48" name="Straight Arrow Connector 47"/>
            <p:cNvCxnSpPr/>
            <p:nvPr/>
          </p:nvCxnSpPr>
          <p:spPr>
            <a:xfrm flipH="1">
              <a:off x="2600235" y="1238250"/>
              <a:ext cx="0" cy="28067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875899" y="1231480"/>
              <a:ext cx="0" cy="28067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0" name="Canvas 79"/>
          <p:cNvGrpSpPr/>
          <p:nvPr/>
        </p:nvGrpSpPr>
        <p:grpSpPr>
          <a:xfrm>
            <a:off x="4178113" y="711760"/>
            <a:ext cx="4076700" cy="1476375"/>
            <a:chOff x="0" y="0"/>
            <a:chExt cx="4076700" cy="1476375"/>
          </a:xfrm>
        </p:grpSpPr>
        <p:sp>
          <p:nvSpPr>
            <p:cNvPr id="51" name="Rectangle 50"/>
            <p:cNvSpPr/>
            <p:nvPr/>
          </p:nvSpPr>
          <p:spPr>
            <a:xfrm>
              <a:off x="0" y="0"/>
              <a:ext cx="4076700" cy="1476375"/>
            </a:xfrm>
            <a:prstGeom prst="rect">
              <a:avLst/>
            </a:prstGeom>
            <a:ln>
              <a:noFill/>
            </a:ln>
          </p:spPr>
        </p:sp>
        <p:sp>
          <p:nvSpPr>
            <p:cNvPr id="52" name="Oval 51"/>
            <p:cNvSpPr/>
            <p:nvPr/>
          </p:nvSpPr>
          <p:spPr>
            <a:xfrm>
              <a:off x="142877" y="423458"/>
              <a:ext cx="341926" cy="21809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Task</a:t>
              </a:r>
              <a:endParaRPr lang="en-US" sz="900">
                <a:effectLst/>
                <a:latin typeface="+mj-lt"/>
                <a:ea typeface="Times New Roman" panose="02020603050405020304" pitchFamily="18" charset="0"/>
              </a:endParaRPr>
            </a:p>
          </p:txBody>
        </p:sp>
        <p:sp>
          <p:nvSpPr>
            <p:cNvPr id="53" name="Rectangle 52"/>
            <p:cNvSpPr/>
            <p:nvPr/>
          </p:nvSpPr>
          <p:spPr>
            <a:xfrm>
              <a:off x="0" y="1146067"/>
              <a:ext cx="628650" cy="266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dirty="0">
                  <a:solidFill>
                    <a:srgbClr val="000000"/>
                  </a:solidFill>
                  <a:effectLst/>
                  <a:latin typeface="+mj-lt"/>
                  <a:ea typeface="Calibri" panose="020F0502020204030204" pitchFamily="34" charset="0"/>
                </a:rPr>
                <a:t>Local Address Space</a:t>
              </a:r>
              <a:endParaRPr lang="en-US" sz="1200" dirty="0">
                <a:effectLst/>
                <a:latin typeface="+mj-lt"/>
                <a:ea typeface="Times New Roman" panose="02020603050405020304" pitchFamily="18" charset="0"/>
              </a:endParaRPr>
            </a:p>
          </p:txBody>
        </p:sp>
        <p:sp>
          <p:nvSpPr>
            <p:cNvPr id="54" name="Oval 53"/>
            <p:cNvSpPr/>
            <p:nvPr/>
          </p:nvSpPr>
          <p:spPr>
            <a:xfrm>
              <a:off x="902905" y="428921"/>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55" name="Oval 54"/>
            <p:cNvSpPr/>
            <p:nvPr/>
          </p:nvSpPr>
          <p:spPr>
            <a:xfrm>
              <a:off x="1655380" y="429897"/>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56" name="Oval 55"/>
            <p:cNvSpPr/>
            <p:nvPr/>
          </p:nvSpPr>
          <p:spPr>
            <a:xfrm>
              <a:off x="3562489" y="433235"/>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cxnSp>
          <p:nvCxnSpPr>
            <p:cNvPr id="57" name="Straight Arrow Connector 56"/>
            <p:cNvCxnSpPr>
              <a:stCxn id="52" idx="4"/>
              <a:endCxn id="53" idx="0"/>
            </p:cNvCxnSpPr>
            <p:nvPr/>
          </p:nvCxnSpPr>
          <p:spPr>
            <a:xfrm>
              <a:off x="313840" y="641557"/>
              <a:ext cx="485" cy="50451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1" idx="0"/>
              <a:endCxn id="54" idx="4"/>
            </p:cNvCxnSpPr>
            <p:nvPr/>
          </p:nvCxnSpPr>
          <p:spPr>
            <a:xfrm flipH="1" flipV="1">
              <a:off x="1073720" y="646726"/>
              <a:ext cx="962" cy="51477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4"/>
              <a:endCxn id="62" idx="0"/>
            </p:cNvCxnSpPr>
            <p:nvPr/>
          </p:nvCxnSpPr>
          <p:spPr>
            <a:xfrm>
              <a:off x="1826195" y="647702"/>
              <a:ext cx="913" cy="51390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4"/>
              <a:endCxn id="63" idx="0"/>
            </p:cNvCxnSpPr>
            <p:nvPr/>
          </p:nvCxnSpPr>
          <p:spPr>
            <a:xfrm flipH="1">
              <a:off x="3730098" y="651040"/>
              <a:ext cx="3206" cy="51041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60674" y="1161496"/>
              <a:ext cx="628015" cy="266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Local Address Space</a:t>
              </a:r>
              <a:endParaRPr lang="en-US" sz="1200">
                <a:effectLst/>
                <a:latin typeface="+mj-lt"/>
                <a:ea typeface="Times New Roman" panose="02020603050405020304" pitchFamily="18" charset="0"/>
              </a:endParaRPr>
            </a:p>
          </p:txBody>
        </p:sp>
        <p:sp>
          <p:nvSpPr>
            <p:cNvPr id="62" name="Rectangle 61"/>
            <p:cNvSpPr/>
            <p:nvPr/>
          </p:nvSpPr>
          <p:spPr>
            <a:xfrm>
              <a:off x="1513100" y="1161611"/>
              <a:ext cx="628015" cy="266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Local Address Space</a:t>
              </a:r>
              <a:endParaRPr lang="en-US" sz="1200">
                <a:effectLst/>
                <a:latin typeface="+mj-lt"/>
                <a:ea typeface="Times New Roman" panose="02020603050405020304" pitchFamily="18" charset="0"/>
              </a:endParaRPr>
            </a:p>
          </p:txBody>
        </p:sp>
        <p:sp>
          <p:nvSpPr>
            <p:cNvPr id="63" name="Rectangle 62"/>
            <p:cNvSpPr/>
            <p:nvPr/>
          </p:nvSpPr>
          <p:spPr>
            <a:xfrm>
              <a:off x="3416090" y="1161451"/>
              <a:ext cx="628015" cy="2660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Local Address Space</a:t>
              </a:r>
              <a:endParaRPr lang="en-US" sz="1200">
                <a:effectLst/>
                <a:latin typeface="+mj-lt"/>
                <a:ea typeface="Times New Roman" panose="02020603050405020304" pitchFamily="18" charset="0"/>
              </a:endParaRPr>
            </a:p>
          </p:txBody>
        </p:sp>
        <p:cxnSp>
          <p:nvCxnSpPr>
            <p:cNvPr id="64" name="Curved Connector 63"/>
            <p:cNvCxnSpPr>
              <a:stCxn id="52" idx="6"/>
              <a:endCxn id="54" idx="2"/>
            </p:cNvCxnSpPr>
            <p:nvPr/>
          </p:nvCxnSpPr>
          <p:spPr>
            <a:xfrm>
              <a:off x="484803" y="532508"/>
              <a:ext cx="418102" cy="5316"/>
            </a:xfrm>
            <a:prstGeom prst="curvedConnector3">
              <a:avLst>
                <a:gd name="adj1" fmla="val 5000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54" idx="6"/>
              <a:endCxn id="55" idx="2"/>
            </p:cNvCxnSpPr>
            <p:nvPr/>
          </p:nvCxnSpPr>
          <p:spPr>
            <a:xfrm>
              <a:off x="1244535" y="537824"/>
              <a:ext cx="410845" cy="976"/>
            </a:xfrm>
            <a:prstGeom prst="curvedConnector3">
              <a:avLst>
                <a:gd name="adj1" fmla="val 5000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55" idx="6"/>
              <a:endCxn id="56" idx="2"/>
            </p:cNvCxnSpPr>
            <p:nvPr/>
          </p:nvCxnSpPr>
          <p:spPr>
            <a:xfrm>
              <a:off x="1997010" y="538800"/>
              <a:ext cx="1565479" cy="3338"/>
            </a:xfrm>
            <a:prstGeom prst="curvedConnector3">
              <a:avLst>
                <a:gd name="adj1" fmla="val 5000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52" idx="7"/>
              <a:endCxn id="55" idx="1"/>
            </p:cNvCxnSpPr>
            <p:nvPr/>
          </p:nvCxnSpPr>
          <p:spPr>
            <a:xfrm rot="16200000" flipH="1">
              <a:off x="1066872" y="-176745"/>
              <a:ext cx="6396" cy="1270682"/>
            </a:xfrm>
            <a:prstGeom prst="curvedConnector3">
              <a:avLst>
                <a:gd name="adj1" fmla="val -4073483"/>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54" idx="7"/>
              <a:endCxn id="56" idx="1"/>
            </p:cNvCxnSpPr>
            <p:nvPr/>
          </p:nvCxnSpPr>
          <p:spPr>
            <a:xfrm rot="16200000" flipH="1">
              <a:off x="2401355" y="-746033"/>
              <a:ext cx="4314" cy="2418016"/>
            </a:xfrm>
            <a:prstGeom prst="curvedConnector3">
              <a:avLst>
                <a:gd name="adj1" fmla="val -603841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52" idx="5"/>
              <a:endCxn id="56" idx="3"/>
            </p:cNvCxnSpPr>
            <p:nvPr/>
          </p:nvCxnSpPr>
          <p:spPr>
            <a:xfrm rot="16200000" flipH="1">
              <a:off x="2018861" y="-974516"/>
              <a:ext cx="9526" cy="3177791"/>
            </a:xfrm>
            <a:prstGeom prst="curvedConnector3">
              <a:avLst>
                <a:gd name="adj1" fmla="val 283459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286000" y="47626"/>
              <a:ext cx="85725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j-lt"/>
              </a:endParaRPr>
            </a:p>
          </p:txBody>
        </p:sp>
        <p:sp>
          <p:nvSpPr>
            <p:cNvPr id="71" name="Text Box 71"/>
            <p:cNvSpPr txBox="1"/>
            <p:nvPr/>
          </p:nvSpPr>
          <p:spPr>
            <a:xfrm>
              <a:off x="2542044" y="297044"/>
              <a:ext cx="4667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dirty="0">
                  <a:effectLst/>
                  <a:latin typeface="+mj-lt"/>
                  <a:ea typeface="Times New Roman" panose="02020603050405020304" pitchFamily="18" charset="0"/>
                </a:rPr>
                <a:t>...</a:t>
              </a:r>
            </a:p>
          </p:txBody>
        </p:sp>
      </p:grpSp>
      <p:grpSp>
        <p:nvGrpSpPr>
          <p:cNvPr id="72" name="Canvas 224"/>
          <p:cNvGrpSpPr/>
          <p:nvPr/>
        </p:nvGrpSpPr>
        <p:grpSpPr>
          <a:xfrm>
            <a:off x="4445034" y="4290755"/>
            <a:ext cx="4371975" cy="1990725"/>
            <a:chOff x="0" y="0"/>
            <a:chExt cx="4371975" cy="1990725"/>
          </a:xfrm>
        </p:grpSpPr>
        <p:sp>
          <p:nvSpPr>
            <p:cNvPr id="73" name="Rectangle 72"/>
            <p:cNvSpPr/>
            <p:nvPr/>
          </p:nvSpPr>
          <p:spPr>
            <a:xfrm>
              <a:off x="0" y="0"/>
              <a:ext cx="4371975" cy="1990725"/>
            </a:xfrm>
            <a:prstGeom prst="rect">
              <a:avLst/>
            </a:prstGeom>
          </p:spPr>
        </p:sp>
        <p:sp>
          <p:nvSpPr>
            <p:cNvPr id="74" name="Rounded Rectangle 73"/>
            <p:cNvSpPr/>
            <p:nvPr/>
          </p:nvSpPr>
          <p:spPr>
            <a:xfrm>
              <a:off x="157274" y="645811"/>
              <a:ext cx="603504" cy="4572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0" numCol="1" spcCol="0" rtlCol="0" fromWordArt="0" anchor="t" anchorCtr="0" forceAA="0" compatLnSpc="1">
              <a:prstTxWarp prst="textNoShape">
                <a:avLst/>
              </a:prstTxWarp>
              <a:noAutofit/>
            </a:bodyPr>
            <a:lstStyle/>
            <a:p>
              <a:pPr marL="0" marR="0" algn="just">
                <a:spcBef>
                  <a:spcPts val="0"/>
                </a:spcBef>
                <a:spcAft>
                  <a:spcPts val="400"/>
                </a:spcAft>
              </a:pPr>
              <a:r>
                <a:rPr lang="en-US" sz="800">
                  <a:solidFill>
                    <a:srgbClr val="000000"/>
                  </a:solidFill>
                  <a:effectLst/>
                  <a:latin typeface="+mj-lt"/>
                  <a:ea typeface="Times New Roman" panose="02020603050405020304" pitchFamily="18" charset="0"/>
                </a:rPr>
                <a:t>CPU</a:t>
              </a:r>
              <a:endParaRPr lang="en-US" sz="900">
                <a:effectLst/>
                <a:latin typeface="+mj-lt"/>
                <a:ea typeface="Times New Roman" panose="02020603050405020304" pitchFamily="18" charset="0"/>
              </a:endParaRPr>
            </a:p>
          </p:txBody>
        </p:sp>
        <p:sp>
          <p:nvSpPr>
            <p:cNvPr id="75" name="Text Box 196"/>
            <p:cNvSpPr txBox="1"/>
            <p:nvPr/>
          </p:nvSpPr>
          <p:spPr>
            <a:xfrm>
              <a:off x="2607393" y="186059"/>
              <a:ext cx="544830" cy="276225"/>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sz="800">
                  <a:effectLst/>
                  <a:latin typeface="+mj-lt"/>
                  <a:ea typeface="Times New Roman" panose="02020603050405020304" pitchFamily="18" charset="0"/>
                </a:rPr>
                <a:t>Network</a:t>
              </a:r>
              <a:endParaRPr lang="en-US" sz="900">
                <a:effectLst/>
                <a:latin typeface="+mj-lt"/>
                <a:ea typeface="Times New Roman" panose="02020603050405020304" pitchFamily="18" charset="0"/>
              </a:endParaRPr>
            </a:p>
          </p:txBody>
        </p:sp>
        <p:sp>
          <p:nvSpPr>
            <p:cNvPr id="76" name="Rectangle 75"/>
            <p:cNvSpPr/>
            <p:nvPr/>
          </p:nvSpPr>
          <p:spPr>
            <a:xfrm>
              <a:off x="110286" y="398547"/>
              <a:ext cx="1358457" cy="752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0" numCol="1" spcCol="0" rtlCol="0" fromWordArt="0" anchor="t" anchorCtr="0" forceAA="0" compatLnSpc="1">
              <a:prstTxWarp prst="textNoShape">
                <a:avLst/>
              </a:prstTxWarp>
              <a:noAutofit/>
            </a:bodyPr>
            <a:lstStyle/>
            <a:p>
              <a:pPr marL="0" marR="0" algn="r">
                <a:spcBef>
                  <a:spcPts val="0"/>
                </a:spcBef>
                <a:spcAft>
                  <a:spcPts val="0"/>
                </a:spcAft>
              </a:pPr>
              <a:r>
                <a:rPr lang="en-US" sz="800">
                  <a:solidFill>
                    <a:srgbClr val="000000"/>
                  </a:solidFill>
                  <a:effectLst/>
                  <a:latin typeface="+mj-lt"/>
                  <a:ea typeface="Times New Roman" panose="02020603050405020304" pitchFamily="18" charset="0"/>
                </a:rPr>
                <a:t>Processor</a:t>
              </a:r>
              <a:endParaRPr lang="en-US" sz="900">
                <a:effectLst/>
                <a:latin typeface="+mj-lt"/>
                <a:ea typeface="Times New Roman" panose="02020603050405020304" pitchFamily="18" charset="0"/>
              </a:endParaRPr>
            </a:p>
          </p:txBody>
        </p:sp>
        <p:sp>
          <p:nvSpPr>
            <p:cNvPr id="77" name="Rectangle 76"/>
            <p:cNvSpPr/>
            <p:nvPr/>
          </p:nvSpPr>
          <p:spPr>
            <a:xfrm>
              <a:off x="110217" y="1252859"/>
              <a:ext cx="1348063" cy="7325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27432" bIns="18288" numCol="1" spcCol="0" rtlCol="0" fromWordArt="0" anchor="b"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Memory</a:t>
              </a:r>
              <a:endParaRPr lang="en-US" sz="1200">
                <a:effectLst/>
                <a:latin typeface="+mj-lt"/>
                <a:ea typeface="Times New Roman" panose="02020603050405020304" pitchFamily="18" charset="0"/>
              </a:endParaRPr>
            </a:p>
          </p:txBody>
        </p:sp>
        <p:sp>
          <p:nvSpPr>
            <p:cNvPr id="78" name="Rectangle 77"/>
            <p:cNvSpPr/>
            <p:nvPr/>
          </p:nvSpPr>
          <p:spPr>
            <a:xfrm>
              <a:off x="1969269" y="629190"/>
              <a:ext cx="638175" cy="5218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Processor</a:t>
              </a:r>
              <a:endParaRPr lang="en-US" sz="1200">
                <a:effectLst/>
                <a:latin typeface="+mj-lt"/>
                <a:ea typeface="Times New Roman" panose="02020603050405020304" pitchFamily="18" charset="0"/>
              </a:endParaRPr>
            </a:p>
          </p:txBody>
        </p:sp>
        <p:sp>
          <p:nvSpPr>
            <p:cNvPr id="79" name="Rounded Rectangle 78"/>
            <p:cNvSpPr/>
            <p:nvPr/>
          </p:nvSpPr>
          <p:spPr>
            <a:xfrm>
              <a:off x="2029691" y="849370"/>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80" name="Rounded Rectangle 79"/>
            <p:cNvSpPr/>
            <p:nvPr/>
          </p:nvSpPr>
          <p:spPr>
            <a:xfrm>
              <a:off x="2323696" y="849370"/>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81" name="Rectangle 80"/>
            <p:cNvSpPr/>
            <p:nvPr/>
          </p:nvSpPr>
          <p:spPr>
            <a:xfrm>
              <a:off x="1969250" y="1263287"/>
              <a:ext cx="638175" cy="4649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27432" bIns="18288" numCol="1" spcCol="0" rtlCol="0" fromWordArt="0" anchor="b" anchorCtr="0" forceAA="0" compatLnSpc="1">
              <a:prstTxWarp prst="textNoShape">
                <a:avLst/>
              </a:prstTxWarp>
              <a:noAutofit/>
            </a:bodyPr>
            <a:lstStyle/>
            <a:p>
              <a:pPr marL="0" marR="0" algn="r">
                <a:lnSpc>
                  <a:spcPct val="115000"/>
                </a:lnSpc>
                <a:spcBef>
                  <a:spcPts val="0"/>
                </a:spcBef>
                <a:spcAft>
                  <a:spcPts val="0"/>
                </a:spcAft>
              </a:pPr>
              <a:r>
                <a:rPr lang="en-US" sz="800" dirty="0">
                  <a:solidFill>
                    <a:srgbClr val="000000"/>
                  </a:solidFill>
                  <a:effectLst/>
                  <a:latin typeface="+mj-lt"/>
                  <a:ea typeface="Calibri" panose="020F0502020204030204" pitchFamily="34" charset="0"/>
                </a:rPr>
                <a:t>Memory</a:t>
              </a:r>
              <a:endParaRPr lang="en-US" sz="1200" dirty="0">
                <a:effectLst/>
                <a:latin typeface="+mj-lt"/>
                <a:ea typeface="Times New Roman" panose="02020603050405020304" pitchFamily="18" charset="0"/>
              </a:endParaRPr>
            </a:p>
          </p:txBody>
        </p:sp>
        <p:sp>
          <p:nvSpPr>
            <p:cNvPr id="82" name="Rectangle 81"/>
            <p:cNvSpPr/>
            <p:nvPr/>
          </p:nvSpPr>
          <p:spPr>
            <a:xfrm>
              <a:off x="3142754" y="644630"/>
              <a:ext cx="638175" cy="52256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0" numCol="1" spcCol="0" rtlCol="0" fromWordArt="0" anchor="t"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Processor</a:t>
              </a:r>
              <a:endParaRPr lang="en-US" sz="1200">
                <a:effectLst/>
                <a:latin typeface="+mj-lt"/>
                <a:ea typeface="Times New Roman" panose="02020603050405020304" pitchFamily="18" charset="0"/>
              </a:endParaRPr>
            </a:p>
          </p:txBody>
        </p:sp>
        <p:sp>
          <p:nvSpPr>
            <p:cNvPr id="83" name="Rounded Rectangle 82"/>
            <p:cNvSpPr/>
            <p:nvPr/>
          </p:nvSpPr>
          <p:spPr>
            <a:xfrm>
              <a:off x="3201261" y="854893"/>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84" name="Rounded Rectangle 83"/>
            <p:cNvSpPr/>
            <p:nvPr/>
          </p:nvSpPr>
          <p:spPr>
            <a:xfrm>
              <a:off x="3495266" y="854893"/>
              <a:ext cx="238125" cy="2184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85" name="Rectangle 84"/>
            <p:cNvSpPr/>
            <p:nvPr/>
          </p:nvSpPr>
          <p:spPr>
            <a:xfrm>
              <a:off x="3142754" y="1263287"/>
              <a:ext cx="638175" cy="4054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27432" bIns="18288" numCol="1" spcCol="0" rtlCol="0" fromWordArt="0" anchor="b" anchorCtr="0" forceAA="0" compatLnSpc="1">
              <a:prstTxWarp prst="textNoShape">
                <a:avLst/>
              </a:prstTxWarp>
              <a:noAutofit/>
            </a:bodyPr>
            <a:lstStyle/>
            <a:p>
              <a:pPr marL="0" marR="0" algn="r">
                <a:lnSpc>
                  <a:spcPct val="115000"/>
                </a:lnSpc>
                <a:spcBef>
                  <a:spcPts val="0"/>
                </a:spcBef>
                <a:spcAft>
                  <a:spcPts val="0"/>
                </a:spcAft>
              </a:pPr>
              <a:r>
                <a:rPr lang="en-US" sz="800">
                  <a:solidFill>
                    <a:srgbClr val="000000"/>
                  </a:solidFill>
                  <a:effectLst/>
                  <a:latin typeface="+mj-lt"/>
                  <a:ea typeface="Calibri" panose="020F0502020204030204" pitchFamily="34" charset="0"/>
                </a:rPr>
                <a:t>Memory</a:t>
              </a:r>
              <a:endParaRPr lang="en-US" sz="1200">
                <a:effectLst/>
                <a:latin typeface="+mj-lt"/>
                <a:ea typeface="Times New Roman" panose="02020603050405020304" pitchFamily="18" charset="0"/>
              </a:endParaRPr>
            </a:p>
          </p:txBody>
        </p:sp>
        <p:cxnSp>
          <p:nvCxnSpPr>
            <p:cNvPr id="86" name="Straight Connector 85"/>
            <p:cNvCxnSpPr/>
            <p:nvPr/>
          </p:nvCxnSpPr>
          <p:spPr>
            <a:xfrm>
              <a:off x="138834" y="7"/>
              <a:ext cx="3594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57271" y="186059"/>
              <a:ext cx="3576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 Box 209"/>
            <p:cNvSpPr txBox="1"/>
            <p:nvPr/>
          </p:nvSpPr>
          <p:spPr>
            <a:xfrm>
              <a:off x="2676029" y="745697"/>
              <a:ext cx="4667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dirty="0">
                  <a:effectLst/>
                  <a:latin typeface="+mj-lt"/>
                  <a:ea typeface="Times New Roman" panose="02020603050405020304" pitchFamily="18" charset="0"/>
                </a:rPr>
                <a:t>...</a:t>
              </a:r>
            </a:p>
          </p:txBody>
        </p:sp>
        <p:cxnSp>
          <p:nvCxnSpPr>
            <p:cNvPr id="89" name="Straight Arrow Connector 88"/>
            <p:cNvCxnSpPr/>
            <p:nvPr/>
          </p:nvCxnSpPr>
          <p:spPr>
            <a:xfrm>
              <a:off x="2267501" y="108956"/>
              <a:ext cx="0" cy="520234"/>
            </a:xfrm>
            <a:prstGeom prst="straightConnector1">
              <a:avLst/>
            </a:prstGeom>
            <a:ln w="6350" cmpd="sng">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88430" y="108956"/>
              <a:ext cx="0" cy="713844"/>
            </a:xfrm>
            <a:prstGeom prst="straightConnector1">
              <a:avLst/>
            </a:prstGeom>
            <a:ln w="63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88330" y="108956"/>
              <a:ext cx="1779329" cy="0"/>
            </a:xfrm>
            <a:prstGeom prst="straightConnector1">
              <a:avLst/>
            </a:prstGeom>
            <a:ln w="635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1017855" y="54744"/>
              <a:ext cx="247715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3495005" y="54744"/>
              <a:ext cx="261" cy="57444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341676" y="822800"/>
              <a:ext cx="320040" cy="19912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Task</a:t>
              </a:r>
              <a:endParaRPr lang="en-US" sz="900">
                <a:effectLst/>
                <a:latin typeface="+mj-lt"/>
                <a:ea typeface="Times New Roman" panose="02020603050405020304" pitchFamily="18" charset="0"/>
              </a:endParaRPr>
            </a:p>
          </p:txBody>
        </p:sp>
        <p:sp>
          <p:nvSpPr>
            <p:cNvPr id="95" name="Rounded Rectangle 94"/>
            <p:cNvSpPr/>
            <p:nvPr/>
          </p:nvSpPr>
          <p:spPr>
            <a:xfrm>
              <a:off x="805055" y="644630"/>
              <a:ext cx="621792" cy="4572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a:solidFill>
                    <a:srgbClr val="000000"/>
                  </a:solidFill>
                  <a:effectLst/>
                  <a:latin typeface="+mj-lt"/>
                  <a:ea typeface="Times New Roman" panose="02020603050405020304" pitchFamily="18" charset="0"/>
                </a:rPr>
                <a:t>CPU</a:t>
              </a:r>
              <a:endParaRPr lang="en-US" sz="1200">
                <a:effectLst/>
                <a:latin typeface="+mj-lt"/>
                <a:ea typeface="Times New Roman" panose="02020603050405020304" pitchFamily="18" charset="0"/>
              </a:endParaRPr>
            </a:p>
          </p:txBody>
        </p:sp>
        <p:sp>
          <p:nvSpPr>
            <p:cNvPr id="96" name="Oval 95"/>
            <p:cNvSpPr/>
            <p:nvPr/>
          </p:nvSpPr>
          <p:spPr>
            <a:xfrm>
              <a:off x="852392" y="862772"/>
              <a:ext cx="320040" cy="20059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Calibri" panose="020F0502020204030204" pitchFamily="34" charset="0"/>
                </a:rPr>
                <a:t>Task</a:t>
              </a:r>
              <a:endParaRPr lang="en-US" sz="1200">
                <a:effectLst/>
                <a:latin typeface="+mj-lt"/>
                <a:ea typeface="Times New Roman" panose="02020603050405020304" pitchFamily="18" charset="0"/>
              </a:endParaRPr>
            </a:p>
          </p:txBody>
        </p:sp>
        <p:sp>
          <p:nvSpPr>
            <p:cNvPr id="97" name="Oval 96"/>
            <p:cNvSpPr/>
            <p:nvPr/>
          </p:nvSpPr>
          <p:spPr>
            <a:xfrm>
              <a:off x="1100053" y="735432"/>
              <a:ext cx="320040" cy="2000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Calibri" panose="020F0502020204030204" pitchFamily="34" charset="0"/>
                </a:rPr>
                <a:t>Task</a:t>
              </a:r>
              <a:endParaRPr lang="en-US" sz="1200">
                <a:effectLst/>
                <a:latin typeface="+mj-lt"/>
                <a:ea typeface="Times New Roman" panose="02020603050405020304" pitchFamily="18" charset="0"/>
              </a:endParaRPr>
            </a:p>
          </p:txBody>
        </p:sp>
        <p:cxnSp>
          <p:nvCxnSpPr>
            <p:cNvPr id="98" name="Straight Arrow Connector 97"/>
            <p:cNvCxnSpPr/>
            <p:nvPr/>
          </p:nvCxnSpPr>
          <p:spPr>
            <a:xfrm>
              <a:off x="1018017" y="54744"/>
              <a:ext cx="0" cy="79462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167444" y="1344773"/>
              <a:ext cx="593417" cy="522974"/>
            </a:xfrm>
            <a:prstGeom prst="round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576" rIns="9144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Local Address Space</a:t>
              </a:r>
              <a:endParaRPr lang="en-US" sz="900">
                <a:effectLst/>
                <a:latin typeface="+mj-lt"/>
                <a:ea typeface="Times New Roman" panose="02020603050405020304" pitchFamily="18" charset="0"/>
              </a:endParaRPr>
            </a:p>
          </p:txBody>
        </p:sp>
        <p:sp>
          <p:nvSpPr>
            <p:cNvPr id="100" name="Rounded Rectangle 99"/>
            <p:cNvSpPr/>
            <p:nvPr/>
          </p:nvSpPr>
          <p:spPr>
            <a:xfrm>
              <a:off x="832455" y="1527207"/>
              <a:ext cx="285914" cy="200999"/>
            </a:xfrm>
            <a:prstGeom prst="round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576"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 </a:t>
              </a:r>
              <a:endParaRPr lang="en-US" sz="1200">
                <a:effectLst/>
                <a:latin typeface="+mj-lt"/>
                <a:ea typeface="Times New Roman" panose="02020603050405020304" pitchFamily="18" charset="0"/>
              </a:endParaRPr>
            </a:p>
          </p:txBody>
        </p:sp>
        <p:sp>
          <p:nvSpPr>
            <p:cNvPr id="101" name="Rounded Rectangle 100"/>
            <p:cNvSpPr/>
            <p:nvPr/>
          </p:nvSpPr>
          <p:spPr>
            <a:xfrm>
              <a:off x="1141018" y="1403721"/>
              <a:ext cx="285750" cy="200660"/>
            </a:xfrm>
            <a:prstGeom prst="roundRect">
              <a:avLst/>
            </a:prstGeom>
            <a:solidFill>
              <a:schemeClr val="bg1"/>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576"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 </a:t>
              </a:r>
              <a:endParaRPr lang="en-US" sz="1200">
                <a:effectLst/>
                <a:latin typeface="+mj-lt"/>
                <a:ea typeface="Times New Roman" panose="02020603050405020304" pitchFamily="18" charset="0"/>
              </a:endParaRPr>
            </a:p>
          </p:txBody>
        </p:sp>
        <p:cxnSp>
          <p:nvCxnSpPr>
            <p:cNvPr id="102" name="Straight Arrow Connector 101"/>
            <p:cNvCxnSpPr>
              <a:stCxn id="94" idx="4"/>
            </p:cNvCxnSpPr>
            <p:nvPr/>
          </p:nvCxnSpPr>
          <p:spPr>
            <a:xfrm flipH="1">
              <a:off x="479737" y="1021922"/>
              <a:ext cx="21959" cy="3228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1247094" y="942842"/>
              <a:ext cx="714" cy="4608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998373" y="1063368"/>
              <a:ext cx="635" cy="46037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2296108" y="1081467"/>
              <a:ext cx="634" cy="23652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3477075" y="1089503"/>
              <a:ext cx="0" cy="2362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a:off x="1153931" y="748448"/>
            <a:ext cx="10010216" cy="0"/>
          </a:xfrm>
          <a:prstGeom prst="line">
            <a:avLst/>
          </a:prstGeom>
          <a:ln w="6350"/>
        </p:spPr>
        <p:style>
          <a:lnRef idx="1">
            <a:schemeClr val="dk1"/>
          </a:lnRef>
          <a:fillRef idx="0">
            <a:schemeClr val="dk1"/>
          </a:fillRef>
          <a:effectRef idx="0">
            <a:schemeClr val="dk1"/>
          </a:effectRef>
          <a:fontRef idx="minor">
            <a:schemeClr val="tx1"/>
          </a:fontRef>
        </p:style>
      </p:cxnSp>
      <p:grpSp>
        <p:nvGrpSpPr>
          <p:cNvPr id="109" name="Canvas 302"/>
          <p:cNvGrpSpPr/>
          <p:nvPr/>
        </p:nvGrpSpPr>
        <p:grpSpPr>
          <a:xfrm>
            <a:off x="1054633" y="2238891"/>
            <a:ext cx="5029835" cy="1885950"/>
            <a:chOff x="0" y="0"/>
            <a:chExt cx="5029835" cy="1885950"/>
          </a:xfrm>
        </p:grpSpPr>
        <p:sp>
          <p:nvSpPr>
            <p:cNvPr id="110" name="Rectangle 109"/>
            <p:cNvSpPr/>
            <p:nvPr/>
          </p:nvSpPr>
          <p:spPr>
            <a:xfrm>
              <a:off x="0" y="0"/>
              <a:ext cx="5029835" cy="1885950"/>
            </a:xfrm>
            <a:prstGeom prst="rect">
              <a:avLst/>
            </a:prstGeom>
          </p:spPr>
        </p:sp>
        <p:sp>
          <p:nvSpPr>
            <p:cNvPr id="111" name="Oval 110"/>
            <p:cNvSpPr/>
            <p:nvPr/>
          </p:nvSpPr>
          <p:spPr>
            <a:xfrm>
              <a:off x="25" y="371475"/>
              <a:ext cx="1280160" cy="89475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800">
                  <a:solidFill>
                    <a:srgbClr val="000000"/>
                  </a:solidFill>
                  <a:effectLst/>
                  <a:latin typeface="+mj-lt"/>
                  <a:ea typeface="Times New Roman" panose="02020603050405020304" pitchFamily="18" charset="0"/>
                </a:rPr>
                <a:t> </a:t>
              </a:r>
              <a:endParaRPr lang="en-US" sz="900">
                <a:effectLst/>
                <a:latin typeface="+mj-lt"/>
                <a:ea typeface="Times New Roman" panose="02020603050405020304" pitchFamily="18" charset="0"/>
              </a:endParaRPr>
            </a:p>
          </p:txBody>
        </p:sp>
        <p:sp>
          <p:nvSpPr>
            <p:cNvPr id="112" name="Rectangle 111"/>
            <p:cNvSpPr/>
            <p:nvPr/>
          </p:nvSpPr>
          <p:spPr>
            <a:xfrm>
              <a:off x="352197" y="1564192"/>
              <a:ext cx="628650" cy="266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Local Address Space</a:t>
              </a:r>
              <a:endParaRPr lang="en-US" sz="1200">
                <a:effectLst/>
                <a:latin typeface="+mj-lt"/>
                <a:ea typeface="Times New Roman" panose="02020603050405020304" pitchFamily="18" charset="0"/>
              </a:endParaRPr>
            </a:p>
          </p:txBody>
        </p:sp>
        <p:cxnSp>
          <p:nvCxnSpPr>
            <p:cNvPr id="113" name="Curved Connector 112"/>
            <p:cNvCxnSpPr>
              <a:stCxn id="111" idx="6"/>
              <a:endCxn id="123" idx="2"/>
            </p:cNvCxnSpPr>
            <p:nvPr/>
          </p:nvCxnSpPr>
          <p:spPr>
            <a:xfrm flipV="1">
              <a:off x="1280185" y="818833"/>
              <a:ext cx="313237" cy="18"/>
            </a:xfrm>
            <a:prstGeom prst="curvedConnector3">
              <a:avLst>
                <a:gd name="adj1" fmla="val 5000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111" idx="0"/>
              <a:endCxn id="123" idx="0"/>
            </p:cNvCxnSpPr>
            <p:nvPr/>
          </p:nvCxnSpPr>
          <p:spPr>
            <a:xfrm rot="5400000" flipH="1" flipV="1">
              <a:off x="1436803" y="-425223"/>
              <a:ext cx="12700" cy="1593397"/>
            </a:xfrm>
            <a:prstGeom prst="curvedConnector3">
              <a:avLst>
                <a:gd name="adj1" fmla="val 1800000"/>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Curved Connector 114"/>
            <p:cNvCxnSpPr>
              <a:stCxn id="111" idx="7"/>
              <a:endCxn id="130" idx="1"/>
            </p:cNvCxnSpPr>
            <p:nvPr/>
          </p:nvCxnSpPr>
          <p:spPr>
            <a:xfrm rot="5400000" flipH="1" flipV="1">
              <a:off x="2381409" y="-788825"/>
              <a:ext cx="2635" cy="2580033"/>
            </a:xfrm>
            <a:prstGeom prst="curvedConnector3">
              <a:avLst>
                <a:gd name="adj1" fmla="val 1374812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123" idx="5"/>
              <a:endCxn id="130" idx="3"/>
            </p:cNvCxnSpPr>
            <p:nvPr/>
          </p:nvCxnSpPr>
          <p:spPr>
            <a:xfrm rot="5400000" flipH="1" flipV="1">
              <a:off x="3178110" y="640529"/>
              <a:ext cx="2630" cy="986636"/>
            </a:xfrm>
            <a:prstGeom prst="curvedConnector3">
              <a:avLst>
                <a:gd name="adj1" fmla="val -13674068"/>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171262" y="477066"/>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118" name="Rectangle 117"/>
            <p:cNvSpPr/>
            <p:nvPr/>
          </p:nvSpPr>
          <p:spPr>
            <a:xfrm>
              <a:off x="218103" y="879361"/>
              <a:ext cx="822960" cy="26606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Shared Global Address Space</a:t>
              </a:r>
              <a:endParaRPr lang="en-US" sz="1200">
                <a:effectLst/>
                <a:latin typeface="+mj-lt"/>
                <a:ea typeface="Times New Roman" panose="02020603050405020304" pitchFamily="18" charset="0"/>
              </a:endParaRPr>
            </a:p>
          </p:txBody>
        </p:sp>
        <p:sp>
          <p:nvSpPr>
            <p:cNvPr id="119" name="Text Box 39"/>
            <p:cNvSpPr txBox="1"/>
            <p:nvPr/>
          </p:nvSpPr>
          <p:spPr>
            <a:xfrm>
              <a:off x="579361" y="443820"/>
              <a:ext cx="190219"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a:effectLst/>
                  <a:latin typeface="+mj-lt"/>
                  <a:ea typeface="Calibri" panose="020F0502020204030204" pitchFamily="34" charset="0"/>
                </a:rPr>
                <a:t>...</a:t>
              </a:r>
              <a:endParaRPr lang="en-US">
                <a:effectLst/>
                <a:latin typeface="+mj-lt"/>
                <a:ea typeface="Times New Roman" panose="02020603050405020304" pitchFamily="18" charset="0"/>
              </a:endParaRPr>
            </a:p>
          </p:txBody>
        </p:sp>
        <p:sp>
          <p:nvSpPr>
            <p:cNvPr id="120" name="Oval 119"/>
            <p:cNvSpPr/>
            <p:nvPr/>
          </p:nvSpPr>
          <p:spPr>
            <a:xfrm>
              <a:off x="770487" y="483076"/>
              <a:ext cx="340995" cy="21717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cxnSp>
          <p:nvCxnSpPr>
            <p:cNvPr id="121" name="Straight Arrow Connector 120"/>
            <p:cNvCxnSpPr/>
            <p:nvPr/>
          </p:nvCxnSpPr>
          <p:spPr>
            <a:xfrm>
              <a:off x="345897" y="696481"/>
              <a:ext cx="0" cy="18288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931151" y="696481"/>
              <a:ext cx="0" cy="18288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1593422" y="371475"/>
              <a:ext cx="1280160" cy="8947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Times New Roman" panose="02020603050405020304" pitchFamily="18" charset="0"/>
                </a:rPr>
                <a:t> </a:t>
              </a:r>
              <a:endParaRPr lang="en-US" sz="1200">
                <a:effectLst/>
                <a:latin typeface="+mj-lt"/>
                <a:ea typeface="Times New Roman" panose="02020603050405020304" pitchFamily="18" charset="0"/>
              </a:endParaRPr>
            </a:p>
          </p:txBody>
        </p:sp>
        <p:sp>
          <p:nvSpPr>
            <p:cNvPr id="124" name="Oval 123"/>
            <p:cNvSpPr/>
            <p:nvPr/>
          </p:nvSpPr>
          <p:spPr>
            <a:xfrm>
              <a:off x="1773762" y="476885"/>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125" name="Rectangle 124"/>
            <p:cNvSpPr/>
            <p:nvPr/>
          </p:nvSpPr>
          <p:spPr>
            <a:xfrm>
              <a:off x="1820752" y="878840"/>
              <a:ext cx="822960" cy="26606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Shared Global Address Space</a:t>
              </a:r>
              <a:endParaRPr lang="en-US" sz="1200">
                <a:effectLst/>
                <a:latin typeface="+mj-lt"/>
                <a:ea typeface="Times New Roman" panose="02020603050405020304" pitchFamily="18" charset="0"/>
              </a:endParaRPr>
            </a:p>
          </p:txBody>
        </p:sp>
        <p:sp>
          <p:nvSpPr>
            <p:cNvPr id="126" name="Text Box 39"/>
            <p:cNvSpPr txBox="1"/>
            <p:nvPr/>
          </p:nvSpPr>
          <p:spPr>
            <a:xfrm>
              <a:off x="2182067" y="443230"/>
              <a:ext cx="189865"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dirty="0">
                  <a:effectLst/>
                  <a:latin typeface="+mj-lt"/>
                  <a:ea typeface="Calibri" panose="020F0502020204030204" pitchFamily="34" charset="0"/>
                </a:rPr>
                <a:t>...</a:t>
              </a:r>
              <a:endParaRPr lang="en-US" dirty="0">
                <a:effectLst/>
                <a:latin typeface="+mj-lt"/>
                <a:ea typeface="Times New Roman" panose="02020603050405020304" pitchFamily="18" charset="0"/>
              </a:endParaRPr>
            </a:p>
          </p:txBody>
        </p:sp>
        <p:sp>
          <p:nvSpPr>
            <p:cNvPr id="127" name="Oval 126"/>
            <p:cNvSpPr/>
            <p:nvPr/>
          </p:nvSpPr>
          <p:spPr>
            <a:xfrm>
              <a:off x="2373202" y="482600"/>
              <a:ext cx="340995" cy="21717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cxnSp>
          <p:nvCxnSpPr>
            <p:cNvPr id="128" name="Straight Arrow Connector 127"/>
            <p:cNvCxnSpPr/>
            <p:nvPr/>
          </p:nvCxnSpPr>
          <p:spPr>
            <a:xfrm>
              <a:off x="1948387" y="695960"/>
              <a:ext cx="0" cy="18288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2533857" y="695960"/>
              <a:ext cx="0" cy="18288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5268" y="368845"/>
              <a:ext cx="1280160" cy="89471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Times New Roman" panose="02020603050405020304" pitchFamily="18" charset="0"/>
                </a:rPr>
                <a:t> </a:t>
              </a:r>
              <a:endParaRPr lang="en-US" sz="1200">
                <a:effectLst/>
                <a:latin typeface="+mj-lt"/>
                <a:ea typeface="Times New Roman" panose="02020603050405020304" pitchFamily="18" charset="0"/>
              </a:endParaRPr>
            </a:p>
          </p:txBody>
        </p:sp>
        <p:sp>
          <p:nvSpPr>
            <p:cNvPr id="131" name="Oval 130"/>
            <p:cNvSpPr/>
            <p:nvPr/>
          </p:nvSpPr>
          <p:spPr>
            <a:xfrm>
              <a:off x="3656062" y="474255"/>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sp>
          <p:nvSpPr>
            <p:cNvPr id="132" name="Rectangle 131"/>
            <p:cNvSpPr/>
            <p:nvPr/>
          </p:nvSpPr>
          <p:spPr>
            <a:xfrm>
              <a:off x="3703046" y="876210"/>
              <a:ext cx="848360" cy="266065"/>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Shared Global Address Space</a:t>
              </a:r>
              <a:endParaRPr lang="en-US" sz="1200">
                <a:effectLst/>
                <a:latin typeface="+mj-lt"/>
                <a:ea typeface="Times New Roman" panose="02020603050405020304" pitchFamily="18" charset="0"/>
              </a:endParaRPr>
            </a:p>
          </p:txBody>
        </p:sp>
        <p:sp>
          <p:nvSpPr>
            <p:cNvPr id="133" name="Text Box 39"/>
            <p:cNvSpPr txBox="1"/>
            <p:nvPr/>
          </p:nvSpPr>
          <p:spPr>
            <a:xfrm>
              <a:off x="4064316" y="440600"/>
              <a:ext cx="189865"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a:effectLst/>
                  <a:latin typeface="+mj-lt"/>
                  <a:ea typeface="Calibri" panose="020F0502020204030204" pitchFamily="34" charset="0"/>
                </a:rPr>
                <a:t>...</a:t>
              </a:r>
              <a:endParaRPr lang="en-US">
                <a:effectLst/>
                <a:latin typeface="+mj-lt"/>
                <a:ea typeface="Times New Roman" panose="02020603050405020304" pitchFamily="18" charset="0"/>
              </a:endParaRPr>
            </a:p>
          </p:txBody>
        </p:sp>
        <p:sp>
          <p:nvSpPr>
            <p:cNvPr id="134" name="Oval 133"/>
            <p:cNvSpPr/>
            <p:nvPr/>
          </p:nvSpPr>
          <p:spPr>
            <a:xfrm>
              <a:off x="4255428" y="479970"/>
              <a:ext cx="340995" cy="21717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rPr>
                <a:t>Task</a:t>
              </a:r>
              <a:endParaRPr lang="en-US" sz="1200">
                <a:effectLst/>
                <a:latin typeface="+mj-lt"/>
                <a:ea typeface="Times New Roman" panose="02020603050405020304" pitchFamily="18" charset="0"/>
              </a:endParaRPr>
            </a:p>
          </p:txBody>
        </p:sp>
        <p:cxnSp>
          <p:nvCxnSpPr>
            <p:cNvPr id="135" name="Straight Arrow Connector 134"/>
            <p:cNvCxnSpPr/>
            <p:nvPr/>
          </p:nvCxnSpPr>
          <p:spPr>
            <a:xfrm>
              <a:off x="3830665" y="693330"/>
              <a:ext cx="0" cy="18288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4416063" y="693330"/>
              <a:ext cx="0" cy="18288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Curved Connector 328"/>
            <p:cNvCxnSpPr>
              <a:stCxn id="123" idx="6"/>
              <a:endCxn id="130" idx="2"/>
            </p:cNvCxnSpPr>
            <p:nvPr/>
          </p:nvCxnSpPr>
          <p:spPr>
            <a:xfrm flipV="1">
              <a:off x="2873582" y="816203"/>
              <a:ext cx="611686" cy="2630"/>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045917" y="61509"/>
              <a:ext cx="306091" cy="163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j-lt"/>
              </a:endParaRPr>
            </a:p>
          </p:txBody>
        </p:sp>
        <p:sp>
          <p:nvSpPr>
            <p:cNvPr id="139" name="Text Box 39"/>
            <p:cNvSpPr txBox="1"/>
            <p:nvPr/>
          </p:nvSpPr>
          <p:spPr>
            <a:xfrm>
              <a:off x="3114770" y="613195"/>
              <a:ext cx="189865" cy="1828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dirty="0">
                  <a:effectLst/>
                  <a:latin typeface="+mj-lt"/>
                  <a:ea typeface="Calibri" panose="020F0502020204030204" pitchFamily="34" charset="0"/>
                </a:rPr>
                <a:t>...</a:t>
              </a:r>
              <a:endParaRPr lang="en-US" dirty="0">
                <a:effectLst/>
                <a:latin typeface="+mj-lt"/>
                <a:ea typeface="Times New Roman" panose="02020603050405020304" pitchFamily="18" charset="0"/>
              </a:endParaRPr>
            </a:p>
          </p:txBody>
        </p:sp>
        <p:cxnSp>
          <p:nvCxnSpPr>
            <p:cNvPr id="140" name="Straight Arrow Connector 139"/>
            <p:cNvCxnSpPr/>
            <p:nvPr/>
          </p:nvCxnSpPr>
          <p:spPr>
            <a:xfrm flipH="1">
              <a:off x="653445" y="1263856"/>
              <a:ext cx="1" cy="27681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1943129" y="1557117"/>
              <a:ext cx="628015" cy="266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Local Address Space</a:t>
              </a:r>
              <a:endParaRPr lang="en-US" sz="1200">
                <a:effectLst/>
                <a:latin typeface="+mj-lt"/>
                <a:ea typeface="Times New Roman" panose="02020603050405020304" pitchFamily="18" charset="0"/>
              </a:endParaRPr>
            </a:p>
          </p:txBody>
        </p:sp>
        <p:cxnSp>
          <p:nvCxnSpPr>
            <p:cNvPr id="142" name="Straight Arrow Connector 141"/>
            <p:cNvCxnSpPr/>
            <p:nvPr/>
          </p:nvCxnSpPr>
          <p:spPr>
            <a:xfrm flipH="1">
              <a:off x="2244119" y="1256762"/>
              <a:ext cx="0" cy="27622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3868286" y="1556142"/>
              <a:ext cx="628015" cy="266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Local Address Space</a:t>
              </a:r>
              <a:endParaRPr lang="en-US" sz="1200">
                <a:effectLst/>
                <a:latin typeface="+mj-lt"/>
                <a:ea typeface="Times New Roman" panose="02020603050405020304" pitchFamily="18" charset="0"/>
              </a:endParaRPr>
            </a:p>
          </p:txBody>
        </p:sp>
        <p:cxnSp>
          <p:nvCxnSpPr>
            <p:cNvPr id="144" name="Straight Arrow Connector 143"/>
            <p:cNvCxnSpPr/>
            <p:nvPr/>
          </p:nvCxnSpPr>
          <p:spPr>
            <a:xfrm flipH="1">
              <a:off x="4169276" y="1255787"/>
              <a:ext cx="0" cy="27622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Text Box 120"/>
            <p:cNvSpPr txBox="1"/>
            <p:nvPr/>
          </p:nvSpPr>
          <p:spPr>
            <a:xfrm>
              <a:off x="1150744" y="940458"/>
              <a:ext cx="458373" cy="200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400"/>
                </a:spcAft>
              </a:pPr>
              <a:r>
                <a:rPr lang="en-US" sz="800">
                  <a:effectLst/>
                  <a:latin typeface="+mj-lt"/>
                  <a:ea typeface="Times New Roman" panose="02020603050405020304" pitchFamily="18" charset="0"/>
                </a:rPr>
                <a:t>Task</a:t>
              </a:r>
              <a:endParaRPr lang="en-US" sz="900">
                <a:effectLst/>
                <a:latin typeface="+mj-lt"/>
                <a:ea typeface="Times New Roman" panose="02020603050405020304" pitchFamily="18" charset="0"/>
              </a:endParaRPr>
            </a:p>
          </p:txBody>
        </p:sp>
        <p:sp>
          <p:nvSpPr>
            <p:cNvPr id="146" name="Text Box 120"/>
            <p:cNvSpPr txBox="1"/>
            <p:nvPr/>
          </p:nvSpPr>
          <p:spPr>
            <a:xfrm>
              <a:off x="2750732" y="960107"/>
              <a:ext cx="457835" cy="200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a:effectLst/>
                  <a:latin typeface="+mj-lt"/>
                  <a:ea typeface="Calibri" panose="020F0502020204030204" pitchFamily="34" charset="0"/>
                </a:rPr>
                <a:t>Task</a:t>
              </a:r>
              <a:endParaRPr lang="en-US" sz="1200">
                <a:effectLst/>
                <a:latin typeface="+mj-lt"/>
                <a:ea typeface="Times New Roman" panose="02020603050405020304" pitchFamily="18" charset="0"/>
              </a:endParaRPr>
            </a:p>
          </p:txBody>
        </p:sp>
        <p:sp>
          <p:nvSpPr>
            <p:cNvPr id="147" name="Text Box 120"/>
            <p:cNvSpPr txBox="1"/>
            <p:nvPr/>
          </p:nvSpPr>
          <p:spPr>
            <a:xfrm>
              <a:off x="4720590" y="945401"/>
              <a:ext cx="274320" cy="200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a:effectLst/>
                  <a:latin typeface="+mj-lt"/>
                  <a:ea typeface="Calibri" panose="020F0502020204030204" pitchFamily="34" charset="0"/>
                </a:rPr>
                <a:t>Task</a:t>
              </a:r>
              <a:endParaRPr lang="en-US" sz="1200">
                <a:effectLst/>
                <a:latin typeface="+mj-lt"/>
                <a:ea typeface="Times New Roman" panose="02020603050405020304" pitchFamily="18" charset="0"/>
              </a:endParaRPr>
            </a:p>
          </p:txBody>
        </p:sp>
      </p:grpSp>
      <p:grpSp>
        <p:nvGrpSpPr>
          <p:cNvPr id="148" name="Canvas 428"/>
          <p:cNvGrpSpPr/>
          <p:nvPr/>
        </p:nvGrpSpPr>
        <p:grpSpPr>
          <a:xfrm>
            <a:off x="8961992" y="782523"/>
            <a:ext cx="3733800" cy="1517650"/>
            <a:chOff x="0" y="0"/>
            <a:chExt cx="3733800" cy="1517650"/>
          </a:xfrm>
        </p:grpSpPr>
        <p:sp>
          <p:nvSpPr>
            <p:cNvPr id="149" name="Rectangle 148"/>
            <p:cNvSpPr/>
            <p:nvPr/>
          </p:nvSpPr>
          <p:spPr>
            <a:xfrm>
              <a:off x="0" y="0"/>
              <a:ext cx="3733800" cy="1517650"/>
            </a:xfrm>
            <a:prstGeom prst="rect">
              <a:avLst/>
            </a:prstGeom>
          </p:spPr>
        </p:sp>
        <p:sp>
          <p:nvSpPr>
            <p:cNvPr id="150" name="Oval 149"/>
            <p:cNvSpPr/>
            <p:nvPr/>
          </p:nvSpPr>
          <p:spPr>
            <a:xfrm>
              <a:off x="232635" y="551635"/>
              <a:ext cx="341926" cy="21809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Task</a:t>
              </a:r>
              <a:endParaRPr lang="en-US" sz="900">
                <a:effectLst/>
                <a:latin typeface="+mj-lt"/>
                <a:ea typeface="Times New Roman" panose="02020603050405020304" pitchFamily="18" charset="0"/>
              </a:endParaRPr>
            </a:p>
          </p:txBody>
        </p:sp>
        <p:sp>
          <p:nvSpPr>
            <p:cNvPr id="151" name="Rectangle 150"/>
            <p:cNvSpPr/>
            <p:nvPr/>
          </p:nvSpPr>
          <p:spPr>
            <a:xfrm>
              <a:off x="114607" y="1056459"/>
              <a:ext cx="2765937" cy="2667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200">
                  <a:effectLst/>
                  <a:latin typeface="+mj-lt"/>
                  <a:ea typeface="Times New Roman" panose="02020603050405020304" pitchFamily="18" charset="0"/>
                  <a:cs typeface="Calibri" panose="020F0502020204030204" pitchFamily="34" charset="0"/>
                </a:rPr>
                <a:t> </a:t>
              </a:r>
              <a:endParaRPr lang="en-US" sz="1200">
                <a:effectLst/>
                <a:latin typeface="+mj-lt"/>
                <a:ea typeface="Times New Roman" panose="02020603050405020304" pitchFamily="18" charset="0"/>
              </a:endParaRPr>
            </a:p>
          </p:txBody>
        </p:sp>
        <p:sp>
          <p:nvSpPr>
            <p:cNvPr id="152" name="Text Box 407"/>
            <p:cNvSpPr txBox="1"/>
            <p:nvPr/>
          </p:nvSpPr>
          <p:spPr>
            <a:xfrm>
              <a:off x="1679352" y="38638"/>
              <a:ext cx="466725" cy="2176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0" rIns="91440" bIns="0" numCol="1" spcCol="0" rtlCol="0" fromWordArt="0" anchor="t" anchorCtr="0" forceAA="0" compatLnSpc="1">
              <a:prstTxWarp prst="textNoShape">
                <a:avLst/>
              </a:prstTxWarp>
              <a:noAutofit/>
            </a:bodyPr>
            <a:lstStyle/>
            <a:p>
              <a:pPr marL="0" marR="0" algn="just">
                <a:spcBef>
                  <a:spcPts val="0"/>
                </a:spcBef>
                <a:spcAft>
                  <a:spcPts val="400"/>
                </a:spcAft>
              </a:pPr>
              <a:r>
                <a:rPr lang="en-US" dirty="0">
                  <a:effectLst/>
                  <a:latin typeface="+mj-lt"/>
                  <a:ea typeface="Times New Roman" panose="02020603050405020304" pitchFamily="18" charset="0"/>
                </a:rPr>
                <a:t>...</a:t>
              </a:r>
            </a:p>
          </p:txBody>
        </p:sp>
        <p:sp>
          <p:nvSpPr>
            <p:cNvPr id="153" name="Oval 152"/>
            <p:cNvSpPr/>
            <p:nvPr/>
          </p:nvSpPr>
          <p:spPr>
            <a:xfrm>
              <a:off x="973636" y="552269"/>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cs typeface="Calibri" panose="020F0502020204030204" pitchFamily="34" charset="0"/>
                </a:rPr>
                <a:t>Task</a:t>
              </a:r>
              <a:endParaRPr lang="en-US" sz="1200">
                <a:effectLst/>
                <a:latin typeface="+mj-lt"/>
                <a:ea typeface="Times New Roman" panose="02020603050405020304" pitchFamily="18" charset="0"/>
              </a:endParaRPr>
            </a:p>
          </p:txBody>
        </p:sp>
        <p:sp>
          <p:nvSpPr>
            <p:cNvPr id="155" name="Oval 154"/>
            <p:cNvSpPr/>
            <p:nvPr/>
          </p:nvSpPr>
          <p:spPr>
            <a:xfrm>
              <a:off x="2392115" y="548414"/>
              <a:ext cx="341630" cy="217805"/>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solidFill>
                    <a:srgbClr val="000000"/>
                  </a:solidFill>
                  <a:effectLst/>
                  <a:latin typeface="+mj-lt"/>
                  <a:ea typeface="Times New Roman" panose="02020603050405020304" pitchFamily="18" charset="0"/>
                  <a:cs typeface="Calibri" panose="020F0502020204030204" pitchFamily="34" charset="0"/>
                </a:rPr>
                <a:t>Task</a:t>
              </a:r>
              <a:endParaRPr lang="en-US" sz="1200">
                <a:effectLst/>
                <a:latin typeface="+mj-lt"/>
                <a:ea typeface="Times New Roman" panose="02020603050405020304" pitchFamily="18" charset="0"/>
              </a:endParaRPr>
            </a:p>
          </p:txBody>
        </p:sp>
        <p:cxnSp>
          <p:nvCxnSpPr>
            <p:cNvPr id="156" name="Straight Arrow Connector 155"/>
            <p:cNvCxnSpPr/>
            <p:nvPr/>
          </p:nvCxnSpPr>
          <p:spPr>
            <a:xfrm flipH="1">
              <a:off x="403590" y="769734"/>
              <a:ext cx="8" cy="28672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1154611" y="769734"/>
              <a:ext cx="0" cy="28638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2568971" y="771050"/>
              <a:ext cx="0" cy="28638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81458" y="1057435"/>
              <a:ext cx="0" cy="2657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42139" y="1057729"/>
              <a:ext cx="0" cy="2654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263589" y="1062129"/>
              <a:ext cx="0" cy="2654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 name="Text Box 419"/>
            <p:cNvSpPr txBox="1"/>
            <p:nvPr/>
          </p:nvSpPr>
          <p:spPr>
            <a:xfrm>
              <a:off x="775479" y="1122622"/>
              <a:ext cx="1540962" cy="1015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800" dirty="0">
                  <a:solidFill>
                    <a:srgbClr val="000000"/>
                  </a:solidFill>
                  <a:effectLst/>
                  <a:latin typeface="+mj-lt"/>
                  <a:ea typeface="Calibri" panose="020F0502020204030204" pitchFamily="34" charset="0"/>
                  <a:cs typeface="Calibri" panose="020F0502020204030204" pitchFamily="34" charset="0"/>
                </a:rPr>
                <a:t>Partitioned Shared Address Space</a:t>
              </a:r>
              <a:endParaRPr lang="en-US" sz="1200" dirty="0">
                <a:effectLst/>
                <a:latin typeface="+mj-lt"/>
                <a:ea typeface="Times New Roman" panose="02020603050405020304" pitchFamily="18" charset="0"/>
              </a:endParaRPr>
            </a:p>
          </p:txBody>
        </p:sp>
        <p:sp>
          <p:nvSpPr>
            <p:cNvPr id="165" name="Rectangle 164"/>
            <p:cNvSpPr/>
            <p:nvPr/>
          </p:nvSpPr>
          <p:spPr>
            <a:xfrm>
              <a:off x="824978" y="40028"/>
              <a:ext cx="64008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0" rIns="18288"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cs typeface="Calibri" panose="020F0502020204030204" pitchFamily="34" charset="0"/>
                </a:rPr>
                <a:t>Local Address Space</a:t>
              </a:r>
              <a:endParaRPr lang="en-US" sz="1200">
                <a:effectLst/>
                <a:latin typeface="+mj-lt"/>
                <a:ea typeface="Times New Roman" panose="02020603050405020304" pitchFamily="18" charset="0"/>
              </a:endParaRPr>
            </a:p>
          </p:txBody>
        </p:sp>
        <p:sp>
          <p:nvSpPr>
            <p:cNvPr id="167" name="Rectangle 166"/>
            <p:cNvSpPr/>
            <p:nvPr/>
          </p:nvSpPr>
          <p:spPr>
            <a:xfrm>
              <a:off x="2240464" y="39053"/>
              <a:ext cx="64008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0" rIns="18288"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dirty="0">
                  <a:solidFill>
                    <a:srgbClr val="000000"/>
                  </a:solidFill>
                  <a:effectLst/>
                  <a:latin typeface="+mj-lt"/>
                  <a:ea typeface="Calibri" panose="020F0502020204030204" pitchFamily="34" charset="0"/>
                  <a:cs typeface="Calibri" panose="020F0502020204030204" pitchFamily="34" charset="0"/>
                </a:rPr>
                <a:t>Local Address Space</a:t>
              </a:r>
              <a:endParaRPr lang="en-US" sz="1200" dirty="0">
                <a:effectLst/>
                <a:latin typeface="+mj-lt"/>
                <a:ea typeface="Times New Roman" panose="02020603050405020304" pitchFamily="18" charset="0"/>
              </a:endParaRPr>
            </a:p>
          </p:txBody>
        </p:sp>
        <p:sp>
          <p:nvSpPr>
            <p:cNvPr id="168" name="Rectangle 167"/>
            <p:cNvSpPr/>
            <p:nvPr/>
          </p:nvSpPr>
          <p:spPr>
            <a:xfrm>
              <a:off x="85340" y="47603"/>
              <a:ext cx="64008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0" rIns="18288"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cs typeface="Calibri" panose="020F0502020204030204" pitchFamily="34" charset="0"/>
                </a:rPr>
                <a:t>Local Address Space</a:t>
              </a:r>
              <a:endParaRPr lang="en-US" sz="1200">
                <a:effectLst/>
                <a:latin typeface="+mj-lt"/>
                <a:ea typeface="Times New Roman" panose="02020603050405020304" pitchFamily="18" charset="0"/>
              </a:endParaRPr>
            </a:p>
          </p:txBody>
        </p:sp>
        <p:cxnSp>
          <p:nvCxnSpPr>
            <p:cNvPr id="169" name="Straight Connector 168"/>
            <p:cNvCxnSpPr/>
            <p:nvPr/>
          </p:nvCxnSpPr>
          <p:spPr>
            <a:xfrm flipH="1">
              <a:off x="403598" y="321923"/>
              <a:ext cx="1782" cy="229712"/>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144451" y="314348"/>
              <a:ext cx="567" cy="237921"/>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560504" y="313373"/>
              <a:ext cx="2426" cy="235041"/>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73" name="Straight Connector 172"/>
          <p:cNvCxnSpPr/>
          <p:nvPr/>
        </p:nvCxnSpPr>
        <p:spPr>
          <a:xfrm>
            <a:off x="8330162" y="785409"/>
            <a:ext cx="0" cy="5526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24395" y="4208006"/>
            <a:ext cx="8279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2" y="2258138"/>
            <a:ext cx="12166651"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768830" y="4208006"/>
            <a:ext cx="0" cy="210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768830" y="781519"/>
            <a:ext cx="0" cy="1457372"/>
          </a:xfrm>
          <a:prstGeom prst="line">
            <a:avLst/>
          </a:prstGeom>
        </p:spPr>
        <p:style>
          <a:lnRef idx="1">
            <a:schemeClr val="accent1"/>
          </a:lnRef>
          <a:fillRef idx="0">
            <a:schemeClr val="accent1"/>
          </a:fillRef>
          <a:effectRef idx="0">
            <a:schemeClr val="accent1"/>
          </a:effectRef>
          <a:fontRef idx="minor">
            <a:schemeClr val="tx1"/>
          </a:fontRef>
        </p:style>
      </p:cxnSp>
      <p:grpSp>
        <p:nvGrpSpPr>
          <p:cNvPr id="245" name="Group 244"/>
          <p:cNvGrpSpPr/>
          <p:nvPr/>
        </p:nvGrpSpPr>
        <p:grpSpPr>
          <a:xfrm>
            <a:off x="9529718" y="2324617"/>
            <a:ext cx="1934845" cy="1669630"/>
            <a:chOff x="8501558" y="2324730"/>
            <a:chExt cx="1934845" cy="2095500"/>
          </a:xfrm>
        </p:grpSpPr>
        <p:sp>
          <p:nvSpPr>
            <p:cNvPr id="214" name="Rectangle 213"/>
            <p:cNvSpPr/>
            <p:nvPr/>
          </p:nvSpPr>
          <p:spPr>
            <a:xfrm>
              <a:off x="9201328" y="2522215"/>
              <a:ext cx="548640" cy="2736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9144" rIns="18288" bIns="914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Times New Roman" panose="02020603050405020304" pitchFamily="18" charset="0"/>
                </a:rPr>
                <a:t>X</a:t>
              </a:r>
              <a:endParaRPr lang="en-US" sz="1200">
                <a:effectLst/>
                <a:latin typeface="+mj-lt"/>
                <a:ea typeface="Times New Roman" panose="02020603050405020304" pitchFamily="18" charset="0"/>
              </a:endParaRPr>
            </a:p>
          </p:txBody>
        </p:sp>
        <p:sp>
          <p:nvSpPr>
            <p:cNvPr id="215" name="Rectangle 214"/>
            <p:cNvSpPr/>
            <p:nvPr/>
          </p:nvSpPr>
          <p:spPr>
            <a:xfrm>
              <a:off x="9879508" y="2522850"/>
              <a:ext cx="548640" cy="2736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9144" rIns="18288" bIns="914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X</a:t>
              </a:r>
              <a:endParaRPr lang="en-US" sz="1200">
                <a:effectLst/>
                <a:latin typeface="+mj-lt"/>
                <a:ea typeface="Times New Roman" panose="02020603050405020304" pitchFamily="18" charset="0"/>
              </a:endParaRPr>
            </a:p>
          </p:txBody>
        </p:sp>
        <p:sp>
          <p:nvSpPr>
            <p:cNvPr id="216" name="Rectangle 215"/>
            <p:cNvSpPr/>
            <p:nvPr/>
          </p:nvSpPr>
          <p:spPr>
            <a:xfrm>
              <a:off x="8513623" y="2522850"/>
              <a:ext cx="548640" cy="27368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9144" rIns="18288" bIns="914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X   Y</a:t>
              </a:r>
              <a:endParaRPr lang="en-US" sz="1200">
                <a:effectLst/>
                <a:latin typeface="+mj-lt"/>
                <a:ea typeface="Times New Roman" panose="02020603050405020304" pitchFamily="18" charset="0"/>
              </a:endParaRPr>
            </a:p>
          </p:txBody>
        </p:sp>
        <p:sp>
          <p:nvSpPr>
            <p:cNvPr id="217" name="Rectangle 216"/>
            <p:cNvSpPr/>
            <p:nvPr/>
          </p:nvSpPr>
          <p:spPr>
            <a:xfrm>
              <a:off x="9142273" y="3739510"/>
              <a:ext cx="640080" cy="498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9144" rIns="18288" bIns="914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800">
                  <a:effectLst/>
                  <a:latin typeface="+mj-lt"/>
                  <a:ea typeface="Times New Roman" panose="02020603050405020304" pitchFamily="18" charset="0"/>
                </a:rPr>
                <a:t> </a:t>
              </a:r>
              <a:endParaRPr lang="en-US" sz="1200">
                <a:effectLst/>
                <a:latin typeface="+mj-lt"/>
                <a:ea typeface="Times New Roman" panose="02020603050405020304" pitchFamily="18" charset="0"/>
              </a:endParaRPr>
            </a:p>
          </p:txBody>
        </p:sp>
        <p:sp>
          <p:nvSpPr>
            <p:cNvPr id="218" name="Rectangle 217"/>
            <p:cNvSpPr/>
            <p:nvPr/>
          </p:nvSpPr>
          <p:spPr>
            <a:xfrm>
              <a:off x="9782353" y="3738240"/>
              <a:ext cx="640080" cy="49974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9144" rIns="18288" bIns="9144"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800">
                  <a:solidFill>
                    <a:srgbClr val="000000"/>
                  </a:solidFill>
                  <a:effectLst/>
                  <a:latin typeface="+mj-lt"/>
                  <a:ea typeface="Calibri" panose="020F0502020204030204" pitchFamily="34" charset="0"/>
                </a:rPr>
                <a:t>Z</a:t>
              </a:r>
              <a:endParaRPr lang="en-US" sz="1200">
                <a:effectLst/>
                <a:latin typeface="+mj-lt"/>
                <a:ea typeface="Times New Roman" panose="02020603050405020304" pitchFamily="18" charset="0"/>
              </a:endParaRPr>
            </a:p>
          </p:txBody>
        </p:sp>
        <p:sp>
          <p:nvSpPr>
            <p:cNvPr id="219" name="Rectangle 218"/>
            <p:cNvSpPr/>
            <p:nvPr/>
          </p:nvSpPr>
          <p:spPr>
            <a:xfrm>
              <a:off x="8502193" y="3739510"/>
              <a:ext cx="640080" cy="4984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 tIns="9144" rIns="18288" bIns="9144"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800">
                  <a:effectLst/>
                  <a:latin typeface="+mj-lt"/>
                  <a:ea typeface="Times New Roman" panose="02020603050405020304" pitchFamily="18" charset="0"/>
                </a:rPr>
                <a:t> </a:t>
              </a:r>
              <a:endParaRPr lang="en-US" sz="1200">
                <a:effectLst/>
                <a:latin typeface="+mj-lt"/>
                <a:ea typeface="Times New Roman" panose="02020603050405020304" pitchFamily="18" charset="0"/>
              </a:endParaRPr>
            </a:p>
          </p:txBody>
        </p:sp>
        <p:sp>
          <p:nvSpPr>
            <p:cNvPr id="220" name="Rectangle 219"/>
            <p:cNvSpPr/>
            <p:nvPr/>
          </p:nvSpPr>
          <p:spPr>
            <a:xfrm>
              <a:off x="8669833" y="3941440"/>
              <a:ext cx="1600200" cy="228600"/>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800">
                  <a:solidFill>
                    <a:srgbClr val="000000"/>
                  </a:solidFill>
                  <a:effectLst/>
                  <a:latin typeface="+mj-lt"/>
                  <a:ea typeface="Times New Roman" panose="02020603050405020304" pitchFamily="18" charset="0"/>
                </a:rPr>
                <a:t>Array [ ]</a:t>
              </a:r>
              <a:endParaRPr lang="en-US" sz="900">
                <a:effectLst/>
                <a:latin typeface="+mj-lt"/>
                <a:ea typeface="Times New Roman" panose="02020603050405020304" pitchFamily="18" charset="0"/>
              </a:endParaRPr>
            </a:p>
          </p:txBody>
        </p:sp>
        <p:cxnSp>
          <p:nvCxnSpPr>
            <p:cNvPr id="221" name="Straight Arrow Connector 220"/>
            <p:cNvCxnSpPr/>
            <p:nvPr/>
          </p:nvCxnSpPr>
          <p:spPr>
            <a:xfrm>
              <a:off x="8501558" y="2390770"/>
              <a:ext cx="19208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10426243" y="2346955"/>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8511083" y="2340605"/>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Text Box 277"/>
            <p:cNvSpPr txBox="1"/>
            <p:nvPr/>
          </p:nvSpPr>
          <p:spPr>
            <a:xfrm>
              <a:off x="8595538" y="3168010"/>
              <a:ext cx="457200" cy="212090"/>
            </a:xfrm>
            <a:prstGeom prst="ellipse">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spcBef>
                  <a:spcPts val="0"/>
                </a:spcBef>
                <a:spcAft>
                  <a:spcPts val="400"/>
                </a:spcAft>
              </a:pPr>
              <a:r>
                <a:rPr lang="en-US" sz="800">
                  <a:effectLst/>
                  <a:latin typeface="+mj-lt"/>
                  <a:ea typeface="Times New Roman" panose="02020603050405020304" pitchFamily="18" charset="0"/>
                </a:rPr>
                <a:t>Task 1</a:t>
              </a:r>
              <a:endParaRPr lang="en-US" sz="900">
                <a:effectLst/>
                <a:latin typeface="+mj-lt"/>
                <a:ea typeface="Times New Roman" panose="02020603050405020304" pitchFamily="18" charset="0"/>
              </a:endParaRPr>
            </a:p>
          </p:txBody>
        </p:sp>
        <p:sp>
          <p:nvSpPr>
            <p:cNvPr id="225" name="Text Box 277"/>
            <p:cNvSpPr txBox="1"/>
            <p:nvPr/>
          </p:nvSpPr>
          <p:spPr>
            <a:xfrm>
              <a:off x="9252128" y="3162930"/>
              <a:ext cx="457200" cy="212090"/>
            </a:xfrm>
            <a:prstGeom prst="ellipse">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effectLst/>
                  <a:latin typeface="+mj-lt"/>
                  <a:ea typeface="Calibri" panose="020F0502020204030204" pitchFamily="34" charset="0"/>
                </a:rPr>
                <a:t>Task 2</a:t>
              </a:r>
              <a:endParaRPr lang="en-US" sz="1200">
                <a:effectLst/>
                <a:latin typeface="+mj-lt"/>
                <a:ea typeface="Times New Roman" panose="02020603050405020304" pitchFamily="18" charset="0"/>
              </a:endParaRPr>
            </a:p>
          </p:txBody>
        </p:sp>
        <p:sp>
          <p:nvSpPr>
            <p:cNvPr id="226" name="Text Box 277"/>
            <p:cNvSpPr txBox="1"/>
            <p:nvPr/>
          </p:nvSpPr>
          <p:spPr>
            <a:xfrm>
              <a:off x="9921418" y="3168010"/>
              <a:ext cx="457200" cy="212090"/>
            </a:xfrm>
            <a:prstGeom prst="ellipse">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18288"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800">
                  <a:effectLst/>
                  <a:latin typeface="+mj-lt"/>
                  <a:ea typeface="Calibri" panose="020F0502020204030204" pitchFamily="34" charset="0"/>
                </a:rPr>
                <a:t>Task 3</a:t>
              </a:r>
              <a:endParaRPr lang="en-US" sz="1200">
                <a:effectLst/>
                <a:latin typeface="+mj-lt"/>
                <a:ea typeface="Times New Roman" panose="02020603050405020304" pitchFamily="18" charset="0"/>
              </a:endParaRPr>
            </a:p>
          </p:txBody>
        </p:sp>
        <p:cxnSp>
          <p:nvCxnSpPr>
            <p:cNvPr id="227" name="Straight Arrow Connector 226"/>
            <p:cNvCxnSpPr/>
            <p:nvPr/>
          </p:nvCxnSpPr>
          <p:spPr>
            <a:xfrm flipV="1">
              <a:off x="8815248" y="2789550"/>
              <a:ext cx="3175" cy="36576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V="1">
              <a:off x="9490253" y="2784470"/>
              <a:ext cx="3175" cy="36576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V="1">
              <a:off x="10137953" y="2787010"/>
              <a:ext cx="3175" cy="36576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V="1">
              <a:off x="8812073" y="3372480"/>
              <a:ext cx="3175" cy="36576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9468028" y="3365495"/>
              <a:ext cx="3175" cy="36576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V="1">
              <a:off x="10134778" y="3365495"/>
              <a:ext cx="3175" cy="36576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3" name="Text Box 277"/>
            <p:cNvSpPr txBox="1"/>
            <p:nvPr/>
          </p:nvSpPr>
          <p:spPr>
            <a:xfrm>
              <a:off x="8994953" y="2324730"/>
              <a:ext cx="1008380" cy="17335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a:effectLst/>
                  <a:latin typeface="+mj-lt"/>
                  <a:ea typeface="Calibri" panose="020F0502020204030204" pitchFamily="34" charset="0"/>
                </a:rPr>
                <a:t>Local Address Spaces</a:t>
              </a:r>
              <a:endParaRPr lang="en-US" sz="1200">
                <a:effectLst/>
                <a:latin typeface="+mj-lt"/>
                <a:ea typeface="Times New Roman" panose="02020603050405020304" pitchFamily="18" charset="0"/>
              </a:endParaRPr>
            </a:p>
          </p:txBody>
        </p:sp>
        <p:cxnSp>
          <p:nvCxnSpPr>
            <p:cNvPr id="234" name="Straight Arrow Connector 233"/>
            <p:cNvCxnSpPr/>
            <p:nvPr/>
          </p:nvCxnSpPr>
          <p:spPr>
            <a:xfrm>
              <a:off x="8511083" y="4372605"/>
              <a:ext cx="1920875"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0436403" y="4328790"/>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8520608" y="4322440"/>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7" name="Text Box 277"/>
          <p:cNvSpPr txBox="1"/>
          <p:nvPr/>
        </p:nvSpPr>
        <p:spPr>
          <a:xfrm>
            <a:off x="9718726" y="4021305"/>
            <a:ext cx="1506855" cy="17335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800" dirty="0">
                <a:effectLst/>
                <a:latin typeface="+mj-lt"/>
                <a:ea typeface="Calibri" panose="020F0502020204030204" pitchFamily="34" charset="0"/>
              </a:rPr>
              <a:t>Partitioned Shared Address Space</a:t>
            </a:r>
            <a:endParaRPr lang="en-US" sz="1200" dirty="0">
              <a:effectLst/>
              <a:latin typeface="+mj-lt"/>
              <a:ea typeface="Times New Roman" panose="02020603050405020304" pitchFamily="18" charset="0"/>
            </a:endParaRPr>
          </a:p>
        </p:txBody>
      </p:sp>
      <p:sp>
        <p:nvSpPr>
          <p:cNvPr id="238" name="Text Box 282"/>
          <p:cNvSpPr txBox="1"/>
          <p:nvPr/>
        </p:nvSpPr>
        <p:spPr>
          <a:xfrm>
            <a:off x="8504987" y="4307327"/>
            <a:ext cx="3533140" cy="686822"/>
          </a:xfrm>
          <a:prstGeom prst="rect">
            <a:avLst/>
          </a:prstGeom>
          <a:solidFill>
            <a:schemeClr val="lt1"/>
          </a:solidFill>
          <a:ln w="6350">
            <a:solidFill>
              <a:schemeClr val="tx1"/>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nSpc>
                <a:spcPct val="120000"/>
              </a:lnSpc>
              <a:spcBef>
                <a:spcPts val="0"/>
              </a:spcBef>
              <a:spcAft>
                <a:spcPts val="0"/>
              </a:spcAft>
            </a:pPr>
            <a:r>
              <a:rPr lang="en-US" sz="800" dirty="0">
                <a:effectLst/>
                <a:latin typeface="+mj-lt"/>
                <a:ea typeface="Calibri" panose="020F0502020204030204" pitchFamily="34" charset="0"/>
                <a:cs typeface="Iskoola Pota" panose="020B0502040204020203" pitchFamily="34" charset="0"/>
              </a:rPr>
              <a:t>Each task has declared a private variable X</a:t>
            </a:r>
            <a:endParaRPr lang="en-US" sz="1100" dirty="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dirty="0">
                <a:effectLst/>
                <a:latin typeface="+mj-lt"/>
                <a:ea typeface="Calibri" panose="020F0502020204030204" pitchFamily="34" charset="0"/>
                <a:cs typeface="Iskoola Pota" panose="020B0502040204020203" pitchFamily="34" charset="0"/>
              </a:rPr>
              <a:t>Task 1 has  declared another private variable Y</a:t>
            </a:r>
            <a:endParaRPr lang="en-US" sz="1100" dirty="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dirty="0">
                <a:effectLst/>
                <a:latin typeface="+mj-lt"/>
                <a:ea typeface="Calibri" panose="020F0502020204030204" pitchFamily="34" charset="0"/>
                <a:cs typeface="Iskoola Pota" panose="020B0502040204020203" pitchFamily="34" charset="0"/>
              </a:rPr>
              <a:t>Task 3 has declared a shared variable Z</a:t>
            </a:r>
            <a:endParaRPr lang="en-US" sz="1100" dirty="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1000"/>
              </a:spcAft>
            </a:pPr>
            <a:r>
              <a:rPr lang="en-US" sz="800" dirty="0">
                <a:effectLst/>
                <a:latin typeface="+mj-lt"/>
                <a:ea typeface="Calibri" panose="020F0502020204030204" pitchFamily="34" charset="0"/>
                <a:cs typeface="Iskoola Pota" panose="020B0502040204020203" pitchFamily="34" charset="0"/>
              </a:rPr>
              <a:t>An array is declared as shared across the shared address space</a:t>
            </a:r>
            <a:endParaRPr lang="en-US" sz="1100" dirty="0">
              <a:effectLst/>
              <a:latin typeface="+mj-lt"/>
              <a:ea typeface="Calibri" panose="020F0502020204030204" pitchFamily="34" charset="0"/>
              <a:cs typeface="Iskoola Pota" panose="020B0502040204020203" pitchFamily="34" charset="0"/>
            </a:endParaRPr>
          </a:p>
        </p:txBody>
      </p:sp>
      <p:sp>
        <p:nvSpPr>
          <p:cNvPr id="246" name="Text Box 282"/>
          <p:cNvSpPr txBox="1"/>
          <p:nvPr/>
        </p:nvSpPr>
        <p:spPr>
          <a:xfrm>
            <a:off x="8501075" y="5044977"/>
            <a:ext cx="3533140" cy="1260077"/>
          </a:xfrm>
          <a:prstGeom prst="rect">
            <a:avLst/>
          </a:prstGeom>
          <a:solidFill>
            <a:schemeClr val="lt1"/>
          </a:solidFill>
          <a:ln w="6350">
            <a:solidFill>
              <a:schemeClr val="tx1"/>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0" bIns="45720" numCol="1" spcCol="0" rtlCol="0" fromWordArt="0" anchor="t" anchorCtr="0" forceAA="0" compatLnSpc="1">
            <a:prstTxWarp prst="textNoShape">
              <a:avLst/>
            </a:prstTxWarp>
            <a:noAutofit/>
          </a:bodyPr>
          <a:lstStyle/>
          <a:p>
            <a:pPr marR="0" lvl="0">
              <a:lnSpc>
                <a:spcPct val="120000"/>
              </a:lnSpc>
              <a:spcBef>
                <a:spcPts val="0"/>
              </a:spcBef>
              <a:spcAft>
                <a:spcPts val="0"/>
              </a:spcAft>
            </a:pPr>
            <a:r>
              <a:rPr lang="en-US" sz="800">
                <a:effectLst/>
                <a:latin typeface="+mj-lt"/>
                <a:ea typeface="Calibri" panose="020F0502020204030204" pitchFamily="34" charset="0"/>
                <a:cs typeface="Iskoola Pota" panose="020B0502040204020203" pitchFamily="34" charset="0"/>
              </a:rPr>
              <a:t>Every task can access variable Z</a:t>
            </a:r>
            <a:endParaRPr lang="en-US" sz="110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a:effectLst/>
                <a:latin typeface="+mj-lt"/>
                <a:ea typeface="Calibri" panose="020F0502020204030204" pitchFamily="34" charset="0"/>
                <a:cs typeface="Iskoola Pota" panose="020B0502040204020203" pitchFamily="34" charset="0"/>
              </a:rPr>
              <a:t>Every task can access each element of the array</a:t>
            </a:r>
            <a:endParaRPr lang="en-US" sz="110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a:effectLst/>
                <a:latin typeface="+mj-lt"/>
                <a:ea typeface="Calibri" panose="020F0502020204030204" pitchFamily="34" charset="0"/>
                <a:cs typeface="Iskoola Pota" panose="020B0502040204020203" pitchFamily="34" charset="0"/>
              </a:rPr>
              <a:t>Only Task 1 can access variable Y</a:t>
            </a:r>
            <a:endParaRPr lang="en-US" sz="110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a:effectLst/>
                <a:latin typeface="+mj-lt"/>
                <a:ea typeface="Calibri" panose="020F0502020204030204" pitchFamily="34" charset="0"/>
                <a:cs typeface="Iskoola Pota" panose="020B0502040204020203" pitchFamily="34" charset="0"/>
              </a:rPr>
              <a:t>Each copy of X is local to the task declaring it and may not necessarily contain the same value</a:t>
            </a:r>
            <a:endParaRPr lang="en-US" sz="110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a:effectLst/>
                <a:latin typeface="+mj-lt"/>
                <a:ea typeface="Times New Roman" panose="02020603050405020304" pitchFamily="18" charset="0"/>
                <a:cs typeface="Iskoola Pota" panose="020B0502040204020203" pitchFamily="34" charset="0"/>
              </a:rPr>
              <a:t>Access of elements local to a task in the array is faster than accessing other elements.</a:t>
            </a:r>
            <a:endParaRPr lang="en-US" sz="1100">
              <a:effectLst/>
              <a:latin typeface="+mj-lt"/>
              <a:ea typeface="Calibri" panose="020F0502020204030204" pitchFamily="34" charset="0"/>
              <a:cs typeface="Iskoola Pota" panose="020B0502040204020203" pitchFamily="34" charset="0"/>
            </a:endParaRPr>
          </a:p>
          <a:p>
            <a:pPr marR="0" lvl="0">
              <a:lnSpc>
                <a:spcPct val="120000"/>
              </a:lnSpc>
              <a:spcBef>
                <a:spcPts val="0"/>
              </a:spcBef>
              <a:spcAft>
                <a:spcPts val="0"/>
              </a:spcAft>
            </a:pPr>
            <a:r>
              <a:rPr lang="en-US" sz="800">
                <a:effectLst/>
                <a:latin typeface="+mj-lt"/>
                <a:ea typeface="Times New Roman" panose="02020603050405020304" pitchFamily="18" charset="0"/>
                <a:cs typeface="Iskoola Pota" panose="020B0502040204020203" pitchFamily="34" charset="0"/>
              </a:rPr>
              <a:t>Task 3 may access Z faster than Task 1 and Task 2</a:t>
            </a:r>
            <a:endParaRPr lang="en-US" sz="1100">
              <a:effectLst/>
              <a:latin typeface="+mj-lt"/>
              <a:ea typeface="Calibri" panose="020F0502020204030204" pitchFamily="34" charset="0"/>
              <a:cs typeface="Iskoola Pota" panose="020B0502040204020203" pitchFamily="34" charset="0"/>
            </a:endParaRPr>
          </a:p>
        </p:txBody>
      </p:sp>
      <p:sp>
        <p:nvSpPr>
          <p:cNvPr id="247" name="Rectangle 246"/>
          <p:cNvSpPr/>
          <p:nvPr/>
        </p:nvSpPr>
        <p:spPr>
          <a:xfrm rot="16200000">
            <a:off x="-65388" y="1208078"/>
            <a:ext cx="1463567" cy="369332"/>
          </a:xfrm>
          <a:prstGeom prst="rect">
            <a:avLst/>
          </a:prstGeom>
        </p:spPr>
        <p:txBody>
          <a:bodyPr wrap="square">
            <a:spAutoFit/>
          </a:bodyPr>
          <a:lstStyle/>
          <a:p>
            <a:r>
              <a:rPr lang="en-US" dirty="0" smtClean="0">
                <a:solidFill>
                  <a:srgbClr val="FF4F4F"/>
                </a:solidFill>
                <a:latin typeface="Segoe Print" panose="02000600000000000000" pitchFamily="2" charset="0"/>
              </a:rPr>
              <a:t>Shared</a:t>
            </a:r>
            <a:endParaRPr lang="en-US" dirty="0">
              <a:solidFill>
                <a:srgbClr val="FF4F4F"/>
              </a:solidFill>
              <a:latin typeface="Segoe Print" panose="02000600000000000000" pitchFamily="2" charset="0"/>
            </a:endParaRPr>
          </a:p>
        </p:txBody>
      </p:sp>
      <p:sp>
        <p:nvSpPr>
          <p:cNvPr id="248" name="Rectangle 247"/>
          <p:cNvSpPr/>
          <p:nvPr/>
        </p:nvSpPr>
        <p:spPr>
          <a:xfrm rot="16200000">
            <a:off x="3273496" y="1294104"/>
            <a:ext cx="1508377" cy="369332"/>
          </a:xfrm>
          <a:prstGeom prst="rect">
            <a:avLst/>
          </a:prstGeom>
        </p:spPr>
        <p:txBody>
          <a:bodyPr wrap="square">
            <a:spAutoFit/>
          </a:bodyPr>
          <a:lstStyle/>
          <a:p>
            <a:r>
              <a:rPr lang="en-US" dirty="0" smtClean="0">
                <a:solidFill>
                  <a:srgbClr val="FF4F4F"/>
                </a:solidFill>
                <a:latin typeface="Segoe Print" panose="02000600000000000000" pitchFamily="2" charset="0"/>
              </a:rPr>
              <a:t>Distributed</a:t>
            </a:r>
            <a:endParaRPr lang="en-US" dirty="0">
              <a:solidFill>
                <a:srgbClr val="FF4F4F"/>
              </a:solidFill>
              <a:latin typeface="Segoe Print" panose="02000600000000000000" pitchFamily="2" charset="0"/>
            </a:endParaRPr>
          </a:p>
        </p:txBody>
      </p:sp>
      <p:sp>
        <p:nvSpPr>
          <p:cNvPr id="249" name="Rectangle 248"/>
          <p:cNvSpPr/>
          <p:nvPr/>
        </p:nvSpPr>
        <p:spPr>
          <a:xfrm rot="16200000">
            <a:off x="7058487" y="2336091"/>
            <a:ext cx="3373498" cy="307777"/>
          </a:xfrm>
          <a:prstGeom prst="rect">
            <a:avLst/>
          </a:prstGeom>
          <a:solidFill>
            <a:schemeClr val="bg1"/>
          </a:solidFill>
        </p:spPr>
        <p:txBody>
          <a:bodyPr wrap="square">
            <a:spAutoFit/>
          </a:bodyPr>
          <a:lstStyle/>
          <a:p>
            <a:r>
              <a:rPr lang="en-US" sz="1400" dirty="0" smtClean="0">
                <a:solidFill>
                  <a:srgbClr val="FF4F4F"/>
                </a:solidFill>
                <a:latin typeface="Segoe Print" panose="02000600000000000000" pitchFamily="2" charset="0"/>
              </a:rPr>
              <a:t>Partitioned Global Address Space</a:t>
            </a:r>
            <a:endParaRPr lang="en-US" sz="1400" dirty="0">
              <a:solidFill>
                <a:srgbClr val="FF4F4F"/>
              </a:solidFill>
              <a:latin typeface="Segoe Print" panose="02000600000000000000" pitchFamily="2" charset="0"/>
            </a:endParaRPr>
          </a:p>
        </p:txBody>
      </p:sp>
      <p:sp>
        <p:nvSpPr>
          <p:cNvPr id="250" name="Rectangle 249"/>
          <p:cNvSpPr/>
          <p:nvPr/>
        </p:nvSpPr>
        <p:spPr>
          <a:xfrm rot="16200000">
            <a:off x="-74555" y="2735253"/>
            <a:ext cx="1463567" cy="369332"/>
          </a:xfrm>
          <a:prstGeom prst="rect">
            <a:avLst/>
          </a:prstGeom>
        </p:spPr>
        <p:txBody>
          <a:bodyPr wrap="square">
            <a:spAutoFit/>
          </a:bodyPr>
          <a:lstStyle/>
          <a:p>
            <a:r>
              <a:rPr lang="en-US" dirty="0" smtClean="0">
                <a:solidFill>
                  <a:srgbClr val="FF4F4F"/>
                </a:solidFill>
                <a:latin typeface="Segoe Print" panose="02000600000000000000" pitchFamily="2" charset="0"/>
              </a:rPr>
              <a:t>Hybrid</a:t>
            </a:r>
            <a:endParaRPr lang="en-US" dirty="0">
              <a:solidFill>
                <a:srgbClr val="FF4F4F"/>
              </a:solidFill>
              <a:latin typeface="Segoe Print" panose="02000600000000000000" pitchFamily="2" charset="0"/>
            </a:endParaRPr>
          </a:p>
        </p:txBody>
      </p:sp>
      <p:sp>
        <p:nvSpPr>
          <p:cNvPr id="254" name="Rectangle 253"/>
          <p:cNvSpPr/>
          <p:nvPr/>
        </p:nvSpPr>
        <p:spPr>
          <a:xfrm rot="16200000">
            <a:off x="-631318" y="5036115"/>
            <a:ext cx="1842898" cy="461665"/>
          </a:xfrm>
          <a:prstGeom prst="rect">
            <a:avLst/>
          </a:prstGeom>
        </p:spPr>
        <p:txBody>
          <a:bodyPr wrap="square">
            <a:spAutoFit/>
          </a:bodyPr>
          <a:lstStyle/>
          <a:p>
            <a:r>
              <a:rPr lang="en-US" sz="1200" dirty="0" smtClean="0">
                <a:solidFill>
                  <a:srgbClr val="FF4F4F"/>
                </a:solidFill>
                <a:latin typeface="Segoe Print" panose="02000600000000000000" pitchFamily="2" charset="0"/>
              </a:rPr>
              <a:t>Shared Memory  Implementation</a:t>
            </a:r>
            <a:endParaRPr lang="en-US" sz="1200" dirty="0">
              <a:solidFill>
                <a:srgbClr val="FF4F4F"/>
              </a:solidFill>
              <a:latin typeface="Segoe Print" panose="02000600000000000000" pitchFamily="2" charset="0"/>
            </a:endParaRPr>
          </a:p>
        </p:txBody>
      </p:sp>
      <p:sp>
        <p:nvSpPr>
          <p:cNvPr id="255" name="Rectangle 254"/>
          <p:cNvSpPr/>
          <p:nvPr/>
        </p:nvSpPr>
        <p:spPr>
          <a:xfrm rot="16200000">
            <a:off x="3260661" y="5123855"/>
            <a:ext cx="1842898" cy="461665"/>
          </a:xfrm>
          <a:prstGeom prst="rect">
            <a:avLst/>
          </a:prstGeom>
        </p:spPr>
        <p:txBody>
          <a:bodyPr wrap="square">
            <a:spAutoFit/>
          </a:bodyPr>
          <a:lstStyle/>
          <a:p>
            <a:r>
              <a:rPr lang="en-US" sz="1200" dirty="0" smtClean="0">
                <a:solidFill>
                  <a:srgbClr val="FF4F4F"/>
                </a:solidFill>
                <a:latin typeface="Segoe Print" panose="02000600000000000000" pitchFamily="2" charset="0"/>
              </a:rPr>
              <a:t>Distributed Memory Implementation</a:t>
            </a:r>
            <a:endParaRPr lang="en-US" sz="12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4946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248" grpId="0"/>
      <p:bldP spid="249" grpId="0" animBg="1"/>
      <p:bldP spid="250" grpId="0"/>
      <p:bldP spid="254" grpId="0"/>
      <p:bldP spid="2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Idioms of Parallel Computing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8427699"/>
              </p:ext>
            </p:extLst>
          </p:nvPr>
        </p:nvGraphicFramePr>
        <p:xfrm>
          <a:off x="1244338" y="1941922"/>
          <a:ext cx="10284643" cy="4216362"/>
        </p:xfrm>
        <a:graphic>
          <a:graphicData uri="http://schemas.openxmlformats.org/drawingml/2006/table">
            <a:tbl>
              <a:tblPr firstRow="1" firstCol="1" bandRow="1">
                <a:tableStyleId>{3B4B98B0-60AC-42C2-AFA5-B58CD77FA1E5}</a:tableStyleId>
              </a:tblPr>
              <a:tblGrid>
                <a:gridCol w="2884602"/>
                <a:gridCol w="2306693"/>
                <a:gridCol w="2171039"/>
                <a:gridCol w="2922309"/>
              </a:tblGrid>
              <a:tr h="653209">
                <a:tc rowSpan="2">
                  <a:txBody>
                    <a:bodyPr/>
                    <a:lstStyle/>
                    <a:p>
                      <a:pPr marL="0" marR="0" algn="ctr">
                        <a:lnSpc>
                          <a:spcPct val="115000"/>
                        </a:lnSpc>
                        <a:spcBef>
                          <a:spcPts val="0"/>
                        </a:spcBef>
                        <a:spcAft>
                          <a:spcPts val="0"/>
                        </a:spcAft>
                      </a:pPr>
                      <a:r>
                        <a:rPr lang="en-US" sz="2000" dirty="0" smtClean="0">
                          <a:effectLst/>
                        </a:rPr>
                        <a:t>Common Task</a:t>
                      </a:r>
                      <a:endParaRPr lang="en-US" sz="20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gridSpan="3">
                  <a:txBody>
                    <a:bodyPr/>
                    <a:lstStyle/>
                    <a:p>
                      <a:pPr marL="0" marR="0" algn="ctr">
                        <a:lnSpc>
                          <a:spcPct val="115000"/>
                        </a:lnSpc>
                        <a:spcBef>
                          <a:spcPts val="0"/>
                        </a:spcBef>
                        <a:spcAft>
                          <a:spcPts val="0"/>
                        </a:spcAft>
                      </a:pPr>
                      <a:r>
                        <a:rPr lang="en-US" sz="2000" dirty="0" smtClean="0">
                          <a:effectLst/>
                        </a:rPr>
                        <a:t>Language</a:t>
                      </a:r>
                      <a:endParaRPr lang="en-US" sz="20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hMerge="1">
                  <a:txBody>
                    <a:bodyPr/>
                    <a:lstStyle/>
                    <a:p>
                      <a:pPr marL="0" marR="0" algn="ctr">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hMerge="1">
                  <a:txBody>
                    <a:bodyPr/>
                    <a:lstStyle/>
                    <a:p>
                      <a:pPr marL="0" marR="0" algn="ctr">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r>
              <a:tr h="653209">
                <a:tc vMerge="1">
                  <a:txBody>
                    <a:bodyPr/>
                    <a:lstStyle/>
                    <a:p>
                      <a:endParaRPr lang="en-US"/>
                    </a:p>
                  </a:txBody>
                  <a:tcPr/>
                </a:tc>
                <a:tc>
                  <a:txBody>
                    <a:bodyPr/>
                    <a:lstStyle/>
                    <a:p>
                      <a:pPr marL="0" marR="0" algn="ctr">
                        <a:lnSpc>
                          <a:spcPct val="115000"/>
                        </a:lnSpc>
                        <a:spcBef>
                          <a:spcPts val="0"/>
                        </a:spcBef>
                        <a:spcAft>
                          <a:spcPts val="0"/>
                        </a:spcAft>
                      </a:pPr>
                      <a:r>
                        <a:rPr lang="en-US" sz="2000" b="1" dirty="0" smtClean="0">
                          <a:effectLst/>
                        </a:rPr>
                        <a:t>Chapel</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rPr>
                        <a:t>X10</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1000"/>
                        </a:spcAft>
                      </a:pPr>
                      <a:r>
                        <a:rPr lang="en-US" sz="2000" b="1" dirty="0" smtClean="0">
                          <a:effectLst/>
                        </a:rPr>
                        <a:t>Fortress</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r>
              <a:tr h="651328">
                <a:tc>
                  <a:txBody>
                    <a:bodyPr/>
                    <a:lstStyle/>
                    <a:p>
                      <a:pPr marL="0" marR="0">
                        <a:lnSpc>
                          <a:spcPct val="115000"/>
                        </a:lnSpc>
                        <a:spcBef>
                          <a:spcPts val="0"/>
                        </a:spcBef>
                        <a:spcAft>
                          <a:spcPts val="0"/>
                        </a:spcAft>
                      </a:pPr>
                      <a:r>
                        <a:rPr lang="en-US" sz="1800" b="0" i="0" dirty="0">
                          <a:effectLst/>
                          <a:latin typeface="+mn-lt"/>
                        </a:rPr>
                        <a:t>Data parallel computation</a:t>
                      </a:r>
                      <a:endParaRPr lang="en-US" sz="1800" b="0" i="0" dirty="0">
                        <a:effectLst/>
                        <a:latin typeface="+mn-lt"/>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err="1">
                          <a:effectLst/>
                          <a:latin typeface="Consolas" panose="020B0609020204030204" pitchFamily="49" charset="0"/>
                          <a:cs typeface="Consolas" panose="020B0609020204030204" pitchFamily="49" charset="0"/>
                        </a:rPr>
                        <a:t>forall</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onsolas" panose="020B0609020204030204" pitchFamily="49" charset="0"/>
                          <a:cs typeface="Consolas" panose="020B0609020204030204" pitchFamily="49" charset="0"/>
                        </a:rPr>
                        <a:t>finish … for … async</a:t>
                      </a:r>
                      <a:endParaRPr lang="en-US" sz="140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onsolas" panose="020B0609020204030204" pitchFamily="49" charset="0"/>
                          <a:cs typeface="Consolas" panose="020B0609020204030204" pitchFamily="49" charset="0"/>
                        </a:rPr>
                        <a:t>for</a:t>
                      </a:r>
                      <a:endParaRPr lang="en-US" sz="140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r>
              <a:tr h="506912">
                <a:tc>
                  <a:txBody>
                    <a:bodyPr/>
                    <a:lstStyle/>
                    <a:p>
                      <a:pPr marL="0" marR="0">
                        <a:lnSpc>
                          <a:spcPct val="115000"/>
                        </a:lnSpc>
                        <a:spcBef>
                          <a:spcPts val="0"/>
                        </a:spcBef>
                        <a:spcAft>
                          <a:spcPts val="0"/>
                        </a:spcAft>
                      </a:pPr>
                      <a:r>
                        <a:rPr lang="en-US" sz="1800" b="0" i="0" dirty="0">
                          <a:effectLst/>
                          <a:latin typeface="+mn-lt"/>
                        </a:rPr>
                        <a:t>Data distribution</a:t>
                      </a:r>
                      <a:endParaRPr lang="en-US" sz="1800" b="0" i="0" dirty="0">
                        <a:effectLst/>
                        <a:latin typeface="+mn-lt"/>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err="1">
                          <a:effectLst/>
                          <a:latin typeface="Consolas" panose="020B0609020204030204" pitchFamily="49" charset="0"/>
                          <a:cs typeface="Consolas" panose="020B0609020204030204" pitchFamily="49" charset="0"/>
                        </a:rPr>
                        <a:t>dmapped</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dirty="0" err="1">
                          <a:effectLst/>
                          <a:latin typeface="Consolas" panose="020B0609020204030204" pitchFamily="49" charset="0"/>
                          <a:cs typeface="Consolas" panose="020B0609020204030204" pitchFamily="49" charset="0"/>
                        </a:rPr>
                        <a:t>DistArray</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onsolas" panose="020B0609020204030204" pitchFamily="49" charset="0"/>
                          <a:cs typeface="Consolas" panose="020B0609020204030204" pitchFamily="49" charset="0"/>
                        </a:rPr>
                        <a:t>arrays, vectors, matrices</a:t>
                      </a:r>
                      <a:endParaRPr lang="en-US" sz="140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r>
              <a:tr h="528794">
                <a:tc>
                  <a:txBody>
                    <a:bodyPr/>
                    <a:lstStyle/>
                    <a:p>
                      <a:pPr marL="0" marR="0">
                        <a:lnSpc>
                          <a:spcPct val="115000"/>
                        </a:lnSpc>
                        <a:spcBef>
                          <a:spcPts val="0"/>
                        </a:spcBef>
                        <a:spcAft>
                          <a:spcPts val="0"/>
                        </a:spcAft>
                      </a:pPr>
                      <a:r>
                        <a:rPr lang="en-US" sz="1800" b="0" i="0">
                          <a:effectLst/>
                          <a:latin typeface="+mn-lt"/>
                        </a:rPr>
                        <a:t>Asynchronous Remote Tasks</a:t>
                      </a:r>
                      <a:endParaRPr lang="en-US" sz="1800" b="0" i="0">
                        <a:effectLst/>
                        <a:latin typeface="+mn-lt"/>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on … begin</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at  … </a:t>
                      </a:r>
                      <a:r>
                        <a:rPr lang="en-US" sz="1400" dirty="0" err="1">
                          <a:effectLst/>
                          <a:latin typeface="Consolas" panose="020B0609020204030204" pitchFamily="49" charset="0"/>
                          <a:cs typeface="Consolas" panose="020B0609020204030204" pitchFamily="49" charset="0"/>
                        </a:rPr>
                        <a:t>async</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spawn … at</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r>
              <a:tr h="611455">
                <a:tc>
                  <a:txBody>
                    <a:bodyPr/>
                    <a:lstStyle/>
                    <a:p>
                      <a:pPr marL="0" marR="0">
                        <a:lnSpc>
                          <a:spcPct val="115000"/>
                        </a:lnSpc>
                        <a:spcBef>
                          <a:spcPts val="0"/>
                        </a:spcBef>
                        <a:spcAft>
                          <a:spcPts val="0"/>
                        </a:spcAft>
                      </a:pPr>
                      <a:r>
                        <a:rPr lang="en-US" sz="1800" b="0" i="0">
                          <a:effectLst/>
                          <a:latin typeface="+mn-lt"/>
                        </a:rPr>
                        <a:t>Nested parallelism</a:t>
                      </a:r>
                      <a:endParaRPr lang="en-US" sz="1800" b="0" i="0">
                        <a:effectLst/>
                        <a:latin typeface="+mn-lt"/>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onsolas" panose="020B0609020204030204" pitchFamily="49" charset="0"/>
                          <a:cs typeface="Consolas" panose="020B0609020204030204" pitchFamily="49" charset="0"/>
                        </a:rPr>
                        <a:t>cobegin … forall</a:t>
                      </a:r>
                      <a:endParaRPr lang="en-US" sz="140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for … </a:t>
                      </a:r>
                      <a:r>
                        <a:rPr lang="en-US" sz="1400" dirty="0" err="1">
                          <a:effectLst/>
                          <a:latin typeface="Consolas" panose="020B0609020204030204" pitchFamily="49" charset="0"/>
                          <a:cs typeface="Consolas" panose="020B0609020204030204" pitchFamily="49" charset="0"/>
                        </a:rPr>
                        <a:t>async</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for … spawn</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r>
              <a:tr h="611455">
                <a:tc>
                  <a:txBody>
                    <a:bodyPr/>
                    <a:lstStyle/>
                    <a:p>
                      <a:pPr marL="0" marR="0">
                        <a:lnSpc>
                          <a:spcPct val="115000"/>
                        </a:lnSpc>
                        <a:spcBef>
                          <a:spcPts val="0"/>
                        </a:spcBef>
                        <a:spcAft>
                          <a:spcPts val="0"/>
                        </a:spcAft>
                      </a:pPr>
                      <a:r>
                        <a:rPr lang="en-US" sz="1800" b="0" i="0" dirty="0">
                          <a:effectLst/>
                          <a:latin typeface="+mn-lt"/>
                        </a:rPr>
                        <a:t>Remote transactions</a:t>
                      </a:r>
                      <a:endParaRPr lang="en-US" sz="1800" b="0" i="0" dirty="0">
                        <a:effectLst/>
                        <a:latin typeface="+mn-lt"/>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on … </a:t>
                      </a:r>
                      <a:r>
                        <a:rPr lang="en-US" sz="1400" dirty="0" smtClean="0">
                          <a:effectLst/>
                          <a:latin typeface="Consolas" panose="020B0609020204030204" pitchFamily="49" charset="0"/>
                          <a:cs typeface="Consolas" panose="020B0609020204030204" pitchFamily="49" charset="0"/>
                        </a:rPr>
                        <a:t>atomic </a:t>
                      </a:r>
                    </a:p>
                    <a:p>
                      <a:pPr marL="0" marR="0" algn="ctr">
                        <a:lnSpc>
                          <a:spcPct val="115000"/>
                        </a:lnSpc>
                        <a:spcBef>
                          <a:spcPts val="0"/>
                        </a:spcBef>
                        <a:spcAft>
                          <a:spcPts val="0"/>
                        </a:spcAft>
                      </a:pPr>
                      <a:r>
                        <a:rPr lang="en-US" sz="1400" i="1" dirty="0" smtClean="0">
                          <a:effectLst/>
                          <a:latin typeface="Consolas" panose="020B0609020204030204" pitchFamily="49" charset="0"/>
                          <a:cs typeface="Consolas" panose="020B0609020204030204" pitchFamily="49" charset="0"/>
                        </a:rPr>
                        <a:t>(not implemented yet)</a:t>
                      </a:r>
                      <a:endParaRPr lang="en-US" sz="1400" i="1"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Consolas" panose="020B0609020204030204" pitchFamily="49" charset="0"/>
                          <a:cs typeface="Consolas" panose="020B0609020204030204" pitchFamily="49" charset="0"/>
                        </a:rPr>
                        <a:t>at … atomic</a:t>
                      </a:r>
                      <a:endParaRPr lang="en-US" sz="140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onsolas" panose="020B0609020204030204" pitchFamily="49" charset="0"/>
                          <a:cs typeface="Consolas" panose="020B0609020204030204" pitchFamily="49" charset="0"/>
                        </a:rPr>
                        <a:t>at … atomic</a:t>
                      </a:r>
                      <a:endParaRPr lang="en-US" sz="1400" dirty="0">
                        <a:effectLst/>
                        <a:latin typeface="Consolas" panose="020B0609020204030204" pitchFamily="49" charset="0"/>
                        <a:ea typeface="Calibri" panose="020F0502020204030204" pitchFamily="34" charset="0"/>
                        <a:cs typeface="Consolas" panose="020B0609020204030204" pitchFamily="49" charset="0"/>
                      </a:endParaRPr>
                    </a:p>
                  </a:txBody>
                  <a:tcPr marL="68580" marR="68580" marT="0" marB="0" anchor="ctr"/>
                </a:tc>
              </a:tr>
            </a:tbl>
          </a:graphicData>
        </a:graphic>
      </p:graphicFrame>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26</a:t>
            </a:fld>
            <a:endParaRPr lang="en-US"/>
          </a:p>
        </p:txBody>
      </p:sp>
    </p:spTree>
    <p:extLst>
      <p:ext uri="{BB962C8B-B14F-4D97-AF65-F5344CB8AC3E}">
        <p14:creationId xmlns:p14="http://schemas.microsoft.com/office/powerpoint/2010/main" val="1750784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14677"/>
            <a:ext cx="10058400" cy="1450757"/>
          </a:xfrm>
        </p:spPr>
        <p:txBody>
          <a:bodyPr/>
          <a:lstStyle/>
          <a:p>
            <a:r>
              <a:rPr lang="en-US" dirty="0" smtClean="0"/>
              <a:t>Data Parallel Computation</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27</a:t>
            </a:fld>
            <a:endParaRPr lang="en-US"/>
          </a:p>
        </p:txBody>
      </p:sp>
      <p:sp>
        <p:nvSpPr>
          <p:cNvPr id="7" name="Rectangle 6"/>
          <p:cNvSpPr/>
          <p:nvPr/>
        </p:nvSpPr>
        <p:spPr>
          <a:xfrm>
            <a:off x="1172464" y="1701886"/>
            <a:ext cx="10018683" cy="22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153931" y="908706"/>
            <a:ext cx="10010216" cy="0"/>
          </a:xfrm>
          <a:prstGeom prst="line">
            <a:avLst/>
          </a:prstGeom>
          <a:ln w="63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596577" y="936080"/>
            <a:ext cx="0" cy="5340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45963" y="936080"/>
            <a:ext cx="0" cy="53401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Box 3"/>
          <p:cNvSpPr txBox="1"/>
          <p:nvPr/>
        </p:nvSpPr>
        <p:spPr>
          <a:xfrm>
            <a:off x="507971" y="1729259"/>
            <a:ext cx="2448560" cy="5803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dirty="0" err="1">
                <a:effectLst/>
                <a:latin typeface="Consolas" panose="020B0609020204030204" pitchFamily="49" charset="0"/>
                <a:ea typeface="Calibri" panose="020F0502020204030204" pitchFamily="34" charset="0"/>
                <a:cs typeface="Times New Roman" panose="02020603050405020304" pitchFamily="18" charset="0"/>
              </a:rPr>
              <a:t>forall</a:t>
            </a:r>
            <a:r>
              <a:rPr lang="en-US" sz="1000" dirty="0">
                <a:effectLst/>
                <a:latin typeface="Consolas" panose="020B0609020204030204" pitchFamily="49" charset="0"/>
                <a:ea typeface="Calibri" panose="020F0502020204030204" pitchFamily="34" charset="0"/>
                <a:cs typeface="Times New Roman" panose="02020603050405020304" pitchFamily="18" charset="0"/>
              </a:rPr>
              <a:t> (</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a,b,c</a:t>
            </a:r>
            <a:r>
              <a:rPr lang="en-US" sz="1000" dirty="0">
                <a:effectLst/>
                <a:latin typeface="Consolas" panose="020B0609020204030204" pitchFamily="49" charset="0"/>
                <a:ea typeface="Calibri" panose="020F0502020204030204" pitchFamily="34" charset="0"/>
                <a:cs typeface="Times New Roman" panose="02020603050405020304" pitchFamily="18" charset="0"/>
              </a:rPr>
              <a:t>) in zip (A,B,C) do</a:t>
            </a:r>
            <a:endParaRPr lang="en-US" sz="1200" dirty="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a = b + alpha * c;</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dirty="0">
                <a:effectLst/>
                <a:latin typeface="Consolas" panose="020B0609020204030204" pitchFamily="49"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4" name="Text Box 3"/>
          <p:cNvSpPr txBox="1"/>
          <p:nvPr/>
        </p:nvSpPr>
        <p:spPr>
          <a:xfrm>
            <a:off x="522359" y="2406435"/>
            <a:ext cx="2076985" cy="5803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forall i in 1 … N do</a:t>
            </a:r>
            <a:endParaRPr lang="en-US" sz="120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000">
                <a:effectLst/>
                <a:latin typeface="Consolas" panose="020B0609020204030204" pitchFamily="49" charset="0"/>
                <a:ea typeface="Calibri" panose="020F0502020204030204" pitchFamily="34" charset="0"/>
                <a:cs typeface="Times New Roman" panose="02020603050405020304" pitchFamily="18" charset="0"/>
              </a:rPr>
              <a:t>a(i) = b(i);</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5" name="Text Box 3"/>
          <p:cNvSpPr txBox="1"/>
          <p:nvPr/>
        </p:nvSpPr>
        <p:spPr>
          <a:xfrm>
            <a:off x="522994" y="3646734"/>
            <a:ext cx="2076350" cy="41973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[i in 1 … N] a(i) = b(i);</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6" name="Text Box 3"/>
          <p:cNvSpPr txBox="1"/>
          <p:nvPr/>
        </p:nvSpPr>
        <p:spPr>
          <a:xfrm>
            <a:off x="522359" y="3101904"/>
            <a:ext cx="2076985" cy="41973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A = B + alpha * C;</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7" name="Text Box 3"/>
          <p:cNvSpPr txBox="1"/>
          <p:nvPr/>
        </p:nvSpPr>
        <p:spPr>
          <a:xfrm>
            <a:off x="486197" y="4828924"/>
            <a:ext cx="2858135" cy="41973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writeln(+ reduce [i in 1 .. 10] i**2;)</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8" name="Text Box 3"/>
          <p:cNvSpPr txBox="1"/>
          <p:nvPr/>
        </p:nvSpPr>
        <p:spPr>
          <a:xfrm>
            <a:off x="4384018" y="1701886"/>
            <a:ext cx="2153285" cy="38100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 rIns="91440" bIns="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(p in A)</a:t>
            </a:r>
            <a:endParaRPr lang="en-US" sz="120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000">
                <a:effectLst/>
                <a:latin typeface="Consolas" panose="020B0609020204030204" pitchFamily="49" charset="0"/>
                <a:ea typeface="Calibri" panose="020F0502020204030204" pitchFamily="34" charset="0"/>
                <a:cs typeface="Times New Roman" panose="02020603050405020304" pitchFamily="18" charset="0"/>
              </a:rPr>
              <a:t>A(p) = 2 * A(p);</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9" name="Text Box 3"/>
          <p:cNvSpPr txBox="1"/>
          <p:nvPr/>
        </p:nvSpPr>
        <p:spPr>
          <a:xfrm>
            <a:off x="4384018" y="2197186"/>
            <a:ext cx="2152650" cy="4279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([i] in 1 .. N)</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   sum += i;  </a:t>
            </a: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0" name="Text Box 3"/>
          <p:cNvSpPr txBox="1"/>
          <p:nvPr/>
        </p:nvSpPr>
        <p:spPr>
          <a:xfrm>
            <a:off x="4384018" y="3132416"/>
            <a:ext cx="2200275" cy="4660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finish for (p in A)</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   async A(p) = 2 * A(p);</a:t>
            </a:r>
            <a:endParaRPr lang="en-US" sz="120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20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1" name="Text Box 3"/>
          <p:cNvSpPr txBox="1"/>
          <p:nvPr/>
        </p:nvSpPr>
        <p:spPr>
          <a:xfrm>
            <a:off x="8353159" y="1616796"/>
            <a:ext cx="2668905" cy="5803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i &lt;- 1:10 do</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200">
                <a:effectLst/>
                <a:latin typeface="Times New Roman" panose="02020603050405020304" pitchFamily="18" charset="0"/>
                <a:ea typeface="Times New Roman" panose="02020603050405020304" pitchFamily="18" charset="0"/>
              </a:rPr>
              <a:t>	</a:t>
            </a:r>
            <a:r>
              <a:rPr lang="en-US" sz="1000">
                <a:effectLst/>
                <a:latin typeface="Consolas" panose="020B0609020204030204" pitchFamily="49" charset="0"/>
                <a:ea typeface="Times New Roman" panose="02020603050405020304" pitchFamily="18" charset="0"/>
              </a:rPr>
              <a:t>A[i] := i end</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2" name="Text Box 3"/>
          <p:cNvSpPr txBox="1"/>
          <p:nvPr/>
        </p:nvSpPr>
        <p:spPr>
          <a:xfrm>
            <a:off x="8353159" y="2330536"/>
            <a:ext cx="2668905" cy="72390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A:ZZ32[3,3]=[1 2 3;4 5 6;7 8 9]</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(i,j) &lt;- A.indices() do</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200">
                <a:effectLst/>
                <a:latin typeface="Times New Roman" panose="02020603050405020304" pitchFamily="18" charset="0"/>
                <a:ea typeface="Times New Roman" panose="02020603050405020304" pitchFamily="18" charset="0"/>
              </a:rPr>
              <a:t>	</a:t>
            </a:r>
            <a:r>
              <a:rPr lang="en-US" sz="1000">
                <a:effectLst/>
                <a:latin typeface="Consolas" panose="020B0609020204030204" pitchFamily="49" charset="0"/>
                <a:ea typeface="Times New Roman" panose="02020603050405020304" pitchFamily="18" charset="0"/>
              </a:rPr>
              <a:t>A[i,j] := i end</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3" name="Text Box 3"/>
          <p:cNvSpPr txBox="1"/>
          <p:nvPr/>
        </p:nvSpPr>
        <p:spPr>
          <a:xfrm>
            <a:off x="8353794" y="3150321"/>
            <a:ext cx="2668270" cy="57912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a &lt;- A do</a:t>
            </a:r>
            <a:endParaRPr lang="en-US" sz="1200">
              <a:effectLst/>
              <a:latin typeface="Times New Roman" panose="02020603050405020304" pitchFamily="18" charset="0"/>
              <a:ea typeface="Times New Roman" panose="02020603050405020304" pitchFamily="18" charset="0"/>
            </a:endParaRPr>
          </a:p>
          <a:p>
            <a:pPr marL="0" marR="0" indent="457200">
              <a:lnSpc>
                <a:spcPct val="115000"/>
              </a:lnSpc>
              <a:spcBef>
                <a:spcPts val="0"/>
              </a:spcBef>
              <a:spcAft>
                <a:spcPts val="1000"/>
              </a:spcAft>
            </a:pPr>
            <a:r>
              <a:rPr lang="en-US" sz="1000">
                <a:effectLst/>
                <a:latin typeface="Consolas" panose="020B0609020204030204" pitchFamily="49" charset="0"/>
                <a:ea typeface="Times New Roman" panose="02020603050405020304" pitchFamily="18" charset="0"/>
              </a:rPr>
              <a:t>println(a) end</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4" name="Text Box 3"/>
          <p:cNvSpPr txBox="1"/>
          <p:nvPr/>
        </p:nvSpPr>
        <p:spPr>
          <a:xfrm>
            <a:off x="8353159" y="3844375"/>
            <a:ext cx="2668270" cy="557901"/>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for a &lt;- {[\ZZ32\] 1,3,5,7,9} do</a:t>
            </a:r>
            <a:endParaRPr lang="en-US" sz="1200" dirty="0">
              <a:effectLst/>
              <a:latin typeface="Times New Roman" panose="02020603050405020304" pitchFamily="18" charset="0"/>
              <a:ea typeface="Times New Roman" panose="02020603050405020304" pitchFamily="18" charset="0"/>
            </a:endParaRPr>
          </a:p>
          <a:p>
            <a:pPr marL="0" marR="0">
              <a:spcBef>
                <a:spcPts val="0"/>
              </a:spcBef>
            </a:pPr>
            <a:r>
              <a:rPr lang="en-US" sz="1000" dirty="0">
                <a:effectLst/>
                <a:latin typeface="Consolas" panose="020B0609020204030204" pitchFamily="49" charset="0"/>
                <a:ea typeface="Calibri" panose="020F0502020204030204" pitchFamily="34" charset="0"/>
                <a:cs typeface="Times New Roman" panose="02020603050405020304" pitchFamily="18" charset="0"/>
              </a:rPr>
              <a:t>  </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println</a:t>
            </a:r>
            <a:r>
              <a:rPr lang="en-US" sz="1000" dirty="0">
                <a:effectLst/>
                <a:latin typeface="Consolas" panose="020B0609020204030204" pitchFamily="49" charset="0"/>
                <a:ea typeface="Calibri" panose="020F0502020204030204" pitchFamily="34" charset="0"/>
                <a:cs typeface="Times New Roman" panose="02020603050405020304" pitchFamily="18" charset="0"/>
              </a:rPr>
              <a:t>(a) end</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 end</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dirty="0">
                <a:effectLst/>
                <a:latin typeface="Consolas" panose="020B0609020204030204" pitchFamily="49"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5" name="Text Box 3"/>
          <p:cNvSpPr txBox="1"/>
          <p:nvPr/>
        </p:nvSpPr>
        <p:spPr>
          <a:xfrm>
            <a:off x="8360157" y="4822067"/>
            <a:ext cx="3343910" cy="57975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i &lt;- sequential(1:10) do</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200">
                <a:effectLst/>
                <a:latin typeface="Times New Roman" panose="02020603050405020304" pitchFamily="18" charset="0"/>
                <a:ea typeface="Times New Roman" panose="02020603050405020304" pitchFamily="18" charset="0"/>
              </a:rPr>
              <a:t>	</a:t>
            </a:r>
            <a:r>
              <a:rPr lang="en-US" sz="1000">
                <a:effectLst/>
                <a:latin typeface="Consolas" panose="020B0609020204030204" pitchFamily="49" charset="0"/>
                <a:ea typeface="Times New Roman" panose="02020603050405020304" pitchFamily="18" charset="0"/>
              </a:rPr>
              <a:t>A[i] := i end</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6" name="Text Box 3"/>
          <p:cNvSpPr txBox="1"/>
          <p:nvPr/>
        </p:nvSpPr>
        <p:spPr>
          <a:xfrm>
            <a:off x="8360157" y="5528822"/>
            <a:ext cx="3343910" cy="49403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Aft>
                <a:spcPts val="0"/>
              </a:spcAft>
            </a:pPr>
            <a:r>
              <a:rPr lang="en-US" sz="1000">
                <a:effectLst/>
                <a:latin typeface="Consolas" panose="020B0609020204030204" pitchFamily="49" charset="0"/>
                <a:ea typeface="Calibri" panose="020F0502020204030204" pitchFamily="34" charset="0"/>
                <a:cs typeface="Times New Roman" panose="02020603050405020304" pitchFamily="18" charset="0"/>
              </a:rPr>
              <a:t>for a &lt;- sequential({[\ZZ32\] 1,3,10,8,6}) do</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pPr>
            <a:r>
              <a:rPr lang="en-US" sz="1000">
                <a:effectLst/>
                <a:latin typeface="Consolas" panose="020B0609020204030204" pitchFamily="49" charset="0"/>
                <a:ea typeface="Calibri" panose="020F0502020204030204" pitchFamily="34" charset="0"/>
                <a:cs typeface="Times New Roman" panose="02020603050405020304" pitchFamily="18" charset="0"/>
              </a:rPr>
              <a:t>println(a) end</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a:effectLst/>
                <a:latin typeface="Consolas" panose="020B0609020204030204" pitchFamily="49" charset="0"/>
                <a:ea typeface="Calibri" panose="020F0502020204030204" pitchFamily="34" charset="0"/>
                <a:cs typeface="Times New Roman" panose="02020603050405020304" pitchFamily="18" charset="0"/>
              </a:rPr>
              <a:t> end</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1728337" y="1041256"/>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Chapel</a:t>
            </a:r>
            <a:endParaRPr lang="en-US" dirty="0">
              <a:solidFill>
                <a:srgbClr val="FF4F4F"/>
              </a:solidFill>
              <a:latin typeface="Segoe Print" panose="02000600000000000000" pitchFamily="2" charset="0"/>
            </a:endParaRPr>
          </a:p>
        </p:txBody>
      </p:sp>
      <p:sp>
        <p:nvSpPr>
          <p:cNvPr id="28" name="Rectangle 27"/>
          <p:cNvSpPr/>
          <p:nvPr/>
        </p:nvSpPr>
        <p:spPr>
          <a:xfrm>
            <a:off x="5369431" y="996233"/>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X10</a:t>
            </a:r>
            <a:endParaRPr lang="en-US" dirty="0">
              <a:solidFill>
                <a:srgbClr val="FF4F4F"/>
              </a:solidFill>
              <a:latin typeface="Segoe Print" panose="02000600000000000000" pitchFamily="2" charset="0"/>
            </a:endParaRPr>
          </a:p>
        </p:txBody>
      </p:sp>
      <p:sp>
        <p:nvSpPr>
          <p:cNvPr id="29" name="Rectangle 28"/>
          <p:cNvSpPr/>
          <p:nvPr/>
        </p:nvSpPr>
        <p:spPr>
          <a:xfrm>
            <a:off x="9318485" y="1033984"/>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Fortress</a:t>
            </a:r>
            <a:endParaRPr lang="en-US" dirty="0">
              <a:solidFill>
                <a:srgbClr val="FF4F4F"/>
              </a:solidFill>
              <a:latin typeface="Segoe Print" panose="02000600000000000000" pitchFamily="2" charset="0"/>
            </a:endParaRPr>
          </a:p>
        </p:txBody>
      </p:sp>
      <p:sp>
        <p:nvSpPr>
          <p:cNvPr id="30" name="Rectangle 29"/>
          <p:cNvSpPr/>
          <p:nvPr/>
        </p:nvSpPr>
        <p:spPr>
          <a:xfrm>
            <a:off x="2688748" y="1844243"/>
            <a:ext cx="1463567"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Zipper</a:t>
            </a:r>
            <a:endParaRPr lang="en-US" sz="1200" dirty="0">
              <a:solidFill>
                <a:srgbClr val="FF4F4F"/>
              </a:solidFill>
              <a:latin typeface="Segoe Print" panose="02000600000000000000" pitchFamily="2" charset="0"/>
            </a:endParaRPr>
          </a:p>
        </p:txBody>
      </p:sp>
      <p:sp>
        <p:nvSpPr>
          <p:cNvPr id="31" name="Rectangle 30"/>
          <p:cNvSpPr/>
          <p:nvPr/>
        </p:nvSpPr>
        <p:spPr>
          <a:xfrm>
            <a:off x="2591944" y="2493186"/>
            <a:ext cx="1463567"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Arithmetic domain</a:t>
            </a:r>
            <a:endParaRPr lang="en-US" sz="1200" dirty="0">
              <a:solidFill>
                <a:srgbClr val="FF4F4F"/>
              </a:solidFill>
              <a:latin typeface="Segoe Print" panose="02000600000000000000" pitchFamily="2" charset="0"/>
            </a:endParaRPr>
          </a:p>
        </p:txBody>
      </p:sp>
      <p:sp>
        <p:nvSpPr>
          <p:cNvPr id="32" name="Rectangle 31"/>
          <p:cNvSpPr/>
          <p:nvPr/>
        </p:nvSpPr>
        <p:spPr>
          <a:xfrm>
            <a:off x="2757599" y="3369618"/>
            <a:ext cx="89215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Short Forms</a:t>
            </a:r>
            <a:endParaRPr lang="en-US" sz="1200" dirty="0">
              <a:solidFill>
                <a:srgbClr val="FF4F4F"/>
              </a:solidFill>
              <a:latin typeface="Segoe Print" panose="02000600000000000000" pitchFamily="2" charset="0"/>
            </a:endParaRPr>
          </a:p>
        </p:txBody>
      </p:sp>
      <p:sp>
        <p:nvSpPr>
          <p:cNvPr id="33" name="Right Brace 32"/>
          <p:cNvSpPr/>
          <p:nvPr/>
        </p:nvSpPr>
        <p:spPr>
          <a:xfrm>
            <a:off x="2616794" y="3307308"/>
            <a:ext cx="225908" cy="570215"/>
          </a:xfrm>
          <a:prstGeom prst="rightBrace">
            <a:avLst>
              <a:gd name="adj1" fmla="val 3308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p:cNvSpPr/>
          <p:nvPr/>
        </p:nvSpPr>
        <p:spPr>
          <a:xfrm rot="16200000">
            <a:off x="-680126" y="2832929"/>
            <a:ext cx="1903949"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Statement Context</a:t>
            </a:r>
            <a:endParaRPr lang="en-US" sz="1200" dirty="0">
              <a:solidFill>
                <a:srgbClr val="FF4F4F"/>
              </a:solidFill>
              <a:latin typeface="Segoe Print" panose="02000600000000000000" pitchFamily="2" charset="0"/>
            </a:endParaRPr>
          </a:p>
        </p:txBody>
      </p:sp>
      <p:sp>
        <p:nvSpPr>
          <p:cNvPr id="35" name="Rectangle 34"/>
          <p:cNvSpPr/>
          <p:nvPr/>
        </p:nvSpPr>
        <p:spPr>
          <a:xfrm rot="16200000">
            <a:off x="-680126" y="4930890"/>
            <a:ext cx="1903949"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Expression Context</a:t>
            </a:r>
            <a:endParaRPr lang="en-US" sz="1200" dirty="0">
              <a:solidFill>
                <a:srgbClr val="FF4F4F"/>
              </a:solidFill>
              <a:latin typeface="Segoe Print" panose="02000600000000000000" pitchFamily="2" charset="0"/>
            </a:endParaRPr>
          </a:p>
        </p:txBody>
      </p:sp>
      <p:sp>
        <p:nvSpPr>
          <p:cNvPr id="37" name="Rectangle 36"/>
          <p:cNvSpPr/>
          <p:nvPr/>
        </p:nvSpPr>
        <p:spPr>
          <a:xfrm rot="16200000">
            <a:off x="3660530" y="2034416"/>
            <a:ext cx="10391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Sequential</a:t>
            </a:r>
            <a:endParaRPr lang="en-US" sz="1200" dirty="0">
              <a:solidFill>
                <a:srgbClr val="FF4F4F"/>
              </a:solidFill>
              <a:latin typeface="Segoe Print" panose="02000600000000000000" pitchFamily="2" charset="0"/>
            </a:endParaRPr>
          </a:p>
        </p:txBody>
      </p:sp>
      <p:sp>
        <p:nvSpPr>
          <p:cNvPr id="38" name="Rectangle 37"/>
          <p:cNvSpPr/>
          <p:nvPr/>
        </p:nvSpPr>
        <p:spPr>
          <a:xfrm rot="16200000">
            <a:off x="3669222" y="3232841"/>
            <a:ext cx="10391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Parallel</a:t>
            </a:r>
            <a:endParaRPr lang="en-US" sz="1200" dirty="0">
              <a:solidFill>
                <a:srgbClr val="FF4F4F"/>
              </a:solidFill>
              <a:latin typeface="Segoe Print" panose="02000600000000000000" pitchFamily="2" charset="0"/>
            </a:endParaRPr>
          </a:p>
        </p:txBody>
      </p:sp>
      <p:sp>
        <p:nvSpPr>
          <p:cNvPr id="39" name="Rectangle 38"/>
          <p:cNvSpPr/>
          <p:nvPr/>
        </p:nvSpPr>
        <p:spPr>
          <a:xfrm>
            <a:off x="6196372" y="1742455"/>
            <a:ext cx="1463567"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Array</a:t>
            </a:r>
            <a:endParaRPr lang="en-US" sz="1200" dirty="0">
              <a:solidFill>
                <a:srgbClr val="FF4F4F"/>
              </a:solidFill>
              <a:latin typeface="Segoe Print" panose="02000600000000000000" pitchFamily="2" charset="0"/>
            </a:endParaRPr>
          </a:p>
        </p:txBody>
      </p:sp>
      <p:sp>
        <p:nvSpPr>
          <p:cNvPr id="40" name="Rectangle 39"/>
          <p:cNvSpPr/>
          <p:nvPr/>
        </p:nvSpPr>
        <p:spPr>
          <a:xfrm>
            <a:off x="6339484" y="2172915"/>
            <a:ext cx="1258837"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Number Range</a:t>
            </a:r>
            <a:endParaRPr lang="en-US" sz="1200" dirty="0">
              <a:solidFill>
                <a:srgbClr val="FF4F4F"/>
              </a:solidFill>
              <a:latin typeface="Segoe Print" panose="02000600000000000000" pitchFamily="2" charset="0"/>
            </a:endParaRPr>
          </a:p>
        </p:txBody>
      </p:sp>
      <p:sp>
        <p:nvSpPr>
          <p:cNvPr id="41" name="Rectangle 40"/>
          <p:cNvSpPr/>
          <p:nvPr/>
        </p:nvSpPr>
        <p:spPr>
          <a:xfrm rot="16200000">
            <a:off x="7511807" y="2866675"/>
            <a:ext cx="10391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Parallel</a:t>
            </a:r>
            <a:endParaRPr lang="en-US" sz="1200" dirty="0">
              <a:solidFill>
                <a:srgbClr val="FF4F4F"/>
              </a:solidFill>
              <a:latin typeface="Segoe Print" panose="02000600000000000000" pitchFamily="2" charset="0"/>
            </a:endParaRPr>
          </a:p>
        </p:txBody>
      </p:sp>
      <p:sp>
        <p:nvSpPr>
          <p:cNvPr id="42" name="Rectangle 41"/>
          <p:cNvSpPr/>
          <p:nvPr/>
        </p:nvSpPr>
        <p:spPr>
          <a:xfrm rot="16200000">
            <a:off x="7511808" y="5272735"/>
            <a:ext cx="10391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Sequential</a:t>
            </a:r>
            <a:endParaRPr lang="en-US" sz="1200" dirty="0">
              <a:solidFill>
                <a:srgbClr val="FF4F4F"/>
              </a:solidFill>
              <a:latin typeface="Segoe Print" panose="02000600000000000000" pitchFamily="2" charset="0"/>
            </a:endParaRPr>
          </a:p>
        </p:txBody>
      </p:sp>
      <p:sp>
        <p:nvSpPr>
          <p:cNvPr id="43" name="Rectangle 42"/>
          <p:cNvSpPr/>
          <p:nvPr/>
        </p:nvSpPr>
        <p:spPr>
          <a:xfrm>
            <a:off x="11021429" y="2477892"/>
            <a:ext cx="108866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Array Indices</a:t>
            </a:r>
            <a:endParaRPr lang="en-US" sz="1200" dirty="0">
              <a:solidFill>
                <a:srgbClr val="FF4F4F"/>
              </a:solidFill>
              <a:latin typeface="Segoe Print" panose="02000600000000000000" pitchFamily="2" charset="0"/>
            </a:endParaRPr>
          </a:p>
        </p:txBody>
      </p:sp>
      <p:sp>
        <p:nvSpPr>
          <p:cNvPr id="44" name="Rectangle 43"/>
          <p:cNvSpPr/>
          <p:nvPr/>
        </p:nvSpPr>
        <p:spPr>
          <a:xfrm>
            <a:off x="11021429" y="3227985"/>
            <a:ext cx="108866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Array Elements</a:t>
            </a:r>
            <a:endParaRPr lang="en-US" sz="1200" dirty="0">
              <a:solidFill>
                <a:srgbClr val="FF4F4F"/>
              </a:solidFill>
              <a:latin typeface="Segoe Print" panose="02000600000000000000" pitchFamily="2" charset="0"/>
            </a:endParaRPr>
          </a:p>
        </p:txBody>
      </p:sp>
      <p:sp>
        <p:nvSpPr>
          <p:cNvPr id="45" name="Rectangle 44"/>
          <p:cNvSpPr/>
          <p:nvPr/>
        </p:nvSpPr>
        <p:spPr>
          <a:xfrm>
            <a:off x="10933163" y="1676158"/>
            <a:ext cx="1258837"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Number Range</a:t>
            </a:r>
            <a:endParaRPr lang="en-US" sz="1200" dirty="0">
              <a:solidFill>
                <a:srgbClr val="FF4F4F"/>
              </a:solidFill>
              <a:latin typeface="Segoe Print" panose="02000600000000000000" pitchFamily="2" charset="0"/>
            </a:endParaRPr>
          </a:p>
        </p:txBody>
      </p:sp>
      <p:sp>
        <p:nvSpPr>
          <p:cNvPr id="46" name="Rectangle 45"/>
          <p:cNvSpPr/>
          <p:nvPr/>
        </p:nvSpPr>
        <p:spPr>
          <a:xfrm>
            <a:off x="10975833" y="3911103"/>
            <a:ext cx="1258837"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Set</a:t>
            </a:r>
            <a:endParaRPr lang="en-US" sz="12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14276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4" grpId="0"/>
      <p:bldP spid="35" grpId="0"/>
      <p:bldP spid="37" grpId="0"/>
      <p:bldP spid="38" grpId="0"/>
      <p:bldP spid="39" grpId="0"/>
      <p:bldP spid="40" grpId="0"/>
      <p:bldP spid="41" grpId="0"/>
      <p:bldP spid="42" grpId="0"/>
      <p:bldP spid="43"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303271"/>
            <a:ext cx="10058400" cy="1450757"/>
          </a:xfrm>
        </p:spPr>
        <p:txBody>
          <a:bodyPr/>
          <a:lstStyle/>
          <a:p>
            <a:r>
              <a:rPr lang="en-US" dirty="0" smtClean="0"/>
              <a:t>Data Distribution</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28</a:t>
            </a:fld>
            <a:endParaRPr lang="en-US"/>
          </a:p>
        </p:txBody>
      </p:sp>
      <p:cxnSp>
        <p:nvCxnSpPr>
          <p:cNvPr id="9" name="Straight Connector 8"/>
          <p:cNvCxnSpPr/>
          <p:nvPr/>
        </p:nvCxnSpPr>
        <p:spPr>
          <a:xfrm>
            <a:off x="9755315" y="1772239"/>
            <a:ext cx="0" cy="4504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45963" y="1772239"/>
            <a:ext cx="0" cy="4504009"/>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37887" y="1975459"/>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Chapel</a:t>
            </a:r>
            <a:endParaRPr lang="en-US" dirty="0">
              <a:solidFill>
                <a:srgbClr val="FF4F4F"/>
              </a:solidFill>
              <a:latin typeface="Segoe Print" panose="02000600000000000000" pitchFamily="2" charset="0"/>
            </a:endParaRPr>
          </a:p>
        </p:txBody>
      </p:sp>
      <p:sp>
        <p:nvSpPr>
          <p:cNvPr id="28" name="Rectangle 27"/>
          <p:cNvSpPr/>
          <p:nvPr/>
        </p:nvSpPr>
        <p:spPr>
          <a:xfrm>
            <a:off x="6078405" y="1968187"/>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X10</a:t>
            </a:r>
            <a:endParaRPr lang="en-US" dirty="0">
              <a:solidFill>
                <a:srgbClr val="FF4F4F"/>
              </a:solidFill>
              <a:latin typeface="Segoe Print" panose="02000600000000000000" pitchFamily="2" charset="0"/>
            </a:endParaRPr>
          </a:p>
        </p:txBody>
      </p:sp>
      <p:sp>
        <p:nvSpPr>
          <p:cNvPr id="29" name="Rectangle 28"/>
          <p:cNvSpPr/>
          <p:nvPr/>
        </p:nvSpPr>
        <p:spPr>
          <a:xfrm>
            <a:off x="9931351" y="1968187"/>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Fortress</a:t>
            </a:r>
            <a:endParaRPr lang="en-US" dirty="0">
              <a:solidFill>
                <a:srgbClr val="FF4F4F"/>
              </a:solidFill>
              <a:latin typeface="Segoe Print" panose="02000600000000000000" pitchFamily="2" charset="0"/>
            </a:endParaRPr>
          </a:p>
        </p:txBody>
      </p:sp>
      <p:sp>
        <p:nvSpPr>
          <p:cNvPr id="30" name="Rectangle 29"/>
          <p:cNvSpPr/>
          <p:nvPr/>
        </p:nvSpPr>
        <p:spPr>
          <a:xfrm>
            <a:off x="1152234" y="3263708"/>
            <a:ext cx="1970943"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Domain and Array</a:t>
            </a:r>
            <a:endParaRPr lang="en-US" sz="1200" dirty="0">
              <a:solidFill>
                <a:srgbClr val="FF4F4F"/>
              </a:solidFill>
              <a:latin typeface="Segoe Print" panose="02000600000000000000" pitchFamily="2" charset="0"/>
            </a:endParaRPr>
          </a:p>
        </p:txBody>
      </p:sp>
      <p:sp>
        <p:nvSpPr>
          <p:cNvPr id="47" name="Text Box 3"/>
          <p:cNvSpPr txBox="1"/>
          <p:nvPr/>
        </p:nvSpPr>
        <p:spPr>
          <a:xfrm>
            <a:off x="663791" y="2736226"/>
            <a:ext cx="2790190" cy="43815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dirty="0" err="1">
                <a:effectLst/>
                <a:latin typeface="Consolas" panose="020B0609020204030204" pitchFamily="49" charset="0"/>
                <a:ea typeface="Calibri" panose="020F0502020204030204" pitchFamily="34" charset="0"/>
                <a:cs typeface="Times New Roman" panose="02020603050405020304" pitchFamily="18" charset="0"/>
              </a:rPr>
              <a:t>var</a:t>
            </a:r>
            <a:r>
              <a:rPr lang="en-US" sz="1000" dirty="0">
                <a:effectLst/>
                <a:latin typeface="Consolas" panose="020B0609020204030204" pitchFamily="49" charset="0"/>
                <a:ea typeface="Calibri" panose="020F0502020204030204" pitchFamily="34" charset="0"/>
                <a:cs typeface="Times New Roman" panose="02020603050405020304" pitchFamily="18" charset="0"/>
              </a:rPr>
              <a:t> D: domain(2) = [1 .. m, 1 .. n];</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err="1">
                <a:effectLst/>
                <a:latin typeface="Consolas" panose="020B0609020204030204" pitchFamily="49" charset="0"/>
                <a:ea typeface="Calibri" panose="020F0502020204030204" pitchFamily="34" charset="0"/>
                <a:cs typeface="Times New Roman" panose="02020603050405020304" pitchFamily="18" charset="0"/>
              </a:rPr>
              <a:t>var</a:t>
            </a:r>
            <a:r>
              <a:rPr lang="en-US" sz="1000" dirty="0">
                <a:effectLst/>
                <a:latin typeface="Consolas" panose="020B0609020204030204" pitchFamily="49" charset="0"/>
                <a:ea typeface="Calibri" panose="020F0502020204030204" pitchFamily="34" charset="0"/>
                <a:cs typeface="Times New Roman" panose="02020603050405020304" pitchFamily="18" charset="0"/>
              </a:rPr>
              <a:t> A: [D] real</a:t>
            </a:r>
            <a:r>
              <a:rPr lang="en-US" sz="1000" dirty="0" smtClean="0">
                <a:effectLst/>
                <a:latin typeface="Consolas" panose="020B0609020204030204" pitchFamily="49"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48" name="Text Box 3"/>
          <p:cNvSpPr txBox="1"/>
          <p:nvPr/>
        </p:nvSpPr>
        <p:spPr>
          <a:xfrm>
            <a:off x="486293" y="3847501"/>
            <a:ext cx="3190240" cy="58102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000" dirty="0" err="1">
                <a:effectLst/>
                <a:latin typeface="Consolas" panose="020B0609020204030204" pitchFamily="49" charset="0"/>
                <a:ea typeface="Times New Roman" panose="02020603050405020304" pitchFamily="18" charset="0"/>
              </a:rPr>
              <a:t>const</a:t>
            </a:r>
            <a:r>
              <a:rPr lang="en-US" sz="1000" dirty="0">
                <a:effectLst/>
                <a:latin typeface="Consolas" panose="020B0609020204030204" pitchFamily="49" charset="0"/>
                <a:ea typeface="Times New Roman" panose="02020603050405020304" pitchFamily="18" charset="0"/>
              </a:rPr>
              <a:t> D = [1..n, 1..n];</a:t>
            </a:r>
            <a:endParaRPr lang="en-US" sz="9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dirty="0" err="1">
                <a:effectLst/>
                <a:latin typeface="Consolas" panose="020B0609020204030204" pitchFamily="49" charset="0"/>
                <a:ea typeface="Times New Roman" panose="02020603050405020304" pitchFamily="18" charset="0"/>
              </a:rPr>
              <a:t>const</a:t>
            </a:r>
            <a:r>
              <a:rPr lang="en-US" sz="1000" dirty="0">
                <a:effectLst/>
                <a:latin typeface="Consolas" panose="020B0609020204030204" pitchFamily="49" charset="0"/>
                <a:ea typeface="Times New Roman" panose="02020603050405020304" pitchFamily="18" charset="0"/>
              </a:rPr>
              <a:t> BD = D </a:t>
            </a:r>
            <a:r>
              <a:rPr lang="en-US" sz="1000" dirty="0" err="1">
                <a:effectLst/>
                <a:latin typeface="Consolas" panose="020B0609020204030204" pitchFamily="49" charset="0"/>
                <a:ea typeface="Times New Roman" panose="02020603050405020304" pitchFamily="18" charset="0"/>
              </a:rPr>
              <a:t>dmapped</a:t>
            </a:r>
            <a:r>
              <a:rPr lang="en-US" sz="1000" dirty="0">
                <a:effectLst/>
                <a:latin typeface="Consolas" panose="020B0609020204030204" pitchFamily="49" charset="0"/>
                <a:ea typeface="Times New Roman" panose="02020603050405020304" pitchFamily="18" charset="0"/>
              </a:rPr>
              <a:t> Block(</a:t>
            </a:r>
            <a:r>
              <a:rPr lang="en-US" sz="1000" dirty="0" err="1">
                <a:effectLst/>
                <a:latin typeface="Consolas" panose="020B0609020204030204" pitchFamily="49" charset="0"/>
                <a:ea typeface="Times New Roman" panose="02020603050405020304" pitchFamily="18" charset="0"/>
              </a:rPr>
              <a:t>boundingBox</a:t>
            </a:r>
            <a:r>
              <a:rPr lang="en-US" sz="1000" dirty="0">
                <a:effectLst/>
                <a:latin typeface="Consolas" panose="020B0609020204030204" pitchFamily="49" charset="0"/>
                <a:ea typeface="Times New Roman" panose="02020603050405020304" pitchFamily="18" charset="0"/>
              </a:rPr>
              <a:t>=D);</a:t>
            </a:r>
            <a:endParaRPr lang="en-US" sz="9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dirty="0" err="1">
                <a:effectLst/>
                <a:latin typeface="Consolas" panose="020B0609020204030204" pitchFamily="49" charset="0"/>
                <a:ea typeface="Times New Roman" panose="02020603050405020304" pitchFamily="18" charset="0"/>
              </a:rPr>
              <a:t>var</a:t>
            </a:r>
            <a:r>
              <a:rPr lang="en-US" sz="1000" dirty="0">
                <a:effectLst/>
                <a:latin typeface="Consolas" panose="020B0609020204030204" pitchFamily="49" charset="0"/>
                <a:ea typeface="Times New Roman" panose="02020603050405020304" pitchFamily="18" charset="0"/>
              </a:rPr>
              <a:t> BA: [BD] real;</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dirty="0">
                <a:effectLst/>
                <a:latin typeface="Consolas" panose="020B0609020204030204" pitchFamily="49"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49" name="Rectangle 48"/>
          <p:cNvSpPr/>
          <p:nvPr/>
        </p:nvSpPr>
        <p:spPr>
          <a:xfrm>
            <a:off x="1014769" y="4508203"/>
            <a:ext cx="231079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Box Distribution of Domain</a:t>
            </a:r>
            <a:endParaRPr lang="en-US" sz="1200" dirty="0">
              <a:solidFill>
                <a:srgbClr val="FF4F4F"/>
              </a:solidFill>
              <a:latin typeface="Segoe Print" panose="02000600000000000000" pitchFamily="2" charset="0"/>
            </a:endParaRPr>
          </a:p>
        </p:txBody>
      </p:sp>
      <p:sp>
        <p:nvSpPr>
          <p:cNvPr id="53" name="Text Box 3"/>
          <p:cNvSpPr txBox="1"/>
          <p:nvPr/>
        </p:nvSpPr>
        <p:spPr>
          <a:xfrm>
            <a:off x="5652013" y="2708286"/>
            <a:ext cx="2476500" cy="4660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tabLst>
                <a:tab pos="114300" algn="l"/>
              </a:tabLst>
            </a:pPr>
            <a:r>
              <a:rPr lang="en-US" sz="1000">
                <a:effectLst/>
                <a:latin typeface="Consolas" panose="020B0609020204030204" pitchFamily="49" charset="0"/>
                <a:ea typeface="Calibri" panose="020F0502020204030204" pitchFamily="34" charset="0"/>
              </a:rPr>
              <a:t>val R = </a:t>
            </a:r>
            <a:r>
              <a:rPr lang="en-US" sz="1000">
                <a:effectLst/>
                <a:latin typeface="Consolas" panose="020B0609020204030204" pitchFamily="49" charset="0"/>
                <a:ea typeface="Times New Roman" panose="02020603050405020304" pitchFamily="18" charset="0"/>
              </a:rPr>
              <a:t>(0..5) * (1..3);</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114300" algn="l"/>
              </a:tabLst>
            </a:pPr>
            <a:r>
              <a:rPr lang="en-US" sz="1000">
                <a:effectLst/>
                <a:latin typeface="Consolas" panose="020B0609020204030204" pitchFamily="49" charset="0"/>
                <a:ea typeface="Calibri" panose="020F0502020204030204" pitchFamily="34" charset="0"/>
                <a:cs typeface="Times New Roman" panose="02020603050405020304" pitchFamily="18" charset="0"/>
              </a:rPr>
              <a:t>val arr = new Array[Int](R,10);</a:t>
            </a:r>
            <a:endParaRPr lang="en-US" sz="120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tabLst>
                <a:tab pos="114300" algn="l"/>
              </a:tabLst>
            </a:pPr>
            <a:r>
              <a:rPr lang="en-US" sz="120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1000"/>
              </a:spcAft>
              <a:tabLst>
                <a:tab pos="114300" algn="l"/>
              </a:tabLst>
            </a:pPr>
            <a:r>
              <a:rPr lang="en-US" sz="1100">
                <a:effectLst/>
                <a:latin typeface="Consolas" panose="020B0609020204030204" pitchFamily="49"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54" name="Rectangle 53"/>
          <p:cNvSpPr/>
          <p:nvPr/>
        </p:nvSpPr>
        <p:spPr>
          <a:xfrm>
            <a:off x="5912705" y="3265042"/>
            <a:ext cx="1970943"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Region and Array</a:t>
            </a:r>
            <a:endParaRPr lang="en-US" sz="1200" dirty="0">
              <a:solidFill>
                <a:srgbClr val="FF4F4F"/>
              </a:solidFill>
              <a:latin typeface="Segoe Print" panose="02000600000000000000" pitchFamily="2" charset="0"/>
            </a:endParaRPr>
          </a:p>
        </p:txBody>
      </p:sp>
      <p:sp>
        <p:nvSpPr>
          <p:cNvPr id="55" name="Text Box 3"/>
          <p:cNvSpPr txBox="1"/>
          <p:nvPr/>
        </p:nvSpPr>
        <p:spPr>
          <a:xfrm>
            <a:off x="3991107" y="3939934"/>
            <a:ext cx="5638165" cy="3898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000">
                <a:effectLst/>
                <a:latin typeface="Consolas" panose="020B0609020204030204" pitchFamily="49" charset="0"/>
                <a:ea typeface="Times New Roman" panose="02020603050405020304" pitchFamily="18" charset="0"/>
              </a:rPr>
              <a:t>val blk = Dist.makeBlock((1..9)*(1..9));</a:t>
            </a:r>
            <a:endParaRPr lang="en-US" sz="9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000">
                <a:effectLst/>
                <a:latin typeface="Consolas" panose="020B0609020204030204" pitchFamily="49" charset="0"/>
                <a:ea typeface="Times New Roman" panose="02020603050405020304" pitchFamily="18" charset="0"/>
              </a:rPr>
              <a:t>val data : DistArray[Int]= DistArray.make[Int](blk, ([i,j]:Point(2)) =&gt; i*j);</a:t>
            </a:r>
            <a:endParaRPr lang="en-US" sz="9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tabLst>
                <a:tab pos="114300" algn="l"/>
              </a:tabLst>
            </a:pPr>
            <a:r>
              <a:rPr lang="en-US" sz="1000">
                <a:effectLst/>
                <a:latin typeface="Consolas" panose="020B0609020204030204" pitchFamily="49"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56" name="Rectangle 55"/>
          <p:cNvSpPr/>
          <p:nvPr/>
        </p:nvSpPr>
        <p:spPr>
          <a:xfrm>
            <a:off x="5657576" y="4508202"/>
            <a:ext cx="231079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Box Distribution of Array</a:t>
            </a:r>
            <a:endParaRPr lang="en-US" sz="1200" dirty="0">
              <a:solidFill>
                <a:srgbClr val="FF4F4F"/>
              </a:solidFill>
              <a:latin typeface="Segoe Print" panose="02000600000000000000" pitchFamily="2" charset="0"/>
            </a:endParaRPr>
          </a:p>
        </p:txBody>
      </p:sp>
      <p:sp>
        <p:nvSpPr>
          <p:cNvPr id="57" name="Content Placeholder 2"/>
          <p:cNvSpPr txBox="1">
            <a:spLocks/>
          </p:cNvSpPr>
          <p:nvPr/>
        </p:nvSpPr>
        <p:spPr>
          <a:xfrm>
            <a:off x="9900458" y="2474319"/>
            <a:ext cx="216597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smtClean="0"/>
              <a:t>Intended</a:t>
            </a:r>
          </a:p>
          <a:p>
            <a:pPr lvl="1"/>
            <a:r>
              <a:rPr lang="en-US" sz="1200" dirty="0" smtClean="0">
                <a:latin typeface="Consolas" panose="020B0609020204030204" pitchFamily="49" charset="0"/>
                <a:cs typeface="Consolas" panose="020B0609020204030204" pitchFamily="49" charset="0"/>
              </a:rPr>
              <a:t>blocked</a:t>
            </a:r>
          </a:p>
          <a:p>
            <a:pPr lvl="1"/>
            <a:r>
              <a:rPr lang="en-US" sz="1200" dirty="0" err="1" smtClean="0">
                <a:latin typeface="Consolas" panose="020B0609020204030204" pitchFamily="49" charset="0"/>
                <a:cs typeface="Consolas" panose="020B0609020204030204" pitchFamily="49" charset="0"/>
              </a:rPr>
              <a:t>blockCyclic</a:t>
            </a:r>
            <a:endParaRPr lang="en-US" sz="1200" dirty="0" smtClean="0">
              <a:latin typeface="Consolas" panose="020B0609020204030204" pitchFamily="49" charset="0"/>
              <a:cs typeface="Consolas" panose="020B0609020204030204" pitchFamily="49" charset="0"/>
            </a:endParaRPr>
          </a:p>
          <a:p>
            <a:pPr lvl="1"/>
            <a:r>
              <a:rPr lang="en-US" sz="1200" dirty="0" err="1" smtClean="0">
                <a:latin typeface="Consolas" panose="020B0609020204030204" pitchFamily="49" charset="0"/>
                <a:cs typeface="Consolas" panose="020B0609020204030204" pitchFamily="49" charset="0"/>
              </a:rPr>
              <a:t>columnMajor</a:t>
            </a:r>
            <a:endParaRPr lang="en-US" sz="1200" dirty="0" smtClean="0">
              <a:latin typeface="Consolas" panose="020B0609020204030204" pitchFamily="49" charset="0"/>
              <a:cs typeface="Consolas" panose="020B0609020204030204" pitchFamily="49" charset="0"/>
            </a:endParaRPr>
          </a:p>
          <a:p>
            <a:pPr lvl="1"/>
            <a:r>
              <a:rPr lang="en-US" sz="1200" dirty="0" err="1" smtClean="0">
                <a:latin typeface="Consolas" panose="020B0609020204030204" pitchFamily="49" charset="0"/>
                <a:cs typeface="Consolas" panose="020B0609020204030204" pitchFamily="49" charset="0"/>
              </a:rPr>
              <a:t>rowMajor</a:t>
            </a:r>
            <a:endParaRPr lang="en-US" sz="1200" dirty="0" smtClean="0">
              <a:latin typeface="Consolas" panose="020B0609020204030204" pitchFamily="49" charset="0"/>
              <a:cs typeface="Consolas" panose="020B0609020204030204" pitchFamily="49" charset="0"/>
            </a:endParaRPr>
          </a:p>
          <a:p>
            <a:pPr lvl="1"/>
            <a:r>
              <a:rPr lang="en-US" sz="1200" dirty="0" smtClean="0">
                <a:latin typeface="Consolas" panose="020B0609020204030204" pitchFamily="49" charset="0"/>
                <a:cs typeface="Consolas" panose="020B0609020204030204" pitchFamily="49" charset="0"/>
              </a:rPr>
              <a:t>Defaul</a:t>
            </a:r>
            <a:r>
              <a:rPr lang="en-US" sz="1200" dirty="0" smtClean="0"/>
              <a:t>t</a:t>
            </a:r>
          </a:p>
          <a:p>
            <a:r>
              <a:rPr lang="en-US" sz="1400" dirty="0" smtClean="0"/>
              <a:t>No Working Implementation</a:t>
            </a:r>
          </a:p>
        </p:txBody>
      </p:sp>
    </p:spTree>
    <p:extLst>
      <p:ext uri="{BB962C8B-B14F-4D97-AF65-F5344CB8AC3E}">
        <p14:creationId xmlns:p14="http://schemas.microsoft.com/office/powerpoint/2010/main" val="8102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49" grpId="0"/>
      <p:bldP spid="54"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303271"/>
            <a:ext cx="10058400" cy="1450757"/>
          </a:xfrm>
        </p:spPr>
        <p:txBody>
          <a:bodyPr/>
          <a:lstStyle/>
          <a:p>
            <a:r>
              <a:rPr lang="en-US" dirty="0" smtClean="0"/>
              <a:t>Asynchronous Remote Tasks</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29</a:t>
            </a:fld>
            <a:endParaRPr lang="en-US"/>
          </a:p>
        </p:txBody>
      </p:sp>
      <p:cxnSp>
        <p:nvCxnSpPr>
          <p:cNvPr id="9" name="Straight Connector 8"/>
          <p:cNvCxnSpPr/>
          <p:nvPr/>
        </p:nvCxnSpPr>
        <p:spPr>
          <a:xfrm>
            <a:off x="8756074" y="1754028"/>
            <a:ext cx="0" cy="4504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46722" y="1754028"/>
            <a:ext cx="0" cy="4504009"/>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8646" y="1957248"/>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Chapel</a:t>
            </a:r>
            <a:endParaRPr lang="en-US" dirty="0">
              <a:solidFill>
                <a:srgbClr val="FF4F4F"/>
              </a:solidFill>
              <a:latin typeface="Segoe Print" panose="02000600000000000000" pitchFamily="2" charset="0"/>
            </a:endParaRPr>
          </a:p>
        </p:txBody>
      </p:sp>
      <p:sp>
        <p:nvSpPr>
          <p:cNvPr id="28" name="Rectangle 27"/>
          <p:cNvSpPr/>
          <p:nvPr/>
        </p:nvSpPr>
        <p:spPr>
          <a:xfrm>
            <a:off x="5152717" y="1920819"/>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X10</a:t>
            </a:r>
            <a:endParaRPr lang="en-US" dirty="0">
              <a:solidFill>
                <a:srgbClr val="FF4F4F"/>
              </a:solidFill>
              <a:latin typeface="Segoe Print" panose="02000600000000000000" pitchFamily="2" charset="0"/>
            </a:endParaRPr>
          </a:p>
        </p:txBody>
      </p:sp>
      <p:sp>
        <p:nvSpPr>
          <p:cNvPr id="29" name="Rectangle 28"/>
          <p:cNvSpPr/>
          <p:nvPr/>
        </p:nvSpPr>
        <p:spPr>
          <a:xfrm>
            <a:off x="9927218" y="1920819"/>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Fortress</a:t>
            </a:r>
            <a:endParaRPr lang="en-US" dirty="0">
              <a:solidFill>
                <a:srgbClr val="FF4F4F"/>
              </a:solidFill>
              <a:latin typeface="Segoe Print" panose="02000600000000000000" pitchFamily="2" charset="0"/>
            </a:endParaRPr>
          </a:p>
        </p:txBody>
      </p:sp>
      <p:sp>
        <p:nvSpPr>
          <p:cNvPr id="30" name="Rectangle 29"/>
          <p:cNvSpPr/>
          <p:nvPr/>
        </p:nvSpPr>
        <p:spPr>
          <a:xfrm>
            <a:off x="527868" y="3050482"/>
            <a:ext cx="1970943"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Asynchronous</a:t>
            </a:r>
            <a:endParaRPr lang="en-US" sz="1200" dirty="0">
              <a:solidFill>
                <a:srgbClr val="FF4F4F"/>
              </a:solidFill>
              <a:latin typeface="Segoe Print" panose="02000600000000000000" pitchFamily="2" charset="0"/>
            </a:endParaRPr>
          </a:p>
        </p:txBody>
      </p:sp>
      <p:sp>
        <p:nvSpPr>
          <p:cNvPr id="49" name="Rectangle 48"/>
          <p:cNvSpPr/>
          <p:nvPr/>
        </p:nvSpPr>
        <p:spPr>
          <a:xfrm>
            <a:off x="256317" y="4700990"/>
            <a:ext cx="231079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Remote and Asynchronous</a:t>
            </a:r>
            <a:endParaRPr lang="en-US" sz="1200" dirty="0">
              <a:solidFill>
                <a:srgbClr val="FF4F4F"/>
              </a:solidFill>
              <a:latin typeface="Segoe Print" panose="02000600000000000000" pitchFamily="2" charset="0"/>
            </a:endParaRPr>
          </a:p>
        </p:txBody>
      </p:sp>
      <p:sp>
        <p:nvSpPr>
          <p:cNvPr id="55" name="Text Box 3"/>
          <p:cNvSpPr txBox="1"/>
          <p:nvPr/>
        </p:nvSpPr>
        <p:spPr>
          <a:xfrm>
            <a:off x="2953585" y="3548800"/>
            <a:ext cx="5638165" cy="2525699"/>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lvl="0" indent="-171450">
              <a:buFont typeface="Arial" panose="020B0604020202020204" pitchFamily="34" charset="0"/>
              <a:buChar char="•"/>
            </a:pPr>
            <a:r>
              <a:rPr lang="en-US" sz="1000" dirty="0">
                <a:latin typeface="Consolas" panose="020B0609020204030204" pitchFamily="49" charset="0"/>
                <a:cs typeface="Consolas" panose="020B0609020204030204" pitchFamily="49" charset="0"/>
              </a:rPr>
              <a:t>at (p) </a:t>
            </a:r>
            <a:r>
              <a:rPr lang="en-US" sz="1000" dirty="0" err="1">
                <a:latin typeface="Consolas" panose="020B0609020204030204" pitchFamily="49" charset="0"/>
                <a:cs typeface="Consolas" panose="020B0609020204030204" pitchFamily="49" charset="0"/>
              </a:rPr>
              <a:t>async</a:t>
            </a:r>
            <a:r>
              <a:rPr lang="en-US" sz="1000" dirty="0">
                <a:latin typeface="Consolas" panose="020B0609020204030204" pitchFamily="49" charset="0"/>
                <a:cs typeface="Consolas" panose="020B0609020204030204" pitchFamily="49" charset="0"/>
              </a:rPr>
              <a:t> S </a:t>
            </a:r>
          </a:p>
          <a:p>
            <a:pPr lvl="1"/>
            <a:r>
              <a:rPr lang="en-US" sz="1400" dirty="0"/>
              <a:t>migrates the computation to p and spawns a new activity in p to evaluate S and returns </a:t>
            </a:r>
            <a:r>
              <a:rPr lang="en-US" sz="1400" dirty="0" smtClean="0"/>
              <a:t>control</a:t>
            </a:r>
          </a:p>
          <a:p>
            <a:pPr lvl="1"/>
            <a:r>
              <a:rPr lang="en-US" sz="800" dirty="0"/>
              <a:t> </a:t>
            </a:r>
            <a:endParaRPr lang="en-US" sz="800" dirty="0" smtClean="0"/>
          </a:p>
          <a:p>
            <a:pPr marL="171450" lvl="0" indent="-171450">
              <a:buFont typeface="Arial" panose="020B0604020202020204" pitchFamily="34" charset="0"/>
              <a:buChar char="•"/>
            </a:pPr>
            <a:r>
              <a:rPr lang="en-US" sz="1000" dirty="0" err="1" smtClean="0">
                <a:latin typeface="Consolas" panose="020B0609020204030204" pitchFamily="49" charset="0"/>
                <a:cs typeface="Consolas" panose="020B0609020204030204" pitchFamily="49" charset="0"/>
              </a:rPr>
              <a:t>async</a:t>
            </a:r>
            <a:r>
              <a:rPr lang="en-US" sz="1000" dirty="0" smtClean="0">
                <a:latin typeface="Consolas" panose="020B0609020204030204" pitchFamily="49" charset="0"/>
                <a:cs typeface="Consolas" panose="020B0609020204030204" pitchFamily="49" charset="0"/>
              </a:rPr>
              <a:t> </a:t>
            </a:r>
            <a:r>
              <a:rPr lang="en-US" sz="1000" dirty="0">
                <a:latin typeface="Consolas" panose="020B0609020204030204" pitchFamily="49" charset="0"/>
                <a:cs typeface="Consolas" panose="020B0609020204030204" pitchFamily="49" charset="0"/>
              </a:rPr>
              <a:t>at (p) S</a:t>
            </a:r>
          </a:p>
          <a:p>
            <a:pPr lvl="1"/>
            <a:r>
              <a:rPr lang="en-US" sz="1400" dirty="0"/>
              <a:t>spawns a new activity in current place and returns control while the spawned activity migrates the computation to p and evaluates S </a:t>
            </a:r>
            <a:r>
              <a:rPr lang="en-US" sz="1400" dirty="0" smtClean="0"/>
              <a:t>there</a:t>
            </a:r>
          </a:p>
          <a:p>
            <a:pPr lvl="1"/>
            <a:endParaRPr lang="en-US" sz="800" dirty="0" smtClean="0"/>
          </a:p>
          <a:p>
            <a:pPr marL="171450" lvl="0" indent="-171450">
              <a:buFont typeface="Arial" panose="020B0604020202020204" pitchFamily="34" charset="0"/>
              <a:buChar char="•"/>
            </a:pPr>
            <a:r>
              <a:rPr lang="en-US" sz="1000" dirty="0" err="1" smtClean="0">
                <a:latin typeface="Consolas" panose="020B0609020204030204" pitchFamily="49" charset="0"/>
                <a:cs typeface="Consolas" panose="020B0609020204030204" pitchFamily="49" charset="0"/>
              </a:rPr>
              <a:t>async</a:t>
            </a:r>
            <a:r>
              <a:rPr lang="en-US" sz="1000" dirty="0" smtClean="0">
                <a:latin typeface="Consolas" panose="020B0609020204030204" pitchFamily="49" charset="0"/>
                <a:cs typeface="Consolas" panose="020B0609020204030204" pitchFamily="49" charset="0"/>
              </a:rPr>
              <a:t> </a:t>
            </a:r>
            <a:r>
              <a:rPr lang="en-US" sz="1000" dirty="0">
                <a:latin typeface="Consolas" panose="020B0609020204030204" pitchFamily="49" charset="0"/>
                <a:cs typeface="Consolas" panose="020B0609020204030204" pitchFamily="49" charset="0"/>
              </a:rPr>
              <a:t>at (p) </a:t>
            </a:r>
            <a:r>
              <a:rPr lang="en-US" sz="1000" dirty="0" err="1">
                <a:latin typeface="Consolas" panose="020B0609020204030204" pitchFamily="49" charset="0"/>
                <a:cs typeface="Consolas" panose="020B0609020204030204" pitchFamily="49" charset="0"/>
              </a:rPr>
              <a:t>async</a:t>
            </a:r>
            <a:r>
              <a:rPr lang="en-US" sz="1000" dirty="0">
                <a:latin typeface="Consolas" panose="020B0609020204030204" pitchFamily="49" charset="0"/>
                <a:cs typeface="Consolas" panose="020B0609020204030204" pitchFamily="49" charset="0"/>
              </a:rPr>
              <a:t> S</a:t>
            </a:r>
          </a:p>
          <a:p>
            <a:pPr lvl="1"/>
            <a:r>
              <a:rPr lang="en-US" sz="1400" dirty="0"/>
              <a:t>spawns a new activity in current place and returns control while the spawned activity migrates the computation to p and spawns another activity in p to evaluate S there</a:t>
            </a:r>
          </a:p>
        </p:txBody>
      </p:sp>
      <p:sp>
        <p:nvSpPr>
          <p:cNvPr id="20" name="Text Box 3"/>
          <p:cNvSpPr txBox="1"/>
          <p:nvPr/>
        </p:nvSpPr>
        <p:spPr>
          <a:xfrm>
            <a:off x="442046" y="2514858"/>
            <a:ext cx="2056765" cy="44767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begin </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writeline</a:t>
            </a:r>
            <a:r>
              <a:rPr lang="en-US" sz="1000" dirty="0">
                <a:effectLst/>
                <a:latin typeface="Consolas" panose="020B0609020204030204" pitchFamily="49" charset="0"/>
                <a:ea typeface="Calibri" panose="020F0502020204030204" pitchFamily="34" charset="0"/>
                <a:cs typeface="Times New Roman" panose="02020603050405020304" pitchFamily="18" charset="0"/>
              </a:rPr>
              <a:t>(“Hello”);</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err="1">
                <a:effectLst/>
                <a:latin typeface="Consolas" panose="020B0609020204030204" pitchFamily="49" charset="0"/>
                <a:ea typeface="Calibri" panose="020F0502020204030204" pitchFamily="34" charset="0"/>
                <a:cs typeface="Times New Roman" panose="02020603050405020304" pitchFamily="18" charset="0"/>
              </a:rPr>
              <a:t>writeline</a:t>
            </a:r>
            <a:r>
              <a:rPr lang="en-US" sz="1000" dirty="0">
                <a:effectLst/>
                <a:latin typeface="Consolas" panose="020B0609020204030204" pitchFamily="49" charset="0"/>
                <a:ea typeface="Calibri" panose="020F0502020204030204" pitchFamily="34" charset="0"/>
                <a:cs typeface="Times New Roman" panose="02020603050405020304" pitchFamily="18" charset="0"/>
              </a:rPr>
              <a:t>(“Hi</a:t>
            </a:r>
            <a:r>
              <a:rPr lang="en-US" sz="1000" dirty="0" smtClean="0">
                <a:effectLst/>
                <a:latin typeface="Consolas" panose="020B0609020204030204" pitchFamily="49" charset="0"/>
                <a:ea typeface="Calibri" panose="020F0502020204030204" pitchFamily="34" charset="0"/>
                <a:cs typeface="Times New Roman" panose="02020603050405020304" pitchFamily="18" charset="0"/>
              </a:rPr>
              <a:t>”);</a:t>
            </a:r>
            <a:r>
              <a:rPr lang="en-US" sz="1100" dirty="0">
                <a:effectLst/>
                <a:latin typeface="Consolas" panose="020B0609020204030204" pitchFamily="49"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1" name="Text Box 3"/>
          <p:cNvSpPr txBox="1"/>
          <p:nvPr/>
        </p:nvSpPr>
        <p:spPr>
          <a:xfrm>
            <a:off x="607215" y="3739972"/>
            <a:ext cx="1694815" cy="78041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on A[</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000" dirty="0">
                <a:effectLst/>
                <a:latin typeface="Consolas" panose="020B0609020204030204" pitchFamily="49" charset="0"/>
                <a:ea typeface="Calibri" panose="020F0502020204030204" pitchFamily="34" charset="0"/>
                <a:cs typeface="Times New Roman" panose="02020603050405020304" pitchFamily="18" charset="0"/>
              </a:rPr>
              <a:t>] do begin</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   A[</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000" dirty="0">
                <a:effectLst/>
                <a:latin typeface="Consolas" panose="020B0609020204030204" pitchFamily="49" charset="0"/>
                <a:ea typeface="Calibri" panose="020F0502020204030204" pitchFamily="34" charset="0"/>
                <a:cs typeface="Times New Roman" panose="02020603050405020304" pitchFamily="18" charset="0"/>
              </a:rPr>
              <a:t>] = 2 * A[</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000" dirty="0">
                <a:effectLst/>
                <a:latin typeface="Consolas" panose="020B0609020204030204" pitchFamily="49"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err="1">
                <a:effectLst/>
                <a:latin typeface="Consolas" panose="020B0609020204030204" pitchFamily="49" charset="0"/>
                <a:ea typeface="Calibri" panose="020F0502020204030204" pitchFamily="34" charset="0"/>
                <a:cs typeface="Times New Roman" panose="02020603050405020304" pitchFamily="18" charset="0"/>
              </a:rPr>
              <a:t>writeline</a:t>
            </a:r>
            <a:r>
              <a:rPr lang="en-US" sz="1000" dirty="0">
                <a:effectLst/>
                <a:latin typeface="Consolas" panose="020B0609020204030204" pitchFamily="49" charset="0"/>
                <a:ea typeface="Calibri" panose="020F0502020204030204" pitchFamily="34" charset="0"/>
                <a:cs typeface="Times New Roman" panose="02020603050405020304" pitchFamily="18" charset="0"/>
              </a:rPr>
              <a:t>(“Hello”);</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err="1">
                <a:effectLst/>
                <a:latin typeface="Consolas" panose="020B0609020204030204" pitchFamily="49" charset="0"/>
                <a:ea typeface="Calibri" panose="020F0502020204030204" pitchFamily="34" charset="0"/>
                <a:cs typeface="Times New Roman" panose="02020603050405020304" pitchFamily="18" charset="0"/>
              </a:rPr>
              <a:t>writeline</a:t>
            </a:r>
            <a:r>
              <a:rPr lang="en-US" sz="1000" dirty="0">
                <a:effectLst/>
                <a:latin typeface="Consolas" panose="020B0609020204030204" pitchFamily="49" charset="0"/>
                <a:ea typeface="Calibri" panose="020F0502020204030204" pitchFamily="34" charset="0"/>
                <a:cs typeface="Times New Roman" panose="02020603050405020304" pitchFamily="18" charset="0"/>
              </a:rPr>
              <a:t>(“Hi</a:t>
            </a:r>
            <a:r>
              <a:rPr lang="en-US" sz="1000" dirty="0" smtClean="0">
                <a:effectLst/>
                <a:latin typeface="Consolas" panose="020B0609020204030204" pitchFamily="49"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22" name="Text Box 3"/>
          <p:cNvSpPr txBox="1"/>
          <p:nvPr/>
        </p:nvSpPr>
        <p:spPr>
          <a:xfrm>
            <a:off x="4206278" y="2326580"/>
            <a:ext cx="3190240" cy="73342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                         // activity T</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    </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async</a:t>
            </a:r>
            <a:r>
              <a:rPr lang="en-US" sz="1000" dirty="0">
                <a:effectLst/>
                <a:latin typeface="Consolas" panose="020B0609020204030204" pitchFamily="49" charset="0"/>
                <a:ea typeface="Calibri" panose="020F0502020204030204" pitchFamily="34" charset="0"/>
                <a:cs typeface="Times New Roman" panose="02020603050405020304" pitchFamily="18" charset="0"/>
              </a:rPr>
              <a:t> {S1;}           // spawns T1</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cs typeface="Times New Roman" panose="02020603050405020304" pitchFamily="18" charset="0"/>
              </a:rPr>
              <a:t>    </a:t>
            </a:r>
            <a:r>
              <a:rPr lang="en-US" sz="1000" dirty="0" err="1">
                <a:effectLst/>
                <a:latin typeface="Consolas" panose="020B0609020204030204" pitchFamily="49" charset="0"/>
                <a:ea typeface="Calibri" panose="020F0502020204030204" pitchFamily="34" charset="0"/>
                <a:cs typeface="Times New Roman" panose="02020603050405020304" pitchFamily="18" charset="0"/>
              </a:rPr>
              <a:t>async</a:t>
            </a:r>
            <a:r>
              <a:rPr lang="en-US" sz="1000" dirty="0">
                <a:effectLst/>
                <a:latin typeface="Consolas" panose="020B0609020204030204" pitchFamily="49" charset="0"/>
                <a:ea typeface="Calibri" panose="020F0502020204030204" pitchFamily="34" charset="0"/>
                <a:cs typeface="Times New Roman" panose="02020603050405020304" pitchFamily="18" charset="0"/>
              </a:rPr>
              <a:t> {S2;}           // spawns T2</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smtClean="0">
                <a:effectLst/>
                <a:latin typeface="Consolas" panose="020B0609020204030204" pitchFamily="49"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100" dirty="0">
                <a:effectLst/>
                <a:latin typeface="Consolas" panose="020B0609020204030204" pitchFamily="49"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4899028" y="3114544"/>
            <a:ext cx="1970943"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Asynchronous</a:t>
            </a:r>
            <a:endParaRPr lang="en-US" sz="1200" dirty="0">
              <a:solidFill>
                <a:srgbClr val="FF4F4F"/>
              </a:solidFill>
              <a:latin typeface="Segoe Print" panose="02000600000000000000" pitchFamily="2" charset="0"/>
            </a:endParaRPr>
          </a:p>
        </p:txBody>
      </p:sp>
      <p:sp>
        <p:nvSpPr>
          <p:cNvPr id="24" name="Rectangle 23"/>
          <p:cNvSpPr/>
          <p:nvPr/>
        </p:nvSpPr>
        <p:spPr>
          <a:xfrm>
            <a:off x="4646003" y="6072806"/>
            <a:ext cx="231079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Remote and Asynchronous</a:t>
            </a:r>
            <a:endParaRPr lang="en-US" sz="1200" dirty="0">
              <a:solidFill>
                <a:srgbClr val="FF4F4F"/>
              </a:solidFill>
              <a:latin typeface="Segoe Print" panose="02000600000000000000" pitchFamily="2" charset="0"/>
            </a:endParaRPr>
          </a:p>
        </p:txBody>
      </p:sp>
      <p:sp>
        <p:nvSpPr>
          <p:cNvPr id="25" name="Text Box 3"/>
          <p:cNvSpPr txBox="1"/>
          <p:nvPr/>
        </p:nvSpPr>
        <p:spPr>
          <a:xfrm>
            <a:off x="9136130" y="3548800"/>
            <a:ext cx="2838450" cy="60833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dirty="0">
                <a:effectLst/>
                <a:latin typeface="Consolas" panose="020B0609020204030204" pitchFamily="49" charset="0"/>
                <a:ea typeface="Calibri" panose="020F0502020204030204" pitchFamily="34" charset="0"/>
              </a:rPr>
              <a:t>(</a:t>
            </a:r>
            <a:r>
              <a:rPr lang="en-US" sz="1000" dirty="0" err="1">
                <a:effectLst/>
                <a:latin typeface="Consolas" panose="020B0609020204030204" pitchFamily="49" charset="0"/>
                <a:ea typeface="Calibri" panose="020F0502020204030204" pitchFamily="34" charset="0"/>
              </a:rPr>
              <a:t>v,w</a:t>
            </a:r>
            <a:r>
              <a:rPr lang="en-US" sz="1000" dirty="0">
                <a:effectLst/>
                <a:latin typeface="Consolas" panose="020B0609020204030204" pitchFamily="49" charset="0"/>
                <a:ea typeface="Calibri" panose="020F0502020204030204" pitchFamily="34" charset="0"/>
              </a:rPr>
              <a:t>) := (</a:t>
            </a:r>
            <a:r>
              <a:rPr lang="en-US" sz="1000" i="1" dirty="0">
                <a:effectLst/>
                <a:latin typeface="Consolas" panose="020B0609020204030204" pitchFamily="49" charset="0"/>
                <a:ea typeface="Calibri" panose="020F0502020204030204" pitchFamily="34" charset="0"/>
              </a:rPr>
              <a:t>exp1</a:t>
            </a:r>
            <a:r>
              <a:rPr lang="en-US" sz="1000" dirty="0">
                <a:effectLst/>
                <a:latin typeface="Consolas" panose="020B0609020204030204" pitchFamily="49"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685800" marR="0">
              <a:lnSpc>
                <a:spcPct val="115000"/>
              </a:lnSpc>
              <a:spcBef>
                <a:spcPts val="600"/>
              </a:spcBef>
              <a:spcAft>
                <a:spcPts val="0"/>
              </a:spcAft>
            </a:pPr>
            <a:r>
              <a:rPr lang="en-US" sz="1000" dirty="0">
                <a:effectLst/>
                <a:latin typeface="Consolas" panose="020B0609020204030204" pitchFamily="49" charset="0"/>
                <a:ea typeface="Calibri" panose="020F0502020204030204" pitchFamily="34" charset="0"/>
              </a:rPr>
              <a:t>at </a:t>
            </a:r>
            <a:r>
              <a:rPr lang="en-US" sz="1000" dirty="0" err="1">
                <a:effectLst/>
                <a:latin typeface="Consolas" panose="020B0609020204030204" pitchFamily="49" charset="0"/>
                <a:ea typeface="Calibri" panose="020F0502020204030204" pitchFamily="34" charset="0"/>
              </a:rPr>
              <a:t>a.region</a:t>
            </a:r>
            <a:r>
              <a:rPr lang="en-US" sz="1000" dirty="0">
                <a:effectLst/>
                <a:latin typeface="Consolas" panose="020B0609020204030204" pitchFamily="49" charset="0"/>
                <a:ea typeface="Calibri" panose="020F0502020204030204" pitchFamily="34" charset="0"/>
              </a:rPr>
              <a:t>(</a:t>
            </a:r>
            <a:r>
              <a:rPr lang="en-US" sz="1000" dirty="0" err="1">
                <a:effectLst/>
                <a:latin typeface="Consolas" panose="020B0609020204030204" pitchFamily="49" charset="0"/>
                <a:ea typeface="Calibri" panose="020F0502020204030204" pitchFamily="34" charset="0"/>
              </a:rPr>
              <a:t>i</a:t>
            </a:r>
            <a:r>
              <a:rPr lang="en-US" sz="1000" dirty="0">
                <a:effectLst/>
                <a:latin typeface="Consolas" panose="020B0609020204030204" pitchFamily="49" charset="0"/>
                <a:ea typeface="Calibri" panose="020F0502020204030204" pitchFamily="34" charset="0"/>
              </a:rPr>
              <a:t>) do </a:t>
            </a:r>
            <a:r>
              <a:rPr lang="en-US" sz="1000" i="1" dirty="0">
                <a:effectLst/>
                <a:latin typeface="Consolas" panose="020B0609020204030204" pitchFamily="49" charset="0"/>
                <a:ea typeface="Calibri" panose="020F0502020204030204" pitchFamily="34" charset="0"/>
              </a:rPr>
              <a:t>exp2</a:t>
            </a:r>
            <a:r>
              <a:rPr lang="en-US" sz="1000" dirty="0">
                <a:effectLst/>
                <a:latin typeface="Consolas" panose="020B0609020204030204" pitchFamily="49" charset="0"/>
                <a:ea typeface="Calibri" panose="020F0502020204030204" pitchFamily="34" charset="0"/>
              </a:rPr>
              <a:t> end)</a:t>
            </a:r>
            <a:endParaRPr lang="en-US" sz="1200" dirty="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000" dirty="0">
                <a:effectLst/>
                <a:latin typeface="Consolas" panose="020B0609020204030204" pitchFamily="49"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dirty="0">
                <a:effectLst/>
                <a:latin typeface="Consolas" panose="020B0609020204030204" pitchFamily="49"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26" name="Text Box 3"/>
          <p:cNvSpPr txBox="1"/>
          <p:nvPr/>
        </p:nvSpPr>
        <p:spPr>
          <a:xfrm>
            <a:off x="9136130" y="2352814"/>
            <a:ext cx="2838450" cy="4279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600"/>
              </a:spcBef>
              <a:spcAft>
                <a:spcPts val="0"/>
              </a:spcAft>
            </a:pPr>
            <a:r>
              <a:rPr lang="en-US" sz="1000">
                <a:effectLst/>
                <a:latin typeface="Consolas" panose="020B0609020204030204" pitchFamily="49" charset="0"/>
                <a:ea typeface="Calibri" panose="020F0502020204030204" pitchFamily="34" charset="0"/>
              </a:rPr>
              <a:t>spawn at a.region(i) do </a:t>
            </a:r>
            <a:r>
              <a:rPr lang="en-US" sz="1000" i="1">
                <a:effectLst/>
                <a:latin typeface="Consolas" panose="020B0609020204030204" pitchFamily="49" charset="0"/>
                <a:ea typeface="Calibri" panose="020F0502020204030204" pitchFamily="34" charset="0"/>
              </a:rPr>
              <a:t>exp</a:t>
            </a:r>
            <a:r>
              <a:rPr lang="en-US" sz="1000">
                <a:effectLst/>
                <a:latin typeface="Consolas" panose="020B0609020204030204" pitchFamily="49" charset="0"/>
                <a:ea typeface="Calibri" panose="020F0502020204030204" pitchFamily="34" charset="0"/>
              </a:rPr>
              <a:t> end</a:t>
            </a:r>
            <a:endParaRPr lang="en-US" sz="120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a:effectLst/>
                <a:latin typeface="Consolas" panose="020B0609020204030204" pitchFamily="49"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31" name="Text Box 3"/>
          <p:cNvSpPr txBox="1"/>
          <p:nvPr/>
        </p:nvSpPr>
        <p:spPr>
          <a:xfrm>
            <a:off x="9136130" y="4700990"/>
            <a:ext cx="2838450" cy="111506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Consolas" panose="020B0609020204030204" pitchFamily="49" charset="0"/>
                <a:ea typeface="Calibri" panose="020F0502020204030204" pitchFamily="34" charset="0"/>
              </a:rPr>
              <a:t>do</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v := </a:t>
            </a:r>
            <a:r>
              <a:rPr lang="en-US" sz="1000" i="1" dirty="0">
                <a:effectLst/>
                <a:latin typeface="Consolas" panose="020B0609020204030204" pitchFamily="49" charset="0"/>
                <a:ea typeface="Calibri" panose="020F0502020204030204" pitchFamily="34" charset="0"/>
              </a:rPr>
              <a:t>exp1</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at </a:t>
            </a:r>
            <a:r>
              <a:rPr lang="en-US" sz="1000" dirty="0" err="1">
                <a:effectLst/>
                <a:latin typeface="Consolas" panose="020B0609020204030204" pitchFamily="49" charset="0"/>
                <a:ea typeface="Calibri" panose="020F0502020204030204" pitchFamily="34" charset="0"/>
              </a:rPr>
              <a:t>a.region</a:t>
            </a:r>
            <a:r>
              <a:rPr lang="en-US" sz="1000" dirty="0">
                <a:effectLst/>
                <a:latin typeface="Consolas" panose="020B0609020204030204" pitchFamily="49" charset="0"/>
                <a:ea typeface="Calibri" panose="020F0502020204030204" pitchFamily="34" charset="0"/>
              </a:rPr>
              <a:t>(</a:t>
            </a:r>
            <a:r>
              <a:rPr lang="en-US" sz="1000" dirty="0" err="1">
                <a:effectLst/>
                <a:latin typeface="Consolas" panose="020B0609020204030204" pitchFamily="49" charset="0"/>
                <a:ea typeface="Calibri" panose="020F0502020204030204" pitchFamily="34" charset="0"/>
              </a:rPr>
              <a:t>i</a:t>
            </a:r>
            <a:r>
              <a:rPr lang="en-US" sz="1000" dirty="0">
                <a:effectLst/>
                <a:latin typeface="Consolas" panose="020B0609020204030204" pitchFamily="49" charset="0"/>
                <a:ea typeface="Calibri" panose="020F0502020204030204" pitchFamily="34" charset="0"/>
              </a:rPr>
              <a:t>) do</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w := </a:t>
            </a:r>
            <a:r>
              <a:rPr lang="en-US" sz="1000" i="1" dirty="0">
                <a:effectLst/>
                <a:latin typeface="Consolas" panose="020B0609020204030204" pitchFamily="49" charset="0"/>
                <a:ea typeface="Calibri" panose="020F0502020204030204" pitchFamily="34" charset="0"/>
              </a:rPr>
              <a:t>exp2</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i="1" dirty="0">
                <a:effectLst/>
                <a:latin typeface="Consolas" panose="020B0609020204030204" pitchFamily="49" charset="0"/>
                <a:ea typeface="Calibri" panose="020F0502020204030204" pitchFamily="34" charset="0"/>
              </a:rPr>
              <a:t>	</a:t>
            </a:r>
            <a:r>
              <a:rPr lang="en-US" sz="1000" dirty="0">
                <a:effectLst/>
                <a:latin typeface="Consolas" panose="020B0609020204030204" pitchFamily="49" charset="0"/>
                <a:ea typeface="Calibri" panose="020F0502020204030204" pitchFamily="34" charset="0"/>
              </a:rPr>
              <a:t>end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x := </a:t>
            </a:r>
            <a:r>
              <a:rPr lang="en-US" sz="1000" dirty="0" err="1">
                <a:effectLst/>
                <a:latin typeface="Consolas" panose="020B0609020204030204" pitchFamily="49" charset="0"/>
                <a:ea typeface="Calibri" panose="020F0502020204030204" pitchFamily="34" charset="0"/>
              </a:rPr>
              <a:t>v+w</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end</a:t>
            </a:r>
            <a:endParaRPr lang="en-US" sz="1200" dirty="0">
              <a:effectLst/>
              <a:latin typeface="Times New Roman" panose="02020603050405020304" pitchFamily="18" charset="0"/>
              <a:ea typeface="Times New Roman" panose="02020603050405020304" pitchFamily="18" charset="0"/>
            </a:endParaRPr>
          </a:p>
          <a:p>
            <a:pPr marL="228600" marR="0">
              <a:lnSpc>
                <a:spcPct val="115000"/>
              </a:lnSpc>
              <a:spcBef>
                <a:spcPts val="0"/>
              </a:spcBef>
              <a:spcAft>
                <a:spcPts val="1000"/>
              </a:spcAft>
            </a:pPr>
            <a:r>
              <a:rPr lang="en-US" sz="1000" dirty="0">
                <a:effectLst/>
                <a:latin typeface="Consolas" panose="020B0609020204030204" pitchFamily="49"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1000" dirty="0">
                <a:effectLst/>
                <a:latin typeface="Consolas" panose="020B0609020204030204" pitchFamily="49"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32" name="Rectangle 31"/>
          <p:cNvSpPr/>
          <p:nvPr/>
        </p:nvSpPr>
        <p:spPr>
          <a:xfrm>
            <a:off x="9341171" y="2843468"/>
            <a:ext cx="2428369"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Remote and Asynchronous</a:t>
            </a:r>
            <a:endParaRPr lang="en-US" sz="1200" dirty="0">
              <a:solidFill>
                <a:srgbClr val="FF4F4F"/>
              </a:solidFill>
              <a:latin typeface="Segoe Print" panose="02000600000000000000" pitchFamily="2" charset="0"/>
            </a:endParaRPr>
          </a:p>
        </p:txBody>
      </p:sp>
      <p:sp>
        <p:nvSpPr>
          <p:cNvPr id="33" name="Rectangle 32"/>
          <p:cNvSpPr/>
          <p:nvPr/>
        </p:nvSpPr>
        <p:spPr>
          <a:xfrm>
            <a:off x="9094566" y="4240623"/>
            <a:ext cx="2880014"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Implicit Multiple Threads and Region Shift</a:t>
            </a:r>
            <a:endParaRPr lang="en-US" sz="1200" dirty="0">
              <a:solidFill>
                <a:srgbClr val="FF4F4F"/>
              </a:solidFill>
              <a:latin typeface="Segoe Print" panose="02000600000000000000" pitchFamily="2" charset="0"/>
            </a:endParaRPr>
          </a:p>
        </p:txBody>
      </p:sp>
      <p:sp>
        <p:nvSpPr>
          <p:cNvPr id="34" name="Rectangle 33"/>
          <p:cNvSpPr/>
          <p:nvPr/>
        </p:nvSpPr>
        <p:spPr>
          <a:xfrm>
            <a:off x="9136130" y="5888007"/>
            <a:ext cx="2880014"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Implicit Thread Group and Region Shift</a:t>
            </a:r>
            <a:endParaRPr lang="en-US" sz="12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341769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49" grpId="0"/>
      <p:bldP spid="23" grpId="0"/>
      <p:bldP spid="24"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097280" y="1845734"/>
            <a:ext cx="10058400" cy="4402666"/>
          </a:xfrm>
        </p:spPr>
        <p:txBody>
          <a:bodyPr>
            <a:normAutofit fontScale="62500" lnSpcReduction="20000"/>
          </a:bodyPr>
          <a:lstStyle/>
          <a:p>
            <a:r>
              <a:rPr lang="en-US" dirty="0" smtClean="0"/>
              <a:t>Architecture</a:t>
            </a:r>
          </a:p>
          <a:p>
            <a:r>
              <a:rPr lang="en-US" dirty="0" smtClean="0"/>
              <a:t>Data</a:t>
            </a:r>
          </a:p>
          <a:p>
            <a:r>
              <a:rPr lang="en-US" dirty="0" smtClean="0"/>
              <a:t>Algorithms</a:t>
            </a:r>
          </a:p>
          <a:p>
            <a:r>
              <a:rPr lang="en-US" dirty="0" smtClean="0"/>
              <a:t>Determination of Clusters</a:t>
            </a:r>
          </a:p>
          <a:p>
            <a:pPr lvl="1"/>
            <a:r>
              <a:rPr lang="en-US" dirty="0" smtClean="0"/>
              <a:t>Visualization</a:t>
            </a:r>
          </a:p>
          <a:p>
            <a:pPr lvl="1"/>
            <a:r>
              <a:rPr lang="en-US" dirty="0" smtClean="0"/>
              <a:t>Cluster Size</a:t>
            </a:r>
          </a:p>
          <a:p>
            <a:pPr lvl="1"/>
            <a:r>
              <a:rPr lang="en-US" dirty="0" smtClean="0"/>
              <a:t>Effect of Gap Penalties</a:t>
            </a:r>
          </a:p>
          <a:p>
            <a:pPr lvl="1"/>
            <a:r>
              <a:rPr lang="en-US" dirty="0" smtClean="0"/>
              <a:t>Global Vs. Local Sequence Alignment</a:t>
            </a:r>
          </a:p>
          <a:p>
            <a:pPr lvl="1"/>
            <a:r>
              <a:rPr lang="en-US" dirty="0" smtClean="0"/>
              <a:t>Distance Types	</a:t>
            </a:r>
          </a:p>
          <a:p>
            <a:pPr lvl="1"/>
            <a:r>
              <a:rPr lang="en-US" dirty="0" smtClean="0"/>
              <a:t>Distance Transformation</a:t>
            </a:r>
          </a:p>
          <a:p>
            <a:r>
              <a:rPr lang="en-US" dirty="0" smtClean="0"/>
              <a:t>Cluster Verification</a:t>
            </a:r>
          </a:p>
          <a:p>
            <a:r>
              <a:rPr lang="en-US" dirty="0" smtClean="0"/>
              <a:t>Cluster </a:t>
            </a:r>
            <a:r>
              <a:rPr lang="en-US" dirty="0" smtClean="0"/>
              <a:t>Representation</a:t>
            </a:r>
          </a:p>
          <a:p>
            <a:r>
              <a:rPr lang="en-US" dirty="0" smtClean="0"/>
              <a:t>Cluster Comparison</a:t>
            </a:r>
          </a:p>
          <a:p>
            <a:r>
              <a:rPr lang="en-US" dirty="0" smtClean="0"/>
              <a:t>Spherical Phylogenetic Trees</a:t>
            </a:r>
            <a:endParaRPr lang="en-US" dirty="0" smtClean="0"/>
          </a:p>
          <a:p>
            <a:r>
              <a:rPr lang="en-US" dirty="0" smtClean="0"/>
              <a:t>Sequel</a:t>
            </a:r>
          </a:p>
          <a:p>
            <a:r>
              <a:rPr lang="en-US" dirty="0" smtClean="0"/>
              <a:t>Summary</a:t>
            </a:r>
          </a:p>
          <a:p>
            <a:endParaRPr lang="en-US" dirty="0"/>
          </a:p>
        </p:txBody>
      </p:sp>
      <p:sp>
        <p:nvSpPr>
          <p:cNvPr id="7" name="Date Placeholder 6"/>
          <p:cNvSpPr>
            <a:spLocks noGrp="1"/>
          </p:cNvSpPr>
          <p:nvPr>
            <p:ph type="dt" sz="half" idx="10"/>
          </p:nvPr>
        </p:nvSpPr>
        <p:spPr/>
        <p:txBody>
          <a:bodyPr/>
          <a:lstStyle/>
          <a:p>
            <a:r>
              <a:rPr lang="en-US" smtClean="0"/>
              <a:t>3/11/2013</a:t>
            </a:r>
            <a:endParaRPr lang="en-US"/>
          </a:p>
        </p:txBody>
      </p:sp>
      <p:sp>
        <p:nvSpPr>
          <p:cNvPr id="8" name="Footer Placeholder 7"/>
          <p:cNvSpPr>
            <a:spLocks noGrp="1"/>
          </p:cNvSpPr>
          <p:nvPr>
            <p:ph type="ftr" sz="quarter" idx="11"/>
          </p:nvPr>
        </p:nvSpPr>
        <p:spPr/>
        <p:txBody>
          <a:bodyPr/>
          <a:lstStyle/>
          <a:p>
            <a:r>
              <a:rPr lang="en-US" smtClean="0"/>
              <a:t>Qualifier Presentation</a:t>
            </a:r>
            <a:endParaRPr lang="en-US"/>
          </a:p>
        </p:txBody>
      </p:sp>
      <p:sp>
        <p:nvSpPr>
          <p:cNvPr id="9" name="Slide Number Placeholder 8"/>
          <p:cNvSpPr>
            <a:spLocks noGrp="1"/>
          </p:cNvSpPr>
          <p:nvPr>
            <p:ph type="sldNum" sz="quarter" idx="12"/>
          </p:nvPr>
        </p:nvSpPr>
        <p:spPr/>
        <p:txBody>
          <a:bodyPr/>
          <a:lstStyle/>
          <a:p>
            <a:fld id="{F5FD00B0-B11D-49C6-A9C3-DA2F8CB27388}" type="slidenum">
              <a:rPr lang="en-US" smtClean="0"/>
              <a:t>3</a:t>
            </a:fld>
            <a:endParaRPr lang="en-US"/>
          </a:p>
        </p:txBody>
      </p:sp>
    </p:spTree>
    <p:extLst>
      <p:ext uri="{BB962C8B-B14F-4D97-AF65-F5344CB8AC3E}">
        <p14:creationId xmlns:p14="http://schemas.microsoft.com/office/powerpoint/2010/main" val="3199225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303271"/>
            <a:ext cx="10058400" cy="1450757"/>
          </a:xfrm>
        </p:spPr>
        <p:txBody>
          <a:bodyPr/>
          <a:lstStyle/>
          <a:p>
            <a:r>
              <a:rPr lang="en-US" dirty="0" smtClean="0"/>
              <a:t>Nested Parallelism</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30</a:t>
            </a:fld>
            <a:endParaRPr lang="en-US"/>
          </a:p>
        </p:txBody>
      </p:sp>
      <p:cxnSp>
        <p:nvCxnSpPr>
          <p:cNvPr id="9" name="Straight Connector 8"/>
          <p:cNvCxnSpPr/>
          <p:nvPr/>
        </p:nvCxnSpPr>
        <p:spPr>
          <a:xfrm>
            <a:off x="7643712" y="1781703"/>
            <a:ext cx="0" cy="4504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48424" y="1754027"/>
            <a:ext cx="0" cy="4504009"/>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8646" y="1957248"/>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Chapel</a:t>
            </a:r>
            <a:endParaRPr lang="en-US" dirty="0">
              <a:solidFill>
                <a:srgbClr val="FF4F4F"/>
              </a:solidFill>
              <a:latin typeface="Segoe Print" panose="02000600000000000000" pitchFamily="2" charset="0"/>
            </a:endParaRPr>
          </a:p>
        </p:txBody>
      </p:sp>
      <p:sp>
        <p:nvSpPr>
          <p:cNvPr id="28" name="Rectangle 27"/>
          <p:cNvSpPr/>
          <p:nvPr/>
        </p:nvSpPr>
        <p:spPr>
          <a:xfrm>
            <a:off x="4907141" y="1945910"/>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X10</a:t>
            </a:r>
            <a:endParaRPr lang="en-US" dirty="0">
              <a:solidFill>
                <a:srgbClr val="FF4F4F"/>
              </a:solidFill>
              <a:latin typeface="Segoe Print" panose="02000600000000000000" pitchFamily="2" charset="0"/>
            </a:endParaRPr>
          </a:p>
        </p:txBody>
      </p:sp>
      <p:sp>
        <p:nvSpPr>
          <p:cNvPr id="29" name="Rectangle 28"/>
          <p:cNvSpPr/>
          <p:nvPr/>
        </p:nvSpPr>
        <p:spPr>
          <a:xfrm>
            <a:off x="9168674" y="1855146"/>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Fortress</a:t>
            </a:r>
            <a:endParaRPr lang="en-US" dirty="0">
              <a:solidFill>
                <a:srgbClr val="FF4F4F"/>
              </a:solidFill>
              <a:latin typeface="Segoe Print" panose="02000600000000000000" pitchFamily="2" charset="0"/>
            </a:endParaRPr>
          </a:p>
        </p:txBody>
      </p:sp>
      <p:sp>
        <p:nvSpPr>
          <p:cNvPr id="30" name="Rectangle 29"/>
          <p:cNvSpPr/>
          <p:nvPr/>
        </p:nvSpPr>
        <p:spPr>
          <a:xfrm>
            <a:off x="154750" y="3451739"/>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Data Parallelism Inside Task Parallelism</a:t>
            </a:r>
            <a:endParaRPr lang="en-US" sz="1200" dirty="0">
              <a:solidFill>
                <a:srgbClr val="FF4F4F"/>
              </a:solidFill>
              <a:latin typeface="Segoe Print" panose="02000600000000000000" pitchFamily="2" charset="0"/>
            </a:endParaRPr>
          </a:p>
        </p:txBody>
      </p:sp>
      <p:sp>
        <p:nvSpPr>
          <p:cNvPr id="35" name="Text Box 3"/>
          <p:cNvSpPr txBox="1"/>
          <p:nvPr/>
        </p:nvSpPr>
        <p:spPr>
          <a:xfrm>
            <a:off x="154750" y="2407554"/>
            <a:ext cx="3190240" cy="97091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err="1">
                <a:effectLst/>
                <a:latin typeface="Consolas" panose="020B0609020204030204" pitchFamily="49" charset="0"/>
                <a:ea typeface="Calibri" panose="020F0502020204030204" pitchFamily="34" charset="0"/>
              </a:rPr>
              <a:t>cobegin</a:t>
            </a:r>
            <a:r>
              <a:rPr lang="en-US" sz="1000" dirty="0">
                <a:effectLst/>
                <a:latin typeface="Consolas" panose="020B0609020204030204" pitchFamily="49"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dirty="0" err="1">
                <a:effectLst/>
                <a:latin typeface="Consolas" panose="020B0609020204030204" pitchFamily="49" charset="0"/>
                <a:ea typeface="Calibri" panose="020F0502020204030204" pitchFamily="34" charset="0"/>
              </a:rPr>
              <a:t>forall</a:t>
            </a:r>
            <a:r>
              <a:rPr lang="en-US" sz="1000" dirty="0">
                <a:effectLst/>
                <a:latin typeface="Consolas" panose="020B0609020204030204" pitchFamily="49" charset="0"/>
                <a:ea typeface="Calibri" panose="020F0502020204030204" pitchFamily="34" charset="0"/>
              </a:rPr>
              <a:t> (</a:t>
            </a:r>
            <a:r>
              <a:rPr lang="en-US" sz="1000" dirty="0" err="1">
                <a:effectLst/>
                <a:latin typeface="Consolas" panose="020B0609020204030204" pitchFamily="49" charset="0"/>
                <a:ea typeface="Calibri" panose="020F0502020204030204" pitchFamily="34" charset="0"/>
              </a:rPr>
              <a:t>a,b,c</a:t>
            </a:r>
            <a:r>
              <a:rPr lang="en-US" sz="1000" dirty="0">
                <a:effectLst/>
                <a:latin typeface="Consolas" panose="020B0609020204030204" pitchFamily="49" charset="0"/>
                <a:ea typeface="Calibri" panose="020F0502020204030204" pitchFamily="34" charset="0"/>
              </a:rPr>
              <a:t>) in (A,B,C) do</a:t>
            </a:r>
            <a:endParaRPr lang="en-US" sz="1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000" dirty="0">
                <a:effectLst/>
                <a:latin typeface="Consolas" panose="020B0609020204030204" pitchFamily="49" charset="0"/>
                <a:ea typeface="Calibri" panose="020F0502020204030204" pitchFamily="34" charset="0"/>
              </a:rPr>
              <a:t>a = b + alpha * c;</a:t>
            </a:r>
            <a:endParaRPr lang="en-US" sz="12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dirty="0" err="1">
                <a:effectLst/>
                <a:latin typeface="Consolas" panose="020B0609020204030204" pitchFamily="49" charset="0"/>
                <a:ea typeface="Calibri" panose="020F0502020204030204" pitchFamily="34" charset="0"/>
              </a:rPr>
              <a:t>forall</a:t>
            </a:r>
            <a:r>
              <a:rPr lang="en-US" sz="1000" dirty="0">
                <a:effectLst/>
                <a:latin typeface="Consolas" panose="020B0609020204030204" pitchFamily="49" charset="0"/>
                <a:ea typeface="Calibri" panose="020F0502020204030204" pitchFamily="34" charset="0"/>
              </a:rPr>
              <a:t> (</a:t>
            </a:r>
            <a:r>
              <a:rPr lang="en-US" sz="1000" dirty="0" err="1">
                <a:effectLst/>
                <a:latin typeface="Consolas" panose="020B0609020204030204" pitchFamily="49" charset="0"/>
                <a:ea typeface="Calibri" panose="020F0502020204030204" pitchFamily="34" charset="0"/>
              </a:rPr>
              <a:t>d,e,f</a:t>
            </a:r>
            <a:r>
              <a:rPr lang="en-US" sz="1000" dirty="0">
                <a:effectLst/>
                <a:latin typeface="Consolas" panose="020B0609020204030204" pitchFamily="49" charset="0"/>
                <a:ea typeface="Calibri" panose="020F0502020204030204" pitchFamily="34" charset="0"/>
              </a:rPr>
              <a:t>) in (D,E,F) do</a:t>
            </a:r>
            <a:endParaRPr lang="en-US" sz="1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000" dirty="0">
                <a:effectLst/>
                <a:latin typeface="Consolas" panose="020B0609020204030204" pitchFamily="49" charset="0"/>
                <a:ea typeface="Calibri" panose="020F0502020204030204" pitchFamily="34" charset="0"/>
              </a:rPr>
              <a:t>d = e + beta * f;</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000" dirty="0">
                <a:effectLst/>
                <a:latin typeface="Consolas" panose="020B0609020204030204" pitchFamily="49"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p:txBody>
      </p:sp>
      <p:sp>
        <p:nvSpPr>
          <p:cNvPr id="36" name="Text Box 3"/>
          <p:cNvSpPr txBox="1"/>
          <p:nvPr/>
        </p:nvSpPr>
        <p:spPr>
          <a:xfrm>
            <a:off x="517493" y="4033708"/>
            <a:ext cx="2543175" cy="1212803"/>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Consolas" panose="020B0609020204030204" pitchFamily="49" charset="0"/>
                <a:ea typeface="Calibri" panose="020F0502020204030204" pitchFamily="34" charset="0"/>
              </a:rPr>
              <a:t>sync </a:t>
            </a:r>
            <a:r>
              <a:rPr lang="en-US" sz="1000" dirty="0" err="1">
                <a:effectLst/>
                <a:latin typeface="Consolas" panose="020B0609020204030204" pitchFamily="49" charset="0"/>
                <a:ea typeface="Calibri" panose="020F0502020204030204" pitchFamily="34" charset="0"/>
              </a:rPr>
              <a:t>forall</a:t>
            </a:r>
            <a:r>
              <a:rPr lang="en-US" sz="1000" dirty="0">
                <a:effectLst/>
                <a:latin typeface="Consolas" panose="020B0609020204030204" pitchFamily="49" charset="0"/>
                <a:ea typeface="Calibri" panose="020F0502020204030204" pitchFamily="34" charset="0"/>
              </a:rPr>
              <a:t> (a) in (A) do</a:t>
            </a:r>
            <a:endParaRPr lang="en-US" sz="12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000" dirty="0">
                <a:effectLst/>
                <a:latin typeface="Consolas" panose="020B0609020204030204" pitchFamily="49" charset="0"/>
                <a:ea typeface="Calibri" panose="020F0502020204030204" pitchFamily="34" charset="0"/>
              </a:rPr>
              <a:t>if (a % 5 ==0) then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begin f(a);</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else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Calibri" panose="020F0502020204030204" pitchFamily="34" charset="0"/>
              </a:rPr>
              <a:t>			a = g(a);</a:t>
            </a:r>
            <a:endParaRPr lang="en-US" sz="1200" dirty="0">
              <a:effectLst/>
              <a:latin typeface="Times New Roman" panose="02020603050405020304" pitchFamily="18" charset="0"/>
              <a:ea typeface="Times New Roman" panose="02020603050405020304" pitchFamily="18" charset="0"/>
            </a:endParaRPr>
          </a:p>
        </p:txBody>
      </p:sp>
      <p:sp>
        <p:nvSpPr>
          <p:cNvPr id="37" name="Rectangle 36"/>
          <p:cNvSpPr/>
          <p:nvPr/>
        </p:nvSpPr>
        <p:spPr>
          <a:xfrm>
            <a:off x="220162" y="5343572"/>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Task Parallelism Inside Data Parallelism</a:t>
            </a:r>
            <a:endParaRPr lang="en-US" sz="1200" dirty="0">
              <a:solidFill>
                <a:srgbClr val="FF4F4F"/>
              </a:solidFill>
              <a:latin typeface="Segoe Print" panose="02000600000000000000" pitchFamily="2" charset="0"/>
            </a:endParaRPr>
          </a:p>
        </p:txBody>
      </p:sp>
      <p:sp>
        <p:nvSpPr>
          <p:cNvPr id="38" name="Text Box 3"/>
          <p:cNvSpPr txBox="1"/>
          <p:nvPr/>
        </p:nvSpPr>
        <p:spPr>
          <a:xfrm>
            <a:off x="4320151" y="2453055"/>
            <a:ext cx="2524125" cy="27559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Calibri" panose="020F0502020204030204" pitchFamily="34" charset="0"/>
              </a:rPr>
              <a:t>finish { async S1; async S2; }</a:t>
            </a:r>
            <a:endParaRPr lang="en-US" sz="1200">
              <a:effectLst/>
              <a:latin typeface="Times New Roman" panose="02020603050405020304" pitchFamily="18" charset="0"/>
              <a:ea typeface="Times New Roman" panose="02020603050405020304" pitchFamily="18" charset="0"/>
            </a:endParaRPr>
          </a:p>
        </p:txBody>
      </p:sp>
      <p:sp>
        <p:nvSpPr>
          <p:cNvPr id="39" name="Rectangle 38"/>
          <p:cNvSpPr/>
          <p:nvPr/>
        </p:nvSpPr>
        <p:spPr>
          <a:xfrm>
            <a:off x="3986779" y="2876456"/>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Data Parallelism Inside Task Parallelism</a:t>
            </a:r>
            <a:endParaRPr lang="en-US" sz="1200" dirty="0">
              <a:solidFill>
                <a:srgbClr val="FF4F4F"/>
              </a:solidFill>
              <a:latin typeface="Segoe Print" panose="02000600000000000000" pitchFamily="2" charset="0"/>
            </a:endParaRPr>
          </a:p>
        </p:txBody>
      </p:sp>
      <p:sp>
        <p:nvSpPr>
          <p:cNvPr id="40" name="Text Box 3"/>
          <p:cNvSpPr txBox="1"/>
          <p:nvPr/>
        </p:nvSpPr>
        <p:spPr>
          <a:xfrm>
            <a:off x="3708864" y="3548799"/>
            <a:ext cx="3747738" cy="2036417"/>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400" dirty="0"/>
              <a:t>Given a data parallel code in X10 it is possible to spawn new activities inside the body that gets evaluated in parallel. However, in the absence of a built-in data parallel construct,  a scenario that requires such nesting may be custom implemented with constructs like </a:t>
            </a:r>
            <a:r>
              <a:rPr lang="en-US" sz="1400" dirty="0">
                <a:latin typeface="Consolas" panose="020B0609020204030204" pitchFamily="49" charset="0"/>
                <a:cs typeface="Consolas" panose="020B0609020204030204" pitchFamily="49" charset="0"/>
              </a:rPr>
              <a:t>finish</a:t>
            </a:r>
            <a:r>
              <a:rPr lang="en-US" sz="1400" dirty="0"/>
              <a:t>, </a:t>
            </a:r>
            <a:r>
              <a:rPr lang="en-US" sz="1400" dirty="0">
                <a:latin typeface="Consolas" panose="020B0609020204030204" pitchFamily="49" charset="0"/>
                <a:cs typeface="Consolas" panose="020B0609020204030204" pitchFamily="49" charset="0"/>
              </a:rPr>
              <a:t>for</a:t>
            </a:r>
            <a:r>
              <a:rPr lang="en-US" sz="1400" dirty="0"/>
              <a:t>, and </a:t>
            </a:r>
            <a:r>
              <a:rPr lang="en-US" sz="1400" dirty="0" err="1">
                <a:latin typeface="Consolas" panose="020B0609020204030204" pitchFamily="49" charset="0"/>
                <a:cs typeface="Consolas" panose="020B0609020204030204" pitchFamily="49" charset="0"/>
              </a:rPr>
              <a:t>async</a:t>
            </a:r>
            <a:r>
              <a:rPr lang="en-US" sz="1400" dirty="0"/>
              <a:t> instead of first having to make data parallel code and embedding task parallelism</a:t>
            </a:r>
            <a:endParaRPr lang="en-US" sz="1400" dirty="0">
              <a:effectLst/>
              <a:latin typeface="Times New Roman" panose="02020603050405020304" pitchFamily="18" charset="0"/>
              <a:ea typeface="Times New Roman" panose="02020603050405020304" pitchFamily="18" charset="0"/>
            </a:endParaRPr>
          </a:p>
        </p:txBody>
      </p:sp>
      <p:sp>
        <p:nvSpPr>
          <p:cNvPr id="42" name="Rectangle 41"/>
          <p:cNvSpPr/>
          <p:nvPr/>
        </p:nvSpPr>
        <p:spPr>
          <a:xfrm>
            <a:off x="3898158" y="5668546"/>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Note on Task Parallelism Inside Data Parallelism</a:t>
            </a:r>
            <a:endParaRPr lang="en-US" sz="1200" dirty="0">
              <a:solidFill>
                <a:srgbClr val="FF4F4F"/>
              </a:solidFill>
              <a:latin typeface="Segoe Print" panose="02000600000000000000" pitchFamily="2" charset="0"/>
            </a:endParaRPr>
          </a:p>
        </p:txBody>
      </p:sp>
      <p:sp>
        <p:nvSpPr>
          <p:cNvPr id="43" name="Text Box 3"/>
          <p:cNvSpPr txBox="1"/>
          <p:nvPr/>
        </p:nvSpPr>
        <p:spPr>
          <a:xfrm>
            <a:off x="7835967" y="2326580"/>
            <a:ext cx="2600325" cy="47561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Times New Roman" panose="02020603050405020304" pitchFamily="18" charset="0"/>
              </a:rPr>
              <a:t>T:Thread[\Any\] = spawn do </a:t>
            </a:r>
            <a:r>
              <a:rPr lang="en-US" sz="1000" i="1">
                <a:effectLst/>
                <a:latin typeface="Consolas" panose="020B0609020204030204" pitchFamily="49" charset="0"/>
                <a:ea typeface="Times New Roman" panose="02020603050405020304" pitchFamily="18" charset="0"/>
              </a:rPr>
              <a:t>exp </a:t>
            </a:r>
            <a:r>
              <a:rPr lang="en-US" sz="1000">
                <a:effectLst/>
                <a:latin typeface="Consolas" panose="020B0609020204030204" pitchFamily="49" charset="0"/>
                <a:ea typeface="Times New Roman" panose="02020603050405020304" pitchFamily="18" charset="0"/>
              </a:rPr>
              <a:t>end</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T.wait()</a:t>
            </a:r>
            <a:endParaRPr lang="en-US" sz="1200">
              <a:effectLst/>
              <a:latin typeface="Times New Roman" panose="02020603050405020304" pitchFamily="18" charset="0"/>
              <a:ea typeface="Times New Roman" panose="02020603050405020304" pitchFamily="18" charset="0"/>
            </a:endParaRPr>
          </a:p>
        </p:txBody>
      </p:sp>
      <p:sp>
        <p:nvSpPr>
          <p:cNvPr id="44" name="Text Box 3"/>
          <p:cNvSpPr txBox="1"/>
          <p:nvPr/>
        </p:nvSpPr>
        <p:spPr>
          <a:xfrm>
            <a:off x="7835967" y="2896810"/>
            <a:ext cx="2600325" cy="32448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Times New Roman" panose="02020603050405020304" pitchFamily="18" charset="0"/>
              </a:rPr>
              <a:t>do </a:t>
            </a:r>
            <a:r>
              <a:rPr lang="en-US" sz="1000" i="1">
                <a:effectLst/>
                <a:latin typeface="Consolas" panose="020B0609020204030204" pitchFamily="49" charset="0"/>
                <a:ea typeface="Times New Roman" panose="02020603050405020304" pitchFamily="18" charset="0"/>
              </a:rPr>
              <a:t>exp1</a:t>
            </a:r>
            <a:r>
              <a:rPr lang="en-US" sz="1000">
                <a:effectLst/>
                <a:latin typeface="Consolas" panose="020B0609020204030204" pitchFamily="49" charset="0"/>
                <a:ea typeface="Times New Roman" panose="02020603050405020304" pitchFamily="18" charset="0"/>
              </a:rPr>
              <a:t> also do </a:t>
            </a:r>
            <a:r>
              <a:rPr lang="en-US" sz="1000" i="1">
                <a:effectLst/>
                <a:latin typeface="Consolas" panose="020B0609020204030204" pitchFamily="49" charset="0"/>
                <a:ea typeface="Times New Roman" panose="02020603050405020304" pitchFamily="18" charset="0"/>
              </a:rPr>
              <a:t>exp2</a:t>
            </a:r>
            <a:r>
              <a:rPr lang="en-US" sz="1000">
                <a:effectLst/>
                <a:latin typeface="Consolas" panose="020B0609020204030204" pitchFamily="49" charset="0"/>
                <a:ea typeface="Times New Roman" panose="02020603050405020304" pitchFamily="18" charset="0"/>
              </a:rPr>
              <a:t> end</a:t>
            </a:r>
            <a:endParaRPr lang="en-US" sz="1200">
              <a:effectLst/>
              <a:latin typeface="Times New Roman" panose="02020603050405020304" pitchFamily="18" charset="0"/>
              <a:ea typeface="Times New Roman" panose="02020603050405020304" pitchFamily="18" charset="0"/>
            </a:endParaRPr>
          </a:p>
        </p:txBody>
      </p:sp>
      <p:sp>
        <p:nvSpPr>
          <p:cNvPr id="45" name="Rectangle 44"/>
          <p:cNvSpPr/>
          <p:nvPr/>
        </p:nvSpPr>
        <p:spPr>
          <a:xfrm>
            <a:off x="10436292" y="2413483"/>
            <a:ext cx="1490786"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Explicit Thread</a:t>
            </a:r>
            <a:endParaRPr lang="en-US" sz="1200" dirty="0">
              <a:solidFill>
                <a:srgbClr val="FF4F4F"/>
              </a:solidFill>
              <a:latin typeface="Segoe Print" panose="02000600000000000000" pitchFamily="2" charset="0"/>
            </a:endParaRPr>
          </a:p>
        </p:txBody>
      </p:sp>
      <p:sp>
        <p:nvSpPr>
          <p:cNvPr id="46" name="Rectangle 45"/>
          <p:cNvSpPr/>
          <p:nvPr/>
        </p:nvSpPr>
        <p:spPr>
          <a:xfrm>
            <a:off x="10467090" y="2828219"/>
            <a:ext cx="1490786"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Structural Construct</a:t>
            </a:r>
            <a:endParaRPr lang="en-US" sz="1200" dirty="0">
              <a:solidFill>
                <a:srgbClr val="FF4F4F"/>
              </a:solidFill>
              <a:latin typeface="Segoe Print" panose="02000600000000000000" pitchFamily="2" charset="0"/>
            </a:endParaRPr>
          </a:p>
        </p:txBody>
      </p:sp>
      <p:sp>
        <p:nvSpPr>
          <p:cNvPr id="47" name="Rectangle 46"/>
          <p:cNvSpPr/>
          <p:nvPr/>
        </p:nvSpPr>
        <p:spPr>
          <a:xfrm>
            <a:off x="8443149" y="3380646"/>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Data Parallelism Inside Task Parallelism</a:t>
            </a:r>
            <a:endParaRPr lang="en-US" sz="1200" dirty="0">
              <a:solidFill>
                <a:srgbClr val="FF4F4F"/>
              </a:solidFill>
              <a:latin typeface="Segoe Print" panose="02000600000000000000" pitchFamily="2" charset="0"/>
            </a:endParaRPr>
          </a:p>
        </p:txBody>
      </p:sp>
      <p:sp>
        <p:nvSpPr>
          <p:cNvPr id="48" name="Text Box 3"/>
          <p:cNvSpPr txBox="1"/>
          <p:nvPr/>
        </p:nvSpPr>
        <p:spPr>
          <a:xfrm>
            <a:off x="8011916" y="4279047"/>
            <a:ext cx="3657600" cy="87566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Calibri" panose="020F0502020204030204" pitchFamily="34" charset="0"/>
              </a:rPr>
              <a:t>arr:Array[\ZZ32,ZZ32\]=array[\ZZ32\](4).fill(id)</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Calibri" panose="020F0502020204030204" pitchFamily="34" charset="0"/>
              </a:rPr>
              <a:t>for i &lt;- arr.indices() do</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Calibri" panose="020F0502020204030204" pitchFamily="34" charset="0"/>
              </a:rPr>
              <a:t>t = spawn do arr[i]:= factorial(i) end</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Calibri" panose="020F0502020204030204" pitchFamily="34" charset="0"/>
              </a:rPr>
              <a:t>t.wait()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Calibri" panose="020F0502020204030204" pitchFamily="34" charset="0"/>
              </a:rPr>
              <a:t>end</a:t>
            </a:r>
            <a:endParaRPr lang="en-US" sz="1200">
              <a:effectLst/>
              <a:latin typeface="Times New Roman" panose="02020603050405020304" pitchFamily="18" charset="0"/>
              <a:ea typeface="Times New Roman" panose="02020603050405020304" pitchFamily="18" charset="0"/>
            </a:endParaRPr>
          </a:p>
        </p:txBody>
      </p:sp>
      <p:sp>
        <p:nvSpPr>
          <p:cNvPr id="50" name="Rectangle 49"/>
          <p:cNvSpPr/>
          <p:nvPr/>
        </p:nvSpPr>
        <p:spPr>
          <a:xfrm>
            <a:off x="8388349" y="5349718"/>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Note on Task Parallelism Inside Data Parallelism</a:t>
            </a:r>
            <a:endParaRPr lang="en-US" sz="12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21315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P spid="39" grpId="0"/>
      <p:bldP spid="42" grpId="0"/>
      <p:bldP spid="45" grpId="0"/>
      <p:bldP spid="46" grpId="0"/>
      <p:bldP spid="47"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172464" y="1701886"/>
            <a:ext cx="10018683" cy="22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514677"/>
            <a:ext cx="10058400" cy="1450757"/>
          </a:xfrm>
        </p:spPr>
        <p:txBody>
          <a:bodyPr/>
          <a:lstStyle/>
          <a:p>
            <a:r>
              <a:rPr lang="en-US" dirty="0" smtClean="0"/>
              <a:t>Remote Transactions</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31</a:t>
            </a:fld>
            <a:endParaRPr lang="en-US"/>
          </a:p>
        </p:txBody>
      </p:sp>
      <p:cxnSp>
        <p:nvCxnSpPr>
          <p:cNvPr id="8" name="Straight Connector 7"/>
          <p:cNvCxnSpPr/>
          <p:nvPr/>
        </p:nvCxnSpPr>
        <p:spPr>
          <a:xfrm>
            <a:off x="1153931" y="908706"/>
            <a:ext cx="10010216" cy="0"/>
          </a:xfrm>
          <a:prstGeom prst="line">
            <a:avLst/>
          </a:prstGeom>
          <a:ln w="63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8642949" y="982246"/>
            <a:ext cx="0" cy="5340168"/>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53103" y="942111"/>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X10</a:t>
            </a:r>
            <a:endParaRPr lang="en-US" dirty="0">
              <a:solidFill>
                <a:srgbClr val="FF4F4F"/>
              </a:solidFill>
              <a:latin typeface="Segoe Print" panose="02000600000000000000" pitchFamily="2" charset="0"/>
            </a:endParaRPr>
          </a:p>
        </p:txBody>
      </p:sp>
      <p:sp>
        <p:nvSpPr>
          <p:cNvPr id="29" name="Rectangle 28"/>
          <p:cNvSpPr/>
          <p:nvPr/>
        </p:nvSpPr>
        <p:spPr>
          <a:xfrm>
            <a:off x="9691502" y="982093"/>
            <a:ext cx="1463567" cy="369332"/>
          </a:xfrm>
          <a:prstGeom prst="rect">
            <a:avLst/>
          </a:prstGeom>
        </p:spPr>
        <p:txBody>
          <a:bodyPr wrap="square">
            <a:spAutoFit/>
          </a:bodyPr>
          <a:lstStyle/>
          <a:p>
            <a:pPr algn="ctr"/>
            <a:r>
              <a:rPr lang="en-US" dirty="0" smtClean="0">
                <a:solidFill>
                  <a:srgbClr val="FF4F4F"/>
                </a:solidFill>
                <a:latin typeface="Segoe Print" panose="02000600000000000000" pitchFamily="2" charset="0"/>
              </a:rPr>
              <a:t>Fortress</a:t>
            </a:r>
            <a:endParaRPr lang="en-US" dirty="0">
              <a:solidFill>
                <a:srgbClr val="FF4F4F"/>
              </a:solidFill>
              <a:latin typeface="Segoe Print" panose="02000600000000000000" pitchFamily="2" charset="0"/>
            </a:endParaRPr>
          </a:p>
        </p:txBody>
      </p:sp>
      <p:sp>
        <p:nvSpPr>
          <p:cNvPr id="52" name="Text Box 3"/>
          <p:cNvSpPr txBox="1"/>
          <p:nvPr/>
        </p:nvSpPr>
        <p:spPr>
          <a:xfrm>
            <a:off x="191395" y="4139733"/>
            <a:ext cx="2809240" cy="132397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000">
                <a:effectLst/>
                <a:latin typeface="Consolas" panose="020B0609020204030204" pitchFamily="49" charset="0"/>
                <a:ea typeface="Times New Roman" panose="02020603050405020304" pitchFamily="18" charset="0"/>
              </a:rPr>
              <a:t>def pop() : T {</a:t>
            </a:r>
            <a:endParaRPr lang="en-US" sz="900">
              <a:effectLst/>
              <a:latin typeface="Times New Roman" panose="02020603050405020304" pitchFamily="18" charset="0"/>
              <a:ea typeface="Times New Roman" panose="02020603050405020304" pitchFamily="18" charset="0"/>
            </a:endParaRPr>
          </a:p>
          <a:p>
            <a:pPr marL="457200" marR="0" algn="l">
              <a:spcBef>
                <a:spcPts val="0"/>
              </a:spcBef>
              <a:spcAft>
                <a:spcPts val="0"/>
              </a:spcAft>
            </a:pPr>
            <a:r>
              <a:rPr lang="en-US" sz="1000">
                <a:effectLst/>
                <a:latin typeface="Consolas" panose="020B0609020204030204" pitchFamily="49" charset="0"/>
                <a:ea typeface="Times New Roman" panose="02020603050405020304" pitchFamily="18" charset="0"/>
              </a:rPr>
              <a:t>var ret : T;</a:t>
            </a:r>
            <a:endParaRPr lang="en-US" sz="900">
              <a:effectLst/>
              <a:latin typeface="Times New Roman" panose="02020603050405020304" pitchFamily="18" charset="0"/>
              <a:ea typeface="Times New Roman" panose="02020603050405020304" pitchFamily="18" charset="0"/>
            </a:endParaRPr>
          </a:p>
          <a:p>
            <a:pPr marL="457200" marR="0" algn="l">
              <a:spcBef>
                <a:spcPts val="0"/>
              </a:spcBef>
              <a:spcAft>
                <a:spcPts val="0"/>
              </a:spcAft>
            </a:pPr>
            <a:r>
              <a:rPr lang="en-US" sz="1000">
                <a:effectLst/>
                <a:latin typeface="Consolas" panose="020B0609020204030204" pitchFamily="49" charset="0"/>
                <a:ea typeface="Times New Roman" panose="02020603050405020304" pitchFamily="18" charset="0"/>
              </a:rPr>
              <a:t>when(size&gt;0) {</a:t>
            </a:r>
            <a:endParaRPr lang="en-US" sz="900">
              <a:effectLst/>
              <a:latin typeface="Times New Roman" panose="02020603050405020304" pitchFamily="18" charset="0"/>
              <a:ea typeface="Times New Roman" panose="02020603050405020304" pitchFamily="18" charset="0"/>
            </a:endParaRPr>
          </a:p>
          <a:p>
            <a:pPr marL="457200" marR="0" indent="457200" algn="l">
              <a:spcBef>
                <a:spcPts val="0"/>
              </a:spcBef>
              <a:spcAft>
                <a:spcPts val="0"/>
              </a:spcAft>
            </a:pPr>
            <a:r>
              <a:rPr lang="en-US" sz="1000">
                <a:effectLst/>
                <a:latin typeface="Consolas" panose="020B0609020204030204" pitchFamily="49" charset="0"/>
                <a:ea typeface="Times New Roman" panose="02020603050405020304" pitchFamily="18" charset="0"/>
              </a:rPr>
              <a:t>ret = list.removeAt(0);</a:t>
            </a:r>
            <a:endParaRPr lang="en-US" sz="900">
              <a:effectLst/>
              <a:latin typeface="Times New Roman" panose="02020603050405020304" pitchFamily="18" charset="0"/>
              <a:ea typeface="Times New Roman" panose="02020603050405020304" pitchFamily="18" charset="0"/>
            </a:endParaRPr>
          </a:p>
          <a:p>
            <a:pPr marL="457200" marR="0" indent="457200" algn="l">
              <a:spcBef>
                <a:spcPts val="0"/>
              </a:spcBef>
              <a:spcAft>
                <a:spcPts val="0"/>
              </a:spcAft>
            </a:pPr>
            <a:r>
              <a:rPr lang="en-US" sz="1000">
                <a:effectLst/>
                <a:latin typeface="Consolas" panose="020B0609020204030204" pitchFamily="49" charset="0"/>
                <a:ea typeface="Times New Roman" panose="02020603050405020304" pitchFamily="18" charset="0"/>
              </a:rPr>
              <a:t>size --;</a:t>
            </a:r>
            <a:endParaRPr lang="en-US" sz="900">
              <a:effectLst/>
              <a:latin typeface="Times New Roman" panose="02020603050405020304" pitchFamily="18" charset="0"/>
              <a:ea typeface="Times New Roman" panose="02020603050405020304" pitchFamily="18" charset="0"/>
            </a:endParaRPr>
          </a:p>
          <a:p>
            <a:pPr marL="457200" marR="0" algn="l">
              <a:spcBef>
                <a:spcPts val="0"/>
              </a:spcBef>
              <a:spcAft>
                <a:spcPts val="0"/>
              </a:spcAft>
            </a:pPr>
            <a:r>
              <a:rPr lang="en-US" sz="1000">
                <a:effectLst/>
                <a:latin typeface="Consolas" panose="020B0609020204030204" pitchFamily="49" charset="0"/>
                <a:ea typeface="Times New Roman" panose="02020603050405020304" pitchFamily="18" charset="0"/>
              </a:rPr>
              <a:t>}</a:t>
            </a:r>
            <a:endParaRPr lang="en-US" sz="900">
              <a:effectLst/>
              <a:latin typeface="Times New Roman" panose="02020603050405020304" pitchFamily="18" charset="0"/>
              <a:ea typeface="Times New Roman" panose="02020603050405020304" pitchFamily="18" charset="0"/>
            </a:endParaRPr>
          </a:p>
          <a:p>
            <a:pPr marL="0" marR="0" indent="457200" algn="l">
              <a:spcBef>
                <a:spcPts val="0"/>
              </a:spcBef>
              <a:spcAft>
                <a:spcPts val="0"/>
              </a:spcAft>
            </a:pPr>
            <a:r>
              <a:rPr lang="en-US" sz="1000">
                <a:effectLst/>
                <a:latin typeface="Consolas" panose="020B0609020204030204" pitchFamily="49" charset="0"/>
                <a:ea typeface="Times New Roman" panose="02020603050405020304" pitchFamily="18" charset="0"/>
              </a:rPr>
              <a:t>return ret;</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54" name="Text Box 3"/>
          <p:cNvSpPr txBox="1"/>
          <p:nvPr/>
        </p:nvSpPr>
        <p:spPr>
          <a:xfrm>
            <a:off x="191395" y="1365565"/>
            <a:ext cx="2809240" cy="87566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000" dirty="0" err="1">
                <a:effectLst/>
                <a:latin typeface="Consolas" panose="020B0609020204030204" pitchFamily="49" charset="0"/>
                <a:ea typeface="Times New Roman" panose="02020603050405020304" pitchFamily="18" charset="0"/>
              </a:rPr>
              <a:t>var</a:t>
            </a:r>
            <a:r>
              <a:rPr lang="en-US" sz="1000" dirty="0">
                <a:effectLst/>
                <a:latin typeface="Consolas" panose="020B0609020204030204" pitchFamily="49" charset="0"/>
                <a:ea typeface="Times New Roman" panose="02020603050405020304" pitchFamily="18" charset="0"/>
              </a:rPr>
              <a:t> n : </a:t>
            </a:r>
            <a:r>
              <a:rPr lang="en-US" sz="1000" dirty="0" err="1">
                <a:effectLst/>
                <a:latin typeface="Consolas" panose="020B0609020204030204" pitchFamily="49" charset="0"/>
                <a:ea typeface="Times New Roman" panose="02020603050405020304" pitchFamily="18" charset="0"/>
              </a:rPr>
              <a:t>Int</a:t>
            </a:r>
            <a:r>
              <a:rPr lang="en-US" sz="1000" dirty="0">
                <a:effectLst/>
                <a:latin typeface="Consolas" panose="020B0609020204030204" pitchFamily="49" charset="0"/>
                <a:ea typeface="Times New Roman" panose="02020603050405020304" pitchFamily="18" charset="0"/>
              </a:rPr>
              <a:t> = 0;</a:t>
            </a:r>
            <a:endParaRPr lang="en-US" sz="9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000" dirty="0">
                <a:effectLst/>
                <a:latin typeface="Consolas" panose="020B0609020204030204" pitchFamily="49" charset="0"/>
                <a:ea typeface="Times New Roman" panose="02020603050405020304" pitchFamily="18" charset="0"/>
              </a:rPr>
              <a:t>finish {</a:t>
            </a:r>
            <a:endParaRPr lang="en-US" sz="900" dirty="0">
              <a:effectLst/>
              <a:latin typeface="Times New Roman" panose="02020603050405020304" pitchFamily="18" charset="0"/>
              <a:ea typeface="Times New Roman" panose="02020603050405020304" pitchFamily="18" charset="0"/>
            </a:endParaRPr>
          </a:p>
          <a:p>
            <a:pPr marL="0" marR="0" indent="457200" algn="l">
              <a:spcBef>
                <a:spcPts val="0"/>
              </a:spcBef>
              <a:spcAft>
                <a:spcPts val="0"/>
              </a:spcAft>
            </a:pPr>
            <a:r>
              <a:rPr lang="en-US" sz="1000" dirty="0" err="1">
                <a:effectLst/>
                <a:latin typeface="Consolas" panose="020B0609020204030204" pitchFamily="49" charset="0"/>
                <a:ea typeface="Times New Roman" panose="02020603050405020304" pitchFamily="18" charset="0"/>
              </a:rPr>
              <a:t>async</a:t>
            </a:r>
            <a:r>
              <a:rPr lang="en-US" sz="1000" dirty="0">
                <a:effectLst/>
                <a:latin typeface="Consolas" panose="020B0609020204030204" pitchFamily="49" charset="0"/>
                <a:ea typeface="Times New Roman" panose="02020603050405020304" pitchFamily="18" charset="0"/>
              </a:rPr>
              <a:t> atomic n = n + 1; //(a)</a:t>
            </a:r>
            <a:endParaRPr lang="en-US" sz="900" dirty="0">
              <a:effectLst/>
              <a:latin typeface="Times New Roman" panose="02020603050405020304" pitchFamily="18" charset="0"/>
              <a:ea typeface="Times New Roman" panose="02020603050405020304" pitchFamily="18" charset="0"/>
            </a:endParaRPr>
          </a:p>
          <a:p>
            <a:pPr marL="0" marR="0" indent="457200" algn="l">
              <a:spcBef>
                <a:spcPts val="0"/>
              </a:spcBef>
              <a:spcAft>
                <a:spcPts val="0"/>
              </a:spcAft>
            </a:pPr>
            <a:r>
              <a:rPr lang="en-US" sz="1000" dirty="0" err="1">
                <a:effectLst/>
                <a:latin typeface="Consolas" panose="020B0609020204030204" pitchFamily="49" charset="0"/>
                <a:ea typeface="Times New Roman" panose="02020603050405020304" pitchFamily="18" charset="0"/>
              </a:rPr>
              <a:t>async</a:t>
            </a:r>
            <a:r>
              <a:rPr lang="en-US" sz="1000" dirty="0">
                <a:effectLst/>
                <a:latin typeface="Consolas" panose="020B0609020204030204" pitchFamily="49" charset="0"/>
                <a:ea typeface="Times New Roman" panose="02020603050405020304" pitchFamily="18" charset="0"/>
              </a:rPr>
              <a:t> atomic n = n + 2; //(b)</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Consolas" panose="020B0609020204030204" pitchFamily="49"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55" name="Text Box 3"/>
          <p:cNvSpPr txBox="1"/>
          <p:nvPr/>
        </p:nvSpPr>
        <p:spPr>
          <a:xfrm>
            <a:off x="191395" y="2403509"/>
            <a:ext cx="2809240" cy="87566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Times New Roman" panose="02020603050405020304" pitchFamily="18" charset="0"/>
              </a:rPr>
              <a:t>var n : Int = 0;</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finish {</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async n = n + 1; //(a) -- BAD</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async atomic n = n + 2; //(b)</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p:txBody>
      </p:sp>
      <p:sp>
        <p:nvSpPr>
          <p:cNvPr id="56" name="Rectangle 55"/>
          <p:cNvSpPr/>
          <p:nvPr/>
        </p:nvSpPr>
        <p:spPr>
          <a:xfrm>
            <a:off x="895" y="3375331"/>
            <a:ext cx="31902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Unconditional Local</a:t>
            </a:r>
            <a:endParaRPr lang="en-US" sz="1200" dirty="0">
              <a:solidFill>
                <a:srgbClr val="FF4F4F"/>
              </a:solidFill>
              <a:latin typeface="Segoe Print" panose="02000600000000000000" pitchFamily="2" charset="0"/>
            </a:endParaRPr>
          </a:p>
        </p:txBody>
      </p:sp>
      <p:sp>
        <p:nvSpPr>
          <p:cNvPr id="57" name="Rectangle 56"/>
          <p:cNvSpPr/>
          <p:nvPr/>
        </p:nvSpPr>
        <p:spPr>
          <a:xfrm>
            <a:off x="895" y="5546248"/>
            <a:ext cx="3190240" cy="276999"/>
          </a:xfrm>
          <a:prstGeom prst="rect">
            <a:avLst/>
          </a:prstGeom>
        </p:spPr>
        <p:txBody>
          <a:bodyPr wrap="square">
            <a:spAutoFit/>
          </a:bodyPr>
          <a:lstStyle/>
          <a:p>
            <a:pPr algn="ctr"/>
            <a:r>
              <a:rPr lang="en-US" sz="1200" dirty="0">
                <a:solidFill>
                  <a:srgbClr val="FF4F4F"/>
                </a:solidFill>
                <a:latin typeface="Segoe Print" panose="02000600000000000000" pitchFamily="2" charset="0"/>
              </a:rPr>
              <a:t>C</a:t>
            </a:r>
            <a:r>
              <a:rPr lang="en-US" sz="1200" dirty="0" smtClean="0">
                <a:solidFill>
                  <a:srgbClr val="FF4F4F"/>
                </a:solidFill>
                <a:latin typeface="Segoe Print" panose="02000600000000000000" pitchFamily="2" charset="0"/>
              </a:rPr>
              <a:t>onditional Local</a:t>
            </a:r>
            <a:endParaRPr lang="en-US" sz="1200" dirty="0">
              <a:solidFill>
                <a:srgbClr val="FF4F4F"/>
              </a:solidFill>
              <a:latin typeface="Segoe Print" panose="02000600000000000000" pitchFamily="2" charset="0"/>
            </a:endParaRPr>
          </a:p>
        </p:txBody>
      </p:sp>
      <p:sp>
        <p:nvSpPr>
          <p:cNvPr id="59" name="Text Box 3"/>
          <p:cNvSpPr txBox="1"/>
          <p:nvPr/>
        </p:nvSpPr>
        <p:spPr>
          <a:xfrm>
            <a:off x="3253103" y="1365860"/>
            <a:ext cx="5276385" cy="314325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Times New Roman" panose="02020603050405020304" pitchFamily="18" charset="0"/>
              </a:rPr>
              <a:t>val blk = Dist.makeBlock((1..1)*(1..1),0);</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val data = DistArray.make[Int](blk, ([i,j]:Point(2)) =&gt; 0);</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val pt : Point = [1,1];</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finish for (pl in Place.places())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async{</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val dataloc = blk(pt);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if (dataloc != pl){</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Console.OUT.println("Point " + pt + " is in place " + dataloc);</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(dataloc) atomic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data(pt) = data(pt) + 1;</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else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Console.OUT.println("Point " + pt + " is in place " + pl);</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atomic data(pt) = data(pt) + 2;</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Console.OUT.println("Final value of point " + pt + " is " + data(pt));</a:t>
            </a:r>
            <a:endParaRPr lang="en-US" sz="1200">
              <a:effectLst/>
              <a:latin typeface="Times New Roman" panose="02020603050405020304" pitchFamily="18" charset="0"/>
              <a:ea typeface="Times New Roman" panose="02020603050405020304" pitchFamily="18" charset="0"/>
            </a:endParaRPr>
          </a:p>
        </p:txBody>
      </p:sp>
      <p:sp>
        <p:nvSpPr>
          <p:cNvPr id="60" name="Rectangle 59"/>
          <p:cNvSpPr/>
          <p:nvPr/>
        </p:nvSpPr>
        <p:spPr>
          <a:xfrm>
            <a:off x="4206821" y="4563527"/>
            <a:ext cx="31902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Unconditional Remote</a:t>
            </a:r>
            <a:endParaRPr lang="en-US" sz="1200" dirty="0">
              <a:solidFill>
                <a:srgbClr val="FF4F4F"/>
              </a:solidFill>
              <a:latin typeface="Segoe Print" panose="02000600000000000000" pitchFamily="2" charset="0"/>
            </a:endParaRPr>
          </a:p>
        </p:txBody>
      </p:sp>
      <p:sp>
        <p:nvSpPr>
          <p:cNvPr id="61" name="Rectangle 60"/>
          <p:cNvSpPr/>
          <p:nvPr/>
        </p:nvSpPr>
        <p:spPr>
          <a:xfrm>
            <a:off x="3253104" y="5068949"/>
            <a:ext cx="5276384" cy="1169551"/>
          </a:xfrm>
          <a:prstGeom prst="rect">
            <a:avLst/>
          </a:prstGeom>
        </p:spPr>
        <p:txBody>
          <a:bodyPr wrap="square">
            <a:spAutoFit/>
          </a:bodyPr>
          <a:lstStyle/>
          <a:p>
            <a:pPr algn="just"/>
            <a:r>
              <a:rPr lang="en-US" sz="1400" dirty="0"/>
              <a:t>The atomicity is weak in the sense that an atomic block appears atomic only to other atomic blocks running at the same place. Atomic code running at remote places or non-atomic code running at local or remote places may interfere with local atomic code, if care is not taken</a:t>
            </a:r>
            <a:endParaRPr lang="en-US" sz="1400" dirty="0">
              <a:solidFill>
                <a:srgbClr val="FF4F4F"/>
              </a:solidFill>
              <a:latin typeface="Segoe Print" panose="02000600000000000000" pitchFamily="2" charset="0"/>
            </a:endParaRPr>
          </a:p>
        </p:txBody>
      </p:sp>
      <p:sp>
        <p:nvSpPr>
          <p:cNvPr id="62" name="Text Box 3"/>
          <p:cNvSpPr txBox="1"/>
          <p:nvPr/>
        </p:nvSpPr>
        <p:spPr>
          <a:xfrm>
            <a:off x="9309852" y="1370065"/>
            <a:ext cx="2323465" cy="192405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000">
                <a:effectLst/>
                <a:latin typeface="Consolas" panose="020B0609020204030204" pitchFamily="49" charset="0"/>
                <a:ea typeface="Times New Roman" panose="02020603050405020304" pitchFamily="18" charset="0"/>
              </a:rPr>
              <a:t>do</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x:Z32 := 0</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y:Z32 := 0</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z:Z32 := 0</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atomic do</a:t>
            </a:r>
            <a:endParaRPr lang="en-US" sz="900">
              <a:effectLst/>
              <a:latin typeface="Times New Roman" panose="02020603050405020304" pitchFamily="18" charset="0"/>
              <a:ea typeface="Times New Roman" panose="02020603050405020304" pitchFamily="18" charset="0"/>
            </a:endParaRPr>
          </a:p>
          <a:p>
            <a:pPr marL="914400" marR="0" algn="just">
              <a:spcBef>
                <a:spcPts val="0"/>
              </a:spcBef>
              <a:spcAft>
                <a:spcPts val="0"/>
              </a:spcAft>
            </a:pPr>
            <a:r>
              <a:rPr lang="en-US" sz="1000">
                <a:effectLst/>
                <a:latin typeface="Consolas" panose="020B0609020204030204" pitchFamily="49" charset="0"/>
                <a:ea typeface="Times New Roman" panose="02020603050405020304" pitchFamily="18" charset="0"/>
              </a:rPr>
              <a:t>x += 1</a:t>
            </a:r>
            <a:endParaRPr lang="en-US" sz="900">
              <a:effectLst/>
              <a:latin typeface="Times New Roman" panose="02020603050405020304" pitchFamily="18" charset="0"/>
              <a:ea typeface="Times New Roman" panose="02020603050405020304" pitchFamily="18" charset="0"/>
            </a:endParaRPr>
          </a:p>
          <a:p>
            <a:pPr marL="914400" marR="0" algn="just">
              <a:spcBef>
                <a:spcPts val="0"/>
              </a:spcBef>
              <a:spcAft>
                <a:spcPts val="0"/>
              </a:spcAft>
            </a:pPr>
            <a:r>
              <a:rPr lang="en-US" sz="1000">
                <a:effectLst/>
                <a:latin typeface="Consolas" panose="020B0609020204030204" pitchFamily="49" charset="0"/>
                <a:ea typeface="Times New Roman" panose="02020603050405020304" pitchFamily="18" charset="0"/>
              </a:rPr>
              <a:t>y += 1</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also atomic do</a:t>
            </a:r>
            <a:endParaRPr lang="en-US" sz="900">
              <a:effectLst/>
              <a:latin typeface="Times New Roman" panose="02020603050405020304" pitchFamily="18" charset="0"/>
              <a:ea typeface="Times New Roman" panose="02020603050405020304" pitchFamily="18" charset="0"/>
            </a:endParaRPr>
          </a:p>
          <a:p>
            <a:pPr marL="457200" marR="0" indent="457200" algn="just">
              <a:spcBef>
                <a:spcPts val="0"/>
              </a:spcBef>
              <a:spcAft>
                <a:spcPts val="0"/>
              </a:spcAft>
            </a:pPr>
            <a:r>
              <a:rPr lang="en-US" sz="1000">
                <a:effectLst/>
                <a:latin typeface="Consolas" panose="020B0609020204030204" pitchFamily="49" charset="0"/>
                <a:ea typeface="Times New Roman" panose="02020603050405020304" pitchFamily="18" charset="0"/>
              </a:rPr>
              <a:t>z := x + y</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end</a:t>
            </a:r>
            <a:endParaRPr lang="en-US" sz="90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000">
                <a:effectLst/>
                <a:latin typeface="Consolas" panose="020B0609020204030204" pitchFamily="49" charset="0"/>
                <a:ea typeface="Times New Roman" panose="02020603050405020304" pitchFamily="18" charset="0"/>
              </a:rPr>
              <a:t>z</a:t>
            </a:r>
            <a:endParaRPr lang="en-US" sz="9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end</a:t>
            </a:r>
            <a:endParaRPr lang="en-US" sz="1200">
              <a:effectLst/>
              <a:latin typeface="Times New Roman" panose="02020603050405020304" pitchFamily="18" charset="0"/>
              <a:ea typeface="Times New Roman" panose="02020603050405020304" pitchFamily="18" charset="0"/>
            </a:endParaRPr>
          </a:p>
        </p:txBody>
      </p:sp>
      <p:sp>
        <p:nvSpPr>
          <p:cNvPr id="63" name="Rectangle 62"/>
          <p:cNvSpPr/>
          <p:nvPr/>
        </p:nvSpPr>
        <p:spPr>
          <a:xfrm>
            <a:off x="8961350" y="3312755"/>
            <a:ext cx="3190240" cy="276999"/>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Local</a:t>
            </a:r>
            <a:endParaRPr lang="en-US" sz="1200" dirty="0">
              <a:solidFill>
                <a:srgbClr val="FF4F4F"/>
              </a:solidFill>
              <a:latin typeface="Segoe Print" panose="02000600000000000000" pitchFamily="2" charset="0"/>
            </a:endParaRPr>
          </a:p>
        </p:txBody>
      </p:sp>
      <p:sp>
        <p:nvSpPr>
          <p:cNvPr id="65" name="Text Box 3"/>
          <p:cNvSpPr txBox="1"/>
          <p:nvPr/>
        </p:nvSpPr>
        <p:spPr>
          <a:xfrm>
            <a:off x="8756410" y="3652330"/>
            <a:ext cx="3333750" cy="2247900"/>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Consolas" panose="020B0609020204030204" pitchFamily="49" charset="0"/>
                <a:ea typeface="Times New Roman" panose="02020603050405020304" pitchFamily="18" charset="0"/>
              </a:rPr>
              <a:t>f(y:ZZ32):ZZ32=y y</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D:Array[\ZZ32,ZZ32\]=array[\ZZ32\](4).fill(f)</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q:ZZ32=0</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at D.region(2) atomic do</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println("at D.region(2)")</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q:=D[2]</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println("q in first atomic: " q)</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also at D.region(1) atomic do</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	println("at D.region(1)")</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q+=1</a:t>
            </a:r>
            <a:endParaRPr lang="en-US" sz="120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000">
                <a:effectLst/>
                <a:latin typeface="Consolas" panose="020B0609020204030204" pitchFamily="49" charset="0"/>
                <a:ea typeface="Times New Roman" panose="02020603050405020304" pitchFamily="18" charset="0"/>
              </a:rPr>
              <a:t>println("q in second atomic: " q)</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end</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a:effectLst/>
                <a:latin typeface="Consolas" panose="020B0609020204030204" pitchFamily="49" charset="0"/>
                <a:ea typeface="Times New Roman" panose="02020603050405020304" pitchFamily="18" charset="0"/>
              </a:rPr>
              <a:t>println("Final q: " q)</a:t>
            </a:r>
            <a:endParaRPr lang="en-US" sz="1200">
              <a:effectLst/>
              <a:latin typeface="Times New Roman" panose="02020603050405020304" pitchFamily="18" charset="0"/>
              <a:ea typeface="Times New Roman" panose="02020603050405020304" pitchFamily="18" charset="0"/>
            </a:endParaRPr>
          </a:p>
        </p:txBody>
      </p:sp>
      <p:sp>
        <p:nvSpPr>
          <p:cNvPr id="66" name="Rectangle 65"/>
          <p:cNvSpPr/>
          <p:nvPr/>
        </p:nvSpPr>
        <p:spPr>
          <a:xfrm>
            <a:off x="9001760" y="5902829"/>
            <a:ext cx="3190240" cy="461665"/>
          </a:xfrm>
          <a:prstGeom prst="rect">
            <a:avLst/>
          </a:prstGeom>
        </p:spPr>
        <p:txBody>
          <a:bodyPr wrap="square">
            <a:spAutoFit/>
          </a:bodyPr>
          <a:lstStyle/>
          <a:p>
            <a:pPr algn="ctr"/>
            <a:r>
              <a:rPr lang="en-US" sz="1200" dirty="0" smtClean="0">
                <a:solidFill>
                  <a:srgbClr val="FF4F4F"/>
                </a:solidFill>
                <a:latin typeface="Segoe Print" panose="02000600000000000000" pitchFamily="2" charset="0"/>
              </a:rPr>
              <a:t>Remote (true if distributions were implemented)</a:t>
            </a:r>
            <a:endParaRPr lang="en-US" sz="12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8512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56" grpId="0"/>
      <p:bldP spid="57" grpId="0"/>
      <p:bldP spid="60" grpId="0"/>
      <p:bldP spid="61" grpId="0"/>
      <p:bldP spid="63" grpId="0"/>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 Implementation</a:t>
            </a:r>
            <a:endParaRPr lang="en-US" dirty="0"/>
          </a:p>
        </p:txBody>
      </p:sp>
      <p:sp>
        <p:nvSpPr>
          <p:cNvPr id="3" name="Content Placeholder 2"/>
          <p:cNvSpPr>
            <a:spLocks noGrp="1"/>
          </p:cNvSpPr>
          <p:nvPr>
            <p:ph idx="1"/>
          </p:nvPr>
        </p:nvSpPr>
        <p:spPr/>
        <p:txBody>
          <a:bodyPr/>
          <a:lstStyle/>
          <a:p>
            <a:r>
              <a:rPr lang="en-US" dirty="0" smtClean="0"/>
              <a:t>Why K-Means?</a:t>
            </a:r>
          </a:p>
          <a:p>
            <a:pPr lvl="1"/>
            <a:r>
              <a:rPr lang="en-US" dirty="0" smtClean="0"/>
              <a:t>Simple to Comprehend</a:t>
            </a:r>
          </a:p>
          <a:p>
            <a:pPr lvl="1"/>
            <a:r>
              <a:rPr lang="en-US" dirty="0" smtClean="0"/>
              <a:t>Broad Enough to Exploit Most of the Idioms</a:t>
            </a:r>
          </a:p>
          <a:p>
            <a:r>
              <a:rPr lang="en-US" dirty="0" smtClean="0"/>
              <a:t>Distributed Parallel Implementations</a:t>
            </a:r>
          </a:p>
          <a:p>
            <a:pPr lvl="1"/>
            <a:r>
              <a:rPr lang="en-US" dirty="0" smtClean="0"/>
              <a:t>Chapel and X10</a:t>
            </a:r>
          </a:p>
          <a:p>
            <a:r>
              <a:rPr lang="en-US" dirty="0" smtClean="0"/>
              <a:t>Parallel Non Distributed Implementation</a:t>
            </a:r>
          </a:p>
          <a:p>
            <a:pPr lvl="1"/>
            <a:r>
              <a:rPr lang="en-US" dirty="0" smtClean="0"/>
              <a:t>Fortress</a:t>
            </a:r>
          </a:p>
          <a:p>
            <a:r>
              <a:rPr lang="en-US" dirty="0" smtClean="0"/>
              <a:t>Complete Working Code in Appendix of Paper</a:t>
            </a:r>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32</a:t>
            </a:fld>
            <a:endParaRPr lang="en-US"/>
          </a:p>
        </p:txBody>
      </p:sp>
    </p:spTree>
    <p:extLst>
      <p:ext uri="{BB962C8B-B14F-4D97-AF65-F5344CB8AC3E}">
        <p14:creationId xmlns:p14="http://schemas.microsoft.com/office/powerpoint/2010/main" val="228403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33</a:t>
            </a:fld>
            <a:endParaRPr lang="en-US"/>
          </a:p>
        </p:txBody>
      </p:sp>
      <p:sp>
        <p:nvSpPr>
          <p:cNvPr id="7" name="Title 1"/>
          <p:cNvSpPr txBox="1">
            <a:spLocks/>
          </p:cNvSpPr>
          <p:nvPr/>
        </p:nvSpPr>
        <p:spPr>
          <a:xfrm>
            <a:off x="1154083" y="632665"/>
            <a:ext cx="10058400" cy="110894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smtClean="0"/>
              <a:t>Thank you!</a:t>
            </a:r>
            <a:endParaRPr lang="en-US" sz="4400" dirty="0"/>
          </a:p>
        </p:txBody>
      </p:sp>
      <p:sp>
        <p:nvSpPr>
          <p:cNvPr id="8" name="TextBox 7"/>
          <p:cNvSpPr txBox="1"/>
          <p:nvPr/>
        </p:nvSpPr>
        <p:spPr>
          <a:xfrm>
            <a:off x="2487073" y="2065868"/>
            <a:ext cx="7221027" cy="461665"/>
          </a:xfrm>
          <a:prstGeom prst="rect">
            <a:avLst/>
          </a:prstGeom>
          <a:noFill/>
        </p:spPr>
        <p:txBody>
          <a:bodyPr wrap="square" rtlCol="0">
            <a:spAutoFit/>
          </a:bodyPr>
          <a:lstStyle/>
          <a:p>
            <a:pPr algn="ctr"/>
            <a:r>
              <a:rPr lang="en-US" sz="2400" dirty="0" smtClean="0">
                <a:latin typeface="+mj-lt"/>
              </a:rPr>
              <a:t>Questions ?</a:t>
            </a:r>
            <a:endParaRPr lang="en-US" sz="2400" dirty="0">
              <a:latin typeface="+mj-lt"/>
            </a:endParaRPr>
          </a:p>
        </p:txBody>
      </p:sp>
    </p:spTree>
    <p:extLst>
      <p:ext uri="{BB962C8B-B14F-4D97-AF65-F5344CB8AC3E}">
        <p14:creationId xmlns:p14="http://schemas.microsoft.com/office/powerpoint/2010/main" val="1017004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Architecture</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4</a:t>
            </a:fld>
            <a:endParaRPr lang="en-US"/>
          </a:p>
        </p:txBody>
      </p:sp>
      <p:grpSp>
        <p:nvGrpSpPr>
          <p:cNvPr id="8" name="Canvas 6"/>
          <p:cNvGrpSpPr/>
          <p:nvPr/>
        </p:nvGrpSpPr>
        <p:grpSpPr>
          <a:xfrm>
            <a:off x="3015036" y="2407206"/>
            <a:ext cx="8618815" cy="2088224"/>
            <a:chOff x="0" y="-111083"/>
            <a:chExt cx="4038605" cy="978500"/>
          </a:xfrm>
        </p:grpSpPr>
        <p:sp>
          <p:nvSpPr>
            <p:cNvPr id="9" name="Rectangle 8"/>
            <p:cNvSpPr/>
            <p:nvPr/>
          </p:nvSpPr>
          <p:spPr>
            <a:xfrm>
              <a:off x="0" y="0"/>
              <a:ext cx="2914650" cy="809625"/>
            </a:xfrm>
            <a:prstGeom prst="rect">
              <a:avLst/>
            </a:prstGeom>
          </p:spPr>
        </p:sp>
        <p:sp>
          <p:nvSpPr>
            <p:cNvPr id="10" name="Oval 9"/>
            <p:cNvSpPr/>
            <p:nvPr/>
          </p:nvSpPr>
          <p:spPr>
            <a:xfrm>
              <a:off x="0" y="242248"/>
              <a:ext cx="274320" cy="273685"/>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a:solidFill>
                    <a:srgbClr val="000000"/>
                  </a:solidFill>
                  <a:effectLst/>
                  <a:latin typeface="+mj-lt"/>
                  <a:ea typeface="Times New Roman" panose="02020603050405020304" pitchFamily="18" charset="0"/>
                </a:rPr>
                <a:t>D1</a:t>
              </a:r>
              <a:endParaRPr lang="en-US" sz="1200">
                <a:effectLst/>
                <a:latin typeface="+mj-lt"/>
                <a:ea typeface="Times New Roman" panose="02020603050405020304" pitchFamily="18" charset="0"/>
              </a:endParaRPr>
            </a:p>
          </p:txBody>
        </p:sp>
        <p:sp>
          <p:nvSpPr>
            <p:cNvPr id="11" name="Donut 10"/>
            <p:cNvSpPr/>
            <p:nvPr/>
          </p:nvSpPr>
          <p:spPr>
            <a:xfrm>
              <a:off x="379213" y="167558"/>
              <a:ext cx="428469" cy="428469"/>
            </a:xfrm>
            <a:prstGeom prst="donut">
              <a:avLst>
                <a:gd name="adj" fmla="val 7645"/>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marL="0" marR="0" algn="ctr">
                <a:lnSpc>
                  <a:spcPct val="115000"/>
                </a:lnSpc>
                <a:spcBef>
                  <a:spcPts val="0"/>
                </a:spcBef>
              </a:pPr>
              <a:r>
                <a:rPr lang="en-US" sz="1000" dirty="0" smtClean="0">
                  <a:solidFill>
                    <a:schemeClr val="tx1"/>
                  </a:solidFill>
                  <a:effectLst/>
                  <a:latin typeface="+mj-lt"/>
                  <a:ea typeface="Calibri" panose="020F0502020204030204" pitchFamily="34" charset="0"/>
                  <a:cs typeface="Iskoola Pota" panose="020B0502040204020203" pitchFamily="34" charset="0"/>
                </a:rPr>
                <a:t>P1 </a:t>
              </a:r>
            </a:p>
            <a:p>
              <a:pPr marL="0" marR="0" algn="ctr">
                <a:lnSpc>
                  <a:spcPct val="115000"/>
                </a:lnSpc>
                <a:spcBef>
                  <a:spcPts val="0"/>
                </a:spcBef>
                <a:spcAft>
                  <a:spcPts val="1000"/>
                </a:spcAft>
              </a:pPr>
              <a:r>
                <a:rPr lang="en-US" sz="1000" dirty="0" smtClean="0">
                  <a:solidFill>
                    <a:schemeClr val="tx1"/>
                  </a:solidFill>
                  <a:effectLst/>
                  <a:latin typeface="+mj-lt"/>
                  <a:ea typeface="Calibri" panose="020F0502020204030204" pitchFamily="34" charset="0"/>
                  <a:cs typeface="Iskoola Pota" panose="020B0502040204020203" pitchFamily="34" charset="0"/>
                </a:rPr>
                <a:t>Distance Calculation</a:t>
              </a:r>
              <a:endParaRPr lang="en-US" sz="1000" dirty="0">
                <a:solidFill>
                  <a:schemeClr val="tx1"/>
                </a:solidFill>
                <a:effectLst/>
                <a:latin typeface="+mj-lt"/>
                <a:ea typeface="Times New Roman" panose="02020603050405020304" pitchFamily="18" charset="0"/>
              </a:endParaRPr>
            </a:p>
          </p:txBody>
        </p:sp>
        <p:cxnSp>
          <p:nvCxnSpPr>
            <p:cNvPr id="12" name="Straight Arrow Connector 11"/>
            <p:cNvCxnSpPr>
              <a:stCxn id="10" idx="6"/>
              <a:endCxn id="11" idx="2"/>
            </p:cNvCxnSpPr>
            <p:nvPr/>
          </p:nvCxnSpPr>
          <p:spPr>
            <a:xfrm>
              <a:off x="274320" y="379091"/>
              <a:ext cx="104893" cy="27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91984" y="245745"/>
              <a:ext cx="273685" cy="273685"/>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a:solidFill>
                    <a:srgbClr val="000000"/>
                  </a:solidFill>
                  <a:effectLst/>
                  <a:latin typeface="+mj-lt"/>
                  <a:ea typeface="Times New Roman" panose="02020603050405020304" pitchFamily="18" charset="0"/>
                </a:rPr>
                <a:t>D2</a:t>
              </a:r>
              <a:endParaRPr lang="en-US" sz="1200">
                <a:effectLst/>
                <a:latin typeface="+mj-lt"/>
                <a:ea typeface="Times New Roman" panose="02020603050405020304" pitchFamily="18" charset="0"/>
              </a:endParaRPr>
            </a:p>
          </p:txBody>
        </p:sp>
        <p:cxnSp>
          <p:nvCxnSpPr>
            <p:cNvPr id="14" name="Straight Arrow Connector 13"/>
            <p:cNvCxnSpPr>
              <a:stCxn id="11" idx="6"/>
              <a:endCxn id="13" idx="2"/>
            </p:cNvCxnSpPr>
            <p:nvPr/>
          </p:nvCxnSpPr>
          <p:spPr>
            <a:xfrm>
              <a:off x="807682" y="381793"/>
              <a:ext cx="184302" cy="79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Donut 14"/>
            <p:cNvSpPr/>
            <p:nvPr/>
          </p:nvSpPr>
          <p:spPr>
            <a:xfrm>
              <a:off x="1729098" y="-111083"/>
              <a:ext cx="428469" cy="428470"/>
            </a:xfrm>
            <a:prstGeom prst="donut">
              <a:avLst>
                <a:gd name="adj" fmla="val 6443"/>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smtClean="0">
                  <a:solidFill>
                    <a:schemeClr val="tx1"/>
                  </a:solidFill>
                  <a:effectLst/>
                  <a:latin typeface="+mj-lt"/>
                  <a:ea typeface="Calibri" panose="020F0502020204030204" pitchFamily="34" charset="0"/>
                  <a:cs typeface="Iskoola Pota" panose="020B0502040204020203" pitchFamily="34" charset="0"/>
                </a:rPr>
                <a:t>P2 Dimension Reduction</a:t>
              </a:r>
              <a:endParaRPr lang="en-US" sz="1000" dirty="0">
                <a:solidFill>
                  <a:schemeClr val="tx1"/>
                </a:solidFill>
                <a:effectLst/>
                <a:latin typeface="+mj-lt"/>
                <a:ea typeface="Times New Roman" panose="02020603050405020304" pitchFamily="18" charset="0"/>
              </a:endParaRPr>
            </a:p>
          </p:txBody>
        </p:sp>
        <p:cxnSp>
          <p:nvCxnSpPr>
            <p:cNvPr id="16" name="Straight Arrow Connector 15"/>
            <p:cNvCxnSpPr>
              <a:stCxn id="13" idx="7"/>
              <a:endCxn id="15" idx="2"/>
            </p:cNvCxnSpPr>
            <p:nvPr/>
          </p:nvCxnSpPr>
          <p:spPr>
            <a:xfrm flipV="1">
              <a:off x="1225589" y="103152"/>
              <a:ext cx="503509" cy="18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5"/>
              <a:endCxn id="20" idx="2"/>
            </p:cNvCxnSpPr>
            <p:nvPr/>
          </p:nvCxnSpPr>
          <p:spPr>
            <a:xfrm>
              <a:off x="1225589" y="479349"/>
              <a:ext cx="503509" cy="17383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00009" y="-31736"/>
              <a:ext cx="273050" cy="273685"/>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a:solidFill>
                    <a:srgbClr val="000000"/>
                  </a:solidFill>
                  <a:effectLst/>
                  <a:latin typeface="+mj-lt"/>
                  <a:ea typeface="Times New Roman" panose="02020603050405020304" pitchFamily="18" charset="0"/>
                </a:rPr>
                <a:t>D3</a:t>
              </a:r>
              <a:endParaRPr lang="en-US" sz="1200">
                <a:effectLst/>
                <a:latin typeface="+mj-lt"/>
                <a:ea typeface="Times New Roman" panose="02020603050405020304" pitchFamily="18" charset="0"/>
              </a:endParaRPr>
            </a:p>
          </p:txBody>
        </p:sp>
        <p:cxnSp>
          <p:nvCxnSpPr>
            <p:cNvPr id="19" name="Straight Arrow Connector 18"/>
            <p:cNvCxnSpPr>
              <a:stCxn id="15" idx="6"/>
              <a:endCxn id="18" idx="2"/>
            </p:cNvCxnSpPr>
            <p:nvPr/>
          </p:nvCxnSpPr>
          <p:spPr>
            <a:xfrm>
              <a:off x="2157567" y="103152"/>
              <a:ext cx="342442" cy="195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Donut 19"/>
            <p:cNvSpPr/>
            <p:nvPr/>
          </p:nvSpPr>
          <p:spPr>
            <a:xfrm>
              <a:off x="1729098" y="438947"/>
              <a:ext cx="428469" cy="428470"/>
            </a:xfrm>
            <a:prstGeom prst="donut">
              <a:avLst>
                <a:gd name="adj" fmla="val 7407"/>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smtClean="0">
                  <a:solidFill>
                    <a:schemeClr val="tx1"/>
                  </a:solidFill>
                  <a:effectLst/>
                  <a:latin typeface="+mj-lt"/>
                  <a:ea typeface="Calibri" panose="020F0502020204030204" pitchFamily="34" charset="0"/>
                </a:rPr>
                <a:t>P3 Clustering</a:t>
              </a:r>
            </a:p>
          </p:txBody>
        </p:sp>
        <p:sp>
          <p:nvSpPr>
            <p:cNvPr id="21" name="Oval 20"/>
            <p:cNvSpPr/>
            <p:nvPr/>
          </p:nvSpPr>
          <p:spPr>
            <a:xfrm>
              <a:off x="2504624" y="517504"/>
              <a:ext cx="272415" cy="273685"/>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a:solidFill>
                    <a:srgbClr val="000000"/>
                  </a:solidFill>
                  <a:effectLst/>
                  <a:latin typeface="+mj-lt"/>
                  <a:ea typeface="Times New Roman" panose="02020603050405020304" pitchFamily="18" charset="0"/>
                </a:rPr>
                <a:t>D4</a:t>
              </a:r>
              <a:endParaRPr lang="en-US" sz="1200">
                <a:effectLst/>
                <a:latin typeface="+mj-lt"/>
                <a:ea typeface="Times New Roman" panose="02020603050405020304" pitchFamily="18" charset="0"/>
              </a:endParaRPr>
            </a:p>
          </p:txBody>
        </p:sp>
        <p:cxnSp>
          <p:nvCxnSpPr>
            <p:cNvPr id="22" name="Straight Arrow Connector 21"/>
            <p:cNvCxnSpPr>
              <a:stCxn id="20" idx="6"/>
              <a:endCxn id="21" idx="2"/>
            </p:cNvCxnSpPr>
            <p:nvPr/>
          </p:nvCxnSpPr>
          <p:spPr>
            <a:xfrm>
              <a:off x="2157567" y="653182"/>
              <a:ext cx="347057" cy="11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Donut 22"/>
            <p:cNvSpPr/>
            <p:nvPr/>
          </p:nvSpPr>
          <p:spPr>
            <a:xfrm>
              <a:off x="3184128" y="194008"/>
              <a:ext cx="428469" cy="428470"/>
            </a:xfrm>
            <a:prstGeom prst="donut">
              <a:avLst>
                <a:gd name="adj" fmla="val 7397"/>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smtClean="0">
                  <a:solidFill>
                    <a:schemeClr val="tx1"/>
                  </a:solidFill>
                  <a:effectLst/>
                  <a:latin typeface="+mj-lt"/>
                  <a:ea typeface="Calibri" panose="020F0502020204030204" pitchFamily="34" charset="0"/>
                </a:rPr>
                <a:t>P4 Visualization</a:t>
              </a:r>
              <a:endParaRPr lang="en-US" sz="1000" dirty="0">
                <a:solidFill>
                  <a:schemeClr val="tx1"/>
                </a:solidFill>
                <a:effectLst/>
                <a:latin typeface="+mj-lt"/>
                <a:ea typeface="Times New Roman" panose="02020603050405020304" pitchFamily="18" charset="0"/>
              </a:endParaRPr>
            </a:p>
          </p:txBody>
        </p:sp>
        <p:sp>
          <p:nvSpPr>
            <p:cNvPr id="24" name="Oval 23"/>
            <p:cNvSpPr/>
            <p:nvPr/>
          </p:nvSpPr>
          <p:spPr>
            <a:xfrm>
              <a:off x="3766190" y="268906"/>
              <a:ext cx="272415" cy="273685"/>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a:solidFill>
                    <a:srgbClr val="000000"/>
                  </a:solidFill>
                  <a:effectLst/>
                  <a:latin typeface="+mj-lt"/>
                  <a:ea typeface="Times New Roman" panose="02020603050405020304" pitchFamily="18" charset="0"/>
                </a:rPr>
                <a:t>D5</a:t>
              </a:r>
              <a:endParaRPr lang="en-US" sz="1200">
                <a:effectLst/>
                <a:latin typeface="+mj-lt"/>
                <a:ea typeface="Times New Roman" panose="02020603050405020304" pitchFamily="18" charset="0"/>
              </a:endParaRPr>
            </a:p>
          </p:txBody>
        </p:sp>
        <p:cxnSp>
          <p:nvCxnSpPr>
            <p:cNvPr id="25" name="Straight Arrow Connector 24"/>
            <p:cNvCxnSpPr>
              <a:stCxn id="23" idx="6"/>
              <a:endCxn id="24" idx="2"/>
            </p:cNvCxnSpPr>
            <p:nvPr/>
          </p:nvCxnSpPr>
          <p:spPr>
            <a:xfrm flipV="1">
              <a:off x="3612597" y="405749"/>
              <a:ext cx="153593" cy="249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6"/>
              <a:endCxn id="23" idx="2"/>
            </p:cNvCxnSpPr>
            <p:nvPr/>
          </p:nvCxnSpPr>
          <p:spPr>
            <a:xfrm flipV="1">
              <a:off x="2777039" y="408243"/>
              <a:ext cx="407089" cy="24610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6"/>
              <a:endCxn id="23" idx="2"/>
            </p:cNvCxnSpPr>
            <p:nvPr/>
          </p:nvCxnSpPr>
          <p:spPr>
            <a:xfrm>
              <a:off x="2773059" y="105107"/>
              <a:ext cx="411069" cy="3031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1548085" y="4700647"/>
            <a:ext cx="3583951" cy="1323439"/>
          </a:xfrm>
          <a:prstGeom prst="rect">
            <a:avLst/>
          </a:prstGeom>
        </p:spPr>
        <p:txBody>
          <a:bodyPr wrap="square">
            <a:spAutoFit/>
          </a:bodyPr>
          <a:lstStyle/>
          <a:p>
            <a:r>
              <a:rPr lang="en-US" sz="1600" dirty="0" smtClean="0">
                <a:effectLst/>
                <a:latin typeface="+mj-lt"/>
                <a:ea typeface="Calibri" panose="020F0502020204030204" pitchFamily="34" charset="0"/>
              </a:rPr>
              <a:t>Processes:</a:t>
            </a:r>
            <a:endParaRPr lang="en-US" sz="1600" dirty="0" smtClean="0">
              <a:effectLst/>
              <a:latin typeface="+mj-lt"/>
              <a:ea typeface="Times New Roman" panose="02020603050405020304" pitchFamily="18" charset="0"/>
            </a:endParaRPr>
          </a:p>
          <a:p>
            <a:pPr marL="231775" marR="0" indent="-228600">
              <a:spcBef>
                <a:spcPts val="0"/>
              </a:spcBef>
              <a:spcAft>
                <a:spcPts val="0"/>
              </a:spcAft>
            </a:pPr>
            <a:r>
              <a:rPr lang="en-US" sz="1600" dirty="0" smtClean="0">
                <a:effectLst/>
                <a:latin typeface="+mj-lt"/>
                <a:ea typeface="Calibri" panose="020F0502020204030204" pitchFamily="34" charset="0"/>
              </a:rPr>
              <a:t>P1 – Pairwise distance calculation</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P2 – Multi-dimensional scaling</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P3 – Pairwise clustering</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P4 – Visualization</a:t>
            </a:r>
            <a:endParaRPr lang="en-US" sz="1600" dirty="0">
              <a:latin typeface="+mj-lt"/>
            </a:endParaRPr>
          </a:p>
        </p:txBody>
      </p:sp>
      <p:sp>
        <p:nvSpPr>
          <p:cNvPr id="29" name="Rectangle 28"/>
          <p:cNvSpPr/>
          <p:nvPr/>
        </p:nvSpPr>
        <p:spPr>
          <a:xfrm>
            <a:off x="7941233" y="4700647"/>
            <a:ext cx="3738143" cy="1569660"/>
          </a:xfrm>
          <a:prstGeom prst="rect">
            <a:avLst/>
          </a:prstGeom>
        </p:spPr>
        <p:txBody>
          <a:bodyPr wrap="square">
            <a:spAutoFit/>
          </a:bodyPr>
          <a:lstStyle/>
          <a:p>
            <a:r>
              <a:rPr lang="en-US" sz="1600" dirty="0" smtClean="0">
                <a:effectLst/>
                <a:latin typeface="+mj-lt"/>
                <a:ea typeface="Calibri" panose="020F0502020204030204" pitchFamily="34" charset="0"/>
              </a:rPr>
              <a:t>Data:</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D1 – Input sequences</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D2 – Distance matrix</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D3 – Three dimensional coordinates</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D4 – Cluster mapping</a:t>
            </a:r>
            <a:endParaRPr lang="en-US" sz="1600" dirty="0" smtClean="0">
              <a:effectLst/>
              <a:latin typeface="+mj-lt"/>
              <a:ea typeface="Times New Roman" panose="02020603050405020304" pitchFamily="18" charset="0"/>
            </a:endParaRPr>
          </a:p>
          <a:p>
            <a:r>
              <a:rPr lang="en-US" sz="1600" dirty="0" smtClean="0">
                <a:effectLst/>
                <a:latin typeface="+mj-lt"/>
                <a:ea typeface="Calibri" panose="020F0502020204030204" pitchFamily="34" charset="0"/>
              </a:rPr>
              <a:t>D5 – Plot file</a:t>
            </a:r>
            <a:endParaRPr lang="en-US" sz="1600" dirty="0">
              <a:latin typeface="+mj-lt"/>
            </a:endParaRPr>
          </a:p>
        </p:txBody>
      </p:sp>
      <p:sp>
        <p:nvSpPr>
          <p:cNvPr id="30" name="Rectangle 29"/>
          <p:cNvSpPr/>
          <p:nvPr/>
        </p:nvSpPr>
        <p:spPr>
          <a:xfrm>
            <a:off x="1382694" y="3083018"/>
            <a:ext cx="1893603" cy="723275"/>
          </a:xfrm>
          <a:prstGeom prst="rect">
            <a:avLst/>
          </a:prstGeom>
        </p:spPr>
        <p:txBody>
          <a:bodyPr wrap="square">
            <a:spAutoFit/>
          </a:bodyPr>
          <a:lstStyle/>
          <a:p>
            <a:r>
              <a:rPr lang="en-US" sz="900" dirty="0" smtClean="0">
                <a:latin typeface="+mj-lt"/>
              </a:rPr>
              <a:t>&gt;G0H13NN01D34CL</a:t>
            </a:r>
          </a:p>
          <a:p>
            <a:r>
              <a:rPr lang="en-US" sz="900" dirty="0" smtClean="0">
                <a:latin typeface="+mj-lt"/>
              </a:rPr>
              <a:t>GTCGTTTAAGCCATTACGTC …</a:t>
            </a:r>
          </a:p>
          <a:p>
            <a:pPr>
              <a:spcBef>
                <a:spcPts val="600"/>
              </a:spcBef>
            </a:pPr>
            <a:r>
              <a:rPr lang="en-US" sz="900" dirty="0">
                <a:latin typeface="+mj-lt"/>
              </a:rPr>
              <a:t>&gt;</a:t>
            </a:r>
            <a:r>
              <a:rPr lang="en-US" sz="900" dirty="0" smtClean="0">
                <a:latin typeface="+mj-lt"/>
              </a:rPr>
              <a:t>G0H13NN01DK2OZ</a:t>
            </a:r>
          </a:p>
          <a:p>
            <a:r>
              <a:rPr lang="en-US" sz="900" dirty="0" smtClean="0">
                <a:latin typeface="+mj-lt"/>
              </a:rPr>
              <a:t>GTCGTTAAGCCATTACGTC …</a:t>
            </a:r>
            <a:endParaRPr lang="en-US" sz="900" dirty="0">
              <a:latin typeface="+mj-lt"/>
            </a:endParaRPr>
          </a:p>
        </p:txBody>
      </p:sp>
      <p:pic>
        <p:nvPicPr>
          <p:cNvPr id="31" name="Picture 30"/>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4894347" y="3898123"/>
            <a:ext cx="802524" cy="802524"/>
          </a:xfrm>
          <a:prstGeom prst="rect">
            <a:avLst/>
          </a:prstGeom>
        </p:spPr>
      </p:pic>
      <p:graphicFrame>
        <p:nvGraphicFramePr>
          <p:cNvPr id="53" name="Table 52"/>
          <p:cNvGraphicFramePr>
            <a:graphicFrameLocks noGrp="1"/>
          </p:cNvGraphicFramePr>
          <p:nvPr>
            <p:extLst>
              <p:ext uri="{D42A27DB-BD31-4B8C-83A1-F6EECF244321}">
                <p14:modId xmlns:p14="http://schemas.microsoft.com/office/powerpoint/2010/main" val="4168589929"/>
              </p:ext>
            </p:extLst>
          </p:nvPr>
        </p:nvGraphicFramePr>
        <p:xfrm>
          <a:off x="9270777" y="2336695"/>
          <a:ext cx="1382344" cy="663548"/>
        </p:xfrm>
        <a:graphic>
          <a:graphicData uri="http://schemas.openxmlformats.org/drawingml/2006/table">
            <a:tbl>
              <a:tblPr firstRow="1" bandRow="1">
                <a:tableStyleId>{9D7B26C5-4107-4FEC-AEDC-1716B250A1EF}</a:tableStyleId>
              </a:tblPr>
              <a:tblGrid>
                <a:gridCol w="345586"/>
                <a:gridCol w="345586"/>
                <a:gridCol w="345586"/>
                <a:gridCol w="345586"/>
              </a:tblGrid>
              <a:tr h="210358">
                <a:tc>
                  <a:txBody>
                    <a:bodyPr/>
                    <a:lstStyle/>
                    <a:p>
                      <a:pPr algn="ctr"/>
                      <a:r>
                        <a:rPr lang="en-US" sz="800" dirty="0" smtClean="0"/>
                        <a:t>#</a:t>
                      </a:r>
                      <a:endParaRPr lang="en-US" sz="800" dirty="0"/>
                    </a:p>
                  </a:txBody>
                  <a:tcPr marL="0" marR="0" anchor="ctr"/>
                </a:tc>
                <a:tc>
                  <a:txBody>
                    <a:bodyPr/>
                    <a:lstStyle/>
                    <a:p>
                      <a:pPr algn="ctr"/>
                      <a:r>
                        <a:rPr lang="en-US" sz="800" dirty="0" smtClean="0"/>
                        <a:t>X</a:t>
                      </a:r>
                      <a:endParaRPr lang="en-US" sz="800" dirty="0"/>
                    </a:p>
                  </a:txBody>
                  <a:tcPr marL="0" marR="0" anchor="ctr"/>
                </a:tc>
                <a:tc>
                  <a:txBody>
                    <a:bodyPr/>
                    <a:lstStyle/>
                    <a:p>
                      <a:pPr algn="ctr"/>
                      <a:r>
                        <a:rPr lang="en-US" sz="800" dirty="0" smtClean="0"/>
                        <a:t>Y</a:t>
                      </a:r>
                      <a:endParaRPr lang="en-US" sz="800" dirty="0"/>
                    </a:p>
                  </a:txBody>
                  <a:tcPr marL="0" marR="0" anchor="ctr"/>
                </a:tc>
                <a:tc>
                  <a:txBody>
                    <a:bodyPr/>
                    <a:lstStyle/>
                    <a:p>
                      <a:pPr algn="ctr"/>
                      <a:r>
                        <a:rPr lang="en-US" sz="800" dirty="0" smtClean="0"/>
                        <a:t>Z</a:t>
                      </a:r>
                      <a:endParaRPr lang="en-US" sz="800" dirty="0"/>
                    </a:p>
                  </a:txBody>
                  <a:tcPr marL="0" marR="0" anchor="ctr"/>
                </a:tc>
              </a:tr>
              <a:tr h="225094">
                <a:tc>
                  <a:txBody>
                    <a:bodyPr/>
                    <a:lstStyle/>
                    <a:p>
                      <a:pPr algn="ctr"/>
                      <a:r>
                        <a:rPr lang="en-US" sz="800" dirty="0" smtClean="0"/>
                        <a:t>0</a:t>
                      </a:r>
                      <a:endParaRPr lang="en-US" sz="800" dirty="0"/>
                    </a:p>
                  </a:txBody>
                  <a:tcPr marL="0" marR="0" anchor="ctr">
                    <a:solidFill>
                      <a:schemeClr val="bg1">
                        <a:alpha val="20000"/>
                      </a:schemeClr>
                    </a:solidFill>
                  </a:tcPr>
                </a:tc>
                <a:tc>
                  <a:txBody>
                    <a:bodyPr/>
                    <a:lstStyle/>
                    <a:p>
                      <a:pPr algn="ctr"/>
                      <a:r>
                        <a:rPr lang="en-US" sz="800" dirty="0" smtClean="0"/>
                        <a:t>0.358</a:t>
                      </a:r>
                      <a:endParaRPr lang="en-US" sz="800" dirty="0"/>
                    </a:p>
                  </a:txBody>
                  <a:tcPr marL="0" marR="0" anchor="ctr">
                    <a:solidFill>
                      <a:schemeClr val="bg1">
                        <a:alpha val="20000"/>
                      </a:schemeClr>
                    </a:solidFill>
                  </a:tcPr>
                </a:tc>
                <a:tc>
                  <a:txBody>
                    <a:bodyPr/>
                    <a:lstStyle/>
                    <a:p>
                      <a:pPr algn="ctr"/>
                      <a:r>
                        <a:rPr lang="en-US" sz="800" dirty="0" smtClean="0"/>
                        <a:t>0.262</a:t>
                      </a:r>
                      <a:endParaRPr lang="en-US" sz="800" dirty="0"/>
                    </a:p>
                  </a:txBody>
                  <a:tcPr marL="0" marR="0" anchor="ctr">
                    <a:solidFill>
                      <a:schemeClr val="bg1">
                        <a:alpha val="20000"/>
                      </a:schemeClr>
                    </a:solidFill>
                  </a:tcPr>
                </a:tc>
                <a:tc>
                  <a:txBody>
                    <a:bodyPr/>
                    <a:lstStyle/>
                    <a:p>
                      <a:pPr algn="ctr"/>
                      <a:r>
                        <a:rPr lang="en-US" sz="800" dirty="0" smtClean="0"/>
                        <a:t>0. 295</a:t>
                      </a:r>
                      <a:endParaRPr lang="en-US" sz="800" dirty="0"/>
                    </a:p>
                  </a:txBody>
                  <a:tcPr marL="0" marR="0" anchor="ctr">
                    <a:solidFill>
                      <a:schemeClr val="bg1">
                        <a:alpha val="20000"/>
                      </a:schemeClr>
                    </a:solidFill>
                  </a:tcPr>
                </a:tc>
              </a:tr>
              <a:tr h="225094">
                <a:tc>
                  <a:txBody>
                    <a:bodyPr/>
                    <a:lstStyle/>
                    <a:p>
                      <a:pPr algn="ctr"/>
                      <a:r>
                        <a:rPr lang="en-US" sz="800" dirty="0" smtClean="0"/>
                        <a:t>1</a:t>
                      </a:r>
                      <a:endParaRPr lang="en-US" sz="800" dirty="0"/>
                    </a:p>
                  </a:txBody>
                  <a:tcPr marL="0" marR="0" anchor="ctr"/>
                </a:tc>
                <a:tc>
                  <a:txBody>
                    <a:bodyPr/>
                    <a:lstStyle/>
                    <a:p>
                      <a:pPr algn="ctr"/>
                      <a:r>
                        <a:rPr lang="en-US" sz="800" dirty="0" smtClean="0"/>
                        <a:t>0.252</a:t>
                      </a:r>
                      <a:endParaRPr lang="en-US" sz="800" dirty="0"/>
                    </a:p>
                  </a:txBody>
                  <a:tcPr marL="0" marR="0" anchor="ctr"/>
                </a:tc>
                <a:tc>
                  <a:txBody>
                    <a:bodyPr/>
                    <a:lstStyle/>
                    <a:p>
                      <a:pPr algn="ctr"/>
                      <a:r>
                        <a:rPr lang="en-US" sz="800" dirty="0" smtClean="0"/>
                        <a:t>0.422</a:t>
                      </a:r>
                      <a:endParaRPr lang="en-US" sz="800" dirty="0"/>
                    </a:p>
                  </a:txBody>
                  <a:tcPr marL="0" marR="0" anchor="ctr"/>
                </a:tc>
                <a:tc>
                  <a:txBody>
                    <a:bodyPr/>
                    <a:lstStyle/>
                    <a:p>
                      <a:pPr algn="ctr"/>
                      <a:r>
                        <a:rPr lang="en-US" sz="800" dirty="0" smtClean="0"/>
                        <a:t>0.372</a:t>
                      </a:r>
                      <a:endParaRPr lang="en-US" sz="800" dirty="0"/>
                    </a:p>
                  </a:txBody>
                  <a:tcPr marL="0" marR="0" anchor="ctr"/>
                </a:tc>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488072409"/>
              </p:ext>
            </p:extLst>
          </p:nvPr>
        </p:nvGraphicFramePr>
        <p:xfrm>
          <a:off x="9088729" y="4052353"/>
          <a:ext cx="691172" cy="663548"/>
        </p:xfrm>
        <a:graphic>
          <a:graphicData uri="http://schemas.openxmlformats.org/drawingml/2006/table">
            <a:tbl>
              <a:tblPr firstRow="1" bandRow="1">
                <a:tableStyleId>{9D7B26C5-4107-4FEC-AEDC-1716B250A1EF}</a:tableStyleId>
              </a:tblPr>
              <a:tblGrid>
                <a:gridCol w="345586"/>
                <a:gridCol w="345586"/>
              </a:tblGrid>
              <a:tr h="210358">
                <a:tc>
                  <a:txBody>
                    <a:bodyPr/>
                    <a:lstStyle/>
                    <a:p>
                      <a:pPr algn="ctr"/>
                      <a:r>
                        <a:rPr lang="en-US" sz="800" dirty="0" smtClean="0"/>
                        <a:t>#</a:t>
                      </a:r>
                      <a:endParaRPr lang="en-US" sz="800" dirty="0"/>
                    </a:p>
                  </a:txBody>
                  <a:tcPr marL="0" marR="0" anchor="ctr"/>
                </a:tc>
                <a:tc>
                  <a:txBody>
                    <a:bodyPr/>
                    <a:lstStyle/>
                    <a:p>
                      <a:pPr algn="ctr"/>
                      <a:r>
                        <a:rPr lang="en-US" sz="800" dirty="0" smtClean="0"/>
                        <a:t>Cluster</a:t>
                      </a:r>
                      <a:endParaRPr lang="en-US" sz="800" dirty="0"/>
                    </a:p>
                  </a:txBody>
                  <a:tcPr marL="0" marR="0" anchor="ctr"/>
                </a:tc>
              </a:tr>
              <a:tr h="225094">
                <a:tc>
                  <a:txBody>
                    <a:bodyPr/>
                    <a:lstStyle/>
                    <a:p>
                      <a:pPr algn="ctr"/>
                      <a:r>
                        <a:rPr lang="en-US" sz="800" dirty="0" smtClean="0"/>
                        <a:t>0</a:t>
                      </a:r>
                      <a:endParaRPr lang="en-US" sz="800" dirty="0"/>
                    </a:p>
                  </a:txBody>
                  <a:tcPr marL="0" marR="0" anchor="ctr">
                    <a:solidFill>
                      <a:schemeClr val="bg1">
                        <a:alpha val="20000"/>
                      </a:schemeClr>
                    </a:solidFill>
                  </a:tcPr>
                </a:tc>
                <a:tc>
                  <a:txBody>
                    <a:bodyPr/>
                    <a:lstStyle/>
                    <a:p>
                      <a:pPr algn="ctr"/>
                      <a:r>
                        <a:rPr lang="en-US" sz="800" dirty="0" smtClean="0"/>
                        <a:t>1</a:t>
                      </a:r>
                      <a:endParaRPr lang="en-US" sz="800" dirty="0"/>
                    </a:p>
                  </a:txBody>
                  <a:tcPr marL="0" marR="0" anchor="ctr">
                    <a:solidFill>
                      <a:schemeClr val="bg1">
                        <a:alpha val="20000"/>
                      </a:schemeClr>
                    </a:solidFill>
                  </a:tcPr>
                </a:tc>
              </a:tr>
              <a:tr h="225094">
                <a:tc>
                  <a:txBody>
                    <a:bodyPr/>
                    <a:lstStyle/>
                    <a:p>
                      <a:pPr algn="ctr"/>
                      <a:r>
                        <a:rPr lang="en-US" sz="800" dirty="0" smtClean="0"/>
                        <a:t>1</a:t>
                      </a:r>
                      <a:endParaRPr lang="en-US" sz="800" dirty="0"/>
                    </a:p>
                  </a:txBody>
                  <a:tcPr marL="0" marR="0" anchor="ctr"/>
                </a:tc>
                <a:tc>
                  <a:txBody>
                    <a:bodyPr/>
                    <a:lstStyle/>
                    <a:p>
                      <a:pPr algn="ctr"/>
                      <a:r>
                        <a:rPr lang="en-US" sz="800" dirty="0" smtClean="0"/>
                        <a:t>3</a:t>
                      </a:r>
                    </a:p>
                  </a:txBody>
                  <a:tcPr marL="0" marR="0" anchor="ctr"/>
                </a:tc>
              </a:tr>
            </a:tbl>
          </a:graphicData>
        </a:graphic>
      </p:graphicFrame>
      <p:pic>
        <p:nvPicPr>
          <p:cNvPr id="56" name="Picture 55"/>
          <p:cNvPicPr/>
          <p:nvPr/>
        </p:nvPicPr>
        <p:blipFill rotWithShape="1">
          <a:blip r:embed="rId3">
            <a:extLst>
              <a:ext uri="{28A0092B-C50C-407E-A947-70E740481C1C}">
                <a14:useLocalDpi xmlns:a14="http://schemas.microsoft.com/office/drawing/2010/main" val="0"/>
              </a:ext>
            </a:extLst>
          </a:blip>
          <a:srcRect l="34795" r="17410" b="70109"/>
          <a:stretch/>
        </p:blipFill>
        <p:spPr>
          <a:xfrm>
            <a:off x="10934086" y="3925525"/>
            <a:ext cx="933254" cy="60928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cxnSp>
        <p:nvCxnSpPr>
          <p:cNvPr id="7" name="Straight Connector 6"/>
          <p:cNvCxnSpPr/>
          <p:nvPr/>
        </p:nvCxnSpPr>
        <p:spPr>
          <a:xfrm>
            <a:off x="6029379" y="1924854"/>
            <a:ext cx="0" cy="3290613"/>
          </a:xfrm>
          <a:prstGeom prst="line">
            <a:avLst/>
          </a:prstGeom>
          <a:ln>
            <a:solidFill>
              <a:srgbClr val="FF4F4F"/>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80737" y="1840184"/>
            <a:ext cx="3616377" cy="461665"/>
          </a:xfrm>
          <a:prstGeom prst="rect">
            <a:avLst/>
          </a:prstGeom>
        </p:spPr>
        <p:txBody>
          <a:bodyPr wrap="square">
            <a:spAutoFit/>
          </a:bodyPr>
          <a:lstStyle/>
          <a:p>
            <a:r>
              <a:rPr lang="en-US" sz="2400" dirty="0" smtClean="0">
                <a:solidFill>
                  <a:srgbClr val="FF4F4F"/>
                </a:solidFill>
                <a:latin typeface="Segoe Print" panose="02000600000000000000" pitchFamily="2" charset="0"/>
              </a:rPr>
              <a:t>Capturing Similarity</a:t>
            </a:r>
            <a:endParaRPr lang="en-US" sz="2400" dirty="0">
              <a:solidFill>
                <a:srgbClr val="FF4F4F"/>
              </a:solidFill>
              <a:latin typeface="Segoe Print" panose="02000600000000000000" pitchFamily="2" charset="0"/>
            </a:endParaRPr>
          </a:p>
        </p:txBody>
      </p:sp>
      <p:sp>
        <p:nvSpPr>
          <p:cNvPr id="39" name="Rectangle 38"/>
          <p:cNvSpPr/>
          <p:nvPr/>
        </p:nvSpPr>
        <p:spPr>
          <a:xfrm>
            <a:off x="6125124" y="1825066"/>
            <a:ext cx="3616377" cy="461665"/>
          </a:xfrm>
          <a:prstGeom prst="rect">
            <a:avLst/>
          </a:prstGeom>
        </p:spPr>
        <p:txBody>
          <a:bodyPr wrap="square">
            <a:spAutoFit/>
          </a:bodyPr>
          <a:lstStyle/>
          <a:p>
            <a:r>
              <a:rPr lang="en-US" sz="2400" dirty="0" smtClean="0">
                <a:solidFill>
                  <a:srgbClr val="FF4F4F"/>
                </a:solidFill>
                <a:latin typeface="Segoe Print" panose="02000600000000000000" pitchFamily="2" charset="0"/>
              </a:rPr>
              <a:t>Presenting Similarity</a:t>
            </a:r>
            <a:endParaRPr lang="en-US" sz="2400" dirty="0">
              <a:solidFill>
                <a:srgbClr val="FF4F4F"/>
              </a:solidFill>
              <a:latin typeface="Segoe Print" panose="02000600000000000000" pitchFamily="2" charset="0"/>
            </a:endParaRPr>
          </a:p>
        </p:txBody>
      </p:sp>
    </p:spTree>
    <p:extLst>
      <p:ext uri="{BB962C8B-B14F-4D97-AF65-F5344CB8AC3E}">
        <p14:creationId xmlns:p14="http://schemas.microsoft.com/office/powerpoint/2010/main" val="38536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16S </a:t>
            </a:r>
            <a:r>
              <a:rPr lang="en-US" dirty="0" err="1" smtClean="0"/>
              <a:t>rRNA</a:t>
            </a:r>
            <a:r>
              <a:rPr lang="en-US" dirty="0" smtClean="0"/>
              <a:t> Sequences</a:t>
            </a:r>
          </a:p>
          <a:p>
            <a:pPr lvl="1"/>
            <a:r>
              <a:rPr lang="en-US" dirty="0" smtClean="0"/>
              <a:t>Over Million (1160946) Sequences</a:t>
            </a:r>
          </a:p>
          <a:p>
            <a:pPr lvl="2"/>
            <a:r>
              <a:rPr lang="en-US" dirty="0" smtClean="0"/>
              <a:t>~68K Unique Sequences</a:t>
            </a:r>
          </a:p>
          <a:p>
            <a:pPr lvl="1"/>
            <a:r>
              <a:rPr lang="en-US" dirty="0" smtClean="0"/>
              <a:t>Lengths Range from 150 to 600</a:t>
            </a:r>
          </a:p>
          <a:p>
            <a:r>
              <a:rPr lang="en-US" dirty="0" smtClean="0"/>
              <a:t>Fungi Sequences</a:t>
            </a:r>
          </a:p>
          <a:p>
            <a:pPr lvl="1"/>
            <a:r>
              <a:rPr lang="en-US" dirty="0" smtClean="0"/>
              <a:t>Nearly Million (957387) Sequences</a:t>
            </a:r>
          </a:p>
          <a:p>
            <a:pPr lvl="2"/>
            <a:r>
              <a:rPr lang="en-US" dirty="0" smtClean="0"/>
              <a:t>~48K Unique Sequences</a:t>
            </a:r>
          </a:p>
          <a:p>
            <a:pPr lvl="1"/>
            <a:r>
              <a:rPr lang="en-US" dirty="0" smtClean="0"/>
              <a:t>Lengths Range from 200 to 1000</a:t>
            </a:r>
          </a:p>
          <a:p>
            <a:pPr lvl="1"/>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5</a:t>
            </a:fld>
            <a:endParaRPr lang="en-US"/>
          </a:p>
        </p:txBody>
      </p:sp>
    </p:spTree>
    <p:extLst>
      <p:ext uri="{BB962C8B-B14F-4D97-AF65-F5344CB8AC3E}">
        <p14:creationId xmlns:p14="http://schemas.microsoft.com/office/powerpoint/2010/main" val="436626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[1/3]</a:t>
            </a:r>
            <a:endParaRPr lang="en-US" dirty="0"/>
          </a:p>
        </p:txBody>
      </p:sp>
      <p:sp>
        <p:nvSpPr>
          <p:cNvPr id="3" name="Content Placeholder 2"/>
          <p:cNvSpPr>
            <a:spLocks noGrp="1"/>
          </p:cNvSpPr>
          <p:nvPr>
            <p:ph idx="1"/>
          </p:nvPr>
        </p:nvSpPr>
        <p:spPr>
          <a:xfrm>
            <a:off x="1097280" y="1845734"/>
            <a:ext cx="10058400" cy="4461933"/>
          </a:xfrm>
        </p:spPr>
        <p:txBody>
          <a:bodyPr>
            <a:normAutofit/>
          </a:bodyPr>
          <a:lstStyle/>
          <a:p>
            <a:r>
              <a:rPr lang="en-US" dirty="0" smtClean="0"/>
              <a:t>Pairwise Sequence Alignment</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Optimizations</a:t>
            </a:r>
          </a:p>
          <a:p>
            <a:pPr lvl="2"/>
            <a:r>
              <a:rPr lang="en-US" dirty="0" smtClean="0"/>
              <a:t>Avoid sequence validation when aligning</a:t>
            </a:r>
          </a:p>
          <a:p>
            <a:pPr lvl="2"/>
            <a:r>
              <a:rPr lang="en-US" dirty="0" smtClean="0"/>
              <a:t>Avoid alphabet guessing</a:t>
            </a:r>
          </a:p>
          <a:p>
            <a:pPr lvl="2"/>
            <a:r>
              <a:rPr lang="en-US" dirty="0" smtClean="0"/>
              <a:t>Avoid nested data structures</a:t>
            </a:r>
          </a:p>
          <a:p>
            <a:pPr lvl="2"/>
            <a:r>
              <a:rPr lang="en-US" dirty="0" smtClean="0"/>
              <a:t>Improve substitution matrix access time</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91786874"/>
              </p:ext>
            </p:extLst>
          </p:nvPr>
        </p:nvGraphicFramePr>
        <p:xfrm>
          <a:off x="1370013" y="2279438"/>
          <a:ext cx="9785667" cy="2411094"/>
        </p:xfrm>
        <a:graphic>
          <a:graphicData uri="http://schemas.openxmlformats.org/drawingml/2006/table">
            <a:tbl>
              <a:tblPr firstRow="1" firstCol="1" bandRow="1">
                <a:tableStyleId>{3B4B98B0-60AC-42C2-AFA5-B58CD77FA1E5}</a:tableStyleId>
              </a:tblPr>
              <a:tblGrid>
                <a:gridCol w="1661717"/>
                <a:gridCol w="1569399"/>
                <a:gridCol w="1015494"/>
                <a:gridCol w="1015494"/>
                <a:gridCol w="1661717"/>
                <a:gridCol w="1569399"/>
                <a:gridCol w="1292447"/>
              </a:tblGrid>
              <a:tr h="401849">
                <a:tc>
                  <a:txBody>
                    <a:bodyPr/>
                    <a:lstStyle/>
                    <a:p>
                      <a:pPr marL="0" marR="0" algn="ctr">
                        <a:spcBef>
                          <a:spcPts val="0"/>
                        </a:spcBef>
                        <a:spcAft>
                          <a:spcPts val="400"/>
                        </a:spcAft>
                      </a:pPr>
                      <a:r>
                        <a:rPr lang="en-US" sz="1200" dirty="0">
                          <a:effectLst/>
                        </a:rPr>
                        <a:t>Name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Algorithms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Alignment Type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Language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Library</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Parallelization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tabLst>
                          <a:tab pos="461010" algn="l"/>
                        </a:tabLst>
                      </a:pPr>
                      <a:r>
                        <a:rPr lang="en-US" sz="1200">
                          <a:effectLst/>
                        </a:rPr>
                        <a:t>Target Environment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401849">
                <a:tc>
                  <a:txBody>
                    <a:bodyPr/>
                    <a:lstStyle/>
                    <a:p>
                      <a:pPr marL="0" marR="0" algn="ctr">
                        <a:spcBef>
                          <a:spcPts val="0"/>
                        </a:spcBef>
                        <a:spcAft>
                          <a:spcPts val="400"/>
                        </a:spcAft>
                      </a:pPr>
                      <a:r>
                        <a:rPr lang="en-US" sz="1200" b="0" dirty="0">
                          <a:effectLst/>
                        </a:rPr>
                        <a:t>SALSA-SWG</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Smith-Waterman (</a:t>
                      </a:r>
                      <a:r>
                        <a:rPr lang="en-US" sz="1200" dirty="0" err="1">
                          <a:effectLst/>
                        </a:rPr>
                        <a:t>Gotoh</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Local</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None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401849">
                <a:tc>
                  <a:txBody>
                    <a:bodyPr/>
                    <a:lstStyle/>
                    <a:p>
                      <a:pPr marL="0" marR="0" algn="ctr">
                        <a:spcBef>
                          <a:spcPts val="0"/>
                        </a:spcBef>
                        <a:spcAft>
                          <a:spcPts val="400"/>
                        </a:spcAft>
                      </a:pPr>
                      <a:r>
                        <a:rPr lang="en-US" sz="1200" b="0" dirty="0">
                          <a:effectLst/>
                        </a:rPr>
                        <a:t>SALSA-SWG-MBF</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Smith-Waterman (</a:t>
                      </a:r>
                      <a:r>
                        <a:rPr lang="en-US" sz="1200" dirty="0" err="1">
                          <a:effectLst/>
                        </a:rPr>
                        <a:t>Gotoh</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Local</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C#</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.NET Bio (formerly MBF)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401849">
                <a:tc>
                  <a:txBody>
                    <a:bodyPr/>
                    <a:lstStyle/>
                    <a:p>
                      <a:pPr marL="0" marR="0" algn="ctr">
                        <a:spcBef>
                          <a:spcPts val="0"/>
                        </a:spcBef>
                        <a:spcAft>
                          <a:spcPts val="400"/>
                        </a:spcAft>
                      </a:pPr>
                      <a:r>
                        <a:rPr lang="en-US" sz="1200" b="0" dirty="0">
                          <a:effectLst/>
                        </a:rPr>
                        <a:t>SALSA-NW-MBF</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Needleman-Wunsch (Gotoh)</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Global</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C#</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.NET Bio (formerly MBF</a:t>
                      </a:r>
                      <a:r>
                        <a:rPr lang="en-US" sz="1200" dirty="0" smtClean="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401849">
                <a:tc>
                  <a:txBody>
                    <a:bodyPr/>
                    <a:lstStyle/>
                    <a:p>
                      <a:pPr marL="0" marR="0" algn="ctr">
                        <a:spcBef>
                          <a:spcPts val="0"/>
                        </a:spcBef>
                        <a:spcAft>
                          <a:spcPts val="400"/>
                        </a:spcAft>
                      </a:pPr>
                      <a:r>
                        <a:rPr lang="en-US" sz="1200" b="0" dirty="0">
                          <a:effectLst/>
                        </a:rPr>
                        <a:t>SALSA-SWG-MBF2Java</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Smith-Waterman (Gotoh)</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Local</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Java</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None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Map Reduce with </a:t>
                      </a:r>
                      <a:r>
                        <a:rPr lang="en-US" sz="1200" dirty="0" smtClean="0">
                          <a:effectLst/>
                        </a:rPr>
                        <a:t>Twister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Cloud / Linux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401849">
                <a:tc>
                  <a:txBody>
                    <a:bodyPr/>
                    <a:lstStyle/>
                    <a:p>
                      <a:pPr marL="0" marR="0" algn="ctr">
                        <a:spcBef>
                          <a:spcPts val="0"/>
                        </a:spcBef>
                        <a:spcAft>
                          <a:spcPts val="400"/>
                        </a:spcAft>
                      </a:pPr>
                      <a:r>
                        <a:rPr lang="en-US" sz="1200" b="0" dirty="0">
                          <a:effectLst/>
                        </a:rPr>
                        <a:t>SALSA-NW-</a:t>
                      </a:r>
                      <a:r>
                        <a:rPr lang="en-US" sz="1200" b="0" dirty="0" err="1">
                          <a:effectLst/>
                        </a:rPr>
                        <a:t>BioJava</a:t>
                      </a:r>
                      <a:endParaRPr lang="en-US"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Needleman-</a:t>
                      </a:r>
                      <a:r>
                        <a:rPr lang="en-US" sz="1200" dirty="0" err="1">
                          <a:effectLst/>
                        </a:rPr>
                        <a:t>Wunsch</a:t>
                      </a:r>
                      <a:r>
                        <a:rPr lang="en-US" sz="1200" dirty="0">
                          <a:effectLst/>
                        </a:rPr>
                        <a:t> (</a:t>
                      </a:r>
                      <a:r>
                        <a:rPr lang="en-US" sz="1200" dirty="0" err="1">
                          <a:effectLst/>
                        </a:rPr>
                        <a:t>Gotoh</a:t>
                      </a:r>
                      <a:r>
                        <a:rPr lang="en-US" sz="1200" dirty="0">
                          <a:effectLst/>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Global</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Java</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err="1" smtClean="0">
                          <a:effectLst/>
                        </a:rPr>
                        <a:t>BioJava</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Map Reduce with </a:t>
                      </a:r>
                      <a:r>
                        <a:rPr lang="en-US" sz="1200" dirty="0" smtClean="0">
                          <a:effectLst/>
                        </a:rPr>
                        <a:t>Twister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Cloud / Linux cluster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92419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[2/3]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Deterministic Annealing Pairwise Clustering (DA-PWC)</a:t>
                </a:r>
              </a:p>
              <a:p>
                <a:pPr lvl="1"/>
                <a:r>
                  <a:rPr lang="en-US" dirty="0" smtClean="0"/>
                  <a:t>Runs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𝑁𝑙𝑜𝑔𝑁</m:t>
                    </m:r>
                    <m:r>
                      <a:rPr lang="en-US" b="0" i="1" smtClean="0">
                        <a:latin typeface="Cambria Math" panose="02040503050406030204" pitchFamily="18" charset="0"/>
                      </a:rPr>
                      <m:t>)</m:t>
                    </m:r>
                  </m:oMath>
                </a14:m>
                <a:endParaRPr lang="en-US" dirty="0" smtClean="0"/>
              </a:p>
              <a:p>
                <a:pPr lvl="1"/>
                <a:r>
                  <a:rPr lang="en-US" dirty="0" smtClean="0"/>
                  <a:t>Accepts </a:t>
                </a:r>
                <a14:m>
                  <m:oMath xmlns:m="http://schemas.openxmlformats.org/officeDocument/2006/math">
                    <m:r>
                      <a:rPr lang="en-US" b="0" i="1" smtClean="0">
                        <a:latin typeface="Cambria Math" panose="02040503050406030204" pitchFamily="18" charset="0"/>
                      </a:rPr>
                      <m:t>𝑁𝑥𝑁</m:t>
                    </m:r>
                  </m:oMath>
                </a14:m>
                <a:r>
                  <a:rPr lang="en-US" dirty="0" smtClean="0"/>
                  <a:t> Distance Matrix</a:t>
                </a:r>
              </a:p>
              <a:p>
                <a:pPr lvl="1"/>
                <a:r>
                  <a:rPr lang="en-US" dirty="0" smtClean="0"/>
                  <a:t>Returns </a:t>
                </a:r>
                <a14:m>
                  <m:oMath xmlns:m="http://schemas.openxmlformats.org/officeDocument/2006/math">
                    <m:r>
                      <a:rPr lang="en-US" b="0" i="1" smtClean="0">
                        <a:latin typeface="Cambria Math" panose="02040503050406030204" pitchFamily="18" charset="0"/>
                      </a:rPr>
                      <m:t>𝑁</m:t>
                    </m:r>
                  </m:oMath>
                </a14:m>
                <a:r>
                  <a:rPr lang="en-US" dirty="0" smtClean="0"/>
                  <a:t> Points Mapped to </a:t>
                </a:r>
                <a14:m>
                  <m:oMath xmlns:m="http://schemas.openxmlformats.org/officeDocument/2006/math">
                    <m:r>
                      <a:rPr lang="en-US" b="0" i="1" smtClean="0">
                        <a:latin typeface="Cambria Math" panose="02040503050406030204" pitchFamily="18" charset="0"/>
                      </a:rPr>
                      <m:t>𝑀</m:t>
                    </m:r>
                  </m:oMath>
                </a14:m>
                <a:r>
                  <a:rPr lang="en-US" dirty="0" smtClean="0"/>
                  <a:t> Clusters</a:t>
                </a:r>
              </a:p>
              <a:p>
                <a:pPr lvl="2"/>
                <a:r>
                  <a:rPr lang="en-US" dirty="0" smtClean="0"/>
                  <a:t>Also finds cluster centers</a:t>
                </a:r>
                <a:endParaRPr lang="en-US" dirty="0"/>
              </a:p>
              <a:p>
                <a:pPr lvl="1"/>
                <a:r>
                  <a:rPr lang="en-US" dirty="0" smtClean="0"/>
                  <a:t>Implemented in C# with MPI.NET</a:t>
                </a:r>
              </a:p>
              <a:p>
                <a:r>
                  <a:rPr lang="en-US" dirty="0" smtClean="0"/>
                  <a:t>Multi-Dimensional Scaling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7</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448170821"/>
                  </p:ext>
                </p:extLst>
              </p:nvPr>
            </p:nvGraphicFramePr>
            <p:xfrm>
              <a:off x="1463146" y="4264215"/>
              <a:ext cx="8646055" cy="2176169"/>
            </p:xfrm>
            <a:graphic>
              <a:graphicData uri="http://schemas.openxmlformats.org/drawingml/2006/table">
                <a:tbl>
                  <a:tblPr firstRow="1" firstCol="1" bandRow="1">
                    <a:tableStyleId>{3B4B98B0-60AC-42C2-AFA5-B58CD77FA1E5}</a:tableStyleId>
                  </a:tblPr>
                  <a:tblGrid>
                    <a:gridCol w="1137972"/>
                    <a:gridCol w="2048349"/>
                    <a:gridCol w="1137972"/>
                    <a:gridCol w="1020802"/>
                    <a:gridCol w="2165517"/>
                    <a:gridCol w="1135443"/>
                  </a:tblGrid>
                  <a:tr h="315671">
                    <a:tc>
                      <a:txBody>
                        <a:bodyPr/>
                        <a:lstStyle/>
                        <a:p>
                          <a:pPr marL="0" marR="0" algn="ctr">
                            <a:spcBef>
                              <a:spcPts val="0"/>
                            </a:spcBef>
                            <a:spcAft>
                              <a:spcPts val="400"/>
                            </a:spcAft>
                          </a:pPr>
                          <a:r>
                            <a:rPr lang="en-US" sz="1200" dirty="0">
                              <a:effectLst/>
                            </a:rPr>
                            <a:t>Name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Optimizes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Optimization Method</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Language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Parallelization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tabLst>
                              <a:tab pos="461010" algn="l"/>
                            </a:tabLst>
                          </a:pPr>
                          <a:r>
                            <a:rPr lang="en-US" sz="1200">
                              <a:effectLst/>
                            </a:rPr>
                            <a:t>Target Environment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631341">
                    <a:tc>
                      <a:txBody>
                        <a:bodyPr/>
                        <a:lstStyle/>
                        <a:p>
                          <a:pPr marL="0" marR="0" algn="ctr">
                            <a:spcBef>
                              <a:spcPts val="0"/>
                            </a:spcBef>
                            <a:spcAft>
                              <a:spcPts val="400"/>
                            </a:spcAft>
                          </a:pPr>
                          <a:r>
                            <a:rPr lang="en-US" sz="1200" b="0" dirty="0" err="1">
                              <a:effectLst/>
                            </a:rPr>
                            <a:t>MDSasChisq</a:t>
                          </a:r>
                          <a:endParaRPr lang="en-U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 General MDS with arbitrary weights and missing distances and fixed positions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Levenberg–Marquardt algorithm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01653">
                    <a:tc>
                      <a:txBody>
                        <a:bodyPr/>
                        <a:lstStyle/>
                        <a:p>
                          <a:pPr marL="0" marR="0" algn="ctr">
                            <a:spcBef>
                              <a:spcPts val="0"/>
                            </a:spcBef>
                            <a:spcAft>
                              <a:spcPts val="400"/>
                            </a:spcAft>
                          </a:pPr>
                          <a:r>
                            <a:rPr lang="en-US" sz="1200" b="0" dirty="0">
                              <a:effectLst/>
                            </a:rPr>
                            <a:t>DA-SMACOF</a:t>
                          </a:r>
                          <a:endParaRPr lang="en-U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𝜎</m:t>
                                </m:r>
                                <m:d>
                                  <m:dPr>
                                    <m:ctrlPr>
                                      <a:rPr lang="en-US" sz="1100" i="1">
                                        <a:effectLst/>
                                        <a:latin typeface="Cambria Math" panose="02040503050406030204" pitchFamily="18" charset="0"/>
                                      </a:rPr>
                                    </m:ctrlPr>
                                  </m:dPr>
                                  <m:e>
                                    <m:r>
                                      <a:rPr lang="en-US" sz="1100">
                                        <a:effectLst/>
                                        <a:latin typeface="Cambria Math" panose="02040503050406030204" pitchFamily="18" charset="0"/>
                                      </a:rPr>
                                      <m:t>𝑋</m:t>
                                    </m:r>
                                  </m:e>
                                </m:d>
                                <m:r>
                                  <a:rPr lang="en-US" sz="1100">
                                    <a:effectLst/>
                                    <a:latin typeface="Cambria Math" panose="02040503050406030204" pitchFamily="18" charset="0"/>
                                  </a:rPr>
                                  <m:t>=</m:t>
                                </m:r>
                                <m:nary>
                                  <m:naryPr>
                                    <m:chr m:val="∑"/>
                                    <m:limLoc m:val="undOvr"/>
                                    <m:supHide m:val="on"/>
                                    <m:ctrlPr>
                                      <a:rPr lang="en-US" sz="1100" i="1">
                                        <a:effectLst/>
                                        <a:latin typeface="Cambria Math" panose="02040503050406030204" pitchFamily="18" charset="0"/>
                                      </a:rPr>
                                    </m:ctrlPr>
                                  </m:naryPr>
                                  <m:sub>
                                    <m:r>
                                      <a:rPr lang="en-US" sz="1100">
                                        <a:effectLst/>
                                        <a:latin typeface="Cambria Math" panose="02040503050406030204" pitchFamily="18" charset="0"/>
                                      </a:rPr>
                                      <m:t>𝑖</m:t>
                                    </m:r>
                                    <m:r>
                                      <a:rPr lang="en-US" sz="1100">
                                        <a:effectLst/>
                                        <a:latin typeface="Cambria Math" panose="02040503050406030204" pitchFamily="18" charset="0"/>
                                      </a:rPr>
                                      <m:t>&lt;</m:t>
                                    </m:r>
                                    <m:r>
                                      <a:rPr lang="en-US" sz="1100">
                                        <a:effectLst/>
                                        <a:latin typeface="Cambria Math" panose="02040503050406030204" pitchFamily="18" charset="0"/>
                                      </a:rPr>
                                      <m:t>𝑗</m:t>
                                    </m:r>
                                    <m:r>
                                      <a:rPr lang="en-US" sz="1100">
                                        <a:effectLst/>
                                        <a:latin typeface="Cambria Math" panose="02040503050406030204" pitchFamily="18" charset="0"/>
                                      </a:rPr>
                                      <m:t>≤</m:t>
                                    </m:r>
                                    <m:r>
                                      <a:rPr lang="en-US" sz="1100">
                                        <a:effectLst/>
                                        <a:latin typeface="Cambria Math" panose="02040503050406030204" pitchFamily="18" charset="0"/>
                                      </a:rPr>
                                      <m:t>𝑁</m:t>
                                    </m:r>
                                  </m:sub>
                                  <m:sup/>
                                  <m:e>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𝑤</m:t>
                                        </m:r>
                                      </m:e>
                                      <m:sub>
                                        <m:r>
                                          <a:rPr lang="en-US" sz="1100">
                                            <a:effectLst/>
                                            <a:latin typeface="Cambria Math" panose="02040503050406030204" pitchFamily="18" charset="0"/>
                                          </a:rPr>
                                          <m:t>𝑖𝑗</m:t>
                                        </m:r>
                                      </m:sub>
                                    </m:sSub>
                                  </m:e>
                                </m:nary>
                                <m:sSup>
                                  <m:sSupPr>
                                    <m:ctrlPr>
                                      <a:rPr lang="en-US" sz="1100" i="1">
                                        <a:effectLst/>
                                        <a:latin typeface="Cambria Math" panose="02040503050406030204" pitchFamily="18" charset="0"/>
                                      </a:rPr>
                                    </m:ctrlPr>
                                  </m:sSupPr>
                                  <m:e>
                                    <m:r>
                                      <a:rPr lang="en-US"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𝑑</m:t>
                                        </m:r>
                                      </m:e>
                                      <m:sub>
                                        <m:r>
                                          <a:rPr lang="en-US" sz="1100">
                                            <a:effectLst/>
                                            <a:latin typeface="Cambria Math" panose="02040503050406030204" pitchFamily="18" charset="0"/>
                                          </a:rPr>
                                          <m:t>𝑖𝑗</m:t>
                                        </m:r>
                                      </m:sub>
                                    </m:sSub>
                                    <m:r>
                                      <a:rPr lang="en-US" sz="1100">
                                        <a:effectLst/>
                                        <a:latin typeface="Cambria Math" panose="02040503050406030204" pitchFamily="18" charset="0"/>
                                      </a:rPr>
                                      <m:t>(</m:t>
                                    </m:r>
                                    <m:r>
                                      <a:rPr lang="en-US" sz="1100">
                                        <a:effectLst/>
                                        <a:latin typeface="Cambria Math" panose="02040503050406030204" pitchFamily="18" charset="0"/>
                                      </a:rPr>
                                      <m:t>𝑋</m:t>
                                    </m:r>
                                    <m:r>
                                      <a:rPr lang="en-US"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𝛿</m:t>
                                        </m:r>
                                      </m:e>
                                      <m:sub>
                                        <m:r>
                                          <a:rPr lang="en-US" sz="1100">
                                            <a:effectLst/>
                                            <a:latin typeface="Cambria Math" panose="02040503050406030204" pitchFamily="18" charset="0"/>
                                          </a:rPr>
                                          <m:t>𝑖𝑗</m:t>
                                        </m:r>
                                      </m:sub>
                                    </m:sSub>
                                    <m:r>
                                      <a:rPr lang="en-US" sz="1100">
                                        <a:effectLst/>
                                        <a:latin typeface="Cambria Math" panose="02040503050406030204" pitchFamily="18" charset="0"/>
                                      </a:rPr>
                                      <m:t>)</m:t>
                                    </m:r>
                                  </m:e>
                                  <m:sup>
                                    <m:r>
                                      <a:rPr lang="en-US" sz="1100">
                                        <a:effectLst/>
                                        <a:latin typeface="Cambria Math" panose="02040503050406030204" pitchFamily="18" charset="0"/>
                                      </a:rPr>
                                      <m:t>2</m:t>
                                    </m:r>
                                  </m:sup>
                                </m:sSup>
                              </m:oMath>
                            </m:oMathPara>
                          </a14:m>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Deterministic annealing</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01653">
                    <a:tc>
                      <a:txBody>
                        <a:bodyPr/>
                        <a:lstStyle/>
                        <a:p>
                          <a:pPr marL="0" marR="0" algn="ctr">
                            <a:spcBef>
                              <a:spcPts val="0"/>
                            </a:spcBef>
                            <a:spcAft>
                              <a:spcPts val="400"/>
                            </a:spcAft>
                          </a:pPr>
                          <a:r>
                            <a:rPr lang="en-US" sz="1200" b="0" dirty="0">
                              <a:effectLst/>
                            </a:rPr>
                            <a:t>Twister DA-SMACOF</a:t>
                          </a:r>
                          <a:endParaRPr lang="en-U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14:m>
                            <m:oMathPara xmlns:m="http://schemas.openxmlformats.org/officeDocument/2006/math">
                              <m:oMathParaPr>
                                <m:jc m:val="centerGroup"/>
                              </m:oMathParaPr>
                              <m:oMath xmlns:m="http://schemas.openxmlformats.org/officeDocument/2006/math">
                                <m:r>
                                  <a:rPr lang="en-US" sz="1100">
                                    <a:effectLst/>
                                    <a:latin typeface="Cambria Math" panose="02040503050406030204" pitchFamily="18" charset="0"/>
                                  </a:rPr>
                                  <m:t>𝜎</m:t>
                                </m:r>
                                <m:d>
                                  <m:dPr>
                                    <m:ctrlPr>
                                      <a:rPr lang="en-US" sz="1100" i="1">
                                        <a:effectLst/>
                                        <a:latin typeface="Cambria Math" panose="02040503050406030204" pitchFamily="18" charset="0"/>
                                      </a:rPr>
                                    </m:ctrlPr>
                                  </m:dPr>
                                  <m:e>
                                    <m:r>
                                      <a:rPr lang="en-US" sz="1100">
                                        <a:effectLst/>
                                        <a:latin typeface="Cambria Math" panose="02040503050406030204" pitchFamily="18" charset="0"/>
                                      </a:rPr>
                                      <m:t>𝑋</m:t>
                                    </m:r>
                                  </m:e>
                                </m:d>
                                <m:r>
                                  <a:rPr lang="en-US" sz="1100">
                                    <a:effectLst/>
                                    <a:latin typeface="Cambria Math" panose="02040503050406030204" pitchFamily="18" charset="0"/>
                                  </a:rPr>
                                  <m:t>=</m:t>
                                </m:r>
                                <m:nary>
                                  <m:naryPr>
                                    <m:chr m:val="∑"/>
                                    <m:limLoc m:val="undOvr"/>
                                    <m:supHide m:val="on"/>
                                    <m:ctrlPr>
                                      <a:rPr lang="en-US" sz="1100" i="1">
                                        <a:effectLst/>
                                        <a:latin typeface="Cambria Math" panose="02040503050406030204" pitchFamily="18" charset="0"/>
                                      </a:rPr>
                                    </m:ctrlPr>
                                  </m:naryPr>
                                  <m:sub>
                                    <m:r>
                                      <a:rPr lang="en-US" sz="1100">
                                        <a:effectLst/>
                                        <a:latin typeface="Cambria Math" panose="02040503050406030204" pitchFamily="18" charset="0"/>
                                      </a:rPr>
                                      <m:t>𝑖</m:t>
                                    </m:r>
                                    <m:r>
                                      <a:rPr lang="en-US" sz="1100">
                                        <a:effectLst/>
                                        <a:latin typeface="Cambria Math" panose="02040503050406030204" pitchFamily="18" charset="0"/>
                                      </a:rPr>
                                      <m:t>&lt;</m:t>
                                    </m:r>
                                    <m:r>
                                      <a:rPr lang="en-US" sz="1100">
                                        <a:effectLst/>
                                        <a:latin typeface="Cambria Math" panose="02040503050406030204" pitchFamily="18" charset="0"/>
                                      </a:rPr>
                                      <m:t>𝑗</m:t>
                                    </m:r>
                                    <m:r>
                                      <a:rPr lang="en-US" sz="1100">
                                        <a:effectLst/>
                                        <a:latin typeface="Cambria Math" panose="02040503050406030204" pitchFamily="18" charset="0"/>
                                      </a:rPr>
                                      <m:t>≤</m:t>
                                    </m:r>
                                    <m:r>
                                      <a:rPr lang="en-US" sz="1100">
                                        <a:effectLst/>
                                        <a:latin typeface="Cambria Math" panose="02040503050406030204" pitchFamily="18" charset="0"/>
                                      </a:rPr>
                                      <m:t>𝑁</m:t>
                                    </m:r>
                                  </m:sub>
                                  <m:sup/>
                                  <m:e>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𝑤</m:t>
                                        </m:r>
                                      </m:e>
                                      <m:sub>
                                        <m:r>
                                          <a:rPr lang="en-US" sz="1100">
                                            <a:effectLst/>
                                            <a:latin typeface="Cambria Math" panose="02040503050406030204" pitchFamily="18" charset="0"/>
                                          </a:rPr>
                                          <m:t>𝑖𝑗</m:t>
                                        </m:r>
                                      </m:sub>
                                    </m:sSub>
                                  </m:e>
                                </m:nary>
                                <m:sSup>
                                  <m:sSupPr>
                                    <m:ctrlPr>
                                      <a:rPr lang="en-US" sz="1100" i="1">
                                        <a:effectLst/>
                                        <a:latin typeface="Cambria Math" panose="02040503050406030204" pitchFamily="18" charset="0"/>
                                      </a:rPr>
                                    </m:ctrlPr>
                                  </m:sSupPr>
                                  <m:e>
                                    <m:r>
                                      <a:rPr lang="en-US"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𝑑</m:t>
                                        </m:r>
                                      </m:e>
                                      <m:sub>
                                        <m:r>
                                          <a:rPr lang="en-US" sz="1100">
                                            <a:effectLst/>
                                            <a:latin typeface="Cambria Math" panose="02040503050406030204" pitchFamily="18" charset="0"/>
                                          </a:rPr>
                                          <m:t>𝑖𝑗</m:t>
                                        </m:r>
                                      </m:sub>
                                    </m:sSub>
                                    <m:r>
                                      <a:rPr lang="en-US" sz="1100">
                                        <a:effectLst/>
                                        <a:latin typeface="Cambria Math" panose="02040503050406030204" pitchFamily="18" charset="0"/>
                                      </a:rPr>
                                      <m:t>(</m:t>
                                    </m:r>
                                    <m:r>
                                      <a:rPr lang="en-US" sz="1100">
                                        <a:effectLst/>
                                        <a:latin typeface="Cambria Math" panose="02040503050406030204" pitchFamily="18" charset="0"/>
                                      </a:rPr>
                                      <m:t>𝑋</m:t>
                                    </m:r>
                                    <m:r>
                                      <a:rPr lang="en-US" sz="1100">
                                        <a:effectLst/>
                                        <a:latin typeface="Cambria Math" panose="02040503050406030204" pitchFamily="18" charset="0"/>
                                      </a:rPr>
                                      <m:t>)−</m:t>
                                    </m:r>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𝛿</m:t>
                                        </m:r>
                                      </m:e>
                                      <m:sub>
                                        <m:r>
                                          <a:rPr lang="en-US" sz="1100">
                                            <a:effectLst/>
                                            <a:latin typeface="Cambria Math" panose="02040503050406030204" pitchFamily="18" charset="0"/>
                                          </a:rPr>
                                          <m:t>𝑖𝑗</m:t>
                                        </m:r>
                                      </m:sub>
                                    </m:sSub>
                                    <m:r>
                                      <a:rPr lang="en-US" sz="1100">
                                        <a:effectLst/>
                                        <a:latin typeface="Cambria Math" panose="02040503050406030204" pitchFamily="18" charset="0"/>
                                      </a:rPr>
                                      <m:t>)</m:t>
                                    </m:r>
                                  </m:e>
                                  <m:sup>
                                    <m:r>
                                      <a:rPr lang="en-US" sz="1100">
                                        <a:effectLst/>
                                        <a:latin typeface="Cambria Math" panose="02040503050406030204" pitchFamily="18" charset="0"/>
                                      </a:rPr>
                                      <m:t>2</m:t>
                                    </m:r>
                                  </m:sup>
                                </m:sSup>
                              </m:oMath>
                            </m:oMathPara>
                          </a14:m>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Deterministic annealing</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Java</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Map Reduce with Twister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Cloud / Linux cluster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48170821"/>
                  </p:ext>
                </p:extLst>
              </p:nvPr>
            </p:nvGraphicFramePr>
            <p:xfrm>
              <a:off x="1463146" y="4264215"/>
              <a:ext cx="8646055" cy="2000407"/>
            </p:xfrm>
            <a:graphic>
              <a:graphicData uri="http://schemas.openxmlformats.org/drawingml/2006/table">
                <a:tbl>
                  <a:tblPr firstRow="1" firstCol="1" bandRow="1">
                    <a:tableStyleId>{3B4B98B0-60AC-42C2-AFA5-B58CD77FA1E5}</a:tableStyleId>
                  </a:tblPr>
                  <a:tblGrid>
                    <a:gridCol w="1137972"/>
                    <a:gridCol w="2048349"/>
                    <a:gridCol w="1137972"/>
                    <a:gridCol w="1020802"/>
                    <a:gridCol w="2165517"/>
                    <a:gridCol w="1135443"/>
                  </a:tblGrid>
                  <a:tr h="365760">
                    <a:tc>
                      <a:txBody>
                        <a:bodyPr/>
                        <a:lstStyle/>
                        <a:p>
                          <a:pPr marL="0" marR="0" algn="ctr">
                            <a:spcBef>
                              <a:spcPts val="0"/>
                            </a:spcBef>
                            <a:spcAft>
                              <a:spcPts val="400"/>
                            </a:spcAft>
                          </a:pPr>
                          <a:r>
                            <a:rPr lang="en-US" sz="1200" dirty="0">
                              <a:effectLst/>
                            </a:rPr>
                            <a:t>Name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Optimizes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Optimization Method</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Language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Parallelization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tabLst>
                              <a:tab pos="461010" algn="l"/>
                            </a:tabLst>
                          </a:pPr>
                          <a:r>
                            <a:rPr lang="en-US" sz="1200">
                              <a:effectLst/>
                            </a:rPr>
                            <a:t>Target Environment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631341">
                    <a:tc>
                      <a:txBody>
                        <a:bodyPr/>
                        <a:lstStyle/>
                        <a:p>
                          <a:pPr marL="0" marR="0" algn="ctr">
                            <a:spcBef>
                              <a:spcPts val="0"/>
                            </a:spcBef>
                            <a:spcAft>
                              <a:spcPts val="400"/>
                            </a:spcAft>
                          </a:pPr>
                          <a:r>
                            <a:rPr lang="en-US" sz="1200" b="0" dirty="0" err="1">
                              <a:effectLst/>
                            </a:rPr>
                            <a:t>MDSasChisq</a:t>
                          </a:r>
                          <a:endParaRPr lang="en-U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 General MDS with arbitrary weights and missing distances and fixed positions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Levenberg–Marquardt algorithm</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01653">
                    <a:tc>
                      <a:txBody>
                        <a:bodyPr/>
                        <a:lstStyle/>
                        <a:p>
                          <a:pPr marL="0" marR="0" algn="ctr">
                            <a:spcBef>
                              <a:spcPts val="0"/>
                            </a:spcBef>
                            <a:spcAft>
                              <a:spcPts val="400"/>
                            </a:spcAft>
                          </a:pPr>
                          <a:r>
                            <a:rPr lang="en-US" sz="1200" b="0" dirty="0">
                              <a:effectLst/>
                            </a:rPr>
                            <a:t>DA-SMACOF</a:t>
                          </a:r>
                          <a:endParaRPr lang="en-U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3"/>
                          <a:stretch>
                            <a:fillRect l="-55655" t="-208537" r="-266964" b="-254878"/>
                          </a:stretch>
                        </a:blipFill>
                      </a:tcPr>
                    </a:tc>
                    <a:tc>
                      <a:txBody>
                        <a:bodyPr/>
                        <a:lstStyle/>
                        <a:p>
                          <a:pPr marL="0" marR="0" algn="ctr">
                            <a:spcBef>
                              <a:spcPts val="0"/>
                            </a:spcBef>
                            <a:spcAft>
                              <a:spcPts val="400"/>
                            </a:spcAft>
                          </a:pPr>
                          <a:r>
                            <a:rPr lang="en-US" sz="1200">
                              <a:effectLst/>
                            </a:rPr>
                            <a:t>Deterministic annealing</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Message Passing with MPI.NET</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Windows HPC cluster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01653">
                    <a:tc>
                      <a:txBody>
                        <a:bodyPr/>
                        <a:lstStyle/>
                        <a:p>
                          <a:pPr marL="0" marR="0" algn="ctr">
                            <a:spcBef>
                              <a:spcPts val="0"/>
                            </a:spcBef>
                            <a:spcAft>
                              <a:spcPts val="400"/>
                            </a:spcAft>
                          </a:pPr>
                          <a:r>
                            <a:rPr lang="en-US" sz="1200" b="0" dirty="0">
                              <a:effectLst/>
                            </a:rPr>
                            <a:t>Twister DA-SMACOF</a:t>
                          </a:r>
                          <a:endParaRPr lang="en-U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3"/>
                          <a:stretch>
                            <a:fillRect l="-55655" t="-304819" r="-266964" b="-151807"/>
                          </a:stretch>
                        </a:blipFill>
                      </a:tcPr>
                    </a:tc>
                    <a:tc>
                      <a:txBody>
                        <a:bodyPr/>
                        <a:lstStyle/>
                        <a:p>
                          <a:pPr marL="0" marR="0" algn="ctr">
                            <a:spcBef>
                              <a:spcPts val="0"/>
                            </a:spcBef>
                            <a:spcAft>
                              <a:spcPts val="400"/>
                            </a:spcAft>
                          </a:pPr>
                          <a:r>
                            <a:rPr lang="en-US" sz="1200">
                              <a:effectLst/>
                            </a:rPr>
                            <a:t>Deterministic annealing</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Java</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a:effectLst/>
                            </a:rPr>
                            <a:t>Map Reduce with Twister</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400"/>
                            </a:spcAft>
                          </a:pPr>
                          <a:r>
                            <a:rPr lang="en-US" sz="1200" dirty="0">
                              <a:effectLst/>
                            </a:rPr>
                            <a:t>Cloud / Linux cluster</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2785914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0735"/>
            <a:ext cx="10058400" cy="1450757"/>
          </a:xfrm>
        </p:spPr>
        <p:txBody>
          <a:bodyPr/>
          <a:lstStyle/>
          <a:p>
            <a:r>
              <a:rPr lang="en-US" dirty="0" smtClean="0"/>
              <a:t>Algorithms [3/3]</a:t>
            </a:r>
            <a:endParaRPr lang="en-US" dirty="0"/>
          </a:p>
        </p:txBody>
      </p:sp>
      <p:sp>
        <p:nvSpPr>
          <p:cNvPr id="3" name="Content Placeholder 2"/>
          <p:cNvSpPr>
            <a:spLocks noGrp="1"/>
          </p:cNvSpPr>
          <p:nvPr>
            <p:ph idx="1"/>
          </p:nvPr>
        </p:nvSpPr>
        <p:spPr>
          <a:xfrm>
            <a:off x="1097280" y="1085423"/>
            <a:ext cx="10058400" cy="4419599"/>
          </a:xfrm>
          <a:solidFill>
            <a:schemeClr val="bg1"/>
          </a:solidFill>
        </p:spPr>
        <p:txBody>
          <a:bodyPr/>
          <a:lstStyle/>
          <a:p>
            <a:pPr lvl="1"/>
            <a:r>
              <a:rPr lang="en-US" dirty="0" smtClean="0"/>
              <a:t>Options in </a:t>
            </a:r>
            <a:r>
              <a:rPr lang="en-US" dirty="0" err="1" smtClean="0"/>
              <a:t>MDSasChisq</a:t>
            </a:r>
            <a:endParaRPr lang="en-US" dirty="0" smtClean="0"/>
          </a:p>
          <a:p>
            <a:pPr lvl="2"/>
            <a:r>
              <a:rPr lang="en-US" dirty="0" smtClean="0"/>
              <a:t>Fixed points</a:t>
            </a:r>
          </a:p>
          <a:p>
            <a:pPr lvl="3"/>
            <a:r>
              <a:rPr lang="en-US" dirty="0" smtClean="0"/>
              <a:t>Preserves an already known dimensional mapping for a subset of points and positions others around those</a:t>
            </a:r>
          </a:p>
          <a:p>
            <a:pPr lvl="2"/>
            <a:r>
              <a:rPr lang="en-US" dirty="0" smtClean="0"/>
              <a:t>Rotation</a:t>
            </a:r>
          </a:p>
          <a:p>
            <a:pPr lvl="3"/>
            <a:r>
              <a:rPr lang="en-US" dirty="0" smtClean="0"/>
              <a:t>Rotates and/or inverts a points set to “align” with a reference set of points enabling visual side-by-side comparison</a:t>
            </a:r>
          </a:p>
          <a:p>
            <a:pPr lvl="3"/>
            <a:endParaRPr lang="en-US" dirty="0" smtClean="0"/>
          </a:p>
          <a:p>
            <a:pPr lvl="3"/>
            <a:endParaRPr lang="en-US" dirty="0"/>
          </a:p>
          <a:p>
            <a:pPr lvl="3"/>
            <a:endParaRPr lang="en-US" dirty="0" smtClean="0"/>
          </a:p>
          <a:p>
            <a:pPr lvl="3"/>
            <a:endParaRPr lang="en-US" dirty="0"/>
          </a:p>
          <a:p>
            <a:pPr lvl="3"/>
            <a:endParaRPr lang="en-US" dirty="0" smtClean="0"/>
          </a:p>
          <a:p>
            <a:pPr lvl="3"/>
            <a:endParaRPr lang="en-US" dirty="0" smtClean="0"/>
          </a:p>
          <a:p>
            <a:pPr lvl="2"/>
            <a:r>
              <a:rPr lang="en-US" dirty="0" smtClean="0"/>
              <a:t>Distance transformation</a:t>
            </a:r>
          </a:p>
          <a:p>
            <a:pPr lvl="3"/>
            <a:r>
              <a:rPr lang="en-US" dirty="0" smtClean="0"/>
              <a:t>Reduces input distance dimensionality using monotonic functions</a:t>
            </a:r>
          </a:p>
          <a:p>
            <a:pPr lvl="2"/>
            <a:r>
              <a:rPr lang="en-US" dirty="0" err="1" smtClean="0"/>
              <a:t>Heatmap</a:t>
            </a:r>
            <a:r>
              <a:rPr lang="en-US" dirty="0" smtClean="0"/>
              <a:t> generation</a:t>
            </a:r>
          </a:p>
          <a:p>
            <a:pPr lvl="3"/>
            <a:r>
              <a:rPr lang="en-US" dirty="0" smtClean="0"/>
              <a:t>Provides a visual correlation of mapping into lower dimension</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8</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050192" y="2606041"/>
            <a:ext cx="1231268" cy="1231268"/>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129601" y="2606041"/>
            <a:ext cx="1231268" cy="1231268"/>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8209010" y="2606041"/>
            <a:ext cx="1231268" cy="1231268"/>
          </a:xfrm>
          <a:prstGeom prst="rect">
            <a:avLst/>
          </a:prstGeom>
        </p:spPr>
      </p:pic>
      <p:sp>
        <p:nvSpPr>
          <p:cNvPr id="10" name="Rectangle 9"/>
          <p:cNvSpPr/>
          <p:nvPr/>
        </p:nvSpPr>
        <p:spPr>
          <a:xfrm>
            <a:off x="5925384" y="3837309"/>
            <a:ext cx="1639701" cy="276999"/>
          </a:xfrm>
          <a:prstGeom prst="rect">
            <a:avLst/>
          </a:prstGeom>
        </p:spPr>
        <p:txBody>
          <a:bodyPr wrap="square">
            <a:spAutoFit/>
          </a:bodyPr>
          <a:lstStyle/>
          <a:p>
            <a:pPr algn="ctr"/>
            <a:r>
              <a:rPr lang="en-US" sz="1200" dirty="0" smtClean="0">
                <a:effectLst/>
                <a:latin typeface="+mj-lt"/>
                <a:ea typeface="Times New Roman" panose="02020603050405020304" pitchFamily="18" charset="0"/>
              </a:rPr>
              <a:t>(b) Reference</a:t>
            </a:r>
            <a:endParaRPr lang="en-US" sz="1200" dirty="0">
              <a:latin typeface="+mj-lt"/>
            </a:endParaRPr>
          </a:p>
        </p:txBody>
      </p:sp>
      <p:sp>
        <p:nvSpPr>
          <p:cNvPr id="11" name="Rectangle 10"/>
          <p:cNvSpPr/>
          <p:nvPr/>
        </p:nvSpPr>
        <p:spPr>
          <a:xfrm>
            <a:off x="3686185" y="3837309"/>
            <a:ext cx="1875193" cy="276999"/>
          </a:xfrm>
          <a:prstGeom prst="rect">
            <a:avLst/>
          </a:prstGeom>
        </p:spPr>
        <p:txBody>
          <a:bodyPr wrap="square">
            <a:spAutoFit/>
          </a:bodyPr>
          <a:lstStyle/>
          <a:p>
            <a:pPr algn="ctr"/>
            <a:r>
              <a:rPr lang="en-US" sz="1200" dirty="0" smtClean="0">
                <a:effectLst/>
                <a:latin typeface="+mj-lt"/>
                <a:ea typeface="Times New Roman" panose="02020603050405020304" pitchFamily="18" charset="0"/>
              </a:rPr>
              <a:t>(a) Different Mapping of (b)</a:t>
            </a:r>
            <a:endParaRPr lang="en-US" sz="1200" dirty="0">
              <a:latin typeface="+mj-lt"/>
            </a:endParaRPr>
          </a:p>
        </p:txBody>
      </p:sp>
      <p:sp>
        <p:nvSpPr>
          <p:cNvPr id="12" name="Rectangle 11"/>
          <p:cNvSpPr/>
          <p:nvPr/>
        </p:nvSpPr>
        <p:spPr>
          <a:xfrm>
            <a:off x="7901054" y="3837309"/>
            <a:ext cx="1847180" cy="276999"/>
          </a:xfrm>
          <a:prstGeom prst="rect">
            <a:avLst/>
          </a:prstGeom>
        </p:spPr>
        <p:txBody>
          <a:bodyPr wrap="square">
            <a:spAutoFit/>
          </a:bodyPr>
          <a:lstStyle/>
          <a:p>
            <a:pPr algn="ctr"/>
            <a:r>
              <a:rPr lang="en-US" sz="1200" dirty="0" smtClean="0">
                <a:effectLst/>
                <a:latin typeface="+mj-lt"/>
                <a:ea typeface="Times New Roman" panose="02020603050405020304" pitchFamily="18" charset="0"/>
              </a:rPr>
              <a:t>(c) Rotation of (a) </a:t>
            </a:r>
            <a:r>
              <a:rPr lang="en-US" sz="1200" dirty="0" smtClean="0">
                <a:latin typeface="+mj-lt"/>
                <a:ea typeface="Times New Roman" panose="02020603050405020304" pitchFamily="18" charset="0"/>
              </a:rPr>
              <a:t>into (b)</a:t>
            </a:r>
            <a:endParaRPr lang="en-US" sz="1200" dirty="0">
              <a:latin typeface="+mj-lt"/>
            </a:endParaRP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6986971" y="4443527"/>
            <a:ext cx="1828165" cy="1828800"/>
          </a:xfrm>
          <a:prstGeom prst="rect">
            <a:avLst/>
          </a:prstGeom>
        </p:spPr>
      </p:pic>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9158287" y="4453975"/>
            <a:ext cx="1800225" cy="1795780"/>
          </a:xfrm>
          <a:prstGeom prst="rect">
            <a:avLst/>
          </a:prstGeom>
        </p:spPr>
      </p:pic>
      <p:cxnSp>
        <p:nvCxnSpPr>
          <p:cNvPr id="15" name="Straight Connector 14"/>
          <p:cNvCxnSpPr/>
          <p:nvPr/>
        </p:nvCxnSpPr>
        <p:spPr>
          <a:xfrm>
            <a:off x="1153931" y="1027848"/>
            <a:ext cx="10010216" cy="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546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85000"/>
                  </a:schemeClr>
                </a:solidFill>
              </a:rPr>
              <a:t>Simple</a:t>
            </a:r>
            <a:r>
              <a:rPr lang="en-US" dirty="0" smtClean="0"/>
              <a:t> Architecture</a:t>
            </a:r>
            <a:endParaRPr lang="en-US" dirty="0"/>
          </a:p>
        </p:txBody>
      </p:sp>
      <p:sp>
        <p:nvSpPr>
          <p:cNvPr id="4" name="Date Placeholder 3"/>
          <p:cNvSpPr>
            <a:spLocks noGrp="1"/>
          </p:cNvSpPr>
          <p:nvPr>
            <p:ph type="dt" sz="half" idx="10"/>
          </p:nvPr>
        </p:nvSpPr>
        <p:spPr/>
        <p:txBody>
          <a:bodyPr/>
          <a:lstStyle/>
          <a:p>
            <a:r>
              <a:rPr lang="en-US" smtClean="0"/>
              <a:t>3/11/2013</a:t>
            </a:r>
            <a:endParaRPr lang="en-US"/>
          </a:p>
        </p:txBody>
      </p:sp>
      <p:sp>
        <p:nvSpPr>
          <p:cNvPr id="5" name="Footer Placeholder 4"/>
          <p:cNvSpPr>
            <a:spLocks noGrp="1"/>
          </p:cNvSpPr>
          <p:nvPr>
            <p:ph type="ftr" sz="quarter" idx="11"/>
          </p:nvPr>
        </p:nvSpPr>
        <p:spPr/>
        <p:txBody>
          <a:bodyPr/>
          <a:lstStyle/>
          <a:p>
            <a:r>
              <a:rPr lang="en-US" smtClean="0"/>
              <a:t>Qualifier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9</a:t>
            </a:fld>
            <a:endParaRPr lang="en-US"/>
          </a:p>
        </p:txBody>
      </p:sp>
      <p:sp>
        <p:nvSpPr>
          <p:cNvPr id="33" name="Rectangle 32"/>
          <p:cNvSpPr/>
          <p:nvPr/>
        </p:nvSpPr>
        <p:spPr>
          <a:xfrm>
            <a:off x="1042567" y="330831"/>
            <a:ext cx="3238949" cy="769441"/>
          </a:xfrm>
          <a:prstGeom prst="rect">
            <a:avLst/>
          </a:prstGeom>
        </p:spPr>
        <p:txBody>
          <a:bodyPr wrap="square">
            <a:spAutoFit/>
          </a:bodyPr>
          <a:lstStyle/>
          <a:p>
            <a:r>
              <a:rPr lang="en-US" sz="4400" dirty="0" smtClean="0">
                <a:latin typeface="Segoe Print" panose="02000600000000000000" pitchFamily="2" charset="0"/>
              </a:rPr>
              <a:t>Complex</a:t>
            </a:r>
            <a:endParaRPr lang="en-US" sz="4400" dirty="0">
              <a:latin typeface="Segoe Print" panose="02000600000000000000" pitchFamily="2" charset="0"/>
            </a:endParaRPr>
          </a:p>
        </p:txBody>
      </p:sp>
      <p:sp>
        <p:nvSpPr>
          <p:cNvPr id="36" name="Freeform 35"/>
          <p:cNvSpPr/>
          <p:nvPr/>
        </p:nvSpPr>
        <p:spPr>
          <a:xfrm rot="583653">
            <a:off x="1186166" y="860910"/>
            <a:ext cx="1739984" cy="1200197"/>
          </a:xfrm>
          <a:custGeom>
            <a:avLst/>
            <a:gdLst>
              <a:gd name="connsiteX0" fmla="*/ 0 w 1536569"/>
              <a:gd name="connsiteY0" fmla="*/ 801616 h 801616"/>
              <a:gd name="connsiteX1" fmla="*/ 273377 w 1536569"/>
              <a:gd name="connsiteY1" fmla="*/ 603653 h 801616"/>
              <a:gd name="connsiteX2" fmla="*/ 386499 w 1536569"/>
              <a:gd name="connsiteY2" fmla="*/ 518812 h 801616"/>
              <a:gd name="connsiteX3" fmla="*/ 914400 w 1536569"/>
              <a:gd name="connsiteY3" fmla="*/ 217154 h 801616"/>
              <a:gd name="connsiteX4" fmla="*/ 1027521 w 1536569"/>
              <a:gd name="connsiteY4" fmla="*/ 170020 h 801616"/>
              <a:gd name="connsiteX5" fmla="*/ 1131216 w 1536569"/>
              <a:gd name="connsiteY5" fmla="*/ 141740 h 801616"/>
              <a:gd name="connsiteX6" fmla="*/ 1234911 w 1536569"/>
              <a:gd name="connsiteY6" fmla="*/ 104032 h 801616"/>
              <a:gd name="connsiteX7" fmla="*/ 1414020 w 1536569"/>
              <a:gd name="connsiteY7" fmla="*/ 47472 h 801616"/>
              <a:gd name="connsiteX8" fmla="*/ 1461154 w 1536569"/>
              <a:gd name="connsiteY8" fmla="*/ 28618 h 801616"/>
              <a:gd name="connsiteX9" fmla="*/ 1527142 w 1536569"/>
              <a:gd name="connsiteY9" fmla="*/ 338 h 801616"/>
              <a:gd name="connsiteX10" fmla="*/ 1536569 w 1536569"/>
              <a:gd name="connsiteY10" fmla="*/ 338 h 801616"/>
              <a:gd name="connsiteX0" fmla="*/ 0 w 1536569"/>
              <a:gd name="connsiteY0" fmla="*/ 801616 h 801616"/>
              <a:gd name="connsiteX1" fmla="*/ 273377 w 1536569"/>
              <a:gd name="connsiteY1" fmla="*/ 603653 h 801616"/>
              <a:gd name="connsiteX2" fmla="*/ 386499 w 1536569"/>
              <a:gd name="connsiteY2" fmla="*/ 518812 h 801616"/>
              <a:gd name="connsiteX3" fmla="*/ 914400 w 1536569"/>
              <a:gd name="connsiteY3" fmla="*/ 217154 h 801616"/>
              <a:gd name="connsiteX4" fmla="*/ 1027521 w 1536569"/>
              <a:gd name="connsiteY4" fmla="*/ 170020 h 801616"/>
              <a:gd name="connsiteX5" fmla="*/ 1131216 w 1536569"/>
              <a:gd name="connsiteY5" fmla="*/ 141740 h 801616"/>
              <a:gd name="connsiteX6" fmla="*/ 1234911 w 1536569"/>
              <a:gd name="connsiteY6" fmla="*/ 104032 h 801616"/>
              <a:gd name="connsiteX7" fmla="*/ 1414020 w 1536569"/>
              <a:gd name="connsiteY7" fmla="*/ 47472 h 801616"/>
              <a:gd name="connsiteX8" fmla="*/ 1461154 w 1536569"/>
              <a:gd name="connsiteY8" fmla="*/ 28618 h 801616"/>
              <a:gd name="connsiteX9" fmla="*/ 1527142 w 1536569"/>
              <a:gd name="connsiteY9" fmla="*/ 338 h 801616"/>
              <a:gd name="connsiteX10" fmla="*/ 1536569 w 1536569"/>
              <a:gd name="connsiteY10" fmla="*/ 338 h 801616"/>
              <a:gd name="connsiteX0" fmla="*/ 0 w 1536569"/>
              <a:gd name="connsiteY0" fmla="*/ 801616 h 801616"/>
              <a:gd name="connsiteX1" fmla="*/ 273377 w 1536569"/>
              <a:gd name="connsiteY1" fmla="*/ 603653 h 801616"/>
              <a:gd name="connsiteX2" fmla="*/ 386499 w 1536569"/>
              <a:gd name="connsiteY2" fmla="*/ 518812 h 801616"/>
              <a:gd name="connsiteX3" fmla="*/ 914400 w 1536569"/>
              <a:gd name="connsiteY3" fmla="*/ 217154 h 801616"/>
              <a:gd name="connsiteX4" fmla="*/ 1027521 w 1536569"/>
              <a:gd name="connsiteY4" fmla="*/ 170020 h 801616"/>
              <a:gd name="connsiteX5" fmla="*/ 1234911 w 1536569"/>
              <a:gd name="connsiteY5" fmla="*/ 104032 h 801616"/>
              <a:gd name="connsiteX6" fmla="*/ 1414020 w 1536569"/>
              <a:gd name="connsiteY6" fmla="*/ 47472 h 801616"/>
              <a:gd name="connsiteX7" fmla="*/ 1461154 w 1536569"/>
              <a:gd name="connsiteY7" fmla="*/ 28618 h 801616"/>
              <a:gd name="connsiteX8" fmla="*/ 1527142 w 1536569"/>
              <a:gd name="connsiteY8" fmla="*/ 338 h 801616"/>
              <a:gd name="connsiteX9" fmla="*/ 1536569 w 1536569"/>
              <a:gd name="connsiteY9" fmla="*/ 338 h 801616"/>
              <a:gd name="connsiteX0" fmla="*/ 0 w 1536569"/>
              <a:gd name="connsiteY0" fmla="*/ 801616 h 801616"/>
              <a:gd name="connsiteX1" fmla="*/ 273377 w 1536569"/>
              <a:gd name="connsiteY1" fmla="*/ 603653 h 801616"/>
              <a:gd name="connsiteX2" fmla="*/ 386499 w 1536569"/>
              <a:gd name="connsiteY2" fmla="*/ 518812 h 801616"/>
              <a:gd name="connsiteX3" fmla="*/ 914400 w 1536569"/>
              <a:gd name="connsiteY3" fmla="*/ 217154 h 801616"/>
              <a:gd name="connsiteX4" fmla="*/ 1027521 w 1536569"/>
              <a:gd name="connsiteY4" fmla="*/ 170020 h 801616"/>
              <a:gd name="connsiteX5" fmla="*/ 1414020 w 1536569"/>
              <a:gd name="connsiteY5" fmla="*/ 47472 h 801616"/>
              <a:gd name="connsiteX6" fmla="*/ 1461154 w 1536569"/>
              <a:gd name="connsiteY6" fmla="*/ 28618 h 801616"/>
              <a:gd name="connsiteX7" fmla="*/ 1527142 w 1536569"/>
              <a:gd name="connsiteY7" fmla="*/ 338 h 801616"/>
              <a:gd name="connsiteX8" fmla="*/ 1536569 w 1536569"/>
              <a:gd name="connsiteY8" fmla="*/ 338 h 801616"/>
              <a:gd name="connsiteX0" fmla="*/ 0 w 1536569"/>
              <a:gd name="connsiteY0" fmla="*/ 801616 h 801616"/>
              <a:gd name="connsiteX1" fmla="*/ 273377 w 1536569"/>
              <a:gd name="connsiteY1" fmla="*/ 603653 h 801616"/>
              <a:gd name="connsiteX2" fmla="*/ 386499 w 1536569"/>
              <a:gd name="connsiteY2" fmla="*/ 518812 h 801616"/>
              <a:gd name="connsiteX3" fmla="*/ 914400 w 1536569"/>
              <a:gd name="connsiteY3" fmla="*/ 217154 h 801616"/>
              <a:gd name="connsiteX4" fmla="*/ 1414020 w 1536569"/>
              <a:gd name="connsiteY4" fmla="*/ 47472 h 801616"/>
              <a:gd name="connsiteX5" fmla="*/ 1461154 w 1536569"/>
              <a:gd name="connsiteY5" fmla="*/ 28618 h 801616"/>
              <a:gd name="connsiteX6" fmla="*/ 1527142 w 1536569"/>
              <a:gd name="connsiteY6" fmla="*/ 338 h 801616"/>
              <a:gd name="connsiteX7" fmla="*/ 1536569 w 1536569"/>
              <a:gd name="connsiteY7" fmla="*/ 338 h 801616"/>
              <a:gd name="connsiteX0" fmla="*/ 0 w 1536569"/>
              <a:gd name="connsiteY0" fmla="*/ 801616 h 801616"/>
              <a:gd name="connsiteX1" fmla="*/ 273377 w 1536569"/>
              <a:gd name="connsiteY1" fmla="*/ 603653 h 801616"/>
              <a:gd name="connsiteX2" fmla="*/ 386499 w 1536569"/>
              <a:gd name="connsiteY2" fmla="*/ 518812 h 801616"/>
              <a:gd name="connsiteX3" fmla="*/ 914400 w 1536569"/>
              <a:gd name="connsiteY3" fmla="*/ 226581 h 801616"/>
              <a:gd name="connsiteX4" fmla="*/ 1414020 w 1536569"/>
              <a:gd name="connsiteY4" fmla="*/ 47472 h 801616"/>
              <a:gd name="connsiteX5" fmla="*/ 1461154 w 1536569"/>
              <a:gd name="connsiteY5" fmla="*/ 28618 h 801616"/>
              <a:gd name="connsiteX6" fmla="*/ 1527142 w 1536569"/>
              <a:gd name="connsiteY6" fmla="*/ 338 h 801616"/>
              <a:gd name="connsiteX7" fmla="*/ 1536569 w 1536569"/>
              <a:gd name="connsiteY7" fmla="*/ 338 h 801616"/>
              <a:gd name="connsiteX0" fmla="*/ 0 w 1536569"/>
              <a:gd name="connsiteY0" fmla="*/ 801616 h 801616"/>
              <a:gd name="connsiteX1" fmla="*/ 273377 w 1536569"/>
              <a:gd name="connsiteY1" fmla="*/ 603653 h 801616"/>
              <a:gd name="connsiteX2" fmla="*/ 914400 w 1536569"/>
              <a:gd name="connsiteY2" fmla="*/ 226581 h 801616"/>
              <a:gd name="connsiteX3" fmla="*/ 1414020 w 1536569"/>
              <a:gd name="connsiteY3" fmla="*/ 47472 h 801616"/>
              <a:gd name="connsiteX4" fmla="*/ 1461154 w 1536569"/>
              <a:gd name="connsiteY4" fmla="*/ 28618 h 801616"/>
              <a:gd name="connsiteX5" fmla="*/ 1527142 w 1536569"/>
              <a:gd name="connsiteY5" fmla="*/ 338 h 801616"/>
              <a:gd name="connsiteX6" fmla="*/ 1536569 w 1536569"/>
              <a:gd name="connsiteY6" fmla="*/ 338 h 801616"/>
              <a:gd name="connsiteX0" fmla="*/ 0 w 1536569"/>
              <a:gd name="connsiteY0" fmla="*/ 801616 h 801616"/>
              <a:gd name="connsiteX1" fmla="*/ 914400 w 1536569"/>
              <a:gd name="connsiteY1" fmla="*/ 226581 h 801616"/>
              <a:gd name="connsiteX2" fmla="*/ 1414020 w 1536569"/>
              <a:gd name="connsiteY2" fmla="*/ 47472 h 801616"/>
              <a:gd name="connsiteX3" fmla="*/ 1461154 w 1536569"/>
              <a:gd name="connsiteY3" fmla="*/ 28618 h 801616"/>
              <a:gd name="connsiteX4" fmla="*/ 1527142 w 1536569"/>
              <a:gd name="connsiteY4" fmla="*/ 338 h 801616"/>
              <a:gd name="connsiteX5" fmla="*/ 1536569 w 1536569"/>
              <a:gd name="connsiteY5" fmla="*/ 338 h 801616"/>
              <a:gd name="connsiteX0" fmla="*/ 0 w 1536569"/>
              <a:gd name="connsiteY0" fmla="*/ 801616 h 801616"/>
              <a:gd name="connsiteX1" fmla="*/ 612742 w 1536569"/>
              <a:gd name="connsiteY1" fmla="*/ 386837 h 801616"/>
              <a:gd name="connsiteX2" fmla="*/ 1414020 w 1536569"/>
              <a:gd name="connsiteY2" fmla="*/ 47472 h 801616"/>
              <a:gd name="connsiteX3" fmla="*/ 1461154 w 1536569"/>
              <a:gd name="connsiteY3" fmla="*/ 28618 h 801616"/>
              <a:gd name="connsiteX4" fmla="*/ 1527142 w 1536569"/>
              <a:gd name="connsiteY4" fmla="*/ 338 h 801616"/>
              <a:gd name="connsiteX5" fmla="*/ 1536569 w 1536569"/>
              <a:gd name="connsiteY5" fmla="*/ 338 h 801616"/>
              <a:gd name="connsiteX0" fmla="*/ 0 w 1536569"/>
              <a:gd name="connsiteY0" fmla="*/ 801616 h 801616"/>
              <a:gd name="connsiteX1" fmla="*/ 650449 w 1536569"/>
              <a:gd name="connsiteY1" fmla="*/ 330277 h 801616"/>
              <a:gd name="connsiteX2" fmla="*/ 1414020 w 1536569"/>
              <a:gd name="connsiteY2" fmla="*/ 47472 h 801616"/>
              <a:gd name="connsiteX3" fmla="*/ 1461154 w 1536569"/>
              <a:gd name="connsiteY3" fmla="*/ 28618 h 801616"/>
              <a:gd name="connsiteX4" fmla="*/ 1527142 w 1536569"/>
              <a:gd name="connsiteY4" fmla="*/ 338 h 801616"/>
              <a:gd name="connsiteX5" fmla="*/ 1536569 w 1536569"/>
              <a:gd name="connsiteY5" fmla="*/ 338 h 801616"/>
              <a:gd name="connsiteX0" fmla="*/ 0 w 1536569"/>
              <a:gd name="connsiteY0" fmla="*/ 801616 h 801616"/>
              <a:gd name="connsiteX1" fmla="*/ 669303 w 1536569"/>
              <a:gd name="connsiteY1" fmla="*/ 367984 h 801616"/>
              <a:gd name="connsiteX2" fmla="*/ 1414020 w 1536569"/>
              <a:gd name="connsiteY2" fmla="*/ 47472 h 801616"/>
              <a:gd name="connsiteX3" fmla="*/ 1461154 w 1536569"/>
              <a:gd name="connsiteY3" fmla="*/ 28618 h 801616"/>
              <a:gd name="connsiteX4" fmla="*/ 1527142 w 1536569"/>
              <a:gd name="connsiteY4" fmla="*/ 338 h 801616"/>
              <a:gd name="connsiteX5" fmla="*/ 1536569 w 1536569"/>
              <a:gd name="connsiteY5" fmla="*/ 338 h 801616"/>
              <a:gd name="connsiteX0" fmla="*/ 0 w 1538444"/>
              <a:gd name="connsiteY0" fmla="*/ 804769 h 804769"/>
              <a:gd name="connsiteX1" fmla="*/ 669303 w 1538444"/>
              <a:gd name="connsiteY1" fmla="*/ 371137 h 804769"/>
              <a:gd name="connsiteX2" fmla="*/ 1414020 w 1538444"/>
              <a:gd name="connsiteY2" fmla="*/ 50625 h 804769"/>
              <a:gd name="connsiteX3" fmla="*/ 1527142 w 1538444"/>
              <a:gd name="connsiteY3" fmla="*/ 3491 h 804769"/>
              <a:gd name="connsiteX4" fmla="*/ 1536569 w 1538444"/>
              <a:gd name="connsiteY4" fmla="*/ 3491 h 804769"/>
              <a:gd name="connsiteX0" fmla="*/ 0 w 1527142"/>
              <a:gd name="connsiteY0" fmla="*/ 801278 h 801278"/>
              <a:gd name="connsiteX1" fmla="*/ 669303 w 1527142"/>
              <a:gd name="connsiteY1" fmla="*/ 367646 h 801278"/>
              <a:gd name="connsiteX2" fmla="*/ 1414020 w 1527142"/>
              <a:gd name="connsiteY2" fmla="*/ 47134 h 801278"/>
              <a:gd name="connsiteX3" fmla="*/ 1527142 w 1527142"/>
              <a:gd name="connsiteY3" fmla="*/ 0 h 801278"/>
              <a:gd name="connsiteX0" fmla="*/ 0 w 1414020"/>
              <a:gd name="connsiteY0" fmla="*/ 754144 h 754144"/>
              <a:gd name="connsiteX1" fmla="*/ 669303 w 1414020"/>
              <a:gd name="connsiteY1" fmla="*/ 320512 h 754144"/>
              <a:gd name="connsiteX2" fmla="*/ 1414020 w 1414020"/>
              <a:gd name="connsiteY2" fmla="*/ 0 h 754144"/>
              <a:gd name="connsiteX0" fmla="*/ 0 w 1640263"/>
              <a:gd name="connsiteY0" fmla="*/ 857839 h 857839"/>
              <a:gd name="connsiteX1" fmla="*/ 669303 w 1640263"/>
              <a:gd name="connsiteY1" fmla="*/ 424207 h 857839"/>
              <a:gd name="connsiteX2" fmla="*/ 1640263 w 1640263"/>
              <a:gd name="connsiteY2" fmla="*/ 0 h 857839"/>
              <a:gd name="connsiteX0" fmla="*/ 0 w 1640263"/>
              <a:gd name="connsiteY0" fmla="*/ 857839 h 857839"/>
              <a:gd name="connsiteX1" fmla="*/ 669303 w 1640263"/>
              <a:gd name="connsiteY1" fmla="*/ 424207 h 857839"/>
              <a:gd name="connsiteX2" fmla="*/ 1640263 w 1640263"/>
              <a:gd name="connsiteY2" fmla="*/ 0 h 857839"/>
              <a:gd name="connsiteX0" fmla="*/ 0 w 1300898"/>
              <a:gd name="connsiteY0" fmla="*/ 744717 h 744717"/>
              <a:gd name="connsiteX1" fmla="*/ 669303 w 1300898"/>
              <a:gd name="connsiteY1" fmla="*/ 311085 h 744717"/>
              <a:gd name="connsiteX2" fmla="*/ 1300898 w 1300898"/>
              <a:gd name="connsiteY2" fmla="*/ 0 h 744717"/>
              <a:gd name="connsiteX0" fmla="*/ 0 w 1300898"/>
              <a:gd name="connsiteY0" fmla="*/ 744717 h 744717"/>
              <a:gd name="connsiteX1" fmla="*/ 631596 w 1300898"/>
              <a:gd name="connsiteY1" fmla="*/ 282804 h 744717"/>
              <a:gd name="connsiteX2" fmla="*/ 1300898 w 1300898"/>
              <a:gd name="connsiteY2" fmla="*/ 0 h 744717"/>
              <a:gd name="connsiteX0" fmla="*/ 0 w 1300898"/>
              <a:gd name="connsiteY0" fmla="*/ 744717 h 744717"/>
              <a:gd name="connsiteX1" fmla="*/ 631596 w 1300898"/>
              <a:gd name="connsiteY1" fmla="*/ 282804 h 744717"/>
              <a:gd name="connsiteX2" fmla="*/ 1300898 w 1300898"/>
              <a:gd name="connsiteY2" fmla="*/ 0 h 744717"/>
            </a:gdLst>
            <a:ahLst/>
            <a:cxnLst>
              <a:cxn ang="0">
                <a:pos x="connsiteX0" y="connsiteY0"/>
              </a:cxn>
              <a:cxn ang="0">
                <a:pos x="connsiteX1" y="connsiteY1"/>
              </a:cxn>
              <a:cxn ang="0">
                <a:pos x="connsiteX2" y="connsiteY2"/>
              </a:cxn>
            </a:cxnLst>
            <a:rect l="l" t="t" r="r" b="b"/>
            <a:pathLst>
              <a:path w="1300898" h="744717">
                <a:moveTo>
                  <a:pt x="0" y="744717"/>
                </a:moveTo>
                <a:cubicBezTo>
                  <a:pt x="190500" y="624918"/>
                  <a:pt x="414780" y="406924"/>
                  <a:pt x="631596" y="282804"/>
                </a:cubicBezTo>
                <a:cubicBezTo>
                  <a:pt x="848412" y="158685"/>
                  <a:pt x="1129644" y="23567"/>
                  <a:pt x="1300898" y="0"/>
                </a:cubicBezTo>
              </a:path>
            </a:pathLst>
          </a:custGeom>
          <a:noFill/>
          <a:ln w="76200">
            <a:solidFill>
              <a:srgbClr val="F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4724314" y="2975428"/>
            <a:ext cx="914399" cy="914399"/>
          </a:xfrm>
          <a:prstGeom prst="donut">
            <a:avLst>
              <a:gd name="adj" fmla="val 7645"/>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marL="0" marR="0" algn="ctr">
              <a:lnSpc>
                <a:spcPct val="115000"/>
              </a:lnSpc>
              <a:spcBef>
                <a:spcPts val="0"/>
              </a:spcBef>
            </a:pPr>
            <a:r>
              <a:rPr lang="en-US" sz="1000" dirty="0" smtClean="0">
                <a:solidFill>
                  <a:schemeClr val="tx1"/>
                </a:solidFill>
                <a:effectLst/>
                <a:latin typeface="+mj-lt"/>
                <a:ea typeface="Calibri" panose="020F0502020204030204" pitchFamily="34" charset="0"/>
                <a:cs typeface="Iskoola Pota" panose="020B0502040204020203" pitchFamily="34" charset="0"/>
              </a:rPr>
              <a:t>Simple Architecture</a:t>
            </a:r>
            <a:endParaRPr lang="en-US" sz="1000" dirty="0">
              <a:solidFill>
                <a:schemeClr val="tx1"/>
              </a:solidFill>
              <a:effectLst/>
              <a:latin typeface="+mj-lt"/>
              <a:ea typeface="Times New Roman" panose="02020603050405020304" pitchFamily="18" charset="0"/>
            </a:endParaRPr>
          </a:p>
        </p:txBody>
      </p:sp>
      <p:cxnSp>
        <p:nvCxnSpPr>
          <p:cNvPr id="77" name="Straight Arrow Connector 76"/>
          <p:cNvCxnSpPr>
            <a:stCxn id="150" idx="6"/>
            <a:endCxn id="44" idx="2"/>
          </p:cNvCxnSpPr>
          <p:nvPr/>
        </p:nvCxnSpPr>
        <p:spPr>
          <a:xfrm>
            <a:off x="4468028" y="3432155"/>
            <a:ext cx="256286" cy="4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5894999" y="3140592"/>
            <a:ext cx="585428" cy="584073"/>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000000"/>
                </a:solidFill>
                <a:latin typeface="+mj-lt"/>
                <a:ea typeface="Times New Roman" panose="02020603050405020304" pitchFamily="18" charset="0"/>
              </a:rPr>
              <a:t>Sample Regions</a:t>
            </a:r>
            <a:endParaRPr lang="en-US" sz="1200" dirty="0">
              <a:effectLst/>
              <a:latin typeface="+mj-lt"/>
              <a:ea typeface="Times New Roman" panose="02020603050405020304" pitchFamily="18" charset="0"/>
            </a:endParaRPr>
          </a:p>
        </p:txBody>
      </p:sp>
      <p:cxnSp>
        <p:nvCxnSpPr>
          <p:cNvPr id="81" name="Straight Arrow Connector 80"/>
          <p:cNvCxnSpPr>
            <a:stCxn id="44" idx="6"/>
            <a:endCxn id="80" idx="2"/>
          </p:cNvCxnSpPr>
          <p:nvPr/>
        </p:nvCxnSpPr>
        <p:spPr>
          <a:xfrm>
            <a:off x="5638713" y="3432628"/>
            <a:ext cx="256286"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Donut 89"/>
          <p:cNvSpPr/>
          <p:nvPr/>
        </p:nvSpPr>
        <p:spPr>
          <a:xfrm>
            <a:off x="6736713" y="2985228"/>
            <a:ext cx="914399" cy="914399"/>
          </a:xfrm>
          <a:prstGeom prst="donut">
            <a:avLst>
              <a:gd name="adj" fmla="val 7645"/>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0" numCol="1" spcCol="0" rtlCol="0" fromWordArt="0" anchor="ctr" anchorCtr="0" forceAA="0" compatLnSpc="1">
            <a:prstTxWarp prst="textNoShape">
              <a:avLst/>
            </a:prstTxWarp>
            <a:noAutofit/>
          </a:bodyPr>
          <a:lstStyle/>
          <a:p>
            <a:pPr marL="0" marR="0" algn="ctr">
              <a:lnSpc>
                <a:spcPct val="115000"/>
              </a:lnSpc>
              <a:spcBef>
                <a:spcPts val="0"/>
              </a:spcBef>
            </a:pPr>
            <a:r>
              <a:rPr lang="en-US" sz="1000" dirty="0" smtClean="0">
                <a:solidFill>
                  <a:schemeClr val="tx1"/>
                </a:solidFill>
                <a:latin typeface="+mj-lt"/>
                <a:ea typeface="Calibri" panose="020F0502020204030204" pitchFamily="34" charset="0"/>
                <a:cs typeface="Iskoola Pota" panose="020B0502040204020203" pitchFamily="34" charset="0"/>
              </a:rPr>
              <a:t>Interpolate to Sample Regions</a:t>
            </a:r>
            <a:endParaRPr lang="en-US" sz="1000" dirty="0" smtClean="0">
              <a:solidFill>
                <a:schemeClr val="tx1"/>
              </a:solidFill>
              <a:effectLst/>
              <a:latin typeface="+mj-lt"/>
              <a:ea typeface="Calibri" panose="020F0502020204030204" pitchFamily="34" charset="0"/>
              <a:cs typeface="Iskoola Pota" panose="020B0502040204020203" pitchFamily="34" charset="0"/>
            </a:endParaRPr>
          </a:p>
        </p:txBody>
      </p:sp>
      <p:cxnSp>
        <p:nvCxnSpPr>
          <p:cNvPr id="101" name="Straight Arrow Connector 100"/>
          <p:cNvCxnSpPr>
            <a:stCxn id="80" idx="6"/>
            <a:endCxn id="90" idx="2"/>
          </p:cNvCxnSpPr>
          <p:nvPr/>
        </p:nvCxnSpPr>
        <p:spPr>
          <a:xfrm>
            <a:off x="6480427" y="3432629"/>
            <a:ext cx="256286" cy="979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52" idx="4"/>
            <a:endCxn id="90" idx="0"/>
          </p:cNvCxnSpPr>
          <p:nvPr/>
        </p:nvCxnSpPr>
        <p:spPr>
          <a:xfrm>
            <a:off x="7193912" y="2784508"/>
            <a:ext cx="1" cy="20072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907398" y="3150390"/>
            <a:ext cx="585428" cy="584073"/>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000000"/>
                </a:solidFill>
                <a:latin typeface="+mj-lt"/>
                <a:ea typeface="Times New Roman" panose="02020603050405020304" pitchFamily="18" charset="0"/>
              </a:rPr>
              <a:t>Coarse Grained Regions</a:t>
            </a:r>
            <a:endParaRPr lang="en-US" sz="1200" dirty="0">
              <a:effectLst/>
              <a:latin typeface="+mj-lt"/>
              <a:ea typeface="Times New Roman" panose="02020603050405020304" pitchFamily="18" charset="0"/>
            </a:endParaRPr>
          </a:p>
        </p:txBody>
      </p:sp>
      <p:cxnSp>
        <p:nvCxnSpPr>
          <p:cNvPr id="111" name="Straight Arrow Connector 110"/>
          <p:cNvCxnSpPr>
            <a:stCxn id="90" idx="6"/>
            <a:endCxn id="110" idx="2"/>
          </p:cNvCxnSpPr>
          <p:nvPr/>
        </p:nvCxnSpPr>
        <p:spPr>
          <a:xfrm flipV="1">
            <a:off x="7651112" y="3442427"/>
            <a:ext cx="256286"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2733535" y="1781588"/>
            <a:ext cx="731520" cy="731520"/>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dirty="0" smtClean="0">
                <a:solidFill>
                  <a:srgbClr val="000000"/>
                </a:solidFill>
                <a:effectLst/>
                <a:latin typeface="+mj-lt"/>
                <a:ea typeface="Times New Roman" panose="02020603050405020304" pitchFamily="18" charset="0"/>
              </a:rPr>
              <a:t>Input Sequences</a:t>
            </a:r>
            <a:endParaRPr lang="en-US" sz="1200" dirty="0">
              <a:effectLst/>
              <a:latin typeface="+mj-lt"/>
              <a:ea typeface="Times New Roman" panose="02020603050405020304" pitchFamily="18" charset="0"/>
            </a:endParaRPr>
          </a:p>
        </p:txBody>
      </p:sp>
      <p:sp>
        <p:nvSpPr>
          <p:cNvPr id="117" name="Rectangle 116"/>
          <p:cNvSpPr/>
          <p:nvPr/>
        </p:nvSpPr>
        <p:spPr>
          <a:xfrm>
            <a:off x="3489337" y="1926384"/>
            <a:ext cx="361373" cy="400110"/>
          </a:xfrm>
          <a:prstGeom prst="rect">
            <a:avLst/>
          </a:prstGeom>
        </p:spPr>
        <p:txBody>
          <a:bodyPr wrap="square">
            <a:spAutoFit/>
          </a:bodyPr>
          <a:lstStyle/>
          <a:p>
            <a:r>
              <a:rPr lang="en-US" sz="2000" dirty="0">
                <a:latin typeface="+mj-lt"/>
              </a:rPr>
              <a:t>=</a:t>
            </a:r>
          </a:p>
        </p:txBody>
      </p:sp>
      <p:sp>
        <p:nvSpPr>
          <p:cNvPr id="118" name="Oval 117"/>
          <p:cNvSpPr/>
          <p:nvPr/>
        </p:nvSpPr>
        <p:spPr>
          <a:xfrm>
            <a:off x="3841784" y="1891826"/>
            <a:ext cx="506204" cy="505032"/>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dirty="0" smtClean="0">
                <a:solidFill>
                  <a:srgbClr val="000000"/>
                </a:solidFill>
                <a:effectLst/>
                <a:latin typeface="+mj-lt"/>
                <a:ea typeface="Times New Roman" panose="02020603050405020304" pitchFamily="18" charset="0"/>
              </a:rPr>
              <a:t>Sample Set</a:t>
            </a:r>
            <a:endParaRPr lang="en-US" sz="1200" dirty="0">
              <a:effectLst/>
              <a:latin typeface="+mj-lt"/>
              <a:ea typeface="Times New Roman" panose="02020603050405020304" pitchFamily="18" charset="0"/>
            </a:endParaRPr>
          </a:p>
        </p:txBody>
      </p:sp>
      <p:sp>
        <p:nvSpPr>
          <p:cNvPr id="119" name="Rectangle 118"/>
          <p:cNvSpPr/>
          <p:nvPr/>
        </p:nvSpPr>
        <p:spPr>
          <a:xfrm>
            <a:off x="4376032" y="1939846"/>
            <a:ext cx="361373" cy="400110"/>
          </a:xfrm>
          <a:prstGeom prst="rect">
            <a:avLst/>
          </a:prstGeom>
        </p:spPr>
        <p:txBody>
          <a:bodyPr wrap="square">
            <a:spAutoFit/>
          </a:bodyPr>
          <a:lstStyle/>
          <a:p>
            <a:r>
              <a:rPr lang="en-US" sz="2000" dirty="0" smtClean="0">
                <a:latin typeface="+mj-lt"/>
              </a:rPr>
              <a:t>+</a:t>
            </a:r>
            <a:endParaRPr lang="en-US" sz="2000" dirty="0">
              <a:latin typeface="+mj-lt"/>
            </a:endParaRPr>
          </a:p>
        </p:txBody>
      </p:sp>
      <p:sp>
        <p:nvSpPr>
          <p:cNvPr id="120" name="Oval 119"/>
          <p:cNvSpPr/>
          <p:nvPr/>
        </p:nvSpPr>
        <p:spPr>
          <a:xfrm>
            <a:off x="4724314" y="1808044"/>
            <a:ext cx="657776" cy="65625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dirty="0" smtClean="0">
                <a:solidFill>
                  <a:srgbClr val="000000"/>
                </a:solidFill>
                <a:effectLst/>
                <a:latin typeface="+mj-lt"/>
                <a:ea typeface="Times New Roman" panose="02020603050405020304" pitchFamily="18" charset="0"/>
              </a:rPr>
              <a:t>Out Sample Set</a:t>
            </a:r>
            <a:endParaRPr lang="en-US" sz="1200" dirty="0">
              <a:effectLst/>
              <a:latin typeface="+mj-lt"/>
              <a:ea typeface="Times New Roman" panose="02020603050405020304" pitchFamily="18" charset="0"/>
            </a:endParaRPr>
          </a:p>
        </p:txBody>
      </p:sp>
      <p:sp>
        <p:nvSpPr>
          <p:cNvPr id="144" name="Donut 143"/>
          <p:cNvSpPr/>
          <p:nvPr/>
        </p:nvSpPr>
        <p:spPr>
          <a:xfrm>
            <a:off x="8755243" y="2985227"/>
            <a:ext cx="914399" cy="914399"/>
          </a:xfrm>
          <a:prstGeom prst="donut">
            <a:avLst>
              <a:gd name="adj" fmla="val 7645"/>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pPr>
            <a:r>
              <a:rPr lang="en-US" sz="1000" dirty="0" smtClean="0">
                <a:solidFill>
                  <a:schemeClr val="tx1"/>
                </a:solidFill>
                <a:latin typeface="+mj-lt"/>
                <a:ea typeface="Calibri" panose="020F0502020204030204" pitchFamily="34" charset="0"/>
                <a:cs typeface="Iskoola Pota" panose="020B0502040204020203" pitchFamily="34" charset="0"/>
              </a:rPr>
              <a:t>Region Refinement</a:t>
            </a:r>
            <a:endParaRPr lang="en-US" sz="1000" dirty="0" smtClean="0">
              <a:solidFill>
                <a:schemeClr val="tx1"/>
              </a:solidFill>
              <a:effectLst/>
              <a:latin typeface="+mj-lt"/>
              <a:ea typeface="Calibri" panose="020F0502020204030204" pitchFamily="34" charset="0"/>
              <a:cs typeface="Iskoola Pota" panose="020B0502040204020203" pitchFamily="34" charset="0"/>
            </a:endParaRPr>
          </a:p>
        </p:txBody>
      </p:sp>
      <p:cxnSp>
        <p:nvCxnSpPr>
          <p:cNvPr id="145" name="Straight Arrow Connector 144"/>
          <p:cNvCxnSpPr>
            <a:stCxn id="110" idx="6"/>
            <a:endCxn id="144" idx="2"/>
          </p:cNvCxnSpPr>
          <p:nvPr/>
        </p:nvCxnSpPr>
        <p:spPr>
          <a:xfrm>
            <a:off x="8492826" y="3442427"/>
            <a:ext cx="262417"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9925928" y="3150389"/>
            <a:ext cx="585428" cy="584073"/>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000000"/>
                </a:solidFill>
                <a:latin typeface="+mj-lt"/>
                <a:ea typeface="Times New Roman" panose="02020603050405020304" pitchFamily="18" charset="0"/>
              </a:rPr>
              <a:t>Refined Mega Regions</a:t>
            </a:r>
            <a:endParaRPr lang="en-US" sz="1200" dirty="0">
              <a:effectLst/>
              <a:latin typeface="+mj-lt"/>
              <a:ea typeface="Times New Roman" panose="02020603050405020304" pitchFamily="18" charset="0"/>
            </a:endParaRPr>
          </a:p>
        </p:txBody>
      </p:sp>
      <p:cxnSp>
        <p:nvCxnSpPr>
          <p:cNvPr id="148" name="Straight Arrow Connector 147"/>
          <p:cNvCxnSpPr>
            <a:stCxn id="144" idx="6"/>
            <a:endCxn id="147" idx="2"/>
          </p:cNvCxnSpPr>
          <p:nvPr/>
        </p:nvCxnSpPr>
        <p:spPr>
          <a:xfrm flipV="1">
            <a:off x="9669642" y="3442426"/>
            <a:ext cx="256286"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Oval 149"/>
          <p:cNvSpPr/>
          <p:nvPr/>
        </p:nvSpPr>
        <p:spPr>
          <a:xfrm>
            <a:off x="3961824" y="3179639"/>
            <a:ext cx="506204" cy="505032"/>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dirty="0" smtClean="0">
                <a:solidFill>
                  <a:srgbClr val="000000"/>
                </a:solidFill>
                <a:effectLst/>
                <a:latin typeface="+mj-lt"/>
                <a:ea typeface="Times New Roman" panose="02020603050405020304" pitchFamily="18" charset="0"/>
              </a:rPr>
              <a:t>Sample Set</a:t>
            </a:r>
            <a:endParaRPr lang="en-US" sz="1200" dirty="0">
              <a:effectLst/>
              <a:latin typeface="+mj-lt"/>
              <a:ea typeface="Times New Roman" panose="02020603050405020304" pitchFamily="18" charset="0"/>
            </a:endParaRPr>
          </a:p>
        </p:txBody>
      </p:sp>
      <p:sp>
        <p:nvSpPr>
          <p:cNvPr id="152" name="Oval 151"/>
          <p:cNvSpPr/>
          <p:nvPr/>
        </p:nvSpPr>
        <p:spPr>
          <a:xfrm>
            <a:off x="6865024" y="2128254"/>
            <a:ext cx="657776" cy="656254"/>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spcBef>
                <a:spcPts val="0"/>
              </a:spcBef>
              <a:spcAft>
                <a:spcPts val="0"/>
              </a:spcAft>
            </a:pPr>
            <a:r>
              <a:rPr lang="en-US" sz="900" dirty="0" smtClean="0">
                <a:solidFill>
                  <a:srgbClr val="000000"/>
                </a:solidFill>
                <a:effectLst/>
                <a:latin typeface="+mj-lt"/>
                <a:ea typeface="Times New Roman" panose="02020603050405020304" pitchFamily="18" charset="0"/>
              </a:rPr>
              <a:t>Out Sample Set</a:t>
            </a:r>
            <a:endParaRPr lang="en-US" sz="1200" dirty="0">
              <a:effectLst/>
              <a:latin typeface="+mj-lt"/>
              <a:ea typeface="Times New Roman" panose="02020603050405020304" pitchFamily="18" charset="0"/>
            </a:endParaRPr>
          </a:p>
        </p:txBody>
      </p:sp>
      <p:sp>
        <p:nvSpPr>
          <p:cNvPr id="154" name="Content Placeholder 2"/>
          <p:cNvSpPr>
            <a:spLocks noGrp="1"/>
          </p:cNvSpPr>
          <p:nvPr>
            <p:ph idx="1"/>
          </p:nvPr>
        </p:nvSpPr>
        <p:spPr>
          <a:xfrm>
            <a:off x="1097280" y="1940037"/>
            <a:ext cx="1608211" cy="745452"/>
          </a:xfrm>
        </p:spPr>
        <p:txBody>
          <a:bodyPr/>
          <a:lstStyle/>
          <a:p>
            <a:pPr marL="457200" indent="-457200">
              <a:buFont typeface="+mj-lt"/>
              <a:buAutoNum type="arabicPeriod"/>
            </a:pPr>
            <a:r>
              <a:rPr lang="en-US" dirty="0" smtClean="0"/>
              <a:t>Split Data</a:t>
            </a:r>
            <a:endParaRPr lang="en-US" dirty="0"/>
          </a:p>
          <a:p>
            <a:pPr marL="0" indent="0">
              <a:buNone/>
            </a:pPr>
            <a:endParaRPr lang="en-US" dirty="0" smtClean="0"/>
          </a:p>
        </p:txBody>
      </p:sp>
      <p:sp>
        <p:nvSpPr>
          <p:cNvPr id="155" name="Content Placeholder 2"/>
          <p:cNvSpPr txBox="1">
            <a:spLocks/>
          </p:cNvSpPr>
          <p:nvPr/>
        </p:nvSpPr>
        <p:spPr>
          <a:xfrm>
            <a:off x="1123679" y="3215470"/>
            <a:ext cx="2758921" cy="7454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startAt="2"/>
            </a:pPr>
            <a:r>
              <a:rPr lang="en-US" dirty="0" smtClean="0"/>
              <a:t>Find Mega Regions</a:t>
            </a:r>
          </a:p>
          <a:p>
            <a:pPr marL="0" indent="0">
              <a:buFont typeface="Calibri" panose="020F0502020204030204" pitchFamily="34" charset="0"/>
              <a:buNone/>
            </a:pPr>
            <a:endParaRPr lang="en-US" dirty="0" smtClean="0"/>
          </a:p>
        </p:txBody>
      </p:sp>
      <p:sp>
        <p:nvSpPr>
          <p:cNvPr id="156" name="Content Placeholder 2"/>
          <p:cNvSpPr txBox="1">
            <a:spLocks/>
          </p:cNvSpPr>
          <p:nvPr/>
        </p:nvSpPr>
        <p:spPr>
          <a:xfrm>
            <a:off x="1123679" y="4617846"/>
            <a:ext cx="3504882" cy="7454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startAt="3"/>
            </a:pPr>
            <a:r>
              <a:rPr lang="en-US" dirty="0" smtClean="0"/>
              <a:t>Analyze Each Mega Region</a:t>
            </a:r>
          </a:p>
          <a:p>
            <a:pPr marL="0" indent="0">
              <a:buFont typeface="Calibri" panose="020F0502020204030204" pitchFamily="34" charset="0"/>
              <a:buNone/>
            </a:pPr>
            <a:endParaRPr lang="en-US" dirty="0" smtClean="0"/>
          </a:p>
        </p:txBody>
      </p:sp>
      <p:sp>
        <p:nvSpPr>
          <p:cNvPr id="157" name="Donut 156"/>
          <p:cNvSpPr/>
          <p:nvPr/>
        </p:nvSpPr>
        <p:spPr>
          <a:xfrm>
            <a:off x="5437799" y="4319822"/>
            <a:ext cx="914399" cy="914399"/>
          </a:xfrm>
          <a:prstGeom prst="donut">
            <a:avLst>
              <a:gd name="adj" fmla="val 7645"/>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45720" numCol="1" spcCol="0" rtlCol="0" fromWordArt="0" anchor="ctr" anchorCtr="0" forceAA="0" compatLnSpc="1">
            <a:prstTxWarp prst="textNoShape">
              <a:avLst/>
            </a:prstTxWarp>
            <a:noAutofit/>
          </a:bodyPr>
          <a:lstStyle/>
          <a:p>
            <a:pPr marL="0" marR="0" algn="ctr">
              <a:lnSpc>
                <a:spcPct val="115000"/>
              </a:lnSpc>
              <a:spcBef>
                <a:spcPts val="0"/>
              </a:spcBef>
            </a:pPr>
            <a:r>
              <a:rPr lang="en-US" sz="1000" dirty="0" smtClean="0">
                <a:solidFill>
                  <a:schemeClr val="tx1"/>
                </a:solidFill>
                <a:effectLst/>
                <a:latin typeface="+mj-lt"/>
                <a:ea typeface="Calibri" panose="020F0502020204030204" pitchFamily="34" charset="0"/>
                <a:cs typeface="Iskoola Pota" panose="020B0502040204020203" pitchFamily="34" charset="0"/>
              </a:rPr>
              <a:t>Simple Architecture</a:t>
            </a:r>
            <a:endParaRPr lang="en-US" sz="1000" dirty="0">
              <a:solidFill>
                <a:schemeClr val="tx1"/>
              </a:solidFill>
              <a:effectLst/>
              <a:latin typeface="+mj-lt"/>
              <a:ea typeface="Times New Roman" panose="02020603050405020304" pitchFamily="18" charset="0"/>
            </a:endParaRPr>
          </a:p>
        </p:txBody>
      </p:sp>
      <p:cxnSp>
        <p:nvCxnSpPr>
          <p:cNvPr id="158" name="Straight Arrow Connector 157"/>
          <p:cNvCxnSpPr>
            <a:stCxn id="162" idx="6"/>
            <a:endCxn id="157" idx="2"/>
          </p:cNvCxnSpPr>
          <p:nvPr/>
        </p:nvCxnSpPr>
        <p:spPr>
          <a:xfrm flipV="1">
            <a:off x="5177561" y="4777022"/>
            <a:ext cx="260238"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6608484" y="4484986"/>
            <a:ext cx="585428" cy="584073"/>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000000"/>
                </a:solidFill>
                <a:latin typeface="+mj-lt"/>
                <a:ea typeface="Times New Roman" panose="02020603050405020304" pitchFamily="18" charset="0"/>
              </a:rPr>
              <a:t>Initial Plot</a:t>
            </a:r>
            <a:endParaRPr lang="en-US" sz="1200" dirty="0">
              <a:effectLst/>
              <a:latin typeface="+mj-lt"/>
              <a:ea typeface="Times New Roman" panose="02020603050405020304" pitchFamily="18" charset="0"/>
            </a:endParaRPr>
          </a:p>
        </p:txBody>
      </p:sp>
      <p:cxnSp>
        <p:nvCxnSpPr>
          <p:cNvPr id="160" name="Straight Arrow Connector 159"/>
          <p:cNvCxnSpPr>
            <a:stCxn id="157" idx="6"/>
            <a:endCxn id="159" idx="2"/>
          </p:cNvCxnSpPr>
          <p:nvPr/>
        </p:nvCxnSpPr>
        <p:spPr>
          <a:xfrm>
            <a:off x="6352198" y="4777022"/>
            <a:ext cx="256286"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4592133" y="4484986"/>
            <a:ext cx="585428" cy="584073"/>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000000"/>
                </a:solidFill>
                <a:latin typeface="+mj-lt"/>
                <a:ea typeface="Times New Roman" panose="02020603050405020304" pitchFamily="18" charset="0"/>
              </a:rPr>
              <a:t>Mega Region</a:t>
            </a:r>
            <a:endParaRPr lang="en-US" sz="1200" dirty="0">
              <a:effectLst/>
              <a:latin typeface="+mj-lt"/>
              <a:ea typeface="Times New Roman" panose="02020603050405020304" pitchFamily="18" charset="0"/>
            </a:endParaRPr>
          </a:p>
        </p:txBody>
      </p:sp>
      <p:sp>
        <p:nvSpPr>
          <p:cNvPr id="164" name="Donut 163"/>
          <p:cNvSpPr/>
          <p:nvPr/>
        </p:nvSpPr>
        <p:spPr>
          <a:xfrm>
            <a:off x="7450198" y="4321157"/>
            <a:ext cx="914399" cy="914399"/>
          </a:xfrm>
          <a:prstGeom prst="donut">
            <a:avLst>
              <a:gd name="adj" fmla="val 7645"/>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pPr>
            <a:r>
              <a:rPr lang="en-US" sz="1000" dirty="0" smtClean="0">
                <a:solidFill>
                  <a:schemeClr val="tx1"/>
                </a:solidFill>
                <a:latin typeface="+mj-lt"/>
                <a:ea typeface="Calibri" panose="020F0502020204030204" pitchFamily="34" charset="0"/>
                <a:cs typeface="Iskoola Pota" panose="020B0502040204020203" pitchFamily="34" charset="0"/>
              </a:rPr>
              <a:t>Subset Clustering</a:t>
            </a:r>
            <a:endParaRPr lang="en-US" sz="1000" dirty="0" smtClean="0">
              <a:solidFill>
                <a:schemeClr val="tx1"/>
              </a:solidFill>
              <a:effectLst/>
              <a:latin typeface="+mj-lt"/>
              <a:ea typeface="Calibri" panose="020F0502020204030204" pitchFamily="34" charset="0"/>
              <a:cs typeface="Iskoola Pota" panose="020B0502040204020203" pitchFamily="34" charset="0"/>
            </a:endParaRPr>
          </a:p>
        </p:txBody>
      </p:sp>
      <p:sp>
        <p:nvSpPr>
          <p:cNvPr id="165" name="Oval 164"/>
          <p:cNvSpPr/>
          <p:nvPr/>
        </p:nvSpPr>
        <p:spPr>
          <a:xfrm>
            <a:off x="8620883" y="4486319"/>
            <a:ext cx="585428" cy="584073"/>
          </a:xfrm>
          <a:prstGeom prst="ellipse">
            <a:avLst/>
          </a:prstGeom>
          <a:solidFill>
            <a:schemeClr val="bg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000000"/>
                </a:solidFill>
                <a:latin typeface="+mj-lt"/>
                <a:ea typeface="Times New Roman" panose="02020603050405020304" pitchFamily="18" charset="0"/>
              </a:rPr>
              <a:t>Final Plot</a:t>
            </a:r>
            <a:endParaRPr lang="en-US" sz="1200" dirty="0">
              <a:effectLst/>
              <a:latin typeface="+mj-lt"/>
              <a:ea typeface="Times New Roman" panose="02020603050405020304" pitchFamily="18" charset="0"/>
            </a:endParaRPr>
          </a:p>
        </p:txBody>
      </p:sp>
      <p:cxnSp>
        <p:nvCxnSpPr>
          <p:cNvPr id="166" name="Straight Arrow Connector 165"/>
          <p:cNvCxnSpPr>
            <a:stCxn id="164" idx="6"/>
            <a:endCxn id="165" idx="2"/>
          </p:cNvCxnSpPr>
          <p:nvPr/>
        </p:nvCxnSpPr>
        <p:spPr>
          <a:xfrm flipV="1">
            <a:off x="8364597" y="4778356"/>
            <a:ext cx="256286"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59" idx="6"/>
            <a:endCxn id="164" idx="2"/>
          </p:cNvCxnSpPr>
          <p:nvPr/>
        </p:nvCxnSpPr>
        <p:spPr>
          <a:xfrm>
            <a:off x="7193912" y="4777023"/>
            <a:ext cx="256286" cy="133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Curved Connector 170"/>
          <p:cNvCxnSpPr>
            <a:stCxn id="164" idx="7"/>
            <a:endCxn id="164" idx="0"/>
          </p:cNvCxnSpPr>
          <p:nvPr/>
        </p:nvCxnSpPr>
        <p:spPr>
          <a:xfrm rot="16200000" flipV="1">
            <a:off x="8002087" y="4226469"/>
            <a:ext cx="133911" cy="323288"/>
          </a:xfrm>
          <a:prstGeom prst="curvedConnector3">
            <a:avLst>
              <a:gd name="adj1" fmla="val 27071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94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5981</TotalTime>
  <Words>2788</Words>
  <Application>Microsoft Office PowerPoint</Application>
  <PresentationFormat>Widescreen</PresentationFormat>
  <Paragraphs>975</Paragraphs>
  <Slides>33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Aldhabi</vt:lpstr>
      <vt:lpstr>Arial</vt:lpstr>
      <vt:lpstr>Calibri</vt:lpstr>
      <vt:lpstr>Calibri Light</vt:lpstr>
      <vt:lpstr>Cambria Math</vt:lpstr>
      <vt:lpstr>Consolas</vt:lpstr>
      <vt:lpstr>Courier New</vt:lpstr>
      <vt:lpstr>Iskoola Pota</vt:lpstr>
      <vt:lpstr>Segoe Print</vt:lpstr>
      <vt:lpstr>Times New Roman</vt:lpstr>
      <vt:lpstr>Wingdings</vt:lpstr>
      <vt:lpstr>Retrospect</vt:lpstr>
      <vt:lpstr>Study of Biological Sequence Structure: Clustering and Visualization   &amp;   Survey on High Productivity Computing Systems (HPCS) Languages</vt:lpstr>
      <vt:lpstr>PowerPoint Presentation</vt:lpstr>
      <vt:lpstr>Outline</vt:lpstr>
      <vt:lpstr>Simple Architecture</vt:lpstr>
      <vt:lpstr>Data</vt:lpstr>
      <vt:lpstr>Algorithms [1/3]</vt:lpstr>
      <vt:lpstr>Algorithms [2/3]</vt:lpstr>
      <vt:lpstr>Algorithms [3/3]</vt:lpstr>
      <vt:lpstr>Simple Architecture</vt:lpstr>
      <vt:lpstr>Determination of Clusters [1/5]</vt:lpstr>
      <vt:lpstr>Determination of Clusters [2/5]</vt:lpstr>
      <vt:lpstr>Determination of Clusters [3/5]</vt:lpstr>
      <vt:lpstr>Determination of Clusters [4/5]</vt:lpstr>
      <vt:lpstr>Determination of Clusters [5/5]</vt:lpstr>
      <vt:lpstr>Cluster Verification</vt:lpstr>
      <vt:lpstr>Cluster Representation</vt:lpstr>
      <vt:lpstr>Cluster Comparison</vt:lpstr>
      <vt:lpstr>Spherical Phylogenetic Trees</vt:lpstr>
      <vt:lpstr>PowerPoint Presentation</vt:lpstr>
      <vt:lpstr>Sequel</vt:lpstr>
      <vt:lpstr>References</vt:lpstr>
      <vt:lpstr>PowerPoint Presentation</vt:lpstr>
      <vt:lpstr>Outline</vt:lpstr>
      <vt:lpstr>Parallel Programs</vt:lpstr>
      <vt:lpstr>Parallel Programming Memory Models</vt:lpstr>
      <vt:lpstr>Idioms of Parallel Computing</vt:lpstr>
      <vt:lpstr>Data Parallel Computation</vt:lpstr>
      <vt:lpstr>Data Distribution</vt:lpstr>
      <vt:lpstr>Asynchronous Remote Tasks</vt:lpstr>
      <vt:lpstr>Nested Parallelism</vt:lpstr>
      <vt:lpstr>Remote Transactions</vt:lpstr>
      <vt:lpstr>K-Means Implementation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Biological Sequence Structure: Clustering and Visualization</dc:title>
  <dc:creator>Saliya</dc:creator>
  <cp:lastModifiedBy>Saliya</cp:lastModifiedBy>
  <cp:revision>110</cp:revision>
  <dcterms:created xsi:type="dcterms:W3CDTF">2013-02-08T15:40:49Z</dcterms:created>
  <dcterms:modified xsi:type="dcterms:W3CDTF">2013-03-11T14:18:27Z</dcterms:modified>
</cp:coreProperties>
</file>