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charts/chart8.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charts/chart10.xml" ContentType="application/vnd.openxmlformats-officedocument.drawingml.chart+xml"/>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rawings/drawing1.xml" ContentType="application/vnd.openxmlformats-officedocument.drawingml.chartshapes+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99"/>
  </p:notesMasterIdLst>
  <p:sldIdLst>
    <p:sldId id="256" r:id="rId2"/>
    <p:sldId id="309" r:id="rId3"/>
    <p:sldId id="414" r:id="rId4"/>
    <p:sldId id="456" r:id="rId5"/>
    <p:sldId id="513" r:id="rId6"/>
    <p:sldId id="509" r:id="rId7"/>
    <p:sldId id="514" r:id="rId8"/>
    <p:sldId id="515" r:id="rId9"/>
    <p:sldId id="516" r:id="rId10"/>
    <p:sldId id="517" r:id="rId11"/>
    <p:sldId id="518" r:id="rId12"/>
    <p:sldId id="519" r:id="rId13"/>
    <p:sldId id="462" r:id="rId14"/>
    <p:sldId id="463" r:id="rId15"/>
    <p:sldId id="464" r:id="rId16"/>
    <p:sldId id="511" r:id="rId17"/>
    <p:sldId id="507" r:id="rId18"/>
    <p:sldId id="512" r:id="rId19"/>
    <p:sldId id="465" r:id="rId20"/>
    <p:sldId id="466" r:id="rId21"/>
    <p:sldId id="510" r:id="rId22"/>
    <p:sldId id="493" r:id="rId23"/>
    <p:sldId id="495" r:id="rId24"/>
    <p:sldId id="496" r:id="rId25"/>
    <p:sldId id="497" r:id="rId26"/>
    <p:sldId id="498" r:id="rId27"/>
    <p:sldId id="469" r:id="rId28"/>
    <p:sldId id="500" r:id="rId29"/>
    <p:sldId id="501" r:id="rId30"/>
    <p:sldId id="502" r:id="rId31"/>
    <p:sldId id="503" r:id="rId32"/>
    <p:sldId id="504" r:id="rId33"/>
    <p:sldId id="505" r:id="rId34"/>
    <p:sldId id="506" r:id="rId35"/>
    <p:sldId id="467" r:id="rId36"/>
    <p:sldId id="468" r:id="rId37"/>
    <p:sldId id="314" r:id="rId38"/>
    <p:sldId id="375" r:id="rId39"/>
    <p:sldId id="415" r:id="rId40"/>
    <p:sldId id="416" r:id="rId41"/>
    <p:sldId id="458" r:id="rId42"/>
    <p:sldId id="459" r:id="rId43"/>
    <p:sldId id="461" r:id="rId44"/>
    <p:sldId id="521" r:id="rId45"/>
    <p:sldId id="522" r:id="rId46"/>
    <p:sldId id="392" r:id="rId47"/>
    <p:sldId id="358" r:id="rId48"/>
    <p:sldId id="417" r:id="rId49"/>
    <p:sldId id="473" r:id="rId50"/>
    <p:sldId id="470" r:id="rId51"/>
    <p:sldId id="474" r:id="rId52"/>
    <p:sldId id="523" r:id="rId53"/>
    <p:sldId id="524" r:id="rId54"/>
    <p:sldId id="526" r:id="rId55"/>
    <p:sldId id="527" r:id="rId56"/>
    <p:sldId id="528" r:id="rId57"/>
    <p:sldId id="529" r:id="rId58"/>
    <p:sldId id="475" r:id="rId59"/>
    <p:sldId id="476" r:id="rId60"/>
    <p:sldId id="477" r:id="rId61"/>
    <p:sldId id="478" r:id="rId62"/>
    <p:sldId id="471" r:id="rId63"/>
    <p:sldId id="446" r:id="rId64"/>
    <p:sldId id="530" r:id="rId65"/>
    <p:sldId id="531" r:id="rId66"/>
    <p:sldId id="532" r:id="rId67"/>
    <p:sldId id="423" r:id="rId68"/>
    <p:sldId id="424" r:id="rId69"/>
    <p:sldId id="425" r:id="rId70"/>
    <p:sldId id="427" r:id="rId71"/>
    <p:sldId id="426" r:id="rId72"/>
    <p:sldId id="447" r:id="rId73"/>
    <p:sldId id="432" r:id="rId74"/>
    <p:sldId id="412" r:id="rId75"/>
    <p:sldId id="520" r:id="rId76"/>
    <p:sldId id="453" r:id="rId77"/>
    <p:sldId id="454" r:id="rId78"/>
    <p:sldId id="455" r:id="rId79"/>
    <p:sldId id="429" r:id="rId80"/>
    <p:sldId id="430" r:id="rId81"/>
    <p:sldId id="484" r:id="rId82"/>
    <p:sldId id="485" r:id="rId83"/>
    <p:sldId id="450" r:id="rId84"/>
    <p:sldId id="405" r:id="rId85"/>
    <p:sldId id="406" r:id="rId86"/>
    <p:sldId id="407" r:id="rId87"/>
    <p:sldId id="533" r:id="rId88"/>
    <p:sldId id="451" r:id="rId89"/>
    <p:sldId id="452" r:id="rId90"/>
    <p:sldId id="408" r:id="rId91"/>
    <p:sldId id="409" r:id="rId92"/>
    <p:sldId id="410" r:id="rId93"/>
    <p:sldId id="438" r:id="rId94"/>
    <p:sldId id="445" r:id="rId95"/>
    <p:sldId id="439" r:id="rId96"/>
    <p:sldId id="332" r:id="rId97"/>
    <p:sldId id="457"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EE7F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5754" autoAdjust="0"/>
  </p:normalViewPr>
  <p:slideViewPr>
    <p:cSldViewPr>
      <p:cViewPr varScale="1">
        <p:scale>
          <a:sx n="65" d="100"/>
          <a:sy n="65" d="100"/>
        </p:scale>
        <p:origin x="-1104" y="-8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xqiu\Documents\research\ItalyCentroJune2008\madrid_pairwise_10000patients_timing_May_27_2009.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User\Research\dryadVsHadoop-SWG-Inhomgeneou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User\Research\pariwise-distance-scalability-idp-drya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eoffrey%20Fox\Desktop\CCGrid_multicore\ccr_vs_tpl_alu3533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xqiu\Documents\DICProposal\PWC.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academic\phd\Publications\eScience2009\eScience_performanc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thilina\Documents\Downloads\PhyloDPerformanceStuff\PhyloDPerformanceStuff\GoodResults\TempestScalability.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Documents%20and%20Settings\Geoffrey%20Fox\Desktop\dryadVSHadoop-SWG-LargeDataSe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er\Research\dryadVsHadoop-SWG-Inhomgeneo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lineMarker"/>
        <c:ser>
          <c:idx val="1"/>
          <c:order val="0"/>
          <c:tx>
            <c:v>2-way parallel</c:v>
          </c:tx>
          <c:xVal>
            <c:strRef>
              <c:f>figures!$K$5:$K$7</c:f>
              <c:strCache>
                <c:ptCount val="3"/>
                <c:pt idx="0">
                  <c:v>1x2x1</c:v>
                </c:pt>
                <c:pt idx="1">
                  <c:v>1x1x2</c:v>
                </c:pt>
                <c:pt idx="2">
                  <c:v>2x1x1</c:v>
                </c:pt>
              </c:strCache>
            </c:strRef>
          </c:xVal>
          <c:yVal>
            <c:numRef>
              <c:f>figures!$H$5:$H$7</c:f>
              <c:numCache>
                <c:formatCode>General</c:formatCode>
                <c:ptCount val="3"/>
                <c:pt idx="0">
                  <c:v>-0.35990794259616254</c:v>
                </c:pt>
                <c:pt idx="1">
                  <c:v>-0.36316476614347365</c:v>
                </c:pt>
                <c:pt idx="2">
                  <c:v>4.9890520932742204E-2</c:v>
                </c:pt>
              </c:numCache>
            </c:numRef>
          </c:yVal>
        </c:ser>
        <c:ser>
          <c:idx val="2"/>
          <c:order val="1"/>
          <c:tx>
            <c:v>4-way parallel</c:v>
          </c:tx>
          <c:xVal>
            <c:numRef>
              <c:f>figures!$J$10:$J$14</c:f>
              <c:numCache>
                <c:formatCode>General</c:formatCode>
                <c:ptCount val="5"/>
                <c:pt idx="0">
                  <c:v>4</c:v>
                </c:pt>
                <c:pt idx="1">
                  <c:v>5</c:v>
                </c:pt>
                <c:pt idx="2">
                  <c:v>6</c:v>
                </c:pt>
                <c:pt idx="3">
                  <c:v>7</c:v>
                </c:pt>
                <c:pt idx="4">
                  <c:v>8</c:v>
                </c:pt>
              </c:numCache>
            </c:numRef>
          </c:xVal>
          <c:yVal>
            <c:numRef>
              <c:f>figures!$H$10:$H$14</c:f>
              <c:numCache>
                <c:formatCode>General</c:formatCode>
                <c:ptCount val="5"/>
                <c:pt idx="0">
                  <c:v>-0.4007430751471408</c:v>
                </c:pt>
                <c:pt idx="1">
                  <c:v>-0.40950750456209628</c:v>
                </c:pt>
                <c:pt idx="2">
                  <c:v>-0.34083615524444155</c:v>
                </c:pt>
                <c:pt idx="3">
                  <c:v>-0.3427808791447835</c:v>
                </c:pt>
                <c:pt idx="4">
                  <c:v>0.13032782465658138</c:v>
                </c:pt>
              </c:numCache>
            </c:numRef>
          </c:yVal>
        </c:ser>
        <c:ser>
          <c:idx val="3"/>
          <c:order val="2"/>
          <c:tx>
            <c:v>8-way parallel</c:v>
          </c:tx>
          <c:xVal>
            <c:numRef>
              <c:f>figures!$J$17:$J$23</c:f>
              <c:numCache>
                <c:formatCode>General</c:formatCode>
                <c:ptCount val="7"/>
                <c:pt idx="0">
                  <c:v>9</c:v>
                </c:pt>
                <c:pt idx="1">
                  <c:v>10</c:v>
                </c:pt>
                <c:pt idx="2">
                  <c:v>11</c:v>
                </c:pt>
                <c:pt idx="3">
                  <c:v>12</c:v>
                </c:pt>
                <c:pt idx="4">
                  <c:v>13</c:v>
                </c:pt>
                <c:pt idx="5">
                  <c:v>14</c:v>
                </c:pt>
                <c:pt idx="6">
                  <c:v>15</c:v>
                </c:pt>
              </c:numCache>
            </c:numRef>
          </c:xVal>
          <c:yVal>
            <c:numRef>
              <c:f>figures!$H$17:$H$23</c:f>
              <c:numCache>
                <c:formatCode>General</c:formatCode>
                <c:ptCount val="7"/>
                <c:pt idx="0">
                  <c:v>-0.37079721846654529</c:v>
                </c:pt>
                <c:pt idx="1">
                  <c:v>-0.29177717512040841</c:v>
                </c:pt>
                <c:pt idx="2">
                  <c:v>-0.34310781978727839</c:v>
                </c:pt>
                <c:pt idx="3">
                  <c:v>-0.37460485079036282</c:v>
                </c:pt>
                <c:pt idx="4">
                  <c:v>-0.30542729498168841</c:v>
                </c:pt>
                <c:pt idx="5">
                  <c:v>-0.29396456115501129</c:v>
                </c:pt>
                <c:pt idx="6">
                  <c:v>0.19309346727512161</c:v>
                </c:pt>
              </c:numCache>
            </c:numRef>
          </c:yVal>
        </c:ser>
        <c:ser>
          <c:idx val="4"/>
          <c:order val="3"/>
          <c:tx>
            <c:v>16-way parallel</c:v>
          </c:tx>
          <c:marker>
            <c:symbol val="triangle"/>
            <c:size val="7"/>
          </c:marker>
          <c:xVal>
            <c:numRef>
              <c:f>figures!$J$26:$J$34</c:f>
              <c:numCache>
                <c:formatCode>General</c:formatCode>
                <c:ptCount val="9"/>
                <c:pt idx="0">
                  <c:v>16</c:v>
                </c:pt>
                <c:pt idx="1">
                  <c:v>17</c:v>
                </c:pt>
                <c:pt idx="2">
                  <c:v>18</c:v>
                </c:pt>
                <c:pt idx="3">
                  <c:v>19</c:v>
                </c:pt>
                <c:pt idx="4">
                  <c:v>20</c:v>
                </c:pt>
                <c:pt idx="5">
                  <c:v>21</c:v>
                </c:pt>
                <c:pt idx="6">
                  <c:v>22</c:v>
                </c:pt>
                <c:pt idx="7">
                  <c:v>23</c:v>
                </c:pt>
                <c:pt idx="8">
                  <c:v>24</c:v>
                </c:pt>
              </c:numCache>
            </c:numRef>
          </c:xVal>
          <c:yVal>
            <c:numRef>
              <c:f>figures!$H$26:$H$34</c:f>
              <c:numCache>
                <c:formatCode>General</c:formatCode>
                <c:ptCount val="9"/>
                <c:pt idx="0">
                  <c:v>-0.12503273556097391</c:v>
                </c:pt>
                <c:pt idx="1">
                  <c:v>-0.3815889368769535</c:v>
                </c:pt>
                <c:pt idx="2">
                  <c:v>-0.2341964277156782</c:v>
                </c:pt>
                <c:pt idx="3">
                  <c:v>-0.37873524731217689</c:v>
                </c:pt>
                <c:pt idx="4">
                  <c:v>-0.27172360204630774</c:v>
                </c:pt>
                <c:pt idx="5">
                  <c:v>-0.36335736448789807</c:v>
                </c:pt>
                <c:pt idx="6">
                  <c:v>-0.25609384749220299</c:v>
                </c:pt>
                <c:pt idx="7">
                  <c:v>-0.18098038607802724</c:v>
                </c:pt>
                <c:pt idx="8">
                  <c:v>0.58688142372637053</c:v>
                </c:pt>
              </c:numCache>
            </c:numRef>
          </c:yVal>
        </c:ser>
        <c:ser>
          <c:idx val="5"/>
          <c:order val="4"/>
          <c:tx>
            <c:v>32-way parallel</c:v>
          </c:tx>
          <c:xVal>
            <c:numRef>
              <c:f>figures!$J$37:$J$41</c:f>
              <c:numCache>
                <c:formatCode>General</c:formatCode>
                <c:ptCount val="5"/>
                <c:pt idx="0">
                  <c:v>25</c:v>
                </c:pt>
                <c:pt idx="1">
                  <c:v>26</c:v>
                </c:pt>
                <c:pt idx="2">
                  <c:v>27</c:v>
                </c:pt>
                <c:pt idx="3">
                  <c:v>28</c:v>
                </c:pt>
                <c:pt idx="4">
                  <c:v>29</c:v>
                </c:pt>
              </c:numCache>
            </c:numRef>
          </c:xVal>
          <c:yVal>
            <c:numRef>
              <c:f>figures!$H$37:$H$41</c:f>
              <c:numCache>
                <c:formatCode>General</c:formatCode>
                <c:ptCount val="5"/>
                <c:pt idx="0">
                  <c:v>-0.32088099633688844</c:v>
                </c:pt>
                <c:pt idx="1">
                  <c:v>-0.31373349347320778</c:v>
                </c:pt>
                <c:pt idx="2">
                  <c:v>-0.28813938487290736</c:v>
                </c:pt>
                <c:pt idx="3">
                  <c:v>-0.31086866672310515</c:v>
                </c:pt>
                <c:pt idx="4">
                  <c:v>-0.27220549948857276</c:v>
                </c:pt>
              </c:numCache>
            </c:numRef>
          </c:yVal>
        </c:ser>
        <c:ser>
          <c:idx val="6"/>
          <c:order val="5"/>
          <c:tx>
            <c:v>48-way parallel</c:v>
          </c:tx>
          <c:spPr>
            <a:ln>
              <a:solidFill>
                <a:schemeClr val="tx2">
                  <a:lumMod val="40000"/>
                  <a:lumOff val="60000"/>
                </a:schemeClr>
              </a:solidFill>
            </a:ln>
          </c:spPr>
          <c:xVal>
            <c:numRef>
              <c:f>figures!$J$44:$J$49</c:f>
              <c:numCache>
                <c:formatCode>General</c:formatCode>
                <c:ptCount val="6"/>
                <c:pt idx="0">
                  <c:v>30</c:v>
                </c:pt>
                <c:pt idx="1">
                  <c:v>31</c:v>
                </c:pt>
                <c:pt idx="2">
                  <c:v>32</c:v>
                </c:pt>
                <c:pt idx="3">
                  <c:v>33</c:v>
                </c:pt>
                <c:pt idx="4">
                  <c:v>34</c:v>
                </c:pt>
                <c:pt idx="5">
                  <c:v>35</c:v>
                </c:pt>
              </c:numCache>
            </c:numRef>
          </c:xVal>
          <c:yVal>
            <c:numRef>
              <c:f>figures!$H$44:$H$49</c:f>
              <c:numCache>
                <c:formatCode>General</c:formatCode>
                <c:ptCount val="6"/>
                <c:pt idx="0">
                  <c:v>-0.27009500286809279</c:v>
                </c:pt>
                <c:pt idx="1">
                  <c:v>0.19278612379527646</c:v>
                </c:pt>
                <c:pt idx="2">
                  <c:v>-0.24850599745461771</c:v>
                </c:pt>
                <c:pt idx="3">
                  <c:v>8.2495862508878026E-2</c:v>
                </c:pt>
                <c:pt idx="4">
                  <c:v>-0.15295023236291663</c:v>
                </c:pt>
                <c:pt idx="5">
                  <c:v>5.9384061177844401E-2</c:v>
                </c:pt>
              </c:numCache>
            </c:numRef>
          </c:yVal>
        </c:ser>
        <c:ser>
          <c:idx val="7"/>
          <c:order val="6"/>
          <c:tx>
            <c:v>64-way parallel</c:v>
          </c:tx>
          <c:spPr>
            <a:ln>
              <a:solidFill>
                <a:schemeClr val="accent2"/>
              </a:solidFill>
            </a:ln>
          </c:spPr>
          <c:marker>
            <c:spPr>
              <a:ln>
                <a:solidFill>
                  <a:schemeClr val="accent2"/>
                </a:solidFill>
              </a:ln>
            </c:spPr>
          </c:marker>
          <c:xVal>
            <c:numRef>
              <c:f>figures!$J$52:$J$59</c:f>
              <c:numCache>
                <c:formatCode>General</c:formatCode>
                <c:ptCount val="8"/>
                <c:pt idx="0">
                  <c:v>36</c:v>
                </c:pt>
                <c:pt idx="1">
                  <c:v>37</c:v>
                </c:pt>
                <c:pt idx="2">
                  <c:v>38</c:v>
                </c:pt>
                <c:pt idx="3">
                  <c:v>39</c:v>
                </c:pt>
                <c:pt idx="4">
                  <c:v>40</c:v>
                </c:pt>
                <c:pt idx="5">
                  <c:v>41</c:v>
                </c:pt>
                <c:pt idx="6">
                  <c:v>42</c:v>
                </c:pt>
                <c:pt idx="7">
                  <c:v>43</c:v>
                </c:pt>
              </c:numCache>
            </c:numRef>
          </c:xVal>
          <c:yVal>
            <c:numRef>
              <c:f>figures!$H$52:$H$59</c:f>
              <c:numCache>
                <c:formatCode>General</c:formatCode>
                <c:ptCount val="8"/>
                <c:pt idx="0">
                  <c:v>-0.19799929032570152</c:v>
                </c:pt>
                <c:pt idx="1">
                  <c:v>-0.20102346449671471</c:v>
                </c:pt>
                <c:pt idx="2">
                  <c:v>0.27903719889508416</c:v>
                </c:pt>
                <c:pt idx="3">
                  <c:v>-0.15347796360635571</c:v>
                </c:pt>
                <c:pt idx="4">
                  <c:v>0.16347262364725368</c:v>
                </c:pt>
                <c:pt idx="5">
                  <c:v>0.12757147837514668</c:v>
                </c:pt>
                <c:pt idx="6">
                  <c:v>-0.10866192982898656</c:v>
                </c:pt>
                <c:pt idx="7">
                  <c:v>-0.11864770153928229</c:v>
                </c:pt>
              </c:numCache>
            </c:numRef>
          </c:yVal>
        </c:ser>
        <c:ser>
          <c:idx val="8"/>
          <c:order val="7"/>
          <c:tx>
            <c:v>128-way parallel</c:v>
          </c:tx>
          <c:spPr>
            <a:ln>
              <a:solidFill>
                <a:srgbClr val="FF0000"/>
              </a:solidFill>
            </a:ln>
          </c:spPr>
          <c:marker>
            <c:symbol val="diamond"/>
            <c:size val="7"/>
            <c:spPr>
              <a:solidFill>
                <a:srgbClr val="FF0000"/>
              </a:solidFill>
              <a:ln>
                <a:solidFill>
                  <a:srgbClr val="FF0000"/>
                </a:solidFill>
              </a:ln>
            </c:spPr>
          </c:marker>
          <c:xVal>
            <c:numRef>
              <c:f>figures!$J$62:$J$66</c:f>
              <c:numCache>
                <c:formatCode>General</c:formatCode>
                <c:ptCount val="5"/>
                <c:pt idx="0">
                  <c:v>44</c:v>
                </c:pt>
                <c:pt idx="1">
                  <c:v>45</c:v>
                </c:pt>
                <c:pt idx="2">
                  <c:v>46</c:v>
                </c:pt>
                <c:pt idx="3">
                  <c:v>47</c:v>
                </c:pt>
                <c:pt idx="4">
                  <c:v>48</c:v>
                </c:pt>
              </c:numCache>
            </c:numRef>
          </c:xVal>
          <c:yVal>
            <c:numRef>
              <c:f>figures!$H$62:$H$66</c:f>
              <c:numCache>
                <c:formatCode>General</c:formatCode>
                <c:ptCount val="5"/>
                <c:pt idx="0">
                  <c:v>0.26035928238617201</c:v>
                </c:pt>
                <c:pt idx="1">
                  <c:v>0.24113821391566681</c:v>
                </c:pt>
                <c:pt idx="2">
                  <c:v>0.34383334315868691</c:v>
                </c:pt>
                <c:pt idx="3">
                  <c:v>0.28424083456498295</c:v>
                </c:pt>
                <c:pt idx="4">
                  <c:v>0.17811545223959971</c:v>
                </c:pt>
              </c:numCache>
            </c:numRef>
          </c:yVal>
        </c:ser>
        <c:axId val="216393984"/>
        <c:axId val="216428544"/>
      </c:scatterChart>
      <c:valAx>
        <c:axId val="216393984"/>
        <c:scaling>
          <c:orientation val="minMax"/>
          <c:max val="50"/>
        </c:scaling>
        <c:axPos val="b"/>
        <c:numFmt formatCode="General" sourceLinked="1"/>
        <c:majorTickMark val="none"/>
        <c:tickLblPos val="none"/>
        <c:txPr>
          <a:bodyPr rot="-5400000" vert="horz"/>
          <a:lstStyle/>
          <a:p>
            <a:pPr>
              <a:defRPr/>
            </a:pPr>
            <a:endParaRPr lang="en-US"/>
          </a:p>
        </c:txPr>
        <c:crossAx val="216428544"/>
        <c:crosses val="autoZero"/>
        <c:crossBetween val="midCat"/>
        <c:majorUnit val="1"/>
      </c:valAx>
      <c:valAx>
        <c:axId val="216428544"/>
        <c:scaling>
          <c:orientation val="minMax"/>
          <c:min val="-0.5"/>
        </c:scaling>
        <c:axPos val="l"/>
        <c:majorGridlines/>
        <c:numFmt formatCode="General" sourceLinked="1"/>
        <c:tickLblPos val="nextTo"/>
        <c:txPr>
          <a:bodyPr/>
          <a:lstStyle/>
          <a:p>
            <a:pPr>
              <a:defRPr sz="1050" b="1"/>
            </a:pPr>
            <a:endParaRPr lang="en-US"/>
          </a:p>
        </c:txPr>
        <c:crossAx val="216393984"/>
        <c:crosses val="autoZero"/>
        <c:crossBetween val="midCat"/>
        <c:majorUnit val="0.1"/>
        <c:minorUnit val="4.0000000000000056E-2"/>
      </c:valAx>
    </c:plotArea>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a:pPr>
            <a:r>
              <a:rPr lang="en-US"/>
              <a:t>Skewed Distributed Inhomogeneous data</a:t>
            </a:r>
          </a:p>
          <a:p>
            <a:pPr>
              <a:defRPr/>
            </a:pPr>
            <a:r>
              <a:rPr lang="en-US"/>
              <a:t>Mean: 400, Dataset Size: 10000</a:t>
            </a:r>
          </a:p>
        </c:rich>
      </c:tx>
      <c:layout>
        <c:manualLayout>
          <c:xMode val="edge"/>
          <c:yMode val="edge"/>
          <c:x val="0.23527117146071028"/>
          <c:y val="1.6666666666666677E-2"/>
        </c:manualLayout>
      </c:layout>
    </c:title>
    <c:plotArea>
      <c:layout>
        <c:manualLayout>
          <c:layoutTarget val="inner"/>
          <c:xMode val="edge"/>
          <c:yMode val="edge"/>
          <c:x val="0.19953115327435259"/>
          <c:y val="0.18399826707837208"/>
          <c:w val="0.76629360783027212"/>
          <c:h val="0.53374365704286963"/>
        </c:manualLayout>
      </c:layout>
      <c:scatterChart>
        <c:scatterStyle val="lineMarker"/>
        <c:ser>
          <c:idx val="0"/>
          <c:order val="0"/>
          <c:tx>
            <c:strRef>
              <c:f>Sheet1!$F$2</c:f>
              <c:strCache>
                <c:ptCount val="1"/>
                <c:pt idx="0">
                  <c:v>DryadLinq SWG</c:v>
                </c:pt>
              </c:strCache>
            </c:strRef>
          </c:tx>
          <c:xVal>
            <c:numRef>
              <c:f>Sheet1!$C$3:$C$9</c:f>
              <c:numCache>
                <c:formatCode>General</c:formatCode>
                <c:ptCount val="7"/>
                <c:pt idx="0">
                  <c:v>0</c:v>
                </c:pt>
                <c:pt idx="1">
                  <c:v>50.157299999999999</c:v>
                </c:pt>
                <c:pt idx="2">
                  <c:v>99.115299999999991</c:v>
                </c:pt>
                <c:pt idx="3">
                  <c:v>147.57499999999999</c:v>
                </c:pt>
                <c:pt idx="4">
                  <c:v>189.59290000000001</c:v>
                </c:pt>
                <c:pt idx="5">
                  <c:v>223.86240000000026</c:v>
                </c:pt>
                <c:pt idx="6">
                  <c:v>251.5008</c:v>
                </c:pt>
              </c:numCache>
            </c:numRef>
          </c:xVal>
          <c:yVal>
            <c:numRef>
              <c:f>Sheet1!$F$3:$F$9</c:f>
              <c:numCache>
                <c:formatCode>#,##0.000</c:formatCode>
                <c:ptCount val="7"/>
                <c:pt idx="0">
                  <c:v>1706.0681109222437</c:v>
                </c:pt>
                <c:pt idx="1">
                  <c:v>2242.821506933833</c:v>
                </c:pt>
                <c:pt idx="2">
                  <c:v>2958.9847893560309</c:v>
                </c:pt>
                <c:pt idx="3">
                  <c:v>3667.5901052476902</c:v>
                </c:pt>
                <c:pt idx="4">
                  <c:v>4505.9049936328565</c:v>
                </c:pt>
                <c:pt idx="5">
                  <c:v>5050.9011299554932</c:v>
                </c:pt>
                <c:pt idx="6">
                  <c:v>5380.9752519185095</c:v>
                </c:pt>
              </c:numCache>
            </c:numRef>
          </c:yVal>
        </c:ser>
        <c:ser>
          <c:idx val="1"/>
          <c:order val="1"/>
          <c:tx>
            <c:strRef>
              <c:f>Sheet1!$H$2</c:f>
              <c:strCache>
                <c:ptCount val="1"/>
                <c:pt idx="0">
                  <c:v>Hadoop SWG</c:v>
                </c:pt>
              </c:strCache>
            </c:strRef>
          </c:tx>
          <c:xVal>
            <c:numRef>
              <c:f>Sheet1!$C$3:$C$9</c:f>
              <c:numCache>
                <c:formatCode>General</c:formatCode>
                <c:ptCount val="7"/>
                <c:pt idx="0">
                  <c:v>0</c:v>
                </c:pt>
                <c:pt idx="1">
                  <c:v>50.157299999999999</c:v>
                </c:pt>
                <c:pt idx="2">
                  <c:v>99.115299999999991</c:v>
                </c:pt>
                <c:pt idx="3">
                  <c:v>147.57499999999999</c:v>
                </c:pt>
                <c:pt idx="4">
                  <c:v>189.59290000000001</c:v>
                </c:pt>
                <c:pt idx="5">
                  <c:v>223.86240000000026</c:v>
                </c:pt>
                <c:pt idx="6">
                  <c:v>251.5008</c:v>
                </c:pt>
              </c:numCache>
            </c:numRef>
          </c:xVal>
          <c:yVal>
            <c:numRef>
              <c:f>Sheet1!$H$3:$H$9</c:f>
              <c:numCache>
                <c:formatCode>#,##0.000</c:formatCode>
                <c:ptCount val="7"/>
                <c:pt idx="0">
                  <c:v>1453.4970000000001</c:v>
                </c:pt>
                <c:pt idx="1">
                  <c:v>1459.1425716801261</c:v>
                </c:pt>
                <c:pt idx="2">
                  <c:v>1497.4150530435813</c:v>
                </c:pt>
                <c:pt idx="3">
                  <c:v>1565.4876090308931</c:v>
                </c:pt>
                <c:pt idx="4">
                  <c:v>1652.8507679966917</c:v>
                </c:pt>
                <c:pt idx="5">
                  <c:v>1686.7344113519125</c:v>
                </c:pt>
                <c:pt idx="6">
                  <c:v>1667.4681363337356</c:v>
                </c:pt>
              </c:numCache>
            </c:numRef>
          </c:yVal>
        </c:ser>
        <c:ser>
          <c:idx val="2"/>
          <c:order val="2"/>
          <c:tx>
            <c:strRef>
              <c:f>Sheet1!$J$2</c:f>
              <c:strCache>
                <c:ptCount val="1"/>
                <c:pt idx="0">
                  <c:v>Hadoop SWG on VM</c:v>
                </c:pt>
              </c:strCache>
            </c:strRef>
          </c:tx>
          <c:xVal>
            <c:numRef>
              <c:f>Sheet1!$C$3:$C$9</c:f>
              <c:numCache>
                <c:formatCode>General</c:formatCode>
                <c:ptCount val="7"/>
                <c:pt idx="0">
                  <c:v>0</c:v>
                </c:pt>
                <c:pt idx="1">
                  <c:v>50.157299999999999</c:v>
                </c:pt>
                <c:pt idx="2">
                  <c:v>99.115299999999991</c:v>
                </c:pt>
                <c:pt idx="3">
                  <c:v>147.57499999999999</c:v>
                </c:pt>
                <c:pt idx="4">
                  <c:v>189.59290000000001</c:v>
                </c:pt>
                <c:pt idx="5">
                  <c:v>223.86240000000026</c:v>
                </c:pt>
                <c:pt idx="6">
                  <c:v>251.5008</c:v>
                </c:pt>
              </c:numCache>
            </c:numRef>
          </c:xVal>
          <c:yVal>
            <c:numRef>
              <c:f>Sheet1!$J$3:$J$9</c:f>
              <c:numCache>
                <c:formatCode>#,##0.000</c:formatCode>
                <c:ptCount val="7"/>
                <c:pt idx="0">
                  <c:v>1786.8619999999999</c:v>
                </c:pt>
                <c:pt idx="1">
                  <c:v>1885.7500583303058</c:v>
                </c:pt>
                <c:pt idx="2">
                  <c:v>1914.7735180075579</c:v>
                </c:pt>
                <c:pt idx="3">
                  <c:v>1933.9306211782539</c:v>
                </c:pt>
                <c:pt idx="4">
                  <c:v>2030.2572986593723</c:v>
                </c:pt>
                <c:pt idx="5">
                  <c:v>1970.0290970097769</c:v>
                </c:pt>
                <c:pt idx="6">
                  <c:v>2039.3518310450993</c:v>
                </c:pt>
              </c:numCache>
            </c:numRef>
          </c:yVal>
        </c:ser>
        <c:axId val="85554688"/>
        <c:axId val="85556608"/>
      </c:scatterChart>
      <c:valAx>
        <c:axId val="85554688"/>
        <c:scaling>
          <c:orientation val="minMax"/>
          <c:max val="300"/>
        </c:scaling>
        <c:axPos val="b"/>
        <c:title>
          <c:tx>
            <c:rich>
              <a:bodyPr/>
              <a:lstStyle/>
              <a:p>
                <a:pPr>
                  <a:defRPr/>
                </a:pPr>
                <a:r>
                  <a:rPr lang="en-US"/>
                  <a:t>Standard Deviation</a:t>
                </a:r>
              </a:p>
            </c:rich>
          </c:tx>
          <c:layout>
            <c:manualLayout>
              <c:xMode val="edge"/>
              <c:yMode val="edge"/>
              <c:x val="0.43137224919845141"/>
              <c:y val="0.81684142607174204"/>
            </c:manualLayout>
          </c:layout>
        </c:title>
        <c:numFmt formatCode="General" sourceLinked="1"/>
        <c:majorTickMark val="none"/>
        <c:tickLblPos val="nextTo"/>
        <c:crossAx val="85556608"/>
        <c:crosses val="autoZero"/>
        <c:crossBetween val="midCat"/>
      </c:valAx>
      <c:valAx>
        <c:axId val="85556608"/>
        <c:scaling>
          <c:orientation val="minMax"/>
        </c:scaling>
        <c:axPos val="l"/>
        <c:majorGridlines/>
        <c:title>
          <c:tx>
            <c:rich>
              <a:bodyPr rot="-5400000" vert="horz"/>
              <a:lstStyle/>
              <a:p>
                <a:pPr>
                  <a:defRPr/>
                </a:pPr>
                <a:r>
                  <a:rPr lang="en-US"/>
                  <a:t>Total Time (s)</a:t>
                </a:r>
              </a:p>
            </c:rich>
          </c:tx>
          <c:layout/>
        </c:title>
        <c:numFmt formatCode="#,##0" sourceLinked="0"/>
        <c:majorTickMark val="none"/>
        <c:tickLblPos val="nextTo"/>
        <c:crossAx val="85554688"/>
        <c:crosses val="autoZero"/>
        <c:crossBetween val="midCat"/>
      </c:valAx>
    </c:plotArea>
    <c:legend>
      <c:legendPos val="b"/>
      <c:layout>
        <c:manualLayout>
          <c:xMode val="edge"/>
          <c:yMode val="edge"/>
          <c:x val="6.2152777777777772E-2"/>
          <c:y val="0.88401334208223847"/>
          <c:w val="0.9"/>
          <c:h val="7.7097769028871499E-2"/>
        </c:manualLayout>
      </c:layout>
    </c:legend>
    <c:plotVisOnly val="1"/>
  </c:chart>
  <c:spPr>
    <a:noFill/>
  </c:spPr>
  <c:txPr>
    <a:bodyPr/>
    <a:lstStyle/>
    <a:p>
      <a:pPr>
        <a:defRPr sz="1800">
          <a:solidFill>
            <a:schemeClr val="tx1"/>
          </a:solidFill>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manualLayout>
          <c:layoutTarget val="inner"/>
          <c:xMode val="edge"/>
          <c:yMode val="edge"/>
          <c:x val="0.17857174103237136"/>
          <c:y val="4.2295313085864275E-2"/>
          <c:w val="0.64347180317413866"/>
          <c:h val="0.64705618146164956"/>
        </c:manualLayout>
      </c:layout>
      <c:barChart>
        <c:barDir val="col"/>
        <c:grouping val="clustered"/>
        <c:ser>
          <c:idx val="0"/>
          <c:order val="0"/>
          <c:tx>
            <c:strRef>
              <c:f>'dryad vs hadoop scalability'!$L$1</c:f>
              <c:strCache>
                <c:ptCount val="1"/>
                <c:pt idx="0">
                  <c:v>Perf. Degradation On VM (Hadoop)</c:v>
                </c:pt>
              </c:strCache>
            </c:strRef>
          </c:tx>
          <c:spPr>
            <a:ln w="25400">
              <a:solidFill>
                <a:schemeClr val="bg1"/>
              </a:solidFill>
            </a:ln>
            <a:effectLst>
              <a:outerShdw blurRad="50800" dist="38100" dir="8100000" algn="tr" rotWithShape="0">
                <a:prstClr val="black">
                  <a:alpha val="40000"/>
                </a:prstClr>
              </a:outerShdw>
            </a:effectLst>
          </c:spPr>
          <c:cat>
            <c:numRef>
              <c:f>'dryad vs hadoop scalability'!$A$2:$A$6</c:f>
              <c:numCache>
                <c:formatCode>General</c:formatCode>
                <c:ptCount val="5"/>
                <c:pt idx="0">
                  <c:v>10000</c:v>
                </c:pt>
                <c:pt idx="1">
                  <c:v>20000</c:v>
                </c:pt>
                <c:pt idx="2">
                  <c:v>30000</c:v>
                </c:pt>
                <c:pt idx="3">
                  <c:v>40000</c:v>
                </c:pt>
                <c:pt idx="4">
                  <c:v>50000</c:v>
                </c:pt>
              </c:numCache>
            </c:numRef>
          </c:cat>
          <c:val>
            <c:numRef>
              <c:f>'dryad vs hadoop scalability'!$L$2:$L$6</c:f>
              <c:numCache>
                <c:formatCode>0.00%</c:formatCode>
                <c:ptCount val="5"/>
                <c:pt idx="0">
                  <c:v>0.26020281035905651</c:v>
                </c:pt>
                <c:pt idx="1">
                  <c:v>0.19666569328339961</c:v>
                </c:pt>
                <c:pt idx="2">
                  <c:v>0.16730746351220449</c:v>
                </c:pt>
                <c:pt idx="3">
                  <c:v>0.17009335031696507</c:v>
                </c:pt>
                <c:pt idx="4">
                  <c:v>0.15329492392700453</c:v>
                </c:pt>
              </c:numCache>
            </c:numRef>
          </c:val>
        </c:ser>
        <c:gapWidth val="295"/>
        <c:overlap val="-25"/>
        <c:axId val="86000768"/>
        <c:axId val="85994880"/>
      </c:barChart>
      <c:valAx>
        <c:axId val="85994880"/>
        <c:scaling>
          <c:orientation val="minMax"/>
          <c:max val="0.30000000000000032"/>
        </c:scaling>
        <c:axPos val="r"/>
        <c:majorGridlines/>
        <c:numFmt formatCode="0%" sourceLinked="0"/>
        <c:majorTickMark val="none"/>
        <c:tickLblPos val="nextTo"/>
        <c:crossAx val="86000768"/>
        <c:crosses val="max"/>
        <c:crossBetween val="between"/>
      </c:valAx>
      <c:catAx>
        <c:axId val="86000768"/>
        <c:scaling>
          <c:orientation val="minMax"/>
        </c:scaling>
        <c:axPos val="b"/>
        <c:title>
          <c:tx>
            <c:rich>
              <a:bodyPr/>
              <a:lstStyle/>
              <a:p>
                <a:pPr>
                  <a:defRPr sz="1800"/>
                </a:pPr>
                <a:r>
                  <a:rPr lang="en-US" sz="1800"/>
                  <a:t>No. of Sequences</a:t>
                </a:r>
              </a:p>
            </c:rich>
          </c:tx>
          <c:layout>
            <c:manualLayout>
              <c:xMode val="edge"/>
              <c:yMode val="edge"/>
              <c:x val="0.34166144185247882"/>
              <c:y val="0.77846406155837644"/>
            </c:manualLayout>
          </c:layout>
        </c:title>
        <c:numFmt formatCode="General" sourceLinked="1"/>
        <c:majorTickMark val="none"/>
        <c:tickLblPos val="nextTo"/>
        <c:crossAx val="85994880"/>
        <c:crosses val="autoZero"/>
        <c:auto val="1"/>
        <c:lblAlgn val="ctr"/>
        <c:lblOffset val="100"/>
      </c:catAx>
    </c:plotArea>
    <c:legend>
      <c:legendPos val="b"/>
      <c:layout>
        <c:manualLayout>
          <c:xMode val="edge"/>
          <c:yMode val="edge"/>
          <c:x val="2.9421051340545037E-2"/>
          <c:y val="0.82562430395379793"/>
          <c:w val="0.93095469255663565"/>
          <c:h val="0.17437559159077454"/>
        </c:manualLayout>
      </c:layout>
      <c:spPr>
        <a:effectLst>
          <a:outerShdw blurRad="50800" dist="38100" dir="5400000" algn="t" rotWithShape="0">
            <a:prstClr val="black">
              <a:alpha val="40000"/>
            </a:prstClr>
          </a:outerShdw>
        </a:effectLst>
      </c:spPr>
      <c:txPr>
        <a:bodyPr/>
        <a:lstStyle/>
        <a:p>
          <a:pPr>
            <a:defRPr sz="2000"/>
          </a:pPr>
          <a:endParaRPr lang="en-US"/>
        </a:p>
      </c:txPr>
    </c:legend>
    <c:plotVisOnly val="1"/>
    <c:dispBlanksAs val="gap"/>
  </c:chart>
  <c:spPr>
    <a:noFill/>
  </c:spPr>
  <c:txPr>
    <a:bodyPr/>
    <a:lstStyle/>
    <a:p>
      <a:pPr>
        <a:defRPr sz="1400" b="1">
          <a:solidFill>
            <a:schemeClr val="tx1"/>
          </a:solidFil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a:pPr>
            <a:r>
              <a:rPr lang="en-US" sz="1600" b="1" i="0" baseline="0" dirty="0" smtClean="0"/>
              <a:t>Concurrent Threading on CCR or TPL Runtime</a:t>
            </a:r>
            <a:endParaRPr lang="en-US" sz="1600" b="1" i="0" baseline="0" dirty="0"/>
          </a:p>
          <a:p>
            <a:pPr>
              <a:defRPr sz="1600"/>
            </a:pPr>
            <a:r>
              <a:rPr lang="en-US" sz="1400" b="0" i="0" baseline="0" dirty="0"/>
              <a:t>(Clustering by Deterministic Annealing </a:t>
            </a:r>
            <a:r>
              <a:rPr lang="en-US" sz="1400" b="0" i="0" baseline="0" dirty="0" smtClean="0"/>
              <a:t>for ALU 35339 data points)</a:t>
            </a:r>
            <a:endParaRPr lang="en-US" sz="1400" b="0" i="0" baseline="0" dirty="0"/>
          </a:p>
        </c:rich>
      </c:tx>
      <c:layout/>
    </c:title>
    <c:plotArea>
      <c:layout/>
      <c:barChart>
        <c:barDir val="col"/>
        <c:grouping val="clustered"/>
        <c:ser>
          <c:idx val="0"/>
          <c:order val="0"/>
          <c:tx>
            <c:v>CCR</c:v>
          </c:tx>
          <c:cat>
            <c:strRef>
              <c:f>[ccr_vs_tpl_alu35339_2.xlsx]BarGraph!$B$2:$B$26</c:f>
              <c:strCache>
                <c:ptCount val="25"/>
                <c:pt idx="0">
                  <c:v>8x1x2</c:v>
                </c:pt>
                <c:pt idx="1">
                  <c:v>2x1x4</c:v>
                </c:pt>
                <c:pt idx="2">
                  <c:v>4x1x4</c:v>
                </c:pt>
                <c:pt idx="3">
                  <c:v>8x1x4</c:v>
                </c:pt>
                <c:pt idx="4">
                  <c:v>16x1x4</c:v>
                </c:pt>
                <c:pt idx="5">
                  <c:v>24x1x4</c:v>
                </c:pt>
                <c:pt idx="6">
                  <c:v>2x1x8</c:v>
                </c:pt>
                <c:pt idx="7">
                  <c:v>4x1x8</c:v>
                </c:pt>
                <c:pt idx="8">
                  <c:v>8x1x8</c:v>
                </c:pt>
                <c:pt idx="9">
                  <c:v>16x1x8</c:v>
                </c:pt>
                <c:pt idx="10">
                  <c:v>24x1x8</c:v>
                </c:pt>
                <c:pt idx="11">
                  <c:v>2x1x16</c:v>
                </c:pt>
                <c:pt idx="12">
                  <c:v>4x1x16</c:v>
                </c:pt>
                <c:pt idx="13">
                  <c:v>8x1x16</c:v>
                </c:pt>
                <c:pt idx="14">
                  <c:v>16x1x16</c:v>
                </c:pt>
                <c:pt idx="15">
                  <c:v>2x1x24</c:v>
                </c:pt>
                <c:pt idx="16">
                  <c:v>4x1x24</c:v>
                </c:pt>
                <c:pt idx="17">
                  <c:v>8x1x24</c:v>
                </c:pt>
                <c:pt idx="18">
                  <c:v>16x1x24</c:v>
                </c:pt>
                <c:pt idx="19">
                  <c:v>24x1x24</c:v>
                </c:pt>
                <c:pt idx="20">
                  <c:v>2x1x32</c:v>
                </c:pt>
                <c:pt idx="21">
                  <c:v>4x1x32</c:v>
                </c:pt>
                <c:pt idx="22">
                  <c:v>8x1x32</c:v>
                </c:pt>
                <c:pt idx="23">
                  <c:v>16x1x32</c:v>
                </c:pt>
                <c:pt idx="24">
                  <c:v>24x1x32</c:v>
                </c:pt>
              </c:strCache>
            </c:strRef>
          </c:cat>
          <c:val>
            <c:numRef>
              <c:f>[ccr_vs_tpl_alu35339_2.xlsx]BarGraph!$I$2:$I$26</c:f>
              <c:numCache>
                <c:formatCode>General</c:formatCode>
                <c:ptCount val="25"/>
                <c:pt idx="0">
                  <c:v>0.39624345573085834</c:v>
                </c:pt>
                <c:pt idx="1">
                  <c:v>0.14914162026857467</c:v>
                </c:pt>
                <c:pt idx="2">
                  <c:v>0.11305780300790035</c:v>
                </c:pt>
                <c:pt idx="3">
                  <c:v>0.2213274987799656</c:v>
                </c:pt>
                <c:pt idx="4">
                  <c:v>0.2436831454956172</c:v>
                </c:pt>
                <c:pt idx="5">
                  <c:v>0.26828763078310974</c:v>
                </c:pt>
                <c:pt idx="6">
                  <c:v>3.4924231286430407E-2</c:v>
                </c:pt>
                <c:pt idx="7">
                  <c:v>0.12962700492684287</c:v>
                </c:pt>
                <c:pt idx="8">
                  <c:v>0.14407075659656179</c:v>
                </c:pt>
                <c:pt idx="9">
                  <c:v>0.22504561378652146</c:v>
                </c:pt>
                <c:pt idx="10">
                  <c:v>0.30034989330315254</c:v>
                </c:pt>
                <c:pt idx="11">
                  <c:v>0.11492245059169245</c:v>
                </c:pt>
                <c:pt idx="12">
                  <c:v>0.17693880381322907</c:v>
                </c:pt>
                <c:pt idx="13">
                  <c:v>0.27999183644969317</c:v>
                </c:pt>
                <c:pt idx="14">
                  <c:v>0.35916607788720523</c:v>
                </c:pt>
                <c:pt idx="15">
                  <c:v>0.10476070059564398</c:v>
                </c:pt>
                <c:pt idx="16">
                  <c:v>0.17832107826758117</c:v>
                </c:pt>
                <c:pt idx="17">
                  <c:v>0.29255508503452632</c:v>
                </c:pt>
                <c:pt idx="18">
                  <c:v>0.46464825460153586</c:v>
                </c:pt>
                <c:pt idx="19">
                  <c:v>0.728581365121035</c:v>
                </c:pt>
                <c:pt idx="20">
                  <c:v>0.13444646743247243</c:v>
                </c:pt>
                <c:pt idx="21">
                  <c:v>0.24935982143859903</c:v>
                </c:pt>
                <c:pt idx="22">
                  <c:v>0.35736586868606335</c:v>
                </c:pt>
                <c:pt idx="23">
                  <c:v>0.57761422783226857</c:v>
                </c:pt>
                <c:pt idx="24">
                  <c:v>0.93223917840452364</c:v>
                </c:pt>
              </c:numCache>
            </c:numRef>
          </c:val>
        </c:ser>
        <c:ser>
          <c:idx val="1"/>
          <c:order val="1"/>
          <c:tx>
            <c:v>TPL</c:v>
          </c:tx>
          <c:cat>
            <c:strRef>
              <c:f>[ccr_vs_tpl_alu35339_2.xlsx]BarGraph!$B$2:$B$26</c:f>
              <c:strCache>
                <c:ptCount val="25"/>
                <c:pt idx="0">
                  <c:v>8x1x2</c:v>
                </c:pt>
                <c:pt idx="1">
                  <c:v>2x1x4</c:v>
                </c:pt>
                <c:pt idx="2">
                  <c:v>4x1x4</c:v>
                </c:pt>
                <c:pt idx="3">
                  <c:v>8x1x4</c:v>
                </c:pt>
                <c:pt idx="4">
                  <c:v>16x1x4</c:v>
                </c:pt>
                <c:pt idx="5">
                  <c:v>24x1x4</c:v>
                </c:pt>
                <c:pt idx="6">
                  <c:v>2x1x8</c:v>
                </c:pt>
                <c:pt idx="7">
                  <c:v>4x1x8</c:v>
                </c:pt>
                <c:pt idx="8">
                  <c:v>8x1x8</c:v>
                </c:pt>
                <c:pt idx="9">
                  <c:v>16x1x8</c:v>
                </c:pt>
                <c:pt idx="10">
                  <c:v>24x1x8</c:v>
                </c:pt>
                <c:pt idx="11">
                  <c:v>2x1x16</c:v>
                </c:pt>
                <c:pt idx="12">
                  <c:v>4x1x16</c:v>
                </c:pt>
                <c:pt idx="13">
                  <c:v>8x1x16</c:v>
                </c:pt>
                <c:pt idx="14">
                  <c:v>16x1x16</c:v>
                </c:pt>
                <c:pt idx="15">
                  <c:v>2x1x24</c:v>
                </c:pt>
                <c:pt idx="16">
                  <c:v>4x1x24</c:v>
                </c:pt>
                <c:pt idx="17">
                  <c:v>8x1x24</c:v>
                </c:pt>
                <c:pt idx="18">
                  <c:v>16x1x24</c:v>
                </c:pt>
                <c:pt idx="19">
                  <c:v>24x1x24</c:v>
                </c:pt>
                <c:pt idx="20">
                  <c:v>2x1x32</c:v>
                </c:pt>
                <c:pt idx="21">
                  <c:v>4x1x32</c:v>
                </c:pt>
                <c:pt idx="22">
                  <c:v>8x1x32</c:v>
                </c:pt>
                <c:pt idx="23">
                  <c:v>16x1x32</c:v>
                </c:pt>
                <c:pt idx="24">
                  <c:v>24x1x32</c:v>
                </c:pt>
              </c:strCache>
            </c:strRef>
          </c:cat>
          <c:val>
            <c:numRef>
              <c:f>[ccr_vs_tpl_alu35339_2.xlsx]BarGraph!$J$2:$J$26</c:f>
              <c:numCache>
                <c:formatCode>General</c:formatCode>
                <c:ptCount val="25"/>
                <c:pt idx="0">
                  <c:v>0.40144050276574467</c:v>
                </c:pt>
                <c:pt idx="1">
                  <c:v>7.7537415044116834E-2</c:v>
                </c:pt>
                <c:pt idx="2">
                  <c:v>0.19124331165923694</c:v>
                </c:pt>
                <c:pt idx="3">
                  <c:v>0.21601895504828311</c:v>
                </c:pt>
                <c:pt idx="4">
                  <c:v>0.21488345723916191</c:v>
                </c:pt>
                <c:pt idx="5">
                  <c:v>0.25754735827278274</c:v>
                </c:pt>
                <c:pt idx="6">
                  <c:v>2.3141764492652147E-2</c:v>
                </c:pt>
                <c:pt idx="7">
                  <c:v>4.5077748618449695E-2</c:v>
                </c:pt>
                <c:pt idx="8">
                  <c:v>8.8356558508603952E-2</c:v>
                </c:pt>
                <c:pt idx="9">
                  <c:v>0.14811716178602796</c:v>
                </c:pt>
                <c:pt idx="10">
                  <c:v>0.22599735040347582</c:v>
                </c:pt>
                <c:pt idx="11">
                  <c:v>7.3023069296721532E-2</c:v>
                </c:pt>
                <c:pt idx="12">
                  <c:v>9.271560165553791E-2</c:v>
                </c:pt>
                <c:pt idx="13">
                  <c:v>0.1376874944766194</c:v>
                </c:pt>
                <c:pt idx="14">
                  <c:v>0.22811344997256616</c:v>
                </c:pt>
                <c:pt idx="15">
                  <c:v>6.2507924574364937E-2</c:v>
                </c:pt>
                <c:pt idx="16">
                  <c:v>0.11082542976412003</c:v>
                </c:pt>
                <c:pt idx="17">
                  <c:v>0.17525852724856719</c:v>
                </c:pt>
                <c:pt idx="18">
                  <c:v>0.32461490824670741</c:v>
                </c:pt>
                <c:pt idx="19">
                  <c:v>0.56025814585261435</c:v>
                </c:pt>
                <c:pt idx="20">
                  <c:v>7.0321535841081029E-2</c:v>
                </c:pt>
                <c:pt idx="21">
                  <c:v>0.14698532293869726</c:v>
                </c:pt>
                <c:pt idx="22">
                  <c:v>0.21964092066999871</c:v>
                </c:pt>
                <c:pt idx="23">
                  <c:v>0.41794689250727657</c:v>
                </c:pt>
                <c:pt idx="24">
                  <c:v>0.73132314715637969</c:v>
                </c:pt>
              </c:numCache>
            </c:numRef>
          </c:val>
        </c:ser>
        <c:axId val="109791488"/>
        <c:axId val="109814912"/>
      </c:barChart>
      <c:catAx>
        <c:axId val="109791488"/>
        <c:scaling>
          <c:orientation val="minMax"/>
        </c:scaling>
        <c:axPos val="b"/>
        <c:title>
          <c:tx>
            <c:rich>
              <a:bodyPr/>
              <a:lstStyle/>
              <a:p>
                <a:pPr>
                  <a:defRPr sz="1600" b="0"/>
                </a:pPr>
                <a:r>
                  <a:rPr lang="en-US" sz="1600" b="0"/>
                  <a:t>Parallel Patterns (Threads/Processes/Nodes)</a:t>
                </a:r>
              </a:p>
            </c:rich>
          </c:tx>
          <c:layout>
            <c:manualLayout>
              <c:xMode val="edge"/>
              <c:yMode val="edge"/>
              <c:x val="0.28961092906865077"/>
              <c:y val="0.92175437161263929"/>
            </c:manualLayout>
          </c:layout>
        </c:title>
        <c:numFmt formatCode="General" sourceLinked="1"/>
        <c:tickLblPos val="nextTo"/>
        <c:txPr>
          <a:bodyPr rot="-5400000" vert="horz"/>
          <a:lstStyle/>
          <a:p>
            <a:pPr>
              <a:defRPr sz="1200"/>
            </a:pPr>
            <a:endParaRPr lang="en-US"/>
          </a:p>
        </c:txPr>
        <c:crossAx val="109814912"/>
        <c:crosses val="autoZero"/>
        <c:auto val="1"/>
        <c:lblAlgn val="ctr"/>
        <c:lblOffset val="100"/>
      </c:catAx>
      <c:valAx>
        <c:axId val="109814912"/>
        <c:scaling>
          <c:orientation val="minMax"/>
        </c:scaling>
        <c:axPos val="l"/>
        <c:majorGridlines/>
        <c:title>
          <c:tx>
            <c:rich>
              <a:bodyPr rot="-5400000" vert="horz"/>
              <a:lstStyle/>
              <a:p>
                <a:pPr>
                  <a:defRPr sz="1600" b="0"/>
                </a:pPr>
                <a:r>
                  <a:rPr lang="en-US" sz="1600" b="0"/>
                  <a:t>Parallel Overhead
</a:t>
                </a:r>
              </a:p>
            </c:rich>
          </c:tx>
          <c:layout>
            <c:manualLayout>
              <c:xMode val="edge"/>
              <c:yMode val="edge"/>
              <c:x val="2.271016122984628E-2"/>
              <c:y val="0.32270702525820638"/>
            </c:manualLayout>
          </c:layout>
        </c:title>
        <c:numFmt formatCode="General" sourceLinked="1"/>
        <c:tickLblPos val="nextTo"/>
        <c:txPr>
          <a:bodyPr/>
          <a:lstStyle/>
          <a:p>
            <a:pPr>
              <a:defRPr sz="1200"/>
            </a:pPr>
            <a:endParaRPr lang="en-US"/>
          </a:p>
        </c:txPr>
        <c:crossAx val="109791488"/>
        <c:crosses val="autoZero"/>
        <c:crossBetween val="between"/>
      </c:valAx>
    </c:plotArea>
    <c:legend>
      <c:legendPos val="r"/>
      <c:layout>
        <c:manualLayout>
          <c:xMode val="edge"/>
          <c:yMode val="edge"/>
          <c:x val="0.12932739929247974"/>
          <c:y val="0.15647264546477144"/>
          <c:w val="0.17524787662411764"/>
          <c:h val="5.7477860721955217E-2"/>
        </c:manualLayout>
      </c:layout>
      <c:txPr>
        <a:bodyPr/>
        <a:lstStyle/>
        <a:p>
          <a:pPr>
            <a:defRPr sz="1200"/>
          </a:pPr>
          <a:endParaRPr lang="en-US"/>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cked"/>
        <c:ser>
          <c:idx val="1"/>
          <c:order val="0"/>
          <c:marker>
            <c:symbol val="none"/>
          </c:marker>
          <c:cat>
            <c:strRef>
              <c:f>PWC!$F$2:$F$82</c:f>
              <c:strCache>
                <c:ptCount val="81"/>
                <c:pt idx="0">
                  <c:v>1x1x1</c:v>
                </c:pt>
                <c:pt idx="1">
                  <c:v>1x1x2</c:v>
                </c:pt>
                <c:pt idx="2">
                  <c:v>1x2x1</c:v>
                </c:pt>
                <c:pt idx="3">
                  <c:v>2x1x1</c:v>
                </c:pt>
                <c:pt idx="4">
                  <c:v>1x2x2</c:v>
                </c:pt>
                <c:pt idx="5">
                  <c:v>1x4x1</c:v>
                </c:pt>
                <c:pt idx="6">
                  <c:v>2x1x2</c:v>
                </c:pt>
                <c:pt idx="7">
                  <c:v>2x2x1</c:v>
                </c:pt>
                <c:pt idx="8">
                  <c:v>2x2x1</c:v>
                </c:pt>
                <c:pt idx="9">
                  <c:v>4x1x1</c:v>
                </c:pt>
                <c:pt idx="10">
                  <c:v>1x1x8</c:v>
                </c:pt>
                <c:pt idx="11">
                  <c:v>1x4x2</c:v>
                </c:pt>
                <c:pt idx="12">
                  <c:v>1x4x2</c:v>
                </c:pt>
                <c:pt idx="13">
                  <c:v>1x8x1</c:v>
                </c:pt>
                <c:pt idx="14">
                  <c:v>2x2x2</c:v>
                </c:pt>
                <c:pt idx="15">
                  <c:v>2x2x2</c:v>
                </c:pt>
                <c:pt idx="16">
                  <c:v>2x4x1</c:v>
                </c:pt>
                <c:pt idx="17">
                  <c:v>2x4x1</c:v>
                </c:pt>
                <c:pt idx="18">
                  <c:v>4x1x2</c:v>
                </c:pt>
                <c:pt idx="19">
                  <c:v>4x1x2</c:v>
                </c:pt>
                <c:pt idx="20">
                  <c:v>4x2x1</c:v>
                </c:pt>
                <c:pt idx="21">
                  <c:v>4x2x1</c:v>
                </c:pt>
                <c:pt idx="22">
                  <c:v>8x1x1</c:v>
                </c:pt>
                <c:pt idx="23">
                  <c:v>1x1x16</c:v>
                </c:pt>
                <c:pt idx="24">
                  <c:v>1x8x2</c:v>
                </c:pt>
                <c:pt idx="25">
                  <c:v>1x16x1</c:v>
                </c:pt>
                <c:pt idx="26">
                  <c:v>2x4x2</c:v>
                </c:pt>
                <c:pt idx="27">
                  <c:v>2x8x1</c:v>
                </c:pt>
                <c:pt idx="28">
                  <c:v>4x2x2</c:v>
                </c:pt>
                <c:pt idx="29">
                  <c:v>4x4x1</c:v>
                </c:pt>
                <c:pt idx="30">
                  <c:v>8x1x2</c:v>
                </c:pt>
                <c:pt idx="31">
                  <c:v>8x2x1</c:v>
                </c:pt>
                <c:pt idx="32">
                  <c:v>16x1x1</c:v>
                </c:pt>
                <c:pt idx="33">
                  <c:v>1x24x1</c:v>
                </c:pt>
                <c:pt idx="34">
                  <c:v>24x1x1</c:v>
                </c:pt>
                <c:pt idx="35">
                  <c:v>2x8x2</c:v>
                </c:pt>
                <c:pt idx="36">
                  <c:v>4x4x2</c:v>
                </c:pt>
                <c:pt idx="37">
                  <c:v>8x2x2</c:v>
                </c:pt>
                <c:pt idx="38">
                  <c:v>16x1x2</c:v>
                </c:pt>
                <c:pt idx="39">
                  <c:v>1x8x6</c:v>
                </c:pt>
                <c:pt idx="40">
                  <c:v>1x16x3</c:v>
                </c:pt>
                <c:pt idx="41">
                  <c:v>1x24x2</c:v>
                </c:pt>
                <c:pt idx="42">
                  <c:v>2x4x6</c:v>
                </c:pt>
                <c:pt idx="43">
                  <c:v>2x8x3</c:v>
                </c:pt>
                <c:pt idx="44">
                  <c:v>4x2x6</c:v>
                </c:pt>
                <c:pt idx="45">
                  <c:v>4x4x3</c:v>
                </c:pt>
                <c:pt idx="46">
                  <c:v>8x2x3</c:v>
                </c:pt>
                <c:pt idx="47">
                  <c:v>16x1x3</c:v>
                </c:pt>
                <c:pt idx="48">
                  <c:v>24x1x2</c:v>
                </c:pt>
                <c:pt idx="49">
                  <c:v>1x8x8</c:v>
                </c:pt>
                <c:pt idx="50">
                  <c:v>1x16x4</c:v>
                </c:pt>
                <c:pt idx="51">
                  <c:v>2x4x8</c:v>
                </c:pt>
                <c:pt idx="52">
                  <c:v>2x8x4</c:v>
                </c:pt>
                <c:pt idx="53">
                  <c:v>4x2x8</c:v>
                </c:pt>
                <c:pt idx="54">
                  <c:v>8x1x8</c:v>
                </c:pt>
                <c:pt idx="55">
                  <c:v>8x2x4</c:v>
                </c:pt>
                <c:pt idx="56">
                  <c:v>16x1x4</c:v>
                </c:pt>
                <c:pt idx="57">
                  <c:v>8x1x10</c:v>
                </c:pt>
                <c:pt idx="58">
                  <c:v>1x24x4</c:v>
                </c:pt>
                <c:pt idx="59">
                  <c:v>4x4x6</c:v>
                </c:pt>
                <c:pt idx="60">
                  <c:v>24x1x4</c:v>
                </c:pt>
                <c:pt idx="61">
                  <c:v>1x16x8</c:v>
                </c:pt>
                <c:pt idx="62">
                  <c:v>2x8x8</c:v>
                </c:pt>
                <c:pt idx="63">
                  <c:v>4x4x8</c:v>
                </c:pt>
                <c:pt idx="64">
                  <c:v>8x2x8</c:v>
                </c:pt>
                <c:pt idx="65">
                  <c:v>16x1x8</c:v>
                </c:pt>
                <c:pt idx="66">
                  <c:v>1x24x8</c:v>
                </c:pt>
                <c:pt idx="67">
                  <c:v>24x1x8</c:v>
                </c:pt>
                <c:pt idx="68">
                  <c:v>1x24x12</c:v>
                </c:pt>
                <c:pt idx="69">
                  <c:v>24x1x12</c:v>
                </c:pt>
                <c:pt idx="70">
                  <c:v>1x24x16</c:v>
                </c:pt>
                <c:pt idx="71">
                  <c:v>1x24x16</c:v>
                </c:pt>
                <c:pt idx="72">
                  <c:v>24x1x16</c:v>
                </c:pt>
                <c:pt idx="73">
                  <c:v>1x24x20</c:v>
                </c:pt>
                <c:pt idx="74">
                  <c:v>24x1x20</c:v>
                </c:pt>
                <c:pt idx="75">
                  <c:v>1x24x24</c:v>
                </c:pt>
                <c:pt idx="76">
                  <c:v>24x1x24</c:v>
                </c:pt>
                <c:pt idx="77">
                  <c:v>1x24x28</c:v>
                </c:pt>
                <c:pt idx="78">
                  <c:v>24x1x28</c:v>
                </c:pt>
                <c:pt idx="79">
                  <c:v>1x24x31</c:v>
                </c:pt>
                <c:pt idx="80">
                  <c:v>24x1x31</c:v>
                </c:pt>
              </c:strCache>
            </c:strRef>
          </c:cat>
          <c:val>
            <c:numRef>
              <c:f>PWC!$H$2:$H$82</c:f>
              <c:numCache>
                <c:formatCode>General</c:formatCode>
                <c:ptCount val="81"/>
                <c:pt idx="0">
                  <c:v>1.1336122749999999</c:v>
                </c:pt>
                <c:pt idx="1">
                  <c:v>0.17594827100000152</c:v>
                </c:pt>
                <c:pt idx="2">
                  <c:v>0.20747389399999999</c:v>
                </c:pt>
                <c:pt idx="3">
                  <c:v>1.3594755599999999</c:v>
                </c:pt>
                <c:pt idx="4">
                  <c:v>-7.4289770000000319E-3</c:v>
                </c:pt>
                <c:pt idx="5">
                  <c:v>0</c:v>
                </c:pt>
                <c:pt idx="6">
                  <c:v>0.19797855400000011</c:v>
                </c:pt>
                <c:pt idx="7">
                  <c:v>0.41362681800000212</c:v>
                </c:pt>
                <c:pt idx="8">
                  <c:v>0.36982963400000246</c:v>
                </c:pt>
                <c:pt idx="9">
                  <c:v>1.4587532619999999</c:v>
                </c:pt>
                <c:pt idx="10">
                  <c:v>-4.6891192000000012E-2</c:v>
                </c:pt>
                <c:pt idx="11">
                  <c:v>4.9918446000000123E-2</c:v>
                </c:pt>
                <c:pt idx="12">
                  <c:v>1.9273361999999999E-2</c:v>
                </c:pt>
                <c:pt idx="13">
                  <c:v>-1.7272780000000022E-2</c:v>
                </c:pt>
                <c:pt idx="14">
                  <c:v>4.4001844999999998E-2</c:v>
                </c:pt>
                <c:pt idx="15">
                  <c:v>9.6014915000000048E-2</c:v>
                </c:pt>
                <c:pt idx="16">
                  <c:v>0.16661681100000011</c:v>
                </c:pt>
                <c:pt idx="17">
                  <c:v>0.16665074899999988</c:v>
                </c:pt>
                <c:pt idx="18">
                  <c:v>0.26765438200000002</c:v>
                </c:pt>
                <c:pt idx="19">
                  <c:v>0.28342994100000246</c:v>
                </c:pt>
                <c:pt idx="20">
                  <c:v>0.89822504600000075</c:v>
                </c:pt>
                <c:pt idx="21">
                  <c:v>0.90352075600000004</c:v>
                </c:pt>
                <c:pt idx="22">
                  <c:v>1.6174134689999999</c:v>
                </c:pt>
                <c:pt idx="23">
                  <c:v>-2.4660521999999987E-2</c:v>
                </c:pt>
                <c:pt idx="24">
                  <c:v>5.6565004999999995E-2</c:v>
                </c:pt>
                <c:pt idx="25">
                  <c:v>1.3559262999999905E-2</c:v>
                </c:pt>
                <c:pt idx="26">
                  <c:v>2.0460396000000002E-2</c:v>
                </c:pt>
                <c:pt idx="27">
                  <c:v>6.7938800000000021E-2</c:v>
                </c:pt>
                <c:pt idx="28">
                  <c:v>0.11258735699999985</c:v>
                </c:pt>
                <c:pt idx="29">
                  <c:v>0.56072074500000002</c:v>
                </c:pt>
                <c:pt idx="30">
                  <c:v>0.30271012500000088</c:v>
                </c:pt>
                <c:pt idx="31">
                  <c:v>1.0436449409999924</c:v>
                </c:pt>
                <c:pt idx="32">
                  <c:v>1.6656527459999999</c:v>
                </c:pt>
                <c:pt idx="33">
                  <c:v>1.8899100000000023E-2</c:v>
                </c:pt>
                <c:pt idx="34">
                  <c:v>2.0058193659999999</c:v>
                </c:pt>
                <c:pt idx="35">
                  <c:v>8.0213967000000011E-2</c:v>
                </c:pt>
                <c:pt idx="36">
                  <c:v>9.0098141000000048E-2</c:v>
                </c:pt>
                <c:pt idx="37">
                  <c:v>0.22820784000000041</c:v>
                </c:pt>
                <c:pt idx="38">
                  <c:v>0.36969194100000002</c:v>
                </c:pt>
                <c:pt idx="39">
                  <c:v>0.10823334600000069</c:v>
                </c:pt>
                <c:pt idx="40">
                  <c:v>0.181069328000001</c:v>
                </c:pt>
                <c:pt idx="41">
                  <c:v>0.18035793700000041</c:v>
                </c:pt>
                <c:pt idx="42">
                  <c:v>9.5822602000000243E-2</c:v>
                </c:pt>
                <c:pt idx="43">
                  <c:v>9.7993563000000047E-2</c:v>
                </c:pt>
                <c:pt idx="44">
                  <c:v>0.10315050100000002</c:v>
                </c:pt>
                <c:pt idx="45">
                  <c:v>9.8778528000000268E-2</c:v>
                </c:pt>
                <c:pt idx="46">
                  <c:v>0.16423220900000021</c:v>
                </c:pt>
                <c:pt idx="47">
                  <c:v>0.26967249400000032</c:v>
                </c:pt>
                <c:pt idx="48">
                  <c:v>0.48301003200000031</c:v>
                </c:pt>
                <c:pt idx="49">
                  <c:v>0.15806871900000041</c:v>
                </c:pt>
                <c:pt idx="50">
                  <c:v>0.20626715000000129</c:v>
                </c:pt>
                <c:pt idx="51">
                  <c:v>0.13289732200000001</c:v>
                </c:pt>
                <c:pt idx="52">
                  <c:v>0.13624788900000132</c:v>
                </c:pt>
                <c:pt idx="53">
                  <c:v>0.10633733899999998</c:v>
                </c:pt>
                <c:pt idx="54">
                  <c:v>9.5415180000000016E-2</c:v>
                </c:pt>
                <c:pt idx="55">
                  <c:v>0.12743347899999999</c:v>
                </c:pt>
                <c:pt idx="56">
                  <c:v>0.17116356599999988</c:v>
                </c:pt>
                <c:pt idx="57">
                  <c:v>0.16816843500000123</c:v>
                </c:pt>
                <c:pt idx="58">
                  <c:v>0.38001790700000337</c:v>
                </c:pt>
                <c:pt idx="59">
                  <c:v>0.1635529420000002</c:v>
                </c:pt>
                <c:pt idx="60">
                  <c:v>0.21251095000000103</c:v>
                </c:pt>
                <c:pt idx="61">
                  <c:v>0.37427151100000189</c:v>
                </c:pt>
                <c:pt idx="62">
                  <c:v>0.26800947300000189</c:v>
                </c:pt>
                <c:pt idx="63">
                  <c:v>0.22024627000000024</c:v>
                </c:pt>
                <c:pt idx="64">
                  <c:v>0.18862658500000001</c:v>
                </c:pt>
                <c:pt idx="65">
                  <c:v>0.16737362499999967</c:v>
                </c:pt>
                <c:pt idx="66">
                  <c:v>0.77236590099999969</c:v>
                </c:pt>
                <c:pt idx="67">
                  <c:v>0.30841248000000343</c:v>
                </c:pt>
                <c:pt idx="68">
                  <c:v>1.2577221939999907</c:v>
                </c:pt>
                <c:pt idx="69">
                  <c:v>0.40262594699999998</c:v>
                </c:pt>
                <c:pt idx="70">
                  <c:v>1.846248332</c:v>
                </c:pt>
                <c:pt idx="71">
                  <c:v>1.8628326040000001</c:v>
                </c:pt>
                <c:pt idx="72">
                  <c:v>0.55149373099999999</c:v>
                </c:pt>
                <c:pt idx="73">
                  <c:v>2.451314182</c:v>
                </c:pt>
                <c:pt idx="74">
                  <c:v>0.63743267800000003</c:v>
                </c:pt>
                <c:pt idx="75">
                  <c:v>3.2060343370000002</c:v>
                </c:pt>
                <c:pt idx="76">
                  <c:v>0.8021189399999995</c:v>
                </c:pt>
                <c:pt idx="77">
                  <c:v>4.0361723119999997</c:v>
                </c:pt>
                <c:pt idx="78">
                  <c:v>0.93420556300000002</c:v>
                </c:pt>
                <c:pt idx="79">
                  <c:v>4.7685222479999645</c:v>
                </c:pt>
                <c:pt idx="80">
                  <c:v>1.0130422569999924</c:v>
                </c:pt>
              </c:numCache>
            </c:numRef>
          </c:val>
        </c:ser>
        <c:marker val="1"/>
        <c:axId val="174909312"/>
        <c:axId val="174977792"/>
      </c:lineChart>
      <c:catAx>
        <c:axId val="174909312"/>
        <c:scaling>
          <c:orientation val="minMax"/>
        </c:scaling>
        <c:axPos val="b"/>
        <c:numFmt formatCode="General" sourceLinked="1"/>
        <c:tickLblPos val="nextTo"/>
        <c:txPr>
          <a:bodyPr/>
          <a:lstStyle/>
          <a:p>
            <a:pPr>
              <a:defRPr sz="1200"/>
            </a:pPr>
            <a:endParaRPr lang="en-US"/>
          </a:p>
        </c:txPr>
        <c:crossAx val="174977792"/>
        <c:crosses val="autoZero"/>
        <c:auto val="1"/>
        <c:lblAlgn val="ctr"/>
        <c:lblOffset val="100"/>
      </c:catAx>
      <c:valAx>
        <c:axId val="174977792"/>
        <c:scaling>
          <c:orientation val="minMax"/>
          <c:max val="5"/>
          <c:min val="0"/>
        </c:scaling>
        <c:axPos val="l"/>
        <c:majorGridlines/>
        <c:numFmt formatCode="General" sourceLinked="1"/>
        <c:tickLblPos val="nextTo"/>
        <c:txPr>
          <a:bodyPr/>
          <a:lstStyle/>
          <a:p>
            <a:pPr>
              <a:defRPr sz="1200"/>
            </a:pPr>
            <a:endParaRPr lang="en-US"/>
          </a:p>
        </c:txPr>
        <c:crossAx val="174909312"/>
        <c:crosses val="autoZero"/>
        <c:crossBetween val="between"/>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673840769903771"/>
          <c:y val="5.1400554097404488E-2"/>
          <c:w val="0.82137328805463306"/>
          <c:h val="0.79822506561679785"/>
        </c:manualLayout>
      </c:layout>
      <c:barChart>
        <c:barDir val="col"/>
        <c:grouping val="clustered"/>
        <c:ser>
          <c:idx val="0"/>
          <c:order val="0"/>
          <c:tx>
            <c:v>DryadLINQ</c:v>
          </c:tx>
          <c:cat>
            <c:numRef>
              <c:f>Sheet1!$A$1:$A$2</c:f>
              <c:numCache>
                <c:formatCode>0</c:formatCode>
                <c:ptCount val="2"/>
                <c:pt idx="0">
                  <c:v>35339</c:v>
                </c:pt>
                <c:pt idx="1">
                  <c:v>50000</c:v>
                </c:pt>
              </c:numCache>
            </c:numRef>
          </c:cat>
          <c:val>
            <c:numRef>
              <c:f>Sheet1!$B$1:$B$2</c:f>
              <c:numCache>
                <c:formatCode>0</c:formatCode>
                <c:ptCount val="2"/>
                <c:pt idx="0">
                  <c:v>8510.4749999999585</c:v>
                </c:pt>
                <c:pt idx="1">
                  <c:v>17200.413</c:v>
                </c:pt>
              </c:numCache>
            </c:numRef>
          </c:val>
        </c:ser>
        <c:ser>
          <c:idx val="1"/>
          <c:order val="1"/>
          <c:tx>
            <c:v>MPI</c:v>
          </c:tx>
          <c:cat>
            <c:numRef>
              <c:f>Sheet1!$A$1:$A$2</c:f>
              <c:numCache>
                <c:formatCode>0</c:formatCode>
                <c:ptCount val="2"/>
                <c:pt idx="0">
                  <c:v>35339</c:v>
                </c:pt>
                <c:pt idx="1">
                  <c:v>50000</c:v>
                </c:pt>
              </c:numCache>
            </c:numRef>
          </c:cat>
          <c:val>
            <c:numRef>
              <c:f>Sheet1!$C$1:$C$2</c:f>
              <c:numCache>
                <c:formatCode>0</c:formatCode>
                <c:ptCount val="2"/>
                <c:pt idx="0">
                  <c:v>8138.3140000000003</c:v>
                </c:pt>
                <c:pt idx="1">
                  <c:v>16588.741000000005</c:v>
                </c:pt>
              </c:numCache>
            </c:numRef>
          </c:val>
        </c:ser>
        <c:axId val="82051840"/>
        <c:axId val="82053376"/>
      </c:barChart>
      <c:catAx>
        <c:axId val="82051840"/>
        <c:scaling>
          <c:orientation val="minMax"/>
        </c:scaling>
        <c:axPos val="b"/>
        <c:numFmt formatCode="0" sourceLinked="1"/>
        <c:tickLblPos val="nextTo"/>
        <c:crossAx val="82053376"/>
        <c:crosses val="autoZero"/>
        <c:auto val="1"/>
        <c:lblAlgn val="ctr"/>
        <c:lblOffset val="100"/>
      </c:catAx>
      <c:valAx>
        <c:axId val="82053376"/>
        <c:scaling>
          <c:orientation val="minMax"/>
        </c:scaling>
        <c:axPos val="l"/>
        <c:majorGridlines/>
        <c:numFmt formatCode="0" sourceLinked="1"/>
        <c:tickLblPos val="nextTo"/>
        <c:crossAx val="82051840"/>
        <c:crosses val="autoZero"/>
        <c:crossBetween val="between"/>
      </c:valAx>
    </c:plotArea>
    <c:legend>
      <c:legendPos val="r"/>
      <c:layout>
        <c:manualLayout>
          <c:xMode val="edge"/>
          <c:yMode val="edge"/>
          <c:x val="0.14694575678040364"/>
          <c:y val="6.9060586176728167E-2"/>
          <c:w val="0.41657023850279584"/>
          <c:h val="0.23458005249343841"/>
        </c:manualLayout>
      </c:layout>
      <c:spPr>
        <a:solidFill>
          <a:schemeClr val="bg1"/>
        </a:solidFill>
        <a:ln>
          <a:solidFill>
            <a:schemeClr val="tx1"/>
          </a:solidFill>
        </a:ln>
      </c:spPr>
      <c:txPr>
        <a:bodyPr/>
        <a:lstStyle/>
        <a:p>
          <a:pPr>
            <a:defRPr sz="1600"/>
          </a:pPr>
          <a:endParaRPr lang="en-US"/>
        </a:p>
      </c:txPr>
    </c:legend>
    <c:plotVisOnly val="1"/>
  </c:chart>
  <c:spPr>
    <a:solidFill>
      <a:schemeClr val="bg1"/>
    </a:solidFill>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600"/>
            </a:pPr>
            <a:r>
              <a:rPr lang="en-US" sz="1400" dirty="0"/>
              <a:t>Time to process 1280 files each with ~375 sequences</a:t>
            </a:r>
          </a:p>
        </c:rich>
      </c:tx>
      <c:layout>
        <c:manualLayout>
          <c:xMode val="edge"/>
          <c:yMode val="edge"/>
          <c:x val="0.20578986220472442"/>
          <c:y val="2.8571428571428612E-2"/>
        </c:manualLayout>
      </c:layout>
    </c:title>
    <c:plotArea>
      <c:layout>
        <c:manualLayout>
          <c:layoutTarget val="inner"/>
          <c:xMode val="edge"/>
          <c:yMode val="edge"/>
          <c:x val="0.22606593818629891"/>
          <c:y val="0.22025778027746579"/>
          <c:w val="0.67189324548717433"/>
          <c:h val="0.68321459817522756"/>
        </c:manualLayout>
      </c:layout>
      <c:barChart>
        <c:barDir val="col"/>
        <c:grouping val="clustered"/>
        <c:ser>
          <c:idx val="0"/>
          <c:order val="0"/>
          <c:tx>
            <c:v>Hadoop</c:v>
          </c:tx>
          <c:cat>
            <c:strRef>
              <c:f>'Cap3'!$J$12:$K$12</c:f>
              <c:strCache>
                <c:ptCount val="2"/>
                <c:pt idx="0">
                  <c:v>Hadoop</c:v>
                </c:pt>
                <c:pt idx="1">
                  <c:v>Dryad</c:v>
                </c:pt>
              </c:strCache>
            </c:strRef>
          </c:cat>
          <c:val>
            <c:numRef>
              <c:f>'Cap3'!$J$17</c:f>
              <c:numCache>
                <c:formatCode>General</c:formatCode>
                <c:ptCount val="1"/>
                <c:pt idx="0">
                  <c:v>573.00099999999998</c:v>
                </c:pt>
              </c:numCache>
            </c:numRef>
          </c:val>
        </c:ser>
        <c:ser>
          <c:idx val="1"/>
          <c:order val="1"/>
          <c:tx>
            <c:v>DryadLINQ</c:v>
          </c:tx>
          <c:cat>
            <c:strRef>
              <c:f>'Cap3'!$J$12:$K$12</c:f>
              <c:strCache>
                <c:ptCount val="2"/>
                <c:pt idx="0">
                  <c:v>Hadoop</c:v>
                </c:pt>
                <c:pt idx="1">
                  <c:v>Dryad</c:v>
                </c:pt>
              </c:strCache>
            </c:strRef>
          </c:cat>
          <c:val>
            <c:numRef>
              <c:f>'Cap3'!$K$17</c:f>
              <c:numCache>
                <c:formatCode>General</c:formatCode>
                <c:ptCount val="1"/>
                <c:pt idx="0">
                  <c:v>478.69299999999993</c:v>
                </c:pt>
              </c:numCache>
            </c:numRef>
          </c:val>
        </c:ser>
        <c:axId val="124005376"/>
        <c:axId val="124075392"/>
      </c:barChart>
      <c:catAx>
        <c:axId val="124005376"/>
        <c:scaling>
          <c:orientation val="minMax"/>
        </c:scaling>
        <c:delete val="1"/>
        <c:axPos val="b"/>
        <c:numFmt formatCode="General" sourceLinked="1"/>
        <c:majorTickMark val="none"/>
        <c:tickLblPos val="none"/>
        <c:crossAx val="124075392"/>
        <c:crosses val="autoZero"/>
        <c:auto val="1"/>
        <c:lblAlgn val="ctr"/>
        <c:lblOffset val="100"/>
      </c:catAx>
      <c:valAx>
        <c:axId val="124075392"/>
        <c:scaling>
          <c:orientation val="minMax"/>
          <c:min val="0"/>
        </c:scaling>
        <c:axPos val="l"/>
        <c:majorGridlines/>
        <c:title>
          <c:tx>
            <c:rich>
              <a:bodyPr/>
              <a:lstStyle/>
              <a:p>
                <a:pPr>
                  <a:defRPr sz="1400"/>
                </a:pPr>
                <a:r>
                  <a:rPr lang="en-US" sz="1400" dirty="0"/>
                  <a:t>Average </a:t>
                </a:r>
                <a:r>
                  <a:rPr lang="en-US" sz="1400" dirty="0" smtClean="0"/>
                  <a:t>Time (Seconds)</a:t>
                </a:r>
                <a:endParaRPr lang="en-US" sz="1400" dirty="0"/>
              </a:p>
            </c:rich>
          </c:tx>
          <c:layout/>
        </c:title>
        <c:numFmt formatCode="General" sourceLinked="1"/>
        <c:majorTickMark val="none"/>
        <c:tickLblPos val="nextTo"/>
        <c:txPr>
          <a:bodyPr/>
          <a:lstStyle/>
          <a:p>
            <a:pPr>
              <a:defRPr sz="1200"/>
            </a:pPr>
            <a:endParaRPr lang="en-US"/>
          </a:p>
        </c:txPr>
        <c:crossAx val="124005376"/>
        <c:crosses val="autoZero"/>
        <c:crossBetween val="between"/>
      </c:valAx>
    </c:plotArea>
    <c:plotVisOnly val="1"/>
  </c:chart>
  <c:txPr>
    <a:bodyPr/>
    <a:lstStyle/>
    <a:p>
      <a:pPr>
        <a:defRPr sz="1800"/>
      </a:pPr>
      <a:endParaRPr lang="en-US"/>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7290410896913749"/>
          <c:y val="6.1204647213215987E-2"/>
          <c:w val="0.67064553353245127"/>
          <c:h val="0.70277867840049879"/>
        </c:manualLayout>
      </c:layout>
      <c:scatterChart>
        <c:scatterStyle val="smoothMarker"/>
        <c:ser>
          <c:idx val="0"/>
          <c:order val="0"/>
          <c:tx>
            <c:v>Avg. Time</c:v>
          </c:tx>
          <c:xVal>
            <c:numRef>
              <c:f>Sheet1!$B$9:$F$9</c:f>
              <c:numCache>
                <c:formatCode>General</c:formatCode>
                <c:ptCount val="5"/>
                <c:pt idx="0">
                  <c:v>22875</c:v>
                </c:pt>
                <c:pt idx="1">
                  <c:v>45750</c:v>
                </c:pt>
                <c:pt idx="2">
                  <c:v>68625</c:v>
                </c:pt>
                <c:pt idx="3">
                  <c:v>91500</c:v>
                </c:pt>
                <c:pt idx="4">
                  <c:v>114376</c:v>
                </c:pt>
              </c:numCache>
            </c:numRef>
          </c:xVal>
          <c:yVal>
            <c:numRef>
              <c:f>Sheet1!$B$11:$F$11</c:f>
              <c:numCache>
                <c:formatCode>General</c:formatCode>
                <c:ptCount val="5"/>
                <c:pt idx="0">
                  <c:v>438</c:v>
                </c:pt>
                <c:pt idx="1">
                  <c:v>776.4</c:v>
                </c:pt>
                <c:pt idx="2">
                  <c:v>1063.8</c:v>
                </c:pt>
                <c:pt idx="3">
                  <c:v>1490.4</c:v>
                </c:pt>
                <c:pt idx="4">
                  <c:v>1738.8</c:v>
                </c:pt>
              </c:numCache>
            </c:numRef>
          </c:yVal>
          <c:smooth val="1"/>
        </c:ser>
        <c:axId val="148416000"/>
        <c:axId val="148526976"/>
      </c:scatterChart>
      <c:scatterChart>
        <c:scatterStyle val="smoothMarker"/>
        <c:ser>
          <c:idx val="1"/>
          <c:order val="1"/>
          <c:tx>
            <c:v>Time per Pair</c:v>
          </c:tx>
          <c:marker>
            <c:symbol val="square"/>
            <c:size val="4"/>
          </c:marker>
          <c:xVal>
            <c:numRef>
              <c:f>Sheet1!$B$9:$F$9</c:f>
              <c:numCache>
                <c:formatCode>General</c:formatCode>
                <c:ptCount val="5"/>
                <c:pt idx="0">
                  <c:v>22875</c:v>
                </c:pt>
                <c:pt idx="1">
                  <c:v>45750</c:v>
                </c:pt>
                <c:pt idx="2">
                  <c:v>68625</c:v>
                </c:pt>
                <c:pt idx="3">
                  <c:v>91500</c:v>
                </c:pt>
                <c:pt idx="4">
                  <c:v>114376</c:v>
                </c:pt>
              </c:numCache>
            </c:numRef>
          </c:xVal>
          <c:yVal>
            <c:numRef>
              <c:f>Sheet1!$B$12:$F$12</c:f>
              <c:numCache>
                <c:formatCode>General</c:formatCode>
                <c:ptCount val="5"/>
                <c:pt idx="0">
                  <c:v>19.147540983606557</c:v>
                </c:pt>
                <c:pt idx="1">
                  <c:v>16.970491803278687</c:v>
                </c:pt>
                <c:pt idx="2">
                  <c:v>15.501639344262324</c:v>
                </c:pt>
                <c:pt idx="3">
                  <c:v>16.288524590163401</c:v>
                </c:pt>
                <c:pt idx="4">
                  <c:v>15.202490032874056</c:v>
                </c:pt>
              </c:numCache>
            </c:numRef>
          </c:yVal>
          <c:smooth val="1"/>
        </c:ser>
        <c:axId val="149721856"/>
        <c:axId val="148752256"/>
      </c:scatterChart>
      <c:valAx>
        <c:axId val="148416000"/>
        <c:scaling>
          <c:orientation val="minMax"/>
        </c:scaling>
        <c:axPos val="b"/>
        <c:title>
          <c:tx>
            <c:rich>
              <a:bodyPr/>
              <a:lstStyle/>
              <a:p>
                <a:pPr>
                  <a:defRPr/>
                </a:pPr>
                <a:r>
                  <a:rPr lang="en-US"/>
                  <a:t>Number</a:t>
                </a:r>
                <a:r>
                  <a:rPr lang="en-US" baseline="0"/>
                  <a:t> of HLA&amp;HIV Pairs</a:t>
                </a:r>
                <a:endParaRPr lang="en-US"/>
              </a:p>
            </c:rich>
          </c:tx>
          <c:layout/>
        </c:title>
        <c:numFmt formatCode="General" sourceLinked="1"/>
        <c:tickLblPos val="nextTo"/>
        <c:crossAx val="148526976"/>
        <c:crosses val="autoZero"/>
        <c:crossBetween val="midCat"/>
      </c:valAx>
      <c:valAx>
        <c:axId val="148526976"/>
        <c:scaling>
          <c:orientation val="minMax"/>
        </c:scaling>
        <c:axPos val="l"/>
        <c:majorGridlines/>
        <c:title>
          <c:tx>
            <c:rich>
              <a:bodyPr rot="-5400000" vert="horz"/>
              <a:lstStyle/>
              <a:p>
                <a:pPr>
                  <a:defRPr/>
                </a:pPr>
                <a:r>
                  <a:rPr lang="en-US" dirty="0"/>
                  <a:t>Avg. time on </a:t>
                </a:r>
                <a:r>
                  <a:rPr lang="en-US" dirty="0" smtClean="0"/>
                  <a:t>48</a:t>
                </a:r>
                <a:r>
                  <a:rPr lang="en-US" baseline="0" dirty="0" smtClean="0"/>
                  <a:t> CPU cores</a:t>
                </a:r>
                <a:r>
                  <a:rPr lang="en-US" dirty="0" smtClean="0"/>
                  <a:t> (Seconds)</a:t>
                </a:r>
                <a:endParaRPr lang="en-US" dirty="0"/>
              </a:p>
            </c:rich>
          </c:tx>
          <c:layout/>
        </c:title>
        <c:numFmt formatCode="General" sourceLinked="1"/>
        <c:tickLblPos val="nextTo"/>
        <c:crossAx val="148416000"/>
        <c:crosses val="autoZero"/>
        <c:crossBetween val="midCat"/>
      </c:valAx>
      <c:valAx>
        <c:axId val="148752256"/>
        <c:scaling>
          <c:orientation val="minMax"/>
          <c:max val="50"/>
        </c:scaling>
        <c:axPos val="r"/>
        <c:title>
          <c:tx>
            <c:rich>
              <a:bodyPr rot="-5400000" vert="horz"/>
              <a:lstStyle/>
              <a:p>
                <a:pPr>
                  <a:defRPr/>
                </a:pPr>
                <a:r>
                  <a:rPr lang="en-US" dirty="0"/>
                  <a:t>Avg.  Time to Calculate a Pair (</a:t>
                </a:r>
                <a:r>
                  <a:rPr lang="en-US" dirty="0" smtClean="0"/>
                  <a:t>milliseconds)</a:t>
                </a:r>
                <a:endParaRPr lang="en-US" dirty="0"/>
              </a:p>
            </c:rich>
          </c:tx>
          <c:layout>
            <c:manualLayout>
              <c:xMode val="edge"/>
              <c:yMode val="edge"/>
              <c:x val="0.91945719069599052"/>
              <c:y val="8.8254195498290888E-2"/>
            </c:manualLayout>
          </c:layout>
        </c:title>
        <c:numFmt formatCode="General" sourceLinked="1"/>
        <c:tickLblPos val="nextTo"/>
        <c:crossAx val="149721856"/>
        <c:crosses val="max"/>
        <c:crossBetween val="midCat"/>
      </c:valAx>
      <c:valAx>
        <c:axId val="149721856"/>
        <c:scaling>
          <c:orientation val="minMax"/>
        </c:scaling>
        <c:delete val="1"/>
        <c:axPos val="b"/>
        <c:numFmt formatCode="General" sourceLinked="1"/>
        <c:tickLblPos val="none"/>
        <c:crossAx val="148752256"/>
        <c:crosses val="autoZero"/>
        <c:crossBetween val="midCat"/>
      </c:valAx>
    </c:plotArea>
    <c:legend>
      <c:legendPos val="r"/>
      <c:layout>
        <c:manualLayout>
          <c:xMode val="edge"/>
          <c:yMode val="edge"/>
          <c:x val="0.17205086433161368"/>
          <c:y val="6.2064227265709433E-2"/>
          <c:w val="0.27361254412163999"/>
          <c:h val="0.26393657042869639"/>
        </c:manualLayout>
      </c:layout>
      <c:spPr>
        <a:solidFill>
          <a:schemeClr val="bg1"/>
        </a:solidFill>
        <a:ln>
          <a:solidFill>
            <a:schemeClr val="tx1"/>
          </a:solidFill>
        </a:ln>
      </c:spPr>
    </c:legend>
    <c:plotVisOnly val="1"/>
  </c:chart>
  <c:spPr>
    <a:ln>
      <a:solidFill>
        <a:prstClr val="black"/>
      </a:solid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26"/>
  <c:chart>
    <c:plotArea>
      <c:layout>
        <c:manualLayout>
          <c:layoutTarget val="inner"/>
          <c:xMode val="edge"/>
          <c:yMode val="edge"/>
          <c:x val="0.15081821294077374"/>
          <c:y val="7.4548702245552684E-2"/>
          <c:w val="0.82137328805463306"/>
          <c:h val="0.79822506561679785"/>
        </c:manualLayout>
      </c:layout>
      <c:barChart>
        <c:barDir val="col"/>
        <c:grouping val="clustered"/>
        <c:ser>
          <c:idx val="0"/>
          <c:order val="0"/>
          <c:tx>
            <c:v>DryadLINQ</c:v>
          </c:tx>
          <c:cat>
            <c:numRef>
              <c:f>Sheet1!$A$1:$A$2</c:f>
              <c:numCache>
                <c:formatCode>0</c:formatCode>
                <c:ptCount val="2"/>
                <c:pt idx="0">
                  <c:v>35339</c:v>
                </c:pt>
                <c:pt idx="1">
                  <c:v>50000</c:v>
                </c:pt>
              </c:numCache>
            </c:numRef>
          </c:cat>
          <c:val>
            <c:numRef>
              <c:f>Sheet1!$B$1:$B$2</c:f>
              <c:numCache>
                <c:formatCode>0</c:formatCode>
                <c:ptCount val="2"/>
                <c:pt idx="0">
                  <c:v>8510.4749999998494</c:v>
                </c:pt>
                <c:pt idx="1">
                  <c:v>17200.413</c:v>
                </c:pt>
              </c:numCache>
            </c:numRef>
          </c:val>
        </c:ser>
        <c:ser>
          <c:idx val="1"/>
          <c:order val="1"/>
          <c:tx>
            <c:v>MPI</c:v>
          </c:tx>
          <c:cat>
            <c:numRef>
              <c:f>Sheet1!$A$1:$A$2</c:f>
              <c:numCache>
                <c:formatCode>0</c:formatCode>
                <c:ptCount val="2"/>
                <c:pt idx="0">
                  <c:v>35339</c:v>
                </c:pt>
                <c:pt idx="1">
                  <c:v>50000</c:v>
                </c:pt>
              </c:numCache>
            </c:numRef>
          </c:cat>
          <c:val>
            <c:numRef>
              <c:f>Sheet1!$C$1:$C$2</c:f>
              <c:numCache>
                <c:formatCode>0</c:formatCode>
                <c:ptCount val="2"/>
                <c:pt idx="0">
                  <c:v>8138.3140000000003</c:v>
                </c:pt>
                <c:pt idx="1">
                  <c:v>16588.741000000005</c:v>
                </c:pt>
              </c:numCache>
            </c:numRef>
          </c:val>
        </c:ser>
        <c:axId val="153361792"/>
        <c:axId val="160927104"/>
      </c:barChart>
      <c:catAx>
        <c:axId val="153361792"/>
        <c:scaling>
          <c:orientation val="minMax"/>
        </c:scaling>
        <c:axPos val="b"/>
        <c:numFmt formatCode="0" sourceLinked="1"/>
        <c:tickLblPos val="nextTo"/>
        <c:txPr>
          <a:bodyPr/>
          <a:lstStyle/>
          <a:p>
            <a:pPr>
              <a:defRPr sz="1200"/>
            </a:pPr>
            <a:endParaRPr lang="en-US"/>
          </a:p>
        </c:txPr>
        <c:crossAx val="160927104"/>
        <c:crosses val="autoZero"/>
        <c:auto val="1"/>
        <c:lblAlgn val="ctr"/>
        <c:lblOffset val="100"/>
      </c:catAx>
      <c:valAx>
        <c:axId val="160927104"/>
        <c:scaling>
          <c:orientation val="minMax"/>
        </c:scaling>
        <c:axPos val="l"/>
        <c:majorGridlines/>
        <c:numFmt formatCode="0" sourceLinked="1"/>
        <c:tickLblPos val="nextTo"/>
        <c:txPr>
          <a:bodyPr/>
          <a:lstStyle/>
          <a:p>
            <a:pPr>
              <a:defRPr sz="1200"/>
            </a:pPr>
            <a:endParaRPr lang="en-US"/>
          </a:p>
        </c:txPr>
        <c:crossAx val="153361792"/>
        <c:crosses val="autoZero"/>
        <c:crossBetween val="between"/>
      </c:valAx>
    </c:plotArea>
    <c:legend>
      <c:legendPos val="r"/>
      <c:layout>
        <c:manualLayout>
          <c:xMode val="edge"/>
          <c:yMode val="edge"/>
          <c:x val="0.19739632545931771"/>
          <c:y val="6.368427736855474E-2"/>
          <c:w val="0.32490354330708793"/>
          <c:h val="0.19694564389128844"/>
        </c:manualLayout>
      </c:layout>
      <c:spPr>
        <a:solidFill>
          <a:schemeClr val="bg1"/>
        </a:solidFill>
        <a:ln>
          <a:solidFill>
            <a:schemeClr val="tx1"/>
          </a:solidFill>
        </a:ln>
      </c:spPr>
      <c:txPr>
        <a:bodyPr/>
        <a:lstStyle/>
        <a:p>
          <a:pPr>
            <a:defRPr sz="1200"/>
          </a:pPr>
          <a:endParaRPr lang="en-US"/>
        </a:p>
      </c:txPr>
    </c:legend>
    <c:plotVisOnly val="1"/>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lineMarker"/>
        <c:ser>
          <c:idx val="1"/>
          <c:order val="0"/>
          <c:tx>
            <c:strRef>
              <c:f>'large data set'!$H$17</c:f>
              <c:strCache>
                <c:ptCount val="1"/>
                <c:pt idx="0">
                  <c:v>Dryad-SWG Adjusted</c:v>
                </c:pt>
              </c:strCache>
            </c:strRef>
          </c:tx>
          <c:xVal>
            <c:numRef>
              <c:f>'large data set'!$F$18:$F$19</c:f>
              <c:numCache>
                <c:formatCode>General</c:formatCode>
                <c:ptCount val="2"/>
                <c:pt idx="0">
                  <c:v>50000</c:v>
                </c:pt>
                <c:pt idx="1">
                  <c:v>35339</c:v>
                </c:pt>
              </c:numCache>
            </c:numRef>
          </c:xVal>
          <c:yVal>
            <c:numRef>
              <c:f>'large data set'!$H$18:$H$19</c:f>
              <c:numCache>
                <c:formatCode>General</c:formatCode>
                <c:ptCount val="2"/>
                <c:pt idx="0">
                  <c:v>1.0061999438875041E-2</c:v>
                </c:pt>
                <c:pt idx="1">
                  <c:v>9.196371675136818E-3</c:v>
                </c:pt>
              </c:numCache>
            </c:numRef>
          </c:yVal>
        </c:ser>
        <c:ser>
          <c:idx val="2"/>
          <c:order val="1"/>
          <c:tx>
            <c:strRef>
              <c:f>'large data set'!$I$17</c:f>
              <c:strCache>
                <c:ptCount val="1"/>
                <c:pt idx="0">
                  <c:v>Hadoop -SWG</c:v>
                </c:pt>
              </c:strCache>
            </c:strRef>
          </c:tx>
          <c:xVal>
            <c:numRef>
              <c:f>'large data set'!$F$18:$F$19</c:f>
              <c:numCache>
                <c:formatCode>General</c:formatCode>
                <c:ptCount val="2"/>
                <c:pt idx="0">
                  <c:v>50000</c:v>
                </c:pt>
                <c:pt idx="1">
                  <c:v>35339</c:v>
                </c:pt>
              </c:numCache>
            </c:numRef>
          </c:xVal>
          <c:yVal>
            <c:numRef>
              <c:f>'large data set'!$I$18:$I$19</c:f>
              <c:numCache>
                <c:formatCode>General</c:formatCode>
                <c:ptCount val="2"/>
                <c:pt idx="0">
                  <c:v>7.1194376000000004E-3</c:v>
                </c:pt>
                <c:pt idx="1">
                  <c:v>7.1741704424516514E-3</c:v>
                </c:pt>
              </c:numCache>
            </c:numRef>
          </c:yVal>
        </c:ser>
        <c:axId val="85227008"/>
        <c:axId val="85228928"/>
      </c:scatterChart>
      <c:valAx>
        <c:axId val="85227008"/>
        <c:scaling>
          <c:orientation val="minMax"/>
          <c:min val="30000"/>
        </c:scaling>
        <c:axPos val="b"/>
        <c:title>
          <c:tx>
            <c:rich>
              <a:bodyPr/>
              <a:lstStyle/>
              <a:p>
                <a:pPr>
                  <a:defRPr sz="1800"/>
                </a:pPr>
                <a:r>
                  <a:rPr lang="en-US" sz="1800"/>
                  <a:t>Number of Sequences</a:t>
                </a:r>
              </a:p>
            </c:rich>
          </c:tx>
          <c:layout/>
        </c:title>
        <c:numFmt formatCode="General" sourceLinked="1"/>
        <c:tickLblPos val="nextTo"/>
        <c:crossAx val="85228928"/>
        <c:crosses val="autoZero"/>
        <c:crossBetween val="midCat"/>
      </c:valAx>
      <c:valAx>
        <c:axId val="85228928"/>
        <c:scaling>
          <c:orientation val="minMax"/>
        </c:scaling>
        <c:axPos val="l"/>
        <c:majorGridlines/>
        <c:numFmt formatCode="General" sourceLinked="1"/>
        <c:tickLblPos val="nextTo"/>
        <c:crossAx val="85227008"/>
        <c:crosses val="autoZero"/>
        <c:crossBetween val="midCat"/>
      </c:valAx>
    </c:plotArea>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a:pPr>
            <a:r>
              <a:rPr lang="en-US" dirty="0" smtClean="0"/>
              <a:t>Randomly </a:t>
            </a:r>
            <a:r>
              <a:rPr lang="en-US" dirty="0"/>
              <a:t>Distributed </a:t>
            </a:r>
            <a:r>
              <a:rPr lang="en-US" dirty="0" smtClean="0"/>
              <a:t>Inhomogeneous </a:t>
            </a:r>
            <a:r>
              <a:rPr lang="en-US" dirty="0"/>
              <a:t>Data </a:t>
            </a:r>
          </a:p>
          <a:p>
            <a:pPr>
              <a:defRPr/>
            </a:pPr>
            <a:r>
              <a:rPr lang="en-US" dirty="0"/>
              <a:t>Mean: 400,  Dataset Size: 10000</a:t>
            </a:r>
          </a:p>
        </c:rich>
      </c:tx>
      <c:layout>
        <c:manualLayout>
          <c:xMode val="edge"/>
          <c:yMode val="edge"/>
          <c:x val="0.25395188101487387"/>
          <c:y val="6.0606097314758807E-2"/>
        </c:manualLayout>
      </c:layout>
    </c:title>
    <c:plotArea>
      <c:layout/>
      <c:scatterChart>
        <c:scatterStyle val="lineMarker"/>
        <c:ser>
          <c:idx val="0"/>
          <c:order val="0"/>
          <c:tx>
            <c:strRef>
              <c:f>Inhomogeneous_idp!$G$14</c:f>
              <c:strCache>
                <c:ptCount val="1"/>
                <c:pt idx="0">
                  <c:v>DryadLinq SWG</c:v>
                </c:pt>
              </c:strCache>
            </c:strRef>
          </c:tx>
          <c:xVal>
            <c:numRef>
              <c:f>Inhomogeneous_idp!$C$15:$C$21</c:f>
              <c:numCache>
                <c:formatCode>General</c:formatCode>
                <c:ptCount val="7"/>
                <c:pt idx="0">
                  <c:v>0</c:v>
                </c:pt>
                <c:pt idx="1">
                  <c:v>50</c:v>
                </c:pt>
                <c:pt idx="2">
                  <c:v>100</c:v>
                </c:pt>
                <c:pt idx="3">
                  <c:v>150</c:v>
                </c:pt>
                <c:pt idx="4">
                  <c:v>187</c:v>
                </c:pt>
                <c:pt idx="5">
                  <c:v>224.89000000000001</c:v>
                </c:pt>
                <c:pt idx="6">
                  <c:v>255</c:v>
                </c:pt>
              </c:numCache>
            </c:numRef>
          </c:xVal>
          <c:yVal>
            <c:numRef>
              <c:f>Inhomogeneous_idp!$G$15:$G$21</c:f>
              <c:numCache>
                <c:formatCode>General</c:formatCode>
                <c:ptCount val="7"/>
                <c:pt idx="0">
                  <c:v>1712.147091691473</c:v>
                </c:pt>
                <c:pt idx="1">
                  <c:v>1707.4143089295108</c:v>
                </c:pt>
                <c:pt idx="2">
                  <c:v>1689.3589530193292</c:v>
                </c:pt>
                <c:pt idx="3">
                  <c:v>1743.9106906608999</c:v>
                </c:pt>
                <c:pt idx="4">
                  <c:v>1737.7260508952231</c:v>
                </c:pt>
                <c:pt idx="5">
                  <c:v>1711.2448479058048</c:v>
                </c:pt>
                <c:pt idx="6">
                  <c:v>1769.5359141793408</c:v>
                </c:pt>
              </c:numCache>
            </c:numRef>
          </c:yVal>
        </c:ser>
        <c:ser>
          <c:idx val="1"/>
          <c:order val="1"/>
          <c:tx>
            <c:strRef>
              <c:f>Inhomogeneous_idp!$F$27</c:f>
              <c:strCache>
                <c:ptCount val="1"/>
                <c:pt idx="0">
                  <c:v>Hadoop SWG</c:v>
                </c:pt>
              </c:strCache>
            </c:strRef>
          </c:tx>
          <c:xVal>
            <c:numRef>
              <c:f>Inhomogeneous_idp!$C$28:$C$33</c:f>
              <c:numCache>
                <c:formatCode>General</c:formatCode>
                <c:ptCount val="6"/>
                <c:pt idx="0">
                  <c:v>0</c:v>
                </c:pt>
                <c:pt idx="1">
                  <c:v>50</c:v>
                </c:pt>
                <c:pt idx="2">
                  <c:v>100</c:v>
                </c:pt>
                <c:pt idx="3">
                  <c:v>150</c:v>
                </c:pt>
                <c:pt idx="4">
                  <c:v>187</c:v>
                </c:pt>
                <c:pt idx="5">
                  <c:v>255</c:v>
                </c:pt>
              </c:numCache>
            </c:numRef>
          </c:xVal>
          <c:yVal>
            <c:numRef>
              <c:f>Inhomogeneous_idp!$F$28:$F$33</c:f>
              <c:numCache>
                <c:formatCode>General</c:formatCode>
                <c:ptCount val="6"/>
                <c:pt idx="0">
                  <c:v>1662.077</c:v>
                </c:pt>
                <c:pt idx="1">
                  <c:v>1637.6239999999998</c:v>
                </c:pt>
                <c:pt idx="2">
                  <c:v>1618.5170000000001</c:v>
                </c:pt>
                <c:pt idx="3">
                  <c:v>1631.463</c:v>
                </c:pt>
                <c:pt idx="4">
                  <c:v>1619.9356016916599</c:v>
                </c:pt>
                <c:pt idx="5">
                  <c:v>1564.9378321640511</c:v>
                </c:pt>
              </c:numCache>
            </c:numRef>
          </c:yVal>
        </c:ser>
        <c:ser>
          <c:idx val="2"/>
          <c:order val="2"/>
          <c:tx>
            <c:strRef>
              <c:f>Inhomogeneous_idp!$H$27</c:f>
              <c:strCache>
                <c:ptCount val="1"/>
                <c:pt idx="0">
                  <c:v>Hadoop SWG on VM</c:v>
                </c:pt>
              </c:strCache>
            </c:strRef>
          </c:tx>
          <c:xVal>
            <c:numRef>
              <c:f>Inhomogeneous_idp!$C$28:$C$33</c:f>
              <c:numCache>
                <c:formatCode>General</c:formatCode>
                <c:ptCount val="6"/>
                <c:pt idx="0">
                  <c:v>0</c:v>
                </c:pt>
                <c:pt idx="1">
                  <c:v>50</c:v>
                </c:pt>
                <c:pt idx="2">
                  <c:v>100</c:v>
                </c:pt>
                <c:pt idx="3">
                  <c:v>150</c:v>
                </c:pt>
                <c:pt idx="4">
                  <c:v>187</c:v>
                </c:pt>
                <c:pt idx="5">
                  <c:v>255</c:v>
                </c:pt>
              </c:numCache>
            </c:numRef>
          </c:xVal>
          <c:yVal>
            <c:numRef>
              <c:f>Inhomogeneous_idp!$H$28:$H$33</c:f>
              <c:numCache>
                <c:formatCode>General</c:formatCode>
                <c:ptCount val="6"/>
                <c:pt idx="0">
                  <c:v>1786.8619999999999</c:v>
                </c:pt>
                <c:pt idx="1">
                  <c:v>1837.9370000000001</c:v>
                </c:pt>
                <c:pt idx="2">
                  <c:v>1830.377</c:v>
                </c:pt>
                <c:pt idx="3">
                  <c:v>1833.492</c:v>
                </c:pt>
                <c:pt idx="4">
                  <c:v>1824.4357939254153</c:v>
                </c:pt>
                <c:pt idx="5">
                  <c:v>1761.6188710969957</c:v>
                </c:pt>
              </c:numCache>
            </c:numRef>
          </c:yVal>
        </c:ser>
        <c:axId val="85300736"/>
        <c:axId val="85302656"/>
      </c:scatterChart>
      <c:valAx>
        <c:axId val="85300736"/>
        <c:scaling>
          <c:orientation val="minMax"/>
        </c:scaling>
        <c:axPos val="b"/>
        <c:title>
          <c:tx>
            <c:rich>
              <a:bodyPr/>
              <a:lstStyle/>
              <a:p>
                <a:pPr>
                  <a:defRPr/>
                </a:pPr>
                <a:r>
                  <a:rPr lang="en-US"/>
                  <a:t>Standard Deviation</a:t>
                </a:r>
              </a:p>
            </c:rich>
          </c:tx>
          <c:layout>
            <c:manualLayout>
              <c:xMode val="edge"/>
              <c:yMode val="edge"/>
              <c:x val="0.42637488133132379"/>
              <c:y val="0.80371152469577756"/>
            </c:manualLayout>
          </c:layout>
        </c:title>
        <c:numFmt formatCode="General" sourceLinked="1"/>
        <c:majorTickMark val="none"/>
        <c:tickLblPos val="nextTo"/>
        <c:crossAx val="85302656"/>
        <c:crosses val="autoZero"/>
        <c:crossBetween val="midCat"/>
      </c:valAx>
      <c:valAx>
        <c:axId val="85302656"/>
        <c:scaling>
          <c:orientation val="minMax"/>
          <c:min val="1500"/>
        </c:scaling>
        <c:axPos val="l"/>
        <c:majorGridlines/>
        <c:title>
          <c:tx>
            <c:rich>
              <a:bodyPr/>
              <a:lstStyle/>
              <a:p>
                <a:pPr>
                  <a:defRPr/>
                </a:pPr>
                <a:r>
                  <a:rPr lang="en-US"/>
                  <a:t>Time (s)</a:t>
                </a:r>
              </a:p>
            </c:rich>
          </c:tx>
          <c:layout/>
        </c:title>
        <c:numFmt formatCode="General" sourceLinked="1"/>
        <c:majorTickMark val="none"/>
        <c:tickLblPos val="nextTo"/>
        <c:crossAx val="85300736"/>
        <c:crosses val="autoZero"/>
        <c:crossBetween val="midCat"/>
      </c:valAx>
    </c:plotArea>
    <c:legend>
      <c:legendPos val="b"/>
      <c:layout>
        <c:manualLayout>
          <c:xMode val="edge"/>
          <c:yMode val="edge"/>
          <c:x val="9.9645377661125703E-2"/>
          <c:y val="0.88197011911972545"/>
          <c:w val="0.9"/>
          <c:h val="7.0088880935337758E-2"/>
        </c:manualLayout>
      </c:layout>
    </c:legend>
    <c:plotVisOnly val="1"/>
  </c:chart>
  <c:spPr>
    <a:noFill/>
  </c:spPr>
  <c:txPr>
    <a:bodyPr/>
    <a:lstStyle/>
    <a:p>
      <a:pPr>
        <a:defRPr sz="1800">
          <a:solidFill>
            <a:schemeClr val="tx1"/>
          </a:solidFill>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70CA8-9DB6-4504-9C99-1F157F12307C}" type="doc">
      <dgm:prSet loTypeId="urn:microsoft.com/office/officeart/2005/8/layout/gear1" loCatId="process" qsTypeId="urn:microsoft.com/office/officeart/2005/8/quickstyle/simple1" qsCatId="simple" csTypeId="urn:microsoft.com/office/officeart/2005/8/colors/accent1_2" csCatId="accent1" phldr="1"/>
      <dgm:spPr/>
    </dgm:pt>
    <dgm:pt modelId="{FDB8B3A5-7AE3-42D0-A578-12CF69CEA231}">
      <dgm:prSet phldrT="[Text]" custT="1"/>
      <dgm:spPr>
        <a:solidFill>
          <a:srgbClr val="0000FF"/>
        </a:solidFill>
      </dgm:spPr>
      <dgm:t>
        <a:bodyPr/>
        <a:lstStyle/>
        <a:p>
          <a:r>
            <a:rPr lang="en-US" sz="2800" b="1" dirty="0" err="1" smtClean="0"/>
            <a:t>Multicore</a:t>
          </a:r>
          <a:endParaRPr lang="en-US" sz="2800" b="1" dirty="0"/>
        </a:p>
      </dgm:t>
    </dgm:pt>
    <dgm:pt modelId="{F425B68A-25DC-437B-B69C-648378C1B8C4}" type="parTrans" cxnId="{877E67E5-A29B-4269-AC3D-DB1C5BA76205}">
      <dgm:prSet/>
      <dgm:spPr/>
      <dgm:t>
        <a:bodyPr/>
        <a:lstStyle/>
        <a:p>
          <a:endParaRPr lang="en-US"/>
        </a:p>
      </dgm:t>
    </dgm:pt>
    <dgm:pt modelId="{8005FE26-C7DE-4DAB-8ADC-40DF38AFE329}" type="sibTrans" cxnId="{877E67E5-A29B-4269-AC3D-DB1C5BA76205}">
      <dgm:prSet/>
      <dgm:spPr/>
      <dgm:t>
        <a:bodyPr/>
        <a:lstStyle/>
        <a:p>
          <a:endParaRPr lang="en-US"/>
        </a:p>
      </dgm:t>
    </dgm:pt>
    <dgm:pt modelId="{272D37A6-A057-4A36-97F6-62C968EA9611}">
      <dgm:prSet phldrT="[Text]" custT="1"/>
      <dgm:spPr>
        <a:solidFill>
          <a:srgbClr val="FFC000"/>
        </a:solidFill>
      </dgm:spPr>
      <dgm:t>
        <a:bodyPr/>
        <a:lstStyle/>
        <a:p>
          <a:r>
            <a:rPr lang="en-US" sz="2400" b="1" dirty="0" smtClean="0"/>
            <a:t>Clouds</a:t>
          </a:r>
          <a:endParaRPr lang="en-US" sz="2400" b="1" dirty="0"/>
        </a:p>
      </dgm:t>
    </dgm:pt>
    <dgm:pt modelId="{42DF3D39-EFCC-4437-BC19-0CDB9FE8F687}" type="parTrans" cxnId="{EF92C021-7675-4B66-9656-3FC72952E336}">
      <dgm:prSet/>
      <dgm:spPr/>
      <dgm:t>
        <a:bodyPr/>
        <a:lstStyle/>
        <a:p>
          <a:endParaRPr lang="en-US"/>
        </a:p>
      </dgm:t>
    </dgm:pt>
    <dgm:pt modelId="{1D535D58-3957-4DD6-AA7F-59F8BF23F375}" type="sibTrans" cxnId="{EF92C021-7675-4B66-9656-3FC72952E336}">
      <dgm:prSet/>
      <dgm:spPr/>
      <dgm:t>
        <a:bodyPr/>
        <a:lstStyle/>
        <a:p>
          <a:endParaRPr lang="en-US"/>
        </a:p>
      </dgm:t>
    </dgm:pt>
    <dgm:pt modelId="{BD7CECFC-1C87-4114-8DE5-D63114DB4CB6}">
      <dgm:prSet phldrT="[Text]" custT="1"/>
      <dgm:spPr>
        <a:solidFill>
          <a:srgbClr val="C00000"/>
        </a:solidFill>
      </dgm:spPr>
      <dgm:t>
        <a:bodyPr/>
        <a:lstStyle/>
        <a:p>
          <a:endParaRPr lang="en-US" sz="1200" b="1" dirty="0"/>
        </a:p>
      </dgm:t>
    </dgm:pt>
    <dgm:pt modelId="{C49187C9-AA5C-43D1-93B5-F35BB4521E6D}" type="parTrans" cxnId="{9ADF0C35-4779-4A1E-B787-784B2AAEAE9D}">
      <dgm:prSet/>
      <dgm:spPr/>
      <dgm:t>
        <a:bodyPr/>
        <a:lstStyle/>
        <a:p>
          <a:endParaRPr lang="en-US"/>
        </a:p>
      </dgm:t>
    </dgm:pt>
    <dgm:pt modelId="{558AFFCA-4CAF-4C06-838E-9D16224DEEC3}" type="sibTrans" cxnId="{9ADF0C35-4779-4A1E-B787-784B2AAEAE9D}">
      <dgm:prSet/>
      <dgm:spPr/>
      <dgm:t>
        <a:bodyPr/>
        <a:lstStyle/>
        <a:p>
          <a:endParaRPr lang="en-US"/>
        </a:p>
      </dgm:t>
    </dgm:pt>
    <dgm:pt modelId="{A292D8FE-111E-41CF-907B-9FB7C36C5217}" type="pres">
      <dgm:prSet presAssocID="{A9570CA8-9DB6-4504-9C99-1F157F12307C}" presName="composite" presStyleCnt="0">
        <dgm:presLayoutVars>
          <dgm:chMax val="3"/>
          <dgm:animLvl val="lvl"/>
          <dgm:resizeHandles val="exact"/>
        </dgm:presLayoutVars>
      </dgm:prSet>
      <dgm:spPr/>
    </dgm:pt>
    <dgm:pt modelId="{E80A448B-04B6-4AB9-A87F-06D866A82CF3}" type="pres">
      <dgm:prSet presAssocID="{FDB8B3A5-7AE3-42D0-A578-12CF69CEA231}" presName="gear1" presStyleLbl="node1" presStyleIdx="0" presStyleCnt="3">
        <dgm:presLayoutVars>
          <dgm:chMax val="1"/>
          <dgm:bulletEnabled val="1"/>
        </dgm:presLayoutVars>
      </dgm:prSet>
      <dgm:spPr/>
      <dgm:t>
        <a:bodyPr/>
        <a:lstStyle/>
        <a:p>
          <a:endParaRPr lang="en-US"/>
        </a:p>
      </dgm:t>
    </dgm:pt>
    <dgm:pt modelId="{5AD6AF23-88F0-4453-9155-112BFEC1CBF1}" type="pres">
      <dgm:prSet presAssocID="{FDB8B3A5-7AE3-42D0-A578-12CF69CEA231}" presName="gear1srcNode" presStyleLbl="node1" presStyleIdx="0" presStyleCnt="3"/>
      <dgm:spPr/>
      <dgm:t>
        <a:bodyPr/>
        <a:lstStyle/>
        <a:p>
          <a:endParaRPr lang="en-US"/>
        </a:p>
      </dgm:t>
    </dgm:pt>
    <dgm:pt modelId="{BB02C7FF-71A7-492D-A278-EFB528CBFB12}" type="pres">
      <dgm:prSet presAssocID="{FDB8B3A5-7AE3-42D0-A578-12CF69CEA231}" presName="gear1dstNode" presStyleLbl="node1" presStyleIdx="0" presStyleCnt="3"/>
      <dgm:spPr/>
      <dgm:t>
        <a:bodyPr/>
        <a:lstStyle/>
        <a:p>
          <a:endParaRPr lang="en-US"/>
        </a:p>
      </dgm:t>
    </dgm:pt>
    <dgm:pt modelId="{BFB9B2A6-91D8-417B-B20C-473001B14CB5}" type="pres">
      <dgm:prSet presAssocID="{272D37A6-A057-4A36-97F6-62C968EA9611}" presName="gear2" presStyleLbl="node1" presStyleIdx="1" presStyleCnt="3">
        <dgm:presLayoutVars>
          <dgm:chMax val="1"/>
          <dgm:bulletEnabled val="1"/>
        </dgm:presLayoutVars>
      </dgm:prSet>
      <dgm:spPr/>
      <dgm:t>
        <a:bodyPr/>
        <a:lstStyle/>
        <a:p>
          <a:endParaRPr lang="en-US"/>
        </a:p>
      </dgm:t>
    </dgm:pt>
    <dgm:pt modelId="{8CF6C750-EDAA-4E92-BC1F-21B732719FED}" type="pres">
      <dgm:prSet presAssocID="{272D37A6-A057-4A36-97F6-62C968EA9611}" presName="gear2srcNode" presStyleLbl="node1" presStyleIdx="1" presStyleCnt="3"/>
      <dgm:spPr/>
      <dgm:t>
        <a:bodyPr/>
        <a:lstStyle/>
        <a:p>
          <a:endParaRPr lang="en-US"/>
        </a:p>
      </dgm:t>
    </dgm:pt>
    <dgm:pt modelId="{9157C930-4617-4F00-9842-2F1EB0AB46E1}" type="pres">
      <dgm:prSet presAssocID="{272D37A6-A057-4A36-97F6-62C968EA9611}" presName="gear2dstNode" presStyleLbl="node1" presStyleIdx="1" presStyleCnt="3"/>
      <dgm:spPr/>
      <dgm:t>
        <a:bodyPr/>
        <a:lstStyle/>
        <a:p>
          <a:endParaRPr lang="en-US"/>
        </a:p>
      </dgm:t>
    </dgm:pt>
    <dgm:pt modelId="{7F9CA8C2-A4B7-4111-B2CA-F08845199D8E}" type="pres">
      <dgm:prSet presAssocID="{BD7CECFC-1C87-4114-8DE5-D63114DB4CB6}" presName="gear3" presStyleLbl="node1" presStyleIdx="2" presStyleCnt="3"/>
      <dgm:spPr/>
      <dgm:t>
        <a:bodyPr/>
        <a:lstStyle/>
        <a:p>
          <a:endParaRPr lang="en-US"/>
        </a:p>
      </dgm:t>
    </dgm:pt>
    <dgm:pt modelId="{5E26902E-A458-40B1-B536-72B4E705E105}" type="pres">
      <dgm:prSet presAssocID="{BD7CECFC-1C87-4114-8DE5-D63114DB4CB6}" presName="gear3tx" presStyleLbl="node1" presStyleIdx="2" presStyleCnt="3">
        <dgm:presLayoutVars>
          <dgm:chMax val="1"/>
          <dgm:bulletEnabled val="1"/>
        </dgm:presLayoutVars>
      </dgm:prSet>
      <dgm:spPr/>
      <dgm:t>
        <a:bodyPr/>
        <a:lstStyle/>
        <a:p>
          <a:endParaRPr lang="en-US"/>
        </a:p>
      </dgm:t>
    </dgm:pt>
    <dgm:pt modelId="{E42B9C0B-626F-4D63-A91B-AFAA05D009B7}" type="pres">
      <dgm:prSet presAssocID="{BD7CECFC-1C87-4114-8DE5-D63114DB4CB6}" presName="gear3srcNode" presStyleLbl="node1" presStyleIdx="2" presStyleCnt="3"/>
      <dgm:spPr/>
      <dgm:t>
        <a:bodyPr/>
        <a:lstStyle/>
        <a:p>
          <a:endParaRPr lang="en-US"/>
        </a:p>
      </dgm:t>
    </dgm:pt>
    <dgm:pt modelId="{6B77F5EF-82AE-4D37-9286-C4B921731A8E}" type="pres">
      <dgm:prSet presAssocID="{BD7CECFC-1C87-4114-8DE5-D63114DB4CB6}" presName="gear3dstNode" presStyleLbl="node1" presStyleIdx="2" presStyleCnt="3"/>
      <dgm:spPr/>
      <dgm:t>
        <a:bodyPr/>
        <a:lstStyle/>
        <a:p>
          <a:endParaRPr lang="en-US"/>
        </a:p>
      </dgm:t>
    </dgm:pt>
    <dgm:pt modelId="{D060117E-BFAA-4207-BBC0-68339EC51B23}" type="pres">
      <dgm:prSet presAssocID="{8005FE26-C7DE-4DAB-8ADC-40DF38AFE329}" presName="connector1" presStyleLbl="sibTrans2D1" presStyleIdx="0" presStyleCnt="3"/>
      <dgm:spPr/>
      <dgm:t>
        <a:bodyPr/>
        <a:lstStyle/>
        <a:p>
          <a:endParaRPr lang="en-US"/>
        </a:p>
      </dgm:t>
    </dgm:pt>
    <dgm:pt modelId="{A0316A42-6256-4E99-90ED-F6A8EB219B35}" type="pres">
      <dgm:prSet presAssocID="{1D535D58-3957-4DD6-AA7F-59F8BF23F375}" presName="connector2" presStyleLbl="sibTrans2D1" presStyleIdx="1" presStyleCnt="3"/>
      <dgm:spPr/>
      <dgm:t>
        <a:bodyPr/>
        <a:lstStyle/>
        <a:p>
          <a:endParaRPr lang="en-US"/>
        </a:p>
      </dgm:t>
    </dgm:pt>
    <dgm:pt modelId="{1C8166D9-87DB-40F4-8941-16AE68DF2AB7}" type="pres">
      <dgm:prSet presAssocID="{558AFFCA-4CAF-4C06-838E-9D16224DEEC3}" presName="connector3" presStyleLbl="sibTrans2D1" presStyleIdx="2" presStyleCnt="3"/>
      <dgm:spPr/>
      <dgm:t>
        <a:bodyPr/>
        <a:lstStyle/>
        <a:p>
          <a:endParaRPr lang="en-US"/>
        </a:p>
      </dgm:t>
    </dgm:pt>
  </dgm:ptLst>
  <dgm:cxnLst>
    <dgm:cxn modelId="{EF92C021-7675-4B66-9656-3FC72952E336}" srcId="{A9570CA8-9DB6-4504-9C99-1F157F12307C}" destId="{272D37A6-A057-4A36-97F6-62C968EA9611}" srcOrd="1" destOrd="0" parTransId="{42DF3D39-EFCC-4437-BC19-0CDB9FE8F687}" sibTransId="{1D535D58-3957-4DD6-AA7F-59F8BF23F375}"/>
    <dgm:cxn modelId="{0226F54B-1BC8-43D3-A41A-3E675D941F1A}" type="presOf" srcId="{272D37A6-A057-4A36-97F6-62C968EA9611}" destId="{8CF6C750-EDAA-4E92-BC1F-21B732719FED}" srcOrd="1" destOrd="0" presId="urn:microsoft.com/office/officeart/2005/8/layout/gear1"/>
    <dgm:cxn modelId="{F276C978-9424-45F9-A9F2-1FD9929924EC}" type="presOf" srcId="{A9570CA8-9DB6-4504-9C99-1F157F12307C}" destId="{A292D8FE-111E-41CF-907B-9FB7C36C5217}" srcOrd="0" destOrd="0" presId="urn:microsoft.com/office/officeart/2005/8/layout/gear1"/>
    <dgm:cxn modelId="{9ADF0C35-4779-4A1E-B787-784B2AAEAE9D}" srcId="{A9570CA8-9DB6-4504-9C99-1F157F12307C}" destId="{BD7CECFC-1C87-4114-8DE5-D63114DB4CB6}" srcOrd="2" destOrd="0" parTransId="{C49187C9-AA5C-43D1-93B5-F35BB4521E6D}" sibTransId="{558AFFCA-4CAF-4C06-838E-9D16224DEEC3}"/>
    <dgm:cxn modelId="{56D6762D-0B49-4248-85CE-786AB797DBC5}" type="presOf" srcId="{FDB8B3A5-7AE3-42D0-A578-12CF69CEA231}" destId="{5AD6AF23-88F0-4453-9155-112BFEC1CBF1}" srcOrd="1" destOrd="0" presId="urn:microsoft.com/office/officeart/2005/8/layout/gear1"/>
    <dgm:cxn modelId="{3E037BC9-1B39-488C-ABB1-7F214DB51754}" type="presOf" srcId="{272D37A6-A057-4A36-97F6-62C968EA9611}" destId="{9157C930-4617-4F00-9842-2F1EB0AB46E1}" srcOrd="2" destOrd="0" presId="urn:microsoft.com/office/officeart/2005/8/layout/gear1"/>
    <dgm:cxn modelId="{F6E283D9-F2F2-44A5-95C9-C5D63F020C30}" type="presOf" srcId="{558AFFCA-4CAF-4C06-838E-9D16224DEEC3}" destId="{1C8166D9-87DB-40F4-8941-16AE68DF2AB7}" srcOrd="0" destOrd="0" presId="urn:microsoft.com/office/officeart/2005/8/layout/gear1"/>
    <dgm:cxn modelId="{47D2FA19-90D1-4F3A-B7FB-798219FC7EEB}" type="presOf" srcId="{BD7CECFC-1C87-4114-8DE5-D63114DB4CB6}" destId="{7F9CA8C2-A4B7-4111-B2CA-F08845199D8E}" srcOrd="0" destOrd="0" presId="urn:microsoft.com/office/officeart/2005/8/layout/gear1"/>
    <dgm:cxn modelId="{68A68756-6370-40BA-9A6A-4AF4202CAA9E}" type="presOf" srcId="{BD7CECFC-1C87-4114-8DE5-D63114DB4CB6}" destId="{E42B9C0B-626F-4D63-A91B-AFAA05D009B7}" srcOrd="2" destOrd="0" presId="urn:microsoft.com/office/officeart/2005/8/layout/gear1"/>
    <dgm:cxn modelId="{891BD600-1D78-457D-BF13-6C2682AED3F5}" type="presOf" srcId="{1D535D58-3957-4DD6-AA7F-59F8BF23F375}" destId="{A0316A42-6256-4E99-90ED-F6A8EB219B35}" srcOrd="0" destOrd="0" presId="urn:microsoft.com/office/officeart/2005/8/layout/gear1"/>
    <dgm:cxn modelId="{7721E1C3-FE8D-46C8-B5DA-1618A0C365E2}" type="presOf" srcId="{272D37A6-A057-4A36-97F6-62C968EA9611}" destId="{BFB9B2A6-91D8-417B-B20C-473001B14CB5}" srcOrd="0" destOrd="0" presId="urn:microsoft.com/office/officeart/2005/8/layout/gear1"/>
    <dgm:cxn modelId="{7B843A66-AA6F-4066-AE08-DF274410EB33}" type="presOf" srcId="{8005FE26-C7DE-4DAB-8ADC-40DF38AFE329}" destId="{D060117E-BFAA-4207-BBC0-68339EC51B23}" srcOrd="0" destOrd="0" presId="urn:microsoft.com/office/officeart/2005/8/layout/gear1"/>
    <dgm:cxn modelId="{0F5C7A93-8036-4DF2-B1FB-DF6B9B93FFF2}" type="presOf" srcId="{FDB8B3A5-7AE3-42D0-A578-12CF69CEA231}" destId="{BB02C7FF-71A7-492D-A278-EFB528CBFB12}" srcOrd="2" destOrd="0" presId="urn:microsoft.com/office/officeart/2005/8/layout/gear1"/>
    <dgm:cxn modelId="{C431E9ED-6AD9-47E7-8DD7-D22FBEEEED42}" type="presOf" srcId="{FDB8B3A5-7AE3-42D0-A578-12CF69CEA231}" destId="{E80A448B-04B6-4AB9-A87F-06D866A82CF3}" srcOrd="0" destOrd="0" presId="urn:microsoft.com/office/officeart/2005/8/layout/gear1"/>
    <dgm:cxn modelId="{877E67E5-A29B-4269-AC3D-DB1C5BA76205}" srcId="{A9570CA8-9DB6-4504-9C99-1F157F12307C}" destId="{FDB8B3A5-7AE3-42D0-A578-12CF69CEA231}" srcOrd="0" destOrd="0" parTransId="{F425B68A-25DC-437B-B69C-648378C1B8C4}" sibTransId="{8005FE26-C7DE-4DAB-8ADC-40DF38AFE329}"/>
    <dgm:cxn modelId="{FA869087-C074-46AC-B18F-F95019102E4B}" type="presOf" srcId="{BD7CECFC-1C87-4114-8DE5-D63114DB4CB6}" destId="{5E26902E-A458-40B1-B536-72B4E705E105}" srcOrd="1" destOrd="0" presId="urn:microsoft.com/office/officeart/2005/8/layout/gear1"/>
    <dgm:cxn modelId="{F59749AC-D373-4EE9-B769-6C1DDC2A8DD3}" type="presOf" srcId="{BD7CECFC-1C87-4114-8DE5-D63114DB4CB6}" destId="{6B77F5EF-82AE-4D37-9286-C4B921731A8E}" srcOrd="3" destOrd="0" presId="urn:microsoft.com/office/officeart/2005/8/layout/gear1"/>
    <dgm:cxn modelId="{2279A860-DC47-47F7-9AC2-6D93EA849329}" type="presParOf" srcId="{A292D8FE-111E-41CF-907B-9FB7C36C5217}" destId="{E80A448B-04B6-4AB9-A87F-06D866A82CF3}" srcOrd="0" destOrd="0" presId="urn:microsoft.com/office/officeart/2005/8/layout/gear1"/>
    <dgm:cxn modelId="{935EDF22-C33E-495E-A367-385FBA26D81C}" type="presParOf" srcId="{A292D8FE-111E-41CF-907B-9FB7C36C5217}" destId="{5AD6AF23-88F0-4453-9155-112BFEC1CBF1}" srcOrd="1" destOrd="0" presId="urn:microsoft.com/office/officeart/2005/8/layout/gear1"/>
    <dgm:cxn modelId="{2C87A182-0CB0-489A-9DBA-2B49304C98E1}" type="presParOf" srcId="{A292D8FE-111E-41CF-907B-9FB7C36C5217}" destId="{BB02C7FF-71A7-492D-A278-EFB528CBFB12}" srcOrd="2" destOrd="0" presId="urn:microsoft.com/office/officeart/2005/8/layout/gear1"/>
    <dgm:cxn modelId="{889E9696-86A9-40AC-8888-091D51EFFF81}" type="presParOf" srcId="{A292D8FE-111E-41CF-907B-9FB7C36C5217}" destId="{BFB9B2A6-91D8-417B-B20C-473001B14CB5}" srcOrd="3" destOrd="0" presId="urn:microsoft.com/office/officeart/2005/8/layout/gear1"/>
    <dgm:cxn modelId="{B044E965-8643-49AE-8AD5-9324B1D9C782}" type="presParOf" srcId="{A292D8FE-111E-41CF-907B-9FB7C36C5217}" destId="{8CF6C750-EDAA-4E92-BC1F-21B732719FED}" srcOrd="4" destOrd="0" presId="urn:microsoft.com/office/officeart/2005/8/layout/gear1"/>
    <dgm:cxn modelId="{AFA53A93-A3CC-40C9-ACD3-D6ABAD3125A3}" type="presParOf" srcId="{A292D8FE-111E-41CF-907B-9FB7C36C5217}" destId="{9157C930-4617-4F00-9842-2F1EB0AB46E1}" srcOrd="5" destOrd="0" presId="urn:microsoft.com/office/officeart/2005/8/layout/gear1"/>
    <dgm:cxn modelId="{2352E6C7-1ACA-4692-8AAB-370AD14EA20D}" type="presParOf" srcId="{A292D8FE-111E-41CF-907B-9FB7C36C5217}" destId="{7F9CA8C2-A4B7-4111-B2CA-F08845199D8E}" srcOrd="6" destOrd="0" presId="urn:microsoft.com/office/officeart/2005/8/layout/gear1"/>
    <dgm:cxn modelId="{77D83E57-6131-4DCC-A9C8-3942B2B94874}" type="presParOf" srcId="{A292D8FE-111E-41CF-907B-9FB7C36C5217}" destId="{5E26902E-A458-40B1-B536-72B4E705E105}" srcOrd="7" destOrd="0" presId="urn:microsoft.com/office/officeart/2005/8/layout/gear1"/>
    <dgm:cxn modelId="{B54F400C-B1F3-41A6-A401-641086EB1AAD}" type="presParOf" srcId="{A292D8FE-111E-41CF-907B-9FB7C36C5217}" destId="{E42B9C0B-626F-4D63-A91B-AFAA05D009B7}" srcOrd="8" destOrd="0" presId="urn:microsoft.com/office/officeart/2005/8/layout/gear1"/>
    <dgm:cxn modelId="{048A9115-500F-4EC9-A7AA-45B093A727A5}" type="presParOf" srcId="{A292D8FE-111E-41CF-907B-9FB7C36C5217}" destId="{6B77F5EF-82AE-4D37-9286-C4B921731A8E}" srcOrd="9" destOrd="0" presId="urn:microsoft.com/office/officeart/2005/8/layout/gear1"/>
    <dgm:cxn modelId="{EB966C51-1173-4C6E-A955-7338B08BFDD5}" type="presParOf" srcId="{A292D8FE-111E-41CF-907B-9FB7C36C5217}" destId="{D060117E-BFAA-4207-BBC0-68339EC51B23}" srcOrd="10" destOrd="0" presId="urn:microsoft.com/office/officeart/2005/8/layout/gear1"/>
    <dgm:cxn modelId="{8EDFE0AE-65D3-4B32-8212-44FB06EAA803}" type="presParOf" srcId="{A292D8FE-111E-41CF-907B-9FB7C36C5217}" destId="{A0316A42-6256-4E99-90ED-F6A8EB219B35}" srcOrd="11" destOrd="0" presId="urn:microsoft.com/office/officeart/2005/8/layout/gear1"/>
    <dgm:cxn modelId="{DCB33618-677E-46EF-BAE0-301F01D4B176}" type="presParOf" srcId="{A292D8FE-111E-41CF-907B-9FB7C36C5217}" destId="{1C8166D9-87DB-40F4-8941-16AE68DF2AB7}" srcOrd="12"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0A448B-04B6-4AB9-A87F-06D866A82CF3}">
      <dsp:nvSpPr>
        <dsp:cNvPr id="0" name=""/>
        <dsp:cNvSpPr/>
      </dsp:nvSpPr>
      <dsp:spPr>
        <a:xfrm>
          <a:off x="4297680" y="2125979"/>
          <a:ext cx="2598419" cy="2598419"/>
        </a:xfrm>
        <a:prstGeom prst="gear9">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t>Multicore</a:t>
          </a:r>
          <a:endParaRPr lang="en-US" sz="2800" b="1" kern="1200" dirty="0"/>
        </a:p>
      </dsp:txBody>
      <dsp:txXfrm>
        <a:off x="4297680" y="2125979"/>
        <a:ext cx="2598419" cy="2598419"/>
      </dsp:txXfrm>
    </dsp:sp>
    <dsp:sp modelId="{BFB9B2A6-91D8-417B-B20C-473001B14CB5}">
      <dsp:nvSpPr>
        <dsp:cNvPr id="0" name=""/>
        <dsp:cNvSpPr/>
      </dsp:nvSpPr>
      <dsp:spPr>
        <a:xfrm>
          <a:off x="2785872" y="1511808"/>
          <a:ext cx="1889760" cy="1889760"/>
        </a:xfrm>
        <a:prstGeom prst="gear6">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Clouds</a:t>
          </a:r>
          <a:endParaRPr lang="en-US" sz="2400" b="1" kern="1200" dirty="0"/>
        </a:p>
      </dsp:txBody>
      <dsp:txXfrm>
        <a:off x="2785872" y="1511808"/>
        <a:ext cx="1889760" cy="1889760"/>
      </dsp:txXfrm>
    </dsp:sp>
    <dsp:sp modelId="{7F9CA8C2-A4B7-4111-B2CA-F08845199D8E}">
      <dsp:nvSpPr>
        <dsp:cNvPr id="0" name=""/>
        <dsp:cNvSpPr/>
      </dsp:nvSpPr>
      <dsp:spPr>
        <a:xfrm rot="20700000">
          <a:off x="3844330" y="208066"/>
          <a:ext cx="1851579" cy="1851579"/>
        </a:xfrm>
        <a:prstGeom prst="gear6">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b="1" kern="1200" dirty="0"/>
        </a:p>
      </dsp:txBody>
      <dsp:txXfrm>
        <a:off x="4250436" y="614172"/>
        <a:ext cx="1039367" cy="1039367"/>
      </dsp:txXfrm>
    </dsp:sp>
    <dsp:sp modelId="{D060117E-BFAA-4207-BBC0-68339EC51B23}">
      <dsp:nvSpPr>
        <dsp:cNvPr id="0" name=""/>
        <dsp:cNvSpPr/>
      </dsp:nvSpPr>
      <dsp:spPr>
        <a:xfrm>
          <a:off x="4103739" y="1730542"/>
          <a:ext cx="3325977" cy="3325977"/>
        </a:xfrm>
        <a:prstGeom prst="circularArrow">
          <a:avLst>
            <a:gd name="adj1" fmla="val 4687"/>
            <a:gd name="adj2" fmla="val 299029"/>
            <a:gd name="adj3" fmla="val 2527521"/>
            <a:gd name="adj4" fmla="val 1583702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316A42-6256-4E99-90ED-F6A8EB219B35}">
      <dsp:nvSpPr>
        <dsp:cNvPr id="0" name=""/>
        <dsp:cNvSpPr/>
      </dsp:nvSpPr>
      <dsp:spPr>
        <a:xfrm>
          <a:off x="2451199" y="1091400"/>
          <a:ext cx="2416530" cy="241653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8166D9-87DB-40F4-8941-16AE68DF2AB7}">
      <dsp:nvSpPr>
        <dsp:cNvPr id="0" name=""/>
        <dsp:cNvSpPr/>
      </dsp:nvSpPr>
      <dsp:spPr>
        <a:xfrm>
          <a:off x="3416041" y="-199773"/>
          <a:ext cx="2605506" cy="260550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drawing1.xml><?xml version="1.0" encoding="utf-8"?>
<c:userShapes xmlns:c="http://schemas.openxmlformats.org/drawingml/2006/chart">
  <cdr:relSizeAnchor xmlns:cdr="http://schemas.openxmlformats.org/drawingml/2006/chartDrawing">
    <cdr:from>
      <cdr:x>0.36735</cdr:x>
      <cdr:y>0.2439</cdr:y>
    </cdr:from>
    <cdr:to>
      <cdr:x>0.57143</cdr:x>
      <cdr:y>0.32192</cdr:y>
    </cdr:to>
    <cdr:sp macro="" textlink="">
      <cdr:nvSpPr>
        <cdr:cNvPr id="2" name="TextBox 1"/>
        <cdr:cNvSpPr txBox="1"/>
      </cdr:nvSpPr>
      <cdr:spPr>
        <a:xfrm xmlns:a="http://schemas.openxmlformats.org/drawingml/2006/main">
          <a:off x="1371600" y="762000"/>
          <a:ext cx="762000" cy="2437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smtClean="0">
              <a:solidFill>
                <a:schemeClr val="tx1"/>
              </a:solidFill>
            </a:rPr>
            <a:t>Hadoop</a:t>
          </a:r>
          <a:endParaRPr lang="en-US" sz="12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C4FAC-5D83-482A-9809-B34FBC9884EF}" type="datetimeFigureOut">
              <a:rPr lang="en-US" smtClean="0"/>
              <a:pPr/>
              <a:t>2/14/2010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D4677B-C5CE-4183-A13D-EB29CCD2130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SALSA is </a:t>
            </a:r>
          </a:p>
          <a:p>
            <a:r>
              <a:rPr lang="en-US" smtClean="0"/>
              <a:t>Service Aggregated Linked Sequential Activities</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Rot="1" noChangeAspect="1" noChangeArrowheads="1" noTextEdit="1"/>
          </p:cNvSpPr>
          <p:nvPr>
            <p:ph type="sldImg"/>
          </p:nvPr>
        </p:nvSpPr>
        <p:spPr>
          <a:ln/>
        </p:spPr>
      </p:sp>
      <p:sp>
        <p:nvSpPr>
          <p:cNvPr id="84275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Rot="1" noChangeAspect="1" noChangeArrowheads="1" noTextEdit="1"/>
          </p:cNvSpPr>
          <p:nvPr>
            <p:ph type="sldImg"/>
          </p:nvPr>
        </p:nvSpPr>
        <p:spPr>
          <a:xfrm>
            <a:off x="1162050" y="687639"/>
            <a:ext cx="4533900" cy="3425402"/>
          </a:xfrm>
          <a:ln/>
        </p:spPr>
      </p:sp>
      <p:sp>
        <p:nvSpPr>
          <p:cNvPr id="1156099" name="Rectangle 3"/>
          <p:cNvSpPr>
            <a:spLocks noGrp="1" noChangeArrowheads="1"/>
          </p:cNvSpPr>
          <p:nvPr>
            <p:ph type="body" idx="1"/>
          </p:nvPr>
        </p:nvSpPr>
        <p:spPr>
          <a:xfrm>
            <a:off x="914400" y="4341722"/>
            <a:ext cx="5029200" cy="4114640"/>
          </a:xfrm>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0188" indent="-230188">
              <a:lnSpc>
                <a:spcPct val="85000"/>
              </a:lnSpc>
              <a:spcBef>
                <a:spcPct val="15000"/>
              </a:spcBef>
              <a:buFont typeface="Wingdings" pitchFamily="2" charset="2"/>
              <a:buChar char="§"/>
            </a:pPr>
            <a:r>
              <a:rPr lang="en-US" dirty="0" smtClean="0"/>
              <a:t>Results</a:t>
            </a:r>
          </a:p>
          <a:p>
            <a:pPr lvl="1">
              <a:lnSpc>
                <a:spcPct val="85000"/>
              </a:lnSpc>
              <a:spcBef>
                <a:spcPct val="15000"/>
              </a:spcBef>
              <a:buFont typeface="Wingdings" pitchFamily="2" charset="2"/>
              <a:buChar char="§"/>
            </a:pPr>
            <a:r>
              <a:rPr lang="en-US" dirty="0" smtClean="0">
                <a:solidFill>
                  <a:srgbClr val="C00000"/>
                </a:solidFill>
              </a:rPr>
              <a:t>Microsoft CCR </a:t>
            </a:r>
            <a:r>
              <a:rPr lang="en-US" dirty="0" smtClean="0"/>
              <a:t>supports MPI, dynamic threading</a:t>
            </a:r>
          </a:p>
          <a:p>
            <a:pPr lvl="1">
              <a:lnSpc>
                <a:spcPct val="85000"/>
              </a:lnSpc>
              <a:spcBef>
                <a:spcPct val="15000"/>
              </a:spcBef>
              <a:buFont typeface="Wingdings" pitchFamily="2" charset="2"/>
              <a:buChar char="§"/>
            </a:pPr>
            <a:r>
              <a:rPr lang="en-US" dirty="0" smtClean="0">
                <a:solidFill>
                  <a:srgbClr val="C00000"/>
                </a:solidFill>
              </a:rPr>
              <a:t>Detailed performance measurements </a:t>
            </a:r>
            <a:r>
              <a:rPr lang="en-US" dirty="0" smtClean="0"/>
              <a:t>with </a:t>
            </a:r>
            <a:r>
              <a:rPr lang="en-US" dirty="0" smtClean="0">
                <a:solidFill>
                  <a:srgbClr val="ECD700"/>
                </a:solidFill>
              </a:rPr>
              <a:t> </a:t>
            </a:r>
            <a:r>
              <a:rPr lang="en-US" dirty="0" smtClean="0">
                <a:solidFill>
                  <a:srgbClr val="C00000"/>
                </a:solidFill>
              </a:rPr>
              <a:t>Speedups</a:t>
            </a:r>
            <a:r>
              <a:rPr lang="en-US" dirty="0" smtClean="0">
                <a:solidFill>
                  <a:srgbClr val="ECD700"/>
                </a:solidFill>
              </a:rPr>
              <a:t>  </a:t>
            </a:r>
            <a:r>
              <a:rPr lang="en-US" dirty="0" smtClean="0"/>
              <a:t>of 7.5 or above on 8-core systems for “large problems” using deterministic annealed (avoid local minima) algorithms for </a:t>
            </a:r>
            <a:r>
              <a:rPr lang="en-US" dirty="0" smtClean="0">
                <a:solidFill>
                  <a:srgbClr val="C00000"/>
                </a:solidFill>
              </a:rPr>
              <a:t>clustering, Gaussian Mixtures, GTM </a:t>
            </a:r>
            <a:r>
              <a:rPr lang="en-US" dirty="0" smtClean="0"/>
              <a:t>(dimensional reduction) etc.</a:t>
            </a:r>
          </a:p>
        </p:txBody>
      </p:sp>
      <p:sp>
        <p:nvSpPr>
          <p:cNvPr id="4" name="Slide Number Placeholder 3"/>
          <p:cNvSpPr>
            <a:spLocks noGrp="1"/>
          </p:cNvSpPr>
          <p:nvPr>
            <p:ph type="sldNum" sz="quarter" idx="10"/>
          </p:nvPr>
        </p:nvSpPr>
        <p:spPr/>
        <p:txBody>
          <a:bodyPr/>
          <a:lstStyle/>
          <a:p>
            <a:fld id="{33D4677B-C5CE-4183-A13D-EB29CCD2130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674EB6-0896-4120-A35A-64B18633A36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674EB6-0896-4120-A35A-64B18633A36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674EB6-0896-4120-A35A-64B18633A36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Grp="1" noRot="1" noChangeAspect="1" noChangeArrowheads="1" noTextEdit="1"/>
          </p:cNvSpPr>
          <p:nvPr>
            <p:ph type="sldImg"/>
          </p:nvPr>
        </p:nvSpPr>
        <p:spPr>
          <a:ln/>
        </p:spPr>
      </p:sp>
      <p:sp>
        <p:nvSpPr>
          <p:cNvPr id="136704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370173B2-124D-4BC8-AF9F-167E85A21D5D}" type="slidenum">
              <a:rPr lang="en-US" sz="1200" b="1" kern="1200">
                <a:solidFill>
                  <a:prstClr val="black"/>
                </a:solidFill>
                <a:latin typeface="Times New Roman" pitchFamily="18" charset="0"/>
                <a:ea typeface="+mn-ea"/>
                <a:cs typeface="+mn-cs"/>
              </a:rPr>
              <a:pPr algn="r" rtl="0" fontAlgn="base">
                <a:spcBef>
                  <a:spcPct val="0"/>
                </a:spcBef>
                <a:spcAft>
                  <a:spcPct val="0"/>
                </a:spcAft>
                <a:defRPr/>
              </a:pPr>
              <a:t>28</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674EB6-0896-4120-A35A-64B18633A36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674EB6-0896-4120-A35A-64B18633A36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69E5DA8D-0B29-49EC-8227-F9343CE57E7E}" type="slidenum">
              <a:rPr lang="en-US" sz="1200" kern="1200">
                <a:solidFill>
                  <a:prstClr val="black"/>
                </a:solidFill>
                <a:latin typeface="Calibri"/>
                <a:ea typeface="+mn-ea"/>
                <a:cs typeface="+mn-cs"/>
              </a:rPr>
              <a:pPr algn="r" rtl="0"/>
              <a:t>32</a:t>
            </a:fld>
            <a:endParaRPr lang="en-US" sz="1200" kern="1200">
              <a:solidFill>
                <a:prstClr val="black"/>
              </a:solidFill>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B4BD610-5845-43A1-970E-26DBB55F25B4}"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B4BD610-5845-43A1-970E-26DBB55F25B4}"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From 1980-2000?, we largely looked at HPC for simulation; now we have </a:t>
            </a:r>
            <a:r>
              <a:rPr lang="en-US" sz="2000" dirty="0" smtClean="0">
                <a:solidFill>
                  <a:srgbClr val="FF0000"/>
                </a:solidFill>
              </a:rPr>
              <a:t>data deluge</a:t>
            </a:r>
            <a:endParaRPr lang="en-US" sz="2000" dirty="0" smtClean="0"/>
          </a:p>
          <a:p>
            <a:r>
              <a:rPr lang="en-US" sz="2000" dirty="0" smtClean="0"/>
              <a:t>1) Data starts on some disk/sensor/instrument</a:t>
            </a:r>
          </a:p>
          <a:p>
            <a:pPr lvl="1"/>
            <a:r>
              <a:rPr lang="en-US" sz="2000" dirty="0" smtClean="0"/>
              <a:t>It needs to be</a:t>
            </a:r>
            <a:r>
              <a:rPr lang="en-US" sz="2000" dirty="0" smtClean="0">
                <a:solidFill>
                  <a:srgbClr val="FFC000"/>
                </a:solidFill>
              </a:rPr>
              <a:t> </a:t>
            </a:r>
            <a:r>
              <a:rPr lang="en-US" sz="2000" dirty="0" smtClean="0">
                <a:solidFill>
                  <a:srgbClr val="0070C0"/>
                </a:solidFill>
              </a:rPr>
              <a:t>decomposed/partitioned</a:t>
            </a:r>
            <a:r>
              <a:rPr lang="en-US" sz="2000" dirty="0" smtClean="0"/>
              <a:t>; often partitioning natural from source of data</a:t>
            </a:r>
          </a:p>
          <a:p>
            <a:r>
              <a:rPr lang="en-US" sz="2000" dirty="0" smtClean="0"/>
              <a:t>2) One runs a </a:t>
            </a:r>
            <a:r>
              <a:rPr lang="en-US" sz="2000" dirty="0" smtClean="0">
                <a:solidFill>
                  <a:srgbClr val="0070C0"/>
                </a:solidFill>
              </a:rPr>
              <a:t>filter</a:t>
            </a:r>
            <a:r>
              <a:rPr lang="en-US" sz="2000" dirty="0" smtClean="0">
                <a:solidFill>
                  <a:srgbClr val="FFC000"/>
                </a:solidFill>
              </a:rPr>
              <a:t> </a:t>
            </a:r>
            <a:r>
              <a:rPr lang="en-US" sz="2000" dirty="0" smtClean="0"/>
              <a:t>of some sort extracting data of interest and (re)formatting it</a:t>
            </a:r>
          </a:p>
          <a:p>
            <a:pPr lvl="1"/>
            <a:r>
              <a:rPr lang="en-US" sz="2000" dirty="0" smtClean="0">
                <a:solidFill>
                  <a:srgbClr val="0070C0"/>
                </a:solidFill>
              </a:rPr>
              <a:t>Pleasingly parallel </a:t>
            </a:r>
            <a:r>
              <a:rPr lang="en-US" sz="2000" dirty="0" smtClean="0"/>
              <a:t>with often “millions” of jobs</a:t>
            </a:r>
          </a:p>
          <a:p>
            <a:pPr lvl="1"/>
            <a:r>
              <a:rPr lang="en-US" sz="2000" dirty="0" smtClean="0"/>
              <a:t>Communication latencies can be many </a:t>
            </a:r>
            <a:r>
              <a:rPr lang="en-US" sz="2000" dirty="0" smtClean="0">
                <a:solidFill>
                  <a:srgbClr val="0070C0"/>
                </a:solidFill>
              </a:rPr>
              <a:t>milliseconds</a:t>
            </a:r>
            <a:r>
              <a:rPr lang="en-US" sz="2000" dirty="0" smtClean="0">
                <a:solidFill>
                  <a:srgbClr val="FFFF00"/>
                </a:solidFill>
              </a:rPr>
              <a:t> </a:t>
            </a:r>
            <a:r>
              <a:rPr lang="en-US" sz="2000" dirty="0" smtClean="0"/>
              <a:t>and can involve </a:t>
            </a:r>
            <a:r>
              <a:rPr lang="en-US" sz="2000" dirty="0" smtClean="0">
                <a:solidFill>
                  <a:srgbClr val="0070C0"/>
                </a:solidFill>
              </a:rPr>
              <a:t>disks</a:t>
            </a:r>
          </a:p>
          <a:p>
            <a:r>
              <a:rPr lang="en-US" sz="2000" dirty="0" smtClean="0"/>
              <a:t>3) Using same (or map to a new) decomposition, one runs a possibly parallel application that could  require </a:t>
            </a:r>
            <a:r>
              <a:rPr lang="en-US" sz="2000" dirty="0" smtClean="0">
                <a:solidFill>
                  <a:srgbClr val="0070C0"/>
                </a:solidFill>
              </a:rPr>
              <a:t>iterative </a:t>
            </a:r>
            <a:r>
              <a:rPr lang="en-US" sz="2000" dirty="0" smtClean="0"/>
              <a:t>steps between communicating processes or could be pleasing parallel</a:t>
            </a:r>
          </a:p>
          <a:p>
            <a:pPr lvl="1"/>
            <a:r>
              <a:rPr lang="en-US" sz="2000" dirty="0" smtClean="0"/>
              <a:t>Communication latencies may be at most some </a:t>
            </a:r>
            <a:r>
              <a:rPr lang="en-US" sz="2000" dirty="0" smtClean="0">
                <a:solidFill>
                  <a:srgbClr val="0070C0"/>
                </a:solidFill>
              </a:rPr>
              <a:t>microseconds</a:t>
            </a:r>
            <a:r>
              <a:rPr lang="en-US" sz="2000" dirty="0" smtClean="0">
                <a:solidFill>
                  <a:srgbClr val="FFFF00"/>
                </a:solidFill>
              </a:rPr>
              <a:t> </a:t>
            </a:r>
            <a:r>
              <a:rPr lang="en-US" sz="2000" dirty="0" smtClean="0"/>
              <a:t>and involves </a:t>
            </a:r>
            <a:r>
              <a:rPr lang="en-US" sz="2000" dirty="0" smtClean="0">
                <a:solidFill>
                  <a:srgbClr val="0070C0"/>
                </a:solidFill>
              </a:rPr>
              <a:t>shared memory </a:t>
            </a:r>
            <a:r>
              <a:rPr lang="en-US" sz="2000" dirty="0" smtClean="0"/>
              <a:t>or</a:t>
            </a:r>
            <a:r>
              <a:rPr lang="en-US" sz="2000" dirty="0" smtClean="0">
                <a:solidFill>
                  <a:srgbClr val="FFFF00"/>
                </a:solidFill>
              </a:rPr>
              <a:t> </a:t>
            </a:r>
            <a:r>
              <a:rPr lang="en-US" sz="2000" dirty="0" smtClean="0">
                <a:solidFill>
                  <a:srgbClr val="0070C0"/>
                </a:solidFill>
              </a:rPr>
              <a:t>high speed networks</a:t>
            </a:r>
          </a:p>
          <a:p>
            <a:r>
              <a:rPr lang="en-US" sz="2000" dirty="0" smtClean="0">
                <a:solidFill>
                  <a:srgbClr val="0070C0"/>
                </a:solidFill>
              </a:rPr>
              <a:t>Workflow</a:t>
            </a:r>
            <a:r>
              <a:rPr lang="en-US" sz="2000" dirty="0" smtClean="0"/>
              <a:t> links 1) 2) 3) with multiple instances of 2) 3)</a:t>
            </a:r>
          </a:p>
          <a:p>
            <a:pPr lvl="1"/>
            <a:r>
              <a:rPr lang="en-US" sz="2000" dirty="0" smtClean="0"/>
              <a:t>Pipeline or more complex graphs</a:t>
            </a:r>
          </a:p>
          <a:p>
            <a:r>
              <a:rPr lang="en-US" sz="2000" dirty="0" smtClean="0"/>
              <a:t>Filters are “</a:t>
            </a:r>
            <a:r>
              <a:rPr lang="en-US" sz="2000" dirty="0" smtClean="0">
                <a:solidFill>
                  <a:srgbClr val="0070C0"/>
                </a:solidFill>
              </a:rPr>
              <a:t>Maps</a:t>
            </a:r>
            <a:r>
              <a:rPr lang="en-US" sz="2000" dirty="0" smtClean="0"/>
              <a:t>” or “</a:t>
            </a:r>
            <a:r>
              <a:rPr lang="en-US" sz="2000" dirty="0" smtClean="0">
                <a:solidFill>
                  <a:srgbClr val="0070C0"/>
                </a:solidFill>
              </a:rPr>
              <a:t>Reductions</a:t>
            </a:r>
            <a:r>
              <a:rPr lang="en-US" sz="2000" dirty="0" smtClean="0"/>
              <a:t>” in </a:t>
            </a:r>
            <a:r>
              <a:rPr lang="en-US" sz="2000" dirty="0" err="1" smtClean="0"/>
              <a:t>MapReduce</a:t>
            </a:r>
            <a:r>
              <a:rPr lang="en-US" sz="2000" dirty="0" smtClean="0"/>
              <a:t> language</a:t>
            </a:r>
          </a:p>
        </p:txBody>
      </p:sp>
      <p:sp>
        <p:nvSpPr>
          <p:cNvPr id="4" name="Slide Number Placeholder 3"/>
          <p:cNvSpPr>
            <a:spLocks noGrp="1"/>
          </p:cNvSpPr>
          <p:nvPr>
            <p:ph type="sldNum" sz="quarter" idx="10"/>
          </p:nvPr>
        </p:nvSpPr>
        <p:spPr/>
        <p:txBody>
          <a:bodyPr/>
          <a:lstStyle/>
          <a:p>
            <a:fld id="{33D4677B-C5CE-4183-A13D-EB29CCD21300}"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CGL-</a:t>
            </a:r>
            <a:r>
              <a:rPr lang="en-US" sz="1200" dirty="0" err="1" smtClean="0"/>
              <a:t>MapReduce</a:t>
            </a:r>
            <a:r>
              <a:rPr lang="en-US" sz="1200" dirty="0" smtClean="0"/>
              <a:t> is an example of </a:t>
            </a:r>
            <a:r>
              <a:rPr lang="en-US" sz="1200" dirty="0" err="1" smtClean="0"/>
              <a:t>MapReduce</a:t>
            </a:r>
            <a:r>
              <a:rPr lang="en-US" sz="1200" dirty="0" smtClean="0"/>
              <a:t>++ -- supports </a:t>
            </a:r>
            <a:r>
              <a:rPr lang="en-US" sz="1200" dirty="0" err="1" smtClean="0"/>
              <a:t>MapReduce</a:t>
            </a:r>
            <a:r>
              <a:rPr lang="en-US" sz="1200" dirty="0" smtClean="0"/>
              <a:t> model with iteration (data stays in memory and communication via streams not files)</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Jim Gray’s talk to the Computer Science and Telecommunications Board</a:t>
            </a:r>
            <a:r>
              <a:rPr lang="en-US" baseline="0" dirty="0" smtClean="0"/>
              <a:t> in 2007</a:t>
            </a:r>
          </a:p>
          <a:p>
            <a:r>
              <a:rPr lang="en-US" baseline="0" dirty="0" smtClean="0"/>
              <a:t>His vision of the fourth paradigm of scientific research.  Focus on Data-intensive Systems and Scientific communications</a:t>
            </a:r>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64008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144EC547-398A-4BEA-B97B-98F7CF26DFDE}"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1~180</a:t>
            </a:r>
            <a:r>
              <a:rPr lang="en-US" sz="1200" kern="1200" baseline="0" dirty="0" smtClean="0">
                <a:solidFill>
                  <a:schemeClr val="tx1"/>
                </a:solidFill>
                <a:latin typeface="+mn-lt"/>
                <a:ea typeface="+mn-ea"/>
                <a:cs typeface="+mn-cs"/>
              </a:rPr>
              <a:t> lines without threading in DryadLINQ, with threading, it is about 400 lines</a:t>
            </a:r>
          </a:p>
          <a:p>
            <a:r>
              <a:rPr lang="en-US" sz="1200" kern="1200" baseline="0" dirty="0" smtClean="0">
                <a:solidFill>
                  <a:schemeClr val="tx1"/>
                </a:solidFill>
                <a:latin typeface="+mn-lt"/>
                <a:ea typeface="+mn-ea"/>
                <a:cs typeface="+mn-cs"/>
              </a:rPr>
              <a:t>MPI ~500 lines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clustering problem [27] is one of the most challenging problems for sequencing clustering because </a:t>
            </a:r>
            <a:r>
              <a:rPr lang="en-US" sz="1200" kern="1200" dirty="0" err="1" smtClean="0">
                <a:solidFill>
                  <a:schemeClr val="tx1"/>
                </a:solidFill>
                <a:latin typeface="+mn-lt"/>
                <a:ea typeface="+mn-ea"/>
                <a:cs typeface="+mn-cs"/>
              </a:rPr>
              <a:t>Alus</a:t>
            </a:r>
            <a:r>
              <a:rPr lang="en-US" sz="1200" kern="1200" dirty="0" smtClean="0">
                <a:solidFill>
                  <a:schemeClr val="tx1"/>
                </a:solidFill>
                <a:latin typeface="+mn-lt"/>
                <a:ea typeface="+mn-ea"/>
                <a:cs typeface="+mn-cs"/>
              </a:rPr>
              <a:t> represent the largest repeat families in human genome. There are about 1 million copies of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sequences in human genome, in which most insertions can be found in other primates and only a small fraction (~ 7000) are human-specific. This indicates that the classification of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repeats can be deduced solely from the 1 million human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elements. Notable,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clustering can be viewed as a classical case study for the capacity of computational infrastructures because it is not only of great intrinsic biological interests, but also a problem of a scale that will remain as the upper limit of many other clustering problem in bioinformatics for the next few years, e.g. the automated protein family classification for a few millions of proteins predicted from large </a:t>
            </a:r>
            <a:r>
              <a:rPr lang="en-US" sz="1200" kern="1200" dirty="0" err="1" smtClean="0">
                <a:solidFill>
                  <a:schemeClr val="tx1"/>
                </a:solidFill>
                <a:latin typeface="+mn-lt"/>
                <a:ea typeface="+mn-ea"/>
                <a:cs typeface="+mn-cs"/>
              </a:rPr>
              <a:t>metagenomics</a:t>
            </a:r>
            <a:r>
              <a:rPr lang="en-US" sz="1200" kern="1200" dirty="0" smtClean="0">
                <a:solidFill>
                  <a:schemeClr val="tx1"/>
                </a:solidFill>
                <a:latin typeface="+mn-lt"/>
                <a:ea typeface="+mn-ea"/>
                <a:cs typeface="+mn-cs"/>
              </a:rPr>
              <a:t> projects. In our work here we examine </a:t>
            </a:r>
            <a:r>
              <a:rPr lang="en-US" sz="1200" kern="1200" dirty="0" err="1" smtClean="0">
                <a:solidFill>
                  <a:schemeClr val="tx1"/>
                </a:solidFill>
                <a:latin typeface="+mn-lt"/>
                <a:ea typeface="+mn-ea"/>
                <a:cs typeface="+mn-cs"/>
              </a:rPr>
              <a:t>Alu</a:t>
            </a:r>
            <a:r>
              <a:rPr lang="en-US" sz="1200" kern="1200" dirty="0" smtClean="0">
                <a:solidFill>
                  <a:schemeClr val="tx1"/>
                </a:solidFill>
                <a:latin typeface="+mn-lt"/>
                <a:ea typeface="+mn-ea"/>
                <a:cs typeface="+mn-cs"/>
              </a:rPr>
              <a:t> samples of 35339 and 50,000 sequences.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D4677B-C5CE-4183-A13D-EB29CCD21300}"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B4BD610-5845-43A1-970E-26DBB55F25B4}"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MDS (Multi-dimensional</a:t>
            </a:r>
            <a:r>
              <a:rPr lang="en-US" baseline="0" dirty="0" smtClean="0"/>
              <a:t> Scaling)</a:t>
            </a:r>
          </a:p>
          <a:p>
            <a:r>
              <a:rPr lang="en-US" baseline="0" dirty="0" smtClean="0"/>
              <a:t>GTM (Generative Topographic Mapping)</a:t>
            </a:r>
          </a:p>
          <a:p>
            <a:r>
              <a:rPr lang="en-US" dirty="0" smtClean="0"/>
              <a:t>DA-MDS(Deterministic Annealing MDS)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DA-GTM(Deterministic Annealing GTM)</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2AC04F-DCFC-BD4B-BF09-F568A56F03D3}"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2AC04F-DCFC-BD4B-BF09-F568A56F03D3}"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2AC04F-DCFC-BD4B-BF09-F568A56F03D3}"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2AC04F-DCFC-BD4B-BF09-F568A56F03D3}"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2AC04F-DCFC-BD4B-BF09-F568A56F03D3}"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2AC04F-DCFC-BD4B-BF09-F568A56F03D3}"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Rot="1" noChangeAspect="1" noChangeArrowheads="1" noTextEdit="1"/>
          </p:cNvSpPr>
          <p:nvPr>
            <p:ph type="sldImg"/>
          </p:nvPr>
        </p:nvSpPr>
        <p:spPr>
          <a:ln/>
        </p:spPr>
      </p:sp>
      <p:sp>
        <p:nvSpPr>
          <p:cNvPr id="11540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Colors represent k-mean (k=2) results. Correlation</a:t>
            </a:r>
            <a:r>
              <a:rPr lang="en-US" baseline="0" dirty="0" smtClean="0"/>
              <a:t> </a:t>
            </a:r>
            <a:r>
              <a:rPr lang="en-US" dirty="0" smtClean="0"/>
              <a:t>is measured between MDS and</a:t>
            </a:r>
            <a:r>
              <a:rPr lang="en-US" baseline="0" dirty="0" smtClean="0"/>
              <a:t> GTM by using Canonical Correlation Analysis (CCA)  and it shows high-correlation between them.</a:t>
            </a:r>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Sensitive to small data set;  load balance; 10k data size; ??? Labels computation, total</a:t>
            </a:r>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Real data; mean length of sequence is 300. </a:t>
            </a:r>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10k data</a:t>
            </a:r>
            <a:r>
              <a:rPr lang="en-US" baseline="0" dirty="0" smtClean="0"/>
              <a:t> size</a:t>
            </a:r>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10k data</a:t>
            </a:r>
            <a:r>
              <a:rPr lang="en-US" baseline="0" dirty="0" smtClean="0"/>
              <a:t> size</a:t>
            </a:r>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B4BD610-5845-43A1-970E-26DBB55F25B4}"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algn="r" rtl="0" fontAlgn="base">
              <a:spcBef>
                <a:spcPct val="0"/>
              </a:spcBef>
              <a:spcAft>
                <a:spcPct val="0"/>
              </a:spcAft>
            </a:pPr>
            <a:fld id="{7353CC8D-5389-4B02-B9D8-2B0D253C4F54}" type="slidenum">
              <a:rPr lang="en-US" sz="1200" b="1" kern="1200">
                <a:solidFill>
                  <a:prstClr val="black"/>
                </a:solidFill>
                <a:latin typeface="Times New Roman" pitchFamily="18" charset="0"/>
                <a:ea typeface="+mn-ea"/>
                <a:cs typeface="+mn-cs"/>
              </a:rPr>
              <a:pPr algn="r" rtl="0" fontAlgn="base">
                <a:spcBef>
                  <a:spcPct val="0"/>
                </a:spcBef>
                <a:spcAft>
                  <a:spcPct val="0"/>
                </a:spcAft>
              </a:pPr>
              <a:t>8</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CGL-</a:t>
            </a:r>
            <a:r>
              <a:rPr lang="en-US" sz="1200" dirty="0" err="1" smtClean="0"/>
              <a:t>MapReduce</a:t>
            </a:r>
            <a:r>
              <a:rPr lang="en-US" sz="1200" dirty="0" smtClean="0"/>
              <a:t> is an example of </a:t>
            </a:r>
            <a:r>
              <a:rPr lang="en-US" sz="1200" dirty="0" err="1" smtClean="0"/>
              <a:t>MapReduce</a:t>
            </a:r>
            <a:r>
              <a:rPr lang="en-US" sz="1200" dirty="0" smtClean="0"/>
              <a:t>++ -- supports </a:t>
            </a:r>
            <a:r>
              <a:rPr lang="en-US" sz="1200" dirty="0" err="1" smtClean="0"/>
              <a:t>MapReduce</a:t>
            </a:r>
            <a:r>
              <a:rPr lang="en-US" sz="1200" dirty="0" smtClean="0"/>
              <a:t> model with iteration (data stays in memory and communication via streams not files)</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74AEDF52-565E-4A29-804B-6E4AAEC28544}" type="slidenum">
              <a:rPr lang="en-US" sz="1200" kern="1200">
                <a:solidFill>
                  <a:prstClr val="black"/>
                </a:solidFill>
                <a:latin typeface="Calibri"/>
                <a:ea typeface="+mn-ea"/>
                <a:cs typeface="+mn-cs"/>
              </a:rPr>
              <a:pPr algn="r" rtl="0"/>
              <a:t>94</a:t>
            </a:fld>
            <a:endParaRPr lang="en-US" sz="1200" kern="1200">
              <a:solidFill>
                <a:prstClr val="black"/>
              </a:solidFill>
              <a:latin typeface="Calibri"/>
              <a:ea typeface="+mn-ea"/>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B4BD610-5845-43A1-970E-26DBB55F25B4}"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97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fontAlgn="auto">
              <a:spcBef>
                <a:spcPts val="0"/>
              </a:spcBef>
              <a:spcAft>
                <a:spcPts val="0"/>
              </a:spcAft>
              <a:defRPr/>
            </a:pPr>
            <a:r>
              <a:rPr lang="en-US" b="1" i="1" dirty="0">
                <a:solidFill>
                  <a:srgbClr val="1851CE"/>
                </a:solidFill>
                <a:latin typeface="Calibri" pitchFamily="34" charset="0"/>
              </a:rPr>
              <a:t>S</a:t>
            </a:r>
            <a:r>
              <a:rPr lang="en-US" b="1" i="1" dirty="0">
                <a:solidFill>
                  <a:srgbClr val="E40701"/>
                </a:solidFill>
                <a:latin typeface="Calibri" pitchFamily="34" charset="0"/>
              </a:rPr>
              <a:t>A</a:t>
            </a:r>
            <a:r>
              <a:rPr lang="en-US" b="1" i="1" dirty="0">
                <a:solidFill>
                  <a:srgbClr val="EFBA00"/>
                </a:solidFill>
                <a:latin typeface="Calibri" pitchFamily="34" charset="0"/>
              </a:rPr>
              <a:t>L</a:t>
            </a:r>
            <a:r>
              <a:rPr lang="en-US" b="1" i="1" dirty="0">
                <a:solidFill>
                  <a:srgbClr val="1851CE"/>
                </a:solidFill>
                <a:latin typeface="Calibri" pitchFamily="34" charset="0"/>
              </a:rPr>
              <a:t>S</a:t>
            </a:r>
            <a:r>
              <a:rPr lang="en-US" b="1" i="1" dirty="0">
                <a:solidFill>
                  <a:srgbClr val="18A221"/>
                </a:solidFill>
                <a:latin typeface="Calibri" pitchFamily="34" charset="0"/>
              </a:rPr>
              <a:t>A</a:t>
            </a:r>
            <a:endParaRPr lang="en-US" dirty="0">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2/14/2010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2/14/2010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2/14/2010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2/14/2010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pPr/>
              <a:t>2/14/2010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pPr/>
              <a:t>2/14/2010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pPr/>
              <a:t>2/14/2010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pPr/>
              <a:t>2/14/2010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pPr/>
              <a:t>2/14/2010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2/14/2010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2/14/2010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pPr/>
              <a:t>2/14/2010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pPr/>
              <a:t>‹#›</a:t>
            </a:fld>
            <a:endParaRPr lang="en-US"/>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fontAlgn="auto">
              <a:spcBef>
                <a:spcPts val="0"/>
              </a:spcBef>
              <a:spcAft>
                <a:spcPts val="0"/>
              </a:spcAft>
              <a:defRPr/>
            </a:pPr>
            <a:r>
              <a:rPr lang="en-US" b="1" i="1" dirty="0">
                <a:solidFill>
                  <a:srgbClr val="1851CE"/>
                </a:solidFill>
                <a:latin typeface="Calibri" pitchFamily="34" charset="0"/>
              </a:rPr>
              <a:t>S</a:t>
            </a:r>
            <a:r>
              <a:rPr lang="en-US" b="1" i="1" dirty="0">
                <a:solidFill>
                  <a:srgbClr val="E40701"/>
                </a:solidFill>
                <a:latin typeface="Calibri" pitchFamily="34" charset="0"/>
              </a:rPr>
              <a:t>A</a:t>
            </a:r>
            <a:r>
              <a:rPr lang="en-US" b="1" i="1" dirty="0">
                <a:solidFill>
                  <a:srgbClr val="EFBA00"/>
                </a:solidFill>
                <a:latin typeface="Calibri" pitchFamily="34" charset="0"/>
              </a:rPr>
              <a:t>L</a:t>
            </a:r>
            <a:r>
              <a:rPr lang="en-US" b="1" i="1" dirty="0">
                <a:solidFill>
                  <a:srgbClr val="1851CE"/>
                </a:solidFill>
                <a:latin typeface="Calibri" pitchFamily="34" charset="0"/>
              </a:rPr>
              <a:t>S</a:t>
            </a:r>
            <a:r>
              <a:rPr lang="en-US" b="1" i="1" dirty="0">
                <a:solidFill>
                  <a:srgbClr val="18A221"/>
                </a:solidFill>
                <a:latin typeface="Calibri" pitchFamily="34" charset="0"/>
              </a:rPr>
              <a:t>A</a:t>
            </a:r>
            <a:endParaRPr lang="en-US" dirty="0">
              <a:latin typeface="Corbe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xqiu@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alsaweb.indiana.edu/salsa/" TargetMode="External"/><Relationship Id="rId4" Type="http://schemas.openxmlformats.org/officeDocument/2006/relationships/hyperlink" Target="mailto:gcf@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msdn.microsoft.com/robotic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chart" Target="../charts/char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hyperlink" Target="../../CGL+SC09/DataforPlotviz/GENE_Chimp.bat"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CGL+SC09/DataforPlotviz/BIOLOGY_Metagenomics.bat" TargetMode="Externa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7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1.wmf"/></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5.png"/><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511175"/>
            <a:ext cx="7772400" cy="1470025"/>
          </a:xfrm>
        </p:spPr>
        <p:txBody>
          <a:bodyPr>
            <a:noAutofit/>
          </a:bodyPr>
          <a:lstStyle/>
          <a:p>
            <a:r>
              <a:rPr lang="en-US" sz="4000" b="1" dirty="0" smtClean="0"/>
              <a:t>Cloud Technologies and </a:t>
            </a:r>
            <a:r>
              <a:rPr lang="en-US" sz="4000" b="1" dirty="0" smtClean="0"/>
              <a:t>Applications</a:t>
            </a:r>
            <a:endParaRPr lang="en-US" sz="4000" dirty="0"/>
          </a:p>
        </p:txBody>
      </p:sp>
      <p:sp>
        <p:nvSpPr>
          <p:cNvPr id="3" name="Subtitle 2"/>
          <p:cNvSpPr>
            <a:spLocks noGrp="1"/>
          </p:cNvSpPr>
          <p:nvPr>
            <p:ph type="subTitle" idx="1"/>
          </p:nvPr>
        </p:nvSpPr>
        <p:spPr>
          <a:xfrm>
            <a:off x="152400" y="2133600"/>
            <a:ext cx="8686800" cy="609600"/>
          </a:xfrm>
        </p:spPr>
        <p:txBody>
          <a:bodyPr>
            <a:noAutofit/>
          </a:bodyPr>
          <a:lstStyle/>
          <a:p>
            <a:r>
              <a:rPr lang="en-US" sz="2400" b="1" i="1" dirty="0" smtClean="0"/>
              <a:t>Indiana </a:t>
            </a:r>
            <a:r>
              <a:rPr lang="en-US" sz="2400" b="1" i="1" dirty="0" smtClean="0"/>
              <a:t>University</a:t>
            </a:r>
            <a:endParaRPr lang="en-US" sz="2400" b="1" i="1" dirty="0" smtClean="0"/>
          </a:p>
        </p:txBody>
      </p:sp>
      <p:sp>
        <p:nvSpPr>
          <p:cNvPr id="5" name="Subtitle 2"/>
          <p:cNvSpPr txBox="1">
            <a:spLocks/>
          </p:cNvSpPr>
          <p:nvPr/>
        </p:nvSpPr>
        <p:spPr>
          <a:xfrm>
            <a:off x="914400" y="3124200"/>
            <a:ext cx="7239000" cy="3352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Times New Roman" pitchFamily="18" charset="0"/>
                <a:cs typeface="Times New Roman" pitchFamily="18" charset="0"/>
              </a:rPr>
              <a:t>SALSA Group</a:t>
            </a:r>
            <a:endParaRPr kumimoji="0" lang="en-US" sz="2400" b="0" i="0" u="none" strike="noStrike" kern="1200" cap="none" spc="0" normalizeH="0" noProof="0" dirty="0" smtClean="0">
              <a:ln>
                <a:noFill/>
              </a:ln>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000" baseline="0" dirty="0" smtClean="0">
                <a:hlinkClick r:id="rId3"/>
              </a:rPr>
              <a:t>xqiu@indiana.edu</a:t>
            </a:r>
            <a:r>
              <a:rPr lang="en-US" sz="2000" dirty="0" smtClean="0"/>
              <a:t>  </a:t>
            </a:r>
            <a:r>
              <a:rPr lang="en-US" sz="2000" baseline="0" dirty="0" smtClean="0">
                <a:hlinkClick r:id="rId4"/>
              </a:rPr>
              <a:t>gcf@indiana.edu</a:t>
            </a:r>
            <a:r>
              <a:rPr lang="en-US" sz="2000" dirty="0" smtClean="0"/>
              <a:t> </a:t>
            </a:r>
          </a:p>
          <a:p>
            <a:pPr lvl="0" algn="ctr">
              <a:spcBef>
                <a:spcPct val="20000"/>
              </a:spcBef>
              <a:defRPr/>
            </a:pPr>
            <a:r>
              <a:rPr lang="en-US" sz="2000" dirty="0" smtClean="0">
                <a:hlinkClick r:id="rId5"/>
              </a:rPr>
              <a:t>http://salsaweb.indiana.edu/salsa</a:t>
            </a:r>
            <a:r>
              <a:rPr lang="en-US" sz="2000" dirty="0" smtClean="0">
                <a:hlinkClick r:id="rId5"/>
              </a:rPr>
              <a:t>/</a:t>
            </a:r>
            <a:r>
              <a:rPr lang="en-US" sz="2000" dirty="0" smtClean="0"/>
              <a:t>  </a:t>
            </a:r>
            <a:endParaRPr lang="en-US" sz="2000" dirty="0" smtClean="0"/>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baseline="0" dirty="0"/>
          </a:p>
          <a:p>
            <a:pPr lvl="0" algn="ctr">
              <a:spcBef>
                <a:spcPct val="20000"/>
              </a:spcBef>
            </a:pPr>
            <a:r>
              <a:rPr lang="en-US" sz="1900" dirty="0" smtClean="0">
                <a:latin typeface="Times New Roman" pitchFamily="18" charset="0"/>
                <a:cs typeface="Times New Roman" pitchFamily="18" charset="0"/>
              </a:rPr>
              <a:t>Community Grids Laboratory</a:t>
            </a:r>
          </a:p>
          <a:p>
            <a:pPr lvl="0" algn="ctr">
              <a:spcBef>
                <a:spcPct val="20000"/>
              </a:spcBef>
            </a:pPr>
            <a:r>
              <a:rPr lang="en-US" sz="1900" dirty="0" smtClean="0">
                <a:latin typeface="Times New Roman" pitchFamily="18" charset="0"/>
                <a:cs typeface="Times New Roman" pitchFamily="18" charset="0"/>
              </a:rPr>
              <a:t>Pervasive Technology Institute</a:t>
            </a:r>
          </a:p>
          <a:p>
            <a:pPr lvl="0" algn="ctr">
              <a:spcBef>
                <a:spcPct val="20000"/>
              </a:spcBef>
            </a:pPr>
            <a:r>
              <a:rPr lang="en-US" sz="1900" dirty="0" smtClean="0">
                <a:latin typeface="Times New Roman" pitchFamily="18" charset="0"/>
                <a:cs typeface="Times New Roman" pitchFamily="18" charset="0"/>
              </a:rPr>
              <a:t>Indiana University</a:t>
            </a:r>
            <a:endParaRPr kumimoji="0" lang="en-US" sz="2400" b="0"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print"/>
          <a:srcRect l="12384" t="14520" r="13426" b="2506"/>
          <a:stretch>
            <a:fillRect/>
          </a:stretch>
        </p:blipFill>
        <p:spPr bwMode="auto">
          <a:xfrm>
            <a:off x="1115786" y="0"/>
            <a:ext cx="726621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Clouds and Grids</a:t>
            </a:r>
            <a:endParaRPr lang="en-US" dirty="0"/>
          </a:p>
        </p:txBody>
      </p:sp>
      <p:sp>
        <p:nvSpPr>
          <p:cNvPr id="3" name="Content Placeholder 2"/>
          <p:cNvSpPr>
            <a:spLocks noGrp="1"/>
          </p:cNvSpPr>
          <p:nvPr>
            <p:ph idx="1"/>
          </p:nvPr>
        </p:nvSpPr>
        <p:spPr>
          <a:xfrm>
            <a:off x="381000" y="1219200"/>
            <a:ext cx="8610600" cy="5486400"/>
          </a:xfrm>
        </p:spPr>
        <p:txBody>
          <a:bodyPr>
            <a:normAutofit fontScale="92500" lnSpcReduction="10000"/>
          </a:bodyPr>
          <a:lstStyle/>
          <a:p>
            <a:r>
              <a:rPr lang="en-US" sz="2800" dirty="0" smtClean="0">
                <a:solidFill>
                  <a:srgbClr val="FF0000"/>
                </a:solidFill>
              </a:rPr>
              <a:t>Clouds</a:t>
            </a:r>
            <a:r>
              <a:rPr lang="en-US" sz="2800" dirty="0" smtClean="0"/>
              <a:t> are (by definition) commercially supported approach to large scale computing</a:t>
            </a:r>
          </a:p>
          <a:p>
            <a:pPr lvl="1"/>
            <a:r>
              <a:rPr lang="en-US" sz="2400" dirty="0" smtClean="0"/>
              <a:t>So we should expect </a:t>
            </a:r>
            <a:r>
              <a:rPr lang="en-US" sz="2400" dirty="0" smtClean="0">
                <a:solidFill>
                  <a:srgbClr val="FF0000"/>
                </a:solidFill>
              </a:rPr>
              <a:t>Clouds to replace Compute Grids</a:t>
            </a:r>
          </a:p>
          <a:p>
            <a:pPr lvl="1"/>
            <a:r>
              <a:rPr lang="en-US" sz="2400" dirty="0" smtClean="0"/>
              <a:t>Current Grid technology involves “non-commercial” software solutions which are hard to evolve/sustain</a:t>
            </a:r>
          </a:p>
          <a:p>
            <a:pPr lvl="1"/>
            <a:r>
              <a:rPr lang="en-US" sz="2400" dirty="0" smtClean="0"/>
              <a:t>Maybe Clouds </a:t>
            </a:r>
            <a:r>
              <a:rPr lang="en-US" sz="2400" dirty="0" smtClean="0">
                <a:solidFill>
                  <a:srgbClr val="FF0000"/>
                </a:solidFill>
              </a:rPr>
              <a:t>~4% IT </a:t>
            </a:r>
            <a:r>
              <a:rPr lang="en-US" sz="2400" dirty="0" smtClean="0"/>
              <a:t>expenditure 2008 growing to </a:t>
            </a:r>
            <a:r>
              <a:rPr lang="en-US" sz="2400" dirty="0" smtClean="0">
                <a:solidFill>
                  <a:srgbClr val="FF0000"/>
                </a:solidFill>
              </a:rPr>
              <a:t>14% </a:t>
            </a:r>
            <a:r>
              <a:rPr lang="en-US" sz="2400" dirty="0" smtClean="0"/>
              <a:t>in 2012 (IDC Estimate)</a:t>
            </a:r>
          </a:p>
          <a:p>
            <a:r>
              <a:rPr lang="en-US" sz="2800" dirty="0" smtClean="0">
                <a:solidFill>
                  <a:srgbClr val="FF0000"/>
                </a:solidFill>
              </a:rPr>
              <a:t>Public Clouds </a:t>
            </a:r>
            <a:r>
              <a:rPr lang="en-US" sz="2800" dirty="0" smtClean="0"/>
              <a:t>are broadly accessible resources like Amazon and Microsoft Azure – powerful but not easy to optimize and perhaps data trust/privacy issues</a:t>
            </a:r>
          </a:p>
          <a:p>
            <a:r>
              <a:rPr lang="en-US" sz="2800" dirty="0" smtClean="0">
                <a:solidFill>
                  <a:srgbClr val="FF0000"/>
                </a:solidFill>
              </a:rPr>
              <a:t>Private Clouds </a:t>
            </a:r>
            <a:r>
              <a:rPr lang="en-US" sz="2800" dirty="0" smtClean="0"/>
              <a:t>run similar software and mechanisms but on “your own computers”</a:t>
            </a:r>
          </a:p>
          <a:p>
            <a:r>
              <a:rPr lang="en-US" sz="2800" dirty="0" smtClean="0">
                <a:solidFill>
                  <a:srgbClr val="FF0000"/>
                </a:solidFill>
              </a:rPr>
              <a:t>Services</a:t>
            </a:r>
            <a:r>
              <a:rPr lang="en-US" sz="2800" dirty="0" smtClean="0"/>
              <a:t> still are correct architecture with either REST (Web 2.0) or Web  Services</a:t>
            </a: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143000"/>
          </a:xfrm>
        </p:spPr>
        <p:txBody>
          <a:bodyPr>
            <a:normAutofit/>
          </a:bodyPr>
          <a:lstStyle/>
          <a:p>
            <a:pPr algn="r"/>
            <a:r>
              <a:rPr lang="en-US" sz="3200" dirty="0" smtClean="0"/>
              <a:t>Cloud Computing: Infrastructure and Runtimes</a:t>
            </a:r>
            <a:endParaRPr lang="en-US" sz="3200" dirty="0"/>
          </a:p>
        </p:txBody>
      </p:sp>
      <p:sp>
        <p:nvSpPr>
          <p:cNvPr id="3" name="Content Placeholder 2"/>
          <p:cNvSpPr>
            <a:spLocks noGrp="1"/>
          </p:cNvSpPr>
          <p:nvPr>
            <p:ph idx="1"/>
          </p:nvPr>
        </p:nvSpPr>
        <p:spPr>
          <a:xfrm>
            <a:off x="0" y="1295400"/>
            <a:ext cx="8991600" cy="5562600"/>
          </a:xfrm>
        </p:spPr>
        <p:txBody>
          <a:bodyPr>
            <a:normAutofit/>
          </a:bodyPr>
          <a:lstStyle/>
          <a:p>
            <a:r>
              <a:rPr lang="en-US" sz="2400" dirty="0" smtClean="0">
                <a:solidFill>
                  <a:srgbClr val="FF0000"/>
                </a:solidFill>
              </a:rPr>
              <a:t>Cloud infrastructure: </a:t>
            </a:r>
            <a:r>
              <a:rPr lang="en-US" sz="2400" dirty="0" smtClean="0"/>
              <a:t>outsourcing of servers, computing, data, file space, utility computing, etc.</a:t>
            </a:r>
          </a:p>
          <a:p>
            <a:pPr lvl="1"/>
            <a:r>
              <a:rPr lang="en-US" sz="2400" dirty="0" smtClean="0"/>
              <a:t>Handled through Web services that control virtual machine lifecycles.</a:t>
            </a:r>
          </a:p>
          <a:p>
            <a:r>
              <a:rPr lang="en-US" sz="2400" dirty="0" smtClean="0">
                <a:solidFill>
                  <a:srgbClr val="FF0000"/>
                </a:solidFill>
              </a:rPr>
              <a:t>Cloud runtimes:</a:t>
            </a:r>
            <a:r>
              <a:rPr lang="en-US" sz="2400" dirty="0" smtClean="0">
                <a:solidFill>
                  <a:srgbClr val="DDF53D"/>
                </a:solidFill>
              </a:rPr>
              <a:t> </a:t>
            </a:r>
            <a:r>
              <a:rPr lang="en-US" sz="2400" dirty="0" smtClean="0"/>
              <a:t>tools (for using clouds) to do data-parallel computations. </a:t>
            </a:r>
          </a:p>
          <a:p>
            <a:pPr lvl="1"/>
            <a:r>
              <a:rPr lang="en-US" sz="2400" dirty="0" smtClean="0"/>
              <a:t>Apache </a:t>
            </a:r>
            <a:r>
              <a:rPr lang="en-US" sz="2400" dirty="0" err="1" smtClean="0"/>
              <a:t>Hadoop</a:t>
            </a:r>
            <a:r>
              <a:rPr lang="en-US" sz="2400" dirty="0" smtClean="0"/>
              <a:t>, Google </a:t>
            </a:r>
            <a:r>
              <a:rPr lang="en-US" sz="2400" dirty="0" err="1" smtClean="0"/>
              <a:t>MapReduce</a:t>
            </a:r>
            <a:r>
              <a:rPr lang="en-US" sz="2400" dirty="0" smtClean="0"/>
              <a:t>, Microsoft Dryad, and others </a:t>
            </a:r>
          </a:p>
          <a:p>
            <a:pPr lvl="1"/>
            <a:r>
              <a:rPr lang="en-US" sz="2400" dirty="0" smtClean="0"/>
              <a:t>Designed for information retrieval but are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dirty="0" smtClean="0"/>
              <a:t>Not usually on Virtual Machines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z="4000" dirty="0" smtClean="0"/>
              <a:t>Microsoft Project </a:t>
            </a:r>
            <a:r>
              <a:rPr lang="en-US" sz="4000" dirty="0" smtClean="0"/>
              <a:t>Objectives</a:t>
            </a:r>
            <a:endParaRPr lang="en-US" sz="4000" dirty="0"/>
          </a:p>
        </p:txBody>
      </p:sp>
      <p:sp>
        <p:nvSpPr>
          <p:cNvPr id="3" name="Content Placeholder 2"/>
          <p:cNvSpPr>
            <a:spLocks noGrp="1"/>
          </p:cNvSpPr>
          <p:nvPr>
            <p:ph idx="1"/>
          </p:nvPr>
        </p:nvSpPr>
        <p:spPr>
          <a:xfrm>
            <a:off x="228600" y="1066800"/>
            <a:ext cx="8686800" cy="5364163"/>
          </a:xfrm>
        </p:spPr>
        <p:txBody>
          <a:bodyPr>
            <a:noAutofit/>
          </a:bodyPr>
          <a:lstStyle/>
          <a:p>
            <a:pPr lvl="0"/>
            <a:r>
              <a:rPr lang="en-US" sz="1800" dirty="0" smtClean="0"/>
              <a:t>Explore the applicability of Microsoft technologies to real world scientific domains with a focus on data intensive applications</a:t>
            </a:r>
          </a:p>
          <a:p>
            <a:pPr lvl="1">
              <a:buFont typeface="Courier New" pitchFamily="49" charset="0"/>
              <a:buChar char="o"/>
            </a:pPr>
            <a:r>
              <a:rPr lang="en-US" sz="1800" dirty="0" smtClean="0"/>
              <a:t>Expect data deluge will demand </a:t>
            </a:r>
            <a:r>
              <a:rPr lang="en-US" sz="1800" dirty="0" err="1" smtClean="0"/>
              <a:t>multicore</a:t>
            </a:r>
            <a:r>
              <a:rPr lang="en-US" sz="1800" dirty="0" smtClean="0"/>
              <a:t> enabled data analysis/mining</a:t>
            </a:r>
          </a:p>
          <a:p>
            <a:pPr lvl="1">
              <a:buFont typeface="Courier New" pitchFamily="49" charset="0"/>
              <a:buChar char="o"/>
            </a:pPr>
            <a:r>
              <a:rPr lang="en-US" sz="1800" dirty="0" smtClean="0"/>
              <a:t>Detailed objectives modified based on input from Microsoft such as interest in CCR, Dryad and TPL</a:t>
            </a:r>
          </a:p>
          <a:p>
            <a:r>
              <a:rPr lang="en-US" sz="1800" dirty="0" smtClean="0"/>
              <a:t>Evaluate and apply these technologies in demonstration systems</a:t>
            </a:r>
          </a:p>
          <a:p>
            <a:pPr lvl="1">
              <a:buFont typeface="Courier New" pitchFamily="49" charset="0"/>
              <a:buChar char="o"/>
            </a:pPr>
            <a:r>
              <a:rPr lang="en-US" sz="1800" dirty="0" smtClean="0"/>
              <a:t>Threading: CCR, TPL</a:t>
            </a:r>
          </a:p>
          <a:p>
            <a:pPr lvl="1">
              <a:buFont typeface="Courier New" pitchFamily="49" charset="0"/>
              <a:buChar char="o"/>
            </a:pPr>
            <a:r>
              <a:rPr lang="en-US" sz="1800" dirty="0" smtClean="0"/>
              <a:t>Service model and workflow: DSS and Robotics toolkit</a:t>
            </a:r>
          </a:p>
          <a:p>
            <a:pPr lvl="1">
              <a:buFont typeface="Courier New" pitchFamily="49" charset="0"/>
              <a:buChar char="o"/>
            </a:pPr>
            <a:r>
              <a:rPr lang="en-US" sz="1800" dirty="0" err="1" smtClean="0"/>
              <a:t>MapReduce</a:t>
            </a:r>
            <a:r>
              <a:rPr lang="en-US" sz="1800" dirty="0" smtClean="0"/>
              <a:t>: Dryad/</a:t>
            </a:r>
            <a:r>
              <a:rPr lang="en-US" sz="1800" dirty="0" err="1" smtClean="0"/>
              <a:t>DryadLINQ</a:t>
            </a:r>
            <a:r>
              <a:rPr lang="en-US" sz="1800" dirty="0" smtClean="0"/>
              <a:t> compared to </a:t>
            </a:r>
            <a:r>
              <a:rPr lang="en-US" sz="1800" dirty="0" err="1" smtClean="0"/>
              <a:t>Hadoop</a:t>
            </a:r>
            <a:r>
              <a:rPr lang="en-US" sz="1800" dirty="0" smtClean="0"/>
              <a:t> and Azure </a:t>
            </a:r>
          </a:p>
          <a:p>
            <a:pPr lvl="1">
              <a:buFont typeface="Courier New" pitchFamily="49" charset="0"/>
              <a:buChar char="o"/>
            </a:pPr>
            <a:r>
              <a:rPr lang="en-US" sz="1800" dirty="0" smtClean="0"/>
              <a:t>Classical parallelism: Windows HPCS and MPI.NET, </a:t>
            </a:r>
          </a:p>
          <a:p>
            <a:pPr lvl="1">
              <a:buFont typeface="Courier New" pitchFamily="49" charset="0"/>
              <a:buChar char="o"/>
            </a:pPr>
            <a:r>
              <a:rPr lang="en-US" sz="1800" dirty="0" smtClean="0"/>
              <a:t>XNA Graphics based visualization</a:t>
            </a:r>
          </a:p>
          <a:p>
            <a:r>
              <a:rPr lang="en-US" sz="1800" dirty="0" smtClean="0"/>
              <a:t>Work performed using C#</a:t>
            </a:r>
          </a:p>
          <a:p>
            <a:r>
              <a:rPr lang="en-US" sz="1800" dirty="0" smtClean="0"/>
              <a:t>Provide feedback to Microsoft</a:t>
            </a:r>
          </a:p>
          <a:p>
            <a:r>
              <a:rPr lang="en-US" sz="1800" dirty="0" smtClean="0"/>
              <a:t>Broader Impact</a:t>
            </a:r>
          </a:p>
          <a:p>
            <a:pPr lvl="1">
              <a:buFont typeface="Courier New" pitchFamily="49" charset="0"/>
              <a:buChar char="o"/>
            </a:pPr>
            <a:r>
              <a:rPr lang="en-US" sz="1800" dirty="0" smtClean="0"/>
              <a:t>Papers, presentations, tutorials, classes, workshops, and conferences</a:t>
            </a:r>
          </a:p>
          <a:p>
            <a:pPr lvl="1">
              <a:buFont typeface="Courier New" pitchFamily="49" charset="0"/>
              <a:buChar char="o"/>
            </a:pPr>
            <a:r>
              <a:rPr lang="en-US" sz="1800" dirty="0" smtClean="0"/>
              <a:t>Provide our research work as services to collaborators and general science community</a:t>
            </a:r>
            <a:endParaRPr lang="en-US"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normAutofit/>
          </a:bodyPr>
          <a:lstStyle/>
          <a:p>
            <a:r>
              <a:rPr lang="en-US" sz="4000" dirty="0" smtClean="0"/>
              <a:t>Approach</a:t>
            </a:r>
            <a:endParaRPr lang="en-US" sz="4000" dirty="0"/>
          </a:p>
        </p:txBody>
      </p:sp>
      <p:sp>
        <p:nvSpPr>
          <p:cNvPr id="3" name="Content Placeholder 2"/>
          <p:cNvSpPr>
            <a:spLocks noGrp="1"/>
          </p:cNvSpPr>
          <p:nvPr>
            <p:ph idx="1"/>
          </p:nvPr>
        </p:nvSpPr>
        <p:spPr>
          <a:xfrm>
            <a:off x="457200" y="1143000"/>
            <a:ext cx="8305800" cy="4343400"/>
          </a:xfrm>
        </p:spPr>
        <p:txBody>
          <a:bodyPr>
            <a:normAutofit/>
          </a:bodyPr>
          <a:lstStyle/>
          <a:p>
            <a:r>
              <a:rPr lang="en-US" sz="1800" dirty="0" smtClean="0"/>
              <a:t>Use interesting applications (working with domain experts) as benchmarks including emerging areas like life sciences and classical applications such as particle physics</a:t>
            </a:r>
          </a:p>
          <a:p>
            <a:pPr lvl="1">
              <a:buFont typeface="Courier New" pitchFamily="49" charset="0"/>
              <a:buChar char="o"/>
            </a:pPr>
            <a:r>
              <a:rPr lang="en-US" sz="1800" dirty="0" smtClean="0"/>
              <a:t>Bioinformatics  - Cap3, </a:t>
            </a:r>
            <a:r>
              <a:rPr lang="en-US" sz="1800" dirty="0" err="1" smtClean="0"/>
              <a:t>Alu</a:t>
            </a:r>
            <a:r>
              <a:rPr lang="en-US" sz="1800" dirty="0" smtClean="0"/>
              <a:t>, </a:t>
            </a:r>
            <a:r>
              <a:rPr lang="en-US" sz="1800" dirty="0" err="1" smtClean="0"/>
              <a:t>Metagenomics</a:t>
            </a:r>
            <a:r>
              <a:rPr lang="en-US" sz="1800" dirty="0" smtClean="0"/>
              <a:t>, </a:t>
            </a:r>
            <a:r>
              <a:rPr lang="en-US" sz="1800" dirty="0" err="1" smtClean="0"/>
              <a:t>PhyloD</a:t>
            </a:r>
            <a:endParaRPr lang="en-US" sz="1800" dirty="0" smtClean="0"/>
          </a:p>
          <a:p>
            <a:pPr lvl="1">
              <a:buFont typeface="Courier New" pitchFamily="49" charset="0"/>
              <a:buChar char="o"/>
            </a:pPr>
            <a:r>
              <a:rPr lang="en-US" sz="1800" dirty="0" err="1" smtClean="0"/>
              <a:t>Cheminformatics</a:t>
            </a:r>
            <a:r>
              <a:rPr lang="en-US" sz="1800" dirty="0" smtClean="0"/>
              <a:t> - </a:t>
            </a:r>
            <a:r>
              <a:rPr lang="en-US" sz="1800" dirty="0" err="1" smtClean="0"/>
              <a:t>PubChem</a:t>
            </a:r>
            <a:endParaRPr lang="en-US" sz="1800" dirty="0" smtClean="0"/>
          </a:p>
          <a:p>
            <a:pPr lvl="1">
              <a:buFont typeface="Courier New" pitchFamily="49" charset="0"/>
              <a:buChar char="o"/>
            </a:pPr>
            <a:r>
              <a:rPr lang="en-US" sz="1800" dirty="0" smtClean="0"/>
              <a:t>Particle Physics -  LHC Monte Carlo</a:t>
            </a:r>
          </a:p>
          <a:p>
            <a:pPr lvl="1">
              <a:buFont typeface="Courier New" pitchFamily="49" charset="0"/>
              <a:buChar char="o"/>
            </a:pPr>
            <a:r>
              <a:rPr lang="en-US" sz="1800" dirty="0" smtClean="0"/>
              <a:t>Data Mining kernels - K-means, Deterministic Annealing Clustering, MDS, GTM, Smith-Waterman </a:t>
            </a:r>
            <a:r>
              <a:rPr lang="en-US" sz="1800" dirty="0" err="1" smtClean="0"/>
              <a:t>Gotoh</a:t>
            </a:r>
            <a:endParaRPr lang="en-US" sz="1800" dirty="0" smtClean="0"/>
          </a:p>
          <a:p>
            <a:r>
              <a:rPr lang="en-US" sz="1800" dirty="0" smtClean="0"/>
              <a:t>Evaluation Criterion for Usability and Developer Productivity</a:t>
            </a:r>
          </a:p>
          <a:p>
            <a:pPr lvl="1">
              <a:buFont typeface="Courier New" pitchFamily="49" charset="0"/>
              <a:buChar char="o"/>
            </a:pPr>
            <a:r>
              <a:rPr lang="en-US" sz="1800" dirty="0" smtClean="0"/>
              <a:t>Initial learning curve</a:t>
            </a:r>
          </a:p>
          <a:p>
            <a:pPr lvl="1">
              <a:buFont typeface="Courier New" pitchFamily="49" charset="0"/>
              <a:buChar char="o"/>
            </a:pPr>
            <a:r>
              <a:rPr lang="en-US" sz="1800" dirty="0" smtClean="0"/>
              <a:t>Effectiveness of continuing development</a:t>
            </a:r>
          </a:p>
          <a:p>
            <a:pPr lvl="1">
              <a:buFont typeface="Courier New" pitchFamily="49" charset="0"/>
              <a:buChar char="o"/>
            </a:pPr>
            <a:r>
              <a:rPr lang="en-US" sz="1800" dirty="0" smtClean="0"/>
              <a:t>Comparison with other technologies</a:t>
            </a:r>
          </a:p>
          <a:p>
            <a:r>
              <a:rPr lang="en-US" sz="1800" dirty="0" smtClean="0"/>
              <a:t>Performance on both single systems and clusters</a:t>
            </a:r>
          </a:p>
          <a:p>
            <a:pPr>
              <a:buNone/>
            </a:pPr>
            <a:endParaRPr lang="en-US" sz="2000" dirty="0" smtClean="0"/>
          </a:p>
          <a:p>
            <a:pPr lvl="1"/>
            <a:endParaRPr lang="en-US" dirty="0" smtClean="0"/>
          </a:p>
          <a:p>
            <a:pPr lvl="1">
              <a:buNone/>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19200"/>
            <a:ext cx="8610600" cy="4801314"/>
          </a:xfrm>
          <a:prstGeom prst="rect">
            <a:avLst/>
          </a:prstGeom>
        </p:spPr>
        <p:txBody>
          <a:bodyPr wrap="square">
            <a:spAutoFit/>
          </a:bodyPr>
          <a:lstStyle/>
          <a:p>
            <a:pPr marL="228600" indent="-228600">
              <a:buFont typeface="Arial" pitchFamily="34" charset="0"/>
              <a:buChar char="•"/>
            </a:pPr>
            <a:r>
              <a:rPr lang="en-US" dirty="0" smtClean="0"/>
              <a:t>The term SALSA or </a:t>
            </a:r>
            <a:r>
              <a:rPr lang="en-US" i="1" dirty="0" smtClean="0"/>
              <a:t>Service Aggregated Linked Sequential Activities</a:t>
            </a:r>
            <a:r>
              <a:rPr lang="en-US" dirty="0" smtClean="0"/>
              <a:t>, describes our approach to </a:t>
            </a:r>
            <a:r>
              <a:rPr lang="en-US" dirty="0" err="1" smtClean="0"/>
              <a:t>multicore</a:t>
            </a:r>
            <a:r>
              <a:rPr lang="en-US" dirty="0" smtClean="0"/>
              <a:t> computing where we used services as modules to capture key functionalities implemented with </a:t>
            </a:r>
            <a:r>
              <a:rPr lang="en-US" dirty="0" err="1" smtClean="0"/>
              <a:t>multicore</a:t>
            </a:r>
            <a:r>
              <a:rPr lang="en-US" dirty="0" smtClean="0"/>
              <a:t> threading.  </a:t>
            </a:r>
          </a:p>
          <a:p>
            <a:pPr marL="685777" lvl="1" indent="-228600">
              <a:buFont typeface="Courier New" pitchFamily="49" charset="0"/>
              <a:buChar char="o"/>
            </a:pPr>
            <a:r>
              <a:rPr lang="en-US" dirty="0" smtClean="0"/>
              <a:t>This will be expanded as a proposed approach to parallel computing where one produces libraries of parallelized components and combines them with a generalized service integration (workflow) model</a:t>
            </a:r>
          </a:p>
          <a:p>
            <a:pPr marL="228600" indent="-228600"/>
            <a:endParaRPr lang="en-US" dirty="0" smtClean="0"/>
          </a:p>
          <a:p>
            <a:pPr marL="228600" indent="-228600">
              <a:buFont typeface="Arial" pitchFamily="34" charset="0"/>
              <a:buChar char="•"/>
            </a:pPr>
            <a:r>
              <a:rPr lang="en-US" dirty="0" smtClean="0"/>
              <a:t>We have adopted a multi-paradigm runtime (MPR) approach to support key parallel models with focus on </a:t>
            </a:r>
            <a:r>
              <a:rPr lang="en-US" dirty="0" err="1" smtClean="0"/>
              <a:t>MapReduce</a:t>
            </a:r>
            <a:r>
              <a:rPr lang="en-US" dirty="0" smtClean="0"/>
              <a:t>, MPI collective messaging, asynchronous threading, coarse grain functional parallelism or workflow. </a:t>
            </a:r>
          </a:p>
          <a:p>
            <a:pPr marL="228600" indent="-228600"/>
            <a:endParaRPr lang="en-US" dirty="0" smtClean="0"/>
          </a:p>
          <a:p>
            <a:pPr marL="228600" indent="-228600">
              <a:buFont typeface="Arial" pitchFamily="34" charset="0"/>
              <a:buChar char="•"/>
            </a:pPr>
            <a:r>
              <a:rPr lang="en-US" dirty="0" smtClean="0"/>
              <a:t>We have developed innovative data mining algorithms emphasizing robustness essential for data intensive applications.  Parallel algorithms have been developed for shared memory threading, tightly coupled clusters and distributed environments. These have been demonstrated in kernel and real applications. </a:t>
            </a:r>
          </a:p>
          <a:p>
            <a:pPr marL="228600" indent="-228600">
              <a:buFont typeface="Arial" pitchFamily="34" charset="0"/>
              <a:buChar char="•"/>
            </a:pPr>
            <a:endParaRPr lang="en-US" dirty="0" smtClean="0"/>
          </a:p>
          <a:p>
            <a:pPr marL="228600" indent="-228600"/>
            <a:endParaRPr lang="en-US" sz="2000" dirty="0"/>
          </a:p>
        </p:txBody>
      </p:sp>
      <p:sp>
        <p:nvSpPr>
          <p:cNvPr id="3" name="Title 1"/>
          <p:cNvSpPr txBox="1">
            <a:spLocks/>
          </p:cNvSpPr>
          <p:nvPr/>
        </p:nvSpPr>
        <p:spPr>
          <a:xfrm>
            <a:off x="200025" y="304800"/>
            <a:ext cx="8943975" cy="863600"/>
          </a:xfrm>
          <a:prstGeom prst="rect">
            <a:avLst/>
          </a:prstGeom>
        </p:spPr>
        <p:txBody>
          <a:bodyPr>
            <a:noAutofit/>
          </a:bodyPr>
          <a:lstStyle/>
          <a:p>
            <a:pPr marL="0" marR="0" lvl="0" indent="0" algn="ctr" defTabSz="914354" rtl="0" eaLnBrk="1" fontAlgn="auto" latinLnBrk="0" hangingPunct="1">
              <a:lnSpc>
                <a:spcPct val="100000"/>
              </a:lnSpc>
              <a:spcBef>
                <a:spcPct val="0"/>
              </a:spcBef>
              <a:spcAft>
                <a:spcPts val="0"/>
              </a:spcAft>
              <a:buClrTx/>
              <a:buSzTx/>
              <a:buFontTx/>
              <a:buNone/>
              <a:tabLst/>
              <a:defRPr/>
            </a:pPr>
            <a:r>
              <a:rPr lang="en-US" sz="3200" dirty="0" smtClean="0">
                <a:latin typeface="+mj-lt"/>
                <a:ea typeface="+mj-ea"/>
                <a:cs typeface="+mj-cs"/>
              </a:rPr>
              <a:t>Overview of </a:t>
            </a:r>
            <a:r>
              <a:rPr lang="en-US" sz="3200" dirty="0" err="1" smtClean="0">
                <a:latin typeface="+mj-lt"/>
                <a:ea typeface="+mj-ea"/>
                <a:cs typeface="+mj-cs"/>
              </a:rPr>
              <a:t>Multicore</a:t>
            </a:r>
            <a:r>
              <a:rPr lang="en-US" sz="3200" dirty="0" smtClean="0">
                <a:latin typeface="+mj-lt"/>
                <a:ea typeface="+mj-ea"/>
                <a:cs typeface="+mj-cs"/>
              </a:rPr>
              <a:t>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SALSA Project at IU</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rmAutofit/>
          </a:bodyPr>
          <a:lstStyle/>
          <a:p>
            <a:r>
              <a:rPr lang="en-US" sz="3600" dirty="0" smtClean="0"/>
              <a:t>Use any Collection of Computers</a:t>
            </a:r>
            <a:endParaRPr lang="en-US" sz="3600" dirty="0"/>
          </a:p>
        </p:txBody>
      </p:sp>
      <p:sp>
        <p:nvSpPr>
          <p:cNvPr id="3" name="Content Placeholder 2"/>
          <p:cNvSpPr>
            <a:spLocks noGrp="1"/>
          </p:cNvSpPr>
          <p:nvPr>
            <p:ph idx="1"/>
          </p:nvPr>
        </p:nvSpPr>
        <p:spPr>
          <a:xfrm>
            <a:off x="457200" y="1219200"/>
            <a:ext cx="8534400" cy="5029200"/>
          </a:xfrm>
        </p:spPr>
        <p:txBody>
          <a:bodyPr>
            <a:normAutofit/>
          </a:bodyPr>
          <a:lstStyle/>
          <a:p>
            <a:pPr>
              <a:lnSpc>
                <a:spcPct val="120000"/>
              </a:lnSpc>
              <a:spcBef>
                <a:spcPts val="0"/>
              </a:spcBef>
            </a:pPr>
            <a:r>
              <a:rPr lang="en-US" sz="2000" dirty="0" smtClean="0"/>
              <a:t>We can have various </a:t>
            </a:r>
            <a:r>
              <a:rPr lang="en-US" sz="2000" dirty="0" smtClean="0">
                <a:solidFill>
                  <a:srgbClr val="0070C0"/>
                </a:solidFill>
              </a:rPr>
              <a:t>hardware</a:t>
            </a:r>
          </a:p>
          <a:p>
            <a:pPr lvl="1">
              <a:lnSpc>
                <a:spcPct val="120000"/>
              </a:lnSpc>
              <a:spcBef>
                <a:spcPts val="0"/>
              </a:spcBef>
            </a:pPr>
            <a:r>
              <a:rPr lang="en-US" sz="2000" dirty="0" smtClean="0">
                <a:solidFill>
                  <a:srgbClr val="0070C0"/>
                </a:solidFill>
              </a:rPr>
              <a:t>Multicore</a:t>
            </a:r>
            <a:r>
              <a:rPr lang="en-US" sz="2000" dirty="0" smtClean="0">
                <a:solidFill>
                  <a:srgbClr val="FFFF00"/>
                </a:solidFill>
              </a:rPr>
              <a:t> </a:t>
            </a:r>
            <a:r>
              <a:rPr lang="en-US" sz="2000" dirty="0" smtClean="0"/>
              <a:t>– Shared memory, low latency</a:t>
            </a:r>
          </a:p>
          <a:p>
            <a:pPr lvl="1">
              <a:lnSpc>
                <a:spcPct val="120000"/>
              </a:lnSpc>
              <a:spcBef>
                <a:spcPts val="0"/>
              </a:spcBef>
            </a:pPr>
            <a:r>
              <a:rPr lang="en-US" sz="2000" dirty="0" smtClean="0">
                <a:solidFill>
                  <a:srgbClr val="0070C0"/>
                </a:solidFill>
              </a:rPr>
              <a:t>High quality Cluster </a:t>
            </a:r>
            <a:r>
              <a:rPr lang="en-US" sz="2000" dirty="0" smtClean="0"/>
              <a:t>– Distributed Memory, Low latency</a:t>
            </a:r>
          </a:p>
          <a:p>
            <a:pPr lvl="1">
              <a:lnSpc>
                <a:spcPct val="120000"/>
              </a:lnSpc>
              <a:spcBef>
                <a:spcPts val="0"/>
              </a:spcBef>
            </a:pPr>
            <a:r>
              <a:rPr lang="en-US" sz="2000" dirty="0" smtClean="0"/>
              <a:t>Standard </a:t>
            </a:r>
            <a:r>
              <a:rPr lang="en-US" sz="2000" dirty="0" smtClean="0">
                <a:solidFill>
                  <a:srgbClr val="0070C0"/>
                </a:solidFill>
              </a:rPr>
              <a:t>distributed system </a:t>
            </a:r>
            <a:r>
              <a:rPr lang="en-US" sz="2000" dirty="0" smtClean="0"/>
              <a:t>– Distributed Memory, High latency</a:t>
            </a:r>
          </a:p>
          <a:p>
            <a:pPr>
              <a:lnSpc>
                <a:spcPct val="120000"/>
              </a:lnSpc>
              <a:spcBef>
                <a:spcPts val="0"/>
              </a:spcBef>
            </a:pPr>
            <a:r>
              <a:rPr lang="en-US" sz="2000" dirty="0" smtClean="0"/>
              <a:t>We can program the coordination of these  units by</a:t>
            </a:r>
          </a:p>
          <a:p>
            <a:pPr lvl="1">
              <a:lnSpc>
                <a:spcPct val="120000"/>
              </a:lnSpc>
              <a:spcBef>
                <a:spcPts val="0"/>
              </a:spcBef>
            </a:pPr>
            <a:r>
              <a:rPr lang="en-US" sz="2000" dirty="0" smtClean="0">
                <a:solidFill>
                  <a:srgbClr val="0070C0"/>
                </a:solidFill>
              </a:rPr>
              <a:t>Threads</a:t>
            </a:r>
            <a:r>
              <a:rPr lang="en-US" sz="2000" dirty="0" smtClean="0"/>
              <a:t> on cores</a:t>
            </a:r>
          </a:p>
          <a:p>
            <a:pPr lvl="1">
              <a:lnSpc>
                <a:spcPct val="120000"/>
              </a:lnSpc>
              <a:spcBef>
                <a:spcPts val="0"/>
              </a:spcBef>
            </a:pPr>
            <a:r>
              <a:rPr lang="en-US" sz="2000" dirty="0" smtClean="0">
                <a:solidFill>
                  <a:srgbClr val="0070C0"/>
                </a:solidFill>
              </a:rPr>
              <a:t>MPI</a:t>
            </a:r>
            <a:r>
              <a:rPr lang="en-US" sz="2000" dirty="0" smtClean="0">
                <a:solidFill>
                  <a:srgbClr val="FFFF00"/>
                </a:solidFill>
              </a:rPr>
              <a:t> </a:t>
            </a:r>
            <a:r>
              <a:rPr lang="en-US" sz="2000" dirty="0" smtClean="0"/>
              <a:t>on cores and/or between nodes</a:t>
            </a:r>
          </a:p>
          <a:p>
            <a:pPr lvl="1">
              <a:lnSpc>
                <a:spcPct val="120000"/>
              </a:lnSpc>
              <a:spcBef>
                <a:spcPts val="0"/>
              </a:spcBef>
            </a:pPr>
            <a:r>
              <a:rPr lang="en-US" sz="2000" dirty="0" smtClean="0">
                <a:solidFill>
                  <a:srgbClr val="0070C0"/>
                </a:solidFill>
              </a:rPr>
              <a:t>MapReduce/Hadoop/Dryad../AVS</a:t>
            </a:r>
            <a:r>
              <a:rPr lang="en-US" sz="2000" dirty="0" smtClean="0">
                <a:solidFill>
                  <a:srgbClr val="FFFF00"/>
                </a:solidFill>
              </a:rPr>
              <a:t> </a:t>
            </a:r>
            <a:r>
              <a:rPr lang="en-US" sz="2000" dirty="0" smtClean="0"/>
              <a:t>for dataflow</a:t>
            </a:r>
          </a:p>
          <a:p>
            <a:pPr lvl="1">
              <a:lnSpc>
                <a:spcPct val="120000"/>
              </a:lnSpc>
              <a:spcBef>
                <a:spcPts val="0"/>
              </a:spcBef>
            </a:pPr>
            <a:r>
              <a:rPr lang="en-US" sz="2000" dirty="0" smtClean="0">
                <a:solidFill>
                  <a:srgbClr val="0070C0"/>
                </a:solidFill>
              </a:rPr>
              <a:t>Workflow</a:t>
            </a:r>
            <a:r>
              <a:rPr lang="en-US" sz="2000" dirty="0" smtClean="0"/>
              <a:t> or </a:t>
            </a:r>
            <a:r>
              <a:rPr lang="en-US" sz="2000" dirty="0" smtClean="0">
                <a:solidFill>
                  <a:srgbClr val="0070C0"/>
                </a:solidFill>
              </a:rPr>
              <a:t>Mashups</a:t>
            </a:r>
            <a:r>
              <a:rPr lang="en-US" sz="2000" dirty="0" smtClean="0"/>
              <a:t> linking services</a:t>
            </a:r>
          </a:p>
          <a:p>
            <a:pPr lvl="1">
              <a:lnSpc>
                <a:spcPct val="120000"/>
              </a:lnSpc>
              <a:spcBef>
                <a:spcPts val="0"/>
              </a:spcBef>
            </a:pPr>
            <a:r>
              <a:rPr lang="en-US" sz="2000" dirty="0" smtClean="0"/>
              <a:t>These can all be considered as some sort of execution </a:t>
            </a:r>
            <a:r>
              <a:rPr lang="en-US" sz="2000" dirty="0" smtClean="0">
                <a:solidFill>
                  <a:srgbClr val="0070C0"/>
                </a:solidFill>
              </a:rPr>
              <a:t>unit</a:t>
            </a:r>
            <a:r>
              <a:rPr lang="en-US" sz="2000" dirty="0" smtClean="0">
                <a:solidFill>
                  <a:srgbClr val="FFFF00"/>
                </a:solidFill>
              </a:rPr>
              <a:t> </a:t>
            </a:r>
            <a:r>
              <a:rPr lang="en-US" sz="2000" dirty="0" smtClean="0">
                <a:solidFill>
                  <a:srgbClr val="0070C0"/>
                </a:solidFill>
              </a:rPr>
              <a:t>exchanging information (messages) with some other unit</a:t>
            </a:r>
          </a:p>
          <a:p>
            <a:pPr>
              <a:lnSpc>
                <a:spcPct val="120000"/>
              </a:lnSpc>
              <a:spcBef>
                <a:spcPts val="0"/>
              </a:spcBef>
            </a:pPr>
            <a:r>
              <a:rPr lang="en-US" sz="2000" dirty="0" smtClean="0"/>
              <a:t>And there </a:t>
            </a:r>
            <a:r>
              <a:rPr lang="en-US" sz="2000" dirty="0" smtClean="0"/>
              <a:t>are traditional parallel computing  </a:t>
            </a:r>
            <a:r>
              <a:rPr lang="en-US" sz="2000" dirty="0" smtClean="0">
                <a:solidFill>
                  <a:srgbClr val="0070C0"/>
                </a:solidFill>
              </a:rPr>
              <a:t>higher level programming models </a:t>
            </a:r>
            <a:r>
              <a:rPr lang="en-US" sz="2000" dirty="0" smtClean="0"/>
              <a:t>such as </a:t>
            </a:r>
            <a:r>
              <a:rPr lang="en-US" sz="2000" dirty="0" err="1" smtClean="0"/>
              <a:t>OpenMP</a:t>
            </a:r>
            <a:r>
              <a:rPr lang="en-US" sz="2000" dirty="0" smtClean="0"/>
              <a:t>, PGAS, HPCS </a:t>
            </a:r>
            <a:r>
              <a:rPr lang="en-US" sz="2000" dirty="0" smtClean="0"/>
              <a:t>Languages not addressed here</a:t>
            </a:r>
            <a:endParaRPr lang="en-US" sz="20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57250" y="5651501"/>
            <a:ext cx="6915150" cy="1141534"/>
          </a:xfrm>
        </p:spPr>
        <p:txBody>
          <a:bodyPr>
            <a:normAutofit fontScale="77500" lnSpcReduction="20000"/>
          </a:bodyPr>
          <a:lstStyle/>
          <a:p>
            <a:r>
              <a:rPr lang="en-US" dirty="0" smtClean="0"/>
              <a:t>Dynamic Virtual Cluster provisioning via XCAT</a:t>
            </a:r>
          </a:p>
          <a:p>
            <a:r>
              <a:rPr lang="en-US" dirty="0" smtClean="0"/>
              <a:t>Supports both </a:t>
            </a:r>
            <a:r>
              <a:rPr lang="en-US" dirty="0" err="1" smtClean="0"/>
              <a:t>stateful</a:t>
            </a:r>
            <a:r>
              <a:rPr lang="en-US" dirty="0" smtClean="0"/>
              <a:t> and stateless OS images</a:t>
            </a:r>
          </a:p>
          <a:p>
            <a:endParaRPr lang="en-US" dirty="0"/>
          </a:p>
        </p:txBody>
      </p:sp>
      <p:sp>
        <p:nvSpPr>
          <p:cNvPr id="6" name="Rectangle 5"/>
          <p:cNvSpPr/>
          <p:nvPr/>
        </p:nvSpPr>
        <p:spPr>
          <a:xfrm>
            <a:off x="1524000" y="5016500"/>
            <a:ext cx="7381875" cy="361157"/>
          </a:xfrm>
          <a:prstGeom prst="rect">
            <a:avLst/>
          </a:prstGeom>
        </p:spPr>
        <p:style>
          <a:lnRef idx="1">
            <a:schemeClr val="accent2"/>
          </a:lnRef>
          <a:fillRef idx="2">
            <a:schemeClr val="accent2"/>
          </a:fillRef>
          <a:effectRef idx="1">
            <a:schemeClr val="accent2"/>
          </a:effectRef>
          <a:fontRef idx="minor">
            <a:schemeClr val="dk1"/>
          </a:fontRef>
        </p:style>
        <p:txBody>
          <a:bodyPr lIns="64008" tIns="32004" rIns="64008" bIns="32004" rtlCol="0" anchor="ctr"/>
          <a:lstStyle/>
          <a:p>
            <a:pPr algn="ctr"/>
            <a:r>
              <a:rPr lang="en-US" dirty="0" err="1" smtClean="0"/>
              <a:t>iDataplex</a:t>
            </a:r>
            <a:r>
              <a:rPr lang="en-US" dirty="0" smtClean="0"/>
              <a:t> Bare-metal Nodes</a:t>
            </a:r>
            <a:endParaRPr lang="en-US" dirty="0"/>
          </a:p>
        </p:txBody>
      </p:sp>
      <p:sp>
        <p:nvSpPr>
          <p:cNvPr id="7" name="Rectangle 6"/>
          <p:cNvSpPr/>
          <p:nvPr/>
        </p:nvSpPr>
        <p:spPr>
          <a:xfrm>
            <a:off x="1524000" y="3302000"/>
            <a:ext cx="1714500" cy="1135063"/>
          </a:xfrm>
          <a:prstGeom prst="rect">
            <a:avLst/>
          </a:prstGeom>
        </p:spPr>
        <p:style>
          <a:lnRef idx="1">
            <a:schemeClr val="accent3"/>
          </a:lnRef>
          <a:fillRef idx="2">
            <a:schemeClr val="accent3"/>
          </a:fillRef>
          <a:effectRef idx="1">
            <a:schemeClr val="accent3"/>
          </a:effectRef>
          <a:fontRef idx="minor">
            <a:schemeClr val="dk1"/>
          </a:fontRef>
        </p:style>
        <p:txBody>
          <a:bodyPr lIns="64008" tIns="32004" rIns="64008" bIns="32004" rtlCol="0" anchor="ctr"/>
          <a:lstStyle/>
          <a:p>
            <a:pPr algn="ctr"/>
            <a:r>
              <a:rPr lang="en-US" dirty="0" smtClean="0"/>
              <a:t>Linux Bare-system</a:t>
            </a:r>
            <a:endParaRPr lang="en-US" dirty="0"/>
          </a:p>
        </p:txBody>
      </p:sp>
      <p:sp>
        <p:nvSpPr>
          <p:cNvPr id="8" name="Rectangle 7"/>
          <p:cNvSpPr/>
          <p:nvPr/>
        </p:nvSpPr>
        <p:spPr>
          <a:xfrm>
            <a:off x="3286125" y="3302001"/>
            <a:ext cx="1905000" cy="670719"/>
          </a:xfrm>
          <a:prstGeom prst="rect">
            <a:avLst/>
          </a:prstGeom>
        </p:spPr>
        <p:style>
          <a:lnRef idx="1">
            <a:schemeClr val="accent3"/>
          </a:lnRef>
          <a:fillRef idx="2">
            <a:schemeClr val="accent3"/>
          </a:fillRef>
          <a:effectRef idx="1">
            <a:schemeClr val="accent3"/>
          </a:effectRef>
          <a:fontRef idx="minor">
            <a:schemeClr val="dk1"/>
          </a:fontRef>
        </p:style>
        <p:txBody>
          <a:bodyPr lIns="64008" tIns="32004" rIns="64008" bIns="32004" rtlCol="0" anchor="ctr"/>
          <a:lstStyle/>
          <a:p>
            <a:pPr algn="ctr"/>
            <a:r>
              <a:rPr lang="en-US" dirty="0" smtClean="0"/>
              <a:t>Linux  Virtual Machines</a:t>
            </a:r>
            <a:endParaRPr lang="en-US" dirty="0"/>
          </a:p>
        </p:txBody>
      </p:sp>
      <p:sp>
        <p:nvSpPr>
          <p:cNvPr id="10" name="Rectangle 9"/>
          <p:cNvSpPr/>
          <p:nvPr/>
        </p:nvSpPr>
        <p:spPr>
          <a:xfrm>
            <a:off x="5238750" y="3302000"/>
            <a:ext cx="1714500" cy="1143000"/>
          </a:xfrm>
          <a:prstGeom prst="rect">
            <a:avLst/>
          </a:prstGeom>
        </p:spPr>
        <p:style>
          <a:lnRef idx="1">
            <a:schemeClr val="accent3"/>
          </a:lnRef>
          <a:fillRef idx="2">
            <a:schemeClr val="accent3"/>
          </a:fillRef>
          <a:effectRef idx="1">
            <a:schemeClr val="accent3"/>
          </a:effectRef>
          <a:fontRef idx="minor">
            <a:schemeClr val="dk1"/>
          </a:fontRef>
        </p:style>
        <p:txBody>
          <a:bodyPr lIns="64008" tIns="32004" rIns="64008" bIns="32004" rtlCol="0" anchor="ctr"/>
          <a:lstStyle/>
          <a:p>
            <a:pPr algn="ctr"/>
            <a:endParaRPr lang="en-US" dirty="0" smtClean="0"/>
          </a:p>
          <a:p>
            <a:pPr algn="ctr"/>
            <a:r>
              <a:rPr lang="en-US" dirty="0" smtClean="0"/>
              <a:t>Windows Server 2008  HPC</a:t>
            </a:r>
          </a:p>
          <a:p>
            <a:pPr algn="ctr"/>
            <a:r>
              <a:rPr lang="en-US" dirty="0" smtClean="0"/>
              <a:t>Bare-system</a:t>
            </a:r>
          </a:p>
          <a:p>
            <a:pPr algn="ctr"/>
            <a:endParaRPr lang="en-US" dirty="0"/>
          </a:p>
        </p:txBody>
      </p:sp>
      <p:sp>
        <p:nvSpPr>
          <p:cNvPr id="12" name="Rectangle 11"/>
          <p:cNvSpPr/>
          <p:nvPr/>
        </p:nvSpPr>
        <p:spPr>
          <a:xfrm>
            <a:off x="7000875" y="4000500"/>
            <a:ext cx="1905000" cy="444500"/>
          </a:xfrm>
          <a:prstGeom prst="rect">
            <a:avLst/>
          </a:prstGeom>
        </p:spPr>
        <p:style>
          <a:lnRef idx="1">
            <a:schemeClr val="dk1"/>
          </a:lnRef>
          <a:fillRef idx="2">
            <a:schemeClr val="dk1"/>
          </a:fillRef>
          <a:effectRef idx="1">
            <a:schemeClr val="dk1"/>
          </a:effectRef>
          <a:fontRef idx="minor">
            <a:schemeClr val="dk1"/>
          </a:fontRef>
        </p:style>
        <p:txBody>
          <a:bodyPr lIns="64008" tIns="32004" rIns="64008" bIns="32004" rtlCol="0" anchor="ctr"/>
          <a:lstStyle/>
          <a:p>
            <a:pPr algn="ctr"/>
            <a:r>
              <a:rPr lang="en-US" dirty="0" smtClean="0"/>
              <a:t>Xen Virtualization</a:t>
            </a:r>
            <a:endParaRPr lang="en-US" dirty="0"/>
          </a:p>
        </p:txBody>
      </p:sp>
      <p:sp>
        <p:nvSpPr>
          <p:cNvPr id="13" name="Rectangle 12"/>
          <p:cNvSpPr/>
          <p:nvPr/>
        </p:nvSpPr>
        <p:spPr>
          <a:xfrm>
            <a:off x="5238750" y="2540000"/>
            <a:ext cx="3667125" cy="698500"/>
          </a:xfrm>
          <a:prstGeom prst="rect">
            <a:avLst/>
          </a:prstGeom>
        </p:spPr>
        <p:style>
          <a:lnRef idx="1">
            <a:schemeClr val="accent4"/>
          </a:lnRef>
          <a:fillRef idx="2">
            <a:schemeClr val="accent4"/>
          </a:fillRef>
          <a:effectRef idx="1">
            <a:schemeClr val="accent4"/>
          </a:effectRef>
          <a:fontRef idx="minor">
            <a:schemeClr val="dk1"/>
          </a:fontRef>
        </p:style>
        <p:txBody>
          <a:bodyPr lIns="64008" tIns="32004" rIns="64008" bIns="32004" rtlCol="0" anchor="ctr"/>
          <a:lstStyle/>
          <a:p>
            <a:pPr algn="ctr"/>
            <a:r>
              <a:rPr lang="en-US" dirty="0" smtClean="0"/>
              <a:t>Microsoft DryadLINQ  / MPI</a:t>
            </a:r>
            <a:endParaRPr lang="en-US" dirty="0"/>
          </a:p>
        </p:txBody>
      </p:sp>
      <p:sp>
        <p:nvSpPr>
          <p:cNvPr id="14" name="Rectangle 13"/>
          <p:cNvSpPr/>
          <p:nvPr/>
        </p:nvSpPr>
        <p:spPr>
          <a:xfrm>
            <a:off x="1524001" y="2540000"/>
            <a:ext cx="3667124" cy="698500"/>
          </a:xfrm>
          <a:prstGeom prst="rect">
            <a:avLst/>
          </a:prstGeom>
        </p:spPr>
        <p:style>
          <a:lnRef idx="1">
            <a:schemeClr val="accent6"/>
          </a:lnRef>
          <a:fillRef idx="2">
            <a:schemeClr val="accent6"/>
          </a:fillRef>
          <a:effectRef idx="1">
            <a:schemeClr val="accent6"/>
          </a:effectRef>
          <a:fontRef idx="minor">
            <a:schemeClr val="dk1"/>
          </a:fontRef>
        </p:style>
        <p:txBody>
          <a:bodyPr lIns="64008" tIns="32004" rIns="64008" bIns="32004" rtlCol="0" anchor="ctr"/>
          <a:lstStyle/>
          <a:p>
            <a:pPr algn="ctr"/>
            <a:r>
              <a:rPr lang="en-US" dirty="0" smtClean="0"/>
              <a:t>Apache Hadoop / MapReduce++ / MPI</a:t>
            </a:r>
            <a:endParaRPr lang="en-US" dirty="0"/>
          </a:p>
        </p:txBody>
      </p:sp>
      <p:sp>
        <p:nvSpPr>
          <p:cNvPr id="15" name="Rectangle 14"/>
          <p:cNvSpPr/>
          <p:nvPr/>
        </p:nvSpPr>
        <p:spPr>
          <a:xfrm>
            <a:off x="1524000" y="1219200"/>
            <a:ext cx="7381875" cy="889000"/>
          </a:xfrm>
          <a:prstGeom prst="rect">
            <a:avLst/>
          </a:prstGeom>
        </p:spPr>
        <p:style>
          <a:lnRef idx="1">
            <a:schemeClr val="accent1"/>
          </a:lnRef>
          <a:fillRef idx="2">
            <a:schemeClr val="accent1"/>
          </a:fillRef>
          <a:effectRef idx="1">
            <a:schemeClr val="accent1"/>
          </a:effectRef>
          <a:fontRef idx="minor">
            <a:schemeClr val="dk1"/>
          </a:fontRef>
        </p:style>
        <p:txBody>
          <a:bodyPr lIns="64008" tIns="32004" rIns="64008" bIns="32004" rtlCol="0" anchor="ctr"/>
          <a:lstStyle/>
          <a:p>
            <a:pPr algn="ctr"/>
            <a:r>
              <a:rPr lang="en-US" dirty="0" smtClean="0"/>
              <a:t>Smith Waterman Dissimilarities, CAP-3 Gene Assembly, </a:t>
            </a:r>
            <a:r>
              <a:rPr lang="en-US" dirty="0" err="1" smtClean="0"/>
              <a:t>PhyloD</a:t>
            </a:r>
            <a:r>
              <a:rPr lang="en-US" dirty="0" smtClean="0"/>
              <a:t> Using </a:t>
            </a:r>
            <a:r>
              <a:rPr lang="en-US" dirty="0" err="1" smtClean="0"/>
              <a:t>DryadLINQ</a:t>
            </a:r>
            <a:r>
              <a:rPr lang="en-US" dirty="0" smtClean="0"/>
              <a:t>, High Energy Physics, Clustering, Multidimensional Scaling, Generative Topological Mapping</a:t>
            </a:r>
            <a:endParaRPr lang="en-US" dirty="0"/>
          </a:p>
        </p:txBody>
      </p:sp>
      <p:sp>
        <p:nvSpPr>
          <p:cNvPr id="16" name="Rectangle 15"/>
          <p:cNvSpPr/>
          <p:nvPr/>
        </p:nvSpPr>
        <p:spPr>
          <a:xfrm>
            <a:off x="1524000" y="4528343"/>
            <a:ext cx="7381875" cy="361157"/>
          </a:xfrm>
          <a:prstGeom prst="rect">
            <a:avLst/>
          </a:prstGeom>
        </p:spPr>
        <p:style>
          <a:lnRef idx="1">
            <a:schemeClr val="accent5"/>
          </a:lnRef>
          <a:fillRef idx="2">
            <a:schemeClr val="accent5"/>
          </a:fillRef>
          <a:effectRef idx="1">
            <a:schemeClr val="accent5"/>
          </a:effectRef>
          <a:fontRef idx="minor">
            <a:schemeClr val="dk1"/>
          </a:fontRef>
        </p:style>
        <p:txBody>
          <a:bodyPr lIns="64008" tIns="32004" rIns="64008" bIns="32004" rtlCol="0" anchor="ctr"/>
          <a:lstStyle/>
          <a:p>
            <a:pPr algn="ctr"/>
            <a:r>
              <a:rPr lang="en-US" dirty="0" smtClean="0"/>
              <a:t>XCAT Infrastructure</a:t>
            </a:r>
            <a:endParaRPr lang="en-US" dirty="0"/>
          </a:p>
        </p:txBody>
      </p:sp>
      <p:sp>
        <p:nvSpPr>
          <p:cNvPr id="18" name="Rectangle 17"/>
          <p:cNvSpPr/>
          <p:nvPr/>
        </p:nvSpPr>
        <p:spPr>
          <a:xfrm>
            <a:off x="3286125" y="4000500"/>
            <a:ext cx="1905000" cy="444500"/>
          </a:xfrm>
          <a:prstGeom prst="rect">
            <a:avLst/>
          </a:prstGeom>
        </p:spPr>
        <p:style>
          <a:lnRef idx="1">
            <a:schemeClr val="dk1"/>
          </a:lnRef>
          <a:fillRef idx="2">
            <a:schemeClr val="dk1"/>
          </a:fillRef>
          <a:effectRef idx="1">
            <a:schemeClr val="dk1"/>
          </a:effectRef>
          <a:fontRef idx="minor">
            <a:schemeClr val="dk1"/>
          </a:fontRef>
        </p:style>
        <p:txBody>
          <a:bodyPr lIns="64008" tIns="32004" rIns="64008" bIns="32004" rtlCol="0" anchor="ctr"/>
          <a:lstStyle/>
          <a:p>
            <a:pPr algn="ctr"/>
            <a:r>
              <a:rPr lang="en-US" dirty="0" smtClean="0"/>
              <a:t>Xen Virtualization</a:t>
            </a:r>
            <a:endParaRPr lang="en-US" dirty="0"/>
          </a:p>
        </p:txBody>
      </p:sp>
      <p:sp>
        <p:nvSpPr>
          <p:cNvPr id="20" name="Left Brace 19"/>
          <p:cNvSpPr/>
          <p:nvPr/>
        </p:nvSpPr>
        <p:spPr>
          <a:xfrm>
            <a:off x="1333501" y="1282700"/>
            <a:ext cx="120894" cy="698500"/>
          </a:xfrm>
          <a:prstGeom prst="leftBrace">
            <a:avLst/>
          </a:prstGeom>
        </p:spPr>
        <p:style>
          <a:lnRef idx="3">
            <a:schemeClr val="accent3"/>
          </a:lnRef>
          <a:fillRef idx="0">
            <a:schemeClr val="accent3"/>
          </a:fillRef>
          <a:effectRef idx="2">
            <a:schemeClr val="accent3"/>
          </a:effectRef>
          <a:fontRef idx="minor">
            <a:schemeClr val="tx1"/>
          </a:fontRef>
        </p:style>
        <p:txBody>
          <a:bodyPr lIns="64008" tIns="32004" rIns="64008" bIns="32004" rtlCol="0" anchor="ctr"/>
          <a:lstStyle/>
          <a:p>
            <a:pPr algn="ctr"/>
            <a:endParaRPr lang="en-US"/>
          </a:p>
        </p:txBody>
      </p:sp>
      <p:sp>
        <p:nvSpPr>
          <p:cNvPr id="21" name="TextBox 20"/>
          <p:cNvSpPr txBox="1"/>
          <p:nvPr/>
        </p:nvSpPr>
        <p:spPr>
          <a:xfrm>
            <a:off x="721" y="1409700"/>
            <a:ext cx="1421543" cy="341632"/>
          </a:xfrm>
          <a:prstGeom prst="rect">
            <a:avLst/>
          </a:prstGeom>
          <a:noFill/>
        </p:spPr>
        <p:txBody>
          <a:bodyPr wrap="square" lIns="64008" tIns="32004" rIns="64008" bIns="32004" rtlCol="0">
            <a:spAutoFit/>
          </a:bodyPr>
          <a:lstStyle/>
          <a:p>
            <a:r>
              <a:rPr lang="en-US" dirty="0" smtClean="0"/>
              <a:t>Applications</a:t>
            </a:r>
            <a:endParaRPr lang="en-US" dirty="0"/>
          </a:p>
        </p:txBody>
      </p:sp>
      <p:sp>
        <p:nvSpPr>
          <p:cNvPr id="22" name="Left Brace 21"/>
          <p:cNvSpPr/>
          <p:nvPr/>
        </p:nvSpPr>
        <p:spPr>
          <a:xfrm>
            <a:off x="1381125" y="2540000"/>
            <a:ext cx="95250" cy="571500"/>
          </a:xfrm>
          <a:prstGeom prst="leftBrace">
            <a:avLst/>
          </a:prstGeom>
        </p:spPr>
        <p:style>
          <a:lnRef idx="3">
            <a:schemeClr val="accent3"/>
          </a:lnRef>
          <a:fillRef idx="0">
            <a:schemeClr val="accent3"/>
          </a:fillRef>
          <a:effectRef idx="2">
            <a:schemeClr val="accent3"/>
          </a:effectRef>
          <a:fontRef idx="minor">
            <a:schemeClr val="tx1"/>
          </a:fontRef>
        </p:style>
        <p:txBody>
          <a:bodyPr lIns="64008" tIns="32004" rIns="64008" bIns="32004" rtlCol="0" anchor="ctr"/>
          <a:lstStyle/>
          <a:p>
            <a:pPr algn="ctr"/>
            <a:endParaRPr lang="en-US"/>
          </a:p>
        </p:txBody>
      </p:sp>
      <p:sp>
        <p:nvSpPr>
          <p:cNvPr id="23" name="TextBox 22"/>
          <p:cNvSpPr txBox="1"/>
          <p:nvPr/>
        </p:nvSpPr>
        <p:spPr>
          <a:xfrm>
            <a:off x="172948" y="2603501"/>
            <a:ext cx="1128016" cy="341632"/>
          </a:xfrm>
          <a:prstGeom prst="rect">
            <a:avLst/>
          </a:prstGeom>
          <a:noFill/>
        </p:spPr>
        <p:txBody>
          <a:bodyPr wrap="square" lIns="64008" tIns="32004" rIns="64008" bIns="32004" rtlCol="0">
            <a:spAutoFit/>
          </a:bodyPr>
          <a:lstStyle/>
          <a:p>
            <a:r>
              <a:rPr lang="en-US" dirty="0" smtClean="0"/>
              <a:t>Runtimes</a:t>
            </a:r>
            <a:endParaRPr lang="en-US" dirty="0"/>
          </a:p>
        </p:txBody>
      </p:sp>
      <p:sp>
        <p:nvSpPr>
          <p:cNvPr id="24" name="Left Brace 23"/>
          <p:cNvSpPr/>
          <p:nvPr/>
        </p:nvSpPr>
        <p:spPr>
          <a:xfrm>
            <a:off x="1381125" y="3302000"/>
            <a:ext cx="95250" cy="1524000"/>
          </a:xfrm>
          <a:prstGeom prst="leftBrace">
            <a:avLst/>
          </a:prstGeom>
        </p:spPr>
        <p:style>
          <a:lnRef idx="3">
            <a:schemeClr val="accent3"/>
          </a:lnRef>
          <a:fillRef idx="0">
            <a:schemeClr val="accent3"/>
          </a:fillRef>
          <a:effectRef idx="2">
            <a:schemeClr val="accent3"/>
          </a:effectRef>
          <a:fontRef idx="minor">
            <a:schemeClr val="tx1"/>
          </a:fontRef>
        </p:style>
        <p:txBody>
          <a:bodyPr lIns="64008" tIns="32004" rIns="64008" bIns="32004" rtlCol="0" anchor="ctr"/>
          <a:lstStyle/>
          <a:p>
            <a:pPr algn="ctr"/>
            <a:endParaRPr lang="en-US"/>
          </a:p>
        </p:txBody>
      </p:sp>
      <p:sp>
        <p:nvSpPr>
          <p:cNvPr id="25" name="TextBox 24"/>
          <p:cNvSpPr txBox="1"/>
          <p:nvPr/>
        </p:nvSpPr>
        <p:spPr>
          <a:xfrm>
            <a:off x="1" y="3683000"/>
            <a:ext cx="1428750" cy="618631"/>
          </a:xfrm>
          <a:prstGeom prst="rect">
            <a:avLst/>
          </a:prstGeom>
          <a:noFill/>
        </p:spPr>
        <p:txBody>
          <a:bodyPr wrap="square" lIns="64008" tIns="32004" rIns="64008" bIns="32004" rtlCol="0">
            <a:spAutoFit/>
          </a:bodyPr>
          <a:lstStyle/>
          <a:p>
            <a:pPr algn="ctr"/>
            <a:r>
              <a:rPr lang="en-US" dirty="0" smtClean="0"/>
              <a:t>Infrastructure software</a:t>
            </a:r>
          </a:p>
        </p:txBody>
      </p:sp>
      <p:sp>
        <p:nvSpPr>
          <p:cNvPr id="26" name="Left Brace 25"/>
          <p:cNvSpPr/>
          <p:nvPr/>
        </p:nvSpPr>
        <p:spPr>
          <a:xfrm>
            <a:off x="1381125" y="4953000"/>
            <a:ext cx="95250" cy="444500"/>
          </a:xfrm>
          <a:prstGeom prst="leftBrace">
            <a:avLst/>
          </a:prstGeom>
        </p:spPr>
        <p:style>
          <a:lnRef idx="3">
            <a:schemeClr val="accent3"/>
          </a:lnRef>
          <a:fillRef idx="0">
            <a:schemeClr val="accent3"/>
          </a:fillRef>
          <a:effectRef idx="2">
            <a:schemeClr val="accent3"/>
          </a:effectRef>
          <a:fontRef idx="minor">
            <a:schemeClr val="tx1"/>
          </a:fontRef>
        </p:style>
        <p:txBody>
          <a:bodyPr lIns="64008" tIns="32004" rIns="64008" bIns="32004" rtlCol="0" anchor="ctr"/>
          <a:lstStyle/>
          <a:p>
            <a:pPr algn="ctr"/>
            <a:endParaRPr lang="en-US"/>
          </a:p>
        </p:txBody>
      </p:sp>
      <p:sp>
        <p:nvSpPr>
          <p:cNvPr id="28" name="TextBox 27"/>
          <p:cNvSpPr txBox="1"/>
          <p:nvPr/>
        </p:nvSpPr>
        <p:spPr>
          <a:xfrm>
            <a:off x="121605" y="4889501"/>
            <a:ext cx="1165206" cy="341632"/>
          </a:xfrm>
          <a:prstGeom prst="rect">
            <a:avLst/>
          </a:prstGeom>
          <a:noFill/>
        </p:spPr>
        <p:txBody>
          <a:bodyPr wrap="square" lIns="64008" tIns="32004" rIns="64008" bIns="32004" rtlCol="0">
            <a:spAutoFit/>
          </a:bodyPr>
          <a:lstStyle/>
          <a:p>
            <a:r>
              <a:rPr lang="en-US" dirty="0" smtClean="0"/>
              <a:t>Hardware</a:t>
            </a:r>
            <a:endParaRPr lang="en-US" dirty="0"/>
          </a:p>
        </p:txBody>
      </p:sp>
      <p:sp>
        <p:nvSpPr>
          <p:cNvPr id="27" name="Rectangle 26"/>
          <p:cNvSpPr/>
          <p:nvPr/>
        </p:nvSpPr>
        <p:spPr>
          <a:xfrm>
            <a:off x="7000875" y="3302001"/>
            <a:ext cx="1905000" cy="670719"/>
          </a:xfrm>
          <a:prstGeom prst="rect">
            <a:avLst/>
          </a:prstGeom>
        </p:spPr>
        <p:style>
          <a:lnRef idx="1">
            <a:schemeClr val="accent3"/>
          </a:lnRef>
          <a:fillRef idx="2">
            <a:schemeClr val="accent3"/>
          </a:fillRef>
          <a:effectRef idx="1">
            <a:schemeClr val="accent3"/>
          </a:effectRef>
          <a:fontRef idx="minor">
            <a:schemeClr val="dk1"/>
          </a:fontRef>
        </p:style>
        <p:txBody>
          <a:bodyPr lIns="64008" tIns="32004" rIns="64008" bIns="32004" rtlCol="0" anchor="ctr"/>
          <a:lstStyle/>
          <a:p>
            <a:pPr algn="ctr"/>
            <a:r>
              <a:rPr lang="en-US" dirty="0" smtClean="0"/>
              <a:t>Windows Server 2008 HPC</a:t>
            </a:r>
            <a:endParaRPr lang="en-US" dirty="0"/>
          </a:p>
        </p:txBody>
      </p:sp>
      <p:sp>
        <p:nvSpPr>
          <p:cNvPr id="30" name="Title 3"/>
          <p:cNvSpPr txBox="1">
            <a:spLocks/>
          </p:cNvSpPr>
          <p:nvPr/>
        </p:nvSpPr>
        <p:spPr>
          <a:xfrm>
            <a:off x="381000" y="152400"/>
            <a:ext cx="8763000" cy="952499"/>
          </a:xfrm>
          <a:prstGeom prst="rect">
            <a:avLst/>
          </a:prstGeom>
        </p:spPr>
        <p:txBody>
          <a:bodyPr vert="horz" lIns="91435" tIns="45718" rIns="91435" bIns="45718" rtlCol="0" anchor="ctr">
            <a:normAutofit fontScale="77500" lnSpcReduction="20000"/>
          </a:bodyPr>
          <a:lstStyle/>
          <a:p>
            <a:pPr algn="ctr" defTabSz="914354">
              <a:spcBef>
                <a:spcPct val="0"/>
              </a:spcBef>
              <a:defRPr/>
            </a:pPr>
            <a:r>
              <a:rPr lang="en-US" sz="4400" b="1" dirty="0" smtClean="0">
                <a:latin typeface="+mj-lt"/>
                <a:ea typeface="+mj-ea"/>
                <a:cs typeface="+mj-cs"/>
              </a:rPr>
              <a:t>Science Cloud (Dynamic Virtual Cluster) Architecture</a:t>
            </a:r>
            <a:endParaRPr lang="en-US" sz="4400" b="1" dirty="0">
              <a:latin typeface="+mj-lt"/>
              <a:ea typeface="+mj-ea"/>
              <a:cs typeface="+mj-cs"/>
            </a:endParaRPr>
          </a:p>
        </p:txBody>
      </p:sp>
      <p:sp>
        <p:nvSpPr>
          <p:cNvPr id="29" name="Rectangle 28"/>
          <p:cNvSpPr/>
          <p:nvPr/>
        </p:nvSpPr>
        <p:spPr>
          <a:xfrm>
            <a:off x="1524000" y="2133600"/>
            <a:ext cx="7381875" cy="361157"/>
          </a:xfrm>
          <a:prstGeom prst="rect">
            <a:avLst/>
          </a:prstGeom>
        </p:spPr>
        <p:style>
          <a:lnRef idx="1">
            <a:schemeClr val="accent5"/>
          </a:lnRef>
          <a:fillRef idx="2">
            <a:schemeClr val="accent5"/>
          </a:fillRef>
          <a:effectRef idx="1">
            <a:schemeClr val="accent5"/>
          </a:effectRef>
          <a:fontRef idx="minor">
            <a:schemeClr val="dk1"/>
          </a:fontRef>
        </p:style>
        <p:txBody>
          <a:bodyPr lIns="64008" tIns="32004" rIns="64008" bIns="32004" rtlCol="0" anchor="ctr"/>
          <a:lstStyle/>
          <a:p>
            <a:pPr algn="ctr"/>
            <a:r>
              <a:rPr lang="en-US" dirty="0" smtClean="0"/>
              <a:t>Services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ctrTitle"/>
          </p:nvPr>
        </p:nvSpPr>
        <p:spPr>
          <a:xfrm>
            <a:off x="1524000" y="152400"/>
            <a:ext cx="5715000" cy="838200"/>
          </a:xfrm>
        </p:spPr>
        <p:txBody>
          <a:bodyPr>
            <a:normAutofit/>
          </a:bodyPr>
          <a:lstStyle/>
          <a:p>
            <a:r>
              <a:rPr lang="en-US" sz="4000" dirty="0" smtClean="0">
                <a:latin typeface="Arial" pitchFamily="34" charset="0"/>
              </a:rPr>
              <a:t>Runtime System Used</a:t>
            </a:r>
          </a:p>
        </p:txBody>
      </p:sp>
      <p:sp>
        <p:nvSpPr>
          <p:cNvPr id="841731" name="Rectangle 3"/>
          <p:cNvSpPr>
            <a:spLocks noGrp="1" noChangeArrowheads="1"/>
          </p:cNvSpPr>
          <p:nvPr>
            <p:ph type="subTitle" idx="1"/>
          </p:nvPr>
        </p:nvSpPr>
        <p:spPr>
          <a:xfrm>
            <a:off x="0" y="1295400"/>
            <a:ext cx="8839200" cy="5410200"/>
          </a:xfrm>
        </p:spPr>
        <p:txBody>
          <a:bodyPr>
            <a:normAutofit fontScale="92500" lnSpcReduction="10000"/>
          </a:bodyPr>
          <a:lstStyle/>
          <a:p>
            <a:pPr marL="344488" indent="-166688" algn="l">
              <a:lnSpc>
                <a:spcPct val="80000"/>
              </a:lnSpc>
              <a:buFont typeface="Wingdings" pitchFamily="2" charset="2"/>
              <a:buChar char="§"/>
            </a:pPr>
            <a:r>
              <a:rPr lang="en-US" sz="2000" dirty="0" smtClean="0">
                <a:solidFill>
                  <a:schemeClr val="tx1"/>
                </a:solidFill>
                <a:latin typeface="Times New Roman" pitchFamily="18" charset="0"/>
              </a:rPr>
              <a:t>We implement micro-parallelism using Microsoft CCR</a:t>
            </a:r>
            <a:r>
              <a:rPr lang="en-US" sz="2000" dirty="0" smtClean="0">
                <a:latin typeface="Times New Roman" pitchFamily="18" charset="0"/>
              </a:rPr>
              <a:t/>
            </a:r>
            <a:br>
              <a:rPr lang="en-US" sz="2000" dirty="0" smtClean="0">
                <a:latin typeface="Times New Roman" pitchFamily="18" charset="0"/>
              </a:rPr>
            </a:br>
            <a:r>
              <a:rPr lang="en-US" sz="2000" dirty="0" smtClean="0">
                <a:latin typeface="Times New Roman" pitchFamily="18" charset="0"/>
              </a:rPr>
              <a:t>(</a:t>
            </a:r>
            <a:r>
              <a:rPr lang="en-US" altLang="ja-JP" sz="2000" dirty="0" smtClean="0">
                <a:solidFill>
                  <a:srgbClr val="0000FF"/>
                </a:solidFill>
                <a:latin typeface="Times New Roman" pitchFamily="18" charset="0"/>
                <a:ea typeface="ＭＳ Ｐゴシック" pitchFamily="34" charset="-128"/>
              </a:rPr>
              <a:t>Concurrency and Coordination Runtime</a:t>
            </a:r>
            <a:r>
              <a:rPr lang="en-US" altLang="ja-JP" sz="2000" dirty="0" smtClean="0">
                <a:latin typeface="Times New Roman" pitchFamily="18" charset="0"/>
                <a:ea typeface="ＭＳ Ｐゴシック" pitchFamily="34" charset="-128"/>
              </a:rPr>
              <a:t>)</a:t>
            </a:r>
            <a:r>
              <a:rPr lang="en-US" sz="2000" dirty="0" smtClean="0">
                <a:latin typeface="Times New Roman" pitchFamily="18" charset="0"/>
              </a:rPr>
              <a:t> </a:t>
            </a:r>
            <a:r>
              <a:rPr lang="en-US" sz="2000" dirty="0" smtClean="0">
                <a:solidFill>
                  <a:schemeClr val="tx1"/>
                </a:solidFill>
                <a:latin typeface="Times New Roman" pitchFamily="18" charset="0"/>
              </a:rPr>
              <a:t>as it supports both MPI rendezvous and dynamic (spawned) threading style of parallelism </a:t>
            </a:r>
            <a:r>
              <a:rPr lang="en-US" sz="2000" dirty="0" smtClean="0">
                <a:latin typeface="Times New Roman" pitchFamily="18" charset="0"/>
                <a:hlinkClick r:id="rId3"/>
              </a:rPr>
              <a:t>http://msdn.microsoft.com/robotics/</a:t>
            </a:r>
            <a:r>
              <a:rPr lang="en-US" sz="2000" dirty="0" smtClean="0">
                <a:latin typeface="Times New Roman" pitchFamily="18" charset="0"/>
              </a:rPr>
              <a:t> </a:t>
            </a:r>
          </a:p>
          <a:p>
            <a:pPr marL="344488" indent="-166688" algn="l">
              <a:lnSpc>
                <a:spcPct val="80000"/>
              </a:lnSpc>
              <a:buFont typeface="Wingdings" pitchFamily="2" charset="2"/>
              <a:buChar char="§"/>
            </a:pPr>
            <a:endParaRPr lang="en-US" sz="2000" dirty="0" smtClean="0">
              <a:latin typeface="Times New Roman" pitchFamily="18" charset="0"/>
            </a:endParaRPr>
          </a:p>
          <a:p>
            <a:pPr marL="344488" indent="-166688" algn="l">
              <a:lnSpc>
                <a:spcPct val="80000"/>
              </a:lnSpc>
              <a:buFont typeface="Wingdings" pitchFamily="2" charset="2"/>
              <a:buChar char="§"/>
            </a:pPr>
            <a:r>
              <a:rPr lang="en-US" sz="2000" dirty="0" smtClean="0">
                <a:solidFill>
                  <a:schemeClr val="tx1"/>
                </a:solidFill>
                <a:latin typeface="Times New Roman" pitchFamily="18" charset="0"/>
              </a:rPr>
              <a:t>CCR Supports exchange of messages between threads using named ports and has primitives like:</a:t>
            </a:r>
          </a:p>
          <a:p>
            <a:pPr marL="344488" indent="-166688" algn="l">
              <a:lnSpc>
                <a:spcPct val="80000"/>
              </a:lnSpc>
              <a:buFont typeface="Wingdings" pitchFamily="2" charset="2"/>
              <a:buChar char="§"/>
            </a:pPr>
            <a:endParaRPr lang="en-US" sz="2000" dirty="0" smtClean="0">
              <a:solidFill>
                <a:srgbClr val="FFFF00"/>
              </a:solidFill>
              <a:latin typeface="Times New Roman" pitchFamily="18" charset="0"/>
            </a:endParaRPr>
          </a:p>
          <a:p>
            <a:pPr marL="801688" lvl="1" indent="-166688" algn="l">
              <a:lnSpc>
                <a:spcPct val="80000"/>
              </a:lnSpc>
              <a:buFont typeface="Wingdings" pitchFamily="2" charset="2"/>
              <a:buChar char="§"/>
            </a:pPr>
            <a:r>
              <a:rPr lang="en-US" sz="1800" dirty="0" err="1" smtClean="0">
                <a:solidFill>
                  <a:srgbClr val="0000FF"/>
                </a:solidFill>
                <a:latin typeface="Times New Roman" pitchFamily="18" charset="0"/>
              </a:rPr>
              <a:t>FromHandler</a:t>
            </a:r>
            <a:r>
              <a:rPr lang="en-US" sz="1800" dirty="0" smtClean="0">
                <a:solidFill>
                  <a:srgbClr val="0000FF"/>
                </a:solidFill>
                <a:latin typeface="Times New Roman" pitchFamily="18" charset="0"/>
              </a:rPr>
              <a:t>:</a:t>
            </a:r>
            <a:r>
              <a:rPr lang="en-US" sz="1800" dirty="0" smtClean="0">
                <a:latin typeface="Times New Roman" pitchFamily="18" charset="0"/>
              </a:rPr>
              <a:t> </a:t>
            </a:r>
            <a:r>
              <a:rPr lang="en-US" sz="1800" dirty="0" smtClean="0">
                <a:solidFill>
                  <a:schemeClr val="tx1"/>
                </a:solidFill>
                <a:latin typeface="Times New Roman" pitchFamily="18" charset="0"/>
              </a:rPr>
              <a:t>Spawn threads without reading ports</a:t>
            </a:r>
          </a:p>
          <a:p>
            <a:pPr marL="344488" indent="-166688" algn="l">
              <a:lnSpc>
                <a:spcPct val="80000"/>
              </a:lnSpc>
            </a:pPr>
            <a:endParaRPr lang="en-US" sz="2000" dirty="0" smtClean="0">
              <a:latin typeface="Times New Roman" pitchFamily="18" charset="0"/>
            </a:endParaRPr>
          </a:p>
          <a:p>
            <a:pPr marL="801688" lvl="1" indent="-166688" algn="l">
              <a:lnSpc>
                <a:spcPct val="80000"/>
              </a:lnSpc>
              <a:buFont typeface="Wingdings" pitchFamily="2" charset="2"/>
              <a:buChar char="§"/>
            </a:pPr>
            <a:r>
              <a:rPr lang="en-US" sz="1800" dirty="0" smtClean="0">
                <a:solidFill>
                  <a:srgbClr val="0000FF"/>
                </a:solidFill>
                <a:latin typeface="Times New Roman" pitchFamily="18" charset="0"/>
              </a:rPr>
              <a:t>Receive:</a:t>
            </a:r>
            <a:r>
              <a:rPr lang="en-US" sz="1800" dirty="0" smtClean="0">
                <a:latin typeface="Times New Roman" pitchFamily="18" charset="0"/>
              </a:rPr>
              <a:t> </a:t>
            </a:r>
            <a:r>
              <a:rPr lang="en-US" sz="1800" dirty="0" smtClean="0">
                <a:solidFill>
                  <a:schemeClr val="tx1"/>
                </a:solidFill>
                <a:latin typeface="Times New Roman" pitchFamily="18" charset="0"/>
              </a:rPr>
              <a:t>Each handler reads one item from a single port</a:t>
            </a:r>
          </a:p>
          <a:p>
            <a:pPr marL="344488" indent="-166688" algn="l">
              <a:lnSpc>
                <a:spcPct val="80000"/>
              </a:lnSpc>
            </a:pPr>
            <a:endParaRPr lang="en-US" sz="2000" dirty="0" smtClean="0">
              <a:latin typeface="Times New Roman" pitchFamily="18" charset="0"/>
            </a:endParaRPr>
          </a:p>
          <a:p>
            <a:pPr marL="801688" lvl="1" indent="-166688" algn="l">
              <a:lnSpc>
                <a:spcPct val="80000"/>
              </a:lnSpc>
              <a:buFont typeface="Wingdings" pitchFamily="2" charset="2"/>
              <a:buChar char="§"/>
            </a:pPr>
            <a:r>
              <a:rPr lang="en-US" sz="1800" dirty="0" err="1" smtClean="0">
                <a:solidFill>
                  <a:srgbClr val="0000FF"/>
                </a:solidFill>
                <a:latin typeface="Times New Roman" pitchFamily="18" charset="0"/>
              </a:rPr>
              <a:t>MultipleItemReceive</a:t>
            </a:r>
            <a:r>
              <a:rPr lang="en-US" sz="1800" dirty="0" smtClean="0">
                <a:solidFill>
                  <a:srgbClr val="0000FF"/>
                </a:solidFill>
                <a:latin typeface="Times New Roman" pitchFamily="18" charset="0"/>
              </a:rPr>
              <a:t>: </a:t>
            </a:r>
            <a:r>
              <a:rPr lang="en-US" sz="1800" dirty="0" smtClean="0">
                <a:solidFill>
                  <a:schemeClr val="tx1"/>
                </a:solidFill>
                <a:latin typeface="Times New Roman" pitchFamily="18" charset="0"/>
              </a:rPr>
              <a:t>Each handler reads a prescribed number of items of a given type from a given port. Note items in a port can be general structures but all must have same type.</a:t>
            </a:r>
          </a:p>
          <a:p>
            <a:pPr marL="344488" indent="-166688" algn="l">
              <a:lnSpc>
                <a:spcPct val="80000"/>
              </a:lnSpc>
            </a:pPr>
            <a:endParaRPr lang="en-US" sz="2000" dirty="0" smtClean="0">
              <a:latin typeface="Times New Roman" pitchFamily="18" charset="0"/>
            </a:endParaRPr>
          </a:p>
          <a:p>
            <a:pPr marL="801688" lvl="1" indent="-166688" algn="l">
              <a:lnSpc>
                <a:spcPct val="80000"/>
              </a:lnSpc>
              <a:buFont typeface="Wingdings" pitchFamily="2" charset="2"/>
              <a:buChar char="§"/>
            </a:pPr>
            <a:r>
              <a:rPr lang="en-US" sz="1800" dirty="0" err="1" smtClean="0">
                <a:solidFill>
                  <a:srgbClr val="0000FF"/>
                </a:solidFill>
                <a:latin typeface="Times New Roman" pitchFamily="18" charset="0"/>
              </a:rPr>
              <a:t>MultiplePortReceive</a:t>
            </a:r>
            <a:r>
              <a:rPr lang="en-US" sz="1800" dirty="0" smtClean="0">
                <a:solidFill>
                  <a:srgbClr val="0000FF"/>
                </a:solidFill>
                <a:latin typeface="Times New Roman" pitchFamily="18" charset="0"/>
              </a:rPr>
              <a:t>: </a:t>
            </a:r>
            <a:r>
              <a:rPr lang="en-US" sz="1800" dirty="0" smtClean="0">
                <a:solidFill>
                  <a:schemeClr val="tx1"/>
                </a:solidFill>
                <a:latin typeface="Times New Roman" pitchFamily="18" charset="0"/>
              </a:rPr>
              <a:t>Each handler reads a one item of a given type from multiple ports.</a:t>
            </a:r>
          </a:p>
          <a:p>
            <a:pPr marL="344488" indent="-166688" algn="l">
              <a:lnSpc>
                <a:spcPct val="80000"/>
              </a:lnSpc>
            </a:pPr>
            <a:endParaRPr lang="en-US" sz="2000" dirty="0" smtClean="0">
              <a:latin typeface="Times New Roman" pitchFamily="18" charset="0"/>
            </a:endParaRPr>
          </a:p>
          <a:p>
            <a:pPr marL="344488" indent="-166688" algn="l">
              <a:lnSpc>
                <a:spcPct val="80000"/>
              </a:lnSpc>
              <a:buFont typeface="Wingdings" pitchFamily="2" charset="2"/>
              <a:buChar char="§"/>
            </a:pPr>
            <a:r>
              <a:rPr lang="en-US" sz="2000" dirty="0" smtClean="0">
                <a:solidFill>
                  <a:schemeClr val="tx1"/>
                </a:solidFill>
                <a:latin typeface="Times New Roman" pitchFamily="18" charset="0"/>
              </a:rPr>
              <a:t>CCR has fewer primitives than MPI but can implement MPI collectives efficiently</a:t>
            </a:r>
          </a:p>
          <a:p>
            <a:pPr marL="344488" indent="-166688" algn="l">
              <a:lnSpc>
                <a:spcPct val="80000"/>
              </a:lnSpc>
              <a:buFont typeface="Wingdings" pitchFamily="2" charset="2"/>
              <a:buChar char="§"/>
            </a:pPr>
            <a:endParaRPr lang="en-US" sz="2000" dirty="0" smtClean="0">
              <a:latin typeface="Times New Roman" pitchFamily="18" charset="0"/>
            </a:endParaRPr>
          </a:p>
          <a:p>
            <a:pPr marL="344488" indent="-166688" algn="l">
              <a:lnSpc>
                <a:spcPct val="80000"/>
              </a:lnSpc>
              <a:buFont typeface="Wingdings" pitchFamily="2" charset="2"/>
              <a:buChar char="§"/>
            </a:pPr>
            <a:r>
              <a:rPr lang="en-US" sz="2000" dirty="0" smtClean="0">
                <a:solidFill>
                  <a:schemeClr val="tx1"/>
                </a:solidFill>
                <a:latin typeface="Times New Roman" pitchFamily="18" charset="0"/>
              </a:rPr>
              <a:t>Use DSS </a:t>
            </a:r>
            <a:r>
              <a:rPr lang="en-US" altLang="ja-JP" sz="2000" dirty="0" smtClean="0">
                <a:solidFill>
                  <a:schemeClr val="tx1"/>
                </a:solidFill>
                <a:latin typeface="Times New Roman" pitchFamily="18" charset="0"/>
                <a:ea typeface="ＭＳ Ｐゴシック" pitchFamily="34" charset="-128"/>
              </a:rPr>
              <a:t>(</a:t>
            </a:r>
            <a:r>
              <a:rPr lang="en-US" altLang="ja-JP" sz="2000" dirty="0" smtClean="0">
                <a:solidFill>
                  <a:srgbClr val="0000FF"/>
                </a:solidFill>
                <a:latin typeface="Times New Roman" pitchFamily="18" charset="0"/>
                <a:ea typeface="ＭＳ Ｐゴシック" pitchFamily="34" charset="-128"/>
              </a:rPr>
              <a:t>Decentralized System Services</a:t>
            </a:r>
            <a:r>
              <a:rPr lang="en-US" altLang="ja-JP" sz="2000" dirty="0" smtClean="0">
                <a:solidFill>
                  <a:schemeClr val="tx1"/>
                </a:solidFill>
                <a:latin typeface="Times New Roman" pitchFamily="18" charset="0"/>
                <a:ea typeface="ＭＳ Ｐゴシック" pitchFamily="34" charset="-128"/>
              </a:rPr>
              <a:t>) </a:t>
            </a:r>
            <a:r>
              <a:rPr lang="en-US" sz="2000" dirty="0" smtClean="0">
                <a:solidFill>
                  <a:schemeClr val="tx1"/>
                </a:solidFill>
                <a:latin typeface="Times New Roman" pitchFamily="18" charset="0"/>
              </a:rPr>
              <a:t>built in terms of CCR for </a:t>
            </a:r>
            <a:r>
              <a:rPr lang="en-US" sz="2000" dirty="0" smtClean="0">
                <a:solidFill>
                  <a:srgbClr val="0000FF"/>
                </a:solidFill>
                <a:latin typeface="Times New Roman" pitchFamily="18" charset="0"/>
              </a:rPr>
              <a:t>service</a:t>
            </a:r>
            <a:r>
              <a:rPr lang="en-US" sz="2000" dirty="0" smtClean="0">
                <a:latin typeface="Times New Roman" pitchFamily="18" charset="0"/>
              </a:rPr>
              <a:t> </a:t>
            </a:r>
            <a:r>
              <a:rPr lang="en-US" sz="2000" dirty="0" smtClean="0">
                <a:solidFill>
                  <a:schemeClr val="tx1"/>
                </a:solidFill>
                <a:latin typeface="Times New Roman" pitchFamily="18" charset="0"/>
              </a:rPr>
              <a:t>model</a:t>
            </a:r>
          </a:p>
          <a:p>
            <a:pPr marL="344488" indent="-166688" algn="l">
              <a:lnSpc>
                <a:spcPct val="80000"/>
              </a:lnSpc>
              <a:buFont typeface="Wingdings" pitchFamily="2" charset="2"/>
              <a:buChar char="§"/>
            </a:pPr>
            <a:endParaRPr lang="en-US" sz="2000" dirty="0" smtClean="0">
              <a:latin typeface="Times New Roman" pitchFamily="18" charset="0"/>
            </a:endParaRPr>
          </a:p>
          <a:p>
            <a:pPr marL="344488" indent="-166688" algn="l">
              <a:lnSpc>
                <a:spcPct val="80000"/>
              </a:lnSpc>
              <a:buFont typeface="Wingdings" pitchFamily="2" charset="2"/>
              <a:buChar char="§"/>
            </a:pPr>
            <a:r>
              <a:rPr lang="en-US" sz="2000" dirty="0" smtClean="0">
                <a:solidFill>
                  <a:schemeClr val="tx1"/>
                </a:solidFill>
                <a:latin typeface="Times New Roman" pitchFamily="18" charset="0"/>
              </a:rPr>
              <a:t>DSS has ~35 </a:t>
            </a:r>
            <a:r>
              <a:rPr lang="en-US" sz="2000" dirty="0" smtClean="0">
                <a:solidFill>
                  <a:schemeClr val="tx1"/>
                </a:solidFill>
                <a:latin typeface="Times New Roman" pitchFamily="18" charset="0"/>
                <a:cs typeface="Arial" pitchFamily="34" charset="0"/>
              </a:rPr>
              <a:t>µs</a:t>
            </a:r>
            <a:r>
              <a:rPr lang="en-US" sz="2000" dirty="0" smtClean="0">
                <a:solidFill>
                  <a:schemeClr val="tx1"/>
                </a:solidFill>
                <a:latin typeface="Times New Roman" pitchFamily="18" charset="0"/>
              </a:rPr>
              <a:t> and CCR a few </a:t>
            </a:r>
            <a:r>
              <a:rPr lang="en-US" sz="2200" i="1" dirty="0" smtClean="0">
                <a:solidFill>
                  <a:schemeClr val="tx1"/>
                </a:solidFill>
                <a:latin typeface="Times New Roman" pitchFamily="18" charset="0"/>
                <a:cs typeface="Arial" pitchFamily="34" charset="0"/>
              </a:rPr>
              <a:t>µ</a:t>
            </a:r>
            <a:r>
              <a:rPr lang="en-US" sz="2000" dirty="0" smtClean="0">
                <a:solidFill>
                  <a:schemeClr val="tx1"/>
                </a:solidFill>
                <a:latin typeface="Times New Roman" pitchFamily="18" charset="0"/>
                <a:cs typeface="Arial" pitchFamily="34" charset="0"/>
              </a:rPr>
              <a:t>s overhead (latency, details later)</a:t>
            </a:r>
            <a:endParaRPr lang="en-US" sz="2400" dirty="0" smtClean="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89000"/>
          </a:xfrm>
        </p:spPr>
        <p:txBody>
          <a:bodyPr>
            <a:normAutofit/>
          </a:bodyPr>
          <a:lstStyle/>
          <a:p>
            <a:r>
              <a:rPr lang="en-US" sz="4000" dirty="0" smtClean="0"/>
              <a:t>Microsoft Project Major </a:t>
            </a:r>
            <a:r>
              <a:rPr lang="en-US" sz="4000" dirty="0" smtClean="0"/>
              <a:t>Achievements</a:t>
            </a:r>
            <a:endParaRPr lang="en-US" sz="4000" dirty="0"/>
          </a:p>
        </p:txBody>
      </p:sp>
      <p:sp>
        <p:nvSpPr>
          <p:cNvPr id="3" name="Content Placeholder 2"/>
          <p:cNvSpPr>
            <a:spLocks noGrp="1"/>
          </p:cNvSpPr>
          <p:nvPr>
            <p:ph idx="1"/>
          </p:nvPr>
        </p:nvSpPr>
        <p:spPr>
          <a:xfrm>
            <a:off x="381000" y="990600"/>
            <a:ext cx="8763000" cy="4445000"/>
          </a:xfrm>
        </p:spPr>
        <p:txBody>
          <a:bodyPr>
            <a:noAutofit/>
          </a:bodyPr>
          <a:lstStyle/>
          <a:p>
            <a:pPr lvl="0"/>
            <a:r>
              <a:rPr lang="en-US" sz="1800" dirty="0" smtClean="0"/>
              <a:t>Analysis of CCR and DSS within SALSA paradigm with very detailed performance work on CCR </a:t>
            </a:r>
          </a:p>
          <a:p>
            <a:pPr lvl="0"/>
            <a:r>
              <a:rPr lang="en-US" sz="1800" dirty="0" smtClean="0"/>
              <a:t>Detailed analysis of Dryad and comparison with Hadoop and MPI. Initial comparison with Azure</a:t>
            </a:r>
          </a:p>
          <a:p>
            <a:pPr lvl="0"/>
            <a:r>
              <a:rPr lang="en-US" sz="1800" dirty="0" smtClean="0"/>
              <a:t>Comparison of TPL and CCR approaches to parallel threading</a:t>
            </a:r>
          </a:p>
          <a:p>
            <a:pPr lvl="0"/>
            <a:r>
              <a:rPr lang="en-US" sz="1800" dirty="0" smtClean="0"/>
              <a:t>Applications to several areas including particle physics and especially life sciences</a:t>
            </a:r>
          </a:p>
          <a:p>
            <a:pPr lvl="0"/>
            <a:r>
              <a:rPr lang="en-US" sz="1800" dirty="0" smtClean="0"/>
              <a:t>Demonstration that Windows HPC Clusters can efficiently run large scale data intensive applications</a:t>
            </a:r>
          </a:p>
          <a:p>
            <a:pPr lvl="0"/>
            <a:r>
              <a:rPr lang="en-US" sz="1800" dirty="0" smtClean="0"/>
              <a:t>Development of high performance Windows 3D visualization of points from dimension reduction of high dimension datasets to 3D. These are used as Cheminformatics and Bioinformatics dataset browsers</a:t>
            </a:r>
          </a:p>
          <a:p>
            <a:pPr lvl="0"/>
            <a:r>
              <a:rPr lang="en-US" sz="1800" dirty="0" smtClean="0"/>
              <a:t>Proposed extensions of MapReduce to perform datamining efficiently</a:t>
            </a:r>
          </a:p>
          <a:p>
            <a:pPr lvl="0"/>
            <a:r>
              <a:rPr lang="en-US" sz="1800" dirty="0" smtClean="0"/>
              <a:t>Identification of datamining as important application with new parallel algorithms for Multi Dimensional Scaling MDS, Generative Topographic Mapping GTM, and Clustering for cases where vectors are defined or where one only knows pairwise dissimilarities between dataset points.</a:t>
            </a:r>
          </a:p>
          <a:p>
            <a:pPr lvl="0"/>
            <a:r>
              <a:rPr lang="en-US" sz="1800" dirty="0" smtClean="0"/>
              <a:t>Extension of robust fast deterministic annealing to clustering (vector and pairwise), MDS and GTM.</a:t>
            </a:r>
          </a:p>
          <a:p>
            <a:pPr lvl="0"/>
            <a:endParaRPr lang="en-US" sz="18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5943600" cy="1143000"/>
          </a:xfrm>
        </p:spPr>
        <p:txBody>
          <a:bodyPr>
            <a:normAutofit/>
          </a:bodyPr>
          <a:lstStyle/>
          <a:p>
            <a:r>
              <a:rPr lang="en-US" sz="3200" dirty="0" smtClean="0"/>
              <a:t>Collaborators in </a:t>
            </a:r>
            <a:r>
              <a:rPr lang="en-US" sz="3200" b="1" i="1" dirty="0" smtClean="0">
                <a:solidFill>
                  <a:srgbClr val="0000CC"/>
                </a:solidFill>
                <a:latin typeface="Arial" pitchFamily="34" charset="0"/>
              </a:rPr>
              <a:t>S</a:t>
            </a:r>
            <a:r>
              <a:rPr lang="en-US" sz="3200" b="1" i="1" dirty="0" smtClean="0">
                <a:solidFill>
                  <a:srgbClr val="D20000"/>
                </a:solidFill>
                <a:latin typeface="Arial" pitchFamily="34" charset="0"/>
              </a:rPr>
              <a:t>A</a:t>
            </a:r>
            <a:r>
              <a:rPr lang="en-US" sz="3200" b="1" i="1" dirty="0" smtClean="0">
                <a:solidFill>
                  <a:srgbClr val="FFC000"/>
                </a:solidFill>
                <a:latin typeface="Arial" pitchFamily="34" charset="0"/>
              </a:rPr>
              <a:t>L</a:t>
            </a:r>
            <a:r>
              <a:rPr lang="en-US" sz="3200" b="1" i="1" dirty="0" smtClean="0">
                <a:solidFill>
                  <a:srgbClr val="0000CC"/>
                </a:solidFill>
                <a:latin typeface="Arial" pitchFamily="34" charset="0"/>
              </a:rPr>
              <a:t>S</a:t>
            </a:r>
            <a:r>
              <a:rPr lang="en-US" sz="3200" b="1" i="1" dirty="0" smtClean="0">
                <a:solidFill>
                  <a:srgbClr val="33CC33"/>
                </a:solidFill>
                <a:latin typeface="Arial" pitchFamily="34" charset="0"/>
              </a:rPr>
              <a:t>A</a:t>
            </a:r>
            <a:r>
              <a:rPr lang="en-US" sz="3200" i="1" dirty="0" smtClean="0">
                <a:solidFill>
                  <a:srgbClr val="33CC33"/>
                </a:solidFill>
                <a:latin typeface="Arial" pitchFamily="34" charset="0"/>
              </a:rPr>
              <a:t> </a:t>
            </a:r>
            <a:r>
              <a:rPr lang="en-US" sz="3200" dirty="0" smtClean="0"/>
              <a:t>Project</a:t>
            </a:r>
            <a:endParaRPr lang="en-US" sz="3200" dirty="0"/>
          </a:p>
        </p:txBody>
      </p:sp>
      <p:sp>
        <p:nvSpPr>
          <p:cNvPr id="4" name="Text Placeholder 2"/>
          <p:cNvSpPr txBox="1">
            <a:spLocks/>
          </p:cNvSpPr>
          <p:nvPr/>
        </p:nvSpPr>
        <p:spPr>
          <a:xfrm>
            <a:off x="3200400" y="1600200"/>
            <a:ext cx="2133600" cy="3733800"/>
          </a:xfrm>
          <a:prstGeom prst="rect">
            <a:avLst/>
          </a:prstGeom>
        </p:spPr>
        <p:txBody>
          <a:bodyPr vert="horz" lIns="91440" tIns="45720" rIns="91440" bIns="45720" rtlCol="0">
            <a:normAutofit fontScale="25000" lnSpcReduction="20000"/>
          </a:bodyPr>
          <a:lstStyle/>
          <a:p>
            <a:pPr marL="411480" indent="-411480">
              <a:spcBef>
                <a:spcPct val="20000"/>
              </a:spcBef>
              <a:buClr>
                <a:schemeClr val="tx1">
                  <a:shade val="95000"/>
                </a:schemeClr>
              </a:buClr>
              <a:defRPr/>
            </a:pPr>
            <a:r>
              <a:rPr lang="en-US" altLang="ja-JP" sz="8000" b="1" dirty="0" smtClean="0">
                <a:ea typeface="ＭＳ Ｐゴシック" pitchFamily="34" charset="-128"/>
              </a:rPr>
              <a:t>Indiana </a:t>
            </a:r>
            <a:r>
              <a:rPr lang="en-US" altLang="ja-JP" sz="8000" b="1" dirty="0">
                <a:ea typeface="ＭＳ Ｐゴシック" pitchFamily="34" charset="-128"/>
              </a:rPr>
              <a:t>University</a:t>
            </a:r>
          </a:p>
          <a:p>
            <a:pPr marL="411480" indent="-411480">
              <a:spcBef>
                <a:spcPct val="20000"/>
              </a:spcBef>
              <a:buClr>
                <a:schemeClr val="tx1">
                  <a:shade val="95000"/>
                </a:schemeClr>
              </a:buClr>
              <a:defRPr/>
            </a:pPr>
            <a:r>
              <a:rPr lang="en-US" sz="5600" b="1" i="1" dirty="0">
                <a:solidFill>
                  <a:srgbClr val="2818FC"/>
                </a:solidFill>
                <a:latin typeface="Calibri" pitchFamily="34" charset="0"/>
              </a:rPr>
              <a:t>S</a:t>
            </a:r>
            <a:r>
              <a:rPr lang="en-US" sz="5600" b="1" i="1" dirty="0">
                <a:solidFill>
                  <a:srgbClr val="E40701"/>
                </a:solidFill>
                <a:latin typeface="Calibri" pitchFamily="34" charset="0"/>
              </a:rPr>
              <a:t>A</a:t>
            </a:r>
            <a:r>
              <a:rPr lang="en-US" sz="5600" b="1" i="1" dirty="0">
                <a:solidFill>
                  <a:srgbClr val="EFBA00"/>
                </a:solidFill>
                <a:latin typeface="Calibri" pitchFamily="34" charset="0"/>
              </a:rPr>
              <a:t>L</a:t>
            </a:r>
            <a:r>
              <a:rPr lang="en-US" sz="5600" b="1" i="1" dirty="0">
                <a:solidFill>
                  <a:srgbClr val="2818FC"/>
                </a:solidFill>
                <a:latin typeface="Calibri" pitchFamily="34" charset="0"/>
              </a:rPr>
              <a:t>S</a:t>
            </a:r>
            <a:r>
              <a:rPr lang="en-US" sz="5600" b="1" i="1" dirty="0">
                <a:solidFill>
                  <a:srgbClr val="00B050"/>
                </a:solidFill>
                <a:latin typeface="Calibri" pitchFamily="34" charset="0"/>
              </a:rPr>
              <a:t>A</a:t>
            </a:r>
            <a:r>
              <a:rPr lang="en-US" sz="5600" dirty="0">
                <a:solidFill>
                  <a:srgbClr val="99FF33"/>
                </a:solidFill>
                <a:ea typeface="Arial Unicode MS" pitchFamily="34" charset="-128"/>
                <a:cs typeface="Arial Unicode MS" pitchFamily="34" charset="-128"/>
              </a:rPr>
              <a:t> </a:t>
            </a:r>
            <a:r>
              <a:rPr lang="en-US" sz="5600" dirty="0" smtClean="0">
                <a:ea typeface="Arial Unicode MS" pitchFamily="34" charset="-128"/>
                <a:cs typeface="Arial Unicode MS" pitchFamily="34" charset="-128"/>
              </a:rPr>
              <a:t>Technology Team</a:t>
            </a:r>
            <a:endParaRPr lang="en-US" sz="5600" dirty="0">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endParaRPr lang="en-US" sz="6400" dirty="0" smtClean="0">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Geoffrey Fox </a:t>
            </a: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Judy Qiu</a:t>
            </a: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Scott Beason</a:t>
            </a:r>
            <a:endParaRPr lang="en-US" sz="6400" dirty="0" smtClean="0">
              <a:ea typeface="Arial Unicode MS" pitchFamily="34" charset="-128"/>
              <a:cs typeface="Arial Unicode MS" pitchFamily="34" charset="-128"/>
            </a:endParaRPr>
          </a:p>
          <a:p>
            <a:pPr marL="411480" lvl="0" indent="-411480">
              <a:spcBef>
                <a:spcPct val="20000"/>
              </a:spcBef>
              <a:buClr>
                <a:schemeClr val="tx1">
                  <a:shade val="95000"/>
                </a:schemeClr>
              </a:buClr>
              <a:defRPr/>
            </a:pPr>
            <a:r>
              <a:rPr lang="en-US" sz="6400" dirty="0" smtClean="0">
                <a:ea typeface="Arial Unicode MS" pitchFamily="34" charset="-128"/>
                <a:cs typeface="Arial Unicode MS" pitchFamily="34" charset="-128"/>
              </a:rPr>
              <a:t>Jaliya  </a:t>
            </a:r>
            <a:r>
              <a:rPr lang="en-US" sz="6400" dirty="0">
                <a:ea typeface="Arial Unicode MS" pitchFamily="34" charset="-128"/>
                <a:cs typeface="Arial Unicode MS" pitchFamily="34" charset="-128"/>
              </a:rPr>
              <a:t>Ekanayake </a:t>
            </a:r>
            <a:endParaRPr lang="en-US" sz="6400" dirty="0" smtClean="0">
              <a:ea typeface="Arial Unicode MS" pitchFamily="34" charset="-128"/>
              <a:cs typeface="Arial Unicode MS" pitchFamily="34" charset="-128"/>
            </a:endParaRPr>
          </a:p>
          <a:p>
            <a:pPr marL="411480" lvl="0" indent="-411480">
              <a:spcBef>
                <a:spcPct val="20000"/>
              </a:spcBef>
              <a:buClr>
                <a:schemeClr val="tx1">
                  <a:shade val="95000"/>
                </a:schemeClr>
              </a:buClr>
              <a:defRPr/>
            </a:pPr>
            <a:r>
              <a:rPr lang="en-US" sz="6400" dirty="0" err="1" smtClean="0">
                <a:ea typeface="Arial Unicode MS" pitchFamily="34" charset="-128"/>
                <a:cs typeface="Arial Unicode MS" pitchFamily="34" charset="-128"/>
              </a:rPr>
              <a:t>Thilina</a:t>
            </a:r>
            <a:r>
              <a:rPr lang="en-US" sz="6400" dirty="0" smtClean="0">
                <a:ea typeface="Arial Unicode MS" pitchFamily="34" charset="-128"/>
                <a:cs typeface="Arial Unicode MS" pitchFamily="34" charset="-128"/>
              </a:rPr>
              <a:t> </a:t>
            </a:r>
            <a:r>
              <a:rPr lang="en-US" sz="6400" dirty="0" err="1" smtClean="0">
                <a:ea typeface="Arial Unicode MS" pitchFamily="34" charset="-128"/>
                <a:cs typeface="Arial Unicode MS" pitchFamily="34" charset="-128"/>
              </a:rPr>
              <a:t>Gunarathne</a:t>
            </a:r>
            <a:endParaRPr lang="en-US" sz="6400" dirty="0" smtClean="0">
              <a:ea typeface="Arial Unicode MS" pitchFamily="34" charset="-128"/>
              <a:cs typeface="Arial Unicode MS" pitchFamily="34" charset="-128"/>
            </a:endParaRPr>
          </a:p>
          <a:p>
            <a:pPr marL="411480" lvl="0" indent="-411480">
              <a:spcBef>
                <a:spcPct val="20000"/>
              </a:spcBef>
              <a:buClr>
                <a:schemeClr val="tx1">
                  <a:shade val="95000"/>
                </a:schemeClr>
              </a:buClr>
              <a:defRPr/>
            </a:pP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Jong</a:t>
            </a: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 </a:t>
            </a: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Youl</a:t>
            </a: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 </a:t>
            </a:r>
            <a:r>
              <a:rPr kumimoji="0" lang="en-US" sz="6400" b="0" i="0" u="none" strike="noStrike" kern="1200" cap="none" spc="0" normalizeH="0" baseline="0" noProof="0" dirty="0" err="1" smtClean="0">
                <a:ln>
                  <a:noFill/>
                </a:ln>
                <a:solidFill>
                  <a:schemeClr val="tx1"/>
                </a:solidFill>
                <a:effectLst/>
                <a:uLnTx/>
                <a:uFillTx/>
                <a:latin typeface="+mn-lt"/>
                <a:ea typeface="Arial Unicode MS" pitchFamily="34" charset="-128"/>
                <a:cs typeface="Arial Unicode MS" pitchFamily="34" charset="-128"/>
              </a:rPr>
              <a:t>Choi</a:t>
            </a: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Yang </a:t>
            </a:r>
            <a:r>
              <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rPr>
              <a:t>Ruan</a:t>
            </a:r>
          </a:p>
          <a:p>
            <a:pPr marL="411480" indent="-411480">
              <a:spcBef>
                <a:spcPct val="20000"/>
              </a:spcBef>
              <a:buClr>
                <a:schemeClr val="tx1">
                  <a:shade val="95000"/>
                </a:schemeClr>
              </a:buClr>
              <a:defRPr/>
            </a:pPr>
            <a:r>
              <a:rPr lang="en-US" sz="6400" dirty="0" smtClean="0">
                <a:ea typeface="Arial Unicode MS" pitchFamily="34" charset="-128"/>
                <a:cs typeface="Arial Unicode MS" pitchFamily="34" charset="-128"/>
              </a:rPr>
              <a:t>Seung-Hee Bae</a:t>
            </a:r>
          </a:p>
          <a:p>
            <a:pPr marL="411480" indent="-411480">
              <a:spcBef>
                <a:spcPct val="20000"/>
              </a:spcBef>
              <a:buClr>
                <a:schemeClr val="tx1">
                  <a:shade val="95000"/>
                </a:schemeClr>
              </a:buClr>
              <a:defRPr/>
            </a:pPr>
            <a:r>
              <a:rPr lang="en-US" sz="6400" dirty="0" err="1" smtClean="0">
                <a:ea typeface="Arial Unicode MS" pitchFamily="34" charset="-128"/>
                <a:cs typeface="Arial Unicode MS" pitchFamily="34" charset="-128"/>
              </a:rPr>
              <a:t>Hui</a:t>
            </a:r>
            <a:r>
              <a:rPr lang="en-US" sz="6400" dirty="0" smtClean="0">
                <a:ea typeface="Arial Unicode MS" pitchFamily="34" charset="-128"/>
                <a:cs typeface="Arial Unicode MS" pitchFamily="34" charset="-128"/>
              </a:rPr>
              <a:t> Li</a:t>
            </a:r>
          </a:p>
          <a:p>
            <a:pPr marL="411480" indent="-411480">
              <a:spcBef>
                <a:spcPct val="20000"/>
              </a:spcBef>
              <a:buClr>
                <a:schemeClr val="tx1">
                  <a:shade val="95000"/>
                </a:schemeClr>
              </a:buClr>
              <a:defRPr/>
            </a:pPr>
            <a:r>
              <a:rPr lang="en-US" sz="6400" dirty="0" err="1" smtClean="0">
                <a:ea typeface="Arial Unicode MS" pitchFamily="34" charset="-128"/>
                <a:cs typeface="Arial Unicode MS" pitchFamily="34" charset="-128"/>
              </a:rPr>
              <a:t>Saliya</a:t>
            </a:r>
            <a:r>
              <a:rPr lang="en-US" sz="6400" dirty="0" smtClean="0">
                <a:ea typeface="Arial Unicode MS" pitchFamily="34" charset="-128"/>
                <a:cs typeface="Arial Unicode MS" pitchFamily="34" charset="-128"/>
              </a:rPr>
              <a:t> </a:t>
            </a:r>
            <a:r>
              <a:rPr lang="en-US" sz="6400" dirty="0" err="1" smtClean="0">
                <a:ea typeface="Arial Unicode MS" pitchFamily="34" charset="-128"/>
                <a:cs typeface="Arial Unicode MS" pitchFamily="34" charset="-128"/>
              </a:rPr>
              <a:t>Ekanayake</a:t>
            </a:r>
            <a:endParaRPr lang="en-US" sz="6400" dirty="0" smtClean="0">
              <a:ea typeface="Arial Unicode MS" pitchFamily="34" charset="-128"/>
              <a:cs typeface="Arial Unicode MS" pitchFamily="34" charset="-128"/>
            </a:endParaRPr>
          </a:p>
          <a:p>
            <a:pPr marL="411480" lvl="0" indent="-411480">
              <a:spcBef>
                <a:spcPct val="20000"/>
              </a:spcBef>
              <a:buClr>
                <a:schemeClr val="tx1">
                  <a:shade val="95000"/>
                </a:schemeClr>
              </a:buClr>
              <a:defRPr/>
            </a:pPr>
            <a:endParaRPr kumimoji="0" lang="en-US" sz="66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lvl="0" indent="-411480">
              <a:spcBef>
                <a:spcPct val="20000"/>
              </a:spcBef>
              <a:buClr>
                <a:schemeClr val="tx1">
                  <a:shade val="95000"/>
                </a:schemeClr>
              </a:buClr>
              <a:defRPr/>
            </a:pPr>
            <a:endParaRPr lang="en-US" sz="6600" dirty="0" smtClean="0">
              <a:ea typeface="Arial Unicode MS" pitchFamily="34" charset="-128"/>
              <a:cs typeface="Arial Unicode MS" pitchFamily="34" charset="-128"/>
            </a:endParaRPr>
          </a:p>
          <a:p>
            <a:pPr marL="411480" lvl="0" indent="-411480">
              <a:spcBef>
                <a:spcPct val="20000"/>
              </a:spcBef>
              <a:buClr>
                <a:schemeClr val="tx1">
                  <a:shade val="95000"/>
                </a:schemeClr>
              </a:buClr>
              <a:defRPr/>
            </a:pP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endParaRPr lang="en-US" sz="6400" dirty="0" smtClean="0">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a:buNone/>
              <a:tabLst/>
              <a:defRPr/>
            </a:pPr>
            <a:endParaRPr kumimoji="0" lang="en-US" sz="64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pitchFamily="2" charset="2"/>
              <a:buChar char="q"/>
              <a:tabLst/>
              <a:defRPr/>
            </a:pPr>
            <a:endParaRPr kumimoji="0" lang="en-US" sz="5600" b="0" i="0" u="none" strike="noStrike" kern="1200" cap="none" spc="0" normalizeH="0" baseline="0" noProof="0" dirty="0" smtClean="0">
              <a:ln>
                <a:noFill/>
              </a:ln>
              <a:solidFill>
                <a:schemeClr val="tx1"/>
              </a:solidFill>
              <a:effectLst/>
              <a:uLnTx/>
              <a:uFillTx/>
              <a:latin typeface="+mn-lt"/>
              <a:ea typeface="Arial Unicode MS" pitchFamily="34" charset="-128"/>
              <a:cs typeface="Arial Unicode MS" pitchFamily="34" charset="-128"/>
            </a:endParaRPr>
          </a:p>
          <a:p>
            <a:pPr marL="41148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pitchFamily="2" charset="2"/>
              <a:buChar char="§"/>
              <a:tabLst/>
              <a:defRPr/>
            </a:pPr>
            <a:endParaRPr kumimoji="0" lang="en-US" sz="5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Placeholder 2"/>
          <p:cNvSpPr txBox="1">
            <a:spLocks/>
          </p:cNvSpPr>
          <p:nvPr/>
        </p:nvSpPr>
        <p:spPr>
          <a:xfrm>
            <a:off x="533400" y="1600200"/>
            <a:ext cx="2819400" cy="2819400"/>
          </a:xfrm>
          <a:prstGeom prst="rect">
            <a:avLst/>
          </a:prstGeom>
        </p:spPr>
        <p:txBody>
          <a:bodyPr lIns="45720" rIns="45720">
            <a:normAutofit fontScale="25000" lnSpcReduction="20000"/>
          </a:bodyPr>
          <a:lstStyle/>
          <a:p>
            <a:pPr>
              <a:spcBef>
                <a:spcPct val="20000"/>
              </a:spcBef>
              <a:spcAft>
                <a:spcPts val="300"/>
              </a:spcAft>
              <a:buClr>
                <a:schemeClr val="accent3"/>
              </a:buClr>
              <a:buSzPct val="95000"/>
              <a:defRPr/>
            </a:pPr>
            <a:r>
              <a:rPr lang="en-US" altLang="zh-CN" sz="8000" b="1" dirty="0" smtClean="0"/>
              <a:t>Microsoft Research</a:t>
            </a:r>
            <a:endParaRPr lang="en-US" sz="8000" b="1" dirty="0"/>
          </a:p>
          <a:p>
            <a:pPr fontAlgn="auto">
              <a:spcBef>
                <a:spcPct val="20000"/>
              </a:spcBef>
              <a:spcAft>
                <a:spcPts val="300"/>
              </a:spcAft>
              <a:buClr>
                <a:schemeClr val="accent3"/>
              </a:buClr>
              <a:buSzPct val="95000"/>
              <a:defRPr/>
            </a:pPr>
            <a:r>
              <a:rPr lang="en-US" sz="5600" dirty="0" smtClean="0">
                <a:latin typeface="+mn-lt"/>
                <a:ea typeface="Arial Unicode MS" pitchFamily="34" charset="-128"/>
                <a:cs typeface="Arial Unicode MS" pitchFamily="34" charset="-128"/>
              </a:rPr>
              <a:t>Technology </a:t>
            </a:r>
            <a:r>
              <a:rPr lang="en-US" sz="5600" dirty="0">
                <a:latin typeface="+mn-lt"/>
                <a:ea typeface="Arial Unicode MS" pitchFamily="34" charset="-128"/>
                <a:cs typeface="Arial Unicode MS" pitchFamily="34" charset="-128"/>
              </a:rPr>
              <a:t>Collaboration</a:t>
            </a:r>
          </a:p>
          <a:p>
            <a:pPr fontAlgn="auto">
              <a:spcBef>
                <a:spcPct val="20000"/>
              </a:spcBef>
              <a:spcAft>
                <a:spcPts val="300"/>
              </a:spcAft>
              <a:buClr>
                <a:schemeClr val="accent3"/>
              </a:buClr>
              <a:buSzPct val="95000"/>
              <a:buFont typeface="Wingdings 2"/>
              <a:buNone/>
              <a:defRPr/>
            </a:pPr>
            <a:r>
              <a:rPr lang="en-US" sz="5600" dirty="0">
                <a:latin typeface="+mn-lt"/>
                <a:ea typeface="Arial Unicode MS" pitchFamily="34" charset="-128"/>
                <a:cs typeface="Arial Unicode MS" pitchFamily="34" charset="-128"/>
              </a:rPr>
              <a:t> </a:t>
            </a:r>
            <a:endParaRPr lang="en-US" sz="5600" dirty="0" smtClean="0">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smtClean="0">
                <a:solidFill>
                  <a:srgbClr val="0070C0"/>
                </a:solidFill>
                <a:ea typeface="Arial Unicode MS" pitchFamily="34" charset="-128"/>
                <a:cs typeface="Arial Unicode MS" pitchFamily="34" charset="-128"/>
              </a:rPr>
              <a:t>Azure (Clouds)</a:t>
            </a:r>
          </a:p>
          <a:p>
            <a:pPr>
              <a:spcBef>
                <a:spcPct val="20000"/>
              </a:spcBef>
              <a:spcAft>
                <a:spcPts val="300"/>
              </a:spcAft>
              <a:buClr>
                <a:schemeClr val="accent3"/>
              </a:buClr>
              <a:buSzPct val="95000"/>
              <a:defRPr/>
            </a:pPr>
            <a:r>
              <a:rPr lang="en-US" sz="6400" dirty="0" smtClean="0">
                <a:ea typeface="Arial Unicode MS" pitchFamily="34" charset="-128"/>
                <a:cs typeface="Arial Unicode MS" pitchFamily="34" charset="-128"/>
              </a:rPr>
              <a:t>Dennis Gannon</a:t>
            </a:r>
          </a:p>
          <a:p>
            <a:pPr>
              <a:spcBef>
                <a:spcPct val="20000"/>
              </a:spcBef>
              <a:spcAft>
                <a:spcPts val="300"/>
              </a:spcAft>
              <a:buClr>
                <a:schemeClr val="accent3"/>
              </a:buClr>
              <a:buSzPct val="95000"/>
              <a:defRPr/>
            </a:pPr>
            <a:r>
              <a:rPr lang="en-US" sz="6400" dirty="0" smtClean="0">
                <a:ea typeface="Arial Unicode MS" pitchFamily="34" charset="-128"/>
                <a:cs typeface="Arial Unicode MS" pitchFamily="34" charset="-128"/>
              </a:rPr>
              <a:t>Roger </a:t>
            </a:r>
            <a:r>
              <a:rPr lang="en-US" sz="6400" dirty="0" err="1" smtClean="0">
                <a:ea typeface="Arial Unicode MS" pitchFamily="34" charset="-128"/>
                <a:cs typeface="Arial Unicode MS" pitchFamily="34" charset="-128"/>
              </a:rPr>
              <a:t>Barga</a:t>
            </a:r>
            <a:endParaRPr lang="en-US" sz="6400" dirty="0" smtClean="0">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smtClean="0">
                <a:solidFill>
                  <a:srgbClr val="0070C0"/>
                </a:solidFill>
                <a:ea typeface="Arial Unicode MS" pitchFamily="34" charset="-128"/>
                <a:cs typeface="Arial Unicode MS" pitchFamily="34" charset="-128"/>
              </a:rPr>
              <a:t>Dryad (Parallel Runtime)</a:t>
            </a:r>
            <a:endParaRPr lang="en-US" sz="6400" dirty="0" smtClean="0">
              <a:solidFill>
                <a:srgbClr val="0070C0"/>
              </a:solidFill>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smtClean="0">
                <a:ea typeface="Arial Unicode MS" pitchFamily="34" charset="-128"/>
                <a:cs typeface="Arial Unicode MS" pitchFamily="34" charset="-128"/>
              </a:rPr>
              <a:t>Christophe </a:t>
            </a:r>
            <a:r>
              <a:rPr lang="en-US" sz="6400" dirty="0" err="1" smtClean="0">
                <a:ea typeface="Arial Unicode MS" pitchFamily="34" charset="-128"/>
                <a:cs typeface="Arial Unicode MS" pitchFamily="34" charset="-128"/>
              </a:rPr>
              <a:t>Poulain</a:t>
            </a:r>
            <a:r>
              <a:rPr lang="en-US" sz="6400" dirty="0" smtClean="0">
                <a:ea typeface="Arial Unicode MS" pitchFamily="34" charset="-128"/>
                <a:cs typeface="Arial Unicode MS" pitchFamily="34" charset="-128"/>
              </a:rPr>
              <a:t>  </a:t>
            </a:r>
            <a:endParaRPr lang="en-US" sz="6400" dirty="0" smtClean="0">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smtClean="0">
                <a:solidFill>
                  <a:srgbClr val="0070C0"/>
                </a:solidFill>
                <a:ea typeface="Arial Unicode MS" pitchFamily="34" charset="-128"/>
                <a:cs typeface="Arial Unicode MS" pitchFamily="34" charset="-128"/>
              </a:rPr>
              <a:t>CCR (Threading)</a:t>
            </a:r>
          </a:p>
          <a:p>
            <a:pPr fontAlgn="auto">
              <a:spcBef>
                <a:spcPct val="20000"/>
              </a:spcBef>
              <a:spcAft>
                <a:spcPts val="300"/>
              </a:spcAft>
              <a:buClr>
                <a:schemeClr val="accent3"/>
              </a:buClr>
              <a:buSzPct val="95000"/>
              <a:buFont typeface="Wingdings 2"/>
              <a:buNone/>
              <a:defRPr/>
            </a:pPr>
            <a:r>
              <a:rPr lang="en-US" sz="6400" dirty="0" smtClean="0">
                <a:latin typeface="+mn-lt"/>
                <a:ea typeface="Arial Unicode MS" pitchFamily="34" charset="-128"/>
                <a:cs typeface="Arial Unicode MS" pitchFamily="34" charset="-128"/>
              </a:rPr>
              <a:t>George </a:t>
            </a:r>
            <a:r>
              <a:rPr lang="en-US" sz="6400" dirty="0" err="1" smtClean="0">
                <a:latin typeface="+mn-lt"/>
                <a:ea typeface="Arial Unicode MS" pitchFamily="34" charset="-128"/>
                <a:cs typeface="Arial Unicode MS" pitchFamily="34" charset="-128"/>
              </a:rPr>
              <a:t>Chrysanthakopoulos</a:t>
            </a:r>
            <a:endParaRPr lang="en-US" sz="6400" dirty="0" smtClean="0">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smtClean="0">
                <a:solidFill>
                  <a:srgbClr val="0070C0"/>
                </a:solidFill>
                <a:ea typeface="Arial Unicode MS" pitchFamily="34" charset="-128"/>
                <a:cs typeface="Arial Unicode MS" pitchFamily="34" charset="-128"/>
              </a:rPr>
              <a:t>DSS  (Services)</a:t>
            </a:r>
            <a:endParaRPr lang="en-US" sz="6400" dirty="0">
              <a:solidFill>
                <a:srgbClr val="0070C0"/>
              </a:solidFill>
              <a:latin typeface="+mn-lt"/>
              <a:ea typeface="Arial Unicode MS" pitchFamily="34" charset="-128"/>
              <a:cs typeface="Arial Unicode MS" pitchFamily="34" charset="-128"/>
            </a:endParaRPr>
          </a:p>
          <a:p>
            <a:pPr fontAlgn="auto">
              <a:spcBef>
                <a:spcPct val="20000"/>
              </a:spcBef>
              <a:spcAft>
                <a:spcPts val="300"/>
              </a:spcAft>
              <a:buClr>
                <a:schemeClr val="accent3"/>
              </a:buClr>
              <a:buSzPct val="95000"/>
              <a:buFont typeface="Wingdings 2"/>
              <a:buNone/>
              <a:defRPr/>
            </a:pPr>
            <a:r>
              <a:rPr lang="en-US" sz="6400" dirty="0" err="1" smtClean="0">
                <a:latin typeface="+mn-lt"/>
                <a:ea typeface="Arial Unicode MS" pitchFamily="34" charset="-128"/>
                <a:cs typeface="Arial Unicode MS" pitchFamily="34" charset="-128"/>
              </a:rPr>
              <a:t>Henrik</a:t>
            </a:r>
            <a:r>
              <a:rPr lang="en-US" sz="6400" dirty="0" smtClean="0">
                <a:latin typeface="+mn-lt"/>
                <a:ea typeface="Arial Unicode MS" pitchFamily="34" charset="-128"/>
                <a:cs typeface="Arial Unicode MS" pitchFamily="34" charset="-128"/>
              </a:rPr>
              <a:t> </a:t>
            </a:r>
            <a:r>
              <a:rPr lang="en-US" sz="6400" dirty="0" err="1">
                <a:latin typeface="+mn-lt"/>
                <a:ea typeface="Arial Unicode MS" pitchFamily="34" charset="-128"/>
                <a:cs typeface="Arial Unicode MS" pitchFamily="34" charset="-128"/>
              </a:rPr>
              <a:t>Frystyk</a:t>
            </a:r>
            <a:r>
              <a:rPr lang="en-US" sz="6400" dirty="0">
                <a:latin typeface="+mn-lt"/>
                <a:ea typeface="Arial Unicode MS" pitchFamily="34" charset="-128"/>
                <a:cs typeface="Arial Unicode MS" pitchFamily="34" charset="-128"/>
              </a:rPr>
              <a:t> </a:t>
            </a:r>
            <a:r>
              <a:rPr lang="en-US" sz="6400" dirty="0" smtClean="0">
                <a:latin typeface="+mn-lt"/>
                <a:ea typeface="Arial Unicode MS" pitchFamily="34" charset="-128"/>
                <a:cs typeface="Arial Unicode MS" pitchFamily="34" charset="-128"/>
              </a:rPr>
              <a:t>Nielsen</a:t>
            </a:r>
            <a:endParaRPr lang="en-US" sz="6400" dirty="0">
              <a:latin typeface="+mn-lt"/>
              <a:ea typeface="Arial Unicode MS" pitchFamily="34" charset="-128"/>
              <a:cs typeface="Arial Unicode MS" pitchFamily="34" charset="-128"/>
            </a:endParaRPr>
          </a:p>
        </p:txBody>
      </p:sp>
      <p:sp>
        <p:nvSpPr>
          <p:cNvPr id="6" name="Text Placeholder 2"/>
          <p:cNvSpPr txBox="1">
            <a:spLocks/>
          </p:cNvSpPr>
          <p:nvPr/>
        </p:nvSpPr>
        <p:spPr>
          <a:xfrm>
            <a:off x="5867400" y="1600200"/>
            <a:ext cx="3352800" cy="3886200"/>
          </a:xfrm>
          <a:prstGeom prst="rect">
            <a:avLst/>
          </a:prstGeom>
        </p:spPr>
        <p:txBody>
          <a:bodyPr lIns="45720" rIns="45720">
            <a:normAutofit fontScale="32500" lnSpcReduction="20000"/>
          </a:bodyPr>
          <a:lstStyle/>
          <a:p>
            <a:pPr fontAlgn="auto">
              <a:spcBef>
                <a:spcPct val="20000"/>
              </a:spcBef>
              <a:spcAft>
                <a:spcPts val="0"/>
              </a:spcAft>
              <a:buClr>
                <a:schemeClr val="accent3"/>
              </a:buClr>
              <a:buSzPct val="95000"/>
              <a:defRPr/>
            </a:pPr>
            <a:r>
              <a:rPr lang="en-US" sz="6200" b="1" dirty="0" smtClean="0">
                <a:ea typeface="ＭＳ Ｐゴシック" pitchFamily="34" charset="-128"/>
              </a:rPr>
              <a:t>Applications</a:t>
            </a:r>
            <a:endParaRPr lang="en-US" sz="6200" b="1" dirty="0" smtClean="0">
              <a:latin typeface="+mn-lt"/>
              <a:ea typeface="ＭＳ Ｐゴシック" pitchFamily="34" charset="-128"/>
            </a:endParaRPr>
          </a:p>
          <a:p>
            <a:pPr fontAlgn="auto">
              <a:spcBef>
                <a:spcPct val="20000"/>
              </a:spcBef>
              <a:spcAft>
                <a:spcPts val="0"/>
              </a:spcAft>
              <a:buClr>
                <a:schemeClr val="accent3"/>
              </a:buClr>
              <a:buSzPct val="95000"/>
              <a:buFont typeface="Wingdings 2"/>
              <a:buNone/>
              <a:defRPr/>
            </a:pPr>
            <a:endParaRPr lang="en-US" sz="5600" dirty="0" smtClean="0">
              <a:latin typeface="+mn-lt"/>
              <a:ea typeface="SimSun" pitchFamily="2" charset="-122"/>
            </a:endParaRPr>
          </a:p>
          <a:p>
            <a:pPr fontAlgn="auto">
              <a:spcBef>
                <a:spcPct val="20000"/>
              </a:spcBef>
              <a:spcAft>
                <a:spcPts val="0"/>
              </a:spcAft>
              <a:buClr>
                <a:schemeClr val="accent3"/>
              </a:buClr>
              <a:buSzPct val="95000"/>
              <a:buFont typeface="Wingdings 2"/>
              <a:buNone/>
              <a:defRPr/>
            </a:pPr>
            <a:endParaRPr lang="en-US" sz="5600" dirty="0" smtClean="0">
              <a:latin typeface="+mn-lt"/>
              <a:ea typeface="SimSun" pitchFamily="2" charset="-122"/>
            </a:endParaRPr>
          </a:p>
          <a:p>
            <a:pPr fontAlgn="auto">
              <a:spcBef>
                <a:spcPct val="20000"/>
              </a:spcBef>
              <a:spcAft>
                <a:spcPts val="0"/>
              </a:spcAft>
              <a:buClr>
                <a:schemeClr val="accent3"/>
              </a:buClr>
              <a:buSzPct val="95000"/>
              <a:buFont typeface="Wingdings 2"/>
              <a:buNone/>
              <a:defRPr/>
            </a:pPr>
            <a:r>
              <a:rPr lang="en-US" sz="4900" dirty="0" smtClean="0">
                <a:solidFill>
                  <a:srgbClr val="0070C0"/>
                </a:solidFill>
                <a:ea typeface="SimSun" pitchFamily="2" charset="-122"/>
              </a:rPr>
              <a:t>Bioinformatics, CGB</a:t>
            </a:r>
            <a:endParaRPr lang="en-US" sz="4900" dirty="0">
              <a:solidFill>
                <a:srgbClr val="0070C0"/>
              </a:solidFill>
              <a:ea typeface="SimSun" pitchFamily="2" charset="-122"/>
            </a:endParaRPr>
          </a:p>
          <a:p>
            <a:pPr fontAlgn="auto">
              <a:spcBef>
                <a:spcPct val="20000"/>
              </a:spcBef>
              <a:spcAft>
                <a:spcPts val="0"/>
              </a:spcAft>
              <a:buClr>
                <a:schemeClr val="accent3"/>
              </a:buClr>
              <a:buSzPct val="95000"/>
              <a:buFont typeface="Wingdings 2"/>
              <a:buNone/>
              <a:defRPr/>
            </a:pPr>
            <a:r>
              <a:rPr lang="en-US" sz="4900" dirty="0">
                <a:ea typeface="SimSun" pitchFamily="2" charset="-122"/>
              </a:rPr>
              <a:t>    </a:t>
            </a:r>
            <a:r>
              <a:rPr lang="en-US" sz="4900" dirty="0" smtClean="0">
                <a:ea typeface="SimSun" pitchFamily="2" charset="-122"/>
              </a:rPr>
              <a:t>Haixu Tang, Mina Rho, </a:t>
            </a:r>
          </a:p>
          <a:p>
            <a:pPr fontAlgn="auto">
              <a:spcBef>
                <a:spcPct val="20000"/>
              </a:spcBef>
              <a:spcAft>
                <a:spcPts val="0"/>
              </a:spcAft>
              <a:buClr>
                <a:schemeClr val="accent3"/>
              </a:buClr>
              <a:buSzPct val="95000"/>
              <a:buFont typeface="Wingdings 2"/>
              <a:buNone/>
              <a:defRPr/>
            </a:pPr>
            <a:r>
              <a:rPr lang="en-US" sz="4900" dirty="0" smtClean="0">
                <a:ea typeface="SimSun" pitchFamily="2" charset="-122"/>
              </a:rPr>
              <a:t>    Peter </a:t>
            </a:r>
            <a:r>
              <a:rPr lang="en-US" sz="4900" dirty="0" err="1" smtClean="0">
                <a:ea typeface="SimSun" pitchFamily="2" charset="-122"/>
              </a:rPr>
              <a:t>Cherbas</a:t>
            </a:r>
            <a:r>
              <a:rPr lang="en-US" sz="4900" dirty="0" smtClean="0">
                <a:ea typeface="SimSun" pitchFamily="2" charset="-122"/>
              </a:rPr>
              <a:t>, Qunfeng Dong</a:t>
            </a:r>
            <a:endParaRPr lang="en-US" sz="4900" dirty="0">
              <a:ea typeface="SimSun" pitchFamily="2" charset="-122"/>
            </a:endParaRPr>
          </a:p>
          <a:p>
            <a:pPr fontAlgn="auto">
              <a:spcBef>
                <a:spcPct val="20000"/>
              </a:spcBef>
              <a:spcAft>
                <a:spcPts val="0"/>
              </a:spcAft>
              <a:buClr>
                <a:schemeClr val="accent3"/>
              </a:buClr>
              <a:buSzPct val="95000"/>
              <a:buFont typeface="Wingdings 2"/>
              <a:buNone/>
              <a:defRPr/>
            </a:pPr>
            <a:r>
              <a:rPr lang="en-US" sz="4900" dirty="0" smtClean="0">
                <a:solidFill>
                  <a:srgbClr val="0070C0"/>
                </a:solidFill>
                <a:ea typeface="SimSun" pitchFamily="2" charset="-122"/>
              </a:rPr>
              <a:t>IU </a:t>
            </a:r>
            <a:r>
              <a:rPr lang="en-US" sz="4900" dirty="0">
                <a:solidFill>
                  <a:srgbClr val="0070C0"/>
                </a:solidFill>
                <a:ea typeface="SimSun" pitchFamily="2" charset="-122"/>
              </a:rPr>
              <a:t>Medical School</a:t>
            </a:r>
          </a:p>
          <a:p>
            <a:pPr fontAlgn="auto">
              <a:spcBef>
                <a:spcPct val="20000"/>
              </a:spcBef>
              <a:spcAft>
                <a:spcPts val="0"/>
              </a:spcAft>
              <a:buClr>
                <a:schemeClr val="accent3"/>
              </a:buClr>
              <a:buSzPct val="95000"/>
              <a:buFont typeface="Wingdings 2"/>
              <a:buNone/>
              <a:defRPr/>
            </a:pPr>
            <a:r>
              <a:rPr lang="en-US" sz="4900" dirty="0">
                <a:ea typeface="SimSun" pitchFamily="2" charset="-122"/>
              </a:rPr>
              <a:t>    </a:t>
            </a:r>
            <a:r>
              <a:rPr lang="en-US" sz="4900" dirty="0" smtClean="0">
                <a:ea typeface="SimSun" pitchFamily="2" charset="-122"/>
              </a:rPr>
              <a:t>Gilbert </a:t>
            </a:r>
            <a:r>
              <a:rPr lang="en-US" sz="4900" dirty="0">
                <a:ea typeface="SimSun" pitchFamily="2" charset="-122"/>
              </a:rPr>
              <a:t>Liu</a:t>
            </a:r>
          </a:p>
          <a:p>
            <a:pPr fontAlgn="auto">
              <a:spcBef>
                <a:spcPct val="20000"/>
              </a:spcBef>
              <a:spcAft>
                <a:spcPts val="0"/>
              </a:spcAft>
              <a:buClr>
                <a:schemeClr val="accent3"/>
              </a:buClr>
              <a:buSzPct val="95000"/>
              <a:buFont typeface="Wingdings 2"/>
              <a:buNone/>
              <a:defRPr/>
            </a:pPr>
            <a:r>
              <a:rPr lang="en-US" sz="4900" dirty="0" smtClean="0">
                <a:solidFill>
                  <a:srgbClr val="0070C0"/>
                </a:solidFill>
                <a:latin typeface="+mn-lt"/>
                <a:ea typeface="SimSun" pitchFamily="2" charset="-122"/>
              </a:rPr>
              <a:t>Demographics (Polis Center)</a:t>
            </a:r>
            <a:endParaRPr lang="en-US" sz="4900" dirty="0">
              <a:solidFill>
                <a:srgbClr val="0070C0"/>
              </a:solidFill>
              <a:latin typeface="+mn-lt"/>
              <a:ea typeface="SimSun" pitchFamily="2" charset="-122"/>
            </a:endParaRPr>
          </a:p>
          <a:p>
            <a:pPr fontAlgn="auto">
              <a:spcBef>
                <a:spcPct val="20000"/>
              </a:spcBef>
              <a:spcAft>
                <a:spcPts val="0"/>
              </a:spcAft>
              <a:buClr>
                <a:schemeClr val="accent3"/>
              </a:buClr>
              <a:buSzPct val="95000"/>
              <a:buFont typeface="Wingdings 2"/>
              <a:buNone/>
              <a:defRPr/>
            </a:pPr>
            <a:r>
              <a:rPr lang="en-US" sz="4900" dirty="0">
                <a:latin typeface="+mn-lt"/>
                <a:ea typeface="SimSun" pitchFamily="2" charset="-122"/>
              </a:rPr>
              <a:t>    Neil </a:t>
            </a:r>
            <a:r>
              <a:rPr lang="en-US" sz="4900" dirty="0" err="1">
                <a:latin typeface="+mn-lt"/>
                <a:ea typeface="SimSun" pitchFamily="2" charset="-122"/>
              </a:rPr>
              <a:t>Devadasan</a:t>
            </a:r>
            <a:endParaRPr lang="en-US" sz="4900" dirty="0">
              <a:latin typeface="+mn-lt"/>
              <a:ea typeface="SimSun" pitchFamily="2" charset="-122"/>
            </a:endParaRPr>
          </a:p>
          <a:p>
            <a:pPr fontAlgn="auto">
              <a:spcBef>
                <a:spcPct val="20000"/>
              </a:spcBef>
              <a:spcAft>
                <a:spcPts val="0"/>
              </a:spcAft>
              <a:buClr>
                <a:schemeClr val="accent3"/>
              </a:buClr>
              <a:buSzPct val="95000"/>
              <a:buFont typeface="Wingdings 2"/>
              <a:buNone/>
              <a:defRPr/>
            </a:pPr>
            <a:r>
              <a:rPr lang="en-US" sz="4900" dirty="0" err="1" smtClean="0">
                <a:solidFill>
                  <a:srgbClr val="0070C0"/>
                </a:solidFill>
                <a:ea typeface="SimSun" pitchFamily="2" charset="-122"/>
              </a:rPr>
              <a:t>Cheminformatics</a:t>
            </a:r>
            <a:endParaRPr lang="en-US" sz="4900" dirty="0">
              <a:solidFill>
                <a:srgbClr val="0070C0"/>
              </a:solidFill>
              <a:ea typeface="SimSun" pitchFamily="2" charset="-122"/>
            </a:endParaRPr>
          </a:p>
          <a:p>
            <a:pPr fontAlgn="auto">
              <a:spcBef>
                <a:spcPct val="20000"/>
              </a:spcBef>
              <a:spcAft>
                <a:spcPts val="0"/>
              </a:spcAft>
              <a:buClr>
                <a:schemeClr val="accent3"/>
              </a:buClr>
              <a:buSzPct val="95000"/>
              <a:buFont typeface="Wingdings 2"/>
              <a:buNone/>
              <a:defRPr/>
            </a:pPr>
            <a:r>
              <a:rPr lang="en-US" sz="4900" dirty="0">
                <a:ea typeface="SimSun" pitchFamily="2" charset="-122"/>
              </a:rPr>
              <a:t>    </a:t>
            </a:r>
            <a:r>
              <a:rPr lang="en-US" sz="4900" dirty="0" smtClean="0">
                <a:ea typeface="SimSun" pitchFamily="2" charset="-122"/>
              </a:rPr>
              <a:t>David Wild, </a:t>
            </a:r>
            <a:r>
              <a:rPr lang="en-US" sz="4900" dirty="0" err="1" smtClean="0">
                <a:ea typeface="SimSun" pitchFamily="2" charset="-122"/>
              </a:rPr>
              <a:t>Qian</a:t>
            </a:r>
            <a:r>
              <a:rPr lang="en-US" sz="4900" dirty="0" smtClean="0">
                <a:ea typeface="SimSun" pitchFamily="2" charset="-122"/>
              </a:rPr>
              <a:t> Zhu</a:t>
            </a:r>
          </a:p>
          <a:p>
            <a:pPr fontAlgn="auto">
              <a:spcBef>
                <a:spcPct val="20000"/>
              </a:spcBef>
              <a:spcAft>
                <a:spcPts val="0"/>
              </a:spcAft>
              <a:buClr>
                <a:schemeClr val="accent3"/>
              </a:buClr>
              <a:buSzPct val="95000"/>
              <a:buFont typeface="Wingdings 2"/>
              <a:buNone/>
              <a:defRPr/>
            </a:pPr>
            <a:r>
              <a:rPr lang="en-US" sz="4900" dirty="0" smtClean="0">
                <a:solidFill>
                  <a:srgbClr val="0070C0"/>
                </a:solidFill>
                <a:ea typeface="SimSun" pitchFamily="2" charset="-122"/>
              </a:rPr>
              <a:t>Physics</a:t>
            </a:r>
          </a:p>
          <a:p>
            <a:pPr fontAlgn="auto">
              <a:spcBef>
                <a:spcPct val="20000"/>
              </a:spcBef>
              <a:spcAft>
                <a:spcPts val="0"/>
              </a:spcAft>
              <a:buClr>
                <a:schemeClr val="accent3"/>
              </a:buClr>
              <a:buSzPct val="95000"/>
              <a:buFont typeface="Wingdings 2"/>
              <a:buNone/>
              <a:defRPr/>
            </a:pPr>
            <a:r>
              <a:rPr lang="en-US" sz="4900" dirty="0" smtClean="0">
                <a:ea typeface="SimSun" pitchFamily="2" charset="-122"/>
              </a:rPr>
              <a:t>    CMS group at Caltech (Julian Bunn)</a:t>
            </a:r>
          </a:p>
          <a:p>
            <a:pPr>
              <a:spcBef>
                <a:spcPct val="20000"/>
              </a:spcBef>
              <a:buClr>
                <a:schemeClr val="accent3"/>
              </a:buClr>
              <a:buSzPct val="95000"/>
              <a:defRPr/>
            </a:pPr>
            <a:r>
              <a:rPr lang="en-US" sz="4900" dirty="0" smtClean="0">
                <a:solidFill>
                  <a:srgbClr val="0070C0"/>
                </a:solidFill>
                <a:ea typeface="SimSun" pitchFamily="2" charset="-122"/>
              </a:rPr>
              <a:t> </a:t>
            </a:r>
          </a:p>
          <a:p>
            <a:pPr fontAlgn="auto">
              <a:spcBef>
                <a:spcPct val="20000"/>
              </a:spcBef>
              <a:spcAft>
                <a:spcPts val="0"/>
              </a:spcAft>
              <a:buClr>
                <a:schemeClr val="accent3"/>
              </a:buClr>
              <a:buSzPct val="95000"/>
              <a:buFont typeface="Wingdings 2"/>
              <a:buNone/>
              <a:defRPr/>
            </a:pPr>
            <a:endParaRPr lang="en-US" sz="4900" dirty="0">
              <a:ea typeface="SimSun" pitchFamily="2" charset="-122"/>
            </a:endParaRPr>
          </a:p>
          <a:p>
            <a:pPr fontAlgn="auto">
              <a:spcBef>
                <a:spcPct val="20000"/>
              </a:spcBef>
              <a:spcAft>
                <a:spcPts val="0"/>
              </a:spcAft>
              <a:buClr>
                <a:schemeClr val="accent3"/>
              </a:buClr>
              <a:buSzPct val="95000"/>
              <a:buFont typeface="Wingdings 2"/>
              <a:buNone/>
              <a:defRPr/>
            </a:pPr>
            <a:endParaRPr lang="en-US" sz="4900" dirty="0">
              <a:latin typeface="+mn-lt"/>
            </a:endParaRPr>
          </a:p>
        </p:txBody>
      </p:sp>
      <p:sp>
        <p:nvSpPr>
          <p:cNvPr id="7" name="Rectangle 6"/>
          <p:cNvSpPr/>
          <p:nvPr/>
        </p:nvSpPr>
        <p:spPr>
          <a:xfrm>
            <a:off x="3200400" y="2362200"/>
            <a:ext cx="1794081" cy="954107"/>
          </a:xfrm>
          <a:prstGeom prst="rect">
            <a:avLst/>
          </a:prstGeom>
        </p:spPr>
        <p:txBody>
          <a:bodyPr wrap="square">
            <a:spAutoFit/>
          </a:bodyPr>
          <a:lstStyle/>
          <a:p>
            <a:r>
              <a:rPr lang="en-US" sz="1400" dirty="0" smtClean="0">
                <a:solidFill>
                  <a:schemeClr val="accent1"/>
                </a:solidFill>
              </a:rPr>
              <a:t>Community Grids Lab</a:t>
            </a:r>
          </a:p>
          <a:p>
            <a:pPr lvl="0"/>
            <a:r>
              <a:rPr lang="en-US" sz="1400" dirty="0" smtClean="0">
                <a:solidFill>
                  <a:schemeClr val="accent1"/>
                </a:solidFill>
              </a:rPr>
              <a:t>and UITS RT – PTI</a:t>
            </a:r>
          </a:p>
          <a:p>
            <a:r>
              <a:rPr lang="en-US" sz="1400" dirty="0" smtClean="0"/>
              <a:t> </a:t>
            </a:r>
            <a:br>
              <a:rPr lang="en-US" sz="1400" dirty="0" smtClean="0"/>
            </a:br>
            <a:endParaRPr lang="en-US" sz="1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4000" dirty="0" smtClean="0"/>
              <a:t>Broader Impact</a:t>
            </a:r>
            <a:endParaRPr lang="en-US" sz="4000" dirty="0"/>
          </a:p>
        </p:txBody>
      </p:sp>
      <p:sp>
        <p:nvSpPr>
          <p:cNvPr id="3" name="Content Placeholder 2"/>
          <p:cNvSpPr>
            <a:spLocks noGrp="1"/>
          </p:cNvSpPr>
          <p:nvPr>
            <p:ph idx="1"/>
          </p:nvPr>
        </p:nvSpPr>
        <p:spPr>
          <a:xfrm>
            <a:off x="381000" y="1219200"/>
            <a:ext cx="8229600" cy="4953000"/>
          </a:xfrm>
          <a:ln>
            <a:noFill/>
          </a:ln>
        </p:spPr>
        <p:txBody>
          <a:bodyPr>
            <a:noAutofit/>
          </a:bodyPr>
          <a:lstStyle/>
          <a:p>
            <a:pPr lvl="0">
              <a:spcBef>
                <a:spcPts val="600"/>
              </a:spcBef>
            </a:pPr>
            <a:r>
              <a:rPr lang="en-US" sz="1800" dirty="0" smtClean="0"/>
              <a:t>Major Reports delivered to Microsoft on</a:t>
            </a:r>
          </a:p>
          <a:p>
            <a:pPr lvl="1">
              <a:spcBef>
                <a:spcPts val="600"/>
              </a:spcBef>
              <a:buFont typeface="Courier New" pitchFamily="49" charset="0"/>
              <a:buChar char="o"/>
            </a:pPr>
            <a:r>
              <a:rPr lang="en-US" sz="1800" dirty="0" smtClean="0"/>
              <a:t>CCR/DSS</a:t>
            </a:r>
          </a:p>
          <a:p>
            <a:pPr lvl="1">
              <a:spcBef>
                <a:spcPts val="600"/>
              </a:spcBef>
              <a:buFont typeface="Courier New" pitchFamily="49" charset="0"/>
              <a:buChar char="o"/>
            </a:pPr>
            <a:r>
              <a:rPr lang="en-US" sz="1800" dirty="0" smtClean="0"/>
              <a:t>Dryad</a:t>
            </a:r>
          </a:p>
          <a:p>
            <a:pPr lvl="1">
              <a:spcBef>
                <a:spcPts val="600"/>
              </a:spcBef>
              <a:buFont typeface="Courier New" pitchFamily="49" charset="0"/>
              <a:buChar char="o"/>
            </a:pPr>
            <a:r>
              <a:rPr lang="en-US" sz="1800" dirty="0" smtClean="0"/>
              <a:t>TPL comparison with CCR (short)</a:t>
            </a:r>
          </a:p>
          <a:p>
            <a:pPr>
              <a:spcBef>
                <a:spcPts val="600"/>
              </a:spcBef>
            </a:pPr>
            <a:r>
              <a:rPr lang="en-US" sz="1800" dirty="0" smtClean="0"/>
              <a:t>Strong publication record (book chapters, journal papers, conference papers, presentations, technical reports) about TPL/CCR, Dryad , and Windows HPC.</a:t>
            </a:r>
          </a:p>
          <a:p>
            <a:pPr lvl="0">
              <a:spcBef>
                <a:spcPts val="600"/>
              </a:spcBef>
            </a:pPr>
            <a:r>
              <a:rPr lang="en-US" sz="1800" dirty="0" smtClean="0"/>
              <a:t>Promoted engagement of undergraduate students in new programming models using Dryad and TPL/CCR through class, REU, MSI program.</a:t>
            </a:r>
          </a:p>
          <a:p>
            <a:pPr lvl="0">
              <a:spcBef>
                <a:spcPts val="600"/>
              </a:spcBef>
            </a:pPr>
            <a:r>
              <a:rPr lang="en-US" sz="1800" dirty="0" smtClean="0"/>
              <a:t>To provide training on MapReduce (Dryad and </a:t>
            </a:r>
            <a:r>
              <a:rPr lang="en-US" sz="1800" dirty="0" err="1" smtClean="0"/>
              <a:t>Hadoop</a:t>
            </a:r>
            <a:r>
              <a:rPr lang="en-US" sz="1800" dirty="0" smtClean="0"/>
              <a:t>) for Big Data for Science to graduate students of 24 institutes worldwide through NCSA virtual summer school 2010. </a:t>
            </a:r>
          </a:p>
          <a:p>
            <a:pPr lvl="0">
              <a:spcBef>
                <a:spcPts val="600"/>
              </a:spcBef>
            </a:pPr>
            <a:r>
              <a:rPr lang="en-US" sz="1800" dirty="0" smtClean="0"/>
              <a:t>Organization of the </a:t>
            </a:r>
            <a:r>
              <a:rPr lang="en-US" sz="1800" dirty="0" err="1" smtClean="0"/>
              <a:t>Multicore</a:t>
            </a:r>
            <a:r>
              <a:rPr lang="en-US" sz="1800" dirty="0" smtClean="0"/>
              <a:t> workshop at </a:t>
            </a:r>
            <a:r>
              <a:rPr lang="en-US" sz="1800" dirty="0" err="1" smtClean="0"/>
              <a:t>CCGrid</a:t>
            </a:r>
            <a:r>
              <a:rPr lang="en-US" sz="1800" dirty="0" smtClean="0"/>
              <a:t> 2010, the Computation Life Sciences workshop at HPDC 2010, and the International Cloud Computing Conference 2010.</a:t>
            </a:r>
          </a:p>
          <a:p>
            <a:endParaRPr lang="en-US" sz="4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074" name="Picture 2"/>
          <p:cNvPicPr>
            <a:picLocks noChangeAspect="1" noChangeArrowheads="1"/>
          </p:cNvPicPr>
          <p:nvPr/>
        </p:nvPicPr>
        <p:blipFill>
          <a:blip r:embed="rId3" cstate="print"/>
          <a:srcRect/>
          <a:stretch>
            <a:fillRect/>
          </a:stretch>
        </p:blipFill>
        <p:spPr bwMode="auto">
          <a:xfrm>
            <a:off x="0" y="0"/>
            <a:ext cx="9220200" cy="6842125"/>
          </a:xfrm>
          <a:prstGeom prst="rect">
            <a:avLst/>
          </a:prstGeom>
          <a:noFill/>
          <a:ln w="9525" algn="ctr">
            <a:noFill/>
            <a:miter lim="800000"/>
            <a:headEnd/>
            <a:tailEnd/>
          </a:ln>
          <a:effectLst/>
        </p:spPr>
      </p:pic>
      <p:sp>
        <p:nvSpPr>
          <p:cNvPr id="1155075" name="Rectangle 3"/>
          <p:cNvSpPr>
            <a:spLocks noGrp="1" noChangeArrowheads="1"/>
          </p:cNvSpPr>
          <p:nvPr>
            <p:ph type="title"/>
          </p:nvPr>
        </p:nvSpPr>
        <p:spPr>
          <a:xfrm>
            <a:off x="0" y="6096000"/>
            <a:ext cx="9144000" cy="762000"/>
          </a:xfrm>
          <a:solidFill>
            <a:schemeClr val="bg2"/>
          </a:solidFill>
        </p:spPr>
        <p:txBody>
          <a:bodyPr/>
          <a:lstStyle/>
          <a:p>
            <a:r>
              <a:rPr lang="en-US"/>
              <a:t>Intel’s Application Stack</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Parallel </a:t>
            </a:r>
            <a:r>
              <a:rPr lang="en-US" sz="3200" dirty="0" err="1" smtClean="0"/>
              <a:t>Dataming</a:t>
            </a:r>
            <a:r>
              <a:rPr lang="en-US" sz="3200" dirty="0" smtClean="0"/>
              <a:t> Algorithms on </a:t>
            </a:r>
            <a:r>
              <a:rPr lang="en-US" sz="3200" dirty="0" err="1" smtClean="0"/>
              <a:t>Multicore</a:t>
            </a:r>
            <a:endParaRPr lang="en-US" sz="3200" dirty="0"/>
          </a:p>
        </p:txBody>
      </p:sp>
      <p:sp>
        <p:nvSpPr>
          <p:cNvPr id="3" name="Content Placeholder 2"/>
          <p:cNvSpPr>
            <a:spLocks noGrp="1"/>
          </p:cNvSpPr>
          <p:nvPr>
            <p:ph idx="1"/>
          </p:nvPr>
        </p:nvSpPr>
        <p:spPr>
          <a:xfrm>
            <a:off x="457200" y="1600201"/>
            <a:ext cx="8229600" cy="3048000"/>
          </a:xfrm>
        </p:spPr>
        <p:txBody>
          <a:bodyPr>
            <a:normAutofit/>
          </a:bodyPr>
          <a:lstStyle/>
          <a:p>
            <a:pPr marL="230188" indent="-230188">
              <a:lnSpc>
                <a:spcPct val="85000"/>
              </a:lnSpc>
              <a:spcBef>
                <a:spcPts val="1200"/>
              </a:spcBef>
              <a:buNone/>
            </a:pPr>
            <a:r>
              <a:rPr lang="en-US" sz="2400" dirty="0" smtClean="0"/>
              <a:t>Developing a suite of parallel data-mining capabilities </a:t>
            </a:r>
          </a:p>
          <a:p>
            <a:pPr lvl="1">
              <a:lnSpc>
                <a:spcPct val="85000"/>
              </a:lnSpc>
              <a:spcBef>
                <a:spcPts val="1200"/>
              </a:spcBef>
              <a:buFont typeface="Wingdings" pitchFamily="2" charset="2"/>
              <a:buChar char="§"/>
            </a:pPr>
            <a:r>
              <a:rPr lang="en-US" sz="2400" dirty="0" smtClean="0">
                <a:solidFill>
                  <a:srgbClr val="C00000"/>
                </a:solidFill>
              </a:rPr>
              <a:t>Clustering</a:t>
            </a:r>
            <a:r>
              <a:rPr lang="en-US" sz="2400" dirty="0" smtClean="0"/>
              <a:t> with deterministic annealing (DA)</a:t>
            </a:r>
          </a:p>
          <a:p>
            <a:pPr lvl="1">
              <a:lnSpc>
                <a:spcPct val="85000"/>
              </a:lnSpc>
              <a:spcBef>
                <a:spcPts val="1200"/>
              </a:spcBef>
              <a:buFont typeface="Wingdings" pitchFamily="2" charset="2"/>
              <a:buChar char="§"/>
            </a:pPr>
            <a:r>
              <a:rPr lang="en-US" sz="2400" dirty="0" smtClean="0">
                <a:solidFill>
                  <a:srgbClr val="C00000"/>
                </a:solidFill>
              </a:rPr>
              <a:t>Mixture Models </a:t>
            </a:r>
            <a:r>
              <a:rPr lang="en-US" sz="2400" dirty="0" smtClean="0"/>
              <a:t>(Expectation Maximization) with DA</a:t>
            </a:r>
          </a:p>
          <a:p>
            <a:pPr lvl="1">
              <a:lnSpc>
                <a:spcPct val="85000"/>
              </a:lnSpc>
              <a:spcBef>
                <a:spcPts val="1200"/>
              </a:spcBef>
              <a:buFont typeface="Wingdings" pitchFamily="2" charset="2"/>
              <a:buChar char="§"/>
            </a:pPr>
            <a:r>
              <a:rPr lang="en-US" sz="2400" dirty="0" smtClean="0">
                <a:solidFill>
                  <a:srgbClr val="C00000"/>
                </a:solidFill>
              </a:rPr>
              <a:t>Metric Space Mapping </a:t>
            </a:r>
            <a:r>
              <a:rPr lang="en-US" sz="2400" dirty="0" smtClean="0"/>
              <a:t>for visualization and analysis</a:t>
            </a:r>
          </a:p>
          <a:p>
            <a:pPr lvl="1">
              <a:lnSpc>
                <a:spcPct val="85000"/>
              </a:lnSpc>
              <a:spcBef>
                <a:spcPts val="1200"/>
              </a:spcBef>
              <a:buFont typeface="Wingdings" pitchFamily="2" charset="2"/>
              <a:buChar char="§"/>
            </a:pPr>
            <a:r>
              <a:rPr lang="en-US" sz="2400" dirty="0" smtClean="0">
                <a:solidFill>
                  <a:srgbClr val="C00000"/>
                </a:solidFill>
              </a:rPr>
              <a:t>Matrix algebra</a:t>
            </a:r>
            <a:r>
              <a:rPr lang="en-US" sz="2400" dirty="0" smtClean="0">
                <a:solidFill>
                  <a:srgbClr val="ECD700"/>
                </a:solidFill>
              </a:rPr>
              <a:t> </a:t>
            </a:r>
            <a:r>
              <a:rPr lang="en-US" sz="2400" dirty="0" smtClean="0"/>
              <a:t>as needed</a:t>
            </a:r>
          </a:p>
          <a:p>
            <a:pPr lvl="1">
              <a:lnSpc>
                <a:spcPct val="85000"/>
              </a:lnSpc>
              <a:spcBef>
                <a:spcPct val="15000"/>
              </a:spcBef>
            </a:pPr>
            <a:endParaRPr lang="en-US"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239000" cy="545592"/>
          </a:xfrm>
        </p:spPr>
        <p:txBody>
          <a:bodyPr>
            <a:normAutofit fontScale="90000"/>
          </a:bodyPr>
          <a:lstStyle/>
          <a:p>
            <a:r>
              <a:rPr sz="2800" smtClean="0"/>
              <a:t>General Formula  DAC  GM  GTM  DAGTM  DAGM</a:t>
            </a:r>
            <a:endParaRPr lang="en-US" sz="2800" dirty="0"/>
          </a:p>
        </p:txBody>
      </p:sp>
      <p:sp>
        <p:nvSpPr>
          <p:cNvPr id="3" name="Text Placeholder 2"/>
          <p:cNvSpPr>
            <a:spLocks noGrp="1"/>
          </p:cNvSpPr>
          <p:nvPr>
            <p:ph type="body" idx="1"/>
          </p:nvPr>
        </p:nvSpPr>
        <p:spPr>
          <a:xfrm>
            <a:off x="1295400" y="762000"/>
            <a:ext cx="6400800" cy="381000"/>
          </a:xfrm>
        </p:spPr>
        <p:txBody>
          <a:bodyPr>
            <a:normAutofit fontScale="92500"/>
          </a:bodyPr>
          <a:lstStyle/>
          <a:p>
            <a:r>
              <a:rPr lang="en-US" dirty="0" smtClean="0">
                <a:solidFill>
                  <a:schemeClr val="tx1"/>
                </a:solidFill>
              </a:rPr>
              <a:t>N data points E(x) in D dimensions space and minimize F by EM</a:t>
            </a:r>
            <a:endParaRPr lang="en-US" dirty="0">
              <a:solidFill>
                <a:schemeClr val="tx1"/>
              </a:solidFill>
            </a:endParaRPr>
          </a:p>
        </p:txBody>
      </p:sp>
      <p:graphicFrame>
        <p:nvGraphicFramePr>
          <p:cNvPr id="42087" name="Object 2"/>
          <p:cNvGraphicFramePr>
            <a:graphicFrameLocks noChangeAspect="1"/>
          </p:cNvGraphicFramePr>
          <p:nvPr/>
        </p:nvGraphicFramePr>
        <p:xfrm>
          <a:off x="914400" y="1219200"/>
          <a:ext cx="7358773" cy="838200"/>
        </p:xfrm>
        <a:graphic>
          <a:graphicData uri="http://schemas.openxmlformats.org/presentationml/2006/ole">
            <p:oleObj spid="_x0000_s190466" name="Equation" r:id="rId4" imgW="3784320" imgH="431640" progId="">
              <p:embed/>
            </p:oleObj>
          </a:graphicData>
        </a:graphic>
      </p:graphicFrame>
      <p:sp>
        <p:nvSpPr>
          <p:cNvPr id="5" name="TextBox 4"/>
          <p:cNvSpPr txBox="1"/>
          <p:nvPr/>
        </p:nvSpPr>
        <p:spPr>
          <a:xfrm>
            <a:off x="914400" y="2209800"/>
            <a:ext cx="7391400" cy="3477875"/>
          </a:xfrm>
          <a:prstGeom prst="rect">
            <a:avLst/>
          </a:prstGeom>
          <a:noFill/>
        </p:spPr>
        <p:txBody>
          <a:bodyPr wrap="square" rtlCol="0">
            <a:spAutoFit/>
          </a:bodyPr>
          <a:lstStyle/>
          <a:p>
            <a:pPr marL="0" lvl="1"/>
            <a:r>
              <a:rPr lang="en-US" sz="2800" b="1" dirty="0" smtClean="0">
                <a:latin typeface="Corbel" pitchFamily="34" charset="0"/>
              </a:rPr>
              <a:t>Deterministic Annealing Clustering  (DAC)</a:t>
            </a:r>
            <a:r>
              <a:rPr lang="en-US" sz="2400" dirty="0" smtClean="0">
                <a:latin typeface="Corbel" pitchFamily="34" charset="0"/>
              </a:rPr>
              <a:t> </a:t>
            </a:r>
          </a:p>
          <a:p>
            <a:pPr>
              <a:buFontTx/>
              <a:buChar char="•"/>
            </a:pPr>
            <a:r>
              <a:rPr lang="en-US" sz="2400" dirty="0" smtClean="0">
                <a:latin typeface="Corbel" pitchFamily="34" charset="0"/>
              </a:rPr>
              <a:t> F is Free Energy</a:t>
            </a:r>
          </a:p>
          <a:p>
            <a:pPr>
              <a:buFontTx/>
              <a:buChar char="•"/>
            </a:pPr>
            <a:r>
              <a:rPr lang="en-US" sz="2400" dirty="0" smtClean="0">
                <a:latin typeface="Corbel" pitchFamily="34" charset="0"/>
              </a:rPr>
              <a:t> EM is well known expectation maximization method</a:t>
            </a:r>
          </a:p>
          <a:p>
            <a:pPr>
              <a:buFontTx/>
              <a:buChar char="•"/>
            </a:pPr>
            <a:r>
              <a:rPr lang="en-US" sz="2400" dirty="0" smtClean="0">
                <a:latin typeface="Corbel" pitchFamily="34" charset="0"/>
              </a:rPr>
              <a:t>p(</a:t>
            </a:r>
            <a:r>
              <a:rPr lang="en-US" sz="2400" i="1" dirty="0" smtClean="0">
                <a:latin typeface="Corbel" pitchFamily="34" charset="0"/>
              </a:rPr>
              <a:t>x</a:t>
            </a:r>
            <a:r>
              <a:rPr lang="en-US" sz="2400" dirty="0" smtClean="0">
                <a:latin typeface="Corbel" pitchFamily="34" charset="0"/>
              </a:rPr>
              <a:t>) with </a:t>
            </a:r>
            <a:r>
              <a:rPr lang="en-US" sz="2400" dirty="0" smtClean="0">
                <a:latin typeface="Corbel" pitchFamily="34" charset="0"/>
                <a:sym typeface="Symbol" pitchFamily="18" charset="2"/>
              </a:rPr>
              <a:t> </a:t>
            </a:r>
            <a:r>
              <a:rPr lang="en-US" sz="2400" dirty="0" smtClean="0">
                <a:latin typeface="Corbel" pitchFamily="34" charset="0"/>
              </a:rPr>
              <a:t>p(</a:t>
            </a:r>
            <a:r>
              <a:rPr lang="en-US" sz="2400" i="1" dirty="0" smtClean="0">
                <a:latin typeface="Corbel" pitchFamily="34" charset="0"/>
              </a:rPr>
              <a:t>x</a:t>
            </a:r>
            <a:r>
              <a:rPr lang="en-US" sz="2400" dirty="0" smtClean="0">
                <a:latin typeface="Corbel" pitchFamily="34" charset="0"/>
              </a:rPr>
              <a:t>) =1</a:t>
            </a:r>
          </a:p>
          <a:p>
            <a:pPr>
              <a:buFontTx/>
              <a:buChar char="•"/>
            </a:pPr>
            <a:r>
              <a:rPr lang="en-US" sz="2400" dirty="0" smtClean="0">
                <a:solidFill>
                  <a:srgbClr val="C00000"/>
                </a:solidFill>
                <a:latin typeface="Corbel" pitchFamily="34" charset="0"/>
              </a:rPr>
              <a:t>T </a:t>
            </a:r>
            <a:r>
              <a:rPr lang="en-US" sz="2400" dirty="0" smtClean="0">
                <a:latin typeface="Corbel" pitchFamily="34" charset="0"/>
              </a:rPr>
              <a:t>is annealing temperature varied down from </a:t>
            </a:r>
            <a:r>
              <a:rPr lang="en-US" sz="2400" dirty="0" smtClean="0">
                <a:latin typeface="Corbel" pitchFamily="34" charset="0"/>
                <a:sym typeface="Symbol" pitchFamily="18" charset="2"/>
              </a:rPr>
              <a:t> </a:t>
            </a:r>
            <a:r>
              <a:rPr lang="en-US" sz="2400" dirty="0" smtClean="0">
                <a:latin typeface="Corbel" pitchFamily="34" charset="0"/>
              </a:rPr>
              <a:t>with final value of 1</a:t>
            </a:r>
          </a:p>
          <a:p>
            <a:pPr>
              <a:buFontTx/>
              <a:buChar char="•"/>
            </a:pPr>
            <a:r>
              <a:rPr lang="en-US" sz="2400" dirty="0" smtClean="0">
                <a:latin typeface="Corbel" pitchFamily="34" charset="0"/>
              </a:rPr>
              <a:t>  Determine cluster center</a:t>
            </a:r>
            <a:r>
              <a:rPr lang="en-US" sz="2400" dirty="0" smtClean="0">
                <a:solidFill>
                  <a:srgbClr val="7F7F7F"/>
                </a:solidFill>
                <a:latin typeface="Corbel" pitchFamily="34" charset="0"/>
              </a:rPr>
              <a:t> </a:t>
            </a:r>
            <a:r>
              <a:rPr lang="en-US" sz="2400" dirty="0" smtClean="0">
                <a:solidFill>
                  <a:srgbClr val="C00000"/>
                </a:solidFill>
                <a:latin typeface="Corbel" pitchFamily="34" charset="0"/>
              </a:rPr>
              <a:t>Y(</a:t>
            </a:r>
            <a:r>
              <a:rPr lang="en-US" sz="2400" i="1" dirty="0" smtClean="0">
                <a:solidFill>
                  <a:srgbClr val="C00000"/>
                </a:solidFill>
                <a:latin typeface="Corbel" pitchFamily="34" charset="0"/>
              </a:rPr>
              <a:t>k</a:t>
            </a:r>
            <a:r>
              <a:rPr lang="en-US" sz="2400" dirty="0" smtClean="0">
                <a:solidFill>
                  <a:srgbClr val="C00000"/>
                </a:solidFill>
                <a:latin typeface="Corbel" pitchFamily="34" charset="0"/>
              </a:rPr>
              <a:t>) </a:t>
            </a:r>
            <a:r>
              <a:rPr lang="en-US" sz="2400" dirty="0" smtClean="0">
                <a:latin typeface="Corbel" pitchFamily="34" charset="0"/>
              </a:rPr>
              <a:t>by EM method</a:t>
            </a:r>
          </a:p>
          <a:p>
            <a:pPr>
              <a:buFontTx/>
              <a:buChar char="•"/>
            </a:pPr>
            <a:r>
              <a:rPr lang="en-US" sz="2400" dirty="0" smtClean="0">
                <a:latin typeface="Corbel" pitchFamily="34" charset="0"/>
              </a:rPr>
              <a:t> </a:t>
            </a:r>
            <a:r>
              <a:rPr lang="en-US" sz="2400" dirty="0" smtClean="0">
                <a:solidFill>
                  <a:srgbClr val="C00000"/>
                </a:solidFill>
                <a:latin typeface="Corbel" pitchFamily="34" charset="0"/>
              </a:rPr>
              <a:t>K</a:t>
            </a:r>
            <a:r>
              <a:rPr lang="en-US" sz="2400" dirty="0" smtClean="0">
                <a:latin typeface="Corbel" pitchFamily="34" charset="0"/>
              </a:rPr>
              <a:t> (number of clusters) starts at 1 and is incremented by algorithm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087"/>
                                        </p:tgtEl>
                                        <p:attrNameLst>
                                          <p:attrName>style.visibility</p:attrName>
                                        </p:attrNameLst>
                                      </p:cBhvr>
                                      <p:to>
                                        <p:strVal val="visible"/>
                                      </p:to>
                                    </p:set>
                                    <p:anim calcmode="lin" valueType="num">
                                      <p:cBhvr additive="base">
                                        <p:cTn id="7" dur="500" fill="hold"/>
                                        <p:tgtEl>
                                          <p:spTgt spid="42087"/>
                                        </p:tgtEl>
                                        <p:attrNameLst>
                                          <p:attrName>ppt_x</p:attrName>
                                        </p:attrNameLst>
                                      </p:cBhvr>
                                      <p:tavLst>
                                        <p:tav tm="0">
                                          <p:val>
                                            <p:strVal val="0-#ppt_w/2"/>
                                          </p:val>
                                        </p:tav>
                                        <p:tav tm="100000">
                                          <p:val>
                                            <p:strVal val="#ppt_x"/>
                                          </p:val>
                                        </p:tav>
                                      </p:tavLst>
                                    </p:anim>
                                    <p:anim calcmode="lin" valueType="num">
                                      <p:cBhvr additive="base">
                                        <p:cTn id="8" dur="500" fill="hold"/>
                                        <p:tgtEl>
                                          <p:spTgt spid="420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76200" y="5562600"/>
            <a:ext cx="8991600" cy="1295400"/>
          </a:xfrm>
          <a:prstGeom prst="rect">
            <a:avLst/>
          </a:prstGeom>
          <a:ln>
            <a:solidFill>
              <a:schemeClr val="bg1"/>
            </a:solidFill>
          </a:ln>
        </p:spPr>
        <p:txBody>
          <a:bodyPr vert="horz" lIns="45720" rIns="45720" anchor="t">
            <a:normAutofit lnSpcReduction="10000"/>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                    Minimum evolving as temperature decreases</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                    Movement at fixed temperature going to local minima if not initialized “correctly”</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3" descr="010"/>
          <p:cNvPicPr>
            <a:picLocks noChangeAspect="1" noChangeArrowheads="1"/>
          </p:cNvPicPr>
          <p:nvPr/>
        </p:nvPicPr>
        <p:blipFill>
          <a:blip r:embed="rId3" cstate="print"/>
          <a:srcRect l="13676" t="15947" r="29462" b="26804"/>
          <a:stretch>
            <a:fillRect/>
          </a:stretch>
        </p:blipFill>
        <p:spPr bwMode="auto">
          <a:xfrm>
            <a:off x="2286000" y="0"/>
            <a:ext cx="6858000" cy="5181600"/>
          </a:xfrm>
          <a:prstGeom prst="rect">
            <a:avLst/>
          </a:prstGeom>
          <a:noFill/>
        </p:spPr>
      </p:pic>
      <p:grpSp>
        <p:nvGrpSpPr>
          <p:cNvPr id="2" name="Group 4"/>
          <p:cNvGrpSpPr>
            <a:grpSpLocks/>
          </p:cNvGrpSpPr>
          <p:nvPr/>
        </p:nvGrpSpPr>
        <p:grpSpPr bwMode="auto">
          <a:xfrm>
            <a:off x="381000" y="5791200"/>
            <a:ext cx="1143000" cy="381000"/>
            <a:chOff x="432" y="3456"/>
            <a:chExt cx="720" cy="240"/>
          </a:xfrm>
        </p:grpSpPr>
        <p:sp>
          <p:nvSpPr>
            <p:cNvPr id="7" name="Line 5"/>
            <p:cNvSpPr>
              <a:spLocks noChangeShapeType="1"/>
            </p:cNvSpPr>
            <p:nvPr/>
          </p:nvSpPr>
          <p:spPr bwMode="auto">
            <a:xfrm>
              <a:off x="432" y="3456"/>
              <a:ext cx="720" cy="0"/>
            </a:xfrm>
            <a:prstGeom prst="line">
              <a:avLst/>
            </a:prstGeom>
            <a:noFill/>
            <a:ln w="31750">
              <a:solidFill>
                <a:srgbClr val="0000FF"/>
              </a:solidFill>
              <a:round/>
              <a:headEnd/>
              <a:tailEnd type="triangle" w="lg" len="lg"/>
            </a:ln>
            <a:effectLst/>
          </p:spPr>
          <p:txBody>
            <a:bodyPr anchor="ctr">
              <a:spAutoFit/>
            </a:bodyPr>
            <a:lstStyle/>
            <a:p>
              <a:endParaRPr lang="en-US"/>
            </a:p>
          </p:txBody>
        </p:sp>
        <p:sp>
          <p:nvSpPr>
            <p:cNvPr id="8" name="Line 6"/>
            <p:cNvSpPr>
              <a:spLocks noChangeShapeType="1"/>
            </p:cNvSpPr>
            <p:nvPr/>
          </p:nvSpPr>
          <p:spPr bwMode="auto">
            <a:xfrm>
              <a:off x="432" y="3696"/>
              <a:ext cx="720" cy="0"/>
            </a:xfrm>
            <a:prstGeom prst="line">
              <a:avLst/>
            </a:prstGeom>
            <a:noFill/>
            <a:ln w="31750">
              <a:solidFill>
                <a:srgbClr val="CC00FF"/>
              </a:solidFill>
              <a:round/>
              <a:headEnd/>
              <a:tailEnd type="triangle" w="lg" len="lg"/>
            </a:ln>
            <a:effectLst/>
          </p:spPr>
          <p:txBody>
            <a:bodyPr anchor="ctr">
              <a:spAutoFit/>
            </a:bodyPr>
            <a:lstStyle/>
            <a:p>
              <a:endParaRPr lang="en-US"/>
            </a:p>
          </p:txBody>
        </p:sp>
      </p:grpSp>
      <p:sp>
        <p:nvSpPr>
          <p:cNvPr id="9" name="Text Box 7"/>
          <p:cNvSpPr txBox="1">
            <a:spLocks noChangeArrowheads="1"/>
          </p:cNvSpPr>
          <p:nvPr/>
        </p:nvSpPr>
        <p:spPr bwMode="auto">
          <a:xfrm>
            <a:off x="457200" y="1371600"/>
            <a:ext cx="1828800" cy="3749675"/>
          </a:xfrm>
          <a:prstGeom prst="rect">
            <a:avLst/>
          </a:prstGeom>
          <a:noFill/>
          <a:ln w="9525" algn="ctr">
            <a:noFill/>
            <a:miter lim="800000"/>
            <a:headEnd/>
            <a:tailEnd/>
          </a:ln>
          <a:effectLst/>
        </p:spPr>
        <p:txBody>
          <a:bodyPr>
            <a:spAutoFit/>
          </a:bodyPr>
          <a:lstStyle/>
          <a:p>
            <a:pPr algn="l"/>
            <a:r>
              <a:rPr lang="en-US" sz="2000"/>
              <a:t>Solve Linear Equations for each temperature</a:t>
            </a:r>
          </a:p>
          <a:p>
            <a:pPr algn="l"/>
            <a:endParaRPr lang="en-US" sz="2000"/>
          </a:p>
          <a:p>
            <a:pPr algn="l"/>
            <a:r>
              <a:rPr lang="en-US" sz="2000"/>
              <a:t>Nonlinearity removed by approximating with solution at previous higher temperature</a:t>
            </a:r>
          </a:p>
        </p:txBody>
      </p:sp>
      <p:sp>
        <p:nvSpPr>
          <p:cNvPr id="10" name="Rectangle 8"/>
          <p:cNvSpPr txBox="1">
            <a:spLocks/>
          </p:cNvSpPr>
          <p:nvPr/>
        </p:nvSpPr>
        <p:spPr>
          <a:xfrm>
            <a:off x="0" y="-38100"/>
            <a:ext cx="2362200" cy="793750"/>
          </a:xfrm>
          <a:prstGeom prst="rect">
            <a:avLst/>
          </a:prstGeom>
          <a:solidFill>
            <a:srgbClr val="000066"/>
          </a:solidFill>
          <a:ln>
            <a:noFill/>
          </a:ln>
        </p:spPr>
        <p:txBody>
          <a:bodyPr vert="horz" lIns="0" tIns="0" rIns="0" bIns="0" anchor="b">
            <a:spAutoFit/>
            <a:scene3d>
              <a:camera prst="orthographicFront"/>
              <a:lightRig rig="freezing" dir="t">
                <a:rot lat="0" lon="0" rev="5640000"/>
              </a:lightRig>
            </a:scene3d>
            <a:sp3d prstMaterial="flat">
              <a:bevelT w="38100" h="381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smtClean="0">
                <a:ln w="635">
                  <a:noFill/>
                </a:ln>
                <a:solidFill>
                  <a:schemeClr val="accent4">
                    <a:tint val="90000"/>
                    <a:satMod val="125000"/>
                  </a:schemeClr>
                </a:solidFill>
                <a:effectLst>
                  <a:outerShdw blurRad="38100" dist="25400" dir="5400000" algn="tl" rotWithShape="0">
                    <a:srgbClr val="000000">
                      <a:alpha val="43000"/>
                    </a:srgbClr>
                  </a:outerShdw>
                </a:effectLst>
                <a:uLnTx/>
                <a:uFillTx/>
                <a:latin typeface="+mj-lt"/>
                <a:ea typeface="+mj-ea"/>
                <a:cs typeface="+mj-cs"/>
              </a:rPr>
              <a:t>Deterministic</a:t>
            </a:r>
            <a:br>
              <a:rPr kumimoji="0" lang="en-US" sz="2300" b="1" i="0" u="none" strike="noStrike" kern="1200" cap="none" spc="0" normalizeH="0" baseline="0" noProof="0" smtClean="0">
                <a:ln w="635">
                  <a:noFill/>
                </a:ln>
                <a:solidFill>
                  <a:schemeClr val="accent4">
                    <a:tint val="90000"/>
                    <a:satMod val="125000"/>
                  </a:schemeClr>
                </a:solidFill>
                <a:effectLst>
                  <a:outerShdw blurRad="38100" dist="25400" dir="5400000" algn="tl" rotWithShape="0">
                    <a:srgbClr val="000000">
                      <a:alpha val="43000"/>
                    </a:srgbClr>
                  </a:outerShdw>
                </a:effectLst>
                <a:uLnTx/>
                <a:uFillTx/>
                <a:latin typeface="+mj-lt"/>
                <a:ea typeface="+mj-ea"/>
                <a:cs typeface="+mj-cs"/>
              </a:rPr>
            </a:br>
            <a:r>
              <a:rPr kumimoji="0" lang="en-US" sz="2300" b="1" i="0" u="none" strike="noStrike" kern="1200" cap="none" spc="0" normalizeH="0" baseline="0" noProof="0" smtClean="0">
                <a:ln w="635">
                  <a:noFill/>
                </a:ln>
                <a:solidFill>
                  <a:schemeClr val="accent4">
                    <a:tint val="90000"/>
                    <a:satMod val="125000"/>
                  </a:schemeClr>
                </a:solidFill>
                <a:effectLst>
                  <a:outerShdw blurRad="38100" dist="25400" dir="5400000" algn="tl" rotWithShape="0">
                    <a:srgbClr val="000000">
                      <a:alpha val="43000"/>
                    </a:srgbClr>
                  </a:outerShdw>
                </a:effectLst>
                <a:uLnTx/>
                <a:uFillTx/>
                <a:latin typeface="+mj-lt"/>
                <a:ea typeface="+mj-ea"/>
                <a:cs typeface="+mj-cs"/>
              </a:rPr>
              <a:t>Annealing</a:t>
            </a:r>
            <a:endParaRPr kumimoji="0" lang="en-US" sz="2300" b="1" i="0" u="none" strike="noStrike" kern="1200" cap="none" spc="0" normalizeH="0" baseline="0" noProof="0" dirty="0">
              <a:ln w="635">
                <a:noFill/>
              </a:ln>
              <a:solidFill>
                <a:schemeClr val="accent4">
                  <a:tint val="90000"/>
                  <a:satMod val="125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11" name="Text Box 9"/>
          <p:cNvSpPr txBox="1">
            <a:spLocks noChangeArrowheads="1"/>
          </p:cNvSpPr>
          <p:nvPr/>
        </p:nvSpPr>
        <p:spPr bwMode="auto">
          <a:xfrm>
            <a:off x="838200" y="914400"/>
            <a:ext cx="1151277" cy="461665"/>
          </a:xfrm>
          <a:prstGeom prst="rect">
            <a:avLst/>
          </a:prstGeom>
          <a:noFill/>
          <a:ln w="9525" algn="ctr">
            <a:noFill/>
            <a:miter lim="800000"/>
            <a:headEnd/>
            <a:tailEnd/>
          </a:ln>
          <a:effectLst/>
        </p:spPr>
        <p:txBody>
          <a:bodyPr wrap="none">
            <a:spAutoFit/>
          </a:bodyPr>
          <a:lstStyle/>
          <a:p>
            <a:r>
              <a:rPr lang="en-US" sz="2400" dirty="0">
                <a:solidFill>
                  <a:srgbClr val="C00000"/>
                </a:solidFill>
              </a:rPr>
              <a:t>F({</a:t>
            </a:r>
            <a:r>
              <a:rPr lang="en-US" sz="2400" u="sng" dirty="0">
                <a:solidFill>
                  <a:srgbClr val="C00000"/>
                </a:solidFill>
              </a:rPr>
              <a:t>Y</a:t>
            </a:r>
            <a:r>
              <a:rPr lang="en-US" sz="2400" dirty="0">
                <a:solidFill>
                  <a:srgbClr val="C00000"/>
                </a:solidFill>
              </a:rPr>
              <a:t>}, T)</a:t>
            </a:r>
          </a:p>
        </p:txBody>
      </p:sp>
      <p:sp>
        <p:nvSpPr>
          <p:cNvPr id="12" name="Text Box 10"/>
          <p:cNvSpPr txBox="1">
            <a:spLocks noChangeArrowheads="1"/>
          </p:cNvSpPr>
          <p:nvPr/>
        </p:nvSpPr>
        <p:spPr bwMode="auto">
          <a:xfrm>
            <a:off x="4005263" y="5181600"/>
            <a:ext cx="2568575" cy="457200"/>
          </a:xfrm>
          <a:prstGeom prst="rect">
            <a:avLst/>
          </a:prstGeom>
          <a:solidFill>
            <a:srgbClr val="000066"/>
          </a:solidFill>
          <a:ln w="9525" algn="ctr">
            <a:noFill/>
            <a:miter lim="800000"/>
            <a:headEnd/>
            <a:tailEnd/>
          </a:ln>
          <a:effectLst/>
        </p:spPr>
        <p:txBody>
          <a:bodyPr wrap="none">
            <a:spAutoFit/>
          </a:bodyPr>
          <a:lstStyle/>
          <a:p>
            <a:r>
              <a:rPr lang="en-US" sz="2400">
                <a:solidFill>
                  <a:srgbClr val="FFFF00"/>
                </a:solidFill>
              </a:rPr>
              <a:t>Configuration {</a:t>
            </a:r>
            <a:r>
              <a:rPr lang="en-US" sz="2400" u="sng">
                <a:solidFill>
                  <a:srgbClr val="FFFF00"/>
                </a:solidFill>
              </a:rPr>
              <a:t>Y</a:t>
            </a:r>
            <a:r>
              <a:rPr lang="en-US" sz="2400">
                <a:solidFill>
                  <a:srgbClr val="FFFF00"/>
                </a:solidFill>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458200" cy="393192"/>
          </a:xfrm>
        </p:spPr>
        <p:txBody>
          <a:bodyPr>
            <a:normAutofit fontScale="90000"/>
          </a:bodyPr>
          <a:lstStyle/>
          <a:p>
            <a:r>
              <a:rPr sz="2400" dirty="0" smtClean="0"/>
              <a:t>Deterministic Annealing Clustering of Indiana Census Data</a:t>
            </a:r>
            <a:endParaRPr lang="en-US" sz="2400" dirty="0"/>
          </a:p>
        </p:txBody>
      </p:sp>
      <p:sp>
        <p:nvSpPr>
          <p:cNvPr id="3" name="Text Placeholder 2"/>
          <p:cNvSpPr>
            <a:spLocks noGrp="1"/>
          </p:cNvSpPr>
          <p:nvPr>
            <p:ph type="body" idx="1"/>
          </p:nvPr>
        </p:nvSpPr>
        <p:spPr>
          <a:xfrm>
            <a:off x="1143000" y="304800"/>
            <a:ext cx="6175248" cy="343336"/>
          </a:xfrm>
        </p:spPr>
        <p:txBody>
          <a:bodyPr>
            <a:normAutofit fontScale="85000" lnSpcReduction="10000"/>
          </a:bodyPr>
          <a:lstStyle/>
          <a:p>
            <a:r>
              <a:rPr lang="en-US" dirty="0" smtClean="0">
                <a:solidFill>
                  <a:schemeClr val="tx1"/>
                </a:solidFill>
              </a:rPr>
              <a:t>Decrease temperature (distance scale) to discover more clusters</a:t>
            </a:r>
            <a:endParaRPr lang="en-US" dirty="0">
              <a:solidFill>
                <a:schemeClr val="tx1"/>
              </a:solidFill>
            </a:endParaRPr>
          </a:p>
        </p:txBody>
      </p:sp>
      <p:pic>
        <p:nvPicPr>
          <p:cNvPr id="4" name="Picture 5"/>
          <p:cNvPicPr>
            <a:picLocks noChangeAspect="1" noChangeArrowheads="1"/>
          </p:cNvPicPr>
          <p:nvPr/>
        </p:nvPicPr>
        <p:blipFill>
          <a:blip r:embed="rId3" cstate="print"/>
          <a:srcRect l="18527" t="18552" r="2151" b="14189"/>
          <a:stretch>
            <a:fillRect/>
          </a:stretch>
        </p:blipFill>
        <p:spPr bwMode="auto">
          <a:xfrm>
            <a:off x="0" y="609600"/>
            <a:ext cx="91440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914400"/>
            <a:ext cx="9144000" cy="5995910"/>
            <a:chOff x="0" y="0"/>
            <a:chExt cx="9144000" cy="6918395"/>
          </a:xfrm>
        </p:grpSpPr>
        <p:pic>
          <p:nvPicPr>
            <p:cNvPr id="1366063" name="Picture 47"/>
            <p:cNvPicPr>
              <a:picLocks noChangeAspect="1" noChangeArrowheads="1"/>
            </p:cNvPicPr>
            <p:nvPr/>
          </p:nvPicPr>
          <p:blipFill>
            <a:blip r:embed="rId3" cstate="print"/>
            <a:srcRect l="34845" t="11055" r="17313" b="5904"/>
            <a:stretch>
              <a:fillRect/>
            </a:stretch>
          </p:blipFill>
          <p:spPr bwMode="auto">
            <a:xfrm>
              <a:off x="4630738" y="0"/>
              <a:ext cx="4513262" cy="6858000"/>
            </a:xfrm>
            <a:prstGeom prst="rect">
              <a:avLst/>
            </a:prstGeom>
            <a:noFill/>
            <a:ln w="9525" algn="ctr">
              <a:noFill/>
              <a:miter lim="800000"/>
              <a:headEnd/>
              <a:tailEnd/>
            </a:ln>
            <a:effectLst/>
          </p:spPr>
        </p:pic>
        <p:sp>
          <p:nvSpPr>
            <p:cNvPr id="1366039" name="Text Box 23"/>
            <p:cNvSpPr txBox="1">
              <a:spLocks noChangeArrowheads="1"/>
            </p:cNvSpPr>
            <p:nvPr/>
          </p:nvSpPr>
          <p:spPr bwMode="auto">
            <a:xfrm>
              <a:off x="3733800" y="6491288"/>
              <a:ext cx="1282700" cy="366712"/>
            </a:xfrm>
            <a:prstGeom prst="rect">
              <a:avLst/>
            </a:prstGeom>
            <a:solidFill>
              <a:schemeClr val="tx1"/>
            </a:solidFill>
            <a:ln w="9525" algn="ctr">
              <a:noFill/>
              <a:miter lim="800000"/>
              <a:headEnd/>
              <a:tailEnd/>
            </a:ln>
            <a:effectLst/>
          </p:spPr>
          <p:txBody>
            <a:bodyPr wrap="none">
              <a:spAutoFit/>
            </a:bodyPr>
            <a:lstStyle/>
            <a:p>
              <a:r>
                <a:rPr lang="en-US" b="1">
                  <a:solidFill>
                    <a:srgbClr val="000000"/>
                  </a:solidFill>
                </a:rPr>
                <a:t>30 Clusters</a:t>
              </a:r>
            </a:p>
          </p:txBody>
        </p:sp>
        <p:sp>
          <p:nvSpPr>
            <p:cNvPr id="1366046" name="Oval 30"/>
            <p:cNvSpPr>
              <a:spLocks noChangeArrowheads="1"/>
            </p:cNvSpPr>
            <p:nvPr/>
          </p:nvSpPr>
          <p:spPr bwMode="auto">
            <a:xfrm>
              <a:off x="5751513" y="476250"/>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47" name="Oval 31"/>
            <p:cNvSpPr>
              <a:spLocks noChangeArrowheads="1"/>
            </p:cNvSpPr>
            <p:nvPr/>
          </p:nvSpPr>
          <p:spPr bwMode="auto">
            <a:xfrm>
              <a:off x="7191375" y="333375"/>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48" name="Oval 32"/>
            <p:cNvSpPr>
              <a:spLocks noChangeArrowheads="1"/>
            </p:cNvSpPr>
            <p:nvPr/>
          </p:nvSpPr>
          <p:spPr bwMode="auto">
            <a:xfrm>
              <a:off x="8235950" y="1089025"/>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49" name="Oval 33"/>
            <p:cNvSpPr>
              <a:spLocks noChangeArrowheads="1"/>
            </p:cNvSpPr>
            <p:nvPr/>
          </p:nvSpPr>
          <p:spPr bwMode="auto">
            <a:xfrm>
              <a:off x="6840538" y="4473575"/>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0" name="Oval 34"/>
            <p:cNvSpPr>
              <a:spLocks noChangeArrowheads="1"/>
            </p:cNvSpPr>
            <p:nvPr/>
          </p:nvSpPr>
          <p:spPr bwMode="auto">
            <a:xfrm>
              <a:off x="7559675" y="5589588"/>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1" name="Oval 35"/>
            <p:cNvSpPr>
              <a:spLocks noChangeArrowheads="1"/>
            </p:cNvSpPr>
            <p:nvPr/>
          </p:nvSpPr>
          <p:spPr bwMode="auto">
            <a:xfrm>
              <a:off x="8316913" y="4257675"/>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2" name="Oval 36"/>
            <p:cNvSpPr>
              <a:spLocks noChangeArrowheads="1"/>
            </p:cNvSpPr>
            <p:nvPr/>
          </p:nvSpPr>
          <p:spPr bwMode="auto">
            <a:xfrm>
              <a:off x="8164513" y="2808288"/>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3" name="Oval 37"/>
            <p:cNvSpPr>
              <a:spLocks noChangeArrowheads="1"/>
            </p:cNvSpPr>
            <p:nvPr/>
          </p:nvSpPr>
          <p:spPr bwMode="auto">
            <a:xfrm>
              <a:off x="5724525" y="3897313"/>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sp>
          <p:nvSpPr>
            <p:cNvPr id="1366054" name="Oval 38"/>
            <p:cNvSpPr>
              <a:spLocks noChangeArrowheads="1"/>
            </p:cNvSpPr>
            <p:nvPr/>
          </p:nvSpPr>
          <p:spPr bwMode="auto">
            <a:xfrm>
              <a:off x="7083425" y="3068638"/>
              <a:ext cx="152400" cy="152400"/>
            </a:xfrm>
            <a:prstGeom prst="ellipse">
              <a:avLst/>
            </a:prstGeom>
            <a:solidFill>
              <a:srgbClr val="000000"/>
            </a:solidFill>
            <a:ln w="9525" algn="ctr">
              <a:noFill/>
              <a:round/>
              <a:headEnd/>
              <a:tailEnd/>
            </a:ln>
            <a:effectLst/>
          </p:spPr>
          <p:txBody>
            <a:bodyPr anchor="ctr">
              <a:spAutoFit/>
            </a:bodyPr>
            <a:lstStyle/>
            <a:p>
              <a:endParaRPr lang="en-US"/>
            </a:p>
          </p:txBody>
        </p:sp>
        <p:sp>
          <p:nvSpPr>
            <p:cNvPr id="1366055" name="Oval 39"/>
            <p:cNvSpPr>
              <a:spLocks noChangeArrowheads="1"/>
            </p:cNvSpPr>
            <p:nvPr/>
          </p:nvSpPr>
          <p:spPr bwMode="auto">
            <a:xfrm>
              <a:off x="5580063" y="6096000"/>
              <a:ext cx="152400" cy="152400"/>
            </a:xfrm>
            <a:prstGeom prst="ellipse">
              <a:avLst/>
            </a:prstGeom>
            <a:solidFill>
              <a:srgbClr val="000000"/>
            </a:solidFill>
            <a:ln w="9525" algn="ctr">
              <a:noFill/>
              <a:round/>
              <a:headEnd/>
              <a:tailEnd/>
            </a:ln>
            <a:effectLst/>
          </p:spPr>
          <p:txBody>
            <a:bodyPr wrap="none" anchor="ctr">
              <a:spAutoFit/>
            </a:bodyPr>
            <a:lstStyle/>
            <a:p>
              <a:endParaRPr lang="en-US"/>
            </a:p>
          </p:txBody>
        </p:sp>
        <p:pic>
          <p:nvPicPr>
            <p:cNvPr id="1366061" name="Picture 45"/>
            <p:cNvPicPr>
              <a:picLocks noChangeAspect="1" noChangeArrowheads="1"/>
            </p:cNvPicPr>
            <p:nvPr/>
          </p:nvPicPr>
          <p:blipFill>
            <a:blip r:embed="rId4" cstate="print"/>
            <a:srcRect l="25165" t="10388" r="16765" b="3612"/>
            <a:stretch>
              <a:fillRect/>
            </a:stretch>
          </p:blipFill>
          <p:spPr bwMode="auto">
            <a:xfrm>
              <a:off x="0" y="0"/>
              <a:ext cx="5275263" cy="6858000"/>
            </a:xfrm>
            <a:prstGeom prst="rect">
              <a:avLst/>
            </a:prstGeom>
            <a:noFill/>
            <a:ln w="9525" algn="ctr">
              <a:noFill/>
              <a:miter lim="800000"/>
              <a:headEnd/>
              <a:tailEnd/>
            </a:ln>
            <a:effectLst/>
          </p:spPr>
        </p:pic>
        <p:sp>
          <p:nvSpPr>
            <p:cNvPr id="1366018" name="Text Box 2"/>
            <p:cNvSpPr txBox="1">
              <a:spLocks noChangeArrowheads="1"/>
            </p:cNvSpPr>
            <p:nvPr/>
          </p:nvSpPr>
          <p:spPr bwMode="auto">
            <a:xfrm>
              <a:off x="152400" y="2971800"/>
              <a:ext cx="946150" cy="366713"/>
            </a:xfrm>
            <a:prstGeom prst="rect">
              <a:avLst/>
            </a:prstGeom>
            <a:solidFill>
              <a:schemeClr val="bg1"/>
            </a:solidFill>
            <a:ln w="9525" algn="ctr">
              <a:noFill/>
              <a:miter lim="800000"/>
              <a:headEnd/>
              <a:tailEnd/>
            </a:ln>
            <a:effectLst/>
          </p:spPr>
          <p:txBody>
            <a:bodyPr wrap="none">
              <a:spAutoFit/>
            </a:bodyPr>
            <a:lstStyle/>
            <a:p>
              <a:r>
                <a:rPr lang="en-US" b="1" dirty="0">
                  <a:solidFill>
                    <a:srgbClr val="00FF00"/>
                  </a:solidFill>
                </a:rPr>
                <a:t>Renters</a:t>
              </a:r>
            </a:p>
          </p:txBody>
        </p:sp>
        <p:sp>
          <p:nvSpPr>
            <p:cNvPr id="1366041" name="Text Box 25"/>
            <p:cNvSpPr txBox="1">
              <a:spLocks noChangeArrowheads="1"/>
            </p:cNvSpPr>
            <p:nvPr/>
          </p:nvSpPr>
          <p:spPr bwMode="auto">
            <a:xfrm>
              <a:off x="228600" y="1371600"/>
              <a:ext cx="742950" cy="366713"/>
            </a:xfrm>
            <a:prstGeom prst="rect">
              <a:avLst/>
            </a:prstGeom>
            <a:solidFill>
              <a:schemeClr val="bg1"/>
            </a:solidFill>
            <a:ln w="9525" algn="ctr">
              <a:noFill/>
              <a:miter lim="800000"/>
              <a:headEnd/>
              <a:tailEnd/>
            </a:ln>
            <a:effectLst/>
          </p:spPr>
          <p:txBody>
            <a:bodyPr wrap="none">
              <a:spAutoFit/>
            </a:bodyPr>
            <a:lstStyle/>
            <a:p>
              <a:r>
                <a:rPr lang="en-US" b="1" dirty="0">
                  <a:solidFill>
                    <a:srgbClr val="FF0000"/>
                  </a:solidFill>
                </a:rPr>
                <a:t>Asian</a:t>
              </a:r>
            </a:p>
          </p:txBody>
        </p:sp>
        <p:sp>
          <p:nvSpPr>
            <p:cNvPr id="1366042" name="Text Box 26"/>
            <p:cNvSpPr txBox="1">
              <a:spLocks noChangeArrowheads="1"/>
            </p:cNvSpPr>
            <p:nvPr/>
          </p:nvSpPr>
          <p:spPr bwMode="auto">
            <a:xfrm>
              <a:off x="152400" y="1905000"/>
              <a:ext cx="1047750" cy="366713"/>
            </a:xfrm>
            <a:prstGeom prst="rect">
              <a:avLst/>
            </a:prstGeom>
            <a:solidFill>
              <a:schemeClr val="bg1"/>
            </a:solidFill>
            <a:ln w="9525" algn="ctr">
              <a:noFill/>
              <a:miter lim="800000"/>
              <a:headEnd/>
              <a:tailEnd/>
            </a:ln>
            <a:effectLst/>
          </p:spPr>
          <p:txBody>
            <a:bodyPr wrap="none">
              <a:spAutoFit/>
            </a:bodyPr>
            <a:lstStyle/>
            <a:p>
              <a:r>
                <a:rPr lang="en-US" b="1" dirty="0">
                  <a:solidFill>
                    <a:srgbClr val="3333FF"/>
                  </a:solidFill>
                </a:rPr>
                <a:t>Hispanic</a:t>
              </a:r>
            </a:p>
          </p:txBody>
        </p:sp>
        <p:sp>
          <p:nvSpPr>
            <p:cNvPr id="1366043" name="Text Box 27"/>
            <p:cNvSpPr txBox="1">
              <a:spLocks noChangeArrowheads="1"/>
            </p:cNvSpPr>
            <p:nvPr/>
          </p:nvSpPr>
          <p:spPr bwMode="auto">
            <a:xfrm>
              <a:off x="247650" y="304800"/>
              <a:ext cx="704850" cy="366713"/>
            </a:xfrm>
            <a:prstGeom prst="rect">
              <a:avLst/>
            </a:prstGeom>
            <a:solidFill>
              <a:srgbClr val="000000"/>
            </a:solidFill>
            <a:ln w="9525" algn="ctr">
              <a:noFill/>
              <a:miter lim="800000"/>
              <a:headEnd/>
              <a:tailEnd/>
            </a:ln>
            <a:effectLst/>
          </p:spPr>
          <p:txBody>
            <a:bodyPr wrap="none">
              <a:spAutoFit/>
            </a:bodyPr>
            <a:lstStyle/>
            <a:p>
              <a:r>
                <a:rPr lang="en-US" b="1">
                  <a:solidFill>
                    <a:srgbClr val="FFFF00"/>
                  </a:solidFill>
                </a:rPr>
                <a:t>Total</a:t>
              </a:r>
            </a:p>
          </p:txBody>
        </p:sp>
        <p:sp>
          <p:nvSpPr>
            <p:cNvPr id="1366056" name="Text Box 40"/>
            <p:cNvSpPr txBox="1">
              <a:spLocks noChangeArrowheads="1"/>
            </p:cNvSpPr>
            <p:nvPr/>
          </p:nvSpPr>
          <p:spPr bwMode="auto">
            <a:xfrm>
              <a:off x="107950" y="6491288"/>
              <a:ext cx="1224822" cy="426155"/>
            </a:xfrm>
            <a:prstGeom prst="rect">
              <a:avLst/>
            </a:prstGeom>
            <a:solidFill>
              <a:schemeClr val="bg1"/>
            </a:solidFill>
            <a:ln w="9525" algn="ctr">
              <a:noFill/>
              <a:miter lim="800000"/>
              <a:headEnd/>
              <a:tailEnd/>
            </a:ln>
            <a:effectLst/>
          </p:spPr>
          <p:txBody>
            <a:bodyPr wrap="none">
              <a:spAutoFit/>
            </a:bodyPr>
            <a:lstStyle/>
            <a:p>
              <a:r>
                <a:rPr lang="en-US" b="1" dirty="0"/>
                <a:t>30 Clusters</a:t>
              </a:r>
            </a:p>
          </p:txBody>
        </p:sp>
        <p:sp>
          <p:nvSpPr>
            <p:cNvPr id="1366057" name="Text Box 41"/>
            <p:cNvSpPr txBox="1">
              <a:spLocks noChangeArrowheads="1"/>
            </p:cNvSpPr>
            <p:nvPr/>
          </p:nvSpPr>
          <p:spPr bwMode="auto">
            <a:xfrm>
              <a:off x="7753350" y="6492240"/>
              <a:ext cx="1224822" cy="426155"/>
            </a:xfrm>
            <a:prstGeom prst="rect">
              <a:avLst/>
            </a:prstGeom>
            <a:solidFill>
              <a:schemeClr val="bg1"/>
            </a:solidFill>
            <a:ln w="9525" algn="ctr">
              <a:noFill/>
              <a:miter lim="800000"/>
              <a:headEnd/>
              <a:tailEnd/>
            </a:ln>
            <a:effectLst/>
          </p:spPr>
          <p:txBody>
            <a:bodyPr wrap="none">
              <a:spAutoFit/>
            </a:bodyPr>
            <a:lstStyle/>
            <a:p>
              <a:r>
                <a:rPr lang="en-US" b="1" dirty="0"/>
                <a:t>10 Clusters</a:t>
              </a:r>
            </a:p>
          </p:txBody>
        </p:sp>
        <p:pic>
          <p:nvPicPr>
            <p:cNvPr id="1366059" name="Picture 43"/>
            <p:cNvPicPr>
              <a:picLocks noChangeAspect="1" noChangeArrowheads="1"/>
            </p:cNvPicPr>
            <p:nvPr/>
          </p:nvPicPr>
          <p:blipFill>
            <a:blip r:embed="rId5" cstate="print"/>
            <a:srcRect l="23994" t="4813" r="66386" b="82701"/>
            <a:stretch>
              <a:fillRect/>
            </a:stretch>
          </p:blipFill>
          <p:spPr bwMode="auto">
            <a:xfrm>
              <a:off x="8315325" y="5265738"/>
              <a:ext cx="828675" cy="936625"/>
            </a:xfrm>
            <a:prstGeom prst="rect">
              <a:avLst/>
            </a:prstGeom>
            <a:noFill/>
            <a:ln w="9525" algn="ctr">
              <a:noFill/>
              <a:miter lim="800000"/>
              <a:headEnd/>
              <a:tailEnd/>
            </a:ln>
            <a:effectLst/>
          </p:spPr>
        </p:pic>
        <p:sp>
          <p:nvSpPr>
            <p:cNvPr id="1366064" name="Text Box 48"/>
            <p:cNvSpPr txBox="1">
              <a:spLocks noChangeArrowheads="1"/>
            </p:cNvSpPr>
            <p:nvPr/>
          </p:nvSpPr>
          <p:spPr bwMode="auto">
            <a:xfrm>
              <a:off x="3311525" y="6338888"/>
              <a:ext cx="2486025" cy="519112"/>
            </a:xfrm>
            <a:prstGeom prst="rect">
              <a:avLst/>
            </a:prstGeom>
            <a:solidFill>
              <a:srgbClr val="000000"/>
            </a:solidFill>
            <a:ln w="9525" algn="ctr">
              <a:noFill/>
              <a:miter lim="800000"/>
              <a:headEnd/>
              <a:tailEnd/>
            </a:ln>
            <a:effectLst/>
          </p:spPr>
          <p:txBody>
            <a:bodyPr wrap="none">
              <a:spAutoFit/>
            </a:bodyPr>
            <a:lstStyle/>
            <a:p>
              <a:r>
                <a:rPr lang="en-US" sz="2800" b="1" dirty="0">
                  <a:solidFill>
                    <a:srgbClr val="FFFF00"/>
                  </a:solidFill>
                </a:rPr>
                <a:t>GIS Clustering</a:t>
              </a:r>
            </a:p>
          </p:txBody>
        </p:sp>
      </p:grpSp>
      <p:sp>
        <p:nvSpPr>
          <p:cNvPr id="28" name="Rectangle 2"/>
          <p:cNvSpPr>
            <a:spLocks noGrp="1" noChangeArrowheads="1"/>
          </p:cNvSpPr>
          <p:nvPr>
            <p:ph type="title"/>
          </p:nvPr>
        </p:nvSpPr>
        <p:spPr>
          <a:xfrm>
            <a:off x="1295400" y="161544"/>
            <a:ext cx="7467600" cy="600456"/>
          </a:xfrm>
        </p:spPr>
        <p:txBody>
          <a:bodyPr>
            <a:normAutofit fontScale="90000"/>
          </a:bodyPr>
          <a:lstStyle/>
          <a:p>
            <a:r>
              <a:rPr lang="en-US" sz="3200" dirty="0" smtClean="0"/>
              <a:t>Changing resolution of GIS </a:t>
            </a:r>
            <a:r>
              <a:rPr sz="3200" dirty="0" err="1" smtClean="0"/>
              <a:t>Clu</a:t>
            </a:r>
            <a:r>
              <a:rPr lang="en-US" sz="3200" dirty="0" err="1" smtClean="0"/>
              <a:t>S</a:t>
            </a:r>
            <a:r>
              <a:rPr sz="3200" dirty="0" err="1" smtClean="0"/>
              <a:t>tering</a:t>
            </a:r>
            <a:endParaRPr lang="en-US" sz="3200" dirty="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64"/>
          <p:cNvGraphicFramePr>
            <a:graphicFrameLocks noGrp="1"/>
          </p:cNvGraphicFramePr>
          <p:nvPr/>
        </p:nvGraphicFramePr>
        <p:xfrm>
          <a:off x="685800" y="1219200"/>
          <a:ext cx="7848600" cy="4927733"/>
        </p:xfrm>
        <a:graphic>
          <a:graphicData uri="http://schemas.openxmlformats.org/drawingml/2006/table">
            <a:tbl>
              <a:tblPr/>
              <a:tblGrid>
                <a:gridCol w="1461549"/>
                <a:gridCol w="1171493"/>
                <a:gridCol w="1323560"/>
                <a:gridCol w="958878"/>
                <a:gridCol w="1134883"/>
                <a:gridCol w="1798237"/>
              </a:tblGrid>
              <a:tr h="31447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Machine</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OS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Runtime</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Grains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Parallelism</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MPI Latency </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rowSpan="4">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Intel8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(8 core, Intel Xeon CPU, E5345, 2.33 </a:t>
                      </a:r>
                      <a:r>
                        <a:rPr kumimoji="0" lang="en-US" sz="800" b="0" i="0" u="none" strike="noStrike" cap="none" normalizeH="0" baseline="0" dirty="0" err="1" smtClean="0">
                          <a:ln>
                            <a:noFill/>
                          </a:ln>
                          <a:solidFill>
                            <a:schemeClr val="tx1"/>
                          </a:solidFill>
                          <a:effectLst/>
                          <a:latin typeface="Arial" charset="0"/>
                          <a:ea typeface="MS Mincho"/>
                          <a:cs typeface="Times New Roman" pitchFamily="18" charset="0"/>
                        </a:rPr>
                        <a:t>Ghz</a:t>
                      </a: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 8MB cache, 8GB memory)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(in 2 chips)</a:t>
                      </a:r>
                    </a:p>
                  </a:txBody>
                  <a:tcPr marL="72378" marR="72378" marT="48253" marB="482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ea typeface="MS Mincho"/>
                          <a:cs typeface="Times New Roman" pitchFamily="18" charset="0"/>
                        </a:rPr>
                        <a:t>Redhat</a:t>
                      </a:r>
                      <a:endParaRPr kumimoji="0" lang="en-US" sz="1000" b="0" i="0" u="none" strike="noStrike" cap="none" normalizeH="0" baseline="0" dirty="0" smtClean="0">
                        <a:ln>
                          <a:noFill/>
                        </a:ln>
                        <a:solidFill>
                          <a:schemeClr val="tx1"/>
                        </a:solidFill>
                        <a:effectLst/>
                        <a:latin typeface="Arial" charset="0"/>
                        <a:ea typeface="MS Mincho"/>
                        <a:cs typeface="Times New Roman" pitchFamily="18" charset="0"/>
                      </a:endParaRP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MPJE(Java)</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181</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MPICH2 (C)</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40.0</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MPICH2:Fast</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39.3</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Nemesis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4.21</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Intel8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(8 core, Intel Xeon CPU, E5345, 2.33 </a:t>
                      </a:r>
                      <a:r>
                        <a:rPr kumimoji="0" lang="en-US" sz="800" b="0" i="0" u="none" strike="noStrike" cap="none" normalizeH="0" baseline="0" dirty="0" err="1" smtClean="0">
                          <a:ln>
                            <a:noFill/>
                          </a:ln>
                          <a:solidFill>
                            <a:schemeClr val="tx1"/>
                          </a:solidFill>
                          <a:effectLst/>
                          <a:latin typeface="Arial" charset="0"/>
                          <a:ea typeface="MS Mincho"/>
                          <a:cs typeface="Times New Roman" pitchFamily="18" charset="0"/>
                        </a:rPr>
                        <a:t>Ghz</a:t>
                      </a: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 8MB cache, 8GB memory)</a:t>
                      </a:r>
                    </a:p>
                  </a:txBody>
                  <a:tcPr marL="72378" marR="72378" marT="48253" marB="482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Fedora</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MPJE</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157</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ea typeface="MS Mincho"/>
                          <a:cs typeface="Times New Roman" pitchFamily="18" charset="0"/>
                        </a:rPr>
                        <a:t>mpiJava</a:t>
                      </a:r>
                      <a:endParaRPr kumimoji="0" lang="en-US" sz="1000" b="0" i="0" u="none" strike="noStrike" cap="none" normalizeH="0" baseline="0" dirty="0" smtClean="0">
                        <a:ln>
                          <a:noFill/>
                        </a:ln>
                        <a:solidFill>
                          <a:schemeClr val="tx1"/>
                        </a:solidFill>
                        <a:effectLst/>
                        <a:latin typeface="Arial" charset="0"/>
                        <a:ea typeface="MS Mincho"/>
                        <a:cs typeface="Times New Roman" pitchFamily="18" charset="0"/>
                      </a:endParaRP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111</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MPICH2</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64.2</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rowSpan="4">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Intel8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(8 core, Intel Xeon CPU, x5355, 2.66 </a:t>
                      </a:r>
                      <a:r>
                        <a:rPr kumimoji="0" lang="en-US" sz="800" b="0" i="0" u="none" strike="noStrike" cap="none" normalizeH="0" baseline="0" dirty="0" err="1" smtClean="0">
                          <a:ln>
                            <a:noFill/>
                          </a:ln>
                          <a:solidFill>
                            <a:schemeClr val="tx1"/>
                          </a:solidFill>
                          <a:effectLst/>
                          <a:latin typeface="Arial" charset="0"/>
                          <a:ea typeface="MS Mincho"/>
                          <a:cs typeface="Times New Roman" pitchFamily="18" charset="0"/>
                        </a:rPr>
                        <a:t>Ghz</a:t>
                      </a: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 8 MB cache, 4GB memory)</a:t>
                      </a:r>
                    </a:p>
                  </a:txBody>
                  <a:tcPr marL="72378" marR="72378" marT="48253" marB="482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Vista</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MPJE</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170</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Fedora</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MPJE</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142</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Fedora</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ea typeface="MS Mincho"/>
                          <a:cs typeface="Times New Roman" pitchFamily="18" charset="0"/>
                        </a:rPr>
                        <a:t>mpiJava</a:t>
                      </a:r>
                      <a:endParaRPr kumimoji="0" lang="en-US" sz="1000" b="0" i="0" u="none" strike="noStrike" cap="none" normalizeH="0" baseline="0" dirty="0" smtClean="0">
                        <a:ln>
                          <a:noFill/>
                        </a:ln>
                        <a:solidFill>
                          <a:schemeClr val="tx1"/>
                        </a:solidFill>
                        <a:effectLst/>
                        <a:latin typeface="Arial" charset="0"/>
                        <a:ea typeface="MS Mincho"/>
                        <a:cs typeface="Times New Roman" pitchFamily="18" charset="0"/>
                      </a:endParaRP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100</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Vista</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CCR (C#)</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Thread</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20.2</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row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AMD4</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(4 core, AMD </a:t>
                      </a:r>
                      <a:r>
                        <a:rPr kumimoji="0" lang="en-US" sz="800" b="0" i="0" u="none" strike="noStrike" cap="none" normalizeH="0" baseline="0" dirty="0" err="1" smtClean="0">
                          <a:ln>
                            <a:noFill/>
                          </a:ln>
                          <a:solidFill>
                            <a:schemeClr val="tx1"/>
                          </a:solidFill>
                          <a:effectLst/>
                          <a:latin typeface="Arial" charset="0"/>
                          <a:ea typeface="MS Mincho"/>
                          <a:cs typeface="Times New Roman" pitchFamily="18" charset="0"/>
                        </a:rPr>
                        <a:t>Opteron</a:t>
                      </a: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 CPU, 2.19 </a:t>
                      </a:r>
                      <a:r>
                        <a:rPr kumimoji="0" lang="en-US" sz="800" b="0" i="0" u="none" strike="noStrike" cap="none" normalizeH="0" baseline="0" dirty="0" err="1" smtClean="0">
                          <a:ln>
                            <a:noFill/>
                          </a:ln>
                          <a:solidFill>
                            <a:schemeClr val="tx1"/>
                          </a:solidFill>
                          <a:effectLst/>
                          <a:latin typeface="Arial" charset="0"/>
                          <a:ea typeface="MS Mincho"/>
                          <a:cs typeface="Times New Roman" pitchFamily="18" charset="0"/>
                        </a:rPr>
                        <a:t>Ghz</a:t>
                      </a: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 processor 275, 4MB cache, 4GB memory)</a:t>
                      </a:r>
                    </a:p>
                  </a:txBody>
                  <a:tcPr marL="72378" marR="72378" marT="48253" marB="482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XP</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MPJE</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4</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185</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ea typeface="MS Mincho"/>
                          <a:cs typeface="Times New Roman" pitchFamily="18" charset="0"/>
                        </a:rPr>
                        <a:t>Redhat</a:t>
                      </a:r>
                      <a:endParaRPr kumimoji="0" lang="en-US" sz="1000" b="0" i="0" u="none" strike="noStrike" cap="none" normalizeH="0" baseline="0" dirty="0" smtClean="0">
                        <a:ln>
                          <a:noFill/>
                        </a:ln>
                        <a:solidFill>
                          <a:schemeClr val="tx1"/>
                        </a:solidFill>
                        <a:effectLst/>
                        <a:latin typeface="Arial" charset="0"/>
                        <a:ea typeface="MS Mincho"/>
                        <a:cs typeface="Times New Roman" pitchFamily="18" charset="0"/>
                      </a:endParaRP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MPJE</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4</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152</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ea typeface="MS Mincho"/>
                          <a:cs typeface="Times New Roman" pitchFamily="18" charset="0"/>
                        </a:rPr>
                        <a:t>mpiJava</a:t>
                      </a:r>
                      <a:endParaRPr kumimoji="0" lang="en-US" sz="1000" b="0" i="0" u="none" strike="noStrike" cap="none" normalizeH="0" baseline="0" dirty="0" smtClean="0">
                        <a:ln>
                          <a:noFill/>
                        </a:ln>
                        <a:solidFill>
                          <a:schemeClr val="tx1"/>
                        </a:solidFill>
                        <a:effectLst/>
                        <a:latin typeface="Arial" charset="0"/>
                        <a:ea typeface="MS Mincho"/>
                        <a:cs typeface="Times New Roman" pitchFamily="18" charset="0"/>
                      </a:endParaRP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ea typeface="MS Mincho"/>
                          <a:cs typeface="Times New Roman" pitchFamily="18" charset="0"/>
                        </a:rPr>
                        <a:t>4</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99.4</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MPICH2</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Process</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ea typeface="MS Mincho"/>
                          <a:cs typeface="Times New Roman" pitchFamily="18" charset="0"/>
                        </a:rPr>
                        <a:t>4</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Mincho"/>
                          <a:cs typeface="Times New Roman" pitchFamily="18" charset="0"/>
                        </a:rPr>
                        <a:t>39.3</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894">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XP</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CCR</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Thread</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4</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16.3</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76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MS Mincho"/>
                          <a:cs typeface="Times New Roman" pitchFamily="18" charset="0"/>
                        </a:rPr>
                        <a:t>Intel4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MS Mincho"/>
                          <a:cs typeface="Times New Roman" pitchFamily="18" charset="0"/>
                        </a:rPr>
                        <a:t>(4 core, Intel Xeon CPU, 2.80GHz, 4MB cache, 4GB memory)</a:t>
                      </a:r>
                    </a:p>
                  </a:txBody>
                  <a:tcPr marL="72378" marR="72378" marT="48253" marB="482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XP</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CCR</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Thread</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4</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990033"/>
                          </a:solidFill>
                          <a:effectLst/>
                          <a:latin typeface="Arial" charset="0"/>
                          <a:ea typeface="MS Mincho"/>
                          <a:cs typeface="Times New Roman" pitchFamily="18" charset="0"/>
                        </a:rPr>
                        <a:t>25.8</a:t>
                      </a:r>
                    </a:p>
                  </a:txBody>
                  <a:tcPr marL="72378" marR="72378" marT="48253" marB="4825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Rectangle 2"/>
          <p:cNvSpPr/>
          <p:nvPr/>
        </p:nvSpPr>
        <p:spPr>
          <a:xfrm>
            <a:off x="609600" y="6248400"/>
            <a:ext cx="7848600" cy="461665"/>
          </a:xfrm>
          <a:prstGeom prst="rect">
            <a:avLst/>
          </a:prstGeom>
        </p:spPr>
        <p:txBody>
          <a:bodyPr wrap="square">
            <a:spAutoFit/>
          </a:bodyPr>
          <a:lstStyle/>
          <a:p>
            <a:pPr marL="114300" lvl="0" indent="-114300" defTabSz="914400" eaLnBrk="0" fontAlgn="base" hangingPunct="0">
              <a:spcBef>
                <a:spcPct val="0"/>
              </a:spcBef>
              <a:spcAft>
                <a:spcPct val="0"/>
              </a:spcAft>
              <a:buFont typeface="Arial" pitchFamily="34" charset="0"/>
              <a:buChar char="•"/>
            </a:pPr>
            <a:r>
              <a:rPr lang="en-US" sz="1200" dirty="0" smtClean="0">
                <a:latin typeface="Arial" charset="0"/>
                <a:ea typeface="MS Mincho"/>
                <a:cs typeface="Times New Roman" pitchFamily="18" charset="0"/>
              </a:rPr>
              <a:t>MPI Exchange Latency in µs (20-30 µs computation between messaging)</a:t>
            </a:r>
          </a:p>
          <a:p>
            <a:pPr marL="114300" lvl="0" indent="-114300" defTabSz="914400" eaLnBrk="0" fontAlgn="base" hangingPunct="0">
              <a:spcBef>
                <a:spcPct val="0"/>
              </a:spcBef>
              <a:spcAft>
                <a:spcPct val="0"/>
              </a:spcAft>
              <a:buFont typeface="Arial" pitchFamily="34" charset="0"/>
              <a:buChar char="•"/>
            </a:pPr>
            <a:r>
              <a:rPr lang="en-US" sz="1200" dirty="0" smtClean="0">
                <a:latin typeface="Arial" charset="0"/>
                <a:ea typeface="MS Mincho"/>
                <a:cs typeface="Times New Roman" pitchFamily="18" charset="0"/>
              </a:rPr>
              <a:t>CCR outperforms Java always and even standard C except for optimized Nemesis</a:t>
            </a:r>
          </a:p>
        </p:txBody>
      </p:sp>
      <p:sp>
        <p:nvSpPr>
          <p:cNvPr id="5" name="Rectangle 4"/>
          <p:cNvSpPr/>
          <p:nvPr/>
        </p:nvSpPr>
        <p:spPr>
          <a:xfrm>
            <a:off x="1143000" y="838200"/>
            <a:ext cx="6934200" cy="369332"/>
          </a:xfrm>
          <a:prstGeom prst="rect">
            <a:avLst/>
          </a:prstGeom>
        </p:spPr>
        <p:txBody>
          <a:bodyPr wrap="square">
            <a:spAutoFit/>
          </a:bodyPr>
          <a:lstStyle/>
          <a:p>
            <a:pPr marL="114300" lvl="0" indent="-114300" defTabSz="914400" eaLnBrk="0" fontAlgn="base" hangingPunct="0">
              <a:spcBef>
                <a:spcPct val="0"/>
              </a:spcBef>
              <a:spcAft>
                <a:spcPct val="0"/>
              </a:spcAft>
            </a:pPr>
            <a:r>
              <a:rPr lang="en-US" dirty="0" smtClean="0">
                <a:latin typeface="Arial" charset="0"/>
                <a:ea typeface="MS Mincho"/>
                <a:cs typeface="Times New Roman" pitchFamily="18" charset="0"/>
              </a:rPr>
              <a:t>Performance of CCR </a:t>
            </a:r>
            <a:r>
              <a:rPr lang="en-US" dirty="0" err="1" smtClean="0">
                <a:latin typeface="Arial" charset="0"/>
                <a:ea typeface="MS Mincho"/>
                <a:cs typeface="Times New Roman" pitchFamily="18" charset="0"/>
              </a:rPr>
              <a:t>vs</a:t>
            </a:r>
            <a:r>
              <a:rPr lang="en-US" dirty="0" smtClean="0">
                <a:latin typeface="Arial" charset="0"/>
                <a:ea typeface="MS Mincho"/>
                <a:cs typeface="Times New Roman" pitchFamily="18" charset="0"/>
              </a:rPr>
              <a:t> MPI for MPI Exchange Communication</a:t>
            </a:r>
          </a:p>
        </p:txBody>
      </p:sp>
      <p:sp>
        <p:nvSpPr>
          <p:cNvPr id="6" name="Title 5"/>
          <p:cNvSpPr>
            <a:spLocks noGrp="1"/>
          </p:cNvSpPr>
          <p:nvPr>
            <p:ph type="title"/>
          </p:nvPr>
        </p:nvSpPr>
        <p:spPr>
          <a:xfrm>
            <a:off x="228600" y="0"/>
            <a:ext cx="8534400" cy="762000"/>
          </a:xfrm>
        </p:spPr>
        <p:txBody>
          <a:bodyPr>
            <a:normAutofit fontScale="90000"/>
          </a:bodyPr>
          <a:lstStyle/>
          <a:p>
            <a:r>
              <a:rPr lang="en-US" dirty="0" smtClean="0"/>
              <a:t>Typical CCR Performance Measurement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t>Notes on Performance</a:t>
            </a:r>
            <a:endParaRPr lang="en-US" sz="4000" dirty="0"/>
          </a:p>
        </p:txBody>
      </p:sp>
      <p:sp>
        <p:nvSpPr>
          <p:cNvPr id="3" name="Content Placeholder 2"/>
          <p:cNvSpPr>
            <a:spLocks noGrp="1"/>
          </p:cNvSpPr>
          <p:nvPr>
            <p:ph idx="1"/>
          </p:nvPr>
        </p:nvSpPr>
        <p:spPr>
          <a:xfrm>
            <a:off x="228600" y="1371600"/>
            <a:ext cx="8610600" cy="4038600"/>
          </a:xfrm>
        </p:spPr>
        <p:txBody>
          <a:bodyPr>
            <a:noAutofit/>
          </a:bodyPr>
          <a:lstStyle/>
          <a:p>
            <a:pPr>
              <a:spcBef>
                <a:spcPts val="0"/>
              </a:spcBef>
            </a:pPr>
            <a:r>
              <a:rPr lang="en-US" sz="2000" dirty="0" smtClean="0">
                <a:solidFill>
                  <a:srgbClr val="0070C0"/>
                </a:solidFill>
              </a:rPr>
              <a:t>Speed up </a:t>
            </a:r>
            <a:r>
              <a:rPr lang="en-US" sz="2000" dirty="0" smtClean="0"/>
              <a:t>= T(1)/T(P) = </a:t>
            </a:r>
            <a:r>
              <a:rPr lang="en-US" sz="2000" dirty="0" smtClean="0">
                <a:solidFill>
                  <a:srgbClr val="0070C0"/>
                </a:solidFill>
                <a:sym typeface="Symbol"/>
              </a:rPr>
              <a:t></a:t>
            </a:r>
            <a:r>
              <a:rPr lang="en-US" sz="2000" dirty="0" smtClean="0">
                <a:sym typeface="Symbol"/>
              </a:rPr>
              <a:t> (</a:t>
            </a:r>
            <a:r>
              <a:rPr lang="en-US" sz="2000" dirty="0" smtClean="0"/>
              <a:t>efficiency ) </a:t>
            </a:r>
            <a:r>
              <a:rPr lang="en-US" sz="2000" dirty="0" smtClean="0">
                <a:sym typeface="Symbol"/>
              </a:rPr>
              <a:t>P </a:t>
            </a:r>
          </a:p>
          <a:p>
            <a:pPr lvl="1">
              <a:spcBef>
                <a:spcPts val="0"/>
              </a:spcBef>
            </a:pPr>
            <a:r>
              <a:rPr lang="en-US" sz="2000" dirty="0" smtClean="0">
                <a:sym typeface="Symbol"/>
              </a:rPr>
              <a:t>with </a:t>
            </a:r>
            <a:r>
              <a:rPr lang="en-US" sz="2000" dirty="0" smtClean="0">
                <a:solidFill>
                  <a:srgbClr val="0070C0"/>
                </a:solidFill>
                <a:sym typeface="Symbol"/>
              </a:rPr>
              <a:t>P</a:t>
            </a:r>
            <a:r>
              <a:rPr lang="en-US" sz="2000" dirty="0" smtClean="0">
                <a:sym typeface="Symbol"/>
              </a:rPr>
              <a:t> processors</a:t>
            </a:r>
          </a:p>
          <a:p>
            <a:pPr>
              <a:spcBef>
                <a:spcPts val="1200"/>
              </a:spcBef>
            </a:pPr>
            <a:r>
              <a:rPr lang="en-US" sz="2000" dirty="0" smtClean="0">
                <a:solidFill>
                  <a:srgbClr val="0070C0"/>
                </a:solidFill>
                <a:sym typeface="Symbol"/>
              </a:rPr>
              <a:t>Overhead </a:t>
            </a:r>
            <a:r>
              <a:rPr lang="en-US" sz="2000" i="1" dirty="0" smtClean="0">
                <a:solidFill>
                  <a:srgbClr val="0070C0"/>
                </a:solidFill>
                <a:sym typeface="Symbol"/>
              </a:rPr>
              <a:t>f</a:t>
            </a:r>
            <a:r>
              <a:rPr lang="en-US" sz="2000" dirty="0" smtClean="0">
                <a:solidFill>
                  <a:srgbClr val="FFFF00"/>
                </a:solidFill>
                <a:sym typeface="Symbol"/>
              </a:rPr>
              <a:t> </a:t>
            </a:r>
            <a:r>
              <a:rPr lang="en-US" sz="2000" dirty="0" smtClean="0">
                <a:sym typeface="Symbol"/>
              </a:rPr>
              <a:t>= (PT(P)/T(1)-1) = (1/ -1)</a:t>
            </a:r>
            <a:br>
              <a:rPr lang="en-US" sz="2000" dirty="0" smtClean="0">
                <a:sym typeface="Symbol"/>
              </a:rPr>
            </a:br>
            <a:r>
              <a:rPr lang="en-US" sz="2000" dirty="0" smtClean="0">
                <a:sym typeface="Symbol"/>
              </a:rPr>
              <a:t>is linear in overheads and usually best way to record results if overhead small</a:t>
            </a:r>
          </a:p>
          <a:p>
            <a:pPr>
              <a:spcBef>
                <a:spcPts val="1200"/>
              </a:spcBef>
            </a:pPr>
            <a:r>
              <a:rPr lang="en-US" sz="2000" dirty="0" smtClean="0">
                <a:sym typeface="Symbol"/>
              </a:rPr>
              <a:t>For </a:t>
            </a:r>
            <a:r>
              <a:rPr lang="en-US" sz="2000" dirty="0" smtClean="0">
                <a:solidFill>
                  <a:srgbClr val="0070C0"/>
                </a:solidFill>
                <a:sym typeface="Symbol"/>
              </a:rPr>
              <a:t>communication</a:t>
            </a:r>
            <a:r>
              <a:rPr lang="en-US" sz="2000" dirty="0" smtClean="0">
                <a:sym typeface="Symbol"/>
              </a:rPr>
              <a:t> </a:t>
            </a:r>
            <a:r>
              <a:rPr lang="en-US" sz="2000" i="1" dirty="0" smtClean="0">
                <a:sym typeface="Symbol"/>
              </a:rPr>
              <a:t>f</a:t>
            </a:r>
            <a:r>
              <a:rPr lang="en-US" sz="2000" dirty="0" smtClean="0">
                <a:sym typeface="Symbol"/>
              </a:rPr>
              <a:t>  ratio of data communicated to calculation complexity = </a:t>
            </a:r>
            <a:r>
              <a:rPr lang="en-US" sz="2000" i="1" dirty="0" smtClean="0">
                <a:solidFill>
                  <a:srgbClr val="0070C0"/>
                </a:solidFill>
                <a:sym typeface="Symbol"/>
              </a:rPr>
              <a:t>n</a:t>
            </a:r>
            <a:r>
              <a:rPr lang="en-US" sz="2000" baseline="30000" dirty="0" smtClean="0">
                <a:solidFill>
                  <a:srgbClr val="0070C0"/>
                </a:solidFill>
                <a:sym typeface="Symbol"/>
              </a:rPr>
              <a:t>-0.5</a:t>
            </a:r>
            <a:r>
              <a:rPr lang="en-US" sz="2000" dirty="0" smtClean="0">
                <a:sym typeface="Symbol"/>
              </a:rPr>
              <a:t> for matrix multiplication where  </a:t>
            </a:r>
            <a:r>
              <a:rPr lang="en-US" sz="2000" i="1" dirty="0" smtClean="0">
                <a:solidFill>
                  <a:srgbClr val="0070C0"/>
                </a:solidFill>
                <a:sym typeface="Symbol"/>
              </a:rPr>
              <a:t>n</a:t>
            </a:r>
            <a:r>
              <a:rPr lang="en-US" sz="2000" dirty="0" smtClean="0">
                <a:solidFill>
                  <a:srgbClr val="0070C0"/>
                </a:solidFill>
                <a:sym typeface="Symbol"/>
              </a:rPr>
              <a:t> (grain size) </a:t>
            </a:r>
            <a:r>
              <a:rPr lang="en-US" sz="2000" dirty="0" smtClean="0">
                <a:sym typeface="Symbol"/>
              </a:rPr>
              <a:t>matrix elements per node</a:t>
            </a:r>
          </a:p>
          <a:p>
            <a:pPr>
              <a:spcBef>
                <a:spcPts val="1200"/>
              </a:spcBef>
            </a:pPr>
            <a:r>
              <a:rPr lang="en-US" sz="2000" dirty="0" smtClean="0">
                <a:solidFill>
                  <a:srgbClr val="0070C0"/>
                </a:solidFill>
                <a:sym typeface="Symbol"/>
              </a:rPr>
              <a:t>Overheads decrease in size</a:t>
            </a:r>
            <a:r>
              <a:rPr lang="en-US" sz="2000" dirty="0" smtClean="0">
                <a:solidFill>
                  <a:srgbClr val="FFFF00"/>
                </a:solidFill>
                <a:sym typeface="Symbol"/>
              </a:rPr>
              <a:t> </a:t>
            </a:r>
            <a:r>
              <a:rPr lang="en-US" sz="2000" dirty="0" smtClean="0">
                <a:sym typeface="Symbol"/>
              </a:rPr>
              <a:t>as problem sizes </a:t>
            </a:r>
            <a:r>
              <a:rPr lang="en-US" sz="2000" i="1" dirty="0" smtClean="0">
                <a:sym typeface="Symbol"/>
              </a:rPr>
              <a:t>n </a:t>
            </a:r>
            <a:r>
              <a:rPr lang="en-US" sz="2000" dirty="0" smtClean="0">
                <a:sym typeface="Symbol"/>
              </a:rPr>
              <a:t>increase (edge over area rule)</a:t>
            </a:r>
          </a:p>
          <a:p>
            <a:pPr>
              <a:spcBef>
                <a:spcPts val="1200"/>
              </a:spcBef>
            </a:pPr>
            <a:r>
              <a:rPr lang="en-US" sz="2000" dirty="0" smtClean="0">
                <a:solidFill>
                  <a:srgbClr val="0070C0"/>
                </a:solidFill>
                <a:sym typeface="Symbol"/>
              </a:rPr>
              <a:t>Scaled Speed up</a:t>
            </a:r>
            <a:r>
              <a:rPr lang="en-US" sz="2000" dirty="0" smtClean="0">
                <a:sym typeface="Symbol"/>
              </a:rPr>
              <a:t>: keep grain size </a:t>
            </a:r>
            <a:r>
              <a:rPr lang="en-US" sz="2000" i="1" dirty="0" smtClean="0">
                <a:sym typeface="Symbol"/>
              </a:rPr>
              <a:t>n </a:t>
            </a:r>
            <a:r>
              <a:rPr lang="en-US" sz="2000" dirty="0" smtClean="0">
                <a:sym typeface="Symbol"/>
              </a:rPr>
              <a:t>fixed as P increases</a:t>
            </a:r>
          </a:p>
          <a:p>
            <a:pPr>
              <a:spcBef>
                <a:spcPts val="1200"/>
              </a:spcBef>
            </a:pPr>
            <a:r>
              <a:rPr lang="en-US" sz="2000" dirty="0" smtClean="0">
                <a:solidFill>
                  <a:srgbClr val="0070C0"/>
                </a:solidFill>
                <a:sym typeface="Symbol"/>
              </a:rPr>
              <a:t>Conventional Speed up</a:t>
            </a:r>
            <a:r>
              <a:rPr lang="en-US" sz="2000" dirty="0" smtClean="0">
                <a:sym typeface="Symbol"/>
              </a:rPr>
              <a:t>: keep Problem size fixed </a:t>
            </a:r>
            <a:r>
              <a:rPr lang="en-US" sz="2000" i="1" dirty="0" smtClean="0">
                <a:sym typeface="Symbol"/>
              </a:rPr>
              <a:t>n </a:t>
            </a:r>
            <a:r>
              <a:rPr lang="en-US" sz="2000" dirty="0" smtClean="0">
                <a:sym typeface="Symbol"/>
              </a:rPr>
              <a:t> 1/P</a:t>
            </a:r>
          </a:p>
          <a:p>
            <a:pPr>
              <a:buNone/>
            </a:pPr>
            <a:endParaRPr lang="en-US" sz="2400" dirty="0" smtClean="0">
              <a:sym typeface="Symbol"/>
            </a:endParaRPr>
          </a:p>
          <a:p>
            <a:endParaRPr lang="en-US" sz="2400" dirty="0" smtClean="0">
              <a:sym typeface="Symbol"/>
            </a:endParaRPr>
          </a:p>
          <a:p>
            <a:endParaRPr lang="en-US" sz="2400" dirty="0" smtClean="0">
              <a:sym typeface="Symbo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a:xfrm>
            <a:off x="1066800" y="76200"/>
            <a:ext cx="7848600" cy="829056"/>
          </a:xfrm>
        </p:spPr>
        <p:txBody>
          <a:bodyPr>
            <a:normAutofit fontScale="90000"/>
          </a:bodyPr>
          <a:lstStyle/>
          <a:p>
            <a:pPr algn="ctr"/>
            <a:r>
              <a:rPr lang="en-US" sz="2800" dirty="0"/>
              <a:t>CCR Overhead </a:t>
            </a:r>
            <a:r>
              <a:rPr lang="en-US" sz="2800" dirty="0" smtClean="0"/>
              <a:t>for </a:t>
            </a:r>
            <a:r>
              <a:rPr lang="en-US" sz="2800" dirty="0"/>
              <a:t>a </a:t>
            </a:r>
            <a:r>
              <a:rPr lang="en-US" sz="2800" dirty="0" smtClean="0"/>
              <a:t>computation</a:t>
            </a:r>
            <a:br>
              <a:rPr lang="en-US" sz="2800" dirty="0" smtClean="0"/>
            </a:br>
            <a:r>
              <a:rPr lang="en-US" sz="2800" dirty="0" smtClean="0"/>
              <a:t>of 23.76 </a:t>
            </a:r>
            <a:r>
              <a:rPr lang="en-US" sz="2800" i="1" dirty="0">
                <a:cs typeface="Arial" pitchFamily="34" charset="0"/>
              </a:rPr>
              <a:t>µ</a:t>
            </a:r>
            <a:r>
              <a:rPr lang="en-US" sz="2800" dirty="0">
                <a:cs typeface="Arial" pitchFamily="34" charset="0"/>
              </a:rPr>
              <a:t>s between messaging</a:t>
            </a:r>
          </a:p>
        </p:txBody>
      </p:sp>
      <p:graphicFrame>
        <p:nvGraphicFramePr>
          <p:cNvPr id="1104900" name="Group 4"/>
          <p:cNvGraphicFramePr>
            <a:graphicFrameLocks noGrp="1"/>
          </p:cNvGraphicFramePr>
          <p:nvPr>
            <p:ph type="tbl" idx="4294967295"/>
          </p:nvPr>
        </p:nvGraphicFramePr>
        <p:xfrm>
          <a:off x="76200" y="1219200"/>
          <a:ext cx="8991600" cy="4978086"/>
        </p:xfrm>
        <a:graphic>
          <a:graphicData uri="http://schemas.openxmlformats.org/drawingml/2006/table">
            <a:tbl>
              <a:tblPr/>
              <a:tblGrid>
                <a:gridCol w="1524000"/>
                <a:gridCol w="1828800"/>
                <a:gridCol w="914400"/>
                <a:gridCol w="990600"/>
                <a:gridCol w="990600"/>
                <a:gridCol w="990600"/>
                <a:gridCol w="914400"/>
                <a:gridCol w="838200"/>
              </a:tblGrid>
              <a:tr h="2778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Intel8b: 8 Core</a:t>
                      </a:r>
                      <a:endParaRPr kumimoji="0" lang="en-US" sz="18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Number of Parallel Computations</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62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800" b="1" i="1" u="none" strike="noStrike" cap="none" normalizeH="0" baseline="0" dirty="0" err="1" smtClean="0">
                          <a:ln>
                            <a:noFill/>
                          </a:ln>
                          <a:solidFill>
                            <a:srgbClr val="800080"/>
                          </a:solidFill>
                          <a:effectLst/>
                          <a:latin typeface="Times New Roman" pitchFamily="18" charset="0"/>
                          <a:cs typeface="Times New Roman" pitchFamily="18" charset="0"/>
                        </a:rPr>
                        <a:t>μ</a:t>
                      </a:r>
                      <a:r>
                        <a:rPr kumimoji="0" lang="en-US" sz="1800" b="1" i="0" u="none" strike="noStrike" cap="none" normalizeH="0" baseline="0" dirty="0" err="1" smtClean="0">
                          <a:ln>
                            <a:noFill/>
                          </a:ln>
                          <a:solidFill>
                            <a:srgbClr val="800080"/>
                          </a:solidFill>
                          <a:effectLst/>
                          <a:latin typeface="Times New Roman" pitchFamily="18" charset="0"/>
                          <a:cs typeface="Times New Roman" pitchFamily="18" charset="0"/>
                        </a:rPr>
                        <a:t>s</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18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7</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8</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656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Spawned</a:t>
                      </a:r>
                      <a:endParaRPr kumimoji="0" lang="en-US" sz="18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Pipeline</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1.58</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2.44</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3</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2.94</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4.5</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5.06</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468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Shift</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2.42</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3.2</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3.38</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5.26</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5.14</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468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Two Shifts</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4.94</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5.9</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6.84</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800080"/>
                          </a:solidFill>
                          <a:effectLst/>
                          <a:latin typeface="Times New Roman" pitchFamily="18" charset="0"/>
                          <a:cs typeface="Times New Roman" pitchFamily="18" charset="0"/>
                        </a:rPr>
                        <a:t>14.32</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800080"/>
                          </a:solidFill>
                          <a:effectLst/>
                          <a:latin typeface="Times New Roman" pitchFamily="18" charset="0"/>
                          <a:cs typeface="Times New Roman" pitchFamily="18" charset="0"/>
                        </a:rPr>
                        <a:t>19.44</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656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Pipeline</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2.48</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3.96</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4.52</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5.78</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6.82</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7.18</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468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Shift</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4.46</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6.42</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5.86</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10.86</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11.74</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468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Exchange As Two Shifts</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7.4</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11.64</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14.16</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31.86</a:t>
                      </a:r>
                      <a:endParaRPr kumimoji="0" lang="en-US" sz="18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35.62</a:t>
                      </a:r>
                      <a:endParaRPr kumimoji="0" lang="en-US" sz="18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468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Exchange</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6.94</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11.22</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13.3</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18.78</a:t>
                      </a:r>
                      <a:endParaRPr kumimoji="0" lang="en-US" sz="18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20.16</a:t>
                      </a:r>
                      <a:endParaRPr kumimoji="0" lang="en-US" sz="18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04899" name="Text Box 3"/>
          <p:cNvSpPr txBox="1">
            <a:spLocks noChangeArrowheads="1"/>
          </p:cNvSpPr>
          <p:nvPr/>
        </p:nvSpPr>
        <p:spPr bwMode="auto">
          <a:xfrm>
            <a:off x="0" y="4495800"/>
            <a:ext cx="1600200" cy="861774"/>
          </a:xfrm>
          <a:prstGeom prst="rect">
            <a:avLst/>
          </a:prstGeom>
          <a:noFill/>
          <a:ln w="9525" algn="ctr">
            <a:noFill/>
            <a:miter lim="800000"/>
            <a:headEnd/>
            <a:tailEnd/>
          </a:ln>
          <a:effectLst/>
        </p:spPr>
        <p:txBody>
          <a:bodyPr wrap="square">
            <a:spAutoFit/>
          </a:bodyPr>
          <a:lstStyle/>
          <a:p>
            <a:pPr algn="ctr">
              <a:spcBef>
                <a:spcPct val="50000"/>
              </a:spcBef>
            </a:pPr>
            <a:r>
              <a:rPr lang="en-US" sz="2000" b="1" dirty="0" smtClean="0"/>
              <a:t>Rendezvous </a:t>
            </a:r>
          </a:p>
          <a:p>
            <a:pPr algn="ctr">
              <a:spcBef>
                <a:spcPct val="50000"/>
              </a:spcBef>
            </a:pPr>
            <a:r>
              <a:rPr lang="en-US" sz="2000" b="1" dirty="0" smtClean="0">
                <a:latin typeface="Times New Roman" pitchFamily="18" charset="0"/>
                <a:cs typeface="Times New Roman" pitchFamily="18" charset="0"/>
              </a:rPr>
              <a:t>MPI</a:t>
            </a:r>
            <a:endParaRPr lang="en-US"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90600"/>
          </a:xfrm>
        </p:spPr>
        <p:txBody>
          <a:bodyPr>
            <a:normAutofit/>
          </a:bodyPr>
          <a:lstStyle/>
          <a:p>
            <a:r>
              <a:rPr lang="en-US" sz="3600" dirty="0" smtClean="0"/>
              <a:t>Cluster Configurations</a:t>
            </a:r>
            <a:endParaRPr lang="en-US" sz="3600" dirty="0"/>
          </a:p>
        </p:txBody>
      </p:sp>
      <p:graphicFrame>
        <p:nvGraphicFramePr>
          <p:cNvPr id="6" name="Table 5"/>
          <p:cNvGraphicFramePr>
            <a:graphicFrameLocks noGrp="1"/>
          </p:cNvGraphicFramePr>
          <p:nvPr/>
        </p:nvGraphicFramePr>
        <p:xfrm>
          <a:off x="304800" y="1066800"/>
          <a:ext cx="8534400" cy="4714240"/>
        </p:xfrm>
        <a:graphic>
          <a:graphicData uri="http://schemas.openxmlformats.org/drawingml/2006/table">
            <a:tbl>
              <a:tblPr firstRow="1" bandRow="1">
                <a:tableStyleId>{5C22544A-7EE6-4342-B048-85BDC9FD1C3A}</a:tableStyleId>
              </a:tblPr>
              <a:tblGrid>
                <a:gridCol w="2209800"/>
                <a:gridCol w="2057400"/>
                <a:gridCol w="2133600"/>
                <a:gridCol w="2133600"/>
              </a:tblGrid>
              <a:tr h="370840">
                <a:tc>
                  <a:txBody>
                    <a:bodyPr/>
                    <a:lstStyle/>
                    <a:p>
                      <a:r>
                        <a:rPr lang="en-US" sz="2000" dirty="0" smtClean="0">
                          <a:latin typeface="+mn-lt"/>
                        </a:rPr>
                        <a:t>Feature</a:t>
                      </a:r>
                      <a:endParaRPr lang="en-US" sz="2000" dirty="0">
                        <a:latin typeface="+mn-lt"/>
                      </a:endParaRPr>
                    </a:p>
                  </a:txBody>
                  <a:tcPr/>
                </a:tc>
                <a:tc>
                  <a:txBody>
                    <a:bodyPr/>
                    <a:lstStyle/>
                    <a:p>
                      <a:r>
                        <a:rPr lang="en-US" sz="2000" dirty="0" smtClean="0">
                          <a:latin typeface="+mn-lt"/>
                        </a:rPr>
                        <a:t>GCB-K18 @ MSR</a:t>
                      </a:r>
                      <a:endParaRPr lang="en-US" sz="2000" dirty="0">
                        <a:latin typeface="+mn-lt"/>
                      </a:endParaRPr>
                    </a:p>
                  </a:txBody>
                  <a:tcPr/>
                </a:tc>
                <a:tc>
                  <a:txBody>
                    <a:bodyPr/>
                    <a:lstStyle/>
                    <a:p>
                      <a:r>
                        <a:rPr lang="en-US" sz="2000" dirty="0" err="1" smtClean="0">
                          <a:latin typeface="+mn-lt"/>
                        </a:rPr>
                        <a:t>iDataplex</a:t>
                      </a:r>
                      <a:r>
                        <a:rPr lang="en-US" sz="2000" dirty="0" smtClean="0">
                          <a:latin typeface="+mn-lt"/>
                        </a:rPr>
                        <a:t> @ IU</a:t>
                      </a:r>
                      <a:endParaRPr lang="en-US" sz="2000" dirty="0">
                        <a:latin typeface="+mn-lt"/>
                      </a:endParaRPr>
                    </a:p>
                  </a:txBody>
                  <a:tcPr/>
                </a:tc>
                <a:tc>
                  <a:txBody>
                    <a:bodyPr/>
                    <a:lstStyle/>
                    <a:p>
                      <a:r>
                        <a:rPr lang="en-US" sz="2000" dirty="0" smtClean="0">
                          <a:latin typeface="+mn-lt"/>
                        </a:rPr>
                        <a:t>Tempest @ IU</a:t>
                      </a:r>
                      <a:endParaRPr lang="en-US" sz="2000" dirty="0">
                        <a:latin typeface="+mn-lt"/>
                      </a:endParaRPr>
                    </a:p>
                  </a:txBody>
                  <a:tcPr/>
                </a:tc>
              </a:tr>
              <a:tr h="370840">
                <a:tc>
                  <a:txBody>
                    <a:bodyPr/>
                    <a:lstStyle/>
                    <a:p>
                      <a:r>
                        <a:rPr lang="en-US" sz="1800" dirty="0" smtClean="0">
                          <a:latin typeface="+mn-lt"/>
                        </a:rPr>
                        <a:t>CPU</a:t>
                      </a:r>
                      <a:endParaRPr lang="en-US" sz="18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Intel Xeon CPU L5420  2.50GHz</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Intel Xeon CPU L5420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2.50GHz</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Intel Xeon CPU </a:t>
                      </a:r>
                      <a:r>
                        <a:rPr lang="en-US" sz="1800" kern="1200" dirty="0" smtClean="0">
                          <a:solidFill>
                            <a:schemeClr val="dk1"/>
                          </a:solidFill>
                          <a:latin typeface="+mn-lt"/>
                          <a:ea typeface="+mn-ea"/>
                          <a:cs typeface="+mn-cs"/>
                        </a:rPr>
                        <a:t>E7450</a:t>
                      </a:r>
                      <a:r>
                        <a:rPr lang="en-US" sz="1800" dirty="0" smtClean="0">
                          <a:latin typeface="+mn-lt"/>
                          <a:ea typeface="Times New Roman"/>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2.40GHz</a:t>
                      </a:r>
                      <a:endParaRPr lang="en-US" sz="1800" dirty="0">
                        <a:latin typeface="+mn-lt"/>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 CPU /# Cores per node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2 / 8</a:t>
                      </a:r>
                      <a:endParaRPr lang="en-US" sz="1800" dirty="0" smtClean="0">
                        <a:latin typeface="+mn-lt"/>
                        <a:ea typeface="Times New Roman"/>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2 / 8</a:t>
                      </a:r>
                      <a:endParaRPr lang="en-US" sz="1800" dirty="0" smtClean="0">
                        <a:latin typeface="+mn-lt"/>
                        <a:ea typeface="Times New Roman"/>
                      </a:endParaRPr>
                    </a:p>
                  </a:txBody>
                  <a:tcPr/>
                </a:tc>
                <a:tc>
                  <a:txBody>
                    <a:bodyPr/>
                    <a:lstStyle/>
                    <a:p>
                      <a:r>
                        <a:rPr lang="en-US" sz="1800" dirty="0" smtClean="0">
                          <a:latin typeface="+mn-lt"/>
                        </a:rPr>
                        <a:t>4 / 24</a:t>
                      </a:r>
                      <a:endParaRPr lang="en-US" sz="1800" dirty="0">
                        <a:latin typeface="+mn-lt"/>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Memory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16 GB</a:t>
                      </a:r>
                      <a:endParaRPr lang="en-US" sz="1800" dirty="0" smtClean="0">
                        <a:latin typeface="+mn-lt"/>
                        <a:ea typeface="Times New Roman"/>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32GB</a:t>
                      </a:r>
                      <a:endParaRPr lang="en-US" sz="1800" dirty="0" smtClean="0">
                        <a:latin typeface="+mn-lt"/>
                        <a:ea typeface="Times New Roman"/>
                      </a:endParaRPr>
                    </a:p>
                  </a:txBody>
                  <a:tcPr/>
                </a:tc>
                <a:tc>
                  <a:txBody>
                    <a:bodyPr/>
                    <a:lstStyle/>
                    <a:p>
                      <a:r>
                        <a:rPr lang="en-US" sz="1800" dirty="0" smtClean="0">
                          <a:latin typeface="+mn-lt"/>
                        </a:rPr>
                        <a:t>48GB</a:t>
                      </a:r>
                      <a:endParaRPr lang="en-US" sz="1800" dirty="0">
                        <a:latin typeface="+mn-lt"/>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 Disks</a:t>
                      </a:r>
                    </a:p>
                  </a:txBody>
                  <a:tcPr/>
                </a:tc>
                <a:tc>
                  <a:txBody>
                    <a:bodyPr/>
                    <a:lstStyle/>
                    <a:p>
                      <a:r>
                        <a:rPr lang="en-US" sz="1800" dirty="0" smtClean="0">
                          <a:latin typeface="+mn-lt"/>
                        </a:rPr>
                        <a:t>2</a:t>
                      </a:r>
                      <a:endParaRPr lang="en-US" sz="1800" dirty="0">
                        <a:latin typeface="+mn-lt"/>
                      </a:endParaRPr>
                    </a:p>
                  </a:txBody>
                  <a:tcPr/>
                </a:tc>
                <a:tc>
                  <a:txBody>
                    <a:bodyPr/>
                    <a:lstStyle/>
                    <a:p>
                      <a:r>
                        <a:rPr lang="en-US" sz="1800" dirty="0" smtClean="0">
                          <a:latin typeface="+mn-lt"/>
                        </a:rPr>
                        <a:t>1</a:t>
                      </a:r>
                      <a:endParaRPr lang="en-US" sz="1800" dirty="0">
                        <a:latin typeface="+mn-lt"/>
                      </a:endParaRPr>
                    </a:p>
                  </a:txBody>
                  <a:tcPr/>
                </a:tc>
                <a:tc>
                  <a:txBody>
                    <a:bodyPr/>
                    <a:lstStyle/>
                    <a:p>
                      <a:r>
                        <a:rPr lang="en-US" sz="1800" dirty="0" smtClean="0">
                          <a:latin typeface="+mn-lt"/>
                        </a:rPr>
                        <a:t>2</a:t>
                      </a:r>
                      <a:endParaRPr lang="en-US" sz="1800" dirty="0">
                        <a:latin typeface="+mn-lt"/>
                      </a:endParaRPr>
                    </a:p>
                  </a:txBody>
                  <a:tcPr/>
                </a:tc>
              </a:tr>
              <a:tr h="370840">
                <a:tc>
                  <a:txBody>
                    <a:bodyPr/>
                    <a:lstStyle/>
                    <a:p>
                      <a:r>
                        <a:rPr lang="en-US" sz="1800" dirty="0" smtClean="0">
                          <a:latin typeface="+mn-lt"/>
                        </a:rPr>
                        <a:t>Network</a:t>
                      </a:r>
                      <a:endParaRPr lang="en-US" sz="18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Giga bit Ethernet</a:t>
                      </a:r>
                      <a:endParaRPr lang="en-US" sz="18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Giga bit Ethernet</a:t>
                      </a:r>
                      <a:endParaRPr lang="en-US" sz="1800" dirty="0" smtClean="0">
                        <a:latin typeface="+mn-lt"/>
                        <a:ea typeface="Times New Roman"/>
                      </a:endParaRPr>
                    </a:p>
                    <a:p>
                      <a:endParaRPr lang="en-US" sz="18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Giga bit Ethernet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20 </a:t>
                      </a:r>
                      <a:r>
                        <a:rPr lang="en-US" sz="1800" kern="1200" dirty="0" err="1" smtClean="0">
                          <a:solidFill>
                            <a:schemeClr val="dk1"/>
                          </a:solidFill>
                          <a:latin typeface="+mn-lt"/>
                          <a:ea typeface="+mn-ea"/>
                          <a:cs typeface="+mn-cs"/>
                        </a:rPr>
                        <a:t>Gbps</a:t>
                      </a:r>
                      <a:r>
                        <a:rPr lang="en-US" sz="1800" kern="1200" dirty="0" smtClean="0">
                          <a:solidFill>
                            <a:schemeClr val="dk1"/>
                          </a:solidFill>
                          <a:latin typeface="+mn-lt"/>
                          <a:ea typeface="+mn-ea"/>
                          <a:cs typeface="+mn-cs"/>
                        </a:rPr>
                        <a:t> </a:t>
                      </a:r>
                      <a:r>
                        <a:rPr lang="en-US" sz="1800" kern="1200" dirty="0" err="1" smtClean="0">
                          <a:solidFill>
                            <a:schemeClr val="dk1"/>
                          </a:solidFill>
                          <a:latin typeface="+mn-lt"/>
                          <a:ea typeface="+mn-ea"/>
                          <a:cs typeface="+mn-cs"/>
                        </a:rPr>
                        <a:t>Infiniband</a:t>
                      </a:r>
                      <a:endParaRPr lang="en-US" sz="1800" dirty="0">
                        <a:latin typeface="+mn-lt"/>
                      </a:endParaRPr>
                    </a:p>
                  </a:txBody>
                  <a:tcPr/>
                </a:tc>
              </a:tr>
              <a:tr h="370840">
                <a:tc>
                  <a:txBody>
                    <a:bodyPr/>
                    <a:lstStyle/>
                    <a:p>
                      <a:r>
                        <a:rPr lang="en-US" sz="1800" dirty="0" smtClean="0">
                          <a:latin typeface="+mn-lt"/>
                        </a:rPr>
                        <a:t>Operating</a:t>
                      </a:r>
                      <a:r>
                        <a:rPr lang="en-US" sz="1800" baseline="0" dirty="0" smtClean="0">
                          <a:latin typeface="+mn-lt"/>
                        </a:rPr>
                        <a:t> System</a:t>
                      </a:r>
                      <a:endParaRPr lang="en-US" sz="18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Windows Server Enterprise - 64 bit</a:t>
                      </a:r>
                      <a:endParaRPr lang="en-US" sz="18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Red Hat Enterprise Linux Server -64 bit</a:t>
                      </a:r>
                      <a:endParaRPr lang="en-US" sz="18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ea typeface="Times New Roman"/>
                        </a:rPr>
                        <a:t>Windows Server Enterprise - 64 bit</a:t>
                      </a:r>
                      <a:endParaRPr lang="en-US" sz="1800" dirty="0">
                        <a:latin typeface="+mn-lt"/>
                      </a:endParaRPr>
                    </a:p>
                  </a:txBody>
                  <a:tcPr/>
                </a:tc>
              </a:tr>
              <a:tr h="370840">
                <a:tc>
                  <a:txBody>
                    <a:bodyPr/>
                    <a:lstStyle/>
                    <a:p>
                      <a:r>
                        <a:rPr lang="en-US" sz="1800" dirty="0" smtClean="0">
                          <a:latin typeface="+mn-lt"/>
                        </a:rPr>
                        <a:t># Nodes Used</a:t>
                      </a:r>
                      <a:endParaRPr lang="en-US" sz="1800" dirty="0">
                        <a:latin typeface="+mn-lt"/>
                      </a:endParaRPr>
                    </a:p>
                  </a:txBody>
                  <a:tcPr/>
                </a:tc>
                <a:tc>
                  <a:txBody>
                    <a:bodyPr/>
                    <a:lstStyle/>
                    <a:p>
                      <a:r>
                        <a:rPr lang="en-US" sz="1800" dirty="0" smtClean="0">
                          <a:latin typeface="+mn-lt"/>
                        </a:rPr>
                        <a:t>32</a:t>
                      </a:r>
                      <a:endParaRPr lang="en-US" sz="1800" dirty="0">
                        <a:latin typeface="+mn-lt"/>
                      </a:endParaRPr>
                    </a:p>
                  </a:txBody>
                  <a:tcPr/>
                </a:tc>
                <a:tc>
                  <a:txBody>
                    <a:bodyPr/>
                    <a:lstStyle/>
                    <a:p>
                      <a:r>
                        <a:rPr lang="en-US" sz="1800" dirty="0" smtClean="0">
                          <a:latin typeface="+mn-lt"/>
                        </a:rPr>
                        <a:t>32</a:t>
                      </a:r>
                      <a:endParaRPr lang="en-US" sz="1800" dirty="0">
                        <a:latin typeface="+mn-lt"/>
                      </a:endParaRPr>
                    </a:p>
                  </a:txBody>
                  <a:tcPr/>
                </a:tc>
                <a:tc>
                  <a:txBody>
                    <a:bodyPr/>
                    <a:lstStyle/>
                    <a:p>
                      <a:r>
                        <a:rPr lang="en-US" sz="1800" dirty="0" smtClean="0">
                          <a:latin typeface="+mn-lt"/>
                        </a:rPr>
                        <a:t>32</a:t>
                      </a:r>
                      <a:endParaRPr lang="en-US" sz="1800" dirty="0">
                        <a:latin typeface="+mn-lt"/>
                      </a:endParaRPr>
                    </a:p>
                  </a:txBody>
                  <a:tcPr/>
                </a:tc>
              </a:tr>
              <a:tr h="370840">
                <a:tc>
                  <a:txBody>
                    <a:bodyPr/>
                    <a:lstStyle/>
                    <a:p>
                      <a:r>
                        <a:rPr lang="en-US" sz="1800" dirty="0" smtClean="0">
                          <a:latin typeface="+mn-lt"/>
                        </a:rPr>
                        <a:t>Total CPU</a:t>
                      </a:r>
                      <a:r>
                        <a:rPr lang="en-US" sz="1800" baseline="0" dirty="0" smtClean="0">
                          <a:latin typeface="+mn-lt"/>
                        </a:rPr>
                        <a:t> Cores Used</a:t>
                      </a:r>
                      <a:endParaRPr lang="en-US" sz="1800" dirty="0">
                        <a:latin typeface="+mn-lt"/>
                      </a:endParaRPr>
                    </a:p>
                  </a:txBody>
                  <a:tcPr/>
                </a:tc>
                <a:tc>
                  <a:txBody>
                    <a:bodyPr/>
                    <a:lstStyle/>
                    <a:p>
                      <a:r>
                        <a:rPr lang="en-US" sz="1800" dirty="0" smtClean="0">
                          <a:latin typeface="+mn-lt"/>
                        </a:rPr>
                        <a:t>256</a:t>
                      </a:r>
                      <a:endParaRPr lang="en-US" sz="1800" dirty="0">
                        <a:latin typeface="+mn-lt"/>
                      </a:endParaRPr>
                    </a:p>
                  </a:txBody>
                  <a:tcPr/>
                </a:tc>
                <a:tc>
                  <a:txBody>
                    <a:bodyPr/>
                    <a:lstStyle/>
                    <a:p>
                      <a:r>
                        <a:rPr lang="en-US" sz="1800" dirty="0" smtClean="0">
                          <a:latin typeface="+mn-lt"/>
                        </a:rPr>
                        <a:t>256</a:t>
                      </a:r>
                      <a:endParaRPr lang="en-US" sz="1800" dirty="0">
                        <a:latin typeface="+mn-lt"/>
                      </a:endParaRPr>
                    </a:p>
                  </a:txBody>
                  <a:tcPr/>
                </a:tc>
                <a:tc>
                  <a:txBody>
                    <a:bodyPr/>
                    <a:lstStyle/>
                    <a:p>
                      <a:r>
                        <a:rPr lang="en-US" sz="1800" dirty="0" smtClean="0">
                          <a:latin typeface="+mn-lt"/>
                        </a:rPr>
                        <a:t>768</a:t>
                      </a:r>
                      <a:endParaRPr lang="en-US" sz="1800" dirty="0">
                        <a:latin typeface="+mn-lt"/>
                      </a:endParaRPr>
                    </a:p>
                  </a:txBody>
                  <a:tcPr/>
                </a:tc>
              </a:tr>
            </a:tbl>
          </a:graphicData>
        </a:graphic>
      </p:graphicFrame>
      <p:sp>
        <p:nvSpPr>
          <p:cNvPr id="8" name="Up Arrow Callout 7"/>
          <p:cNvSpPr/>
          <p:nvPr/>
        </p:nvSpPr>
        <p:spPr>
          <a:xfrm>
            <a:off x="2514600" y="5867400"/>
            <a:ext cx="1905000" cy="685800"/>
          </a:xfrm>
          <a:prstGeom prst="up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DryadLINQ</a:t>
            </a:r>
            <a:endParaRPr lang="en-US" dirty="0"/>
          </a:p>
        </p:txBody>
      </p:sp>
      <p:sp>
        <p:nvSpPr>
          <p:cNvPr id="10" name="Up Arrow Callout 9"/>
          <p:cNvSpPr/>
          <p:nvPr/>
        </p:nvSpPr>
        <p:spPr>
          <a:xfrm>
            <a:off x="4419600" y="5791200"/>
            <a:ext cx="2286000" cy="762000"/>
          </a:xfrm>
          <a:prstGeom prst="up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Hadoop/ Dryad / MPI</a:t>
            </a:r>
            <a:endParaRPr lang="en-US" dirty="0"/>
          </a:p>
        </p:txBody>
      </p:sp>
      <p:sp>
        <p:nvSpPr>
          <p:cNvPr id="11" name="Up Arrow Callout 10"/>
          <p:cNvSpPr/>
          <p:nvPr/>
        </p:nvSpPr>
        <p:spPr>
          <a:xfrm>
            <a:off x="6781800" y="5867400"/>
            <a:ext cx="1905000" cy="685800"/>
          </a:xfrm>
          <a:prstGeom prst="up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DryadLINQ / MPI</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22" name="Text Box 2"/>
          <p:cNvSpPr txBox="1">
            <a:spLocks noChangeArrowheads="1"/>
          </p:cNvSpPr>
          <p:nvPr/>
        </p:nvSpPr>
        <p:spPr bwMode="auto">
          <a:xfrm>
            <a:off x="179388" y="5942013"/>
            <a:ext cx="8964612" cy="915987"/>
          </a:xfrm>
          <a:prstGeom prst="rect">
            <a:avLst/>
          </a:prstGeom>
          <a:noFill/>
          <a:ln w="9525">
            <a:noFill/>
            <a:miter lim="800000"/>
            <a:headEnd/>
            <a:tailEnd/>
          </a:ln>
          <a:effectLst/>
        </p:spPr>
        <p:txBody>
          <a:bodyPr>
            <a:spAutoFit/>
          </a:bodyPr>
          <a:lstStyle/>
          <a:p>
            <a:pPr algn="l"/>
            <a:r>
              <a:rPr lang="en-US" sz="1800" b="0" i="1">
                <a:latin typeface="Arial" pitchFamily="34" charset="0"/>
              </a:rPr>
              <a:t>Overhead (latency) of AMD4 PC with 4 execution threads on MPI style Rendezvous Messaging for Shift and Exchange implemented either as two shifts or as custom CCR pattern</a:t>
            </a:r>
          </a:p>
        </p:txBody>
      </p:sp>
      <p:grpSp>
        <p:nvGrpSpPr>
          <p:cNvPr id="4" name="Group 3"/>
          <p:cNvGrpSpPr>
            <a:grpSpLocks/>
          </p:cNvGrpSpPr>
          <p:nvPr/>
        </p:nvGrpSpPr>
        <p:grpSpPr bwMode="auto">
          <a:xfrm>
            <a:off x="0" y="0"/>
            <a:ext cx="9144000" cy="5791200"/>
            <a:chOff x="90" y="461"/>
            <a:chExt cx="3493" cy="2787"/>
          </a:xfrm>
        </p:grpSpPr>
        <p:pic>
          <p:nvPicPr>
            <p:cNvPr id="24" name="Picture 4"/>
            <p:cNvPicPr>
              <a:picLocks noChangeAspect="1" noChangeArrowheads="1"/>
            </p:cNvPicPr>
            <p:nvPr/>
          </p:nvPicPr>
          <p:blipFill>
            <a:blip r:embed="rId3" cstate="print"/>
            <a:srcRect l="2209" t="9491" r="21150" b="3380"/>
            <a:stretch>
              <a:fillRect/>
            </a:stretch>
          </p:blipFill>
          <p:spPr bwMode="auto">
            <a:xfrm>
              <a:off x="90" y="461"/>
              <a:ext cx="3493" cy="2787"/>
            </a:xfrm>
            <a:prstGeom prst="rect">
              <a:avLst/>
            </a:prstGeom>
            <a:noFill/>
            <a:ln w="9525">
              <a:noFill/>
              <a:miter lim="800000"/>
              <a:headEnd/>
              <a:tailEnd/>
            </a:ln>
            <a:effectLst/>
          </p:spPr>
        </p:pic>
        <p:sp>
          <p:nvSpPr>
            <p:cNvPr id="25" name="Text Box 5"/>
            <p:cNvSpPr txBox="1">
              <a:spLocks noChangeArrowheads="1"/>
            </p:cNvSpPr>
            <p:nvPr/>
          </p:nvSpPr>
          <p:spPr bwMode="auto">
            <a:xfrm>
              <a:off x="2336" y="2704"/>
              <a:ext cx="571" cy="147"/>
            </a:xfrm>
            <a:prstGeom prst="rect">
              <a:avLst/>
            </a:prstGeom>
            <a:solidFill>
              <a:schemeClr val="bg1"/>
            </a:solidFill>
            <a:ln w="9525">
              <a:noFill/>
              <a:miter lim="800000"/>
              <a:headEnd/>
              <a:tailEnd/>
            </a:ln>
            <a:effectLst/>
          </p:spPr>
          <p:txBody>
            <a:bodyPr wrap="none">
              <a:spAutoFit/>
            </a:bodyPr>
            <a:lstStyle/>
            <a:p>
              <a:pPr algn="l"/>
              <a:r>
                <a:rPr lang="en-US" sz="1400" b="0">
                  <a:latin typeface="Arial" pitchFamily="34" charset="0"/>
                </a:rPr>
                <a:t>Stages (millions)</a:t>
              </a:r>
            </a:p>
          </p:txBody>
        </p:sp>
        <p:sp>
          <p:nvSpPr>
            <p:cNvPr id="26" name="Text Box 6"/>
            <p:cNvSpPr txBox="1">
              <a:spLocks noChangeArrowheads="1"/>
            </p:cNvSpPr>
            <p:nvPr/>
          </p:nvSpPr>
          <p:spPr bwMode="auto">
            <a:xfrm>
              <a:off x="431" y="663"/>
              <a:ext cx="657" cy="146"/>
            </a:xfrm>
            <a:prstGeom prst="rect">
              <a:avLst/>
            </a:prstGeom>
            <a:solidFill>
              <a:schemeClr val="bg1"/>
            </a:solidFill>
            <a:ln w="9525">
              <a:noFill/>
              <a:miter lim="800000"/>
              <a:headEnd/>
              <a:tailEnd/>
            </a:ln>
            <a:effectLst/>
          </p:spPr>
          <p:txBody>
            <a:bodyPr wrap="none">
              <a:spAutoFit/>
            </a:bodyPr>
            <a:lstStyle/>
            <a:p>
              <a:pPr algn="l"/>
              <a:r>
                <a:rPr lang="en-US" sz="1400" b="0">
                  <a:latin typeface="Arial" pitchFamily="34" charset="0"/>
                </a:rPr>
                <a:t>Time Microseconds</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Box 2"/>
          <p:cNvSpPr txBox="1">
            <a:spLocks noChangeArrowheads="1"/>
          </p:cNvSpPr>
          <p:nvPr/>
        </p:nvSpPr>
        <p:spPr bwMode="auto">
          <a:xfrm>
            <a:off x="0" y="5791200"/>
            <a:ext cx="8812213" cy="915988"/>
          </a:xfrm>
          <a:prstGeom prst="rect">
            <a:avLst/>
          </a:prstGeom>
          <a:noFill/>
          <a:ln w="9525">
            <a:noFill/>
            <a:miter lim="800000"/>
            <a:headEnd/>
            <a:tailEnd/>
          </a:ln>
          <a:effectLst/>
        </p:spPr>
        <p:txBody>
          <a:bodyPr>
            <a:spAutoFit/>
          </a:bodyPr>
          <a:lstStyle/>
          <a:p>
            <a:pPr algn="l"/>
            <a:r>
              <a:rPr lang="en-US" sz="1800" b="0" i="1">
                <a:latin typeface="Arial" pitchFamily="34" charset="0"/>
              </a:rPr>
              <a:t>Overhead (latency) of Intel8b PC with 8 execution threads on MPI style Rendezvous Messaging for Shift and Exchange implemented either as two shifts or as custom CCR pattern</a:t>
            </a:r>
          </a:p>
        </p:txBody>
      </p:sp>
      <p:grpSp>
        <p:nvGrpSpPr>
          <p:cNvPr id="5" name="Group 3"/>
          <p:cNvGrpSpPr>
            <a:grpSpLocks/>
          </p:cNvGrpSpPr>
          <p:nvPr/>
        </p:nvGrpSpPr>
        <p:grpSpPr bwMode="auto">
          <a:xfrm>
            <a:off x="0" y="0"/>
            <a:ext cx="9144000" cy="5715000"/>
            <a:chOff x="113" y="640"/>
            <a:chExt cx="3470" cy="2690"/>
          </a:xfrm>
        </p:grpSpPr>
        <p:pic>
          <p:nvPicPr>
            <p:cNvPr id="6" name="Picture 4"/>
            <p:cNvPicPr>
              <a:picLocks noChangeAspect="1" noChangeArrowheads="1"/>
            </p:cNvPicPr>
            <p:nvPr/>
          </p:nvPicPr>
          <p:blipFill>
            <a:blip r:embed="rId3" cstate="print"/>
            <a:srcRect l="5165" t="12639" r="22612" b="7593"/>
            <a:stretch>
              <a:fillRect/>
            </a:stretch>
          </p:blipFill>
          <p:spPr bwMode="auto">
            <a:xfrm>
              <a:off x="113" y="640"/>
              <a:ext cx="3470" cy="2690"/>
            </a:xfrm>
            <a:prstGeom prst="rect">
              <a:avLst/>
            </a:prstGeom>
            <a:noFill/>
            <a:ln w="9525">
              <a:noFill/>
              <a:miter lim="800000"/>
              <a:headEnd/>
              <a:tailEnd/>
            </a:ln>
            <a:effectLst/>
          </p:spPr>
        </p:pic>
        <p:sp>
          <p:nvSpPr>
            <p:cNvPr id="7" name="Text Box 5"/>
            <p:cNvSpPr txBox="1">
              <a:spLocks noChangeArrowheads="1"/>
            </p:cNvSpPr>
            <p:nvPr/>
          </p:nvSpPr>
          <p:spPr bwMode="auto">
            <a:xfrm>
              <a:off x="2472" y="2772"/>
              <a:ext cx="568" cy="143"/>
            </a:xfrm>
            <a:prstGeom prst="rect">
              <a:avLst/>
            </a:prstGeom>
            <a:solidFill>
              <a:schemeClr val="bg1"/>
            </a:solidFill>
            <a:ln w="9525">
              <a:noFill/>
              <a:miter lim="800000"/>
              <a:headEnd/>
              <a:tailEnd/>
            </a:ln>
            <a:effectLst/>
          </p:spPr>
          <p:txBody>
            <a:bodyPr wrap="none">
              <a:spAutoFit/>
            </a:bodyPr>
            <a:lstStyle/>
            <a:p>
              <a:pPr algn="l"/>
              <a:r>
                <a:rPr lang="en-US" sz="1400" b="0">
                  <a:latin typeface="Arial" pitchFamily="34" charset="0"/>
                </a:rPr>
                <a:t>Stages (millions)</a:t>
              </a:r>
            </a:p>
          </p:txBody>
        </p:sp>
        <p:sp>
          <p:nvSpPr>
            <p:cNvPr id="8" name="Text Box 6"/>
            <p:cNvSpPr txBox="1">
              <a:spLocks noChangeArrowheads="1"/>
            </p:cNvSpPr>
            <p:nvPr/>
          </p:nvSpPr>
          <p:spPr bwMode="auto">
            <a:xfrm>
              <a:off x="544" y="754"/>
              <a:ext cx="653" cy="144"/>
            </a:xfrm>
            <a:prstGeom prst="rect">
              <a:avLst/>
            </a:prstGeom>
            <a:solidFill>
              <a:schemeClr val="bg1"/>
            </a:solidFill>
            <a:ln w="9525">
              <a:noFill/>
              <a:miter lim="800000"/>
              <a:headEnd/>
              <a:tailEnd/>
            </a:ln>
            <a:effectLst/>
          </p:spPr>
          <p:txBody>
            <a:bodyPr wrap="none">
              <a:spAutoFit/>
            </a:bodyPr>
            <a:lstStyle/>
            <a:p>
              <a:pPr algn="l"/>
              <a:r>
                <a:rPr lang="en-US" sz="1400" b="0">
                  <a:latin typeface="Arial" pitchFamily="34" charset="0"/>
                </a:rPr>
                <a:t>Time Microseconds</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Chart 55"/>
          <p:cNvGraphicFramePr/>
          <p:nvPr/>
        </p:nvGraphicFramePr>
        <p:xfrm>
          <a:off x="152400" y="1395174"/>
          <a:ext cx="83820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5"/>
          <p:cNvSpPr txBox="1">
            <a:spLocks noChangeArrowheads="1"/>
          </p:cNvSpPr>
          <p:nvPr/>
        </p:nvSpPr>
        <p:spPr bwMode="auto">
          <a:xfrm>
            <a:off x="2209800" y="609600"/>
            <a:ext cx="6046335" cy="707886"/>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400" b="1" kern="1200" dirty="0">
                <a:solidFill>
                  <a:srgbClr val="000000"/>
                </a:solidFill>
                <a:latin typeface="Arial" charset="0"/>
                <a:ea typeface="+mn-ea"/>
                <a:cs typeface="+mn-cs"/>
              </a:rPr>
              <a:t>Parallel Pairwise Clustering PWDA </a:t>
            </a:r>
          </a:p>
          <a:p>
            <a:pPr algn="ctr" rtl="0" fontAlgn="base">
              <a:spcBef>
                <a:spcPct val="0"/>
              </a:spcBef>
              <a:spcAft>
                <a:spcPct val="0"/>
              </a:spcAft>
            </a:pPr>
            <a:r>
              <a:rPr lang="en-US" sz="1400" b="1" kern="1200" dirty="0">
                <a:solidFill>
                  <a:srgbClr val="000000"/>
                </a:solidFill>
                <a:latin typeface="Arial" charset="0"/>
                <a:ea typeface="+mn-ea"/>
                <a:cs typeface="+mn-cs"/>
              </a:rPr>
              <a:t>Speedup Tests on eight 16-core Systems (6 Clusters, 10,000 records)</a:t>
            </a:r>
          </a:p>
          <a:p>
            <a:pPr algn="ctr" rtl="0" fontAlgn="base">
              <a:spcBef>
                <a:spcPct val="0"/>
              </a:spcBef>
              <a:spcAft>
                <a:spcPct val="0"/>
              </a:spcAft>
            </a:pPr>
            <a:r>
              <a:rPr lang="en-US" sz="1200" b="1" kern="1200" dirty="0">
                <a:solidFill>
                  <a:srgbClr val="000000"/>
                </a:solidFill>
                <a:latin typeface="Arial" charset="0"/>
                <a:ea typeface="+mn-ea"/>
                <a:cs typeface="+mn-cs"/>
              </a:rPr>
              <a:t>Threading with Short Lived CCR Threads</a:t>
            </a:r>
          </a:p>
        </p:txBody>
      </p:sp>
      <p:sp>
        <p:nvSpPr>
          <p:cNvPr id="5" name="TextBox 4"/>
          <p:cNvSpPr txBox="1"/>
          <p:nvPr/>
        </p:nvSpPr>
        <p:spPr>
          <a:xfrm>
            <a:off x="609600" y="1524000"/>
            <a:ext cx="1981200" cy="369332"/>
          </a:xfrm>
          <a:prstGeom prst="rect">
            <a:avLst/>
          </a:prstGeom>
          <a:noFill/>
        </p:spPr>
        <p:txBody>
          <a:bodyPr wrap="square" rtlCol="0">
            <a:spAutoFit/>
          </a:bodyPr>
          <a:lstStyle/>
          <a:p>
            <a:pPr algn="l" rtl="0"/>
            <a:r>
              <a:rPr lang="en-US" b="1" kern="1200" dirty="0">
                <a:solidFill>
                  <a:prstClr val="black"/>
                </a:solidFill>
                <a:latin typeface="Calibri"/>
                <a:ea typeface="+mn-ea"/>
                <a:cs typeface="+mn-cs"/>
              </a:rPr>
              <a:t>Parallel Overhead</a:t>
            </a:r>
          </a:p>
        </p:txBody>
      </p:sp>
      <p:sp>
        <p:nvSpPr>
          <p:cNvPr id="127" name="TextBox 18"/>
          <p:cNvSpPr txBox="1"/>
          <p:nvPr/>
        </p:nvSpPr>
        <p:spPr>
          <a:xfrm rot="16200000">
            <a:off x="9169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1x2x2</a:t>
            </a:r>
          </a:p>
        </p:txBody>
      </p:sp>
      <p:sp>
        <p:nvSpPr>
          <p:cNvPr id="123" name="TextBox 18"/>
          <p:cNvSpPr txBox="1"/>
          <p:nvPr/>
        </p:nvSpPr>
        <p:spPr>
          <a:xfrm rot="16200000">
            <a:off x="12217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2x1x2</a:t>
            </a:r>
          </a:p>
        </p:txBody>
      </p:sp>
      <p:sp>
        <p:nvSpPr>
          <p:cNvPr id="121" name="TextBox 18"/>
          <p:cNvSpPr txBox="1"/>
          <p:nvPr/>
        </p:nvSpPr>
        <p:spPr>
          <a:xfrm rot="16200000">
            <a:off x="13741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2x2x1</a:t>
            </a:r>
          </a:p>
        </p:txBody>
      </p:sp>
      <p:sp>
        <p:nvSpPr>
          <p:cNvPr id="117" name="TextBox 18"/>
          <p:cNvSpPr txBox="1"/>
          <p:nvPr/>
        </p:nvSpPr>
        <p:spPr>
          <a:xfrm rot="16200000">
            <a:off x="17221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1x4x2</a:t>
            </a:r>
          </a:p>
        </p:txBody>
      </p:sp>
      <p:sp>
        <p:nvSpPr>
          <p:cNvPr id="115" name="TextBox 18"/>
          <p:cNvSpPr txBox="1"/>
          <p:nvPr/>
        </p:nvSpPr>
        <p:spPr>
          <a:xfrm rot="16200000">
            <a:off x="18745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1x8x1</a:t>
            </a:r>
          </a:p>
        </p:txBody>
      </p:sp>
      <p:sp>
        <p:nvSpPr>
          <p:cNvPr id="113" name="TextBox 18"/>
          <p:cNvSpPr txBox="1"/>
          <p:nvPr/>
        </p:nvSpPr>
        <p:spPr>
          <a:xfrm rot="16200000">
            <a:off x="20269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2x2x2</a:t>
            </a:r>
          </a:p>
        </p:txBody>
      </p:sp>
      <p:sp>
        <p:nvSpPr>
          <p:cNvPr id="111" name="TextBox 18"/>
          <p:cNvSpPr txBox="1"/>
          <p:nvPr/>
        </p:nvSpPr>
        <p:spPr>
          <a:xfrm rot="16200000">
            <a:off x="21793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2x4x1</a:t>
            </a:r>
          </a:p>
        </p:txBody>
      </p:sp>
      <p:sp>
        <p:nvSpPr>
          <p:cNvPr id="109" name="TextBox 18"/>
          <p:cNvSpPr txBox="1"/>
          <p:nvPr/>
        </p:nvSpPr>
        <p:spPr>
          <a:xfrm rot="16200000">
            <a:off x="23317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4x1x2</a:t>
            </a:r>
          </a:p>
        </p:txBody>
      </p:sp>
      <p:sp>
        <p:nvSpPr>
          <p:cNvPr id="107" name="TextBox 18"/>
          <p:cNvSpPr txBox="1"/>
          <p:nvPr/>
        </p:nvSpPr>
        <p:spPr>
          <a:xfrm rot="16200000">
            <a:off x="24841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4x2x1</a:t>
            </a:r>
          </a:p>
        </p:txBody>
      </p:sp>
      <p:sp>
        <p:nvSpPr>
          <p:cNvPr id="103" name="TextBox 18"/>
          <p:cNvSpPr txBox="1"/>
          <p:nvPr/>
        </p:nvSpPr>
        <p:spPr>
          <a:xfrm rot="16200000">
            <a:off x="27889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1x8x2</a:t>
            </a:r>
          </a:p>
        </p:txBody>
      </p:sp>
      <p:sp>
        <p:nvSpPr>
          <p:cNvPr id="101" name="TextBox 18"/>
          <p:cNvSpPr txBox="1"/>
          <p:nvPr/>
        </p:nvSpPr>
        <p:spPr>
          <a:xfrm rot="16200000">
            <a:off x="30937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2x4x2</a:t>
            </a:r>
          </a:p>
        </p:txBody>
      </p:sp>
      <p:sp>
        <p:nvSpPr>
          <p:cNvPr id="99" name="TextBox 18"/>
          <p:cNvSpPr txBox="1"/>
          <p:nvPr/>
        </p:nvSpPr>
        <p:spPr>
          <a:xfrm rot="16200000">
            <a:off x="32791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2x8x1</a:t>
            </a:r>
          </a:p>
        </p:txBody>
      </p:sp>
      <p:sp>
        <p:nvSpPr>
          <p:cNvPr id="97" name="TextBox 18"/>
          <p:cNvSpPr txBox="1"/>
          <p:nvPr/>
        </p:nvSpPr>
        <p:spPr>
          <a:xfrm rot="16200000">
            <a:off x="34315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4x2x2</a:t>
            </a:r>
          </a:p>
        </p:txBody>
      </p:sp>
      <p:sp>
        <p:nvSpPr>
          <p:cNvPr id="95" name="TextBox 18"/>
          <p:cNvSpPr txBox="1"/>
          <p:nvPr/>
        </p:nvSpPr>
        <p:spPr>
          <a:xfrm rot="16200000">
            <a:off x="35839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4x4x1</a:t>
            </a:r>
          </a:p>
        </p:txBody>
      </p:sp>
      <p:sp>
        <p:nvSpPr>
          <p:cNvPr id="93" name="TextBox 18"/>
          <p:cNvSpPr txBox="1"/>
          <p:nvPr/>
        </p:nvSpPr>
        <p:spPr>
          <a:xfrm rot="16200000">
            <a:off x="37363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8x1x2</a:t>
            </a:r>
          </a:p>
        </p:txBody>
      </p:sp>
      <p:sp>
        <p:nvSpPr>
          <p:cNvPr id="91" name="TextBox 18"/>
          <p:cNvSpPr txBox="1"/>
          <p:nvPr/>
        </p:nvSpPr>
        <p:spPr>
          <a:xfrm rot="16200000">
            <a:off x="38557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8x2x1</a:t>
            </a:r>
          </a:p>
        </p:txBody>
      </p:sp>
      <p:sp>
        <p:nvSpPr>
          <p:cNvPr id="89" name="TextBox 18"/>
          <p:cNvSpPr txBox="1"/>
          <p:nvPr/>
        </p:nvSpPr>
        <p:spPr>
          <a:xfrm rot="16200000">
            <a:off x="2906457" y="5161307"/>
            <a:ext cx="63107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1x16x1</a:t>
            </a:r>
          </a:p>
        </p:txBody>
      </p:sp>
      <p:sp>
        <p:nvSpPr>
          <p:cNvPr id="83" name="TextBox 18"/>
          <p:cNvSpPr txBox="1"/>
          <p:nvPr/>
        </p:nvSpPr>
        <p:spPr>
          <a:xfrm rot="16200000">
            <a:off x="4146664" y="5173311"/>
            <a:ext cx="655082"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1x16x2</a:t>
            </a:r>
          </a:p>
        </p:txBody>
      </p:sp>
      <p:sp>
        <p:nvSpPr>
          <p:cNvPr id="81" name="TextBox 18"/>
          <p:cNvSpPr txBox="1"/>
          <p:nvPr/>
        </p:nvSpPr>
        <p:spPr>
          <a:xfrm rot="16200000">
            <a:off x="43459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2x8x2</a:t>
            </a:r>
          </a:p>
        </p:txBody>
      </p:sp>
      <p:sp>
        <p:nvSpPr>
          <p:cNvPr id="79" name="TextBox 18"/>
          <p:cNvSpPr txBox="1"/>
          <p:nvPr/>
        </p:nvSpPr>
        <p:spPr>
          <a:xfrm rot="16200000">
            <a:off x="44983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4x4x2</a:t>
            </a:r>
          </a:p>
        </p:txBody>
      </p:sp>
      <p:sp>
        <p:nvSpPr>
          <p:cNvPr id="77" name="TextBox 18"/>
          <p:cNvSpPr txBox="1"/>
          <p:nvPr/>
        </p:nvSpPr>
        <p:spPr>
          <a:xfrm rot="16200000">
            <a:off x="46507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8x2x2</a:t>
            </a:r>
          </a:p>
        </p:txBody>
      </p:sp>
      <p:sp>
        <p:nvSpPr>
          <p:cNvPr id="75" name="TextBox 18"/>
          <p:cNvSpPr txBox="1"/>
          <p:nvPr/>
        </p:nvSpPr>
        <p:spPr>
          <a:xfrm rot="16200000">
            <a:off x="4756264" y="5173311"/>
            <a:ext cx="655082"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16x1x2</a:t>
            </a:r>
          </a:p>
        </p:txBody>
      </p:sp>
      <p:sp>
        <p:nvSpPr>
          <p:cNvPr id="73" name="TextBox 18"/>
          <p:cNvSpPr txBox="1"/>
          <p:nvPr/>
        </p:nvSpPr>
        <p:spPr>
          <a:xfrm rot="16200000">
            <a:off x="5303502" y="5126461"/>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2x8x3</a:t>
            </a:r>
          </a:p>
        </p:txBody>
      </p:sp>
      <p:sp>
        <p:nvSpPr>
          <p:cNvPr id="71" name="TextBox 18"/>
          <p:cNvSpPr txBox="1"/>
          <p:nvPr/>
        </p:nvSpPr>
        <p:spPr>
          <a:xfrm rot="16200000">
            <a:off x="4951854" y="5173311"/>
            <a:ext cx="655082"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1x16x3</a:t>
            </a:r>
          </a:p>
        </p:txBody>
      </p:sp>
      <p:sp>
        <p:nvSpPr>
          <p:cNvPr id="69" name="TextBox 18"/>
          <p:cNvSpPr txBox="1"/>
          <p:nvPr/>
        </p:nvSpPr>
        <p:spPr>
          <a:xfrm rot="16200000">
            <a:off x="54559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2x4x6</a:t>
            </a:r>
          </a:p>
        </p:txBody>
      </p:sp>
      <p:sp>
        <p:nvSpPr>
          <p:cNvPr id="67" name="TextBox 18"/>
          <p:cNvSpPr txBox="1"/>
          <p:nvPr/>
        </p:nvSpPr>
        <p:spPr>
          <a:xfrm rot="16200000">
            <a:off x="5946113" y="5126461"/>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1x8x8</a:t>
            </a:r>
          </a:p>
        </p:txBody>
      </p:sp>
      <p:sp>
        <p:nvSpPr>
          <p:cNvPr id="65" name="TextBox 18"/>
          <p:cNvSpPr txBox="1"/>
          <p:nvPr/>
        </p:nvSpPr>
        <p:spPr>
          <a:xfrm rot="16200000">
            <a:off x="6063668" y="5161307"/>
            <a:ext cx="631074"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1x16x4</a:t>
            </a:r>
          </a:p>
        </p:txBody>
      </p:sp>
      <p:sp>
        <p:nvSpPr>
          <p:cNvPr id="63" name="TextBox 18"/>
          <p:cNvSpPr txBox="1"/>
          <p:nvPr/>
        </p:nvSpPr>
        <p:spPr>
          <a:xfrm rot="16200000">
            <a:off x="6446502" y="5153354"/>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2x8x4</a:t>
            </a:r>
          </a:p>
        </p:txBody>
      </p:sp>
      <p:sp>
        <p:nvSpPr>
          <p:cNvPr id="61" name="TextBox 18"/>
          <p:cNvSpPr txBox="1"/>
          <p:nvPr/>
        </p:nvSpPr>
        <p:spPr>
          <a:xfrm rot="16200000">
            <a:off x="7042265" y="5182705"/>
            <a:ext cx="655082"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16x1x4</a:t>
            </a:r>
          </a:p>
        </p:txBody>
      </p:sp>
      <p:sp>
        <p:nvSpPr>
          <p:cNvPr id="59" name="TextBox 18"/>
          <p:cNvSpPr txBox="1"/>
          <p:nvPr/>
        </p:nvSpPr>
        <p:spPr>
          <a:xfrm rot="16200000">
            <a:off x="7237854" y="5173310"/>
            <a:ext cx="655082"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1x16x8</a:t>
            </a:r>
          </a:p>
        </p:txBody>
      </p:sp>
      <p:sp>
        <p:nvSpPr>
          <p:cNvPr id="55" name="TextBox 18"/>
          <p:cNvSpPr txBox="1"/>
          <p:nvPr/>
        </p:nvSpPr>
        <p:spPr>
          <a:xfrm rot="16200000">
            <a:off x="7589502" y="5159037"/>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4x4x8</a:t>
            </a:r>
          </a:p>
        </p:txBody>
      </p:sp>
      <p:sp>
        <p:nvSpPr>
          <p:cNvPr id="53" name="TextBox 18"/>
          <p:cNvSpPr txBox="1"/>
          <p:nvPr/>
        </p:nvSpPr>
        <p:spPr>
          <a:xfrm rot="16200000">
            <a:off x="7741902" y="5167661"/>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8x2x8</a:t>
            </a:r>
          </a:p>
        </p:txBody>
      </p:sp>
      <p:sp>
        <p:nvSpPr>
          <p:cNvPr id="51" name="TextBox 18"/>
          <p:cNvSpPr txBox="1"/>
          <p:nvPr/>
        </p:nvSpPr>
        <p:spPr>
          <a:xfrm rot="16200000">
            <a:off x="7859458" y="5194709"/>
            <a:ext cx="631074"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16x1x8</a:t>
            </a:r>
          </a:p>
        </p:txBody>
      </p:sp>
      <p:sp>
        <p:nvSpPr>
          <p:cNvPr id="128" name="TextBox 18"/>
          <p:cNvSpPr txBox="1"/>
          <p:nvPr/>
        </p:nvSpPr>
        <p:spPr>
          <a:xfrm rot="16200000">
            <a:off x="5793713" y="5126461"/>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4x2x6</a:t>
            </a:r>
          </a:p>
        </p:txBody>
      </p:sp>
      <p:sp>
        <p:nvSpPr>
          <p:cNvPr id="131" name="TextBox 18"/>
          <p:cNvSpPr txBox="1"/>
          <p:nvPr/>
        </p:nvSpPr>
        <p:spPr>
          <a:xfrm rot="16200000">
            <a:off x="5594464" y="5097110"/>
            <a:ext cx="655082"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4x4x3</a:t>
            </a:r>
          </a:p>
        </p:txBody>
      </p:sp>
      <p:sp>
        <p:nvSpPr>
          <p:cNvPr id="134" name="TextBox 18"/>
          <p:cNvSpPr txBox="1"/>
          <p:nvPr/>
        </p:nvSpPr>
        <p:spPr>
          <a:xfrm rot="16200000">
            <a:off x="6704454" y="5097111"/>
            <a:ext cx="655082"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8x1x8</a:t>
            </a:r>
          </a:p>
        </p:txBody>
      </p:sp>
      <p:sp>
        <p:nvSpPr>
          <p:cNvPr id="138" name="TextBox 18"/>
          <p:cNvSpPr txBox="1"/>
          <p:nvPr/>
        </p:nvSpPr>
        <p:spPr>
          <a:xfrm rot="16200000">
            <a:off x="65989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4x2x8</a:t>
            </a:r>
          </a:p>
        </p:txBody>
      </p:sp>
      <p:sp>
        <p:nvSpPr>
          <p:cNvPr id="141" name="TextBox 18"/>
          <p:cNvSpPr txBox="1"/>
          <p:nvPr/>
        </p:nvSpPr>
        <p:spPr>
          <a:xfrm rot="16200000">
            <a:off x="6936713" y="5153354"/>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8x2x4</a:t>
            </a:r>
          </a:p>
        </p:txBody>
      </p:sp>
      <p:sp>
        <p:nvSpPr>
          <p:cNvPr id="156" name="TextBox 12"/>
          <p:cNvSpPr txBox="1">
            <a:spLocks noChangeArrowheads="1"/>
          </p:cNvSpPr>
          <p:nvPr/>
        </p:nvSpPr>
        <p:spPr bwMode="auto">
          <a:xfrm>
            <a:off x="1143000" y="4214574"/>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9BBB59">
                    <a:lumMod val="75000"/>
                  </a:srgbClr>
                </a:solidFill>
                <a:latin typeface="Arial" charset="0"/>
                <a:ea typeface="+mn-ea"/>
                <a:cs typeface="+mn-cs"/>
              </a:rPr>
              <a:t>4-way</a:t>
            </a:r>
          </a:p>
        </p:txBody>
      </p:sp>
      <p:sp>
        <p:nvSpPr>
          <p:cNvPr id="157" name="TextBox 11"/>
          <p:cNvSpPr txBox="1">
            <a:spLocks noChangeArrowheads="1"/>
          </p:cNvSpPr>
          <p:nvPr/>
        </p:nvSpPr>
        <p:spPr bwMode="auto">
          <a:xfrm>
            <a:off x="2133600" y="4138374"/>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7030A0"/>
                </a:solidFill>
                <a:latin typeface="Arial" charset="0"/>
                <a:ea typeface="+mn-ea"/>
                <a:cs typeface="+mn-cs"/>
              </a:rPr>
              <a:t>8-way</a:t>
            </a:r>
          </a:p>
        </p:txBody>
      </p:sp>
      <p:sp>
        <p:nvSpPr>
          <p:cNvPr id="158" name="TextBox 10"/>
          <p:cNvSpPr txBox="1">
            <a:spLocks noChangeArrowheads="1"/>
          </p:cNvSpPr>
          <p:nvPr/>
        </p:nvSpPr>
        <p:spPr bwMode="auto">
          <a:xfrm>
            <a:off x="3276600" y="3909774"/>
            <a:ext cx="695986" cy="277015"/>
          </a:xfrm>
          <a:prstGeom prst="rect">
            <a:avLst/>
          </a:prstGeom>
          <a:noFill/>
          <a:ln w="9525">
            <a:noFill/>
            <a:miter lim="800000"/>
            <a:headEnd/>
            <a:tailEnd/>
          </a:ln>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rtl="0" fontAlgn="base">
              <a:spcBef>
                <a:spcPct val="0"/>
              </a:spcBef>
              <a:spcAft>
                <a:spcPct val="0"/>
              </a:spcAft>
            </a:pPr>
            <a:r>
              <a:rPr lang="en-US" sz="1200" b="1" kern="1200" dirty="0" smtClean="0">
                <a:solidFill>
                  <a:srgbClr val="4BACC6">
                    <a:lumMod val="75000"/>
                  </a:srgbClr>
                </a:solidFill>
                <a:latin typeface="Arial" charset="0"/>
              </a:rPr>
              <a:t>16-way</a:t>
            </a:r>
            <a:endParaRPr lang="en-US" sz="1200" b="1" kern="1200" dirty="0">
              <a:solidFill>
                <a:srgbClr val="4BACC6">
                  <a:lumMod val="75000"/>
                </a:srgbClr>
              </a:solidFill>
              <a:latin typeface="Arial" charset="0"/>
            </a:endParaRPr>
          </a:p>
        </p:txBody>
      </p:sp>
      <p:sp>
        <p:nvSpPr>
          <p:cNvPr id="159" name="TextBox 158"/>
          <p:cNvSpPr txBox="1">
            <a:spLocks noChangeArrowheads="1"/>
          </p:cNvSpPr>
          <p:nvPr/>
        </p:nvSpPr>
        <p:spPr bwMode="auto">
          <a:xfrm>
            <a:off x="4572000" y="3909774"/>
            <a:ext cx="69602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F79646">
                    <a:lumMod val="75000"/>
                  </a:srgbClr>
                </a:solidFill>
                <a:latin typeface="Arial" charset="0"/>
                <a:ea typeface="+mn-ea"/>
                <a:cs typeface="+mn-cs"/>
              </a:rPr>
              <a:t>32-way</a:t>
            </a:r>
          </a:p>
        </p:txBody>
      </p:sp>
      <p:sp>
        <p:nvSpPr>
          <p:cNvPr id="160" name="TextBox 159"/>
          <p:cNvSpPr txBox="1">
            <a:spLocks noChangeArrowheads="1"/>
          </p:cNvSpPr>
          <p:nvPr/>
        </p:nvSpPr>
        <p:spPr bwMode="auto">
          <a:xfrm>
            <a:off x="5486400" y="2766774"/>
            <a:ext cx="69602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1F497D">
                    <a:lumMod val="60000"/>
                    <a:lumOff val="40000"/>
                  </a:srgbClr>
                </a:solidFill>
                <a:latin typeface="Arial" charset="0"/>
                <a:ea typeface="+mn-ea"/>
                <a:cs typeface="+mn-cs"/>
              </a:rPr>
              <a:t>48-way</a:t>
            </a:r>
          </a:p>
        </p:txBody>
      </p:sp>
      <p:sp>
        <p:nvSpPr>
          <p:cNvPr id="161" name="TextBox 160"/>
          <p:cNvSpPr txBox="1">
            <a:spLocks noChangeArrowheads="1"/>
          </p:cNvSpPr>
          <p:nvPr/>
        </p:nvSpPr>
        <p:spPr bwMode="auto">
          <a:xfrm>
            <a:off x="6553200" y="2461974"/>
            <a:ext cx="696024"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C0504D"/>
                </a:solidFill>
                <a:latin typeface="Arial" charset="0"/>
                <a:ea typeface="+mn-ea"/>
                <a:cs typeface="+mn-cs"/>
              </a:rPr>
              <a:t>64-way</a:t>
            </a:r>
          </a:p>
        </p:txBody>
      </p:sp>
      <p:sp>
        <p:nvSpPr>
          <p:cNvPr id="162" name="TextBox 161"/>
          <p:cNvSpPr txBox="1">
            <a:spLocks noChangeArrowheads="1"/>
          </p:cNvSpPr>
          <p:nvPr/>
        </p:nvSpPr>
        <p:spPr bwMode="auto">
          <a:xfrm>
            <a:off x="7467600" y="2157174"/>
            <a:ext cx="780983"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FF0000"/>
                </a:solidFill>
                <a:latin typeface="Arial" charset="0"/>
                <a:ea typeface="+mn-ea"/>
                <a:cs typeface="+mn-cs"/>
              </a:rPr>
              <a:t>128-way</a:t>
            </a:r>
          </a:p>
        </p:txBody>
      </p:sp>
      <p:sp>
        <p:nvSpPr>
          <p:cNvPr id="165" name="TextBox 164"/>
          <p:cNvSpPr txBox="1"/>
          <p:nvPr/>
        </p:nvSpPr>
        <p:spPr>
          <a:xfrm>
            <a:off x="762000" y="5562600"/>
            <a:ext cx="7086600" cy="369332"/>
          </a:xfrm>
          <a:prstGeom prst="rect">
            <a:avLst/>
          </a:prstGeom>
          <a:noFill/>
        </p:spPr>
        <p:txBody>
          <a:bodyPr wrap="square" rtlCol="0">
            <a:spAutoFit/>
          </a:bodyPr>
          <a:lstStyle/>
          <a:p>
            <a:pPr algn="l" rtl="0"/>
            <a:r>
              <a:rPr lang="en-US" b="1" kern="1200" dirty="0">
                <a:solidFill>
                  <a:prstClr val="black"/>
                </a:solidFill>
                <a:latin typeface="Calibri"/>
                <a:ea typeface="+mn-ea"/>
                <a:cs typeface="+mn-cs"/>
              </a:rPr>
              <a:t>Parallel  Patterns (# Thread /process) x (# MPI process /node) x (# node)</a:t>
            </a:r>
          </a:p>
        </p:txBody>
      </p:sp>
      <p:sp>
        <p:nvSpPr>
          <p:cNvPr id="57" name="TextBox 18"/>
          <p:cNvSpPr txBox="1"/>
          <p:nvPr/>
        </p:nvSpPr>
        <p:spPr>
          <a:xfrm rot="16200000">
            <a:off x="467408"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1x2x1</a:t>
            </a:r>
          </a:p>
        </p:txBody>
      </p:sp>
      <p:sp>
        <p:nvSpPr>
          <p:cNvPr id="58" name="TextBox 18"/>
          <p:cNvSpPr txBox="1"/>
          <p:nvPr/>
        </p:nvSpPr>
        <p:spPr>
          <a:xfrm rot="16200000">
            <a:off x="6121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1x1x2</a:t>
            </a:r>
          </a:p>
        </p:txBody>
      </p:sp>
      <p:sp>
        <p:nvSpPr>
          <p:cNvPr id="60" name="TextBox 18"/>
          <p:cNvSpPr txBox="1"/>
          <p:nvPr/>
        </p:nvSpPr>
        <p:spPr>
          <a:xfrm rot="16200000">
            <a:off x="7645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2x1x1</a:t>
            </a:r>
          </a:p>
        </p:txBody>
      </p:sp>
      <p:sp>
        <p:nvSpPr>
          <p:cNvPr id="62" name="TextBox 18"/>
          <p:cNvSpPr txBox="1"/>
          <p:nvPr/>
        </p:nvSpPr>
        <p:spPr>
          <a:xfrm rot="16200000">
            <a:off x="10693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1x4x1</a:t>
            </a:r>
          </a:p>
        </p:txBody>
      </p:sp>
      <p:sp>
        <p:nvSpPr>
          <p:cNvPr id="64" name="TextBox 18"/>
          <p:cNvSpPr txBox="1"/>
          <p:nvPr/>
        </p:nvSpPr>
        <p:spPr>
          <a:xfrm rot="16200000">
            <a:off x="15265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4x1x1</a:t>
            </a:r>
          </a:p>
        </p:txBody>
      </p:sp>
      <p:sp>
        <p:nvSpPr>
          <p:cNvPr id="66" name="TextBox 18"/>
          <p:cNvSpPr txBox="1"/>
          <p:nvPr/>
        </p:nvSpPr>
        <p:spPr>
          <a:xfrm rot="16200000">
            <a:off x="2601657" y="5085107"/>
            <a:ext cx="63107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8x1x1</a:t>
            </a:r>
          </a:p>
        </p:txBody>
      </p:sp>
      <p:sp>
        <p:nvSpPr>
          <p:cNvPr id="68" name="TextBox 18"/>
          <p:cNvSpPr txBox="1"/>
          <p:nvPr/>
        </p:nvSpPr>
        <p:spPr>
          <a:xfrm rot="16200000">
            <a:off x="3961254" y="5173311"/>
            <a:ext cx="655082"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16x1x1</a:t>
            </a:r>
          </a:p>
        </p:txBody>
      </p:sp>
      <p:sp>
        <p:nvSpPr>
          <p:cNvPr id="70" name="TextBox 18"/>
          <p:cNvSpPr txBox="1"/>
          <p:nvPr/>
        </p:nvSpPr>
        <p:spPr>
          <a:xfrm rot="16200000">
            <a:off x="5151102"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1x8x6</a:t>
            </a:r>
          </a:p>
        </p:txBody>
      </p:sp>
      <p:sp>
        <p:nvSpPr>
          <p:cNvPr id="72" name="TextBox 18"/>
          <p:cNvSpPr txBox="1"/>
          <p:nvPr/>
        </p:nvSpPr>
        <p:spPr>
          <a:xfrm rot="16200000">
            <a:off x="6250913" y="5126462"/>
            <a:ext cx="561385"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2x4x8</a:t>
            </a:r>
          </a:p>
        </p:txBody>
      </p:sp>
      <p:sp>
        <p:nvSpPr>
          <p:cNvPr id="74" name="TextBox 18"/>
          <p:cNvSpPr txBox="1"/>
          <p:nvPr/>
        </p:nvSpPr>
        <p:spPr>
          <a:xfrm rot="16200000">
            <a:off x="7390253" y="5097111"/>
            <a:ext cx="655082" cy="261610"/>
          </a:xfrm>
          <a:prstGeom prst="rect">
            <a:avLst/>
          </a:prstGeom>
          <a:noFill/>
        </p:spPr>
        <p:txBody>
          <a:bodyPr wrap="square" rtlCol="0">
            <a:spAutoFit/>
          </a:bodyPr>
          <a:lstStyle/>
          <a:p>
            <a:pPr algn="l" rtl="0"/>
            <a:r>
              <a:rPr lang="en-US" sz="1100" b="1" kern="1200" dirty="0">
                <a:solidFill>
                  <a:prstClr val="black"/>
                </a:solidFill>
                <a:latin typeface="Calibri"/>
                <a:ea typeface="+mn-ea"/>
                <a:cs typeface="+mn-cs"/>
              </a:rPr>
              <a:t>2x8x8</a:t>
            </a:r>
          </a:p>
        </p:txBody>
      </p:sp>
      <p:sp>
        <p:nvSpPr>
          <p:cNvPr id="76" name="TextBox 75"/>
          <p:cNvSpPr txBox="1">
            <a:spLocks noChangeArrowheads="1"/>
          </p:cNvSpPr>
          <p:nvPr/>
        </p:nvSpPr>
        <p:spPr bwMode="auto">
          <a:xfrm>
            <a:off x="608135" y="4724400"/>
            <a:ext cx="611065" cy="276999"/>
          </a:xfrm>
          <a:prstGeom prst="rect">
            <a:avLst/>
          </a:prstGeom>
          <a:noFill/>
          <a:ln w="9525">
            <a:noFill/>
            <a:miter lim="800000"/>
            <a:headEnd/>
            <a:tailEnd/>
          </a:ln>
        </p:spPr>
        <p:txBody>
          <a:bodyPr wrap="none">
            <a:spAutoFit/>
          </a:bodyPr>
          <a:lstStyle/>
          <a:p>
            <a:pPr algn="r" rtl="0" fontAlgn="base">
              <a:spcBef>
                <a:spcPct val="0"/>
              </a:spcBef>
              <a:spcAft>
                <a:spcPct val="0"/>
              </a:spcAft>
            </a:pPr>
            <a:r>
              <a:rPr lang="en-US" sz="1200" b="1" kern="1200" dirty="0">
                <a:solidFill>
                  <a:srgbClr val="C0504D">
                    <a:lumMod val="75000"/>
                  </a:srgbClr>
                </a:solidFill>
                <a:latin typeface="Arial" charset="0"/>
                <a:ea typeface="+mn-ea"/>
                <a:cs typeface="+mn-cs"/>
              </a:rPr>
              <a:t>2-way</a:t>
            </a:r>
          </a:p>
        </p:txBody>
      </p:sp>
      <p:sp>
        <p:nvSpPr>
          <p:cNvPr id="78" name="TextBox 77"/>
          <p:cNvSpPr txBox="1"/>
          <p:nvPr/>
        </p:nvSpPr>
        <p:spPr>
          <a:xfrm>
            <a:off x="7467600" y="6477000"/>
            <a:ext cx="1308371" cy="369332"/>
          </a:xfrm>
          <a:prstGeom prst="rect">
            <a:avLst/>
          </a:prstGeom>
          <a:noFill/>
        </p:spPr>
        <p:txBody>
          <a:bodyPr wrap="none" rtlCol="0">
            <a:spAutoFit/>
          </a:bodyPr>
          <a:lstStyle/>
          <a:p>
            <a:pPr algn="l" rtl="0"/>
            <a:r>
              <a:rPr lang="en-US" kern="1200" dirty="0">
                <a:solidFill>
                  <a:prstClr val="black"/>
                </a:solidFill>
                <a:latin typeface="Calibri"/>
                <a:ea typeface="+mn-ea"/>
                <a:cs typeface="+mn-cs"/>
              </a:rPr>
              <a:t>June 3 2009</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35803" y="0"/>
            <a:ext cx="1608197" cy="369332"/>
          </a:xfrm>
          <a:prstGeom prst="rect">
            <a:avLst/>
          </a:prstGeom>
          <a:noFill/>
        </p:spPr>
        <p:txBody>
          <a:bodyPr wrap="none" rtlCol="0">
            <a:spAutoFit/>
          </a:bodyPr>
          <a:lstStyle/>
          <a:p>
            <a:r>
              <a:rPr lang="en-US" dirty="0" smtClean="0"/>
              <a:t>June 11 2009</a:t>
            </a:r>
            <a:endParaRPr lang="en-US" dirty="0"/>
          </a:p>
        </p:txBody>
      </p:sp>
      <p:sp>
        <p:nvSpPr>
          <p:cNvPr id="4" name="TextBox 3"/>
          <p:cNvSpPr txBox="1"/>
          <p:nvPr/>
        </p:nvSpPr>
        <p:spPr>
          <a:xfrm>
            <a:off x="804754" y="1366773"/>
            <a:ext cx="1981200" cy="369332"/>
          </a:xfrm>
          <a:prstGeom prst="rect">
            <a:avLst/>
          </a:prstGeom>
          <a:noFill/>
        </p:spPr>
        <p:txBody>
          <a:bodyPr wrap="square" rtlCol="0">
            <a:spAutoFit/>
          </a:bodyPr>
          <a:lstStyle/>
          <a:p>
            <a:pPr algn="l" rtl="0"/>
            <a:r>
              <a:rPr lang="en-US" b="1" kern="1200" dirty="0">
                <a:solidFill>
                  <a:prstClr val="black"/>
                </a:solidFill>
                <a:latin typeface="Calibri"/>
                <a:ea typeface="+mn-ea"/>
                <a:cs typeface="+mn-cs"/>
              </a:rPr>
              <a:t>Parallel Overhead</a:t>
            </a:r>
          </a:p>
        </p:txBody>
      </p:sp>
      <p:grpSp>
        <p:nvGrpSpPr>
          <p:cNvPr id="6" name="Group 241"/>
          <p:cNvGrpSpPr/>
          <p:nvPr/>
        </p:nvGrpSpPr>
        <p:grpSpPr>
          <a:xfrm>
            <a:off x="336492" y="471447"/>
            <a:ext cx="8237537" cy="6266939"/>
            <a:chOff x="336492" y="471447"/>
            <a:chExt cx="8237537" cy="6266939"/>
          </a:xfrm>
        </p:grpSpPr>
        <p:sp>
          <p:nvSpPr>
            <p:cNvPr id="3" name="TextBox 15"/>
            <p:cNvSpPr txBox="1">
              <a:spLocks noChangeArrowheads="1"/>
            </p:cNvSpPr>
            <p:nvPr/>
          </p:nvSpPr>
          <p:spPr bwMode="auto">
            <a:xfrm>
              <a:off x="1395369" y="471447"/>
              <a:ext cx="6910033" cy="830997"/>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600" b="1" kern="1200" dirty="0">
                  <a:solidFill>
                    <a:srgbClr val="000000"/>
                  </a:solidFill>
                  <a:latin typeface="Arial" charset="0"/>
                  <a:ea typeface="+mn-ea"/>
                  <a:cs typeface="+mn-cs"/>
                </a:rPr>
                <a:t>Parallel Pairwise Clustering PWDA </a:t>
              </a:r>
            </a:p>
            <a:p>
              <a:pPr algn="ctr" rtl="0" fontAlgn="base">
                <a:spcBef>
                  <a:spcPct val="0"/>
                </a:spcBef>
                <a:spcAft>
                  <a:spcPct val="0"/>
                </a:spcAft>
              </a:pPr>
              <a:r>
                <a:rPr lang="en-US" sz="1600" b="1" kern="1200" dirty="0">
                  <a:solidFill>
                    <a:srgbClr val="000000"/>
                  </a:solidFill>
                  <a:latin typeface="Arial" charset="0"/>
                  <a:ea typeface="+mn-ea"/>
                  <a:cs typeface="+mn-cs"/>
                </a:rPr>
                <a:t>Speedup Tests on eight 16-core Systems (6 Clusters, 10,000 records)</a:t>
              </a:r>
            </a:p>
            <a:p>
              <a:pPr algn="ctr" rtl="0" fontAlgn="base">
                <a:spcBef>
                  <a:spcPct val="0"/>
                </a:spcBef>
                <a:spcAft>
                  <a:spcPct val="0"/>
                </a:spcAft>
              </a:pPr>
              <a:r>
                <a:rPr lang="en-US" sz="1600" b="1" kern="1200" dirty="0">
                  <a:solidFill>
                    <a:srgbClr val="000000"/>
                  </a:solidFill>
                  <a:latin typeface="Arial" charset="0"/>
                  <a:ea typeface="+mn-ea"/>
                  <a:cs typeface="+mn-cs"/>
                </a:rPr>
                <a:t>Threading with Short Lived CCR Threads</a:t>
              </a:r>
            </a:p>
          </p:txBody>
        </p:sp>
        <p:sp>
          <p:nvSpPr>
            <p:cNvPr id="5" name="TextBox 4"/>
            <p:cNvSpPr txBox="1"/>
            <p:nvPr/>
          </p:nvSpPr>
          <p:spPr>
            <a:xfrm>
              <a:off x="950806" y="6369054"/>
              <a:ext cx="7086600" cy="369332"/>
            </a:xfrm>
            <a:prstGeom prst="rect">
              <a:avLst/>
            </a:prstGeom>
            <a:noFill/>
          </p:spPr>
          <p:txBody>
            <a:bodyPr wrap="square" rtlCol="0">
              <a:spAutoFit/>
            </a:bodyPr>
            <a:lstStyle/>
            <a:p>
              <a:pPr algn="l" rtl="0"/>
              <a:r>
                <a:rPr lang="en-US" b="1" kern="1200" dirty="0">
                  <a:solidFill>
                    <a:prstClr val="black"/>
                  </a:solidFill>
                  <a:latin typeface="Calibri"/>
                  <a:ea typeface="+mn-ea"/>
                  <a:cs typeface="+mn-cs"/>
                </a:rPr>
                <a:t>Parallel  Patterns (# Thread /process) x (# MPI process /node) x (# node)</a:t>
              </a:r>
            </a:p>
          </p:txBody>
        </p:sp>
        <p:pic>
          <p:nvPicPr>
            <p:cNvPr id="303107" name="Picture 3"/>
            <p:cNvPicPr>
              <a:picLocks noChangeAspect="1" noChangeArrowheads="1"/>
            </p:cNvPicPr>
            <p:nvPr/>
          </p:nvPicPr>
          <p:blipFill>
            <a:blip r:embed="rId3" cstate="print"/>
            <a:srcRect/>
            <a:stretch>
              <a:fillRect/>
            </a:stretch>
          </p:blipFill>
          <p:spPr bwMode="auto">
            <a:xfrm>
              <a:off x="336492" y="1090653"/>
              <a:ext cx="8237537" cy="529590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0" y="0"/>
            <a:ext cx="8807508" cy="6313527"/>
            <a:chOff x="0" y="1526122"/>
            <a:chExt cx="6791418" cy="5262074"/>
          </a:xfrm>
        </p:grpSpPr>
        <p:grpSp>
          <p:nvGrpSpPr>
            <p:cNvPr id="3" name="Group 9"/>
            <p:cNvGrpSpPr/>
            <p:nvPr/>
          </p:nvGrpSpPr>
          <p:grpSpPr>
            <a:xfrm>
              <a:off x="0" y="1526122"/>
              <a:ext cx="6791418" cy="5262074"/>
              <a:chOff x="1322343" y="1165194"/>
              <a:chExt cx="6791418" cy="5262074"/>
            </a:xfrm>
          </p:grpSpPr>
          <p:pic>
            <p:nvPicPr>
              <p:cNvPr id="302082" name="Picture 2"/>
              <p:cNvPicPr>
                <a:picLocks noChangeAspect="1" noChangeArrowheads="1"/>
              </p:cNvPicPr>
              <p:nvPr/>
            </p:nvPicPr>
            <p:blipFill>
              <a:blip r:embed="rId3" cstate="print"/>
              <a:srcRect l="6832" t="17832" r="2952" b="2418"/>
              <a:stretch>
                <a:fillRect/>
              </a:stretch>
            </p:blipFill>
            <p:spPr bwMode="auto">
              <a:xfrm>
                <a:off x="1322343" y="1676376"/>
                <a:ext cx="6791418" cy="4345047"/>
              </a:xfrm>
              <a:prstGeom prst="rect">
                <a:avLst/>
              </a:prstGeom>
              <a:noFill/>
              <a:ln w="9525">
                <a:noFill/>
                <a:miter lim="800000"/>
                <a:headEnd/>
                <a:tailEnd/>
              </a:ln>
              <a:effectLst/>
            </p:spPr>
          </p:pic>
          <p:sp>
            <p:nvSpPr>
              <p:cNvPr id="5" name="Rectangle 4"/>
              <p:cNvSpPr/>
              <p:nvPr/>
            </p:nvSpPr>
            <p:spPr>
              <a:xfrm>
                <a:off x="1833525" y="1165194"/>
                <a:ext cx="4973643" cy="584775"/>
              </a:xfrm>
              <a:prstGeom prst="rect">
                <a:avLst/>
              </a:prstGeom>
            </p:spPr>
            <p:txBody>
              <a:bodyPr wrap="square">
                <a:spAutoFit/>
              </a:bodyPr>
              <a:lstStyle/>
              <a:p>
                <a:pPr algn="ctr">
                  <a:defRPr sz="1400" b="1" i="0" u="none" strike="noStrike" kern="1200" baseline="0">
                    <a:solidFill>
                      <a:prstClr val="black"/>
                    </a:solidFill>
                    <a:latin typeface="+mn-lt"/>
                    <a:ea typeface="+mn-ea"/>
                    <a:cs typeface="+mn-cs"/>
                  </a:defRPr>
                </a:pPr>
                <a:r>
                  <a:rPr lang="en-US" sz="1600" dirty="0" smtClean="0">
                    <a:solidFill>
                      <a:prstClr val="black"/>
                    </a:solidFill>
                  </a:rPr>
                  <a:t>PWDA Parallel Pairwise data clustering </a:t>
                </a:r>
              </a:p>
              <a:p>
                <a:pPr algn="ctr">
                  <a:defRPr sz="1400" b="1" i="0" u="none" strike="noStrike" kern="1200" baseline="0">
                    <a:solidFill>
                      <a:prstClr val="black"/>
                    </a:solidFill>
                    <a:latin typeface="+mn-lt"/>
                    <a:ea typeface="+mn-ea"/>
                    <a:cs typeface="+mn-cs"/>
                  </a:defRPr>
                </a:pPr>
                <a:r>
                  <a:rPr lang="en-US" sz="1600" dirty="0" smtClean="0">
                    <a:solidFill>
                      <a:prstClr val="black"/>
                    </a:solidFill>
                  </a:rPr>
                  <a:t>by Deterministic Annealing run on 24 core computer</a:t>
                </a:r>
                <a:endParaRPr lang="en-US" sz="1600" dirty="0">
                  <a:solidFill>
                    <a:prstClr val="black"/>
                  </a:solidFill>
                </a:endParaRPr>
              </a:p>
            </p:txBody>
          </p:sp>
          <p:sp>
            <p:nvSpPr>
              <p:cNvPr id="6" name="Rectangle 5"/>
              <p:cNvSpPr/>
              <p:nvPr/>
            </p:nvSpPr>
            <p:spPr>
              <a:xfrm>
                <a:off x="2052603" y="6057936"/>
                <a:ext cx="4216411" cy="369332"/>
              </a:xfrm>
              <a:prstGeom prst="rect">
                <a:avLst/>
              </a:prstGeom>
            </p:spPr>
            <p:txBody>
              <a:bodyPr wrap="none">
                <a:spAutoFit/>
              </a:bodyPr>
              <a:lstStyle/>
              <a:p>
                <a:pPr algn="l"/>
                <a:r>
                  <a:rPr lang="en-US" dirty="0" smtClean="0">
                    <a:solidFill>
                      <a:prstClr val="black"/>
                    </a:solidFill>
                    <a:latin typeface="Calibri"/>
                  </a:rPr>
                  <a:t>Parallel Pattern (Thread X Process X Node)</a:t>
                </a:r>
                <a:endParaRPr lang="en-US" dirty="0">
                  <a:solidFill>
                    <a:prstClr val="black"/>
                  </a:solidFill>
                  <a:latin typeface="Calibri"/>
                </a:endParaRPr>
              </a:p>
            </p:txBody>
          </p:sp>
          <p:sp>
            <p:nvSpPr>
              <p:cNvPr id="7" name="TextBox 6"/>
              <p:cNvSpPr txBox="1"/>
              <p:nvPr/>
            </p:nvSpPr>
            <p:spPr>
              <a:xfrm>
                <a:off x="2023965" y="3031559"/>
                <a:ext cx="1326004" cy="369332"/>
              </a:xfrm>
              <a:prstGeom prst="rect">
                <a:avLst/>
              </a:prstGeom>
              <a:noFill/>
            </p:spPr>
            <p:txBody>
              <a:bodyPr wrap="none" rtlCol="0">
                <a:spAutoFit/>
              </a:bodyPr>
              <a:lstStyle/>
              <a:p>
                <a:r>
                  <a:rPr lang="en-US" dirty="0" smtClean="0"/>
                  <a:t>Threading</a:t>
                </a:r>
                <a:endParaRPr lang="en-US" dirty="0"/>
              </a:p>
            </p:txBody>
          </p:sp>
          <p:sp>
            <p:nvSpPr>
              <p:cNvPr id="8" name="TextBox 7"/>
              <p:cNvSpPr txBox="1"/>
              <p:nvPr/>
            </p:nvSpPr>
            <p:spPr>
              <a:xfrm>
                <a:off x="3549636" y="2297097"/>
                <a:ext cx="1313180" cy="646331"/>
              </a:xfrm>
              <a:prstGeom prst="rect">
                <a:avLst/>
              </a:prstGeom>
              <a:noFill/>
            </p:spPr>
            <p:txBody>
              <a:bodyPr wrap="none" rtlCol="0">
                <a:spAutoFit/>
              </a:bodyPr>
              <a:lstStyle/>
              <a:p>
                <a:pPr algn="ctr"/>
                <a:r>
                  <a:rPr lang="en-US" dirty="0" smtClean="0"/>
                  <a:t>Intra-node</a:t>
                </a:r>
                <a:br>
                  <a:rPr lang="en-US" dirty="0" smtClean="0"/>
                </a:br>
                <a:r>
                  <a:rPr lang="en-US" dirty="0" smtClean="0"/>
                  <a:t>MPI</a:t>
                </a:r>
                <a:endParaRPr lang="en-US" dirty="0"/>
              </a:p>
            </p:txBody>
          </p:sp>
          <p:sp>
            <p:nvSpPr>
              <p:cNvPr id="9" name="TextBox 8"/>
              <p:cNvSpPr txBox="1"/>
              <p:nvPr/>
            </p:nvSpPr>
            <p:spPr>
              <a:xfrm>
                <a:off x="5156208" y="2625714"/>
                <a:ext cx="1313180" cy="646331"/>
              </a:xfrm>
              <a:prstGeom prst="rect">
                <a:avLst/>
              </a:prstGeom>
              <a:noFill/>
            </p:spPr>
            <p:txBody>
              <a:bodyPr wrap="none" rtlCol="0">
                <a:spAutoFit/>
              </a:bodyPr>
              <a:lstStyle/>
              <a:p>
                <a:pPr algn="ctr"/>
                <a:r>
                  <a:rPr lang="en-US" dirty="0" smtClean="0"/>
                  <a:t>Inter-node</a:t>
                </a:r>
                <a:br>
                  <a:rPr lang="en-US" dirty="0" smtClean="0"/>
                </a:br>
                <a:r>
                  <a:rPr lang="en-US" dirty="0" smtClean="0"/>
                  <a:t>MPI</a:t>
                </a:r>
                <a:endParaRPr lang="en-US" dirty="0"/>
              </a:p>
            </p:txBody>
          </p:sp>
        </p:grpSp>
        <p:sp>
          <p:nvSpPr>
            <p:cNvPr id="12" name="TextBox 11"/>
            <p:cNvSpPr txBox="1"/>
            <p:nvPr/>
          </p:nvSpPr>
          <p:spPr>
            <a:xfrm>
              <a:off x="555570" y="2224071"/>
              <a:ext cx="1010213" cy="523220"/>
            </a:xfrm>
            <a:prstGeom prst="rect">
              <a:avLst/>
            </a:prstGeom>
            <a:noFill/>
          </p:spPr>
          <p:txBody>
            <a:bodyPr wrap="none" rtlCol="0">
              <a:spAutoFit/>
            </a:bodyPr>
            <a:lstStyle/>
            <a:p>
              <a:pPr algn="l"/>
              <a:r>
                <a:rPr lang="en-US" sz="1400" dirty="0" smtClean="0"/>
                <a:t>Parallel</a:t>
              </a:r>
              <a:br>
                <a:rPr lang="en-US" sz="1400" dirty="0" smtClean="0"/>
              </a:br>
              <a:r>
                <a:rPr lang="en-US" sz="1400" dirty="0" smtClean="0"/>
                <a:t>Overhead</a:t>
              </a:r>
              <a:endParaRPr lang="en-US" sz="1400" dirty="0"/>
            </a:p>
          </p:txBody>
        </p:sp>
      </p:grpSp>
      <p:sp>
        <p:nvSpPr>
          <p:cNvPr id="14" name="TextBox 13"/>
          <p:cNvSpPr txBox="1"/>
          <p:nvPr/>
        </p:nvSpPr>
        <p:spPr>
          <a:xfrm>
            <a:off x="7237449" y="6313527"/>
            <a:ext cx="1608197" cy="369332"/>
          </a:xfrm>
          <a:prstGeom prst="rect">
            <a:avLst/>
          </a:prstGeom>
          <a:noFill/>
        </p:spPr>
        <p:txBody>
          <a:bodyPr wrap="none" rtlCol="0">
            <a:spAutoFit/>
          </a:bodyPr>
          <a:lstStyle/>
          <a:p>
            <a:r>
              <a:rPr lang="en-US" dirty="0" smtClean="0"/>
              <a:t>June 11 2009</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143000" y="838200"/>
          <a:ext cx="736282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533400" y="0"/>
            <a:ext cx="8229600" cy="1016000"/>
          </a:xfrm>
        </p:spPr>
        <p:txBody>
          <a:bodyPr>
            <a:normAutofit/>
          </a:bodyPr>
          <a:lstStyle/>
          <a:p>
            <a:r>
              <a:rPr lang="en-US" sz="4000" dirty="0" smtClean="0"/>
              <a:t>Typical CCR Comparison with TPL</a:t>
            </a:r>
            <a:endParaRPr lang="en-US" sz="4000" dirty="0"/>
          </a:p>
        </p:txBody>
      </p:sp>
      <p:sp>
        <p:nvSpPr>
          <p:cNvPr id="6" name="Content Placeholder 2"/>
          <p:cNvSpPr>
            <a:spLocks noGrp="1"/>
          </p:cNvSpPr>
          <p:nvPr>
            <p:ph idx="1"/>
          </p:nvPr>
        </p:nvSpPr>
        <p:spPr>
          <a:xfrm>
            <a:off x="1066800" y="5638800"/>
            <a:ext cx="7772400" cy="990600"/>
          </a:xfrm>
        </p:spPr>
        <p:txBody>
          <a:bodyPr>
            <a:normAutofit lnSpcReduction="10000"/>
          </a:bodyPr>
          <a:lstStyle/>
          <a:p>
            <a:pPr marL="228600" indent="-228600"/>
            <a:r>
              <a:rPr lang="en-US" sz="1400" dirty="0" smtClean="0"/>
              <a:t>Hybrid internal threading/MPI as intra-node model works well on Windows HPC cluster</a:t>
            </a:r>
          </a:p>
          <a:p>
            <a:pPr marL="228600" indent="-228600"/>
            <a:r>
              <a:rPr lang="en-US" sz="1400" dirty="0" smtClean="0"/>
              <a:t>Within a single node TPL or CCR outperforms MPI for computation intensive applications like clustering of </a:t>
            </a:r>
            <a:r>
              <a:rPr lang="en-US" sz="1400" dirty="0" err="1" smtClean="0"/>
              <a:t>Alu</a:t>
            </a:r>
            <a:r>
              <a:rPr lang="en-US" sz="1400" dirty="0" smtClean="0"/>
              <a:t> sequences (“all pairs” problem)</a:t>
            </a:r>
          </a:p>
          <a:p>
            <a:pPr marL="228600" indent="-228600"/>
            <a:r>
              <a:rPr lang="en-US" sz="1400" dirty="0" smtClean="0"/>
              <a:t>TPL outperforms CCR in major applications</a:t>
            </a:r>
          </a:p>
          <a:p>
            <a:pPr marL="228600" indent="-228600"/>
            <a:endParaRPr lang="en-US" sz="1400" dirty="0" smtClean="0"/>
          </a:p>
          <a:p>
            <a:pPr marL="228600" indent="-228600"/>
            <a:endParaRPr lang="en-US" sz="1400" dirty="0" smtClean="0"/>
          </a:p>
          <a:p>
            <a:pPr marL="228600" indent="-228600"/>
            <a:endParaRPr lang="en-US" sz="1400" dirty="0" smtClean="0"/>
          </a:p>
          <a:p>
            <a:pPr>
              <a:buClr>
                <a:srgbClr val="C00000"/>
              </a:buClr>
              <a:buNone/>
            </a:pPr>
            <a:endParaRPr lang="en-US" dirty="0" smtClean="0">
              <a:solidFill>
                <a:schemeClr val="tx2">
                  <a:lumMod val="50000"/>
                </a:schemeClr>
              </a:solidFill>
            </a:endParaRPr>
          </a:p>
          <a:p>
            <a:endParaRPr lang="en-US" dirty="0"/>
          </a:p>
        </p:txBody>
      </p:sp>
      <p:sp>
        <p:nvSpPr>
          <p:cNvPr id="7" name="TextBox 6"/>
          <p:cNvSpPr txBox="1"/>
          <p:nvPr/>
        </p:nvSpPr>
        <p:spPr>
          <a:xfrm>
            <a:off x="2819400" y="2133600"/>
            <a:ext cx="3056734" cy="369332"/>
          </a:xfrm>
          <a:prstGeom prst="rect">
            <a:avLst/>
          </a:prstGeom>
          <a:noFill/>
        </p:spPr>
        <p:txBody>
          <a:bodyPr wrap="none" rtlCol="0">
            <a:spAutoFit/>
          </a:bodyPr>
          <a:lstStyle/>
          <a:p>
            <a:r>
              <a:rPr lang="en-US" dirty="0" smtClean="0"/>
              <a:t>Efficiency = 1  / (1 + Overhead)</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838200" y="1079500"/>
            <a:ext cx="7086600" cy="4371777"/>
            <a:chOff x="528935" y="762000"/>
            <a:chExt cx="7700665" cy="5246132"/>
          </a:xfrm>
        </p:grpSpPr>
        <p:grpSp>
          <p:nvGrpSpPr>
            <p:cNvPr id="3" name="Group 3"/>
            <p:cNvGrpSpPr/>
            <p:nvPr/>
          </p:nvGrpSpPr>
          <p:grpSpPr>
            <a:xfrm>
              <a:off x="528935" y="762000"/>
              <a:ext cx="7700665" cy="5246132"/>
              <a:chOff x="528935" y="762000"/>
              <a:chExt cx="7700665" cy="5246132"/>
            </a:xfrm>
          </p:grpSpPr>
          <p:graphicFrame>
            <p:nvGraphicFramePr>
              <p:cNvPr id="23" name="Chart 22"/>
              <p:cNvGraphicFramePr/>
              <p:nvPr/>
            </p:nvGraphicFramePr>
            <p:xfrm>
              <a:off x="838200" y="1143000"/>
              <a:ext cx="73914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1191358" y="762000"/>
                <a:ext cx="6872637" cy="590932"/>
              </a:xfrm>
              <a:prstGeom prst="rect">
                <a:avLst/>
              </a:prstGeom>
              <a:noFill/>
            </p:spPr>
            <p:txBody>
              <a:bodyPr wrap="square" rtlCol="0">
                <a:spAutoFit/>
              </a:bodyPr>
              <a:lstStyle/>
              <a:p>
                <a:pPr algn="ctr"/>
                <a:r>
                  <a:rPr lang="en-US" sz="1400" b="1" dirty="0" smtClean="0"/>
                  <a:t>Clustering by Deterministic Annealing</a:t>
                </a:r>
              </a:p>
              <a:p>
                <a:pPr algn="ctr"/>
                <a:r>
                  <a:rPr lang="en-US" sz="1200" dirty="0" smtClean="0"/>
                  <a:t>(Parallel Overhead = [PT(P) – T(1)]/T(1),  where T time and P number of parallel units)</a:t>
                </a:r>
                <a:endParaRPr lang="en-US" sz="1200" dirty="0"/>
              </a:p>
            </p:txBody>
          </p:sp>
          <p:sp>
            <p:nvSpPr>
              <p:cNvPr id="25" name="TextBox 24"/>
              <p:cNvSpPr txBox="1"/>
              <p:nvPr/>
            </p:nvSpPr>
            <p:spPr>
              <a:xfrm>
                <a:off x="2438400" y="5638800"/>
                <a:ext cx="4419600" cy="369332"/>
              </a:xfrm>
              <a:prstGeom prst="rect">
                <a:avLst/>
              </a:prstGeom>
              <a:noFill/>
            </p:spPr>
            <p:txBody>
              <a:bodyPr wrap="square" rtlCol="0">
                <a:spAutoFit/>
              </a:bodyPr>
              <a:lstStyle/>
              <a:p>
                <a:pPr algn="ctr"/>
                <a:r>
                  <a:rPr lang="en-US" sz="1400" dirty="0" smtClean="0"/>
                  <a:t>Parallel Patterns (</a:t>
                </a:r>
                <a:r>
                  <a:rPr lang="en-US" sz="1400" dirty="0" err="1" smtClean="0"/>
                  <a:t>ThreadsxProcessesxNodes</a:t>
                </a:r>
                <a:r>
                  <a:rPr lang="en-US" sz="1400" dirty="0" smtClean="0"/>
                  <a:t>)</a:t>
                </a:r>
                <a:endParaRPr lang="en-US" sz="1400" dirty="0"/>
              </a:p>
            </p:txBody>
          </p:sp>
          <p:sp>
            <p:nvSpPr>
              <p:cNvPr id="26" name="TextBox 7"/>
              <p:cNvSpPr txBox="1"/>
              <p:nvPr/>
            </p:nvSpPr>
            <p:spPr>
              <a:xfrm>
                <a:off x="528935" y="2209800"/>
                <a:ext cx="434780" cy="1828800"/>
              </a:xfrm>
              <a:prstGeom prst="rect">
                <a:avLst/>
              </a:prstGeom>
              <a:noFill/>
            </p:spPr>
            <p:txBody>
              <a:bodyPr vert="vert270" wrap="square" rtlCol="0">
                <a:spAutoFit/>
              </a:bodyPr>
              <a:lstStyle/>
              <a:p>
                <a:pPr algn="ctr"/>
                <a:r>
                  <a:rPr lang="en-US" sz="1400" dirty="0" smtClean="0"/>
                  <a:t>Parallel Overhead</a:t>
                </a:r>
                <a:endParaRPr lang="en-US" sz="1400" dirty="0"/>
              </a:p>
            </p:txBody>
          </p:sp>
        </p:grpSp>
        <p:sp>
          <p:nvSpPr>
            <p:cNvPr id="6" name="Rectangular Callout 5"/>
            <p:cNvSpPr/>
            <p:nvPr/>
          </p:nvSpPr>
          <p:spPr>
            <a:xfrm>
              <a:off x="1466263" y="3548481"/>
              <a:ext cx="457200" cy="228600"/>
            </a:xfrm>
            <a:prstGeom prst="wedgeRectCallout">
              <a:avLst>
                <a:gd name="adj1" fmla="val -16369"/>
                <a:gd name="adj2" fmla="val 9500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Thread</a:t>
              </a:r>
              <a:endParaRPr lang="en-US" sz="800" b="1" dirty="0">
                <a:solidFill>
                  <a:schemeClr val="tx1"/>
                </a:solidFill>
                <a:latin typeface="Arial Narrow" pitchFamily="34" charset="0"/>
              </a:endParaRPr>
            </a:p>
          </p:txBody>
        </p:sp>
        <p:sp>
          <p:nvSpPr>
            <p:cNvPr id="7" name="Rectangular Callout 6"/>
            <p:cNvSpPr/>
            <p:nvPr/>
          </p:nvSpPr>
          <p:spPr>
            <a:xfrm>
              <a:off x="7239000" y="2362200"/>
              <a:ext cx="457200" cy="152400"/>
            </a:xfrm>
            <a:prstGeom prst="wedgeRectCallout">
              <a:avLst>
                <a:gd name="adj1" fmla="val 39881"/>
                <a:gd name="adj2" fmla="val 10125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MPI</a:t>
              </a:r>
              <a:endParaRPr lang="en-US" sz="800" b="1" dirty="0">
                <a:solidFill>
                  <a:schemeClr val="tx1"/>
                </a:solidFill>
                <a:latin typeface="Arial Narrow" pitchFamily="34" charset="0"/>
              </a:endParaRPr>
            </a:p>
          </p:txBody>
        </p:sp>
        <p:sp>
          <p:nvSpPr>
            <p:cNvPr id="9" name="Rectangular Callout 8"/>
            <p:cNvSpPr/>
            <p:nvPr/>
          </p:nvSpPr>
          <p:spPr>
            <a:xfrm>
              <a:off x="6490740" y="4038600"/>
              <a:ext cx="457200" cy="152400"/>
            </a:xfrm>
            <a:prstGeom prst="wedgeRectCallout">
              <a:avLst>
                <a:gd name="adj1" fmla="val 29464"/>
                <a:gd name="adj2" fmla="val 12625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MPI</a:t>
              </a:r>
              <a:endParaRPr lang="en-US" sz="800" b="1" dirty="0">
                <a:solidFill>
                  <a:schemeClr val="tx1"/>
                </a:solidFill>
                <a:latin typeface="Arial Narrow" pitchFamily="34" charset="0"/>
              </a:endParaRPr>
            </a:p>
          </p:txBody>
        </p:sp>
        <p:grpSp>
          <p:nvGrpSpPr>
            <p:cNvPr id="4" name="Group 24"/>
            <p:cNvGrpSpPr/>
            <p:nvPr/>
          </p:nvGrpSpPr>
          <p:grpSpPr>
            <a:xfrm>
              <a:off x="7567177" y="4382414"/>
              <a:ext cx="520195" cy="258533"/>
              <a:chOff x="7567177" y="4382414"/>
              <a:chExt cx="520195" cy="258533"/>
            </a:xfrm>
          </p:grpSpPr>
          <p:sp>
            <p:nvSpPr>
              <p:cNvPr id="21" name="Rectangular Callout 15"/>
              <p:cNvSpPr/>
              <p:nvPr/>
            </p:nvSpPr>
            <p:spPr>
              <a:xfrm rot="10800000">
                <a:off x="7607808" y="4391799"/>
                <a:ext cx="457200" cy="228600"/>
              </a:xfrm>
              <a:prstGeom prst="wedgeRectCallout">
                <a:avLst>
                  <a:gd name="adj1" fmla="val -8036"/>
                  <a:gd name="adj2" fmla="val 115833"/>
                </a:avLst>
              </a:prstGeom>
              <a:solidFill>
                <a:schemeClr val="bg1">
                  <a:lumMod val="95000"/>
                </a:schemeClr>
              </a:solidFill>
              <a:ln>
                <a:noFill/>
              </a:ln>
              <a:effectLst>
                <a:outerShdw blurRad="50800" dist="38100" dir="140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scene3d>
                  <a:camera prst="orthographicFront">
                    <a:rot lat="0" lon="0" rev="10800000"/>
                  </a:camera>
                  <a:lightRig rig="threePt" dir="t"/>
                </a:scene3d>
              </a:bodyPr>
              <a:lstStyle/>
              <a:p>
                <a:pPr algn="ctr"/>
                <a:endParaRPr lang="en-US" sz="800" b="1" dirty="0">
                  <a:solidFill>
                    <a:schemeClr val="tx1"/>
                  </a:solidFill>
                  <a:effectLst>
                    <a:outerShdw blurRad="50800" dist="38100" dir="16200000" rotWithShape="0">
                      <a:prstClr val="black">
                        <a:alpha val="40000"/>
                      </a:prstClr>
                    </a:outerShdw>
                  </a:effectLst>
                  <a:latin typeface="Arial Narrow" pitchFamily="34" charset="0"/>
                </a:endParaRPr>
              </a:p>
            </p:txBody>
          </p:sp>
          <p:sp>
            <p:nvSpPr>
              <p:cNvPr id="22" name="TextBox 21"/>
              <p:cNvSpPr txBox="1"/>
              <p:nvPr/>
            </p:nvSpPr>
            <p:spPr>
              <a:xfrm>
                <a:off x="7567177" y="4382414"/>
                <a:ext cx="520195" cy="258533"/>
              </a:xfrm>
              <a:prstGeom prst="rect">
                <a:avLst/>
              </a:prstGeom>
              <a:noFill/>
            </p:spPr>
            <p:txBody>
              <a:bodyPr wrap="square" rtlCol="0">
                <a:spAutoFit/>
              </a:bodyPr>
              <a:lstStyle/>
              <a:p>
                <a:r>
                  <a:rPr lang="en-US" sz="800" b="1" dirty="0" smtClean="0">
                    <a:effectLst>
                      <a:outerShdw blurRad="60007" dist="200025" dir="15000000" sy="30000" kx="-1800000" algn="bl" rotWithShape="0">
                        <a:prstClr val="black">
                          <a:alpha val="32000"/>
                        </a:prstClr>
                      </a:outerShdw>
                    </a:effectLst>
                    <a:latin typeface="Arial Narrow" pitchFamily="34" charset="0"/>
                  </a:rPr>
                  <a:t>Thread</a:t>
                </a:r>
                <a:endParaRPr lang="en-US" sz="800" b="1" dirty="0">
                  <a:effectLst>
                    <a:outerShdw blurRad="60007" dist="200025" dir="15000000" sy="30000" kx="-1800000" algn="bl" rotWithShape="0">
                      <a:prstClr val="black">
                        <a:alpha val="32000"/>
                      </a:prstClr>
                    </a:outerShdw>
                  </a:effectLst>
                  <a:latin typeface="Arial Narrow" pitchFamily="34" charset="0"/>
                </a:endParaRPr>
              </a:p>
            </p:txBody>
          </p:sp>
        </p:grpSp>
        <p:sp>
          <p:nvSpPr>
            <p:cNvPr id="11" name="Rectangular Callout 10"/>
            <p:cNvSpPr/>
            <p:nvPr/>
          </p:nvSpPr>
          <p:spPr>
            <a:xfrm>
              <a:off x="1981200" y="3482645"/>
              <a:ext cx="457200" cy="228600"/>
            </a:xfrm>
            <a:prstGeom prst="wedgeRectCallout">
              <a:avLst>
                <a:gd name="adj1" fmla="val -16369"/>
                <a:gd name="adj2" fmla="val 9500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Thread</a:t>
              </a:r>
              <a:endParaRPr lang="en-US" sz="800" b="1" dirty="0">
                <a:solidFill>
                  <a:schemeClr val="tx1"/>
                </a:solidFill>
                <a:latin typeface="Arial Narrow" pitchFamily="34" charset="0"/>
              </a:endParaRPr>
            </a:p>
          </p:txBody>
        </p:sp>
        <p:sp>
          <p:nvSpPr>
            <p:cNvPr id="12" name="Rectangular Callout 11"/>
            <p:cNvSpPr/>
            <p:nvPr/>
          </p:nvSpPr>
          <p:spPr>
            <a:xfrm>
              <a:off x="3657600" y="3276600"/>
              <a:ext cx="457200" cy="228600"/>
            </a:xfrm>
            <a:prstGeom prst="wedgeRectCallout">
              <a:avLst>
                <a:gd name="adj1" fmla="val 33631"/>
                <a:gd name="adj2" fmla="val 99167"/>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Thread</a:t>
              </a:r>
              <a:endParaRPr lang="en-US" sz="800" b="1" dirty="0">
                <a:solidFill>
                  <a:schemeClr val="tx1"/>
                </a:solidFill>
                <a:latin typeface="Arial Narrow" pitchFamily="34" charset="0"/>
              </a:endParaRPr>
            </a:p>
          </p:txBody>
        </p:sp>
        <p:sp>
          <p:nvSpPr>
            <p:cNvPr id="13" name="Rectangular Callout 12"/>
            <p:cNvSpPr/>
            <p:nvPr/>
          </p:nvSpPr>
          <p:spPr>
            <a:xfrm>
              <a:off x="2819400" y="3352800"/>
              <a:ext cx="457200" cy="228600"/>
            </a:xfrm>
            <a:prstGeom prst="wedgeRectCallout">
              <a:avLst>
                <a:gd name="adj1" fmla="val 33631"/>
                <a:gd name="adj2" fmla="val 99167"/>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Thread</a:t>
              </a:r>
              <a:endParaRPr lang="en-US" sz="800" b="1" dirty="0">
                <a:solidFill>
                  <a:schemeClr val="tx1"/>
                </a:solidFill>
                <a:latin typeface="Arial Narrow" pitchFamily="34" charset="0"/>
              </a:endParaRPr>
            </a:p>
          </p:txBody>
        </p:sp>
        <p:sp>
          <p:nvSpPr>
            <p:cNvPr id="14" name="Rectangular Callout 13"/>
            <p:cNvSpPr/>
            <p:nvPr/>
          </p:nvSpPr>
          <p:spPr>
            <a:xfrm>
              <a:off x="4586275" y="4459224"/>
              <a:ext cx="381000" cy="152400"/>
            </a:xfrm>
            <a:prstGeom prst="wedgeRectCallout">
              <a:avLst>
                <a:gd name="adj1" fmla="val -40536"/>
                <a:gd name="adj2" fmla="val 10750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MPI</a:t>
              </a:r>
              <a:endParaRPr lang="en-US" sz="800" b="1" dirty="0">
                <a:solidFill>
                  <a:schemeClr val="tx1"/>
                </a:solidFill>
                <a:latin typeface="Arial Narrow" pitchFamily="34" charset="0"/>
              </a:endParaRPr>
            </a:p>
          </p:txBody>
        </p:sp>
        <p:sp>
          <p:nvSpPr>
            <p:cNvPr id="15" name="Rectangular Callout 14"/>
            <p:cNvSpPr/>
            <p:nvPr/>
          </p:nvSpPr>
          <p:spPr>
            <a:xfrm>
              <a:off x="5083092" y="4130040"/>
              <a:ext cx="457200" cy="228600"/>
            </a:xfrm>
            <a:prstGeom prst="wedgeRectCallout">
              <a:avLst>
                <a:gd name="adj1" fmla="val 6548"/>
                <a:gd name="adj2" fmla="val 8250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Thread</a:t>
              </a:r>
              <a:endParaRPr lang="en-US" sz="800" b="1" dirty="0">
                <a:solidFill>
                  <a:schemeClr val="tx1"/>
                </a:solidFill>
                <a:latin typeface="Arial Narrow" pitchFamily="34" charset="0"/>
              </a:endParaRPr>
            </a:p>
          </p:txBody>
        </p:sp>
        <p:grpSp>
          <p:nvGrpSpPr>
            <p:cNvPr id="5" name="Group 25"/>
            <p:cNvGrpSpPr/>
            <p:nvPr/>
          </p:nvGrpSpPr>
          <p:grpSpPr>
            <a:xfrm>
              <a:off x="7070360" y="4525061"/>
              <a:ext cx="609600" cy="258533"/>
              <a:chOff x="7527560" y="4296461"/>
              <a:chExt cx="609600" cy="258533"/>
            </a:xfrm>
          </p:grpSpPr>
          <p:sp>
            <p:nvSpPr>
              <p:cNvPr id="19" name="Rectangular Callout 18"/>
              <p:cNvSpPr/>
              <p:nvPr/>
            </p:nvSpPr>
            <p:spPr>
              <a:xfrm rot="10800000">
                <a:off x="7607808" y="4344009"/>
                <a:ext cx="416569" cy="197511"/>
              </a:xfrm>
              <a:prstGeom prst="wedgeRectCallout">
                <a:avLst>
                  <a:gd name="adj1" fmla="val -8036"/>
                  <a:gd name="adj2" fmla="val 115833"/>
                </a:avLst>
              </a:prstGeom>
              <a:solidFill>
                <a:schemeClr val="bg1">
                  <a:lumMod val="95000"/>
                </a:schemeClr>
              </a:solidFill>
              <a:ln>
                <a:noFill/>
              </a:ln>
              <a:effectLst>
                <a:outerShdw blurRad="50800" dist="38100" dir="1404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scene3d>
                  <a:camera prst="orthographicFront">
                    <a:rot lat="0" lon="0" rev="10800000"/>
                  </a:camera>
                  <a:lightRig rig="threePt" dir="t"/>
                </a:scene3d>
              </a:bodyPr>
              <a:lstStyle/>
              <a:p>
                <a:pPr algn="ctr"/>
                <a:endParaRPr lang="en-US" sz="800" b="1" dirty="0">
                  <a:solidFill>
                    <a:schemeClr val="tx1"/>
                  </a:solidFill>
                  <a:effectLst>
                    <a:outerShdw blurRad="50800" dist="38100" dir="16200000" rotWithShape="0">
                      <a:prstClr val="black">
                        <a:alpha val="40000"/>
                      </a:prstClr>
                    </a:outerShdw>
                  </a:effectLst>
                  <a:latin typeface="Arial Narrow" pitchFamily="34" charset="0"/>
                </a:endParaRPr>
              </a:p>
            </p:txBody>
          </p:sp>
          <p:sp>
            <p:nvSpPr>
              <p:cNvPr id="20" name="TextBox 19"/>
              <p:cNvSpPr txBox="1"/>
              <p:nvPr/>
            </p:nvSpPr>
            <p:spPr>
              <a:xfrm>
                <a:off x="7527560" y="4296461"/>
                <a:ext cx="609600" cy="258533"/>
              </a:xfrm>
              <a:prstGeom prst="rect">
                <a:avLst/>
              </a:prstGeom>
              <a:noFill/>
            </p:spPr>
            <p:txBody>
              <a:bodyPr wrap="square" rtlCol="0" anchor="b">
                <a:spAutoFit/>
              </a:bodyPr>
              <a:lstStyle/>
              <a:p>
                <a:pPr algn="ctr"/>
                <a:r>
                  <a:rPr lang="en-US" sz="800" b="1" dirty="0" smtClean="0">
                    <a:effectLst>
                      <a:outerShdw blurRad="60007" dist="200025" dir="15000000" sy="30000" kx="-1800000" algn="bl" rotWithShape="0">
                        <a:prstClr val="black">
                          <a:alpha val="32000"/>
                        </a:prstClr>
                      </a:outerShdw>
                    </a:effectLst>
                    <a:latin typeface="Arial Narrow" pitchFamily="34" charset="0"/>
                  </a:rPr>
                  <a:t>Thread</a:t>
                </a:r>
                <a:endParaRPr lang="en-US" sz="800" b="1" dirty="0">
                  <a:effectLst>
                    <a:outerShdw blurRad="60007" dist="200025" dir="15000000" sy="30000" kx="-1800000" algn="bl" rotWithShape="0">
                      <a:prstClr val="black">
                        <a:alpha val="32000"/>
                      </a:prstClr>
                    </a:outerShdw>
                  </a:effectLst>
                  <a:latin typeface="Arial Narrow" pitchFamily="34" charset="0"/>
                </a:endParaRPr>
              </a:p>
            </p:txBody>
          </p:sp>
        </p:grpSp>
        <p:sp>
          <p:nvSpPr>
            <p:cNvPr id="17" name="Rectangular Callout 16"/>
            <p:cNvSpPr/>
            <p:nvPr/>
          </p:nvSpPr>
          <p:spPr>
            <a:xfrm>
              <a:off x="3344232" y="4495800"/>
              <a:ext cx="304800" cy="152400"/>
            </a:xfrm>
            <a:prstGeom prst="wedgeRectCallout">
              <a:avLst>
                <a:gd name="adj1" fmla="val -33036"/>
                <a:gd name="adj2" fmla="val 12625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MPI</a:t>
              </a:r>
              <a:endParaRPr lang="en-US" sz="800" b="1" dirty="0">
                <a:solidFill>
                  <a:schemeClr val="tx1"/>
                </a:solidFill>
                <a:latin typeface="Arial Narrow" pitchFamily="34" charset="0"/>
              </a:endParaRPr>
            </a:p>
          </p:txBody>
        </p:sp>
        <p:sp>
          <p:nvSpPr>
            <p:cNvPr id="18" name="Rectangular Callout 17"/>
            <p:cNvSpPr/>
            <p:nvPr/>
          </p:nvSpPr>
          <p:spPr>
            <a:xfrm>
              <a:off x="2267795" y="4514088"/>
              <a:ext cx="304800" cy="152400"/>
            </a:xfrm>
            <a:prstGeom prst="wedgeRectCallout">
              <a:avLst>
                <a:gd name="adj1" fmla="val -11161"/>
                <a:gd name="adj2" fmla="val 10750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MPI</a:t>
              </a:r>
              <a:endParaRPr lang="en-US" sz="800" b="1" dirty="0">
                <a:solidFill>
                  <a:schemeClr val="tx1"/>
                </a:solidFill>
                <a:latin typeface="Arial Narrow" pitchFamily="34" charset="0"/>
              </a:endParaRPr>
            </a:p>
          </p:txBody>
        </p:sp>
      </p:grpSp>
      <p:sp>
        <p:nvSpPr>
          <p:cNvPr id="27" name="Title 26"/>
          <p:cNvSpPr>
            <a:spLocks noGrp="1"/>
          </p:cNvSpPr>
          <p:nvPr>
            <p:ph type="title"/>
          </p:nvPr>
        </p:nvSpPr>
        <p:spPr>
          <a:xfrm>
            <a:off x="457200" y="0"/>
            <a:ext cx="8229600" cy="1143000"/>
          </a:xfrm>
        </p:spPr>
        <p:txBody>
          <a:bodyPr>
            <a:normAutofit fontScale="90000"/>
          </a:bodyPr>
          <a:lstStyle/>
          <a:p>
            <a:r>
              <a:rPr lang="en-US" dirty="0" smtClean="0"/>
              <a:t>Threading versus MPI on node</a:t>
            </a:r>
            <a:br>
              <a:rPr lang="en-US" dirty="0" smtClean="0"/>
            </a:br>
            <a:r>
              <a:rPr lang="en-US" sz="3100" dirty="0" smtClean="0"/>
              <a:t>Always MPI between nodes </a:t>
            </a:r>
            <a:endParaRPr lang="en-US" dirty="0"/>
          </a:p>
        </p:txBody>
      </p:sp>
      <p:sp>
        <p:nvSpPr>
          <p:cNvPr id="28" name="TextBox 27"/>
          <p:cNvSpPr txBox="1"/>
          <p:nvPr/>
        </p:nvSpPr>
        <p:spPr>
          <a:xfrm>
            <a:off x="1524000" y="5486400"/>
            <a:ext cx="5229701" cy="738664"/>
          </a:xfrm>
          <a:prstGeom prst="rect">
            <a:avLst/>
          </a:prstGeom>
          <a:noFill/>
        </p:spPr>
        <p:txBody>
          <a:bodyPr wrap="none" rtlCol="0">
            <a:spAutoFit/>
          </a:bodyPr>
          <a:lstStyle/>
          <a:p>
            <a:pPr marL="233363" indent="-233363">
              <a:buFont typeface="Arial" pitchFamily="34" charset="0"/>
              <a:buChar char="•"/>
            </a:pPr>
            <a:r>
              <a:rPr lang="en-US" sz="1400" dirty="0" smtClean="0"/>
              <a:t>Note MPI best at low levels of parallelism</a:t>
            </a:r>
          </a:p>
          <a:p>
            <a:pPr marL="233363" indent="-233363">
              <a:buFont typeface="Arial" pitchFamily="34" charset="0"/>
              <a:buChar char="•"/>
            </a:pPr>
            <a:r>
              <a:rPr lang="en-US" sz="1400" dirty="0" smtClean="0"/>
              <a:t>Threading best at Highest levels of parallelism (64 way breakeven)</a:t>
            </a:r>
          </a:p>
          <a:p>
            <a:pPr marL="233363" indent="-233363">
              <a:buFont typeface="Arial" pitchFamily="34" charset="0"/>
              <a:buChar char="•"/>
            </a:pPr>
            <a:r>
              <a:rPr lang="en-US" sz="1400" dirty="0" smtClean="0"/>
              <a:t>Uses </a:t>
            </a:r>
            <a:r>
              <a:rPr lang="en-US" sz="1400" dirty="0" err="1" smtClean="0"/>
              <a:t>MPI.Net</a:t>
            </a:r>
            <a:r>
              <a:rPr lang="en-US" sz="1400" dirty="0" smtClean="0"/>
              <a:t> as a wrapper of MS-MPI</a:t>
            </a:r>
            <a:endParaRPr lang="en-US" sz="1400" dirty="0"/>
          </a:p>
        </p:txBody>
      </p:sp>
      <p:sp>
        <p:nvSpPr>
          <p:cNvPr id="29" name="Rectangular Callout 28"/>
          <p:cNvSpPr/>
          <p:nvPr/>
        </p:nvSpPr>
        <p:spPr>
          <a:xfrm>
            <a:off x="7083316" y="1905000"/>
            <a:ext cx="420742" cy="127000"/>
          </a:xfrm>
          <a:prstGeom prst="wedgeRectCallout">
            <a:avLst>
              <a:gd name="adj1" fmla="val 44048"/>
              <a:gd name="adj2" fmla="val 11375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MPI</a:t>
            </a:r>
            <a:endParaRPr lang="en-US" sz="800" b="1" dirty="0">
              <a:solidFill>
                <a:schemeClr val="tx1"/>
              </a:solidFill>
              <a:latin typeface="Arial Narrow" pitchFamily="34" charset="0"/>
            </a:endParaRPr>
          </a:p>
        </p:txBody>
      </p:sp>
      <p:sp>
        <p:nvSpPr>
          <p:cNvPr id="30" name="Rectangular Callout 29"/>
          <p:cNvSpPr/>
          <p:nvPr/>
        </p:nvSpPr>
        <p:spPr>
          <a:xfrm>
            <a:off x="7315200" y="1524000"/>
            <a:ext cx="420742" cy="127000"/>
          </a:xfrm>
          <a:prstGeom prst="wedgeRectCallout">
            <a:avLst>
              <a:gd name="adj1" fmla="val 44048"/>
              <a:gd name="adj2" fmla="val 113750"/>
            </a:avLst>
          </a:prstGeom>
          <a:solidFill>
            <a:schemeClr val="bg1">
              <a:lumMod val="95000"/>
            </a:schemeClr>
          </a:solidFill>
          <a:ln>
            <a:no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tx1"/>
                </a:solidFill>
                <a:latin typeface="Arial Narrow" pitchFamily="34" charset="0"/>
              </a:rPr>
              <a:t>MPI</a:t>
            </a:r>
            <a:endParaRPr lang="en-US" sz="800" b="1" dirty="0">
              <a:solidFill>
                <a:schemeClr val="tx1"/>
              </a:solidFill>
              <a:latin typeface="Arial Narrow"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70"/>
          <p:cNvSpPr>
            <a:spLocks noGrp="1"/>
          </p:cNvSpPr>
          <p:nvPr>
            <p:ph type="title"/>
          </p:nvPr>
        </p:nvSpPr>
        <p:spPr>
          <a:xfrm>
            <a:off x="1219200" y="76200"/>
            <a:ext cx="6400800" cy="762000"/>
          </a:xfrm>
        </p:spPr>
        <p:txBody>
          <a:bodyPr>
            <a:normAutofit/>
          </a:bodyPr>
          <a:lstStyle/>
          <a:p>
            <a:r>
              <a:rPr lang="en-US" sz="3200" dirty="0" smtClean="0"/>
              <a:t>Data Intensive Architecture</a:t>
            </a:r>
            <a:endParaRPr lang="en-US" sz="3200" dirty="0"/>
          </a:p>
        </p:txBody>
      </p:sp>
      <p:sp>
        <p:nvSpPr>
          <p:cNvPr id="73" name="TextBox 72"/>
          <p:cNvSpPr txBox="1"/>
          <p:nvPr/>
        </p:nvSpPr>
        <p:spPr>
          <a:xfrm>
            <a:off x="6019800" y="4953000"/>
            <a:ext cx="1479892" cy="923330"/>
          </a:xfrm>
          <a:prstGeom prst="rect">
            <a:avLst/>
          </a:prstGeom>
          <a:solidFill>
            <a:schemeClr val="bg1"/>
          </a:solidFill>
        </p:spPr>
        <p:txBody>
          <a:bodyPr wrap="none" rtlCol="0">
            <a:spAutoFit/>
          </a:bodyPr>
          <a:lstStyle/>
          <a:p>
            <a:pPr algn="ctr"/>
            <a:r>
              <a:rPr lang="en-US" b="1" dirty="0" smtClean="0">
                <a:latin typeface="Arial" pitchFamily="34" charset="0"/>
                <a:cs typeface="Arial" pitchFamily="34" charset="0"/>
              </a:rPr>
              <a:t>Prepare for </a:t>
            </a:r>
          </a:p>
          <a:p>
            <a:pPr algn="ctr"/>
            <a:r>
              <a:rPr lang="en-US" b="1" dirty="0" err="1" smtClean="0">
                <a:latin typeface="Arial" pitchFamily="34" charset="0"/>
                <a:cs typeface="Arial" pitchFamily="34" charset="0"/>
              </a:rPr>
              <a:t>Viz</a:t>
            </a:r>
            <a:endParaRPr lang="en-US" b="1" dirty="0" smtClean="0">
              <a:latin typeface="Arial" pitchFamily="34" charset="0"/>
              <a:cs typeface="Arial" pitchFamily="34" charset="0"/>
            </a:endParaRPr>
          </a:p>
          <a:p>
            <a:pPr algn="ctr"/>
            <a:r>
              <a:rPr lang="en-US" b="1" dirty="0" smtClean="0">
                <a:latin typeface="Arial" pitchFamily="34" charset="0"/>
                <a:cs typeface="Arial" pitchFamily="34" charset="0"/>
              </a:rPr>
              <a:t>MDS</a:t>
            </a:r>
            <a:endParaRPr lang="en-US" b="1" dirty="0">
              <a:latin typeface="Arial" pitchFamily="34" charset="0"/>
              <a:cs typeface="Arial" pitchFamily="34" charset="0"/>
            </a:endParaRPr>
          </a:p>
        </p:txBody>
      </p:sp>
      <p:sp>
        <p:nvSpPr>
          <p:cNvPr id="75" name="TextBox 74"/>
          <p:cNvSpPr txBox="1"/>
          <p:nvPr/>
        </p:nvSpPr>
        <p:spPr>
          <a:xfrm>
            <a:off x="2286000" y="4953000"/>
            <a:ext cx="1428596" cy="646331"/>
          </a:xfrm>
          <a:prstGeom prst="rect">
            <a:avLst/>
          </a:prstGeom>
          <a:solidFill>
            <a:schemeClr val="bg1"/>
          </a:solidFill>
        </p:spPr>
        <p:txBody>
          <a:bodyPr wrap="none" rtlCol="0">
            <a:spAutoFit/>
          </a:bodyPr>
          <a:lstStyle/>
          <a:p>
            <a:pPr algn="ctr"/>
            <a:r>
              <a:rPr lang="en-US" b="1" dirty="0" smtClean="0">
                <a:latin typeface="Arial" pitchFamily="34" charset="0"/>
                <a:cs typeface="Arial" pitchFamily="34" charset="0"/>
              </a:rPr>
              <a:t>Initial</a:t>
            </a:r>
            <a:br>
              <a:rPr lang="en-US" b="1" dirty="0" smtClean="0">
                <a:latin typeface="Arial" pitchFamily="34" charset="0"/>
                <a:cs typeface="Arial" pitchFamily="34" charset="0"/>
              </a:rPr>
            </a:br>
            <a:r>
              <a:rPr lang="en-US" b="1" dirty="0" smtClean="0">
                <a:latin typeface="Arial" pitchFamily="34" charset="0"/>
                <a:cs typeface="Arial" pitchFamily="34" charset="0"/>
              </a:rPr>
              <a:t>Processing</a:t>
            </a:r>
            <a:endParaRPr lang="en-US" b="1" dirty="0">
              <a:latin typeface="Arial" pitchFamily="34" charset="0"/>
              <a:cs typeface="Arial" pitchFamily="34" charset="0"/>
            </a:endParaRPr>
          </a:p>
        </p:txBody>
      </p:sp>
      <p:cxnSp>
        <p:nvCxnSpPr>
          <p:cNvPr id="78" name="Straight Arrow Connector 77"/>
          <p:cNvCxnSpPr/>
          <p:nvPr/>
        </p:nvCxnSpPr>
        <p:spPr>
          <a:xfrm>
            <a:off x="381000" y="4114800"/>
            <a:ext cx="1066800" cy="794"/>
          </a:xfrm>
          <a:prstGeom prst="straightConnector1">
            <a:avLst/>
          </a:prstGeom>
          <a:ln w="76200">
            <a:solidFill>
              <a:srgbClr val="00206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52400" y="1828800"/>
            <a:ext cx="1505540" cy="923330"/>
          </a:xfrm>
          <a:prstGeom prst="rect">
            <a:avLst/>
          </a:prstGeom>
          <a:solidFill>
            <a:schemeClr val="bg1"/>
          </a:solidFill>
        </p:spPr>
        <p:txBody>
          <a:bodyPr wrap="none" rtlCol="0">
            <a:spAutoFit/>
          </a:bodyPr>
          <a:lstStyle/>
          <a:p>
            <a:r>
              <a:rPr lang="en-US" b="1" dirty="0" smtClean="0">
                <a:latin typeface="Arial" pitchFamily="34" charset="0"/>
                <a:cs typeface="Arial" pitchFamily="34" charset="0"/>
              </a:rPr>
              <a:t>Instruments</a:t>
            </a:r>
            <a:br>
              <a:rPr lang="en-US" b="1" dirty="0" smtClean="0">
                <a:latin typeface="Arial" pitchFamily="34" charset="0"/>
                <a:cs typeface="Arial" pitchFamily="34" charset="0"/>
              </a:rPr>
            </a:b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User Data</a:t>
            </a:r>
            <a:endParaRPr lang="en-US" b="1" dirty="0">
              <a:latin typeface="Arial" pitchFamily="34" charset="0"/>
              <a:cs typeface="Arial" pitchFamily="34" charset="0"/>
            </a:endParaRPr>
          </a:p>
        </p:txBody>
      </p:sp>
      <p:cxnSp>
        <p:nvCxnSpPr>
          <p:cNvPr id="76" name="Straight Arrow Connector 75"/>
          <p:cNvCxnSpPr/>
          <p:nvPr/>
        </p:nvCxnSpPr>
        <p:spPr>
          <a:xfrm>
            <a:off x="609600" y="2286000"/>
            <a:ext cx="1066800"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28600" y="3429000"/>
            <a:ext cx="825867" cy="369332"/>
          </a:xfrm>
          <a:prstGeom prst="rect">
            <a:avLst/>
          </a:prstGeom>
          <a:solidFill>
            <a:schemeClr val="bg1"/>
          </a:solidFill>
        </p:spPr>
        <p:txBody>
          <a:bodyPr wrap="none" rtlCol="0">
            <a:spAutoFit/>
          </a:bodyPr>
          <a:lstStyle/>
          <a:p>
            <a:r>
              <a:rPr lang="en-US" b="1" dirty="0" smtClean="0">
                <a:latin typeface="Arial" pitchFamily="34" charset="0"/>
                <a:cs typeface="Arial" pitchFamily="34" charset="0"/>
              </a:rPr>
              <a:t>Users</a:t>
            </a:r>
            <a:endParaRPr lang="en-US" b="1" dirty="0">
              <a:latin typeface="Arial" pitchFamily="34" charset="0"/>
              <a:cs typeface="Arial" pitchFamily="34" charset="0"/>
            </a:endParaRPr>
          </a:p>
        </p:txBody>
      </p:sp>
      <p:grpSp>
        <p:nvGrpSpPr>
          <p:cNvPr id="260" name="Group 259"/>
          <p:cNvGrpSpPr/>
          <p:nvPr/>
        </p:nvGrpSpPr>
        <p:grpSpPr>
          <a:xfrm>
            <a:off x="1752600" y="1219200"/>
            <a:ext cx="1600200" cy="3657600"/>
            <a:chOff x="1752600" y="1219200"/>
            <a:chExt cx="1600200" cy="3657600"/>
          </a:xfrm>
        </p:grpSpPr>
        <p:grpSp>
          <p:nvGrpSpPr>
            <p:cNvPr id="162" name="Group 161"/>
            <p:cNvGrpSpPr/>
            <p:nvPr/>
          </p:nvGrpSpPr>
          <p:grpSpPr>
            <a:xfrm>
              <a:off x="2895599" y="1219200"/>
              <a:ext cx="457201" cy="3657600"/>
              <a:chOff x="3352799" y="1600200"/>
              <a:chExt cx="457201" cy="3657600"/>
            </a:xfrm>
          </p:grpSpPr>
          <p:grpSp>
            <p:nvGrpSpPr>
              <p:cNvPr id="5" name="Group 28"/>
              <p:cNvGrpSpPr/>
              <p:nvPr/>
            </p:nvGrpSpPr>
            <p:grpSpPr>
              <a:xfrm>
                <a:off x="3352799" y="2895600"/>
                <a:ext cx="457200" cy="2362200"/>
                <a:chOff x="3581400" y="2438400"/>
                <a:chExt cx="457200" cy="2362200"/>
              </a:xfrm>
            </p:grpSpPr>
            <p:sp>
              <p:nvSpPr>
                <p:cNvPr id="4" name="Oval 3"/>
                <p:cNvSpPr/>
                <p:nvPr/>
              </p:nvSpPr>
              <p:spPr>
                <a:xfrm rot="16200000">
                  <a:off x="3581400" y="2438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3581400" y="3073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3581400" y="3708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6200000">
                  <a:off x="3581400" y="4343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p:cNvGrpSpPr/>
              <p:nvPr/>
            </p:nvGrpSpPr>
            <p:grpSpPr>
              <a:xfrm>
                <a:off x="3352799" y="1600200"/>
                <a:ext cx="457201" cy="1066800"/>
                <a:chOff x="3352799" y="1600200"/>
                <a:chExt cx="457201" cy="1066800"/>
              </a:xfrm>
            </p:grpSpPr>
            <p:sp>
              <p:nvSpPr>
                <p:cNvPr id="36" name="Oval 35"/>
                <p:cNvSpPr/>
                <p:nvPr/>
              </p:nvSpPr>
              <p:spPr>
                <a:xfrm rot="16200000">
                  <a:off x="3352799" y="16002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6200000">
                  <a:off x="3352800" y="22098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074" name="Picture 2"/>
            <p:cNvPicPr>
              <a:picLocks noChangeAspect="1" noChangeArrowheads="1"/>
            </p:cNvPicPr>
            <p:nvPr/>
          </p:nvPicPr>
          <p:blipFill>
            <a:blip r:embed="rId3" cstate="print"/>
            <a:srcRect/>
            <a:stretch>
              <a:fillRect/>
            </a:stretch>
          </p:blipFill>
          <p:spPr bwMode="auto">
            <a:xfrm>
              <a:off x="1752600" y="1219200"/>
              <a:ext cx="952500" cy="532279"/>
            </a:xfrm>
            <a:prstGeom prst="rect">
              <a:avLst/>
            </a:prstGeom>
            <a:noFill/>
            <a:ln w="9525">
              <a:noFill/>
              <a:miter lim="800000"/>
              <a:headEnd/>
              <a:tailEnd/>
            </a:ln>
            <a:effectLst/>
          </p:spPr>
        </p:pic>
        <p:pic>
          <p:nvPicPr>
            <p:cNvPr id="46" name="Picture 2"/>
            <p:cNvPicPr>
              <a:picLocks noChangeAspect="1" noChangeArrowheads="1"/>
            </p:cNvPicPr>
            <p:nvPr/>
          </p:nvPicPr>
          <p:blipFill>
            <a:blip r:embed="rId3" cstate="print"/>
            <a:srcRect/>
            <a:stretch>
              <a:fillRect/>
            </a:stretch>
          </p:blipFill>
          <p:spPr bwMode="auto">
            <a:xfrm>
              <a:off x="1752600" y="2453865"/>
              <a:ext cx="952500" cy="532279"/>
            </a:xfrm>
            <a:prstGeom prst="rect">
              <a:avLst/>
            </a:prstGeom>
            <a:noFill/>
            <a:ln w="9525">
              <a:noFill/>
              <a:miter lim="800000"/>
              <a:headEnd/>
              <a:tailEnd/>
            </a:ln>
            <a:effectLst/>
          </p:spPr>
        </p:pic>
        <p:pic>
          <p:nvPicPr>
            <p:cNvPr id="47" name="Picture 2"/>
            <p:cNvPicPr>
              <a:picLocks noChangeAspect="1" noChangeArrowheads="1"/>
            </p:cNvPicPr>
            <p:nvPr/>
          </p:nvPicPr>
          <p:blipFill>
            <a:blip r:embed="rId3" cstate="print"/>
            <a:srcRect/>
            <a:stretch>
              <a:fillRect/>
            </a:stretch>
          </p:blipFill>
          <p:spPr bwMode="auto">
            <a:xfrm>
              <a:off x="1752600" y="3108737"/>
              <a:ext cx="952500" cy="532279"/>
            </a:xfrm>
            <a:prstGeom prst="rect">
              <a:avLst/>
            </a:prstGeom>
            <a:noFill/>
            <a:ln w="9525">
              <a:noFill/>
              <a:miter lim="800000"/>
              <a:headEnd/>
              <a:tailEnd/>
            </a:ln>
            <a:effectLst/>
          </p:spPr>
        </p:pic>
        <p:pic>
          <p:nvPicPr>
            <p:cNvPr id="48" name="Picture 2"/>
            <p:cNvPicPr>
              <a:picLocks noChangeAspect="1" noChangeArrowheads="1"/>
            </p:cNvPicPr>
            <p:nvPr/>
          </p:nvPicPr>
          <p:blipFill>
            <a:blip r:embed="rId3" cstate="print"/>
            <a:srcRect/>
            <a:stretch>
              <a:fillRect/>
            </a:stretch>
          </p:blipFill>
          <p:spPr bwMode="auto">
            <a:xfrm>
              <a:off x="1752600" y="4343400"/>
              <a:ext cx="952500" cy="532279"/>
            </a:xfrm>
            <a:prstGeom prst="rect">
              <a:avLst/>
            </a:prstGeom>
            <a:noFill/>
            <a:ln w="9525">
              <a:noFill/>
              <a:miter lim="800000"/>
              <a:headEnd/>
              <a:tailEnd/>
            </a:ln>
            <a:effectLst/>
          </p:spPr>
        </p:pic>
        <p:grpSp>
          <p:nvGrpSpPr>
            <p:cNvPr id="14" name="Group 9"/>
            <p:cNvGrpSpPr>
              <a:grpSpLocks/>
            </p:cNvGrpSpPr>
            <p:nvPr/>
          </p:nvGrpSpPr>
          <p:grpSpPr bwMode="auto">
            <a:xfrm>
              <a:off x="1847850" y="3763609"/>
              <a:ext cx="762000" cy="457200"/>
              <a:chOff x="506" y="717"/>
              <a:chExt cx="790" cy="445"/>
            </a:xfrm>
          </p:grpSpPr>
          <p:sp>
            <p:nvSpPr>
              <p:cNvPr id="8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8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p>
            </p:txBody>
          </p:sp>
          <p:sp>
            <p:nvSpPr>
              <p:cNvPr id="8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p>
            </p:txBody>
          </p:sp>
          <p:sp>
            <p:nvSpPr>
              <p:cNvPr id="8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p>
            </p:txBody>
          </p:sp>
          <p:sp>
            <p:nvSpPr>
              <p:cNvPr id="8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p>
            </p:txBody>
          </p:sp>
          <p:sp>
            <p:nvSpPr>
              <p:cNvPr id="8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p>
            </p:txBody>
          </p:sp>
          <p:sp>
            <p:nvSpPr>
              <p:cNvPr id="8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p>
            </p:txBody>
          </p:sp>
          <p:sp>
            <p:nvSpPr>
              <p:cNvPr id="8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p>
            </p:txBody>
          </p:sp>
          <p:sp>
            <p:nvSpPr>
              <p:cNvPr id="9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p>
            </p:txBody>
          </p:sp>
          <p:sp>
            <p:nvSpPr>
              <p:cNvPr id="9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p>
            </p:txBody>
          </p:sp>
          <p:sp>
            <p:nvSpPr>
              <p:cNvPr id="9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9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9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9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p>
            </p:txBody>
          </p:sp>
          <p:sp>
            <p:nvSpPr>
              <p:cNvPr id="96" name="Text Box 24"/>
              <p:cNvSpPr txBox="1">
                <a:spLocks noChangeArrowheads="1"/>
              </p:cNvSpPr>
              <p:nvPr/>
            </p:nvSpPr>
            <p:spPr bwMode="auto">
              <a:xfrm>
                <a:off x="506" y="883"/>
                <a:ext cx="790" cy="250"/>
              </a:xfrm>
              <a:prstGeom prst="rect">
                <a:avLst/>
              </a:prstGeom>
              <a:noFill/>
              <a:ln w="9525">
                <a:noFill/>
                <a:miter lim="800000"/>
                <a:headEnd/>
                <a:tailEnd/>
              </a:ln>
              <a:effectLst/>
            </p:spPr>
            <p:txBody>
              <a:bodyPr anchor="ctr">
                <a:spAutoFit/>
              </a:bodyPr>
              <a:lstStyle/>
              <a:p>
                <a:pPr algn="ctr" eaLnBrk="0" hangingPunct="0"/>
                <a:r>
                  <a:rPr kumimoji="1" lang="en-US" sz="2000" b="1" dirty="0" smtClean="0"/>
                  <a:t>Files</a:t>
                </a:r>
                <a:endParaRPr kumimoji="1" lang="en-US" sz="2000" b="1" dirty="0">
                  <a:solidFill>
                    <a:schemeClr val="bg1"/>
                  </a:solidFill>
                </a:endParaRPr>
              </a:p>
            </p:txBody>
          </p:sp>
        </p:grpSp>
        <p:grpSp>
          <p:nvGrpSpPr>
            <p:cNvPr id="129" name="Group 9"/>
            <p:cNvGrpSpPr>
              <a:grpSpLocks/>
            </p:cNvGrpSpPr>
            <p:nvPr/>
          </p:nvGrpSpPr>
          <p:grpSpPr bwMode="auto">
            <a:xfrm>
              <a:off x="1847850" y="1874072"/>
              <a:ext cx="762000" cy="457200"/>
              <a:chOff x="506" y="717"/>
              <a:chExt cx="790" cy="445"/>
            </a:xfrm>
          </p:grpSpPr>
          <p:sp>
            <p:nvSpPr>
              <p:cNvPr id="145"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46"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p>
            </p:txBody>
          </p:sp>
          <p:sp>
            <p:nvSpPr>
              <p:cNvPr id="147"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p>
            </p:txBody>
          </p:sp>
          <p:sp>
            <p:nvSpPr>
              <p:cNvPr id="148"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p>
            </p:txBody>
          </p:sp>
          <p:sp>
            <p:nvSpPr>
              <p:cNvPr id="149"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p>
            </p:txBody>
          </p:sp>
          <p:sp>
            <p:nvSpPr>
              <p:cNvPr id="150"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51"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p>
            </p:txBody>
          </p:sp>
          <p:sp>
            <p:nvSpPr>
              <p:cNvPr id="152"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p>
            </p:txBody>
          </p:sp>
          <p:sp>
            <p:nvSpPr>
              <p:cNvPr id="153"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p>
            </p:txBody>
          </p:sp>
          <p:sp>
            <p:nvSpPr>
              <p:cNvPr id="154"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p>
            </p:txBody>
          </p:sp>
          <p:sp>
            <p:nvSpPr>
              <p:cNvPr id="155"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56"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57"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p>
            </p:txBody>
          </p:sp>
          <p:sp>
            <p:nvSpPr>
              <p:cNvPr id="159" name="Text Box 24"/>
              <p:cNvSpPr txBox="1">
                <a:spLocks noChangeArrowheads="1"/>
              </p:cNvSpPr>
              <p:nvPr/>
            </p:nvSpPr>
            <p:spPr bwMode="auto">
              <a:xfrm>
                <a:off x="506" y="883"/>
                <a:ext cx="790" cy="250"/>
              </a:xfrm>
              <a:prstGeom prst="rect">
                <a:avLst/>
              </a:prstGeom>
              <a:noFill/>
              <a:ln w="9525">
                <a:noFill/>
                <a:miter lim="800000"/>
                <a:headEnd/>
                <a:tailEnd/>
              </a:ln>
              <a:effectLst/>
            </p:spPr>
            <p:txBody>
              <a:bodyPr anchor="ctr">
                <a:spAutoFit/>
              </a:bodyPr>
              <a:lstStyle/>
              <a:p>
                <a:pPr algn="ctr" eaLnBrk="0" hangingPunct="0"/>
                <a:r>
                  <a:rPr kumimoji="1" lang="en-US" sz="2000" b="1" dirty="0" smtClean="0"/>
                  <a:t>Files</a:t>
                </a:r>
                <a:endParaRPr kumimoji="1" lang="en-US" sz="2000" b="1" dirty="0">
                  <a:solidFill>
                    <a:schemeClr val="bg1"/>
                  </a:solidFill>
                </a:endParaRPr>
              </a:p>
            </p:txBody>
          </p:sp>
        </p:grpSp>
      </p:grpSp>
      <p:grpSp>
        <p:nvGrpSpPr>
          <p:cNvPr id="261" name="Group 260"/>
          <p:cNvGrpSpPr/>
          <p:nvPr/>
        </p:nvGrpSpPr>
        <p:grpSpPr>
          <a:xfrm>
            <a:off x="3581400" y="1219200"/>
            <a:ext cx="1600200" cy="3657600"/>
            <a:chOff x="3581400" y="1219200"/>
            <a:chExt cx="1600200" cy="3657600"/>
          </a:xfrm>
        </p:grpSpPr>
        <p:grpSp>
          <p:nvGrpSpPr>
            <p:cNvPr id="166" name="Group 165"/>
            <p:cNvGrpSpPr/>
            <p:nvPr/>
          </p:nvGrpSpPr>
          <p:grpSpPr>
            <a:xfrm>
              <a:off x="4724399" y="1219200"/>
              <a:ext cx="457201" cy="3657600"/>
              <a:chOff x="3352799" y="1600200"/>
              <a:chExt cx="457201" cy="3657600"/>
            </a:xfrm>
          </p:grpSpPr>
          <p:grpSp>
            <p:nvGrpSpPr>
              <p:cNvPr id="203" name="Group 28"/>
              <p:cNvGrpSpPr/>
              <p:nvPr/>
            </p:nvGrpSpPr>
            <p:grpSpPr>
              <a:xfrm>
                <a:off x="3352799" y="2895600"/>
                <a:ext cx="457200" cy="2362200"/>
                <a:chOff x="3581400" y="2438400"/>
                <a:chExt cx="457200" cy="2362200"/>
              </a:xfrm>
            </p:grpSpPr>
            <p:sp>
              <p:nvSpPr>
                <p:cNvPr id="207" name="Oval 206"/>
                <p:cNvSpPr/>
                <p:nvPr/>
              </p:nvSpPr>
              <p:spPr>
                <a:xfrm rot="16200000">
                  <a:off x="3581400" y="2438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rot="16200000">
                  <a:off x="3581400" y="3073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rot="16200000">
                  <a:off x="3581400" y="3708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rot="16200000">
                  <a:off x="3581400" y="4343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03"/>
              <p:cNvGrpSpPr/>
              <p:nvPr/>
            </p:nvGrpSpPr>
            <p:grpSpPr>
              <a:xfrm>
                <a:off x="3352799" y="1600200"/>
                <a:ext cx="457201" cy="1066800"/>
                <a:chOff x="3352799" y="1600200"/>
                <a:chExt cx="457201" cy="1066800"/>
              </a:xfrm>
            </p:grpSpPr>
            <p:sp>
              <p:nvSpPr>
                <p:cNvPr id="205" name="Oval 204"/>
                <p:cNvSpPr/>
                <p:nvPr/>
              </p:nvSpPr>
              <p:spPr>
                <a:xfrm rot="16200000">
                  <a:off x="3352799" y="16002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rot="16200000">
                  <a:off x="3352800" y="22098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7" name="Picture 2"/>
            <p:cNvPicPr>
              <a:picLocks noChangeAspect="1" noChangeArrowheads="1"/>
            </p:cNvPicPr>
            <p:nvPr/>
          </p:nvPicPr>
          <p:blipFill>
            <a:blip r:embed="rId3" cstate="print"/>
            <a:srcRect/>
            <a:stretch>
              <a:fillRect/>
            </a:stretch>
          </p:blipFill>
          <p:spPr bwMode="auto">
            <a:xfrm>
              <a:off x="3581400" y="1219200"/>
              <a:ext cx="952500" cy="532279"/>
            </a:xfrm>
            <a:prstGeom prst="rect">
              <a:avLst/>
            </a:prstGeom>
            <a:noFill/>
            <a:ln w="9525">
              <a:noFill/>
              <a:miter lim="800000"/>
              <a:headEnd/>
              <a:tailEnd/>
            </a:ln>
            <a:effectLst/>
          </p:spPr>
        </p:pic>
        <p:pic>
          <p:nvPicPr>
            <p:cNvPr id="168" name="Picture 2"/>
            <p:cNvPicPr>
              <a:picLocks noChangeAspect="1" noChangeArrowheads="1"/>
            </p:cNvPicPr>
            <p:nvPr/>
          </p:nvPicPr>
          <p:blipFill>
            <a:blip r:embed="rId3" cstate="print"/>
            <a:srcRect/>
            <a:stretch>
              <a:fillRect/>
            </a:stretch>
          </p:blipFill>
          <p:spPr bwMode="auto">
            <a:xfrm>
              <a:off x="3581400" y="2453865"/>
              <a:ext cx="952500" cy="532279"/>
            </a:xfrm>
            <a:prstGeom prst="rect">
              <a:avLst/>
            </a:prstGeom>
            <a:noFill/>
            <a:ln w="9525">
              <a:noFill/>
              <a:miter lim="800000"/>
              <a:headEnd/>
              <a:tailEnd/>
            </a:ln>
            <a:effectLst/>
          </p:spPr>
        </p:pic>
        <p:pic>
          <p:nvPicPr>
            <p:cNvPr id="169" name="Picture 2"/>
            <p:cNvPicPr>
              <a:picLocks noChangeAspect="1" noChangeArrowheads="1"/>
            </p:cNvPicPr>
            <p:nvPr/>
          </p:nvPicPr>
          <p:blipFill>
            <a:blip r:embed="rId3" cstate="print"/>
            <a:srcRect/>
            <a:stretch>
              <a:fillRect/>
            </a:stretch>
          </p:blipFill>
          <p:spPr bwMode="auto">
            <a:xfrm>
              <a:off x="3581400" y="3108737"/>
              <a:ext cx="952500" cy="532279"/>
            </a:xfrm>
            <a:prstGeom prst="rect">
              <a:avLst/>
            </a:prstGeom>
            <a:noFill/>
            <a:ln w="9525">
              <a:noFill/>
              <a:miter lim="800000"/>
              <a:headEnd/>
              <a:tailEnd/>
            </a:ln>
            <a:effectLst/>
          </p:spPr>
        </p:pic>
        <p:pic>
          <p:nvPicPr>
            <p:cNvPr id="170" name="Picture 2"/>
            <p:cNvPicPr>
              <a:picLocks noChangeAspect="1" noChangeArrowheads="1"/>
            </p:cNvPicPr>
            <p:nvPr/>
          </p:nvPicPr>
          <p:blipFill>
            <a:blip r:embed="rId3" cstate="print"/>
            <a:srcRect/>
            <a:stretch>
              <a:fillRect/>
            </a:stretch>
          </p:blipFill>
          <p:spPr bwMode="auto">
            <a:xfrm>
              <a:off x="3581400" y="4343400"/>
              <a:ext cx="952500" cy="532279"/>
            </a:xfrm>
            <a:prstGeom prst="rect">
              <a:avLst/>
            </a:prstGeom>
            <a:noFill/>
            <a:ln w="9525">
              <a:noFill/>
              <a:miter lim="800000"/>
              <a:headEnd/>
              <a:tailEnd/>
            </a:ln>
            <a:effectLst/>
          </p:spPr>
        </p:pic>
        <p:grpSp>
          <p:nvGrpSpPr>
            <p:cNvPr id="171" name="Group 9"/>
            <p:cNvGrpSpPr>
              <a:grpSpLocks/>
            </p:cNvGrpSpPr>
            <p:nvPr/>
          </p:nvGrpSpPr>
          <p:grpSpPr bwMode="auto">
            <a:xfrm>
              <a:off x="3676650" y="3763610"/>
              <a:ext cx="762001" cy="457201"/>
              <a:chOff x="506" y="717"/>
              <a:chExt cx="790" cy="445"/>
            </a:xfrm>
          </p:grpSpPr>
          <p:sp>
            <p:nvSpPr>
              <p:cNvPr id="18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8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p>
            </p:txBody>
          </p:sp>
          <p:sp>
            <p:nvSpPr>
              <p:cNvPr id="19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p>
            </p:txBody>
          </p:sp>
          <p:sp>
            <p:nvSpPr>
              <p:cNvPr id="19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p>
            </p:txBody>
          </p:sp>
          <p:sp>
            <p:nvSpPr>
              <p:cNvPr id="19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p>
            </p:txBody>
          </p:sp>
          <p:sp>
            <p:nvSpPr>
              <p:cNvPr id="19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9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p>
            </p:txBody>
          </p:sp>
          <p:sp>
            <p:nvSpPr>
              <p:cNvPr id="19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p>
            </p:txBody>
          </p:sp>
          <p:sp>
            <p:nvSpPr>
              <p:cNvPr id="19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p>
            </p:txBody>
          </p:sp>
          <p:sp>
            <p:nvSpPr>
              <p:cNvPr id="19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p>
            </p:txBody>
          </p:sp>
          <p:sp>
            <p:nvSpPr>
              <p:cNvPr id="19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9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20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p>
            </p:txBody>
          </p:sp>
          <p:sp>
            <p:nvSpPr>
              <p:cNvPr id="202" name="Text Box 24"/>
              <p:cNvSpPr txBox="1">
                <a:spLocks noChangeArrowheads="1"/>
              </p:cNvSpPr>
              <p:nvPr/>
            </p:nvSpPr>
            <p:spPr bwMode="auto">
              <a:xfrm>
                <a:off x="506" y="883"/>
                <a:ext cx="790" cy="250"/>
              </a:xfrm>
              <a:prstGeom prst="rect">
                <a:avLst/>
              </a:prstGeom>
              <a:noFill/>
              <a:ln w="9525">
                <a:noFill/>
                <a:miter lim="800000"/>
                <a:headEnd/>
                <a:tailEnd/>
              </a:ln>
              <a:effectLst/>
            </p:spPr>
            <p:txBody>
              <a:bodyPr anchor="ctr">
                <a:spAutoFit/>
              </a:bodyPr>
              <a:lstStyle/>
              <a:p>
                <a:pPr algn="ctr" eaLnBrk="0" hangingPunct="0"/>
                <a:r>
                  <a:rPr kumimoji="1" lang="en-US" sz="2000" b="1" dirty="0" smtClean="0"/>
                  <a:t>Files</a:t>
                </a:r>
                <a:endParaRPr kumimoji="1" lang="en-US" sz="2000" b="1" dirty="0">
                  <a:solidFill>
                    <a:schemeClr val="bg1"/>
                  </a:solidFill>
                </a:endParaRPr>
              </a:p>
            </p:txBody>
          </p:sp>
        </p:grpSp>
        <p:grpSp>
          <p:nvGrpSpPr>
            <p:cNvPr id="172" name="Group 9"/>
            <p:cNvGrpSpPr>
              <a:grpSpLocks/>
            </p:cNvGrpSpPr>
            <p:nvPr/>
          </p:nvGrpSpPr>
          <p:grpSpPr bwMode="auto">
            <a:xfrm>
              <a:off x="3676650" y="1874073"/>
              <a:ext cx="762001" cy="457201"/>
              <a:chOff x="506" y="717"/>
              <a:chExt cx="790" cy="445"/>
            </a:xfrm>
          </p:grpSpPr>
          <p:sp>
            <p:nvSpPr>
              <p:cNvPr id="173"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74"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p>
            </p:txBody>
          </p:sp>
          <p:sp>
            <p:nvSpPr>
              <p:cNvPr id="175"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p>
            </p:txBody>
          </p:sp>
          <p:sp>
            <p:nvSpPr>
              <p:cNvPr id="176"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p>
            </p:txBody>
          </p:sp>
          <p:sp>
            <p:nvSpPr>
              <p:cNvPr id="177"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p>
            </p:txBody>
          </p:sp>
          <p:sp>
            <p:nvSpPr>
              <p:cNvPr id="178"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79"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p>
            </p:txBody>
          </p:sp>
          <p:sp>
            <p:nvSpPr>
              <p:cNvPr id="180"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p>
            </p:txBody>
          </p:sp>
          <p:sp>
            <p:nvSpPr>
              <p:cNvPr id="181"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p>
            </p:txBody>
          </p:sp>
          <p:sp>
            <p:nvSpPr>
              <p:cNvPr id="182"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p>
            </p:txBody>
          </p:sp>
          <p:sp>
            <p:nvSpPr>
              <p:cNvPr id="183"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84"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185"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86"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p>
            </p:txBody>
          </p:sp>
          <p:sp>
            <p:nvSpPr>
              <p:cNvPr id="187" name="Text Box 24"/>
              <p:cNvSpPr txBox="1">
                <a:spLocks noChangeArrowheads="1"/>
              </p:cNvSpPr>
              <p:nvPr/>
            </p:nvSpPr>
            <p:spPr bwMode="auto">
              <a:xfrm>
                <a:off x="506" y="883"/>
                <a:ext cx="790" cy="250"/>
              </a:xfrm>
              <a:prstGeom prst="rect">
                <a:avLst/>
              </a:prstGeom>
              <a:noFill/>
              <a:ln w="9525">
                <a:noFill/>
                <a:miter lim="800000"/>
                <a:headEnd/>
                <a:tailEnd/>
              </a:ln>
              <a:effectLst/>
            </p:spPr>
            <p:txBody>
              <a:bodyPr anchor="ctr">
                <a:spAutoFit/>
              </a:bodyPr>
              <a:lstStyle/>
              <a:p>
                <a:pPr algn="ctr" eaLnBrk="0" hangingPunct="0"/>
                <a:r>
                  <a:rPr kumimoji="1" lang="en-US" sz="2000" b="1" dirty="0" smtClean="0"/>
                  <a:t>Files</a:t>
                </a:r>
                <a:endParaRPr kumimoji="1" lang="en-US" sz="2000" b="1" dirty="0">
                  <a:solidFill>
                    <a:schemeClr val="bg1"/>
                  </a:solidFill>
                </a:endParaRPr>
              </a:p>
            </p:txBody>
          </p:sp>
        </p:grpSp>
      </p:grpSp>
      <p:grpSp>
        <p:nvGrpSpPr>
          <p:cNvPr id="262" name="Group 261"/>
          <p:cNvGrpSpPr/>
          <p:nvPr/>
        </p:nvGrpSpPr>
        <p:grpSpPr>
          <a:xfrm>
            <a:off x="5410200" y="1219200"/>
            <a:ext cx="1600200" cy="3657600"/>
            <a:chOff x="5410200" y="1219200"/>
            <a:chExt cx="1600200" cy="3657600"/>
          </a:xfrm>
        </p:grpSpPr>
        <p:grpSp>
          <p:nvGrpSpPr>
            <p:cNvPr id="212" name="Group 211"/>
            <p:cNvGrpSpPr/>
            <p:nvPr/>
          </p:nvGrpSpPr>
          <p:grpSpPr>
            <a:xfrm>
              <a:off x="6553199" y="1219200"/>
              <a:ext cx="457201" cy="3657600"/>
              <a:chOff x="3352799" y="1600200"/>
              <a:chExt cx="457201" cy="3657600"/>
            </a:xfrm>
          </p:grpSpPr>
          <p:grpSp>
            <p:nvGrpSpPr>
              <p:cNvPr id="249" name="Group 28"/>
              <p:cNvGrpSpPr/>
              <p:nvPr/>
            </p:nvGrpSpPr>
            <p:grpSpPr>
              <a:xfrm>
                <a:off x="3352799" y="2895600"/>
                <a:ext cx="457200" cy="2362200"/>
                <a:chOff x="3581400" y="2438400"/>
                <a:chExt cx="457200" cy="2362200"/>
              </a:xfrm>
            </p:grpSpPr>
            <p:sp>
              <p:nvSpPr>
                <p:cNvPr id="253" name="Oval 252"/>
                <p:cNvSpPr/>
                <p:nvPr/>
              </p:nvSpPr>
              <p:spPr>
                <a:xfrm rot="16200000">
                  <a:off x="3581400" y="2438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rot="16200000">
                  <a:off x="3581400" y="3073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rot="16200000">
                  <a:off x="3581400" y="3708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rot="16200000">
                  <a:off x="3581400" y="43434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49"/>
              <p:cNvGrpSpPr/>
              <p:nvPr/>
            </p:nvGrpSpPr>
            <p:grpSpPr>
              <a:xfrm>
                <a:off x="3352799" y="1600200"/>
                <a:ext cx="457201" cy="1066800"/>
                <a:chOff x="3352799" y="1600200"/>
                <a:chExt cx="457201" cy="1066800"/>
              </a:xfrm>
            </p:grpSpPr>
            <p:sp>
              <p:nvSpPr>
                <p:cNvPr id="251" name="Oval 250"/>
                <p:cNvSpPr/>
                <p:nvPr/>
              </p:nvSpPr>
              <p:spPr>
                <a:xfrm rot="16200000">
                  <a:off x="3352799" y="16002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rot="16200000">
                  <a:off x="3352800" y="2209800"/>
                  <a:ext cx="4572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13" name="Picture 2"/>
            <p:cNvPicPr>
              <a:picLocks noChangeAspect="1" noChangeArrowheads="1"/>
            </p:cNvPicPr>
            <p:nvPr/>
          </p:nvPicPr>
          <p:blipFill>
            <a:blip r:embed="rId3" cstate="print"/>
            <a:srcRect/>
            <a:stretch>
              <a:fillRect/>
            </a:stretch>
          </p:blipFill>
          <p:spPr bwMode="auto">
            <a:xfrm>
              <a:off x="5410200" y="1219200"/>
              <a:ext cx="952500" cy="532279"/>
            </a:xfrm>
            <a:prstGeom prst="rect">
              <a:avLst/>
            </a:prstGeom>
            <a:noFill/>
            <a:ln w="9525">
              <a:noFill/>
              <a:miter lim="800000"/>
              <a:headEnd/>
              <a:tailEnd/>
            </a:ln>
            <a:effectLst/>
          </p:spPr>
        </p:pic>
        <p:pic>
          <p:nvPicPr>
            <p:cNvPr id="214" name="Picture 2"/>
            <p:cNvPicPr>
              <a:picLocks noChangeAspect="1" noChangeArrowheads="1"/>
            </p:cNvPicPr>
            <p:nvPr/>
          </p:nvPicPr>
          <p:blipFill>
            <a:blip r:embed="rId3" cstate="print"/>
            <a:srcRect/>
            <a:stretch>
              <a:fillRect/>
            </a:stretch>
          </p:blipFill>
          <p:spPr bwMode="auto">
            <a:xfrm>
              <a:off x="5410200" y="2453865"/>
              <a:ext cx="952500" cy="532279"/>
            </a:xfrm>
            <a:prstGeom prst="rect">
              <a:avLst/>
            </a:prstGeom>
            <a:noFill/>
            <a:ln w="9525">
              <a:noFill/>
              <a:miter lim="800000"/>
              <a:headEnd/>
              <a:tailEnd/>
            </a:ln>
            <a:effectLst/>
          </p:spPr>
        </p:pic>
        <p:pic>
          <p:nvPicPr>
            <p:cNvPr id="215" name="Picture 2"/>
            <p:cNvPicPr>
              <a:picLocks noChangeAspect="1" noChangeArrowheads="1"/>
            </p:cNvPicPr>
            <p:nvPr/>
          </p:nvPicPr>
          <p:blipFill>
            <a:blip r:embed="rId3" cstate="print"/>
            <a:srcRect/>
            <a:stretch>
              <a:fillRect/>
            </a:stretch>
          </p:blipFill>
          <p:spPr bwMode="auto">
            <a:xfrm>
              <a:off x="5410200" y="3108737"/>
              <a:ext cx="952500" cy="532279"/>
            </a:xfrm>
            <a:prstGeom prst="rect">
              <a:avLst/>
            </a:prstGeom>
            <a:noFill/>
            <a:ln w="9525">
              <a:noFill/>
              <a:miter lim="800000"/>
              <a:headEnd/>
              <a:tailEnd/>
            </a:ln>
            <a:effectLst/>
          </p:spPr>
        </p:pic>
        <p:pic>
          <p:nvPicPr>
            <p:cNvPr id="216" name="Picture 2"/>
            <p:cNvPicPr>
              <a:picLocks noChangeAspect="1" noChangeArrowheads="1"/>
            </p:cNvPicPr>
            <p:nvPr/>
          </p:nvPicPr>
          <p:blipFill>
            <a:blip r:embed="rId3" cstate="print"/>
            <a:srcRect/>
            <a:stretch>
              <a:fillRect/>
            </a:stretch>
          </p:blipFill>
          <p:spPr bwMode="auto">
            <a:xfrm>
              <a:off x="5410200" y="4343400"/>
              <a:ext cx="952500" cy="532279"/>
            </a:xfrm>
            <a:prstGeom prst="rect">
              <a:avLst/>
            </a:prstGeom>
            <a:noFill/>
            <a:ln w="9525">
              <a:noFill/>
              <a:miter lim="800000"/>
              <a:headEnd/>
              <a:tailEnd/>
            </a:ln>
            <a:effectLst/>
          </p:spPr>
        </p:pic>
        <p:grpSp>
          <p:nvGrpSpPr>
            <p:cNvPr id="217" name="Group 9"/>
            <p:cNvGrpSpPr>
              <a:grpSpLocks/>
            </p:cNvGrpSpPr>
            <p:nvPr/>
          </p:nvGrpSpPr>
          <p:grpSpPr bwMode="auto">
            <a:xfrm>
              <a:off x="5505450" y="3763610"/>
              <a:ext cx="762001" cy="457201"/>
              <a:chOff x="506" y="717"/>
              <a:chExt cx="790" cy="445"/>
            </a:xfrm>
          </p:grpSpPr>
          <p:sp>
            <p:nvSpPr>
              <p:cNvPr id="23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p>
            </p:txBody>
          </p:sp>
          <p:sp>
            <p:nvSpPr>
              <p:cNvPr id="23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p>
            </p:txBody>
          </p:sp>
          <p:sp>
            <p:nvSpPr>
              <p:cNvPr id="23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p>
            </p:txBody>
          </p:sp>
          <p:sp>
            <p:nvSpPr>
              <p:cNvPr id="23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p>
            </p:txBody>
          </p:sp>
          <p:sp>
            <p:nvSpPr>
              <p:cNvPr id="23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p>
            </p:txBody>
          </p:sp>
          <p:sp>
            <p:nvSpPr>
              <p:cNvPr id="24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p>
            </p:txBody>
          </p:sp>
          <p:sp>
            <p:nvSpPr>
              <p:cNvPr id="24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p>
            </p:txBody>
          </p:sp>
          <p:sp>
            <p:nvSpPr>
              <p:cNvPr id="24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p>
            </p:txBody>
          </p:sp>
          <p:sp>
            <p:nvSpPr>
              <p:cNvPr id="24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p>
            </p:txBody>
          </p:sp>
          <p:sp>
            <p:nvSpPr>
              <p:cNvPr id="24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24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24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4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p>
            </p:txBody>
          </p:sp>
          <p:sp>
            <p:nvSpPr>
              <p:cNvPr id="248" name="Text Box 24"/>
              <p:cNvSpPr txBox="1">
                <a:spLocks noChangeArrowheads="1"/>
              </p:cNvSpPr>
              <p:nvPr/>
            </p:nvSpPr>
            <p:spPr bwMode="auto">
              <a:xfrm>
                <a:off x="506" y="883"/>
                <a:ext cx="790" cy="250"/>
              </a:xfrm>
              <a:prstGeom prst="rect">
                <a:avLst/>
              </a:prstGeom>
              <a:noFill/>
              <a:ln w="9525">
                <a:noFill/>
                <a:miter lim="800000"/>
                <a:headEnd/>
                <a:tailEnd/>
              </a:ln>
              <a:effectLst/>
            </p:spPr>
            <p:txBody>
              <a:bodyPr anchor="ctr">
                <a:spAutoFit/>
              </a:bodyPr>
              <a:lstStyle/>
              <a:p>
                <a:pPr algn="ctr" eaLnBrk="0" hangingPunct="0"/>
                <a:r>
                  <a:rPr kumimoji="1" lang="en-US" sz="2000" b="1" dirty="0" smtClean="0"/>
                  <a:t>Files</a:t>
                </a:r>
                <a:endParaRPr kumimoji="1" lang="en-US" sz="2000" b="1" dirty="0">
                  <a:solidFill>
                    <a:schemeClr val="bg1"/>
                  </a:solidFill>
                </a:endParaRPr>
              </a:p>
            </p:txBody>
          </p:sp>
        </p:grpSp>
        <p:grpSp>
          <p:nvGrpSpPr>
            <p:cNvPr id="218" name="Group 9"/>
            <p:cNvGrpSpPr>
              <a:grpSpLocks/>
            </p:cNvGrpSpPr>
            <p:nvPr/>
          </p:nvGrpSpPr>
          <p:grpSpPr bwMode="auto">
            <a:xfrm>
              <a:off x="5505450" y="1874073"/>
              <a:ext cx="762001" cy="457201"/>
              <a:chOff x="506" y="717"/>
              <a:chExt cx="790" cy="445"/>
            </a:xfrm>
          </p:grpSpPr>
          <p:sp>
            <p:nvSpPr>
              <p:cNvPr id="21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p>
            </p:txBody>
          </p:sp>
          <p:sp>
            <p:nvSpPr>
              <p:cNvPr id="22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p>
            </p:txBody>
          </p:sp>
          <p:sp>
            <p:nvSpPr>
              <p:cNvPr id="22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p>
            </p:txBody>
          </p:sp>
          <p:sp>
            <p:nvSpPr>
              <p:cNvPr id="22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p>
            </p:txBody>
          </p:sp>
          <p:sp>
            <p:nvSpPr>
              <p:cNvPr id="22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p>
            </p:txBody>
          </p:sp>
          <p:sp>
            <p:nvSpPr>
              <p:cNvPr id="22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p>
            </p:txBody>
          </p:sp>
          <p:sp>
            <p:nvSpPr>
              <p:cNvPr id="22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p>
            </p:txBody>
          </p:sp>
          <p:sp>
            <p:nvSpPr>
              <p:cNvPr id="22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p>
            </p:txBody>
          </p:sp>
          <p:sp>
            <p:nvSpPr>
              <p:cNvPr id="22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p>
            </p:txBody>
          </p:sp>
          <p:sp>
            <p:nvSpPr>
              <p:cNvPr id="22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23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p>
            </p:txBody>
          </p:sp>
          <p:sp>
            <p:nvSpPr>
              <p:cNvPr id="23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p>
            </p:txBody>
          </p:sp>
          <p:sp>
            <p:nvSpPr>
              <p:cNvPr id="233" name="Text Box 24"/>
              <p:cNvSpPr txBox="1">
                <a:spLocks noChangeArrowheads="1"/>
              </p:cNvSpPr>
              <p:nvPr/>
            </p:nvSpPr>
            <p:spPr bwMode="auto">
              <a:xfrm>
                <a:off x="506" y="883"/>
                <a:ext cx="790" cy="250"/>
              </a:xfrm>
              <a:prstGeom prst="rect">
                <a:avLst/>
              </a:prstGeom>
              <a:noFill/>
              <a:ln w="9525">
                <a:noFill/>
                <a:miter lim="800000"/>
                <a:headEnd/>
                <a:tailEnd/>
              </a:ln>
              <a:effectLst/>
            </p:spPr>
            <p:txBody>
              <a:bodyPr anchor="ctr">
                <a:spAutoFit/>
              </a:bodyPr>
              <a:lstStyle/>
              <a:p>
                <a:pPr algn="ctr" eaLnBrk="0" hangingPunct="0"/>
                <a:r>
                  <a:rPr kumimoji="1" lang="en-US" sz="2000" b="1" dirty="0" smtClean="0"/>
                  <a:t>Files</a:t>
                </a:r>
                <a:endParaRPr kumimoji="1" lang="en-US" sz="2000" b="1" dirty="0">
                  <a:solidFill>
                    <a:schemeClr val="bg1"/>
                  </a:solidFill>
                </a:endParaRPr>
              </a:p>
            </p:txBody>
          </p:sp>
        </p:grpSp>
      </p:grpSp>
      <p:sp>
        <p:nvSpPr>
          <p:cNvPr id="267" name="TextBox 266"/>
          <p:cNvSpPr txBox="1"/>
          <p:nvPr/>
        </p:nvSpPr>
        <p:spPr>
          <a:xfrm>
            <a:off x="3810000" y="4953000"/>
            <a:ext cx="1941558" cy="1754326"/>
          </a:xfrm>
          <a:prstGeom prst="rect">
            <a:avLst/>
          </a:prstGeom>
          <a:solidFill>
            <a:schemeClr val="bg1"/>
          </a:solidFill>
        </p:spPr>
        <p:txBody>
          <a:bodyPr wrap="none" rtlCol="0">
            <a:spAutoFit/>
          </a:bodyPr>
          <a:lstStyle/>
          <a:p>
            <a:pPr algn="ctr"/>
            <a:r>
              <a:rPr lang="en-US" b="1" dirty="0" smtClean="0">
                <a:latin typeface="Arial" pitchFamily="34" charset="0"/>
                <a:cs typeface="Arial" pitchFamily="34" charset="0"/>
              </a:rPr>
              <a:t>Higher Level</a:t>
            </a:r>
            <a:br>
              <a:rPr lang="en-US" b="1" dirty="0" smtClean="0">
                <a:latin typeface="Arial" pitchFamily="34" charset="0"/>
                <a:cs typeface="Arial" pitchFamily="34" charset="0"/>
              </a:rPr>
            </a:br>
            <a:r>
              <a:rPr lang="en-US" b="1" dirty="0" smtClean="0">
                <a:latin typeface="Arial" pitchFamily="34" charset="0"/>
                <a:cs typeface="Arial" pitchFamily="34" charset="0"/>
              </a:rPr>
              <a:t>Processing</a:t>
            </a:r>
          </a:p>
          <a:p>
            <a:pPr algn="ctr"/>
            <a:r>
              <a:rPr lang="en-US" b="1" dirty="0" smtClean="0">
                <a:latin typeface="Arial" pitchFamily="34" charset="0"/>
                <a:cs typeface="Arial" pitchFamily="34" charset="0"/>
              </a:rPr>
              <a:t>Such as R</a:t>
            </a:r>
          </a:p>
          <a:p>
            <a:pPr algn="ctr"/>
            <a:r>
              <a:rPr lang="en-US" b="1" dirty="0" smtClean="0">
                <a:latin typeface="Arial" pitchFamily="34" charset="0"/>
                <a:cs typeface="Arial" pitchFamily="34" charset="0"/>
              </a:rPr>
              <a:t>PCA, Clustering</a:t>
            </a:r>
          </a:p>
          <a:p>
            <a:pPr algn="ctr"/>
            <a:r>
              <a:rPr lang="en-US" b="1" dirty="0" smtClean="0">
                <a:latin typeface="Arial" pitchFamily="34" charset="0"/>
                <a:cs typeface="Arial" pitchFamily="34" charset="0"/>
              </a:rPr>
              <a:t>Correlations …</a:t>
            </a:r>
          </a:p>
          <a:p>
            <a:pPr algn="ctr"/>
            <a:r>
              <a:rPr lang="en-US" b="1" dirty="0" smtClean="0">
                <a:latin typeface="Arial" pitchFamily="34" charset="0"/>
                <a:cs typeface="Arial" pitchFamily="34" charset="0"/>
              </a:rPr>
              <a:t>Maybe MPI</a:t>
            </a:r>
            <a:endParaRPr lang="en-US" b="1" dirty="0">
              <a:latin typeface="Arial" pitchFamily="34" charset="0"/>
              <a:cs typeface="Arial" pitchFamily="34" charset="0"/>
            </a:endParaRPr>
          </a:p>
        </p:txBody>
      </p:sp>
      <p:sp>
        <p:nvSpPr>
          <p:cNvPr id="268" name="TextBox 267"/>
          <p:cNvSpPr txBox="1"/>
          <p:nvPr/>
        </p:nvSpPr>
        <p:spPr>
          <a:xfrm>
            <a:off x="7315200" y="2133600"/>
            <a:ext cx="1591141" cy="1200329"/>
          </a:xfrm>
          <a:prstGeom prst="rect">
            <a:avLst/>
          </a:prstGeom>
          <a:solidFill>
            <a:schemeClr val="bg1"/>
          </a:solidFill>
        </p:spPr>
        <p:txBody>
          <a:bodyPr wrap="none" rtlCol="0">
            <a:spAutoFit/>
          </a:bodyPr>
          <a:lstStyle/>
          <a:p>
            <a:pPr algn="ctr"/>
            <a:r>
              <a:rPr lang="en-US" b="1" dirty="0" smtClean="0">
                <a:latin typeface="Arial" pitchFamily="34" charset="0"/>
                <a:cs typeface="Arial" pitchFamily="34" charset="0"/>
              </a:rPr>
              <a:t>Visualization</a:t>
            </a:r>
          </a:p>
          <a:p>
            <a:pPr algn="ctr"/>
            <a:r>
              <a:rPr lang="en-US" b="1" dirty="0" smtClean="0">
                <a:latin typeface="Arial" pitchFamily="34" charset="0"/>
                <a:cs typeface="Arial" pitchFamily="34" charset="0"/>
              </a:rPr>
              <a:t>User Portal</a:t>
            </a:r>
          </a:p>
          <a:p>
            <a:pPr algn="ctr"/>
            <a:r>
              <a:rPr lang="en-US" b="1" dirty="0" smtClean="0">
                <a:latin typeface="Arial" pitchFamily="34" charset="0"/>
                <a:cs typeface="Arial" pitchFamily="34" charset="0"/>
              </a:rPr>
              <a:t>Knowledge</a:t>
            </a:r>
          </a:p>
          <a:p>
            <a:pPr algn="ctr"/>
            <a:r>
              <a:rPr lang="en-US" b="1" dirty="0" smtClean="0">
                <a:latin typeface="Arial" pitchFamily="34" charset="0"/>
                <a:cs typeface="Arial" pitchFamily="34" charset="0"/>
              </a:rPr>
              <a:t>Discovery</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685800"/>
          </a:xfrm>
        </p:spPr>
        <p:txBody>
          <a:bodyPr>
            <a:normAutofit fontScale="90000"/>
          </a:bodyPr>
          <a:lstStyle/>
          <a:p>
            <a:r>
              <a:rPr lang="en-US" sz="3200" b="1" dirty="0" smtClean="0"/>
              <a:t>MapReduce “File/Data Repository” Parallelism</a:t>
            </a:r>
            <a:endParaRPr lang="en-US" sz="3200" b="1" dirty="0"/>
          </a:p>
        </p:txBody>
      </p:sp>
      <p:grpSp>
        <p:nvGrpSpPr>
          <p:cNvPr id="3" name="Group 65"/>
          <p:cNvGrpSpPr/>
          <p:nvPr/>
        </p:nvGrpSpPr>
        <p:grpSpPr>
          <a:xfrm>
            <a:off x="228600" y="2819400"/>
            <a:ext cx="7696200" cy="3810000"/>
            <a:chOff x="228600" y="3048000"/>
            <a:chExt cx="7696200" cy="3810000"/>
          </a:xfrm>
        </p:grpSpPr>
        <p:grpSp>
          <p:nvGrpSpPr>
            <p:cNvPr id="4" name="Group 51"/>
            <p:cNvGrpSpPr/>
            <p:nvPr/>
          </p:nvGrpSpPr>
          <p:grpSpPr>
            <a:xfrm>
              <a:off x="228600" y="3048000"/>
              <a:ext cx="7696200" cy="3810000"/>
              <a:chOff x="228600" y="3048000"/>
              <a:chExt cx="7696200" cy="3810000"/>
            </a:xfrm>
          </p:grpSpPr>
          <p:pic>
            <p:nvPicPr>
              <p:cNvPr id="2050" name="Picture 2"/>
              <p:cNvPicPr>
                <a:picLocks noChangeAspect="1" noChangeArrowheads="1"/>
              </p:cNvPicPr>
              <p:nvPr/>
            </p:nvPicPr>
            <p:blipFill>
              <a:blip r:embed="rId3" cstate="print"/>
              <a:srcRect/>
              <a:stretch>
                <a:fillRect/>
              </a:stretch>
            </p:blipFill>
            <p:spPr bwMode="auto">
              <a:xfrm>
                <a:off x="228600" y="3048000"/>
                <a:ext cx="2857500" cy="3810000"/>
              </a:xfrm>
              <a:prstGeom prst="rect">
                <a:avLst/>
              </a:prstGeom>
              <a:noFill/>
              <a:ln w="9525">
                <a:noFill/>
                <a:miter lim="800000"/>
                <a:headEnd/>
                <a:tailEnd/>
              </a:ln>
              <a:effectLst/>
            </p:spPr>
          </p:pic>
          <p:grpSp>
            <p:nvGrpSpPr>
              <p:cNvPr id="9" name="Group 13"/>
              <p:cNvGrpSpPr/>
              <p:nvPr/>
            </p:nvGrpSpPr>
            <p:grpSpPr>
              <a:xfrm>
                <a:off x="3581400" y="3080658"/>
                <a:ext cx="457200" cy="3668485"/>
                <a:chOff x="3581400" y="3037115"/>
                <a:chExt cx="457200" cy="3668485"/>
              </a:xfrm>
              <a:solidFill>
                <a:srgbClr val="92D050"/>
              </a:solidFill>
            </p:grpSpPr>
            <p:sp>
              <p:nvSpPr>
                <p:cNvPr id="5" name="Oval 4"/>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4"/>
              <p:cNvGrpSpPr/>
              <p:nvPr/>
            </p:nvGrpSpPr>
            <p:grpSpPr>
              <a:xfrm>
                <a:off x="4838700" y="3080658"/>
                <a:ext cx="457200" cy="3668485"/>
                <a:chOff x="3581400" y="3037115"/>
                <a:chExt cx="457200" cy="3668485"/>
              </a:xfrm>
              <a:solidFill>
                <a:srgbClr val="92D050"/>
              </a:solidFill>
            </p:grpSpPr>
            <p:sp>
              <p:nvSpPr>
                <p:cNvPr id="16" name="Oval 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1"/>
              <p:cNvGrpSpPr/>
              <p:nvPr/>
            </p:nvGrpSpPr>
            <p:grpSpPr>
              <a:xfrm>
                <a:off x="6096000" y="3080658"/>
                <a:ext cx="457200" cy="3668485"/>
                <a:chOff x="3581400" y="3037115"/>
                <a:chExt cx="457200" cy="3668485"/>
              </a:xfrm>
              <a:solidFill>
                <a:srgbClr val="92D050"/>
              </a:solidFill>
            </p:grpSpPr>
            <p:sp>
              <p:nvSpPr>
                <p:cNvPr id="23" name="Oval 22"/>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7467600" y="3048000"/>
                <a:ext cx="457200" cy="3733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Straight Arrow Connector 53"/>
            <p:cNvCxnSpPr/>
            <p:nvPr/>
          </p:nvCxnSpPr>
          <p:spPr>
            <a:xfrm>
              <a:off x="1219200" y="6553200"/>
              <a:ext cx="22860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47800" y="5867400"/>
              <a:ext cx="20574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24000" y="5257800"/>
              <a:ext cx="19812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33600" y="4572000"/>
              <a:ext cx="13716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38400" y="3963988"/>
              <a:ext cx="1066800" cy="37941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2667000" y="3276600"/>
              <a:ext cx="838200" cy="8382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72"/>
          <p:cNvGrpSpPr/>
          <p:nvPr/>
        </p:nvGrpSpPr>
        <p:grpSpPr>
          <a:xfrm>
            <a:off x="4114800" y="3048000"/>
            <a:ext cx="685800" cy="3278188"/>
            <a:chOff x="4114800" y="3276600"/>
            <a:chExt cx="685800" cy="3278188"/>
          </a:xfrm>
        </p:grpSpPr>
        <p:cxnSp>
          <p:nvCxnSpPr>
            <p:cNvPr id="55" name="Straight Arrow Connector 54"/>
            <p:cNvCxnSpPr/>
            <p:nvPr/>
          </p:nvCxnSpPr>
          <p:spPr>
            <a:xfrm>
              <a:off x="4114800" y="65532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114800" y="58978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52425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114800" y="458724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93192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14800" y="3276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p:cNvCxnSpPr/>
          <p:nvPr/>
        </p:nvCxnSpPr>
        <p:spPr>
          <a:xfrm rot="5400000" flipH="1" flipV="1">
            <a:off x="4724400" y="5029200"/>
            <a:ext cx="1905000" cy="685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34000" y="56692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334000" y="50139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6200000" flipH="1">
            <a:off x="4693920" y="4998720"/>
            <a:ext cx="1965960" cy="685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5334000" y="3124200"/>
            <a:ext cx="685800" cy="57912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16200000" flipH="1">
            <a:off x="5334000" y="3048000"/>
            <a:ext cx="685800" cy="685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629400" y="3124200"/>
            <a:ext cx="838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629400" y="37338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629400" y="44196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629400" y="50292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29400" y="5410200"/>
            <a:ext cx="685800" cy="228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629400" y="59436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98"/>
          <p:cNvGrpSpPr/>
          <p:nvPr/>
        </p:nvGrpSpPr>
        <p:grpSpPr>
          <a:xfrm>
            <a:off x="228600" y="1218177"/>
            <a:ext cx="2743200" cy="915423"/>
            <a:chOff x="152400" y="1371600"/>
            <a:chExt cx="3048000" cy="1067823"/>
          </a:xfrm>
        </p:grpSpPr>
        <p:pic>
          <p:nvPicPr>
            <p:cNvPr id="2051" name="Picture 3"/>
            <p:cNvPicPr>
              <a:picLocks noChangeAspect="1" noChangeArrowheads="1"/>
            </p:cNvPicPr>
            <p:nvPr/>
          </p:nvPicPr>
          <p:blipFill>
            <a:blip r:embed="rId4" cstate="print"/>
            <a:srcRect/>
            <a:stretch>
              <a:fillRect/>
            </a:stretch>
          </p:blipFill>
          <p:spPr bwMode="auto">
            <a:xfrm>
              <a:off x="152400" y="1371600"/>
              <a:ext cx="1100137" cy="103542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t="42278"/>
            <a:stretch>
              <a:fillRect/>
            </a:stretch>
          </p:blipFill>
          <p:spPr bwMode="auto">
            <a:xfrm>
              <a:off x="1371600" y="1371600"/>
              <a:ext cx="1828800" cy="1067823"/>
            </a:xfrm>
            <a:prstGeom prst="rect">
              <a:avLst/>
            </a:prstGeom>
            <a:noFill/>
            <a:ln w="9525">
              <a:noFill/>
              <a:miter lim="800000"/>
              <a:headEnd/>
              <a:tailEnd/>
            </a:ln>
            <a:effectLst/>
          </p:spPr>
        </p:pic>
      </p:grpSp>
      <p:sp>
        <p:nvSpPr>
          <p:cNvPr id="100" name="TextBox 99"/>
          <p:cNvSpPr txBox="1"/>
          <p:nvPr/>
        </p:nvSpPr>
        <p:spPr>
          <a:xfrm>
            <a:off x="914400" y="838200"/>
            <a:ext cx="1390124" cy="369332"/>
          </a:xfrm>
          <a:prstGeom prst="rect">
            <a:avLst/>
          </a:prstGeom>
          <a:noFill/>
        </p:spPr>
        <p:txBody>
          <a:bodyPr wrap="none" rtlCol="0">
            <a:spAutoFit/>
          </a:bodyPr>
          <a:lstStyle/>
          <a:p>
            <a:r>
              <a:rPr lang="en-US" dirty="0" smtClean="0">
                <a:latin typeface="Arial" pitchFamily="34" charset="0"/>
                <a:cs typeface="Arial" pitchFamily="34" charset="0"/>
              </a:rPr>
              <a:t>Instruments</a:t>
            </a:r>
            <a:endParaRPr lang="en-US" dirty="0">
              <a:latin typeface="Arial" pitchFamily="34" charset="0"/>
              <a:cs typeface="Arial" pitchFamily="34" charset="0"/>
            </a:endParaRPr>
          </a:p>
        </p:txBody>
      </p:sp>
      <p:sp>
        <p:nvSpPr>
          <p:cNvPr id="101" name="TextBox 100"/>
          <p:cNvSpPr txBox="1"/>
          <p:nvPr/>
        </p:nvSpPr>
        <p:spPr>
          <a:xfrm>
            <a:off x="990600" y="2438400"/>
            <a:ext cx="748923" cy="369332"/>
          </a:xfrm>
          <a:prstGeom prst="rect">
            <a:avLst/>
          </a:prstGeom>
          <a:noFill/>
        </p:spPr>
        <p:txBody>
          <a:bodyPr wrap="none" rtlCol="0">
            <a:spAutoFit/>
          </a:bodyPr>
          <a:lstStyle/>
          <a:p>
            <a:r>
              <a:rPr lang="en-US" dirty="0" smtClean="0">
                <a:latin typeface="Arial" pitchFamily="34" charset="0"/>
                <a:cs typeface="Arial" pitchFamily="34" charset="0"/>
              </a:rPr>
              <a:t>Disks</a:t>
            </a:r>
            <a:endParaRPr lang="en-US" dirty="0">
              <a:latin typeface="Arial" pitchFamily="34" charset="0"/>
              <a:cs typeface="Arial" pitchFamily="34" charset="0"/>
            </a:endParaRPr>
          </a:p>
        </p:txBody>
      </p:sp>
      <p:cxnSp>
        <p:nvCxnSpPr>
          <p:cNvPr id="102" name="Straight Arrow Connector 101"/>
          <p:cNvCxnSpPr/>
          <p:nvPr/>
        </p:nvCxnSpPr>
        <p:spPr>
          <a:xfrm rot="5400000">
            <a:off x="380206"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905000"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4572000" y="6488668"/>
            <a:ext cx="1941557" cy="369332"/>
          </a:xfrm>
          <a:prstGeom prst="rect">
            <a:avLst/>
          </a:prstGeom>
          <a:noFill/>
        </p:spPr>
        <p:txBody>
          <a:bodyPr wrap="none" rtlCol="0">
            <a:spAutoFit/>
          </a:bodyPr>
          <a:lstStyle/>
          <a:p>
            <a:r>
              <a:rPr lang="en-US" dirty="0" smtClean="0">
                <a:latin typeface="Arial" pitchFamily="34" charset="0"/>
                <a:cs typeface="Arial" pitchFamily="34" charset="0"/>
              </a:rPr>
              <a:t>Computers/Disks</a:t>
            </a:r>
            <a:endParaRPr lang="en-US" dirty="0">
              <a:latin typeface="Arial" pitchFamily="34" charset="0"/>
              <a:cs typeface="Arial" pitchFamily="34" charset="0"/>
            </a:endParaRPr>
          </a:p>
        </p:txBody>
      </p:sp>
      <p:sp>
        <p:nvSpPr>
          <p:cNvPr id="108" name="TextBox 107"/>
          <p:cNvSpPr txBox="1"/>
          <p:nvPr/>
        </p:nvSpPr>
        <p:spPr>
          <a:xfrm>
            <a:off x="34290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1</a:t>
            </a:r>
            <a:endParaRPr lang="en-US" b="1" baseline="-25000" dirty="0">
              <a:solidFill>
                <a:srgbClr val="00B050"/>
              </a:solidFill>
            </a:endParaRPr>
          </a:p>
        </p:txBody>
      </p:sp>
      <p:sp>
        <p:nvSpPr>
          <p:cNvPr id="109" name="TextBox 108"/>
          <p:cNvSpPr txBox="1"/>
          <p:nvPr/>
        </p:nvSpPr>
        <p:spPr>
          <a:xfrm>
            <a:off x="47244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2</a:t>
            </a:r>
            <a:endParaRPr lang="en-US" b="1" baseline="-25000" dirty="0">
              <a:solidFill>
                <a:srgbClr val="00B050"/>
              </a:solidFill>
            </a:endParaRPr>
          </a:p>
        </p:txBody>
      </p:sp>
      <p:sp>
        <p:nvSpPr>
          <p:cNvPr id="110" name="TextBox 109"/>
          <p:cNvSpPr txBox="1"/>
          <p:nvPr/>
        </p:nvSpPr>
        <p:spPr>
          <a:xfrm>
            <a:off x="59436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3</a:t>
            </a:r>
            <a:endParaRPr lang="en-US" b="1" baseline="-25000" dirty="0">
              <a:solidFill>
                <a:srgbClr val="00B050"/>
              </a:solidFill>
            </a:endParaRPr>
          </a:p>
        </p:txBody>
      </p:sp>
      <p:sp>
        <p:nvSpPr>
          <p:cNvPr id="111" name="TextBox 110"/>
          <p:cNvSpPr txBox="1"/>
          <p:nvPr/>
        </p:nvSpPr>
        <p:spPr>
          <a:xfrm>
            <a:off x="6858000" y="2373868"/>
            <a:ext cx="884986" cy="369332"/>
          </a:xfrm>
          <a:prstGeom prst="rect">
            <a:avLst/>
          </a:prstGeom>
          <a:noFill/>
        </p:spPr>
        <p:txBody>
          <a:bodyPr wrap="none" rtlCol="0">
            <a:spAutoFit/>
          </a:bodyPr>
          <a:lstStyle/>
          <a:p>
            <a:r>
              <a:rPr lang="en-US" b="1" dirty="0" smtClean="0">
                <a:solidFill>
                  <a:srgbClr val="FFC000"/>
                </a:solidFill>
              </a:rPr>
              <a:t>Reduce</a:t>
            </a:r>
            <a:endParaRPr lang="en-US" b="1" baseline="-25000" dirty="0">
              <a:solidFill>
                <a:srgbClr val="FFC000"/>
              </a:solidFill>
            </a:endParaRPr>
          </a:p>
        </p:txBody>
      </p:sp>
      <p:sp>
        <p:nvSpPr>
          <p:cNvPr id="112" name="TextBox 111"/>
          <p:cNvSpPr txBox="1"/>
          <p:nvPr/>
        </p:nvSpPr>
        <p:spPr>
          <a:xfrm>
            <a:off x="3733800" y="1905000"/>
            <a:ext cx="3813865" cy="369332"/>
          </a:xfrm>
          <a:prstGeom prst="rect">
            <a:avLst/>
          </a:prstGeom>
          <a:noFill/>
        </p:spPr>
        <p:txBody>
          <a:bodyPr wrap="none" rtlCol="0">
            <a:spAutoFit/>
          </a:bodyPr>
          <a:lstStyle/>
          <a:p>
            <a:r>
              <a:rPr lang="en-US" dirty="0" smtClean="0">
                <a:latin typeface="Arial" pitchFamily="34" charset="0"/>
                <a:cs typeface="Arial" pitchFamily="34" charset="0"/>
              </a:rPr>
              <a:t>Communication via Messages/Files</a:t>
            </a:r>
            <a:endParaRPr lang="en-US" dirty="0">
              <a:latin typeface="Arial" pitchFamily="34" charset="0"/>
              <a:cs typeface="Arial" pitchFamily="34" charset="0"/>
            </a:endParaRPr>
          </a:p>
        </p:txBody>
      </p:sp>
      <p:cxnSp>
        <p:nvCxnSpPr>
          <p:cNvPr id="114" name="Straight Arrow Connector 113"/>
          <p:cNvCxnSpPr/>
          <p:nvPr/>
        </p:nvCxnSpPr>
        <p:spPr>
          <a:xfrm rot="5400000">
            <a:off x="4114800"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34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77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3200400" y="838200"/>
            <a:ext cx="6096000" cy="923330"/>
          </a:xfrm>
          <a:prstGeom prst="rect">
            <a:avLst/>
          </a:prstGeom>
          <a:noFill/>
        </p:spPr>
        <p:txBody>
          <a:bodyPr wrap="square" rtlCol="0">
            <a:spAutoFit/>
          </a:bodyPr>
          <a:lstStyle/>
          <a:p>
            <a:r>
              <a:rPr lang="en-US" b="1" dirty="0" smtClean="0"/>
              <a:t>Map</a:t>
            </a:r>
            <a:r>
              <a:rPr lang="en-US" dirty="0" smtClean="0"/>
              <a:t>      = (data parallel) computation reading and writing data</a:t>
            </a:r>
          </a:p>
          <a:p>
            <a:r>
              <a:rPr lang="en-US" b="1" dirty="0" smtClean="0"/>
              <a:t>Reduce</a:t>
            </a:r>
            <a:r>
              <a:rPr lang="en-US" dirty="0" smtClean="0"/>
              <a:t> = Collective/Consolidation phase e.g. forming multiple global sums as in histogram</a:t>
            </a:r>
            <a:endParaRPr lang="en-US" dirty="0"/>
          </a:p>
        </p:txBody>
      </p:sp>
      <p:sp>
        <p:nvSpPr>
          <p:cNvPr id="118" name="TextBox 117"/>
          <p:cNvSpPr txBox="1"/>
          <p:nvPr/>
        </p:nvSpPr>
        <p:spPr>
          <a:xfrm>
            <a:off x="8153400" y="2133600"/>
            <a:ext cx="848758" cy="646331"/>
          </a:xfrm>
          <a:prstGeom prst="rect">
            <a:avLst/>
          </a:prstGeom>
          <a:noFill/>
        </p:spPr>
        <p:txBody>
          <a:bodyPr wrap="none" rtlCol="0">
            <a:spAutoFit/>
          </a:bodyPr>
          <a:lstStyle/>
          <a:p>
            <a:r>
              <a:rPr lang="en-US" b="1" dirty="0" smtClean="0"/>
              <a:t>Portals</a:t>
            </a:r>
            <a:br>
              <a:rPr lang="en-US" b="1" dirty="0" smtClean="0"/>
            </a:br>
            <a:r>
              <a:rPr lang="en-US" b="1" dirty="0" smtClean="0"/>
              <a:t>/Users</a:t>
            </a:r>
            <a:endParaRPr lang="en-US" b="1" dirty="0"/>
          </a:p>
        </p:txBody>
      </p:sp>
      <p:pic>
        <p:nvPicPr>
          <p:cNvPr id="2053" name="Picture 5"/>
          <p:cNvPicPr>
            <a:picLocks noChangeAspect="1" noChangeArrowheads="1"/>
          </p:cNvPicPr>
          <p:nvPr/>
        </p:nvPicPr>
        <p:blipFill>
          <a:blip r:embed="rId6" cstate="print"/>
          <a:srcRect/>
          <a:stretch>
            <a:fillRect/>
          </a:stretch>
        </p:blipFill>
        <p:spPr bwMode="auto">
          <a:xfrm>
            <a:off x="8229600" y="3124200"/>
            <a:ext cx="765149" cy="7715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flipH="1">
            <a:off x="8229600" y="4191000"/>
            <a:ext cx="762000" cy="762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a:stretch>
            <a:fillRect/>
          </a:stretch>
        </p:blipFill>
        <p:spPr bwMode="auto">
          <a:xfrm>
            <a:off x="8153400" y="5257800"/>
            <a:ext cx="866775" cy="733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20762"/>
          </a:xfrm>
        </p:spPr>
        <p:txBody>
          <a:bodyPr>
            <a:normAutofit fontScale="90000"/>
          </a:bodyPr>
          <a:lstStyle/>
          <a:p>
            <a:r>
              <a:rPr lang="en-US" sz="3600" dirty="0" smtClean="0"/>
              <a:t>Application Classes</a:t>
            </a:r>
            <a:r>
              <a:rPr lang="en-US" dirty="0" smtClean="0"/>
              <a:t/>
            </a:r>
            <a:br>
              <a:rPr lang="en-US" dirty="0" smtClean="0"/>
            </a:br>
            <a:r>
              <a:rPr lang="en-US" sz="2200" dirty="0" smtClean="0"/>
              <a:t>(P</a:t>
            </a:r>
            <a:r>
              <a:rPr lang="en-US" sz="2200" dirty="0" smtClean="0">
                <a:cs typeface="Arial" pitchFamily="34" charset="0"/>
              </a:rPr>
              <a:t>arallel software/hardware in terms of 5 “Application architecture” Structures</a:t>
            </a:r>
            <a:r>
              <a:rPr lang="en-US" sz="2200" dirty="0" smtClean="0"/>
              <a:t>)</a:t>
            </a:r>
            <a:r>
              <a:rPr lang="en-US" dirty="0" smtClean="0"/>
              <a:t> </a:t>
            </a:r>
            <a:endParaRPr lang="en-US" dirty="0"/>
          </a:p>
        </p:txBody>
      </p:sp>
      <p:graphicFrame>
        <p:nvGraphicFramePr>
          <p:cNvPr id="5" name="Table 4"/>
          <p:cNvGraphicFramePr>
            <a:graphicFrameLocks noGrp="1"/>
          </p:cNvGraphicFramePr>
          <p:nvPr/>
        </p:nvGraphicFramePr>
        <p:xfrm>
          <a:off x="304800" y="1295400"/>
          <a:ext cx="8534400" cy="5296014"/>
        </p:xfrm>
        <a:graphic>
          <a:graphicData uri="http://schemas.openxmlformats.org/drawingml/2006/table">
            <a:tbl>
              <a:tblPr firstRow="1" bandRow="1">
                <a:tableStyleId>{5C22544A-7EE6-4342-B048-85BDC9FD1C3A}</a:tableStyleId>
              </a:tblPr>
              <a:tblGrid>
                <a:gridCol w="406400"/>
                <a:gridCol w="1727200"/>
                <a:gridCol w="4876800"/>
                <a:gridCol w="1524000"/>
              </a:tblGrid>
              <a:tr h="561144">
                <a:tc>
                  <a:txBody>
                    <a:bodyPr/>
                    <a:lstStyle/>
                    <a:p>
                      <a:r>
                        <a:rPr lang="en-US" b="0" dirty="0" smtClean="0">
                          <a:solidFill>
                            <a:schemeClr val="tx1"/>
                          </a:solidFill>
                        </a:rPr>
                        <a:t>1</a:t>
                      </a:r>
                      <a:endParaRPr lang="en-US" b="0" dirty="0">
                        <a:solidFill>
                          <a:schemeClr val="tx1"/>
                        </a:solidFill>
                      </a:endParaRPr>
                    </a:p>
                  </a:txBody>
                  <a:tcPr>
                    <a:solidFill>
                      <a:srgbClr val="DEE7F8"/>
                    </a:solidFill>
                  </a:tcPr>
                </a:tc>
                <a:tc>
                  <a:txBody>
                    <a:bodyPr/>
                    <a:lstStyle/>
                    <a:p>
                      <a:r>
                        <a:rPr lang="en-US" sz="1600" b="0" dirty="0" smtClean="0">
                          <a:solidFill>
                            <a:schemeClr val="tx1"/>
                          </a:solidFill>
                          <a:cs typeface="Arial" pitchFamily="34" charset="0"/>
                        </a:rPr>
                        <a:t>Synchronous</a:t>
                      </a:r>
                      <a:endParaRPr lang="en-US" sz="1600" b="0" dirty="0">
                        <a:solidFill>
                          <a:schemeClr val="tx1"/>
                        </a:solidFill>
                      </a:endParaRPr>
                    </a:p>
                  </a:txBody>
                  <a:tcPr>
                    <a:solidFill>
                      <a:srgbClr val="DEE7F8"/>
                    </a:solidFill>
                  </a:tcPr>
                </a:tc>
                <a:tc>
                  <a:txBody>
                    <a:bodyPr/>
                    <a:lstStyle/>
                    <a:p>
                      <a:r>
                        <a:rPr lang="en-US" sz="1600" b="0" dirty="0" smtClean="0">
                          <a:solidFill>
                            <a:schemeClr val="tx1"/>
                          </a:solidFill>
                          <a:cs typeface="Arial" pitchFamily="34" charset="0"/>
                        </a:rPr>
                        <a:t>Lockstep Operation as in SIMD architectures</a:t>
                      </a:r>
                      <a:endParaRPr lang="en-US" sz="1600" b="0" dirty="0">
                        <a:solidFill>
                          <a:schemeClr val="tx1"/>
                        </a:solidFill>
                      </a:endParaRPr>
                    </a:p>
                  </a:txBody>
                  <a:tcPr>
                    <a:solidFill>
                      <a:srgbClr val="DEE7F8"/>
                    </a:solidFill>
                  </a:tcPr>
                </a:tc>
                <a:tc>
                  <a:txBody>
                    <a:bodyPr/>
                    <a:lstStyle/>
                    <a:p>
                      <a:endParaRPr lang="en-US" b="0" dirty="0">
                        <a:solidFill>
                          <a:schemeClr val="tx1"/>
                        </a:solidFill>
                      </a:endParaRPr>
                    </a:p>
                  </a:txBody>
                  <a:tcPr>
                    <a:solidFill>
                      <a:srgbClr val="DEE7F8"/>
                    </a:solidFill>
                  </a:tcPr>
                </a:tc>
              </a:tr>
              <a:tr h="813658">
                <a:tc>
                  <a:txBody>
                    <a:bodyPr/>
                    <a:lstStyle/>
                    <a:p>
                      <a:r>
                        <a:rPr lang="en-US" dirty="0" smtClean="0"/>
                        <a:t>2</a:t>
                      </a:r>
                      <a:endParaRPr lang="en-US" dirty="0"/>
                    </a:p>
                  </a:txBody>
                  <a:tcPr/>
                </a:tc>
                <a:tc>
                  <a:txBody>
                    <a:bodyPr/>
                    <a:lstStyle/>
                    <a:p>
                      <a:r>
                        <a:rPr lang="en-US" sz="1600" dirty="0" smtClean="0">
                          <a:solidFill>
                            <a:schemeClr val="tx1"/>
                          </a:solidFill>
                          <a:cs typeface="Arial" pitchFamily="34" charset="0"/>
                        </a:rPr>
                        <a:t>Loosely Synchronous</a:t>
                      </a:r>
                      <a:endParaRPr lang="en-US" sz="1600" dirty="0">
                        <a:solidFill>
                          <a:schemeClr val="tx1"/>
                        </a:solidFill>
                      </a:endParaRPr>
                    </a:p>
                  </a:txBody>
                  <a:tcPr/>
                </a:tc>
                <a:tc>
                  <a:txBody>
                    <a:bodyPr/>
                    <a:lstStyle/>
                    <a:p>
                      <a:r>
                        <a:rPr lang="en-US" sz="1600" dirty="0" smtClean="0">
                          <a:cs typeface="Arial" pitchFamily="34" charset="0"/>
                        </a:rPr>
                        <a:t>Iterative Compute-Communication stages with independent compute (map) operations for each CPU. </a:t>
                      </a:r>
                      <a:r>
                        <a:rPr lang="en-US" sz="1600" dirty="0" smtClean="0">
                          <a:solidFill>
                            <a:srgbClr val="C00000"/>
                          </a:solidFill>
                          <a:cs typeface="Arial" pitchFamily="34" charset="0"/>
                        </a:rPr>
                        <a:t>Heart of most MPI jobs</a:t>
                      </a:r>
                      <a:endParaRPr lang="en-US" sz="1600" dirty="0">
                        <a:solidFill>
                          <a:srgbClr val="C00000"/>
                        </a:solidFill>
                      </a:endParaRPr>
                    </a:p>
                  </a:txBody>
                  <a:tcPr/>
                </a:tc>
                <a:tc>
                  <a:txBody>
                    <a:bodyPr/>
                    <a:lstStyle/>
                    <a:p>
                      <a:endParaRPr lang="en-US" dirty="0">
                        <a:solidFill>
                          <a:srgbClr val="C00000"/>
                        </a:solidFill>
                      </a:endParaRPr>
                    </a:p>
                  </a:txBody>
                  <a:tcPr/>
                </a:tc>
              </a:tr>
              <a:tr h="659344">
                <a:tc>
                  <a:txBody>
                    <a:bodyPr/>
                    <a:lstStyle/>
                    <a:p>
                      <a:r>
                        <a:rPr lang="en-US" dirty="0" smtClean="0"/>
                        <a:t>3</a:t>
                      </a:r>
                      <a:endParaRPr lang="en-US" dirty="0"/>
                    </a:p>
                  </a:txBody>
                  <a:tcPr/>
                </a:tc>
                <a:tc>
                  <a:txBody>
                    <a:bodyPr/>
                    <a:lstStyle/>
                    <a:p>
                      <a:r>
                        <a:rPr lang="en-US" sz="1600" dirty="0" smtClean="0">
                          <a:solidFill>
                            <a:schemeClr val="tx1"/>
                          </a:solidFill>
                          <a:cs typeface="Arial" pitchFamily="34" charset="0"/>
                        </a:rPr>
                        <a:t>Asynchronous</a:t>
                      </a:r>
                      <a:endParaRPr lang="en-US" sz="1600" dirty="0">
                        <a:solidFill>
                          <a:schemeClr val="tx1"/>
                        </a:solidFill>
                      </a:endParaRPr>
                    </a:p>
                  </a:txBody>
                  <a:tcPr/>
                </a:tc>
                <a:tc>
                  <a:txBody>
                    <a:bodyPr/>
                    <a:lstStyle/>
                    <a:p>
                      <a:r>
                        <a:rPr lang="en-US" sz="1600" dirty="0" smtClean="0">
                          <a:cs typeface="Arial" pitchFamily="34" charset="0"/>
                        </a:rPr>
                        <a:t>Compute Chess; Combinatorial Search often supported by dynamic threads</a:t>
                      </a:r>
                      <a:endParaRPr lang="en-US" sz="1600" dirty="0"/>
                    </a:p>
                  </a:txBody>
                  <a:tcPr/>
                </a:tc>
                <a:tc>
                  <a:txBody>
                    <a:bodyPr/>
                    <a:lstStyle/>
                    <a:p>
                      <a:endParaRPr lang="en-US" dirty="0"/>
                    </a:p>
                  </a:txBody>
                  <a:tcPr/>
                </a:tc>
              </a:tr>
              <a:tr h="561144">
                <a:tc>
                  <a:txBody>
                    <a:bodyPr/>
                    <a:lstStyle/>
                    <a:p>
                      <a:r>
                        <a:rPr lang="en-US" dirty="0" smtClean="0"/>
                        <a:t>4</a:t>
                      </a:r>
                      <a:endParaRPr lang="en-US" dirty="0"/>
                    </a:p>
                  </a:txBody>
                  <a:tcPr>
                    <a:solidFill>
                      <a:schemeClr val="tx2">
                        <a:lumMod val="60000"/>
                        <a:lumOff val="40000"/>
                      </a:schemeClr>
                    </a:solidFill>
                  </a:tcPr>
                </a:tc>
                <a:tc>
                  <a:txBody>
                    <a:bodyPr/>
                    <a:lstStyle/>
                    <a:p>
                      <a:r>
                        <a:rPr lang="en-US" sz="1600" b="1" dirty="0" smtClean="0">
                          <a:solidFill>
                            <a:schemeClr val="tx1"/>
                          </a:solidFill>
                          <a:cs typeface="Arial" pitchFamily="34" charset="0"/>
                        </a:rPr>
                        <a:t>Pleasingly Parallel </a:t>
                      </a:r>
                      <a:endParaRPr lang="en-US" sz="1600" b="1" dirty="0">
                        <a:solidFill>
                          <a:schemeClr val="tx1"/>
                        </a:solidFill>
                      </a:endParaRPr>
                    </a:p>
                  </a:txBody>
                  <a:tcPr>
                    <a:solidFill>
                      <a:schemeClr val="tx2">
                        <a:lumMod val="60000"/>
                        <a:lumOff val="40000"/>
                      </a:schemeClr>
                    </a:solidFill>
                  </a:tcPr>
                </a:tc>
                <a:tc>
                  <a:txBody>
                    <a:bodyPr/>
                    <a:lstStyle/>
                    <a:p>
                      <a:r>
                        <a:rPr lang="en-US" sz="1600" dirty="0" smtClean="0">
                          <a:cs typeface="Arial" pitchFamily="34" charset="0"/>
                        </a:rPr>
                        <a:t>Each component independent – in 1988, </a:t>
                      </a:r>
                      <a:r>
                        <a:rPr lang="en-US" sz="1600" dirty="0" smtClean="0">
                          <a:solidFill>
                            <a:srgbClr val="C00000"/>
                          </a:solidFill>
                          <a:cs typeface="Arial" pitchFamily="34" charset="0"/>
                        </a:rPr>
                        <a:t>Fox estimated at 20% of total  number of applications</a:t>
                      </a:r>
                      <a:endParaRPr lang="en-US" sz="1600" dirty="0">
                        <a:solidFill>
                          <a:srgbClr val="C00000"/>
                        </a:solidFill>
                      </a:endParaRPr>
                    </a:p>
                  </a:txBody>
                  <a:tcPr>
                    <a:solidFill>
                      <a:schemeClr val="tx2">
                        <a:lumMod val="60000"/>
                        <a:lumOff val="40000"/>
                      </a:schemeClr>
                    </a:solidFill>
                  </a:tcPr>
                </a:tc>
                <a:tc>
                  <a:txBody>
                    <a:bodyPr/>
                    <a:lstStyle/>
                    <a:p>
                      <a:r>
                        <a:rPr lang="en-US" dirty="0" smtClean="0">
                          <a:solidFill>
                            <a:srgbClr val="C00000"/>
                          </a:solidFill>
                        </a:rPr>
                        <a:t>Grids</a:t>
                      </a:r>
                      <a:endParaRPr lang="en-US" dirty="0">
                        <a:solidFill>
                          <a:srgbClr val="C00000"/>
                        </a:solidFill>
                      </a:endParaRPr>
                    </a:p>
                  </a:txBody>
                  <a:tcPr>
                    <a:solidFill>
                      <a:schemeClr val="tx2">
                        <a:lumMod val="60000"/>
                        <a:lumOff val="40000"/>
                      </a:schemeClr>
                    </a:solidFill>
                  </a:tcPr>
                </a:tc>
              </a:tr>
              <a:tr h="631286">
                <a:tc>
                  <a:txBody>
                    <a:bodyPr/>
                    <a:lstStyle/>
                    <a:p>
                      <a:r>
                        <a:rPr lang="en-US" dirty="0" smtClean="0"/>
                        <a:t>5</a:t>
                      </a:r>
                      <a:endParaRPr lang="en-US" dirty="0"/>
                    </a:p>
                  </a:txBody>
                  <a:tcPr>
                    <a:solidFill>
                      <a:schemeClr val="tx2">
                        <a:lumMod val="20000"/>
                        <a:lumOff val="80000"/>
                      </a:schemeClr>
                    </a:solidFill>
                  </a:tcPr>
                </a:tc>
                <a:tc>
                  <a:txBody>
                    <a:bodyPr/>
                    <a:lstStyle/>
                    <a:p>
                      <a:r>
                        <a:rPr lang="en-US" sz="1600" b="1" dirty="0" err="1" smtClean="0">
                          <a:solidFill>
                            <a:schemeClr val="tx1"/>
                          </a:solidFill>
                          <a:cs typeface="Arial" pitchFamily="34" charset="0"/>
                        </a:rPr>
                        <a:t>Metaproblems</a:t>
                      </a:r>
                      <a:r>
                        <a:rPr lang="en-US" sz="1600" b="1" dirty="0" smtClean="0">
                          <a:solidFill>
                            <a:schemeClr val="tx1"/>
                          </a:solidFill>
                          <a:cs typeface="Arial" pitchFamily="34" charset="0"/>
                        </a:rPr>
                        <a:t> </a:t>
                      </a:r>
                      <a:endParaRPr lang="en-US" sz="1600" b="1" dirty="0">
                        <a:solidFill>
                          <a:schemeClr val="tx1"/>
                        </a:solidFill>
                      </a:endParaRPr>
                    </a:p>
                  </a:txBody>
                  <a:tcPr>
                    <a:solidFill>
                      <a:schemeClr val="tx2">
                        <a:lumMod val="20000"/>
                        <a:lumOff val="80000"/>
                      </a:schemeClr>
                    </a:solidFill>
                  </a:tcPr>
                </a:tc>
                <a:tc>
                  <a:txBody>
                    <a:bodyPr/>
                    <a:lstStyle/>
                    <a:p>
                      <a:r>
                        <a:rPr lang="en-US" sz="1600" dirty="0" smtClean="0">
                          <a:cs typeface="Arial" pitchFamily="34" charset="0"/>
                        </a:rPr>
                        <a:t>Coarse grain (asynchronous) combinations of classes 1)-4). </a:t>
                      </a:r>
                      <a:r>
                        <a:rPr lang="en-US" sz="1600" dirty="0" smtClean="0">
                          <a:solidFill>
                            <a:srgbClr val="C00000"/>
                          </a:solidFill>
                          <a:cs typeface="Arial" pitchFamily="34" charset="0"/>
                        </a:rPr>
                        <a:t>The preserve of workflow</a:t>
                      </a:r>
                      <a:r>
                        <a:rPr lang="en-US" sz="1600" dirty="0" smtClean="0">
                          <a:cs typeface="Arial" pitchFamily="34" charset="0"/>
                        </a:rPr>
                        <a:t>.</a:t>
                      </a:r>
                      <a:endParaRPr lang="en-US" sz="1600" dirty="0"/>
                    </a:p>
                  </a:txBody>
                  <a:tcPr>
                    <a:solidFill>
                      <a:schemeClr val="tx2">
                        <a:lumMod val="20000"/>
                        <a:lumOff val="80000"/>
                      </a:schemeClr>
                    </a:solidFill>
                  </a:tcPr>
                </a:tc>
                <a:tc>
                  <a:txBody>
                    <a:bodyPr/>
                    <a:lstStyle/>
                    <a:p>
                      <a:r>
                        <a:rPr lang="en-US" dirty="0" smtClean="0"/>
                        <a:t>Grids</a:t>
                      </a:r>
                      <a:endParaRPr lang="en-US" dirty="0"/>
                    </a:p>
                  </a:txBody>
                  <a:tcPr>
                    <a:solidFill>
                      <a:schemeClr val="tx2">
                        <a:lumMod val="20000"/>
                        <a:lumOff val="80000"/>
                      </a:schemeClr>
                    </a:solidFill>
                  </a:tcPr>
                </a:tc>
              </a:tr>
              <a:tr h="1955024">
                <a:tc>
                  <a:txBody>
                    <a:bodyPr/>
                    <a:lstStyle/>
                    <a:p>
                      <a:r>
                        <a:rPr lang="en-US" dirty="0" smtClean="0"/>
                        <a:t>6</a:t>
                      </a:r>
                      <a:endParaRPr lang="en-US" dirty="0"/>
                    </a:p>
                  </a:txBody>
                  <a:tcPr>
                    <a:solidFill>
                      <a:schemeClr val="tx2">
                        <a:lumMod val="20000"/>
                        <a:lumOff val="80000"/>
                      </a:schemeClr>
                    </a:solidFill>
                  </a:tcPr>
                </a:tc>
                <a:tc>
                  <a:txBody>
                    <a:bodyPr/>
                    <a:lstStyle/>
                    <a:p>
                      <a:r>
                        <a:rPr lang="en-US" sz="1600" b="1" kern="1200" dirty="0" err="1" smtClean="0">
                          <a:solidFill>
                            <a:schemeClr val="dk1"/>
                          </a:solidFill>
                          <a:latin typeface="+mn-lt"/>
                          <a:ea typeface="+mn-ea"/>
                          <a:cs typeface="+mn-cs"/>
                        </a:rPr>
                        <a:t>MapReduce</a:t>
                      </a:r>
                      <a:r>
                        <a:rPr lang="en-US" sz="1600" b="1" kern="1200" dirty="0" smtClean="0">
                          <a:solidFill>
                            <a:schemeClr val="dk1"/>
                          </a:solidFill>
                          <a:latin typeface="+mn-lt"/>
                          <a:ea typeface="+mn-ea"/>
                          <a:cs typeface="+mn-cs"/>
                        </a:rPr>
                        <a:t>++</a:t>
                      </a:r>
                      <a:endParaRPr lang="en-US" sz="1600" b="1" dirty="0">
                        <a:solidFill>
                          <a:schemeClr val="tx1"/>
                        </a:solidFill>
                      </a:endParaRPr>
                    </a:p>
                  </a:txBody>
                  <a:tcPr>
                    <a:solidFill>
                      <a:schemeClr val="tx2">
                        <a:lumMod val="20000"/>
                        <a:lumOff val="80000"/>
                      </a:schemeClr>
                    </a:solidFill>
                  </a:tcPr>
                </a:tc>
                <a:tc>
                  <a:txBody>
                    <a:bodyPr/>
                    <a:lstStyle/>
                    <a:p>
                      <a:r>
                        <a:rPr lang="en-US" sz="1600" kern="1200" dirty="0" smtClean="0">
                          <a:solidFill>
                            <a:schemeClr val="dk1"/>
                          </a:solidFill>
                          <a:latin typeface="+mn-lt"/>
                          <a:ea typeface="+mn-ea"/>
                          <a:cs typeface="+mn-cs"/>
                        </a:rPr>
                        <a:t>It describes file(database) to file(database) operations which has three subcategories.</a:t>
                      </a:r>
                    </a:p>
                    <a:p>
                      <a:pPr marL="800100" lvl="1" indent="-342900">
                        <a:buFont typeface="+mj-lt"/>
                        <a:buAutoNum type="arabicParenR"/>
                      </a:pPr>
                      <a:r>
                        <a:rPr lang="en-US" sz="1600" kern="1200" dirty="0" smtClean="0">
                          <a:solidFill>
                            <a:schemeClr val="dk1"/>
                          </a:solidFill>
                          <a:latin typeface="+mn-lt"/>
                          <a:ea typeface="+mn-ea"/>
                          <a:cs typeface="+mn-cs"/>
                        </a:rPr>
                        <a:t>Pleasingly Parallel Map Only</a:t>
                      </a:r>
                    </a:p>
                    <a:p>
                      <a:pPr marL="800100" lvl="1" indent="-342900">
                        <a:buFont typeface="+mj-lt"/>
                        <a:buAutoNum type="arabicParenR"/>
                      </a:pPr>
                      <a:r>
                        <a:rPr lang="en-US" sz="1600" kern="1200" dirty="0" smtClean="0">
                          <a:solidFill>
                            <a:schemeClr val="dk1"/>
                          </a:solidFill>
                          <a:latin typeface="+mn-lt"/>
                          <a:ea typeface="+mn-ea"/>
                          <a:cs typeface="+mn-cs"/>
                        </a:rPr>
                        <a:t>Map followed by reductions</a:t>
                      </a:r>
                    </a:p>
                    <a:p>
                      <a:pPr marL="800100" lvl="1" indent="-342900">
                        <a:buFont typeface="+mj-lt"/>
                        <a:buAutoNum type="arabicParenR"/>
                      </a:pPr>
                      <a:r>
                        <a:rPr lang="en-US" sz="1600" kern="1200" dirty="0" smtClean="0">
                          <a:solidFill>
                            <a:schemeClr val="dk1"/>
                          </a:solidFill>
                          <a:latin typeface="+mn-lt"/>
                          <a:ea typeface="+mn-ea"/>
                          <a:cs typeface="+mn-cs"/>
                        </a:rPr>
                        <a:t>Iterative “Map followed by reductions” – Extension of Current Technologies that supports much linear algebra and </a:t>
                      </a:r>
                      <a:r>
                        <a:rPr lang="en-US" sz="1600" kern="1200" dirty="0" err="1" smtClean="0">
                          <a:solidFill>
                            <a:schemeClr val="dk1"/>
                          </a:solidFill>
                          <a:latin typeface="+mn-lt"/>
                          <a:ea typeface="+mn-ea"/>
                          <a:cs typeface="+mn-cs"/>
                        </a:rPr>
                        <a:t>datamining</a:t>
                      </a:r>
                      <a:endParaRPr lang="en-US" sz="1600" kern="1200" dirty="0" smtClean="0">
                        <a:solidFill>
                          <a:schemeClr val="dk1"/>
                        </a:solidFill>
                        <a:latin typeface="+mn-lt"/>
                        <a:ea typeface="+mn-ea"/>
                        <a:cs typeface="+mn-cs"/>
                      </a:endParaRPr>
                    </a:p>
                    <a:p>
                      <a:endParaRPr lang="en-US" sz="1600" dirty="0"/>
                    </a:p>
                  </a:txBody>
                  <a:tcPr>
                    <a:solidFill>
                      <a:schemeClr val="tx2">
                        <a:lumMod val="20000"/>
                        <a:lumOff val="80000"/>
                      </a:schemeClr>
                    </a:solidFill>
                  </a:tcPr>
                </a:tc>
                <a:tc>
                  <a:txBody>
                    <a:bodyPr/>
                    <a:lstStyle/>
                    <a:p>
                      <a:r>
                        <a:rPr lang="en-US" dirty="0" smtClean="0"/>
                        <a:t>Clouds</a:t>
                      </a:r>
                      <a:endParaRPr lang="en-US" dirty="0"/>
                    </a:p>
                  </a:txBody>
                  <a:tcPr>
                    <a:solidFill>
                      <a:schemeClr val="tx2">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Convergence is Happening</a:t>
            </a:r>
            <a:endParaRPr lang="en-US" dirty="0"/>
          </a:p>
        </p:txBody>
      </p:sp>
      <p:graphicFrame>
        <p:nvGraphicFramePr>
          <p:cNvPr id="4" name="Diagram 3"/>
          <p:cNvGraphicFramePr/>
          <p:nvPr/>
        </p:nvGraphicFramePr>
        <p:xfrm>
          <a:off x="-152400" y="1295400"/>
          <a:ext cx="90678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924194" y="2095500"/>
            <a:ext cx="1197571" cy="495520"/>
          </a:xfrm>
          <a:prstGeom prst="rect">
            <a:avLst/>
          </a:prstGeom>
          <a:noFill/>
        </p:spPr>
        <p:txBody>
          <a:bodyPr wrap="none" lIns="64008" tIns="32004" rIns="64008" bIns="32004" rtlCol="0">
            <a:spAutoFit/>
          </a:bodyPr>
          <a:lstStyle/>
          <a:p>
            <a:pPr algn="ctr"/>
            <a:r>
              <a:rPr lang="en-US" sz="1400" b="1" dirty="0" smtClean="0">
                <a:solidFill>
                  <a:schemeClr val="bg1"/>
                </a:solidFill>
              </a:rPr>
              <a:t>Data Intensive</a:t>
            </a:r>
          </a:p>
          <a:p>
            <a:pPr algn="ctr"/>
            <a:r>
              <a:rPr lang="en-US" sz="1400" b="1" dirty="0" smtClean="0">
                <a:solidFill>
                  <a:schemeClr val="bg1"/>
                </a:solidFill>
              </a:rPr>
              <a:t>Paradigms</a:t>
            </a:r>
            <a:endParaRPr lang="en-US" sz="1400" b="1" dirty="0">
              <a:solidFill>
                <a:schemeClr val="bg1"/>
              </a:solidFill>
            </a:endParaRPr>
          </a:p>
        </p:txBody>
      </p:sp>
      <p:sp>
        <p:nvSpPr>
          <p:cNvPr id="6" name="TextBox 5"/>
          <p:cNvSpPr txBox="1"/>
          <p:nvPr/>
        </p:nvSpPr>
        <p:spPr>
          <a:xfrm>
            <a:off x="5334000" y="1714500"/>
            <a:ext cx="3711722" cy="495520"/>
          </a:xfrm>
          <a:prstGeom prst="rect">
            <a:avLst/>
          </a:prstGeom>
          <a:noFill/>
        </p:spPr>
        <p:txBody>
          <a:bodyPr wrap="none" lIns="64008" tIns="32004" rIns="64008" bIns="32004" rtlCol="0">
            <a:spAutoFit/>
          </a:bodyPr>
          <a:lstStyle/>
          <a:p>
            <a:r>
              <a:rPr lang="en-US" sz="1400" dirty="0" smtClean="0">
                <a:solidFill>
                  <a:srgbClr val="C00000"/>
                </a:solidFill>
              </a:rPr>
              <a:t>Data intensive application (three basic activities):</a:t>
            </a:r>
          </a:p>
          <a:p>
            <a:r>
              <a:rPr lang="en-US" sz="1400" dirty="0" smtClean="0">
                <a:solidFill>
                  <a:srgbClr val="C00000"/>
                </a:solidFill>
              </a:rPr>
              <a:t>capture, </a:t>
            </a:r>
            <a:r>
              <a:rPr lang="en-US" sz="1400" dirty="0" err="1" smtClean="0">
                <a:solidFill>
                  <a:srgbClr val="C00000"/>
                </a:solidFill>
              </a:rPr>
              <a:t>curation</a:t>
            </a:r>
            <a:r>
              <a:rPr lang="en-US" sz="1400" dirty="0" smtClean="0">
                <a:solidFill>
                  <a:srgbClr val="C00000"/>
                </a:solidFill>
              </a:rPr>
              <a:t>, and analysis (visualization)</a:t>
            </a:r>
            <a:endParaRPr lang="en-US" sz="1400" dirty="0">
              <a:solidFill>
                <a:srgbClr val="C00000"/>
              </a:solidFill>
            </a:endParaRPr>
          </a:p>
        </p:txBody>
      </p:sp>
      <p:cxnSp>
        <p:nvCxnSpPr>
          <p:cNvPr id="8" name="Shape 7"/>
          <p:cNvCxnSpPr>
            <a:endCxn id="6" idx="2"/>
          </p:cNvCxnSpPr>
          <p:nvPr/>
        </p:nvCxnSpPr>
        <p:spPr>
          <a:xfrm flipV="1">
            <a:off x="5000625" y="2210020"/>
            <a:ext cx="2189236" cy="393481"/>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 y="3111500"/>
            <a:ext cx="2534284" cy="280077"/>
          </a:xfrm>
          <a:prstGeom prst="rect">
            <a:avLst/>
          </a:prstGeom>
          <a:noFill/>
        </p:spPr>
        <p:txBody>
          <a:bodyPr wrap="none" lIns="64008" tIns="32004" rIns="64008" bIns="32004" rtlCol="0">
            <a:spAutoFit/>
          </a:bodyPr>
          <a:lstStyle/>
          <a:p>
            <a:r>
              <a:rPr lang="en-US" sz="1400" dirty="0" smtClean="0">
                <a:solidFill>
                  <a:schemeClr val="accent6">
                    <a:lumMod val="75000"/>
                  </a:schemeClr>
                </a:solidFill>
              </a:rPr>
              <a:t>Cloud infrastructure and runtime</a:t>
            </a:r>
            <a:endParaRPr lang="en-US" sz="1400" dirty="0">
              <a:solidFill>
                <a:schemeClr val="accent6">
                  <a:lumMod val="75000"/>
                </a:schemeClr>
              </a:solidFill>
            </a:endParaRPr>
          </a:p>
        </p:txBody>
      </p:sp>
      <p:cxnSp>
        <p:nvCxnSpPr>
          <p:cNvPr id="12" name="Shape 11"/>
          <p:cNvCxnSpPr>
            <a:endCxn id="9" idx="2"/>
          </p:cNvCxnSpPr>
          <p:nvPr/>
        </p:nvCxnSpPr>
        <p:spPr>
          <a:xfrm rot="10800000">
            <a:off x="1495743" y="3391577"/>
            <a:ext cx="1256985" cy="862924"/>
          </a:xfrm>
          <a:prstGeom prst="bentConnector2">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64730" y="5191075"/>
            <a:ext cx="2484142" cy="280077"/>
          </a:xfrm>
          <a:prstGeom prst="rect">
            <a:avLst/>
          </a:prstGeom>
          <a:noFill/>
        </p:spPr>
        <p:txBody>
          <a:bodyPr wrap="none" lIns="64008" tIns="32004" rIns="64008" bIns="32004" rtlCol="0">
            <a:spAutoFit/>
          </a:bodyPr>
          <a:lstStyle/>
          <a:p>
            <a:r>
              <a:rPr lang="en-US" sz="1400" dirty="0" smtClean="0">
                <a:solidFill>
                  <a:srgbClr val="0000FF"/>
                </a:solidFill>
              </a:rPr>
              <a:t>Parallel threading and processes</a:t>
            </a:r>
            <a:endParaRPr lang="en-US" sz="1400" dirty="0">
              <a:solidFill>
                <a:srgbClr val="0000FF"/>
              </a:solidFill>
            </a:endParaRPr>
          </a:p>
        </p:txBody>
      </p:sp>
      <p:cxnSp>
        <p:nvCxnSpPr>
          <p:cNvPr id="15" name="Shape 14"/>
          <p:cNvCxnSpPr>
            <a:endCxn id="13" idx="2"/>
          </p:cNvCxnSpPr>
          <p:nvPr/>
        </p:nvCxnSpPr>
        <p:spPr>
          <a:xfrm rot="10800000">
            <a:off x="2806801" y="5471152"/>
            <a:ext cx="2098600" cy="497848"/>
          </a:xfrm>
          <a:prstGeom prst="bentConnector2">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686800" cy="762000"/>
          </a:xfrm>
        </p:spPr>
        <p:txBody>
          <a:bodyPr>
            <a:normAutofit/>
          </a:bodyPr>
          <a:lstStyle/>
          <a:p>
            <a:r>
              <a:rPr lang="en-US" sz="3200" dirty="0" smtClean="0">
                <a:latin typeface="+mn-lt"/>
              </a:rPr>
              <a:t>Applications &amp; Different</a:t>
            </a:r>
            <a:r>
              <a:rPr lang="en-US" sz="3200" dirty="0" smtClean="0"/>
              <a:t> Interconnection Patterns</a:t>
            </a:r>
            <a:endParaRPr lang="en-US" sz="3200" dirty="0"/>
          </a:p>
        </p:txBody>
      </p:sp>
      <p:graphicFrame>
        <p:nvGraphicFramePr>
          <p:cNvPr id="8" name="Table 7"/>
          <p:cNvGraphicFramePr>
            <a:graphicFrameLocks noGrp="1"/>
          </p:cNvGraphicFramePr>
          <p:nvPr/>
        </p:nvGraphicFramePr>
        <p:xfrm>
          <a:off x="152400" y="609601"/>
          <a:ext cx="8839200" cy="5837464"/>
        </p:xfrm>
        <a:graphic>
          <a:graphicData uri="http://schemas.openxmlformats.org/drawingml/2006/table">
            <a:tbl>
              <a:tblPr firstRow="1" bandRow="1">
                <a:tableStyleId>{5C22544A-7EE6-4342-B048-85BDC9FD1C3A}</a:tableStyleId>
              </a:tblPr>
              <a:tblGrid>
                <a:gridCol w="2287692"/>
                <a:gridCol w="2210143"/>
                <a:gridCol w="2210143"/>
                <a:gridCol w="2131222"/>
              </a:tblGrid>
              <a:tr h="792480">
                <a:tc>
                  <a:txBody>
                    <a:bodyPr/>
                    <a:lstStyle/>
                    <a:p>
                      <a:pPr algn="ctr"/>
                      <a:r>
                        <a:rPr lang="en-US" sz="1800" dirty="0" smtClean="0"/>
                        <a:t>Map Only</a:t>
                      </a:r>
                      <a:endParaRPr lang="en-US" sz="1800" dirty="0"/>
                    </a:p>
                  </a:txBody>
                  <a:tcPr/>
                </a:tc>
                <a:tc>
                  <a:txBody>
                    <a:bodyPr/>
                    <a:lstStyle/>
                    <a:p>
                      <a:pPr algn="ctr"/>
                      <a:r>
                        <a:rPr lang="en-US" sz="1800" dirty="0" smtClean="0"/>
                        <a:t>Classic</a:t>
                      </a:r>
                    </a:p>
                    <a:p>
                      <a:pPr algn="ctr"/>
                      <a:r>
                        <a:rPr lang="en-US" sz="1800" dirty="0" smtClean="0"/>
                        <a:t>MapReduce</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t>Ite</a:t>
                      </a:r>
                      <a:r>
                        <a:rPr lang="en-US" sz="1800" dirty="0" smtClean="0"/>
                        <a:t> </a:t>
                      </a:r>
                      <a:r>
                        <a:rPr lang="en-US" sz="1800" dirty="0" err="1" smtClean="0"/>
                        <a:t>rative</a:t>
                      </a:r>
                      <a:r>
                        <a:rPr lang="en-US" sz="1800" baseline="0" dirty="0" smtClean="0"/>
                        <a:t> Reductions </a:t>
                      </a:r>
                      <a:r>
                        <a:rPr lang="en-US" sz="1800" b="1" dirty="0" err="1" smtClean="0">
                          <a:solidFill>
                            <a:srgbClr val="C00000"/>
                          </a:solidFill>
                        </a:rPr>
                        <a:t>MapReduce</a:t>
                      </a:r>
                      <a:r>
                        <a:rPr lang="en-US" sz="1800" b="1" dirty="0" smtClean="0">
                          <a:solidFill>
                            <a:srgbClr val="C00000"/>
                          </a:solidFill>
                        </a:rPr>
                        <a:t>++</a:t>
                      </a:r>
                    </a:p>
                  </a:txBody>
                  <a:tcPr/>
                </a:tc>
                <a:tc>
                  <a:txBody>
                    <a:bodyPr/>
                    <a:lstStyle/>
                    <a:p>
                      <a:pPr algn="ctr"/>
                      <a:r>
                        <a:rPr lang="en-US" sz="1800" dirty="0" smtClean="0"/>
                        <a:t>Loosely Synchronous</a:t>
                      </a:r>
                      <a:endParaRPr lang="en-US" sz="1800" dirty="0"/>
                    </a:p>
                  </a:txBody>
                  <a:tcPr/>
                </a:tc>
              </a:tr>
              <a:tr h="1962877">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r h="1464747">
                <a:tc>
                  <a:txBody>
                    <a:bodyPr/>
                    <a:lstStyle/>
                    <a:p>
                      <a:pPr marL="0" marR="0">
                        <a:spcBef>
                          <a:spcPts val="0"/>
                        </a:spcBef>
                        <a:spcAft>
                          <a:spcPts val="0"/>
                        </a:spcAft>
                      </a:pPr>
                      <a:r>
                        <a:rPr lang="en-US" sz="1600" b="1" dirty="0" smtClean="0"/>
                        <a:t>CAP3</a:t>
                      </a:r>
                      <a:r>
                        <a:rPr lang="en-US" sz="1600" dirty="0" smtClean="0"/>
                        <a:t> Analysis</a:t>
                      </a:r>
                    </a:p>
                    <a:p>
                      <a:pPr marL="0" marR="0">
                        <a:spcBef>
                          <a:spcPts val="0"/>
                        </a:spcBef>
                        <a:spcAft>
                          <a:spcPts val="0"/>
                        </a:spcAft>
                      </a:pPr>
                      <a:r>
                        <a:rPr lang="en-US" sz="1600" dirty="0" smtClean="0"/>
                        <a:t>Document conversion</a:t>
                      </a:r>
                      <a:r>
                        <a:rPr lang="en-US" sz="1600" baseline="0" dirty="0" smtClean="0"/>
                        <a:t> (</a:t>
                      </a:r>
                      <a:r>
                        <a:rPr lang="en-US" sz="1600" dirty="0" smtClean="0"/>
                        <a:t>PDF -&gt; HTML)</a:t>
                      </a:r>
                    </a:p>
                    <a:p>
                      <a:pPr marL="0" marR="0">
                        <a:spcBef>
                          <a:spcPts val="0"/>
                        </a:spcBef>
                        <a:spcAft>
                          <a:spcPts val="0"/>
                        </a:spcAft>
                      </a:pPr>
                      <a:r>
                        <a:rPr lang="en-US" sz="1600" dirty="0" smtClean="0"/>
                        <a:t>Brute force searches in cryptography</a:t>
                      </a:r>
                    </a:p>
                    <a:p>
                      <a:pPr marL="0" marR="0">
                        <a:spcBef>
                          <a:spcPts val="0"/>
                        </a:spcBef>
                        <a:spcAft>
                          <a:spcPts val="0"/>
                        </a:spcAft>
                      </a:pPr>
                      <a:r>
                        <a:rPr lang="en-US" sz="1600" dirty="0" smtClean="0"/>
                        <a:t>Parametric sweeps</a:t>
                      </a:r>
                      <a:endParaRPr lang="en-US" sz="1600" dirty="0">
                        <a:latin typeface="+mn-lt"/>
                      </a:endParaRPr>
                    </a:p>
                  </a:txBody>
                  <a:tcPr/>
                </a:tc>
                <a:tc>
                  <a:txBody>
                    <a:bodyPr/>
                    <a:lstStyle/>
                    <a:p>
                      <a:pPr marL="0" marR="0">
                        <a:spcBef>
                          <a:spcPts val="0"/>
                        </a:spcBef>
                        <a:spcAft>
                          <a:spcPts val="0"/>
                        </a:spcAft>
                      </a:pPr>
                      <a:r>
                        <a:rPr lang="en-US" sz="1600" dirty="0" smtClean="0"/>
                        <a:t>High Energy</a:t>
                      </a:r>
                      <a:r>
                        <a:rPr lang="en-US" sz="1600" baseline="0" dirty="0" smtClean="0"/>
                        <a:t> Physics (</a:t>
                      </a:r>
                      <a:r>
                        <a:rPr lang="en-US" sz="1600" b="1" baseline="0" dirty="0" smtClean="0"/>
                        <a:t>HEP</a:t>
                      </a:r>
                      <a:r>
                        <a:rPr lang="en-US" sz="1600" baseline="0" dirty="0" smtClean="0"/>
                        <a:t>) </a:t>
                      </a:r>
                      <a:r>
                        <a:rPr lang="en-US" sz="1600" dirty="0" smtClean="0"/>
                        <a:t>Histograms</a:t>
                      </a:r>
                    </a:p>
                    <a:p>
                      <a:pPr marL="0" marR="0">
                        <a:spcBef>
                          <a:spcPts val="0"/>
                        </a:spcBef>
                        <a:spcAft>
                          <a:spcPts val="0"/>
                        </a:spcAft>
                      </a:pPr>
                      <a:r>
                        <a:rPr lang="en-US" sz="1600" b="1" dirty="0" smtClean="0"/>
                        <a:t>SWG</a:t>
                      </a:r>
                      <a:r>
                        <a:rPr lang="en-US" sz="1600" baseline="0" dirty="0" smtClean="0"/>
                        <a:t> gene alignment</a:t>
                      </a:r>
                      <a:endParaRPr lang="en-US" sz="1600" dirty="0" smtClean="0"/>
                    </a:p>
                    <a:p>
                      <a:pPr marL="0" marR="0">
                        <a:spcBef>
                          <a:spcPts val="0"/>
                        </a:spcBef>
                        <a:spcAft>
                          <a:spcPts val="0"/>
                        </a:spcAft>
                      </a:pPr>
                      <a:r>
                        <a:rPr lang="en-US" sz="1600" dirty="0" smtClean="0"/>
                        <a:t>Distributed search</a:t>
                      </a:r>
                    </a:p>
                    <a:p>
                      <a:pPr marL="0" marR="0">
                        <a:spcBef>
                          <a:spcPts val="0"/>
                        </a:spcBef>
                        <a:spcAft>
                          <a:spcPts val="0"/>
                        </a:spcAft>
                      </a:pPr>
                      <a:r>
                        <a:rPr lang="en-US" sz="1600" dirty="0" smtClean="0"/>
                        <a:t>Distributed sorting</a:t>
                      </a:r>
                    </a:p>
                    <a:p>
                      <a:pPr marL="0" marR="0">
                        <a:spcBef>
                          <a:spcPts val="0"/>
                        </a:spcBef>
                        <a:spcAft>
                          <a:spcPts val="0"/>
                        </a:spcAft>
                      </a:pPr>
                      <a:r>
                        <a:rPr lang="en-US" sz="1600" dirty="0" smtClean="0"/>
                        <a:t>Information retrieval</a:t>
                      </a:r>
                      <a:endParaRPr lang="en-US" sz="1600" dirty="0">
                        <a:latin typeface="+mn-lt"/>
                        <a:ea typeface="Times New Roman"/>
                        <a:cs typeface="Times New Roman"/>
                      </a:endParaRPr>
                    </a:p>
                  </a:txBody>
                  <a:tcPr/>
                </a:tc>
                <a:tc>
                  <a:txBody>
                    <a:bodyPr/>
                    <a:lstStyle/>
                    <a:p>
                      <a:pPr marL="0" marR="0">
                        <a:spcBef>
                          <a:spcPts val="0"/>
                        </a:spcBef>
                        <a:spcAft>
                          <a:spcPts val="0"/>
                        </a:spcAft>
                      </a:pPr>
                      <a:r>
                        <a:rPr lang="en-US" sz="1600" dirty="0" smtClean="0"/>
                        <a:t>Expectation maximization algorithms</a:t>
                      </a:r>
                    </a:p>
                    <a:p>
                      <a:pPr marL="0" marR="0">
                        <a:spcBef>
                          <a:spcPts val="0"/>
                        </a:spcBef>
                        <a:spcAft>
                          <a:spcPts val="0"/>
                        </a:spcAft>
                      </a:pPr>
                      <a:r>
                        <a:rPr lang="en-US" sz="1600" dirty="0" smtClean="0"/>
                        <a:t>Clustering</a:t>
                      </a:r>
                    </a:p>
                    <a:p>
                      <a:pPr marL="0" marR="0">
                        <a:spcBef>
                          <a:spcPts val="0"/>
                        </a:spcBef>
                        <a:spcAft>
                          <a:spcPts val="0"/>
                        </a:spcAft>
                      </a:pPr>
                      <a:r>
                        <a:rPr lang="en-US" sz="1600" dirty="0" smtClean="0"/>
                        <a:t>Linear Algebra</a:t>
                      </a:r>
                    </a:p>
                    <a:p>
                      <a:endParaRPr lang="en-US" sz="1600" dirty="0">
                        <a:latin typeface="+mn-lt"/>
                      </a:endParaRPr>
                    </a:p>
                  </a:txBody>
                  <a:tcPr/>
                </a:tc>
                <a:tc>
                  <a:txBody>
                    <a:bodyPr/>
                    <a:lstStyle/>
                    <a:p>
                      <a:r>
                        <a:rPr lang="en-US" sz="1600" dirty="0" smtClean="0"/>
                        <a:t>Many MPI scientific applications utilizing</a:t>
                      </a:r>
                      <a:r>
                        <a:rPr lang="en-US" sz="1600" baseline="0" dirty="0" smtClean="0"/>
                        <a:t> wide variety of communication constructs including local interactions</a:t>
                      </a:r>
                    </a:p>
                  </a:txBody>
                  <a:tcPr/>
                </a:tc>
              </a:tr>
              <a:tr h="1527627">
                <a:tc>
                  <a:txBody>
                    <a:bodyPr/>
                    <a:lstStyle/>
                    <a:p>
                      <a:r>
                        <a:rPr lang="en-US" sz="1600" dirty="0" smtClean="0">
                          <a:solidFill>
                            <a:schemeClr val="tx1"/>
                          </a:solidFill>
                        </a:rPr>
                        <a:t>- CAP3</a:t>
                      </a:r>
                      <a:r>
                        <a:rPr lang="en-US" sz="1600" baseline="0" dirty="0" smtClean="0">
                          <a:solidFill>
                            <a:schemeClr val="tx1"/>
                          </a:solidFill>
                        </a:rPr>
                        <a:t> </a:t>
                      </a:r>
                      <a:r>
                        <a:rPr lang="en-US" sz="1600" dirty="0" smtClean="0">
                          <a:solidFill>
                            <a:schemeClr val="tx1"/>
                          </a:solidFill>
                        </a:rPr>
                        <a:t>Gene Assembly</a:t>
                      </a:r>
                      <a:br>
                        <a:rPr lang="en-US" sz="1600" dirty="0" smtClean="0">
                          <a:solidFill>
                            <a:schemeClr val="tx1"/>
                          </a:solidFill>
                        </a:rPr>
                      </a:br>
                      <a:r>
                        <a:rPr lang="en-US" sz="1600" dirty="0" smtClean="0">
                          <a:solidFill>
                            <a:schemeClr val="tx1"/>
                          </a:solidFill>
                        </a:rPr>
                        <a:t>- PolarGrid </a:t>
                      </a:r>
                      <a:r>
                        <a:rPr lang="en-US" sz="1600" dirty="0" err="1" smtClean="0">
                          <a:solidFill>
                            <a:schemeClr val="tx1"/>
                          </a:solidFill>
                        </a:rPr>
                        <a:t>Matlab</a:t>
                      </a:r>
                      <a:r>
                        <a:rPr lang="en-US" sz="1600" dirty="0" smtClean="0">
                          <a:solidFill>
                            <a:schemeClr val="tx1"/>
                          </a:solidFill>
                        </a:rPr>
                        <a:t> data analysis</a:t>
                      </a:r>
                      <a:endParaRPr lang="en-US" sz="1600" b="1" dirty="0">
                        <a:solidFill>
                          <a:schemeClr val="tx1"/>
                        </a:solidFill>
                      </a:endParaRPr>
                    </a:p>
                  </a:txBody>
                  <a:tcPr/>
                </a:tc>
                <a:tc>
                  <a:txBody>
                    <a:bodyPr/>
                    <a:lstStyle/>
                    <a:p>
                      <a:r>
                        <a:rPr lang="en-US" sz="1600" dirty="0" smtClean="0">
                          <a:solidFill>
                            <a:schemeClr val="tx1"/>
                          </a:solidFill>
                        </a:rPr>
                        <a:t>- Information Retrieval</a:t>
                      </a:r>
                      <a:r>
                        <a:rPr lang="en-US" sz="1600" baseline="0" dirty="0" smtClean="0">
                          <a:solidFill>
                            <a:schemeClr val="tx1"/>
                          </a:solidFill>
                        </a:rPr>
                        <a:t> - </a:t>
                      </a:r>
                      <a:r>
                        <a:rPr lang="en-US" sz="1600" dirty="0" smtClean="0">
                          <a:solidFill>
                            <a:schemeClr val="tx1"/>
                          </a:solidFill>
                        </a:rPr>
                        <a:t>HEP Data</a:t>
                      </a:r>
                      <a:r>
                        <a:rPr lang="en-US" sz="1600" baseline="0" dirty="0" smtClean="0">
                          <a:solidFill>
                            <a:schemeClr val="tx1"/>
                          </a:solidFill>
                        </a:rPr>
                        <a:t> Analysis</a:t>
                      </a:r>
                    </a:p>
                    <a:p>
                      <a:r>
                        <a:rPr lang="en-US" sz="1600" baseline="0" dirty="0" smtClean="0">
                          <a:solidFill>
                            <a:schemeClr val="tx1"/>
                          </a:solidFill>
                        </a:rPr>
                        <a:t>- Calculation of Pairwise Distances for ALU Sequences</a:t>
                      </a:r>
                      <a:endParaRPr lang="en-US" sz="1600" b="1" dirty="0">
                        <a:solidFill>
                          <a:schemeClr val="tx1"/>
                        </a:solidFill>
                      </a:endParaRPr>
                    </a:p>
                  </a:txBody>
                  <a:tcPr/>
                </a:tc>
                <a:tc>
                  <a:txBody>
                    <a:bodyPr/>
                    <a:lstStyle/>
                    <a:p>
                      <a:pPr>
                        <a:buFontTx/>
                        <a:buChar char="-"/>
                      </a:pPr>
                      <a:r>
                        <a:rPr lang="en-US" sz="1600" dirty="0" smtClean="0">
                          <a:solidFill>
                            <a:schemeClr val="tx1"/>
                          </a:solidFill>
                        </a:rPr>
                        <a:t> Kmeans </a:t>
                      </a:r>
                    </a:p>
                    <a:p>
                      <a:pPr>
                        <a:buFontTx/>
                        <a:buChar char="-"/>
                      </a:pPr>
                      <a:r>
                        <a:rPr lang="en-US" sz="1600" baseline="0" dirty="0" smtClean="0">
                          <a:solidFill>
                            <a:schemeClr val="tx1"/>
                          </a:solidFill>
                        </a:rPr>
                        <a:t> </a:t>
                      </a:r>
                      <a:r>
                        <a:rPr lang="en-US" sz="1600" b="1" dirty="0" smtClean="0">
                          <a:solidFill>
                            <a:schemeClr val="tx1"/>
                          </a:solidFill>
                        </a:rPr>
                        <a:t>Deterministic Annealing </a:t>
                      </a:r>
                      <a:r>
                        <a:rPr lang="en-US" sz="1600" b="1" baseline="0" dirty="0" smtClean="0">
                          <a:solidFill>
                            <a:schemeClr val="tx1"/>
                          </a:solidFill>
                        </a:rPr>
                        <a:t> </a:t>
                      </a:r>
                      <a:r>
                        <a:rPr lang="en-US" sz="1600" b="1" dirty="0" smtClean="0">
                          <a:solidFill>
                            <a:schemeClr val="tx1"/>
                          </a:solidFill>
                        </a:rPr>
                        <a:t>Clustering</a:t>
                      </a:r>
                    </a:p>
                    <a:p>
                      <a:r>
                        <a:rPr lang="en-US" sz="1600" b="1" dirty="0" smtClean="0">
                          <a:solidFill>
                            <a:schemeClr val="tx1"/>
                          </a:solidFill>
                        </a:rPr>
                        <a:t>- </a:t>
                      </a:r>
                      <a:r>
                        <a:rPr lang="en-US" sz="1600" b="0" dirty="0" smtClean="0">
                          <a:solidFill>
                            <a:schemeClr val="tx1"/>
                          </a:solidFill>
                        </a:rPr>
                        <a:t>Multidimensional Scaling </a:t>
                      </a:r>
                      <a:r>
                        <a:rPr lang="en-US" sz="1600" b="1" dirty="0" smtClean="0">
                          <a:solidFill>
                            <a:schemeClr val="tx1"/>
                          </a:solidFill>
                        </a:rPr>
                        <a:t>MDS </a:t>
                      </a:r>
                      <a:endParaRPr lang="en-US" sz="16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 Solving Differential Equations</a:t>
                      </a:r>
                      <a:r>
                        <a:rPr lang="en-US" sz="1600" baseline="0" dirty="0" smtClean="0">
                          <a:solidFill>
                            <a:schemeClr val="tx1"/>
                          </a:solidFill>
                        </a:rPr>
                        <a:t> and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1"/>
                          </a:solidFill>
                        </a:rPr>
                        <a:t>- particle dynamics with short range forces</a:t>
                      </a:r>
                      <a:endParaRPr lang="en-US" sz="1600" dirty="0" smtClean="0">
                        <a:solidFill>
                          <a:schemeClr val="tx1"/>
                        </a:solidFill>
                      </a:endParaRPr>
                    </a:p>
                  </a:txBody>
                  <a:tcPr/>
                </a:tc>
              </a:tr>
            </a:tbl>
          </a:graphicData>
        </a:graphic>
      </p:graphicFrame>
      <p:sp>
        <p:nvSpPr>
          <p:cNvPr id="11" name="Freeform 10"/>
          <p:cNvSpPr/>
          <p:nvPr/>
        </p:nvSpPr>
        <p:spPr>
          <a:xfrm>
            <a:off x="6241002" y="11904955"/>
            <a:ext cx="1420427" cy="612560"/>
          </a:xfrm>
          <a:custGeom>
            <a:avLst/>
            <a:gdLst>
              <a:gd name="connsiteX0" fmla="*/ 1420427 w 1420427"/>
              <a:gd name="connsiteY0" fmla="*/ 0 h 612560"/>
              <a:gd name="connsiteX1" fmla="*/ 914400 w 1420427"/>
              <a:gd name="connsiteY1" fmla="*/ 443884 h 612560"/>
              <a:gd name="connsiteX2" fmla="*/ 0 w 1420427"/>
              <a:gd name="connsiteY2" fmla="*/ 612560 h 612560"/>
            </a:gdLst>
            <a:ahLst/>
            <a:cxnLst>
              <a:cxn ang="0">
                <a:pos x="connsiteX0" y="connsiteY0"/>
              </a:cxn>
              <a:cxn ang="0">
                <a:pos x="connsiteX1" y="connsiteY1"/>
              </a:cxn>
              <a:cxn ang="0">
                <a:pos x="connsiteX2" y="connsiteY2"/>
              </a:cxn>
            </a:cxnLst>
            <a:rect l="l" t="t" r="r" b="b"/>
            <a:pathLst>
              <a:path w="1420427" h="612560">
                <a:moveTo>
                  <a:pt x="1420427" y="0"/>
                </a:moveTo>
                <a:cubicBezTo>
                  <a:pt x="1285782" y="170895"/>
                  <a:pt x="1151138" y="341791"/>
                  <a:pt x="914400" y="443884"/>
                </a:cubicBezTo>
                <a:cubicBezTo>
                  <a:pt x="677662" y="545977"/>
                  <a:pt x="338831" y="579268"/>
                  <a:pt x="0" y="612560"/>
                </a:cubicBezTo>
              </a:path>
            </a:pathLst>
          </a:custGeom>
          <a:ln w="444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7162800" y="11049000"/>
            <a:ext cx="429827" cy="76200"/>
          </a:xfrm>
          <a:custGeom>
            <a:avLst/>
            <a:gdLst>
              <a:gd name="connsiteX0" fmla="*/ 1420427 w 1420427"/>
              <a:gd name="connsiteY0" fmla="*/ 0 h 612560"/>
              <a:gd name="connsiteX1" fmla="*/ 914400 w 1420427"/>
              <a:gd name="connsiteY1" fmla="*/ 443884 h 612560"/>
              <a:gd name="connsiteX2" fmla="*/ 0 w 1420427"/>
              <a:gd name="connsiteY2" fmla="*/ 612560 h 612560"/>
            </a:gdLst>
            <a:ahLst/>
            <a:cxnLst>
              <a:cxn ang="0">
                <a:pos x="connsiteX0" y="connsiteY0"/>
              </a:cxn>
              <a:cxn ang="0">
                <a:pos x="connsiteX1" y="connsiteY1"/>
              </a:cxn>
              <a:cxn ang="0">
                <a:pos x="connsiteX2" y="connsiteY2"/>
              </a:cxn>
            </a:cxnLst>
            <a:rect l="l" t="t" r="r" b="b"/>
            <a:pathLst>
              <a:path w="1420427" h="612560">
                <a:moveTo>
                  <a:pt x="1420427" y="0"/>
                </a:moveTo>
                <a:cubicBezTo>
                  <a:pt x="1285782" y="170895"/>
                  <a:pt x="1151138" y="341791"/>
                  <a:pt x="914400" y="443884"/>
                </a:cubicBezTo>
                <a:cubicBezTo>
                  <a:pt x="677662" y="545977"/>
                  <a:pt x="338831" y="579268"/>
                  <a:pt x="0" y="612560"/>
                </a:cubicBezTo>
              </a:path>
            </a:pathLst>
          </a:cu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5"/>
          <p:cNvGrpSpPr/>
          <p:nvPr/>
        </p:nvGrpSpPr>
        <p:grpSpPr>
          <a:xfrm>
            <a:off x="609600" y="1600200"/>
            <a:ext cx="1524000" cy="1512332"/>
            <a:chOff x="762000" y="1219200"/>
            <a:chExt cx="1524000" cy="1512332"/>
          </a:xfrm>
        </p:grpSpPr>
        <p:sp>
          <p:nvSpPr>
            <p:cNvPr id="37" name="TextBox 36"/>
            <p:cNvSpPr txBox="1"/>
            <p:nvPr/>
          </p:nvSpPr>
          <p:spPr>
            <a:xfrm>
              <a:off x="1066800" y="1219200"/>
              <a:ext cx="684803" cy="369332"/>
            </a:xfrm>
            <a:prstGeom prst="rect">
              <a:avLst/>
            </a:prstGeom>
            <a:noFill/>
          </p:spPr>
          <p:txBody>
            <a:bodyPr wrap="none" rtlCol="0">
              <a:spAutoFit/>
            </a:bodyPr>
            <a:lstStyle/>
            <a:p>
              <a:r>
                <a:rPr lang="en-US" dirty="0" smtClean="0"/>
                <a:t>Input</a:t>
              </a:r>
              <a:endParaRPr lang="en-US" dirty="0"/>
            </a:p>
          </p:txBody>
        </p:sp>
        <p:grpSp>
          <p:nvGrpSpPr>
            <p:cNvPr id="4" name="Group 33"/>
            <p:cNvGrpSpPr/>
            <p:nvPr/>
          </p:nvGrpSpPr>
          <p:grpSpPr>
            <a:xfrm>
              <a:off x="762000" y="1600200"/>
              <a:ext cx="1524000" cy="1131332"/>
              <a:chOff x="762000" y="1600200"/>
              <a:chExt cx="1524000" cy="1131332"/>
            </a:xfrm>
          </p:grpSpPr>
          <p:sp>
            <p:nvSpPr>
              <p:cNvPr id="39" name="Oval 38"/>
              <p:cNvSpPr/>
              <p:nvPr/>
            </p:nvSpPr>
            <p:spPr>
              <a:xfrm>
                <a:off x="762000" y="1828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40" name="Straight Arrow Connector 39"/>
              <p:cNvCxnSpPr>
                <a:endCxn id="39" idx="0"/>
              </p:cNvCxnSpPr>
              <p:nvPr/>
            </p:nvCxnSpPr>
            <p:spPr>
              <a:xfrm rot="5400000">
                <a:off x="800100" y="1714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800894" y="2247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1143000" y="1828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43" name="Straight Arrow Connector 42"/>
              <p:cNvCxnSpPr>
                <a:endCxn id="42" idx="0"/>
              </p:cNvCxnSpPr>
              <p:nvPr/>
            </p:nvCxnSpPr>
            <p:spPr>
              <a:xfrm rot="5400000">
                <a:off x="1181100" y="1714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1181894" y="2247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5" name="Group 27"/>
              <p:cNvGrpSpPr/>
              <p:nvPr/>
            </p:nvGrpSpPr>
            <p:grpSpPr>
              <a:xfrm>
                <a:off x="1981200" y="1600200"/>
                <a:ext cx="304800" cy="761206"/>
                <a:chOff x="1752600" y="1600994"/>
                <a:chExt cx="304800" cy="761206"/>
              </a:xfrm>
            </p:grpSpPr>
            <p:sp>
              <p:nvSpPr>
                <p:cNvPr id="50" name="Oval 49"/>
                <p:cNvSpPr/>
                <p:nvPr/>
              </p:nvSpPr>
              <p:spPr>
                <a:xfrm>
                  <a:off x="1752600" y="1828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51" name="Straight Arrow Connector 50"/>
                <p:cNvCxnSpPr>
                  <a:endCxn id="50" idx="0"/>
                </p:cNvCxnSpPr>
                <p:nvPr/>
              </p:nvCxnSpPr>
              <p:spPr>
                <a:xfrm rot="5400000">
                  <a:off x="1790700" y="1714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1791494" y="2247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1143000" y="2362200"/>
                <a:ext cx="856325" cy="369332"/>
              </a:xfrm>
              <a:prstGeom prst="rect">
                <a:avLst/>
              </a:prstGeom>
              <a:noFill/>
            </p:spPr>
            <p:txBody>
              <a:bodyPr wrap="none" rtlCol="0">
                <a:spAutoFit/>
              </a:bodyPr>
              <a:lstStyle/>
              <a:p>
                <a:r>
                  <a:rPr lang="en-US" dirty="0" smtClean="0"/>
                  <a:t>Output</a:t>
                </a:r>
                <a:endParaRPr lang="en-US" dirty="0"/>
              </a:p>
            </p:txBody>
          </p:sp>
          <p:sp>
            <p:nvSpPr>
              <p:cNvPr id="47" name="Oval 46"/>
              <p:cNvSpPr/>
              <p:nvPr/>
            </p:nvSpPr>
            <p:spPr>
              <a:xfrm>
                <a:off x="1600200" y="1981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52600" y="1981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371600" y="1600200"/>
                <a:ext cx="601447" cy="369332"/>
              </a:xfrm>
              <a:prstGeom prst="rect">
                <a:avLst/>
              </a:prstGeom>
              <a:noFill/>
            </p:spPr>
            <p:txBody>
              <a:bodyPr wrap="none" rtlCol="0">
                <a:spAutoFit/>
              </a:bodyPr>
              <a:lstStyle/>
              <a:p>
                <a:r>
                  <a:rPr lang="en-US" dirty="0" smtClean="0"/>
                  <a:t>map</a:t>
                </a:r>
                <a:endParaRPr lang="en-US" dirty="0"/>
              </a:p>
            </p:txBody>
          </p:sp>
        </p:grpSp>
      </p:grpSp>
      <p:grpSp>
        <p:nvGrpSpPr>
          <p:cNvPr id="6" name="Group 105"/>
          <p:cNvGrpSpPr/>
          <p:nvPr/>
        </p:nvGrpSpPr>
        <p:grpSpPr>
          <a:xfrm>
            <a:off x="2590800" y="1524000"/>
            <a:ext cx="2129474" cy="1600200"/>
            <a:chOff x="6705600" y="1905000"/>
            <a:chExt cx="2129474" cy="1600200"/>
          </a:xfrm>
        </p:grpSpPr>
        <p:sp>
          <p:nvSpPr>
            <p:cNvPr id="54" name="TextBox 53"/>
            <p:cNvSpPr txBox="1"/>
            <p:nvPr/>
          </p:nvSpPr>
          <p:spPr>
            <a:xfrm>
              <a:off x="7086600" y="1905000"/>
              <a:ext cx="684803" cy="369332"/>
            </a:xfrm>
            <a:prstGeom prst="rect">
              <a:avLst/>
            </a:prstGeom>
            <a:noFill/>
          </p:spPr>
          <p:txBody>
            <a:bodyPr wrap="none" rtlCol="0">
              <a:spAutoFit/>
            </a:bodyPr>
            <a:lstStyle/>
            <a:p>
              <a:r>
                <a:rPr lang="en-US" dirty="0" smtClean="0"/>
                <a:t>Input</a:t>
              </a:r>
              <a:endParaRPr lang="en-US" dirty="0"/>
            </a:p>
          </p:txBody>
        </p:sp>
        <p:sp>
          <p:nvSpPr>
            <p:cNvPr id="56" name="Oval 55"/>
            <p:cNvSpPr/>
            <p:nvPr/>
          </p:nvSpPr>
          <p:spPr>
            <a:xfrm>
              <a:off x="67056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57" name="Straight Arrow Connector 56"/>
            <p:cNvCxnSpPr>
              <a:endCxn id="56" idx="0"/>
            </p:cNvCxnSpPr>
            <p:nvPr/>
          </p:nvCxnSpPr>
          <p:spPr>
            <a:xfrm rot="5400000">
              <a:off x="67437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56" idx="4"/>
              <a:endCxn id="70" idx="1"/>
            </p:cNvCxnSpPr>
            <p:nvPr/>
          </p:nvCxnSpPr>
          <p:spPr>
            <a:xfrm rot="16200000" flipH="1">
              <a:off x="6858000" y="2743199"/>
              <a:ext cx="273237" cy="2732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0866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0" name="Straight Arrow Connector 59"/>
            <p:cNvCxnSpPr>
              <a:endCxn id="59" idx="0"/>
            </p:cNvCxnSpPr>
            <p:nvPr/>
          </p:nvCxnSpPr>
          <p:spPr>
            <a:xfrm rot="5400000">
              <a:off x="71247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9" idx="4"/>
              <a:endCxn id="70" idx="0"/>
            </p:cNvCxnSpPr>
            <p:nvPr/>
          </p:nvCxnSpPr>
          <p:spPr>
            <a:xfrm rot="5400000">
              <a:off x="7124700" y="2857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7924800" y="2437606"/>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8" name="Straight Arrow Connector 67"/>
            <p:cNvCxnSpPr>
              <a:endCxn id="67" idx="0"/>
            </p:cNvCxnSpPr>
            <p:nvPr/>
          </p:nvCxnSpPr>
          <p:spPr>
            <a:xfrm rot="5400000">
              <a:off x="7962900" y="23233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7" idx="4"/>
              <a:endCxn id="70" idx="7"/>
            </p:cNvCxnSpPr>
            <p:nvPr/>
          </p:nvCxnSpPr>
          <p:spPr>
            <a:xfrm rot="5400000">
              <a:off x="7574967" y="2514203"/>
              <a:ext cx="274031" cy="7304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75438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6962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7315200" y="2209800"/>
              <a:ext cx="601447" cy="369332"/>
            </a:xfrm>
            <a:prstGeom prst="rect">
              <a:avLst/>
            </a:prstGeom>
            <a:noFill/>
          </p:spPr>
          <p:txBody>
            <a:bodyPr wrap="none" rtlCol="0">
              <a:spAutoFit/>
            </a:bodyPr>
            <a:lstStyle/>
            <a:p>
              <a:r>
                <a:rPr lang="en-US" dirty="0" smtClean="0"/>
                <a:t>map</a:t>
              </a:r>
              <a:endParaRPr lang="en-US" dirty="0"/>
            </a:p>
          </p:txBody>
        </p:sp>
        <p:sp>
          <p:nvSpPr>
            <p:cNvPr id="70" name="Oval 69"/>
            <p:cNvSpPr/>
            <p:nvPr/>
          </p:nvSpPr>
          <p:spPr>
            <a:xfrm>
              <a:off x="70866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1" name="Oval 70"/>
            <p:cNvSpPr/>
            <p:nvPr/>
          </p:nvSpPr>
          <p:spPr>
            <a:xfrm>
              <a:off x="76962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74" name="Straight Arrow Connector 73"/>
            <p:cNvCxnSpPr>
              <a:stCxn id="56" idx="4"/>
              <a:endCxn id="71" idx="1"/>
            </p:cNvCxnSpPr>
            <p:nvPr/>
          </p:nvCxnSpPr>
          <p:spPr>
            <a:xfrm rot="16200000" flipH="1">
              <a:off x="7162800" y="2438399"/>
              <a:ext cx="273237" cy="882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59" idx="4"/>
              <a:endCxn id="71" idx="0"/>
            </p:cNvCxnSpPr>
            <p:nvPr/>
          </p:nvCxnSpPr>
          <p:spPr>
            <a:xfrm rot="16200000" flipH="1">
              <a:off x="7429500" y="2552700"/>
              <a:ext cx="228600" cy="609600"/>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7" idx="4"/>
              <a:endCxn id="71" idx="7"/>
            </p:cNvCxnSpPr>
            <p:nvPr/>
          </p:nvCxnSpPr>
          <p:spPr>
            <a:xfrm rot="5400000">
              <a:off x="7879767" y="2819003"/>
              <a:ext cx="274031" cy="120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71254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77350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7" name="Group 102"/>
            <p:cNvGrpSpPr/>
            <p:nvPr/>
          </p:nvGrpSpPr>
          <p:grpSpPr>
            <a:xfrm>
              <a:off x="7467600" y="3124200"/>
              <a:ext cx="198119" cy="45719"/>
              <a:chOff x="7696200" y="2743200"/>
              <a:chExt cx="198119" cy="45719"/>
            </a:xfrm>
          </p:grpSpPr>
          <p:sp>
            <p:nvSpPr>
              <p:cNvPr id="101" name="Oval 100"/>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p:cNvSpPr txBox="1"/>
            <p:nvPr/>
          </p:nvSpPr>
          <p:spPr>
            <a:xfrm>
              <a:off x="8001000" y="2971800"/>
              <a:ext cx="834074" cy="369332"/>
            </a:xfrm>
            <a:prstGeom prst="rect">
              <a:avLst/>
            </a:prstGeom>
            <a:noFill/>
          </p:spPr>
          <p:txBody>
            <a:bodyPr wrap="none" rtlCol="0">
              <a:spAutoFit/>
            </a:bodyPr>
            <a:lstStyle/>
            <a:p>
              <a:r>
                <a:rPr lang="en-US" dirty="0" smtClean="0"/>
                <a:t>reduce</a:t>
              </a:r>
              <a:endParaRPr lang="en-US" dirty="0"/>
            </a:p>
          </p:txBody>
        </p:sp>
      </p:grpSp>
      <p:sp>
        <p:nvSpPr>
          <p:cNvPr id="132" name="Arc 131"/>
          <p:cNvSpPr/>
          <p:nvPr/>
        </p:nvSpPr>
        <p:spPr>
          <a:xfrm rot="856400">
            <a:off x="5452446" y="1546558"/>
            <a:ext cx="1014734" cy="1706020"/>
          </a:xfrm>
          <a:prstGeom prst="arc">
            <a:avLst>
              <a:gd name="adj1" fmla="val 13184796"/>
              <a:gd name="adj2" fmla="val 6304267"/>
            </a:avLst>
          </a:prstGeom>
          <a:ln w="25400">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162"/>
          <p:cNvGrpSpPr/>
          <p:nvPr/>
        </p:nvGrpSpPr>
        <p:grpSpPr>
          <a:xfrm>
            <a:off x="4724400" y="1447800"/>
            <a:ext cx="2141390" cy="1752600"/>
            <a:chOff x="4572000" y="1752600"/>
            <a:chExt cx="2141390" cy="1752600"/>
          </a:xfrm>
        </p:grpSpPr>
        <p:sp>
          <p:nvSpPr>
            <p:cNvPr id="108" name="TextBox 107"/>
            <p:cNvSpPr txBox="1"/>
            <p:nvPr/>
          </p:nvSpPr>
          <p:spPr>
            <a:xfrm>
              <a:off x="4724400" y="1905000"/>
              <a:ext cx="684803" cy="369332"/>
            </a:xfrm>
            <a:prstGeom prst="rect">
              <a:avLst/>
            </a:prstGeom>
            <a:noFill/>
          </p:spPr>
          <p:txBody>
            <a:bodyPr wrap="none" rtlCol="0">
              <a:spAutoFit/>
            </a:bodyPr>
            <a:lstStyle/>
            <a:p>
              <a:r>
                <a:rPr lang="en-US" dirty="0" smtClean="0"/>
                <a:t>Input</a:t>
              </a:r>
              <a:endParaRPr lang="en-US" dirty="0"/>
            </a:p>
          </p:txBody>
        </p:sp>
        <p:sp>
          <p:nvSpPr>
            <p:cNvPr id="109" name="Oval 108"/>
            <p:cNvSpPr/>
            <p:nvPr/>
          </p:nvSpPr>
          <p:spPr>
            <a:xfrm>
              <a:off x="45720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10" name="Straight Arrow Connector 109"/>
            <p:cNvCxnSpPr>
              <a:endCxn id="109" idx="0"/>
            </p:cNvCxnSpPr>
            <p:nvPr/>
          </p:nvCxnSpPr>
          <p:spPr>
            <a:xfrm rot="5400000">
              <a:off x="46101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09" idx="4"/>
              <a:endCxn id="121" idx="1"/>
            </p:cNvCxnSpPr>
            <p:nvPr/>
          </p:nvCxnSpPr>
          <p:spPr>
            <a:xfrm rot="16200000" flipH="1">
              <a:off x="4724400" y="2743199"/>
              <a:ext cx="273237" cy="2732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49530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13" name="Straight Arrow Connector 112"/>
            <p:cNvCxnSpPr>
              <a:endCxn id="112" idx="0"/>
            </p:cNvCxnSpPr>
            <p:nvPr/>
          </p:nvCxnSpPr>
          <p:spPr>
            <a:xfrm rot="5400000">
              <a:off x="49911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12" idx="4"/>
              <a:endCxn id="121" idx="0"/>
            </p:cNvCxnSpPr>
            <p:nvPr/>
          </p:nvCxnSpPr>
          <p:spPr>
            <a:xfrm rot="5400000">
              <a:off x="4991100" y="2857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115" name="Oval 114"/>
            <p:cNvSpPr/>
            <p:nvPr/>
          </p:nvSpPr>
          <p:spPr>
            <a:xfrm>
              <a:off x="5791200" y="2437606"/>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16" name="Straight Arrow Connector 115"/>
            <p:cNvCxnSpPr>
              <a:endCxn id="115" idx="0"/>
            </p:cNvCxnSpPr>
            <p:nvPr/>
          </p:nvCxnSpPr>
          <p:spPr>
            <a:xfrm rot="5400000">
              <a:off x="5829300" y="23233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5" idx="4"/>
              <a:endCxn id="121" idx="7"/>
            </p:cNvCxnSpPr>
            <p:nvPr/>
          </p:nvCxnSpPr>
          <p:spPr>
            <a:xfrm rot="5400000">
              <a:off x="5441367" y="2514203"/>
              <a:ext cx="274031" cy="7304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54102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5626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181600" y="2209800"/>
              <a:ext cx="601447" cy="369332"/>
            </a:xfrm>
            <a:prstGeom prst="rect">
              <a:avLst/>
            </a:prstGeom>
            <a:noFill/>
          </p:spPr>
          <p:txBody>
            <a:bodyPr wrap="none" rtlCol="0">
              <a:spAutoFit/>
            </a:bodyPr>
            <a:lstStyle/>
            <a:p>
              <a:r>
                <a:rPr lang="en-US" dirty="0" smtClean="0"/>
                <a:t>map</a:t>
              </a:r>
              <a:endParaRPr lang="en-US" dirty="0"/>
            </a:p>
          </p:txBody>
        </p:sp>
        <p:sp>
          <p:nvSpPr>
            <p:cNvPr id="121" name="Oval 120"/>
            <p:cNvSpPr/>
            <p:nvPr/>
          </p:nvSpPr>
          <p:spPr>
            <a:xfrm>
              <a:off x="49530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2" name="Oval 121"/>
            <p:cNvSpPr/>
            <p:nvPr/>
          </p:nvSpPr>
          <p:spPr>
            <a:xfrm>
              <a:off x="55626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23" name="Straight Arrow Connector 122"/>
            <p:cNvCxnSpPr>
              <a:stCxn id="109" idx="4"/>
              <a:endCxn id="122" idx="1"/>
            </p:cNvCxnSpPr>
            <p:nvPr/>
          </p:nvCxnSpPr>
          <p:spPr>
            <a:xfrm rot="16200000" flipH="1">
              <a:off x="5029200" y="2438399"/>
              <a:ext cx="273237" cy="882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12" idx="4"/>
              <a:endCxn id="122" idx="0"/>
            </p:cNvCxnSpPr>
            <p:nvPr/>
          </p:nvCxnSpPr>
          <p:spPr>
            <a:xfrm rot="16200000" flipH="1">
              <a:off x="5295900" y="2552700"/>
              <a:ext cx="228600" cy="609600"/>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15" idx="4"/>
              <a:endCxn id="122" idx="7"/>
            </p:cNvCxnSpPr>
            <p:nvPr/>
          </p:nvCxnSpPr>
          <p:spPr>
            <a:xfrm rot="5400000">
              <a:off x="5746167" y="2819003"/>
              <a:ext cx="274031" cy="120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5400000">
              <a:off x="49918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6014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10" name="Group 102"/>
            <p:cNvGrpSpPr/>
            <p:nvPr/>
          </p:nvGrpSpPr>
          <p:grpSpPr>
            <a:xfrm>
              <a:off x="5334000" y="3124200"/>
              <a:ext cx="198119" cy="45719"/>
              <a:chOff x="7696200" y="2743200"/>
              <a:chExt cx="198119" cy="45719"/>
            </a:xfrm>
          </p:grpSpPr>
          <p:sp>
            <p:nvSpPr>
              <p:cNvPr id="130" name="Oval 129"/>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extBox 128"/>
            <p:cNvSpPr txBox="1"/>
            <p:nvPr/>
          </p:nvSpPr>
          <p:spPr>
            <a:xfrm>
              <a:off x="4648200" y="3124200"/>
              <a:ext cx="834074" cy="369332"/>
            </a:xfrm>
            <a:prstGeom prst="rect">
              <a:avLst/>
            </a:prstGeom>
            <a:noFill/>
          </p:spPr>
          <p:txBody>
            <a:bodyPr wrap="none" rtlCol="0">
              <a:spAutoFit/>
            </a:bodyPr>
            <a:lstStyle/>
            <a:p>
              <a:r>
                <a:rPr lang="en-US" dirty="0" smtClean="0"/>
                <a:t>reduce</a:t>
              </a:r>
              <a:endParaRPr lang="en-US" dirty="0"/>
            </a:p>
          </p:txBody>
        </p:sp>
        <p:sp>
          <p:nvSpPr>
            <p:cNvPr id="133" name="TextBox 132"/>
            <p:cNvSpPr txBox="1"/>
            <p:nvPr/>
          </p:nvSpPr>
          <p:spPr>
            <a:xfrm>
              <a:off x="5638800" y="1752600"/>
              <a:ext cx="1074590" cy="369332"/>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iterations</a:t>
              </a:r>
              <a:endParaRPr lang="en-US" dirty="0"/>
            </a:p>
          </p:txBody>
        </p:sp>
      </p:grpSp>
      <p:grpSp>
        <p:nvGrpSpPr>
          <p:cNvPr id="13" name="Group 161"/>
          <p:cNvGrpSpPr/>
          <p:nvPr/>
        </p:nvGrpSpPr>
        <p:grpSpPr>
          <a:xfrm>
            <a:off x="6934200" y="1524000"/>
            <a:ext cx="1752600" cy="1676400"/>
            <a:chOff x="6934200" y="1828800"/>
            <a:chExt cx="1752600" cy="1676400"/>
          </a:xfrm>
        </p:grpSpPr>
        <p:sp>
          <p:nvSpPr>
            <p:cNvPr id="135" name="Rectangle 134"/>
            <p:cNvSpPr/>
            <p:nvPr/>
          </p:nvSpPr>
          <p:spPr>
            <a:xfrm>
              <a:off x="7162800" y="2057400"/>
              <a:ext cx="1295400" cy="1295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37" name="Straight Connector 136"/>
            <p:cNvCxnSpPr/>
            <p:nvPr/>
          </p:nvCxnSpPr>
          <p:spPr>
            <a:xfrm rot="5400000">
              <a:off x="6973094" y="27043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7354094" y="27043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162800" y="2514600"/>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162800" y="2819400"/>
              <a:ext cx="1295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543800" y="2514600"/>
              <a:ext cx="410690" cy="369332"/>
            </a:xfrm>
            <a:prstGeom prst="rect">
              <a:avLst/>
            </a:prstGeom>
            <a:noFill/>
          </p:spPr>
          <p:txBody>
            <a:bodyPr wrap="none" rtlCol="0">
              <a:spAutoFit/>
            </a:bodyPr>
            <a:lstStyle/>
            <a:p>
              <a:r>
                <a:rPr lang="en-US" dirty="0" err="1" smtClean="0"/>
                <a:t>Pij</a:t>
              </a:r>
              <a:endParaRPr lang="en-US" dirty="0"/>
            </a:p>
          </p:txBody>
        </p:sp>
        <p:cxnSp>
          <p:nvCxnSpPr>
            <p:cNvPr id="147" name="Straight Arrow Connector 146"/>
            <p:cNvCxnSpPr/>
            <p:nvPr/>
          </p:nvCxnSpPr>
          <p:spPr>
            <a:xfrm rot="5400000" flipH="1" flipV="1">
              <a:off x="7658894" y="2247106"/>
              <a:ext cx="2286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rot="10800000">
              <a:off x="7239000" y="2667000"/>
              <a:ext cx="2286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60" name="Arc 159"/>
            <p:cNvSpPr/>
            <p:nvPr/>
          </p:nvSpPr>
          <p:spPr>
            <a:xfrm flipV="1">
              <a:off x="6934200" y="2590800"/>
              <a:ext cx="1752600" cy="457200"/>
            </a:xfrm>
            <a:prstGeom prst="arc">
              <a:avLst>
                <a:gd name="adj1" fmla="val 10327336"/>
                <a:gd name="adj2" fmla="val 598130"/>
              </a:avLst>
            </a:prstGeom>
            <a:ln w="2222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Arc 160"/>
            <p:cNvSpPr/>
            <p:nvPr/>
          </p:nvSpPr>
          <p:spPr>
            <a:xfrm rot="16200000" flipV="1">
              <a:off x="7162800" y="2438400"/>
              <a:ext cx="1676400" cy="457200"/>
            </a:xfrm>
            <a:prstGeom prst="arc">
              <a:avLst>
                <a:gd name="adj1" fmla="val 10327336"/>
                <a:gd name="adj2" fmla="val 598130"/>
              </a:avLst>
            </a:prstGeom>
            <a:ln w="22225">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6" name="TextBox 85"/>
          <p:cNvSpPr txBox="1"/>
          <p:nvPr/>
        </p:nvSpPr>
        <p:spPr>
          <a:xfrm>
            <a:off x="1219200" y="6488668"/>
            <a:ext cx="4631589" cy="369332"/>
          </a:xfrm>
          <a:prstGeom prst="rect">
            <a:avLst/>
          </a:prstGeom>
          <a:noFill/>
        </p:spPr>
        <p:txBody>
          <a:bodyPr wrap="none" rtlCol="0">
            <a:spAutoFit/>
          </a:bodyPr>
          <a:lstStyle/>
          <a:p>
            <a:r>
              <a:rPr lang="en-US" dirty="0" smtClean="0">
                <a:solidFill>
                  <a:srgbClr val="FF0000"/>
                </a:solidFill>
              </a:rPr>
              <a:t>Domain of MapReduce and Iterative Extensions</a:t>
            </a:r>
            <a:endParaRPr lang="en-US" dirty="0">
              <a:solidFill>
                <a:srgbClr val="FF0000"/>
              </a:solidFill>
            </a:endParaRPr>
          </a:p>
        </p:txBody>
      </p:sp>
      <p:cxnSp>
        <p:nvCxnSpPr>
          <p:cNvPr id="88" name="Straight Arrow Connector 87"/>
          <p:cNvCxnSpPr/>
          <p:nvPr/>
        </p:nvCxnSpPr>
        <p:spPr>
          <a:xfrm>
            <a:off x="6096000" y="6629400"/>
            <a:ext cx="609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10800000">
            <a:off x="304800" y="6629400"/>
            <a:ext cx="7620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391400" y="6488668"/>
            <a:ext cx="558166" cy="369332"/>
          </a:xfrm>
          <a:prstGeom prst="rect">
            <a:avLst/>
          </a:prstGeom>
          <a:noFill/>
        </p:spPr>
        <p:txBody>
          <a:bodyPr wrap="none" rtlCol="0">
            <a:spAutoFit/>
          </a:bodyPr>
          <a:lstStyle/>
          <a:p>
            <a:r>
              <a:rPr lang="en-US" dirty="0" smtClean="0">
                <a:solidFill>
                  <a:srgbClr val="FF0000"/>
                </a:solidFill>
              </a:rPr>
              <a:t>MPI</a:t>
            </a:r>
            <a:endParaRPr lang="en-US" dirty="0">
              <a:solidFill>
                <a:srgbClr val="FF0000"/>
              </a:solidFill>
            </a:endParaRPr>
          </a:p>
        </p:txBody>
      </p:sp>
      <p:sp>
        <p:nvSpPr>
          <p:cNvPr id="90" name="Rectangle 89"/>
          <p:cNvSpPr/>
          <p:nvPr/>
        </p:nvSpPr>
        <p:spPr>
          <a:xfrm>
            <a:off x="4648200" y="609600"/>
            <a:ext cx="2209800" cy="5867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1143000"/>
          </a:xfrm>
        </p:spPr>
        <p:txBody>
          <a:bodyPr/>
          <a:lstStyle/>
          <a:p>
            <a:r>
              <a:rPr lang="en-US" dirty="0" smtClean="0"/>
              <a:t>Some Life Sciences Applications</a:t>
            </a:r>
            <a:endParaRPr lang="en-US" dirty="0"/>
          </a:p>
        </p:txBody>
      </p:sp>
      <p:sp>
        <p:nvSpPr>
          <p:cNvPr id="3" name="Content Placeholder 2"/>
          <p:cNvSpPr>
            <a:spLocks noGrp="1"/>
          </p:cNvSpPr>
          <p:nvPr>
            <p:ph idx="1"/>
          </p:nvPr>
        </p:nvSpPr>
        <p:spPr>
          <a:xfrm>
            <a:off x="228600" y="1371600"/>
            <a:ext cx="8839200" cy="5334000"/>
          </a:xfrm>
        </p:spPr>
        <p:txBody>
          <a:bodyPr>
            <a:normAutofit fontScale="77500" lnSpcReduction="20000"/>
          </a:bodyPr>
          <a:lstStyle/>
          <a:p>
            <a:r>
              <a:rPr lang="en-US" dirty="0" smtClean="0">
                <a:solidFill>
                  <a:srgbClr val="FF0000"/>
                </a:solidFill>
              </a:rPr>
              <a:t>EST (Expressed Sequence Tag) </a:t>
            </a:r>
            <a:r>
              <a:rPr lang="en-US" dirty="0" smtClean="0"/>
              <a:t>sequence assembly program using DNA sequence assembly program software CAP3.</a:t>
            </a:r>
          </a:p>
          <a:p>
            <a:r>
              <a:rPr lang="en-US" dirty="0" smtClean="0">
                <a:solidFill>
                  <a:srgbClr val="FF0000"/>
                </a:solidFill>
              </a:rPr>
              <a:t>Metagenomics</a:t>
            </a:r>
            <a:r>
              <a:rPr lang="en-US" dirty="0" smtClean="0"/>
              <a:t> and </a:t>
            </a:r>
            <a:r>
              <a:rPr lang="en-US" dirty="0" smtClean="0">
                <a:solidFill>
                  <a:srgbClr val="FF0000"/>
                </a:solidFill>
              </a:rPr>
              <a:t>Alu</a:t>
            </a:r>
            <a:r>
              <a:rPr lang="en-US" dirty="0" smtClean="0"/>
              <a:t> repetition alignment using Smith Waterman dissimilarity computations followed by MPI applications for Clustering and MDS (Multi Dimensional Scaling) for dimension reduction before visualization</a:t>
            </a:r>
          </a:p>
          <a:p>
            <a:r>
              <a:rPr lang="en-US" dirty="0" smtClean="0">
                <a:solidFill>
                  <a:srgbClr val="FF0000"/>
                </a:solidFill>
              </a:rPr>
              <a:t>Correlating</a:t>
            </a:r>
            <a:r>
              <a:rPr lang="en-US" dirty="0" smtClean="0"/>
              <a:t> </a:t>
            </a:r>
            <a:r>
              <a:rPr lang="en-US" dirty="0" smtClean="0">
                <a:solidFill>
                  <a:srgbClr val="FF0000"/>
                </a:solidFill>
              </a:rPr>
              <a:t>Childhood obesity with environmental factors </a:t>
            </a:r>
            <a:r>
              <a:rPr lang="en-US" dirty="0" smtClean="0"/>
              <a:t>by combining medical records with Geographical Information data with over 100 attributes using correlation computation, MDS and genetic algorithms for choosing optimal environmental factors.</a:t>
            </a:r>
          </a:p>
          <a:p>
            <a:r>
              <a:rPr lang="en-US" dirty="0" smtClean="0">
                <a:solidFill>
                  <a:srgbClr val="FF0000"/>
                </a:solidFill>
              </a:rPr>
              <a:t>Mapping the 26 million entries in PubChem </a:t>
            </a:r>
            <a:r>
              <a:rPr lang="en-US" dirty="0" smtClean="0"/>
              <a:t>into two or three dimensions to aid selection of related chemicals with convenient Google Earth like Browser. This uses either hierarchical MDS (which cannot be applied directly as O(N</a:t>
            </a:r>
            <a:r>
              <a:rPr lang="en-US" baseline="30000" dirty="0" smtClean="0"/>
              <a:t>2</a:t>
            </a:r>
            <a:r>
              <a:rPr lang="en-US" dirty="0" smtClean="0"/>
              <a:t>)) or GTM (Generative Topographic Mapping).</a:t>
            </a:r>
          </a:p>
          <a:p>
            <a:endParaRPr lang="en-US"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14400"/>
          </a:xfrm>
        </p:spPr>
        <p:txBody>
          <a:bodyPr/>
          <a:lstStyle/>
          <a:p>
            <a:r>
              <a:rPr lang="en-US" dirty="0" smtClean="0"/>
              <a:t>Cloud Related Technology Research</a:t>
            </a:r>
            <a:endParaRPr lang="en-US" dirty="0"/>
          </a:p>
        </p:txBody>
      </p:sp>
      <p:sp>
        <p:nvSpPr>
          <p:cNvPr id="3" name="Content Placeholder 2"/>
          <p:cNvSpPr>
            <a:spLocks noGrp="1"/>
          </p:cNvSpPr>
          <p:nvPr>
            <p:ph idx="1"/>
          </p:nvPr>
        </p:nvSpPr>
        <p:spPr>
          <a:xfrm>
            <a:off x="228600" y="1371600"/>
            <a:ext cx="8763000" cy="4525963"/>
          </a:xfrm>
        </p:spPr>
        <p:txBody>
          <a:bodyPr>
            <a:normAutofit lnSpcReduction="10000"/>
          </a:bodyPr>
          <a:lstStyle/>
          <a:p>
            <a:r>
              <a:rPr lang="en-US" dirty="0" smtClean="0"/>
              <a:t>MapReduce</a:t>
            </a:r>
          </a:p>
          <a:p>
            <a:pPr lvl="1"/>
            <a:r>
              <a:rPr lang="en-US" dirty="0" smtClean="0"/>
              <a:t>Hadoop</a:t>
            </a:r>
          </a:p>
          <a:p>
            <a:pPr lvl="1"/>
            <a:r>
              <a:rPr lang="en-US" dirty="0" smtClean="0"/>
              <a:t>Hadoop on Virtual Machines (private cloud)</a:t>
            </a:r>
          </a:p>
          <a:p>
            <a:pPr lvl="1"/>
            <a:r>
              <a:rPr lang="en-US" dirty="0" smtClean="0"/>
              <a:t>Dryad (Microsoft) on Windows HPCS</a:t>
            </a:r>
          </a:p>
          <a:p>
            <a:r>
              <a:rPr lang="en-US" dirty="0" smtClean="0"/>
              <a:t>MapReduce++ generalization to efficiently support iterative “maps” as in clustering, MDS …</a:t>
            </a:r>
          </a:p>
          <a:p>
            <a:r>
              <a:rPr lang="en-US" dirty="0" smtClean="0"/>
              <a:t>Azure Microsoft cloud</a:t>
            </a:r>
          </a:p>
          <a:p>
            <a:r>
              <a:rPr lang="en-US" dirty="0" smtClean="0"/>
              <a:t>FutureGrid dynamic virtual clusters switching between VM, “</a:t>
            </a:r>
            <a:r>
              <a:rPr lang="en-US" dirty="0" err="1" smtClean="0"/>
              <a:t>Baremetal</a:t>
            </a:r>
            <a:r>
              <a:rPr lang="en-US" dirty="0" smtClean="0"/>
              <a:t>”, Windows/Linux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DNA Sequencing Pipeline</a:t>
            </a:r>
            <a:endParaRPr lang="en-US" b="1" dirty="0"/>
          </a:p>
        </p:txBody>
      </p:sp>
      <p:grpSp>
        <p:nvGrpSpPr>
          <p:cNvPr id="3" name="Group 3"/>
          <p:cNvGrpSpPr/>
          <p:nvPr/>
        </p:nvGrpSpPr>
        <p:grpSpPr>
          <a:xfrm>
            <a:off x="76200" y="4838279"/>
            <a:ext cx="8991600" cy="1867321"/>
            <a:chOff x="1263341" y="2588299"/>
            <a:chExt cx="7068639" cy="1162819"/>
          </a:xfrm>
        </p:grpSpPr>
        <p:cxnSp>
          <p:nvCxnSpPr>
            <p:cNvPr id="5" name="Straight Arrow Connector 4"/>
            <p:cNvCxnSpPr>
              <a:stCxn id="26" idx="3"/>
              <a:endCxn id="36" idx="2"/>
            </p:cNvCxnSpPr>
            <p:nvPr/>
          </p:nvCxnSpPr>
          <p:spPr>
            <a:xfrm>
              <a:off x="2313382" y="3248006"/>
              <a:ext cx="273939" cy="989"/>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47384" y="3181703"/>
              <a:ext cx="140871" cy="53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228"/>
            <p:cNvCxnSpPr>
              <a:stCxn id="31" idx="3"/>
              <a:endCxn id="21" idx="2"/>
            </p:cNvCxnSpPr>
            <p:nvPr/>
          </p:nvCxnSpPr>
          <p:spPr>
            <a:xfrm flipV="1">
              <a:off x="6010261" y="2813825"/>
              <a:ext cx="516735" cy="30231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4" name="Group 8"/>
            <p:cNvGrpSpPr/>
            <p:nvPr/>
          </p:nvGrpSpPr>
          <p:grpSpPr>
            <a:xfrm>
              <a:off x="7533167" y="2778102"/>
              <a:ext cx="798813" cy="594360"/>
              <a:chOff x="8193827" y="2680593"/>
              <a:chExt cx="798813" cy="594360"/>
            </a:xfrm>
          </p:grpSpPr>
          <p:sp>
            <p:nvSpPr>
              <p:cNvPr id="38" name="TextBox 167"/>
              <p:cNvSpPr txBox="1"/>
              <p:nvPr/>
            </p:nvSpPr>
            <p:spPr>
              <a:xfrm>
                <a:off x="8233757" y="2874963"/>
                <a:ext cx="758883" cy="249157"/>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latin typeface="Arial" pitchFamily="34" charset="0"/>
                    <a:cs typeface="Arial" pitchFamily="34" charset="0"/>
                  </a:rPr>
                  <a:t>Visualization</a:t>
                </a:r>
              </a:p>
              <a:p>
                <a:pPr algn="l"/>
                <a:r>
                  <a:rPr lang="en-US" sz="1000" dirty="0" smtClean="0">
                    <a:latin typeface="Arial" pitchFamily="34" charset="0"/>
                    <a:cs typeface="Arial" pitchFamily="34" charset="0"/>
                  </a:rPr>
                  <a:t>    </a:t>
                </a:r>
                <a:r>
                  <a:rPr lang="en-US" sz="1000" dirty="0" err="1" smtClean="0">
                    <a:latin typeface="Arial" pitchFamily="34" charset="0"/>
                    <a:cs typeface="Arial" pitchFamily="34" charset="0"/>
                  </a:rPr>
                  <a:t>Plotviz</a:t>
                </a:r>
                <a:endParaRPr lang="en-US" sz="1000" dirty="0">
                  <a:latin typeface="Arial" pitchFamily="34" charset="0"/>
                  <a:cs typeface="Arial" pitchFamily="34" charset="0"/>
                </a:endParaRPr>
              </a:p>
            </p:txBody>
          </p:sp>
          <p:sp>
            <p:nvSpPr>
              <p:cNvPr id="39" name="Oval 38"/>
              <p:cNvSpPr/>
              <p:nvPr/>
            </p:nvSpPr>
            <p:spPr>
              <a:xfrm>
                <a:off x="8193827" y="2680593"/>
                <a:ext cx="738909" cy="5943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grpSp>
        <p:grpSp>
          <p:nvGrpSpPr>
            <p:cNvPr id="7" name="Group 9"/>
            <p:cNvGrpSpPr/>
            <p:nvPr/>
          </p:nvGrpSpPr>
          <p:grpSpPr>
            <a:xfrm>
              <a:off x="2587322" y="2975210"/>
              <a:ext cx="639516" cy="545592"/>
              <a:chOff x="1614216" y="1569720"/>
              <a:chExt cx="639516" cy="545592"/>
            </a:xfrm>
          </p:grpSpPr>
          <p:sp>
            <p:nvSpPr>
              <p:cNvPr id="36" name="Oval 35"/>
              <p:cNvSpPr/>
              <p:nvPr/>
            </p:nvSpPr>
            <p:spPr>
              <a:xfrm>
                <a:off x="1614216" y="1569720"/>
                <a:ext cx="59808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7" name="TextBox 166"/>
              <p:cNvSpPr txBox="1"/>
              <p:nvPr/>
            </p:nvSpPr>
            <p:spPr>
              <a:xfrm>
                <a:off x="1633470" y="1713034"/>
                <a:ext cx="620262"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Blocking </a:t>
                </a:r>
              </a:p>
            </p:txBody>
          </p:sp>
        </p:grpSp>
        <p:grpSp>
          <p:nvGrpSpPr>
            <p:cNvPr id="9" name="Group 10"/>
            <p:cNvGrpSpPr/>
            <p:nvPr/>
          </p:nvGrpSpPr>
          <p:grpSpPr>
            <a:xfrm>
              <a:off x="4088255" y="2956158"/>
              <a:ext cx="703725" cy="545592"/>
              <a:chOff x="4286234" y="2819400"/>
              <a:chExt cx="703725" cy="545592"/>
            </a:xfrm>
          </p:grpSpPr>
          <p:sp>
            <p:nvSpPr>
              <p:cNvPr id="34" name="Oval 33"/>
              <p:cNvSpPr/>
              <p:nvPr/>
            </p:nvSpPr>
            <p:spPr>
              <a:xfrm>
                <a:off x="4296213" y="2819400"/>
                <a:ext cx="69374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5" name="TextBox 164"/>
              <p:cNvSpPr txBox="1"/>
              <p:nvPr/>
            </p:nvSpPr>
            <p:spPr>
              <a:xfrm>
                <a:off x="4286234" y="2907268"/>
                <a:ext cx="645465" cy="25873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Sequence</a:t>
                </a:r>
              </a:p>
              <a:p>
                <a:pPr algn="ctr"/>
                <a:r>
                  <a:rPr lang="en-US" sz="1050" dirty="0" smtClean="0">
                    <a:solidFill>
                      <a:srgbClr val="00B050"/>
                    </a:solidFill>
                  </a:rPr>
                  <a:t>alignment</a:t>
                </a:r>
                <a:endParaRPr lang="en-US" sz="1050" dirty="0">
                  <a:solidFill>
                    <a:srgbClr val="00B050"/>
                  </a:solidFill>
                </a:endParaRPr>
              </a:p>
            </p:txBody>
          </p:sp>
        </p:grpSp>
        <p:grpSp>
          <p:nvGrpSpPr>
            <p:cNvPr id="10" name="Group 11"/>
            <p:cNvGrpSpPr/>
            <p:nvPr/>
          </p:nvGrpSpPr>
          <p:grpSpPr>
            <a:xfrm>
              <a:off x="6523562" y="3324056"/>
              <a:ext cx="519384" cy="427062"/>
              <a:chOff x="4800600" y="1593348"/>
              <a:chExt cx="519384" cy="427062"/>
            </a:xfrm>
          </p:grpSpPr>
          <p:sp>
            <p:nvSpPr>
              <p:cNvPr id="32" name="Oval 31"/>
              <p:cNvSpPr/>
              <p:nvPr/>
            </p:nvSpPr>
            <p:spPr>
              <a:xfrm>
                <a:off x="4800600" y="1593348"/>
                <a:ext cx="519384" cy="4270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3" name="TextBox 162"/>
              <p:cNvSpPr txBox="1"/>
              <p:nvPr/>
            </p:nvSpPr>
            <p:spPr>
              <a:xfrm>
                <a:off x="4882121" y="1722120"/>
                <a:ext cx="380827"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rgbClr val="FF0000"/>
                    </a:solidFill>
                  </a:rPr>
                  <a:t>MDS</a:t>
                </a:r>
                <a:endParaRPr lang="en-US" sz="1050" dirty="0">
                  <a:solidFill>
                    <a:srgbClr val="FF0000"/>
                  </a:solidFill>
                </a:endParaRPr>
              </a:p>
            </p:txBody>
          </p:sp>
        </p:grpSp>
        <p:grpSp>
          <p:nvGrpSpPr>
            <p:cNvPr id="11" name="Group 12"/>
            <p:cNvGrpSpPr/>
            <p:nvPr/>
          </p:nvGrpSpPr>
          <p:grpSpPr>
            <a:xfrm>
              <a:off x="4986324" y="2867043"/>
              <a:ext cx="1023937" cy="838187"/>
              <a:chOff x="5085911" y="2819400"/>
              <a:chExt cx="685800" cy="533400"/>
            </a:xfrm>
          </p:grpSpPr>
          <p:grpSp>
            <p:nvGrpSpPr>
              <p:cNvPr id="12" name="Group 27"/>
              <p:cNvGrpSpPr/>
              <p:nvPr/>
            </p:nvGrpSpPr>
            <p:grpSpPr>
              <a:xfrm>
                <a:off x="5085911" y="2819400"/>
                <a:ext cx="685800" cy="533400"/>
                <a:chOff x="1143000" y="2057400"/>
                <a:chExt cx="533400" cy="381000"/>
              </a:xfrm>
            </p:grpSpPr>
            <p:sp>
              <p:nvSpPr>
                <p:cNvPr id="30" name="Flowchart: Multidocument 29"/>
                <p:cNvSpPr/>
                <p:nvPr/>
              </p:nvSpPr>
              <p:spPr>
                <a:xfrm>
                  <a:off x="1143000" y="2057400"/>
                  <a:ext cx="533400" cy="38100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1" name="TextBox 6"/>
                <p:cNvSpPr txBox="1"/>
                <p:nvPr/>
              </p:nvSpPr>
              <p:spPr>
                <a:xfrm>
                  <a:off x="1143000" y="2133600"/>
                  <a:ext cx="533400" cy="74051"/>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p>
              </p:txBody>
            </p:sp>
          </p:grpSp>
          <p:sp>
            <p:nvSpPr>
              <p:cNvPr id="29" name="TextBox 158"/>
              <p:cNvSpPr txBox="1"/>
              <p:nvPr/>
            </p:nvSpPr>
            <p:spPr>
              <a:xfrm>
                <a:off x="5104882" y="2919378"/>
                <a:ext cx="605946" cy="28967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t>Dissimilarity</a:t>
                </a:r>
              </a:p>
              <a:p>
                <a:pPr algn="l"/>
                <a:r>
                  <a:rPr lang="en-US" sz="1050" dirty="0" smtClean="0"/>
                  <a:t>Matrix</a:t>
                </a:r>
                <a:br>
                  <a:rPr lang="en-US" sz="1050" dirty="0" smtClean="0"/>
                </a:br>
                <a:endParaRPr lang="en-US" sz="1050" dirty="0" smtClean="0"/>
              </a:p>
              <a:p>
                <a:pPr algn="l"/>
                <a:r>
                  <a:rPr lang="en-US" sz="1000" smtClean="0"/>
                  <a:t>N(N-1)/</a:t>
                </a:r>
                <a:r>
                  <a:rPr lang="en-US" sz="1000" dirty="0" smtClean="0"/>
                  <a:t>2 values</a:t>
                </a:r>
              </a:p>
            </p:txBody>
          </p:sp>
        </p:grpSp>
        <p:cxnSp>
          <p:nvCxnSpPr>
            <p:cNvPr id="14" name="Straight Arrow Connector 247"/>
            <p:cNvCxnSpPr/>
            <p:nvPr/>
          </p:nvCxnSpPr>
          <p:spPr>
            <a:xfrm flipV="1">
              <a:off x="7074002" y="3086799"/>
              <a:ext cx="442346" cy="435335"/>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3" name="Group 14"/>
            <p:cNvGrpSpPr/>
            <p:nvPr/>
          </p:nvGrpSpPr>
          <p:grpSpPr>
            <a:xfrm>
              <a:off x="1263341" y="2836617"/>
              <a:ext cx="1155294" cy="822778"/>
              <a:chOff x="1354895" y="2753860"/>
              <a:chExt cx="1140059" cy="827540"/>
            </a:xfrm>
          </p:grpSpPr>
          <p:sp>
            <p:nvSpPr>
              <p:cNvPr id="26" name="Flowchart: Multidocument 25"/>
              <p:cNvSpPr/>
              <p:nvPr/>
            </p:nvSpPr>
            <p:spPr>
              <a:xfrm>
                <a:off x="1354895" y="2753860"/>
                <a:ext cx="1036195" cy="82754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7" name="TextBox 6"/>
              <p:cNvSpPr txBox="1"/>
              <p:nvPr/>
            </p:nvSpPr>
            <p:spPr>
              <a:xfrm>
                <a:off x="1414009" y="3018244"/>
                <a:ext cx="1080945" cy="260237"/>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t>FASTA File</a:t>
                </a:r>
                <a:br>
                  <a:rPr lang="en-US" sz="1050" dirty="0" smtClean="0"/>
                </a:br>
                <a:r>
                  <a:rPr lang="en-US" sz="1050" dirty="0" smtClean="0"/>
                  <a:t>N Sequences</a:t>
                </a:r>
              </a:p>
            </p:txBody>
          </p:sp>
        </p:grpSp>
        <p:grpSp>
          <p:nvGrpSpPr>
            <p:cNvPr id="15" name="Group 15"/>
            <p:cNvGrpSpPr/>
            <p:nvPr/>
          </p:nvGrpSpPr>
          <p:grpSpPr>
            <a:xfrm>
              <a:off x="3293734" y="2899446"/>
              <a:ext cx="685800" cy="66745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p>
            </p:txBody>
          </p:sp>
          <p:sp>
            <p:nvSpPr>
              <p:cNvPr id="25" name="TextBox 154"/>
              <p:cNvSpPr txBox="1"/>
              <p:nvPr/>
            </p:nvSpPr>
            <p:spPr>
              <a:xfrm>
                <a:off x="3475673" y="2886654"/>
                <a:ext cx="643553" cy="35936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Form block</a:t>
                </a:r>
              </a:p>
              <a:p>
                <a:pPr algn="ctr"/>
                <a:r>
                  <a:rPr lang="en-US" sz="1050" dirty="0" smtClean="0">
                    <a:solidFill>
                      <a:srgbClr val="00B050"/>
                    </a:solidFill>
                  </a:rPr>
                  <a:t>Pairings</a:t>
                </a:r>
                <a:endParaRPr lang="en-US" sz="1050" dirty="0">
                  <a:solidFill>
                    <a:srgbClr val="00B050"/>
                  </a:solidFill>
                </a:endParaRPr>
              </a:p>
            </p:txBody>
          </p:sp>
        </p:grpSp>
        <p:grpSp>
          <p:nvGrpSpPr>
            <p:cNvPr id="16" name="Group 16"/>
            <p:cNvGrpSpPr/>
            <p:nvPr/>
          </p:nvGrpSpPr>
          <p:grpSpPr>
            <a:xfrm>
              <a:off x="6526996" y="2588299"/>
              <a:ext cx="666814" cy="451050"/>
              <a:chOff x="4800600" y="1569721"/>
              <a:chExt cx="666814" cy="451050"/>
            </a:xfrm>
          </p:grpSpPr>
          <p:sp>
            <p:nvSpPr>
              <p:cNvPr id="21" name="Oval 20"/>
              <p:cNvSpPr/>
              <p:nvPr/>
            </p:nvSpPr>
            <p:spPr>
              <a:xfrm>
                <a:off x="4800600" y="1569721"/>
                <a:ext cx="601816" cy="451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2" name="TextBox 151"/>
              <p:cNvSpPr txBox="1"/>
              <p:nvPr/>
            </p:nvSpPr>
            <p:spPr>
              <a:xfrm>
                <a:off x="4808473" y="1664622"/>
                <a:ext cx="658941"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FF0000"/>
                    </a:solidFill>
                  </a:rPr>
                  <a:t>Pairwise</a:t>
                </a:r>
                <a:endParaRPr lang="en-US" sz="1050" dirty="0" smtClean="0">
                  <a:solidFill>
                    <a:srgbClr val="FF0000"/>
                  </a:solidFill>
                </a:endParaRPr>
              </a:p>
              <a:p>
                <a:pPr algn="l"/>
                <a:r>
                  <a:rPr lang="en-US" sz="1050" dirty="0" smtClean="0">
                    <a:solidFill>
                      <a:srgbClr val="FF0000"/>
                    </a:solidFill>
                  </a:rPr>
                  <a:t>clustering</a:t>
                </a:r>
              </a:p>
            </p:txBody>
          </p:sp>
        </p:grpSp>
        <p:cxnSp>
          <p:nvCxnSpPr>
            <p:cNvPr id="18" name="Straight Arrow Connector 263"/>
            <p:cNvCxnSpPr/>
            <p:nvPr/>
          </p:nvCxnSpPr>
          <p:spPr>
            <a:xfrm>
              <a:off x="7133905" y="2802092"/>
              <a:ext cx="356480" cy="274956"/>
            </a:xfrm>
            <a:prstGeom prst="bentConnector3">
              <a:avLst>
                <a:gd name="adj1" fmla="val 44346"/>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010261" y="3116136"/>
              <a:ext cx="513301" cy="421451"/>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3185408" y="3248006"/>
              <a:ext cx="114660" cy="4610"/>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4572000" y="5791200"/>
            <a:ext cx="179194" cy="853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7" name="Group 66"/>
          <p:cNvGrpSpPr/>
          <p:nvPr/>
        </p:nvGrpSpPr>
        <p:grpSpPr>
          <a:xfrm>
            <a:off x="1261382" y="990600"/>
            <a:ext cx="7654018" cy="2743200"/>
            <a:chOff x="609600" y="990600"/>
            <a:chExt cx="7654018" cy="2743200"/>
          </a:xfrm>
        </p:grpSpPr>
        <p:sp>
          <p:nvSpPr>
            <p:cNvPr id="61" name="TextBox 60"/>
            <p:cNvSpPr txBox="1"/>
            <p:nvPr/>
          </p:nvSpPr>
          <p:spPr>
            <a:xfrm>
              <a:off x="609600" y="990600"/>
              <a:ext cx="7654018" cy="369332"/>
            </a:xfrm>
            <a:prstGeom prst="rect">
              <a:avLst/>
            </a:prstGeom>
            <a:noFill/>
          </p:spPr>
          <p:txBody>
            <a:bodyPr wrap="none" rtlCol="0">
              <a:spAutoFit/>
            </a:bodyPr>
            <a:lstStyle/>
            <a:p>
              <a:r>
                <a:rPr lang="en-US" dirty="0" err="1" smtClean="0"/>
                <a:t>Illumina</a:t>
              </a:r>
              <a:r>
                <a:rPr lang="en-US" dirty="0" smtClean="0"/>
                <a:t>/</a:t>
              </a:r>
              <a:r>
                <a:rPr lang="en-US" dirty="0" err="1" smtClean="0"/>
                <a:t>Solexa</a:t>
              </a:r>
              <a:r>
                <a:rPr lang="en-US" dirty="0" smtClean="0"/>
                <a:t>                     Roche/454 Life Sciences     Applied </a:t>
              </a:r>
              <a:r>
                <a:rPr lang="en-US" dirty="0" err="1" smtClean="0"/>
                <a:t>Biosystems</a:t>
              </a:r>
              <a:r>
                <a:rPr lang="en-US" dirty="0" smtClean="0"/>
                <a:t>/</a:t>
              </a:r>
              <a:r>
                <a:rPr lang="en-US" dirty="0" err="1" smtClean="0"/>
                <a:t>SOLiD</a:t>
              </a:r>
              <a:endParaRPr lang="en-US" dirty="0"/>
            </a:p>
          </p:txBody>
        </p:sp>
        <p:grpSp>
          <p:nvGrpSpPr>
            <p:cNvPr id="28" name="Group 63"/>
            <p:cNvGrpSpPr/>
            <p:nvPr/>
          </p:nvGrpSpPr>
          <p:grpSpPr>
            <a:xfrm>
              <a:off x="609600" y="1385824"/>
              <a:ext cx="7162800" cy="2347976"/>
              <a:chOff x="609600" y="1385824"/>
              <a:chExt cx="6705600" cy="2067052"/>
            </a:xfrm>
          </p:grpSpPr>
          <p:pic>
            <p:nvPicPr>
              <p:cNvPr id="262146" name="Picture 2"/>
              <p:cNvPicPr>
                <a:picLocks noChangeAspect="1" noChangeArrowheads="1"/>
              </p:cNvPicPr>
              <p:nvPr/>
            </p:nvPicPr>
            <p:blipFill>
              <a:blip r:embed="rId3" cstate="print"/>
              <a:srcRect/>
              <a:stretch>
                <a:fillRect/>
              </a:stretch>
            </p:blipFill>
            <p:spPr bwMode="auto">
              <a:xfrm>
                <a:off x="609600" y="1395413"/>
                <a:ext cx="2286000" cy="204787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rcRect/>
              <a:stretch>
                <a:fillRect/>
              </a:stretch>
            </p:blipFill>
            <p:spPr bwMode="auto">
              <a:xfrm>
                <a:off x="3086100" y="1390650"/>
                <a:ext cx="2057400" cy="205740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rcRect/>
              <a:stretch>
                <a:fillRect/>
              </a:stretch>
            </p:blipFill>
            <p:spPr bwMode="auto">
              <a:xfrm>
                <a:off x="5334000" y="1385824"/>
                <a:ext cx="1981200" cy="2067052"/>
              </a:xfrm>
              <a:prstGeom prst="rect">
                <a:avLst/>
              </a:prstGeom>
              <a:noFill/>
              <a:ln w="9525">
                <a:noFill/>
                <a:miter lim="800000"/>
                <a:headEnd/>
                <a:tailEnd/>
              </a:ln>
            </p:spPr>
          </p:pic>
        </p:grpSp>
      </p:grpSp>
      <p:sp>
        <p:nvSpPr>
          <p:cNvPr id="65" name="Down Arrow 64"/>
          <p:cNvSpPr/>
          <p:nvPr/>
        </p:nvSpPr>
        <p:spPr>
          <a:xfrm rot="2951758">
            <a:off x="3628345" y="3741856"/>
            <a:ext cx="228600" cy="892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2149" name="Picture 5"/>
          <p:cNvPicPr>
            <a:picLocks noChangeAspect="1" noChangeArrowheads="1"/>
          </p:cNvPicPr>
          <p:nvPr/>
        </p:nvPicPr>
        <p:blipFill>
          <a:blip r:embed="rId6" cstate="print"/>
          <a:srcRect/>
          <a:stretch>
            <a:fillRect/>
          </a:stretch>
        </p:blipFill>
        <p:spPr bwMode="auto">
          <a:xfrm>
            <a:off x="152400" y="2209800"/>
            <a:ext cx="914400" cy="914400"/>
          </a:xfrm>
          <a:prstGeom prst="rect">
            <a:avLst/>
          </a:prstGeom>
          <a:noFill/>
          <a:ln w="9525">
            <a:noFill/>
            <a:miter lim="800000"/>
            <a:headEnd/>
            <a:tailEnd/>
          </a:ln>
        </p:spPr>
      </p:pic>
      <p:sp>
        <p:nvSpPr>
          <p:cNvPr id="68" name="TextBox 67"/>
          <p:cNvSpPr txBox="1"/>
          <p:nvPr/>
        </p:nvSpPr>
        <p:spPr>
          <a:xfrm>
            <a:off x="152400" y="1828800"/>
            <a:ext cx="945067" cy="369332"/>
          </a:xfrm>
          <a:prstGeom prst="rect">
            <a:avLst/>
          </a:prstGeom>
          <a:noFill/>
        </p:spPr>
        <p:txBody>
          <a:bodyPr wrap="none" rtlCol="0">
            <a:spAutoFit/>
          </a:bodyPr>
          <a:lstStyle/>
          <a:p>
            <a:r>
              <a:rPr lang="en-US" dirty="0" smtClean="0"/>
              <a:t>Internet</a:t>
            </a:r>
            <a:endParaRPr lang="en-US" dirty="0"/>
          </a:p>
        </p:txBody>
      </p:sp>
      <p:sp>
        <p:nvSpPr>
          <p:cNvPr id="69" name="Down Arrow 68"/>
          <p:cNvSpPr/>
          <p:nvPr/>
        </p:nvSpPr>
        <p:spPr>
          <a:xfrm>
            <a:off x="304800" y="3200400"/>
            <a:ext cx="228600"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371600" y="4419600"/>
            <a:ext cx="1828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B050"/>
                </a:solidFill>
              </a:rPr>
              <a:t>Read Alignment</a:t>
            </a:r>
            <a:endParaRPr lang="en-US" dirty="0">
              <a:solidFill>
                <a:srgbClr val="00B050"/>
              </a:solidFill>
            </a:endParaRPr>
          </a:p>
        </p:txBody>
      </p:sp>
      <p:sp>
        <p:nvSpPr>
          <p:cNvPr id="71" name="Down Arrow 70"/>
          <p:cNvSpPr/>
          <p:nvPr/>
        </p:nvSpPr>
        <p:spPr>
          <a:xfrm rot="19948085">
            <a:off x="861978" y="3169562"/>
            <a:ext cx="228600" cy="1477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rot="5400000">
            <a:off x="1980406" y="5257800"/>
            <a:ext cx="3055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43400" y="3886200"/>
            <a:ext cx="4179670" cy="923330"/>
          </a:xfrm>
          <a:prstGeom prst="rect">
            <a:avLst/>
          </a:prstGeom>
          <a:noFill/>
        </p:spPr>
        <p:txBody>
          <a:bodyPr wrap="none" rtlCol="0">
            <a:spAutoFit/>
          </a:bodyPr>
          <a:lstStyle/>
          <a:p>
            <a:r>
              <a:rPr lang="en-US" dirty="0" smtClean="0"/>
              <a:t>~300 million base pairs per day leading to</a:t>
            </a:r>
          </a:p>
          <a:p>
            <a:r>
              <a:rPr lang="en-US" dirty="0" smtClean="0"/>
              <a:t>~3000 sequences per day per instrument</a:t>
            </a:r>
          </a:p>
          <a:p>
            <a:r>
              <a:rPr lang="en-US" dirty="0" smtClean="0"/>
              <a:t>? 500 instruments at ~0.5M</a:t>
            </a:r>
            <a:r>
              <a:rPr lang="en-US" smtClean="0"/>
              <a:t>$ each</a:t>
            </a:r>
            <a:endParaRPr lang="en-US" dirty="0"/>
          </a:p>
        </p:txBody>
      </p:sp>
      <p:sp>
        <p:nvSpPr>
          <p:cNvPr id="76" name="TextBox 75"/>
          <p:cNvSpPr txBox="1"/>
          <p:nvPr/>
        </p:nvSpPr>
        <p:spPr>
          <a:xfrm>
            <a:off x="1981200" y="6400800"/>
            <a:ext cx="1307537" cy="369332"/>
          </a:xfrm>
          <a:prstGeom prst="rect">
            <a:avLst/>
          </a:prstGeom>
          <a:noFill/>
        </p:spPr>
        <p:txBody>
          <a:bodyPr wrap="none" rtlCol="0">
            <a:spAutoFit/>
          </a:bodyPr>
          <a:lstStyle/>
          <a:p>
            <a:r>
              <a:rPr lang="en-US" dirty="0" smtClean="0">
                <a:solidFill>
                  <a:srgbClr val="00B050"/>
                </a:solidFill>
              </a:rPr>
              <a:t>MapReduce</a:t>
            </a:r>
            <a:endParaRPr lang="en-US" dirty="0">
              <a:solidFill>
                <a:srgbClr val="00B050"/>
              </a:solidFill>
            </a:endParaRPr>
          </a:p>
        </p:txBody>
      </p:sp>
      <p:sp>
        <p:nvSpPr>
          <p:cNvPr id="77" name="TextBox 76"/>
          <p:cNvSpPr txBox="1"/>
          <p:nvPr/>
        </p:nvSpPr>
        <p:spPr>
          <a:xfrm>
            <a:off x="6833234" y="5638800"/>
            <a:ext cx="558166" cy="369332"/>
          </a:xfrm>
          <a:prstGeom prst="rect">
            <a:avLst/>
          </a:prstGeom>
          <a:noFill/>
        </p:spPr>
        <p:txBody>
          <a:bodyPr wrap="none" rtlCol="0">
            <a:spAutoFit/>
          </a:bodyPr>
          <a:lstStyle/>
          <a:p>
            <a:r>
              <a:rPr lang="en-US" dirty="0" smtClean="0">
                <a:solidFill>
                  <a:srgbClr val="FF0000"/>
                </a:solidFill>
              </a:rPr>
              <a:t>MPI</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8229600" cy="1066800"/>
          </a:xfrm>
        </p:spPr>
        <p:txBody>
          <a:bodyPr>
            <a:normAutofit/>
          </a:bodyPr>
          <a:lstStyle/>
          <a:p>
            <a:r>
              <a:rPr lang="en-US" sz="4000" dirty="0" smtClean="0"/>
              <a:t>Dynamic Virtual Clusters</a:t>
            </a:r>
            <a:endParaRPr lang="en-US" sz="4000" dirty="0"/>
          </a:p>
        </p:txBody>
      </p:sp>
      <p:sp>
        <p:nvSpPr>
          <p:cNvPr id="78" name="Content Placeholder 2"/>
          <p:cNvSpPr>
            <a:spLocks noGrp="1"/>
          </p:cNvSpPr>
          <p:nvPr>
            <p:ph idx="1"/>
          </p:nvPr>
        </p:nvSpPr>
        <p:spPr>
          <a:xfrm>
            <a:off x="152400" y="5105400"/>
            <a:ext cx="8991600" cy="1143000"/>
          </a:xfrm>
        </p:spPr>
        <p:txBody>
          <a:bodyPr>
            <a:normAutofit/>
          </a:bodyPr>
          <a:lstStyle/>
          <a:p>
            <a:pPr marL="341313" lvl="0" indent="-165100"/>
            <a:r>
              <a:rPr lang="en-US" sz="1400" dirty="0" smtClean="0"/>
              <a:t>Switchable clusters on the same hardware (~5 minutes between different OS such as </a:t>
            </a:r>
            <a:r>
              <a:rPr lang="en-US" sz="1400" dirty="0" err="1" smtClean="0"/>
              <a:t>Linux+Xen</a:t>
            </a:r>
            <a:r>
              <a:rPr lang="en-US" sz="1400" dirty="0" smtClean="0"/>
              <a:t> to </a:t>
            </a:r>
            <a:r>
              <a:rPr lang="en-US" sz="1400" dirty="0" err="1" smtClean="0"/>
              <a:t>Windows+HPCS</a:t>
            </a:r>
            <a:r>
              <a:rPr lang="en-US" sz="1400" dirty="0" smtClean="0"/>
              <a:t>)</a:t>
            </a:r>
          </a:p>
          <a:p>
            <a:pPr marL="341313" lvl="0" indent="-165100"/>
            <a:r>
              <a:rPr lang="en-US" sz="1400" dirty="0" smtClean="0"/>
              <a:t>Support for virtual clusters</a:t>
            </a:r>
          </a:p>
          <a:p>
            <a:pPr marL="341313" indent="-165100"/>
            <a:r>
              <a:rPr lang="en-US" sz="1400" dirty="0" smtClean="0"/>
              <a:t>SW-G : Smith Waterman </a:t>
            </a:r>
            <a:r>
              <a:rPr lang="en-US" sz="1400" dirty="0" err="1" smtClean="0"/>
              <a:t>Gotoh</a:t>
            </a:r>
            <a:r>
              <a:rPr lang="en-US" sz="1400" dirty="0" smtClean="0"/>
              <a:t> Dissimilarity Computation  as an pleasingly parallel problem suitable for MapReduce style applications</a:t>
            </a:r>
            <a:endParaRPr lang="en-US" sz="3400" dirty="0" smtClean="0"/>
          </a:p>
          <a:p>
            <a:pPr lvl="0">
              <a:buNone/>
            </a:pPr>
            <a:endParaRPr lang="en-US" sz="3400" dirty="0" smtClean="0"/>
          </a:p>
          <a:p>
            <a:endParaRPr lang="en-US" sz="3400" dirty="0" smtClean="0"/>
          </a:p>
          <a:p>
            <a:pPr lvl="0"/>
            <a:endParaRPr lang="en-US" sz="3400" dirty="0" smtClean="0"/>
          </a:p>
          <a:p>
            <a:endParaRPr lang="en-US" dirty="0"/>
          </a:p>
        </p:txBody>
      </p:sp>
      <p:grpSp>
        <p:nvGrpSpPr>
          <p:cNvPr id="3" name="Group 74"/>
          <p:cNvGrpSpPr/>
          <p:nvPr/>
        </p:nvGrpSpPr>
        <p:grpSpPr>
          <a:xfrm>
            <a:off x="4572000" y="1447800"/>
            <a:ext cx="3733800" cy="3530599"/>
            <a:chOff x="7467600" y="1524000"/>
            <a:chExt cx="6934200" cy="5510212"/>
          </a:xfrm>
        </p:grpSpPr>
        <p:grpSp>
          <p:nvGrpSpPr>
            <p:cNvPr id="7" name="Group 52"/>
            <p:cNvGrpSpPr/>
            <p:nvPr/>
          </p:nvGrpSpPr>
          <p:grpSpPr>
            <a:xfrm>
              <a:off x="7543800" y="3886200"/>
              <a:ext cx="609600" cy="1371600"/>
              <a:chOff x="1600200" y="1295400"/>
              <a:chExt cx="609600" cy="1371600"/>
            </a:xfrm>
          </p:grpSpPr>
          <p:sp>
            <p:nvSpPr>
              <p:cNvPr id="22" name="Rectangle 21"/>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3" name="Oval 22"/>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4" name="Oval 23"/>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5" name="Oval 24"/>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sp>
          <p:nvSpPr>
            <p:cNvPr id="26" name="Down Arrow 25"/>
            <p:cNvSpPr/>
            <p:nvPr/>
          </p:nvSpPr>
          <p:spPr>
            <a:xfrm rot="10800000">
              <a:off x="7772400" y="3200400"/>
              <a:ext cx="304800" cy="5334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8" name="Group 51"/>
            <p:cNvGrpSpPr/>
            <p:nvPr/>
          </p:nvGrpSpPr>
          <p:grpSpPr>
            <a:xfrm>
              <a:off x="8001000" y="1600200"/>
              <a:ext cx="2467571" cy="1786438"/>
              <a:chOff x="2209800" y="2362200"/>
              <a:chExt cx="4191000" cy="2768979"/>
            </a:xfrm>
          </p:grpSpPr>
          <p:sp>
            <p:nvSpPr>
              <p:cNvPr id="28" name="Cloud"/>
              <p:cNvSpPr>
                <a:spLocks noChangeAspect="1" noEditPoints="1" noChangeArrowheads="1"/>
              </p:cNvSpPr>
              <p:nvPr/>
            </p:nvSpPr>
            <p:spPr bwMode="auto">
              <a:xfrm>
                <a:off x="2209800" y="2362200"/>
                <a:ext cx="4191000" cy="2362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 name="TextBox 28"/>
              <p:cNvSpPr txBox="1"/>
              <p:nvPr/>
            </p:nvSpPr>
            <p:spPr>
              <a:xfrm>
                <a:off x="2986324" y="2674202"/>
                <a:ext cx="2884228" cy="2456977"/>
              </a:xfrm>
              <a:prstGeom prst="rect">
                <a:avLst/>
              </a:prstGeom>
              <a:noFill/>
            </p:spPr>
            <p:txBody>
              <a:bodyPr wrap="square" rtlCol="0">
                <a:spAutoFit/>
              </a:bodyPr>
              <a:lstStyle/>
              <a:p>
                <a:r>
                  <a:rPr lang="en-US" sz="1400" b="1" dirty="0" smtClean="0"/>
                  <a:t>Pub/Sub Broker Network</a:t>
                </a:r>
              </a:p>
              <a:p>
                <a:endParaRPr lang="en-US" dirty="0"/>
              </a:p>
            </p:txBody>
          </p:sp>
        </p:grpSp>
        <p:grpSp>
          <p:nvGrpSpPr>
            <p:cNvPr id="11" name="Group 49"/>
            <p:cNvGrpSpPr/>
            <p:nvPr/>
          </p:nvGrpSpPr>
          <p:grpSpPr>
            <a:xfrm>
              <a:off x="11658600" y="4495800"/>
              <a:ext cx="2590800" cy="1828800"/>
              <a:chOff x="5105400" y="5257801"/>
              <a:chExt cx="3124200" cy="2514600"/>
            </a:xfrm>
          </p:grpSpPr>
          <p:sp>
            <p:nvSpPr>
              <p:cNvPr id="31" name="Rectangle 30"/>
              <p:cNvSpPr/>
              <p:nvPr/>
            </p:nvSpPr>
            <p:spPr>
              <a:xfrm>
                <a:off x="5105400" y="5257801"/>
                <a:ext cx="3124200" cy="2514600"/>
              </a:xfrm>
              <a:prstGeom prst="rect">
                <a:avLst/>
              </a:prstGeom>
              <a:ln w="2540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Oval 31"/>
              <p:cNvSpPr/>
              <p:nvPr/>
            </p:nvSpPr>
            <p:spPr>
              <a:xfrm>
                <a:off x="5333999" y="5486402"/>
                <a:ext cx="2738077" cy="8382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050" b="1" dirty="0" smtClean="0"/>
                  <a:t>Summarizer</a:t>
                </a:r>
                <a:endParaRPr lang="en-US" sz="1050" b="1" dirty="0"/>
              </a:p>
            </p:txBody>
          </p:sp>
          <p:sp>
            <p:nvSpPr>
              <p:cNvPr id="33" name="Oval 32"/>
              <p:cNvSpPr/>
              <p:nvPr/>
            </p:nvSpPr>
            <p:spPr>
              <a:xfrm>
                <a:off x="5334000" y="6705601"/>
                <a:ext cx="2667000" cy="8382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50" b="1" dirty="0" smtClean="0"/>
                  <a:t>Switcher</a:t>
                </a:r>
                <a:endParaRPr lang="en-US" sz="1050" b="1" dirty="0"/>
              </a:p>
            </p:txBody>
          </p:sp>
        </p:grpSp>
        <p:sp>
          <p:nvSpPr>
            <p:cNvPr id="34" name="Left-Right Arrow 33"/>
            <p:cNvSpPr/>
            <p:nvPr/>
          </p:nvSpPr>
          <p:spPr>
            <a:xfrm rot="3352647">
              <a:off x="10656961" y="3548602"/>
              <a:ext cx="1219506" cy="422187"/>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3" name="Group 39"/>
            <p:cNvGrpSpPr/>
            <p:nvPr/>
          </p:nvGrpSpPr>
          <p:grpSpPr>
            <a:xfrm>
              <a:off x="11658600" y="1524000"/>
              <a:ext cx="2743200" cy="2209800"/>
              <a:chOff x="8991600" y="3200400"/>
              <a:chExt cx="4495800" cy="2895600"/>
            </a:xfrm>
          </p:grpSpPr>
          <p:sp>
            <p:nvSpPr>
              <p:cNvPr id="36" name="Rectangle 35"/>
              <p:cNvSpPr/>
              <p:nvPr/>
            </p:nvSpPr>
            <p:spPr>
              <a:xfrm>
                <a:off x="8991600" y="3200400"/>
                <a:ext cx="4495800" cy="2895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37" name="Picture 3" descr="D:\academic\phd\Publications\SC09DocSymposium\monitor_small.jpg"/>
              <p:cNvPicPr>
                <a:picLocks noChangeAspect="1" noChangeArrowheads="1"/>
              </p:cNvPicPr>
              <p:nvPr/>
            </p:nvPicPr>
            <p:blipFill>
              <a:blip r:embed="rId3" cstate="print"/>
              <a:srcRect/>
              <a:stretch>
                <a:fillRect/>
              </a:stretch>
            </p:blipFill>
            <p:spPr bwMode="auto">
              <a:xfrm>
                <a:off x="9312729" y="3875676"/>
                <a:ext cx="3942744" cy="2025833"/>
              </a:xfrm>
              <a:prstGeom prst="rect">
                <a:avLst/>
              </a:prstGeom>
              <a:noFill/>
            </p:spPr>
          </p:pic>
          <p:sp>
            <p:nvSpPr>
              <p:cNvPr id="38" name="TextBox 37"/>
              <p:cNvSpPr txBox="1"/>
              <p:nvPr/>
            </p:nvSpPr>
            <p:spPr>
              <a:xfrm>
                <a:off x="9056856" y="3252342"/>
                <a:ext cx="3966695" cy="435556"/>
              </a:xfrm>
              <a:prstGeom prst="rect">
                <a:avLst/>
              </a:prstGeom>
              <a:noFill/>
            </p:spPr>
            <p:txBody>
              <a:bodyPr wrap="none" rtlCol="0">
                <a:spAutoFit/>
              </a:bodyPr>
              <a:lstStyle/>
              <a:p>
                <a:r>
                  <a:rPr lang="en-US" sz="1200" b="1" dirty="0" smtClean="0"/>
                  <a:t>Monitoring Interface</a:t>
                </a:r>
                <a:endParaRPr lang="en-US" sz="1200" b="1" dirty="0"/>
              </a:p>
            </p:txBody>
          </p:sp>
        </p:grpSp>
        <p:sp>
          <p:nvSpPr>
            <p:cNvPr id="39" name="Down Arrow 38"/>
            <p:cNvSpPr/>
            <p:nvPr/>
          </p:nvSpPr>
          <p:spPr>
            <a:xfrm rot="16200000">
              <a:off x="10782301" y="1638301"/>
              <a:ext cx="609600" cy="8382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6" name="Group 50"/>
            <p:cNvGrpSpPr/>
            <p:nvPr/>
          </p:nvGrpSpPr>
          <p:grpSpPr>
            <a:xfrm>
              <a:off x="7467600" y="5410200"/>
              <a:ext cx="3200400" cy="1624012"/>
              <a:chOff x="0" y="6553200"/>
              <a:chExt cx="4724400" cy="1624012"/>
            </a:xfrm>
          </p:grpSpPr>
          <p:sp>
            <p:nvSpPr>
              <p:cNvPr id="41" name="Rectangle 40"/>
              <p:cNvSpPr/>
              <p:nvPr/>
            </p:nvSpPr>
            <p:spPr>
              <a:xfrm>
                <a:off x="0" y="7239000"/>
                <a:ext cx="4724400" cy="9382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err="1" smtClean="0"/>
                  <a:t>iDataplex</a:t>
                </a:r>
                <a:r>
                  <a:rPr lang="en-US" sz="1400" b="1" dirty="0" smtClean="0"/>
                  <a:t> Bare-metal Nodes </a:t>
                </a:r>
              </a:p>
            </p:txBody>
          </p:sp>
          <p:sp>
            <p:nvSpPr>
              <p:cNvPr id="42" name="Rectangle 41"/>
              <p:cNvSpPr/>
              <p:nvPr/>
            </p:nvSpPr>
            <p:spPr>
              <a:xfrm>
                <a:off x="0" y="6553200"/>
                <a:ext cx="47244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b="1" dirty="0" smtClean="0"/>
                  <a:t>XCAT Infrastructure</a:t>
                </a:r>
                <a:endParaRPr lang="en-US" sz="1400" b="1" dirty="0"/>
              </a:p>
            </p:txBody>
          </p:sp>
        </p:grpSp>
        <p:sp>
          <p:nvSpPr>
            <p:cNvPr id="43" name="Down Arrow 42"/>
            <p:cNvSpPr/>
            <p:nvPr/>
          </p:nvSpPr>
          <p:spPr>
            <a:xfrm rot="5400000">
              <a:off x="10820400" y="5486400"/>
              <a:ext cx="609600" cy="76200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nvGrpSpPr>
            <p:cNvPr id="17" name="Group 53"/>
            <p:cNvGrpSpPr/>
            <p:nvPr/>
          </p:nvGrpSpPr>
          <p:grpSpPr>
            <a:xfrm>
              <a:off x="8382000" y="3886200"/>
              <a:ext cx="609600" cy="1371600"/>
              <a:chOff x="1600200" y="1295400"/>
              <a:chExt cx="609600" cy="1371600"/>
            </a:xfrm>
          </p:grpSpPr>
          <p:sp>
            <p:nvSpPr>
              <p:cNvPr id="45" name="Rectangle 44"/>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6" name="Oval 45"/>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7" name="Oval 46"/>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8" name="Oval 47"/>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nvGrpSpPr>
            <p:cNvPr id="18" name="Group 58"/>
            <p:cNvGrpSpPr/>
            <p:nvPr/>
          </p:nvGrpSpPr>
          <p:grpSpPr>
            <a:xfrm>
              <a:off x="9220200" y="3886200"/>
              <a:ext cx="609600" cy="1371600"/>
              <a:chOff x="1600200" y="1295400"/>
              <a:chExt cx="609600" cy="1371600"/>
            </a:xfrm>
          </p:grpSpPr>
          <p:sp>
            <p:nvSpPr>
              <p:cNvPr id="50" name="Rectangle 49"/>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1" name="Oval 50"/>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2" name="Oval 51"/>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3" name="Oval 52"/>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grpSp>
          <p:nvGrpSpPr>
            <p:cNvPr id="20" name="Group 63"/>
            <p:cNvGrpSpPr/>
            <p:nvPr/>
          </p:nvGrpSpPr>
          <p:grpSpPr>
            <a:xfrm>
              <a:off x="10058400" y="3886200"/>
              <a:ext cx="609600" cy="1371600"/>
              <a:chOff x="1600200" y="1295400"/>
              <a:chExt cx="609600" cy="1371600"/>
            </a:xfrm>
          </p:grpSpPr>
          <p:sp>
            <p:nvSpPr>
              <p:cNvPr id="55" name="Rectangle 54"/>
              <p:cNvSpPr/>
              <p:nvPr/>
            </p:nvSpPr>
            <p:spPr>
              <a:xfrm>
                <a:off x="1600200" y="1295400"/>
                <a:ext cx="609600" cy="1371600"/>
              </a:xfrm>
              <a:prstGeom prst="rect">
                <a:avLst/>
              </a:prstGeom>
              <a:solidFill>
                <a:srgbClr val="E4CFA0"/>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6" name="Oval 55"/>
              <p:cNvSpPr/>
              <p:nvPr/>
            </p:nvSpPr>
            <p:spPr>
              <a:xfrm>
                <a:off x="1752600" y="1447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7" name="Oval 56"/>
              <p:cNvSpPr/>
              <p:nvPr/>
            </p:nvSpPr>
            <p:spPr>
              <a:xfrm>
                <a:off x="1752600" y="18288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8" name="Oval 57"/>
              <p:cNvSpPr/>
              <p:nvPr/>
            </p:nvSpPr>
            <p:spPr>
              <a:xfrm>
                <a:off x="1752600" y="2286000"/>
                <a:ext cx="304800" cy="228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sp>
          <p:nvSpPr>
            <p:cNvPr id="69" name="TextBox 68"/>
            <p:cNvSpPr txBox="1"/>
            <p:nvPr/>
          </p:nvSpPr>
          <p:spPr>
            <a:xfrm>
              <a:off x="7609114" y="4298928"/>
              <a:ext cx="2971800" cy="720521"/>
            </a:xfrm>
            <a:prstGeom prst="rect">
              <a:avLst/>
            </a:prstGeom>
            <a:solidFill>
              <a:schemeClr val="accent3">
                <a:lumMod val="20000"/>
                <a:lumOff val="80000"/>
              </a:schemeClr>
            </a:solidFill>
            <a:ln>
              <a:solidFill>
                <a:schemeClr val="tx1"/>
              </a:solidFill>
            </a:ln>
          </p:spPr>
          <p:txBody>
            <a:bodyPr wrap="square" rtlCol="0">
              <a:spAutoFit/>
            </a:bodyPr>
            <a:lstStyle/>
            <a:p>
              <a:pPr algn="ctr"/>
              <a:r>
                <a:rPr lang="en-US" sz="1200" b="1" dirty="0" smtClean="0"/>
                <a:t>Virtual/Physical Clusters</a:t>
              </a:r>
              <a:endParaRPr lang="en-US" sz="1200" b="1" dirty="0"/>
            </a:p>
          </p:txBody>
        </p:sp>
        <p:sp>
          <p:nvSpPr>
            <p:cNvPr id="70" name="Down Arrow 69"/>
            <p:cNvSpPr/>
            <p:nvPr/>
          </p:nvSpPr>
          <p:spPr>
            <a:xfrm rot="10800000">
              <a:off x="8534400" y="3200400"/>
              <a:ext cx="304800" cy="5334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71" name="Down Arrow 70"/>
            <p:cNvSpPr/>
            <p:nvPr/>
          </p:nvSpPr>
          <p:spPr>
            <a:xfrm rot="10800000">
              <a:off x="9372600" y="3200400"/>
              <a:ext cx="304800" cy="5334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2" name="Down Arrow 71"/>
            <p:cNvSpPr/>
            <p:nvPr/>
          </p:nvSpPr>
          <p:spPr>
            <a:xfrm rot="10800000">
              <a:off x="10210800" y="3200400"/>
              <a:ext cx="304800" cy="5334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76" name="TextBox 75"/>
          <p:cNvSpPr txBox="1"/>
          <p:nvPr/>
        </p:nvSpPr>
        <p:spPr>
          <a:xfrm>
            <a:off x="4495800" y="990600"/>
            <a:ext cx="3905250" cy="326243"/>
          </a:xfrm>
          <a:prstGeom prst="rect">
            <a:avLst/>
          </a:prstGeom>
          <a:noFill/>
        </p:spPr>
        <p:txBody>
          <a:bodyPr wrap="square" lIns="64008" tIns="32004" rIns="64008" bIns="32004" rtlCol="0">
            <a:spAutoFit/>
          </a:bodyPr>
          <a:lstStyle/>
          <a:p>
            <a:pPr lvl="0"/>
            <a:r>
              <a:rPr lang="en-US" sz="1700" b="1" dirty="0" smtClean="0">
                <a:solidFill>
                  <a:srgbClr val="00B0F0"/>
                </a:solidFill>
              </a:rPr>
              <a:t>Monitoring &amp; Control Infrastructure</a:t>
            </a:r>
            <a:endParaRPr lang="en-US" sz="1700" b="1" dirty="0">
              <a:solidFill>
                <a:schemeClr val="bg1"/>
              </a:solidFill>
            </a:endParaRPr>
          </a:p>
        </p:txBody>
      </p:sp>
      <p:grpSp>
        <p:nvGrpSpPr>
          <p:cNvPr id="21" name="Group 78"/>
          <p:cNvGrpSpPr/>
          <p:nvPr/>
        </p:nvGrpSpPr>
        <p:grpSpPr>
          <a:xfrm>
            <a:off x="409575" y="990600"/>
            <a:ext cx="3333750" cy="3962400"/>
            <a:chOff x="533400" y="2484120"/>
            <a:chExt cx="5334000" cy="4754880"/>
          </a:xfrm>
        </p:grpSpPr>
        <p:grpSp>
          <p:nvGrpSpPr>
            <p:cNvPr id="27" name="Group 19"/>
            <p:cNvGrpSpPr/>
            <p:nvPr/>
          </p:nvGrpSpPr>
          <p:grpSpPr>
            <a:xfrm>
              <a:off x="533400" y="3048000"/>
              <a:ext cx="5334000" cy="4191000"/>
              <a:chOff x="609600" y="2362200"/>
              <a:chExt cx="5334000" cy="4191000"/>
            </a:xfrm>
          </p:grpSpPr>
          <p:sp>
            <p:nvSpPr>
              <p:cNvPr id="4" name="Rectangle 3"/>
              <p:cNvSpPr/>
              <p:nvPr/>
            </p:nvSpPr>
            <p:spPr>
              <a:xfrm>
                <a:off x="609600" y="5715000"/>
                <a:ext cx="5334000" cy="838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iDataplex</a:t>
                </a:r>
                <a:r>
                  <a:rPr lang="en-US" dirty="0" smtClean="0"/>
                  <a:t> Bare-metal Nodes </a:t>
                </a:r>
              </a:p>
              <a:p>
                <a:pPr algn="ctr"/>
                <a:r>
                  <a:rPr lang="en-US" dirty="0" smtClean="0"/>
                  <a:t>(32 nodes)</a:t>
                </a:r>
                <a:endParaRPr lang="en-US" dirty="0"/>
              </a:p>
            </p:txBody>
          </p:sp>
          <p:sp>
            <p:nvSpPr>
              <p:cNvPr id="5" name="Rectangle 4"/>
              <p:cNvSpPr/>
              <p:nvPr/>
            </p:nvSpPr>
            <p:spPr>
              <a:xfrm>
                <a:off x="609600" y="5129212"/>
                <a:ext cx="5334000" cy="4333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XCAT Infrastructure</a:t>
                </a:r>
                <a:endParaRPr lang="en-US" dirty="0"/>
              </a:p>
            </p:txBody>
          </p:sp>
          <p:sp>
            <p:nvSpPr>
              <p:cNvPr id="6" name="Rectangle 5"/>
              <p:cNvSpPr/>
              <p:nvPr/>
            </p:nvSpPr>
            <p:spPr>
              <a:xfrm>
                <a:off x="609600" y="4138612"/>
                <a:ext cx="1676400" cy="89058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smtClean="0"/>
                  <a:t>Linux </a:t>
                </a:r>
              </a:p>
              <a:p>
                <a:pPr algn="ctr"/>
                <a:r>
                  <a:rPr lang="en-US" sz="1400" b="1" dirty="0" smtClean="0"/>
                  <a:t>Bare-system</a:t>
                </a:r>
                <a:endParaRPr lang="en-US" sz="1400" b="1" dirty="0"/>
              </a:p>
            </p:txBody>
          </p:sp>
          <p:sp>
            <p:nvSpPr>
              <p:cNvPr id="9" name="Rectangle 8"/>
              <p:cNvSpPr/>
              <p:nvPr/>
            </p:nvSpPr>
            <p:spPr>
              <a:xfrm>
                <a:off x="2362200" y="4138612"/>
                <a:ext cx="1676400" cy="8905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t>Linux on Xen</a:t>
                </a:r>
                <a:endParaRPr lang="en-US" sz="1400" b="1" dirty="0"/>
              </a:p>
            </p:txBody>
          </p:sp>
          <p:sp>
            <p:nvSpPr>
              <p:cNvPr id="10" name="Rectangle 9"/>
              <p:cNvSpPr/>
              <p:nvPr/>
            </p:nvSpPr>
            <p:spPr>
              <a:xfrm>
                <a:off x="4114800" y="4138612"/>
                <a:ext cx="1828800" cy="8905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Windows Server 2008 Bare-system</a:t>
                </a:r>
                <a:endParaRPr lang="en-US" sz="1400" b="1" dirty="0"/>
              </a:p>
            </p:txBody>
          </p:sp>
          <p:sp>
            <p:nvSpPr>
              <p:cNvPr id="12" name="Rectangle 11"/>
              <p:cNvSpPr/>
              <p:nvPr/>
            </p:nvSpPr>
            <p:spPr>
              <a:xfrm>
                <a:off x="609600" y="3148012"/>
                <a:ext cx="1676400" cy="8905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b="1" dirty="0" smtClean="0"/>
                  <a:t>SW-G Using Hadoop </a:t>
                </a:r>
                <a:endParaRPr lang="en-US" sz="1400" b="1" dirty="0"/>
              </a:p>
            </p:txBody>
          </p:sp>
          <p:sp>
            <p:nvSpPr>
              <p:cNvPr id="14" name="Rectangle 13"/>
              <p:cNvSpPr/>
              <p:nvPr/>
            </p:nvSpPr>
            <p:spPr>
              <a:xfrm>
                <a:off x="2362200" y="3148012"/>
                <a:ext cx="1676400" cy="8905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b="1" dirty="0" smtClean="0"/>
                  <a:t>SW-G Using Hadoop </a:t>
                </a:r>
                <a:endParaRPr lang="en-US" sz="1400" b="1" dirty="0"/>
              </a:p>
            </p:txBody>
          </p:sp>
          <p:sp>
            <p:nvSpPr>
              <p:cNvPr id="15" name="Rectangle 14"/>
              <p:cNvSpPr/>
              <p:nvPr/>
            </p:nvSpPr>
            <p:spPr>
              <a:xfrm>
                <a:off x="4114800" y="3148012"/>
                <a:ext cx="1828800" cy="89058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SW-G Using DryadLINQ</a:t>
                </a:r>
                <a:endParaRPr lang="en-US" sz="1400" b="1" dirty="0"/>
              </a:p>
            </p:txBody>
          </p:sp>
          <p:sp>
            <p:nvSpPr>
              <p:cNvPr id="19" name="Rectangle 18"/>
              <p:cNvSpPr/>
              <p:nvPr/>
            </p:nvSpPr>
            <p:spPr>
              <a:xfrm>
                <a:off x="609600" y="2362200"/>
                <a:ext cx="5334000" cy="66198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Monitoring Infrastructure</a:t>
                </a:r>
                <a:endParaRPr lang="en-US" dirty="0"/>
              </a:p>
            </p:txBody>
          </p:sp>
        </p:grpSp>
        <p:sp>
          <p:nvSpPr>
            <p:cNvPr id="77" name="TextBox 76"/>
            <p:cNvSpPr txBox="1"/>
            <p:nvPr/>
          </p:nvSpPr>
          <p:spPr>
            <a:xfrm>
              <a:off x="975360" y="2484120"/>
              <a:ext cx="4465320" cy="424732"/>
            </a:xfrm>
            <a:prstGeom prst="rect">
              <a:avLst/>
            </a:prstGeom>
            <a:noFill/>
          </p:spPr>
          <p:txBody>
            <a:bodyPr wrap="square" rtlCol="0">
              <a:spAutoFit/>
            </a:bodyPr>
            <a:lstStyle/>
            <a:p>
              <a:pPr lvl="0"/>
              <a:r>
                <a:rPr lang="en-US" sz="1700" b="1" dirty="0" smtClean="0">
                  <a:solidFill>
                    <a:srgbClr val="00B0F0"/>
                  </a:solidFill>
                </a:rPr>
                <a:t>Dynamic Cluster Architecture</a:t>
              </a:r>
              <a:endParaRPr lang="en-US" sz="1700" b="1" dirty="0">
                <a:solidFill>
                  <a:schemeClr val="bg1"/>
                </a:solidFill>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533400"/>
          </a:xfrm>
        </p:spPr>
        <p:txBody>
          <a:bodyPr>
            <a:noAutofit/>
          </a:bodyPr>
          <a:lstStyle/>
          <a:p>
            <a:r>
              <a:rPr lang="en-US" sz="3600" dirty="0" smtClean="0"/>
              <a:t>SALSA HPC  Dynamic Virtual Clusters Demo</a:t>
            </a:r>
            <a:endParaRPr lang="en-US" sz="3600" dirty="0"/>
          </a:p>
        </p:txBody>
      </p:sp>
      <p:pic>
        <p:nvPicPr>
          <p:cNvPr id="4" name="Content Placeholder 3" descr="monitor_full.png"/>
          <p:cNvPicPr>
            <a:picLocks noGrp="1" noChangeAspect="1"/>
          </p:cNvPicPr>
          <p:nvPr>
            <p:ph idx="1"/>
          </p:nvPr>
        </p:nvPicPr>
        <p:blipFill>
          <a:blip r:embed="rId3" cstate="print"/>
          <a:stretch>
            <a:fillRect/>
          </a:stretch>
        </p:blipFill>
        <p:spPr>
          <a:xfrm>
            <a:off x="533400" y="838200"/>
            <a:ext cx="8153400" cy="5004010"/>
          </a:xfrm>
        </p:spPr>
      </p:pic>
      <p:sp>
        <p:nvSpPr>
          <p:cNvPr id="7" name="TextBox 6"/>
          <p:cNvSpPr txBox="1"/>
          <p:nvPr/>
        </p:nvSpPr>
        <p:spPr>
          <a:xfrm>
            <a:off x="457200" y="5867400"/>
            <a:ext cx="8305800" cy="954107"/>
          </a:xfrm>
          <a:prstGeom prst="rect">
            <a:avLst/>
          </a:prstGeom>
          <a:noFill/>
        </p:spPr>
        <p:txBody>
          <a:bodyPr wrap="square" rtlCol="0">
            <a:spAutoFit/>
          </a:bodyPr>
          <a:lstStyle/>
          <a:p>
            <a:pPr marL="114300" indent="-114300" defTabSz="640080">
              <a:buFont typeface="Arial" pitchFamily="34" charset="0"/>
              <a:buChar char="•"/>
              <a:defRPr/>
            </a:pPr>
            <a:r>
              <a:rPr lang="en-US" sz="1400" dirty="0" smtClean="0"/>
              <a:t>At top, these 3 clusters are switching applications on fixed environment. Takes ~30 Seconds.</a:t>
            </a:r>
          </a:p>
          <a:p>
            <a:pPr marL="114300" indent="-114300">
              <a:buFont typeface="Arial" pitchFamily="34" charset="0"/>
              <a:buChar char="•"/>
            </a:pPr>
            <a:r>
              <a:rPr lang="en-US" sz="1400" dirty="0" smtClean="0"/>
              <a:t>At bottom, this cluster is switching between Environments – Linux; Linux +</a:t>
            </a:r>
            <a:r>
              <a:rPr lang="en-US" sz="1400" dirty="0" err="1" smtClean="0"/>
              <a:t>Xen</a:t>
            </a:r>
            <a:r>
              <a:rPr lang="en-US" sz="1400" dirty="0" smtClean="0"/>
              <a:t>; Windows + HPCS. Takes about ~7 minutes.</a:t>
            </a:r>
          </a:p>
          <a:p>
            <a:pPr marL="114300" indent="-114300">
              <a:buFont typeface="Arial" pitchFamily="34" charset="0"/>
              <a:buChar char="•"/>
            </a:pPr>
            <a:r>
              <a:rPr lang="en-US" sz="1400" dirty="0" smtClean="0"/>
              <a:t>It demonstrates the concept of Science on Clouds using a </a:t>
            </a:r>
            <a:r>
              <a:rPr lang="en-US" sz="1400" dirty="0" err="1" smtClean="0"/>
              <a:t>FutureGrid</a:t>
            </a:r>
            <a:r>
              <a:rPr lang="en-US" sz="1400" dirty="0" smtClean="0"/>
              <a:t> cluster.</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dirty="0" smtClean="0"/>
              <a:t>Alu and Sequencing Workflow</a:t>
            </a:r>
            <a:endParaRPr lang="en-US" sz="3200" dirty="0"/>
          </a:p>
        </p:txBody>
      </p:sp>
      <p:sp>
        <p:nvSpPr>
          <p:cNvPr id="3" name="Content Placeholder 2"/>
          <p:cNvSpPr>
            <a:spLocks noGrp="1"/>
          </p:cNvSpPr>
          <p:nvPr>
            <p:ph idx="1"/>
          </p:nvPr>
        </p:nvSpPr>
        <p:spPr>
          <a:xfrm>
            <a:off x="76200" y="1447800"/>
            <a:ext cx="9067800" cy="4648200"/>
          </a:xfrm>
        </p:spPr>
        <p:txBody>
          <a:bodyPr>
            <a:normAutofit/>
          </a:bodyPr>
          <a:lstStyle/>
          <a:p>
            <a:r>
              <a:rPr lang="en-US" sz="2000" dirty="0" smtClean="0"/>
              <a:t>Data is a collection of N sequences – 100’s of characters long</a:t>
            </a:r>
          </a:p>
          <a:p>
            <a:pPr lvl="1"/>
            <a:r>
              <a:rPr lang="en-US" sz="2000" dirty="0" smtClean="0"/>
              <a:t>These cannot be thought of as vectors because there are missing characters</a:t>
            </a:r>
          </a:p>
          <a:p>
            <a:pPr lvl="1"/>
            <a:r>
              <a:rPr lang="en-US" sz="2000" dirty="0" smtClean="0"/>
              <a:t>“Multiple Sequence Alignment” (creating vectors of characters) doesn’t seem to work if N larger than O(100)</a:t>
            </a:r>
          </a:p>
          <a:p>
            <a:r>
              <a:rPr lang="en-US" sz="2000" dirty="0" smtClean="0"/>
              <a:t>Can calculate N</a:t>
            </a:r>
            <a:r>
              <a:rPr lang="en-US" sz="2000" baseline="30000" dirty="0" smtClean="0"/>
              <a:t>2</a:t>
            </a:r>
            <a:r>
              <a:rPr lang="en-US" sz="2000" dirty="0" smtClean="0"/>
              <a:t> dissimilarities (distances) between sequences (all pairs)</a:t>
            </a:r>
          </a:p>
          <a:p>
            <a:r>
              <a:rPr lang="en-US" sz="2000" dirty="0" smtClean="0"/>
              <a:t>Find families by clustering (much better methods than Kmeans). As no vectors, use vector free O(N</a:t>
            </a:r>
            <a:r>
              <a:rPr lang="en-US" sz="2000" baseline="30000" dirty="0" smtClean="0"/>
              <a:t>2</a:t>
            </a:r>
            <a:r>
              <a:rPr lang="en-US" sz="2000" dirty="0" smtClean="0"/>
              <a:t>) methods</a:t>
            </a:r>
          </a:p>
          <a:p>
            <a:r>
              <a:rPr lang="en-US" sz="2000" dirty="0" smtClean="0"/>
              <a:t>Map to 3D for visualization using Multidimensional Scaling MDS – also O(N</a:t>
            </a:r>
            <a:r>
              <a:rPr lang="en-US" sz="2000" baseline="30000" dirty="0" smtClean="0"/>
              <a:t>2</a:t>
            </a:r>
            <a:r>
              <a:rPr lang="en-US" sz="2000" dirty="0" smtClean="0"/>
              <a:t>)</a:t>
            </a:r>
          </a:p>
          <a:p>
            <a:r>
              <a:rPr lang="en-US" sz="2000" dirty="0" smtClean="0"/>
              <a:t>N = 50,000 runs in 10 hours (all above) on 768 cores</a:t>
            </a:r>
          </a:p>
          <a:p>
            <a:r>
              <a:rPr lang="en-US" sz="2000" dirty="0" smtClean="0"/>
              <a:t>Our collaborators just gave us 170,000 sequences and want to look at 1.5 million – will develop new algorithms!</a:t>
            </a:r>
          </a:p>
          <a:p>
            <a:r>
              <a:rPr lang="en-US" sz="2000" dirty="0" smtClean="0">
                <a:solidFill>
                  <a:srgbClr val="C00000"/>
                </a:solidFill>
              </a:rPr>
              <a:t>MapReduce++ will do all steps as MDS, Clustering just need MPI Broadcast/Reduce</a:t>
            </a:r>
            <a:endParaRPr lang="en-US" sz="2000" dirty="0">
              <a:solidFill>
                <a:srgbClr val="C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p:spPr>
        <p:txBody>
          <a:bodyPr>
            <a:normAutofit/>
          </a:bodyPr>
          <a:lstStyle/>
          <a:p>
            <a:r>
              <a:rPr lang="en-US" sz="3600" dirty="0" smtClean="0"/>
              <a:t>Pairwise Distances – ALU Sequences</a:t>
            </a:r>
            <a:endParaRPr lang="en-US" sz="3600" dirty="0"/>
          </a:p>
        </p:txBody>
      </p:sp>
      <p:sp>
        <p:nvSpPr>
          <p:cNvPr id="3" name="Content Placeholder 2"/>
          <p:cNvSpPr>
            <a:spLocks noGrp="1"/>
          </p:cNvSpPr>
          <p:nvPr>
            <p:ph idx="1"/>
          </p:nvPr>
        </p:nvSpPr>
        <p:spPr>
          <a:xfrm>
            <a:off x="304800" y="3657600"/>
            <a:ext cx="5257800" cy="2057400"/>
          </a:xfrm>
        </p:spPr>
        <p:txBody>
          <a:bodyPr>
            <a:normAutofit fontScale="62500" lnSpcReduction="20000"/>
          </a:bodyPr>
          <a:lstStyle/>
          <a:p>
            <a:r>
              <a:rPr lang="en-US" dirty="0" smtClean="0"/>
              <a:t>Calculate pairwise distances for a collection of genes (used for clustering, MDS)</a:t>
            </a:r>
          </a:p>
          <a:p>
            <a:r>
              <a:rPr lang="en-US" dirty="0" smtClean="0"/>
              <a:t>O(N^2) problem </a:t>
            </a:r>
          </a:p>
          <a:p>
            <a:r>
              <a:rPr lang="en-US" dirty="0" smtClean="0"/>
              <a:t>“Doubly Data Parallel” at Dryad Stage</a:t>
            </a:r>
          </a:p>
          <a:p>
            <a:r>
              <a:rPr lang="en-US" dirty="0" smtClean="0"/>
              <a:t>Performance close to MPI</a:t>
            </a:r>
          </a:p>
          <a:p>
            <a:r>
              <a:rPr lang="en-US" dirty="0" smtClean="0"/>
              <a:t>Performed on 768 cores (Tempest Cluster)</a:t>
            </a:r>
          </a:p>
          <a:p>
            <a:pPr lvl="1">
              <a:buNone/>
            </a:pPr>
            <a:endParaRPr lang="en-US" dirty="0"/>
          </a:p>
        </p:txBody>
      </p:sp>
      <p:pic>
        <p:nvPicPr>
          <p:cNvPr id="6147" name="Picture 3" descr="E:\academic\phd\Publications\InternPresentation\ALU.png"/>
          <p:cNvPicPr>
            <a:picLocks noChangeAspect="1" noChangeArrowheads="1"/>
          </p:cNvPicPr>
          <p:nvPr/>
        </p:nvPicPr>
        <p:blipFill>
          <a:blip r:embed="rId3" cstate="print"/>
          <a:srcRect/>
          <a:stretch>
            <a:fillRect/>
          </a:stretch>
        </p:blipFill>
        <p:spPr bwMode="auto">
          <a:xfrm>
            <a:off x="228600" y="762000"/>
            <a:ext cx="6477000" cy="2864654"/>
          </a:xfrm>
          <a:prstGeom prst="rect">
            <a:avLst/>
          </a:prstGeom>
          <a:noFill/>
        </p:spPr>
      </p:pic>
      <p:graphicFrame>
        <p:nvGraphicFramePr>
          <p:cNvPr id="121" name="Chart 120"/>
          <p:cNvGraphicFramePr/>
          <p:nvPr/>
        </p:nvGraphicFramePr>
        <p:xfrm>
          <a:off x="5638800" y="4114800"/>
          <a:ext cx="3505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22" name="Down Arrow Callout 121"/>
          <p:cNvSpPr/>
          <p:nvPr/>
        </p:nvSpPr>
        <p:spPr>
          <a:xfrm>
            <a:off x="6858000" y="2819400"/>
            <a:ext cx="2133600" cy="1676400"/>
          </a:xfrm>
          <a:prstGeom prst="downArrowCallout">
            <a:avLst>
              <a:gd name="adj1" fmla="val 12207"/>
              <a:gd name="adj2" fmla="val 25000"/>
              <a:gd name="adj3" fmla="val 25000"/>
              <a:gd name="adj4" fmla="val 6497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125 million distances</a:t>
            </a:r>
          </a:p>
          <a:p>
            <a:pPr algn="ctr"/>
            <a:r>
              <a:rPr lang="en-US" dirty="0" smtClean="0"/>
              <a:t>4 hours &amp; 46 minutes</a:t>
            </a:r>
          </a:p>
          <a:p>
            <a:pPr algn="ctr"/>
            <a:endParaRPr lang="en-US" dirty="0"/>
          </a:p>
        </p:txBody>
      </p:sp>
      <p:pic>
        <p:nvPicPr>
          <p:cNvPr id="123" name="Picture 122" descr="C:\gcf\multicore_msft09\ACTIVEMDSProg\Genome35339.png"/>
          <p:cNvPicPr/>
          <p:nvPr/>
        </p:nvPicPr>
        <p:blipFill>
          <a:blip r:embed="rId5" cstate="print"/>
          <a:srcRect/>
          <a:stretch>
            <a:fillRect/>
          </a:stretch>
        </p:blipFill>
        <p:spPr bwMode="auto">
          <a:xfrm>
            <a:off x="6781800" y="762000"/>
            <a:ext cx="2209800" cy="1524000"/>
          </a:xfrm>
          <a:prstGeom prst="rect">
            <a:avLst/>
          </a:prstGeom>
          <a:noFill/>
          <a:ln w="9525">
            <a:noFill/>
            <a:miter lim="800000"/>
            <a:headEnd/>
            <a:tailEnd/>
          </a:ln>
        </p:spPr>
      </p:pic>
      <p:sp>
        <p:nvSpPr>
          <p:cNvPr id="126" name="TextBox 125"/>
          <p:cNvSpPr txBox="1"/>
          <p:nvPr/>
        </p:nvSpPr>
        <p:spPr>
          <a:xfrm>
            <a:off x="1676400" y="5638800"/>
            <a:ext cx="3962400" cy="1015663"/>
          </a:xfrm>
          <a:prstGeom prst="rect">
            <a:avLst/>
          </a:prstGeom>
          <a:noFill/>
        </p:spPr>
        <p:txBody>
          <a:bodyPr wrap="square" rtlCol="0">
            <a:spAutoFit/>
          </a:bodyPr>
          <a:lstStyle/>
          <a:p>
            <a:r>
              <a:rPr lang="en-US" sz="2000" b="1" dirty="0" smtClean="0"/>
              <a:t>Processes work better than threads when used inside vertices </a:t>
            </a:r>
          </a:p>
          <a:p>
            <a:r>
              <a:rPr lang="en-US" sz="2000" b="1" dirty="0" smtClean="0"/>
              <a:t>100% utilization vs. 70% </a:t>
            </a:r>
            <a:endParaRPr lang="en-US" sz="20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a:stretch>
            <a:fillRect/>
          </a:stretch>
        </p:blipFill>
        <p:spPr bwMode="auto">
          <a:xfrm>
            <a:off x="0" y="1238220"/>
            <a:ext cx="3857946" cy="3502059"/>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3987792" y="1092168"/>
            <a:ext cx="4910188" cy="3578274"/>
          </a:xfrm>
          <a:prstGeom prst="rect">
            <a:avLst/>
          </a:prstGeom>
          <a:noFill/>
          <a:ln w="9525">
            <a:noFill/>
            <a:miter lim="800000"/>
            <a:headEnd/>
            <a:tailEnd/>
          </a:ln>
        </p:spPr>
      </p:pic>
      <p:sp>
        <p:nvSpPr>
          <p:cNvPr id="9" name="TextBox 8"/>
          <p:cNvSpPr txBox="1"/>
          <p:nvPr/>
        </p:nvSpPr>
        <p:spPr>
          <a:xfrm>
            <a:off x="482480" y="5072085"/>
            <a:ext cx="3292376" cy="646331"/>
          </a:xfrm>
          <a:prstGeom prst="rect">
            <a:avLst/>
          </a:prstGeom>
          <a:noFill/>
        </p:spPr>
        <p:txBody>
          <a:bodyPr wrap="none" rtlCol="0">
            <a:spAutoFit/>
          </a:bodyPr>
          <a:lstStyle/>
          <a:p>
            <a:pPr algn="ctr"/>
            <a:r>
              <a:rPr lang="en-US" dirty="0" smtClean="0"/>
              <a:t>Block Arrangement in Dryad</a:t>
            </a:r>
            <a:br>
              <a:rPr lang="en-US" dirty="0" smtClean="0"/>
            </a:br>
            <a:r>
              <a:rPr lang="en-US" dirty="0" smtClean="0"/>
              <a:t>and Hadoop</a:t>
            </a:r>
            <a:endParaRPr lang="en-US" dirty="0"/>
          </a:p>
        </p:txBody>
      </p:sp>
      <p:sp>
        <p:nvSpPr>
          <p:cNvPr id="10" name="TextBox 9"/>
          <p:cNvSpPr txBox="1"/>
          <p:nvPr/>
        </p:nvSpPr>
        <p:spPr>
          <a:xfrm>
            <a:off x="5046605" y="4999059"/>
            <a:ext cx="3006016" cy="646331"/>
          </a:xfrm>
          <a:prstGeom prst="rect">
            <a:avLst/>
          </a:prstGeom>
          <a:noFill/>
        </p:spPr>
        <p:txBody>
          <a:bodyPr wrap="none" rtlCol="0">
            <a:spAutoFit/>
          </a:bodyPr>
          <a:lstStyle/>
          <a:p>
            <a:pPr algn="ctr"/>
            <a:r>
              <a:rPr lang="en-US" dirty="0" smtClean="0"/>
              <a:t>Execution Model in Dryad</a:t>
            </a:r>
            <a:br>
              <a:rPr lang="en-US" dirty="0" smtClean="0"/>
            </a:br>
            <a:r>
              <a:rPr lang="en-US" dirty="0" smtClean="0"/>
              <a:t>and Hadoop</a:t>
            </a:r>
            <a:endParaRPr lang="en-US" dirty="0"/>
          </a:p>
        </p:txBody>
      </p:sp>
      <p:sp>
        <p:nvSpPr>
          <p:cNvPr id="7" name="Title 1"/>
          <p:cNvSpPr>
            <a:spLocks noGrp="1"/>
          </p:cNvSpPr>
          <p:nvPr>
            <p:ph type="title"/>
          </p:nvPr>
        </p:nvSpPr>
        <p:spPr>
          <a:xfrm>
            <a:off x="457200" y="0"/>
            <a:ext cx="8229600" cy="1143000"/>
          </a:xfrm>
        </p:spPr>
        <p:txBody>
          <a:bodyPr>
            <a:normAutofit/>
          </a:bodyPr>
          <a:lstStyle/>
          <a:p>
            <a:r>
              <a:rPr lang="en-US" dirty="0" smtClean="0"/>
              <a:t>Hadoop/Dryad Model</a:t>
            </a:r>
            <a:endParaRPr lang="en-US" dirty="0"/>
          </a:p>
        </p:txBody>
      </p:sp>
      <p:sp>
        <p:nvSpPr>
          <p:cNvPr id="11" name="TextBox 10"/>
          <p:cNvSpPr txBox="1"/>
          <p:nvPr/>
        </p:nvSpPr>
        <p:spPr>
          <a:xfrm>
            <a:off x="990600" y="6172200"/>
            <a:ext cx="5799152" cy="369332"/>
          </a:xfrm>
          <a:prstGeom prst="rect">
            <a:avLst/>
          </a:prstGeom>
          <a:noFill/>
        </p:spPr>
        <p:txBody>
          <a:bodyPr wrap="none" rtlCol="0">
            <a:spAutoFit/>
          </a:bodyPr>
          <a:lstStyle/>
          <a:p>
            <a:r>
              <a:rPr lang="en-US" b="1" dirty="0" smtClean="0"/>
              <a:t>Need to generate a single file with full </a:t>
            </a:r>
            <a:r>
              <a:rPr lang="en-US" b="1" dirty="0" err="1" smtClean="0"/>
              <a:t>NxN</a:t>
            </a:r>
            <a:r>
              <a:rPr lang="en-US" b="1" dirty="0" smtClean="0"/>
              <a:t> distance matrix</a:t>
            </a:r>
            <a:endParaRPr lang="en-US"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52400"/>
            <a:ext cx="9048750" cy="1143000"/>
          </a:xfrm>
        </p:spPr>
        <p:txBody>
          <a:bodyPr>
            <a:normAutofit fontScale="90000"/>
          </a:bodyPr>
          <a:lstStyle/>
          <a:p>
            <a:r>
              <a:rPr lang="en-US" dirty="0" smtClean="0"/>
              <a:t>High Performance </a:t>
            </a:r>
            <a:br>
              <a:rPr lang="en-US" dirty="0" smtClean="0"/>
            </a:br>
            <a:r>
              <a:rPr lang="en-US" dirty="0" smtClean="0"/>
              <a:t>Dimension Reduction and Visualization</a:t>
            </a:r>
            <a:endParaRPr lang="en-US" dirty="0"/>
          </a:p>
        </p:txBody>
      </p:sp>
      <p:sp>
        <p:nvSpPr>
          <p:cNvPr id="3" name="Content Placeholder 2"/>
          <p:cNvSpPr>
            <a:spLocks noGrp="1"/>
          </p:cNvSpPr>
          <p:nvPr>
            <p:ph idx="1"/>
          </p:nvPr>
        </p:nvSpPr>
        <p:spPr>
          <a:xfrm>
            <a:off x="457200" y="1600200"/>
            <a:ext cx="8686800" cy="4525963"/>
          </a:xfrm>
        </p:spPr>
        <p:txBody>
          <a:bodyPr>
            <a:normAutofit fontScale="92500" lnSpcReduction="20000"/>
          </a:bodyPr>
          <a:lstStyle/>
          <a:p>
            <a:r>
              <a:rPr lang="en-US" dirty="0" smtClean="0"/>
              <a:t>Need is pervasive</a:t>
            </a:r>
          </a:p>
          <a:p>
            <a:pPr lvl="1"/>
            <a:r>
              <a:rPr lang="en-US" dirty="0" smtClean="0"/>
              <a:t>Large and high dimensional data are everywhere: biology, physics, Internet, …</a:t>
            </a:r>
          </a:p>
          <a:p>
            <a:pPr lvl="1"/>
            <a:r>
              <a:rPr lang="en-US" dirty="0" smtClean="0"/>
              <a:t>Visualization can help data analysis</a:t>
            </a:r>
          </a:p>
          <a:p>
            <a:r>
              <a:rPr lang="en-US" dirty="0" smtClean="0"/>
              <a:t> Visualization with high performance</a:t>
            </a:r>
          </a:p>
          <a:p>
            <a:pPr lvl="1"/>
            <a:r>
              <a:rPr lang="en-US" dirty="0" smtClean="0"/>
              <a:t>Map high-dimensional data into low dimensions.</a:t>
            </a:r>
          </a:p>
          <a:p>
            <a:pPr lvl="1"/>
            <a:r>
              <a:rPr lang="en-US" dirty="0" smtClean="0"/>
              <a:t>Need high performance for processing large data</a:t>
            </a:r>
          </a:p>
          <a:p>
            <a:pPr lvl="1"/>
            <a:r>
              <a:rPr lang="en-US" dirty="0" smtClean="0"/>
              <a:t>Developing high performance visualization algorithms: MDS(Multi-dimensional Scaling), GTM(Generative Topographic Mapping), DA-MDS(Deterministic Annealing MDS), DA-GTM(Deterministic Annealing GTM</a:t>
            </a:r>
            <a:r>
              <a:rPr lang="en-US" dirty="0" smtClean="0">
                <a:solidFill>
                  <a:prstClr val="black"/>
                </a:solidFill>
              </a:rPr>
              <a:t>)</a:t>
            </a:r>
            <a:r>
              <a:rPr lang="en-US" dirty="0" smtClean="0"/>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Trends</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rPr>
              <a:t>Data Deluge </a:t>
            </a:r>
            <a:r>
              <a:rPr lang="en-US" dirty="0" smtClean="0"/>
              <a:t>in all fields of science</a:t>
            </a:r>
          </a:p>
          <a:p>
            <a:pPr lvl="1"/>
            <a:r>
              <a:rPr lang="en-US" dirty="0" smtClean="0"/>
              <a:t>Also throughout life e.g. web!</a:t>
            </a:r>
          </a:p>
          <a:p>
            <a:pPr lvl="1"/>
            <a:r>
              <a:rPr lang="en-US" dirty="0" smtClean="0"/>
              <a:t>Preservation, Access/Use, Programming model</a:t>
            </a:r>
          </a:p>
          <a:p>
            <a:r>
              <a:rPr lang="en-US" dirty="0" smtClean="0">
                <a:solidFill>
                  <a:srgbClr val="FF0000"/>
                </a:solidFill>
              </a:rPr>
              <a:t>Multicore</a:t>
            </a:r>
            <a:r>
              <a:rPr lang="en-US" dirty="0" smtClean="0"/>
              <a:t> implies parallel computing important again</a:t>
            </a:r>
          </a:p>
          <a:p>
            <a:pPr lvl="1"/>
            <a:r>
              <a:rPr lang="en-US" dirty="0" smtClean="0"/>
              <a:t>Performance from extra cores – not extra clock speed</a:t>
            </a:r>
          </a:p>
          <a:p>
            <a:r>
              <a:rPr lang="en-US" dirty="0" smtClean="0">
                <a:solidFill>
                  <a:srgbClr val="FF0000"/>
                </a:solidFill>
              </a:rPr>
              <a:t>Clouds</a:t>
            </a:r>
            <a:r>
              <a:rPr lang="en-US" dirty="0" smtClean="0"/>
              <a:t> – new commercially supported data center model replacing compute grids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143000"/>
          </a:xfrm>
        </p:spPr>
        <p:txBody>
          <a:bodyPr>
            <a:normAutofit/>
          </a:bodyPr>
          <a:lstStyle/>
          <a:p>
            <a:r>
              <a:rPr lang="en-US" sz="4000" dirty="0" smtClean="0"/>
              <a:t>Dimension Reduction Algorithms</a:t>
            </a:r>
            <a:endParaRPr lang="en-US" sz="4000" dirty="0"/>
          </a:p>
        </p:txBody>
      </p:sp>
      <p:sp>
        <p:nvSpPr>
          <p:cNvPr id="10" name="Content Placeholder 9"/>
          <p:cNvSpPr>
            <a:spLocks noGrp="1"/>
          </p:cNvSpPr>
          <p:nvPr>
            <p:ph sz="half" idx="1"/>
          </p:nvPr>
        </p:nvSpPr>
        <p:spPr>
          <a:xfrm>
            <a:off x="152400" y="1143000"/>
            <a:ext cx="4495800" cy="4525963"/>
          </a:xfrm>
        </p:spPr>
        <p:txBody>
          <a:bodyPr>
            <a:normAutofit lnSpcReduction="10000"/>
          </a:bodyPr>
          <a:lstStyle/>
          <a:p>
            <a:pPr marL="228600" indent="-228600"/>
            <a:r>
              <a:rPr lang="en-US" sz="2000" b="1" dirty="0" smtClean="0"/>
              <a:t>Multidimensional Scaling (MDS) [1]</a:t>
            </a:r>
          </a:p>
          <a:p>
            <a:pPr marL="512763" lvl="1" indent="-284163">
              <a:buFont typeface="Courier New" pitchFamily="49" charset="0"/>
              <a:buChar char="o"/>
            </a:pPr>
            <a:r>
              <a:rPr lang="en-US" sz="1600" dirty="0" smtClean="0"/>
              <a:t>Given the proximity information among points.</a:t>
            </a:r>
          </a:p>
          <a:p>
            <a:pPr marL="512763" lvl="1" indent="-284163">
              <a:buFont typeface="Courier New" pitchFamily="49" charset="0"/>
              <a:buChar char="o"/>
            </a:pPr>
            <a:r>
              <a:rPr lang="en-US" sz="1600" dirty="0" smtClean="0"/>
              <a:t>Optimization problem to find mapping in target dimension of the given data based on pairwise proximity information while minimize the objective function.</a:t>
            </a:r>
          </a:p>
          <a:p>
            <a:pPr marL="512763" lvl="1" indent="-284163">
              <a:buFont typeface="Courier New" pitchFamily="49" charset="0"/>
              <a:buChar char="o"/>
            </a:pPr>
            <a:r>
              <a:rPr lang="en-US" sz="1600" dirty="0" smtClean="0"/>
              <a:t>Objective functions: STRESS (1) or SSTRESS (2)</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endParaRPr lang="en-US" sz="1600" dirty="0" smtClean="0"/>
          </a:p>
          <a:p>
            <a:pPr marL="512763" lvl="1" indent="-284163">
              <a:buFont typeface="Courier New" pitchFamily="49" charset="0"/>
              <a:buChar char="o"/>
            </a:pPr>
            <a:r>
              <a:rPr lang="en-US" sz="1600" dirty="0" smtClean="0"/>
              <a:t>Only needs pairwise distances </a:t>
            </a:r>
            <a:r>
              <a:rPr lang="en-US" sz="1600" dirty="0" smtClean="0">
                <a:sym typeface="Symbol"/>
              </a:rPr>
              <a:t></a:t>
            </a:r>
            <a:r>
              <a:rPr lang="en-US" sz="1600" i="1" baseline="-25000" dirty="0" err="1" smtClean="0">
                <a:sym typeface="Symbol"/>
              </a:rPr>
              <a:t>ij</a:t>
            </a:r>
            <a:r>
              <a:rPr lang="en-US" sz="1600" dirty="0" smtClean="0">
                <a:sym typeface="Symbol"/>
              </a:rPr>
              <a:t> </a:t>
            </a:r>
            <a:r>
              <a:rPr lang="en-US" sz="1600" dirty="0" smtClean="0"/>
              <a:t>between original points (typically not Euclidean)</a:t>
            </a:r>
          </a:p>
          <a:p>
            <a:pPr marL="512763" lvl="1" indent="-284163">
              <a:buFont typeface="Courier New" pitchFamily="49" charset="0"/>
              <a:buChar char="o"/>
            </a:pPr>
            <a:r>
              <a:rPr lang="en-US" sz="1600" dirty="0" err="1" smtClean="0"/>
              <a:t>d</a:t>
            </a:r>
            <a:r>
              <a:rPr lang="en-US" sz="1600" i="1" baseline="-25000" dirty="0" err="1" smtClean="0"/>
              <a:t>ij</a:t>
            </a:r>
            <a:r>
              <a:rPr lang="en-US" sz="1600" dirty="0" smtClean="0"/>
              <a:t>(</a:t>
            </a:r>
            <a:r>
              <a:rPr lang="en-US" sz="1600" b="1" dirty="0" smtClean="0"/>
              <a:t>X</a:t>
            </a:r>
            <a:r>
              <a:rPr lang="en-US" sz="1600" dirty="0" smtClean="0"/>
              <a:t>) is Euclidean distance between mapped (3D) points</a:t>
            </a:r>
          </a:p>
        </p:txBody>
      </p:sp>
      <p:sp>
        <p:nvSpPr>
          <p:cNvPr id="14" name="Content Placeholder 13"/>
          <p:cNvSpPr>
            <a:spLocks noGrp="1"/>
          </p:cNvSpPr>
          <p:nvPr>
            <p:ph sz="half" idx="2"/>
          </p:nvPr>
        </p:nvSpPr>
        <p:spPr>
          <a:xfrm>
            <a:off x="4419600" y="1143000"/>
            <a:ext cx="4724400" cy="4525963"/>
          </a:xfrm>
        </p:spPr>
        <p:txBody>
          <a:bodyPr>
            <a:normAutofit lnSpcReduction="10000"/>
          </a:bodyPr>
          <a:lstStyle/>
          <a:p>
            <a:pPr marL="228600" indent="-228600"/>
            <a:r>
              <a:rPr lang="en-US" sz="2000" b="1" dirty="0" smtClean="0"/>
              <a:t>Generative Topographic Mapping </a:t>
            </a:r>
            <a:br>
              <a:rPr lang="en-US" sz="2000" b="1" dirty="0" smtClean="0"/>
            </a:br>
            <a:r>
              <a:rPr lang="en-US" sz="2000" b="1" dirty="0" smtClean="0"/>
              <a:t>(GTM) [2]</a:t>
            </a:r>
          </a:p>
          <a:p>
            <a:pPr marL="569913" lvl="1" indent="-284163">
              <a:buFont typeface="Courier New" pitchFamily="49" charset="0"/>
              <a:buChar char="o"/>
            </a:pPr>
            <a:r>
              <a:rPr lang="en-US" sz="1600" dirty="0" smtClean="0"/>
              <a:t>Find optimal K-representations for the given data (in 3D), known as </a:t>
            </a:r>
            <a:br>
              <a:rPr lang="en-US" sz="1600" dirty="0" smtClean="0"/>
            </a:br>
            <a:r>
              <a:rPr lang="en-US" sz="1600" dirty="0" smtClean="0"/>
              <a:t>K-cluster problem (NP-hard)</a:t>
            </a:r>
          </a:p>
          <a:p>
            <a:pPr marL="569913" lvl="1" indent="-284163">
              <a:buFont typeface="Courier New" pitchFamily="49" charset="0"/>
              <a:buChar char="o"/>
            </a:pPr>
            <a:r>
              <a:rPr lang="en-US" sz="1600" dirty="0" smtClean="0"/>
              <a:t>Original algorithm use EM method for optimization</a:t>
            </a:r>
          </a:p>
          <a:p>
            <a:pPr marL="569913" lvl="1" indent="-284163">
              <a:buFont typeface="Courier New" pitchFamily="49" charset="0"/>
              <a:buChar char="o"/>
            </a:pPr>
            <a:r>
              <a:rPr lang="en-US" sz="1600" dirty="0" smtClean="0"/>
              <a:t>Deterministic Annealing algorithm can be used for finding a global solution</a:t>
            </a:r>
          </a:p>
          <a:p>
            <a:pPr marL="569913" lvl="1" indent="-284163">
              <a:buFont typeface="Courier New" pitchFamily="49" charset="0"/>
              <a:buChar char="o"/>
            </a:pPr>
            <a:r>
              <a:rPr lang="en-US" sz="1600" dirty="0" smtClean="0"/>
              <a:t>Objective functions is to maximize log-likelihood:</a:t>
            </a:r>
          </a:p>
          <a:p>
            <a:pPr>
              <a:buNone/>
            </a:pPr>
            <a:endParaRPr lang="en-US" dirty="0"/>
          </a:p>
        </p:txBody>
      </p:sp>
      <p:pic>
        <p:nvPicPr>
          <p:cNvPr id="12" name="Picture 11" descr="MDS_eqs.png"/>
          <p:cNvPicPr>
            <a:picLocks noChangeAspect="1"/>
          </p:cNvPicPr>
          <p:nvPr/>
        </p:nvPicPr>
        <p:blipFill>
          <a:blip r:embed="rId3" cstate="print"/>
          <a:stretch>
            <a:fillRect/>
          </a:stretch>
        </p:blipFill>
        <p:spPr>
          <a:xfrm>
            <a:off x="381000" y="3352800"/>
            <a:ext cx="4220449" cy="1066800"/>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4953000" y="4038600"/>
            <a:ext cx="3810000" cy="736914"/>
          </a:xfrm>
          <a:prstGeom prst="rect">
            <a:avLst/>
          </a:prstGeom>
          <a:noFill/>
          <a:ln w="9525">
            <a:noFill/>
            <a:miter lim="800000"/>
            <a:headEnd/>
            <a:tailEnd/>
          </a:ln>
        </p:spPr>
      </p:pic>
      <p:sp>
        <p:nvSpPr>
          <p:cNvPr id="7" name="TextBox 6"/>
          <p:cNvSpPr txBox="1"/>
          <p:nvPr/>
        </p:nvSpPr>
        <p:spPr>
          <a:xfrm>
            <a:off x="457200" y="5715000"/>
            <a:ext cx="8686800" cy="646331"/>
          </a:xfrm>
          <a:prstGeom prst="rect">
            <a:avLst/>
          </a:prstGeom>
          <a:noFill/>
        </p:spPr>
        <p:txBody>
          <a:bodyPr wrap="square" rtlCol="0">
            <a:spAutoFit/>
          </a:bodyPr>
          <a:lstStyle/>
          <a:p>
            <a:r>
              <a:rPr lang="en-US" sz="1200" dirty="0" smtClean="0">
                <a:solidFill>
                  <a:schemeClr val="tx2">
                    <a:lumMod val="75000"/>
                  </a:schemeClr>
                </a:solidFill>
              </a:rPr>
              <a:t>[1]</a:t>
            </a:r>
            <a:r>
              <a:rPr lang="en-US" sz="1200" dirty="0" smtClean="0"/>
              <a:t> I. Borg and P. J. </a:t>
            </a:r>
            <a:r>
              <a:rPr lang="en-US" sz="1200" dirty="0" err="1" smtClean="0"/>
              <a:t>Groenen</a:t>
            </a:r>
            <a:r>
              <a:rPr lang="en-US" sz="1200" dirty="0" smtClean="0"/>
              <a:t>. </a:t>
            </a:r>
            <a:r>
              <a:rPr lang="en-US" sz="1200" i="1" dirty="0" smtClean="0"/>
              <a:t>Modern Multidimensional Scaling: Theory and Applications. Springer, New </a:t>
            </a:r>
            <a:r>
              <a:rPr lang="en-US" sz="1200" dirty="0" smtClean="0"/>
              <a:t>York, NY, U.S.A., 2005.</a:t>
            </a:r>
          </a:p>
          <a:p>
            <a:r>
              <a:rPr lang="en-US" sz="1200" dirty="0" smtClean="0"/>
              <a:t>[2] C. Bishop, M. </a:t>
            </a:r>
            <a:r>
              <a:rPr lang="en-US" sz="1200" dirty="0" err="1" smtClean="0"/>
              <a:t>Svens´en</a:t>
            </a:r>
            <a:r>
              <a:rPr lang="en-US" sz="1200" dirty="0" smtClean="0"/>
              <a:t>, and C. Williams. GTM: The generative topographic mapping. </a:t>
            </a:r>
            <a:r>
              <a:rPr lang="en-US" sz="1200" i="1" dirty="0" smtClean="0"/>
              <a:t>Neural computation, </a:t>
            </a:r>
            <a:r>
              <a:rPr lang="en-US" sz="1200" dirty="0" smtClean="0"/>
              <a:t>10(1):215–234, 1998.</a:t>
            </a:r>
          </a:p>
          <a:p>
            <a:endParaRPr lang="en-US" sz="12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1143000"/>
          </a:xfrm>
        </p:spPr>
        <p:txBody>
          <a:bodyPr>
            <a:normAutofit fontScale="90000"/>
          </a:bodyPr>
          <a:lstStyle/>
          <a:p>
            <a:r>
              <a:rPr lang="en-US" dirty="0" smtClean="0"/>
              <a:t>Analysis of </a:t>
            </a:r>
            <a:r>
              <a:rPr lang="en-US" dirty="0" smtClean="0"/>
              <a:t>60 </a:t>
            </a:r>
            <a:r>
              <a:rPr lang="en-US" dirty="0" smtClean="0"/>
              <a:t>Million </a:t>
            </a:r>
            <a:r>
              <a:rPr lang="en-US" dirty="0" err="1" smtClean="0"/>
              <a:t>PubChem</a:t>
            </a:r>
            <a:r>
              <a:rPr lang="en-US" dirty="0" smtClean="0"/>
              <a:t> Entries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With David Wild</a:t>
            </a:r>
          </a:p>
          <a:p>
            <a:r>
              <a:rPr lang="en-US" dirty="0" smtClean="0"/>
              <a:t>60 </a:t>
            </a:r>
            <a:r>
              <a:rPr lang="en-US" dirty="0" smtClean="0"/>
              <a:t>million </a:t>
            </a:r>
            <a:r>
              <a:rPr lang="en-US" dirty="0" err="1" smtClean="0"/>
              <a:t>PubChem</a:t>
            </a:r>
            <a:r>
              <a:rPr lang="en-US" dirty="0" smtClean="0"/>
              <a:t> compounds with 166 features</a:t>
            </a:r>
          </a:p>
          <a:p>
            <a:pPr lvl="1"/>
            <a:r>
              <a:rPr lang="en-US" dirty="0" smtClean="0"/>
              <a:t>Drug discovery</a:t>
            </a:r>
          </a:p>
          <a:p>
            <a:pPr lvl="1"/>
            <a:r>
              <a:rPr lang="en-US" dirty="0" smtClean="0"/>
              <a:t>Bioassay </a:t>
            </a:r>
          </a:p>
          <a:p>
            <a:r>
              <a:rPr lang="en-US" dirty="0" smtClean="0"/>
              <a:t>3D visualization for data exploration/mining</a:t>
            </a:r>
          </a:p>
          <a:p>
            <a:pPr lvl="1"/>
            <a:r>
              <a:rPr lang="en-US" dirty="0" smtClean="0"/>
              <a:t>Mapping by MDS</a:t>
            </a:r>
            <a:r>
              <a:rPr lang="en-US" spc="-150" dirty="0" smtClean="0"/>
              <a:t>(Multi-dimensional Scaling)</a:t>
            </a:r>
            <a:r>
              <a:rPr lang="en-US" dirty="0" smtClean="0"/>
              <a:t> and </a:t>
            </a:r>
            <a:br>
              <a:rPr lang="en-US" dirty="0" smtClean="0"/>
            </a:br>
            <a:r>
              <a:rPr lang="en-US" dirty="0" smtClean="0"/>
              <a:t>GTM</a:t>
            </a:r>
            <a:r>
              <a:rPr lang="en-US" spc="-150" dirty="0" smtClean="0"/>
              <a:t>(Generative Topographic Mapping)</a:t>
            </a:r>
          </a:p>
          <a:p>
            <a:pPr lvl="1"/>
            <a:r>
              <a:rPr lang="en-US" dirty="0" smtClean="0"/>
              <a:t>Interactive visualization tool </a:t>
            </a:r>
            <a:r>
              <a:rPr lang="en-US" dirty="0" err="1" smtClean="0">
                <a:solidFill>
                  <a:srgbClr val="990033"/>
                </a:solidFill>
              </a:rPr>
              <a:t>PlotViz</a:t>
            </a:r>
            <a:endParaRPr lang="en-US" dirty="0" smtClean="0">
              <a:solidFill>
                <a:srgbClr val="990033"/>
              </a:solidFill>
            </a:endParaRPr>
          </a:p>
          <a:p>
            <a:pPr lvl="1"/>
            <a:r>
              <a:rPr lang="en-US" dirty="0" smtClean="0"/>
              <a:t>Discover hidden structures</a:t>
            </a:r>
          </a:p>
          <a:p>
            <a:pPr lvl="1"/>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Disease-Gene Data Analysis </a:t>
            </a:r>
            <a:endParaRPr lang="en-US" dirty="0"/>
          </a:p>
        </p:txBody>
      </p:sp>
      <p:sp>
        <p:nvSpPr>
          <p:cNvPr id="5" name="Content Placeholder 4"/>
          <p:cNvSpPr>
            <a:spLocks noGrp="1"/>
          </p:cNvSpPr>
          <p:nvPr>
            <p:ph idx="1"/>
          </p:nvPr>
        </p:nvSpPr>
        <p:spPr/>
        <p:txBody>
          <a:bodyPr/>
          <a:lstStyle/>
          <a:p>
            <a:r>
              <a:rPr lang="en-US" dirty="0" smtClean="0"/>
              <a:t>Workflow</a:t>
            </a:r>
            <a:endParaRPr lang="en-US" dirty="0"/>
          </a:p>
        </p:txBody>
      </p:sp>
      <p:sp>
        <p:nvSpPr>
          <p:cNvPr id="6" name="Rectangle 5"/>
          <p:cNvSpPr/>
          <p:nvPr/>
        </p:nvSpPr>
        <p:spPr>
          <a:xfrm>
            <a:off x="914400" y="2692638"/>
            <a:ext cx="1752600" cy="989012"/>
          </a:xfrm>
          <a:prstGeom prst="rect">
            <a:avLst/>
          </a:prstGeom>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Disease</a:t>
            </a:r>
          </a:p>
        </p:txBody>
      </p:sp>
      <p:sp>
        <p:nvSpPr>
          <p:cNvPr id="8" name="Rectangle 7"/>
          <p:cNvSpPr/>
          <p:nvPr/>
        </p:nvSpPr>
        <p:spPr>
          <a:xfrm>
            <a:off x="914400" y="4672250"/>
            <a:ext cx="1752600" cy="989012"/>
          </a:xfrm>
          <a:prstGeom prst="rect">
            <a:avLst/>
          </a:prstGeom>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Gene</a:t>
            </a:r>
          </a:p>
        </p:txBody>
      </p:sp>
      <p:sp>
        <p:nvSpPr>
          <p:cNvPr id="9" name="Rectangle 8"/>
          <p:cNvSpPr/>
          <p:nvPr/>
        </p:nvSpPr>
        <p:spPr>
          <a:xfrm>
            <a:off x="4038600" y="3680161"/>
            <a:ext cx="1752600" cy="989012"/>
          </a:xfrm>
          <a:prstGeom prst="rect">
            <a:avLst/>
          </a:prstGeom>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PubChem</a:t>
            </a:r>
            <a:endParaRPr lang="en-US" dirty="0" smtClean="0"/>
          </a:p>
        </p:txBody>
      </p:sp>
      <p:sp>
        <p:nvSpPr>
          <p:cNvPr id="10" name="Rectangle 9"/>
          <p:cNvSpPr/>
          <p:nvPr/>
        </p:nvSpPr>
        <p:spPr>
          <a:xfrm>
            <a:off x="6934200" y="3680161"/>
            <a:ext cx="1752600" cy="989012"/>
          </a:xfrm>
          <a:prstGeom prst="rect">
            <a:avLst/>
          </a:prstGeom>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3D Map</a:t>
            </a:r>
          </a:p>
          <a:p>
            <a:pPr algn="ctr"/>
            <a:r>
              <a:rPr lang="en-US" dirty="0" smtClean="0"/>
              <a:t>With</a:t>
            </a:r>
          </a:p>
          <a:p>
            <a:pPr algn="ctr"/>
            <a:r>
              <a:rPr lang="en-US" dirty="0" smtClean="0"/>
              <a:t>Labels</a:t>
            </a:r>
          </a:p>
        </p:txBody>
      </p:sp>
      <p:cxnSp>
        <p:nvCxnSpPr>
          <p:cNvPr id="13" name="Elbow Connector 12"/>
          <p:cNvCxnSpPr>
            <a:stCxn id="6" idx="3"/>
            <a:endCxn id="9" idx="1"/>
          </p:cNvCxnSpPr>
          <p:nvPr/>
        </p:nvCxnSpPr>
        <p:spPr>
          <a:xfrm>
            <a:off x="2667000" y="3187144"/>
            <a:ext cx="1371600" cy="98752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8" idx="3"/>
            <a:endCxn id="9" idx="1"/>
          </p:cNvCxnSpPr>
          <p:nvPr/>
        </p:nvCxnSpPr>
        <p:spPr>
          <a:xfrm flipV="1">
            <a:off x="2667000" y="4174667"/>
            <a:ext cx="1371600" cy="99208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9" idx="3"/>
            <a:endCxn id="10" idx="1"/>
          </p:cNvCxnSpPr>
          <p:nvPr/>
        </p:nvCxnSpPr>
        <p:spPr>
          <a:xfrm>
            <a:off x="5791200" y="4174667"/>
            <a:ext cx="1143000" cy="158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791200" y="3810000"/>
            <a:ext cx="1371600" cy="369332"/>
          </a:xfrm>
          <a:prstGeom prst="rect">
            <a:avLst/>
          </a:prstGeom>
          <a:noFill/>
        </p:spPr>
        <p:txBody>
          <a:bodyPr wrap="square" rtlCol="0">
            <a:spAutoFit/>
          </a:bodyPr>
          <a:lstStyle/>
          <a:p>
            <a:r>
              <a:rPr lang="en-US" dirty="0" smtClean="0"/>
              <a:t>MDS/GTM</a:t>
            </a:r>
            <a:endParaRPr lang="en-US" dirty="0"/>
          </a:p>
        </p:txBody>
      </p:sp>
      <p:sp>
        <p:nvSpPr>
          <p:cNvPr id="27" name="TextBox 26"/>
          <p:cNvSpPr txBox="1"/>
          <p:nvPr/>
        </p:nvSpPr>
        <p:spPr>
          <a:xfrm>
            <a:off x="914400" y="3683238"/>
            <a:ext cx="1752600" cy="523220"/>
          </a:xfrm>
          <a:prstGeom prst="rect">
            <a:avLst/>
          </a:prstGeom>
          <a:noFill/>
        </p:spPr>
        <p:txBody>
          <a:bodyPr wrap="square" rtlCol="0">
            <a:spAutoFit/>
          </a:bodyPr>
          <a:lstStyle/>
          <a:p>
            <a:r>
              <a:rPr lang="en-US" sz="1400" dirty="0" smtClean="0">
                <a:solidFill>
                  <a:schemeClr val="accent1"/>
                </a:solidFill>
              </a:rPr>
              <a:t>-. 34K</a:t>
            </a:r>
            <a:r>
              <a:rPr lang="ko-KR" altLang="en-US" sz="1400" dirty="0" smtClean="0">
                <a:solidFill>
                  <a:schemeClr val="accent1"/>
                </a:solidFill>
              </a:rPr>
              <a:t> </a:t>
            </a:r>
            <a:r>
              <a:rPr lang="en-US" altLang="ko-KR" sz="1400" dirty="0" smtClean="0">
                <a:solidFill>
                  <a:schemeClr val="accent1"/>
                </a:solidFill>
              </a:rPr>
              <a:t>total </a:t>
            </a:r>
            <a:br>
              <a:rPr lang="en-US" altLang="ko-KR" sz="1400" dirty="0" smtClean="0">
                <a:solidFill>
                  <a:schemeClr val="accent1"/>
                </a:solidFill>
              </a:rPr>
            </a:br>
            <a:r>
              <a:rPr lang="en-US" altLang="ko-KR" sz="1400" dirty="0" smtClean="0">
                <a:solidFill>
                  <a:schemeClr val="accent1"/>
                </a:solidFill>
              </a:rPr>
              <a:t>-. 32K unique CIDs</a:t>
            </a:r>
            <a:endParaRPr lang="en-US" sz="1400" dirty="0">
              <a:solidFill>
                <a:schemeClr val="accent1"/>
              </a:solidFill>
            </a:endParaRPr>
          </a:p>
        </p:txBody>
      </p:sp>
      <p:sp>
        <p:nvSpPr>
          <p:cNvPr id="28" name="TextBox 27"/>
          <p:cNvSpPr txBox="1"/>
          <p:nvPr/>
        </p:nvSpPr>
        <p:spPr>
          <a:xfrm>
            <a:off x="914400" y="5661262"/>
            <a:ext cx="1752600" cy="523220"/>
          </a:xfrm>
          <a:prstGeom prst="rect">
            <a:avLst/>
          </a:prstGeom>
          <a:noFill/>
        </p:spPr>
        <p:txBody>
          <a:bodyPr wrap="square" rtlCol="0">
            <a:spAutoFit/>
          </a:bodyPr>
          <a:lstStyle/>
          <a:p>
            <a:r>
              <a:rPr lang="en-US" sz="1400" dirty="0" smtClean="0">
                <a:solidFill>
                  <a:schemeClr val="accent1"/>
                </a:solidFill>
              </a:rPr>
              <a:t>-. 2M total </a:t>
            </a:r>
            <a:br>
              <a:rPr lang="en-US" sz="1400" dirty="0" smtClean="0">
                <a:solidFill>
                  <a:schemeClr val="accent1"/>
                </a:solidFill>
              </a:rPr>
            </a:br>
            <a:r>
              <a:rPr lang="en-US" sz="1400" dirty="0" smtClean="0">
                <a:solidFill>
                  <a:schemeClr val="accent1"/>
                </a:solidFill>
              </a:rPr>
              <a:t>-. 147K unique CIDs</a:t>
            </a:r>
            <a:endParaRPr lang="en-US" sz="1400" dirty="0">
              <a:solidFill>
                <a:schemeClr val="accent1"/>
              </a:solidFill>
            </a:endParaRPr>
          </a:p>
        </p:txBody>
      </p:sp>
      <p:sp>
        <p:nvSpPr>
          <p:cNvPr id="29" name="TextBox 28"/>
          <p:cNvSpPr txBox="1"/>
          <p:nvPr/>
        </p:nvSpPr>
        <p:spPr>
          <a:xfrm>
            <a:off x="4038600" y="4669173"/>
            <a:ext cx="1752600" cy="307777"/>
          </a:xfrm>
          <a:prstGeom prst="rect">
            <a:avLst/>
          </a:prstGeom>
          <a:noFill/>
        </p:spPr>
        <p:txBody>
          <a:bodyPr wrap="square" rtlCol="0">
            <a:spAutoFit/>
          </a:bodyPr>
          <a:lstStyle/>
          <a:p>
            <a:r>
              <a:rPr lang="en-US" sz="1400" dirty="0" smtClean="0">
                <a:solidFill>
                  <a:schemeClr val="accent1"/>
                </a:solidFill>
              </a:rPr>
              <a:t>-. 77K unique CIDs</a:t>
            </a:r>
            <a:endParaRPr lang="en-US" sz="1400" dirty="0">
              <a:solidFill>
                <a:schemeClr val="accent1"/>
              </a:solidFill>
            </a:endParaRPr>
          </a:p>
        </p:txBody>
      </p:sp>
      <p:sp>
        <p:nvSpPr>
          <p:cNvPr id="30" name="TextBox 29"/>
          <p:cNvSpPr txBox="1"/>
          <p:nvPr/>
        </p:nvSpPr>
        <p:spPr>
          <a:xfrm>
            <a:off x="6934200" y="4669173"/>
            <a:ext cx="1752600" cy="523220"/>
          </a:xfrm>
          <a:prstGeom prst="rect">
            <a:avLst/>
          </a:prstGeom>
          <a:noFill/>
        </p:spPr>
        <p:txBody>
          <a:bodyPr wrap="square" rtlCol="0">
            <a:spAutoFit/>
          </a:bodyPr>
          <a:lstStyle/>
          <a:p>
            <a:r>
              <a:rPr lang="en-US" sz="1400" dirty="0" smtClean="0">
                <a:solidFill>
                  <a:schemeClr val="accent1"/>
                </a:solidFill>
              </a:rPr>
              <a:t>-. 930K disease and gene data</a:t>
            </a:r>
            <a:endParaRPr lang="en-US" sz="1400" dirty="0">
              <a:solidFill>
                <a:schemeClr val="accent1"/>
              </a:solidFill>
            </a:endParaRPr>
          </a:p>
        </p:txBody>
      </p:sp>
      <p:sp>
        <p:nvSpPr>
          <p:cNvPr id="31" name="TextBox 30"/>
          <p:cNvSpPr txBox="1"/>
          <p:nvPr/>
        </p:nvSpPr>
        <p:spPr>
          <a:xfrm>
            <a:off x="7162800" y="5818386"/>
            <a:ext cx="1371600" cy="307777"/>
          </a:xfrm>
          <a:prstGeom prst="rect">
            <a:avLst/>
          </a:prstGeom>
          <a:noFill/>
        </p:spPr>
        <p:txBody>
          <a:bodyPr wrap="square" rtlCol="0">
            <a:spAutoFit/>
          </a:bodyPr>
          <a:lstStyle/>
          <a:p>
            <a:pPr algn="ctr"/>
            <a:r>
              <a:rPr lang="en-US" sz="1400" dirty="0" smtClean="0"/>
              <a:t>(Num of data)</a:t>
            </a:r>
            <a:endParaRPr lang="en-US" sz="1400" dirty="0"/>
          </a:p>
        </p:txBody>
      </p:sp>
      <p:sp>
        <p:nvSpPr>
          <p:cNvPr id="38" name="TextBox 37"/>
          <p:cNvSpPr txBox="1"/>
          <p:nvPr/>
        </p:nvSpPr>
        <p:spPr>
          <a:xfrm>
            <a:off x="3200400" y="3777734"/>
            <a:ext cx="914400" cy="369332"/>
          </a:xfrm>
          <a:prstGeom prst="rect">
            <a:avLst/>
          </a:prstGeom>
          <a:noFill/>
        </p:spPr>
        <p:txBody>
          <a:bodyPr wrap="square" rtlCol="0">
            <a:spAutoFit/>
          </a:bodyPr>
          <a:lstStyle/>
          <a:p>
            <a:pPr algn="ctr"/>
            <a:r>
              <a:rPr lang="en-US" dirty="0" smtClean="0"/>
              <a:t>Union</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MDS/GTM with </a:t>
            </a:r>
            <a:r>
              <a:rPr lang="en-US" dirty="0" err="1" smtClean="0"/>
              <a:t>PubChem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Project data in the lower-dimensional space by reducing the original dimension</a:t>
            </a:r>
          </a:p>
          <a:p>
            <a:r>
              <a:rPr lang="en-US" dirty="0" smtClean="0"/>
              <a:t>Preserve similarity in the original space as much as possible</a:t>
            </a:r>
          </a:p>
          <a:p>
            <a:r>
              <a:rPr lang="en-US" dirty="0" smtClean="0"/>
              <a:t>GTM needs only vector-based data </a:t>
            </a:r>
          </a:p>
          <a:p>
            <a:r>
              <a:rPr lang="en-US" dirty="0" smtClean="0"/>
              <a:t>MDS can process more general form of input (</a:t>
            </a:r>
            <a:r>
              <a:rPr lang="en-US" dirty="0" err="1" smtClean="0"/>
              <a:t>pairwise</a:t>
            </a:r>
            <a:r>
              <a:rPr lang="en-US" dirty="0" smtClean="0"/>
              <a:t> similarity matrix)</a:t>
            </a:r>
          </a:p>
          <a:p>
            <a:r>
              <a:rPr lang="en-US" dirty="0" smtClean="0"/>
              <a:t>We have used only 166-bit fingerprints so far for measuring similarity (Euclidean distance)</a:t>
            </a:r>
          </a:p>
          <a:p>
            <a:endParaRPr lang="en-US" dirty="0" smtClean="0"/>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PlotViz</a:t>
            </a:r>
            <a:r>
              <a:rPr lang="en-US" dirty="0" smtClean="0"/>
              <a:t> Screenshot (I) - MDS</a:t>
            </a:r>
            <a:endParaRPr lang="en-US" dirty="0"/>
          </a:p>
        </p:txBody>
      </p:sp>
      <p:sp>
        <p:nvSpPr>
          <p:cNvPr id="3" name="Rectangle 2"/>
          <p:cNvSpPr/>
          <p:nvPr/>
        </p:nvSpPr>
        <p:spPr>
          <a:xfrm>
            <a:off x="0" y="1417638"/>
            <a:ext cx="9144000" cy="54403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stretch>
            <a:fillRect/>
          </a:stretch>
        </p:blipFill>
        <p:spPr>
          <a:xfrm rot="5400000" flipH="1">
            <a:off x="108758" y="1600200"/>
            <a:ext cx="4648200" cy="4528357"/>
          </a:xfrm>
          <a:prstGeom prst="rect">
            <a:avLst/>
          </a:prstGeom>
        </p:spPr>
      </p:pic>
      <p:pic>
        <p:nvPicPr>
          <p:cNvPr id="5" name="Picture 4"/>
          <p:cNvPicPr>
            <a:picLocks noChangeAspect="1"/>
          </p:cNvPicPr>
          <p:nvPr/>
        </p:nvPicPr>
        <p:blipFill>
          <a:blip r:embed="rId4" cstate="print"/>
          <a:stretch>
            <a:fillRect/>
          </a:stretch>
        </p:blipFill>
        <p:spPr>
          <a:xfrm rot="5400000" flipH="1">
            <a:off x="4402153" y="1633925"/>
            <a:ext cx="4699373" cy="4512079"/>
          </a:xfrm>
          <a:prstGeom prst="rect">
            <a:avLst/>
          </a:prstGeom>
        </p:spPr>
      </p:pic>
      <p:pic>
        <p:nvPicPr>
          <p:cNvPr id="6" name="Picture 5"/>
          <p:cNvPicPr>
            <a:picLocks noChangeAspect="1"/>
          </p:cNvPicPr>
          <p:nvPr/>
        </p:nvPicPr>
        <p:blipFill>
          <a:blip r:embed="rId5" cstate="print"/>
          <a:srcRect t="44447" b="48715"/>
          <a:stretch>
            <a:fillRect/>
          </a:stretch>
        </p:blipFill>
        <p:spPr>
          <a:xfrm>
            <a:off x="1752600" y="6248400"/>
            <a:ext cx="2501900" cy="304800"/>
          </a:xfrm>
          <a:prstGeom prst="rect">
            <a:avLst/>
          </a:prstGeom>
        </p:spPr>
      </p:pic>
      <p:pic>
        <p:nvPicPr>
          <p:cNvPr id="7" name="Picture 6"/>
          <p:cNvPicPr>
            <a:picLocks noChangeAspect="1"/>
          </p:cNvPicPr>
          <p:nvPr/>
        </p:nvPicPr>
        <p:blipFill>
          <a:blip r:embed="rId5" cstate="print"/>
          <a:srcRect t="22223" b="70939"/>
          <a:stretch>
            <a:fillRect/>
          </a:stretch>
        </p:blipFill>
        <p:spPr>
          <a:xfrm>
            <a:off x="6336489" y="6248400"/>
            <a:ext cx="2501900" cy="3048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17638"/>
            <a:ext cx="9144000" cy="54403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r>
              <a:rPr lang="en-US" dirty="0" err="1" smtClean="0"/>
              <a:t>PlotViz</a:t>
            </a:r>
            <a:r>
              <a:rPr lang="en-US" dirty="0" smtClean="0"/>
              <a:t> Screenshot (II) - GTM</a:t>
            </a:r>
            <a:endParaRPr lang="en-US" dirty="0"/>
          </a:p>
        </p:txBody>
      </p:sp>
      <p:pic>
        <p:nvPicPr>
          <p:cNvPr id="4" name="Picture 3"/>
          <p:cNvPicPr>
            <a:picLocks noChangeAspect="1"/>
          </p:cNvPicPr>
          <p:nvPr/>
        </p:nvPicPr>
        <p:blipFill>
          <a:blip r:embed="rId3" cstate="print"/>
          <a:stretch>
            <a:fillRect/>
          </a:stretch>
        </p:blipFill>
        <p:spPr>
          <a:xfrm>
            <a:off x="228600" y="1828800"/>
            <a:ext cx="4343400" cy="4150690"/>
          </a:xfrm>
          <a:prstGeom prst="rect">
            <a:avLst/>
          </a:prstGeom>
        </p:spPr>
      </p:pic>
      <p:pic>
        <p:nvPicPr>
          <p:cNvPr id="10" name="Picture 9"/>
          <p:cNvPicPr>
            <a:picLocks noChangeAspect="1"/>
          </p:cNvPicPr>
          <p:nvPr/>
        </p:nvPicPr>
        <p:blipFill>
          <a:blip r:embed="rId4" cstate="print"/>
          <a:srcRect t="44447" b="48715"/>
          <a:stretch>
            <a:fillRect/>
          </a:stretch>
        </p:blipFill>
        <p:spPr>
          <a:xfrm>
            <a:off x="1752600" y="6248400"/>
            <a:ext cx="2501900" cy="304800"/>
          </a:xfrm>
          <a:prstGeom prst="rect">
            <a:avLst/>
          </a:prstGeom>
        </p:spPr>
      </p:pic>
      <p:pic>
        <p:nvPicPr>
          <p:cNvPr id="11" name="Picture 10"/>
          <p:cNvPicPr>
            <a:picLocks noChangeAspect="1"/>
          </p:cNvPicPr>
          <p:nvPr/>
        </p:nvPicPr>
        <p:blipFill>
          <a:blip r:embed="rId5" cstate="print"/>
          <a:stretch>
            <a:fillRect/>
          </a:stretch>
        </p:blipFill>
        <p:spPr>
          <a:xfrm>
            <a:off x="4572000" y="1828800"/>
            <a:ext cx="4266389" cy="4343400"/>
          </a:xfrm>
          <a:prstGeom prst="rect">
            <a:avLst/>
          </a:prstGeom>
        </p:spPr>
      </p:pic>
      <p:pic>
        <p:nvPicPr>
          <p:cNvPr id="12" name="Picture 11"/>
          <p:cNvPicPr>
            <a:picLocks noChangeAspect="1"/>
          </p:cNvPicPr>
          <p:nvPr/>
        </p:nvPicPr>
        <p:blipFill>
          <a:blip r:embed="rId4" cstate="print"/>
          <a:srcRect t="22223" b="70939"/>
          <a:stretch>
            <a:fillRect/>
          </a:stretch>
        </p:blipFill>
        <p:spPr>
          <a:xfrm>
            <a:off x="6336489" y="6248400"/>
            <a:ext cx="2501900" cy="3048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PlotViz</a:t>
            </a:r>
            <a:r>
              <a:rPr lang="en-US" dirty="0" smtClean="0"/>
              <a:t> Screenshot (III) - MDS</a:t>
            </a:r>
            <a:endParaRPr lang="en-US" dirty="0"/>
          </a:p>
        </p:txBody>
      </p:sp>
      <p:sp>
        <p:nvSpPr>
          <p:cNvPr id="3" name="Rectangle 2"/>
          <p:cNvSpPr/>
          <p:nvPr/>
        </p:nvSpPr>
        <p:spPr>
          <a:xfrm>
            <a:off x="-7988" y="1417638"/>
            <a:ext cx="9144000" cy="54403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stretch>
            <a:fillRect/>
          </a:stretch>
        </p:blipFill>
        <p:spPr>
          <a:xfrm rot="5400000" flipH="1">
            <a:off x="157931" y="1796736"/>
            <a:ext cx="4552950" cy="4259211"/>
          </a:xfrm>
          <a:prstGeom prst="rect">
            <a:avLst/>
          </a:prstGeom>
        </p:spPr>
      </p:pic>
      <p:pic>
        <p:nvPicPr>
          <p:cNvPr id="5" name="Picture 4"/>
          <p:cNvPicPr>
            <a:picLocks noChangeAspect="1"/>
          </p:cNvPicPr>
          <p:nvPr/>
        </p:nvPicPr>
        <p:blipFill>
          <a:blip r:embed="rId4" cstate="print"/>
          <a:stretch>
            <a:fillRect/>
          </a:stretch>
        </p:blipFill>
        <p:spPr>
          <a:xfrm rot="5400000" flipH="1">
            <a:off x="4432391" y="1663610"/>
            <a:ext cx="4451169" cy="4476750"/>
          </a:xfrm>
          <a:prstGeom prst="rect">
            <a:avLst/>
          </a:prstGeom>
          <a:effectLst/>
        </p:spPr>
      </p:pic>
      <p:pic>
        <p:nvPicPr>
          <p:cNvPr id="6" name="Picture 5"/>
          <p:cNvPicPr>
            <a:picLocks noChangeAspect="1"/>
          </p:cNvPicPr>
          <p:nvPr/>
        </p:nvPicPr>
        <p:blipFill>
          <a:blip r:embed="rId5" cstate="print"/>
          <a:srcRect t="29061" b="64101"/>
          <a:stretch>
            <a:fillRect/>
          </a:stretch>
        </p:blipFill>
        <p:spPr>
          <a:xfrm>
            <a:off x="1752600" y="6202817"/>
            <a:ext cx="2501900" cy="304800"/>
          </a:xfrm>
          <a:prstGeom prst="rect">
            <a:avLst/>
          </a:prstGeom>
        </p:spPr>
      </p:pic>
      <p:pic>
        <p:nvPicPr>
          <p:cNvPr id="7" name="Picture 6"/>
          <p:cNvPicPr>
            <a:picLocks noChangeAspect="1"/>
          </p:cNvPicPr>
          <p:nvPr/>
        </p:nvPicPr>
        <p:blipFill>
          <a:blip r:embed="rId5" cstate="print"/>
          <a:srcRect t="73508" b="19654"/>
          <a:stretch>
            <a:fillRect/>
          </a:stretch>
        </p:blipFill>
        <p:spPr>
          <a:xfrm>
            <a:off x="6184900" y="6202817"/>
            <a:ext cx="2501900" cy="3048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PlotViz</a:t>
            </a:r>
            <a:r>
              <a:rPr lang="en-US" dirty="0" smtClean="0"/>
              <a:t> Screenshot (IV) - GTM</a:t>
            </a:r>
            <a:endParaRPr lang="en-US" dirty="0"/>
          </a:p>
        </p:txBody>
      </p:sp>
      <p:sp>
        <p:nvSpPr>
          <p:cNvPr id="3" name="Rectangle 2"/>
          <p:cNvSpPr/>
          <p:nvPr/>
        </p:nvSpPr>
        <p:spPr>
          <a:xfrm>
            <a:off x="0" y="1417638"/>
            <a:ext cx="9144000" cy="54403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stretch>
            <a:fillRect/>
          </a:stretch>
        </p:blipFill>
        <p:spPr>
          <a:xfrm>
            <a:off x="279399" y="1820602"/>
            <a:ext cx="4233713" cy="4099310"/>
          </a:xfrm>
          <a:prstGeom prst="rect">
            <a:avLst/>
          </a:prstGeom>
        </p:spPr>
      </p:pic>
      <p:pic>
        <p:nvPicPr>
          <p:cNvPr id="5" name="Picture 4"/>
          <p:cNvPicPr>
            <a:picLocks noChangeAspect="1"/>
          </p:cNvPicPr>
          <p:nvPr/>
        </p:nvPicPr>
        <p:blipFill>
          <a:blip r:embed="rId4" cstate="print"/>
          <a:srcRect t="29061" b="64101"/>
          <a:stretch>
            <a:fillRect/>
          </a:stretch>
        </p:blipFill>
        <p:spPr>
          <a:xfrm>
            <a:off x="1752600" y="6202817"/>
            <a:ext cx="2501900" cy="304800"/>
          </a:xfrm>
          <a:prstGeom prst="rect">
            <a:avLst/>
          </a:prstGeom>
        </p:spPr>
      </p:pic>
      <p:pic>
        <p:nvPicPr>
          <p:cNvPr id="6" name="Picture 5"/>
          <p:cNvPicPr>
            <a:picLocks noChangeAspect="1"/>
          </p:cNvPicPr>
          <p:nvPr/>
        </p:nvPicPr>
        <p:blipFill>
          <a:blip r:embed="rId5" cstate="print"/>
          <a:stretch>
            <a:fillRect/>
          </a:stretch>
        </p:blipFill>
        <p:spPr>
          <a:xfrm>
            <a:off x="4546600" y="1819664"/>
            <a:ext cx="4191000" cy="4130698"/>
          </a:xfrm>
          <a:prstGeom prst="rect">
            <a:avLst/>
          </a:prstGeom>
        </p:spPr>
      </p:pic>
      <p:pic>
        <p:nvPicPr>
          <p:cNvPr id="8" name="Picture 7"/>
          <p:cNvPicPr>
            <a:picLocks noChangeAspect="1"/>
          </p:cNvPicPr>
          <p:nvPr/>
        </p:nvPicPr>
        <p:blipFill>
          <a:blip r:embed="rId4" cstate="print"/>
          <a:srcRect t="73508" b="19654"/>
          <a:stretch>
            <a:fillRect/>
          </a:stretch>
        </p:blipFill>
        <p:spPr>
          <a:xfrm>
            <a:off x="6184900" y="6202817"/>
            <a:ext cx="2501900" cy="3048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fontScale="90000"/>
          </a:bodyPr>
          <a:lstStyle/>
          <a:p>
            <a:r>
              <a:rPr lang="en-US" dirty="0" smtClean="0"/>
              <a:t>High Performance Data </a:t>
            </a:r>
            <a:r>
              <a:rPr lang="en-US" dirty="0" smtClean="0"/>
              <a:t>Visualization..</a:t>
            </a:r>
            <a:endParaRPr lang="en-US" dirty="0"/>
          </a:p>
        </p:txBody>
      </p:sp>
      <p:sp>
        <p:nvSpPr>
          <p:cNvPr id="4" name="Content Placeholder 3"/>
          <p:cNvSpPr>
            <a:spLocks noGrp="1"/>
          </p:cNvSpPr>
          <p:nvPr>
            <p:ph idx="1"/>
          </p:nvPr>
        </p:nvSpPr>
        <p:spPr>
          <a:xfrm>
            <a:off x="228600" y="1066800"/>
            <a:ext cx="8763000" cy="1143000"/>
          </a:xfrm>
        </p:spPr>
        <p:txBody>
          <a:bodyPr>
            <a:normAutofit fontScale="55000" lnSpcReduction="20000"/>
          </a:bodyPr>
          <a:lstStyle/>
          <a:p>
            <a:pPr marL="228600" indent="-228600"/>
            <a:r>
              <a:rPr lang="en-US" dirty="0" smtClean="0"/>
              <a:t>Developed parallel MDS and GTM algorithm to visualize large and high-dimensional data</a:t>
            </a:r>
          </a:p>
          <a:p>
            <a:pPr marL="228600" indent="-228600"/>
            <a:r>
              <a:rPr lang="en-US" dirty="0" smtClean="0"/>
              <a:t>Processed 0.1 million </a:t>
            </a:r>
            <a:r>
              <a:rPr lang="en-US" dirty="0" err="1" smtClean="0"/>
              <a:t>PubChem</a:t>
            </a:r>
            <a:r>
              <a:rPr lang="en-US" dirty="0" smtClean="0"/>
              <a:t> data having 166 dimensions</a:t>
            </a:r>
          </a:p>
          <a:p>
            <a:pPr marL="228600" indent="-228600"/>
            <a:r>
              <a:rPr lang="en-US" dirty="0" smtClean="0"/>
              <a:t>Parallel interpolation can process up to 2M </a:t>
            </a:r>
            <a:r>
              <a:rPr lang="en-US" dirty="0" err="1" smtClean="0"/>
              <a:t>PubChem</a:t>
            </a:r>
            <a:r>
              <a:rPr lang="en-US" dirty="0" smtClean="0"/>
              <a:t> points</a:t>
            </a:r>
          </a:p>
          <a:p>
            <a:endParaRPr lang="en-US" dirty="0" smtClean="0"/>
          </a:p>
        </p:txBody>
      </p:sp>
      <p:pic>
        <p:nvPicPr>
          <p:cNvPr id="19"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429000" y="2209800"/>
            <a:ext cx="2454250" cy="2403855"/>
          </a:xfrm>
          <a:prstGeom prst="rect">
            <a:avLst/>
          </a:prstGeom>
          <a:noFill/>
          <a:ln w="9525">
            <a:noFill/>
            <a:miter lim="800000"/>
            <a:headEnd/>
            <a:tailEnd/>
          </a:ln>
        </p:spPr>
      </p:pic>
      <p:pic>
        <p:nvPicPr>
          <p:cNvPr id="21" name="Picture 4"/>
          <p:cNvPicPr>
            <a:picLocks noChangeAspect="1" noChangeArrowheads="1"/>
          </p:cNvPicPr>
          <p:nvPr/>
        </p:nvPicPr>
        <p:blipFill>
          <a:blip r:embed="rId4" cstate="print">
            <a:clrChange>
              <a:clrFrom>
                <a:srgbClr val="F5F5F5"/>
              </a:clrFrom>
              <a:clrTo>
                <a:srgbClr val="F5F5F5">
                  <a:alpha val="0"/>
                </a:srgbClr>
              </a:clrTo>
            </a:clrChange>
          </a:blip>
          <a:srcRect/>
          <a:stretch>
            <a:fillRect/>
          </a:stretch>
        </p:blipFill>
        <p:spPr bwMode="auto">
          <a:xfrm>
            <a:off x="6324600" y="2209800"/>
            <a:ext cx="2473948" cy="2264945"/>
          </a:xfrm>
          <a:prstGeom prst="rect">
            <a:avLst/>
          </a:prstGeom>
          <a:noFill/>
          <a:ln w="9525">
            <a:noFill/>
            <a:miter lim="800000"/>
            <a:headEnd/>
            <a:tailEnd/>
          </a:ln>
        </p:spPr>
      </p:pic>
      <p:pic>
        <p:nvPicPr>
          <p:cNvPr id="22" name="Picture 5"/>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04800" y="2057400"/>
            <a:ext cx="2743200" cy="2647949"/>
          </a:xfrm>
          <a:prstGeom prst="rect">
            <a:avLst/>
          </a:prstGeom>
          <a:noFill/>
          <a:ln w="9525">
            <a:noFill/>
            <a:miter lim="800000"/>
            <a:headEnd/>
            <a:tailEnd/>
          </a:ln>
        </p:spPr>
      </p:pic>
      <p:sp>
        <p:nvSpPr>
          <p:cNvPr id="24" name="Rectangle 8"/>
          <p:cNvSpPr>
            <a:spLocks noChangeArrowheads="1"/>
          </p:cNvSpPr>
          <p:nvPr/>
        </p:nvSpPr>
        <p:spPr bwMode="auto">
          <a:xfrm>
            <a:off x="228600" y="4724400"/>
            <a:ext cx="2895600" cy="1384995"/>
          </a:xfrm>
          <a:prstGeom prst="rect">
            <a:avLst/>
          </a:prstGeom>
          <a:noFill/>
          <a:ln w="9525">
            <a:noFill/>
            <a:miter lim="800000"/>
            <a:headEnd/>
            <a:tailEnd/>
          </a:ln>
        </p:spPr>
        <p:txBody>
          <a:bodyPr wrap="square">
            <a:spAutoFit/>
          </a:bodyPr>
          <a:lstStyle/>
          <a:p>
            <a:r>
              <a:rPr lang="en-US" sz="1400" b="1" i="1" dirty="0" smtClean="0">
                <a:latin typeface="Calibri" pitchFamily="34" charset="0"/>
              </a:rPr>
              <a:t>MDS for 100k </a:t>
            </a:r>
            <a:r>
              <a:rPr lang="en-US" sz="1400" b="1" i="1" dirty="0" err="1" smtClean="0">
                <a:latin typeface="Calibri" pitchFamily="34" charset="0"/>
              </a:rPr>
              <a:t>PubChem</a:t>
            </a:r>
            <a:r>
              <a:rPr lang="en-US" sz="1400" b="1" i="1" dirty="0" smtClean="0">
                <a:latin typeface="Calibri" pitchFamily="34" charset="0"/>
              </a:rPr>
              <a:t> data</a:t>
            </a:r>
          </a:p>
          <a:p>
            <a:r>
              <a:rPr lang="en-US" sz="1400" dirty="0" smtClean="0">
                <a:latin typeface="Calibri" pitchFamily="34" charset="0"/>
              </a:rPr>
              <a:t>100k </a:t>
            </a:r>
            <a:r>
              <a:rPr lang="en-US" sz="1400" dirty="0" err="1" smtClean="0">
                <a:latin typeface="Calibri" pitchFamily="34" charset="0"/>
              </a:rPr>
              <a:t>PubChem</a:t>
            </a:r>
            <a:r>
              <a:rPr lang="en-US" sz="1400" dirty="0" smtClean="0">
                <a:latin typeface="Calibri" pitchFamily="34" charset="0"/>
              </a:rPr>
              <a:t> data having 166 dimensions are visualized in 3D space. Colors represent 2 clusters separated by their structural proximity.</a:t>
            </a:r>
            <a:endParaRPr lang="en-US" sz="1400" dirty="0">
              <a:latin typeface="Calibri" pitchFamily="34" charset="0"/>
            </a:endParaRPr>
          </a:p>
        </p:txBody>
      </p:sp>
      <p:sp>
        <p:nvSpPr>
          <p:cNvPr id="26" name="Rectangle 8"/>
          <p:cNvSpPr>
            <a:spLocks noChangeArrowheads="1"/>
          </p:cNvSpPr>
          <p:nvPr/>
        </p:nvSpPr>
        <p:spPr bwMode="auto">
          <a:xfrm>
            <a:off x="3200400" y="4724400"/>
            <a:ext cx="2895600" cy="1169551"/>
          </a:xfrm>
          <a:prstGeom prst="rect">
            <a:avLst/>
          </a:prstGeom>
          <a:noFill/>
          <a:ln w="9525">
            <a:noFill/>
            <a:miter lim="800000"/>
            <a:headEnd/>
            <a:tailEnd/>
          </a:ln>
        </p:spPr>
        <p:txBody>
          <a:bodyPr wrap="square">
            <a:spAutoFit/>
          </a:bodyPr>
          <a:lstStyle/>
          <a:p>
            <a:r>
              <a:rPr lang="en-US" sz="1400" b="1" i="1" dirty="0" smtClean="0">
                <a:latin typeface="Calibri" pitchFamily="34" charset="0"/>
              </a:rPr>
              <a:t>GTM for 930k genes and diseases</a:t>
            </a:r>
          </a:p>
          <a:p>
            <a:r>
              <a:rPr lang="en-US" sz="1400" dirty="0" smtClean="0">
                <a:latin typeface="Calibri" pitchFamily="34" charset="0"/>
              </a:rPr>
              <a:t>Genes (green color) and diseases (others) are plotted in 3D space, aiming at finding  cause-and-effect relationships.</a:t>
            </a:r>
            <a:endParaRPr lang="en-US" sz="1400" dirty="0">
              <a:latin typeface="Calibri" pitchFamily="34" charset="0"/>
            </a:endParaRPr>
          </a:p>
        </p:txBody>
      </p:sp>
      <p:sp>
        <p:nvSpPr>
          <p:cNvPr id="27" name="Rectangle 8"/>
          <p:cNvSpPr>
            <a:spLocks noChangeArrowheads="1"/>
          </p:cNvSpPr>
          <p:nvPr/>
        </p:nvSpPr>
        <p:spPr bwMode="auto">
          <a:xfrm>
            <a:off x="6096000" y="4571762"/>
            <a:ext cx="2895600" cy="1600438"/>
          </a:xfrm>
          <a:prstGeom prst="rect">
            <a:avLst/>
          </a:prstGeom>
          <a:noFill/>
          <a:ln w="9525">
            <a:noFill/>
            <a:miter lim="800000"/>
            <a:headEnd/>
            <a:tailEnd/>
          </a:ln>
        </p:spPr>
        <p:txBody>
          <a:bodyPr wrap="square">
            <a:spAutoFit/>
          </a:bodyPr>
          <a:lstStyle/>
          <a:p>
            <a:r>
              <a:rPr lang="en-US" sz="1400" b="1" i="1" dirty="0" smtClean="0">
                <a:latin typeface="Calibri" pitchFamily="34" charset="0"/>
              </a:rPr>
              <a:t>GTM with interpolation for </a:t>
            </a:r>
            <a:br>
              <a:rPr lang="en-US" sz="1400" b="1" i="1" dirty="0" smtClean="0">
                <a:latin typeface="Calibri" pitchFamily="34" charset="0"/>
              </a:rPr>
            </a:br>
            <a:r>
              <a:rPr lang="en-US" sz="1400" b="1" i="1" dirty="0" smtClean="0">
                <a:latin typeface="Calibri" pitchFamily="34" charset="0"/>
              </a:rPr>
              <a:t>2M </a:t>
            </a:r>
            <a:r>
              <a:rPr lang="en-US" sz="1400" b="1" i="1" dirty="0" err="1" smtClean="0">
                <a:latin typeface="Calibri" pitchFamily="34" charset="0"/>
              </a:rPr>
              <a:t>PubChem</a:t>
            </a:r>
            <a:r>
              <a:rPr lang="en-US" sz="1400" b="1" i="1" dirty="0" smtClean="0">
                <a:latin typeface="Calibri" pitchFamily="34" charset="0"/>
              </a:rPr>
              <a:t> data</a:t>
            </a:r>
          </a:p>
          <a:p>
            <a:r>
              <a:rPr lang="en-US" sz="1400" dirty="0" smtClean="0">
                <a:latin typeface="Calibri" pitchFamily="34" charset="0"/>
              </a:rPr>
              <a:t>2M </a:t>
            </a:r>
            <a:r>
              <a:rPr lang="en-US" sz="1400" dirty="0" err="1" smtClean="0">
                <a:latin typeface="Calibri" pitchFamily="34" charset="0"/>
              </a:rPr>
              <a:t>PubChem</a:t>
            </a:r>
            <a:r>
              <a:rPr lang="en-US" sz="1400" dirty="0" smtClean="0">
                <a:latin typeface="Calibri" pitchFamily="34" charset="0"/>
              </a:rPr>
              <a:t> data is plotted in 3D with GTM interpolation approach. Red points are 100k sampled data and blue points are 4M interpolated points.</a:t>
            </a:r>
            <a:endParaRPr lang="en-US" sz="1400" dirty="0">
              <a:latin typeface="Calibri" pitchFamily="34" charset="0"/>
            </a:endParaRPr>
          </a:p>
        </p:txBody>
      </p:sp>
      <p:sp>
        <p:nvSpPr>
          <p:cNvPr id="10" name="TextBox 9"/>
          <p:cNvSpPr txBox="1"/>
          <p:nvPr/>
        </p:nvSpPr>
        <p:spPr>
          <a:xfrm>
            <a:off x="228600" y="6248400"/>
            <a:ext cx="3886200" cy="276999"/>
          </a:xfrm>
          <a:prstGeom prst="rect">
            <a:avLst/>
          </a:prstGeom>
          <a:noFill/>
        </p:spPr>
        <p:txBody>
          <a:bodyPr wrap="square" rtlCol="0">
            <a:spAutoFit/>
          </a:bodyPr>
          <a:lstStyle/>
          <a:p>
            <a:r>
              <a:rPr lang="en-US" sz="1200" dirty="0" smtClean="0">
                <a:solidFill>
                  <a:schemeClr val="tx2">
                    <a:lumMod val="75000"/>
                  </a:schemeClr>
                </a:solidFill>
              </a:rPr>
              <a:t>[3] </a:t>
            </a:r>
            <a:r>
              <a:rPr lang="en-US" sz="1200" dirty="0" err="1" smtClean="0"/>
              <a:t>PubChem</a:t>
            </a:r>
            <a:r>
              <a:rPr lang="en-US" sz="1200" dirty="0" smtClean="0"/>
              <a:t> project, http://pubchem.ncbi.nlm.nih.gov/</a:t>
            </a:r>
            <a:endParaRPr lang="en-US" sz="12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r="4954"/>
          <a:stretch>
            <a:fillRect/>
          </a:stretch>
        </p:blipFill>
        <p:spPr bwMode="auto">
          <a:xfrm>
            <a:off x="142874" y="1333500"/>
            <a:ext cx="3514725" cy="4393407"/>
          </a:xfrm>
          <a:prstGeom prst="rect">
            <a:avLst/>
          </a:prstGeom>
          <a:ln>
            <a:noFill/>
          </a:ln>
          <a:effectLst>
            <a:softEdge rad="112500"/>
          </a:effectLst>
        </p:spPr>
      </p:pic>
      <p:pic>
        <p:nvPicPr>
          <p:cNvPr id="1030" name="Picture 6"/>
          <p:cNvPicPr>
            <a:picLocks noChangeAspect="1" noChangeArrowheads="1"/>
          </p:cNvPicPr>
          <p:nvPr/>
        </p:nvPicPr>
        <p:blipFill>
          <a:blip r:embed="rId4" cstate="print"/>
          <a:srcRect t="1230" r="8571" b="1537"/>
          <a:stretch>
            <a:fillRect/>
          </a:stretch>
        </p:blipFill>
        <p:spPr bwMode="auto">
          <a:xfrm>
            <a:off x="3524250" y="1333500"/>
            <a:ext cx="3562350" cy="4393407"/>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MDS/GTM for 100K </a:t>
            </a:r>
            <a:r>
              <a:rPr lang="en-US" dirty="0" err="1" smtClean="0"/>
              <a:t>PubChem</a:t>
            </a:r>
            <a:endParaRPr lang="en-US" dirty="0"/>
          </a:p>
        </p:txBody>
      </p:sp>
      <p:sp>
        <p:nvSpPr>
          <p:cNvPr id="7" name="Rectangle 6"/>
          <p:cNvSpPr/>
          <p:nvPr/>
        </p:nvSpPr>
        <p:spPr>
          <a:xfrm>
            <a:off x="4533900" y="5842000"/>
            <a:ext cx="1752600" cy="457200"/>
          </a:xfrm>
          <a:prstGeom prst="rect">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dirty="0" smtClean="0"/>
              <a:t>GTM</a:t>
            </a:r>
            <a:endParaRPr lang="en-US" dirty="0"/>
          </a:p>
        </p:txBody>
      </p:sp>
      <p:sp>
        <p:nvSpPr>
          <p:cNvPr id="6" name="Rectangle 5"/>
          <p:cNvSpPr/>
          <p:nvPr/>
        </p:nvSpPr>
        <p:spPr>
          <a:xfrm>
            <a:off x="904875" y="5842000"/>
            <a:ext cx="1752600" cy="457200"/>
          </a:xfrm>
          <a:prstGeom prst="rect">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b="1" dirty="0" smtClean="0"/>
              <a:t>MDS </a:t>
            </a:r>
            <a:endParaRPr lang="en-US" b="1" dirty="0"/>
          </a:p>
        </p:txBody>
      </p:sp>
      <p:grpSp>
        <p:nvGrpSpPr>
          <p:cNvPr id="3" name="Group 22"/>
          <p:cNvGrpSpPr/>
          <p:nvPr/>
        </p:nvGrpSpPr>
        <p:grpSpPr>
          <a:xfrm>
            <a:off x="7143750" y="2819400"/>
            <a:ext cx="2000250" cy="2290630"/>
            <a:chOff x="11430000" y="3916679"/>
            <a:chExt cx="3200400" cy="2748755"/>
          </a:xfrm>
        </p:grpSpPr>
        <p:sp>
          <p:nvSpPr>
            <p:cNvPr id="16" name="Rectangle 15"/>
            <p:cNvSpPr/>
            <p:nvPr/>
          </p:nvSpPr>
          <p:spPr>
            <a:xfrm>
              <a:off x="11430000" y="4191000"/>
              <a:ext cx="365760" cy="365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solidFill>
                  <a:schemeClr val="tx1"/>
                </a:solidFill>
              </a:endParaRPr>
            </a:p>
          </p:txBody>
        </p:sp>
        <p:sp>
          <p:nvSpPr>
            <p:cNvPr id="17" name="TextBox 16"/>
            <p:cNvSpPr txBox="1"/>
            <p:nvPr/>
          </p:nvSpPr>
          <p:spPr>
            <a:xfrm>
              <a:off x="12161520" y="3916679"/>
              <a:ext cx="2468880" cy="2748755"/>
            </a:xfrm>
            <a:prstGeom prst="rect">
              <a:avLst/>
            </a:prstGeom>
            <a:noFill/>
          </p:spPr>
          <p:txBody>
            <a:bodyPr wrap="square" lIns="130622" tIns="65311" rIns="130622" bIns="65311" rtlCol="0">
              <a:spAutoFit/>
            </a:bodyPr>
            <a:lstStyle/>
            <a:p>
              <a:pPr>
                <a:lnSpc>
                  <a:spcPct val="150000"/>
                </a:lnSpc>
              </a:pPr>
              <a:r>
                <a:rPr lang="en-US" sz="2400" dirty="0" smtClean="0"/>
                <a:t>&gt; 300 </a:t>
              </a:r>
            </a:p>
            <a:p>
              <a:pPr>
                <a:lnSpc>
                  <a:spcPct val="150000"/>
                </a:lnSpc>
              </a:pPr>
              <a:r>
                <a:rPr lang="en-US" sz="2400" dirty="0" smtClean="0"/>
                <a:t>200 ~ 300</a:t>
              </a:r>
            </a:p>
            <a:p>
              <a:pPr>
                <a:lnSpc>
                  <a:spcPct val="150000"/>
                </a:lnSpc>
              </a:pPr>
              <a:r>
                <a:rPr lang="en-US" sz="2400" dirty="0" smtClean="0"/>
                <a:t>100 ~ 200</a:t>
              </a:r>
            </a:p>
            <a:p>
              <a:pPr>
                <a:lnSpc>
                  <a:spcPct val="150000"/>
                </a:lnSpc>
              </a:pPr>
              <a:r>
                <a:rPr lang="en-US" sz="2400" dirty="0" smtClean="0"/>
                <a:t>&lt; 100</a:t>
              </a:r>
              <a:endParaRPr lang="en-US" sz="2400" dirty="0"/>
            </a:p>
          </p:txBody>
        </p:sp>
        <p:sp>
          <p:nvSpPr>
            <p:cNvPr id="18" name="Rectangle 17"/>
            <p:cNvSpPr/>
            <p:nvPr/>
          </p:nvSpPr>
          <p:spPr>
            <a:xfrm>
              <a:off x="11430000" y="4831644"/>
              <a:ext cx="365760" cy="3657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sp>
          <p:nvSpPr>
            <p:cNvPr id="19" name="Rectangle 18"/>
            <p:cNvSpPr/>
            <p:nvPr/>
          </p:nvSpPr>
          <p:spPr>
            <a:xfrm>
              <a:off x="11430000" y="6138333"/>
              <a:ext cx="365760" cy="36576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sp>
          <p:nvSpPr>
            <p:cNvPr id="20" name="Rectangle 19"/>
            <p:cNvSpPr/>
            <p:nvPr/>
          </p:nvSpPr>
          <p:spPr>
            <a:xfrm>
              <a:off x="11430000" y="5486400"/>
              <a:ext cx="365760" cy="3657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grpSp>
      <p:sp>
        <p:nvSpPr>
          <p:cNvPr id="22" name="TextBox 21"/>
          <p:cNvSpPr txBox="1"/>
          <p:nvPr/>
        </p:nvSpPr>
        <p:spPr>
          <a:xfrm>
            <a:off x="7048500" y="1841500"/>
            <a:ext cx="1809750" cy="1107992"/>
          </a:xfrm>
          <a:prstGeom prst="rect">
            <a:avLst/>
          </a:prstGeom>
          <a:noFill/>
        </p:spPr>
        <p:txBody>
          <a:bodyPr wrap="square" lIns="91435" tIns="45718" rIns="91435" bIns="45718" rtlCol="0">
            <a:spAutoFit/>
          </a:bodyPr>
          <a:lstStyle/>
          <a:p>
            <a:r>
              <a:rPr lang="en-US" sz="2200" b="1" dirty="0" smtClean="0"/>
              <a:t>Number of Activity Results</a:t>
            </a:r>
            <a:endParaRPr lang="en-US" sz="2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2"/>
          <p:cNvSpPr>
            <a:spLocks noGrp="1" noChangeArrowheads="1"/>
          </p:cNvSpPr>
          <p:nvPr>
            <p:ph type="title"/>
          </p:nvPr>
        </p:nvSpPr>
        <p:spPr>
          <a:xfrm>
            <a:off x="0" y="152400"/>
            <a:ext cx="9144000" cy="762000"/>
          </a:xfrm>
        </p:spPr>
        <p:txBody>
          <a:bodyPr/>
          <a:lstStyle/>
          <a:p>
            <a:r>
              <a:rPr lang="en-US"/>
              <a:t>Intel’s Projection</a:t>
            </a:r>
          </a:p>
        </p:txBody>
      </p:sp>
      <p:pic>
        <p:nvPicPr>
          <p:cNvPr id="1153027" name="Picture 3"/>
          <p:cNvPicPr>
            <a:picLocks noChangeAspect="1" noChangeArrowheads="1"/>
          </p:cNvPicPr>
          <p:nvPr/>
        </p:nvPicPr>
        <p:blipFill>
          <a:blip r:embed="rId3" cstate="print"/>
          <a:srcRect l="4112" t="20338" r="4587" b="14125"/>
          <a:stretch>
            <a:fillRect/>
          </a:stretch>
        </p:blipFill>
        <p:spPr bwMode="auto">
          <a:xfrm>
            <a:off x="76200" y="990600"/>
            <a:ext cx="8991600" cy="55657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cstate="print"/>
          <a:srcRect l="3810" r="8572" b="3832"/>
          <a:stretch>
            <a:fillRect/>
          </a:stretch>
        </p:blipFill>
        <p:spPr bwMode="auto">
          <a:xfrm>
            <a:off x="3962400" y="1295400"/>
            <a:ext cx="3752850" cy="4381500"/>
          </a:xfrm>
          <a:prstGeom prst="rect">
            <a:avLst/>
          </a:prstGeom>
          <a:ln>
            <a:noFill/>
          </a:ln>
          <a:effectLst>
            <a:softEdge rad="112500"/>
          </a:effectLst>
        </p:spPr>
      </p:pic>
      <p:pic>
        <p:nvPicPr>
          <p:cNvPr id="2057" name="Picture 9"/>
          <p:cNvPicPr>
            <a:picLocks noChangeAspect="1" noChangeArrowheads="1"/>
          </p:cNvPicPr>
          <p:nvPr/>
        </p:nvPicPr>
        <p:blipFill>
          <a:blip r:embed="rId4" cstate="print"/>
          <a:srcRect t="-1465" r="1683" b="-1099"/>
          <a:stretch>
            <a:fillRect/>
          </a:stretch>
        </p:blipFill>
        <p:spPr bwMode="auto">
          <a:xfrm>
            <a:off x="142874" y="1270000"/>
            <a:ext cx="3819525" cy="4505890"/>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Bioassay activity in </a:t>
            </a:r>
            <a:r>
              <a:rPr lang="en-US" dirty="0" err="1" smtClean="0"/>
              <a:t>PubChem</a:t>
            </a:r>
            <a:endParaRPr lang="en-US" dirty="0"/>
          </a:p>
        </p:txBody>
      </p:sp>
      <p:sp>
        <p:nvSpPr>
          <p:cNvPr id="8" name="Rectangle 7"/>
          <p:cNvSpPr/>
          <p:nvPr/>
        </p:nvSpPr>
        <p:spPr>
          <a:xfrm>
            <a:off x="952500" y="5778500"/>
            <a:ext cx="1752600" cy="457200"/>
          </a:xfrm>
          <a:prstGeom prst="rect">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dirty="0" smtClean="0"/>
              <a:t>MDS </a:t>
            </a:r>
            <a:endParaRPr lang="en-US" dirty="0"/>
          </a:p>
        </p:txBody>
      </p:sp>
      <p:sp>
        <p:nvSpPr>
          <p:cNvPr id="9" name="Rectangle 8"/>
          <p:cNvSpPr/>
          <p:nvPr/>
        </p:nvSpPr>
        <p:spPr>
          <a:xfrm>
            <a:off x="4572000" y="5778500"/>
            <a:ext cx="1752600" cy="457200"/>
          </a:xfrm>
          <a:prstGeom prst="rect">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dirty="0" smtClean="0"/>
              <a:t>GTM</a:t>
            </a:r>
            <a:endParaRPr lang="en-US" dirty="0"/>
          </a:p>
        </p:txBody>
      </p:sp>
      <p:grpSp>
        <p:nvGrpSpPr>
          <p:cNvPr id="3" name="Group 23"/>
          <p:cNvGrpSpPr/>
          <p:nvPr/>
        </p:nvGrpSpPr>
        <p:grpSpPr>
          <a:xfrm>
            <a:off x="7924800" y="2057400"/>
            <a:ext cx="1362075" cy="2901887"/>
            <a:chOff x="11430000" y="2590800"/>
            <a:chExt cx="2926080" cy="3482264"/>
          </a:xfrm>
        </p:grpSpPr>
        <p:sp>
          <p:nvSpPr>
            <p:cNvPr id="15" name="Rectangle 14"/>
            <p:cNvSpPr/>
            <p:nvPr/>
          </p:nvSpPr>
          <p:spPr>
            <a:xfrm>
              <a:off x="11430000" y="2895600"/>
              <a:ext cx="365760" cy="365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sp>
          <p:nvSpPr>
            <p:cNvPr id="16" name="TextBox 15"/>
            <p:cNvSpPr txBox="1"/>
            <p:nvPr/>
          </p:nvSpPr>
          <p:spPr>
            <a:xfrm>
              <a:off x="11887200" y="2590800"/>
              <a:ext cx="2468880" cy="3482264"/>
            </a:xfrm>
            <a:prstGeom prst="rect">
              <a:avLst/>
            </a:prstGeom>
            <a:noFill/>
          </p:spPr>
          <p:txBody>
            <a:bodyPr wrap="square" lIns="130622" tIns="65311" rIns="130622" bIns="65311" rtlCol="0">
              <a:spAutoFit/>
            </a:bodyPr>
            <a:lstStyle/>
            <a:p>
              <a:pPr>
                <a:lnSpc>
                  <a:spcPct val="150000"/>
                </a:lnSpc>
              </a:pPr>
              <a:r>
                <a:rPr lang="en-US" sz="2000" dirty="0" smtClean="0"/>
                <a:t>Highly Active</a:t>
              </a:r>
            </a:p>
            <a:p>
              <a:pPr>
                <a:lnSpc>
                  <a:spcPct val="150000"/>
                </a:lnSpc>
              </a:pPr>
              <a:r>
                <a:rPr lang="en-US" sz="2000" dirty="0" smtClean="0"/>
                <a:t>Active</a:t>
              </a:r>
            </a:p>
            <a:p>
              <a:pPr>
                <a:lnSpc>
                  <a:spcPct val="150000"/>
                </a:lnSpc>
              </a:pPr>
              <a:r>
                <a:rPr lang="en-US" sz="2000" dirty="0" smtClean="0"/>
                <a:t>Inactive</a:t>
              </a:r>
            </a:p>
            <a:p>
              <a:pPr>
                <a:lnSpc>
                  <a:spcPct val="150000"/>
                </a:lnSpc>
              </a:pPr>
              <a:r>
                <a:rPr lang="en-US" sz="2000" dirty="0" smtClean="0"/>
                <a:t>Highly Inactive</a:t>
              </a:r>
              <a:endParaRPr lang="en-US" sz="2000" dirty="0"/>
            </a:p>
          </p:txBody>
        </p:sp>
        <p:sp>
          <p:nvSpPr>
            <p:cNvPr id="17" name="Rectangle 16"/>
            <p:cNvSpPr/>
            <p:nvPr/>
          </p:nvSpPr>
          <p:spPr>
            <a:xfrm>
              <a:off x="11430000" y="3536244"/>
              <a:ext cx="365760" cy="365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sp>
          <p:nvSpPr>
            <p:cNvPr id="19" name="Rectangle 18"/>
            <p:cNvSpPr/>
            <p:nvPr/>
          </p:nvSpPr>
          <p:spPr>
            <a:xfrm>
              <a:off x="11430000" y="484293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sp>
          <p:nvSpPr>
            <p:cNvPr id="21" name="Rectangle 20"/>
            <p:cNvSpPr/>
            <p:nvPr/>
          </p:nvSpPr>
          <p:spPr>
            <a:xfrm>
              <a:off x="11430000" y="4191000"/>
              <a:ext cx="365760" cy="3657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tx1"/>
                </a:solidFill>
              </a:endParaRPr>
            </a:p>
          </p:txBody>
        </p:sp>
      </p:grpSp>
      <p:cxnSp>
        <p:nvCxnSpPr>
          <p:cNvPr id="27" name="Straight Connector 26"/>
          <p:cNvCxnSpPr/>
          <p:nvPr/>
        </p:nvCxnSpPr>
        <p:spPr>
          <a:xfrm>
            <a:off x="0" y="1397000"/>
            <a:ext cx="85725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Correlation between MDS/GTM</a:t>
            </a:r>
            <a:endParaRPr lang="en-US" dirty="0"/>
          </a:p>
        </p:txBody>
      </p:sp>
      <p:sp>
        <p:nvSpPr>
          <p:cNvPr id="1026" name="Rectangle 2"/>
          <p:cNvSpPr>
            <a:spLocks noChangeArrowheads="1"/>
          </p:cNvSpPr>
          <p:nvPr/>
        </p:nvSpPr>
        <p:spPr bwMode="auto">
          <a:xfrm>
            <a:off x="0" y="-184664"/>
            <a:ext cx="184720" cy="369328"/>
          </a:xfrm>
          <a:prstGeom prst="rect">
            <a:avLst/>
          </a:prstGeom>
          <a:noFill/>
          <a:ln w="9525">
            <a:noFill/>
            <a:miter lim="800000"/>
            <a:headEnd/>
            <a:tailEnd/>
          </a:ln>
          <a:effectLst/>
        </p:spPr>
        <p:txBody>
          <a:bodyPr vert="horz" wrap="none" lIns="91435" tIns="45718" rIns="91435" bIns="45718" numCol="1" anchor="ctr" anchorCtr="0" compatLnSpc="1">
            <a:prstTxWarp prst="textNoShape">
              <a:avLst/>
            </a:prstTxWarp>
            <a:spAutoFit/>
          </a:bodyPr>
          <a:lstStyle/>
          <a:p>
            <a:endParaRPr lang="en-US"/>
          </a:p>
        </p:txBody>
      </p:sp>
      <p:sp>
        <p:nvSpPr>
          <p:cNvPr id="1028" name="Rectangle 4"/>
          <p:cNvSpPr>
            <a:spLocks noChangeArrowheads="1"/>
          </p:cNvSpPr>
          <p:nvPr/>
        </p:nvSpPr>
        <p:spPr bwMode="auto">
          <a:xfrm>
            <a:off x="0" y="-184664"/>
            <a:ext cx="184720" cy="369328"/>
          </a:xfrm>
          <a:prstGeom prst="rect">
            <a:avLst/>
          </a:prstGeom>
          <a:noFill/>
          <a:ln w="9525">
            <a:noFill/>
            <a:miter lim="800000"/>
            <a:headEnd/>
            <a:tailEnd/>
          </a:ln>
          <a:effectLst/>
        </p:spPr>
        <p:txBody>
          <a:bodyPr vert="horz" wrap="none" lIns="91435" tIns="45718" rIns="91435" bIns="45718" numCol="1" anchor="ctr" anchorCtr="0" compatLnSpc="1">
            <a:prstTxWarp prst="textNoShape">
              <a:avLst/>
            </a:prstTxWarp>
            <a:spAutoFit/>
          </a:bodyPr>
          <a:lstStyle/>
          <a:p>
            <a:endParaRPr lang="en-US"/>
          </a:p>
        </p:txBody>
      </p:sp>
      <p:sp>
        <p:nvSpPr>
          <p:cNvPr id="1030" name="Rectangle 6"/>
          <p:cNvSpPr>
            <a:spLocks noChangeArrowheads="1"/>
          </p:cNvSpPr>
          <p:nvPr/>
        </p:nvSpPr>
        <p:spPr bwMode="auto">
          <a:xfrm>
            <a:off x="0" y="-184664"/>
            <a:ext cx="184720" cy="369328"/>
          </a:xfrm>
          <a:prstGeom prst="rect">
            <a:avLst/>
          </a:prstGeom>
          <a:noFill/>
          <a:ln w="9525">
            <a:noFill/>
            <a:miter lim="800000"/>
            <a:headEnd/>
            <a:tailEnd/>
          </a:ln>
          <a:effectLst/>
        </p:spPr>
        <p:txBody>
          <a:bodyPr vert="horz" wrap="none" lIns="91435" tIns="45718" rIns="91435" bIns="45718" numCol="1" anchor="ctr" anchorCtr="0" compatLnSpc="1">
            <a:prstTxWarp prst="textNoShape">
              <a:avLst/>
            </a:prstTxWarp>
            <a:spAutoFit/>
          </a:bodyPr>
          <a:lstStyle/>
          <a:p>
            <a:endParaRPr lang="en-US"/>
          </a:p>
        </p:txBody>
      </p:sp>
      <p:pic>
        <p:nvPicPr>
          <p:cNvPr id="10" name="Picture 9"/>
          <p:cNvPicPr/>
          <p:nvPr/>
        </p:nvPicPr>
        <p:blipFill>
          <a:blip r:embed="rId3" cstate="print"/>
          <a:srcRect l="1478" t="5681" r="2463" b="2012"/>
          <a:stretch>
            <a:fillRect/>
          </a:stretch>
        </p:blipFill>
        <p:spPr bwMode="auto">
          <a:xfrm>
            <a:off x="3962400" y="990600"/>
            <a:ext cx="4800600" cy="4876800"/>
          </a:xfrm>
          <a:prstGeom prst="roundRect">
            <a:avLst>
              <a:gd name="adj" fmla="val 4167"/>
            </a:avLst>
          </a:prstGeom>
          <a:solidFill>
            <a:srgbClr val="FFFFFF"/>
          </a:solidFill>
          <a:ln w="76200" cap="sq">
            <a:solidFill>
              <a:srgbClr val="292929"/>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a:bevelT h="38100"/>
            <a:contourClr>
              <a:srgbClr val="C0C0C0"/>
            </a:contourClr>
          </a:sp3d>
        </p:spPr>
      </p:pic>
      <p:pic>
        <p:nvPicPr>
          <p:cNvPr id="1032" name="Picture 8"/>
          <p:cNvPicPr>
            <a:picLocks noChangeAspect="1" noChangeArrowheads="1"/>
          </p:cNvPicPr>
          <p:nvPr/>
        </p:nvPicPr>
        <p:blipFill>
          <a:blip r:embed="rId4" cstate="print"/>
          <a:srcRect/>
          <a:stretch>
            <a:fillRect/>
          </a:stretch>
        </p:blipFill>
        <p:spPr bwMode="auto">
          <a:xfrm>
            <a:off x="990600" y="914400"/>
            <a:ext cx="2790825" cy="3105918"/>
          </a:xfrm>
          <a:prstGeom prst="rect">
            <a:avLst/>
          </a:prstGeom>
          <a:ln>
            <a:noFill/>
          </a:ln>
          <a:effectLst>
            <a:softEdge rad="112500"/>
          </a:effectLst>
          <a:scene3d>
            <a:camera prst="orthographicFront"/>
            <a:lightRig rig="threePt" dir="t"/>
          </a:scene3d>
          <a:sp3d>
            <a:bevelT/>
          </a:sp3d>
        </p:spPr>
      </p:pic>
      <p:pic>
        <p:nvPicPr>
          <p:cNvPr id="1033" name="Picture 9"/>
          <p:cNvPicPr>
            <a:picLocks noChangeAspect="1" noChangeArrowheads="1"/>
          </p:cNvPicPr>
          <p:nvPr/>
        </p:nvPicPr>
        <p:blipFill>
          <a:blip r:embed="rId5" cstate="print"/>
          <a:srcRect/>
          <a:stretch>
            <a:fillRect/>
          </a:stretch>
        </p:blipFill>
        <p:spPr bwMode="auto">
          <a:xfrm>
            <a:off x="990600" y="3517899"/>
            <a:ext cx="2790825" cy="3060905"/>
          </a:xfrm>
          <a:prstGeom prst="rect">
            <a:avLst/>
          </a:prstGeom>
          <a:ln>
            <a:noFill/>
          </a:ln>
          <a:effectLst>
            <a:softEdge rad="112500"/>
          </a:effectLst>
          <a:scene3d>
            <a:camera prst="orthographicFront"/>
            <a:lightRig rig="threePt" dir="t"/>
          </a:scene3d>
          <a:sp3d>
            <a:bevelT/>
          </a:sp3d>
        </p:spPr>
      </p:pic>
      <p:sp>
        <p:nvSpPr>
          <p:cNvPr id="14" name="Rectangle 13"/>
          <p:cNvSpPr/>
          <p:nvPr/>
        </p:nvSpPr>
        <p:spPr>
          <a:xfrm rot="16200000">
            <a:off x="-306388" y="2182813"/>
            <a:ext cx="1955800" cy="333375"/>
          </a:xfrm>
          <a:prstGeom prst="rect">
            <a:avLst/>
          </a:prstGeom>
        </p:spPr>
        <p:style>
          <a:lnRef idx="0">
            <a:schemeClr val="accent4"/>
          </a:lnRef>
          <a:fillRef idx="3">
            <a:schemeClr val="accent4"/>
          </a:fillRef>
          <a:effectRef idx="3">
            <a:schemeClr val="accent4"/>
          </a:effectRef>
          <a:fontRef idx="minor">
            <a:schemeClr val="lt1"/>
          </a:fontRef>
        </p:style>
        <p:txBody>
          <a:bodyPr lIns="91435" tIns="45718" rIns="91435" bIns="45718" rtlCol="0" anchor="ctr"/>
          <a:lstStyle/>
          <a:p>
            <a:pPr algn="ctr"/>
            <a:r>
              <a:rPr lang="en-US" dirty="0" smtClean="0"/>
              <a:t>MDS </a:t>
            </a:r>
            <a:endParaRPr lang="en-US" dirty="0"/>
          </a:p>
        </p:txBody>
      </p:sp>
      <p:sp>
        <p:nvSpPr>
          <p:cNvPr id="15" name="Rectangle 14"/>
          <p:cNvSpPr/>
          <p:nvPr/>
        </p:nvSpPr>
        <p:spPr>
          <a:xfrm rot="16200000">
            <a:off x="-306388" y="4849813"/>
            <a:ext cx="1955800" cy="333375"/>
          </a:xfrm>
          <a:prstGeom prst="rect">
            <a:avLst/>
          </a:prstGeom>
        </p:spPr>
        <p:style>
          <a:lnRef idx="0">
            <a:schemeClr val="accent4"/>
          </a:lnRef>
          <a:fillRef idx="3">
            <a:schemeClr val="accent4"/>
          </a:fillRef>
          <a:effectRef idx="3">
            <a:schemeClr val="accent4"/>
          </a:effectRef>
          <a:fontRef idx="minor">
            <a:schemeClr val="lt1"/>
          </a:fontRef>
        </p:style>
        <p:txBody>
          <a:bodyPr lIns="91435" tIns="45718" rIns="91435" bIns="45718" rtlCol="0" anchor="ctr"/>
          <a:lstStyle/>
          <a:p>
            <a:pPr algn="ctr"/>
            <a:r>
              <a:rPr lang="en-US" dirty="0" smtClean="0"/>
              <a:t>GTM</a:t>
            </a:r>
            <a:endParaRPr lang="en-US" dirty="0"/>
          </a:p>
        </p:txBody>
      </p:sp>
      <p:sp>
        <p:nvSpPr>
          <p:cNvPr id="16" name="Rectangle 15"/>
          <p:cNvSpPr/>
          <p:nvPr/>
        </p:nvSpPr>
        <p:spPr>
          <a:xfrm>
            <a:off x="4876800" y="5943600"/>
            <a:ext cx="2609850" cy="698500"/>
          </a:xfrm>
          <a:prstGeom prst="rect">
            <a:avLst/>
          </a:prstGeom>
        </p:spPr>
        <p:style>
          <a:lnRef idx="0">
            <a:schemeClr val="accent4"/>
          </a:lnRef>
          <a:fillRef idx="3">
            <a:schemeClr val="accent4"/>
          </a:fillRef>
          <a:effectRef idx="3">
            <a:schemeClr val="accent4"/>
          </a:effectRef>
          <a:fontRef idx="minor">
            <a:schemeClr val="lt1"/>
          </a:fontRef>
        </p:style>
        <p:txBody>
          <a:bodyPr lIns="91435" tIns="45718" rIns="91435" bIns="45718" rtlCol="0" anchor="ctr"/>
          <a:lstStyle/>
          <a:p>
            <a:pPr algn="ctr"/>
            <a:r>
              <a:rPr lang="en-US" dirty="0" smtClean="0"/>
              <a:t>Canonical Correlation between MDS &amp; GTM</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162800" cy="762000"/>
          </a:xfrm>
        </p:spPr>
        <p:txBody>
          <a:bodyPr>
            <a:normAutofit fontScale="90000"/>
          </a:bodyPr>
          <a:lstStyle/>
          <a:p>
            <a:r>
              <a:rPr lang="en-US" sz="4000" dirty="0" smtClean="0"/>
              <a:t>Biology MDS and Clustering Results</a:t>
            </a:r>
            <a:endParaRPr lang="en-US" sz="4000" dirty="0"/>
          </a:p>
        </p:txBody>
      </p:sp>
      <p:pic>
        <p:nvPicPr>
          <p:cNvPr id="4" name="Picture 2" descr="C:\gcf\multicore_msft09\ACTIVEMDSProg\ALU35339\AllAlu35339A.png">
            <a:hlinkClick r:id="rId3" action="ppaction://hlinkfile"/>
          </p:cNvPr>
          <p:cNvPicPr>
            <a:picLocks noChangeAspect="1" noChangeArrowheads="1"/>
          </p:cNvPicPr>
          <p:nvPr/>
        </p:nvPicPr>
        <p:blipFill>
          <a:blip r:embed="rId4" cstate="print"/>
          <a:srcRect/>
          <a:stretch>
            <a:fillRect/>
          </a:stretch>
        </p:blipFill>
        <p:spPr bwMode="auto">
          <a:xfrm>
            <a:off x="228600" y="753440"/>
            <a:ext cx="4391025" cy="3945561"/>
          </a:xfrm>
          <a:prstGeom prst="rect">
            <a:avLst/>
          </a:prstGeom>
        </p:spPr>
        <p:style>
          <a:lnRef idx="0">
            <a:schemeClr val="accent1"/>
          </a:lnRef>
          <a:fillRef idx="3">
            <a:schemeClr val="accent1"/>
          </a:fillRef>
          <a:effectRef idx="3">
            <a:schemeClr val="accent1"/>
          </a:effectRef>
          <a:fontRef idx="minor">
            <a:schemeClr val="lt1"/>
          </a:fontRef>
        </p:style>
      </p:pic>
      <p:pic>
        <p:nvPicPr>
          <p:cNvPr id="5" name="Picture 4" descr="MG30000-17clustersC.png">
            <a:hlinkClick r:id="rId5" action="ppaction://hlinkfile"/>
          </p:cNvPr>
          <p:cNvPicPr>
            <a:picLocks noChangeAspect="1"/>
          </p:cNvPicPr>
          <p:nvPr/>
        </p:nvPicPr>
        <p:blipFill>
          <a:blip r:embed="rId6" cstate="print"/>
          <a:stretch>
            <a:fillRect/>
          </a:stretch>
        </p:blipFill>
        <p:spPr>
          <a:xfrm>
            <a:off x="4804587" y="762000"/>
            <a:ext cx="4101288" cy="3937000"/>
          </a:xfrm>
          <a:prstGeom prst="rect">
            <a:avLst/>
          </a:prstGeom>
        </p:spPr>
        <p:style>
          <a:lnRef idx="0">
            <a:schemeClr val="accent1"/>
          </a:lnRef>
          <a:fillRef idx="3">
            <a:schemeClr val="accent1"/>
          </a:fillRef>
          <a:effectRef idx="3">
            <a:schemeClr val="accent1"/>
          </a:effectRef>
          <a:fontRef idx="minor">
            <a:schemeClr val="lt1"/>
          </a:fontRef>
        </p:style>
      </p:pic>
      <p:sp>
        <p:nvSpPr>
          <p:cNvPr id="8" name="TextBox 7"/>
          <p:cNvSpPr txBox="1"/>
          <p:nvPr/>
        </p:nvSpPr>
        <p:spPr>
          <a:xfrm>
            <a:off x="228600" y="4724400"/>
            <a:ext cx="4419600" cy="1600438"/>
          </a:xfrm>
          <a:prstGeom prst="rect">
            <a:avLst/>
          </a:prstGeom>
          <a:noFill/>
        </p:spPr>
        <p:txBody>
          <a:bodyPr wrap="square" rtlCol="0">
            <a:spAutoFit/>
          </a:bodyPr>
          <a:lstStyle/>
          <a:p>
            <a:pPr algn="ctr"/>
            <a:r>
              <a:rPr lang="en-US" sz="1400" b="1" dirty="0" err="1" smtClean="0"/>
              <a:t>Alu</a:t>
            </a:r>
            <a:r>
              <a:rPr lang="en-US" sz="1400" b="1" dirty="0" smtClean="0"/>
              <a:t> Families</a:t>
            </a:r>
          </a:p>
          <a:p>
            <a:pPr algn="ctr"/>
            <a:endParaRPr lang="en-US" sz="1400" dirty="0" smtClean="0"/>
          </a:p>
          <a:p>
            <a:r>
              <a:rPr lang="en-US" sz="1400" dirty="0" smtClean="0"/>
              <a:t>This visualizes results of </a:t>
            </a:r>
            <a:r>
              <a:rPr lang="en-US" sz="1400" dirty="0" err="1" smtClean="0"/>
              <a:t>Alu</a:t>
            </a:r>
            <a:r>
              <a:rPr lang="en-US" sz="1400" dirty="0" smtClean="0"/>
              <a:t> repeats from Chimpanzee and Human Genomes. Young families (green, yellow) are seen as tight clusters. This is projection of MDS dimension reduction to 3D of 35399 repeats – each with about 400 base pairs</a:t>
            </a:r>
            <a:endParaRPr lang="en-US" sz="1400" dirty="0"/>
          </a:p>
        </p:txBody>
      </p:sp>
      <p:sp>
        <p:nvSpPr>
          <p:cNvPr id="9" name="TextBox 8"/>
          <p:cNvSpPr txBox="1"/>
          <p:nvPr/>
        </p:nvSpPr>
        <p:spPr>
          <a:xfrm>
            <a:off x="4800600" y="4724400"/>
            <a:ext cx="4191000" cy="1384995"/>
          </a:xfrm>
          <a:prstGeom prst="rect">
            <a:avLst/>
          </a:prstGeom>
          <a:noFill/>
        </p:spPr>
        <p:txBody>
          <a:bodyPr wrap="square" rtlCol="0">
            <a:spAutoFit/>
          </a:bodyPr>
          <a:lstStyle/>
          <a:p>
            <a:pPr algn="ctr"/>
            <a:r>
              <a:rPr lang="en-US" sz="1400" b="1" dirty="0" err="1" smtClean="0"/>
              <a:t>Metagenomics</a:t>
            </a:r>
            <a:endParaRPr lang="en-US" sz="1400" b="1" dirty="0" smtClean="0"/>
          </a:p>
          <a:p>
            <a:pPr algn="ctr"/>
            <a:endParaRPr lang="en-US" sz="1400" dirty="0" smtClean="0"/>
          </a:p>
          <a:p>
            <a:r>
              <a:rPr lang="en-US" sz="1400" dirty="0" smtClean="0"/>
              <a:t>This visualizes results of dimension reduction to 3D of 30000 gene sequences from an environmental sample. The many different genes are classified by clustering algorithm and visualized by MDS dimension reduction</a:t>
            </a:r>
            <a:endParaRPr lang="en-US" sz="1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Geoffrey Fox\Desktop\URGENT\MC30000\MG30000_Select2and5_10Clusters_Chinorm2.png"/>
          <p:cNvPicPr>
            <a:picLocks noChangeAspect="1" noChangeArrowheads="1"/>
          </p:cNvPicPr>
          <p:nvPr/>
        </p:nvPicPr>
        <p:blipFill>
          <a:blip r:embed="rId3" cstate="print"/>
          <a:srcRect/>
          <a:stretch>
            <a:fillRect/>
          </a:stretch>
        </p:blipFill>
        <p:spPr bwMode="auto">
          <a:xfrm>
            <a:off x="0" y="0"/>
            <a:ext cx="9144000" cy="6180794"/>
          </a:xfrm>
          <a:prstGeom prst="rect">
            <a:avLst/>
          </a:prstGeom>
          <a:noFill/>
        </p:spPr>
      </p:pic>
      <p:sp>
        <p:nvSpPr>
          <p:cNvPr id="3" name="Title 2"/>
          <p:cNvSpPr>
            <a:spLocks noGrp="1"/>
          </p:cNvSpPr>
          <p:nvPr>
            <p:ph type="title"/>
          </p:nvPr>
        </p:nvSpPr>
        <p:spPr>
          <a:xfrm>
            <a:off x="152400" y="6172200"/>
            <a:ext cx="8229600" cy="685800"/>
          </a:xfrm>
        </p:spPr>
        <p:txBody>
          <a:bodyPr>
            <a:normAutofit fontScale="90000"/>
          </a:bodyPr>
          <a:lstStyle/>
          <a:p>
            <a:r>
              <a:rPr lang="en-US" dirty="0" smtClean="0"/>
              <a:t>Hierarchical </a:t>
            </a:r>
            <a:r>
              <a:rPr lang="en-US" dirty="0" err="1" smtClean="0"/>
              <a:t>Subclustering</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52400"/>
            <a:ext cx="8458200" cy="990600"/>
          </a:xfrm>
          <a:prstGeom prst="rect">
            <a:avLst/>
          </a:prstGeom>
        </p:spPr>
        <p:txBody>
          <a:bodyPr vert="horz" lIns="91435" tIns="45718" rIns="91435" bIns="45718" rtlCol="0" anchor="ctr">
            <a:normAutofit fontScale="97500"/>
          </a:body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Applications using Dryad &amp; DryadLINQ (1)</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36" name="Content Placeholder 2"/>
          <p:cNvSpPr>
            <a:spLocks noGrp="1"/>
          </p:cNvSpPr>
          <p:nvPr>
            <p:ph idx="1"/>
          </p:nvPr>
        </p:nvSpPr>
        <p:spPr>
          <a:xfrm>
            <a:off x="609600" y="5029200"/>
            <a:ext cx="7772400" cy="990600"/>
          </a:xfrm>
        </p:spPr>
        <p:txBody>
          <a:bodyPr>
            <a:normAutofit/>
          </a:bodyPr>
          <a:lstStyle/>
          <a:p>
            <a:pPr marL="228600" indent="-228600"/>
            <a:r>
              <a:rPr lang="en-US" sz="1600" dirty="0" smtClean="0"/>
              <a:t>Perform using DryadLINQ and Apache Hadoop implementations</a:t>
            </a:r>
          </a:p>
          <a:p>
            <a:pPr marL="228600" indent="-228600"/>
            <a:r>
              <a:rPr lang="en-US" sz="1600" dirty="0" smtClean="0"/>
              <a:t>Single “Select” operation in DryadLINQ</a:t>
            </a:r>
          </a:p>
          <a:p>
            <a:pPr marL="228600" indent="-228600"/>
            <a:r>
              <a:rPr lang="en-US" sz="1600" dirty="0" smtClean="0"/>
              <a:t>“Map only” operation in Hadoop</a:t>
            </a:r>
          </a:p>
          <a:p>
            <a:pPr>
              <a:buClr>
                <a:srgbClr val="C00000"/>
              </a:buClr>
              <a:buNone/>
            </a:pPr>
            <a:endParaRPr lang="en-US" dirty="0" smtClean="0">
              <a:solidFill>
                <a:schemeClr val="tx2">
                  <a:lumMod val="50000"/>
                </a:schemeClr>
              </a:solidFill>
            </a:endParaRPr>
          </a:p>
          <a:p>
            <a:endParaRPr lang="en-US" dirty="0"/>
          </a:p>
        </p:txBody>
      </p:sp>
      <p:sp>
        <p:nvSpPr>
          <p:cNvPr id="37" name="TextBox 36"/>
          <p:cNvSpPr txBox="1"/>
          <p:nvPr/>
        </p:nvSpPr>
        <p:spPr>
          <a:xfrm>
            <a:off x="457200" y="1295400"/>
            <a:ext cx="4876800" cy="923330"/>
          </a:xfrm>
          <a:prstGeom prst="rect">
            <a:avLst/>
          </a:prstGeom>
          <a:noFill/>
        </p:spPr>
        <p:txBody>
          <a:bodyPr wrap="square" rtlCol="0">
            <a:spAutoFit/>
          </a:bodyPr>
          <a:lstStyle/>
          <a:p>
            <a:pPr lvl="0"/>
            <a:r>
              <a:rPr lang="en-US" b="1" dirty="0" smtClean="0">
                <a:solidFill>
                  <a:srgbClr val="B3110D"/>
                </a:solidFill>
              </a:rPr>
              <a:t>CAP3 [1]</a:t>
            </a:r>
            <a:r>
              <a:rPr lang="en-US" b="1" dirty="0" smtClean="0">
                <a:solidFill>
                  <a:schemeClr val="tx2"/>
                </a:solidFill>
              </a:rPr>
              <a:t> - </a:t>
            </a:r>
            <a:r>
              <a:rPr lang="en-US" b="1" dirty="0" smtClean="0">
                <a:solidFill>
                  <a:srgbClr val="00B0F0"/>
                </a:solidFill>
              </a:rPr>
              <a:t>Expressed Sequence Tag assembly  to re-construct full-length mRNA</a:t>
            </a:r>
          </a:p>
          <a:p>
            <a:endParaRPr lang="en-US" b="1" dirty="0">
              <a:solidFill>
                <a:schemeClr val="bg1"/>
              </a:solidFill>
            </a:endParaRPr>
          </a:p>
        </p:txBody>
      </p:sp>
      <p:grpSp>
        <p:nvGrpSpPr>
          <p:cNvPr id="2" name="Group 37"/>
          <p:cNvGrpSpPr/>
          <p:nvPr/>
        </p:nvGrpSpPr>
        <p:grpSpPr>
          <a:xfrm>
            <a:off x="914400" y="2057401"/>
            <a:ext cx="2514600" cy="2666999"/>
            <a:chOff x="685800" y="1219200"/>
            <a:chExt cx="2667000" cy="2746177"/>
          </a:xfrm>
        </p:grpSpPr>
        <p:grpSp>
          <p:nvGrpSpPr>
            <p:cNvPr id="3" name="Group 32"/>
            <p:cNvGrpSpPr/>
            <p:nvPr/>
          </p:nvGrpSpPr>
          <p:grpSpPr>
            <a:xfrm>
              <a:off x="685800" y="1600200"/>
              <a:ext cx="685800" cy="2057400"/>
              <a:chOff x="457200" y="2133600"/>
              <a:chExt cx="685800" cy="2057400"/>
            </a:xfrm>
          </p:grpSpPr>
          <p:sp>
            <p:nvSpPr>
              <p:cNvPr id="60" name="Oval 7"/>
              <p:cNvSpPr/>
              <p:nvPr/>
            </p:nvSpPr>
            <p:spPr>
              <a:xfrm>
                <a:off x="457200" y="3048000"/>
                <a:ext cx="6096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61" name="Picture 3"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457200" y="2133600"/>
                <a:ext cx="685800" cy="685800"/>
              </a:xfrm>
              <a:prstGeom prst="rect">
                <a:avLst/>
              </a:prstGeom>
              <a:noFill/>
            </p:spPr>
          </p:pic>
          <p:pic>
            <p:nvPicPr>
              <p:cNvPr id="62" name="Picture 4" descr="C:\Users\jaliya\AppData\Local\Microsoft\Windows\Temporary Internet Files\Content.IE5\FAU9V9F3\MCj04326050000[1].png"/>
              <p:cNvPicPr>
                <a:picLocks noChangeAspect="1" noChangeArrowheads="1"/>
              </p:cNvPicPr>
              <p:nvPr/>
            </p:nvPicPr>
            <p:blipFill>
              <a:blip r:embed="rId4" cstate="print"/>
              <a:srcRect/>
              <a:stretch>
                <a:fillRect/>
              </a:stretch>
            </p:blipFill>
            <p:spPr bwMode="auto">
              <a:xfrm>
                <a:off x="457200" y="3581400"/>
                <a:ext cx="609600" cy="609600"/>
              </a:xfrm>
              <a:prstGeom prst="rect">
                <a:avLst/>
              </a:prstGeom>
              <a:noFill/>
            </p:spPr>
          </p:pic>
          <p:cxnSp>
            <p:nvCxnSpPr>
              <p:cNvPr id="63" name="Straight Arrow Connector 62"/>
              <p:cNvCxnSpPr/>
              <p:nvPr/>
            </p:nvCxnSpPr>
            <p:spPr>
              <a:xfrm rot="5400000">
                <a:off x="648494" y="29329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648494" y="35425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grpSp>
          <p:nvGrpSpPr>
            <p:cNvPr id="5" name="Group 28"/>
            <p:cNvGrpSpPr/>
            <p:nvPr/>
          </p:nvGrpSpPr>
          <p:grpSpPr>
            <a:xfrm>
              <a:off x="1524000" y="1600200"/>
              <a:ext cx="685800" cy="2057400"/>
              <a:chOff x="1371600" y="2133600"/>
              <a:chExt cx="685800" cy="2057400"/>
            </a:xfrm>
          </p:grpSpPr>
          <p:sp>
            <p:nvSpPr>
              <p:cNvPr id="55" name="Oval 54"/>
              <p:cNvSpPr/>
              <p:nvPr/>
            </p:nvSpPr>
            <p:spPr>
              <a:xfrm>
                <a:off x="1371600" y="3048000"/>
                <a:ext cx="6096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56" name="Picture 3"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1371600" y="2133600"/>
                <a:ext cx="685800" cy="685800"/>
              </a:xfrm>
              <a:prstGeom prst="rect">
                <a:avLst/>
              </a:prstGeom>
              <a:noFill/>
            </p:spPr>
          </p:pic>
          <p:pic>
            <p:nvPicPr>
              <p:cNvPr id="57" name="Picture 4" descr="C:\Users\jaliya\AppData\Local\Microsoft\Windows\Temporary Internet Files\Content.IE5\FAU9V9F3\MCj04326050000[1].png"/>
              <p:cNvPicPr>
                <a:picLocks noChangeAspect="1" noChangeArrowheads="1"/>
              </p:cNvPicPr>
              <p:nvPr/>
            </p:nvPicPr>
            <p:blipFill>
              <a:blip r:embed="rId4" cstate="print"/>
              <a:srcRect/>
              <a:stretch>
                <a:fillRect/>
              </a:stretch>
            </p:blipFill>
            <p:spPr bwMode="auto">
              <a:xfrm>
                <a:off x="1371600" y="3581400"/>
                <a:ext cx="609600" cy="609600"/>
              </a:xfrm>
              <a:prstGeom prst="rect">
                <a:avLst/>
              </a:prstGeom>
              <a:noFill/>
            </p:spPr>
          </p:pic>
          <p:cxnSp>
            <p:nvCxnSpPr>
              <p:cNvPr id="58" name="Straight Arrow Connector 57"/>
              <p:cNvCxnSpPr/>
              <p:nvPr/>
            </p:nvCxnSpPr>
            <p:spPr>
              <a:xfrm rot="5400000">
                <a:off x="1562894" y="29329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a:off x="1562894" y="35425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grpSp>
          <p:nvGrpSpPr>
            <p:cNvPr id="6" name="Group 31"/>
            <p:cNvGrpSpPr/>
            <p:nvPr/>
          </p:nvGrpSpPr>
          <p:grpSpPr>
            <a:xfrm>
              <a:off x="2286000" y="2667000"/>
              <a:ext cx="228600" cy="76200"/>
              <a:chOff x="1219200" y="3200400"/>
              <a:chExt cx="228600" cy="76200"/>
            </a:xfrm>
          </p:grpSpPr>
          <p:sp>
            <p:nvSpPr>
              <p:cNvPr id="53" name="Oval 52"/>
              <p:cNvSpPr/>
              <p:nvPr/>
            </p:nvSpPr>
            <p:spPr>
              <a:xfrm>
                <a:off x="1371600" y="3200400"/>
                <a:ext cx="76200" cy="76200"/>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4" name="Oval 53"/>
              <p:cNvSpPr/>
              <p:nvPr/>
            </p:nvSpPr>
            <p:spPr>
              <a:xfrm>
                <a:off x="1219200" y="3200400"/>
                <a:ext cx="76200" cy="76200"/>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sp>
          <p:nvSpPr>
            <p:cNvPr id="42" name="TextBox 41"/>
            <p:cNvSpPr txBox="1"/>
            <p:nvPr/>
          </p:nvSpPr>
          <p:spPr>
            <a:xfrm>
              <a:off x="1219200" y="1219200"/>
              <a:ext cx="1530804" cy="307777"/>
            </a:xfrm>
            <a:prstGeom prst="rect">
              <a:avLst/>
            </a:prstGeom>
            <a:noFill/>
          </p:spPr>
          <p:txBody>
            <a:bodyPr wrap="none" rtlCol="0">
              <a:spAutoFit/>
            </a:bodyPr>
            <a:lstStyle/>
            <a:p>
              <a:r>
                <a:rPr lang="en-US" sz="1400" b="1" dirty="0" smtClean="0"/>
                <a:t>Input files (FASTA)</a:t>
              </a:r>
              <a:endParaRPr lang="en-US" sz="1400" b="1" dirty="0"/>
            </a:p>
          </p:txBody>
        </p:sp>
        <p:sp>
          <p:nvSpPr>
            <p:cNvPr id="43" name="TextBox 42"/>
            <p:cNvSpPr txBox="1"/>
            <p:nvPr/>
          </p:nvSpPr>
          <p:spPr>
            <a:xfrm>
              <a:off x="1371600" y="3657600"/>
              <a:ext cx="1067921" cy="307777"/>
            </a:xfrm>
            <a:prstGeom prst="rect">
              <a:avLst/>
            </a:prstGeom>
            <a:noFill/>
          </p:spPr>
          <p:txBody>
            <a:bodyPr wrap="none" rtlCol="0">
              <a:spAutoFit/>
            </a:bodyPr>
            <a:lstStyle/>
            <a:p>
              <a:r>
                <a:rPr lang="en-US" sz="1400" b="1" dirty="0" smtClean="0"/>
                <a:t>Output files</a:t>
              </a:r>
              <a:endParaRPr lang="en-US" sz="1400" b="1" dirty="0"/>
            </a:p>
          </p:txBody>
        </p:sp>
        <p:sp>
          <p:nvSpPr>
            <p:cNvPr id="44" name="TextBox 43"/>
            <p:cNvSpPr txBox="1"/>
            <p:nvPr/>
          </p:nvSpPr>
          <p:spPr>
            <a:xfrm>
              <a:off x="685800" y="2514600"/>
              <a:ext cx="575799" cy="307777"/>
            </a:xfrm>
            <a:prstGeom prst="rect">
              <a:avLst/>
            </a:prstGeom>
            <a:noFill/>
          </p:spPr>
          <p:txBody>
            <a:bodyPr wrap="none" rtlCol="0">
              <a:spAutoFit/>
            </a:bodyPr>
            <a:lstStyle/>
            <a:p>
              <a:r>
                <a:rPr lang="en-US" sz="1400" b="1" dirty="0" smtClean="0"/>
                <a:t>CAP3</a:t>
              </a:r>
              <a:endParaRPr lang="en-US" sz="1400" b="1" dirty="0"/>
            </a:p>
          </p:txBody>
        </p:sp>
        <p:sp>
          <p:nvSpPr>
            <p:cNvPr id="45" name="TextBox 44"/>
            <p:cNvSpPr txBox="1"/>
            <p:nvPr/>
          </p:nvSpPr>
          <p:spPr>
            <a:xfrm>
              <a:off x="1524000" y="2514600"/>
              <a:ext cx="575799" cy="307777"/>
            </a:xfrm>
            <a:prstGeom prst="rect">
              <a:avLst/>
            </a:prstGeom>
            <a:noFill/>
          </p:spPr>
          <p:txBody>
            <a:bodyPr wrap="none" rtlCol="0">
              <a:spAutoFit/>
            </a:bodyPr>
            <a:lstStyle/>
            <a:p>
              <a:r>
                <a:rPr lang="en-US" sz="1400" b="1" dirty="0" smtClean="0"/>
                <a:t>CAP3</a:t>
              </a:r>
              <a:endParaRPr lang="en-US" sz="1400" b="1" dirty="0"/>
            </a:p>
          </p:txBody>
        </p:sp>
        <p:grpSp>
          <p:nvGrpSpPr>
            <p:cNvPr id="7" name="Group 28"/>
            <p:cNvGrpSpPr/>
            <p:nvPr/>
          </p:nvGrpSpPr>
          <p:grpSpPr>
            <a:xfrm>
              <a:off x="2667000" y="1600200"/>
              <a:ext cx="685800" cy="2057400"/>
              <a:chOff x="1371600" y="2133600"/>
              <a:chExt cx="685800" cy="2057400"/>
            </a:xfrm>
          </p:grpSpPr>
          <p:sp>
            <p:nvSpPr>
              <p:cNvPr id="48" name="Oval 47"/>
              <p:cNvSpPr/>
              <p:nvPr/>
            </p:nvSpPr>
            <p:spPr>
              <a:xfrm>
                <a:off x="1371600" y="3048000"/>
                <a:ext cx="6096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49" name="Picture 3"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1371600" y="2133600"/>
                <a:ext cx="685800" cy="685800"/>
              </a:xfrm>
              <a:prstGeom prst="rect">
                <a:avLst/>
              </a:prstGeom>
              <a:noFill/>
            </p:spPr>
          </p:pic>
          <p:pic>
            <p:nvPicPr>
              <p:cNvPr id="50" name="Picture 4" descr="C:\Users\jaliya\AppData\Local\Microsoft\Windows\Temporary Internet Files\Content.IE5\FAU9V9F3\MCj04326050000[1].png"/>
              <p:cNvPicPr>
                <a:picLocks noChangeAspect="1" noChangeArrowheads="1"/>
              </p:cNvPicPr>
              <p:nvPr/>
            </p:nvPicPr>
            <p:blipFill>
              <a:blip r:embed="rId4" cstate="print"/>
              <a:srcRect/>
              <a:stretch>
                <a:fillRect/>
              </a:stretch>
            </p:blipFill>
            <p:spPr bwMode="auto">
              <a:xfrm>
                <a:off x="1371600" y="3581400"/>
                <a:ext cx="609600" cy="609600"/>
              </a:xfrm>
              <a:prstGeom prst="rect">
                <a:avLst/>
              </a:prstGeom>
              <a:noFill/>
            </p:spPr>
          </p:pic>
          <p:cxnSp>
            <p:nvCxnSpPr>
              <p:cNvPr id="51" name="Straight Arrow Connector 50"/>
              <p:cNvCxnSpPr/>
              <p:nvPr/>
            </p:nvCxnSpPr>
            <p:spPr>
              <a:xfrm rot="5400000">
                <a:off x="1562894" y="29329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1562894" y="35425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2667000" y="2514600"/>
              <a:ext cx="575799" cy="307777"/>
            </a:xfrm>
            <a:prstGeom prst="rect">
              <a:avLst/>
            </a:prstGeom>
            <a:noFill/>
          </p:spPr>
          <p:txBody>
            <a:bodyPr wrap="none" rtlCol="0">
              <a:spAutoFit/>
            </a:bodyPr>
            <a:lstStyle/>
            <a:p>
              <a:r>
                <a:rPr lang="en-US" sz="1400" b="1" dirty="0" smtClean="0"/>
                <a:t>CAP3</a:t>
              </a:r>
              <a:endParaRPr lang="en-US" sz="1400" b="1" dirty="0"/>
            </a:p>
          </p:txBody>
        </p:sp>
      </p:grpSp>
      <p:graphicFrame>
        <p:nvGraphicFramePr>
          <p:cNvPr id="65" name="Chart 64"/>
          <p:cNvGraphicFramePr/>
          <p:nvPr/>
        </p:nvGraphicFramePr>
        <p:xfrm>
          <a:off x="4876800" y="1828800"/>
          <a:ext cx="3733800" cy="3124200"/>
        </p:xfrm>
        <a:graphic>
          <a:graphicData uri="http://schemas.openxmlformats.org/drawingml/2006/chart">
            <c:chart xmlns:c="http://schemas.openxmlformats.org/drawingml/2006/chart" xmlns:r="http://schemas.openxmlformats.org/officeDocument/2006/relationships" r:id="rId5"/>
          </a:graphicData>
        </a:graphic>
      </p:graphicFrame>
      <p:sp>
        <p:nvSpPr>
          <p:cNvPr id="66" name="TextBox 1"/>
          <p:cNvSpPr txBox="1"/>
          <p:nvPr/>
        </p:nvSpPr>
        <p:spPr>
          <a:xfrm>
            <a:off x="6934200" y="2895600"/>
            <a:ext cx="100965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solidFill>
                  <a:schemeClr val="tx1"/>
                </a:solidFill>
              </a:rPr>
              <a:t>DryadLINQ</a:t>
            </a:r>
            <a:endParaRPr lang="en-US" sz="1200" b="1" dirty="0">
              <a:solidFill>
                <a:schemeClr val="tx1"/>
              </a:solidFill>
            </a:endParaRPr>
          </a:p>
        </p:txBody>
      </p:sp>
      <p:sp>
        <p:nvSpPr>
          <p:cNvPr id="34" name="TextBox 33"/>
          <p:cNvSpPr txBox="1"/>
          <p:nvPr/>
        </p:nvSpPr>
        <p:spPr>
          <a:xfrm>
            <a:off x="609600" y="6096000"/>
            <a:ext cx="7687380" cy="553998"/>
          </a:xfrm>
          <a:prstGeom prst="rect">
            <a:avLst/>
          </a:prstGeom>
          <a:noFill/>
        </p:spPr>
        <p:txBody>
          <a:bodyPr wrap="square" rtlCol="0">
            <a:spAutoFit/>
          </a:bodyPr>
          <a:lstStyle/>
          <a:p>
            <a:r>
              <a:rPr lang="en-US" sz="1200" dirty="0" smtClean="0">
                <a:solidFill>
                  <a:schemeClr val="tx2">
                    <a:lumMod val="50000"/>
                  </a:schemeClr>
                </a:solidFill>
              </a:rPr>
              <a:t>[4] X. Huang, A. </a:t>
            </a:r>
            <a:r>
              <a:rPr lang="en-US" sz="1200" dirty="0" err="1" smtClean="0">
                <a:solidFill>
                  <a:schemeClr val="tx2">
                    <a:lumMod val="50000"/>
                  </a:schemeClr>
                </a:solidFill>
              </a:rPr>
              <a:t>Madan</a:t>
            </a:r>
            <a:r>
              <a:rPr lang="en-US" sz="1200" dirty="0" smtClean="0">
                <a:solidFill>
                  <a:schemeClr val="tx2">
                    <a:lumMod val="50000"/>
                  </a:schemeClr>
                </a:solidFill>
              </a:rPr>
              <a:t>, “CAP3: A DNA Sequence Assembly Program,” Genome Research, vol. 9, no. 9, pp. 868-877, 1999.</a:t>
            </a:r>
          </a:p>
          <a:p>
            <a:endParaRPr lang="en-US"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382000" cy="1143000"/>
          </a:xfrm>
        </p:spPr>
        <p:txBody>
          <a:bodyPr>
            <a:normAutofit/>
          </a:bodyPr>
          <a:lstStyle/>
          <a:p>
            <a:r>
              <a:rPr lang="en-US" sz="3600" dirty="0" smtClean="0"/>
              <a:t>Applications using Dryad &amp; DryadLINQ (2)</a:t>
            </a:r>
            <a:endParaRPr lang="en-US" sz="3600" dirty="0"/>
          </a:p>
        </p:txBody>
      </p:sp>
      <p:sp>
        <p:nvSpPr>
          <p:cNvPr id="39" name="Content Placeholder 2"/>
          <p:cNvSpPr>
            <a:spLocks noGrp="1"/>
          </p:cNvSpPr>
          <p:nvPr>
            <p:ph idx="1"/>
          </p:nvPr>
        </p:nvSpPr>
        <p:spPr>
          <a:xfrm>
            <a:off x="304800" y="1371600"/>
            <a:ext cx="3657600" cy="1295400"/>
          </a:xfrm>
        </p:spPr>
        <p:txBody>
          <a:bodyPr>
            <a:noAutofit/>
          </a:bodyPr>
          <a:lstStyle/>
          <a:p>
            <a:pPr marL="228600" indent="-228600"/>
            <a:r>
              <a:rPr lang="en-US" sz="1800" dirty="0" smtClean="0"/>
              <a:t>Derive associations between HLA alleles and HIV </a:t>
            </a:r>
            <a:r>
              <a:rPr lang="en-US" sz="1800" dirty="0" err="1" smtClean="0"/>
              <a:t>codons</a:t>
            </a:r>
            <a:r>
              <a:rPr lang="en-US" sz="1800" dirty="0" smtClean="0"/>
              <a:t> and between </a:t>
            </a:r>
            <a:r>
              <a:rPr lang="en-US" sz="1800" dirty="0" err="1" smtClean="0"/>
              <a:t>codons</a:t>
            </a:r>
            <a:r>
              <a:rPr lang="en-US" sz="1800" dirty="0" smtClean="0"/>
              <a:t> themselves</a:t>
            </a:r>
            <a:endParaRPr lang="en-US" sz="1800" dirty="0"/>
          </a:p>
        </p:txBody>
      </p:sp>
      <p:sp>
        <p:nvSpPr>
          <p:cNvPr id="40" name="Rectangle 39"/>
          <p:cNvSpPr/>
          <p:nvPr/>
        </p:nvSpPr>
        <p:spPr>
          <a:xfrm>
            <a:off x="304800" y="990600"/>
            <a:ext cx="4035144" cy="326243"/>
          </a:xfrm>
          <a:prstGeom prst="rect">
            <a:avLst/>
          </a:prstGeom>
        </p:spPr>
        <p:txBody>
          <a:bodyPr wrap="none" lIns="64008" tIns="32004" rIns="64008" bIns="32004">
            <a:spAutoFit/>
          </a:bodyPr>
          <a:lstStyle/>
          <a:p>
            <a:pPr marL="240018" indent="-240018" defTabSz="640048">
              <a:defRPr/>
            </a:pPr>
            <a:r>
              <a:rPr lang="en-US" sz="1700" b="1" dirty="0" err="1" smtClean="0">
                <a:solidFill>
                  <a:srgbClr val="C00000"/>
                </a:solidFill>
              </a:rPr>
              <a:t>PhyloD</a:t>
            </a:r>
            <a:r>
              <a:rPr lang="en-US" sz="1700" b="1" dirty="0" smtClean="0">
                <a:solidFill>
                  <a:srgbClr val="C00000"/>
                </a:solidFill>
              </a:rPr>
              <a:t> [2]</a:t>
            </a:r>
            <a:r>
              <a:rPr lang="en-US" sz="1700" b="1" dirty="0" smtClean="0">
                <a:solidFill>
                  <a:srgbClr val="00B0F0"/>
                </a:solidFill>
              </a:rPr>
              <a:t> project from Microsoft Research</a:t>
            </a:r>
          </a:p>
        </p:txBody>
      </p:sp>
      <p:graphicFrame>
        <p:nvGraphicFramePr>
          <p:cNvPr id="41" name="Chart 40"/>
          <p:cNvGraphicFramePr/>
          <p:nvPr/>
        </p:nvGraphicFramePr>
        <p:xfrm>
          <a:off x="3886200" y="3581400"/>
          <a:ext cx="4419600" cy="2590800"/>
        </p:xfrm>
        <a:graphic>
          <a:graphicData uri="http://schemas.openxmlformats.org/drawingml/2006/chart">
            <c:chart xmlns:c="http://schemas.openxmlformats.org/drawingml/2006/chart" xmlns:r="http://schemas.openxmlformats.org/officeDocument/2006/relationships" r:id="rId3"/>
          </a:graphicData>
        </a:graphic>
      </p:graphicFrame>
      <p:pic>
        <p:nvPicPr>
          <p:cNvPr id="43" name="Picture 42" descr="Copy of PhyloDV.bmp"/>
          <p:cNvPicPr>
            <a:picLocks noChangeAspect="1"/>
          </p:cNvPicPr>
          <p:nvPr/>
        </p:nvPicPr>
        <p:blipFill>
          <a:blip r:embed="rId4" cstate="print"/>
          <a:stretch>
            <a:fillRect/>
          </a:stretch>
        </p:blipFill>
        <p:spPr>
          <a:xfrm>
            <a:off x="4572000" y="1066800"/>
            <a:ext cx="2209800" cy="2177063"/>
          </a:xfrm>
          <a:prstGeom prst="rect">
            <a:avLst/>
          </a:prstGeom>
        </p:spPr>
      </p:pic>
      <p:sp>
        <p:nvSpPr>
          <p:cNvPr id="44" name="Content Placeholder 2"/>
          <p:cNvSpPr txBox="1">
            <a:spLocks/>
          </p:cNvSpPr>
          <p:nvPr/>
        </p:nvSpPr>
        <p:spPr>
          <a:xfrm>
            <a:off x="4267200" y="3276600"/>
            <a:ext cx="3962400" cy="698500"/>
          </a:xfrm>
          <a:prstGeom prst="rect">
            <a:avLst/>
          </a:prstGeom>
        </p:spPr>
        <p:txBody>
          <a:bodyPr vert="horz" lIns="91435" tIns="45718" rIns="91435" bIns="45718" rtlCol="0">
            <a:normAutofit/>
          </a:bodyPr>
          <a:lstStyle/>
          <a:p>
            <a:pPr marL="342883" indent="-342883">
              <a:spcBef>
                <a:spcPct val="20000"/>
              </a:spcBef>
              <a:defRPr/>
            </a:pPr>
            <a:r>
              <a:rPr lang="en-US" sz="1600" b="1" dirty="0" smtClean="0"/>
              <a:t>Scalability of  DryadLINQ </a:t>
            </a:r>
            <a:r>
              <a:rPr lang="en-US" sz="1600" b="1" dirty="0" err="1" smtClean="0"/>
              <a:t>PhyloD</a:t>
            </a:r>
            <a:r>
              <a:rPr lang="en-US" sz="1600" b="1" dirty="0" smtClean="0"/>
              <a:t> Application</a:t>
            </a:r>
            <a:endParaRPr lang="en-US" sz="1600" b="1" dirty="0"/>
          </a:p>
        </p:txBody>
      </p:sp>
      <p:pic>
        <p:nvPicPr>
          <p:cNvPr id="42" name="Picture 41" descr="PhyloD.png"/>
          <p:cNvPicPr>
            <a:picLocks noChangeAspect="1"/>
          </p:cNvPicPr>
          <p:nvPr/>
        </p:nvPicPr>
        <p:blipFill>
          <a:blip r:embed="rId5" cstate="print"/>
          <a:stretch>
            <a:fillRect/>
          </a:stretch>
        </p:blipFill>
        <p:spPr>
          <a:xfrm>
            <a:off x="609600" y="2667000"/>
            <a:ext cx="2526063" cy="3505200"/>
          </a:xfrm>
          <a:prstGeom prst="rect">
            <a:avLst/>
          </a:prstGeom>
        </p:spPr>
      </p:pic>
      <p:sp>
        <p:nvSpPr>
          <p:cNvPr id="10" name="TextBox 9"/>
          <p:cNvSpPr txBox="1"/>
          <p:nvPr/>
        </p:nvSpPr>
        <p:spPr>
          <a:xfrm>
            <a:off x="457200" y="6324600"/>
            <a:ext cx="7839780" cy="276999"/>
          </a:xfrm>
          <a:prstGeom prst="rect">
            <a:avLst/>
          </a:prstGeom>
          <a:noFill/>
        </p:spPr>
        <p:txBody>
          <a:bodyPr wrap="square" rtlCol="0">
            <a:spAutoFit/>
          </a:bodyPr>
          <a:lstStyle/>
          <a:p>
            <a:r>
              <a:rPr lang="en-US" sz="1200" dirty="0" smtClean="0">
                <a:solidFill>
                  <a:schemeClr val="tx2">
                    <a:lumMod val="75000"/>
                  </a:schemeClr>
                </a:solidFill>
              </a:rPr>
              <a:t>[5] </a:t>
            </a:r>
            <a:r>
              <a:rPr lang="en-US" sz="1200" dirty="0" smtClean="0"/>
              <a:t>Microsoft Computational Biology Web Tools, http://research.microsoft.com/en-us/um/redmond/projects/MSCompBio/</a:t>
            </a:r>
            <a:endParaRPr lang="en-US" sz="1200" dirty="0">
              <a:solidFill>
                <a:schemeClr val="tx2">
                  <a:lumMod val="75000"/>
                </a:schemeClr>
              </a:solidFill>
            </a:endParaRPr>
          </a:p>
        </p:txBody>
      </p:sp>
      <p:sp>
        <p:nvSpPr>
          <p:cNvPr id="11" name="TextBox 10"/>
          <p:cNvSpPr txBox="1"/>
          <p:nvPr/>
        </p:nvSpPr>
        <p:spPr>
          <a:xfrm>
            <a:off x="6858000" y="990600"/>
            <a:ext cx="2133600" cy="1200329"/>
          </a:xfrm>
          <a:prstGeom prst="rect">
            <a:avLst/>
          </a:prstGeom>
          <a:noFill/>
        </p:spPr>
        <p:txBody>
          <a:bodyPr wrap="square" rtlCol="0">
            <a:spAutoFit/>
          </a:bodyPr>
          <a:lstStyle/>
          <a:p>
            <a:pPr marL="228600" lvl="0" indent="-228600">
              <a:buFont typeface="Arial" pitchFamily="34" charset="0"/>
              <a:buChar char="•"/>
            </a:pPr>
            <a:r>
              <a:rPr lang="en-US" dirty="0" smtClean="0"/>
              <a:t>Output of </a:t>
            </a:r>
            <a:r>
              <a:rPr lang="en-US" dirty="0" err="1" smtClean="0"/>
              <a:t>PhyloD</a:t>
            </a:r>
            <a:r>
              <a:rPr lang="en-US" dirty="0" smtClean="0"/>
              <a:t> shows the associations</a:t>
            </a:r>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0"/>
            <a:ext cx="8229600" cy="1143000"/>
          </a:xfrm>
        </p:spPr>
        <p:txBody>
          <a:bodyPr>
            <a:normAutofit/>
          </a:bodyPr>
          <a:lstStyle/>
          <a:p>
            <a:r>
              <a:rPr lang="en-US" sz="4000" dirty="0" smtClean="0"/>
              <a:t>All-Pairs[3] Using DryadLINQ</a:t>
            </a:r>
            <a:endParaRPr lang="en-US" sz="4000" dirty="0"/>
          </a:p>
        </p:txBody>
      </p:sp>
      <p:graphicFrame>
        <p:nvGraphicFramePr>
          <p:cNvPr id="23" name="Chart 22"/>
          <p:cNvGraphicFramePr/>
          <p:nvPr/>
        </p:nvGraphicFramePr>
        <p:xfrm>
          <a:off x="5791200" y="1828800"/>
          <a:ext cx="3048000" cy="23622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609600" y="3810000"/>
            <a:ext cx="4343400" cy="307777"/>
          </a:xfrm>
          <a:prstGeom prst="rect">
            <a:avLst/>
          </a:prstGeom>
          <a:noFill/>
        </p:spPr>
        <p:txBody>
          <a:bodyPr wrap="square" rtlCol="0">
            <a:spAutoFit/>
          </a:bodyPr>
          <a:lstStyle/>
          <a:p>
            <a:r>
              <a:rPr lang="en-US" sz="1400" b="1" dirty="0" smtClean="0">
                <a:solidFill>
                  <a:srgbClr val="00B0F0"/>
                </a:solidFill>
              </a:rPr>
              <a:t>Calculate  Pairwise Distances (Smith Waterman Gotoh)</a:t>
            </a:r>
            <a:endParaRPr lang="en-US" sz="1400" b="1" dirty="0">
              <a:solidFill>
                <a:srgbClr val="00B0F0"/>
              </a:solidFill>
            </a:endParaRPr>
          </a:p>
        </p:txBody>
      </p:sp>
      <p:sp>
        <p:nvSpPr>
          <p:cNvPr id="25" name="Down Arrow Callout 24"/>
          <p:cNvSpPr/>
          <p:nvPr/>
        </p:nvSpPr>
        <p:spPr>
          <a:xfrm>
            <a:off x="7010400" y="1371600"/>
            <a:ext cx="1981200" cy="838200"/>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125 million distances</a:t>
            </a:r>
          </a:p>
          <a:p>
            <a:pPr algn="ctr"/>
            <a:r>
              <a:rPr lang="en-US" sz="1600" dirty="0" smtClean="0"/>
              <a:t>4 hours &amp; 46 minutes</a:t>
            </a:r>
            <a:endParaRPr lang="en-US" sz="1600" dirty="0"/>
          </a:p>
        </p:txBody>
      </p:sp>
      <p:sp>
        <p:nvSpPr>
          <p:cNvPr id="27" name="Content Placeholder 28"/>
          <p:cNvSpPr>
            <a:spLocks noGrp="1"/>
          </p:cNvSpPr>
          <p:nvPr>
            <p:ph idx="1"/>
          </p:nvPr>
        </p:nvSpPr>
        <p:spPr>
          <a:xfrm>
            <a:off x="381000" y="4419600"/>
            <a:ext cx="7924800" cy="1447800"/>
          </a:xfrm>
        </p:spPr>
        <p:txBody>
          <a:bodyPr>
            <a:normAutofit/>
          </a:bodyPr>
          <a:lstStyle/>
          <a:p>
            <a:pPr marL="136525" indent="-158750">
              <a:lnSpc>
                <a:spcPct val="120000"/>
              </a:lnSpc>
              <a:spcBef>
                <a:spcPts val="0"/>
              </a:spcBef>
              <a:defRPr/>
            </a:pPr>
            <a:r>
              <a:rPr lang="en-US" sz="1600" dirty="0" smtClean="0"/>
              <a:t>Calculate pairwise distances for a collection of genes (used for clustering, MDS)</a:t>
            </a:r>
          </a:p>
          <a:p>
            <a:pPr marL="136525" indent="-158750">
              <a:lnSpc>
                <a:spcPct val="120000"/>
              </a:lnSpc>
              <a:spcBef>
                <a:spcPts val="0"/>
              </a:spcBef>
              <a:defRPr/>
            </a:pPr>
            <a:r>
              <a:rPr lang="en-US" sz="1600" dirty="0" smtClean="0"/>
              <a:t>Fine grained tasks in MPI</a:t>
            </a:r>
          </a:p>
          <a:p>
            <a:pPr marL="136525" indent="-158750">
              <a:lnSpc>
                <a:spcPct val="120000"/>
              </a:lnSpc>
              <a:spcBef>
                <a:spcPts val="0"/>
              </a:spcBef>
              <a:defRPr/>
            </a:pPr>
            <a:r>
              <a:rPr lang="en-US" sz="1600" dirty="0" smtClean="0"/>
              <a:t>Coarse grained tasks in DryadLINQ</a:t>
            </a:r>
          </a:p>
          <a:p>
            <a:pPr marL="136525" indent="-158750">
              <a:lnSpc>
                <a:spcPct val="120000"/>
              </a:lnSpc>
              <a:spcBef>
                <a:spcPts val="0"/>
              </a:spcBef>
              <a:defRPr/>
            </a:pPr>
            <a:r>
              <a:rPr lang="en-US" sz="1600" dirty="0" smtClean="0"/>
              <a:t>Performed on 768 cores (Tempest Cluster)</a:t>
            </a:r>
          </a:p>
          <a:p>
            <a:pPr marL="320040" lvl="1">
              <a:lnSpc>
                <a:spcPct val="150000"/>
              </a:lnSpc>
              <a:buClr>
                <a:srgbClr val="C00000"/>
              </a:buClr>
              <a:defRPr/>
            </a:pPr>
            <a:endParaRPr lang="en-US" sz="2000" b="1" dirty="0" smtClean="0"/>
          </a:p>
          <a:p>
            <a:pPr>
              <a:lnSpc>
                <a:spcPct val="150000"/>
              </a:lnSpc>
              <a:buClr>
                <a:srgbClr val="C00000"/>
              </a:buClr>
            </a:pPr>
            <a:endParaRPr lang="en-US" sz="2000" dirty="0"/>
          </a:p>
        </p:txBody>
      </p:sp>
      <p:sp>
        <p:nvSpPr>
          <p:cNvPr id="8" name="TextBox 7"/>
          <p:cNvSpPr txBox="1"/>
          <p:nvPr/>
        </p:nvSpPr>
        <p:spPr>
          <a:xfrm>
            <a:off x="381000" y="5943600"/>
            <a:ext cx="8534400" cy="646331"/>
          </a:xfrm>
          <a:prstGeom prst="rect">
            <a:avLst/>
          </a:prstGeom>
          <a:noFill/>
        </p:spPr>
        <p:txBody>
          <a:bodyPr wrap="square" rtlCol="0">
            <a:spAutoFit/>
          </a:bodyPr>
          <a:lstStyle/>
          <a:p>
            <a:r>
              <a:rPr lang="en-US" sz="1200" dirty="0" smtClean="0"/>
              <a:t>[5] </a:t>
            </a:r>
            <a:r>
              <a:rPr lang="en-US" sz="1200" dirty="0" err="1" smtClean="0"/>
              <a:t>Moretti</a:t>
            </a:r>
            <a:r>
              <a:rPr lang="en-US" sz="1200" dirty="0" smtClean="0"/>
              <a:t>, C., Bui, H., Hollingsworth, K., Rich, B., Flynn, P., &amp; </a:t>
            </a:r>
            <a:r>
              <a:rPr lang="en-US" sz="1200" dirty="0" err="1" smtClean="0"/>
              <a:t>Thain</a:t>
            </a:r>
            <a:r>
              <a:rPr lang="en-US" sz="1200" dirty="0" smtClean="0"/>
              <a:t>, D. (2009). All-Pairs: An Abstraction for Data Intensive Computing on Campus Grids. </a:t>
            </a:r>
            <a:r>
              <a:rPr lang="en-US" sz="1200" i="1" dirty="0" smtClean="0"/>
              <a:t>IEEE Transactions on Parallel and Distributed Systems</a:t>
            </a:r>
            <a:r>
              <a:rPr lang="en-US" sz="1200" dirty="0" smtClean="0"/>
              <a:t> </a:t>
            </a:r>
            <a:r>
              <a:rPr lang="en-US" sz="1200" i="1" dirty="0" smtClean="0"/>
              <a:t>, 21</a:t>
            </a:r>
            <a:r>
              <a:rPr lang="en-US" sz="1200" dirty="0" smtClean="0"/>
              <a:t>, 21-36.</a:t>
            </a:r>
          </a:p>
          <a:p>
            <a:endParaRPr lang="en-US" sz="1200" dirty="0"/>
          </a:p>
        </p:txBody>
      </p:sp>
      <p:pic>
        <p:nvPicPr>
          <p:cNvPr id="1026" name="Picture 2" descr="D:\academic\phd\Publications\HandbookOfCloudComputing\dryad-swg.png"/>
          <p:cNvPicPr>
            <a:picLocks noChangeAspect="1" noChangeArrowheads="1"/>
          </p:cNvPicPr>
          <p:nvPr/>
        </p:nvPicPr>
        <p:blipFill>
          <a:blip r:embed="rId4" cstate="print"/>
          <a:srcRect/>
          <a:stretch>
            <a:fillRect/>
          </a:stretch>
        </p:blipFill>
        <p:spPr bwMode="auto">
          <a:xfrm>
            <a:off x="304801" y="1066800"/>
            <a:ext cx="5333999" cy="28194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fontScale="90000"/>
          </a:bodyPr>
          <a:lstStyle/>
          <a:p>
            <a:r>
              <a:rPr lang="en-US" dirty="0" smtClean="0"/>
              <a:t>Dryad versus MPI for Smith Waterman</a:t>
            </a:r>
            <a:endParaRPr lang="en-US" dirty="0"/>
          </a:p>
        </p:txBody>
      </p:sp>
      <p:pic>
        <p:nvPicPr>
          <p:cNvPr id="5" name="Picture 4"/>
          <p:cNvPicPr/>
          <p:nvPr/>
        </p:nvPicPr>
        <p:blipFill>
          <a:blip r:embed="rId3" cstate="print"/>
          <a:srcRect/>
          <a:stretch>
            <a:fillRect/>
          </a:stretch>
        </p:blipFill>
        <p:spPr bwMode="auto">
          <a:xfrm>
            <a:off x="457200" y="1143000"/>
            <a:ext cx="8534400" cy="4876800"/>
          </a:xfrm>
          <a:prstGeom prst="rect">
            <a:avLst/>
          </a:prstGeom>
          <a:noFill/>
          <a:ln w="9525">
            <a:noFill/>
            <a:miter lim="800000"/>
            <a:headEnd/>
            <a:tailEnd/>
          </a:ln>
        </p:spPr>
      </p:pic>
      <p:sp>
        <p:nvSpPr>
          <p:cNvPr id="7" name="TextBox 6"/>
          <p:cNvSpPr txBox="1"/>
          <p:nvPr/>
        </p:nvSpPr>
        <p:spPr>
          <a:xfrm>
            <a:off x="1828800" y="6096000"/>
            <a:ext cx="2840393" cy="461665"/>
          </a:xfrm>
          <a:prstGeom prst="rect">
            <a:avLst/>
          </a:prstGeom>
          <a:noFill/>
        </p:spPr>
        <p:txBody>
          <a:bodyPr wrap="none" rtlCol="0">
            <a:spAutoFit/>
          </a:bodyPr>
          <a:lstStyle/>
          <a:p>
            <a:r>
              <a:rPr lang="en-US" sz="2400" b="1" dirty="0" smtClean="0"/>
              <a:t>Flat is perfect scaling</a:t>
            </a:r>
            <a:endParaRPr lang="en-US" sz="2400"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a:bodyPr>
          <a:lstStyle/>
          <a:p>
            <a:r>
              <a:rPr lang="en-US" dirty="0" smtClean="0"/>
              <a:t>Dryad Scaling on Smith Waterman</a:t>
            </a:r>
            <a:endParaRPr lang="en-US" dirty="0"/>
          </a:p>
        </p:txBody>
      </p:sp>
      <p:pic>
        <p:nvPicPr>
          <p:cNvPr id="6" name="Picture 5"/>
          <p:cNvPicPr/>
          <p:nvPr/>
        </p:nvPicPr>
        <p:blipFill>
          <a:blip r:embed="rId3" cstate="print"/>
          <a:srcRect/>
          <a:stretch>
            <a:fillRect/>
          </a:stretch>
        </p:blipFill>
        <p:spPr bwMode="auto">
          <a:xfrm>
            <a:off x="457200" y="1295400"/>
            <a:ext cx="8077200" cy="4568790"/>
          </a:xfrm>
          <a:prstGeom prst="rect">
            <a:avLst/>
          </a:prstGeom>
          <a:noFill/>
          <a:ln w="9525">
            <a:noFill/>
            <a:miter lim="800000"/>
            <a:headEnd/>
            <a:tailEnd/>
          </a:ln>
        </p:spPr>
      </p:pic>
      <p:sp>
        <p:nvSpPr>
          <p:cNvPr id="7" name="TextBox 6"/>
          <p:cNvSpPr txBox="1"/>
          <p:nvPr/>
        </p:nvSpPr>
        <p:spPr>
          <a:xfrm>
            <a:off x="1828800" y="6096000"/>
            <a:ext cx="2840393" cy="461665"/>
          </a:xfrm>
          <a:prstGeom prst="rect">
            <a:avLst/>
          </a:prstGeom>
          <a:noFill/>
        </p:spPr>
        <p:txBody>
          <a:bodyPr wrap="none" rtlCol="0">
            <a:spAutoFit/>
          </a:bodyPr>
          <a:lstStyle/>
          <a:p>
            <a:r>
              <a:rPr lang="en-US" sz="2400" b="1" dirty="0" smtClean="0"/>
              <a:t>Flat is perfect scaling</a:t>
            </a:r>
            <a:endParaRPr lang="en-US" sz="2400"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229600" cy="1143000"/>
          </a:xfrm>
        </p:spPr>
        <p:txBody>
          <a:bodyPr/>
          <a:lstStyle/>
          <a:p>
            <a:r>
              <a:rPr lang="en-US" dirty="0" smtClean="0"/>
              <a:t>Dryad for Inhomogeneous Data</a:t>
            </a:r>
            <a:endParaRPr lang="en-US" dirty="0"/>
          </a:p>
        </p:txBody>
      </p:sp>
      <p:sp>
        <p:nvSpPr>
          <p:cNvPr id="4" name="TextBox 3"/>
          <p:cNvSpPr txBox="1"/>
          <p:nvPr/>
        </p:nvSpPr>
        <p:spPr>
          <a:xfrm>
            <a:off x="1828800" y="6096000"/>
            <a:ext cx="5951950" cy="461665"/>
          </a:xfrm>
          <a:prstGeom prst="rect">
            <a:avLst/>
          </a:prstGeom>
          <a:noFill/>
        </p:spPr>
        <p:txBody>
          <a:bodyPr wrap="none" rtlCol="0">
            <a:spAutoFit/>
          </a:bodyPr>
          <a:lstStyle/>
          <a:p>
            <a:r>
              <a:rPr lang="en-US" sz="2400" b="1" dirty="0" smtClean="0"/>
              <a:t>Flat is perfect scaling – measured on Tempest</a:t>
            </a:r>
            <a:endParaRPr lang="en-US" sz="2400" b="1" dirty="0"/>
          </a:p>
        </p:txBody>
      </p:sp>
      <p:grpSp>
        <p:nvGrpSpPr>
          <p:cNvPr id="3" name="Group 4"/>
          <p:cNvGrpSpPr/>
          <p:nvPr/>
        </p:nvGrpSpPr>
        <p:grpSpPr>
          <a:xfrm>
            <a:off x="838199" y="1600200"/>
            <a:ext cx="7162801" cy="4345023"/>
            <a:chOff x="1456224" y="909603"/>
            <a:chExt cx="5963790" cy="3875235"/>
          </a:xfrm>
        </p:grpSpPr>
        <p:pic>
          <p:nvPicPr>
            <p:cNvPr id="6" name="Picture 2"/>
            <p:cNvPicPr>
              <a:picLocks noChangeAspect="1" noChangeArrowheads="1"/>
            </p:cNvPicPr>
            <p:nvPr/>
          </p:nvPicPr>
          <p:blipFill>
            <a:blip r:embed="rId3" cstate="print"/>
            <a:srcRect l="3692" t="1735" r="16143" b="6186"/>
            <a:stretch>
              <a:fillRect/>
            </a:stretch>
          </p:blipFill>
          <p:spPr bwMode="auto">
            <a:xfrm>
              <a:off x="1870038" y="909603"/>
              <a:ext cx="5549976" cy="3875235"/>
            </a:xfrm>
            <a:prstGeom prst="rect">
              <a:avLst/>
            </a:prstGeom>
            <a:noFill/>
            <a:ln w="9525">
              <a:noFill/>
              <a:miter lim="800000"/>
              <a:headEnd/>
              <a:tailEnd/>
            </a:ln>
            <a:effectLst/>
          </p:spPr>
        </p:pic>
        <p:sp>
          <p:nvSpPr>
            <p:cNvPr id="7" name="TextBox 6"/>
            <p:cNvSpPr txBox="1"/>
            <p:nvPr/>
          </p:nvSpPr>
          <p:spPr>
            <a:xfrm rot="16200000">
              <a:off x="1153440" y="2477159"/>
              <a:ext cx="900524" cy="294955"/>
            </a:xfrm>
            <a:prstGeom prst="rect">
              <a:avLst/>
            </a:prstGeom>
            <a:noFill/>
          </p:spPr>
          <p:txBody>
            <a:bodyPr wrap="none" rtlCol="0">
              <a:spAutoFit/>
            </a:bodyPr>
            <a:lstStyle/>
            <a:p>
              <a:r>
                <a:rPr lang="en-US" b="1" dirty="0" smtClean="0"/>
                <a:t>Time (ms)</a:t>
              </a:r>
              <a:endParaRPr lang="en-US" b="1" dirty="0"/>
            </a:p>
          </p:txBody>
        </p:sp>
        <p:sp>
          <p:nvSpPr>
            <p:cNvPr id="8" name="TextBox 7"/>
            <p:cNvSpPr txBox="1"/>
            <p:nvPr/>
          </p:nvSpPr>
          <p:spPr>
            <a:xfrm>
              <a:off x="2977590" y="3996654"/>
              <a:ext cx="2952056" cy="293383"/>
            </a:xfrm>
            <a:prstGeom prst="rect">
              <a:avLst/>
            </a:prstGeom>
            <a:noFill/>
          </p:spPr>
          <p:txBody>
            <a:bodyPr wrap="none" rtlCol="0">
              <a:spAutoFit/>
            </a:bodyPr>
            <a:lstStyle/>
            <a:p>
              <a:r>
                <a:rPr lang="en-US" b="1" dirty="0" smtClean="0"/>
                <a:t>Sequence Length Standard Deviation</a:t>
              </a:r>
              <a:endParaRPr lang="en-US" b="1" dirty="0"/>
            </a:p>
          </p:txBody>
        </p:sp>
        <p:sp>
          <p:nvSpPr>
            <p:cNvPr id="9" name="TextBox 8"/>
            <p:cNvSpPr txBox="1"/>
            <p:nvPr/>
          </p:nvSpPr>
          <p:spPr>
            <a:xfrm>
              <a:off x="3147993" y="1238220"/>
              <a:ext cx="2056973" cy="369332"/>
            </a:xfrm>
            <a:prstGeom prst="rect">
              <a:avLst/>
            </a:prstGeom>
            <a:noFill/>
          </p:spPr>
          <p:txBody>
            <a:bodyPr wrap="none" rtlCol="0">
              <a:spAutoFit/>
            </a:bodyPr>
            <a:lstStyle/>
            <a:p>
              <a:r>
                <a:rPr lang="en-US" dirty="0" smtClean="0"/>
                <a:t>Mean Length 400</a:t>
              </a:r>
              <a:endParaRPr lang="en-US" dirty="0"/>
            </a:p>
          </p:txBody>
        </p:sp>
      </p:grpSp>
      <p:sp>
        <p:nvSpPr>
          <p:cNvPr id="10" name="TextBox 9"/>
          <p:cNvSpPr txBox="1"/>
          <p:nvPr/>
        </p:nvSpPr>
        <p:spPr>
          <a:xfrm>
            <a:off x="7239000" y="1600200"/>
            <a:ext cx="685800" cy="369332"/>
          </a:xfrm>
          <a:prstGeom prst="rect">
            <a:avLst/>
          </a:prstGeom>
          <a:noFill/>
        </p:spPr>
        <p:txBody>
          <a:bodyPr wrap="square" rtlCol="0">
            <a:spAutoFit/>
          </a:bodyPr>
          <a:lstStyle/>
          <a:p>
            <a:r>
              <a:rPr lang="en-US" dirty="0" smtClean="0"/>
              <a:t>Total</a:t>
            </a:r>
            <a:endParaRPr lang="en-US" dirty="0"/>
          </a:p>
        </p:txBody>
      </p:sp>
      <p:sp>
        <p:nvSpPr>
          <p:cNvPr id="11" name="TextBox 10"/>
          <p:cNvSpPr txBox="1"/>
          <p:nvPr/>
        </p:nvSpPr>
        <p:spPr>
          <a:xfrm>
            <a:off x="6934200" y="3135868"/>
            <a:ext cx="1447800" cy="369332"/>
          </a:xfrm>
          <a:prstGeom prst="rect">
            <a:avLst/>
          </a:prstGeom>
          <a:noFill/>
        </p:spPr>
        <p:txBody>
          <a:bodyPr wrap="square" rtlCol="0">
            <a:spAutoFit/>
          </a:bodyPr>
          <a:lstStyle/>
          <a:p>
            <a:r>
              <a:rPr lang="en-US" dirty="0" smtClean="0"/>
              <a:t>Computation</a:t>
            </a:r>
            <a:endParaRPr lang="en-US" dirty="0"/>
          </a:p>
        </p:txBody>
      </p:sp>
      <p:sp>
        <p:nvSpPr>
          <p:cNvPr id="12" name="TextBox 11"/>
          <p:cNvSpPr txBox="1"/>
          <p:nvPr/>
        </p:nvSpPr>
        <p:spPr>
          <a:xfrm>
            <a:off x="1295400" y="990600"/>
            <a:ext cx="7467600" cy="523220"/>
          </a:xfrm>
          <a:prstGeom prst="rect">
            <a:avLst/>
          </a:prstGeom>
          <a:noFill/>
          <a:ln>
            <a:solidFill>
              <a:schemeClr val="accent1">
                <a:lumMod val="60000"/>
                <a:lumOff val="40000"/>
              </a:schemeClr>
            </a:solidFill>
          </a:ln>
        </p:spPr>
        <p:txBody>
          <a:bodyPr wrap="square" rtlCol="0">
            <a:spAutoFit/>
          </a:bodyPr>
          <a:lstStyle/>
          <a:p>
            <a:r>
              <a:rPr lang="en-US" sz="2200" b="1" dirty="0" smtClean="0"/>
              <a:t>Calculation Time per Pair [A,B]  </a:t>
            </a:r>
            <a:r>
              <a:rPr lang="el-GR" sz="2800" b="1" dirty="0" smtClean="0"/>
              <a:t>α</a:t>
            </a:r>
            <a:r>
              <a:rPr lang="en-US" sz="2200" b="1" dirty="0" smtClean="0"/>
              <a:t> Length A * Length B   </a:t>
            </a:r>
            <a:endParaRPr lang="en-US" sz="22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4"/>
          <p:cNvPicPr>
            <a:picLocks noChangeAspect="1" noChangeArrowheads="1"/>
          </p:cNvPicPr>
          <p:nvPr/>
        </p:nvPicPr>
        <p:blipFill>
          <a:blip r:embed="rId3" cstate="print"/>
          <a:srcRect l="10930" t="17251" r="9434"/>
          <a:stretch>
            <a:fillRect/>
          </a:stretch>
        </p:blipFill>
        <p:spPr bwMode="auto">
          <a:xfrm>
            <a:off x="0" y="-22412"/>
            <a:ext cx="9144000" cy="6880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dirty="0" smtClean="0"/>
              <a:t>Hadoop/Dryad Comparison</a:t>
            </a:r>
            <a:br>
              <a:rPr lang="en-US" sz="3200" dirty="0" smtClean="0"/>
            </a:br>
            <a:r>
              <a:rPr lang="en-US" sz="3200" dirty="0" smtClean="0"/>
              <a:t>“Homogeneous” Data</a:t>
            </a:r>
            <a:endParaRPr lang="en-US" sz="3200" dirty="0"/>
          </a:p>
        </p:txBody>
      </p:sp>
      <p:sp>
        <p:nvSpPr>
          <p:cNvPr id="5" name="TextBox 4"/>
          <p:cNvSpPr txBox="1"/>
          <p:nvPr/>
        </p:nvSpPr>
        <p:spPr>
          <a:xfrm>
            <a:off x="762000" y="5867400"/>
            <a:ext cx="7660430" cy="646331"/>
          </a:xfrm>
          <a:prstGeom prst="rect">
            <a:avLst/>
          </a:prstGeom>
          <a:noFill/>
        </p:spPr>
        <p:txBody>
          <a:bodyPr wrap="none" rtlCol="0">
            <a:spAutoFit/>
          </a:bodyPr>
          <a:lstStyle/>
          <a:p>
            <a:r>
              <a:rPr lang="en-US" b="1" dirty="0" smtClean="0"/>
              <a:t>Dryad with Windows HPCS compared to Hadoop with Linux RHEL on </a:t>
            </a:r>
            <a:r>
              <a:rPr lang="en-US" b="1" dirty="0" err="1" smtClean="0"/>
              <a:t>Idataplex</a:t>
            </a:r>
            <a:endParaRPr lang="en-US" b="1" dirty="0" smtClean="0"/>
          </a:p>
          <a:p>
            <a:r>
              <a:rPr lang="en-US" b="1" dirty="0" smtClean="0"/>
              <a:t>Using real data with standard deviation/length = 0.1</a:t>
            </a:r>
            <a:endParaRPr lang="en-US" b="1" dirty="0"/>
          </a:p>
        </p:txBody>
      </p:sp>
      <p:grpSp>
        <p:nvGrpSpPr>
          <p:cNvPr id="3" name="Group 5"/>
          <p:cNvGrpSpPr/>
          <p:nvPr/>
        </p:nvGrpSpPr>
        <p:grpSpPr>
          <a:xfrm>
            <a:off x="1307068" y="1524000"/>
            <a:ext cx="6398708" cy="4094835"/>
            <a:chOff x="-293132" y="2763165"/>
            <a:chExt cx="6398708" cy="4094835"/>
          </a:xfrm>
        </p:grpSpPr>
        <p:graphicFrame>
          <p:nvGraphicFramePr>
            <p:cNvPr id="7" name="Chart 6"/>
            <p:cNvGraphicFramePr/>
            <p:nvPr/>
          </p:nvGraphicFramePr>
          <p:xfrm>
            <a:off x="0" y="2763165"/>
            <a:ext cx="6105576" cy="409483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rot="16200000">
              <a:off x="-1382758" y="4386191"/>
              <a:ext cx="2548583" cy="369332"/>
            </a:xfrm>
            <a:prstGeom prst="rect">
              <a:avLst/>
            </a:prstGeom>
            <a:noFill/>
          </p:spPr>
          <p:txBody>
            <a:bodyPr wrap="none" rtlCol="0">
              <a:spAutoFit/>
            </a:bodyPr>
            <a:lstStyle/>
            <a:p>
              <a:r>
                <a:rPr lang="en-US" b="1" dirty="0" smtClean="0"/>
                <a:t>Time per Alignment (ms)</a:t>
              </a:r>
              <a:endParaRPr lang="en-US" b="1" dirty="0"/>
            </a:p>
          </p:txBody>
        </p:sp>
        <p:sp>
          <p:nvSpPr>
            <p:cNvPr id="9" name="TextBox 8"/>
            <p:cNvSpPr txBox="1"/>
            <p:nvPr/>
          </p:nvSpPr>
          <p:spPr>
            <a:xfrm>
              <a:off x="4791078" y="2990844"/>
              <a:ext cx="838691" cy="369332"/>
            </a:xfrm>
            <a:prstGeom prst="rect">
              <a:avLst/>
            </a:prstGeom>
            <a:noFill/>
          </p:spPr>
          <p:txBody>
            <a:bodyPr wrap="none" rtlCol="0">
              <a:spAutoFit/>
            </a:bodyPr>
            <a:lstStyle/>
            <a:p>
              <a:r>
                <a:rPr lang="en-US" dirty="0" smtClean="0"/>
                <a:t>Dryad</a:t>
              </a:r>
              <a:endParaRPr lang="en-US" dirty="0"/>
            </a:p>
          </p:txBody>
        </p:sp>
        <p:sp>
          <p:nvSpPr>
            <p:cNvPr id="10" name="TextBox 9"/>
            <p:cNvSpPr txBox="1"/>
            <p:nvPr/>
          </p:nvSpPr>
          <p:spPr>
            <a:xfrm>
              <a:off x="4827591" y="4049721"/>
              <a:ext cx="1043876" cy="369332"/>
            </a:xfrm>
            <a:prstGeom prst="rect">
              <a:avLst/>
            </a:prstGeom>
            <a:noFill/>
          </p:spPr>
          <p:txBody>
            <a:bodyPr wrap="none" rtlCol="0">
              <a:spAutoFit/>
            </a:bodyPr>
            <a:lstStyle/>
            <a:p>
              <a:r>
                <a:rPr lang="en-US" dirty="0" smtClean="0"/>
                <a:t>Hadoop</a:t>
              </a:r>
              <a:endParaRPr lang="en-US" dirty="0"/>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t>Hadoop/Dryad Comparison</a:t>
            </a:r>
            <a:br>
              <a:rPr lang="en-US" sz="3200" dirty="0" smtClean="0"/>
            </a:br>
            <a:r>
              <a:rPr lang="en-US" sz="3200" dirty="0" smtClean="0"/>
              <a:t>Inhomogeneous Data I</a:t>
            </a:r>
            <a:endParaRPr lang="en-US" sz="3200" dirty="0"/>
          </a:p>
        </p:txBody>
      </p:sp>
      <p:sp>
        <p:nvSpPr>
          <p:cNvPr id="5" name="TextBox 4"/>
          <p:cNvSpPr txBox="1"/>
          <p:nvPr/>
        </p:nvSpPr>
        <p:spPr>
          <a:xfrm>
            <a:off x="152400" y="6248400"/>
            <a:ext cx="8627042" cy="369332"/>
          </a:xfrm>
          <a:prstGeom prst="rect">
            <a:avLst/>
          </a:prstGeom>
          <a:noFill/>
        </p:spPr>
        <p:txBody>
          <a:bodyPr wrap="none" rtlCol="0">
            <a:spAutoFit/>
          </a:bodyPr>
          <a:lstStyle/>
          <a:p>
            <a:r>
              <a:rPr lang="en-US" b="1" dirty="0" smtClean="0"/>
              <a:t>Dryad with Windows HPCS compared to Hadoop with Linux RHEL on </a:t>
            </a:r>
            <a:r>
              <a:rPr lang="en-US" b="1" dirty="0" err="1" smtClean="0"/>
              <a:t>Idataplex</a:t>
            </a:r>
            <a:r>
              <a:rPr lang="en-US" b="1" dirty="0" smtClean="0"/>
              <a:t> (32 nodes)</a:t>
            </a:r>
            <a:endParaRPr lang="en-US" b="1" dirty="0"/>
          </a:p>
        </p:txBody>
      </p:sp>
      <p:graphicFrame>
        <p:nvGraphicFramePr>
          <p:cNvPr id="6" name="Chart 5"/>
          <p:cNvGraphicFramePr/>
          <p:nvPr/>
        </p:nvGraphicFramePr>
        <p:xfrm>
          <a:off x="1066800" y="801469"/>
          <a:ext cx="68580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381000" y="5486400"/>
            <a:ext cx="8305800" cy="707886"/>
          </a:xfrm>
          <a:prstGeom prst="rect">
            <a:avLst/>
          </a:prstGeom>
        </p:spPr>
        <p:txBody>
          <a:bodyPr wrap="square">
            <a:spAutoFit/>
          </a:bodyPr>
          <a:lstStyle/>
          <a:p>
            <a:r>
              <a:rPr lang="en-US" sz="2000" b="1" dirty="0" smtClean="0"/>
              <a:t>Inhomogeneity of data does not have a significant effect when the sequence lengths are randomly distributed</a:t>
            </a:r>
            <a:endParaRPr lang="en-US" sz="2000" b="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t>Hadoop/Dryad Comparison</a:t>
            </a:r>
            <a:br>
              <a:rPr lang="en-US" sz="3200" dirty="0" smtClean="0"/>
            </a:br>
            <a:r>
              <a:rPr lang="en-US" sz="3200" dirty="0" smtClean="0"/>
              <a:t>Inhomogeneous Data II</a:t>
            </a:r>
            <a:endParaRPr lang="en-US" sz="3200" dirty="0"/>
          </a:p>
        </p:txBody>
      </p:sp>
      <p:sp>
        <p:nvSpPr>
          <p:cNvPr id="5" name="TextBox 4"/>
          <p:cNvSpPr txBox="1"/>
          <p:nvPr/>
        </p:nvSpPr>
        <p:spPr>
          <a:xfrm>
            <a:off x="152400" y="6324600"/>
            <a:ext cx="8627042" cy="369332"/>
          </a:xfrm>
          <a:prstGeom prst="rect">
            <a:avLst/>
          </a:prstGeom>
          <a:noFill/>
        </p:spPr>
        <p:txBody>
          <a:bodyPr wrap="none" rtlCol="0">
            <a:spAutoFit/>
          </a:bodyPr>
          <a:lstStyle/>
          <a:p>
            <a:r>
              <a:rPr lang="en-US" b="1" dirty="0" smtClean="0"/>
              <a:t>Dryad with Windows HPCS compared to Hadoop with Linux RHEL on </a:t>
            </a:r>
            <a:r>
              <a:rPr lang="en-US" b="1" dirty="0" err="1" smtClean="0"/>
              <a:t>Idataplex</a:t>
            </a:r>
            <a:r>
              <a:rPr lang="en-US" b="1" dirty="0" smtClean="0"/>
              <a:t> (32 nodes)</a:t>
            </a:r>
            <a:endParaRPr lang="en-US" b="1" dirty="0"/>
          </a:p>
        </p:txBody>
      </p:sp>
      <p:graphicFrame>
        <p:nvGraphicFramePr>
          <p:cNvPr id="7" name="Chart 6"/>
          <p:cNvGraphicFramePr/>
          <p:nvPr/>
        </p:nvGraphicFramePr>
        <p:xfrm>
          <a:off x="762000" y="990600"/>
          <a:ext cx="7467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52400" y="5486400"/>
            <a:ext cx="8763000" cy="707886"/>
          </a:xfrm>
          <a:prstGeom prst="rect">
            <a:avLst/>
          </a:prstGeom>
        </p:spPr>
        <p:txBody>
          <a:bodyPr wrap="square">
            <a:spAutoFit/>
          </a:bodyPr>
          <a:lstStyle/>
          <a:p>
            <a:r>
              <a:rPr lang="en-US" sz="2000" b="1" dirty="0" smtClean="0"/>
              <a:t>This shows the natural load balancing of Hadoop MR dynamic task assignment using a global pipe line in contrast to the  </a:t>
            </a:r>
            <a:r>
              <a:rPr lang="en-US" sz="2000" b="1" dirty="0" err="1" smtClean="0"/>
              <a:t>DryadLinq</a:t>
            </a:r>
            <a:r>
              <a:rPr lang="en-US" sz="2000" b="1" dirty="0" smtClean="0"/>
              <a:t> static assignment</a:t>
            </a:r>
            <a:endParaRPr lang="en-US" sz="20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p:spPr>
        <p:txBody>
          <a:bodyPr>
            <a:normAutofit fontScale="90000"/>
          </a:bodyPr>
          <a:lstStyle/>
          <a:p>
            <a:r>
              <a:rPr lang="en-US" dirty="0" smtClean="0"/>
              <a:t>Hadoop VM Performance Degradation</a:t>
            </a:r>
            <a:endParaRPr lang="en-US" dirty="0"/>
          </a:p>
        </p:txBody>
      </p:sp>
      <p:sp>
        <p:nvSpPr>
          <p:cNvPr id="3" name="Content Placeholder 2"/>
          <p:cNvSpPr>
            <a:spLocks noGrp="1"/>
          </p:cNvSpPr>
          <p:nvPr>
            <p:ph idx="1"/>
          </p:nvPr>
        </p:nvSpPr>
        <p:spPr>
          <a:xfrm>
            <a:off x="152400" y="5791200"/>
            <a:ext cx="8229600" cy="868363"/>
          </a:xfrm>
        </p:spPr>
        <p:txBody>
          <a:bodyPr/>
          <a:lstStyle/>
          <a:p>
            <a:r>
              <a:rPr lang="en-US" dirty="0" smtClean="0"/>
              <a:t>15.3% Degradation at largest data set size</a:t>
            </a:r>
            <a:endParaRPr lang="en-US" dirty="0"/>
          </a:p>
        </p:txBody>
      </p:sp>
      <p:graphicFrame>
        <p:nvGraphicFramePr>
          <p:cNvPr id="4" name="Chart 3"/>
          <p:cNvGraphicFramePr/>
          <p:nvPr/>
        </p:nvGraphicFramePr>
        <p:xfrm>
          <a:off x="914400" y="1524000"/>
          <a:ext cx="5867400" cy="450850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990600" y="1066800"/>
            <a:ext cx="6728189" cy="523220"/>
          </a:xfrm>
          <a:prstGeom prst="rect">
            <a:avLst/>
          </a:prstGeom>
          <a:solidFill>
            <a:schemeClr val="tx1">
              <a:alpha val="55000"/>
            </a:schemeClr>
          </a:solidFill>
          <a:ln>
            <a:solidFill>
              <a:schemeClr val="accent1">
                <a:lumMod val="60000"/>
                <a:lumOff val="40000"/>
              </a:schemeClr>
            </a:solidFill>
          </a:ln>
          <a:effectLst>
            <a:outerShdw blurRad="50800" dist="38100" dir="2700000" algn="tl" rotWithShape="0">
              <a:prstClr val="black">
                <a:alpha val="40000"/>
              </a:prstClr>
            </a:outerShdw>
          </a:effectLst>
        </p:spPr>
        <p:txBody>
          <a:bodyPr wrap="none" rtlCol="0">
            <a:spAutoFit/>
            <a:scene3d>
              <a:camera prst="orthographicFront"/>
              <a:lightRig rig="threePt" dir="t"/>
            </a:scene3d>
            <a:sp3d extrusionH="57150">
              <a:bevelT w="38100" h="38100"/>
            </a:sp3d>
          </a:bodyPr>
          <a:lstStyle/>
          <a:p>
            <a:r>
              <a:rPr lang="en-US" sz="2800" b="1" dirty="0" err="1" smtClean="0">
                <a:solidFill>
                  <a:schemeClr val="bg1"/>
                </a:solidFill>
                <a:effectLst>
                  <a:outerShdw blurRad="38100" dist="38100" dir="2700000" algn="tl">
                    <a:srgbClr val="000000">
                      <a:alpha val="43137"/>
                    </a:srgbClr>
                  </a:outerShdw>
                </a:effectLst>
              </a:rPr>
              <a:t>Perf</a:t>
            </a:r>
            <a:r>
              <a:rPr lang="en-US" sz="2800" b="1" dirty="0" smtClean="0">
                <a:solidFill>
                  <a:schemeClr val="bg1"/>
                </a:solidFill>
                <a:effectLst>
                  <a:outerShdw blurRad="38100" dist="38100" dir="2700000" algn="tl">
                    <a:srgbClr val="000000">
                      <a:alpha val="43137"/>
                    </a:srgbClr>
                  </a:outerShdw>
                </a:effectLst>
              </a:rPr>
              <a:t>. Degradation = (</a:t>
            </a:r>
            <a:r>
              <a:rPr lang="en-US" sz="2800" b="1" dirty="0" err="1" smtClean="0">
                <a:solidFill>
                  <a:schemeClr val="bg1"/>
                </a:solidFill>
                <a:effectLst>
                  <a:outerShdw blurRad="38100" dist="38100" dir="2700000" algn="tl">
                    <a:srgbClr val="000000">
                      <a:alpha val="43137"/>
                    </a:srgbClr>
                  </a:outerShdw>
                </a:effectLst>
              </a:rPr>
              <a:t>T</a:t>
            </a:r>
            <a:r>
              <a:rPr lang="en-US" sz="2800" b="1" baseline="-25000" dirty="0" err="1" smtClean="0">
                <a:solidFill>
                  <a:schemeClr val="bg1"/>
                </a:solidFill>
                <a:effectLst>
                  <a:outerShdw blurRad="38100" dist="38100" dir="2700000" algn="tl">
                    <a:srgbClr val="000000">
                      <a:alpha val="43137"/>
                    </a:srgbClr>
                  </a:outerShdw>
                </a:effectLst>
              </a:rPr>
              <a:t>vm</a:t>
            </a:r>
            <a:r>
              <a:rPr lang="en-US" sz="2800" b="1" dirty="0" smtClean="0">
                <a:solidFill>
                  <a:schemeClr val="bg1"/>
                </a:solidFill>
                <a:effectLst>
                  <a:outerShdw blurRad="38100" dist="38100" dir="2700000" algn="tl">
                    <a:srgbClr val="000000">
                      <a:alpha val="43137"/>
                    </a:srgbClr>
                  </a:outerShdw>
                </a:effectLst>
              </a:rPr>
              <a:t> – </a:t>
            </a:r>
            <a:r>
              <a:rPr lang="en-US" sz="2800" b="1" dirty="0" err="1" smtClean="0">
                <a:solidFill>
                  <a:schemeClr val="bg1"/>
                </a:solidFill>
                <a:effectLst>
                  <a:outerShdw blurRad="38100" dist="38100" dir="2700000" algn="tl">
                    <a:srgbClr val="000000">
                      <a:alpha val="43137"/>
                    </a:srgbClr>
                  </a:outerShdw>
                </a:effectLst>
              </a:rPr>
              <a:t>T</a:t>
            </a:r>
            <a:r>
              <a:rPr lang="en-US" sz="2800" b="1" baseline="-25000" dirty="0" err="1" smtClean="0">
                <a:solidFill>
                  <a:schemeClr val="bg1"/>
                </a:solidFill>
                <a:effectLst>
                  <a:outerShdw blurRad="38100" dist="38100" dir="2700000" algn="tl">
                    <a:srgbClr val="000000">
                      <a:alpha val="43137"/>
                    </a:srgbClr>
                  </a:outerShdw>
                </a:effectLst>
              </a:rPr>
              <a:t>baremetal</a:t>
            </a:r>
            <a:r>
              <a:rPr lang="en-US" sz="2800" b="1" dirty="0" smtClean="0">
                <a:solidFill>
                  <a:schemeClr val="bg1"/>
                </a:solidFill>
                <a:effectLst>
                  <a:outerShdw blurRad="38100" dist="38100" dir="2700000" algn="tl">
                    <a:srgbClr val="000000">
                      <a:alpha val="43137"/>
                    </a:srgbClr>
                  </a:outerShdw>
                </a:effectLst>
              </a:rPr>
              <a:t>)/</a:t>
            </a:r>
            <a:r>
              <a:rPr lang="en-US" sz="2800" b="1" dirty="0" err="1" smtClean="0">
                <a:solidFill>
                  <a:schemeClr val="bg1"/>
                </a:solidFill>
                <a:effectLst>
                  <a:outerShdw blurRad="38100" dist="38100" dir="2700000" algn="tl">
                    <a:srgbClr val="000000">
                      <a:alpha val="43137"/>
                    </a:srgbClr>
                  </a:outerShdw>
                </a:effectLst>
              </a:rPr>
              <a:t>T</a:t>
            </a:r>
            <a:r>
              <a:rPr lang="en-US" sz="2800" b="1" baseline="-25000" dirty="0" err="1" smtClean="0">
                <a:solidFill>
                  <a:schemeClr val="bg1"/>
                </a:solidFill>
                <a:effectLst>
                  <a:outerShdw blurRad="38100" dist="38100" dir="2700000" algn="tl">
                    <a:srgbClr val="000000">
                      <a:alpha val="43137"/>
                    </a:srgbClr>
                  </a:outerShdw>
                </a:effectLst>
              </a:rPr>
              <a:t>baremetal</a:t>
            </a:r>
            <a:endParaRPr lang="en-US" sz="2800" b="1" baseline="-25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Block Dependence of Dryad SW-G</a:t>
            </a:r>
            <a:br>
              <a:rPr lang="en-US" dirty="0" smtClean="0"/>
            </a:br>
            <a:r>
              <a:rPr lang="en-US" dirty="0" smtClean="0"/>
              <a:t>Processing on 32 node </a:t>
            </a:r>
            <a:r>
              <a:rPr lang="en-US" dirty="0" err="1" smtClean="0"/>
              <a:t>IDataplex</a:t>
            </a:r>
            <a:endParaRPr lang="en-US" dirty="0"/>
          </a:p>
        </p:txBody>
      </p:sp>
      <p:graphicFrame>
        <p:nvGraphicFramePr>
          <p:cNvPr id="4" name="Table 3"/>
          <p:cNvGraphicFramePr>
            <a:graphicFrameLocks noGrp="1"/>
          </p:cNvGraphicFramePr>
          <p:nvPr/>
        </p:nvGraphicFramePr>
        <p:xfrm>
          <a:off x="774648" y="1785915"/>
          <a:ext cx="7047009" cy="3359196"/>
        </p:xfrm>
        <a:graphic>
          <a:graphicData uri="http://schemas.openxmlformats.org/drawingml/2006/table">
            <a:tbl>
              <a:tblPr/>
              <a:tblGrid>
                <a:gridCol w="2708930"/>
                <a:gridCol w="1518540"/>
                <a:gridCol w="1379827"/>
                <a:gridCol w="1439712"/>
              </a:tblGrid>
              <a:tr h="373244">
                <a:tc>
                  <a:txBody>
                    <a:bodyPr/>
                    <a:lstStyle/>
                    <a:p>
                      <a:r>
                        <a:rPr lang="en-US" dirty="0" smtClean="0">
                          <a:solidFill>
                            <a:srgbClr val="000000"/>
                          </a:solidFill>
                        </a:rPr>
                        <a:t>Dryad Block Size D</a:t>
                      </a:r>
                      <a:endParaRPr lang="en-US"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r"/>
                      <a:r>
                        <a:rPr lang="en-US">
                          <a:solidFill>
                            <a:srgbClr val="000000"/>
                          </a:solidFill>
                        </a:rPr>
                        <a:t>128x128</a:t>
                      </a:r>
                      <a:endParaRPr lang="en-US"/>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0829A"/>
                      </a:solidFill>
                      <a:prstDash val="solid"/>
                      <a:round/>
                      <a:headEnd type="none" w="med" len="med"/>
                      <a:tailEnd type="none" w="med" len="med"/>
                    </a:lnR>
                    <a:lnT w="12700" cap="flat" cmpd="sng" algn="ctr">
                      <a:solidFill>
                        <a:srgbClr val="50829A"/>
                      </a:solidFill>
                      <a:prstDash val="solid"/>
                      <a:round/>
                      <a:headEnd type="none" w="med" len="med"/>
                      <a:tailEnd type="none" w="med" len="med"/>
                    </a:lnT>
                    <a:lnB w="12700" cap="flat" cmpd="sng" algn="ctr">
                      <a:solidFill>
                        <a:srgbClr val="50829A"/>
                      </a:solidFill>
                      <a:prstDash val="solid"/>
                      <a:round/>
                      <a:headEnd type="none" w="med" len="med"/>
                      <a:tailEnd type="none" w="med" len="med"/>
                    </a:lnB>
                    <a:solidFill>
                      <a:srgbClr val="DBEEF3"/>
                    </a:solidFill>
                  </a:tcPr>
                </a:tc>
                <a:tc>
                  <a:txBody>
                    <a:bodyPr/>
                    <a:lstStyle/>
                    <a:p>
                      <a:pPr algn="r"/>
                      <a:r>
                        <a:rPr lang="en-US">
                          <a:solidFill>
                            <a:srgbClr val="000000"/>
                          </a:solidFill>
                        </a:rPr>
                        <a:t>64x64</a:t>
                      </a:r>
                      <a:endParaRPr lang="en-US"/>
                    </a:p>
                  </a:txBody>
                  <a:tcPr marL="68580" marR="68580" marT="0" marB="0" anchor="b">
                    <a:lnL w="12700" cap="flat" cmpd="sng" algn="ctr">
                      <a:solidFill>
                        <a:srgbClr val="50829A"/>
                      </a:solidFill>
                      <a:prstDash val="solid"/>
                      <a:round/>
                      <a:headEnd type="none" w="med" len="med"/>
                      <a:tailEnd type="none" w="med" len="med"/>
                    </a:lnL>
                    <a:lnR w="12700" cap="flat" cmpd="sng" algn="ctr">
                      <a:solidFill>
                        <a:srgbClr val="50829A"/>
                      </a:solidFill>
                      <a:prstDash val="solid"/>
                      <a:round/>
                      <a:headEnd type="none" w="med" len="med"/>
                      <a:tailEnd type="none" w="med" len="med"/>
                    </a:lnR>
                    <a:lnT w="12700" cap="flat" cmpd="sng" algn="ctr">
                      <a:solidFill>
                        <a:srgbClr val="50829A"/>
                      </a:solidFill>
                      <a:prstDash val="solid"/>
                      <a:round/>
                      <a:headEnd type="none" w="med" len="med"/>
                      <a:tailEnd type="none" w="med" len="med"/>
                    </a:lnT>
                    <a:lnB w="12700" cap="flat" cmpd="sng" algn="ctr">
                      <a:solidFill>
                        <a:srgbClr val="50829A"/>
                      </a:solidFill>
                      <a:prstDash val="solid"/>
                      <a:round/>
                      <a:headEnd type="none" w="med" len="med"/>
                      <a:tailEnd type="none" w="med" len="med"/>
                    </a:lnB>
                    <a:solidFill>
                      <a:srgbClr val="DBEEF3"/>
                    </a:solidFill>
                  </a:tcPr>
                </a:tc>
                <a:tc>
                  <a:txBody>
                    <a:bodyPr/>
                    <a:lstStyle/>
                    <a:p>
                      <a:pPr algn="r"/>
                      <a:r>
                        <a:rPr lang="en-US">
                          <a:solidFill>
                            <a:srgbClr val="000000"/>
                          </a:solidFill>
                        </a:rPr>
                        <a:t>32x32</a:t>
                      </a:r>
                      <a:endParaRPr lang="en-US"/>
                    </a:p>
                  </a:txBody>
                  <a:tcPr marL="68580" marR="68580" marT="0" marB="0" anchor="b">
                    <a:lnL w="12700" cap="flat" cmpd="sng" algn="ctr">
                      <a:solidFill>
                        <a:srgbClr val="50829A"/>
                      </a:solidFill>
                      <a:prstDash val="solid"/>
                      <a:round/>
                      <a:headEnd type="none" w="med" len="med"/>
                      <a:tailEnd type="none" w="med" len="med"/>
                    </a:lnL>
                    <a:lnR w="12700" cap="flat" cmpd="sng" algn="ctr">
                      <a:solidFill>
                        <a:srgbClr val="50829A"/>
                      </a:solidFill>
                      <a:prstDash val="solid"/>
                      <a:round/>
                      <a:headEnd type="none" w="med" len="med"/>
                      <a:tailEnd type="none" w="med" len="med"/>
                    </a:lnR>
                    <a:lnT w="12700" cap="flat" cmpd="sng" algn="ctr">
                      <a:solidFill>
                        <a:srgbClr val="50829A"/>
                      </a:solidFill>
                      <a:prstDash val="solid"/>
                      <a:round/>
                      <a:headEnd type="none" w="med" len="med"/>
                      <a:tailEnd type="none" w="med" len="med"/>
                    </a:lnT>
                    <a:lnB w="12700" cap="flat" cmpd="sng" algn="ctr">
                      <a:solidFill>
                        <a:srgbClr val="50829A"/>
                      </a:solidFill>
                      <a:prstDash val="solid"/>
                      <a:round/>
                      <a:headEnd type="none" w="med" len="med"/>
                      <a:tailEnd type="none" w="med" len="med"/>
                    </a:lnB>
                    <a:solidFill>
                      <a:srgbClr val="DBEEF3"/>
                    </a:solidFill>
                  </a:tcPr>
                </a:tc>
              </a:tr>
              <a:tr h="746488">
                <a:tc>
                  <a:txBody>
                    <a:bodyPr/>
                    <a:lstStyle/>
                    <a:p>
                      <a:r>
                        <a:rPr lang="en-US">
                          <a:solidFill>
                            <a:srgbClr val="000000"/>
                          </a:solidFill>
                        </a:rPr>
                        <a:t>Time to partition data</a:t>
                      </a:r>
                      <a:endParaRPr lang="en-US"/>
                    </a:p>
                  </a:txBody>
                  <a:tcPr marL="68580" marR="68580" marT="0" marB="0" anchor="b">
                    <a:lnL w="12700" cap="flat" cmpd="sng" algn="ctr">
                      <a:solidFill>
                        <a:srgbClr val="009CCC"/>
                      </a:solidFill>
                      <a:prstDash val="solid"/>
                      <a:round/>
                      <a:headEnd type="none" w="med" len="med"/>
                      <a:tailEnd type="none" w="med" len="med"/>
                    </a:lnL>
                    <a:lnR w="12700" cap="flat" cmpd="sng" algn="ctr">
                      <a:solidFill>
                        <a:srgbClr val="009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9CCC"/>
                      </a:solidFill>
                      <a:prstDash val="solid"/>
                      <a:round/>
                      <a:headEnd type="none" w="med" len="med"/>
                      <a:tailEnd type="none" w="med" len="med"/>
                    </a:lnB>
                    <a:solidFill>
                      <a:srgbClr val="DBEEF3"/>
                    </a:solidFill>
                  </a:tcPr>
                </a:tc>
                <a:tc>
                  <a:txBody>
                    <a:bodyPr/>
                    <a:lstStyle/>
                    <a:p>
                      <a:pPr algn="r"/>
                      <a:r>
                        <a:rPr lang="en-US" dirty="0">
                          <a:solidFill>
                            <a:srgbClr val="000000"/>
                          </a:solidFill>
                        </a:rPr>
                        <a:t>1.839</a:t>
                      </a:r>
                      <a:endParaRPr lang="en-US" dirty="0"/>
                    </a:p>
                  </a:txBody>
                  <a:tcPr marL="68580" marR="68580" marT="0" marB="0" anchor="b">
                    <a:lnL w="12700" cap="flat" cmpd="sng" algn="ctr">
                      <a:solidFill>
                        <a:srgbClr val="009CCC"/>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50829A"/>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rgbClr val="FFFF00"/>
                    </a:solidFill>
                  </a:tcPr>
                </a:tc>
                <a:tc>
                  <a:txBody>
                    <a:bodyPr/>
                    <a:lstStyle/>
                    <a:p>
                      <a:pPr algn="r"/>
                      <a:r>
                        <a:rPr lang="en-US">
                          <a:solidFill>
                            <a:srgbClr val="000000"/>
                          </a:solidFill>
                        </a:rPr>
                        <a:t>2.224</a:t>
                      </a:r>
                      <a:endParaRPr lang="en-US"/>
                    </a:p>
                  </a:txBody>
                  <a:tcPr marL="68580" marR="68580" marT="0" marB="0" anchor="b">
                    <a:lnL w="12700" cap="flat" cmpd="sng" algn="ctr">
                      <a:solidFill>
                        <a:srgbClr val="009254"/>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50829A"/>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rgbClr val="FFFF00"/>
                    </a:solidFill>
                  </a:tcPr>
                </a:tc>
                <a:tc>
                  <a:txBody>
                    <a:bodyPr/>
                    <a:lstStyle/>
                    <a:p>
                      <a:pPr algn="r"/>
                      <a:r>
                        <a:rPr lang="en-US">
                          <a:solidFill>
                            <a:srgbClr val="000000"/>
                          </a:solidFill>
                        </a:rPr>
                        <a:t>2.224</a:t>
                      </a:r>
                      <a:endParaRPr lang="en-US"/>
                    </a:p>
                  </a:txBody>
                  <a:tcPr marL="68580" marR="68580" marT="0" marB="0" anchor="b">
                    <a:lnL w="12700" cap="flat" cmpd="sng" algn="ctr">
                      <a:solidFill>
                        <a:srgbClr val="009254"/>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50829A"/>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rgbClr val="FFFF00"/>
                    </a:solidFill>
                  </a:tcPr>
                </a:tc>
              </a:tr>
              <a:tr h="746488">
                <a:tc>
                  <a:txBody>
                    <a:bodyPr/>
                    <a:lstStyle/>
                    <a:p>
                      <a:r>
                        <a:rPr lang="en-US">
                          <a:solidFill>
                            <a:srgbClr val="000000"/>
                          </a:solidFill>
                        </a:rPr>
                        <a:t>Time to process data</a:t>
                      </a:r>
                      <a:endParaRPr lang="en-US"/>
                    </a:p>
                  </a:txBody>
                  <a:tcPr marL="68580" marR="68580" marT="0" marB="0" anchor="b">
                    <a:lnL w="12700" cap="flat" cmpd="sng" algn="ctr">
                      <a:solidFill>
                        <a:srgbClr val="609FCC"/>
                      </a:solidFill>
                      <a:prstDash val="solid"/>
                      <a:round/>
                      <a:headEnd type="none" w="med" len="med"/>
                      <a:tailEnd type="none" w="med" len="med"/>
                    </a:lnL>
                    <a:lnR w="12700" cap="flat" cmpd="sng" algn="ctr">
                      <a:solidFill>
                        <a:srgbClr val="609FCC"/>
                      </a:solidFill>
                      <a:prstDash val="solid"/>
                      <a:round/>
                      <a:headEnd type="none" w="med" len="med"/>
                      <a:tailEnd type="none" w="med" len="med"/>
                    </a:lnR>
                    <a:lnT w="12700" cap="flat" cmpd="sng" algn="ctr">
                      <a:solidFill>
                        <a:srgbClr val="009CCC"/>
                      </a:solidFill>
                      <a:prstDash val="solid"/>
                      <a:round/>
                      <a:headEnd type="none" w="med" len="med"/>
                      <a:tailEnd type="none" w="med" len="med"/>
                    </a:lnT>
                    <a:lnB w="12700" cap="flat" cmpd="sng" algn="ctr">
                      <a:solidFill>
                        <a:srgbClr val="609FCC"/>
                      </a:solidFill>
                      <a:prstDash val="solid"/>
                      <a:round/>
                      <a:headEnd type="none" w="med" len="med"/>
                      <a:tailEnd type="none" w="med" len="med"/>
                    </a:lnB>
                    <a:solidFill>
                      <a:srgbClr val="DBEEF3"/>
                    </a:solidFill>
                  </a:tcPr>
                </a:tc>
                <a:tc>
                  <a:txBody>
                    <a:bodyPr/>
                    <a:lstStyle/>
                    <a:p>
                      <a:pPr algn="r"/>
                      <a:r>
                        <a:rPr lang="en-US" dirty="0" smtClean="0">
                          <a:solidFill>
                            <a:srgbClr val="000000"/>
                          </a:solidFill>
                        </a:rPr>
                        <a:t>30820.0</a:t>
                      </a:r>
                      <a:endParaRPr lang="en-US" dirty="0"/>
                    </a:p>
                  </a:txBody>
                  <a:tcPr marL="68580" marR="68580" marT="0" marB="0" anchor="b">
                    <a:lnL w="12700" cap="flat" cmpd="sng" algn="ctr">
                      <a:solidFill>
                        <a:srgbClr val="609FCC"/>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009254"/>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rgbClr val="FFFF00"/>
                    </a:solidFill>
                  </a:tcPr>
                </a:tc>
                <a:tc>
                  <a:txBody>
                    <a:bodyPr/>
                    <a:lstStyle/>
                    <a:p>
                      <a:pPr algn="r"/>
                      <a:r>
                        <a:rPr lang="en-US" dirty="0" smtClean="0">
                          <a:solidFill>
                            <a:srgbClr val="000000"/>
                          </a:solidFill>
                        </a:rPr>
                        <a:t>32035.0</a:t>
                      </a:r>
                      <a:endParaRPr lang="en-US" dirty="0"/>
                    </a:p>
                  </a:txBody>
                  <a:tcPr marL="68580" marR="68580" marT="0" marB="0" anchor="b">
                    <a:lnL w="12700" cap="flat" cmpd="sng" algn="ctr">
                      <a:solidFill>
                        <a:srgbClr val="009254"/>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009254"/>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rgbClr val="FFFF00"/>
                    </a:solidFill>
                  </a:tcPr>
                </a:tc>
                <a:tc>
                  <a:txBody>
                    <a:bodyPr/>
                    <a:lstStyle/>
                    <a:p>
                      <a:pPr algn="r"/>
                      <a:r>
                        <a:rPr lang="en-US" dirty="0" smtClean="0">
                          <a:solidFill>
                            <a:srgbClr val="000000"/>
                          </a:solidFill>
                        </a:rPr>
                        <a:t>39458.0</a:t>
                      </a:r>
                      <a:endParaRPr lang="en-US" dirty="0"/>
                    </a:p>
                  </a:txBody>
                  <a:tcPr marL="68580" marR="68580" marT="0" marB="0" anchor="b">
                    <a:lnL w="12700" cap="flat" cmpd="sng" algn="ctr">
                      <a:solidFill>
                        <a:srgbClr val="009254"/>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009254"/>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rgbClr val="FFFF00"/>
                    </a:solidFill>
                  </a:tcPr>
                </a:tc>
              </a:tr>
              <a:tr h="746488">
                <a:tc>
                  <a:txBody>
                    <a:bodyPr/>
                    <a:lstStyle/>
                    <a:p>
                      <a:r>
                        <a:rPr lang="en-US">
                          <a:solidFill>
                            <a:srgbClr val="000000"/>
                          </a:solidFill>
                        </a:rPr>
                        <a:t>Time to merge files</a:t>
                      </a:r>
                      <a:endParaRPr lang="en-US"/>
                    </a:p>
                  </a:txBody>
                  <a:tcPr marL="68580" marR="68580" marT="0" marB="0" anchor="b">
                    <a:lnL w="12700" cap="flat" cmpd="sng" algn="ctr">
                      <a:solidFill>
                        <a:srgbClr val="40A2CC"/>
                      </a:solidFill>
                      <a:prstDash val="solid"/>
                      <a:round/>
                      <a:headEnd type="none" w="med" len="med"/>
                      <a:tailEnd type="none" w="med" len="med"/>
                    </a:lnL>
                    <a:lnR w="12700" cap="flat" cmpd="sng" algn="ctr">
                      <a:solidFill>
                        <a:srgbClr val="40A2CC"/>
                      </a:solidFill>
                      <a:prstDash val="solid"/>
                      <a:round/>
                      <a:headEnd type="none" w="med" len="med"/>
                      <a:tailEnd type="none" w="med" len="med"/>
                    </a:lnR>
                    <a:lnT w="12700" cap="flat" cmpd="sng" algn="ctr">
                      <a:solidFill>
                        <a:srgbClr val="609FCC"/>
                      </a:solidFill>
                      <a:prstDash val="solid"/>
                      <a:round/>
                      <a:headEnd type="none" w="med" len="med"/>
                      <a:tailEnd type="none" w="med" len="med"/>
                    </a:lnT>
                    <a:lnB w="12700" cap="flat" cmpd="sng" algn="ctr">
                      <a:solidFill>
                        <a:srgbClr val="40A2CC"/>
                      </a:solidFill>
                      <a:prstDash val="solid"/>
                      <a:round/>
                      <a:headEnd type="none" w="med" len="med"/>
                      <a:tailEnd type="none" w="med" len="med"/>
                    </a:lnB>
                    <a:solidFill>
                      <a:srgbClr val="DBEEF3"/>
                    </a:solidFill>
                  </a:tcPr>
                </a:tc>
                <a:tc>
                  <a:txBody>
                    <a:bodyPr/>
                    <a:lstStyle/>
                    <a:p>
                      <a:pPr algn="r"/>
                      <a:r>
                        <a:rPr lang="en-US" dirty="0" smtClean="0">
                          <a:solidFill>
                            <a:srgbClr val="000000"/>
                          </a:solidFill>
                        </a:rPr>
                        <a:t>60.0</a:t>
                      </a:r>
                      <a:endParaRPr lang="en-US" dirty="0"/>
                    </a:p>
                  </a:txBody>
                  <a:tcPr marL="68580" marR="68580" marT="0" marB="0" anchor="b">
                    <a:lnL w="12700" cap="flat" cmpd="sng" algn="ctr">
                      <a:solidFill>
                        <a:srgbClr val="40A2CC"/>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009254"/>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rgbClr val="FFFF00"/>
                    </a:solidFill>
                  </a:tcPr>
                </a:tc>
                <a:tc>
                  <a:txBody>
                    <a:bodyPr/>
                    <a:lstStyle/>
                    <a:p>
                      <a:pPr algn="r"/>
                      <a:r>
                        <a:rPr lang="en-US" dirty="0" smtClean="0">
                          <a:solidFill>
                            <a:srgbClr val="000000"/>
                          </a:solidFill>
                        </a:rPr>
                        <a:t>60.0</a:t>
                      </a:r>
                      <a:endParaRPr lang="en-US" dirty="0"/>
                    </a:p>
                  </a:txBody>
                  <a:tcPr marL="68580" marR="68580" marT="0" marB="0" anchor="b">
                    <a:lnL w="12700" cap="flat" cmpd="sng" algn="ctr">
                      <a:solidFill>
                        <a:srgbClr val="009254"/>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009254"/>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rgbClr val="FFFF00"/>
                    </a:solidFill>
                  </a:tcPr>
                </a:tc>
                <a:tc>
                  <a:txBody>
                    <a:bodyPr/>
                    <a:lstStyle/>
                    <a:p>
                      <a:pPr algn="r"/>
                      <a:r>
                        <a:rPr lang="en-US" dirty="0" smtClean="0">
                          <a:solidFill>
                            <a:srgbClr val="000000"/>
                          </a:solidFill>
                        </a:rPr>
                        <a:t>60.0</a:t>
                      </a:r>
                      <a:endParaRPr lang="en-US" dirty="0"/>
                    </a:p>
                  </a:txBody>
                  <a:tcPr marL="68580" marR="68580" marT="0" marB="0" anchor="b">
                    <a:lnL w="12700" cap="flat" cmpd="sng" algn="ctr">
                      <a:solidFill>
                        <a:srgbClr val="009254"/>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009254"/>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rgbClr val="FFFF00"/>
                    </a:solidFill>
                  </a:tcPr>
                </a:tc>
              </a:tr>
              <a:tr h="746488">
                <a:tc>
                  <a:txBody>
                    <a:bodyPr/>
                    <a:lstStyle/>
                    <a:p>
                      <a:r>
                        <a:rPr lang="en-US" dirty="0">
                          <a:solidFill>
                            <a:srgbClr val="000000"/>
                          </a:solidFill>
                        </a:rPr>
                        <a:t>Total Time </a:t>
                      </a:r>
                      <a:endParaRPr lang="en-US" dirty="0"/>
                    </a:p>
                  </a:txBody>
                  <a:tcPr marL="68580" marR="68580" marT="0" marB="0" anchor="b">
                    <a:lnL w="12700" cap="flat" cmpd="sng" algn="ctr">
                      <a:solidFill>
                        <a:srgbClr val="6096D0"/>
                      </a:solidFill>
                      <a:prstDash val="solid"/>
                      <a:round/>
                      <a:headEnd type="none" w="med" len="med"/>
                      <a:tailEnd type="none" w="med" len="med"/>
                    </a:lnL>
                    <a:lnR w="12700" cap="flat" cmpd="sng" algn="ctr">
                      <a:solidFill>
                        <a:srgbClr val="6096D0"/>
                      </a:solidFill>
                      <a:prstDash val="solid"/>
                      <a:round/>
                      <a:headEnd type="none" w="med" len="med"/>
                      <a:tailEnd type="none" w="med" len="med"/>
                    </a:lnR>
                    <a:lnT w="12700" cap="flat" cmpd="sng" algn="ctr">
                      <a:solidFill>
                        <a:srgbClr val="40A2CC"/>
                      </a:solidFill>
                      <a:prstDash val="solid"/>
                      <a:round/>
                      <a:headEnd type="none" w="med" len="med"/>
                      <a:tailEnd type="none" w="med" len="med"/>
                    </a:lnT>
                    <a:lnB w="12700" cap="flat" cmpd="sng" algn="ctr">
                      <a:solidFill>
                        <a:srgbClr val="6096D0"/>
                      </a:solidFill>
                      <a:prstDash val="solid"/>
                      <a:round/>
                      <a:headEnd type="none" w="med" len="med"/>
                      <a:tailEnd type="none" w="med" len="med"/>
                    </a:lnB>
                    <a:solidFill>
                      <a:srgbClr val="DBEEF3"/>
                    </a:solidFill>
                  </a:tcPr>
                </a:tc>
                <a:tc>
                  <a:txBody>
                    <a:bodyPr/>
                    <a:lstStyle/>
                    <a:p>
                      <a:pPr algn="r"/>
                      <a:r>
                        <a:rPr lang="en-US" dirty="0" smtClean="0">
                          <a:solidFill>
                            <a:srgbClr val="000000"/>
                          </a:solidFill>
                        </a:rPr>
                        <a:t>30882.0</a:t>
                      </a:r>
                      <a:endParaRPr lang="en-US" dirty="0"/>
                    </a:p>
                  </a:txBody>
                  <a:tcPr marL="68580" marR="68580" marT="0" marB="0" anchor="b">
                    <a:lnL w="12700" cap="flat" cmpd="sng" algn="ctr">
                      <a:solidFill>
                        <a:srgbClr val="6096D0"/>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009254"/>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chemeClr val="bg2">
                        <a:lumMod val="90000"/>
                      </a:schemeClr>
                    </a:solidFill>
                  </a:tcPr>
                </a:tc>
                <a:tc>
                  <a:txBody>
                    <a:bodyPr/>
                    <a:lstStyle/>
                    <a:p>
                      <a:pPr algn="r"/>
                      <a:r>
                        <a:rPr lang="en-US" dirty="0" smtClean="0">
                          <a:solidFill>
                            <a:srgbClr val="000000"/>
                          </a:solidFill>
                        </a:rPr>
                        <a:t>32097.0</a:t>
                      </a:r>
                      <a:endParaRPr lang="en-US" dirty="0"/>
                    </a:p>
                  </a:txBody>
                  <a:tcPr marL="68580" marR="68580" marT="0" marB="0" anchor="b">
                    <a:lnL w="12700" cap="flat" cmpd="sng" algn="ctr">
                      <a:solidFill>
                        <a:srgbClr val="009254"/>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009254"/>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chemeClr val="bg2">
                        <a:lumMod val="90000"/>
                      </a:schemeClr>
                    </a:solidFill>
                  </a:tcPr>
                </a:tc>
                <a:tc>
                  <a:txBody>
                    <a:bodyPr/>
                    <a:lstStyle/>
                    <a:p>
                      <a:pPr algn="r"/>
                      <a:r>
                        <a:rPr lang="en-US" dirty="0" smtClean="0">
                          <a:solidFill>
                            <a:srgbClr val="000000"/>
                          </a:solidFill>
                        </a:rPr>
                        <a:t>39520.0</a:t>
                      </a:r>
                      <a:endParaRPr lang="en-US" dirty="0"/>
                    </a:p>
                  </a:txBody>
                  <a:tcPr marL="68580" marR="68580" marT="0" marB="0" anchor="b">
                    <a:lnL w="12700" cap="flat" cmpd="sng" algn="ctr">
                      <a:solidFill>
                        <a:srgbClr val="009254"/>
                      </a:solidFill>
                      <a:prstDash val="solid"/>
                      <a:round/>
                      <a:headEnd type="none" w="med" len="med"/>
                      <a:tailEnd type="none" w="med" len="med"/>
                    </a:lnL>
                    <a:lnR w="12700" cap="flat" cmpd="sng" algn="ctr">
                      <a:solidFill>
                        <a:srgbClr val="009254"/>
                      </a:solidFill>
                      <a:prstDash val="solid"/>
                      <a:round/>
                      <a:headEnd type="none" w="med" len="med"/>
                      <a:tailEnd type="none" w="med" len="med"/>
                    </a:lnR>
                    <a:lnT w="12700" cap="flat" cmpd="sng" algn="ctr">
                      <a:solidFill>
                        <a:srgbClr val="009254"/>
                      </a:solidFill>
                      <a:prstDash val="solid"/>
                      <a:round/>
                      <a:headEnd type="none" w="med" len="med"/>
                      <a:tailEnd type="none" w="med" len="med"/>
                    </a:lnT>
                    <a:lnB w="12700" cap="flat" cmpd="sng" algn="ctr">
                      <a:solidFill>
                        <a:srgbClr val="009254"/>
                      </a:solidFill>
                      <a:prstDash val="solid"/>
                      <a:round/>
                      <a:headEnd type="none" w="med" len="med"/>
                      <a:tailEnd type="none" w="med" len="med"/>
                    </a:lnB>
                    <a:solidFill>
                      <a:schemeClr val="bg2">
                        <a:lumMod val="90000"/>
                      </a:schemeClr>
                    </a:solidFill>
                  </a:tcPr>
                </a:tc>
              </a:tr>
            </a:tbl>
          </a:graphicData>
        </a:graphic>
      </p:graphicFrame>
      <p:sp>
        <p:nvSpPr>
          <p:cNvPr id="35532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r>
            <a:br>
              <a:rPr kumimoji="0" lang="en-US" sz="1800" b="0" i="0" u="none" strike="noStrike" cap="none" normalizeH="0" baseline="0" smtClean="0">
                <a:ln>
                  <a:noFill/>
                </a:ln>
                <a:solidFill>
                  <a:schemeClr val="tx1"/>
                </a:solidFill>
                <a:effectLst/>
                <a:latin typeface="Arial" charset="0"/>
              </a:rPr>
            </a:br>
            <a:endParaRPr kumimoji="0" lang="en-US" sz="1800" b="0" i="0" u="none" strike="noStrike" cap="none" normalizeH="0" baseline="0" smtClean="0">
              <a:ln>
                <a:noFill/>
              </a:ln>
              <a:solidFill>
                <a:schemeClr val="tx1"/>
              </a:solidFill>
              <a:effectLst/>
              <a:latin typeface="Arial" charset="0"/>
            </a:endParaRPr>
          </a:p>
        </p:txBody>
      </p:sp>
      <p:sp>
        <p:nvSpPr>
          <p:cNvPr id="6" name="TextBox 5"/>
          <p:cNvSpPr txBox="1"/>
          <p:nvPr/>
        </p:nvSpPr>
        <p:spPr>
          <a:xfrm>
            <a:off x="555570" y="5400702"/>
            <a:ext cx="7302600" cy="923330"/>
          </a:xfrm>
          <a:prstGeom prst="rect">
            <a:avLst/>
          </a:prstGeom>
          <a:noFill/>
        </p:spPr>
        <p:txBody>
          <a:bodyPr wrap="square" rtlCol="0">
            <a:spAutoFit/>
          </a:bodyPr>
          <a:lstStyle/>
          <a:p>
            <a:pPr algn="l"/>
            <a:r>
              <a:rPr lang="en-US" dirty="0" smtClean="0"/>
              <a:t>Smaller number of blocks D increases data size per block and makes cache use less efficient</a:t>
            </a:r>
          </a:p>
          <a:p>
            <a:pPr algn="l"/>
            <a:r>
              <a:rPr lang="en-US" dirty="0" smtClean="0"/>
              <a:t>Other plots have 64 by 64 blocking</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Dryad &amp; </a:t>
            </a:r>
            <a:r>
              <a:rPr lang="en-US" sz="4000" dirty="0" err="1" smtClean="0"/>
              <a:t>DryadLINQ</a:t>
            </a:r>
            <a:r>
              <a:rPr lang="en-US" sz="4000" dirty="0" smtClean="0"/>
              <a:t> Evaluation</a:t>
            </a:r>
            <a:endParaRPr lang="en-US" sz="4000" dirty="0"/>
          </a:p>
        </p:txBody>
      </p:sp>
      <p:sp>
        <p:nvSpPr>
          <p:cNvPr id="3" name="Content Placeholder 2"/>
          <p:cNvSpPr>
            <a:spLocks noGrp="1"/>
          </p:cNvSpPr>
          <p:nvPr>
            <p:ph idx="1"/>
          </p:nvPr>
        </p:nvSpPr>
        <p:spPr>
          <a:xfrm>
            <a:off x="533400" y="1600200"/>
            <a:ext cx="8353425" cy="4267200"/>
          </a:xfrm>
        </p:spPr>
        <p:txBody>
          <a:bodyPr>
            <a:normAutofit fontScale="92500" lnSpcReduction="10000"/>
          </a:bodyPr>
          <a:lstStyle/>
          <a:p>
            <a:r>
              <a:rPr lang="en-US" sz="2200" dirty="0" smtClean="0"/>
              <a:t>Higher Jumpstart cost</a:t>
            </a:r>
          </a:p>
          <a:p>
            <a:pPr lvl="1">
              <a:buFont typeface="Courier New" pitchFamily="49" charset="0"/>
              <a:buChar char="o"/>
            </a:pPr>
            <a:r>
              <a:rPr lang="en-US" sz="2200" dirty="0" smtClean="0"/>
              <a:t>User needs to be familiar with LINQ constructs</a:t>
            </a:r>
          </a:p>
          <a:p>
            <a:r>
              <a:rPr lang="en-US" sz="2200" dirty="0" smtClean="0"/>
              <a:t>Higher continuing development efficiency</a:t>
            </a:r>
          </a:p>
          <a:p>
            <a:pPr lvl="1">
              <a:buFont typeface="Courier New" pitchFamily="49" charset="0"/>
              <a:buChar char="o"/>
            </a:pPr>
            <a:r>
              <a:rPr lang="en-US" sz="2200" dirty="0" smtClean="0"/>
              <a:t>Minimal parallel thinking</a:t>
            </a:r>
          </a:p>
          <a:p>
            <a:pPr lvl="1">
              <a:buFont typeface="Courier New" pitchFamily="49" charset="0"/>
              <a:buChar char="o"/>
            </a:pPr>
            <a:r>
              <a:rPr lang="en-US" sz="2200" dirty="0" smtClean="0"/>
              <a:t>Easy querying on structured data (e.g. Select, Join etc..)</a:t>
            </a:r>
          </a:p>
          <a:p>
            <a:r>
              <a:rPr lang="en-US" sz="2200" dirty="0" smtClean="0"/>
              <a:t>Many scientific applications using DryadLINQ including a High Energy Physics data analysis</a:t>
            </a:r>
          </a:p>
          <a:p>
            <a:r>
              <a:rPr lang="en-US" sz="2200" dirty="0" smtClean="0"/>
              <a:t>Comparable performance with Apache Hadoop</a:t>
            </a:r>
          </a:p>
          <a:p>
            <a:pPr lvl="1">
              <a:buFont typeface="Courier New" pitchFamily="49" charset="0"/>
              <a:buChar char="o"/>
            </a:pPr>
            <a:r>
              <a:rPr lang="en-US" sz="2200" dirty="0" smtClean="0"/>
              <a:t>Smith Waterman </a:t>
            </a:r>
            <a:r>
              <a:rPr lang="en-US" sz="2200" dirty="0" err="1" smtClean="0"/>
              <a:t>Gotoh</a:t>
            </a:r>
            <a:r>
              <a:rPr lang="en-US" sz="2200" dirty="0" smtClean="0"/>
              <a:t> 250 million sequence alignments, performed comparatively or better than Hadoop &amp; MPI</a:t>
            </a:r>
          </a:p>
          <a:p>
            <a:r>
              <a:rPr lang="en-US" sz="2200" dirty="0" smtClean="0"/>
              <a:t>Applications with complex communication topologies are harder to implement</a:t>
            </a:r>
            <a:br>
              <a:rPr lang="en-US" sz="2200" dirty="0" smtClean="0"/>
            </a:br>
            <a:endParaRPr lang="en-US" sz="2200" dirty="0" smtClean="0"/>
          </a:p>
          <a:p>
            <a:endParaRPr lang="en-US" dirty="0" smtClean="0"/>
          </a:p>
          <a:p>
            <a:pPr lvl="1">
              <a:buNone/>
            </a:pP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90600"/>
          </a:xfrm>
        </p:spPr>
        <p:txBody>
          <a:bodyPr>
            <a:normAutofit/>
          </a:bodyPr>
          <a:lstStyle/>
          <a:p>
            <a:pPr lvl="0"/>
            <a:r>
              <a:rPr lang="en-US" dirty="0" smtClean="0"/>
              <a:t>PhyloD using Azure and DryadLINQ</a:t>
            </a:r>
            <a:endParaRPr lang="en-US" dirty="0"/>
          </a:p>
        </p:txBody>
      </p:sp>
      <p:sp>
        <p:nvSpPr>
          <p:cNvPr id="3" name="Content Placeholder 2"/>
          <p:cNvSpPr>
            <a:spLocks noGrp="1"/>
          </p:cNvSpPr>
          <p:nvPr>
            <p:ph idx="1"/>
          </p:nvPr>
        </p:nvSpPr>
        <p:spPr>
          <a:xfrm>
            <a:off x="152400" y="5257800"/>
            <a:ext cx="8229600" cy="1219200"/>
          </a:xfrm>
        </p:spPr>
        <p:txBody>
          <a:bodyPr/>
          <a:lstStyle/>
          <a:p>
            <a:pPr lvl="0"/>
            <a:r>
              <a:rPr lang="en-US" dirty="0" smtClean="0"/>
              <a:t>Derive associations between HLA alleles and HIV codons and between codons themselves</a:t>
            </a:r>
          </a:p>
        </p:txBody>
      </p:sp>
      <p:sp>
        <p:nvSpPr>
          <p:cNvPr id="4" name="Title 1"/>
          <p:cNvSpPr txBox="1">
            <a:spLocks/>
          </p:cNvSpPr>
          <p:nvPr/>
        </p:nvSpPr>
        <p:spPr>
          <a:xfrm>
            <a:off x="8077200" y="533400"/>
            <a:ext cx="5836920" cy="609600"/>
          </a:xfrm>
          <a:prstGeom prst="rect">
            <a:avLst/>
          </a:prstGeom>
        </p:spPr>
        <p:txBody>
          <a:bodyPr vert="horz" lIns="130622" tIns="65311" rIns="130622" bIns="65311" rtlCol="0" anchor="ctr">
            <a:noAutofit/>
          </a:bodyPr>
          <a:lstStyle/>
          <a:p>
            <a:pPr marL="0" marR="0" lvl="0" indent="0" algn="ctr" defTabSz="1306220" rtl="0" eaLnBrk="1" fontAlgn="auto" latinLnBrk="0" hangingPunct="1">
              <a:lnSpc>
                <a:spcPct val="100000"/>
              </a:lnSpc>
              <a:spcBef>
                <a:spcPct val="0"/>
              </a:spcBef>
              <a:spcAft>
                <a:spcPts val="0"/>
              </a:spcAft>
              <a:buClrTx/>
              <a:buSzTx/>
              <a:buFontTx/>
              <a:buNone/>
              <a:tabLst/>
              <a:defRPr/>
            </a:pPr>
            <a:endParaRPr kumimoji="0" lang="en-US" sz="4300" b="0" i="0" u="none" strike="noStrike" kern="1200" cap="none" spc="0" normalizeH="0" baseline="0" noProof="0" dirty="0">
              <a:ln>
                <a:noFill/>
              </a:ln>
              <a:solidFill>
                <a:srgbClr val="E4CFA0"/>
              </a:solidFill>
              <a:effectLst/>
              <a:uLnTx/>
              <a:uFillTx/>
              <a:latin typeface="+mj-lt"/>
              <a:ea typeface="+mj-ea"/>
              <a:cs typeface="+mj-cs"/>
            </a:endParaRPr>
          </a:p>
        </p:txBody>
      </p:sp>
      <p:pic>
        <p:nvPicPr>
          <p:cNvPr id="5" name="Picture 4" descr="Untitled.jpg"/>
          <p:cNvPicPr/>
          <p:nvPr/>
        </p:nvPicPr>
        <p:blipFill>
          <a:blip r:embed="rId3" cstate="print"/>
          <a:stretch>
            <a:fillRect/>
          </a:stretch>
        </p:blipFill>
        <p:spPr>
          <a:xfrm>
            <a:off x="4648200" y="1219200"/>
            <a:ext cx="4191000" cy="3581400"/>
          </a:xfrm>
          <a:prstGeom prst="rect">
            <a:avLst/>
          </a:prstGeom>
          <a:ln>
            <a:solidFill>
              <a:schemeClr val="tx1"/>
            </a:solidFill>
          </a:ln>
          <a:scene3d>
            <a:camera prst="orthographicFront"/>
            <a:lightRig rig="threePt" dir="t"/>
          </a:scene3d>
          <a:sp3d>
            <a:bevelT/>
          </a:sp3d>
        </p:spPr>
      </p:pic>
      <p:pic>
        <p:nvPicPr>
          <p:cNvPr id="7" name="Picture 6" descr="PhyloD.png"/>
          <p:cNvPicPr>
            <a:picLocks noChangeAspect="1"/>
          </p:cNvPicPr>
          <p:nvPr/>
        </p:nvPicPr>
        <p:blipFill>
          <a:blip r:embed="rId4" cstate="print"/>
          <a:stretch>
            <a:fillRect/>
          </a:stretch>
        </p:blipFill>
        <p:spPr>
          <a:xfrm>
            <a:off x="533400" y="990600"/>
            <a:ext cx="3348684" cy="3843799"/>
          </a:xfrm>
          <a:prstGeom prst="rect">
            <a:avLst/>
          </a:prstGeom>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1143000"/>
          </a:xfrm>
        </p:spPr>
        <p:txBody>
          <a:bodyPr/>
          <a:lstStyle/>
          <a:p>
            <a:r>
              <a:rPr lang="en-US" dirty="0" smtClean="0"/>
              <a:t>Mapping of PhyloD to Azure</a:t>
            </a:r>
            <a:endParaRPr lang="en-US"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73" name="Object 1"/>
          <p:cNvGraphicFramePr>
            <a:graphicFrameLocks noChangeAspect="1"/>
          </p:cNvGraphicFramePr>
          <p:nvPr/>
        </p:nvGraphicFramePr>
        <p:xfrm>
          <a:off x="228600" y="1524000"/>
          <a:ext cx="8745742" cy="4984168"/>
        </p:xfrm>
        <a:graphic>
          <a:graphicData uri="http://schemas.openxmlformats.org/presentationml/2006/ole">
            <p:oleObj spid="_x0000_s118786" r:id="rId4" imgW="9885770" imgH="5634206" progId="">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486400"/>
            <a:ext cx="4495800" cy="1143000"/>
          </a:xfrm>
        </p:spPr>
        <p:txBody>
          <a:bodyPr>
            <a:normAutofit fontScale="70000" lnSpcReduction="20000"/>
          </a:bodyPr>
          <a:lstStyle/>
          <a:p>
            <a:r>
              <a:rPr lang="en-US" dirty="0" smtClean="0"/>
              <a:t>Efficiency vs. </a:t>
            </a:r>
            <a:r>
              <a:rPr lang="en-US" sz="3400" dirty="0" smtClean="0"/>
              <a:t>number</a:t>
            </a:r>
            <a:r>
              <a:rPr lang="en-US" dirty="0" smtClean="0"/>
              <a:t> of worker roles in PhyloD prototype run on Azure March CTP</a:t>
            </a:r>
            <a:endParaRPr lang="en-US" dirty="0"/>
          </a:p>
        </p:txBody>
      </p:sp>
      <p:pic>
        <p:nvPicPr>
          <p:cNvPr id="4" name="Picture 3" descr="E:\academic\phd\Publications\MTIGS09\gnuplot\phyloD_efficiency_bw.eps"/>
          <p:cNvPicPr/>
          <p:nvPr/>
        </p:nvPicPr>
        <p:blipFill>
          <a:blip r:embed="rId3" cstate="print"/>
          <a:srcRect/>
          <a:stretch>
            <a:fillRect/>
          </a:stretch>
        </p:blipFill>
        <p:spPr bwMode="auto">
          <a:xfrm>
            <a:off x="0" y="1524000"/>
            <a:ext cx="4953000" cy="3810000"/>
          </a:xfrm>
          <a:prstGeom prst="rect">
            <a:avLst/>
          </a:prstGeom>
          <a:solidFill>
            <a:schemeClr val="bg1"/>
          </a:solidFill>
          <a:ln w="9525">
            <a:noFill/>
            <a:miter lim="800000"/>
            <a:headEnd/>
            <a:tailEnd/>
          </a:ln>
        </p:spPr>
      </p:pic>
      <p:pic>
        <p:nvPicPr>
          <p:cNvPr id="5" name="Picture 4" descr="E:\academic\phd\Publications\MTIGS09\gnuplot\phyloD_active_workers_bw.eps"/>
          <p:cNvPicPr/>
          <p:nvPr/>
        </p:nvPicPr>
        <p:blipFill>
          <a:blip r:embed="rId4" cstate="print"/>
          <a:srcRect/>
          <a:stretch>
            <a:fillRect/>
          </a:stretch>
        </p:blipFill>
        <p:spPr bwMode="auto">
          <a:xfrm>
            <a:off x="4876800" y="2057400"/>
            <a:ext cx="4267200" cy="3124200"/>
          </a:xfrm>
          <a:prstGeom prst="rect">
            <a:avLst/>
          </a:prstGeom>
          <a:solidFill>
            <a:schemeClr val="bg1"/>
          </a:solidFill>
          <a:ln w="9525">
            <a:noFill/>
            <a:miter lim="800000"/>
            <a:headEnd/>
            <a:tailEnd/>
          </a:ln>
        </p:spPr>
      </p:pic>
      <p:sp>
        <p:nvSpPr>
          <p:cNvPr id="6" name="Content Placeholder 2"/>
          <p:cNvSpPr txBox="1">
            <a:spLocks/>
          </p:cNvSpPr>
          <p:nvPr/>
        </p:nvSpPr>
        <p:spPr>
          <a:xfrm>
            <a:off x="4648200" y="5257800"/>
            <a:ext cx="4495800" cy="1143000"/>
          </a:xfrm>
          <a:prstGeom prst="rect">
            <a:avLst/>
          </a:prstGeom>
        </p:spPr>
        <p:txBody>
          <a:bodyPr vert="horz" lIns="91440" tIns="45720" rIns="91440" bIns="45720" rtlCol="0">
            <a:noAutofit/>
          </a:bodyPr>
          <a:lstStyle/>
          <a:p>
            <a:pPr marL="342900" indent="-342900">
              <a:spcBef>
                <a:spcPct val="20000"/>
              </a:spcBef>
              <a:buFont typeface="Arial" pitchFamily="34" charset="0"/>
              <a:buChar char="•"/>
            </a:pPr>
            <a:r>
              <a:rPr lang="en-US" sz="2400" dirty="0" smtClean="0"/>
              <a:t>Number of active Azure workers during a run of PhyloD application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itle 1"/>
          <p:cNvSpPr>
            <a:spLocks noGrp="1"/>
          </p:cNvSpPr>
          <p:nvPr>
            <p:ph type="title"/>
          </p:nvPr>
        </p:nvSpPr>
        <p:spPr>
          <a:xfrm>
            <a:off x="685800" y="152400"/>
            <a:ext cx="8229600" cy="1143000"/>
          </a:xfrm>
        </p:spPr>
        <p:txBody>
          <a:bodyPr/>
          <a:lstStyle/>
          <a:p>
            <a:r>
              <a:rPr lang="en-US" dirty="0" smtClean="0"/>
              <a:t>PhyloD Azure Performance</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a:bodyPr>
          <a:lstStyle/>
          <a:p>
            <a:r>
              <a:rPr lang="en-US" sz="3600" dirty="0" smtClean="0"/>
              <a:t>CAP3 - DNA Sequence Assembly Program</a:t>
            </a:r>
            <a:endParaRPr lang="en-US" sz="3600" dirty="0"/>
          </a:p>
        </p:txBody>
      </p:sp>
      <p:sp>
        <p:nvSpPr>
          <p:cNvPr id="3" name="Content Placeholder 2"/>
          <p:cNvSpPr>
            <a:spLocks noGrp="1"/>
          </p:cNvSpPr>
          <p:nvPr>
            <p:ph idx="1"/>
          </p:nvPr>
        </p:nvSpPr>
        <p:spPr>
          <a:xfrm>
            <a:off x="381000" y="5334000"/>
            <a:ext cx="8534400" cy="1066800"/>
          </a:xfrm>
          <a:ln/>
        </p:spPr>
        <p:style>
          <a:lnRef idx="1">
            <a:schemeClr val="accent1"/>
          </a:lnRef>
          <a:fillRef idx="2">
            <a:schemeClr val="accent1"/>
          </a:fillRef>
          <a:effectRef idx="1">
            <a:schemeClr val="accent1"/>
          </a:effectRef>
          <a:fontRef idx="minor">
            <a:schemeClr val="dk1"/>
          </a:fontRef>
        </p:style>
        <p:txBody>
          <a:bodyPr>
            <a:noAutofit/>
          </a:bodyPr>
          <a:lstStyle/>
          <a:p>
            <a:pPr>
              <a:buNone/>
            </a:pPr>
            <a:r>
              <a:rPr lang="en-US" sz="1600" b="1" dirty="0" err="1" smtClean="0">
                <a:latin typeface="Courier New" pitchFamily="49" charset="0"/>
                <a:cs typeface="Courier New" pitchFamily="49" charset="0"/>
              </a:rPr>
              <a:t>IQueryable</a:t>
            </a:r>
            <a:r>
              <a:rPr lang="en-US" sz="1600" b="1" dirty="0" smtClean="0">
                <a:latin typeface="Courier New" pitchFamily="49" charset="0"/>
                <a:cs typeface="Courier New" pitchFamily="49" charset="0"/>
              </a:rPr>
              <a:t>&lt;</a:t>
            </a:r>
            <a:r>
              <a:rPr lang="en-US" sz="1600" b="1" dirty="0" err="1" smtClean="0">
                <a:latin typeface="Courier New" pitchFamily="49" charset="0"/>
                <a:cs typeface="Courier New" pitchFamily="49" charset="0"/>
              </a:rPr>
              <a:t>LineRecord</a:t>
            </a:r>
            <a:r>
              <a:rPr lang="en-US" sz="1600" b="1" dirty="0" smtClean="0">
                <a:latin typeface="Courier New" pitchFamily="49" charset="0"/>
                <a:cs typeface="Courier New" pitchFamily="49" charset="0"/>
              </a:rPr>
              <a:t>&gt; </a:t>
            </a:r>
            <a:r>
              <a:rPr lang="en-US" sz="1600" b="1" dirty="0" err="1" smtClean="0">
                <a:latin typeface="Courier New" pitchFamily="49" charset="0"/>
                <a:cs typeface="Courier New" pitchFamily="49" charset="0"/>
              </a:rPr>
              <a:t>inputFiles</a:t>
            </a:r>
            <a:r>
              <a:rPr lang="en-US" sz="1600" b="1" dirty="0" smtClean="0">
                <a:latin typeface="Courier New" pitchFamily="49" charset="0"/>
                <a:cs typeface="Courier New" pitchFamily="49" charset="0"/>
              </a:rPr>
              <a:t>=</a:t>
            </a:r>
            <a:r>
              <a:rPr lang="en-US" sz="1600" b="1" dirty="0" err="1" smtClean="0">
                <a:latin typeface="Courier New" pitchFamily="49" charset="0"/>
                <a:cs typeface="Courier New" pitchFamily="49" charset="0"/>
              </a:rPr>
              <a:t>PartitionedTable.Get</a:t>
            </a:r>
            <a:r>
              <a:rPr lang="en-US" sz="1600" b="1" dirty="0" smtClean="0">
                <a:latin typeface="Courier New" pitchFamily="49" charset="0"/>
                <a:cs typeface="Courier New" pitchFamily="49" charset="0"/>
              </a:rPr>
              <a:t> &lt;</a:t>
            </a:r>
            <a:r>
              <a:rPr lang="en-US" sz="1600" b="1" dirty="0" err="1" smtClean="0">
                <a:latin typeface="Courier New" pitchFamily="49" charset="0"/>
                <a:cs typeface="Courier New" pitchFamily="49" charset="0"/>
              </a:rPr>
              <a:t>LineRecord</a:t>
            </a:r>
            <a:r>
              <a:rPr lang="en-US" sz="1600" b="1" dirty="0" smtClean="0">
                <a:latin typeface="Courier New" pitchFamily="49" charset="0"/>
                <a:cs typeface="Courier New" pitchFamily="49" charset="0"/>
              </a:rPr>
              <a:t>&gt;(</a:t>
            </a:r>
            <a:r>
              <a:rPr lang="en-US" sz="1600" b="1" dirty="0" err="1" smtClean="0">
                <a:latin typeface="Courier New" pitchFamily="49" charset="0"/>
                <a:cs typeface="Courier New" pitchFamily="49" charset="0"/>
              </a:rPr>
              <a:t>uri</a:t>
            </a:r>
            <a:r>
              <a:rPr lang="en-US" sz="1600" b="1" dirty="0" smtClean="0">
                <a:latin typeface="Courier New" pitchFamily="49" charset="0"/>
                <a:cs typeface="Courier New" pitchFamily="49" charset="0"/>
              </a:rPr>
              <a:t>);</a:t>
            </a:r>
          </a:p>
          <a:p>
            <a:pPr>
              <a:buNone/>
            </a:pPr>
            <a:r>
              <a:rPr lang="en-US" sz="1600" b="1" dirty="0" err="1" smtClean="0">
                <a:latin typeface="Courier New" pitchFamily="49" charset="0"/>
                <a:cs typeface="Courier New" pitchFamily="49" charset="0"/>
              </a:rPr>
              <a:t>IQueryable</a:t>
            </a:r>
            <a:r>
              <a:rPr lang="en-US" sz="1600" b="1" dirty="0" smtClean="0">
                <a:latin typeface="Courier New" pitchFamily="49" charset="0"/>
                <a:cs typeface="Courier New" pitchFamily="49" charset="0"/>
              </a:rPr>
              <a:t>&lt;</a:t>
            </a:r>
            <a:r>
              <a:rPr lang="en-US" sz="1600" b="1" dirty="0" err="1" smtClean="0">
                <a:latin typeface="Courier New" pitchFamily="49" charset="0"/>
                <a:cs typeface="Courier New" pitchFamily="49" charset="0"/>
              </a:rPr>
              <a:t>OutputInfo</a:t>
            </a:r>
            <a:r>
              <a:rPr lang="en-US" sz="1600" b="1" dirty="0" smtClean="0">
                <a:latin typeface="Courier New" pitchFamily="49" charset="0"/>
                <a:cs typeface="Courier New" pitchFamily="49" charset="0"/>
              </a:rPr>
              <a:t>&gt; = </a:t>
            </a:r>
            <a:r>
              <a:rPr lang="en-US" sz="1600" b="1" dirty="0" err="1" smtClean="0">
                <a:latin typeface="Courier New" pitchFamily="49" charset="0"/>
                <a:cs typeface="Courier New" pitchFamily="49" charset="0"/>
              </a:rPr>
              <a:t>inputFiles.Select</a:t>
            </a:r>
            <a:r>
              <a:rPr lang="en-US" sz="1600" b="1" dirty="0" smtClean="0">
                <a:latin typeface="Courier New" pitchFamily="49" charset="0"/>
                <a:cs typeface="Courier New" pitchFamily="49" charset="0"/>
              </a:rPr>
              <a:t>(x=&gt;ExecuteCAP3(</a:t>
            </a:r>
            <a:r>
              <a:rPr lang="en-US" sz="1600" b="1" dirty="0" err="1" smtClean="0">
                <a:latin typeface="Courier New" pitchFamily="49" charset="0"/>
                <a:cs typeface="Courier New" pitchFamily="49" charset="0"/>
              </a:rPr>
              <a:t>x.line</a:t>
            </a:r>
            <a:r>
              <a:rPr lang="en-US" sz="1600" b="1" dirty="0" smtClean="0">
                <a:latin typeface="Courier New" pitchFamily="49" charset="0"/>
                <a:cs typeface="Courier New" pitchFamily="49" charset="0"/>
              </a:rPr>
              <a:t>));</a:t>
            </a:r>
          </a:p>
        </p:txBody>
      </p:sp>
      <p:sp>
        <p:nvSpPr>
          <p:cNvPr id="4" name="TextBox 3"/>
          <p:cNvSpPr txBox="1"/>
          <p:nvPr/>
        </p:nvSpPr>
        <p:spPr>
          <a:xfrm>
            <a:off x="161220" y="6565612"/>
            <a:ext cx="8982780" cy="584775"/>
          </a:xfrm>
          <a:prstGeom prst="rect">
            <a:avLst/>
          </a:prstGeom>
          <a:noFill/>
        </p:spPr>
        <p:txBody>
          <a:bodyPr wrap="square" rtlCol="0">
            <a:spAutoFit/>
          </a:bodyPr>
          <a:lstStyle/>
          <a:p>
            <a:r>
              <a:rPr lang="en-US" sz="1400" dirty="0" smtClean="0"/>
              <a:t>[1] X. Huang, A. </a:t>
            </a:r>
            <a:r>
              <a:rPr lang="en-US" sz="1400" dirty="0" err="1" smtClean="0"/>
              <a:t>Madan</a:t>
            </a:r>
            <a:r>
              <a:rPr lang="en-US" sz="1400" dirty="0" smtClean="0"/>
              <a:t>, “CAP3: A DNA Sequence Assembly Program,” Genome Research, vol. 9, no. 9, pp. 868-877, 1999.</a:t>
            </a:r>
          </a:p>
          <a:p>
            <a:endParaRPr lang="en-US" dirty="0"/>
          </a:p>
        </p:txBody>
      </p:sp>
      <p:sp>
        <p:nvSpPr>
          <p:cNvPr id="5" name="TextBox 4"/>
          <p:cNvSpPr txBox="1"/>
          <p:nvPr/>
        </p:nvSpPr>
        <p:spPr>
          <a:xfrm>
            <a:off x="914400" y="838200"/>
            <a:ext cx="7391399" cy="738664"/>
          </a:xfrm>
          <a:prstGeom prst="rect">
            <a:avLst/>
          </a:prstGeom>
          <a:noFill/>
        </p:spPr>
        <p:txBody>
          <a:bodyPr wrap="square" rtlCol="0">
            <a:spAutoFit/>
          </a:bodyPr>
          <a:lstStyle/>
          <a:p>
            <a:r>
              <a:rPr lang="en-US" sz="1400" b="1" dirty="0" smtClean="0">
                <a:solidFill>
                  <a:srgbClr val="7030A0"/>
                </a:solidFill>
              </a:rPr>
              <a:t>EST (Expressed Sequence Tag) corresponds to messenger RNAs (mRNAs) transcribed from the genes residing on chromosomes. Each individual EST sequence represents a fragment of mRNA, and the EST assembly aims to re-construct full-length mRNA sequences for each expressed gene. </a:t>
            </a:r>
            <a:endParaRPr lang="en-US" sz="1400" b="1" dirty="0">
              <a:solidFill>
                <a:srgbClr val="7030A0"/>
              </a:solidFill>
            </a:endParaRPr>
          </a:p>
        </p:txBody>
      </p:sp>
      <p:grpSp>
        <p:nvGrpSpPr>
          <p:cNvPr id="6" name="Group 55"/>
          <p:cNvGrpSpPr/>
          <p:nvPr/>
        </p:nvGrpSpPr>
        <p:grpSpPr>
          <a:xfrm>
            <a:off x="381000" y="1676400"/>
            <a:ext cx="1895475" cy="2731532"/>
            <a:chOff x="381000" y="2133600"/>
            <a:chExt cx="1895475" cy="2731532"/>
          </a:xfrm>
        </p:grpSpPr>
        <p:grpSp>
          <p:nvGrpSpPr>
            <p:cNvPr id="7" name="Group 33"/>
            <p:cNvGrpSpPr/>
            <p:nvPr/>
          </p:nvGrpSpPr>
          <p:grpSpPr>
            <a:xfrm>
              <a:off x="381000" y="2438400"/>
              <a:ext cx="1895475" cy="2139950"/>
              <a:chOff x="381000" y="2133600"/>
              <a:chExt cx="1895475" cy="2139950"/>
            </a:xfrm>
          </p:grpSpPr>
          <p:grpSp>
            <p:nvGrpSpPr>
              <p:cNvPr id="9" name="Group 32"/>
              <p:cNvGrpSpPr/>
              <p:nvPr/>
            </p:nvGrpSpPr>
            <p:grpSpPr>
              <a:xfrm>
                <a:off x="381000" y="2133600"/>
                <a:ext cx="752475" cy="2139950"/>
                <a:chOff x="381000" y="2133600"/>
                <a:chExt cx="752475" cy="2139950"/>
              </a:xfrm>
            </p:grpSpPr>
            <p:sp>
              <p:nvSpPr>
                <p:cNvPr id="8" name="Oval 7"/>
                <p:cNvSpPr/>
                <p:nvPr/>
              </p:nvSpPr>
              <p:spPr>
                <a:xfrm>
                  <a:off x="457200" y="3048000"/>
                  <a:ext cx="6096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V</a:t>
                  </a:r>
                  <a:endParaRPr lang="en-US" dirty="0"/>
                </a:p>
              </p:txBody>
            </p:sp>
            <p:pic>
              <p:nvPicPr>
                <p:cNvPr id="1027" name="Picture 3"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381000" y="2133600"/>
                  <a:ext cx="752475" cy="752475"/>
                </a:xfrm>
                <a:prstGeom prst="rect">
                  <a:avLst/>
                </a:prstGeom>
                <a:noFill/>
              </p:spPr>
            </p:pic>
            <p:pic>
              <p:nvPicPr>
                <p:cNvPr id="1028" name="Picture 4" descr="C:\Users\jaliya\AppData\Local\Microsoft\Windows\Temporary Internet Files\Content.IE5\FAU9V9F3\MCj04326050000[1].png"/>
                <p:cNvPicPr>
                  <a:picLocks noChangeAspect="1" noChangeArrowheads="1"/>
                </p:cNvPicPr>
                <p:nvPr/>
              </p:nvPicPr>
              <p:blipFill>
                <a:blip r:embed="rId4" cstate="print"/>
                <a:srcRect/>
                <a:stretch>
                  <a:fillRect/>
                </a:stretch>
              </p:blipFill>
              <p:spPr bwMode="auto">
                <a:xfrm>
                  <a:off x="381000" y="3581400"/>
                  <a:ext cx="692150" cy="692150"/>
                </a:xfrm>
                <a:prstGeom prst="rect">
                  <a:avLst/>
                </a:prstGeom>
                <a:noFill/>
              </p:spPr>
            </p:pic>
            <p:cxnSp>
              <p:nvCxnSpPr>
                <p:cNvPr id="20" name="Straight Arrow Connector 19"/>
                <p:cNvCxnSpPr/>
                <p:nvPr/>
              </p:nvCxnSpPr>
              <p:spPr>
                <a:xfrm rot="5400000">
                  <a:off x="648494" y="29329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648494" y="35425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grpSp>
            <p:nvGrpSpPr>
              <p:cNvPr id="10" name="Group 28"/>
              <p:cNvGrpSpPr/>
              <p:nvPr/>
            </p:nvGrpSpPr>
            <p:grpSpPr>
              <a:xfrm>
                <a:off x="1524000" y="2133600"/>
                <a:ext cx="752475" cy="2139950"/>
                <a:chOff x="1295400" y="2133600"/>
                <a:chExt cx="752475" cy="2139950"/>
              </a:xfrm>
            </p:grpSpPr>
            <p:sp>
              <p:nvSpPr>
                <p:cNvPr id="22" name="Oval 21"/>
                <p:cNvSpPr/>
                <p:nvPr/>
              </p:nvSpPr>
              <p:spPr>
                <a:xfrm>
                  <a:off x="1371600" y="3048000"/>
                  <a:ext cx="6096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V</a:t>
                  </a:r>
                  <a:endParaRPr lang="en-US" dirty="0"/>
                </a:p>
              </p:txBody>
            </p:sp>
            <p:pic>
              <p:nvPicPr>
                <p:cNvPr id="23" name="Picture 3"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1295400" y="2133600"/>
                  <a:ext cx="752475" cy="752475"/>
                </a:xfrm>
                <a:prstGeom prst="rect">
                  <a:avLst/>
                </a:prstGeom>
                <a:noFill/>
              </p:spPr>
            </p:pic>
            <p:pic>
              <p:nvPicPr>
                <p:cNvPr id="24" name="Picture 4" descr="C:\Users\jaliya\AppData\Local\Microsoft\Windows\Temporary Internet Files\Content.IE5\FAU9V9F3\MCj04326050000[1].png"/>
                <p:cNvPicPr>
                  <a:picLocks noChangeAspect="1" noChangeArrowheads="1"/>
                </p:cNvPicPr>
                <p:nvPr/>
              </p:nvPicPr>
              <p:blipFill>
                <a:blip r:embed="rId4" cstate="print"/>
                <a:srcRect/>
                <a:stretch>
                  <a:fillRect/>
                </a:stretch>
              </p:blipFill>
              <p:spPr bwMode="auto">
                <a:xfrm>
                  <a:off x="1295400" y="3581400"/>
                  <a:ext cx="692150" cy="692150"/>
                </a:xfrm>
                <a:prstGeom prst="rect">
                  <a:avLst/>
                </a:prstGeom>
                <a:noFill/>
              </p:spPr>
            </p:pic>
            <p:cxnSp>
              <p:nvCxnSpPr>
                <p:cNvPr id="25" name="Straight Arrow Connector 24"/>
                <p:cNvCxnSpPr/>
                <p:nvPr/>
              </p:nvCxnSpPr>
              <p:spPr>
                <a:xfrm rot="5400000">
                  <a:off x="1562894" y="29329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1562894" y="35425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grpSp>
            <p:nvGrpSpPr>
              <p:cNvPr id="11" name="Group 31"/>
              <p:cNvGrpSpPr/>
              <p:nvPr/>
            </p:nvGrpSpPr>
            <p:grpSpPr>
              <a:xfrm>
                <a:off x="1219200" y="3200400"/>
                <a:ext cx="228600" cy="76200"/>
                <a:chOff x="1219200" y="3200400"/>
                <a:chExt cx="228600" cy="76200"/>
              </a:xfrm>
            </p:grpSpPr>
            <p:sp>
              <p:nvSpPr>
                <p:cNvPr id="28" name="Oval 27"/>
                <p:cNvSpPr/>
                <p:nvPr/>
              </p:nvSpPr>
              <p:spPr>
                <a:xfrm>
                  <a:off x="1371600" y="3200400"/>
                  <a:ext cx="76200" cy="762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219200" y="3200400"/>
                  <a:ext cx="76200" cy="762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TextBox 34"/>
            <p:cNvSpPr txBox="1"/>
            <p:nvPr/>
          </p:nvSpPr>
          <p:spPr>
            <a:xfrm>
              <a:off x="381000" y="2133600"/>
              <a:ext cx="1870512" cy="369332"/>
            </a:xfrm>
            <a:prstGeom prst="rect">
              <a:avLst/>
            </a:prstGeom>
            <a:noFill/>
          </p:spPr>
          <p:txBody>
            <a:bodyPr wrap="none" rtlCol="0">
              <a:spAutoFit/>
            </a:bodyPr>
            <a:lstStyle/>
            <a:p>
              <a:r>
                <a:rPr lang="en-US" dirty="0" smtClean="0"/>
                <a:t>Input files (FASTA)</a:t>
              </a:r>
              <a:endParaRPr lang="en-US" dirty="0"/>
            </a:p>
          </p:txBody>
        </p:sp>
        <p:sp>
          <p:nvSpPr>
            <p:cNvPr id="36" name="TextBox 35"/>
            <p:cNvSpPr txBox="1"/>
            <p:nvPr/>
          </p:nvSpPr>
          <p:spPr>
            <a:xfrm>
              <a:off x="685800" y="4495800"/>
              <a:ext cx="1290738" cy="369332"/>
            </a:xfrm>
            <a:prstGeom prst="rect">
              <a:avLst/>
            </a:prstGeom>
            <a:noFill/>
          </p:spPr>
          <p:txBody>
            <a:bodyPr wrap="none" rtlCol="0">
              <a:spAutoFit/>
            </a:bodyPr>
            <a:lstStyle/>
            <a:p>
              <a:r>
                <a:rPr lang="en-US" dirty="0" smtClean="0"/>
                <a:t>Output files</a:t>
              </a:r>
              <a:endParaRPr lang="en-US" dirty="0"/>
            </a:p>
          </p:txBody>
        </p:sp>
      </p:grpSp>
      <p:sp>
        <p:nvSpPr>
          <p:cNvPr id="45" name="TextBox 44"/>
          <p:cNvSpPr txBox="1"/>
          <p:nvPr/>
        </p:nvSpPr>
        <p:spPr>
          <a:xfrm>
            <a:off x="5486400" y="3200400"/>
            <a:ext cx="3352800" cy="107721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dirty="0" smtClean="0"/>
              <a:t>\\GCB-K18-N01\DryadData\cap3\cluster34442.fsa</a:t>
            </a:r>
          </a:p>
          <a:p>
            <a:r>
              <a:rPr lang="en-US" sz="1200" dirty="0" smtClean="0"/>
              <a:t>\\GCB-K18-N01\DryadData\cap3\cluster34443.fsa</a:t>
            </a:r>
            <a:endParaRPr lang="en-US" sz="2800" dirty="0" smtClean="0"/>
          </a:p>
          <a:p>
            <a:r>
              <a:rPr lang="en-US" sz="2800" b="1" dirty="0" smtClean="0"/>
              <a:t>...</a:t>
            </a:r>
          </a:p>
          <a:p>
            <a:r>
              <a:rPr lang="en-US" sz="1200" dirty="0" smtClean="0"/>
              <a:t>\\GCB-K18-N01\DryadData\cap3\cluster34467.fsa</a:t>
            </a:r>
          </a:p>
        </p:txBody>
      </p:sp>
      <p:sp>
        <p:nvSpPr>
          <p:cNvPr id="49" name="TextBox 48"/>
          <p:cNvSpPr txBox="1"/>
          <p:nvPr/>
        </p:nvSpPr>
        <p:spPr>
          <a:xfrm>
            <a:off x="5486400" y="1752600"/>
            <a:ext cx="3352800" cy="1292662"/>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dirty="0" smtClean="0"/>
              <a:t>\</a:t>
            </a:r>
            <a:r>
              <a:rPr lang="en-US" sz="1200" dirty="0" err="1" smtClean="0"/>
              <a:t>DryadData</a:t>
            </a:r>
            <a:r>
              <a:rPr lang="en-US" sz="1200" dirty="0" smtClean="0"/>
              <a:t>\cap3\cap3data</a:t>
            </a:r>
          </a:p>
          <a:p>
            <a:r>
              <a:rPr lang="en-US" sz="1200" dirty="0" smtClean="0"/>
              <a:t>10</a:t>
            </a:r>
          </a:p>
          <a:p>
            <a:r>
              <a:rPr lang="en-US" sz="1200" dirty="0" smtClean="0"/>
              <a:t>0,344,CGB-K18-N01</a:t>
            </a:r>
          </a:p>
          <a:p>
            <a:r>
              <a:rPr lang="en-US" sz="1200" dirty="0" smtClean="0"/>
              <a:t>1,344,CGB-K18-N01</a:t>
            </a:r>
          </a:p>
          <a:p>
            <a:r>
              <a:rPr lang="en-US" b="1" dirty="0" smtClean="0"/>
              <a:t>…</a:t>
            </a:r>
          </a:p>
          <a:p>
            <a:r>
              <a:rPr lang="en-US" sz="1200" dirty="0" smtClean="0"/>
              <a:t>9,344,CGB-K18-N01</a:t>
            </a:r>
          </a:p>
        </p:txBody>
      </p:sp>
      <p:grpSp>
        <p:nvGrpSpPr>
          <p:cNvPr id="12" name="Group 51"/>
          <p:cNvGrpSpPr/>
          <p:nvPr/>
        </p:nvGrpSpPr>
        <p:grpSpPr>
          <a:xfrm>
            <a:off x="2895600" y="1600200"/>
            <a:ext cx="2209800" cy="3505200"/>
            <a:chOff x="2971800" y="2209800"/>
            <a:chExt cx="2209800" cy="3505200"/>
          </a:xfrm>
        </p:grpSpPr>
        <p:grpSp>
          <p:nvGrpSpPr>
            <p:cNvPr id="13" name="Group 49"/>
            <p:cNvGrpSpPr/>
            <p:nvPr/>
          </p:nvGrpSpPr>
          <p:grpSpPr>
            <a:xfrm>
              <a:off x="2971800" y="2514600"/>
              <a:ext cx="2209800" cy="3200400"/>
              <a:chOff x="2895600" y="2133600"/>
              <a:chExt cx="2209800" cy="3200400"/>
            </a:xfrm>
          </p:grpSpPr>
          <p:sp>
            <p:nvSpPr>
              <p:cNvPr id="41" name="Rectangle 40"/>
              <p:cNvSpPr/>
              <p:nvPr/>
            </p:nvSpPr>
            <p:spPr>
              <a:xfrm>
                <a:off x="2895600" y="2133600"/>
                <a:ext cx="2209800" cy="3200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14" name="Group 39"/>
              <p:cNvGrpSpPr/>
              <p:nvPr/>
            </p:nvGrpSpPr>
            <p:grpSpPr>
              <a:xfrm>
                <a:off x="2895600" y="4343400"/>
                <a:ext cx="996950" cy="990600"/>
                <a:chOff x="4489450" y="3276600"/>
                <a:chExt cx="1225550" cy="1228725"/>
              </a:xfrm>
            </p:grpSpPr>
            <p:pic>
              <p:nvPicPr>
                <p:cNvPr id="1029" name="Picture 5"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4489450" y="3438525"/>
                  <a:ext cx="1066800" cy="1066800"/>
                </a:xfrm>
                <a:prstGeom prst="rect">
                  <a:avLst/>
                </a:prstGeom>
                <a:noFill/>
              </p:spPr>
            </p:pic>
            <p:pic>
              <p:nvPicPr>
                <p:cNvPr id="38" name="Picture 5"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4572000" y="3352800"/>
                  <a:ext cx="1066800" cy="1066800"/>
                </a:xfrm>
                <a:prstGeom prst="rect">
                  <a:avLst/>
                </a:prstGeom>
                <a:noFill/>
              </p:spPr>
            </p:pic>
            <p:pic>
              <p:nvPicPr>
                <p:cNvPr id="39" name="Picture 5"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4648200" y="3276600"/>
                  <a:ext cx="1066800" cy="1066800"/>
                </a:xfrm>
                <a:prstGeom prst="rect">
                  <a:avLst/>
                </a:prstGeom>
                <a:noFill/>
              </p:spPr>
            </p:pic>
          </p:grpSp>
          <p:sp>
            <p:nvSpPr>
              <p:cNvPr id="42" name="TextBox 41"/>
              <p:cNvSpPr txBox="1"/>
              <p:nvPr/>
            </p:nvSpPr>
            <p:spPr>
              <a:xfrm>
                <a:off x="2971800" y="3124200"/>
                <a:ext cx="2066463" cy="369332"/>
              </a:xfrm>
              <a:prstGeom prst="rect">
                <a:avLst/>
              </a:prstGeom>
              <a:noFill/>
            </p:spPr>
            <p:txBody>
              <a:bodyPr wrap="none" rtlCol="0">
                <a:spAutoFit/>
              </a:bodyPr>
              <a:lstStyle/>
              <a:p>
                <a:r>
                  <a:rPr lang="en-US" dirty="0" smtClean="0"/>
                  <a:t>Cap3data.00000000</a:t>
                </a:r>
                <a:endParaRPr lang="en-US" dirty="0"/>
              </a:p>
            </p:txBody>
          </p:sp>
          <p:pic>
            <p:nvPicPr>
              <p:cNvPr id="1030" name="Picture 6" descr="C:\Users\jaliya\AppData\Local\Microsoft\Windows\Temporary Internet Files\Content.IE5\ZADX9HCR\MCj04325990000[1].pn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3048000" y="3429000"/>
                <a:ext cx="681037" cy="681037"/>
              </a:xfrm>
              <a:prstGeom prst="rect">
                <a:avLst/>
              </a:prstGeom>
              <a:noFill/>
            </p:spPr>
          </p:pic>
          <p:sp>
            <p:nvSpPr>
              <p:cNvPr id="44" name="TextBox 43"/>
              <p:cNvSpPr txBox="1"/>
              <p:nvPr/>
            </p:nvSpPr>
            <p:spPr>
              <a:xfrm>
                <a:off x="3810000" y="4572000"/>
                <a:ext cx="1172116" cy="646331"/>
              </a:xfrm>
              <a:prstGeom prst="rect">
                <a:avLst/>
              </a:prstGeom>
              <a:noFill/>
            </p:spPr>
            <p:txBody>
              <a:bodyPr wrap="none" rtlCol="0">
                <a:spAutoFit/>
              </a:bodyPr>
              <a:lstStyle/>
              <a:p>
                <a:r>
                  <a:rPr lang="en-US" dirty="0" smtClean="0"/>
                  <a:t>Input files </a:t>
                </a:r>
              </a:p>
              <a:p>
                <a:r>
                  <a:rPr lang="en-US" dirty="0" smtClean="0"/>
                  <a:t>(FASTA)</a:t>
                </a:r>
                <a:endParaRPr lang="en-US" dirty="0"/>
              </a:p>
            </p:txBody>
          </p:sp>
          <p:pic>
            <p:nvPicPr>
              <p:cNvPr id="46" name="Picture 6" descr="C:\Users\jaliya\AppData\Local\Microsoft\Windows\Temporary Internet Files\Content.IE5\ZADX9HCR\MCj04325990000[1].pn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3048000" y="2438400"/>
                <a:ext cx="681037" cy="681037"/>
              </a:xfrm>
              <a:prstGeom prst="rect">
                <a:avLst/>
              </a:prstGeom>
              <a:noFill/>
            </p:spPr>
          </p:pic>
          <p:sp>
            <p:nvSpPr>
              <p:cNvPr id="48" name="TextBox 47"/>
              <p:cNvSpPr txBox="1"/>
              <p:nvPr/>
            </p:nvSpPr>
            <p:spPr>
              <a:xfrm>
                <a:off x="3048000" y="2133600"/>
                <a:ext cx="1320746" cy="369332"/>
              </a:xfrm>
              <a:prstGeom prst="rect">
                <a:avLst/>
              </a:prstGeom>
              <a:noFill/>
            </p:spPr>
            <p:txBody>
              <a:bodyPr wrap="none" rtlCol="0">
                <a:spAutoFit/>
              </a:bodyPr>
              <a:lstStyle/>
              <a:p>
                <a:r>
                  <a:rPr lang="en-US" dirty="0" smtClean="0"/>
                  <a:t>Cap3data.pf</a:t>
                </a:r>
                <a:endParaRPr lang="en-US" dirty="0"/>
              </a:p>
            </p:txBody>
          </p:sp>
        </p:grpSp>
        <p:sp>
          <p:nvSpPr>
            <p:cNvPr id="51" name="TextBox 50"/>
            <p:cNvSpPr txBox="1"/>
            <p:nvPr/>
          </p:nvSpPr>
          <p:spPr>
            <a:xfrm>
              <a:off x="3276600" y="2209800"/>
              <a:ext cx="1471878" cy="369332"/>
            </a:xfrm>
            <a:prstGeom prst="rect">
              <a:avLst/>
            </a:prstGeom>
            <a:noFill/>
          </p:spPr>
          <p:txBody>
            <a:bodyPr wrap="none" rtlCol="0">
              <a:spAutoFit/>
            </a:bodyPr>
            <a:lstStyle/>
            <a:p>
              <a:r>
                <a:rPr lang="en-US" b="1" dirty="0" smtClean="0"/>
                <a:t>GCB-K18-N01</a:t>
              </a:r>
              <a:endParaRPr lang="en-US" b="1" dirty="0"/>
            </a:p>
          </p:txBody>
        </p:sp>
      </p:grpSp>
      <p:sp>
        <p:nvSpPr>
          <p:cNvPr id="53" name="Right Arrow 52"/>
          <p:cNvSpPr/>
          <p:nvPr/>
        </p:nvSpPr>
        <p:spPr>
          <a:xfrm>
            <a:off x="5029200" y="2286000"/>
            <a:ext cx="304800" cy="152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5" name="Right Arrow 54"/>
          <p:cNvSpPr/>
          <p:nvPr/>
        </p:nvSpPr>
        <p:spPr>
          <a:xfrm>
            <a:off x="5029200" y="3505200"/>
            <a:ext cx="304800" cy="152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76200"/>
            <a:ext cx="9144000" cy="838200"/>
          </a:xfrm>
        </p:spPr>
        <p:txBody>
          <a:bodyPr/>
          <a:lstStyle/>
          <a:p>
            <a:r>
              <a:rPr lang="en-US" sz="3600" dirty="0" smtClean="0"/>
              <a:t>Clouds as Cost Effective Data Centers</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6FCC8C1C-C7DF-4071-8522-5AB5116975B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8</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3410" name="Picture 2"/>
          <p:cNvPicPr>
            <a:picLocks noChangeAspect="1" noChangeArrowheads="1"/>
          </p:cNvPicPr>
          <p:nvPr/>
        </p:nvPicPr>
        <p:blipFill>
          <a:blip r:embed="rId3" cstate="print"/>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cstate="print"/>
          <a:srcRect/>
          <a:stretch>
            <a:fillRect/>
          </a:stretch>
        </p:blipFill>
        <p:spPr bwMode="auto">
          <a:xfrm>
            <a:off x="0" y="3153707"/>
            <a:ext cx="6400800" cy="3704293"/>
          </a:xfrm>
          <a:prstGeom prst="rect">
            <a:avLst/>
          </a:prstGeom>
          <a:noFill/>
          <a:ln w="9525">
            <a:noFill/>
            <a:miter lim="800000"/>
            <a:headEnd/>
            <a:tailEnd/>
          </a:ln>
          <a:effectLst/>
        </p:spPr>
      </p:pic>
      <p:sp>
        <p:nvSpPr>
          <p:cNvPr id="64515" name="Content Placeholder 2"/>
          <p:cNvSpPr>
            <a:spLocks noGrp="1"/>
          </p:cNvSpPr>
          <p:nvPr>
            <p:ph idx="1"/>
          </p:nvPr>
        </p:nvSpPr>
        <p:spPr>
          <a:xfrm>
            <a:off x="0" y="457200"/>
            <a:ext cx="8991600" cy="2590800"/>
          </a:xfrm>
        </p:spPr>
        <p:txBody>
          <a:bodyPr>
            <a:normAutofit lnSpcReduction="10000"/>
          </a:bodyPr>
          <a:lstStyle/>
          <a:p>
            <a:r>
              <a:rPr lang="en-US" sz="2400" dirty="0" smtClean="0"/>
              <a:t>             Builds giant data centers with 100,000’s of computers; ~ 200</a:t>
            </a:r>
            <a:br>
              <a:rPr lang="en-US" sz="2400" dirty="0" smtClean="0"/>
            </a:br>
            <a:r>
              <a:rPr lang="en-US" sz="2400" dirty="0" smtClean="0"/>
              <a:t>        -1000 to a shipping container with Internet access</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14400"/>
          </a:xfrm>
        </p:spPr>
        <p:txBody>
          <a:bodyPr>
            <a:normAutofit/>
          </a:bodyPr>
          <a:lstStyle/>
          <a:p>
            <a:r>
              <a:rPr lang="en-US" sz="3600" dirty="0" smtClean="0"/>
              <a:t>CAP3 - Performance</a:t>
            </a:r>
            <a:endParaRPr lang="en-US" sz="3600" dirty="0"/>
          </a:p>
        </p:txBody>
      </p:sp>
      <p:sp>
        <p:nvSpPr>
          <p:cNvPr id="3" name="Content Placeholder 2"/>
          <p:cNvSpPr>
            <a:spLocks noGrp="1"/>
          </p:cNvSpPr>
          <p:nvPr>
            <p:ph idx="1"/>
          </p:nvPr>
        </p:nvSpPr>
        <p:spPr>
          <a:xfrm>
            <a:off x="457200" y="4114800"/>
            <a:ext cx="8229600" cy="2011363"/>
          </a:xfrm>
        </p:spPr>
        <p:txBody>
          <a:bodyPr/>
          <a:lstStyle/>
          <a:p>
            <a:endParaRPr lang="en-US" dirty="0"/>
          </a:p>
        </p:txBody>
      </p:sp>
      <p:pic>
        <p:nvPicPr>
          <p:cNvPr id="2050" name="Picture 2" descr="E:\academic\phd\Publications\eScience2009\gnuplot\cap3.png"/>
          <p:cNvPicPr>
            <a:picLocks noChangeAspect="1" noChangeArrowheads="1"/>
          </p:cNvPicPr>
          <p:nvPr/>
        </p:nvPicPr>
        <p:blipFill>
          <a:blip r:embed="rId3" cstate="print"/>
          <a:srcRect/>
          <a:stretch>
            <a:fillRect/>
          </a:stretch>
        </p:blipFill>
        <p:spPr bwMode="auto">
          <a:xfrm>
            <a:off x="304800" y="762000"/>
            <a:ext cx="8587838" cy="57150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rmAutofit fontScale="90000"/>
          </a:bodyPr>
          <a:lstStyle/>
          <a:p>
            <a:r>
              <a:rPr lang="en-US" sz="3600" b="1" dirty="0" smtClean="0"/>
              <a:t>Application Classes</a:t>
            </a:r>
            <a:r>
              <a:rPr lang="en-US" b="1" dirty="0" smtClean="0"/>
              <a:t/>
            </a:r>
            <a:br>
              <a:rPr lang="en-US" b="1" dirty="0" smtClean="0"/>
            </a:br>
            <a:endParaRPr lang="en-US" b="1" dirty="0"/>
          </a:p>
        </p:txBody>
      </p:sp>
      <p:graphicFrame>
        <p:nvGraphicFramePr>
          <p:cNvPr id="5" name="Table 4"/>
          <p:cNvGraphicFramePr>
            <a:graphicFrameLocks noGrp="1"/>
          </p:cNvGraphicFramePr>
          <p:nvPr/>
        </p:nvGraphicFramePr>
        <p:xfrm>
          <a:off x="304800" y="1295400"/>
          <a:ext cx="8534400" cy="5296014"/>
        </p:xfrm>
        <a:graphic>
          <a:graphicData uri="http://schemas.openxmlformats.org/drawingml/2006/table">
            <a:tbl>
              <a:tblPr firstRow="1" bandRow="1">
                <a:tableStyleId>{5C22544A-7EE6-4342-B048-85BDC9FD1C3A}</a:tableStyleId>
              </a:tblPr>
              <a:tblGrid>
                <a:gridCol w="406400"/>
                <a:gridCol w="1727200"/>
                <a:gridCol w="4876800"/>
                <a:gridCol w="1524000"/>
              </a:tblGrid>
              <a:tr h="561144">
                <a:tc>
                  <a:txBody>
                    <a:bodyPr/>
                    <a:lstStyle/>
                    <a:p>
                      <a:r>
                        <a:rPr lang="en-US" b="0" dirty="0" smtClean="0">
                          <a:solidFill>
                            <a:schemeClr val="tx1"/>
                          </a:solidFill>
                        </a:rPr>
                        <a:t>1</a:t>
                      </a:r>
                      <a:endParaRPr lang="en-US" b="0" dirty="0">
                        <a:solidFill>
                          <a:schemeClr val="tx1"/>
                        </a:solidFill>
                      </a:endParaRPr>
                    </a:p>
                  </a:txBody>
                  <a:tcPr>
                    <a:solidFill>
                      <a:schemeClr val="bg2"/>
                    </a:solidFill>
                  </a:tcPr>
                </a:tc>
                <a:tc>
                  <a:txBody>
                    <a:bodyPr/>
                    <a:lstStyle/>
                    <a:p>
                      <a:r>
                        <a:rPr lang="en-US" sz="1600" b="0" dirty="0" smtClean="0">
                          <a:solidFill>
                            <a:schemeClr val="tx1"/>
                          </a:solidFill>
                          <a:cs typeface="Arial" pitchFamily="34" charset="0"/>
                        </a:rPr>
                        <a:t>Synchronous</a:t>
                      </a:r>
                      <a:endParaRPr lang="en-US" sz="1600" b="0" dirty="0">
                        <a:solidFill>
                          <a:schemeClr val="tx1"/>
                        </a:solidFill>
                      </a:endParaRPr>
                    </a:p>
                  </a:txBody>
                  <a:tcPr>
                    <a:solidFill>
                      <a:schemeClr val="bg2"/>
                    </a:solidFill>
                  </a:tcPr>
                </a:tc>
                <a:tc>
                  <a:txBody>
                    <a:bodyPr/>
                    <a:lstStyle/>
                    <a:p>
                      <a:r>
                        <a:rPr lang="en-US" sz="1600" b="0" dirty="0" smtClean="0">
                          <a:solidFill>
                            <a:schemeClr val="tx1"/>
                          </a:solidFill>
                          <a:cs typeface="Arial" pitchFamily="34" charset="0"/>
                        </a:rPr>
                        <a:t>Lockstep Operation as in SIMD architectures</a:t>
                      </a:r>
                      <a:endParaRPr lang="en-US" sz="1600" b="0" dirty="0">
                        <a:solidFill>
                          <a:schemeClr val="tx1"/>
                        </a:solidFill>
                      </a:endParaRPr>
                    </a:p>
                  </a:txBody>
                  <a:tcPr>
                    <a:solidFill>
                      <a:schemeClr val="bg2"/>
                    </a:solidFill>
                  </a:tcPr>
                </a:tc>
                <a:tc>
                  <a:txBody>
                    <a:bodyPr/>
                    <a:lstStyle/>
                    <a:p>
                      <a:endParaRPr lang="en-US" b="0" dirty="0">
                        <a:solidFill>
                          <a:schemeClr val="tx1"/>
                        </a:solidFill>
                      </a:endParaRPr>
                    </a:p>
                  </a:txBody>
                  <a:tcPr>
                    <a:solidFill>
                      <a:schemeClr val="bg2"/>
                    </a:solidFill>
                  </a:tcPr>
                </a:tc>
              </a:tr>
              <a:tr h="813658">
                <a:tc>
                  <a:txBody>
                    <a:bodyPr/>
                    <a:lstStyle/>
                    <a:p>
                      <a:r>
                        <a:rPr lang="en-US" dirty="0" smtClean="0"/>
                        <a:t>2</a:t>
                      </a:r>
                      <a:endParaRPr lang="en-US" dirty="0"/>
                    </a:p>
                  </a:txBody>
                  <a:tcPr/>
                </a:tc>
                <a:tc>
                  <a:txBody>
                    <a:bodyPr/>
                    <a:lstStyle/>
                    <a:p>
                      <a:r>
                        <a:rPr lang="en-US" sz="1600" dirty="0" smtClean="0">
                          <a:solidFill>
                            <a:schemeClr val="tx1"/>
                          </a:solidFill>
                          <a:cs typeface="Arial" pitchFamily="34" charset="0"/>
                        </a:rPr>
                        <a:t>Loosely Synchronous</a:t>
                      </a:r>
                      <a:endParaRPr lang="en-US" sz="1600" dirty="0">
                        <a:solidFill>
                          <a:schemeClr val="tx1"/>
                        </a:solidFill>
                      </a:endParaRPr>
                    </a:p>
                  </a:txBody>
                  <a:tcPr/>
                </a:tc>
                <a:tc>
                  <a:txBody>
                    <a:bodyPr/>
                    <a:lstStyle/>
                    <a:p>
                      <a:r>
                        <a:rPr lang="en-US" sz="1600" dirty="0" smtClean="0">
                          <a:solidFill>
                            <a:schemeClr val="tx1"/>
                          </a:solidFill>
                          <a:cs typeface="Arial" pitchFamily="34" charset="0"/>
                        </a:rPr>
                        <a:t>Iterative Compute-Communication stages with independent compute (map) operations for each CPU. Heart of most MPI jobs</a:t>
                      </a:r>
                      <a:endParaRPr lang="en-US" sz="1600" dirty="0">
                        <a:solidFill>
                          <a:schemeClr val="tx1"/>
                        </a:solidFill>
                      </a:endParaRPr>
                    </a:p>
                  </a:txBody>
                  <a:tcPr/>
                </a:tc>
                <a:tc>
                  <a:txBody>
                    <a:bodyPr/>
                    <a:lstStyle/>
                    <a:p>
                      <a:r>
                        <a:rPr lang="en-US" b="1" dirty="0" smtClean="0">
                          <a:solidFill>
                            <a:schemeClr val="tx1"/>
                          </a:solidFill>
                        </a:rPr>
                        <a:t>MPP</a:t>
                      </a:r>
                      <a:endParaRPr lang="en-US" b="1" dirty="0">
                        <a:solidFill>
                          <a:schemeClr val="tx1"/>
                        </a:solidFill>
                      </a:endParaRPr>
                    </a:p>
                  </a:txBody>
                  <a:tcPr/>
                </a:tc>
              </a:tr>
              <a:tr h="659344">
                <a:tc>
                  <a:txBody>
                    <a:bodyPr/>
                    <a:lstStyle/>
                    <a:p>
                      <a:r>
                        <a:rPr lang="en-US" dirty="0" smtClean="0"/>
                        <a:t>3</a:t>
                      </a:r>
                      <a:endParaRPr lang="en-US" dirty="0"/>
                    </a:p>
                  </a:txBody>
                  <a:tcPr/>
                </a:tc>
                <a:tc>
                  <a:txBody>
                    <a:bodyPr/>
                    <a:lstStyle/>
                    <a:p>
                      <a:r>
                        <a:rPr lang="en-US" sz="1600" dirty="0" smtClean="0">
                          <a:solidFill>
                            <a:schemeClr val="tx1"/>
                          </a:solidFill>
                          <a:cs typeface="Arial" pitchFamily="34" charset="0"/>
                        </a:rPr>
                        <a:t>Asynchronous</a:t>
                      </a:r>
                      <a:endParaRPr lang="en-US" sz="1600" dirty="0">
                        <a:solidFill>
                          <a:schemeClr val="tx1"/>
                        </a:solidFill>
                      </a:endParaRPr>
                    </a:p>
                  </a:txBody>
                  <a:tcPr/>
                </a:tc>
                <a:tc>
                  <a:txBody>
                    <a:bodyPr/>
                    <a:lstStyle/>
                    <a:p>
                      <a:r>
                        <a:rPr lang="en-US" sz="1600" dirty="0" smtClean="0">
                          <a:cs typeface="Arial" pitchFamily="34" charset="0"/>
                        </a:rPr>
                        <a:t>Compute Chess; Combinatorial Search often supported by dynamic threads</a:t>
                      </a:r>
                      <a:endParaRPr lang="en-US" sz="1600" dirty="0"/>
                    </a:p>
                  </a:txBody>
                  <a:tcPr/>
                </a:tc>
                <a:tc>
                  <a:txBody>
                    <a:bodyPr/>
                    <a:lstStyle/>
                    <a:p>
                      <a:r>
                        <a:rPr lang="en-US" b="1" dirty="0" smtClean="0"/>
                        <a:t>MPP</a:t>
                      </a:r>
                      <a:endParaRPr lang="en-US" b="1" dirty="0"/>
                    </a:p>
                  </a:txBody>
                  <a:tcPr/>
                </a:tc>
              </a:tr>
              <a:tr h="561144">
                <a:tc>
                  <a:txBody>
                    <a:bodyPr/>
                    <a:lstStyle/>
                    <a:p>
                      <a:r>
                        <a:rPr lang="en-US" dirty="0" smtClean="0"/>
                        <a:t>4</a:t>
                      </a:r>
                      <a:endParaRPr lang="en-US" dirty="0"/>
                    </a:p>
                  </a:txBody>
                  <a:tcPr>
                    <a:solidFill>
                      <a:schemeClr val="bg1">
                        <a:lumMod val="85000"/>
                      </a:schemeClr>
                    </a:solidFill>
                  </a:tcPr>
                </a:tc>
                <a:tc>
                  <a:txBody>
                    <a:bodyPr/>
                    <a:lstStyle/>
                    <a:p>
                      <a:r>
                        <a:rPr lang="en-US" sz="1600" b="1" dirty="0" smtClean="0">
                          <a:solidFill>
                            <a:schemeClr val="tx1"/>
                          </a:solidFill>
                          <a:cs typeface="Arial" pitchFamily="34" charset="0"/>
                        </a:rPr>
                        <a:t>Pleasingly Parallel </a:t>
                      </a:r>
                      <a:endParaRPr lang="en-US" sz="1600" b="1" dirty="0">
                        <a:solidFill>
                          <a:schemeClr val="tx1"/>
                        </a:solidFill>
                      </a:endParaRPr>
                    </a:p>
                  </a:txBody>
                  <a:tcPr>
                    <a:solidFill>
                      <a:schemeClr val="bg1">
                        <a:lumMod val="85000"/>
                      </a:schemeClr>
                    </a:solidFill>
                  </a:tcPr>
                </a:tc>
                <a:tc>
                  <a:txBody>
                    <a:bodyPr/>
                    <a:lstStyle/>
                    <a:p>
                      <a:r>
                        <a:rPr lang="en-US" sz="1600" dirty="0" smtClean="0">
                          <a:cs typeface="Arial" pitchFamily="34" charset="0"/>
                        </a:rPr>
                        <a:t>Each component independent – </a:t>
                      </a:r>
                      <a:r>
                        <a:rPr lang="en-US" sz="1600" dirty="0" smtClean="0">
                          <a:solidFill>
                            <a:srgbClr val="FF0000"/>
                          </a:solidFill>
                          <a:cs typeface="Arial" pitchFamily="34" charset="0"/>
                        </a:rPr>
                        <a:t>in 1988, Fox estimated at 20% of total  number of applications</a:t>
                      </a:r>
                      <a:endParaRPr lang="en-US" sz="1600" dirty="0">
                        <a:solidFill>
                          <a:srgbClr val="FF0000"/>
                        </a:solidFill>
                      </a:endParaRPr>
                    </a:p>
                  </a:txBody>
                  <a:tcPr>
                    <a:solidFill>
                      <a:schemeClr val="bg1">
                        <a:lumMod val="85000"/>
                      </a:schemeClr>
                    </a:solidFill>
                  </a:tcPr>
                </a:tc>
                <a:tc>
                  <a:txBody>
                    <a:bodyPr/>
                    <a:lstStyle/>
                    <a:p>
                      <a:r>
                        <a:rPr lang="en-US" b="1" dirty="0" smtClean="0">
                          <a:solidFill>
                            <a:schemeClr val="tx1"/>
                          </a:solidFill>
                        </a:rPr>
                        <a:t>Grids</a:t>
                      </a:r>
                      <a:endParaRPr lang="en-US" b="1" dirty="0">
                        <a:solidFill>
                          <a:schemeClr val="tx1"/>
                        </a:solidFill>
                      </a:endParaRPr>
                    </a:p>
                  </a:txBody>
                  <a:tcPr>
                    <a:solidFill>
                      <a:schemeClr val="bg1">
                        <a:lumMod val="85000"/>
                      </a:schemeClr>
                    </a:solidFill>
                  </a:tcPr>
                </a:tc>
              </a:tr>
              <a:tr h="631286">
                <a:tc>
                  <a:txBody>
                    <a:bodyPr/>
                    <a:lstStyle/>
                    <a:p>
                      <a:r>
                        <a:rPr lang="en-US" dirty="0" smtClean="0"/>
                        <a:t>5</a:t>
                      </a:r>
                      <a:endParaRPr lang="en-US" dirty="0"/>
                    </a:p>
                  </a:txBody>
                  <a:tcPr>
                    <a:solidFill>
                      <a:schemeClr val="accent3">
                        <a:lumMod val="40000"/>
                        <a:lumOff val="60000"/>
                      </a:schemeClr>
                    </a:solidFill>
                  </a:tcPr>
                </a:tc>
                <a:tc>
                  <a:txBody>
                    <a:bodyPr/>
                    <a:lstStyle/>
                    <a:p>
                      <a:r>
                        <a:rPr lang="en-US" sz="1600" b="1" dirty="0" err="1" smtClean="0">
                          <a:solidFill>
                            <a:schemeClr val="tx1"/>
                          </a:solidFill>
                          <a:cs typeface="Arial" pitchFamily="34" charset="0"/>
                        </a:rPr>
                        <a:t>Metaproblems</a:t>
                      </a:r>
                      <a:r>
                        <a:rPr lang="en-US" sz="1600" b="1" dirty="0" smtClean="0">
                          <a:solidFill>
                            <a:schemeClr val="tx1"/>
                          </a:solidFill>
                          <a:cs typeface="Arial" pitchFamily="34" charset="0"/>
                        </a:rPr>
                        <a:t> </a:t>
                      </a:r>
                      <a:endParaRPr lang="en-US" sz="1600" b="1" dirty="0">
                        <a:solidFill>
                          <a:schemeClr val="tx1"/>
                        </a:solidFill>
                      </a:endParaRPr>
                    </a:p>
                  </a:txBody>
                  <a:tcPr>
                    <a:solidFill>
                      <a:schemeClr val="accent3">
                        <a:lumMod val="40000"/>
                        <a:lumOff val="60000"/>
                      </a:schemeClr>
                    </a:solidFill>
                  </a:tcPr>
                </a:tc>
                <a:tc>
                  <a:txBody>
                    <a:bodyPr/>
                    <a:lstStyle/>
                    <a:p>
                      <a:r>
                        <a:rPr lang="en-US" sz="1600" dirty="0" smtClean="0">
                          <a:cs typeface="Arial" pitchFamily="34" charset="0"/>
                        </a:rPr>
                        <a:t>Coarse grain (asynchronous) combinations of classes 1)-4). </a:t>
                      </a:r>
                      <a:r>
                        <a:rPr lang="en-US" sz="1600" dirty="0" smtClean="0">
                          <a:solidFill>
                            <a:srgbClr val="FF0000"/>
                          </a:solidFill>
                          <a:cs typeface="Arial" pitchFamily="34" charset="0"/>
                        </a:rPr>
                        <a:t>The preserve of workflow.</a:t>
                      </a:r>
                      <a:endParaRPr lang="en-US" sz="1600" dirty="0">
                        <a:solidFill>
                          <a:srgbClr val="FF0000"/>
                        </a:solidFill>
                      </a:endParaRPr>
                    </a:p>
                  </a:txBody>
                  <a:tcPr>
                    <a:solidFill>
                      <a:schemeClr val="accent3">
                        <a:lumMod val="40000"/>
                        <a:lumOff val="60000"/>
                      </a:schemeClr>
                    </a:solidFill>
                  </a:tcPr>
                </a:tc>
                <a:tc>
                  <a:txBody>
                    <a:bodyPr/>
                    <a:lstStyle/>
                    <a:p>
                      <a:r>
                        <a:rPr lang="en-US" b="1" dirty="0" smtClean="0">
                          <a:solidFill>
                            <a:schemeClr val="tx1"/>
                          </a:solidFill>
                        </a:rPr>
                        <a:t>Grids</a:t>
                      </a:r>
                      <a:endParaRPr lang="en-US" b="1" dirty="0">
                        <a:solidFill>
                          <a:schemeClr val="tx1"/>
                        </a:solidFill>
                      </a:endParaRPr>
                    </a:p>
                  </a:txBody>
                  <a:tcPr>
                    <a:solidFill>
                      <a:schemeClr val="accent3">
                        <a:lumMod val="40000"/>
                        <a:lumOff val="60000"/>
                      </a:schemeClr>
                    </a:solidFill>
                  </a:tcPr>
                </a:tc>
              </a:tr>
              <a:tr h="1955024">
                <a:tc>
                  <a:txBody>
                    <a:bodyPr/>
                    <a:lstStyle/>
                    <a:p>
                      <a:r>
                        <a:rPr lang="en-US" dirty="0" smtClean="0"/>
                        <a:t>6</a:t>
                      </a:r>
                      <a:endParaRPr lang="en-US" dirty="0"/>
                    </a:p>
                  </a:txBody>
                  <a:tcPr>
                    <a:solidFill>
                      <a:schemeClr val="tx2">
                        <a:lumMod val="20000"/>
                        <a:lumOff val="80000"/>
                      </a:schemeClr>
                    </a:solidFill>
                  </a:tcPr>
                </a:tc>
                <a:tc>
                  <a:txBody>
                    <a:bodyPr/>
                    <a:lstStyle/>
                    <a:p>
                      <a:r>
                        <a:rPr lang="en-US" sz="1600" b="1" kern="1200" dirty="0" err="1" smtClean="0">
                          <a:solidFill>
                            <a:schemeClr val="dk1"/>
                          </a:solidFill>
                          <a:latin typeface="+mn-lt"/>
                          <a:ea typeface="+mn-ea"/>
                          <a:cs typeface="+mn-cs"/>
                        </a:rPr>
                        <a:t>MapReduce</a:t>
                      </a:r>
                      <a:r>
                        <a:rPr lang="en-US" sz="1600" b="1" kern="1200" dirty="0" smtClean="0">
                          <a:solidFill>
                            <a:schemeClr val="dk1"/>
                          </a:solidFill>
                          <a:latin typeface="+mn-lt"/>
                          <a:ea typeface="+mn-ea"/>
                          <a:cs typeface="+mn-cs"/>
                        </a:rPr>
                        <a:t>++</a:t>
                      </a:r>
                      <a:endParaRPr lang="en-US" sz="1600" b="1" dirty="0">
                        <a:solidFill>
                          <a:schemeClr val="tx1"/>
                        </a:solidFill>
                      </a:endParaRPr>
                    </a:p>
                  </a:txBody>
                  <a:tcPr>
                    <a:solidFill>
                      <a:schemeClr val="tx2">
                        <a:lumMod val="20000"/>
                        <a:lumOff val="80000"/>
                      </a:schemeClr>
                    </a:solidFill>
                  </a:tcPr>
                </a:tc>
                <a:tc>
                  <a:txBody>
                    <a:bodyPr/>
                    <a:lstStyle/>
                    <a:p>
                      <a:r>
                        <a:rPr lang="en-US" sz="1600" kern="1200" dirty="0" smtClean="0">
                          <a:solidFill>
                            <a:schemeClr val="dk1"/>
                          </a:solidFill>
                          <a:latin typeface="+mn-lt"/>
                          <a:ea typeface="+mn-ea"/>
                          <a:cs typeface="+mn-cs"/>
                        </a:rPr>
                        <a:t>It describes file(database) to file(database) operations which has subcategories including.</a:t>
                      </a:r>
                    </a:p>
                    <a:p>
                      <a:pPr marL="800100" lvl="1" indent="-342900">
                        <a:buFont typeface="+mj-lt"/>
                        <a:buAutoNum type="arabicParenR"/>
                      </a:pPr>
                      <a:r>
                        <a:rPr lang="en-US" sz="1600" kern="1200" dirty="0" smtClean="0">
                          <a:solidFill>
                            <a:schemeClr val="dk1"/>
                          </a:solidFill>
                          <a:latin typeface="+mn-lt"/>
                          <a:ea typeface="+mn-ea"/>
                          <a:cs typeface="+mn-cs"/>
                        </a:rPr>
                        <a:t>Pleasingly Parallel Map Only</a:t>
                      </a:r>
                    </a:p>
                    <a:p>
                      <a:pPr marL="800100" lvl="1" indent="-342900">
                        <a:buFont typeface="+mj-lt"/>
                        <a:buAutoNum type="arabicParenR"/>
                      </a:pPr>
                      <a:r>
                        <a:rPr lang="en-US" sz="1600" kern="1200" dirty="0" smtClean="0">
                          <a:solidFill>
                            <a:schemeClr val="dk1"/>
                          </a:solidFill>
                          <a:latin typeface="+mn-lt"/>
                          <a:ea typeface="+mn-ea"/>
                          <a:cs typeface="+mn-cs"/>
                        </a:rPr>
                        <a:t>Map followed by reductions</a:t>
                      </a:r>
                    </a:p>
                    <a:p>
                      <a:pPr marL="800100" lvl="1" indent="-342900">
                        <a:buFont typeface="+mj-lt"/>
                        <a:buAutoNum type="arabicParenR"/>
                      </a:pPr>
                      <a:r>
                        <a:rPr lang="en-US" sz="1600" kern="1200" dirty="0" smtClean="0">
                          <a:solidFill>
                            <a:schemeClr val="dk1"/>
                          </a:solidFill>
                          <a:latin typeface="+mn-lt"/>
                          <a:ea typeface="+mn-ea"/>
                          <a:cs typeface="+mn-cs"/>
                        </a:rPr>
                        <a:t>Iterative “Map followed by reductions” – Extension of Current Technologies that supports much linear algebra and </a:t>
                      </a:r>
                      <a:r>
                        <a:rPr lang="en-US" sz="1600" kern="1200" dirty="0" err="1" smtClean="0">
                          <a:solidFill>
                            <a:schemeClr val="dk1"/>
                          </a:solidFill>
                          <a:latin typeface="+mn-lt"/>
                          <a:ea typeface="+mn-ea"/>
                          <a:cs typeface="+mn-cs"/>
                        </a:rPr>
                        <a:t>datamining</a:t>
                      </a:r>
                      <a:endParaRPr lang="en-US" sz="1600" kern="1200" dirty="0" smtClean="0">
                        <a:solidFill>
                          <a:schemeClr val="dk1"/>
                        </a:solidFill>
                        <a:latin typeface="+mn-lt"/>
                        <a:ea typeface="+mn-ea"/>
                        <a:cs typeface="+mn-cs"/>
                      </a:endParaRPr>
                    </a:p>
                    <a:p>
                      <a:endParaRPr lang="en-US" sz="1600" dirty="0"/>
                    </a:p>
                  </a:txBody>
                  <a:tcPr>
                    <a:solidFill>
                      <a:schemeClr val="tx2">
                        <a:lumMod val="20000"/>
                        <a:lumOff val="80000"/>
                      </a:schemeClr>
                    </a:solidFill>
                  </a:tcPr>
                </a:tc>
                <a:tc>
                  <a:txBody>
                    <a:bodyPr/>
                    <a:lstStyle/>
                    <a:p>
                      <a:r>
                        <a:rPr lang="en-US" b="1" dirty="0" smtClean="0">
                          <a:solidFill>
                            <a:schemeClr val="tx1"/>
                          </a:solidFill>
                        </a:rPr>
                        <a:t>Clouds</a:t>
                      </a:r>
                    </a:p>
                    <a:p>
                      <a:endParaRPr lang="en-US" sz="1200" b="1" dirty="0" smtClean="0">
                        <a:solidFill>
                          <a:schemeClr val="tx1"/>
                        </a:solidFill>
                      </a:endParaRPr>
                    </a:p>
                    <a:p>
                      <a:r>
                        <a:rPr lang="en-US" b="1" dirty="0" err="1" smtClean="0">
                          <a:solidFill>
                            <a:schemeClr val="tx1"/>
                          </a:solidFill>
                        </a:rPr>
                        <a:t>Hadoop</a:t>
                      </a:r>
                      <a:r>
                        <a:rPr lang="en-US" b="1" dirty="0" smtClean="0">
                          <a:solidFill>
                            <a:schemeClr val="tx1"/>
                          </a:solidFill>
                        </a:rPr>
                        <a:t>/</a:t>
                      </a:r>
                      <a:br>
                        <a:rPr lang="en-US" b="1" dirty="0" smtClean="0">
                          <a:solidFill>
                            <a:schemeClr val="tx1"/>
                          </a:solidFill>
                        </a:rPr>
                      </a:br>
                      <a:r>
                        <a:rPr lang="en-US" b="1" dirty="0" smtClean="0">
                          <a:solidFill>
                            <a:schemeClr val="tx1"/>
                          </a:solidFill>
                        </a:rPr>
                        <a:t>Dryad</a:t>
                      </a:r>
                    </a:p>
                    <a:p>
                      <a:r>
                        <a:rPr lang="en-US" b="1" dirty="0" smtClean="0">
                          <a:solidFill>
                            <a:schemeClr val="tx1"/>
                          </a:solidFill>
                        </a:rPr>
                        <a:t>             </a:t>
                      </a:r>
                      <a:r>
                        <a:rPr lang="en-US" sz="1600" b="1" dirty="0" smtClean="0">
                          <a:solidFill>
                            <a:schemeClr val="tx1"/>
                          </a:solidFill>
                        </a:rPr>
                        <a:t>Twister</a:t>
                      </a:r>
                      <a:endParaRPr lang="en-US" b="1" dirty="0">
                        <a:solidFill>
                          <a:schemeClr val="tx1"/>
                        </a:solidFill>
                      </a:endParaRPr>
                    </a:p>
                  </a:txBody>
                  <a:tcPr>
                    <a:solidFill>
                      <a:schemeClr val="tx2">
                        <a:lumMod val="20000"/>
                        <a:lumOff val="80000"/>
                      </a:schemeClr>
                    </a:solidFill>
                  </a:tcPr>
                </a:tc>
              </a:tr>
            </a:tbl>
          </a:graphicData>
        </a:graphic>
      </p:graphicFrame>
      <p:sp>
        <p:nvSpPr>
          <p:cNvPr id="4" name="TextBox 3"/>
          <p:cNvSpPr txBox="1"/>
          <p:nvPr/>
        </p:nvSpPr>
        <p:spPr>
          <a:xfrm>
            <a:off x="1219200" y="457200"/>
            <a:ext cx="6956392" cy="707886"/>
          </a:xfrm>
          <a:prstGeom prst="rect">
            <a:avLst/>
          </a:prstGeom>
          <a:noFill/>
        </p:spPr>
        <p:txBody>
          <a:bodyPr wrap="none" rtlCol="0">
            <a:spAutoFit/>
          </a:bodyPr>
          <a:lstStyle/>
          <a:p>
            <a:r>
              <a:rPr lang="en-US" sz="2000" dirty="0" smtClean="0"/>
              <a:t>Old classification of P</a:t>
            </a:r>
            <a:r>
              <a:rPr lang="en-US" sz="2000" dirty="0" smtClean="0">
                <a:cs typeface="Arial" pitchFamily="34" charset="0"/>
              </a:rPr>
              <a:t>arallel software/hardware</a:t>
            </a:r>
          </a:p>
          <a:p>
            <a:r>
              <a:rPr lang="en-US" sz="2000" dirty="0" smtClean="0">
                <a:cs typeface="Arial" pitchFamily="34" charset="0"/>
              </a:rPr>
              <a:t>in terms of 5 (becoming 6) “Application architecture” Structures</a:t>
            </a:r>
            <a:r>
              <a:rPr lang="en-US" sz="2000" dirty="0" smtClean="0"/>
              <a:t>) </a:t>
            </a:r>
            <a:endParaRPr lang="en-US" sz="2000" dirty="0"/>
          </a:p>
        </p:txBody>
      </p:sp>
      <p:pic>
        <p:nvPicPr>
          <p:cNvPr id="6" name="Picture 2" descr="D:\academic\phd\Publications\MapReduce++\logo.png"/>
          <p:cNvPicPr>
            <a:picLocks noChangeAspect="1" noChangeArrowheads="1"/>
          </p:cNvPicPr>
          <p:nvPr/>
        </p:nvPicPr>
        <p:blipFill>
          <a:blip r:embed="rId3" cstate="print"/>
          <a:srcRect/>
          <a:stretch>
            <a:fillRect/>
          </a:stretch>
        </p:blipFill>
        <p:spPr bwMode="auto">
          <a:xfrm>
            <a:off x="7467600" y="5638800"/>
            <a:ext cx="501094" cy="6096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4000" dirty="0" smtClean="0"/>
              <a:t>Twister(MapReduce++)</a:t>
            </a:r>
            <a:endParaRPr lang="en-US" sz="4000" dirty="0"/>
          </a:p>
        </p:txBody>
      </p:sp>
      <p:sp>
        <p:nvSpPr>
          <p:cNvPr id="192" name="Content Placeholder 2"/>
          <p:cNvSpPr txBox="1">
            <a:spLocks/>
          </p:cNvSpPr>
          <p:nvPr/>
        </p:nvSpPr>
        <p:spPr>
          <a:xfrm>
            <a:off x="5715000" y="914400"/>
            <a:ext cx="3429000" cy="2514600"/>
          </a:xfrm>
          <a:prstGeom prst="rect">
            <a:avLst/>
          </a:prstGeom>
        </p:spPr>
        <p:txBody>
          <a:bodyPr vert="horz" lIns="91435" tIns="45718" rIns="91435" bIns="45718" rtlCol="0">
            <a:normAutofit fontScale="40000" lnSpcReduction="20000"/>
          </a:bodyPr>
          <a:lstStyle/>
          <a:p>
            <a:pPr marL="342883" indent="-342883">
              <a:spcBef>
                <a:spcPct val="20000"/>
              </a:spcBef>
              <a:buFont typeface="Arial" pitchFamily="34" charset="0"/>
              <a:buChar char="•"/>
              <a:defRPr/>
            </a:pPr>
            <a:r>
              <a:rPr lang="en-US" sz="3500" dirty="0" smtClean="0">
                <a:solidFill>
                  <a:srgbClr val="990033"/>
                </a:solidFill>
              </a:rPr>
              <a:t>Streaming based </a:t>
            </a:r>
            <a:r>
              <a:rPr lang="en-US" sz="3500" dirty="0" smtClean="0"/>
              <a:t>communication</a:t>
            </a:r>
          </a:p>
          <a:p>
            <a:pPr marL="342883" indent="-342883">
              <a:spcBef>
                <a:spcPct val="20000"/>
              </a:spcBef>
              <a:buFont typeface="Arial" pitchFamily="34" charset="0"/>
              <a:buChar char="•"/>
              <a:defRPr/>
            </a:pPr>
            <a:r>
              <a:rPr lang="en-US" sz="3500" dirty="0" smtClean="0"/>
              <a:t>Intermediate results are directly transferred from the map tasks to the reduce tasks – </a:t>
            </a:r>
            <a:r>
              <a:rPr lang="en-US" sz="3500" b="1" dirty="0" smtClean="0"/>
              <a:t>eliminates local files</a:t>
            </a:r>
          </a:p>
          <a:p>
            <a:pPr marL="342883" indent="-342883">
              <a:spcBef>
                <a:spcPct val="20000"/>
              </a:spcBef>
              <a:buFont typeface="Arial" pitchFamily="34" charset="0"/>
              <a:buChar char="•"/>
              <a:defRPr/>
            </a:pPr>
            <a:r>
              <a:rPr lang="en-US" sz="3500" dirty="0" smtClean="0">
                <a:solidFill>
                  <a:srgbClr val="990033"/>
                </a:solidFill>
              </a:rPr>
              <a:t>Cacheable</a:t>
            </a:r>
            <a:r>
              <a:rPr lang="en-US" sz="3500" dirty="0" smtClean="0">
                <a:solidFill>
                  <a:srgbClr val="E4CFA0"/>
                </a:solidFill>
              </a:rPr>
              <a:t> </a:t>
            </a:r>
            <a:r>
              <a:rPr lang="en-US" sz="3500" dirty="0" smtClean="0"/>
              <a:t>map/reduce tasks</a:t>
            </a:r>
          </a:p>
          <a:p>
            <a:pPr marL="569913" lvl="1" indent="-112713">
              <a:spcBef>
                <a:spcPct val="20000"/>
              </a:spcBef>
              <a:buFont typeface="Arial" pitchFamily="34" charset="0"/>
              <a:buChar char="•"/>
              <a:defRPr/>
            </a:pPr>
            <a:r>
              <a:rPr lang="en-US" sz="3500" dirty="0" smtClean="0"/>
              <a:t>Static data remains in memory</a:t>
            </a:r>
          </a:p>
          <a:p>
            <a:pPr marL="342883" indent="-342883">
              <a:spcBef>
                <a:spcPct val="20000"/>
              </a:spcBef>
              <a:buFont typeface="Arial" pitchFamily="34" charset="0"/>
              <a:buChar char="•"/>
              <a:defRPr/>
            </a:pPr>
            <a:r>
              <a:rPr lang="en-US" sz="3500" dirty="0" smtClean="0">
                <a:solidFill>
                  <a:srgbClr val="990033"/>
                </a:solidFill>
              </a:rPr>
              <a:t>Combine </a:t>
            </a:r>
            <a:r>
              <a:rPr lang="en-US" sz="3500" dirty="0" smtClean="0"/>
              <a:t>phase to combine reductions</a:t>
            </a:r>
          </a:p>
          <a:p>
            <a:pPr marL="342883" indent="-342883">
              <a:spcBef>
                <a:spcPct val="20000"/>
              </a:spcBef>
              <a:buFont typeface="Arial" pitchFamily="34" charset="0"/>
              <a:buChar char="•"/>
              <a:defRPr/>
            </a:pPr>
            <a:r>
              <a:rPr lang="en-US" sz="3500" dirty="0" smtClean="0"/>
              <a:t>User Program is the </a:t>
            </a:r>
            <a:r>
              <a:rPr lang="en-US" sz="3500" b="1" dirty="0" smtClean="0"/>
              <a:t>composer</a:t>
            </a:r>
            <a:r>
              <a:rPr lang="en-US" sz="3500" dirty="0" smtClean="0"/>
              <a:t> of MapReduce computations</a:t>
            </a:r>
          </a:p>
          <a:p>
            <a:pPr marL="342883" indent="-342883">
              <a:spcBef>
                <a:spcPct val="20000"/>
              </a:spcBef>
              <a:buFont typeface="Arial" pitchFamily="34" charset="0"/>
              <a:buChar char="•"/>
              <a:defRPr/>
            </a:pPr>
            <a:r>
              <a:rPr lang="en-US" sz="3500" b="1" dirty="0" smtClean="0">
                <a:solidFill>
                  <a:srgbClr val="990033"/>
                </a:solidFill>
              </a:rPr>
              <a:t>Extends</a:t>
            </a:r>
            <a:r>
              <a:rPr lang="en-US" sz="3500" b="1" dirty="0" smtClean="0">
                <a:solidFill>
                  <a:srgbClr val="E4CFA0"/>
                </a:solidFill>
              </a:rPr>
              <a:t> </a:t>
            </a:r>
            <a:r>
              <a:rPr lang="en-US" sz="3500" b="1" dirty="0" smtClean="0"/>
              <a:t>the MapReduce model to </a:t>
            </a:r>
            <a:r>
              <a:rPr lang="en-US" sz="3500" b="1" dirty="0" smtClean="0">
                <a:solidFill>
                  <a:srgbClr val="00B0F0"/>
                </a:solidFill>
              </a:rPr>
              <a:t>iterative</a:t>
            </a:r>
            <a:r>
              <a:rPr lang="en-US" sz="3500" b="1" dirty="0" smtClean="0">
                <a:solidFill>
                  <a:srgbClr val="E4CFA0"/>
                </a:solidFill>
              </a:rPr>
              <a:t> </a:t>
            </a:r>
            <a:r>
              <a:rPr lang="en-US" sz="3500" b="1" dirty="0" smtClean="0"/>
              <a:t>computations</a:t>
            </a:r>
          </a:p>
          <a:p>
            <a:pPr marL="342883" indent="-342883">
              <a:spcBef>
                <a:spcPct val="20000"/>
              </a:spcBef>
              <a:defRPr/>
            </a:pPr>
            <a:endParaRPr lang="en-US" sz="3200" dirty="0" smtClean="0">
              <a:solidFill>
                <a:srgbClr val="E4CFA0"/>
              </a:solidFill>
            </a:endParaRPr>
          </a:p>
          <a:p>
            <a:pPr marL="342883" indent="-342883">
              <a:spcBef>
                <a:spcPct val="20000"/>
              </a:spcBef>
              <a:buFont typeface="Arial" pitchFamily="34" charset="0"/>
              <a:buChar char="•"/>
              <a:defRPr/>
            </a:pPr>
            <a:endParaRPr lang="en-US" sz="3200" dirty="0">
              <a:solidFill>
                <a:srgbClr val="E4CFA0"/>
              </a:solidFill>
            </a:endParaRPr>
          </a:p>
        </p:txBody>
      </p:sp>
      <p:grpSp>
        <p:nvGrpSpPr>
          <p:cNvPr id="3" name="Group 195"/>
          <p:cNvGrpSpPr/>
          <p:nvPr/>
        </p:nvGrpSpPr>
        <p:grpSpPr>
          <a:xfrm>
            <a:off x="304800" y="762000"/>
            <a:ext cx="3733800" cy="2413000"/>
            <a:chOff x="1371600" y="762000"/>
            <a:chExt cx="4572000" cy="2438400"/>
          </a:xfrm>
        </p:grpSpPr>
        <p:sp>
          <p:nvSpPr>
            <p:cNvPr id="197" name="Rounded Rectangle 196"/>
            <p:cNvSpPr/>
            <p:nvPr/>
          </p:nvSpPr>
          <p:spPr>
            <a:xfrm>
              <a:off x="1371600" y="1524000"/>
              <a:ext cx="1066800" cy="914400"/>
            </a:xfrm>
            <a:prstGeom prst="roundRect">
              <a:avLst>
                <a:gd name="adj" fmla="val 1287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dirty="0"/>
            </a:p>
          </p:txBody>
        </p:sp>
        <p:sp>
          <p:nvSpPr>
            <p:cNvPr id="198" name="Rounded Rectangle 197"/>
            <p:cNvSpPr/>
            <p:nvPr/>
          </p:nvSpPr>
          <p:spPr>
            <a:xfrm>
              <a:off x="1371600" y="762000"/>
              <a:ext cx="4495800" cy="38100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400" dirty="0"/>
            </a:p>
          </p:txBody>
        </p:sp>
        <p:sp>
          <p:nvSpPr>
            <p:cNvPr id="199" name="Rounded Rectangle 198"/>
            <p:cNvSpPr/>
            <p:nvPr/>
          </p:nvSpPr>
          <p:spPr>
            <a:xfrm>
              <a:off x="1371600" y="2743200"/>
              <a:ext cx="4495800" cy="4572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dirty="0"/>
            </a:p>
          </p:txBody>
        </p:sp>
        <p:sp>
          <p:nvSpPr>
            <p:cNvPr id="200" name="Rectangle 199"/>
            <p:cNvSpPr/>
            <p:nvPr/>
          </p:nvSpPr>
          <p:spPr>
            <a:xfrm>
              <a:off x="1447800" y="2819400"/>
              <a:ext cx="2209800" cy="304800"/>
            </a:xfrm>
            <a:prstGeom prst="rect">
              <a:avLst/>
            </a:prstGeom>
            <a:solidFill>
              <a:srgbClr val="E6CF7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2">
                      <a:lumMod val="75000"/>
                    </a:schemeClr>
                  </a:solidFill>
                </a:rPr>
                <a:t>Data Split</a:t>
              </a:r>
              <a:endParaRPr lang="en-US" sz="1400" b="1" dirty="0">
                <a:solidFill>
                  <a:schemeClr val="tx2">
                    <a:lumMod val="75000"/>
                  </a:schemeClr>
                </a:solidFill>
              </a:endParaRPr>
            </a:p>
          </p:txBody>
        </p:sp>
        <p:sp>
          <p:nvSpPr>
            <p:cNvPr id="201" name="Rounded Rectangle 200"/>
            <p:cNvSpPr/>
            <p:nvPr/>
          </p:nvSpPr>
          <p:spPr>
            <a:xfrm>
              <a:off x="4038600" y="1524001"/>
              <a:ext cx="838200" cy="6858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400" dirty="0"/>
            </a:p>
          </p:txBody>
        </p:sp>
        <p:sp>
          <p:nvSpPr>
            <p:cNvPr id="202" name="Rounded Rectangle 201"/>
            <p:cNvSpPr/>
            <p:nvPr/>
          </p:nvSpPr>
          <p:spPr>
            <a:xfrm>
              <a:off x="5029200" y="1524000"/>
              <a:ext cx="838200" cy="6858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p>
          </p:txBody>
        </p:sp>
        <p:sp>
          <p:nvSpPr>
            <p:cNvPr id="203" name="Rectangle 202"/>
            <p:cNvSpPr/>
            <p:nvPr/>
          </p:nvSpPr>
          <p:spPr>
            <a:xfrm>
              <a:off x="1752600" y="15240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D</a:t>
              </a:r>
              <a:endParaRPr lang="en-US" sz="1400" b="1" dirty="0">
                <a:solidFill>
                  <a:schemeClr val="bg1"/>
                </a:solidFill>
              </a:endParaRPr>
            </a:p>
          </p:txBody>
        </p:sp>
        <p:sp>
          <p:nvSpPr>
            <p:cNvPr id="204" name="TextBox 203"/>
            <p:cNvSpPr txBox="1"/>
            <p:nvPr/>
          </p:nvSpPr>
          <p:spPr>
            <a:xfrm>
              <a:off x="4038600" y="1524001"/>
              <a:ext cx="834100" cy="497627"/>
            </a:xfrm>
            <a:prstGeom prst="rect">
              <a:avLst/>
            </a:prstGeom>
            <a:noFill/>
          </p:spPr>
          <p:txBody>
            <a:bodyPr wrap="square" rtlCol="0">
              <a:spAutoFit/>
            </a:bodyPr>
            <a:lstStyle/>
            <a:p>
              <a:pPr algn="ctr"/>
              <a:r>
                <a:rPr lang="en-US" sz="1300" b="1" dirty="0" smtClean="0">
                  <a:solidFill>
                    <a:schemeClr val="tx2">
                      <a:lumMod val="75000"/>
                    </a:schemeClr>
                  </a:solidFill>
                </a:rPr>
                <a:t>MR</a:t>
              </a:r>
            </a:p>
            <a:p>
              <a:pPr algn="ctr"/>
              <a:r>
                <a:rPr lang="en-US" sz="1300" b="1" dirty="0" smtClean="0">
                  <a:solidFill>
                    <a:schemeClr val="tx2">
                      <a:lumMod val="75000"/>
                    </a:schemeClr>
                  </a:solidFill>
                </a:rPr>
                <a:t>Driver</a:t>
              </a:r>
              <a:endParaRPr lang="en-US" sz="1300" b="1" dirty="0">
                <a:solidFill>
                  <a:schemeClr val="tx2">
                    <a:lumMod val="75000"/>
                  </a:schemeClr>
                </a:solidFill>
              </a:endParaRPr>
            </a:p>
          </p:txBody>
        </p:sp>
        <p:sp>
          <p:nvSpPr>
            <p:cNvPr id="205" name="TextBox 204"/>
            <p:cNvSpPr txBox="1"/>
            <p:nvPr/>
          </p:nvSpPr>
          <p:spPr>
            <a:xfrm>
              <a:off x="4953000" y="1524001"/>
              <a:ext cx="990600" cy="497627"/>
            </a:xfrm>
            <a:prstGeom prst="rect">
              <a:avLst/>
            </a:prstGeom>
            <a:noFill/>
          </p:spPr>
          <p:txBody>
            <a:bodyPr wrap="square" rtlCol="0">
              <a:spAutoFit/>
            </a:bodyPr>
            <a:lstStyle/>
            <a:p>
              <a:pPr algn="ctr"/>
              <a:r>
                <a:rPr lang="en-US" sz="1300" b="1" dirty="0" smtClean="0">
                  <a:solidFill>
                    <a:schemeClr val="tx2">
                      <a:lumMod val="75000"/>
                    </a:schemeClr>
                  </a:solidFill>
                </a:rPr>
                <a:t>User</a:t>
              </a:r>
            </a:p>
            <a:p>
              <a:pPr algn="ctr"/>
              <a:r>
                <a:rPr lang="en-US" sz="1300" b="1" dirty="0" smtClean="0">
                  <a:solidFill>
                    <a:schemeClr val="tx2">
                      <a:lumMod val="75000"/>
                    </a:schemeClr>
                  </a:solidFill>
                </a:rPr>
                <a:t>Program</a:t>
              </a:r>
              <a:endParaRPr lang="en-US" sz="1300" b="1" dirty="0">
                <a:solidFill>
                  <a:schemeClr val="tx2">
                    <a:lumMod val="75000"/>
                  </a:schemeClr>
                </a:solidFill>
              </a:endParaRPr>
            </a:p>
          </p:txBody>
        </p:sp>
        <p:sp>
          <p:nvSpPr>
            <p:cNvPr id="206" name="TextBox 205"/>
            <p:cNvSpPr txBox="1"/>
            <p:nvPr/>
          </p:nvSpPr>
          <p:spPr>
            <a:xfrm>
              <a:off x="1447800" y="762000"/>
              <a:ext cx="4495800" cy="311017"/>
            </a:xfrm>
            <a:prstGeom prst="rect">
              <a:avLst/>
            </a:prstGeom>
            <a:noFill/>
          </p:spPr>
          <p:txBody>
            <a:bodyPr wrap="square" rtlCol="0">
              <a:spAutoFit/>
            </a:bodyPr>
            <a:lstStyle/>
            <a:p>
              <a:pPr algn="ctr"/>
              <a:r>
                <a:rPr lang="en-US" sz="1400" b="1" dirty="0" smtClean="0">
                  <a:solidFill>
                    <a:schemeClr val="tx2">
                      <a:lumMod val="75000"/>
                    </a:schemeClr>
                  </a:solidFill>
                </a:rPr>
                <a:t>Pub/Sub Broker Network</a:t>
              </a:r>
              <a:endParaRPr lang="en-US" sz="1400" b="1" dirty="0">
                <a:solidFill>
                  <a:schemeClr val="tx2">
                    <a:lumMod val="75000"/>
                  </a:schemeClr>
                </a:solidFill>
              </a:endParaRPr>
            </a:p>
          </p:txBody>
        </p:sp>
        <p:sp>
          <p:nvSpPr>
            <p:cNvPr id="207" name="Rounded Rectangle 206"/>
            <p:cNvSpPr/>
            <p:nvPr/>
          </p:nvSpPr>
          <p:spPr>
            <a:xfrm>
              <a:off x="2667000" y="1524000"/>
              <a:ext cx="1066800" cy="914400"/>
            </a:xfrm>
            <a:prstGeom prst="roundRect">
              <a:avLst>
                <a:gd name="adj" fmla="val 1287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dirty="0"/>
            </a:p>
          </p:txBody>
        </p:sp>
        <p:sp>
          <p:nvSpPr>
            <p:cNvPr id="208" name="Rectangle 207"/>
            <p:cNvSpPr/>
            <p:nvPr/>
          </p:nvSpPr>
          <p:spPr>
            <a:xfrm>
              <a:off x="3048000" y="15240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D</a:t>
              </a:r>
              <a:endParaRPr lang="en-US" sz="1400" b="1" dirty="0">
                <a:solidFill>
                  <a:schemeClr val="bg1"/>
                </a:solidFill>
              </a:endParaRPr>
            </a:p>
          </p:txBody>
        </p:sp>
        <p:cxnSp>
          <p:nvCxnSpPr>
            <p:cNvPr id="209" name="Straight Connector 208"/>
            <p:cNvCxnSpPr/>
            <p:nvPr/>
          </p:nvCxnSpPr>
          <p:spPr>
            <a:xfrm rot="5400000">
              <a:off x="3276600" y="2971800"/>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5400000">
              <a:off x="2667794" y="2971006"/>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5400000">
              <a:off x="2896394" y="2971006"/>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4038600" y="2743201"/>
              <a:ext cx="1296581" cy="311017"/>
            </a:xfrm>
            <a:prstGeom prst="rect">
              <a:avLst/>
            </a:prstGeom>
            <a:noFill/>
          </p:spPr>
          <p:txBody>
            <a:bodyPr wrap="none" rtlCol="0">
              <a:spAutoFit/>
            </a:bodyPr>
            <a:lstStyle/>
            <a:p>
              <a:r>
                <a:rPr lang="en-US" sz="1400" b="1" dirty="0" smtClean="0">
                  <a:solidFill>
                    <a:schemeClr val="tx2">
                      <a:lumMod val="75000"/>
                    </a:schemeClr>
                  </a:solidFill>
                </a:rPr>
                <a:t>File System</a:t>
              </a:r>
              <a:endParaRPr lang="en-US" sz="1400" b="1" dirty="0">
                <a:solidFill>
                  <a:schemeClr val="tx2">
                    <a:lumMod val="75000"/>
                  </a:schemeClr>
                </a:solidFill>
              </a:endParaRPr>
            </a:p>
          </p:txBody>
        </p:sp>
        <p:cxnSp>
          <p:nvCxnSpPr>
            <p:cNvPr id="213" name="Straight Arrow Connector 212"/>
            <p:cNvCxnSpPr/>
            <p:nvPr/>
          </p:nvCxnSpPr>
          <p:spPr>
            <a:xfrm rot="5400000">
              <a:off x="16390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4" name="Straight Arrow Connector 213"/>
            <p:cNvCxnSpPr/>
            <p:nvPr/>
          </p:nvCxnSpPr>
          <p:spPr>
            <a:xfrm rot="5400000">
              <a:off x="30106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5" name="Straight Arrow Connector 214"/>
            <p:cNvCxnSpPr/>
            <p:nvPr/>
          </p:nvCxnSpPr>
          <p:spPr>
            <a:xfrm rot="5400000">
              <a:off x="43060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6" name="Straight Arrow Connector 215"/>
            <p:cNvCxnSpPr/>
            <p:nvPr/>
          </p:nvCxnSpPr>
          <p:spPr>
            <a:xfrm rot="5400000">
              <a:off x="52204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17" name="Up-Down Arrow 216"/>
            <p:cNvSpPr/>
            <p:nvPr/>
          </p:nvSpPr>
          <p:spPr>
            <a:xfrm>
              <a:off x="1828800" y="2438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8" name="Up-Down Arrow 217"/>
            <p:cNvSpPr/>
            <p:nvPr/>
          </p:nvSpPr>
          <p:spPr>
            <a:xfrm>
              <a:off x="3124200" y="2438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9" name="Up-Down Arrow 218"/>
            <p:cNvSpPr/>
            <p:nvPr/>
          </p:nvSpPr>
          <p:spPr>
            <a:xfrm>
              <a:off x="5334000" y="2209800"/>
              <a:ext cx="152400" cy="5334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0" name="Hexagon 219"/>
            <p:cNvSpPr/>
            <p:nvPr/>
          </p:nvSpPr>
          <p:spPr>
            <a:xfrm>
              <a:off x="14478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21" name="Oval 220"/>
            <p:cNvSpPr/>
            <p:nvPr/>
          </p:nvSpPr>
          <p:spPr>
            <a:xfrm>
              <a:off x="14478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22" name="Hexagon 221"/>
            <p:cNvSpPr/>
            <p:nvPr/>
          </p:nvSpPr>
          <p:spPr>
            <a:xfrm>
              <a:off x="20574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23" name="Oval 222"/>
            <p:cNvSpPr/>
            <p:nvPr/>
          </p:nvSpPr>
          <p:spPr>
            <a:xfrm>
              <a:off x="21336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24" name="Hexagon 223"/>
            <p:cNvSpPr/>
            <p:nvPr/>
          </p:nvSpPr>
          <p:spPr>
            <a:xfrm>
              <a:off x="27432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25" name="Oval 224"/>
            <p:cNvSpPr/>
            <p:nvPr/>
          </p:nvSpPr>
          <p:spPr>
            <a:xfrm>
              <a:off x="27432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26" name="Hexagon 225"/>
            <p:cNvSpPr/>
            <p:nvPr/>
          </p:nvSpPr>
          <p:spPr>
            <a:xfrm>
              <a:off x="33528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27" name="Oval 226"/>
            <p:cNvSpPr/>
            <p:nvPr/>
          </p:nvSpPr>
          <p:spPr>
            <a:xfrm>
              <a:off x="34290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28" name="Flowchart: Connector 227"/>
            <p:cNvSpPr/>
            <p:nvPr/>
          </p:nvSpPr>
          <p:spPr>
            <a:xfrm>
              <a:off x="1828800" y="19050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9" name="Flowchart: Connector 228"/>
            <p:cNvSpPr/>
            <p:nvPr/>
          </p:nvSpPr>
          <p:spPr>
            <a:xfrm>
              <a:off x="1905000" y="19050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0" name="Flowchart: Connector 229"/>
            <p:cNvSpPr/>
            <p:nvPr/>
          </p:nvSpPr>
          <p:spPr>
            <a:xfrm>
              <a:off x="1828800" y="2209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1" name="Flowchart: Connector 230"/>
            <p:cNvSpPr/>
            <p:nvPr/>
          </p:nvSpPr>
          <p:spPr>
            <a:xfrm>
              <a:off x="1905000" y="2209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4" name="Group 108"/>
            <p:cNvGrpSpPr/>
            <p:nvPr/>
          </p:nvGrpSpPr>
          <p:grpSpPr>
            <a:xfrm>
              <a:off x="2514600" y="1981200"/>
              <a:ext cx="121919" cy="45719"/>
              <a:chOff x="3200400" y="3352800"/>
              <a:chExt cx="121919" cy="45719"/>
            </a:xfrm>
          </p:grpSpPr>
          <p:sp>
            <p:nvSpPr>
              <p:cNvPr id="243" name="Flowchart: Connector 43"/>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4" name="Flowchart: Connector 44"/>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5" name="Group 45"/>
            <p:cNvGrpSpPr/>
            <p:nvPr/>
          </p:nvGrpSpPr>
          <p:grpSpPr>
            <a:xfrm>
              <a:off x="3124200" y="1905000"/>
              <a:ext cx="121919" cy="45719"/>
              <a:chOff x="3200400" y="3352800"/>
              <a:chExt cx="121919" cy="45719"/>
            </a:xfrm>
          </p:grpSpPr>
          <p:sp>
            <p:nvSpPr>
              <p:cNvPr id="241" name="Flowchart: Connector 240"/>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2" name="Flowchart: Connector 241"/>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6" name="Group 48"/>
            <p:cNvGrpSpPr/>
            <p:nvPr/>
          </p:nvGrpSpPr>
          <p:grpSpPr>
            <a:xfrm>
              <a:off x="3124200" y="2209800"/>
              <a:ext cx="121919" cy="45719"/>
              <a:chOff x="3200400" y="3352800"/>
              <a:chExt cx="121919" cy="45719"/>
            </a:xfrm>
          </p:grpSpPr>
          <p:sp>
            <p:nvSpPr>
              <p:cNvPr id="239" name="Flowchart: Connector 238"/>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0" name="Flowchart: Connector 239"/>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7" name="Group 51"/>
            <p:cNvGrpSpPr/>
            <p:nvPr/>
          </p:nvGrpSpPr>
          <p:grpSpPr>
            <a:xfrm>
              <a:off x="3200400" y="2971800"/>
              <a:ext cx="121919" cy="45719"/>
              <a:chOff x="3200400" y="3352800"/>
              <a:chExt cx="121919" cy="45719"/>
            </a:xfrm>
          </p:grpSpPr>
          <p:sp>
            <p:nvSpPr>
              <p:cNvPr id="237" name="Flowchart: Connector 236"/>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8" name="Flowchart: Connector 237"/>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236" name="TextBox 235"/>
            <p:cNvSpPr txBox="1"/>
            <p:nvPr/>
          </p:nvSpPr>
          <p:spPr>
            <a:xfrm>
              <a:off x="1828801" y="1219201"/>
              <a:ext cx="1591458" cy="311017"/>
            </a:xfrm>
            <a:prstGeom prst="rect">
              <a:avLst/>
            </a:prstGeom>
            <a:noFill/>
          </p:spPr>
          <p:txBody>
            <a:bodyPr wrap="none" rtlCol="0">
              <a:spAutoFit/>
            </a:bodyPr>
            <a:lstStyle/>
            <a:p>
              <a:r>
                <a:rPr lang="en-US" sz="1400" b="1" dirty="0" smtClean="0"/>
                <a:t>Worker Nodes</a:t>
              </a:r>
              <a:endParaRPr lang="en-US" sz="1400" b="1" dirty="0"/>
            </a:p>
          </p:txBody>
        </p:sp>
      </p:grpSp>
      <p:sp>
        <p:nvSpPr>
          <p:cNvPr id="245" name="Hexagon 244"/>
          <p:cNvSpPr/>
          <p:nvPr/>
        </p:nvSpPr>
        <p:spPr>
          <a:xfrm>
            <a:off x="4029074" y="9652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46" name="Oval 245"/>
          <p:cNvSpPr/>
          <p:nvPr/>
        </p:nvSpPr>
        <p:spPr>
          <a:xfrm>
            <a:off x="4029074" y="13462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47" name="Up-Down Arrow 246"/>
          <p:cNvSpPr/>
          <p:nvPr/>
        </p:nvSpPr>
        <p:spPr>
          <a:xfrm>
            <a:off x="4105274" y="2184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b="1" dirty="0"/>
          </a:p>
        </p:txBody>
      </p:sp>
      <p:sp>
        <p:nvSpPr>
          <p:cNvPr id="248" name="Rectangle 247"/>
          <p:cNvSpPr/>
          <p:nvPr/>
        </p:nvSpPr>
        <p:spPr>
          <a:xfrm>
            <a:off x="4029074" y="18034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chemeClr val="bg1"/>
                </a:solidFill>
              </a:rPr>
              <a:t>D</a:t>
            </a:r>
            <a:endParaRPr lang="en-US" sz="1400" b="1" dirty="0">
              <a:solidFill>
                <a:schemeClr val="bg1"/>
              </a:solidFill>
            </a:endParaRPr>
          </a:p>
        </p:txBody>
      </p:sp>
      <p:sp>
        <p:nvSpPr>
          <p:cNvPr id="249" name="TextBox 248"/>
          <p:cNvSpPr txBox="1"/>
          <p:nvPr/>
        </p:nvSpPr>
        <p:spPr>
          <a:xfrm>
            <a:off x="4333875" y="889000"/>
            <a:ext cx="1118501" cy="307773"/>
          </a:xfrm>
          <a:prstGeom prst="rect">
            <a:avLst/>
          </a:prstGeom>
          <a:noFill/>
        </p:spPr>
        <p:txBody>
          <a:bodyPr wrap="none" lIns="91435" tIns="45718" rIns="91435" bIns="45718" rtlCol="0">
            <a:spAutoFit/>
          </a:bodyPr>
          <a:lstStyle/>
          <a:p>
            <a:r>
              <a:rPr lang="en-US" sz="1400" b="1" dirty="0" smtClean="0"/>
              <a:t>Map Worker</a:t>
            </a:r>
            <a:endParaRPr lang="en-US" sz="1400" b="1" dirty="0"/>
          </a:p>
        </p:txBody>
      </p:sp>
      <p:sp>
        <p:nvSpPr>
          <p:cNvPr id="250" name="TextBox 249"/>
          <p:cNvSpPr txBox="1"/>
          <p:nvPr/>
        </p:nvSpPr>
        <p:spPr>
          <a:xfrm>
            <a:off x="4333875" y="1270000"/>
            <a:ext cx="1322660" cy="307773"/>
          </a:xfrm>
          <a:prstGeom prst="rect">
            <a:avLst/>
          </a:prstGeom>
          <a:noFill/>
        </p:spPr>
        <p:txBody>
          <a:bodyPr wrap="none" lIns="91435" tIns="45718" rIns="91435" bIns="45718" rtlCol="0">
            <a:spAutoFit/>
          </a:bodyPr>
          <a:lstStyle/>
          <a:p>
            <a:r>
              <a:rPr lang="en-US" sz="1400" b="1" dirty="0" smtClean="0"/>
              <a:t>Reduce Worker</a:t>
            </a:r>
            <a:endParaRPr lang="en-US" sz="1400" b="1" dirty="0"/>
          </a:p>
        </p:txBody>
      </p:sp>
      <p:sp>
        <p:nvSpPr>
          <p:cNvPr id="251" name="TextBox 250"/>
          <p:cNvSpPr txBox="1"/>
          <p:nvPr/>
        </p:nvSpPr>
        <p:spPr>
          <a:xfrm>
            <a:off x="4333875" y="1727200"/>
            <a:ext cx="1072719" cy="307773"/>
          </a:xfrm>
          <a:prstGeom prst="rect">
            <a:avLst/>
          </a:prstGeom>
          <a:noFill/>
        </p:spPr>
        <p:txBody>
          <a:bodyPr wrap="none" lIns="91435" tIns="45718" rIns="91435" bIns="45718" rtlCol="0">
            <a:spAutoFit/>
          </a:bodyPr>
          <a:lstStyle/>
          <a:p>
            <a:r>
              <a:rPr lang="en-US" sz="1400" b="1" dirty="0" smtClean="0"/>
              <a:t>MRDeamon</a:t>
            </a:r>
            <a:endParaRPr lang="en-US" sz="1400" b="1" dirty="0"/>
          </a:p>
        </p:txBody>
      </p:sp>
      <p:sp>
        <p:nvSpPr>
          <p:cNvPr id="252" name="TextBox 251"/>
          <p:cNvSpPr txBox="1"/>
          <p:nvPr/>
        </p:nvSpPr>
        <p:spPr>
          <a:xfrm>
            <a:off x="4333875" y="2108200"/>
            <a:ext cx="1441090" cy="307773"/>
          </a:xfrm>
          <a:prstGeom prst="rect">
            <a:avLst/>
          </a:prstGeom>
          <a:noFill/>
        </p:spPr>
        <p:txBody>
          <a:bodyPr wrap="none" lIns="91435" tIns="45718" rIns="91435" bIns="45718" rtlCol="0">
            <a:spAutoFit/>
          </a:bodyPr>
          <a:lstStyle/>
          <a:p>
            <a:r>
              <a:rPr lang="en-US" sz="1400" b="1" dirty="0" smtClean="0"/>
              <a:t>Data Read/Write</a:t>
            </a:r>
            <a:endParaRPr lang="en-US" sz="1400" b="1" dirty="0"/>
          </a:p>
        </p:txBody>
      </p:sp>
      <p:cxnSp>
        <p:nvCxnSpPr>
          <p:cNvPr id="253" name="Straight Arrow Connector 252"/>
          <p:cNvCxnSpPr/>
          <p:nvPr/>
        </p:nvCxnSpPr>
        <p:spPr>
          <a:xfrm rot="5400000">
            <a:off x="4029868" y="2793207"/>
            <a:ext cx="3048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54" name="TextBox 253"/>
          <p:cNvSpPr txBox="1"/>
          <p:nvPr/>
        </p:nvSpPr>
        <p:spPr>
          <a:xfrm>
            <a:off x="4333875" y="2565400"/>
            <a:ext cx="1364979" cy="307773"/>
          </a:xfrm>
          <a:prstGeom prst="rect">
            <a:avLst/>
          </a:prstGeom>
          <a:noFill/>
        </p:spPr>
        <p:txBody>
          <a:bodyPr wrap="none" lIns="91435" tIns="45718" rIns="91435" bIns="45718" rtlCol="0">
            <a:spAutoFit/>
          </a:bodyPr>
          <a:lstStyle/>
          <a:p>
            <a:r>
              <a:rPr lang="en-US" sz="1400" b="1" dirty="0" smtClean="0"/>
              <a:t>Communication</a:t>
            </a:r>
            <a:endParaRPr lang="en-US" sz="1400" b="1" dirty="0"/>
          </a:p>
        </p:txBody>
      </p:sp>
      <p:grpSp>
        <p:nvGrpSpPr>
          <p:cNvPr id="8" name="Group 148"/>
          <p:cNvGrpSpPr/>
          <p:nvPr/>
        </p:nvGrpSpPr>
        <p:grpSpPr>
          <a:xfrm>
            <a:off x="4648200" y="3598954"/>
            <a:ext cx="4191000" cy="2954245"/>
            <a:chOff x="1807721" y="808977"/>
            <a:chExt cx="4648200" cy="3370355"/>
          </a:xfrm>
        </p:grpSpPr>
        <p:grpSp>
          <p:nvGrpSpPr>
            <p:cNvPr id="9" name="Group 26"/>
            <p:cNvGrpSpPr/>
            <p:nvPr/>
          </p:nvGrpSpPr>
          <p:grpSpPr>
            <a:xfrm>
              <a:off x="2743200" y="808977"/>
              <a:ext cx="3712721" cy="3094411"/>
              <a:chOff x="304800" y="1694153"/>
              <a:chExt cx="3712721" cy="3094411"/>
            </a:xfrm>
          </p:grpSpPr>
          <p:sp>
            <p:nvSpPr>
              <p:cNvPr id="159" name="Arc 158"/>
              <p:cNvSpPr/>
              <p:nvPr/>
            </p:nvSpPr>
            <p:spPr>
              <a:xfrm rot="3177236">
                <a:off x="1648167" y="2620252"/>
                <a:ext cx="2942011" cy="1394613"/>
              </a:xfrm>
              <a:prstGeom prst="arc">
                <a:avLst>
                  <a:gd name="adj1" fmla="val 9813537"/>
                  <a:gd name="adj2" fmla="val 1099694"/>
                </a:avLst>
              </a:prstGeom>
              <a:ln w="508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60" name="TextBox 159"/>
              <p:cNvSpPr txBox="1"/>
              <p:nvPr/>
            </p:nvSpPr>
            <p:spPr>
              <a:xfrm>
                <a:off x="664721" y="3323575"/>
                <a:ext cx="2590800" cy="35000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schemeClr val="tx1"/>
                    </a:solidFill>
                    <a:latin typeface="+mj-lt"/>
                    <a:cs typeface="Courier New" pitchFamily="49" charset="0"/>
                  </a:rPr>
                  <a:t>Reduce (Key, List&lt;Value&gt;) </a:t>
                </a:r>
              </a:p>
            </p:txBody>
          </p:sp>
          <p:sp>
            <p:nvSpPr>
              <p:cNvPr id="161" name="TextBox 160"/>
              <p:cNvSpPr txBox="1"/>
              <p:nvPr/>
            </p:nvSpPr>
            <p:spPr>
              <a:xfrm>
                <a:off x="2264921" y="1694153"/>
                <a:ext cx="882047" cy="360424"/>
              </a:xfrm>
              <a:prstGeom prst="rect">
                <a:avLst/>
              </a:prstGeom>
              <a:noFill/>
            </p:spPr>
            <p:txBody>
              <a:bodyPr wrap="none" rtlCol="0">
                <a:spAutoFit/>
              </a:bodyPr>
              <a:lstStyle/>
              <a:p>
                <a:r>
                  <a:rPr lang="en-US" sz="1400" b="1" dirty="0" smtClean="0">
                    <a:solidFill>
                      <a:srgbClr val="C00000"/>
                    </a:solidFill>
                  </a:rPr>
                  <a:t>Iterate</a:t>
                </a:r>
                <a:endParaRPr lang="en-US" sz="1400" b="1" dirty="0">
                  <a:solidFill>
                    <a:srgbClr val="C00000"/>
                  </a:solidFill>
                </a:endParaRPr>
              </a:p>
            </p:txBody>
          </p:sp>
          <p:cxnSp>
            <p:nvCxnSpPr>
              <p:cNvPr id="162" name="Straight Arrow Connector 161"/>
              <p:cNvCxnSpPr/>
              <p:nvPr/>
            </p:nvCxnSpPr>
            <p:spPr>
              <a:xfrm rot="16200000" flipH="1">
                <a:off x="1296194" y="2972594"/>
                <a:ext cx="381000" cy="3794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304800" y="2667000"/>
                <a:ext cx="1916468" cy="360424"/>
              </a:xfrm>
              <a:prstGeom prst="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b="1" dirty="0" smtClean="0">
                    <a:solidFill>
                      <a:schemeClr val="tx1"/>
                    </a:solidFill>
                    <a:cs typeface="Courier New" pitchFamily="49" charset="0"/>
                  </a:rPr>
                  <a:t>Map(Key, Value)  </a:t>
                </a:r>
              </a:p>
            </p:txBody>
          </p:sp>
          <p:sp>
            <p:nvSpPr>
              <p:cNvPr id="164" name="TextBox 163"/>
              <p:cNvSpPr txBox="1"/>
              <p:nvPr/>
            </p:nvSpPr>
            <p:spPr>
              <a:xfrm>
                <a:off x="1198120" y="4009377"/>
                <a:ext cx="2743199" cy="359669"/>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schemeClr val="tx1"/>
                    </a:solidFill>
                    <a:latin typeface="+mj-lt"/>
                    <a:cs typeface="Courier New" pitchFamily="49" charset="0"/>
                  </a:rPr>
                  <a:t>Combine (Key, List&lt;Value&gt;)</a:t>
                </a:r>
                <a:endParaRPr lang="en-US" sz="1400" b="1" dirty="0">
                  <a:solidFill>
                    <a:schemeClr val="tx1"/>
                  </a:solidFill>
                  <a:latin typeface="+mj-lt"/>
                  <a:cs typeface="Courier New" pitchFamily="49" charset="0"/>
                </a:endParaRPr>
              </a:p>
            </p:txBody>
          </p:sp>
          <p:sp>
            <p:nvSpPr>
              <p:cNvPr id="165" name="Oval 164"/>
              <p:cNvSpPr/>
              <p:nvPr/>
            </p:nvSpPr>
            <p:spPr>
              <a:xfrm>
                <a:off x="2666999" y="2180576"/>
                <a:ext cx="1350522" cy="762000"/>
              </a:xfrm>
              <a:prstGeom prst="ellipse">
                <a:avLst/>
              </a:prstGeom>
              <a:ln w="25400"/>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User Program</a:t>
                </a:r>
                <a:endParaRPr lang="en-US" sz="1400" b="1" dirty="0"/>
              </a:p>
            </p:txBody>
          </p:sp>
          <p:cxnSp>
            <p:nvCxnSpPr>
              <p:cNvPr id="166" name="Straight Arrow Connector 165"/>
              <p:cNvCxnSpPr/>
              <p:nvPr/>
            </p:nvCxnSpPr>
            <p:spPr>
              <a:xfrm rot="16200000" flipH="1">
                <a:off x="1883921" y="3704576"/>
                <a:ext cx="3048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4550921" y="3810000"/>
              <a:ext cx="990600"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schemeClr val="tx1"/>
                  </a:solidFill>
                  <a:latin typeface="+mj-lt"/>
                  <a:cs typeface="Courier New" pitchFamily="49" charset="0"/>
                </a:rPr>
                <a:t>Close()</a:t>
              </a:r>
              <a:endParaRPr lang="en-US" sz="1400" b="1" dirty="0">
                <a:solidFill>
                  <a:schemeClr val="tx1"/>
                </a:solidFill>
                <a:latin typeface="+mj-lt"/>
                <a:cs typeface="Courier New" pitchFamily="49" charset="0"/>
              </a:endParaRPr>
            </a:p>
          </p:txBody>
        </p:sp>
        <p:sp>
          <p:nvSpPr>
            <p:cNvPr id="152" name="TextBox 151"/>
            <p:cNvSpPr txBox="1"/>
            <p:nvPr/>
          </p:nvSpPr>
          <p:spPr>
            <a:xfrm>
              <a:off x="3026922" y="1066801"/>
              <a:ext cx="1295400" cy="35112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schemeClr val="tx1"/>
                  </a:solidFill>
                  <a:latin typeface="+mj-lt"/>
                  <a:cs typeface="Courier New" pitchFamily="49" charset="0"/>
                </a:rPr>
                <a:t>Configure()</a:t>
              </a:r>
              <a:endParaRPr lang="en-US" sz="1400" b="1" dirty="0">
                <a:solidFill>
                  <a:schemeClr val="tx1"/>
                </a:solidFill>
                <a:latin typeface="+mj-lt"/>
                <a:cs typeface="Courier New" pitchFamily="49" charset="0"/>
              </a:endParaRPr>
            </a:p>
          </p:txBody>
        </p:sp>
        <p:cxnSp>
          <p:nvCxnSpPr>
            <p:cNvPr id="153" name="Straight Arrow Connector 152"/>
            <p:cNvCxnSpPr>
              <a:stCxn id="152" idx="2"/>
            </p:cNvCxnSpPr>
            <p:nvPr/>
          </p:nvCxnSpPr>
          <p:spPr>
            <a:xfrm rot="5400000">
              <a:off x="3489272" y="1596474"/>
              <a:ext cx="363895" cy="680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a:off x="4762479" y="3674642"/>
              <a:ext cx="345692" cy="68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5" name="Left Arrow Callout 154"/>
            <p:cNvSpPr/>
            <p:nvPr/>
          </p:nvSpPr>
          <p:spPr>
            <a:xfrm flipH="1">
              <a:off x="1807721" y="990600"/>
              <a:ext cx="1143000" cy="533400"/>
            </a:xfrm>
            <a:prstGeom prst="leftArrowCallout">
              <a:avLst>
                <a:gd name="adj1" fmla="val 25000"/>
                <a:gd name="adj2" fmla="val 25000"/>
                <a:gd name="adj3" fmla="val 25000"/>
                <a:gd name="adj4" fmla="val 7953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solidFill>
                    <a:schemeClr val="tx1"/>
                  </a:solidFill>
                </a:rPr>
                <a:t>Static</a:t>
              </a:r>
            </a:p>
            <a:p>
              <a:pPr algn="ctr"/>
              <a:r>
                <a:rPr lang="en-US" sz="1400" b="1" dirty="0" smtClean="0">
                  <a:solidFill>
                    <a:schemeClr val="tx1"/>
                  </a:solidFill>
                </a:rPr>
                <a:t>data</a:t>
              </a:r>
            </a:p>
          </p:txBody>
        </p:sp>
        <p:sp>
          <p:nvSpPr>
            <p:cNvPr id="156" name="Left Arrow Callout 155"/>
            <p:cNvSpPr/>
            <p:nvPr/>
          </p:nvSpPr>
          <p:spPr>
            <a:xfrm flipH="1">
              <a:off x="1828800" y="2256777"/>
              <a:ext cx="1143000" cy="533400"/>
            </a:xfrm>
            <a:prstGeom prst="leftArrowCallout">
              <a:avLst>
                <a:gd name="adj1" fmla="val 25000"/>
                <a:gd name="adj2" fmla="val 25000"/>
                <a:gd name="adj3" fmla="val 25000"/>
                <a:gd name="adj4" fmla="val 8075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400" b="1" dirty="0" smtClean="0">
                  <a:solidFill>
                    <a:schemeClr val="tx1"/>
                  </a:solidFill>
                </a:rPr>
                <a:t>δ</a:t>
              </a:r>
              <a:r>
                <a:rPr lang="en-US" sz="1400" b="1" dirty="0" smtClean="0">
                  <a:solidFill>
                    <a:schemeClr val="tx1"/>
                  </a:solidFill>
                </a:rPr>
                <a:t> flow</a:t>
              </a:r>
            </a:p>
          </p:txBody>
        </p:sp>
        <p:cxnSp>
          <p:nvCxnSpPr>
            <p:cNvPr id="157" name="Straight Arrow Connector 156"/>
            <p:cNvCxnSpPr>
              <a:stCxn id="156" idx="1"/>
            </p:cNvCxnSpPr>
            <p:nvPr/>
          </p:nvCxnSpPr>
          <p:spPr>
            <a:xfrm flipV="1">
              <a:off x="2971800" y="2256777"/>
              <a:ext cx="914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56" idx="1"/>
            </p:cNvCxnSpPr>
            <p:nvPr/>
          </p:nvCxnSpPr>
          <p:spPr>
            <a:xfrm>
              <a:off x="2971800" y="2523477"/>
              <a:ext cx="1371600" cy="448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67" name="Picture 3"/>
          <p:cNvPicPr>
            <a:picLocks noChangeAspect="1" noChangeArrowheads="1"/>
          </p:cNvPicPr>
          <p:nvPr/>
        </p:nvPicPr>
        <p:blipFill>
          <a:blip r:embed="rId3" cstate="print"/>
          <a:srcRect/>
          <a:stretch>
            <a:fillRect/>
          </a:stretch>
        </p:blipFill>
        <p:spPr bwMode="auto">
          <a:xfrm>
            <a:off x="381000" y="3505200"/>
            <a:ext cx="3962400" cy="2733798"/>
          </a:xfrm>
          <a:prstGeom prst="rect">
            <a:avLst/>
          </a:prstGeom>
          <a:noFill/>
          <a:ln w="12700">
            <a:solidFill>
              <a:schemeClr val="tx2">
                <a:lumMod val="50000"/>
              </a:schemeClr>
            </a:solidFill>
            <a:miter lim="800000"/>
            <a:headEnd/>
            <a:tailEnd/>
          </a:ln>
          <a:effectLst/>
        </p:spPr>
      </p:pic>
      <p:sp>
        <p:nvSpPr>
          <p:cNvPr id="168" name="TextBox 167"/>
          <p:cNvSpPr txBox="1"/>
          <p:nvPr/>
        </p:nvSpPr>
        <p:spPr>
          <a:xfrm>
            <a:off x="304800" y="6257835"/>
            <a:ext cx="4038600" cy="523220"/>
          </a:xfrm>
          <a:prstGeom prst="rect">
            <a:avLst/>
          </a:prstGeom>
          <a:noFill/>
        </p:spPr>
        <p:txBody>
          <a:bodyPr wrap="square" rtlCol="0">
            <a:spAutoFit/>
          </a:bodyPr>
          <a:lstStyle/>
          <a:p>
            <a:pPr algn="ctr"/>
            <a:r>
              <a:rPr lang="en-US" sz="1400" b="1" dirty="0" smtClean="0"/>
              <a:t>Different synchronization and intercommunication mechanisms used by the parallel runtimes</a:t>
            </a:r>
            <a:endParaRPr lang="en-US" sz="1400" b="1" dirty="0"/>
          </a:p>
        </p:txBody>
      </p:sp>
      <p:pic>
        <p:nvPicPr>
          <p:cNvPr id="1026" name="Picture 2" descr="D:\academic\phd\Publications\MapReduce++\logo.png"/>
          <p:cNvPicPr>
            <a:picLocks noChangeAspect="1" noChangeArrowheads="1"/>
          </p:cNvPicPr>
          <p:nvPr/>
        </p:nvPicPr>
        <p:blipFill>
          <a:blip r:embed="rId4" cstate="print"/>
          <a:srcRect/>
          <a:stretch>
            <a:fillRect/>
          </a:stretch>
        </p:blipFill>
        <p:spPr bwMode="auto">
          <a:xfrm>
            <a:off x="7010400" y="152400"/>
            <a:ext cx="501094" cy="6096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p:spPr>
        <p:txBody>
          <a:bodyPr>
            <a:normAutofit/>
          </a:bodyPr>
          <a:lstStyle/>
          <a:p>
            <a:r>
              <a:rPr lang="en-US" sz="3600" b="1" dirty="0" smtClean="0">
                <a:solidFill>
                  <a:schemeClr val="tx2">
                    <a:lumMod val="75000"/>
                  </a:schemeClr>
                </a:solidFill>
              </a:rPr>
              <a:t>Iterative Computations</a:t>
            </a:r>
            <a:endParaRPr lang="en-US" sz="3600" b="1" dirty="0">
              <a:solidFill>
                <a:schemeClr val="tx2">
                  <a:lumMod val="75000"/>
                </a:schemeClr>
              </a:solidFill>
            </a:endParaRPr>
          </a:p>
        </p:txBody>
      </p:sp>
      <p:pic>
        <p:nvPicPr>
          <p:cNvPr id="4" name="Picture 2" descr="D:\Academic\Ph.D\eScience2008\images\eps\kmeans_color.png"/>
          <p:cNvPicPr>
            <a:picLocks noChangeAspect="1" noChangeArrowheads="1"/>
          </p:cNvPicPr>
          <p:nvPr/>
        </p:nvPicPr>
        <p:blipFill>
          <a:blip r:embed="rId3" cstate="print"/>
          <a:srcRect/>
          <a:stretch>
            <a:fillRect/>
          </a:stretch>
        </p:blipFill>
        <p:spPr bwMode="auto">
          <a:xfrm>
            <a:off x="1371600" y="762000"/>
            <a:ext cx="3405613" cy="2844509"/>
          </a:xfrm>
          <a:prstGeom prst="rect">
            <a:avLst/>
          </a:prstGeom>
          <a:noFill/>
        </p:spPr>
      </p:pic>
      <p:pic>
        <p:nvPicPr>
          <p:cNvPr id="5" name="Picture 2" descr="E:\academic\phd\Publications\eScience2009\gnuplot\kmeans.png"/>
          <p:cNvPicPr>
            <a:picLocks noChangeAspect="1" noChangeArrowheads="1"/>
          </p:cNvPicPr>
          <p:nvPr/>
        </p:nvPicPr>
        <p:blipFill>
          <a:blip r:embed="rId4" cstate="print"/>
          <a:srcRect/>
          <a:stretch>
            <a:fillRect/>
          </a:stretch>
        </p:blipFill>
        <p:spPr bwMode="auto">
          <a:xfrm>
            <a:off x="228600" y="3886200"/>
            <a:ext cx="4343400" cy="2763532"/>
          </a:xfrm>
          <a:prstGeom prst="rect">
            <a:avLst/>
          </a:prstGeom>
          <a:noFill/>
        </p:spPr>
      </p:pic>
      <p:pic>
        <p:nvPicPr>
          <p:cNvPr id="40965" name="Picture 5" descr="D:\academic\phd\Publications\CloudComp09\figures\matrix.png"/>
          <p:cNvPicPr>
            <a:picLocks noChangeAspect="1" noChangeArrowheads="1"/>
          </p:cNvPicPr>
          <p:nvPr/>
        </p:nvPicPr>
        <p:blipFill>
          <a:blip r:embed="rId5" cstate="print"/>
          <a:srcRect/>
          <a:stretch>
            <a:fillRect/>
          </a:stretch>
        </p:blipFill>
        <p:spPr bwMode="auto">
          <a:xfrm>
            <a:off x="6705600" y="685800"/>
            <a:ext cx="2286000" cy="2843349"/>
          </a:xfrm>
          <a:prstGeom prst="rect">
            <a:avLst/>
          </a:prstGeom>
          <a:noFill/>
        </p:spPr>
      </p:pic>
      <p:pic>
        <p:nvPicPr>
          <p:cNvPr id="40966" name="Picture 6" descr="D:\academic\phd\Publications\CloudComp09\figures\figure-7.bmp"/>
          <p:cNvPicPr>
            <a:picLocks noChangeAspect="1" noChangeArrowheads="1"/>
          </p:cNvPicPr>
          <p:nvPr/>
        </p:nvPicPr>
        <p:blipFill>
          <a:blip r:embed="rId6" cstate="print"/>
          <a:srcRect/>
          <a:stretch>
            <a:fillRect/>
          </a:stretch>
        </p:blipFill>
        <p:spPr bwMode="auto">
          <a:xfrm>
            <a:off x="4724400" y="3886200"/>
            <a:ext cx="4114800" cy="2788384"/>
          </a:xfrm>
          <a:prstGeom prst="rect">
            <a:avLst/>
          </a:prstGeom>
          <a:noFill/>
        </p:spPr>
      </p:pic>
      <p:sp>
        <p:nvSpPr>
          <p:cNvPr id="11" name="Right Arrow Callout 10"/>
          <p:cNvSpPr/>
          <p:nvPr/>
        </p:nvSpPr>
        <p:spPr>
          <a:xfrm>
            <a:off x="152400" y="1447800"/>
            <a:ext cx="1371600" cy="685800"/>
          </a:xfrm>
          <a:prstGeom prst="rightArrowCallout">
            <a:avLst>
              <a:gd name="adj1" fmla="val 25000"/>
              <a:gd name="adj2" fmla="val 25000"/>
              <a:gd name="adj3" fmla="val 25000"/>
              <a:gd name="adj4" fmla="val 813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b="1" dirty="0" smtClean="0">
              <a:solidFill>
                <a:schemeClr val="tx2">
                  <a:lumMod val="75000"/>
                </a:schemeClr>
              </a:solidFill>
            </a:endParaRPr>
          </a:p>
          <a:p>
            <a:pPr algn="ctr"/>
            <a:r>
              <a:rPr lang="en-US" b="1" dirty="0" smtClean="0">
                <a:solidFill>
                  <a:schemeClr val="tx2">
                    <a:lumMod val="75000"/>
                  </a:schemeClr>
                </a:solidFill>
              </a:rPr>
              <a:t>K-means</a:t>
            </a:r>
          </a:p>
          <a:p>
            <a:pPr algn="ctr"/>
            <a:endParaRPr lang="en-US" dirty="0"/>
          </a:p>
        </p:txBody>
      </p:sp>
      <p:sp>
        <p:nvSpPr>
          <p:cNvPr id="12" name="Right Arrow Callout 11"/>
          <p:cNvSpPr/>
          <p:nvPr/>
        </p:nvSpPr>
        <p:spPr>
          <a:xfrm>
            <a:off x="4876800" y="1447800"/>
            <a:ext cx="2057400" cy="685800"/>
          </a:xfrm>
          <a:prstGeom prst="rightArrowCallout">
            <a:avLst>
              <a:gd name="adj1" fmla="val 25000"/>
              <a:gd name="adj2" fmla="val 25000"/>
              <a:gd name="adj3" fmla="val 25000"/>
              <a:gd name="adj4" fmla="val 813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b="1" dirty="0" smtClean="0">
              <a:solidFill>
                <a:schemeClr val="tx2">
                  <a:lumMod val="75000"/>
                </a:schemeClr>
              </a:solidFill>
            </a:endParaRPr>
          </a:p>
          <a:p>
            <a:pPr algn="ctr"/>
            <a:r>
              <a:rPr lang="en-US" b="1" dirty="0" smtClean="0">
                <a:solidFill>
                  <a:schemeClr val="tx2">
                    <a:lumMod val="75000"/>
                  </a:schemeClr>
                </a:solidFill>
              </a:rPr>
              <a:t>Matrix Multiplication</a:t>
            </a:r>
          </a:p>
          <a:p>
            <a:pPr algn="ctr"/>
            <a:endParaRPr lang="en-US" dirty="0"/>
          </a:p>
        </p:txBody>
      </p:sp>
      <p:sp>
        <p:nvSpPr>
          <p:cNvPr id="9" name="TextBox 8"/>
          <p:cNvSpPr txBox="1"/>
          <p:nvPr/>
        </p:nvSpPr>
        <p:spPr>
          <a:xfrm>
            <a:off x="152400" y="3581400"/>
            <a:ext cx="2559547" cy="369332"/>
          </a:xfrm>
          <a:prstGeom prst="rect">
            <a:avLst/>
          </a:prstGeom>
          <a:noFill/>
        </p:spPr>
        <p:txBody>
          <a:bodyPr wrap="none" rtlCol="0">
            <a:spAutoFit/>
          </a:bodyPr>
          <a:lstStyle/>
          <a:p>
            <a:r>
              <a:rPr lang="en-US" b="1" dirty="0" smtClean="0"/>
              <a:t>Performance of K-Means</a:t>
            </a:r>
            <a:endParaRPr lang="en-US" b="1" dirty="0"/>
          </a:p>
        </p:txBody>
      </p:sp>
      <p:sp>
        <p:nvSpPr>
          <p:cNvPr id="10" name="TextBox 9"/>
          <p:cNvSpPr txBox="1"/>
          <p:nvPr/>
        </p:nvSpPr>
        <p:spPr>
          <a:xfrm>
            <a:off x="4648200" y="3581400"/>
            <a:ext cx="4072333" cy="369332"/>
          </a:xfrm>
          <a:prstGeom prst="rect">
            <a:avLst/>
          </a:prstGeom>
          <a:noFill/>
        </p:spPr>
        <p:txBody>
          <a:bodyPr wrap="none" rtlCol="0">
            <a:spAutoFit/>
          </a:bodyPr>
          <a:lstStyle/>
          <a:p>
            <a:r>
              <a:rPr lang="en-US" b="1" dirty="0" smtClean="0"/>
              <a:t> Parallel Overhead  Matrix Multiplication</a:t>
            </a:r>
            <a:endParaRPr lang="en-US" b="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762000"/>
          </a:xfrm>
        </p:spPr>
        <p:txBody>
          <a:bodyPr>
            <a:normAutofit/>
          </a:bodyPr>
          <a:lstStyle/>
          <a:p>
            <a:r>
              <a:rPr lang="en-US" sz="3600" dirty="0" smtClean="0"/>
              <a:t>High Energy Physics Data Analysis</a:t>
            </a:r>
            <a:endParaRPr lang="en-US" sz="3600" dirty="0"/>
          </a:p>
        </p:txBody>
      </p:sp>
      <p:sp>
        <p:nvSpPr>
          <p:cNvPr id="3" name="Content Placeholder 2"/>
          <p:cNvSpPr>
            <a:spLocks noGrp="1"/>
          </p:cNvSpPr>
          <p:nvPr>
            <p:ph idx="1"/>
          </p:nvPr>
        </p:nvSpPr>
        <p:spPr>
          <a:xfrm>
            <a:off x="304800" y="4114800"/>
            <a:ext cx="8534400" cy="2743200"/>
          </a:xfrm>
        </p:spPr>
        <p:txBody>
          <a:bodyPr>
            <a:normAutofit fontScale="70000" lnSpcReduction="20000"/>
          </a:bodyPr>
          <a:lstStyle/>
          <a:p>
            <a:r>
              <a:rPr lang="en-US" dirty="0" smtClean="0"/>
              <a:t>Histogramming of events from a large (up to 1TB) data set</a:t>
            </a:r>
          </a:p>
          <a:p>
            <a:r>
              <a:rPr lang="en-US" dirty="0" smtClean="0"/>
              <a:t>Data analysis requires ROOT framework (ROOT Interpreted Scripts)</a:t>
            </a:r>
            <a:endParaRPr lang="en-US" dirty="0"/>
          </a:p>
          <a:p>
            <a:r>
              <a:rPr lang="en-US" dirty="0" smtClean="0"/>
              <a:t>Performance depends on disk access speeds</a:t>
            </a:r>
          </a:p>
          <a:p>
            <a:r>
              <a:rPr lang="en-US" dirty="0" smtClean="0"/>
              <a:t>Hadoop implementation uses a shared parallel file system (</a:t>
            </a:r>
            <a:r>
              <a:rPr lang="en-US" dirty="0" err="1" smtClean="0"/>
              <a:t>Lustre</a:t>
            </a:r>
            <a:r>
              <a:rPr lang="en-US" dirty="0" smtClean="0"/>
              <a:t>)</a:t>
            </a:r>
          </a:p>
          <a:p>
            <a:pPr lvl="1"/>
            <a:r>
              <a:rPr lang="en-US" dirty="0" smtClean="0"/>
              <a:t>ROOT scripts cannot access data from HDFS</a:t>
            </a:r>
          </a:p>
          <a:p>
            <a:pPr lvl="1"/>
            <a:r>
              <a:rPr lang="en-US" dirty="0" smtClean="0"/>
              <a:t>On demand data movement has significant overhead</a:t>
            </a:r>
          </a:p>
          <a:p>
            <a:r>
              <a:rPr lang="en-US" dirty="0" smtClean="0"/>
              <a:t>Dryad stores data in local disks </a:t>
            </a:r>
          </a:p>
          <a:p>
            <a:pPr lvl="1"/>
            <a:r>
              <a:rPr lang="en-US" dirty="0" smtClean="0"/>
              <a:t>Better performance</a:t>
            </a:r>
          </a:p>
        </p:txBody>
      </p:sp>
      <p:pic>
        <p:nvPicPr>
          <p:cNvPr id="4" name="Picture 3" descr="HEP_color.png"/>
          <p:cNvPicPr>
            <a:picLocks noChangeAspect="1"/>
          </p:cNvPicPr>
          <p:nvPr/>
        </p:nvPicPr>
        <p:blipFill>
          <a:blip r:embed="rId3" cstate="print"/>
          <a:stretch>
            <a:fillRect/>
          </a:stretch>
        </p:blipFill>
        <p:spPr>
          <a:xfrm>
            <a:off x="228600" y="1295400"/>
            <a:ext cx="3331336" cy="2438400"/>
          </a:xfrm>
          <a:prstGeom prst="rect">
            <a:avLst/>
          </a:prstGeom>
        </p:spPr>
      </p:pic>
      <p:pic>
        <p:nvPicPr>
          <p:cNvPr id="4098" name="Picture 2" descr="E:\academic\phd\Publications\eScience2009\gnuplot\hep.png"/>
          <p:cNvPicPr>
            <a:picLocks noChangeAspect="1" noChangeArrowheads="1"/>
          </p:cNvPicPr>
          <p:nvPr/>
        </p:nvPicPr>
        <p:blipFill>
          <a:blip r:embed="rId4" cstate="print"/>
          <a:srcRect/>
          <a:stretch>
            <a:fillRect/>
          </a:stretch>
        </p:blipFill>
        <p:spPr bwMode="auto">
          <a:xfrm>
            <a:off x="3733800" y="762000"/>
            <a:ext cx="4931632" cy="33528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010400" cy="1143000"/>
          </a:xfrm>
        </p:spPr>
        <p:txBody>
          <a:bodyPr>
            <a:normAutofit/>
          </a:bodyPr>
          <a:lstStyle/>
          <a:p>
            <a:r>
              <a:rPr lang="en-US" sz="3200" dirty="0" smtClean="0"/>
              <a:t>Reduce Phase of Particle Physics </a:t>
            </a:r>
            <a:br>
              <a:rPr lang="en-US" sz="3200" dirty="0" smtClean="0"/>
            </a:br>
            <a:r>
              <a:rPr lang="en-US" sz="3200" dirty="0" smtClean="0"/>
              <a:t>“Find the Higgs” using Dryad</a:t>
            </a:r>
            <a:endParaRPr lang="en-US" sz="3200" dirty="0"/>
          </a:p>
        </p:txBody>
      </p:sp>
      <p:sp>
        <p:nvSpPr>
          <p:cNvPr id="3" name="Content Placeholder 2"/>
          <p:cNvSpPr>
            <a:spLocks noGrp="1"/>
          </p:cNvSpPr>
          <p:nvPr>
            <p:ph idx="1"/>
          </p:nvPr>
        </p:nvSpPr>
        <p:spPr>
          <a:xfrm>
            <a:off x="381000" y="5943600"/>
            <a:ext cx="8001000" cy="685800"/>
          </a:xfrm>
        </p:spPr>
        <p:txBody>
          <a:bodyPr>
            <a:noAutofit/>
          </a:bodyPr>
          <a:lstStyle/>
          <a:p>
            <a:r>
              <a:rPr lang="en-US" sz="2000" dirty="0" smtClean="0"/>
              <a:t>Combine Histograms produced by separate Root “Maps” (of event data to partial histograms) into a single Histogram delivered to Client</a:t>
            </a:r>
            <a:endParaRPr lang="en-US" sz="2000" dirty="0"/>
          </a:p>
        </p:txBody>
      </p:sp>
      <p:pic>
        <p:nvPicPr>
          <p:cNvPr id="1026" name="Picture 2" descr="C:\Documents and Settings\Geoffrey Fox\Desktop\hep_screen.png"/>
          <p:cNvPicPr>
            <a:picLocks noChangeAspect="1" noChangeArrowheads="1"/>
          </p:cNvPicPr>
          <p:nvPr/>
        </p:nvPicPr>
        <p:blipFill>
          <a:blip r:embed="rId3" cstate="print"/>
          <a:srcRect/>
          <a:stretch>
            <a:fillRect/>
          </a:stretch>
        </p:blipFill>
        <p:spPr bwMode="auto">
          <a:xfrm>
            <a:off x="0" y="1219200"/>
            <a:ext cx="9148611" cy="4724400"/>
          </a:xfrm>
          <a:prstGeom prst="rect">
            <a:avLst/>
          </a:prstGeom>
          <a:noFill/>
        </p:spPr>
      </p:pic>
      <p:sp>
        <p:nvSpPr>
          <p:cNvPr id="5" name="TextBox 4"/>
          <p:cNvSpPr txBox="1"/>
          <p:nvPr/>
        </p:nvSpPr>
        <p:spPr>
          <a:xfrm>
            <a:off x="2133600" y="2895600"/>
            <a:ext cx="2172582" cy="369332"/>
          </a:xfrm>
          <a:prstGeom prst="rect">
            <a:avLst/>
          </a:prstGeom>
          <a:noFill/>
        </p:spPr>
        <p:txBody>
          <a:bodyPr wrap="none" rtlCol="0">
            <a:spAutoFit/>
          </a:bodyPr>
          <a:lstStyle/>
          <a:p>
            <a:r>
              <a:rPr lang="en-US" b="1" dirty="0" smtClean="0"/>
              <a:t>Higgs in Monte Carlo</a:t>
            </a:r>
            <a:endParaRPr lang="en-US" b="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762000"/>
          </a:xfrm>
        </p:spPr>
        <p:txBody>
          <a:bodyPr>
            <a:normAutofit/>
          </a:bodyPr>
          <a:lstStyle/>
          <a:p>
            <a:r>
              <a:rPr lang="en-US" sz="3600" dirty="0" smtClean="0"/>
              <a:t>Kmeans Clustering</a:t>
            </a:r>
            <a:endParaRPr lang="en-US" sz="3600" dirty="0"/>
          </a:p>
        </p:txBody>
      </p:sp>
      <p:sp>
        <p:nvSpPr>
          <p:cNvPr id="3" name="Content Placeholder 2"/>
          <p:cNvSpPr>
            <a:spLocks noGrp="1"/>
          </p:cNvSpPr>
          <p:nvPr>
            <p:ph idx="1"/>
          </p:nvPr>
        </p:nvSpPr>
        <p:spPr>
          <a:xfrm>
            <a:off x="304800" y="4114800"/>
            <a:ext cx="8153400" cy="2743200"/>
          </a:xfrm>
        </p:spPr>
        <p:txBody>
          <a:bodyPr>
            <a:normAutofit lnSpcReduction="10000"/>
          </a:bodyPr>
          <a:lstStyle/>
          <a:p>
            <a:r>
              <a:rPr lang="en-US" sz="2100" dirty="0" smtClean="0"/>
              <a:t>Iteratively refining operation</a:t>
            </a:r>
          </a:p>
          <a:p>
            <a:r>
              <a:rPr lang="en-US" sz="2100" dirty="0" smtClean="0"/>
              <a:t>New maps/reducers/vertices in every iteration </a:t>
            </a:r>
          </a:p>
          <a:p>
            <a:r>
              <a:rPr lang="en-US" sz="2100" dirty="0" smtClean="0"/>
              <a:t>File system based communication</a:t>
            </a:r>
          </a:p>
          <a:p>
            <a:r>
              <a:rPr lang="en-US" sz="2100" dirty="0" smtClean="0"/>
              <a:t>Loop unrolling in DryadLINQ provide better performance</a:t>
            </a:r>
          </a:p>
          <a:p>
            <a:r>
              <a:rPr lang="en-US" sz="2100" dirty="0" smtClean="0"/>
              <a:t>The overheads are extremely large compared to MPI</a:t>
            </a:r>
          </a:p>
          <a:p>
            <a:r>
              <a:rPr lang="en-US" sz="2100" dirty="0" smtClean="0"/>
              <a:t>CGL-MapReduce is an example of MapReduce++ -- supports MapReduce model with iteration (data stays in memory and communication via streams not files)</a:t>
            </a:r>
          </a:p>
          <a:p>
            <a:pPr lvl="1">
              <a:buNone/>
            </a:pPr>
            <a:endParaRPr lang="en-US" dirty="0" smtClean="0"/>
          </a:p>
          <a:p>
            <a:endParaRPr lang="en-US" dirty="0" smtClean="0"/>
          </a:p>
        </p:txBody>
      </p:sp>
      <p:pic>
        <p:nvPicPr>
          <p:cNvPr id="6" name="Picture 2" descr="D:\Academic\Ph.D\eScience2008\images\eps\kmeans_color.png"/>
          <p:cNvPicPr>
            <a:picLocks noChangeAspect="1" noChangeArrowheads="1"/>
          </p:cNvPicPr>
          <p:nvPr/>
        </p:nvPicPr>
        <p:blipFill>
          <a:blip r:embed="rId3" cstate="print"/>
          <a:srcRect/>
          <a:stretch>
            <a:fillRect/>
          </a:stretch>
        </p:blipFill>
        <p:spPr bwMode="auto">
          <a:xfrm>
            <a:off x="0" y="990600"/>
            <a:ext cx="3558013" cy="2971800"/>
          </a:xfrm>
          <a:prstGeom prst="rect">
            <a:avLst/>
          </a:prstGeom>
          <a:noFill/>
        </p:spPr>
      </p:pic>
      <p:pic>
        <p:nvPicPr>
          <p:cNvPr id="5122" name="Picture 2" descr="E:\academic\phd\Publications\eScience2009\gnuplot\kmeans.png"/>
          <p:cNvPicPr>
            <a:picLocks noChangeAspect="1" noChangeArrowheads="1"/>
          </p:cNvPicPr>
          <p:nvPr/>
        </p:nvPicPr>
        <p:blipFill>
          <a:blip r:embed="rId4" cstate="print"/>
          <a:srcRect/>
          <a:stretch>
            <a:fillRect/>
          </a:stretch>
        </p:blipFill>
        <p:spPr bwMode="auto">
          <a:xfrm>
            <a:off x="3581400" y="685800"/>
            <a:ext cx="5410200" cy="3442294"/>
          </a:xfrm>
          <a:prstGeom prst="rect">
            <a:avLst/>
          </a:prstGeom>
          <a:noFill/>
        </p:spPr>
      </p:pic>
      <p:sp>
        <p:nvSpPr>
          <p:cNvPr id="8" name="TextBox 7"/>
          <p:cNvSpPr txBox="1"/>
          <p:nvPr/>
        </p:nvSpPr>
        <p:spPr>
          <a:xfrm>
            <a:off x="6172200" y="2819400"/>
            <a:ext cx="2199833" cy="369332"/>
          </a:xfrm>
          <a:prstGeom prst="rect">
            <a:avLst/>
          </a:prstGeom>
          <a:noFill/>
        </p:spPr>
        <p:txBody>
          <a:bodyPr wrap="none" rtlCol="0">
            <a:spAutoFit/>
          </a:bodyPr>
          <a:lstStyle/>
          <a:p>
            <a:r>
              <a:rPr lang="en-US" dirty="0" smtClean="0"/>
              <a:t>Time for 20 iterations</a:t>
            </a:r>
            <a:endParaRPr lang="en-US" dirty="0"/>
          </a:p>
        </p:txBody>
      </p:sp>
      <p:sp>
        <p:nvSpPr>
          <p:cNvPr id="9" name="Right Brace 8"/>
          <p:cNvSpPr/>
          <p:nvPr/>
        </p:nvSpPr>
        <p:spPr>
          <a:xfrm>
            <a:off x="5867400" y="4648200"/>
            <a:ext cx="228600" cy="5334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324600" y="4572000"/>
            <a:ext cx="1211678" cy="646331"/>
          </a:xfrm>
          <a:prstGeom prst="rect">
            <a:avLst/>
          </a:prstGeom>
          <a:noFill/>
        </p:spPr>
        <p:txBody>
          <a:bodyPr wrap="none" rtlCol="0">
            <a:spAutoFit/>
          </a:bodyPr>
          <a:lstStyle/>
          <a:p>
            <a:r>
              <a:rPr lang="en-US" b="1" dirty="0" smtClean="0">
                <a:solidFill>
                  <a:srgbClr val="C00000"/>
                </a:solidFill>
              </a:rPr>
              <a:t>Large</a:t>
            </a:r>
          </a:p>
          <a:p>
            <a:r>
              <a:rPr lang="en-US" b="1" dirty="0" smtClean="0">
                <a:solidFill>
                  <a:srgbClr val="C00000"/>
                </a:solidFill>
              </a:rPr>
              <a:t>Overheads</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pPr lvl="0"/>
            <a:r>
              <a:rPr lang="en-US" sz="2500" dirty="0" smtClean="0"/>
              <a:t>Matrix Multiplication &amp; K-Means Clustering</a:t>
            </a:r>
            <a:br>
              <a:rPr lang="en-US" sz="2500" dirty="0" smtClean="0"/>
            </a:br>
            <a:r>
              <a:rPr lang="en-US" sz="2500" dirty="0" smtClean="0"/>
              <a:t>Using Cloud Technologies</a:t>
            </a:r>
            <a:endParaRPr lang="en-US" sz="2500" dirty="0"/>
          </a:p>
        </p:txBody>
      </p:sp>
      <p:sp>
        <p:nvSpPr>
          <p:cNvPr id="3" name="Content Placeholder 2"/>
          <p:cNvSpPr>
            <a:spLocks noGrp="1"/>
          </p:cNvSpPr>
          <p:nvPr>
            <p:ph idx="1"/>
          </p:nvPr>
        </p:nvSpPr>
        <p:spPr>
          <a:xfrm>
            <a:off x="6781800" y="1219200"/>
            <a:ext cx="2362200" cy="2286000"/>
          </a:xfrm>
        </p:spPr>
        <p:txBody>
          <a:bodyPr>
            <a:noAutofit/>
          </a:bodyPr>
          <a:lstStyle/>
          <a:p>
            <a:pPr marL="114300" indent="-114300"/>
            <a:r>
              <a:rPr lang="en-US" sz="1500" dirty="0" smtClean="0"/>
              <a:t>K-Means clustering on 2D vector data</a:t>
            </a:r>
          </a:p>
          <a:p>
            <a:pPr marL="114300" indent="-114300"/>
            <a:r>
              <a:rPr lang="en-US" sz="1500" dirty="0" smtClean="0"/>
              <a:t>Matrix multiplication in MapReduce model</a:t>
            </a:r>
          </a:p>
          <a:p>
            <a:pPr marL="114300" indent="-114300"/>
            <a:r>
              <a:rPr lang="en-US" sz="1500" dirty="0" smtClean="0"/>
              <a:t>DryadLINQ and Hadoop, show higher overheads</a:t>
            </a:r>
          </a:p>
          <a:p>
            <a:pPr marL="114300" indent="-114300"/>
            <a:r>
              <a:rPr lang="en-US" sz="1500" dirty="0" smtClean="0"/>
              <a:t>Twister (MapReduce++) implementation performs closely with MPI</a:t>
            </a:r>
            <a:endParaRPr lang="en-US" sz="1500" dirty="0"/>
          </a:p>
        </p:txBody>
      </p:sp>
      <p:sp>
        <p:nvSpPr>
          <p:cNvPr id="11" name="TextBox 10"/>
          <p:cNvSpPr txBox="1"/>
          <p:nvPr/>
        </p:nvSpPr>
        <p:spPr>
          <a:xfrm>
            <a:off x="228600" y="3810000"/>
            <a:ext cx="1876219" cy="326243"/>
          </a:xfrm>
          <a:prstGeom prst="rect">
            <a:avLst/>
          </a:prstGeom>
          <a:noFill/>
          <a:scene3d>
            <a:camera prst="orthographicFront"/>
            <a:lightRig rig="threePt" dir="t"/>
          </a:scene3d>
          <a:sp3d prstMaterial="matte">
            <a:bevelT/>
          </a:sp3d>
        </p:spPr>
        <p:txBody>
          <a:bodyPr wrap="none" lIns="64008" tIns="32004" rIns="64008" bIns="32004" rtlCol="0">
            <a:spAutoFit/>
          </a:bodyPr>
          <a:lstStyle/>
          <a:p>
            <a:r>
              <a:rPr lang="en-US" sz="1700" b="1" dirty="0" smtClean="0">
                <a:solidFill>
                  <a:srgbClr val="00B0F0"/>
                </a:solidFill>
              </a:rPr>
              <a:t>K-Means Clustering</a:t>
            </a:r>
            <a:endParaRPr lang="en-US" sz="1700" b="1" dirty="0">
              <a:solidFill>
                <a:srgbClr val="00B0F0"/>
              </a:solidFill>
            </a:endParaRPr>
          </a:p>
        </p:txBody>
      </p:sp>
      <p:sp>
        <p:nvSpPr>
          <p:cNvPr id="13" name="Title 1"/>
          <p:cNvSpPr txBox="1">
            <a:spLocks/>
          </p:cNvSpPr>
          <p:nvPr/>
        </p:nvSpPr>
        <p:spPr>
          <a:xfrm>
            <a:off x="4857750" y="0"/>
            <a:ext cx="4286250" cy="1143000"/>
          </a:xfrm>
          <a:prstGeom prst="rect">
            <a:avLst/>
          </a:prstGeom>
        </p:spPr>
        <p:txBody>
          <a:bodyPr vert="horz" lIns="91435" tIns="45718" rIns="91435" bIns="45718" rtlCol="0" anchor="ctr">
            <a:normAutofit/>
          </a:bodyPr>
          <a:lstStyle/>
          <a:p>
            <a:pPr algn="ctr">
              <a:spcBef>
                <a:spcPct val="0"/>
              </a:spcBef>
              <a:defRPr/>
            </a:pPr>
            <a:endParaRPr lang="en-US" sz="4400" dirty="0">
              <a:solidFill>
                <a:srgbClr val="E4CFA0"/>
              </a:solidFill>
              <a:latin typeface="+mj-lt"/>
              <a:ea typeface="+mj-ea"/>
              <a:cs typeface="+mj-cs"/>
            </a:endParaRPr>
          </a:p>
        </p:txBody>
      </p:sp>
      <p:sp>
        <p:nvSpPr>
          <p:cNvPr id="26" name="TextBox 25"/>
          <p:cNvSpPr txBox="1"/>
          <p:nvPr/>
        </p:nvSpPr>
        <p:spPr>
          <a:xfrm>
            <a:off x="228600" y="609600"/>
            <a:ext cx="2049087" cy="326243"/>
          </a:xfrm>
          <a:prstGeom prst="rect">
            <a:avLst/>
          </a:prstGeom>
          <a:noFill/>
          <a:scene3d>
            <a:camera prst="orthographicFront"/>
            <a:lightRig rig="threePt" dir="t"/>
          </a:scene3d>
          <a:sp3d prstMaterial="matte">
            <a:bevelT/>
          </a:sp3d>
        </p:spPr>
        <p:txBody>
          <a:bodyPr wrap="none" lIns="64008" tIns="32004" rIns="64008" bIns="32004" rtlCol="0">
            <a:spAutoFit/>
          </a:bodyPr>
          <a:lstStyle/>
          <a:p>
            <a:r>
              <a:rPr lang="en-US" sz="1700" b="1" dirty="0" smtClean="0">
                <a:solidFill>
                  <a:srgbClr val="00B0F0"/>
                </a:solidFill>
              </a:rPr>
              <a:t>Matrix Multiplication</a:t>
            </a:r>
            <a:endParaRPr lang="en-US" sz="1700" b="1" dirty="0">
              <a:solidFill>
                <a:srgbClr val="00B0F0"/>
              </a:solidFill>
            </a:endParaRPr>
          </a:p>
        </p:txBody>
      </p:sp>
      <p:grpSp>
        <p:nvGrpSpPr>
          <p:cNvPr id="4" name="Group 17"/>
          <p:cNvGrpSpPr/>
          <p:nvPr/>
        </p:nvGrpSpPr>
        <p:grpSpPr>
          <a:xfrm>
            <a:off x="3048000" y="1143000"/>
            <a:ext cx="3733800" cy="2362200"/>
            <a:chOff x="2590800" y="4038600"/>
            <a:chExt cx="4057598" cy="2590800"/>
          </a:xfrm>
        </p:grpSpPr>
        <p:pic>
          <p:nvPicPr>
            <p:cNvPr id="1027" name="Picture 3" descr="D:\academic\Research\Clouds\CloudTests\iDataplexCloud\gnuplot\idataplex\mpi_hadoop_cglmr_matrix_oh.png"/>
            <p:cNvPicPr>
              <a:picLocks noChangeAspect="1" noChangeArrowheads="1"/>
            </p:cNvPicPr>
            <p:nvPr/>
          </p:nvPicPr>
          <p:blipFill>
            <a:blip r:embed="rId3" cstate="print"/>
            <a:srcRect/>
            <a:stretch>
              <a:fillRect/>
            </a:stretch>
          </p:blipFill>
          <p:spPr bwMode="auto">
            <a:xfrm>
              <a:off x="2590800" y="4038600"/>
              <a:ext cx="4057598" cy="2590800"/>
            </a:xfrm>
            <a:prstGeom prst="rect">
              <a:avLst/>
            </a:prstGeom>
            <a:noFill/>
          </p:spPr>
        </p:pic>
        <p:sp>
          <p:nvSpPr>
            <p:cNvPr id="12" name="TextBox 11"/>
            <p:cNvSpPr txBox="1"/>
            <p:nvPr/>
          </p:nvSpPr>
          <p:spPr>
            <a:xfrm>
              <a:off x="3998538" y="4957916"/>
              <a:ext cx="1528175" cy="433965"/>
            </a:xfrm>
            <a:prstGeom prst="rect">
              <a:avLst/>
            </a:prstGeom>
            <a:noFill/>
            <a:scene3d>
              <a:camera prst="orthographicFront"/>
              <a:lightRig rig="threePt" dir="t"/>
            </a:scene3d>
            <a:sp3d prstMaterial="matte">
              <a:bevelT/>
            </a:sp3d>
          </p:spPr>
          <p:txBody>
            <a:bodyPr wrap="none" lIns="64008" tIns="32004" rIns="64008" bIns="32004" rtlCol="0">
              <a:spAutoFit/>
            </a:bodyPr>
            <a:lstStyle/>
            <a:p>
              <a:pPr algn="ctr"/>
              <a:r>
                <a:rPr lang="en-US" sz="1200" b="1" dirty="0" smtClean="0"/>
                <a:t> Parallel Overhead </a:t>
              </a:r>
            </a:p>
            <a:p>
              <a:pPr algn="ctr"/>
              <a:r>
                <a:rPr lang="en-US" sz="1200" b="1" dirty="0" smtClean="0"/>
                <a:t> Matrix Multiplication</a:t>
              </a:r>
              <a:endParaRPr lang="en-US" sz="1200" b="1" dirty="0"/>
            </a:p>
          </p:txBody>
        </p:sp>
      </p:grpSp>
      <p:grpSp>
        <p:nvGrpSpPr>
          <p:cNvPr id="5" name="Group 18"/>
          <p:cNvGrpSpPr/>
          <p:nvPr/>
        </p:nvGrpSpPr>
        <p:grpSpPr>
          <a:xfrm>
            <a:off x="3962400" y="3962400"/>
            <a:ext cx="4495800" cy="2802792"/>
            <a:chOff x="3048000" y="3886200"/>
            <a:chExt cx="4191000" cy="2955192"/>
          </a:xfrm>
        </p:grpSpPr>
        <p:pic>
          <p:nvPicPr>
            <p:cNvPr id="1026" name="Picture 2" descr="D:\academic\phd\Publications\eScience2009\gnuplot\kmeans-color.png"/>
            <p:cNvPicPr>
              <a:picLocks noChangeAspect="1" noChangeArrowheads="1"/>
            </p:cNvPicPr>
            <p:nvPr/>
          </p:nvPicPr>
          <p:blipFill>
            <a:blip r:embed="rId4" cstate="print"/>
            <a:srcRect/>
            <a:stretch>
              <a:fillRect/>
            </a:stretch>
          </p:blipFill>
          <p:spPr bwMode="auto">
            <a:xfrm>
              <a:off x="3048000" y="3886200"/>
              <a:ext cx="4191000" cy="2955192"/>
            </a:xfrm>
            <a:prstGeom prst="rect">
              <a:avLst/>
            </a:prstGeom>
            <a:noFill/>
          </p:spPr>
        </p:pic>
        <p:sp>
          <p:nvSpPr>
            <p:cNvPr id="17" name="TextBox 16"/>
            <p:cNvSpPr txBox="1"/>
            <p:nvPr/>
          </p:nvSpPr>
          <p:spPr>
            <a:xfrm>
              <a:off x="4572000" y="5562600"/>
              <a:ext cx="1393651" cy="433965"/>
            </a:xfrm>
            <a:prstGeom prst="rect">
              <a:avLst/>
            </a:prstGeom>
            <a:noFill/>
            <a:scene3d>
              <a:camera prst="orthographicFront"/>
              <a:lightRig rig="threePt" dir="t"/>
            </a:scene3d>
            <a:sp3d prstMaterial="matte">
              <a:bevelT/>
            </a:sp3d>
          </p:spPr>
          <p:txBody>
            <a:bodyPr wrap="none" lIns="64008" tIns="32004" rIns="64008" bIns="32004" rtlCol="0">
              <a:spAutoFit/>
            </a:bodyPr>
            <a:lstStyle/>
            <a:p>
              <a:pPr algn="ctr"/>
              <a:r>
                <a:rPr lang="en-US" sz="1200" b="1" dirty="0" smtClean="0"/>
                <a:t>Average Time</a:t>
              </a:r>
            </a:p>
            <a:p>
              <a:pPr algn="ctr"/>
              <a:r>
                <a:rPr lang="en-US" sz="1200" b="1" dirty="0" smtClean="0"/>
                <a:t> K-means Clustering</a:t>
              </a:r>
              <a:endParaRPr lang="en-US" sz="1200" b="1" dirty="0"/>
            </a:p>
          </p:txBody>
        </p:sp>
      </p:grpSp>
      <p:pic>
        <p:nvPicPr>
          <p:cNvPr id="20" name="Picture 2" descr="D:\Academic\Ph.D\eScience2008\images\eps\kmeans_color.png"/>
          <p:cNvPicPr>
            <a:picLocks noChangeAspect="1" noChangeArrowheads="1"/>
          </p:cNvPicPr>
          <p:nvPr/>
        </p:nvPicPr>
        <p:blipFill>
          <a:blip r:embed="rId5" cstate="print"/>
          <a:srcRect/>
          <a:stretch>
            <a:fillRect/>
          </a:stretch>
        </p:blipFill>
        <p:spPr bwMode="auto">
          <a:xfrm>
            <a:off x="228600" y="4114800"/>
            <a:ext cx="3124200" cy="2609461"/>
          </a:xfrm>
          <a:prstGeom prst="rect">
            <a:avLst/>
          </a:prstGeom>
          <a:solidFill>
            <a:schemeClr val="accent5">
              <a:lumMod val="60000"/>
              <a:lumOff val="40000"/>
            </a:schemeClr>
          </a:solidFill>
        </p:spPr>
      </p:pic>
      <p:pic>
        <p:nvPicPr>
          <p:cNvPr id="21" name="Picture 5" descr="D:\Academic\Ph.D\eScience2008\poster\poster-2\images\matrixmult.png"/>
          <p:cNvPicPr>
            <a:picLocks noChangeAspect="1" noChangeArrowheads="1"/>
          </p:cNvPicPr>
          <p:nvPr/>
        </p:nvPicPr>
        <p:blipFill>
          <a:blip r:embed="rId6" cstate="print"/>
          <a:srcRect/>
          <a:stretch>
            <a:fillRect/>
          </a:stretch>
        </p:blipFill>
        <p:spPr bwMode="auto">
          <a:xfrm>
            <a:off x="152400" y="914400"/>
            <a:ext cx="2724150" cy="2898775"/>
          </a:xfrm>
          <a:prstGeom prst="rect">
            <a:avLst/>
          </a:prstGeom>
          <a:solidFill>
            <a:schemeClr val="accent5">
              <a:lumMod val="60000"/>
              <a:lumOff val="40000"/>
            </a:schemeClr>
          </a:solid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14400"/>
          </a:xfrm>
        </p:spPr>
        <p:txBody>
          <a:bodyPr>
            <a:noAutofit/>
          </a:bodyPr>
          <a:lstStyle/>
          <a:p>
            <a:r>
              <a:rPr lang="en-US" sz="3600" b="1" dirty="0" smtClean="0">
                <a:solidFill>
                  <a:schemeClr val="tx2">
                    <a:lumMod val="75000"/>
                  </a:schemeClr>
                </a:solidFill>
              </a:rPr>
              <a:t>Different Hardware/VM configurations</a:t>
            </a:r>
            <a:endParaRPr lang="en-US" sz="3600" b="1" dirty="0">
              <a:solidFill>
                <a:schemeClr val="tx2">
                  <a:lumMod val="75000"/>
                </a:schemeClr>
              </a:solidFill>
            </a:endParaRPr>
          </a:p>
        </p:txBody>
      </p:sp>
      <p:sp>
        <p:nvSpPr>
          <p:cNvPr id="9" name="Content Placeholder 8"/>
          <p:cNvSpPr>
            <a:spLocks noGrp="1"/>
          </p:cNvSpPr>
          <p:nvPr>
            <p:ph idx="1"/>
          </p:nvPr>
        </p:nvSpPr>
        <p:spPr>
          <a:xfrm>
            <a:off x="457200" y="5486400"/>
            <a:ext cx="8229600" cy="792163"/>
          </a:xfrm>
        </p:spPr>
        <p:txBody>
          <a:bodyPr>
            <a:normAutofit fontScale="92500"/>
          </a:bodyPr>
          <a:lstStyle/>
          <a:p>
            <a:r>
              <a:rPr lang="en-US" sz="2800" dirty="0" smtClean="0"/>
              <a:t>Invariant used in selecting the number of MPI processes</a:t>
            </a:r>
          </a:p>
          <a:p>
            <a:endParaRPr lang="en-US" dirty="0"/>
          </a:p>
        </p:txBody>
      </p:sp>
      <p:graphicFrame>
        <p:nvGraphicFramePr>
          <p:cNvPr id="4" name="Table 3"/>
          <p:cNvGraphicFramePr>
            <a:graphicFrameLocks noGrp="1"/>
          </p:cNvGraphicFramePr>
          <p:nvPr/>
        </p:nvGraphicFramePr>
        <p:xfrm>
          <a:off x="304800" y="990600"/>
          <a:ext cx="8610601" cy="4315967"/>
        </p:xfrm>
        <a:graphic>
          <a:graphicData uri="http://schemas.openxmlformats.org/drawingml/2006/table">
            <a:tbl>
              <a:tblPr>
                <a:tableStyleId>{22838BEF-8BB2-4498-84A7-C5851F593DF1}</a:tableStyleId>
              </a:tblPr>
              <a:tblGrid>
                <a:gridCol w="1371602"/>
                <a:gridCol w="2057400"/>
                <a:gridCol w="1676400"/>
                <a:gridCol w="1951405"/>
                <a:gridCol w="1553794"/>
              </a:tblGrid>
              <a:tr h="1371599">
                <a:tc>
                  <a:txBody>
                    <a:bodyPr/>
                    <a:lstStyle/>
                    <a:p>
                      <a:pPr marL="0" marR="0">
                        <a:lnSpc>
                          <a:spcPct val="115000"/>
                        </a:lnSpc>
                        <a:spcBef>
                          <a:spcPts val="0"/>
                        </a:spcBef>
                        <a:spcAft>
                          <a:spcPts val="0"/>
                        </a:spcAft>
                        <a:tabLst>
                          <a:tab pos="228600" algn="l"/>
                        </a:tabLst>
                      </a:pPr>
                      <a:r>
                        <a:rPr lang="en-US" sz="1800" dirty="0"/>
                        <a:t>Ref</a:t>
                      </a:r>
                      <a:endParaRPr lang="en-US" sz="1800" b="1" dirty="0">
                        <a:latin typeface="+mn-lt"/>
                        <a:ea typeface="Times New Roman"/>
                        <a:cs typeface="Calibri"/>
                      </a:endParaRPr>
                    </a:p>
                  </a:txBody>
                  <a:tcPr marL="68580" marR="68580" marT="0" marB="0"/>
                </a:tc>
                <a:tc>
                  <a:txBody>
                    <a:bodyPr/>
                    <a:lstStyle/>
                    <a:p>
                      <a:pPr marL="0" marR="0">
                        <a:lnSpc>
                          <a:spcPct val="115000"/>
                        </a:lnSpc>
                        <a:spcBef>
                          <a:spcPts val="0"/>
                        </a:spcBef>
                        <a:spcAft>
                          <a:spcPts val="0"/>
                        </a:spcAft>
                        <a:tabLst>
                          <a:tab pos="228600" algn="l"/>
                        </a:tabLst>
                      </a:pPr>
                      <a:r>
                        <a:rPr lang="en-US" sz="1800" dirty="0"/>
                        <a:t>Description</a:t>
                      </a:r>
                      <a:endParaRPr lang="en-US" sz="1800" b="1" dirty="0">
                        <a:latin typeface="+mn-lt"/>
                        <a:ea typeface="Times New Roman"/>
                        <a:cs typeface="Calibri"/>
                      </a:endParaRPr>
                    </a:p>
                  </a:txBody>
                  <a:tcPr marL="68580" marR="68580" marT="0" marB="0"/>
                </a:tc>
                <a:tc>
                  <a:txBody>
                    <a:bodyPr/>
                    <a:lstStyle/>
                    <a:p>
                      <a:pPr marL="0" marR="0">
                        <a:lnSpc>
                          <a:spcPct val="115000"/>
                        </a:lnSpc>
                        <a:spcBef>
                          <a:spcPts val="0"/>
                        </a:spcBef>
                        <a:spcAft>
                          <a:spcPts val="0"/>
                        </a:spcAft>
                        <a:tabLst>
                          <a:tab pos="228600" algn="l"/>
                        </a:tabLst>
                      </a:pPr>
                      <a:r>
                        <a:rPr lang="en-US" sz="1800" dirty="0"/>
                        <a:t>Number of CPU cores </a:t>
                      </a:r>
                      <a:r>
                        <a:rPr lang="en-US" sz="1800" dirty="0" smtClean="0"/>
                        <a:t>per virtual </a:t>
                      </a:r>
                      <a:r>
                        <a:rPr lang="en-US" sz="1800" dirty="0"/>
                        <a:t>or bare-metal node</a:t>
                      </a:r>
                      <a:endParaRPr lang="en-US" sz="1800" b="1" dirty="0">
                        <a:latin typeface="+mn-lt"/>
                        <a:ea typeface="Times New Roman"/>
                        <a:cs typeface="Calibri"/>
                      </a:endParaRPr>
                    </a:p>
                  </a:txBody>
                  <a:tcPr marL="68580" marR="68580" marT="0" marB="0"/>
                </a:tc>
                <a:tc>
                  <a:txBody>
                    <a:bodyPr/>
                    <a:lstStyle/>
                    <a:p>
                      <a:pPr marL="0" marR="0">
                        <a:lnSpc>
                          <a:spcPct val="115000"/>
                        </a:lnSpc>
                        <a:spcBef>
                          <a:spcPts val="0"/>
                        </a:spcBef>
                        <a:spcAft>
                          <a:spcPts val="0"/>
                        </a:spcAft>
                        <a:tabLst>
                          <a:tab pos="228600" algn="l"/>
                        </a:tabLst>
                      </a:pPr>
                      <a:r>
                        <a:rPr lang="en-US" sz="1800" dirty="0"/>
                        <a:t>Amount of memory (GB) </a:t>
                      </a:r>
                      <a:r>
                        <a:rPr lang="en-US" sz="1800" dirty="0" smtClean="0"/>
                        <a:t>per virtual </a:t>
                      </a:r>
                      <a:r>
                        <a:rPr lang="en-US" sz="1800" dirty="0"/>
                        <a:t>or bare-metal node</a:t>
                      </a:r>
                      <a:endParaRPr lang="en-US" sz="1800" b="1" dirty="0">
                        <a:latin typeface="+mn-lt"/>
                        <a:ea typeface="Times New Roman"/>
                        <a:cs typeface="Calibri"/>
                      </a:endParaRPr>
                    </a:p>
                  </a:txBody>
                  <a:tcPr marL="68580" marR="68580" marT="0" marB="0"/>
                </a:tc>
                <a:tc>
                  <a:txBody>
                    <a:bodyPr/>
                    <a:lstStyle/>
                    <a:p>
                      <a:pPr marL="0" marR="0">
                        <a:spcBef>
                          <a:spcPts val="0"/>
                        </a:spcBef>
                        <a:spcAft>
                          <a:spcPts val="0"/>
                        </a:spcAft>
                      </a:pPr>
                      <a:r>
                        <a:rPr lang="en-US" sz="1800" dirty="0"/>
                        <a:t>Number of virtual or bare-metal </a:t>
                      </a:r>
                      <a:r>
                        <a:rPr lang="en-US" sz="1800" dirty="0" smtClean="0"/>
                        <a:t>nodes</a:t>
                      </a:r>
                      <a:endParaRPr lang="en-US" sz="1800" b="1" dirty="0">
                        <a:latin typeface="+mn-lt"/>
                        <a:ea typeface="Times New Roman"/>
                        <a:cs typeface="Calibri"/>
                      </a:endParaRPr>
                    </a:p>
                  </a:txBody>
                  <a:tcPr marL="68580" marR="68580" marT="0" marB="0"/>
                </a:tc>
              </a:tr>
              <a:tr h="184448">
                <a:tc>
                  <a:txBody>
                    <a:bodyPr/>
                    <a:lstStyle/>
                    <a:p>
                      <a:pPr marL="0" marR="0">
                        <a:lnSpc>
                          <a:spcPct val="115000"/>
                        </a:lnSpc>
                        <a:spcBef>
                          <a:spcPts val="0"/>
                        </a:spcBef>
                        <a:spcAft>
                          <a:spcPts val="0"/>
                        </a:spcAft>
                        <a:tabLst>
                          <a:tab pos="228600" algn="l"/>
                        </a:tabLst>
                      </a:pPr>
                      <a:r>
                        <a:rPr lang="en-US" sz="1800" dirty="0"/>
                        <a:t>BM</a:t>
                      </a:r>
                      <a:endParaRPr lang="en-US" sz="1800" b="1" dirty="0">
                        <a:latin typeface="+mn-lt"/>
                        <a:ea typeface="Times New Roman"/>
                        <a:cs typeface="Calibri"/>
                      </a:endParaRPr>
                    </a:p>
                  </a:txBody>
                  <a:tcPr marL="68580" marR="68580" marT="0" marB="0"/>
                </a:tc>
                <a:tc>
                  <a:txBody>
                    <a:bodyPr/>
                    <a:lstStyle/>
                    <a:p>
                      <a:pPr marL="0" marR="0">
                        <a:lnSpc>
                          <a:spcPct val="115000"/>
                        </a:lnSpc>
                        <a:spcBef>
                          <a:spcPts val="0"/>
                        </a:spcBef>
                        <a:spcAft>
                          <a:spcPts val="0"/>
                        </a:spcAft>
                        <a:tabLst>
                          <a:tab pos="228600" algn="l"/>
                        </a:tabLst>
                      </a:pPr>
                      <a:r>
                        <a:rPr lang="en-US" sz="1800"/>
                        <a:t>Bare-metal node</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a:t>8</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a:t>32</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a:t>16</a:t>
                      </a:r>
                      <a:endParaRPr lang="en-US" sz="1800" b="1">
                        <a:latin typeface="+mn-lt"/>
                        <a:ea typeface="Times New Roman"/>
                        <a:cs typeface="Calibri"/>
                      </a:endParaRPr>
                    </a:p>
                  </a:txBody>
                  <a:tcPr marL="68580" marR="68580" marT="0" marB="0"/>
                </a:tc>
              </a:tr>
              <a:tr h="368895">
                <a:tc>
                  <a:txBody>
                    <a:bodyPr/>
                    <a:lstStyle/>
                    <a:p>
                      <a:pPr marL="0" marR="0">
                        <a:lnSpc>
                          <a:spcPct val="115000"/>
                        </a:lnSpc>
                        <a:spcBef>
                          <a:spcPts val="0"/>
                        </a:spcBef>
                        <a:spcAft>
                          <a:spcPts val="0"/>
                        </a:spcAft>
                        <a:tabLst>
                          <a:tab pos="228600" algn="l"/>
                        </a:tabLst>
                      </a:pPr>
                      <a:r>
                        <a:rPr lang="en-US" sz="1800" dirty="0" smtClean="0"/>
                        <a:t>1-VM-8-core</a:t>
                      </a:r>
                    </a:p>
                    <a:p>
                      <a:pPr marL="0" marR="0">
                        <a:lnSpc>
                          <a:spcPct val="115000"/>
                        </a:lnSpc>
                        <a:spcBef>
                          <a:spcPts val="0"/>
                        </a:spcBef>
                        <a:spcAft>
                          <a:spcPts val="0"/>
                        </a:spcAft>
                        <a:tabLst>
                          <a:tab pos="228600" algn="l"/>
                        </a:tabLst>
                      </a:pPr>
                      <a:r>
                        <a:rPr lang="en-US" sz="1200" b="1" dirty="0" smtClean="0">
                          <a:latin typeface="+mn-lt"/>
                          <a:ea typeface="Times New Roman"/>
                          <a:cs typeface="Calibri"/>
                        </a:rPr>
                        <a:t>(</a:t>
                      </a:r>
                      <a:r>
                        <a:rPr lang="en-US" sz="1200" b="1" dirty="0" smtClean="0"/>
                        <a:t>High-CPU Extra Large Instance)</a:t>
                      </a:r>
                      <a:endParaRPr lang="en-US" sz="1200" b="1" dirty="0">
                        <a:latin typeface="+mn-lt"/>
                        <a:ea typeface="Times New Roman"/>
                        <a:cs typeface="Calibri"/>
                      </a:endParaRPr>
                    </a:p>
                  </a:txBody>
                  <a:tcPr marL="68580" marR="68580" marT="0" marB="0"/>
                </a:tc>
                <a:tc>
                  <a:txBody>
                    <a:bodyPr/>
                    <a:lstStyle/>
                    <a:p>
                      <a:pPr marL="0" marR="0">
                        <a:lnSpc>
                          <a:spcPct val="115000"/>
                        </a:lnSpc>
                        <a:spcBef>
                          <a:spcPts val="0"/>
                        </a:spcBef>
                        <a:spcAft>
                          <a:spcPts val="0"/>
                        </a:spcAft>
                        <a:tabLst>
                          <a:tab pos="228600" algn="l"/>
                        </a:tabLst>
                      </a:pPr>
                      <a:r>
                        <a:rPr lang="en-US" sz="1800"/>
                        <a:t>1 VM instance per bare-metal node</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dirty="0"/>
                        <a:t>8</a:t>
                      </a:r>
                      <a:endParaRPr lang="en-US" sz="1800" b="1" dirty="0">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a:t>30 (2GB is reserved for Dom0)</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dirty="0"/>
                        <a:t>16</a:t>
                      </a:r>
                      <a:endParaRPr lang="en-US" sz="1800" b="1" dirty="0">
                        <a:latin typeface="+mn-lt"/>
                        <a:ea typeface="Times New Roman"/>
                        <a:cs typeface="Calibri"/>
                      </a:endParaRPr>
                    </a:p>
                  </a:txBody>
                  <a:tcPr marL="68580" marR="68580" marT="0" marB="0"/>
                </a:tc>
              </a:tr>
              <a:tr h="518681">
                <a:tc>
                  <a:txBody>
                    <a:bodyPr/>
                    <a:lstStyle/>
                    <a:p>
                      <a:pPr marL="0" marR="0">
                        <a:lnSpc>
                          <a:spcPct val="115000"/>
                        </a:lnSpc>
                        <a:spcBef>
                          <a:spcPts val="0"/>
                        </a:spcBef>
                        <a:spcAft>
                          <a:spcPts val="0"/>
                        </a:spcAft>
                        <a:tabLst>
                          <a:tab pos="228600" algn="l"/>
                        </a:tabLst>
                      </a:pPr>
                      <a:r>
                        <a:rPr lang="en-US" sz="1800"/>
                        <a:t>2-VM-4- core</a:t>
                      </a:r>
                      <a:endParaRPr lang="en-US" sz="1800" b="1">
                        <a:latin typeface="+mn-lt"/>
                        <a:ea typeface="Times New Roman"/>
                        <a:cs typeface="Calibri"/>
                      </a:endParaRPr>
                    </a:p>
                  </a:txBody>
                  <a:tcPr marL="68580" marR="68580" marT="0" marB="0"/>
                </a:tc>
                <a:tc>
                  <a:txBody>
                    <a:bodyPr/>
                    <a:lstStyle/>
                    <a:p>
                      <a:pPr marL="0" marR="0">
                        <a:lnSpc>
                          <a:spcPct val="115000"/>
                        </a:lnSpc>
                        <a:spcBef>
                          <a:spcPts val="0"/>
                        </a:spcBef>
                        <a:spcAft>
                          <a:spcPts val="0"/>
                        </a:spcAft>
                        <a:tabLst>
                          <a:tab pos="228600" algn="l"/>
                        </a:tabLst>
                      </a:pPr>
                      <a:r>
                        <a:rPr lang="en-US" sz="1800"/>
                        <a:t>2  VM instances per bare-metal node</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dirty="0"/>
                        <a:t>4</a:t>
                      </a:r>
                      <a:endParaRPr lang="en-US" sz="1800" b="1" dirty="0">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a:t>15</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a:t>32</a:t>
                      </a:r>
                      <a:endParaRPr lang="en-US" sz="1800" b="1">
                        <a:latin typeface="+mn-lt"/>
                        <a:ea typeface="Times New Roman"/>
                        <a:cs typeface="Calibri"/>
                      </a:endParaRPr>
                    </a:p>
                  </a:txBody>
                  <a:tcPr marL="68580" marR="68580" marT="0" marB="0"/>
                </a:tc>
              </a:tr>
              <a:tr h="368895">
                <a:tc>
                  <a:txBody>
                    <a:bodyPr/>
                    <a:lstStyle/>
                    <a:p>
                      <a:pPr marL="0" marR="0">
                        <a:lnSpc>
                          <a:spcPct val="115000"/>
                        </a:lnSpc>
                        <a:spcBef>
                          <a:spcPts val="0"/>
                        </a:spcBef>
                        <a:spcAft>
                          <a:spcPts val="0"/>
                        </a:spcAft>
                        <a:tabLst>
                          <a:tab pos="228600" algn="l"/>
                        </a:tabLst>
                      </a:pPr>
                      <a:r>
                        <a:rPr lang="en-US" sz="1800"/>
                        <a:t>4-VM-2-core</a:t>
                      </a:r>
                      <a:endParaRPr lang="en-US" sz="1800" b="1">
                        <a:latin typeface="+mn-lt"/>
                        <a:ea typeface="Times New Roman"/>
                        <a:cs typeface="Calibri"/>
                      </a:endParaRPr>
                    </a:p>
                  </a:txBody>
                  <a:tcPr marL="68580" marR="68580" marT="0" marB="0"/>
                </a:tc>
                <a:tc>
                  <a:txBody>
                    <a:bodyPr/>
                    <a:lstStyle/>
                    <a:p>
                      <a:pPr marL="0" marR="0">
                        <a:lnSpc>
                          <a:spcPct val="115000"/>
                        </a:lnSpc>
                        <a:spcBef>
                          <a:spcPts val="0"/>
                        </a:spcBef>
                        <a:spcAft>
                          <a:spcPts val="0"/>
                        </a:spcAft>
                        <a:tabLst>
                          <a:tab pos="228600" algn="l"/>
                        </a:tabLst>
                      </a:pPr>
                      <a:r>
                        <a:rPr lang="en-US" sz="1800"/>
                        <a:t>4 VM instances per bare-metal node</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dirty="0"/>
                        <a:t>2</a:t>
                      </a:r>
                      <a:endParaRPr lang="en-US" sz="1800" b="1" dirty="0">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dirty="0"/>
                        <a:t>7.5</a:t>
                      </a:r>
                      <a:endParaRPr lang="en-US" sz="1800" b="1" dirty="0">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a:t>64</a:t>
                      </a:r>
                      <a:endParaRPr lang="en-US" sz="1800" b="1">
                        <a:latin typeface="+mn-lt"/>
                        <a:ea typeface="Times New Roman"/>
                        <a:cs typeface="Calibri"/>
                      </a:endParaRPr>
                    </a:p>
                  </a:txBody>
                  <a:tcPr marL="68580" marR="68580" marT="0" marB="0"/>
                </a:tc>
              </a:tr>
              <a:tr h="368895">
                <a:tc>
                  <a:txBody>
                    <a:bodyPr/>
                    <a:lstStyle/>
                    <a:p>
                      <a:pPr marL="0" marR="0">
                        <a:lnSpc>
                          <a:spcPct val="115000"/>
                        </a:lnSpc>
                        <a:spcBef>
                          <a:spcPts val="0"/>
                        </a:spcBef>
                        <a:spcAft>
                          <a:spcPts val="0"/>
                        </a:spcAft>
                        <a:tabLst>
                          <a:tab pos="228600" algn="l"/>
                        </a:tabLst>
                      </a:pPr>
                      <a:r>
                        <a:rPr lang="en-US" sz="1800" dirty="0"/>
                        <a:t>8-VM-1-core</a:t>
                      </a:r>
                      <a:endParaRPr lang="en-US" sz="1800" b="1" dirty="0">
                        <a:latin typeface="+mn-lt"/>
                        <a:ea typeface="Times New Roman"/>
                        <a:cs typeface="Calibri"/>
                      </a:endParaRPr>
                    </a:p>
                  </a:txBody>
                  <a:tcPr marL="68580" marR="68580" marT="0" marB="0"/>
                </a:tc>
                <a:tc>
                  <a:txBody>
                    <a:bodyPr/>
                    <a:lstStyle/>
                    <a:p>
                      <a:pPr marL="0" marR="0">
                        <a:lnSpc>
                          <a:spcPct val="115000"/>
                        </a:lnSpc>
                        <a:spcBef>
                          <a:spcPts val="0"/>
                        </a:spcBef>
                        <a:spcAft>
                          <a:spcPts val="0"/>
                        </a:spcAft>
                        <a:tabLst>
                          <a:tab pos="228600" algn="l"/>
                        </a:tabLst>
                      </a:pPr>
                      <a:r>
                        <a:rPr lang="en-US" sz="1800"/>
                        <a:t>8 VM instances per bare-metal node</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a:t>1</a:t>
                      </a:r>
                      <a:endParaRPr lang="en-US" sz="1800" b="1">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dirty="0"/>
                        <a:t>3.75</a:t>
                      </a:r>
                      <a:endParaRPr lang="en-US" sz="1800" b="1" dirty="0">
                        <a:latin typeface="+mn-lt"/>
                        <a:ea typeface="Times New Roman"/>
                        <a:cs typeface="Calibri"/>
                      </a:endParaRPr>
                    </a:p>
                  </a:txBody>
                  <a:tcPr marL="68580" marR="68580" marT="0" marB="0"/>
                </a:tc>
                <a:tc>
                  <a:txBody>
                    <a:bodyPr/>
                    <a:lstStyle/>
                    <a:p>
                      <a:pPr marL="0" marR="0" algn="ctr">
                        <a:lnSpc>
                          <a:spcPct val="115000"/>
                        </a:lnSpc>
                        <a:spcBef>
                          <a:spcPts val="0"/>
                        </a:spcBef>
                        <a:spcAft>
                          <a:spcPts val="0"/>
                        </a:spcAft>
                        <a:tabLst>
                          <a:tab pos="228600" algn="l"/>
                        </a:tabLst>
                      </a:pPr>
                      <a:r>
                        <a:rPr lang="en-US" sz="1800" dirty="0"/>
                        <a:t>128</a:t>
                      </a:r>
                      <a:endParaRPr lang="en-US" sz="1800" b="1" dirty="0">
                        <a:latin typeface="+mn-lt"/>
                        <a:ea typeface="Times New Roman"/>
                        <a:cs typeface="Calibri"/>
                      </a:endParaRPr>
                    </a:p>
                  </a:txBody>
                  <a:tcPr marL="68580" marR="68580" marT="0" marB="0"/>
                </a:tc>
              </a:tr>
            </a:tbl>
          </a:graphicData>
        </a:graphic>
      </p:graphicFrame>
      <p:sp>
        <p:nvSpPr>
          <p:cNvPr id="131073" name="Rectangle 1"/>
          <p:cNvSpPr>
            <a:spLocks noChangeArrowheads="1"/>
          </p:cNvSpPr>
          <p:nvPr/>
        </p:nvSpPr>
        <p:spPr bwMode="auto">
          <a:xfrm>
            <a:off x="1066800" y="6019800"/>
            <a:ext cx="7069243"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ja-JP" sz="2400" b="1" i="1" u="none" strike="noStrike" cap="none" normalizeH="0" baseline="0" dirty="0" smtClean="0">
                <a:ln>
                  <a:noFill/>
                </a:ln>
                <a:solidFill>
                  <a:schemeClr val="accent1">
                    <a:lumMod val="50000"/>
                  </a:schemeClr>
                </a:solidFill>
                <a:effectLst/>
                <a:ea typeface="Times New Roman" pitchFamily="18" charset="0"/>
                <a:cs typeface="Times New Roman" pitchFamily="18" charset="0"/>
              </a:rPr>
              <a:t>Number of MPI processes = Number of CPU cores used</a:t>
            </a:r>
            <a:endParaRPr kumimoji="0" lang="en-US" altLang="ja-JP" sz="2400" b="1" i="0" u="none" strike="noStrike" cap="none" normalizeH="0" baseline="0" dirty="0" smtClean="0">
              <a:ln>
                <a:noFill/>
              </a:ln>
              <a:solidFill>
                <a:schemeClr val="accent1">
                  <a:lumMod val="50000"/>
                </a:schemeClr>
              </a:solidFill>
              <a:effectLst/>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685800"/>
          </a:xfrm>
        </p:spPr>
        <p:txBody>
          <a:bodyPr>
            <a:normAutofit/>
          </a:bodyPr>
          <a:lstStyle/>
          <a:p>
            <a:r>
              <a:rPr lang="en-US" sz="3600" b="1" dirty="0" smtClean="0">
                <a:solidFill>
                  <a:schemeClr val="tx2">
                    <a:lumMod val="75000"/>
                  </a:schemeClr>
                </a:solidFill>
              </a:rPr>
              <a:t>MPI Applications</a:t>
            </a:r>
            <a:endParaRPr lang="en-US" sz="3600" b="1" dirty="0">
              <a:solidFill>
                <a:schemeClr val="tx2">
                  <a:lumMod val="75000"/>
                </a:schemeClr>
              </a:solidFill>
            </a:endParaRPr>
          </a:p>
        </p:txBody>
      </p:sp>
      <p:pic>
        <p:nvPicPr>
          <p:cNvPr id="1036"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514350" cy="200025"/>
          </a:xfrm>
          <a:prstGeom prst="rect">
            <a:avLst/>
          </a:prstGeom>
          <a:noFill/>
        </p:spPr>
      </p:pic>
      <p:pic>
        <p:nvPicPr>
          <p:cNvPr id="1035" name="Picture 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0"/>
            <a:ext cx="266700" cy="152400"/>
          </a:xfrm>
          <a:prstGeom prst="rect">
            <a:avLst/>
          </a:prstGeom>
          <a:noFill/>
        </p:spPr>
      </p:pic>
      <p:pic>
        <p:nvPicPr>
          <p:cNvPr id="1034" name="Picture 1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0"/>
            <a:ext cx="266700" cy="152400"/>
          </a:xfrm>
          <a:prstGeom prst="rect">
            <a:avLst/>
          </a:prstGeom>
          <a:noFill/>
        </p:spPr>
      </p:pic>
      <p:pic>
        <p:nvPicPr>
          <p:cNvPr id="1033"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0"/>
            <a:ext cx="514350" cy="200025"/>
          </a:xfrm>
          <a:prstGeom prst="rect">
            <a:avLst/>
          </a:prstGeom>
          <a:noFill/>
        </p:spPr>
      </p:pic>
      <p:pic>
        <p:nvPicPr>
          <p:cNvPr id="1032" name="Picture 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0"/>
            <a:ext cx="266700" cy="152400"/>
          </a:xfrm>
          <a:prstGeom prst="rect">
            <a:avLst/>
          </a:prstGeom>
          <a:noFill/>
        </p:spPr>
      </p:pic>
      <p:pic>
        <p:nvPicPr>
          <p:cNvPr id="1031"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0"/>
            <a:ext cx="266700" cy="152400"/>
          </a:xfrm>
          <a:prstGeom prst="rect">
            <a:avLst/>
          </a:prstGeom>
          <a:noFill/>
        </p:spPr>
      </p:pic>
      <p:pic>
        <p:nvPicPr>
          <p:cNvPr id="1030" name="Picture 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0" y="0"/>
            <a:ext cx="390525" cy="314325"/>
          </a:xfrm>
          <a:prstGeom prst="rect">
            <a:avLst/>
          </a:prstGeom>
          <a:noFill/>
        </p:spPr>
      </p:pic>
      <p:pic>
        <p:nvPicPr>
          <p:cNvPr id="1029"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0" y="0"/>
            <a:ext cx="314325" cy="285750"/>
          </a:xfrm>
          <a:prstGeom prst="rect">
            <a:avLst/>
          </a:prstGeom>
          <a:noFill/>
        </p:spPr>
      </p:pic>
      <p:pic>
        <p:nvPicPr>
          <p:cNvPr id="1028" name="Picture 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0" y="0"/>
            <a:ext cx="314325" cy="285750"/>
          </a:xfrm>
          <a:prstGeom prst="rect">
            <a:avLst/>
          </a:prstGeom>
          <a:noFill/>
        </p:spPr>
      </p:pic>
      <p:pic>
        <p:nvPicPr>
          <p:cNvPr id="1027"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0" y="0"/>
            <a:ext cx="561975" cy="200025"/>
          </a:xfrm>
          <a:prstGeom prst="rect">
            <a:avLst/>
          </a:prstGeom>
          <a:noFill/>
        </p:spPr>
      </p:pic>
      <p:pic>
        <p:nvPicPr>
          <p:cNvPr id="1026"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0" y="0"/>
            <a:ext cx="95250" cy="171450"/>
          </a:xfrm>
          <a:prstGeom prst="rect">
            <a:avLst/>
          </a:prstGeom>
          <a:noFill/>
        </p:spPr>
      </p:pic>
      <p:pic>
        <p:nvPicPr>
          <p:cNvPr id="1025" name="Picture 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0" y="0"/>
            <a:ext cx="352425" cy="171450"/>
          </a:xfrm>
          <a:prstGeom prst="rect">
            <a:avLst/>
          </a:prstGeom>
          <a:noFill/>
        </p:spPr>
      </p:pic>
      <p:graphicFrame>
        <p:nvGraphicFramePr>
          <p:cNvPr id="16" name="Table 15"/>
          <p:cNvGraphicFramePr>
            <a:graphicFrameLocks noGrp="1"/>
          </p:cNvGraphicFramePr>
          <p:nvPr/>
        </p:nvGraphicFramePr>
        <p:xfrm>
          <a:off x="304800" y="762000"/>
          <a:ext cx="8534400" cy="5928360"/>
        </p:xfrm>
        <a:graphic>
          <a:graphicData uri="http://schemas.openxmlformats.org/drawingml/2006/table">
            <a:tbl>
              <a:tblPr firstRow="1" bandRow="1">
                <a:tableStyleId>{5C22544A-7EE6-4342-B048-85BDC9FD1C3A}</a:tableStyleId>
              </a:tblPr>
              <a:tblGrid>
                <a:gridCol w="1676400"/>
                <a:gridCol w="1737360"/>
                <a:gridCol w="2249978"/>
                <a:gridCol w="2870662"/>
              </a:tblGrid>
              <a:tr h="685800">
                <a:tc>
                  <a:txBody>
                    <a:bodyPr/>
                    <a:lstStyle/>
                    <a:p>
                      <a:r>
                        <a:rPr lang="en-US" dirty="0" smtClean="0"/>
                        <a:t>Feature</a:t>
                      </a:r>
                      <a:endParaRPr lang="en-US" dirty="0"/>
                    </a:p>
                  </a:txBody>
                  <a:tcPr/>
                </a:tc>
                <a:tc>
                  <a:txBody>
                    <a:bodyPr/>
                    <a:lstStyle/>
                    <a:p>
                      <a:r>
                        <a:rPr lang="en-US" dirty="0" smtClean="0"/>
                        <a:t>Matrix multiplication</a:t>
                      </a:r>
                      <a:endParaRPr lang="en-US" dirty="0"/>
                    </a:p>
                  </a:txBody>
                  <a:tcPr/>
                </a:tc>
                <a:tc>
                  <a:txBody>
                    <a:bodyPr/>
                    <a:lstStyle/>
                    <a:p>
                      <a:r>
                        <a:rPr lang="en-US" dirty="0" smtClean="0"/>
                        <a:t>K-means clustering</a:t>
                      </a:r>
                      <a:endParaRPr lang="en-US" dirty="0"/>
                    </a:p>
                  </a:txBody>
                  <a:tcPr/>
                </a:tc>
                <a:tc>
                  <a:txBody>
                    <a:bodyPr/>
                    <a:lstStyle/>
                    <a:p>
                      <a:r>
                        <a:rPr lang="en-US" dirty="0" smtClean="0"/>
                        <a:t>Concurrent Wave Equation</a:t>
                      </a:r>
                      <a:endParaRPr lang="en-US" dirty="0"/>
                    </a:p>
                  </a:txBody>
                  <a:tcPr/>
                </a:tc>
              </a:tr>
              <a:tr h="685800">
                <a:tc>
                  <a:txBody>
                    <a:bodyPr/>
                    <a:lstStyle/>
                    <a:p>
                      <a:r>
                        <a:rPr lang="en-US" dirty="0" smtClean="0"/>
                        <a:t>Description</a:t>
                      </a:r>
                      <a:endParaRPr lang="en-US" dirty="0"/>
                    </a:p>
                  </a:txBody>
                  <a:tcPr/>
                </a:tc>
                <a:tc>
                  <a:txBody>
                    <a:bodyPr/>
                    <a:lstStyle/>
                    <a:p>
                      <a:pPr>
                        <a:buFont typeface="Arial" pitchFamily="34" charset="0"/>
                        <a:buChar char="•"/>
                      </a:pPr>
                      <a:r>
                        <a:rPr lang="en-US" sz="1800" kern="1200" dirty="0" smtClean="0">
                          <a:solidFill>
                            <a:schemeClr val="dk1"/>
                          </a:solidFill>
                          <a:latin typeface="+mn-lt"/>
                          <a:ea typeface="+mn-ea"/>
                          <a:cs typeface="+mn-cs"/>
                        </a:rPr>
                        <a:t>Cannon’s Algorithm </a:t>
                      </a:r>
                    </a:p>
                    <a:p>
                      <a:pPr>
                        <a:buFont typeface="Arial" pitchFamily="34" charset="0"/>
                        <a:buChar char="•"/>
                      </a:pPr>
                      <a:r>
                        <a:rPr lang="en-US" sz="1800" kern="1200" dirty="0" smtClean="0">
                          <a:solidFill>
                            <a:schemeClr val="dk1"/>
                          </a:solidFill>
                          <a:latin typeface="+mn-lt"/>
                          <a:ea typeface="+mn-ea"/>
                          <a:cs typeface="+mn-cs"/>
                        </a:rPr>
                        <a:t>square process grid </a:t>
                      </a:r>
                      <a:endParaRPr lang="en-US" dirty="0"/>
                    </a:p>
                  </a:txBody>
                  <a:tcPr/>
                </a:tc>
                <a:tc>
                  <a:txBody>
                    <a:bodyPr/>
                    <a:lstStyle/>
                    <a:p>
                      <a:pPr>
                        <a:buFont typeface="Arial" pitchFamily="34" charset="0"/>
                        <a:buChar char="•"/>
                      </a:pPr>
                      <a:r>
                        <a:rPr lang="en-US" sz="1800" kern="1200" dirty="0" smtClean="0">
                          <a:solidFill>
                            <a:schemeClr val="dk1"/>
                          </a:solidFill>
                          <a:latin typeface="+mn-lt"/>
                          <a:ea typeface="+mn-ea"/>
                          <a:cs typeface="+mn-cs"/>
                        </a:rPr>
                        <a:t>K-means Clustering</a:t>
                      </a:r>
                    </a:p>
                    <a:p>
                      <a:pPr>
                        <a:buFont typeface="Arial" pitchFamily="34" charset="0"/>
                        <a:buChar char="•"/>
                      </a:pPr>
                      <a:r>
                        <a:rPr lang="en-US" sz="1800" kern="1200" dirty="0" smtClean="0">
                          <a:solidFill>
                            <a:schemeClr val="dk1"/>
                          </a:solidFill>
                          <a:latin typeface="+mn-lt"/>
                          <a:ea typeface="+mn-ea"/>
                          <a:cs typeface="+mn-cs"/>
                        </a:rPr>
                        <a:t>Fixed number of iterations</a:t>
                      </a:r>
                      <a:endParaRPr lang="en-US" dirty="0"/>
                    </a:p>
                  </a:txBody>
                  <a:tcPr/>
                </a:tc>
                <a:tc>
                  <a:txBody>
                    <a:bodyPr/>
                    <a:lstStyle/>
                    <a:p>
                      <a:pPr>
                        <a:buFont typeface="Arial" pitchFamily="34" charset="0"/>
                        <a:buChar char="•"/>
                      </a:pPr>
                      <a:r>
                        <a:rPr lang="en-US" sz="1800" kern="1200" dirty="0" smtClean="0">
                          <a:solidFill>
                            <a:schemeClr val="dk1"/>
                          </a:solidFill>
                          <a:latin typeface="+mn-lt"/>
                          <a:ea typeface="+mn-ea"/>
                          <a:cs typeface="+mn-cs"/>
                        </a:rPr>
                        <a:t>A vibrating string is (split) into points</a:t>
                      </a:r>
                    </a:p>
                    <a:p>
                      <a:pPr>
                        <a:buFont typeface="Arial" pitchFamily="34" charset="0"/>
                        <a:buChar char="•"/>
                      </a:pPr>
                      <a:r>
                        <a:rPr lang="en-US" sz="1800" kern="1200" dirty="0" smtClean="0">
                          <a:solidFill>
                            <a:schemeClr val="dk1"/>
                          </a:solidFill>
                          <a:latin typeface="+mn-lt"/>
                          <a:ea typeface="+mn-ea"/>
                          <a:cs typeface="+mn-cs"/>
                        </a:rPr>
                        <a:t>Each MPI process updates the amplitude over time</a:t>
                      </a:r>
                      <a:endParaRPr lang="en-US" dirty="0"/>
                    </a:p>
                  </a:txBody>
                  <a:tcPr/>
                </a:tc>
              </a:tr>
              <a:tr h="1021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Grain Size</a:t>
                      </a:r>
                    </a:p>
                  </a:txBody>
                  <a:tcPr/>
                </a:tc>
                <a:tc>
                  <a:txBody>
                    <a:bodyPr/>
                    <a:lstStyle/>
                    <a:p>
                      <a:endParaRPr lang="en-US" dirty="0"/>
                    </a:p>
                  </a:txBody>
                  <a:tcPr/>
                </a:tc>
                <a:tc>
                  <a:txBody>
                    <a:bodyPr/>
                    <a:lstStyle/>
                    <a:p>
                      <a:endParaRPr lang="en-US" dirty="0"/>
                    </a:p>
                  </a:txBody>
                  <a:tcPr/>
                </a:tc>
                <a:tc>
                  <a:txBody>
                    <a:bodyPr/>
                    <a:lstStyle/>
                    <a:p>
                      <a:endParaRPr lang="en-US" dirty="0"/>
                    </a:p>
                  </a:txBody>
                  <a:tcPr/>
                </a:tc>
              </a:tr>
              <a:tr h="640080">
                <a:tc>
                  <a:txBody>
                    <a:bodyPr/>
                    <a:lstStyle/>
                    <a:p>
                      <a:r>
                        <a:rPr lang="en-US" dirty="0" smtClean="0"/>
                        <a:t>Computation Complexity</a:t>
                      </a:r>
                    </a:p>
                  </a:txBody>
                  <a:tcPr/>
                </a:tc>
                <a:tc>
                  <a:txBody>
                    <a:bodyPr/>
                    <a:lstStyle/>
                    <a:p>
                      <a:pPr algn="ctr"/>
                      <a:r>
                        <a:rPr lang="en-US" b="1" dirty="0" smtClean="0"/>
                        <a:t> O</a:t>
                      </a:r>
                      <a:r>
                        <a:rPr lang="en-US" b="1" baseline="0" dirty="0" smtClean="0"/>
                        <a:t> (n^3)</a:t>
                      </a:r>
                    </a:p>
                    <a:p>
                      <a:pPr algn="ctr"/>
                      <a:endParaRPr lang="en-US" b="1" dirty="0"/>
                    </a:p>
                  </a:txBody>
                  <a:tcPr/>
                </a:tc>
                <a:tc>
                  <a:txBody>
                    <a:bodyPr/>
                    <a:lstStyle/>
                    <a:p>
                      <a:pPr algn="ctr"/>
                      <a:r>
                        <a:rPr lang="en-US" b="1" dirty="0" smtClean="0"/>
                        <a:t>O(n)</a:t>
                      </a:r>
                      <a:endParaRPr lang="en-US" b="1" dirty="0"/>
                    </a:p>
                  </a:txBody>
                  <a:tcPr/>
                </a:tc>
                <a:tc>
                  <a:txBody>
                    <a:bodyPr/>
                    <a:lstStyle/>
                    <a:p>
                      <a:pPr algn="ctr"/>
                      <a:r>
                        <a:rPr lang="en-US" b="1" dirty="0" smtClean="0"/>
                        <a:t>O(n)</a:t>
                      </a:r>
                      <a:endParaRPr lang="en-US" b="1" dirty="0"/>
                    </a:p>
                  </a:txBody>
                  <a:tcPr/>
                </a:tc>
              </a:tr>
              <a:tr h="1021080">
                <a:tc>
                  <a:txBody>
                    <a:bodyPr/>
                    <a:lstStyle/>
                    <a:p>
                      <a:r>
                        <a:rPr lang="en-US" dirty="0" smtClean="0"/>
                        <a:t>Message Size</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685800">
                <a:tc>
                  <a:txBody>
                    <a:bodyPr/>
                    <a:lstStyle/>
                    <a:p>
                      <a:r>
                        <a:rPr lang="en-US" dirty="0" smtClean="0"/>
                        <a:t>Communication Complexity</a:t>
                      </a:r>
                      <a:endParaRPr lang="en-US" dirty="0"/>
                    </a:p>
                  </a:txBody>
                  <a:tcPr/>
                </a:tc>
                <a:tc>
                  <a:txBody>
                    <a:bodyPr/>
                    <a:lstStyle/>
                    <a:p>
                      <a:pPr algn="ctr"/>
                      <a:r>
                        <a:rPr lang="en-US" b="1" dirty="0" smtClean="0"/>
                        <a:t>O(n^2)</a:t>
                      </a:r>
                      <a:endParaRPr lang="en-US" b="1" dirty="0"/>
                    </a:p>
                  </a:txBody>
                  <a:tcPr/>
                </a:tc>
                <a:tc>
                  <a:txBody>
                    <a:bodyPr/>
                    <a:lstStyle/>
                    <a:p>
                      <a:pPr algn="ctr"/>
                      <a:r>
                        <a:rPr lang="en-US" b="1" dirty="0" smtClean="0"/>
                        <a:t>O(1)</a:t>
                      </a:r>
                      <a:endParaRPr lang="en-US" b="1" dirty="0"/>
                    </a:p>
                  </a:txBody>
                  <a:tcPr/>
                </a:tc>
                <a:tc>
                  <a:txBody>
                    <a:bodyPr/>
                    <a:lstStyle/>
                    <a:p>
                      <a:pPr algn="ctr"/>
                      <a:r>
                        <a:rPr lang="en-US" b="1" dirty="0" smtClean="0"/>
                        <a:t>O(1)</a:t>
                      </a:r>
                      <a:endParaRPr lang="en-US" b="1" dirty="0"/>
                    </a:p>
                  </a:txBody>
                  <a:tcPr/>
                </a:tc>
              </a:tr>
              <a:tr h="685800">
                <a:tc>
                  <a:txBody>
                    <a:bodyPr/>
                    <a:lstStyle/>
                    <a:p>
                      <a:r>
                        <a:rPr lang="en-US" dirty="0" smtClean="0"/>
                        <a:t>Communication/Computation</a:t>
                      </a:r>
                      <a:endParaRPr lang="en-US"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r>
            </a:tbl>
          </a:graphicData>
        </a:graphic>
      </p:graphicFrame>
      <p:grpSp>
        <p:nvGrpSpPr>
          <p:cNvPr id="3" name="Group 24"/>
          <p:cNvGrpSpPr/>
          <p:nvPr/>
        </p:nvGrpSpPr>
        <p:grpSpPr>
          <a:xfrm>
            <a:off x="2362200" y="2743200"/>
            <a:ext cx="992294" cy="978932"/>
            <a:chOff x="-1676400" y="3048000"/>
            <a:chExt cx="992294" cy="978932"/>
          </a:xfrm>
        </p:grpSpPr>
        <p:sp>
          <p:nvSpPr>
            <p:cNvPr id="17" name="Rectangle 16"/>
            <p:cNvSpPr/>
            <p:nvPr/>
          </p:nvSpPr>
          <p:spPr>
            <a:xfrm>
              <a:off x="-1676400" y="3048000"/>
              <a:ext cx="609600" cy="533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9" name="Straight Arrow Connector 18"/>
            <p:cNvCxnSpPr/>
            <p:nvPr/>
          </p:nvCxnSpPr>
          <p:spPr>
            <a:xfrm rot="5400000">
              <a:off x="-1256506" y="3314700"/>
              <a:ext cx="532606" cy="7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90600" y="3124200"/>
              <a:ext cx="306494" cy="369332"/>
            </a:xfrm>
            <a:prstGeom prst="rect">
              <a:avLst/>
            </a:prstGeom>
            <a:noFill/>
          </p:spPr>
          <p:txBody>
            <a:bodyPr wrap="none" rtlCol="0">
              <a:spAutoFit/>
            </a:bodyPr>
            <a:lstStyle/>
            <a:p>
              <a:r>
                <a:rPr lang="en-US" dirty="0" smtClean="0"/>
                <a:t>n</a:t>
              </a:r>
              <a:endParaRPr lang="en-US" dirty="0"/>
            </a:p>
          </p:txBody>
        </p:sp>
        <p:cxnSp>
          <p:nvCxnSpPr>
            <p:cNvPr id="22" name="Straight Arrow Connector 21"/>
            <p:cNvCxnSpPr/>
            <p:nvPr/>
          </p:nvCxnSpPr>
          <p:spPr>
            <a:xfrm>
              <a:off x="-1675606" y="3657600"/>
              <a:ext cx="608806"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24000" y="3657600"/>
              <a:ext cx="306494" cy="369332"/>
            </a:xfrm>
            <a:prstGeom prst="rect">
              <a:avLst/>
            </a:prstGeom>
            <a:noFill/>
          </p:spPr>
          <p:txBody>
            <a:bodyPr wrap="none" rtlCol="0">
              <a:spAutoFit/>
            </a:bodyPr>
            <a:lstStyle/>
            <a:p>
              <a:r>
                <a:rPr lang="en-US" dirty="0" smtClean="0"/>
                <a:t>n</a:t>
              </a:r>
              <a:endParaRPr lang="en-US" dirty="0"/>
            </a:p>
          </p:txBody>
        </p:sp>
      </p:grpSp>
      <p:grpSp>
        <p:nvGrpSpPr>
          <p:cNvPr id="4" name="Group 25"/>
          <p:cNvGrpSpPr/>
          <p:nvPr/>
        </p:nvGrpSpPr>
        <p:grpSpPr>
          <a:xfrm>
            <a:off x="4572000" y="2667000"/>
            <a:ext cx="916094" cy="1055132"/>
            <a:chOff x="-1676400" y="3048000"/>
            <a:chExt cx="916094" cy="1055132"/>
          </a:xfrm>
        </p:grpSpPr>
        <p:sp>
          <p:nvSpPr>
            <p:cNvPr id="27" name="Rectangle 26"/>
            <p:cNvSpPr/>
            <p:nvPr/>
          </p:nvSpPr>
          <p:spPr>
            <a:xfrm>
              <a:off x="-1676400" y="3048000"/>
              <a:ext cx="381000" cy="685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28" name="Straight Arrow Connector 27"/>
            <p:cNvCxnSpPr/>
            <p:nvPr/>
          </p:nvCxnSpPr>
          <p:spPr>
            <a:xfrm rot="5400000">
              <a:off x="-1408906" y="3313906"/>
              <a:ext cx="532606" cy="7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066800" y="3124200"/>
              <a:ext cx="306494" cy="369332"/>
            </a:xfrm>
            <a:prstGeom prst="rect">
              <a:avLst/>
            </a:prstGeom>
            <a:noFill/>
          </p:spPr>
          <p:txBody>
            <a:bodyPr wrap="none" rtlCol="0">
              <a:spAutoFit/>
            </a:bodyPr>
            <a:lstStyle/>
            <a:p>
              <a:r>
                <a:rPr lang="en-US" dirty="0" smtClean="0"/>
                <a:t>n</a:t>
              </a:r>
              <a:endParaRPr lang="en-US" dirty="0"/>
            </a:p>
          </p:txBody>
        </p:sp>
        <p:cxnSp>
          <p:nvCxnSpPr>
            <p:cNvPr id="30" name="Straight Arrow Connector 29"/>
            <p:cNvCxnSpPr/>
            <p:nvPr/>
          </p:nvCxnSpPr>
          <p:spPr>
            <a:xfrm>
              <a:off x="-1676400" y="3810000"/>
              <a:ext cx="456406"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3733800"/>
              <a:ext cx="306494" cy="369332"/>
            </a:xfrm>
            <a:prstGeom prst="rect">
              <a:avLst/>
            </a:prstGeom>
            <a:noFill/>
          </p:spPr>
          <p:txBody>
            <a:bodyPr wrap="none" rtlCol="0">
              <a:spAutoFit/>
            </a:bodyPr>
            <a:lstStyle/>
            <a:p>
              <a:r>
                <a:rPr lang="en-US" dirty="0" smtClean="0"/>
                <a:t>d</a:t>
              </a:r>
              <a:endParaRPr lang="en-US" dirty="0"/>
            </a:p>
          </p:txBody>
        </p:sp>
      </p:grpSp>
      <p:grpSp>
        <p:nvGrpSpPr>
          <p:cNvPr id="5" name="Group 43"/>
          <p:cNvGrpSpPr/>
          <p:nvPr/>
        </p:nvGrpSpPr>
        <p:grpSpPr>
          <a:xfrm>
            <a:off x="2362200" y="4343400"/>
            <a:ext cx="992294" cy="978932"/>
            <a:chOff x="-1676400" y="3048000"/>
            <a:chExt cx="992294" cy="978932"/>
          </a:xfrm>
        </p:grpSpPr>
        <p:sp>
          <p:nvSpPr>
            <p:cNvPr id="45" name="Rectangle 44"/>
            <p:cNvSpPr/>
            <p:nvPr/>
          </p:nvSpPr>
          <p:spPr>
            <a:xfrm>
              <a:off x="-1676400" y="3048000"/>
              <a:ext cx="609600" cy="53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6" name="Straight Arrow Connector 45"/>
            <p:cNvCxnSpPr/>
            <p:nvPr/>
          </p:nvCxnSpPr>
          <p:spPr>
            <a:xfrm rot="5400000">
              <a:off x="-1256506" y="3314700"/>
              <a:ext cx="532606" cy="7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90600" y="3124200"/>
              <a:ext cx="306494" cy="369332"/>
            </a:xfrm>
            <a:prstGeom prst="rect">
              <a:avLst/>
            </a:prstGeom>
            <a:noFill/>
          </p:spPr>
          <p:txBody>
            <a:bodyPr wrap="none" rtlCol="0">
              <a:spAutoFit/>
            </a:bodyPr>
            <a:lstStyle/>
            <a:p>
              <a:r>
                <a:rPr lang="en-US" dirty="0" smtClean="0"/>
                <a:t>n</a:t>
              </a:r>
              <a:endParaRPr lang="en-US" dirty="0"/>
            </a:p>
          </p:txBody>
        </p:sp>
        <p:cxnSp>
          <p:nvCxnSpPr>
            <p:cNvPr id="48" name="Straight Arrow Connector 47"/>
            <p:cNvCxnSpPr/>
            <p:nvPr/>
          </p:nvCxnSpPr>
          <p:spPr>
            <a:xfrm>
              <a:off x="-1675606" y="3657600"/>
              <a:ext cx="608806"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524000" y="3657600"/>
              <a:ext cx="306494" cy="369332"/>
            </a:xfrm>
            <a:prstGeom prst="rect">
              <a:avLst/>
            </a:prstGeom>
            <a:noFill/>
          </p:spPr>
          <p:txBody>
            <a:bodyPr wrap="none" rtlCol="0">
              <a:spAutoFit/>
            </a:bodyPr>
            <a:lstStyle/>
            <a:p>
              <a:r>
                <a:rPr lang="en-US" dirty="0" smtClean="0"/>
                <a:t>n</a:t>
              </a:r>
              <a:endParaRPr lang="en-US" dirty="0"/>
            </a:p>
          </p:txBody>
        </p:sp>
      </p:grpSp>
      <p:grpSp>
        <p:nvGrpSpPr>
          <p:cNvPr id="6" name="Group 49"/>
          <p:cNvGrpSpPr/>
          <p:nvPr/>
        </p:nvGrpSpPr>
        <p:grpSpPr>
          <a:xfrm>
            <a:off x="4572000" y="4419600"/>
            <a:ext cx="841498" cy="750332"/>
            <a:chOff x="-1676400" y="3276600"/>
            <a:chExt cx="841498" cy="750332"/>
          </a:xfrm>
        </p:grpSpPr>
        <p:sp>
          <p:nvSpPr>
            <p:cNvPr id="51" name="Rectangle 50"/>
            <p:cNvSpPr/>
            <p:nvPr/>
          </p:nvSpPr>
          <p:spPr>
            <a:xfrm>
              <a:off x="-1676400" y="3276600"/>
              <a:ext cx="381000" cy="304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52" name="Straight Arrow Connector 51"/>
            <p:cNvCxnSpPr/>
            <p:nvPr/>
          </p:nvCxnSpPr>
          <p:spPr>
            <a:xfrm rot="5400000">
              <a:off x="-1295003" y="3428603"/>
              <a:ext cx="304006"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143000" y="3276600"/>
              <a:ext cx="308098" cy="369332"/>
            </a:xfrm>
            <a:prstGeom prst="rect">
              <a:avLst/>
            </a:prstGeom>
            <a:noFill/>
          </p:spPr>
          <p:txBody>
            <a:bodyPr wrap="none" rtlCol="0">
              <a:spAutoFit/>
            </a:bodyPr>
            <a:lstStyle/>
            <a:p>
              <a:r>
                <a:rPr lang="en-US" dirty="0" smtClean="0"/>
                <a:t>C</a:t>
              </a:r>
              <a:endParaRPr lang="en-US" dirty="0"/>
            </a:p>
          </p:txBody>
        </p:sp>
        <p:cxnSp>
          <p:nvCxnSpPr>
            <p:cNvPr id="54" name="Straight Arrow Connector 53"/>
            <p:cNvCxnSpPr/>
            <p:nvPr/>
          </p:nvCxnSpPr>
          <p:spPr>
            <a:xfrm>
              <a:off x="-1675606" y="3657600"/>
              <a:ext cx="456406"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600200" y="3657600"/>
              <a:ext cx="306494" cy="369332"/>
            </a:xfrm>
            <a:prstGeom prst="rect">
              <a:avLst/>
            </a:prstGeom>
            <a:noFill/>
          </p:spPr>
          <p:txBody>
            <a:bodyPr wrap="none" rtlCol="0">
              <a:spAutoFit/>
            </a:bodyPr>
            <a:lstStyle/>
            <a:p>
              <a:r>
                <a:rPr lang="en-US" dirty="0" smtClean="0"/>
                <a:t>d</a:t>
              </a:r>
              <a:endParaRPr lang="en-US" dirty="0"/>
            </a:p>
          </p:txBody>
        </p:sp>
      </p:grpSp>
      <p:grpSp>
        <p:nvGrpSpPr>
          <p:cNvPr id="7" name="Group 74"/>
          <p:cNvGrpSpPr/>
          <p:nvPr/>
        </p:nvGrpSpPr>
        <p:grpSpPr>
          <a:xfrm>
            <a:off x="6934200" y="2743200"/>
            <a:ext cx="1292286" cy="674132"/>
            <a:chOff x="7010400" y="3505200"/>
            <a:chExt cx="1292286" cy="674132"/>
          </a:xfrm>
        </p:grpSpPr>
        <p:grpSp>
          <p:nvGrpSpPr>
            <p:cNvPr id="8" name="Group 37"/>
            <p:cNvGrpSpPr/>
            <p:nvPr/>
          </p:nvGrpSpPr>
          <p:grpSpPr>
            <a:xfrm>
              <a:off x="7010400" y="3505200"/>
              <a:ext cx="914400" cy="674132"/>
              <a:chOff x="-1676400" y="3352800"/>
              <a:chExt cx="457200" cy="674132"/>
            </a:xfrm>
          </p:grpSpPr>
          <p:sp>
            <p:nvSpPr>
              <p:cNvPr id="39" name="Rectangle 38"/>
              <p:cNvSpPr/>
              <p:nvPr/>
            </p:nvSpPr>
            <p:spPr>
              <a:xfrm>
                <a:off x="-1676400" y="3352800"/>
                <a:ext cx="4572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42" name="Straight Arrow Connector 41"/>
              <p:cNvCxnSpPr/>
              <p:nvPr/>
            </p:nvCxnSpPr>
            <p:spPr>
              <a:xfrm>
                <a:off x="-1675606" y="3657600"/>
                <a:ext cx="456406"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600200" y="3657600"/>
                <a:ext cx="306494" cy="369332"/>
              </a:xfrm>
              <a:prstGeom prst="rect">
                <a:avLst/>
              </a:prstGeom>
              <a:noFill/>
            </p:spPr>
            <p:txBody>
              <a:bodyPr wrap="none" rtlCol="0">
                <a:spAutoFit/>
              </a:bodyPr>
              <a:lstStyle/>
              <a:p>
                <a:r>
                  <a:rPr lang="en-US" dirty="0" smtClean="0"/>
                  <a:t>n</a:t>
                </a:r>
                <a:endParaRPr lang="en-US" dirty="0"/>
              </a:p>
            </p:txBody>
          </p:sp>
        </p:grpSp>
        <p:cxnSp>
          <p:nvCxnSpPr>
            <p:cNvPr id="64" name="Straight Arrow Connector 63"/>
            <p:cNvCxnSpPr/>
            <p:nvPr/>
          </p:nvCxnSpPr>
          <p:spPr>
            <a:xfrm rot="5400000">
              <a:off x="7848997" y="3657203"/>
              <a:ext cx="304800" cy="7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001000" y="3505200"/>
              <a:ext cx="301686" cy="369332"/>
            </a:xfrm>
            <a:prstGeom prst="rect">
              <a:avLst/>
            </a:prstGeom>
            <a:noFill/>
          </p:spPr>
          <p:txBody>
            <a:bodyPr wrap="none" rtlCol="0">
              <a:spAutoFit/>
            </a:bodyPr>
            <a:lstStyle/>
            <a:p>
              <a:r>
                <a:rPr lang="en-US" dirty="0" smtClean="0"/>
                <a:t>1</a:t>
              </a:r>
              <a:endParaRPr lang="en-US" dirty="0"/>
            </a:p>
          </p:txBody>
        </p:sp>
      </p:grpSp>
      <p:grpSp>
        <p:nvGrpSpPr>
          <p:cNvPr id="9" name="Group 73"/>
          <p:cNvGrpSpPr/>
          <p:nvPr/>
        </p:nvGrpSpPr>
        <p:grpSpPr>
          <a:xfrm>
            <a:off x="7010400" y="4419600"/>
            <a:ext cx="606486" cy="674132"/>
            <a:chOff x="6781800" y="5257800"/>
            <a:chExt cx="606486" cy="674132"/>
          </a:xfrm>
        </p:grpSpPr>
        <p:grpSp>
          <p:nvGrpSpPr>
            <p:cNvPr id="10" name="Group 66"/>
            <p:cNvGrpSpPr/>
            <p:nvPr/>
          </p:nvGrpSpPr>
          <p:grpSpPr>
            <a:xfrm>
              <a:off x="6781800" y="5257800"/>
              <a:ext cx="301686" cy="674132"/>
              <a:chOff x="-1676400" y="3352800"/>
              <a:chExt cx="150843" cy="674132"/>
            </a:xfrm>
          </p:grpSpPr>
          <p:sp>
            <p:nvSpPr>
              <p:cNvPr id="68" name="Rectangle 67"/>
              <p:cNvSpPr/>
              <p:nvPr/>
            </p:nvSpPr>
            <p:spPr>
              <a:xfrm>
                <a:off x="-1676400" y="3352800"/>
                <a:ext cx="1143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69" name="Straight Arrow Connector 68"/>
              <p:cNvCxnSpPr/>
              <p:nvPr/>
            </p:nvCxnSpPr>
            <p:spPr>
              <a:xfrm>
                <a:off x="-1676400" y="3657600"/>
                <a:ext cx="150828"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676400" y="3657600"/>
                <a:ext cx="150843" cy="369332"/>
              </a:xfrm>
              <a:prstGeom prst="rect">
                <a:avLst/>
              </a:prstGeom>
              <a:noFill/>
            </p:spPr>
            <p:txBody>
              <a:bodyPr wrap="none" rtlCol="0">
                <a:spAutoFit/>
              </a:bodyPr>
              <a:lstStyle/>
              <a:p>
                <a:r>
                  <a:rPr lang="en-US" dirty="0" smtClean="0"/>
                  <a:t>1</a:t>
                </a:r>
                <a:endParaRPr lang="en-US" dirty="0"/>
              </a:p>
            </p:txBody>
          </p:sp>
        </p:grpSp>
        <p:sp>
          <p:nvSpPr>
            <p:cNvPr id="71" name="TextBox 70"/>
            <p:cNvSpPr txBox="1"/>
            <p:nvPr/>
          </p:nvSpPr>
          <p:spPr>
            <a:xfrm>
              <a:off x="7086600" y="5257800"/>
              <a:ext cx="301686" cy="369332"/>
            </a:xfrm>
            <a:prstGeom prst="rect">
              <a:avLst/>
            </a:prstGeom>
            <a:noFill/>
          </p:spPr>
          <p:txBody>
            <a:bodyPr wrap="none" rtlCol="0">
              <a:spAutoFit/>
            </a:bodyPr>
            <a:lstStyle/>
            <a:p>
              <a:r>
                <a:rPr lang="en-US" dirty="0" smtClean="0"/>
                <a:t>1</a:t>
              </a:r>
              <a:endParaRPr lang="en-US" dirty="0"/>
            </a:p>
          </p:txBody>
        </p:sp>
        <p:cxnSp>
          <p:nvCxnSpPr>
            <p:cNvPr id="73" name="Straight Arrow Connector 72"/>
            <p:cNvCxnSpPr/>
            <p:nvPr/>
          </p:nvCxnSpPr>
          <p:spPr>
            <a:xfrm rot="5400000">
              <a:off x="6934597" y="5409803"/>
              <a:ext cx="304800" cy="7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6" name="Right Triangle 75"/>
          <p:cNvSpPr/>
          <p:nvPr/>
        </p:nvSpPr>
        <p:spPr>
          <a:xfrm>
            <a:off x="2133600" y="6096000"/>
            <a:ext cx="6019800" cy="457200"/>
          </a:xfrm>
          <a:prstGeom prst="r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Clouds hide Complexity</a:t>
            </a:r>
            <a:endParaRPr lang="en-US" dirty="0"/>
          </a:p>
        </p:txBody>
      </p:sp>
      <p:sp>
        <p:nvSpPr>
          <p:cNvPr id="3" name="Content Placeholder 2"/>
          <p:cNvSpPr>
            <a:spLocks noGrp="1"/>
          </p:cNvSpPr>
          <p:nvPr>
            <p:ph idx="1"/>
          </p:nvPr>
        </p:nvSpPr>
        <p:spPr>
          <a:xfrm>
            <a:off x="533400" y="609600"/>
            <a:ext cx="8610600" cy="2971800"/>
          </a:xfrm>
        </p:spPr>
        <p:txBody>
          <a:bodyPr>
            <a:normAutofit fontScale="92500"/>
          </a:bodyPr>
          <a:lstStyle/>
          <a:p>
            <a:r>
              <a:rPr lang="en-US" sz="2400" dirty="0" smtClean="0">
                <a:solidFill>
                  <a:srgbClr val="FF0000"/>
                </a:solidFill>
              </a:rPr>
              <a:t>SaaS</a:t>
            </a:r>
            <a:r>
              <a:rPr lang="en-US" sz="2400" dirty="0" smtClean="0"/>
              <a:t>: </a:t>
            </a:r>
            <a:r>
              <a:rPr lang="en-US" sz="2400" dirty="0" smtClean="0">
                <a:solidFill>
                  <a:srgbClr val="FF0000"/>
                </a:solidFill>
              </a:rPr>
              <a:t>Software</a:t>
            </a:r>
            <a:r>
              <a:rPr lang="en-US" sz="2400" dirty="0" smtClean="0"/>
              <a:t> as a </a:t>
            </a:r>
            <a:r>
              <a:rPr lang="en-US" sz="2400" dirty="0" smtClean="0">
                <a:solidFill>
                  <a:srgbClr val="FF0000"/>
                </a:solidFill>
              </a:rPr>
              <a:t>Service</a:t>
            </a:r>
          </a:p>
          <a:p>
            <a:r>
              <a:rPr lang="en-US" sz="2400" dirty="0" smtClean="0">
                <a:solidFill>
                  <a:srgbClr val="FF0000"/>
                </a:solidFill>
              </a:rPr>
              <a:t>IaaS</a:t>
            </a:r>
            <a:r>
              <a:rPr lang="en-US" sz="2400" dirty="0" smtClean="0"/>
              <a:t>: </a:t>
            </a:r>
            <a:r>
              <a:rPr lang="en-US" sz="2400" dirty="0" smtClean="0">
                <a:solidFill>
                  <a:srgbClr val="FF0000"/>
                </a:solidFill>
              </a:rPr>
              <a:t>Infrastructure</a:t>
            </a:r>
            <a:r>
              <a:rPr lang="en-US" sz="2400" dirty="0" smtClean="0"/>
              <a:t> as a </a:t>
            </a:r>
            <a:r>
              <a:rPr lang="en-US" sz="2400" dirty="0" smtClean="0">
                <a:solidFill>
                  <a:srgbClr val="FF0000"/>
                </a:solidFill>
              </a:rPr>
              <a:t>Service</a:t>
            </a:r>
            <a:r>
              <a:rPr lang="en-US" sz="2400" dirty="0" smtClean="0"/>
              <a:t> or </a:t>
            </a:r>
            <a:r>
              <a:rPr lang="en-US" sz="2400" dirty="0" smtClean="0">
                <a:solidFill>
                  <a:srgbClr val="FF0000"/>
                </a:solidFill>
              </a:rPr>
              <a:t>HaaS</a:t>
            </a:r>
            <a:r>
              <a:rPr lang="en-US" sz="2400" dirty="0" smtClean="0"/>
              <a:t>: </a:t>
            </a:r>
            <a:r>
              <a:rPr lang="en-US" sz="2400" dirty="0" smtClean="0">
                <a:solidFill>
                  <a:srgbClr val="FF0000"/>
                </a:solidFill>
              </a:rPr>
              <a:t>Hardware</a:t>
            </a:r>
            <a:r>
              <a:rPr lang="en-US" sz="2400" dirty="0" smtClean="0"/>
              <a:t> as a </a:t>
            </a:r>
            <a:r>
              <a:rPr lang="en-US" sz="2400" dirty="0" smtClean="0">
                <a:solidFill>
                  <a:srgbClr val="FF0000"/>
                </a:solidFill>
              </a:rPr>
              <a:t>Service </a:t>
            </a:r>
            <a:r>
              <a:rPr lang="en-US" sz="2400" dirty="0" smtClean="0"/>
              <a:t>– get your computer time with a credit card and with a Web </a:t>
            </a:r>
            <a:r>
              <a:rPr lang="en-US" sz="2400" dirty="0" err="1" smtClean="0"/>
              <a:t>interaface</a:t>
            </a:r>
            <a:endParaRPr lang="en-US" sz="2400" dirty="0" smtClean="0"/>
          </a:p>
          <a:p>
            <a:r>
              <a:rPr lang="en-US" sz="2400" dirty="0" smtClean="0">
                <a:solidFill>
                  <a:srgbClr val="FF0000"/>
                </a:solidFill>
              </a:rPr>
              <a:t>PaaS</a:t>
            </a:r>
            <a:r>
              <a:rPr lang="en-US" sz="2400" dirty="0" smtClean="0"/>
              <a:t>: </a:t>
            </a:r>
            <a:r>
              <a:rPr lang="en-US" sz="2400" dirty="0" smtClean="0">
                <a:solidFill>
                  <a:srgbClr val="FF0000"/>
                </a:solidFill>
              </a:rPr>
              <a:t>Platform</a:t>
            </a:r>
            <a:r>
              <a:rPr lang="en-US" sz="2400" dirty="0" smtClean="0"/>
              <a:t> as a </a:t>
            </a:r>
            <a:r>
              <a:rPr lang="en-US" sz="2400" dirty="0" smtClean="0">
                <a:solidFill>
                  <a:srgbClr val="FF0000"/>
                </a:solidFill>
              </a:rPr>
              <a:t>Service </a:t>
            </a:r>
            <a:r>
              <a:rPr lang="en-US" sz="2400" dirty="0" smtClean="0"/>
              <a:t>is </a:t>
            </a:r>
            <a:r>
              <a:rPr lang="en-US" sz="2400" dirty="0" smtClean="0">
                <a:solidFill>
                  <a:srgbClr val="FF0000"/>
                </a:solidFill>
              </a:rPr>
              <a:t>IaaS</a:t>
            </a:r>
            <a:r>
              <a:rPr lang="en-US" sz="2400" dirty="0" smtClean="0"/>
              <a:t> plus core software capabilities on which you build  </a:t>
            </a:r>
            <a:r>
              <a:rPr lang="en-US" sz="2400" dirty="0" smtClean="0">
                <a:solidFill>
                  <a:srgbClr val="FF0000"/>
                </a:solidFill>
              </a:rPr>
              <a:t>SaaS</a:t>
            </a:r>
          </a:p>
          <a:p>
            <a:r>
              <a:rPr lang="en-US" sz="2400" dirty="0" smtClean="0">
                <a:solidFill>
                  <a:srgbClr val="FF0000"/>
                </a:solidFill>
              </a:rPr>
              <a:t>Cyberinfrastructure</a:t>
            </a:r>
            <a:r>
              <a:rPr lang="en-US" sz="2400" dirty="0" smtClean="0">
                <a:solidFill>
                  <a:srgbClr val="FFFF00"/>
                </a:solidFill>
              </a:rPr>
              <a:t> </a:t>
            </a:r>
            <a:r>
              <a:rPr lang="en-US" sz="2400" dirty="0" smtClean="0"/>
              <a:t>is</a:t>
            </a:r>
            <a:r>
              <a:rPr lang="en-US" sz="2400" dirty="0" smtClean="0">
                <a:solidFill>
                  <a:srgbClr val="FFFF00"/>
                </a:solidFill>
              </a:rPr>
              <a:t> </a:t>
            </a:r>
            <a:r>
              <a:rPr lang="en-US" sz="2400" dirty="0" smtClean="0">
                <a:solidFill>
                  <a:srgbClr val="FF0000"/>
                </a:solidFill>
              </a:rPr>
              <a:t>“Research as a Service”</a:t>
            </a:r>
          </a:p>
          <a:p>
            <a:r>
              <a:rPr lang="en-US" sz="2400" dirty="0" err="1" smtClean="0">
                <a:solidFill>
                  <a:srgbClr val="FF0000"/>
                </a:solidFill>
              </a:rPr>
              <a:t>SensaaS</a:t>
            </a:r>
            <a:r>
              <a:rPr lang="en-US" sz="2400" dirty="0" smtClean="0"/>
              <a:t> is </a:t>
            </a:r>
            <a:r>
              <a:rPr lang="en-US" sz="2400" dirty="0" smtClean="0">
                <a:solidFill>
                  <a:srgbClr val="FF0000"/>
                </a:solidFill>
              </a:rPr>
              <a:t>Sensors </a:t>
            </a:r>
            <a:r>
              <a:rPr lang="en-US" sz="2400" dirty="0" smtClean="0"/>
              <a:t>as a </a:t>
            </a:r>
            <a:r>
              <a:rPr lang="en-US" sz="2400" dirty="0" smtClean="0">
                <a:solidFill>
                  <a:srgbClr val="FF0000"/>
                </a:solidFill>
              </a:rPr>
              <a:t>Service</a:t>
            </a:r>
          </a:p>
          <a:p>
            <a:endParaRPr lang="en-US" sz="2400"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91464232-CAAE-48C8-B8B7-230EFFAF9A01}"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9</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4435" name="Picture 3"/>
          <p:cNvPicPr>
            <a:picLocks noChangeAspect="1" noChangeArrowheads="1"/>
          </p:cNvPicPr>
          <p:nvPr/>
        </p:nvPicPr>
        <p:blipFill>
          <a:blip r:embed="rId3" cstate="print"/>
          <a:srcRect/>
          <a:stretch>
            <a:fillRect/>
          </a:stretch>
        </p:blipFill>
        <p:spPr bwMode="auto">
          <a:xfrm>
            <a:off x="4667250" y="3943350"/>
            <a:ext cx="4476750" cy="2914650"/>
          </a:xfrm>
          <a:prstGeom prst="rect">
            <a:avLst/>
          </a:prstGeom>
          <a:noFill/>
          <a:ln w="9525">
            <a:noFill/>
            <a:miter lim="800000"/>
            <a:headEnd/>
            <a:tailEnd/>
          </a:ln>
          <a:effectLst/>
        </p:spPr>
      </p:pic>
      <p:sp>
        <p:nvSpPr>
          <p:cNvPr id="7" name="TextBox 6"/>
          <p:cNvSpPr txBox="1"/>
          <p:nvPr/>
        </p:nvSpPr>
        <p:spPr>
          <a:xfrm>
            <a:off x="1" y="3962400"/>
            <a:ext cx="4648200" cy="2862322"/>
          </a:xfrm>
          <a:prstGeom prst="rect">
            <a:avLst/>
          </a:prstGeom>
          <a:noFill/>
        </p:spPr>
        <p:txBody>
          <a:bodyPr wrap="square" rtlCol="0">
            <a:spAutoFit/>
          </a:bodyPr>
          <a:lstStyle/>
          <a:p>
            <a:pPr algn="l"/>
            <a:r>
              <a:rPr lang="en-US" sz="2000" dirty="0" smtClean="0"/>
              <a:t>2 Google warehouses of computers on the banks of the Columbia River, in The </a:t>
            </a:r>
            <a:r>
              <a:rPr lang="en-US" sz="2000" dirty="0" err="1" smtClean="0"/>
              <a:t>Dalles</a:t>
            </a:r>
            <a:r>
              <a:rPr lang="en-US" sz="2000" dirty="0" smtClean="0"/>
              <a:t>, Oregon</a:t>
            </a:r>
          </a:p>
          <a:p>
            <a:pPr algn="l"/>
            <a:r>
              <a:rPr lang="en-US" sz="2000" dirty="0" smtClean="0"/>
              <a:t>Such centers use 20MW-200MW </a:t>
            </a:r>
          </a:p>
          <a:p>
            <a:pPr algn="l"/>
            <a:r>
              <a:rPr lang="en-US" sz="2000" dirty="0" smtClean="0"/>
              <a:t>(Future) each </a:t>
            </a:r>
          </a:p>
          <a:p>
            <a:pPr algn="l"/>
            <a:r>
              <a:rPr lang="en-US" sz="2000" dirty="0" smtClean="0"/>
              <a:t>150 watts per core</a:t>
            </a:r>
          </a:p>
          <a:p>
            <a:pPr algn="l"/>
            <a:r>
              <a:rPr lang="en-US" sz="2000" dirty="0" smtClean="0"/>
              <a:t>Save money from large size, positioning with cheap power and access with Internet</a:t>
            </a:r>
            <a:endParaRPr lang="en-US" sz="20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fontScale="90000"/>
          </a:bodyPr>
          <a:lstStyle/>
          <a:p>
            <a:r>
              <a:rPr lang="en-US" dirty="0" smtClean="0"/>
              <a:t>MPI on Clouds: Matrix Multiplication</a:t>
            </a:r>
            <a:endParaRPr lang="en-US" dirty="0"/>
          </a:p>
        </p:txBody>
      </p:sp>
      <p:sp>
        <p:nvSpPr>
          <p:cNvPr id="8" name="Content Placeholder 7"/>
          <p:cNvSpPr>
            <a:spLocks noGrp="1"/>
          </p:cNvSpPr>
          <p:nvPr>
            <p:ph idx="1"/>
          </p:nvPr>
        </p:nvSpPr>
        <p:spPr>
          <a:xfrm>
            <a:off x="152400" y="4648200"/>
            <a:ext cx="5410200" cy="2057400"/>
          </a:xfrm>
        </p:spPr>
        <p:txBody>
          <a:bodyPr>
            <a:normAutofit fontScale="70000" lnSpcReduction="20000"/>
          </a:bodyPr>
          <a:lstStyle/>
          <a:p>
            <a:r>
              <a:rPr lang="en-US" dirty="0" smtClean="0"/>
              <a:t>Implements Cannon’s Algorithm</a:t>
            </a:r>
          </a:p>
          <a:p>
            <a:r>
              <a:rPr lang="en-US" dirty="0" smtClean="0"/>
              <a:t>Exchange large messages</a:t>
            </a:r>
          </a:p>
          <a:p>
            <a:r>
              <a:rPr lang="en-US" dirty="0" smtClean="0"/>
              <a:t>More susceptible to bandwidth than latency</a:t>
            </a:r>
          </a:p>
          <a:p>
            <a:r>
              <a:rPr lang="en-US" dirty="0" smtClean="0"/>
              <a:t>At 81 MPI processes, 14% reduction in speedup is seen for 1 VM per node</a:t>
            </a:r>
          </a:p>
          <a:p>
            <a:endParaRPr lang="en-US" dirty="0"/>
          </a:p>
        </p:txBody>
      </p:sp>
      <p:pic>
        <p:nvPicPr>
          <p:cNvPr id="132098" name="Picture 2"/>
          <p:cNvPicPr>
            <a:picLocks noChangeAspect="1" noChangeArrowheads="1"/>
          </p:cNvPicPr>
          <p:nvPr/>
        </p:nvPicPr>
        <p:blipFill>
          <a:blip r:embed="rId3" cstate="print"/>
          <a:srcRect/>
          <a:stretch>
            <a:fillRect/>
          </a:stretch>
        </p:blipFill>
        <p:spPr bwMode="auto">
          <a:xfrm>
            <a:off x="152400" y="1371600"/>
            <a:ext cx="4558442" cy="3049566"/>
          </a:xfrm>
          <a:prstGeom prst="rect">
            <a:avLst/>
          </a:prstGeom>
          <a:noFill/>
          <a:ln w="9525">
            <a:noFill/>
            <a:miter lim="800000"/>
            <a:headEnd/>
            <a:tailEnd/>
          </a:ln>
        </p:spPr>
      </p:pic>
      <p:sp>
        <p:nvSpPr>
          <p:cNvPr id="5" name="TextBox 4"/>
          <p:cNvSpPr txBox="1"/>
          <p:nvPr/>
        </p:nvSpPr>
        <p:spPr>
          <a:xfrm>
            <a:off x="762000" y="1066800"/>
            <a:ext cx="3186129" cy="677108"/>
          </a:xfrm>
          <a:prstGeom prst="rect">
            <a:avLst/>
          </a:prstGeom>
          <a:noFill/>
        </p:spPr>
        <p:txBody>
          <a:bodyPr wrap="none" rtlCol="0">
            <a:spAutoFit/>
          </a:bodyPr>
          <a:lstStyle/>
          <a:p>
            <a:r>
              <a:rPr lang="en-US" sz="2000" b="1" dirty="0" smtClean="0"/>
              <a:t>Performance -  64 CPU cores</a:t>
            </a:r>
          </a:p>
          <a:p>
            <a:endParaRPr lang="en-US" dirty="0"/>
          </a:p>
        </p:txBody>
      </p:sp>
      <p:pic>
        <p:nvPicPr>
          <p:cNvPr id="132099" name="Picture 3"/>
          <p:cNvPicPr>
            <a:picLocks noChangeAspect="1" noChangeArrowheads="1"/>
          </p:cNvPicPr>
          <p:nvPr/>
        </p:nvPicPr>
        <p:blipFill>
          <a:blip r:embed="rId4" cstate="print"/>
          <a:srcRect/>
          <a:stretch>
            <a:fillRect/>
          </a:stretch>
        </p:blipFill>
        <p:spPr bwMode="auto">
          <a:xfrm>
            <a:off x="4613908" y="1447800"/>
            <a:ext cx="4530092" cy="3110792"/>
          </a:xfrm>
          <a:prstGeom prst="rect">
            <a:avLst/>
          </a:prstGeom>
          <a:noFill/>
          <a:ln w="9525">
            <a:noFill/>
            <a:miter lim="800000"/>
            <a:headEnd/>
            <a:tailEnd/>
          </a:ln>
        </p:spPr>
      </p:pic>
      <p:sp>
        <p:nvSpPr>
          <p:cNvPr id="7" name="TextBox 6"/>
          <p:cNvSpPr txBox="1"/>
          <p:nvPr/>
        </p:nvSpPr>
        <p:spPr>
          <a:xfrm>
            <a:off x="4646102" y="1066800"/>
            <a:ext cx="4497898" cy="677108"/>
          </a:xfrm>
          <a:prstGeom prst="rect">
            <a:avLst/>
          </a:prstGeom>
          <a:noFill/>
        </p:spPr>
        <p:txBody>
          <a:bodyPr wrap="none" rtlCol="0">
            <a:spAutoFit/>
          </a:bodyPr>
          <a:lstStyle/>
          <a:p>
            <a:r>
              <a:rPr lang="en-US" sz="2000" b="1" dirty="0" smtClean="0"/>
              <a:t>Speedup – Fixed matrix size (5184x5184)</a:t>
            </a:r>
          </a:p>
          <a:p>
            <a:endParaRPr lang="en-US" dirty="0"/>
          </a:p>
        </p:txBody>
      </p:sp>
      <p:pic>
        <p:nvPicPr>
          <p:cNvPr id="10" name="Picture 2"/>
          <p:cNvPicPr>
            <a:picLocks noChangeAspect="1" noChangeArrowheads="1"/>
          </p:cNvPicPr>
          <p:nvPr/>
        </p:nvPicPr>
        <p:blipFill>
          <a:blip r:embed="rId5" cstate="print"/>
          <a:srcRect/>
          <a:stretch>
            <a:fillRect/>
          </a:stretch>
        </p:blipFill>
        <p:spPr bwMode="auto">
          <a:xfrm>
            <a:off x="5562600" y="4724400"/>
            <a:ext cx="3412475" cy="2133600"/>
          </a:xfrm>
          <a:prstGeom prst="rect">
            <a:avLst/>
          </a:prstGeom>
          <a:noFill/>
          <a:ln w="9525">
            <a:noFill/>
            <a:miter lim="800000"/>
            <a:headEnd/>
            <a:tailEnd/>
          </a:ln>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14400"/>
          </a:xfrm>
        </p:spPr>
        <p:txBody>
          <a:bodyPr/>
          <a:lstStyle/>
          <a:p>
            <a:r>
              <a:rPr lang="en-US" dirty="0" smtClean="0"/>
              <a:t>MPI on Clouds Kmeans Clustering</a:t>
            </a:r>
            <a:endParaRPr lang="en-US" dirty="0"/>
          </a:p>
        </p:txBody>
      </p:sp>
      <p:sp>
        <p:nvSpPr>
          <p:cNvPr id="8" name="Content Placeholder 7"/>
          <p:cNvSpPr>
            <a:spLocks noGrp="1"/>
          </p:cNvSpPr>
          <p:nvPr>
            <p:ph idx="1"/>
          </p:nvPr>
        </p:nvSpPr>
        <p:spPr>
          <a:xfrm>
            <a:off x="0" y="4191000"/>
            <a:ext cx="5486400" cy="2667000"/>
          </a:xfrm>
        </p:spPr>
        <p:txBody>
          <a:bodyPr>
            <a:normAutofit fontScale="55000" lnSpcReduction="20000"/>
          </a:bodyPr>
          <a:lstStyle/>
          <a:p>
            <a:r>
              <a:rPr lang="en-US" dirty="0" smtClean="0"/>
              <a:t>Perform Kmeans clustering for up to 40 million 3D data points</a:t>
            </a:r>
          </a:p>
          <a:p>
            <a:r>
              <a:rPr lang="en-US" dirty="0" smtClean="0"/>
              <a:t>Amount of communication depends only on the number of cluster centers</a:t>
            </a:r>
          </a:p>
          <a:p>
            <a:r>
              <a:rPr lang="en-US" dirty="0" smtClean="0"/>
              <a:t>Amount of communication  &lt;&lt; Computation and the amount of data processed</a:t>
            </a:r>
          </a:p>
          <a:p>
            <a:r>
              <a:rPr lang="en-US" dirty="0" smtClean="0"/>
              <a:t>At the highest granularity VMs show at least 33% overhead compared to bare-metal</a:t>
            </a:r>
          </a:p>
          <a:p>
            <a:r>
              <a:rPr lang="en-US" dirty="0" smtClean="0"/>
              <a:t>Extremely large overheads for smaller grain sizes</a:t>
            </a:r>
            <a:endParaRPr lang="en-US" dirty="0"/>
          </a:p>
        </p:txBody>
      </p:sp>
      <p:pic>
        <p:nvPicPr>
          <p:cNvPr id="133122" name="Picture 2"/>
          <p:cNvPicPr>
            <a:picLocks noChangeAspect="1" noChangeArrowheads="1"/>
          </p:cNvPicPr>
          <p:nvPr/>
        </p:nvPicPr>
        <p:blipFill>
          <a:blip r:embed="rId3" cstate="print"/>
          <a:srcRect/>
          <a:stretch>
            <a:fillRect/>
          </a:stretch>
        </p:blipFill>
        <p:spPr bwMode="auto">
          <a:xfrm>
            <a:off x="0" y="1219200"/>
            <a:ext cx="4300968" cy="2962234"/>
          </a:xfrm>
          <a:prstGeom prst="rect">
            <a:avLst/>
          </a:prstGeom>
          <a:noFill/>
          <a:ln w="9525">
            <a:noFill/>
            <a:miter lim="800000"/>
            <a:headEnd/>
            <a:tailEnd/>
          </a:ln>
        </p:spPr>
      </p:pic>
      <p:pic>
        <p:nvPicPr>
          <p:cNvPr id="133123" name="Picture 3"/>
          <p:cNvPicPr>
            <a:picLocks noChangeAspect="1" noChangeArrowheads="1"/>
          </p:cNvPicPr>
          <p:nvPr/>
        </p:nvPicPr>
        <p:blipFill>
          <a:blip r:embed="rId4" cstate="print"/>
          <a:srcRect/>
          <a:stretch>
            <a:fillRect/>
          </a:stretch>
        </p:blipFill>
        <p:spPr bwMode="auto">
          <a:xfrm>
            <a:off x="4572000" y="1143000"/>
            <a:ext cx="4392446" cy="2895600"/>
          </a:xfrm>
          <a:prstGeom prst="rect">
            <a:avLst/>
          </a:prstGeom>
          <a:noFill/>
          <a:ln w="9525">
            <a:noFill/>
            <a:miter lim="800000"/>
            <a:headEnd/>
            <a:tailEnd/>
          </a:ln>
        </p:spPr>
      </p:pic>
      <p:sp>
        <p:nvSpPr>
          <p:cNvPr id="9" name="TextBox 8"/>
          <p:cNvSpPr txBox="1"/>
          <p:nvPr/>
        </p:nvSpPr>
        <p:spPr>
          <a:xfrm>
            <a:off x="1066800" y="838200"/>
            <a:ext cx="2991845" cy="369332"/>
          </a:xfrm>
          <a:prstGeom prst="rect">
            <a:avLst/>
          </a:prstGeom>
          <a:noFill/>
        </p:spPr>
        <p:txBody>
          <a:bodyPr wrap="none" rtlCol="0">
            <a:spAutoFit/>
          </a:bodyPr>
          <a:lstStyle/>
          <a:p>
            <a:r>
              <a:rPr lang="en-US" b="1" dirty="0" smtClean="0"/>
              <a:t>Performance – 128 CPU cores</a:t>
            </a:r>
            <a:endParaRPr lang="en-US" b="1" dirty="0"/>
          </a:p>
        </p:txBody>
      </p:sp>
      <p:sp>
        <p:nvSpPr>
          <p:cNvPr id="10" name="TextBox 9"/>
          <p:cNvSpPr txBox="1"/>
          <p:nvPr/>
        </p:nvSpPr>
        <p:spPr>
          <a:xfrm>
            <a:off x="6324600" y="838200"/>
            <a:ext cx="1120307" cy="369332"/>
          </a:xfrm>
          <a:prstGeom prst="rect">
            <a:avLst/>
          </a:prstGeom>
          <a:noFill/>
        </p:spPr>
        <p:txBody>
          <a:bodyPr wrap="none" rtlCol="0">
            <a:spAutoFit/>
          </a:bodyPr>
          <a:lstStyle/>
          <a:p>
            <a:r>
              <a:rPr lang="en-US" b="1" dirty="0" smtClean="0"/>
              <a:t>Overhead</a:t>
            </a:r>
            <a:endParaRPr lang="en-US" b="1" dirty="0"/>
          </a:p>
        </p:txBody>
      </p:sp>
      <p:sp>
        <p:nvSpPr>
          <p:cNvPr id="11" name="TextBox 10"/>
          <p:cNvSpPr txBox="1"/>
          <p:nvPr/>
        </p:nvSpPr>
        <p:spPr>
          <a:xfrm>
            <a:off x="5257800" y="4171890"/>
            <a:ext cx="3657600" cy="400110"/>
          </a:xfrm>
          <a:prstGeom prst="rect">
            <a:avLst/>
          </a:prstGeom>
          <a:noFill/>
          <a:scene3d>
            <a:camera prst="orthographicFront"/>
            <a:lightRig rig="threePt" dir="t"/>
          </a:scene3d>
          <a:sp3d>
            <a:bevelT/>
          </a:sp3d>
        </p:spPr>
        <p:txBody>
          <a:bodyPr wrap="square" rtlCol="0">
            <a:spAutoFit/>
          </a:bodyPr>
          <a:lstStyle/>
          <a:p>
            <a:r>
              <a:rPr lang="en-US" sz="2000" b="1" dirty="0" smtClean="0"/>
              <a:t>Overhead = (P * T(P) –T(1))/T(1)</a:t>
            </a:r>
          </a:p>
        </p:txBody>
      </p:sp>
      <p:pic>
        <p:nvPicPr>
          <p:cNvPr id="12" name="Picture 5"/>
          <p:cNvPicPr>
            <a:picLocks noChangeAspect="1" noChangeArrowheads="1"/>
          </p:cNvPicPr>
          <p:nvPr/>
        </p:nvPicPr>
        <p:blipFill>
          <a:blip r:embed="rId5" cstate="print"/>
          <a:srcRect/>
          <a:stretch>
            <a:fillRect/>
          </a:stretch>
        </p:blipFill>
        <p:spPr bwMode="auto">
          <a:xfrm>
            <a:off x="5334000" y="4572000"/>
            <a:ext cx="3525302" cy="2062905"/>
          </a:xfrm>
          <a:prstGeom prst="rect">
            <a:avLst/>
          </a:prstGeom>
          <a:noFill/>
          <a:ln w="9525">
            <a:noFill/>
            <a:miter lim="800000"/>
            <a:headEnd/>
            <a:tailEnd/>
          </a:ln>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smtClean="0"/>
              <a:t>MPI on Clouds </a:t>
            </a:r>
            <a:br>
              <a:rPr lang="en-US" dirty="0" smtClean="0"/>
            </a:br>
            <a:r>
              <a:rPr lang="en-US" dirty="0" smtClean="0"/>
              <a:t>Parallel Wave Equation Solver</a:t>
            </a:r>
            <a:endParaRPr lang="en-US" dirty="0"/>
          </a:p>
        </p:txBody>
      </p:sp>
      <p:sp>
        <p:nvSpPr>
          <p:cNvPr id="3" name="Content Placeholder 2"/>
          <p:cNvSpPr>
            <a:spLocks noGrp="1"/>
          </p:cNvSpPr>
          <p:nvPr>
            <p:ph idx="1"/>
          </p:nvPr>
        </p:nvSpPr>
        <p:spPr>
          <a:xfrm>
            <a:off x="0" y="4419600"/>
            <a:ext cx="4419600" cy="2438400"/>
          </a:xfrm>
        </p:spPr>
        <p:txBody>
          <a:bodyPr>
            <a:normAutofit fontScale="55000" lnSpcReduction="20000"/>
          </a:bodyPr>
          <a:lstStyle/>
          <a:p>
            <a:r>
              <a:rPr lang="en-US" dirty="0" smtClean="0"/>
              <a:t>Clear difference in performance and speedups between VMs and bare-metal</a:t>
            </a:r>
          </a:p>
          <a:p>
            <a:r>
              <a:rPr lang="en-US" dirty="0" smtClean="0"/>
              <a:t>Very small messages (the message size in each </a:t>
            </a:r>
            <a:r>
              <a:rPr lang="en-US" i="1" dirty="0" err="1" smtClean="0"/>
              <a:t>MPI_Sendrecv</a:t>
            </a:r>
            <a:r>
              <a:rPr lang="en-US" i="1" dirty="0" smtClean="0"/>
              <a:t>() </a:t>
            </a:r>
            <a:r>
              <a:rPr lang="en-US" dirty="0" smtClean="0"/>
              <a:t>call is only 8 bytes)</a:t>
            </a:r>
          </a:p>
          <a:p>
            <a:r>
              <a:rPr lang="en-US" dirty="0" smtClean="0"/>
              <a:t>More susceptible to latency</a:t>
            </a:r>
          </a:p>
          <a:p>
            <a:r>
              <a:rPr lang="en-US" dirty="0" smtClean="0"/>
              <a:t>At 51200 data points, at least 40% decrease in performance is observed in VMs</a:t>
            </a:r>
            <a:endParaRPr lang="en-US" dirty="0"/>
          </a:p>
        </p:txBody>
      </p:sp>
      <p:pic>
        <p:nvPicPr>
          <p:cNvPr id="134147" name="Picture 3"/>
          <p:cNvPicPr>
            <a:picLocks noChangeAspect="1" noChangeArrowheads="1"/>
          </p:cNvPicPr>
          <p:nvPr/>
        </p:nvPicPr>
        <p:blipFill>
          <a:blip r:embed="rId3" cstate="print"/>
          <a:srcRect/>
          <a:stretch>
            <a:fillRect/>
          </a:stretch>
        </p:blipFill>
        <p:spPr bwMode="auto">
          <a:xfrm>
            <a:off x="152400" y="1447800"/>
            <a:ext cx="4305584" cy="2906632"/>
          </a:xfrm>
          <a:prstGeom prst="rect">
            <a:avLst/>
          </a:prstGeom>
          <a:noFill/>
          <a:ln w="9525">
            <a:noFill/>
            <a:miter lim="800000"/>
            <a:headEnd/>
            <a:tailEnd/>
          </a:ln>
        </p:spPr>
      </p:pic>
      <p:pic>
        <p:nvPicPr>
          <p:cNvPr id="134148" name="Picture 4"/>
          <p:cNvPicPr>
            <a:picLocks noChangeAspect="1" noChangeArrowheads="1"/>
          </p:cNvPicPr>
          <p:nvPr/>
        </p:nvPicPr>
        <p:blipFill>
          <a:blip r:embed="rId4" cstate="print"/>
          <a:srcRect/>
          <a:stretch>
            <a:fillRect/>
          </a:stretch>
        </p:blipFill>
        <p:spPr bwMode="auto">
          <a:xfrm>
            <a:off x="4572000" y="1447800"/>
            <a:ext cx="4318808" cy="2940154"/>
          </a:xfrm>
          <a:prstGeom prst="rect">
            <a:avLst/>
          </a:prstGeom>
          <a:noFill/>
          <a:ln w="9525">
            <a:noFill/>
            <a:miter lim="800000"/>
            <a:headEnd/>
            <a:tailEnd/>
          </a:ln>
        </p:spPr>
      </p:pic>
      <p:sp>
        <p:nvSpPr>
          <p:cNvPr id="7" name="TextBox 6"/>
          <p:cNvSpPr txBox="1"/>
          <p:nvPr/>
        </p:nvSpPr>
        <p:spPr>
          <a:xfrm>
            <a:off x="762000" y="1143000"/>
            <a:ext cx="3186129" cy="677108"/>
          </a:xfrm>
          <a:prstGeom prst="rect">
            <a:avLst/>
          </a:prstGeom>
          <a:noFill/>
        </p:spPr>
        <p:txBody>
          <a:bodyPr wrap="none" rtlCol="0">
            <a:spAutoFit/>
          </a:bodyPr>
          <a:lstStyle/>
          <a:p>
            <a:r>
              <a:rPr lang="en-US" sz="2000" b="1" dirty="0" smtClean="0"/>
              <a:t>Performance -  64 CPU cores</a:t>
            </a:r>
          </a:p>
          <a:p>
            <a:endParaRPr lang="en-US" dirty="0"/>
          </a:p>
        </p:txBody>
      </p:sp>
      <p:sp>
        <p:nvSpPr>
          <p:cNvPr id="8" name="TextBox 7"/>
          <p:cNvSpPr txBox="1"/>
          <p:nvPr/>
        </p:nvSpPr>
        <p:spPr>
          <a:xfrm>
            <a:off x="4800600" y="1066800"/>
            <a:ext cx="3839641" cy="677108"/>
          </a:xfrm>
          <a:prstGeom prst="rect">
            <a:avLst/>
          </a:prstGeom>
          <a:noFill/>
        </p:spPr>
        <p:txBody>
          <a:bodyPr wrap="none" rtlCol="0">
            <a:spAutoFit/>
          </a:bodyPr>
          <a:lstStyle/>
          <a:p>
            <a:r>
              <a:rPr lang="en-US" sz="2000" b="1" dirty="0" smtClean="0"/>
              <a:t>Total Speedup – 30720 data points</a:t>
            </a:r>
          </a:p>
          <a:p>
            <a:endParaRPr lang="en-US" dirty="0"/>
          </a:p>
        </p:txBody>
      </p:sp>
      <p:pic>
        <p:nvPicPr>
          <p:cNvPr id="10" name="Picture 2"/>
          <p:cNvPicPr>
            <a:picLocks noChangeAspect="1" noChangeArrowheads="1"/>
          </p:cNvPicPr>
          <p:nvPr/>
        </p:nvPicPr>
        <p:blipFill>
          <a:blip r:embed="rId5" cstate="print"/>
          <a:srcRect/>
          <a:stretch>
            <a:fillRect/>
          </a:stretch>
        </p:blipFill>
        <p:spPr bwMode="auto">
          <a:xfrm>
            <a:off x="4724400" y="4313427"/>
            <a:ext cx="4114800" cy="25445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Obesity Study</a:t>
            </a:r>
            <a:endParaRPr lang="en-US" dirty="0"/>
          </a:p>
        </p:txBody>
      </p:sp>
      <p:sp>
        <p:nvSpPr>
          <p:cNvPr id="5" name="Content Placeholder 4"/>
          <p:cNvSpPr>
            <a:spLocks noGrp="1"/>
          </p:cNvSpPr>
          <p:nvPr>
            <p:ph idx="1"/>
          </p:nvPr>
        </p:nvSpPr>
        <p:spPr>
          <a:xfrm>
            <a:off x="457200" y="1333500"/>
            <a:ext cx="8229600" cy="4525963"/>
          </a:xfrm>
        </p:spPr>
        <p:txBody>
          <a:bodyPr>
            <a:normAutofit/>
          </a:bodyPr>
          <a:lstStyle/>
          <a:p>
            <a:r>
              <a:rPr lang="en-US" sz="2800" dirty="0" smtClean="0"/>
              <a:t>Discover environmental factors related with child obesity</a:t>
            </a:r>
          </a:p>
          <a:p>
            <a:r>
              <a:rPr lang="en-US" sz="2800" dirty="0" smtClean="0"/>
              <a:t>About 137,000 Patient records with 8 health-related and 97 environmental factors has been analyzed</a:t>
            </a:r>
            <a:endParaRPr lang="en-US" sz="2800" dirty="0"/>
          </a:p>
        </p:txBody>
      </p:sp>
      <p:sp>
        <p:nvSpPr>
          <p:cNvPr id="4" name="Rectangle 3"/>
          <p:cNvSpPr/>
          <p:nvPr/>
        </p:nvSpPr>
        <p:spPr>
          <a:xfrm>
            <a:off x="457200" y="3223013"/>
            <a:ext cx="1600200" cy="457200"/>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dirty="0" smtClean="0"/>
              <a:t>Health data</a:t>
            </a:r>
            <a:endParaRPr lang="en-US" dirty="0"/>
          </a:p>
        </p:txBody>
      </p:sp>
      <p:sp>
        <p:nvSpPr>
          <p:cNvPr id="6" name="Rectangle 5"/>
          <p:cNvSpPr/>
          <p:nvPr/>
        </p:nvSpPr>
        <p:spPr>
          <a:xfrm>
            <a:off x="2133600" y="3223013"/>
            <a:ext cx="1981200" cy="457200"/>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r>
              <a:rPr lang="en-US" dirty="0" smtClean="0"/>
              <a:t>Environment data</a:t>
            </a:r>
            <a:endParaRPr lang="en-US" dirty="0"/>
          </a:p>
        </p:txBody>
      </p:sp>
      <p:sp>
        <p:nvSpPr>
          <p:cNvPr id="7" name="Rectangle 6"/>
          <p:cNvSpPr/>
          <p:nvPr/>
        </p:nvSpPr>
        <p:spPr>
          <a:xfrm>
            <a:off x="457200" y="3680213"/>
            <a:ext cx="1600200" cy="1905000"/>
          </a:xfrm>
          <a:prstGeom prst="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a:r>
              <a:rPr lang="en-US" dirty="0" smtClean="0"/>
              <a:t>BMI</a:t>
            </a:r>
          </a:p>
          <a:p>
            <a:pPr algn="ctr"/>
            <a:r>
              <a:rPr lang="en-US" dirty="0" smtClean="0"/>
              <a:t>Blood Pressure</a:t>
            </a:r>
          </a:p>
          <a:p>
            <a:pPr algn="ctr"/>
            <a:r>
              <a:rPr lang="en-US" dirty="0" smtClean="0"/>
              <a:t>Weight</a:t>
            </a:r>
          </a:p>
          <a:p>
            <a:pPr algn="ctr"/>
            <a:r>
              <a:rPr lang="en-US" dirty="0" smtClean="0"/>
              <a:t>Height</a:t>
            </a:r>
          </a:p>
          <a:p>
            <a:pPr algn="ctr"/>
            <a:r>
              <a:rPr lang="en-US" dirty="0" smtClean="0"/>
              <a:t>…</a:t>
            </a:r>
            <a:endParaRPr lang="en-US" dirty="0"/>
          </a:p>
        </p:txBody>
      </p:sp>
      <p:sp>
        <p:nvSpPr>
          <p:cNvPr id="8" name="Rectangle 7"/>
          <p:cNvSpPr/>
          <p:nvPr/>
        </p:nvSpPr>
        <p:spPr>
          <a:xfrm>
            <a:off x="2133600" y="3680213"/>
            <a:ext cx="1981200" cy="1905000"/>
          </a:xfrm>
          <a:prstGeom prst="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91435" tIns="45718" rIns="91435" bIns="45718" rtlCol="0" anchor="ctr"/>
          <a:lstStyle/>
          <a:p>
            <a:pPr algn="ctr"/>
            <a:r>
              <a:rPr lang="en-US" dirty="0" smtClean="0"/>
              <a:t>Greenness</a:t>
            </a:r>
          </a:p>
          <a:p>
            <a:pPr algn="ctr"/>
            <a:r>
              <a:rPr lang="en-US" dirty="0" smtClean="0"/>
              <a:t>Neighborhood</a:t>
            </a:r>
          </a:p>
          <a:p>
            <a:pPr algn="ctr"/>
            <a:r>
              <a:rPr lang="en-US" dirty="0" smtClean="0"/>
              <a:t>Population</a:t>
            </a:r>
          </a:p>
          <a:p>
            <a:pPr algn="ctr"/>
            <a:r>
              <a:rPr lang="en-US" dirty="0" smtClean="0"/>
              <a:t>Income</a:t>
            </a:r>
          </a:p>
          <a:p>
            <a:pPr algn="ctr"/>
            <a:r>
              <a:rPr lang="en-US" dirty="0" smtClean="0"/>
              <a:t>…</a:t>
            </a:r>
            <a:endParaRPr lang="en-US" dirty="0"/>
          </a:p>
        </p:txBody>
      </p:sp>
      <p:sp>
        <p:nvSpPr>
          <p:cNvPr id="22" name="Rectangle 21"/>
          <p:cNvSpPr/>
          <p:nvPr/>
        </p:nvSpPr>
        <p:spPr>
          <a:xfrm>
            <a:off x="5988149" y="3223013"/>
            <a:ext cx="2209800" cy="685800"/>
          </a:xfrm>
          <a:prstGeom prst="rect">
            <a:avLst/>
          </a:prstGeom>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5" tIns="45718" rIns="91435" bIns="45718" rtlCol="0" anchor="ctr"/>
          <a:lstStyle/>
          <a:p>
            <a:pPr algn="ctr"/>
            <a:r>
              <a:rPr lang="en-US" b="1" dirty="0" smtClean="0"/>
              <a:t>Genetic Algorithm</a:t>
            </a:r>
            <a:endParaRPr lang="en-US" b="1" dirty="0"/>
          </a:p>
        </p:txBody>
      </p:sp>
      <p:sp>
        <p:nvSpPr>
          <p:cNvPr id="44040" name="Gear"/>
          <p:cNvSpPr>
            <a:spLocks noEditPoints="1" noChangeArrowheads="1"/>
          </p:cNvSpPr>
          <p:nvPr/>
        </p:nvSpPr>
        <p:spPr bwMode="auto">
          <a:xfrm>
            <a:off x="5181601" y="3070613"/>
            <a:ext cx="882749" cy="840987"/>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outerShdw blurRad="50800" dist="38100" dir="2700000" algn="tl" rotWithShape="0">
              <a:prstClr val="black">
                <a:alpha val="40000"/>
              </a:prstClr>
            </a:outerShd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35" tIns="45718" rIns="91435" bIns="45718" numCol="1" anchor="t" anchorCtr="0" compatLnSpc="1">
            <a:prstTxWarp prst="textNoShape">
              <a:avLst/>
            </a:prstTxWarp>
            <a:flatTx/>
          </a:bodyPr>
          <a:lstStyle/>
          <a:p>
            <a:endParaRPr lang="en-US"/>
          </a:p>
        </p:txBody>
      </p:sp>
      <p:sp>
        <p:nvSpPr>
          <p:cNvPr id="23" name="Rectangle 22"/>
          <p:cNvSpPr/>
          <p:nvPr/>
        </p:nvSpPr>
        <p:spPr>
          <a:xfrm>
            <a:off x="5988149" y="4058426"/>
            <a:ext cx="2209800" cy="685800"/>
          </a:xfrm>
          <a:prstGeom prst="rect">
            <a:avLst/>
          </a:prstGeom>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5" tIns="45718" rIns="91435" bIns="45718" rtlCol="0" anchor="ctr"/>
          <a:lstStyle/>
          <a:p>
            <a:pPr algn="ctr"/>
            <a:r>
              <a:rPr lang="en-US" b="1" dirty="0" smtClean="0"/>
              <a:t>Canonical Correlation Analysis</a:t>
            </a:r>
            <a:endParaRPr lang="en-US" b="1" dirty="0"/>
          </a:p>
        </p:txBody>
      </p:sp>
      <p:sp>
        <p:nvSpPr>
          <p:cNvPr id="24" name="Gear"/>
          <p:cNvSpPr>
            <a:spLocks noEditPoints="1" noChangeArrowheads="1"/>
          </p:cNvSpPr>
          <p:nvPr/>
        </p:nvSpPr>
        <p:spPr bwMode="auto">
          <a:xfrm>
            <a:off x="5181601" y="3906027"/>
            <a:ext cx="882749" cy="840987"/>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outerShdw blurRad="50800" dist="38100" dir="2700000" algn="tl" rotWithShape="0">
              <a:prstClr val="black">
                <a:alpha val="40000"/>
              </a:prstClr>
            </a:outerShd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35" tIns="45718" rIns="91435" bIns="45718" numCol="1" anchor="t" anchorCtr="0" compatLnSpc="1">
            <a:prstTxWarp prst="textNoShape">
              <a:avLst/>
            </a:prstTxWarp>
            <a:flatTx/>
          </a:bodyPr>
          <a:lstStyle/>
          <a:p>
            <a:endParaRPr lang="en-US"/>
          </a:p>
        </p:txBody>
      </p:sp>
      <p:sp>
        <p:nvSpPr>
          <p:cNvPr id="25" name="Rectangle 24"/>
          <p:cNvSpPr/>
          <p:nvPr/>
        </p:nvSpPr>
        <p:spPr>
          <a:xfrm>
            <a:off x="5988149" y="4899413"/>
            <a:ext cx="2209800" cy="685800"/>
          </a:xfrm>
          <a:prstGeom prst="rect">
            <a:avLst/>
          </a:prstGeom>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5" tIns="45718" rIns="91435" bIns="45718" rtlCol="0" anchor="ctr"/>
          <a:lstStyle/>
          <a:p>
            <a:pPr algn="ctr"/>
            <a:r>
              <a:rPr lang="en-US" b="1" dirty="0" smtClean="0"/>
              <a:t>Visualization</a:t>
            </a:r>
            <a:endParaRPr lang="en-US" b="1" dirty="0"/>
          </a:p>
        </p:txBody>
      </p:sp>
      <p:sp>
        <p:nvSpPr>
          <p:cNvPr id="26" name="Gear"/>
          <p:cNvSpPr>
            <a:spLocks noEditPoints="1" noChangeArrowheads="1"/>
          </p:cNvSpPr>
          <p:nvPr/>
        </p:nvSpPr>
        <p:spPr bwMode="auto">
          <a:xfrm>
            <a:off x="5181601" y="4747013"/>
            <a:ext cx="882749" cy="840987"/>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outerShdw blurRad="50800" dist="38100" dir="2700000" algn="tl" rotWithShape="0">
              <a:prstClr val="black">
                <a:alpha val="40000"/>
              </a:prstClr>
            </a:outerShdw>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vert="horz" wrap="square" lIns="91435" tIns="45718" rIns="91435" bIns="45718" numCol="1" anchor="t" anchorCtr="0" compatLnSpc="1">
            <a:prstTxWarp prst="textNoShape">
              <a:avLst/>
            </a:prstTxWarp>
            <a:flatTx/>
          </a:bodyPr>
          <a:lstStyle/>
          <a:p>
            <a:endParaRPr lang="en-US"/>
          </a:p>
        </p:txBody>
      </p:sp>
      <p:sp>
        <p:nvSpPr>
          <p:cNvPr id="28" name="Curved Right Arrow 27"/>
          <p:cNvSpPr/>
          <p:nvPr/>
        </p:nvSpPr>
        <p:spPr>
          <a:xfrm flipH="1" flipV="1">
            <a:off x="8305800" y="3451613"/>
            <a:ext cx="533400" cy="1905000"/>
          </a:xfrm>
          <a:prstGeom prst="curvedRightArrow">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endParaRPr lang="en-US">
              <a:solidFill>
                <a:schemeClr val="tx1"/>
              </a:solidFill>
            </a:endParaRPr>
          </a:p>
        </p:txBody>
      </p:sp>
      <p:sp>
        <p:nvSpPr>
          <p:cNvPr id="29" name="Right Arrow 28"/>
          <p:cNvSpPr/>
          <p:nvPr/>
        </p:nvSpPr>
        <p:spPr>
          <a:xfrm>
            <a:off x="4267200" y="3985013"/>
            <a:ext cx="838200" cy="685800"/>
          </a:xfrm>
          <a:prstGeom prst="rightArrow">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endParaRPr lang="en-US"/>
          </a:p>
        </p:txBody>
      </p:sp>
      <p:sp>
        <p:nvSpPr>
          <p:cNvPr id="16" name="Down Arrow 15"/>
          <p:cNvSpPr/>
          <p:nvPr/>
        </p:nvSpPr>
        <p:spPr>
          <a:xfrm>
            <a:off x="6705600" y="3911600"/>
            <a:ext cx="609600" cy="152400"/>
          </a:xfrm>
          <a:prstGeom prst="downArrow">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endParaRPr lang="en-US"/>
          </a:p>
        </p:txBody>
      </p:sp>
      <p:sp>
        <p:nvSpPr>
          <p:cNvPr id="17" name="Down Arrow 16"/>
          <p:cNvSpPr/>
          <p:nvPr/>
        </p:nvSpPr>
        <p:spPr>
          <a:xfrm>
            <a:off x="6705600" y="4749800"/>
            <a:ext cx="609600" cy="152400"/>
          </a:xfrm>
          <a:prstGeom prst="downArrow">
            <a:avLst/>
          </a:prstGeom>
        </p:spPr>
        <p:style>
          <a:lnRef idx="0">
            <a:schemeClr val="accent1"/>
          </a:lnRef>
          <a:fillRef idx="3">
            <a:schemeClr val="accent1"/>
          </a:fillRef>
          <a:effectRef idx="3">
            <a:schemeClr val="accent1"/>
          </a:effectRef>
          <a:fontRef idx="minor">
            <a:schemeClr val="lt1"/>
          </a:fontRef>
        </p:style>
        <p:txBody>
          <a:bodyPr lIns="91435" tIns="45718" rIns="91435" bIns="45718" rtlCol="0" anchor="ctr"/>
          <a:lstStyle/>
          <a:p>
            <a:pPr algn="ct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6" name="Picture 2" descr="F:\WeightedPatientMDSEnvPC0.png"/>
          <p:cNvPicPr>
            <a:picLocks noChangeAspect="1" noChangeArrowheads="1"/>
          </p:cNvPicPr>
          <p:nvPr/>
        </p:nvPicPr>
        <p:blipFill>
          <a:blip r:embed="rId3" cstate="print"/>
          <a:srcRect/>
          <a:stretch>
            <a:fillRect/>
          </a:stretch>
        </p:blipFill>
        <p:spPr bwMode="auto">
          <a:xfrm>
            <a:off x="0" y="-26030"/>
            <a:ext cx="9144000" cy="6884030"/>
          </a:xfrm>
          <a:prstGeom prst="rect">
            <a:avLst/>
          </a:prstGeom>
          <a:noFill/>
        </p:spPr>
      </p:pic>
      <p:sp>
        <p:nvSpPr>
          <p:cNvPr id="5" name="Content Placeholder 4"/>
          <p:cNvSpPr>
            <a:spLocks noGrp="1"/>
          </p:cNvSpPr>
          <p:nvPr>
            <p:ph idx="1"/>
          </p:nvPr>
        </p:nvSpPr>
        <p:spPr>
          <a:xfrm>
            <a:off x="228600" y="5257800"/>
            <a:ext cx="8229600" cy="1600200"/>
          </a:xfrm>
        </p:spPr>
        <p:txBody>
          <a:bodyPr>
            <a:normAutofit fontScale="70000" lnSpcReduction="20000"/>
          </a:bodyPr>
          <a:lstStyle/>
          <a:p>
            <a:r>
              <a:rPr lang="en-US" dirty="0" smtClean="0">
                <a:solidFill>
                  <a:schemeClr val="bg1"/>
                </a:solidFill>
              </a:rPr>
              <a:t>MDS of 635 Census Blocks with 97 Environmental Properties</a:t>
            </a:r>
          </a:p>
          <a:p>
            <a:r>
              <a:rPr lang="en-US" dirty="0" smtClean="0">
                <a:solidFill>
                  <a:schemeClr val="bg1"/>
                </a:solidFill>
              </a:rPr>
              <a:t>Shows expected Correlation with Principal Component – color varies from greenish to reddish as projection of leading eigenvector changes value</a:t>
            </a:r>
          </a:p>
          <a:p>
            <a:r>
              <a:rPr lang="en-US" dirty="0" smtClean="0">
                <a:solidFill>
                  <a:schemeClr val="bg1"/>
                </a:solidFill>
              </a:rPr>
              <a:t>Ten color bins used</a:t>
            </a:r>
            <a:endParaRPr lang="en-US" dirty="0">
              <a:solidFill>
                <a:schemeClr val="bg1"/>
              </a:solidFill>
            </a:endParaRPr>
          </a:p>
        </p:txBody>
      </p:sp>
      <p:sp>
        <p:nvSpPr>
          <p:cNvPr id="6" name="TextBox 5"/>
          <p:cNvSpPr txBox="1"/>
          <p:nvPr/>
        </p:nvSpPr>
        <p:spPr>
          <a:xfrm>
            <a:off x="1143000" y="533400"/>
            <a:ext cx="5147884" cy="1384995"/>
          </a:xfrm>
          <a:prstGeom prst="rect">
            <a:avLst/>
          </a:prstGeom>
          <a:noFill/>
        </p:spPr>
        <p:txBody>
          <a:bodyPr wrap="none" rtlCol="0">
            <a:spAutoFit/>
          </a:bodyPr>
          <a:lstStyle/>
          <a:p>
            <a:pPr algn="l" rtl="0"/>
            <a:r>
              <a:rPr lang="en-US" sz="2800" kern="1200" dirty="0" smtClean="0">
                <a:solidFill>
                  <a:prstClr val="white"/>
                </a:solidFill>
                <a:latin typeface="Calibri"/>
                <a:ea typeface="+mn-ea"/>
                <a:cs typeface="+mn-cs"/>
              </a:rPr>
              <a:t>Apply MDS to Patient Record Data</a:t>
            </a:r>
          </a:p>
          <a:p>
            <a:pPr algn="l" rtl="0"/>
            <a:r>
              <a:rPr lang="en-US" sz="2800" dirty="0" smtClean="0">
                <a:solidFill>
                  <a:prstClr val="white"/>
                </a:solidFill>
                <a:latin typeface="Calibri"/>
              </a:rPr>
              <a:t>and correlation to GIS properties</a:t>
            </a:r>
          </a:p>
          <a:p>
            <a:pPr algn="l" rtl="0"/>
            <a:r>
              <a:rPr lang="en-US" sz="2800" kern="1200" dirty="0" smtClean="0">
                <a:solidFill>
                  <a:prstClr val="white"/>
                </a:solidFill>
                <a:latin typeface="Calibri"/>
                <a:ea typeface="+mn-ea"/>
                <a:cs typeface="+mn-cs"/>
              </a:rPr>
              <a:t>MDS </a:t>
            </a:r>
            <a:r>
              <a:rPr lang="en-US" sz="2800" kern="1200" dirty="0">
                <a:solidFill>
                  <a:prstClr val="white"/>
                </a:solidFill>
                <a:latin typeface="Calibri"/>
                <a:ea typeface="+mn-ea"/>
                <a:cs typeface="+mn-cs"/>
              </a:rPr>
              <a:t>and </a:t>
            </a:r>
            <a:r>
              <a:rPr lang="en-US" sz="2800" kern="1200" dirty="0" smtClean="0">
                <a:solidFill>
                  <a:prstClr val="white"/>
                </a:solidFill>
                <a:latin typeface="Calibri"/>
                <a:ea typeface="+mn-ea"/>
                <a:cs typeface="+mn-cs"/>
              </a:rPr>
              <a:t>Primary PCA Vector</a:t>
            </a:r>
            <a:endParaRPr lang="en-US" sz="2800" kern="1200" dirty="0">
              <a:solidFill>
                <a:prstClr val="white"/>
              </a:solidFill>
              <a:latin typeface="Calibri"/>
              <a:ea typeface="+mn-ea"/>
              <a:cs typeface="+mn-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7" name="Picture 0" descr="cca_correlation.png"/>
          <p:cNvPicPr>
            <a:picLocks noChangeAspect="1" noChangeArrowheads="1"/>
          </p:cNvPicPr>
          <p:nvPr/>
        </p:nvPicPr>
        <p:blipFill>
          <a:blip r:embed="rId3" cstate="print"/>
          <a:srcRect/>
          <a:stretch>
            <a:fillRect/>
          </a:stretch>
        </p:blipFill>
        <p:spPr bwMode="auto">
          <a:xfrm>
            <a:off x="2133600" y="914400"/>
            <a:ext cx="4572000" cy="4845303"/>
          </a:xfrm>
          <a:prstGeom prst="rect">
            <a:avLst/>
          </a:prstGeom>
          <a:noFill/>
          <a:ln w="9525">
            <a:noFill/>
            <a:miter lim="800000"/>
            <a:headEnd/>
            <a:tailEnd/>
          </a:ln>
        </p:spPr>
      </p:pic>
      <p:sp>
        <p:nvSpPr>
          <p:cNvPr id="8" name="TextBox 7"/>
          <p:cNvSpPr txBox="1"/>
          <p:nvPr/>
        </p:nvSpPr>
        <p:spPr>
          <a:xfrm>
            <a:off x="0" y="5791200"/>
            <a:ext cx="8763000" cy="830993"/>
          </a:xfrm>
          <a:prstGeom prst="rect">
            <a:avLst/>
          </a:prstGeom>
          <a:noFill/>
        </p:spPr>
        <p:txBody>
          <a:bodyPr wrap="square" lIns="91435" tIns="45718" rIns="91435" bIns="45718" rtlCol="0">
            <a:spAutoFit/>
          </a:bodyPr>
          <a:lstStyle/>
          <a:p>
            <a:r>
              <a:rPr lang="en-US" sz="2400" dirty="0" smtClean="0"/>
              <a:t>The </a:t>
            </a:r>
            <a:r>
              <a:rPr lang="en-US" sz="2400" dirty="0"/>
              <a:t>plot of the first pair of canonical variables for 635 Census </a:t>
            </a:r>
            <a:r>
              <a:rPr lang="en-US" sz="2400" dirty="0" smtClean="0"/>
              <a:t>Blocks compared to patient records </a:t>
            </a:r>
            <a:endParaRPr lang="en-US" sz="2400" dirty="0"/>
          </a:p>
        </p:txBody>
      </p:sp>
      <p:sp>
        <p:nvSpPr>
          <p:cNvPr id="9" name="Title 1"/>
          <p:cNvSpPr txBox="1">
            <a:spLocks/>
          </p:cNvSpPr>
          <p:nvPr/>
        </p:nvSpPr>
        <p:spPr>
          <a:xfrm>
            <a:off x="0" y="0"/>
            <a:ext cx="9144000" cy="889000"/>
          </a:xfrm>
          <a:prstGeom prst="rect">
            <a:avLst/>
          </a:prstGeom>
        </p:spPr>
        <p:txBody>
          <a:bodyPr lIns="64008" tIns="32004" rIns="64008" bIns="32004"/>
          <a:lstStyle/>
          <a:p>
            <a:pPr lvl="0" algn="ctr">
              <a:spcBef>
                <a:spcPct val="0"/>
              </a:spcBef>
            </a:pPr>
            <a:r>
              <a:rPr lang="en-US" sz="3100" dirty="0" smtClean="0">
                <a:latin typeface="+mj-lt"/>
                <a:ea typeface="+mj-ea"/>
                <a:cs typeface="+mj-cs"/>
              </a:rPr>
              <a:t>Canonical Correlation Analysis </a:t>
            </a:r>
            <a:br>
              <a:rPr lang="en-US" sz="3100" dirty="0" smtClean="0">
                <a:latin typeface="+mj-lt"/>
                <a:ea typeface="+mj-ea"/>
                <a:cs typeface="+mj-cs"/>
              </a:rPr>
            </a:br>
            <a:r>
              <a:rPr lang="en-US" sz="3100" dirty="0" smtClean="0">
                <a:latin typeface="+mj-lt"/>
                <a:ea typeface="+mj-ea"/>
                <a:cs typeface="+mj-cs"/>
              </a:rPr>
              <a:t>and Multidimensional Scaling</a:t>
            </a:r>
            <a:endParaRPr lang="en-US" sz="3100" dirty="0">
              <a:latin typeface="+mj-lt"/>
              <a:ea typeface="+mj-ea"/>
              <a:cs typeface="+mj-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543800" cy="990600"/>
          </a:xfrm>
        </p:spPr>
        <p:txBody>
          <a:bodyPr>
            <a:normAutofit/>
          </a:bodyPr>
          <a:lstStyle/>
          <a:p>
            <a:r>
              <a:rPr lang="en-US" sz="3200" dirty="0" smtClean="0"/>
              <a:t>Summary: Key Features of our Approach I</a:t>
            </a:r>
            <a:endParaRPr lang="en-US" sz="3200" dirty="0"/>
          </a:p>
        </p:txBody>
      </p:sp>
      <p:sp>
        <p:nvSpPr>
          <p:cNvPr id="3" name="Content Placeholder 2"/>
          <p:cNvSpPr>
            <a:spLocks noGrp="1"/>
          </p:cNvSpPr>
          <p:nvPr>
            <p:ph idx="1"/>
          </p:nvPr>
        </p:nvSpPr>
        <p:spPr>
          <a:xfrm>
            <a:off x="0" y="1219200"/>
            <a:ext cx="9144000" cy="5029200"/>
          </a:xfrm>
        </p:spPr>
        <p:txBody>
          <a:bodyPr>
            <a:normAutofit/>
          </a:bodyPr>
          <a:lstStyle/>
          <a:p>
            <a:r>
              <a:rPr lang="en-US" sz="2000" dirty="0" smtClean="0"/>
              <a:t>Intend to implement range of biology applications with Dryad/Hadoop</a:t>
            </a:r>
          </a:p>
          <a:p>
            <a:r>
              <a:rPr lang="en-US" sz="2000" dirty="0" smtClean="0"/>
              <a:t>FutureGrid allows easy Windows v Linux with and without VM comparison</a:t>
            </a:r>
          </a:p>
          <a:p>
            <a:r>
              <a:rPr lang="en-US" sz="2000" dirty="0" smtClean="0"/>
              <a:t>Initially we will make key capabilities available as services that we eventually implement on virtual clusters (clouds) to address very large problems</a:t>
            </a:r>
          </a:p>
          <a:p>
            <a:pPr lvl="1"/>
            <a:r>
              <a:rPr lang="en-US" sz="2000" dirty="0" smtClean="0"/>
              <a:t>Basic Pairwise dissimilarity calculations</a:t>
            </a:r>
          </a:p>
          <a:p>
            <a:pPr lvl="1"/>
            <a:r>
              <a:rPr lang="en-US" sz="2000" dirty="0" smtClean="0"/>
              <a:t>R (done already by us and others)</a:t>
            </a:r>
          </a:p>
          <a:p>
            <a:pPr lvl="1"/>
            <a:r>
              <a:rPr lang="en-US" sz="2000" dirty="0" smtClean="0"/>
              <a:t>MDS in various forms</a:t>
            </a:r>
          </a:p>
          <a:p>
            <a:pPr lvl="1"/>
            <a:r>
              <a:rPr lang="en-US" sz="2000" dirty="0" smtClean="0"/>
              <a:t>Vector and </a:t>
            </a:r>
            <a:r>
              <a:rPr lang="en-US" sz="2000" dirty="0" err="1" smtClean="0"/>
              <a:t>Pairwise</a:t>
            </a:r>
            <a:r>
              <a:rPr lang="en-US" sz="2000" dirty="0" smtClean="0"/>
              <a:t> Deterministic annealing clustering</a:t>
            </a:r>
          </a:p>
          <a:p>
            <a:r>
              <a:rPr lang="en-US" sz="2000" dirty="0" smtClean="0"/>
              <a:t>Point viewer (</a:t>
            </a:r>
            <a:r>
              <a:rPr lang="en-US" sz="2000" dirty="0" err="1" smtClean="0"/>
              <a:t>Plotviz</a:t>
            </a:r>
            <a:r>
              <a:rPr lang="en-US" sz="2000" dirty="0" smtClean="0"/>
              <a:t>) either as download (to Windows!) or as  a Web service</a:t>
            </a:r>
          </a:p>
          <a:p>
            <a:r>
              <a:rPr lang="en-US" sz="2000" dirty="0" smtClean="0"/>
              <a:t>Note much of our code written in C# (high performance managed code) and runs on Microsoft HPCS 2008 (with Dryad extensions)</a:t>
            </a:r>
          </a:p>
          <a:p>
            <a:pPr lvl="1"/>
            <a:r>
              <a:rPr lang="en-US" sz="2000" dirty="0" smtClean="0"/>
              <a:t>Hadoop code written in Java</a:t>
            </a:r>
          </a:p>
          <a:p>
            <a:pPr lvl="1"/>
            <a:endParaRPr lang="en-US" sz="20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696200" cy="685800"/>
          </a:xfrm>
        </p:spPr>
        <p:txBody>
          <a:bodyPr>
            <a:normAutofit/>
          </a:bodyPr>
          <a:lstStyle/>
          <a:p>
            <a:r>
              <a:rPr lang="en-US" sz="3200" dirty="0" smtClean="0"/>
              <a:t>Summary: Key Features of our Approach II</a:t>
            </a:r>
            <a:endParaRPr lang="en-US" sz="3200" dirty="0"/>
          </a:p>
        </p:txBody>
      </p:sp>
      <p:sp>
        <p:nvSpPr>
          <p:cNvPr id="3" name="Content Placeholder 2"/>
          <p:cNvSpPr>
            <a:spLocks noGrp="1"/>
          </p:cNvSpPr>
          <p:nvPr>
            <p:ph idx="1"/>
          </p:nvPr>
        </p:nvSpPr>
        <p:spPr>
          <a:xfrm>
            <a:off x="0" y="1219200"/>
            <a:ext cx="9144000" cy="5029200"/>
          </a:xfrm>
        </p:spPr>
        <p:txBody>
          <a:bodyPr>
            <a:normAutofit/>
          </a:bodyPr>
          <a:lstStyle/>
          <a:p>
            <a:r>
              <a:rPr lang="en-US" sz="2800" dirty="0" smtClean="0"/>
              <a:t>Dryad/</a:t>
            </a:r>
            <a:r>
              <a:rPr lang="en-US" sz="2800" dirty="0" err="1" smtClean="0"/>
              <a:t>Hadoop</a:t>
            </a:r>
            <a:r>
              <a:rPr lang="en-US" sz="2800" dirty="0" smtClean="0"/>
              <a:t>/Azure promising for Biology computations</a:t>
            </a:r>
          </a:p>
          <a:p>
            <a:r>
              <a:rPr lang="en-US" sz="2800" dirty="0" smtClean="0"/>
              <a:t>Dynamic Virtual Clusters allow one to switch between different modes</a:t>
            </a:r>
          </a:p>
          <a:p>
            <a:r>
              <a:rPr lang="en-US" sz="2800" dirty="0" smtClean="0"/>
              <a:t>Overhead of VM’s on </a:t>
            </a:r>
            <a:r>
              <a:rPr lang="en-US" sz="2800" dirty="0" err="1" smtClean="0"/>
              <a:t>Hadoop</a:t>
            </a:r>
            <a:r>
              <a:rPr lang="en-US" sz="2800" dirty="0" smtClean="0"/>
              <a:t> (15%) acceptable</a:t>
            </a:r>
          </a:p>
          <a:p>
            <a:r>
              <a:rPr lang="en-US" sz="2800" dirty="0" smtClean="0"/>
              <a:t>Inhomogeneous problems currently favors </a:t>
            </a:r>
            <a:r>
              <a:rPr lang="en-US" sz="2800" dirty="0" err="1" smtClean="0"/>
              <a:t>Hadoop</a:t>
            </a:r>
            <a:r>
              <a:rPr lang="en-US" sz="2800" dirty="0" smtClean="0"/>
              <a:t> over Dryad</a:t>
            </a:r>
          </a:p>
          <a:p>
            <a:r>
              <a:rPr lang="en-US" sz="2800" dirty="0" err="1" smtClean="0"/>
              <a:t>MapReduce</a:t>
            </a:r>
            <a:r>
              <a:rPr lang="en-US" sz="2800" dirty="0" smtClean="0"/>
              <a:t>++ allows iterative problems (classic linear algebra/datamining) to use </a:t>
            </a:r>
            <a:r>
              <a:rPr lang="en-US" sz="2800" dirty="0" err="1" smtClean="0"/>
              <a:t>MapReduce</a:t>
            </a:r>
            <a:r>
              <a:rPr lang="en-US" sz="2800" dirty="0" smtClean="0"/>
              <a:t> model </a:t>
            </a:r>
            <a:r>
              <a:rPr lang="en-US" sz="2800" dirty="0" smtClean="0"/>
              <a:t>efficiently</a:t>
            </a:r>
          </a:p>
          <a:p>
            <a:pPr lvl="1"/>
            <a:r>
              <a:rPr lang="en-US" sz="2400" dirty="0" smtClean="0"/>
              <a:t>Prototype Twister released</a:t>
            </a:r>
            <a:endParaRPr lang="en-US" sz="2400" dirty="0" smtClean="0"/>
          </a:p>
          <a:p>
            <a:pPr lvl="1"/>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salsa_ppt_template_black</Template>
  <TotalTime>17751</TotalTime>
  <Words>6621</Words>
  <Application>Microsoft Office PowerPoint</Application>
  <PresentationFormat>On-screen Show (4:3)</PresentationFormat>
  <Paragraphs>1374</Paragraphs>
  <Slides>97</Slides>
  <Notes>97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Office Theme</vt:lpstr>
      <vt:lpstr>Equation</vt:lpstr>
      <vt:lpstr>Cloud Technologies and Applications</vt:lpstr>
      <vt:lpstr>Collaborators in SALSA Project</vt:lpstr>
      <vt:lpstr>Cluster Configurations</vt:lpstr>
      <vt:lpstr>Convergence is Happening</vt:lpstr>
      <vt:lpstr>Important Trends</vt:lpstr>
      <vt:lpstr>Intel’s Projection</vt:lpstr>
      <vt:lpstr>Slide 7</vt:lpstr>
      <vt:lpstr>Clouds as Cost Effective Data Centers</vt:lpstr>
      <vt:lpstr>Clouds hide Complexity</vt:lpstr>
      <vt:lpstr>Slide 10</vt:lpstr>
      <vt:lpstr>Philosophy of Clouds and Grids</vt:lpstr>
      <vt:lpstr>Cloud Computing: Infrastructure and Runtimes</vt:lpstr>
      <vt:lpstr>Microsoft Project Objectives</vt:lpstr>
      <vt:lpstr>Approach</vt:lpstr>
      <vt:lpstr>Slide 15</vt:lpstr>
      <vt:lpstr>Use any Collection of Computers</vt:lpstr>
      <vt:lpstr>Slide 17</vt:lpstr>
      <vt:lpstr>Runtime System Used</vt:lpstr>
      <vt:lpstr>Microsoft Project Major Achievements</vt:lpstr>
      <vt:lpstr>Broader Impact</vt:lpstr>
      <vt:lpstr>Intel’s Application Stack</vt:lpstr>
      <vt:lpstr>Parallel Dataming Algorithms on Multicore</vt:lpstr>
      <vt:lpstr>General Formula  DAC  GM  GTM  DAGTM  DAGM</vt:lpstr>
      <vt:lpstr>Slide 24</vt:lpstr>
      <vt:lpstr>Deterministic Annealing Clustering of Indiana Census Data</vt:lpstr>
      <vt:lpstr>Changing resolution of GIS CluStering</vt:lpstr>
      <vt:lpstr>Typical CCR Performance Measurement</vt:lpstr>
      <vt:lpstr>Notes on Performance</vt:lpstr>
      <vt:lpstr>CCR Overhead for a computation of 23.76 µs between messaging</vt:lpstr>
      <vt:lpstr>Slide 30</vt:lpstr>
      <vt:lpstr>Slide 31</vt:lpstr>
      <vt:lpstr>Slide 32</vt:lpstr>
      <vt:lpstr>Slide 33</vt:lpstr>
      <vt:lpstr>Slide 34</vt:lpstr>
      <vt:lpstr>Typical CCR Comparison with TPL</vt:lpstr>
      <vt:lpstr>Threading versus MPI on node Always MPI between nodes </vt:lpstr>
      <vt:lpstr>Data Intensive Architecture</vt:lpstr>
      <vt:lpstr>MapReduce “File/Data Repository” Parallelism</vt:lpstr>
      <vt:lpstr>Application Classes (Parallel software/hardware in terms of 5 “Application architecture” Structures) </vt:lpstr>
      <vt:lpstr>Applications &amp; Different Interconnection Patterns</vt:lpstr>
      <vt:lpstr>Some Life Sciences Applications</vt:lpstr>
      <vt:lpstr>Cloud Related Technology Research</vt:lpstr>
      <vt:lpstr>DNA Sequencing Pipeline</vt:lpstr>
      <vt:lpstr>Dynamic Virtual Clusters</vt:lpstr>
      <vt:lpstr>SALSA HPC  Dynamic Virtual Clusters Demo</vt:lpstr>
      <vt:lpstr>Alu and Sequencing Workflow</vt:lpstr>
      <vt:lpstr>Pairwise Distances – ALU Sequences</vt:lpstr>
      <vt:lpstr>Hadoop/Dryad Model</vt:lpstr>
      <vt:lpstr>High Performance  Dimension Reduction and Visualization</vt:lpstr>
      <vt:lpstr>Dimension Reduction Algorithms</vt:lpstr>
      <vt:lpstr>Analysis of 60 Million PubChem Entries</vt:lpstr>
      <vt:lpstr>Disease-Gene Data Analysis </vt:lpstr>
      <vt:lpstr>MDS/GTM with PubChem</vt:lpstr>
      <vt:lpstr>PlotViz Screenshot (I) - MDS</vt:lpstr>
      <vt:lpstr>PlotViz Screenshot (II) - GTM</vt:lpstr>
      <vt:lpstr>PlotViz Screenshot (III) - MDS</vt:lpstr>
      <vt:lpstr>PlotViz Screenshot (IV) - GTM</vt:lpstr>
      <vt:lpstr>High Performance Data Visualization..</vt:lpstr>
      <vt:lpstr>MDS/GTM for 100K PubChem</vt:lpstr>
      <vt:lpstr>Bioassay activity in PubChem</vt:lpstr>
      <vt:lpstr>Correlation between MDS/GTM</vt:lpstr>
      <vt:lpstr>Biology MDS and Clustering Results</vt:lpstr>
      <vt:lpstr>Hierarchical Subclustering</vt:lpstr>
      <vt:lpstr>Slide 64</vt:lpstr>
      <vt:lpstr>Applications using Dryad &amp; DryadLINQ (2)</vt:lpstr>
      <vt:lpstr>All-Pairs[3] Using DryadLINQ</vt:lpstr>
      <vt:lpstr>Dryad versus MPI for Smith Waterman</vt:lpstr>
      <vt:lpstr>Dryad Scaling on Smith Waterman</vt:lpstr>
      <vt:lpstr>Dryad for Inhomogeneous Data</vt:lpstr>
      <vt:lpstr>Hadoop/Dryad Comparison “Homogeneous” Data</vt:lpstr>
      <vt:lpstr>Hadoop/Dryad Comparison Inhomogeneous Data I</vt:lpstr>
      <vt:lpstr>Hadoop/Dryad Comparison Inhomogeneous Data II</vt:lpstr>
      <vt:lpstr>Hadoop VM Performance Degradation</vt:lpstr>
      <vt:lpstr>Block Dependence of Dryad SW-G Processing on 32 node IDataplex</vt:lpstr>
      <vt:lpstr>Dryad &amp; DryadLINQ Evaluation</vt:lpstr>
      <vt:lpstr>PhyloD using Azure and DryadLINQ</vt:lpstr>
      <vt:lpstr>Mapping of PhyloD to Azure</vt:lpstr>
      <vt:lpstr>PhyloD Azure Performance</vt:lpstr>
      <vt:lpstr>CAP3 - DNA Sequence Assembly Program</vt:lpstr>
      <vt:lpstr>CAP3 - Performance</vt:lpstr>
      <vt:lpstr>Application Classes </vt:lpstr>
      <vt:lpstr>Twister(MapReduce++)</vt:lpstr>
      <vt:lpstr>Iterative Computations</vt:lpstr>
      <vt:lpstr>High Energy Physics Data Analysis</vt:lpstr>
      <vt:lpstr>Reduce Phase of Particle Physics  “Find the Higgs” using Dryad</vt:lpstr>
      <vt:lpstr>Kmeans Clustering</vt:lpstr>
      <vt:lpstr>Matrix Multiplication &amp; K-Means Clustering Using Cloud Technologies</vt:lpstr>
      <vt:lpstr>Different Hardware/VM configurations</vt:lpstr>
      <vt:lpstr>MPI Applications</vt:lpstr>
      <vt:lpstr>MPI on Clouds: Matrix Multiplication</vt:lpstr>
      <vt:lpstr>MPI on Clouds Kmeans Clustering</vt:lpstr>
      <vt:lpstr>MPI on Clouds  Parallel Wave Equation Solver</vt:lpstr>
      <vt:lpstr>Child Obesity Study</vt:lpstr>
      <vt:lpstr>Slide 94</vt:lpstr>
      <vt:lpstr>Slide 95</vt:lpstr>
      <vt:lpstr>Summary: Key Features of our Approach I</vt:lpstr>
      <vt:lpstr>Summary: Key Features of our Approach II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ptl</dc:creator>
  <cp:lastModifiedBy>Geoffrey Fox</cp:lastModifiedBy>
  <cp:revision>826</cp:revision>
  <dcterms:created xsi:type="dcterms:W3CDTF">2009-02-17T15:34:47Z</dcterms:created>
  <dcterms:modified xsi:type="dcterms:W3CDTF">2010-02-14T20:56:53Z</dcterms:modified>
</cp:coreProperties>
</file>