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66"/>
  </p:notesMasterIdLst>
  <p:sldIdLst>
    <p:sldId id="256" r:id="rId2"/>
    <p:sldId id="566" r:id="rId3"/>
    <p:sldId id="589" r:id="rId4"/>
    <p:sldId id="569" r:id="rId5"/>
    <p:sldId id="515" r:id="rId6"/>
    <p:sldId id="516" r:id="rId7"/>
    <p:sldId id="662" r:id="rId8"/>
    <p:sldId id="656" r:id="rId9"/>
    <p:sldId id="651" r:id="rId10"/>
    <p:sldId id="641" r:id="rId11"/>
    <p:sldId id="642" r:id="rId12"/>
    <p:sldId id="649" r:id="rId13"/>
    <p:sldId id="650" r:id="rId14"/>
    <p:sldId id="645" r:id="rId15"/>
    <p:sldId id="610" r:id="rId16"/>
    <p:sldId id="619" r:id="rId17"/>
    <p:sldId id="644" r:id="rId18"/>
    <p:sldId id="643" r:id="rId19"/>
    <p:sldId id="664" r:id="rId20"/>
    <p:sldId id="636" r:id="rId21"/>
    <p:sldId id="626" r:id="rId22"/>
    <p:sldId id="637" r:id="rId23"/>
    <p:sldId id="663" r:id="rId24"/>
    <p:sldId id="631" r:id="rId25"/>
    <p:sldId id="632" r:id="rId26"/>
    <p:sldId id="597" r:id="rId27"/>
    <p:sldId id="620" r:id="rId28"/>
    <p:sldId id="622" r:id="rId29"/>
    <p:sldId id="623" r:id="rId30"/>
    <p:sldId id="624" r:id="rId31"/>
    <p:sldId id="625" r:id="rId32"/>
    <p:sldId id="614" r:id="rId33"/>
    <p:sldId id="615" r:id="rId34"/>
    <p:sldId id="616" r:id="rId35"/>
    <p:sldId id="657" r:id="rId36"/>
    <p:sldId id="594" r:id="rId37"/>
    <p:sldId id="595" r:id="rId38"/>
    <p:sldId id="474" r:id="rId39"/>
    <p:sldId id="473" r:id="rId40"/>
    <p:sldId id="470" r:id="rId41"/>
    <p:sldId id="526" r:id="rId42"/>
    <p:sldId id="527" r:id="rId43"/>
    <p:sldId id="658" r:id="rId44"/>
    <p:sldId id="539" r:id="rId45"/>
    <p:sldId id="541" r:id="rId46"/>
    <p:sldId id="542" r:id="rId47"/>
    <p:sldId id="598" r:id="rId48"/>
    <p:sldId id="599" r:id="rId49"/>
    <p:sldId id="600" r:id="rId50"/>
    <p:sldId id="601" r:id="rId51"/>
    <p:sldId id="602" r:id="rId52"/>
    <p:sldId id="603" r:id="rId53"/>
    <p:sldId id="604" r:id="rId54"/>
    <p:sldId id="605" r:id="rId55"/>
    <p:sldId id="606" r:id="rId56"/>
    <p:sldId id="550" r:id="rId57"/>
    <p:sldId id="646" r:id="rId58"/>
    <p:sldId id="647" r:id="rId59"/>
    <p:sldId id="648" r:id="rId60"/>
    <p:sldId id="332" r:id="rId61"/>
    <p:sldId id="457" r:id="rId62"/>
    <p:sldId id="549" r:id="rId63"/>
    <p:sldId id="660" r:id="rId64"/>
    <p:sldId id="661"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DEE7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55" autoAdjust="0"/>
    <p:restoredTop sz="80374" autoAdjust="0"/>
  </p:normalViewPr>
  <p:slideViewPr>
    <p:cSldViewPr>
      <p:cViewPr>
        <p:scale>
          <a:sx n="66" d="100"/>
          <a:sy n="66" d="100"/>
        </p:scale>
        <p:origin x="-1166"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academic\phd\Publications\eScience2009\eScience_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xqiu\Documents\DICProposal\PWC.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eoffrey%20Fox\Desktop\CCGrid_multicore\ccr_vs_tpl_alu3533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sz="1600"/>
            </a:pPr>
            <a:r>
              <a:rPr lang="en-US" sz="1400" dirty="0"/>
              <a:t>Time to process 1280 files each with ~375 sequences</a:t>
            </a:r>
          </a:p>
        </c:rich>
      </c:tx>
      <c:layout>
        <c:manualLayout>
          <c:xMode val="edge"/>
          <c:yMode val="edge"/>
          <c:x val="0.20578986220472442"/>
          <c:y val="2.8571428571428612E-2"/>
        </c:manualLayout>
      </c:layout>
    </c:title>
    <c:plotArea>
      <c:layout>
        <c:manualLayout>
          <c:layoutTarget val="inner"/>
          <c:xMode val="edge"/>
          <c:yMode val="edge"/>
          <c:x val="0.22606593818629997"/>
          <c:y val="0.22025778027746651"/>
          <c:w val="0.67189324548717877"/>
          <c:h val="0.68321459817522767"/>
        </c:manualLayout>
      </c:layout>
      <c:barChart>
        <c:barDir val="col"/>
        <c:grouping val="clustered"/>
        <c:ser>
          <c:idx val="0"/>
          <c:order val="0"/>
          <c:tx>
            <c:v>Hadoop</c:v>
          </c:tx>
          <c:cat>
            <c:strRef>
              <c:f>'Cap3'!$J$12:$K$12</c:f>
              <c:strCache>
                <c:ptCount val="2"/>
                <c:pt idx="0">
                  <c:v>Hadoop</c:v>
                </c:pt>
                <c:pt idx="1">
                  <c:v>Dryad</c:v>
                </c:pt>
              </c:strCache>
            </c:strRef>
          </c:cat>
          <c:val>
            <c:numRef>
              <c:f>'Cap3'!$J$17</c:f>
              <c:numCache>
                <c:formatCode>General</c:formatCode>
                <c:ptCount val="1"/>
                <c:pt idx="0">
                  <c:v>573.00099999999998</c:v>
                </c:pt>
              </c:numCache>
            </c:numRef>
          </c:val>
        </c:ser>
        <c:ser>
          <c:idx val="1"/>
          <c:order val="1"/>
          <c:tx>
            <c:v>DryadLINQ</c:v>
          </c:tx>
          <c:cat>
            <c:strRef>
              <c:f>'Cap3'!$J$12:$K$12</c:f>
              <c:strCache>
                <c:ptCount val="2"/>
                <c:pt idx="0">
                  <c:v>Hadoop</c:v>
                </c:pt>
                <c:pt idx="1">
                  <c:v>Dryad</c:v>
                </c:pt>
              </c:strCache>
            </c:strRef>
          </c:cat>
          <c:val>
            <c:numRef>
              <c:f>'Cap3'!$K$17</c:f>
              <c:numCache>
                <c:formatCode>General</c:formatCode>
                <c:ptCount val="1"/>
                <c:pt idx="0">
                  <c:v>478.69299999999993</c:v>
                </c:pt>
              </c:numCache>
            </c:numRef>
          </c:val>
        </c:ser>
        <c:axId val="77545856"/>
        <c:axId val="77547392"/>
      </c:barChart>
      <c:catAx>
        <c:axId val="77545856"/>
        <c:scaling>
          <c:orientation val="minMax"/>
        </c:scaling>
        <c:delete val="1"/>
        <c:axPos val="b"/>
        <c:numFmt formatCode="General" sourceLinked="1"/>
        <c:majorTickMark val="none"/>
        <c:tickLblPos val="none"/>
        <c:crossAx val="77547392"/>
        <c:crosses val="autoZero"/>
        <c:auto val="1"/>
        <c:lblAlgn val="ctr"/>
        <c:lblOffset val="100"/>
      </c:catAx>
      <c:valAx>
        <c:axId val="77547392"/>
        <c:scaling>
          <c:orientation val="minMax"/>
          <c:min val="0"/>
        </c:scaling>
        <c:axPos val="l"/>
        <c:majorGridlines/>
        <c:title>
          <c:tx>
            <c:rich>
              <a:bodyPr/>
              <a:lstStyle/>
              <a:p>
                <a:pPr>
                  <a:defRPr sz="1400"/>
                </a:pPr>
                <a:r>
                  <a:rPr lang="en-US" sz="1400" dirty="0"/>
                  <a:t>Average </a:t>
                </a:r>
                <a:r>
                  <a:rPr lang="en-US" sz="1400" dirty="0" smtClean="0"/>
                  <a:t>Time (Seconds)</a:t>
                </a:r>
                <a:endParaRPr lang="en-US" sz="1400" dirty="0"/>
              </a:p>
            </c:rich>
          </c:tx>
          <c:layout/>
        </c:title>
        <c:numFmt formatCode="General" sourceLinked="1"/>
        <c:majorTickMark val="none"/>
        <c:tickLblPos val="nextTo"/>
        <c:txPr>
          <a:bodyPr/>
          <a:lstStyle/>
          <a:p>
            <a:pPr>
              <a:defRPr sz="1200"/>
            </a:pPr>
            <a:endParaRPr lang="en-US"/>
          </a:p>
        </c:txPr>
        <c:crossAx val="77545856"/>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0.15081821294077374"/>
          <c:y val="7.4548702245552684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8510.4749999998057</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77551104"/>
        <c:axId val="73183616"/>
      </c:barChart>
      <c:catAx>
        <c:axId val="77551104"/>
        <c:scaling>
          <c:orientation val="minMax"/>
        </c:scaling>
        <c:axPos val="b"/>
        <c:numFmt formatCode="0" sourceLinked="1"/>
        <c:tickLblPos val="nextTo"/>
        <c:txPr>
          <a:bodyPr/>
          <a:lstStyle/>
          <a:p>
            <a:pPr>
              <a:defRPr sz="1200"/>
            </a:pPr>
            <a:endParaRPr lang="en-US"/>
          </a:p>
        </c:txPr>
        <c:crossAx val="73183616"/>
        <c:crosses val="autoZero"/>
        <c:auto val="1"/>
        <c:lblAlgn val="ctr"/>
        <c:lblOffset val="100"/>
      </c:catAx>
      <c:valAx>
        <c:axId val="73183616"/>
        <c:scaling>
          <c:orientation val="minMax"/>
        </c:scaling>
        <c:axPos val="l"/>
        <c:majorGridlines/>
        <c:numFmt formatCode="0" sourceLinked="1"/>
        <c:tickLblPos val="nextTo"/>
        <c:txPr>
          <a:bodyPr/>
          <a:lstStyle/>
          <a:p>
            <a:pPr>
              <a:defRPr sz="1200"/>
            </a:pPr>
            <a:endParaRPr lang="en-US"/>
          </a:p>
        </c:txPr>
        <c:crossAx val="77551104"/>
        <c:crosses val="autoZero"/>
        <c:crossBetween val="between"/>
      </c:valAx>
    </c:plotArea>
    <c:legend>
      <c:legendPos val="r"/>
      <c:layout>
        <c:manualLayout>
          <c:xMode val="edge"/>
          <c:yMode val="edge"/>
          <c:x val="0.19739632545931771"/>
          <c:y val="6.368427736855474E-2"/>
          <c:w val="0.32490354330708993"/>
          <c:h val="0.19694564389128932"/>
        </c:manualLayout>
      </c:layout>
      <c:spPr>
        <a:solidFill>
          <a:schemeClr val="bg1"/>
        </a:solidFill>
        <a:ln>
          <a:solidFill>
            <a:schemeClr val="tx1"/>
          </a:solidFill>
        </a:ln>
      </c:spPr>
      <c:txPr>
        <a:bodyPr/>
        <a:lstStyle/>
        <a:p>
          <a:pPr>
            <a:defRPr sz="1200"/>
          </a:pPr>
          <a:endParaRPr lang="en-US"/>
        </a:p>
      </c:txPr>
    </c:legend>
    <c:plotVisOnly val="1"/>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dirty="0" smtClean="0"/>
              <a:t>Randomly </a:t>
            </a:r>
            <a:r>
              <a:rPr lang="en-US" dirty="0"/>
              <a:t>Distributed </a:t>
            </a:r>
            <a:r>
              <a:rPr lang="en-US" dirty="0" smtClean="0"/>
              <a:t>Inhomogeneous </a:t>
            </a:r>
            <a:r>
              <a:rPr lang="en-US" dirty="0"/>
              <a:t>Data </a:t>
            </a:r>
          </a:p>
          <a:p>
            <a:pPr>
              <a:defRPr/>
            </a:pPr>
            <a:r>
              <a:rPr lang="en-US" dirty="0"/>
              <a:t>Mean: 400,  Dataset Size: 10000</a:t>
            </a:r>
          </a:p>
        </c:rich>
      </c:tx>
      <c:layout>
        <c:manualLayout>
          <c:xMode val="edge"/>
          <c:yMode val="edge"/>
          <c:x val="0.25395188101487576"/>
          <c:y val="6.0606097314758904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1619.9356016916677</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1824.4357939254205</c:v>
                </c:pt>
                <c:pt idx="5">
                  <c:v>1761.6188710969957</c:v>
                </c:pt>
              </c:numCache>
            </c:numRef>
          </c:yVal>
        </c:ser>
        <c:axId val="79425536"/>
        <c:axId val="79427456"/>
      </c:scatterChart>
      <c:valAx>
        <c:axId val="79425536"/>
        <c:scaling>
          <c:orientation val="minMax"/>
        </c:scaling>
        <c:axPos val="b"/>
        <c:title>
          <c:tx>
            <c:rich>
              <a:bodyPr/>
              <a:lstStyle/>
              <a:p>
                <a:pPr>
                  <a:defRPr/>
                </a:pPr>
                <a:r>
                  <a:rPr lang="en-US"/>
                  <a:t>Standard Deviation</a:t>
                </a:r>
              </a:p>
            </c:rich>
          </c:tx>
          <c:layout>
            <c:manualLayout>
              <c:xMode val="edge"/>
              <c:yMode val="edge"/>
              <c:x val="0.42637488133132623"/>
              <c:y val="0.80371152469578011"/>
            </c:manualLayout>
          </c:layout>
        </c:title>
        <c:numFmt formatCode="General" sourceLinked="1"/>
        <c:majorTickMark val="none"/>
        <c:tickLblPos val="nextTo"/>
        <c:crossAx val="79427456"/>
        <c:crosses val="autoZero"/>
        <c:crossBetween val="midCat"/>
      </c:valAx>
      <c:valAx>
        <c:axId val="79427456"/>
        <c:scaling>
          <c:orientation val="minMax"/>
          <c:min val="1500"/>
        </c:scaling>
        <c:axPos val="l"/>
        <c:majorGridlines/>
        <c:title>
          <c:tx>
            <c:rich>
              <a:bodyPr/>
              <a:lstStyle/>
              <a:p>
                <a:pPr>
                  <a:defRPr/>
                </a:pPr>
                <a:r>
                  <a:rPr lang="en-US"/>
                  <a:t>Time (s)</a:t>
                </a:r>
              </a:p>
            </c:rich>
          </c:tx>
          <c:layout/>
        </c:title>
        <c:numFmt formatCode="General" sourceLinked="1"/>
        <c:majorTickMark val="none"/>
        <c:tickLblPos val="nextTo"/>
        <c:crossAx val="79425536"/>
        <c:crosses val="autoZero"/>
        <c:crossBetween val="midCat"/>
      </c:valAx>
    </c:plotArea>
    <c:legend>
      <c:legendPos val="b"/>
      <c:layout>
        <c:manualLayout>
          <c:xMode val="edge"/>
          <c:yMode val="edge"/>
          <c:x val="9.9645377661125703E-2"/>
          <c:y val="0.88197011911972545"/>
          <c:w val="0.9"/>
          <c:h val="7.0088880935337924E-2"/>
        </c:manualLayout>
      </c:layout>
    </c:legend>
    <c:plotVisOnly val="1"/>
  </c:chart>
  <c:spPr>
    <a:noFill/>
  </c:spPr>
  <c:txPr>
    <a:bodyPr/>
    <a:lstStyle/>
    <a:p>
      <a:pPr>
        <a:defRPr sz="18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Skewed Distributed Inhomogeneous data</a:t>
            </a:r>
          </a:p>
          <a:p>
            <a:pPr>
              <a:defRPr/>
            </a:pPr>
            <a:r>
              <a:rPr lang="en-US"/>
              <a:t>Mean: 400, Dataset Size: 10000</a:t>
            </a:r>
          </a:p>
        </c:rich>
      </c:tx>
      <c:layout>
        <c:manualLayout>
          <c:xMode val="edge"/>
          <c:yMode val="edge"/>
          <c:x val="0.23527117146071028"/>
          <c:y val="1.6666666666666701E-2"/>
        </c:manualLayout>
      </c:layout>
    </c:title>
    <c:plotArea>
      <c:layout>
        <c:manualLayout>
          <c:layoutTarget val="inner"/>
          <c:xMode val="edge"/>
          <c:yMode val="edge"/>
          <c:x val="0.19953115327435259"/>
          <c:y val="0.18399826707837308"/>
          <c:w val="0.76629360783027456"/>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223.86240000000103</c:v>
                </c:pt>
                <c:pt idx="6">
                  <c:v>251.5008</c:v>
                </c:pt>
              </c:numCache>
            </c:numRef>
          </c:xVal>
          <c:yVal>
            <c:numRef>
              <c:f>Sheet1!$F$3:$F$9</c:f>
              <c:numCache>
                <c:formatCode>#,##0.000</c:formatCode>
                <c:ptCount val="7"/>
                <c:pt idx="0">
                  <c:v>1706.0681109222437</c:v>
                </c:pt>
                <c:pt idx="1">
                  <c:v>2242.8215069338476</c:v>
                </c:pt>
                <c:pt idx="2">
                  <c:v>2958.9847893560209</c:v>
                </c:pt>
                <c:pt idx="3">
                  <c:v>3667.5901052476902</c:v>
                </c:pt>
                <c:pt idx="4">
                  <c:v>4505.9049936328565</c:v>
                </c:pt>
                <c:pt idx="5">
                  <c:v>5050.901129955515</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223.86240000000103</c:v>
                </c:pt>
                <c:pt idx="6">
                  <c:v>251.5008</c:v>
                </c:pt>
              </c:numCache>
            </c:numRef>
          </c:xVal>
          <c:yVal>
            <c:numRef>
              <c:f>Sheet1!$H$3:$H$9</c:f>
              <c:numCache>
                <c:formatCode>#,##0.000</c:formatCode>
                <c:ptCount val="7"/>
                <c:pt idx="0">
                  <c:v>1453.4970000000001</c:v>
                </c:pt>
                <c:pt idx="1">
                  <c:v>1459.1425716801261</c:v>
                </c:pt>
                <c:pt idx="2">
                  <c:v>1497.4150530435898</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223.86240000000103</c:v>
                </c:pt>
                <c:pt idx="6">
                  <c:v>251.5008</c:v>
                </c:pt>
              </c:numCache>
            </c:numRef>
          </c:xVal>
          <c:yVal>
            <c:numRef>
              <c:f>Sheet1!$J$3:$J$9</c:f>
              <c:numCache>
                <c:formatCode>#,##0.000</c:formatCode>
                <c:ptCount val="7"/>
                <c:pt idx="0">
                  <c:v>1786.8619999999999</c:v>
                </c:pt>
                <c:pt idx="1">
                  <c:v>1885.7500583303058</c:v>
                </c:pt>
                <c:pt idx="2">
                  <c:v>1914.7735180075579</c:v>
                </c:pt>
                <c:pt idx="3">
                  <c:v>1933.9306211782589</c:v>
                </c:pt>
                <c:pt idx="4">
                  <c:v>2030.2572986593698</c:v>
                </c:pt>
                <c:pt idx="5">
                  <c:v>1970.0290970097769</c:v>
                </c:pt>
                <c:pt idx="6">
                  <c:v>2039.3518310450993</c:v>
                </c:pt>
              </c:numCache>
            </c:numRef>
          </c:yVal>
        </c:ser>
        <c:axId val="77651968"/>
        <c:axId val="77653888"/>
      </c:scatterChart>
      <c:valAx>
        <c:axId val="77651968"/>
        <c:scaling>
          <c:orientation val="minMax"/>
          <c:max val="300"/>
        </c:scaling>
        <c:axPos val="b"/>
        <c:title>
          <c:tx>
            <c:rich>
              <a:bodyPr/>
              <a:lstStyle/>
              <a:p>
                <a:pPr>
                  <a:defRPr/>
                </a:pPr>
                <a:r>
                  <a:rPr lang="en-US"/>
                  <a:t>Standard Deviation</a:t>
                </a:r>
              </a:p>
            </c:rich>
          </c:tx>
          <c:layout>
            <c:manualLayout>
              <c:xMode val="edge"/>
              <c:yMode val="edge"/>
              <c:x val="0.43137224919845396"/>
              <c:y val="0.81684142607174492"/>
            </c:manualLayout>
          </c:layout>
        </c:title>
        <c:numFmt formatCode="General" sourceLinked="1"/>
        <c:majorTickMark val="none"/>
        <c:tickLblPos val="nextTo"/>
        <c:crossAx val="77653888"/>
        <c:crosses val="autoZero"/>
        <c:crossBetween val="midCat"/>
      </c:valAx>
      <c:valAx>
        <c:axId val="77653888"/>
        <c:scaling>
          <c:orientation val="minMax"/>
        </c:scaling>
        <c:axPos val="l"/>
        <c:majorGridlines/>
        <c:title>
          <c:tx>
            <c:rich>
              <a:bodyPr rot="-5400000" vert="horz"/>
              <a:lstStyle/>
              <a:p>
                <a:pPr>
                  <a:defRPr/>
                </a:pPr>
                <a:r>
                  <a:rPr lang="en-US"/>
                  <a:t>Total Time (s)</a:t>
                </a:r>
              </a:p>
            </c:rich>
          </c:tx>
          <c:layout/>
        </c:title>
        <c:numFmt formatCode="#,##0" sourceLinked="0"/>
        <c:majorTickMark val="none"/>
        <c:tickLblPos val="nextTo"/>
        <c:crossAx val="77651968"/>
        <c:crosses val="autoZero"/>
        <c:crossBetween val="midCat"/>
      </c:valAx>
    </c:plotArea>
    <c:legend>
      <c:legendPos val="b"/>
      <c:layout>
        <c:manualLayout>
          <c:xMode val="edge"/>
          <c:yMode val="edge"/>
          <c:x val="6.2152777777777772E-2"/>
          <c:y val="0.88401334208223525"/>
          <c:w val="0.9"/>
          <c:h val="7.7097769028871832E-2"/>
        </c:manualLayout>
      </c:layout>
    </c:legend>
    <c:plotVisOnly val="1"/>
  </c:chart>
  <c:spPr>
    <a:noFill/>
  </c:spPr>
  <c:txPr>
    <a:bodyPr/>
    <a:lstStyle/>
    <a:p>
      <a:pPr>
        <a:defRPr sz="1800">
          <a:solidFill>
            <a:schemeClr val="tx1"/>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4299"/>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0.26020281035905773</c:v>
                </c:pt>
                <c:pt idx="1">
                  <c:v>0.19666569328339961</c:v>
                </c:pt>
                <c:pt idx="2">
                  <c:v>0.16730746351220543</c:v>
                </c:pt>
                <c:pt idx="3">
                  <c:v>0.17009335031696587</c:v>
                </c:pt>
                <c:pt idx="4">
                  <c:v>0.15329492392700494</c:v>
                </c:pt>
              </c:numCache>
            </c:numRef>
          </c:val>
        </c:ser>
        <c:gapWidth val="295"/>
        <c:overlap val="-25"/>
        <c:axId val="79469952"/>
        <c:axId val="79468416"/>
      </c:barChart>
      <c:valAx>
        <c:axId val="79468416"/>
        <c:scaling>
          <c:orientation val="minMax"/>
          <c:max val="0.30000000000000032"/>
        </c:scaling>
        <c:axPos val="r"/>
        <c:majorGridlines/>
        <c:numFmt formatCode="0%" sourceLinked="0"/>
        <c:majorTickMark val="none"/>
        <c:tickLblPos val="nextTo"/>
        <c:crossAx val="79469952"/>
        <c:crosses val="max"/>
        <c:crossBetween val="between"/>
      </c:valAx>
      <c:catAx>
        <c:axId val="79469952"/>
        <c:scaling>
          <c:orientation val="minMax"/>
        </c:scaling>
        <c:axPos val="b"/>
        <c:title>
          <c:tx>
            <c:rich>
              <a:bodyPr/>
              <a:lstStyle/>
              <a:p>
                <a:pPr>
                  <a:defRPr sz="1800"/>
                </a:pPr>
                <a:r>
                  <a:rPr lang="en-US" sz="1800"/>
                  <a:t>No. of Sequences</a:t>
                </a:r>
              </a:p>
            </c:rich>
          </c:tx>
          <c:layout>
            <c:manualLayout>
              <c:xMode val="edge"/>
              <c:yMode val="edge"/>
              <c:x val="0.34166144185247882"/>
              <c:y val="0.77846406155837866"/>
            </c:manualLayout>
          </c:layout>
        </c:title>
        <c:numFmt formatCode="General" sourceLinked="1"/>
        <c:majorTickMark val="none"/>
        <c:tickLblPos val="nextTo"/>
        <c:crossAx val="79468416"/>
        <c:crosses val="autoZero"/>
        <c:auto val="1"/>
        <c:lblAlgn val="ctr"/>
        <c:lblOffset val="100"/>
      </c:catAx>
    </c:plotArea>
    <c:legend>
      <c:legendPos val="b"/>
      <c:layout>
        <c:manualLayout>
          <c:xMode val="edge"/>
          <c:yMode val="edge"/>
          <c:x val="2.9421051340545037E-2"/>
          <c:y val="0.82562430395380082"/>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cked"/>
        <c:ser>
          <c:idx val="1"/>
          <c:order val="0"/>
          <c:marker>
            <c:symbol val="none"/>
          </c:marker>
          <c:cat>
            <c:strRef>
              <c:f>PWC!$F$2:$F$82</c:f>
              <c:strCache>
                <c:ptCount val="81"/>
                <c:pt idx="0">
                  <c:v>1x1x1</c:v>
                </c:pt>
                <c:pt idx="1">
                  <c:v>1x1x2</c:v>
                </c:pt>
                <c:pt idx="2">
                  <c:v>1x2x1</c:v>
                </c:pt>
                <c:pt idx="3">
                  <c:v>2x1x1</c:v>
                </c:pt>
                <c:pt idx="4">
                  <c:v>1x2x2</c:v>
                </c:pt>
                <c:pt idx="5">
                  <c:v>1x4x1</c:v>
                </c:pt>
                <c:pt idx="6">
                  <c:v>2x1x2</c:v>
                </c:pt>
                <c:pt idx="7">
                  <c:v>2x2x1</c:v>
                </c:pt>
                <c:pt idx="8">
                  <c:v>2x2x1</c:v>
                </c:pt>
                <c:pt idx="9">
                  <c:v>4x1x1</c:v>
                </c:pt>
                <c:pt idx="10">
                  <c:v>1x1x8</c:v>
                </c:pt>
                <c:pt idx="11">
                  <c:v>1x4x2</c:v>
                </c:pt>
                <c:pt idx="12">
                  <c:v>1x4x2</c:v>
                </c:pt>
                <c:pt idx="13">
                  <c:v>1x8x1</c:v>
                </c:pt>
                <c:pt idx="14">
                  <c:v>2x2x2</c:v>
                </c:pt>
                <c:pt idx="15">
                  <c:v>2x2x2</c:v>
                </c:pt>
                <c:pt idx="16">
                  <c:v>2x4x1</c:v>
                </c:pt>
                <c:pt idx="17">
                  <c:v>2x4x1</c:v>
                </c:pt>
                <c:pt idx="18">
                  <c:v>4x1x2</c:v>
                </c:pt>
                <c:pt idx="19">
                  <c:v>4x1x2</c:v>
                </c:pt>
                <c:pt idx="20">
                  <c:v>4x2x1</c:v>
                </c:pt>
                <c:pt idx="21">
                  <c:v>4x2x1</c:v>
                </c:pt>
                <c:pt idx="22">
                  <c:v>8x1x1</c:v>
                </c:pt>
                <c:pt idx="23">
                  <c:v>1x1x16</c:v>
                </c:pt>
                <c:pt idx="24">
                  <c:v>1x8x2</c:v>
                </c:pt>
                <c:pt idx="25">
                  <c:v>1x16x1</c:v>
                </c:pt>
                <c:pt idx="26">
                  <c:v>2x4x2</c:v>
                </c:pt>
                <c:pt idx="27">
                  <c:v>2x8x1</c:v>
                </c:pt>
                <c:pt idx="28">
                  <c:v>4x2x2</c:v>
                </c:pt>
                <c:pt idx="29">
                  <c:v>4x4x1</c:v>
                </c:pt>
                <c:pt idx="30">
                  <c:v>8x1x2</c:v>
                </c:pt>
                <c:pt idx="31">
                  <c:v>8x2x1</c:v>
                </c:pt>
                <c:pt idx="32">
                  <c:v>16x1x1</c:v>
                </c:pt>
                <c:pt idx="33">
                  <c:v>1x24x1</c:v>
                </c:pt>
                <c:pt idx="34">
                  <c:v>24x1x1</c:v>
                </c:pt>
                <c:pt idx="35">
                  <c:v>2x8x2</c:v>
                </c:pt>
                <c:pt idx="36">
                  <c:v>4x4x2</c:v>
                </c:pt>
                <c:pt idx="37">
                  <c:v>8x2x2</c:v>
                </c:pt>
                <c:pt idx="38">
                  <c:v>16x1x2</c:v>
                </c:pt>
                <c:pt idx="39">
                  <c:v>1x8x6</c:v>
                </c:pt>
                <c:pt idx="40">
                  <c:v>1x16x3</c:v>
                </c:pt>
                <c:pt idx="41">
                  <c:v>1x24x2</c:v>
                </c:pt>
                <c:pt idx="42">
                  <c:v>2x4x6</c:v>
                </c:pt>
                <c:pt idx="43">
                  <c:v>2x8x3</c:v>
                </c:pt>
                <c:pt idx="44">
                  <c:v>4x2x6</c:v>
                </c:pt>
                <c:pt idx="45">
                  <c:v>4x4x3</c:v>
                </c:pt>
                <c:pt idx="46">
                  <c:v>8x2x3</c:v>
                </c:pt>
                <c:pt idx="47">
                  <c:v>16x1x3</c:v>
                </c:pt>
                <c:pt idx="48">
                  <c:v>24x1x2</c:v>
                </c:pt>
                <c:pt idx="49">
                  <c:v>1x8x8</c:v>
                </c:pt>
                <c:pt idx="50">
                  <c:v>1x16x4</c:v>
                </c:pt>
                <c:pt idx="51">
                  <c:v>2x4x8</c:v>
                </c:pt>
                <c:pt idx="52">
                  <c:v>2x8x4</c:v>
                </c:pt>
                <c:pt idx="53">
                  <c:v>4x2x8</c:v>
                </c:pt>
                <c:pt idx="54">
                  <c:v>8x1x8</c:v>
                </c:pt>
                <c:pt idx="55">
                  <c:v>8x2x4</c:v>
                </c:pt>
                <c:pt idx="56">
                  <c:v>16x1x4</c:v>
                </c:pt>
                <c:pt idx="57">
                  <c:v>8x1x10</c:v>
                </c:pt>
                <c:pt idx="58">
                  <c:v>1x24x4</c:v>
                </c:pt>
                <c:pt idx="59">
                  <c:v>4x4x6</c:v>
                </c:pt>
                <c:pt idx="60">
                  <c:v>24x1x4</c:v>
                </c:pt>
                <c:pt idx="61">
                  <c:v>1x16x8</c:v>
                </c:pt>
                <c:pt idx="62">
                  <c:v>2x8x8</c:v>
                </c:pt>
                <c:pt idx="63">
                  <c:v>4x4x8</c:v>
                </c:pt>
                <c:pt idx="64">
                  <c:v>8x2x8</c:v>
                </c:pt>
                <c:pt idx="65">
                  <c:v>16x1x8</c:v>
                </c:pt>
                <c:pt idx="66">
                  <c:v>1x24x8</c:v>
                </c:pt>
                <c:pt idx="67">
                  <c:v>24x1x8</c:v>
                </c:pt>
                <c:pt idx="68">
                  <c:v>1x24x12</c:v>
                </c:pt>
                <c:pt idx="69">
                  <c:v>24x1x12</c:v>
                </c:pt>
                <c:pt idx="70">
                  <c:v>1x24x16</c:v>
                </c:pt>
                <c:pt idx="71">
                  <c:v>1x24x16</c:v>
                </c:pt>
                <c:pt idx="72">
                  <c:v>24x1x16</c:v>
                </c:pt>
                <c:pt idx="73">
                  <c:v>1x24x20</c:v>
                </c:pt>
                <c:pt idx="74">
                  <c:v>24x1x20</c:v>
                </c:pt>
                <c:pt idx="75">
                  <c:v>1x24x24</c:v>
                </c:pt>
                <c:pt idx="76">
                  <c:v>24x1x24</c:v>
                </c:pt>
                <c:pt idx="77">
                  <c:v>1x24x28</c:v>
                </c:pt>
                <c:pt idx="78">
                  <c:v>24x1x28</c:v>
                </c:pt>
                <c:pt idx="79">
                  <c:v>1x24x31</c:v>
                </c:pt>
                <c:pt idx="80">
                  <c:v>24x1x31</c:v>
                </c:pt>
              </c:strCache>
            </c:strRef>
          </c:cat>
          <c:val>
            <c:numRef>
              <c:f>PWC!$H$2:$H$82</c:f>
              <c:numCache>
                <c:formatCode>General</c:formatCode>
                <c:ptCount val="81"/>
                <c:pt idx="0">
                  <c:v>1.1336122749999999</c:v>
                </c:pt>
                <c:pt idx="1">
                  <c:v>0.17594827100000252</c:v>
                </c:pt>
                <c:pt idx="2">
                  <c:v>0.20747389399999999</c:v>
                </c:pt>
                <c:pt idx="3">
                  <c:v>1.3594755599999999</c:v>
                </c:pt>
                <c:pt idx="4">
                  <c:v>-7.4289770000000432E-3</c:v>
                </c:pt>
                <c:pt idx="5">
                  <c:v>0</c:v>
                </c:pt>
                <c:pt idx="6">
                  <c:v>0.1979785540000002</c:v>
                </c:pt>
                <c:pt idx="7">
                  <c:v>0.4136268180000035</c:v>
                </c:pt>
                <c:pt idx="8">
                  <c:v>0.36982963400000401</c:v>
                </c:pt>
                <c:pt idx="9">
                  <c:v>1.4587532619999999</c:v>
                </c:pt>
                <c:pt idx="10">
                  <c:v>-4.6891192000000012E-2</c:v>
                </c:pt>
                <c:pt idx="11">
                  <c:v>4.9918446000000193E-2</c:v>
                </c:pt>
                <c:pt idx="12">
                  <c:v>1.9273361999999999E-2</c:v>
                </c:pt>
                <c:pt idx="13">
                  <c:v>-1.7272780000000029E-2</c:v>
                </c:pt>
                <c:pt idx="14">
                  <c:v>4.4001844999999998E-2</c:v>
                </c:pt>
                <c:pt idx="15">
                  <c:v>9.6014915000000048E-2</c:v>
                </c:pt>
                <c:pt idx="16">
                  <c:v>0.1666168110000002</c:v>
                </c:pt>
                <c:pt idx="17">
                  <c:v>0.16665074899999988</c:v>
                </c:pt>
                <c:pt idx="18">
                  <c:v>0.26765438200000002</c:v>
                </c:pt>
                <c:pt idx="19">
                  <c:v>0.28342994100000402</c:v>
                </c:pt>
                <c:pt idx="20">
                  <c:v>0.89822504600000164</c:v>
                </c:pt>
                <c:pt idx="21">
                  <c:v>0.90352075600000004</c:v>
                </c:pt>
                <c:pt idx="22">
                  <c:v>1.6174134689999999</c:v>
                </c:pt>
                <c:pt idx="23">
                  <c:v>-2.4660521999999987E-2</c:v>
                </c:pt>
                <c:pt idx="24">
                  <c:v>5.6565004999999995E-2</c:v>
                </c:pt>
                <c:pt idx="25">
                  <c:v>1.3559262999999839E-2</c:v>
                </c:pt>
                <c:pt idx="26">
                  <c:v>2.0460396000000002E-2</c:v>
                </c:pt>
                <c:pt idx="27">
                  <c:v>6.7938800000000021E-2</c:v>
                </c:pt>
                <c:pt idx="28">
                  <c:v>0.11258735699999985</c:v>
                </c:pt>
                <c:pt idx="29">
                  <c:v>0.56072074500000002</c:v>
                </c:pt>
                <c:pt idx="30">
                  <c:v>0.30271012500000088</c:v>
                </c:pt>
                <c:pt idx="31">
                  <c:v>1.0436449409999875</c:v>
                </c:pt>
                <c:pt idx="32">
                  <c:v>1.6656527459999999</c:v>
                </c:pt>
                <c:pt idx="33">
                  <c:v>1.889910000000004E-2</c:v>
                </c:pt>
                <c:pt idx="34">
                  <c:v>2.0058193659999999</c:v>
                </c:pt>
                <c:pt idx="35">
                  <c:v>8.0213967000000011E-2</c:v>
                </c:pt>
                <c:pt idx="36">
                  <c:v>9.0098141000000048E-2</c:v>
                </c:pt>
                <c:pt idx="37">
                  <c:v>0.22820784000000049</c:v>
                </c:pt>
                <c:pt idx="38">
                  <c:v>0.36969194100000002</c:v>
                </c:pt>
                <c:pt idx="39">
                  <c:v>0.10823334600000113</c:v>
                </c:pt>
                <c:pt idx="40">
                  <c:v>0.18106932800000144</c:v>
                </c:pt>
                <c:pt idx="41">
                  <c:v>0.18035793700000041</c:v>
                </c:pt>
                <c:pt idx="42">
                  <c:v>9.5822602000000298E-2</c:v>
                </c:pt>
                <c:pt idx="43">
                  <c:v>9.7993563000000047E-2</c:v>
                </c:pt>
                <c:pt idx="44">
                  <c:v>0.10315050100000002</c:v>
                </c:pt>
                <c:pt idx="45">
                  <c:v>9.8778528000000532E-2</c:v>
                </c:pt>
                <c:pt idx="46">
                  <c:v>0.16423220900000041</c:v>
                </c:pt>
                <c:pt idx="47">
                  <c:v>0.26967249400000032</c:v>
                </c:pt>
                <c:pt idx="48">
                  <c:v>0.48301003200000031</c:v>
                </c:pt>
                <c:pt idx="49">
                  <c:v>0.15806871900000041</c:v>
                </c:pt>
                <c:pt idx="50">
                  <c:v>0.20626715000000201</c:v>
                </c:pt>
                <c:pt idx="51">
                  <c:v>0.13289732200000001</c:v>
                </c:pt>
                <c:pt idx="52">
                  <c:v>0.13624788900000212</c:v>
                </c:pt>
                <c:pt idx="53">
                  <c:v>0.10633733899999998</c:v>
                </c:pt>
                <c:pt idx="54">
                  <c:v>9.5415180000000016E-2</c:v>
                </c:pt>
                <c:pt idx="55">
                  <c:v>0.12743347899999999</c:v>
                </c:pt>
                <c:pt idx="56">
                  <c:v>0.17116356599999988</c:v>
                </c:pt>
                <c:pt idx="57">
                  <c:v>0.16816843500000195</c:v>
                </c:pt>
                <c:pt idx="58">
                  <c:v>0.38001790700000554</c:v>
                </c:pt>
                <c:pt idx="59">
                  <c:v>0.16355294200000026</c:v>
                </c:pt>
                <c:pt idx="60">
                  <c:v>0.21251095000000167</c:v>
                </c:pt>
                <c:pt idx="61">
                  <c:v>0.37427151100000311</c:v>
                </c:pt>
                <c:pt idx="62">
                  <c:v>0.26800947300000288</c:v>
                </c:pt>
                <c:pt idx="63">
                  <c:v>0.22024627000000041</c:v>
                </c:pt>
                <c:pt idx="64">
                  <c:v>0.18862658500000001</c:v>
                </c:pt>
                <c:pt idx="65">
                  <c:v>0.16737362499999967</c:v>
                </c:pt>
                <c:pt idx="66">
                  <c:v>0.77236590099999969</c:v>
                </c:pt>
                <c:pt idx="67">
                  <c:v>0.30841248000000565</c:v>
                </c:pt>
                <c:pt idx="68">
                  <c:v>1.2577221939999843</c:v>
                </c:pt>
                <c:pt idx="69">
                  <c:v>0.40262594699999998</c:v>
                </c:pt>
                <c:pt idx="70">
                  <c:v>1.846248332</c:v>
                </c:pt>
                <c:pt idx="71">
                  <c:v>1.8628326040000001</c:v>
                </c:pt>
                <c:pt idx="72">
                  <c:v>0.55149373099999999</c:v>
                </c:pt>
                <c:pt idx="73">
                  <c:v>2.451314182</c:v>
                </c:pt>
                <c:pt idx="74">
                  <c:v>0.63743267800000003</c:v>
                </c:pt>
                <c:pt idx="75">
                  <c:v>3.2060343370000002</c:v>
                </c:pt>
                <c:pt idx="76">
                  <c:v>0.8021189399999995</c:v>
                </c:pt>
                <c:pt idx="77">
                  <c:v>4.0361723119999997</c:v>
                </c:pt>
                <c:pt idx="78">
                  <c:v>0.93420556300000002</c:v>
                </c:pt>
                <c:pt idx="79">
                  <c:v>4.7685222479999645</c:v>
                </c:pt>
                <c:pt idx="80">
                  <c:v>1.0130422569999875</c:v>
                </c:pt>
              </c:numCache>
            </c:numRef>
          </c:val>
        </c:ser>
        <c:marker val="1"/>
        <c:axId val="79481856"/>
        <c:axId val="79512320"/>
      </c:lineChart>
      <c:catAx>
        <c:axId val="79481856"/>
        <c:scaling>
          <c:orientation val="minMax"/>
        </c:scaling>
        <c:axPos val="b"/>
        <c:numFmt formatCode="General" sourceLinked="1"/>
        <c:tickLblPos val="nextTo"/>
        <c:txPr>
          <a:bodyPr/>
          <a:lstStyle/>
          <a:p>
            <a:pPr>
              <a:defRPr sz="1200"/>
            </a:pPr>
            <a:endParaRPr lang="en-US"/>
          </a:p>
        </c:txPr>
        <c:crossAx val="79512320"/>
        <c:crosses val="autoZero"/>
        <c:auto val="1"/>
        <c:lblAlgn val="ctr"/>
        <c:lblOffset val="100"/>
      </c:catAx>
      <c:valAx>
        <c:axId val="79512320"/>
        <c:scaling>
          <c:orientation val="minMax"/>
          <c:max val="5"/>
          <c:min val="0"/>
        </c:scaling>
        <c:axPos val="l"/>
        <c:majorGridlines/>
        <c:numFmt formatCode="General" sourceLinked="1"/>
        <c:tickLblPos val="nextTo"/>
        <c:txPr>
          <a:bodyPr/>
          <a:lstStyle/>
          <a:p>
            <a:pPr>
              <a:defRPr sz="1200"/>
            </a:pPr>
            <a:endParaRPr lang="en-US"/>
          </a:p>
        </c:txPr>
        <c:crossAx val="79481856"/>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600" b="1" i="0" baseline="0" dirty="0" smtClean="0"/>
              <a:t>Concurrent Threading on CCR or TPL Runtime</a:t>
            </a:r>
            <a:endParaRPr lang="en-US" sz="1600" b="1" i="0" baseline="0" dirty="0"/>
          </a:p>
          <a:p>
            <a:pPr>
              <a:defRPr sz="1600"/>
            </a:pPr>
            <a:r>
              <a:rPr lang="en-US" sz="1400" b="0" i="0" baseline="0" dirty="0"/>
              <a:t>(Clustering by Deterministic Annealing </a:t>
            </a:r>
            <a:r>
              <a:rPr lang="en-US" sz="1400" b="0" i="0" baseline="0" dirty="0" smtClean="0"/>
              <a:t>for ALU 35339 data points)</a:t>
            </a:r>
            <a:endParaRPr lang="en-US" sz="1400" b="0" i="0" baseline="0" dirty="0"/>
          </a:p>
        </c:rich>
      </c:tx>
      <c:layout/>
    </c:title>
    <c:plotArea>
      <c:layout/>
      <c:barChart>
        <c:barDir val="col"/>
        <c:grouping val="clustered"/>
        <c:ser>
          <c:idx val="0"/>
          <c:order val="0"/>
          <c:tx>
            <c:v>CCR</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[ccr_vs_tpl_alu35339_2.xlsx]BarGraph!$I$2:$I$26</c:f>
              <c:numCache>
                <c:formatCode>General</c:formatCode>
                <c:ptCount val="25"/>
                <c:pt idx="0">
                  <c:v>0.39624345573085967</c:v>
                </c:pt>
                <c:pt idx="1">
                  <c:v>0.14914162026857467</c:v>
                </c:pt>
                <c:pt idx="2">
                  <c:v>0.11305780300790035</c:v>
                </c:pt>
                <c:pt idx="3">
                  <c:v>0.22132749877996571</c:v>
                </c:pt>
                <c:pt idx="4">
                  <c:v>0.2436831454956172</c:v>
                </c:pt>
                <c:pt idx="5">
                  <c:v>0.26828763078310974</c:v>
                </c:pt>
                <c:pt idx="6">
                  <c:v>3.4924231286430407E-2</c:v>
                </c:pt>
                <c:pt idx="7">
                  <c:v>0.12962700492684287</c:v>
                </c:pt>
                <c:pt idx="8">
                  <c:v>0.14407075659656179</c:v>
                </c:pt>
                <c:pt idx="9">
                  <c:v>0.22504561378652146</c:v>
                </c:pt>
                <c:pt idx="10">
                  <c:v>0.30034989330315465</c:v>
                </c:pt>
                <c:pt idx="11">
                  <c:v>0.11492245059169252</c:v>
                </c:pt>
                <c:pt idx="12">
                  <c:v>0.17693880381323007</c:v>
                </c:pt>
                <c:pt idx="13">
                  <c:v>0.27999183644969317</c:v>
                </c:pt>
                <c:pt idx="14">
                  <c:v>0.35916607788720789</c:v>
                </c:pt>
                <c:pt idx="15">
                  <c:v>0.10476070059564432</c:v>
                </c:pt>
                <c:pt idx="16">
                  <c:v>0.17832107826758117</c:v>
                </c:pt>
                <c:pt idx="17">
                  <c:v>0.29255508503452632</c:v>
                </c:pt>
                <c:pt idx="18">
                  <c:v>0.46464825460153408</c:v>
                </c:pt>
                <c:pt idx="19">
                  <c:v>0.72858136512103255</c:v>
                </c:pt>
                <c:pt idx="20">
                  <c:v>0.13444646743247399</c:v>
                </c:pt>
                <c:pt idx="21">
                  <c:v>0.24935982143859903</c:v>
                </c:pt>
                <c:pt idx="22">
                  <c:v>0.35736586868606485</c:v>
                </c:pt>
                <c:pt idx="23">
                  <c:v>0.57761422783226857</c:v>
                </c:pt>
                <c:pt idx="24">
                  <c:v>0.93223917840452364</c:v>
                </c:pt>
              </c:numCache>
            </c:numRef>
          </c:val>
        </c:ser>
        <c:ser>
          <c:idx val="1"/>
          <c:order val="1"/>
          <c:tx>
            <c:v>TPL</c:v>
          </c:tx>
          <c:cat>
            <c:strRef>
              <c:f>[ccr_vs_tpl_alu35339_2.xlsx]BarGraph!$B$2:$B$26</c:f>
              <c:strCache>
                <c:ptCount val="25"/>
                <c:pt idx="0">
                  <c:v>8x1x2</c:v>
                </c:pt>
                <c:pt idx="1">
                  <c:v>2x1x4</c:v>
                </c:pt>
                <c:pt idx="2">
                  <c:v>4x1x4</c:v>
                </c:pt>
                <c:pt idx="3">
                  <c:v>8x1x4</c:v>
                </c:pt>
                <c:pt idx="4">
                  <c:v>16x1x4</c:v>
                </c:pt>
                <c:pt idx="5">
                  <c:v>24x1x4</c:v>
                </c:pt>
                <c:pt idx="6">
                  <c:v>2x1x8</c:v>
                </c:pt>
                <c:pt idx="7">
                  <c:v>4x1x8</c:v>
                </c:pt>
                <c:pt idx="8">
                  <c:v>8x1x8</c:v>
                </c:pt>
                <c:pt idx="9">
                  <c:v>16x1x8</c:v>
                </c:pt>
                <c:pt idx="10">
                  <c:v>24x1x8</c:v>
                </c:pt>
                <c:pt idx="11">
                  <c:v>2x1x16</c:v>
                </c:pt>
                <c:pt idx="12">
                  <c:v>4x1x16</c:v>
                </c:pt>
                <c:pt idx="13">
                  <c:v>8x1x16</c:v>
                </c:pt>
                <c:pt idx="14">
                  <c:v>16x1x16</c:v>
                </c:pt>
                <c:pt idx="15">
                  <c:v>2x1x24</c:v>
                </c:pt>
                <c:pt idx="16">
                  <c:v>4x1x24</c:v>
                </c:pt>
                <c:pt idx="17">
                  <c:v>8x1x24</c:v>
                </c:pt>
                <c:pt idx="18">
                  <c:v>16x1x24</c:v>
                </c:pt>
                <c:pt idx="19">
                  <c:v>24x1x24</c:v>
                </c:pt>
                <c:pt idx="20">
                  <c:v>2x1x32</c:v>
                </c:pt>
                <c:pt idx="21">
                  <c:v>4x1x32</c:v>
                </c:pt>
                <c:pt idx="22">
                  <c:v>8x1x32</c:v>
                </c:pt>
                <c:pt idx="23">
                  <c:v>16x1x32</c:v>
                </c:pt>
                <c:pt idx="24">
                  <c:v>24x1x32</c:v>
                </c:pt>
              </c:strCache>
            </c:strRef>
          </c:cat>
          <c:val>
            <c:numRef>
              <c:f>[ccr_vs_tpl_alu35339_2.xlsx]BarGraph!$J$2:$J$26</c:f>
              <c:numCache>
                <c:formatCode>General</c:formatCode>
                <c:ptCount val="25"/>
                <c:pt idx="0">
                  <c:v>0.40144050276574589</c:v>
                </c:pt>
                <c:pt idx="1">
                  <c:v>7.7537415044117194E-2</c:v>
                </c:pt>
                <c:pt idx="2">
                  <c:v>0.19124331165923694</c:v>
                </c:pt>
                <c:pt idx="3">
                  <c:v>0.21601895504828378</c:v>
                </c:pt>
                <c:pt idx="4">
                  <c:v>0.21488345723916191</c:v>
                </c:pt>
                <c:pt idx="5">
                  <c:v>0.25754735827278274</c:v>
                </c:pt>
                <c:pt idx="6">
                  <c:v>2.3141764492652147E-2</c:v>
                </c:pt>
                <c:pt idx="7">
                  <c:v>4.5077748618449695E-2</c:v>
                </c:pt>
                <c:pt idx="8">
                  <c:v>8.8356558508604549E-2</c:v>
                </c:pt>
                <c:pt idx="9">
                  <c:v>0.14811716178602896</c:v>
                </c:pt>
                <c:pt idx="10">
                  <c:v>0.22599735040347682</c:v>
                </c:pt>
                <c:pt idx="11">
                  <c:v>7.3023069296721532E-2</c:v>
                </c:pt>
                <c:pt idx="12">
                  <c:v>9.271560165553791E-2</c:v>
                </c:pt>
                <c:pt idx="13">
                  <c:v>0.1376874944766194</c:v>
                </c:pt>
                <c:pt idx="14">
                  <c:v>0.22811344997256641</c:v>
                </c:pt>
                <c:pt idx="15">
                  <c:v>6.2507924574364937E-2</c:v>
                </c:pt>
                <c:pt idx="16">
                  <c:v>0.11082542976412003</c:v>
                </c:pt>
                <c:pt idx="17">
                  <c:v>0.17525852724856655</c:v>
                </c:pt>
                <c:pt idx="18">
                  <c:v>0.32461490824670897</c:v>
                </c:pt>
                <c:pt idx="19">
                  <c:v>0.56025814585261025</c:v>
                </c:pt>
                <c:pt idx="20">
                  <c:v>7.0321535841081348E-2</c:v>
                </c:pt>
                <c:pt idx="21">
                  <c:v>0.14698532293869726</c:v>
                </c:pt>
                <c:pt idx="22">
                  <c:v>0.21964092066999871</c:v>
                </c:pt>
                <c:pt idx="23">
                  <c:v>0.41794689250727796</c:v>
                </c:pt>
                <c:pt idx="24">
                  <c:v>0.73132314715637969</c:v>
                </c:pt>
              </c:numCache>
            </c:numRef>
          </c:val>
        </c:ser>
        <c:axId val="80147584"/>
        <c:axId val="80149504"/>
      </c:barChart>
      <c:catAx>
        <c:axId val="80147584"/>
        <c:scaling>
          <c:orientation val="minMax"/>
        </c:scaling>
        <c:axPos val="b"/>
        <c:title>
          <c:tx>
            <c:rich>
              <a:bodyPr/>
              <a:lstStyle/>
              <a:p>
                <a:pPr>
                  <a:defRPr sz="1600" b="0"/>
                </a:pPr>
                <a:r>
                  <a:rPr lang="en-US" sz="1600" b="0"/>
                  <a:t>Parallel Patterns (Threads/Processes/Nodes)</a:t>
                </a:r>
              </a:p>
            </c:rich>
          </c:tx>
          <c:layout>
            <c:manualLayout>
              <c:xMode val="edge"/>
              <c:yMode val="edge"/>
              <c:x val="0.28961092906865293"/>
              <c:y val="0.92175437161263929"/>
            </c:manualLayout>
          </c:layout>
        </c:title>
        <c:numFmt formatCode="General" sourceLinked="1"/>
        <c:tickLblPos val="nextTo"/>
        <c:txPr>
          <a:bodyPr rot="-5400000" vert="horz"/>
          <a:lstStyle/>
          <a:p>
            <a:pPr>
              <a:defRPr sz="1200"/>
            </a:pPr>
            <a:endParaRPr lang="en-US"/>
          </a:p>
        </c:txPr>
        <c:crossAx val="80149504"/>
        <c:crosses val="autoZero"/>
        <c:auto val="1"/>
        <c:lblAlgn val="ctr"/>
        <c:lblOffset val="100"/>
      </c:catAx>
      <c:valAx>
        <c:axId val="80149504"/>
        <c:scaling>
          <c:orientation val="minMax"/>
        </c:scaling>
        <c:axPos val="l"/>
        <c:majorGridlines/>
        <c:title>
          <c:tx>
            <c:rich>
              <a:bodyPr rot="-5400000" vert="horz"/>
              <a:lstStyle/>
              <a:p>
                <a:pPr>
                  <a:defRPr sz="1600" b="0"/>
                </a:pPr>
                <a:r>
                  <a:rPr lang="en-US" sz="1600" b="0"/>
                  <a:t>Parallel Overhead
</a:t>
                </a:r>
              </a:p>
            </c:rich>
          </c:tx>
          <c:layout>
            <c:manualLayout>
              <c:xMode val="edge"/>
              <c:yMode val="edge"/>
              <c:x val="2.271016122984628E-2"/>
              <c:y val="0.32270702525820638"/>
            </c:manualLayout>
          </c:layout>
        </c:title>
        <c:numFmt formatCode="General" sourceLinked="1"/>
        <c:tickLblPos val="nextTo"/>
        <c:txPr>
          <a:bodyPr/>
          <a:lstStyle/>
          <a:p>
            <a:pPr>
              <a:defRPr sz="1200"/>
            </a:pPr>
            <a:endParaRPr lang="en-US"/>
          </a:p>
        </c:txPr>
        <c:crossAx val="80147584"/>
        <c:crosses val="autoZero"/>
        <c:crossBetween val="between"/>
      </c:valAx>
    </c:plotArea>
    <c:legend>
      <c:legendPos val="r"/>
      <c:layout>
        <c:manualLayout>
          <c:xMode val="edge"/>
          <c:yMode val="edge"/>
          <c:x val="0.12932739929247974"/>
          <c:y val="0.15647264546477144"/>
          <c:w val="0.17524787662411764"/>
          <c:h val="5.7477860721955217E-2"/>
        </c:manualLayout>
      </c:layout>
      <c:txPr>
        <a:bodyPr/>
        <a:lstStyle/>
        <a:p>
          <a:pPr>
            <a:defRPr sz="1200"/>
          </a:pPr>
          <a:endParaRPr lang="en-US"/>
        </a:p>
      </c:txPr>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570CA8-9DB6-4504-9C99-1F157F12307C}" type="doc">
      <dgm:prSet loTypeId="urn:microsoft.com/office/officeart/2005/8/layout/gear1" loCatId="process" qsTypeId="urn:microsoft.com/office/officeart/2005/8/quickstyle/simple1" qsCatId="simple" csTypeId="urn:microsoft.com/office/officeart/2005/8/colors/accent1_2" csCatId="accent1" phldr="1"/>
      <dgm:spPr/>
    </dgm:pt>
    <dgm:pt modelId="{FDB8B3A5-7AE3-42D0-A578-12CF69CEA231}">
      <dgm:prSet phldrT="[Text]" custT="1"/>
      <dgm:spPr>
        <a:solidFill>
          <a:srgbClr val="0000FF"/>
        </a:solidFill>
      </dgm:spPr>
      <dgm:t>
        <a:bodyPr/>
        <a:lstStyle/>
        <a:p>
          <a:r>
            <a:rPr lang="en-US" sz="2800" b="1" dirty="0" err="1" smtClean="0"/>
            <a:t>Multicore</a:t>
          </a:r>
          <a:endParaRPr lang="en-US" sz="2800" b="1" dirty="0"/>
        </a:p>
      </dgm:t>
    </dgm:pt>
    <dgm:pt modelId="{F425B68A-25DC-437B-B69C-648378C1B8C4}" type="parTrans" cxnId="{877E67E5-A29B-4269-AC3D-DB1C5BA76205}">
      <dgm:prSet/>
      <dgm:spPr/>
      <dgm:t>
        <a:bodyPr/>
        <a:lstStyle/>
        <a:p>
          <a:endParaRPr lang="en-US"/>
        </a:p>
      </dgm:t>
    </dgm:pt>
    <dgm:pt modelId="{8005FE26-C7DE-4DAB-8ADC-40DF38AFE329}" type="sibTrans" cxnId="{877E67E5-A29B-4269-AC3D-DB1C5BA76205}">
      <dgm:prSet/>
      <dgm:spPr/>
      <dgm:t>
        <a:bodyPr/>
        <a:lstStyle/>
        <a:p>
          <a:endParaRPr lang="en-US"/>
        </a:p>
      </dgm:t>
    </dgm:pt>
    <dgm:pt modelId="{272D37A6-A057-4A36-97F6-62C968EA9611}">
      <dgm:prSet phldrT="[Text]" custT="1"/>
      <dgm:spPr>
        <a:solidFill>
          <a:srgbClr val="FFC000"/>
        </a:solidFill>
      </dgm:spPr>
      <dgm:t>
        <a:bodyPr/>
        <a:lstStyle/>
        <a:p>
          <a:r>
            <a:rPr lang="en-US" sz="2400" b="1" dirty="0" smtClean="0"/>
            <a:t>Clouds</a:t>
          </a:r>
          <a:endParaRPr lang="en-US" sz="2400" b="1" dirty="0"/>
        </a:p>
      </dgm:t>
    </dgm:pt>
    <dgm:pt modelId="{42DF3D39-EFCC-4437-BC19-0CDB9FE8F687}" type="parTrans" cxnId="{EF92C021-7675-4B66-9656-3FC72952E336}">
      <dgm:prSet/>
      <dgm:spPr/>
      <dgm:t>
        <a:bodyPr/>
        <a:lstStyle/>
        <a:p>
          <a:endParaRPr lang="en-US"/>
        </a:p>
      </dgm:t>
    </dgm:pt>
    <dgm:pt modelId="{1D535D58-3957-4DD6-AA7F-59F8BF23F375}" type="sibTrans" cxnId="{EF92C021-7675-4B66-9656-3FC72952E336}">
      <dgm:prSet/>
      <dgm:spPr/>
      <dgm:t>
        <a:bodyPr/>
        <a:lstStyle/>
        <a:p>
          <a:endParaRPr lang="en-US"/>
        </a:p>
      </dgm:t>
    </dgm:pt>
    <dgm:pt modelId="{BD7CECFC-1C87-4114-8DE5-D63114DB4CB6}">
      <dgm:prSet phldrT="[Text]" custT="1"/>
      <dgm:spPr>
        <a:solidFill>
          <a:srgbClr val="C00000"/>
        </a:solidFill>
      </dgm:spPr>
      <dgm:t>
        <a:bodyPr/>
        <a:lstStyle/>
        <a:p>
          <a:endParaRPr lang="en-US" sz="1200" b="1" dirty="0"/>
        </a:p>
      </dgm:t>
    </dgm:pt>
    <dgm:pt modelId="{C49187C9-AA5C-43D1-93B5-F35BB4521E6D}" type="parTrans" cxnId="{9ADF0C35-4779-4A1E-B787-784B2AAEAE9D}">
      <dgm:prSet/>
      <dgm:spPr/>
      <dgm:t>
        <a:bodyPr/>
        <a:lstStyle/>
        <a:p>
          <a:endParaRPr lang="en-US"/>
        </a:p>
      </dgm:t>
    </dgm:pt>
    <dgm:pt modelId="{558AFFCA-4CAF-4C06-838E-9D16224DEEC3}" type="sibTrans" cxnId="{9ADF0C35-4779-4A1E-B787-784B2AAEAE9D}">
      <dgm:prSet/>
      <dgm:spPr/>
      <dgm:t>
        <a:bodyPr/>
        <a:lstStyle/>
        <a:p>
          <a:endParaRPr lang="en-US"/>
        </a:p>
      </dgm:t>
    </dgm:pt>
    <dgm:pt modelId="{A292D8FE-111E-41CF-907B-9FB7C36C5217}" type="pres">
      <dgm:prSet presAssocID="{A9570CA8-9DB6-4504-9C99-1F157F12307C}" presName="composite" presStyleCnt="0">
        <dgm:presLayoutVars>
          <dgm:chMax val="3"/>
          <dgm:animLvl val="lvl"/>
          <dgm:resizeHandles val="exact"/>
        </dgm:presLayoutVars>
      </dgm:prSet>
      <dgm:spPr/>
    </dgm:pt>
    <dgm:pt modelId="{E80A448B-04B6-4AB9-A87F-06D866A82CF3}" type="pres">
      <dgm:prSet presAssocID="{FDB8B3A5-7AE3-42D0-A578-12CF69CEA231}" presName="gear1" presStyleLbl="node1" presStyleIdx="0" presStyleCnt="3">
        <dgm:presLayoutVars>
          <dgm:chMax val="1"/>
          <dgm:bulletEnabled val="1"/>
        </dgm:presLayoutVars>
      </dgm:prSet>
      <dgm:spPr/>
      <dgm:t>
        <a:bodyPr/>
        <a:lstStyle/>
        <a:p>
          <a:endParaRPr lang="en-US"/>
        </a:p>
      </dgm:t>
    </dgm:pt>
    <dgm:pt modelId="{5AD6AF23-88F0-4453-9155-112BFEC1CBF1}" type="pres">
      <dgm:prSet presAssocID="{FDB8B3A5-7AE3-42D0-A578-12CF69CEA231}" presName="gear1srcNode" presStyleLbl="node1" presStyleIdx="0" presStyleCnt="3"/>
      <dgm:spPr/>
      <dgm:t>
        <a:bodyPr/>
        <a:lstStyle/>
        <a:p>
          <a:endParaRPr lang="en-US"/>
        </a:p>
      </dgm:t>
    </dgm:pt>
    <dgm:pt modelId="{BB02C7FF-71A7-492D-A278-EFB528CBFB12}" type="pres">
      <dgm:prSet presAssocID="{FDB8B3A5-7AE3-42D0-A578-12CF69CEA231}" presName="gear1dstNode" presStyleLbl="node1" presStyleIdx="0" presStyleCnt="3"/>
      <dgm:spPr/>
      <dgm:t>
        <a:bodyPr/>
        <a:lstStyle/>
        <a:p>
          <a:endParaRPr lang="en-US"/>
        </a:p>
      </dgm:t>
    </dgm:pt>
    <dgm:pt modelId="{BFB9B2A6-91D8-417B-B20C-473001B14CB5}" type="pres">
      <dgm:prSet presAssocID="{272D37A6-A057-4A36-97F6-62C968EA9611}" presName="gear2" presStyleLbl="node1" presStyleIdx="1" presStyleCnt="3">
        <dgm:presLayoutVars>
          <dgm:chMax val="1"/>
          <dgm:bulletEnabled val="1"/>
        </dgm:presLayoutVars>
      </dgm:prSet>
      <dgm:spPr/>
      <dgm:t>
        <a:bodyPr/>
        <a:lstStyle/>
        <a:p>
          <a:endParaRPr lang="en-US"/>
        </a:p>
      </dgm:t>
    </dgm:pt>
    <dgm:pt modelId="{8CF6C750-EDAA-4E92-BC1F-21B732719FED}" type="pres">
      <dgm:prSet presAssocID="{272D37A6-A057-4A36-97F6-62C968EA9611}" presName="gear2srcNode" presStyleLbl="node1" presStyleIdx="1" presStyleCnt="3"/>
      <dgm:spPr/>
      <dgm:t>
        <a:bodyPr/>
        <a:lstStyle/>
        <a:p>
          <a:endParaRPr lang="en-US"/>
        </a:p>
      </dgm:t>
    </dgm:pt>
    <dgm:pt modelId="{9157C930-4617-4F00-9842-2F1EB0AB46E1}" type="pres">
      <dgm:prSet presAssocID="{272D37A6-A057-4A36-97F6-62C968EA9611}" presName="gear2dstNode" presStyleLbl="node1" presStyleIdx="1" presStyleCnt="3"/>
      <dgm:spPr/>
      <dgm:t>
        <a:bodyPr/>
        <a:lstStyle/>
        <a:p>
          <a:endParaRPr lang="en-US"/>
        </a:p>
      </dgm:t>
    </dgm:pt>
    <dgm:pt modelId="{7F9CA8C2-A4B7-4111-B2CA-F08845199D8E}" type="pres">
      <dgm:prSet presAssocID="{BD7CECFC-1C87-4114-8DE5-D63114DB4CB6}" presName="gear3" presStyleLbl="node1" presStyleIdx="2" presStyleCnt="3"/>
      <dgm:spPr/>
      <dgm:t>
        <a:bodyPr/>
        <a:lstStyle/>
        <a:p>
          <a:endParaRPr lang="en-US"/>
        </a:p>
      </dgm:t>
    </dgm:pt>
    <dgm:pt modelId="{5E26902E-A458-40B1-B536-72B4E705E105}" type="pres">
      <dgm:prSet presAssocID="{BD7CECFC-1C87-4114-8DE5-D63114DB4CB6}" presName="gear3tx" presStyleLbl="node1" presStyleIdx="2" presStyleCnt="3">
        <dgm:presLayoutVars>
          <dgm:chMax val="1"/>
          <dgm:bulletEnabled val="1"/>
        </dgm:presLayoutVars>
      </dgm:prSet>
      <dgm:spPr/>
      <dgm:t>
        <a:bodyPr/>
        <a:lstStyle/>
        <a:p>
          <a:endParaRPr lang="en-US"/>
        </a:p>
      </dgm:t>
    </dgm:pt>
    <dgm:pt modelId="{E42B9C0B-626F-4D63-A91B-AFAA05D009B7}" type="pres">
      <dgm:prSet presAssocID="{BD7CECFC-1C87-4114-8DE5-D63114DB4CB6}" presName="gear3srcNode" presStyleLbl="node1" presStyleIdx="2" presStyleCnt="3"/>
      <dgm:spPr/>
      <dgm:t>
        <a:bodyPr/>
        <a:lstStyle/>
        <a:p>
          <a:endParaRPr lang="en-US"/>
        </a:p>
      </dgm:t>
    </dgm:pt>
    <dgm:pt modelId="{6B77F5EF-82AE-4D37-9286-C4B921731A8E}" type="pres">
      <dgm:prSet presAssocID="{BD7CECFC-1C87-4114-8DE5-D63114DB4CB6}" presName="gear3dstNode" presStyleLbl="node1" presStyleIdx="2" presStyleCnt="3"/>
      <dgm:spPr/>
      <dgm:t>
        <a:bodyPr/>
        <a:lstStyle/>
        <a:p>
          <a:endParaRPr lang="en-US"/>
        </a:p>
      </dgm:t>
    </dgm:pt>
    <dgm:pt modelId="{D060117E-BFAA-4207-BBC0-68339EC51B23}" type="pres">
      <dgm:prSet presAssocID="{8005FE26-C7DE-4DAB-8ADC-40DF38AFE329}" presName="connector1" presStyleLbl="sibTrans2D1" presStyleIdx="0" presStyleCnt="3"/>
      <dgm:spPr/>
      <dgm:t>
        <a:bodyPr/>
        <a:lstStyle/>
        <a:p>
          <a:endParaRPr lang="en-US"/>
        </a:p>
      </dgm:t>
    </dgm:pt>
    <dgm:pt modelId="{A0316A42-6256-4E99-90ED-F6A8EB219B35}" type="pres">
      <dgm:prSet presAssocID="{1D535D58-3957-4DD6-AA7F-59F8BF23F375}" presName="connector2" presStyleLbl="sibTrans2D1" presStyleIdx="1" presStyleCnt="3"/>
      <dgm:spPr/>
      <dgm:t>
        <a:bodyPr/>
        <a:lstStyle/>
        <a:p>
          <a:endParaRPr lang="en-US"/>
        </a:p>
      </dgm:t>
    </dgm:pt>
    <dgm:pt modelId="{1C8166D9-87DB-40F4-8941-16AE68DF2AB7}" type="pres">
      <dgm:prSet presAssocID="{558AFFCA-4CAF-4C06-838E-9D16224DEEC3}" presName="connector3" presStyleLbl="sibTrans2D1" presStyleIdx="2" presStyleCnt="3"/>
      <dgm:spPr/>
      <dgm:t>
        <a:bodyPr/>
        <a:lstStyle/>
        <a:p>
          <a:endParaRPr lang="en-US"/>
        </a:p>
      </dgm:t>
    </dgm:pt>
  </dgm:ptLst>
  <dgm:cxnLst>
    <dgm:cxn modelId="{EF92C021-7675-4B66-9656-3FC72952E336}" srcId="{A9570CA8-9DB6-4504-9C99-1F157F12307C}" destId="{272D37A6-A057-4A36-97F6-62C968EA9611}" srcOrd="1" destOrd="0" parTransId="{42DF3D39-EFCC-4437-BC19-0CDB9FE8F687}" sibTransId="{1D535D58-3957-4DD6-AA7F-59F8BF23F375}"/>
    <dgm:cxn modelId="{454D2EA6-D674-4029-A477-6B3A2EA23B14}" type="presOf" srcId="{BD7CECFC-1C87-4114-8DE5-D63114DB4CB6}" destId="{7F9CA8C2-A4B7-4111-B2CA-F08845199D8E}" srcOrd="0" destOrd="0" presId="urn:microsoft.com/office/officeart/2005/8/layout/gear1"/>
    <dgm:cxn modelId="{B1CB2082-BE6A-47D5-AA69-247A3FAF2FB9}" type="presOf" srcId="{558AFFCA-4CAF-4C06-838E-9D16224DEEC3}" destId="{1C8166D9-87DB-40F4-8941-16AE68DF2AB7}" srcOrd="0" destOrd="0" presId="urn:microsoft.com/office/officeart/2005/8/layout/gear1"/>
    <dgm:cxn modelId="{9ADF0C35-4779-4A1E-B787-784B2AAEAE9D}" srcId="{A9570CA8-9DB6-4504-9C99-1F157F12307C}" destId="{BD7CECFC-1C87-4114-8DE5-D63114DB4CB6}" srcOrd="2" destOrd="0" parTransId="{C49187C9-AA5C-43D1-93B5-F35BB4521E6D}" sibTransId="{558AFFCA-4CAF-4C06-838E-9D16224DEEC3}"/>
    <dgm:cxn modelId="{0B075F6F-DD7B-4A2F-8D84-8DAEF32A3E5A}" type="presOf" srcId="{BD7CECFC-1C87-4114-8DE5-D63114DB4CB6}" destId="{E42B9C0B-626F-4D63-A91B-AFAA05D009B7}" srcOrd="2" destOrd="0" presId="urn:microsoft.com/office/officeart/2005/8/layout/gear1"/>
    <dgm:cxn modelId="{75242244-3AE4-4E15-B43A-3E3D58D8F155}" type="presOf" srcId="{8005FE26-C7DE-4DAB-8ADC-40DF38AFE329}" destId="{D060117E-BFAA-4207-BBC0-68339EC51B23}" srcOrd="0" destOrd="0" presId="urn:microsoft.com/office/officeart/2005/8/layout/gear1"/>
    <dgm:cxn modelId="{E8757715-263A-4781-8585-23E7C126F168}" type="presOf" srcId="{A9570CA8-9DB6-4504-9C99-1F157F12307C}" destId="{A292D8FE-111E-41CF-907B-9FB7C36C5217}" srcOrd="0" destOrd="0" presId="urn:microsoft.com/office/officeart/2005/8/layout/gear1"/>
    <dgm:cxn modelId="{BA2E8989-0C5A-4520-93BF-D1DF4D8B8E0A}" type="presOf" srcId="{BD7CECFC-1C87-4114-8DE5-D63114DB4CB6}" destId="{5E26902E-A458-40B1-B536-72B4E705E105}" srcOrd="1" destOrd="0" presId="urn:microsoft.com/office/officeart/2005/8/layout/gear1"/>
    <dgm:cxn modelId="{1F303EAF-5C4B-40D6-B738-02B6E6D23BFD}" type="presOf" srcId="{272D37A6-A057-4A36-97F6-62C968EA9611}" destId="{BFB9B2A6-91D8-417B-B20C-473001B14CB5}" srcOrd="0" destOrd="0" presId="urn:microsoft.com/office/officeart/2005/8/layout/gear1"/>
    <dgm:cxn modelId="{65F24505-BEBC-406C-8793-3AE8B0C409B4}" type="presOf" srcId="{FDB8B3A5-7AE3-42D0-A578-12CF69CEA231}" destId="{BB02C7FF-71A7-492D-A278-EFB528CBFB12}" srcOrd="2" destOrd="0" presId="urn:microsoft.com/office/officeart/2005/8/layout/gear1"/>
    <dgm:cxn modelId="{F1ABDAB1-281E-42A5-90F2-0A69F23839D2}" type="presOf" srcId="{FDB8B3A5-7AE3-42D0-A578-12CF69CEA231}" destId="{5AD6AF23-88F0-4453-9155-112BFEC1CBF1}" srcOrd="1" destOrd="0" presId="urn:microsoft.com/office/officeart/2005/8/layout/gear1"/>
    <dgm:cxn modelId="{EA3760EE-F4C1-4997-AB31-6C201182050D}" type="presOf" srcId="{272D37A6-A057-4A36-97F6-62C968EA9611}" destId="{9157C930-4617-4F00-9842-2F1EB0AB46E1}" srcOrd="2" destOrd="0" presId="urn:microsoft.com/office/officeart/2005/8/layout/gear1"/>
    <dgm:cxn modelId="{877E67E5-A29B-4269-AC3D-DB1C5BA76205}" srcId="{A9570CA8-9DB6-4504-9C99-1F157F12307C}" destId="{FDB8B3A5-7AE3-42D0-A578-12CF69CEA231}" srcOrd="0" destOrd="0" parTransId="{F425B68A-25DC-437B-B69C-648378C1B8C4}" sibTransId="{8005FE26-C7DE-4DAB-8ADC-40DF38AFE329}"/>
    <dgm:cxn modelId="{1712A6B4-FE15-41B7-9FD5-A4918FDDD75B}" type="presOf" srcId="{FDB8B3A5-7AE3-42D0-A578-12CF69CEA231}" destId="{E80A448B-04B6-4AB9-A87F-06D866A82CF3}" srcOrd="0" destOrd="0" presId="urn:microsoft.com/office/officeart/2005/8/layout/gear1"/>
    <dgm:cxn modelId="{272E0981-5289-4D75-9781-AE879CF14C1D}" type="presOf" srcId="{1D535D58-3957-4DD6-AA7F-59F8BF23F375}" destId="{A0316A42-6256-4E99-90ED-F6A8EB219B35}" srcOrd="0" destOrd="0" presId="urn:microsoft.com/office/officeart/2005/8/layout/gear1"/>
    <dgm:cxn modelId="{29F5FFF8-C56B-4F66-A764-A8F6919950CD}" type="presOf" srcId="{272D37A6-A057-4A36-97F6-62C968EA9611}" destId="{8CF6C750-EDAA-4E92-BC1F-21B732719FED}" srcOrd="1" destOrd="0" presId="urn:microsoft.com/office/officeart/2005/8/layout/gear1"/>
    <dgm:cxn modelId="{6F1A45AF-9346-4CAD-A70F-471EFB443FA1}" type="presOf" srcId="{BD7CECFC-1C87-4114-8DE5-D63114DB4CB6}" destId="{6B77F5EF-82AE-4D37-9286-C4B921731A8E}" srcOrd="3" destOrd="0" presId="urn:microsoft.com/office/officeart/2005/8/layout/gear1"/>
    <dgm:cxn modelId="{AC1D94B7-CAED-489E-AB53-8DF7A5470EFD}" type="presParOf" srcId="{A292D8FE-111E-41CF-907B-9FB7C36C5217}" destId="{E80A448B-04B6-4AB9-A87F-06D866A82CF3}" srcOrd="0" destOrd="0" presId="urn:microsoft.com/office/officeart/2005/8/layout/gear1"/>
    <dgm:cxn modelId="{AF40AFC3-5EE3-4563-9519-5C17DBFAD52A}" type="presParOf" srcId="{A292D8FE-111E-41CF-907B-9FB7C36C5217}" destId="{5AD6AF23-88F0-4453-9155-112BFEC1CBF1}" srcOrd="1" destOrd="0" presId="urn:microsoft.com/office/officeart/2005/8/layout/gear1"/>
    <dgm:cxn modelId="{F7F4B6EC-8267-4483-8D7D-76C6379FE599}" type="presParOf" srcId="{A292D8FE-111E-41CF-907B-9FB7C36C5217}" destId="{BB02C7FF-71A7-492D-A278-EFB528CBFB12}" srcOrd="2" destOrd="0" presId="urn:microsoft.com/office/officeart/2005/8/layout/gear1"/>
    <dgm:cxn modelId="{746280F1-0C40-4A2C-94F9-58B074BBDFFF}" type="presParOf" srcId="{A292D8FE-111E-41CF-907B-9FB7C36C5217}" destId="{BFB9B2A6-91D8-417B-B20C-473001B14CB5}" srcOrd="3" destOrd="0" presId="urn:microsoft.com/office/officeart/2005/8/layout/gear1"/>
    <dgm:cxn modelId="{141F01A3-B3A4-46DA-96C1-261375C879A0}" type="presParOf" srcId="{A292D8FE-111E-41CF-907B-9FB7C36C5217}" destId="{8CF6C750-EDAA-4E92-BC1F-21B732719FED}" srcOrd="4" destOrd="0" presId="urn:microsoft.com/office/officeart/2005/8/layout/gear1"/>
    <dgm:cxn modelId="{ABA6C883-1537-4F17-9076-932FA1A30457}" type="presParOf" srcId="{A292D8FE-111E-41CF-907B-9FB7C36C5217}" destId="{9157C930-4617-4F00-9842-2F1EB0AB46E1}" srcOrd="5" destOrd="0" presId="urn:microsoft.com/office/officeart/2005/8/layout/gear1"/>
    <dgm:cxn modelId="{3F0C13D9-C7F6-41AE-9197-2AC309BF3739}" type="presParOf" srcId="{A292D8FE-111E-41CF-907B-9FB7C36C5217}" destId="{7F9CA8C2-A4B7-4111-B2CA-F08845199D8E}" srcOrd="6" destOrd="0" presId="urn:microsoft.com/office/officeart/2005/8/layout/gear1"/>
    <dgm:cxn modelId="{00C00C1D-8F9B-472D-B9CA-1222C025D1B4}" type="presParOf" srcId="{A292D8FE-111E-41CF-907B-9FB7C36C5217}" destId="{5E26902E-A458-40B1-B536-72B4E705E105}" srcOrd="7" destOrd="0" presId="urn:microsoft.com/office/officeart/2005/8/layout/gear1"/>
    <dgm:cxn modelId="{EC4E1BF4-3921-4120-BBF3-51816F2723B9}" type="presParOf" srcId="{A292D8FE-111E-41CF-907B-9FB7C36C5217}" destId="{E42B9C0B-626F-4D63-A91B-AFAA05D009B7}" srcOrd="8" destOrd="0" presId="urn:microsoft.com/office/officeart/2005/8/layout/gear1"/>
    <dgm:cxn modelId="{764D203B-1631-4D5B-9CE3-A334680F2653}" type="presParOf" srcId="{A292D8FE-111E-41CF-907B-9FB7C36C5217}" destId="{6B77F5EF-82AE-4D37-9286-C4B921731A8E}" srcOrd="9" destOrd="0" presId="urn:microsoft.com/office/officeart/2005/8/layout/gear1"/>
    <dgm:cxn modelId="{76286329-81B7-4789-B427-54B877216B7F}" type="presParOf" srcId="{A292D8FE-111E-41CF-907B-9FB7C36C5217}" destId="{D060117E-BFAA-4207-BBC0-68339EC51B23}" srcOrd="10" destOrd="0" presId="urn:microsoft.com/office/officeart/2005/8/layout/gear1"/>
    <dgm:cxn modelId="{2C788C02-8CD3-49EC-A6C1-54BA049CDC1B}" type="presParOf" srcId="{A292D8FE-111E-41CF-907B-9FB7C36C5217}" destId="{A0316A42-6256-4E99-90ED-F6A8EB219B35}" srcOrd="11" destOrd="0" presId="urn:microsoft.com/office/officeart/2005/8/layout/gear1"/>
    <dgm:cxn modelId="{F5B8BECA-E2F3-46C5-A1AF-F82043652B6C}" type="presParOf" srcId="{A292D8FE-111E-41CF-907B-9FB7C36C5217}" destId="{1C8166D9-87DB-40F4-8941-16AE68DF2AB7}"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0A448B-04B6-4AB9-A87F-06D866A82CF3}">
      <dsp:nvSpPr>
        <dsp:cNvPr id="0" name=""/>
        <dsp:cNvSpPr/>
      </dsp:nvSpPr>
      <dsp:spPr>
        <a:xfrm>
          <a:off x="4297679" y="2125980"/>
          <a:ext cx="2598419" cy="2598419"/>
        </a:xfrm>
        <a:prstGeom prst="gear9">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smtClean="0"/>
            <a:t>Multicore</a:t>
          </a:r>
          <a:endParaRPr lang="en-US" sz="2800" b="1" kern="1200" dirty="0"/>
        </a:p>
      </dsp:txBody>
      <dsp:txXfrm>
        <a:off x="4297679" y="2125980"/>
        <a:ext cx="2598419" cy="2598419"/>
      </dsp:txXfrm>
    </dsp:sp>
    <dsp:sp modelId="{BFB9B2A6-91D8-417B-B20C-473001B14CB5}">
      <dsp:nvSpPr>
        <dsp:cNvPr id="0" name=""/>
        <dsp:cNvSpPr/>
      </dsp:nvSpPr>
      <dsp:spPr>
        <a:xfrm>
          <a:off x="2785872" y="1511808"/>
          <a:ext cx="1889759" cy="1889759"/>
        </a:xfrm>
        <a:prstGeom prst="gear6">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t>Clouds</a:t>
          </a:r>
          <a:endParaRPr lang="en-US" sz="2400" b="1" kern="1200" dirty="0"/>
        </a:p>
      </dsp:txBody>
      <dsp:txXfrm>
        <a:off x="2785872" y="1511808"/>
        <a:ext cx="1889759" cy="1889759"/>
      </dsp:txXfrm>
    </dsp:sp>
    <dsp:sp modelId="{7F9CA8C2-A4B7-4111-B2CA-F08845199D8E}">
      <dsp:nvSpPr>
        <dsp:cNvPr id="0" name=""/>
        <dsp:cNvSpPr/>
      </dsp:nvSpPr>
      <dsp:spPr>
        <a:xfrm rot="20700000">
          <a:off x="3844330" y="208066"/>
          <a:ext cx="1851579" cy="1851579"/>
        </a:xfrm>
        <a:prstGeom prst="gear6">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b="1" kern="1200" dirty="0"/>
        </a:p>
      </dsp:txBody>
      <dsp:txXfrm>
        <a:off x="4250436" y="614172"/>
        <a:ext cx="1039367" cy="1039367"/>
      </dsp:txXfrm>
    </dsp:sp>
    <dsp:sp modelId="{D060117E-BFAA-4207-BBC0-68339EC51B23}">
      <dsp:nvSpPr>
        <dsp:cNvPr id="0" name=""/>
        <dsp:cNvSpPr/>
      </dsp:nvSpPr>
      <dsp:spPr>
        <a:xfrm>
          <a:off x="4103739" y="1730542"/>
          <a:ext cx="3325977" cy="3325977"/>
        </a:xfrm>
        <a:prstGeom prst="circularArrow">
          <a:avLst>
            <a:gd name="adj1" fmla="val 4687"/>
            <a:gd name="adj2" fmla="val 299029"/>
            <a:gd name="adj3" fmla="val 2527521"/>
            <a:gd name="adj4" fmla="val 1583702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316A42-6256-4E99-90ED-F6A8EB219B35}">
      <dsp:nvSpPr>
        <dsp:cNvPr id="0" name=""/>
        <dsp:cNvSpPr/>
      </dsp:nvSpPr>
      <dsp:spPr>
        <a:xfrm>
          <a:off x="2451199" y="1091400"/>
          <a:ext cx="2416530" cy="24165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8166D9-87DB-40F4-8941-16AE68DF2AB7}">
      <dsp:nvSpPr>
        <dsp:cNvPr id="0" name=""/>
        <dsp:cNvSpPr/>
      </dsp:nvSpPr>
      <dsp:spPr>
        <a:xfrm>
          <a:off x="3416041" y="-199773"/>
          <a:ext cx="2605506" cy="260550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9.wmf"/></Relationships>
</file>

<file path=ppt/drawings/drawing1.xml><?xml version="1.0" encoding="utf-8"?>
<c:userShapes xmlns:c="http://schemas.openxmlformats.org/drawingml/2006/chart">
  <cdr:relSizeAnchor xmlns:cdr="http://schemas.openxmlformats.org/drawingml/2006/chartDrawing">
    <cdr:from>
      <cdr:x>0.36735</cdr:x>
      <cdr:y>0.2439</cdr:y>
    </cdr:from>
    <cdr:to>
      <cdr:x>0.57143</cdr:x>
      <cdr:y>0.32192</cdr:y>
    </cdr:to>
    <cdr:sp macro="" textlink="">
      <cdr:nvSpPr>
        <cdr:cNvPr id="2" name="TextBox 1"/>
        <cdr:cNvSpPr txBox="1"/>
      </cdr:nvSpPr>
      <cdr:spPr>
        <a:xfrm xmlns:a="http://schemas.openxmlformats.org/drawingml/2006/main">
          <a:off x="1371600" y="762000"/>
          <a:ext cx="762000" cy="2437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smtClean="0">
              <a:solidFill>
                <a:schemeClr val="tx1"/>
              </a:solidFill>
            </a:rPr>
            <a:t>Hadoop</a:t>
          </a:r>
          <a:endParaRPr lang="en-US" sz="12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3/23/2010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SALSA is </a:t>
            </a:r>
          </a:p>
          <a:p>
            <a:r>
              <a:rPr lang="en-US" dirty="0" smtClean="0"/>
              <a:t>Service Aggregated Linked Sequential Activities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solidFill>
                  <a:srgbClr val="FF0000"/>
                </a:solidFill>
              </a:rPr>
              <a:t>MapReduce</a:t>
            </a:r>
            <a:r>
              <a:rPr lang="en-US" sz="1200" dirty="0" smtClean="0">
                <a:solidFill>
                  <a:srgbClr val="FF0000"/>
                </a:solidFill>
              </a:rPr>
              <a:t> </a:t>
            </a:r>
            <a:r>
              <a:rPr lang="en-US" sz="1200" dirty="0" smtClean="0"/>
              <a:t>is a high level technology from Information Retrieval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It is</a:t>
            </a:r>
            <a:r>
              <a:rPr lang="en-US" sz="1200" baseline="0" dirty="0" smtClean="0">
                <a:solidFill>
                  <a:srgbClr val="FF0000"/>
                </a:solidFill>
              </a:rPr>
              <a:t> the model of Google </a:t>
            </a:r>
            <a:r>
              <a:rPr lang="en-US" sz="1200" baseline="0" dirty="0" err="1" smtClean="0">
                <a:solidFill>
                  <a:srgbClr val="FF0000"/>
                </a:solidFill>
              </a:rPr>
              <a:t>MapReduce</a:t>
            </a:r>
            <a:r>
              <a:rPr lang="en-US" sz="1200" baseline="0" dirty="0" smtClean="0">
                <a:solidFill>
                  <a:srgbClr val="FF0000"/>
                </a:solidFill>
              </a:rPr>
              <a:t> </a:t>
            </a:r>
            <a:r>
              <a:rPr lang="en-US" sz="1200" baseline="0" dirty="0" smtClean="0">
                <a:solidFill>
                  <a:srgbClr val="FF0000"/>
                </a:solidFill>
                <a:sym typeface="Wingdings" pitchFamily="2" charset="2"/>
              </a:rPr>
              <a:t> “Map =&gt; Reduce”?</a:t>
            </a:r>
            <a:endParaRPr lang="en-US" sz="120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140000"/>
              </a:lnSpc>
            </a:pPr>
            <a:r>
              <a:rPr lang="en-US" sz="1600" dirty="0" smtClean="0"/>
              <a:t>To create his favorite mix fruit juice he can use a </a:t>
            </a:r>
            <a:r>
              <a:rPr lang="en-US" sz="1600" i="1" dirty="0" smtClean="0">
                <a:solidFill>
                  <a:srgbClr val="0070C0"/>
                </a:solidFill>
              </a:rPr>
              <a:t>combiner</a:t>
            </a:r>
            <a:r>
              <a:rPr lang="en-US" sz="1600" dirty="0" smtClean="0"/>
              <a:t> after the reducers</a:t>
            </a:r>
          </a:p>
          <a:p>
            <a:pPr lvl="1">
              <a:lnSpc>
                <a:spcPct val="120000"/>
              </a:lnSpc>
              <a:spcBef>
                <a:spcPts val="1200"/>
              </a:spcBef>
            </a:pPr>
            <a:r>
              <a:rPr lang="en-US" sz="1600" dirty="0" smtClean="0"/>
              <a:t>If several &lt;key, value-list&gt; fall into the same group (based on the grouping/hashing algorithm) then use the blender (reducer) separately on each of them</a:t>
            </a:r>
          </a:p>
          <a:p>
            <a:pPr lvl="1">
              <a:lnSpc>
                <a:spcPct val="120000"/>
              </a:lnSpc>
              <a:spcBef>
                <a:spcPts val="1200"/>
              </a:spcBef>
            </a:pPr>
            <a:r>
              <a:rPr lang="en-US" sz="1600" dirty="0" smtClean="0"/>
              <a:t>The knife (</a:t>
            </a:r>
            <a:r>
              <a:rPr lang="en-US" sz="1600" dirty="0" err="1" smtClean="0"/>
              <a:t>mapper</a:t>
            </a:r>
            <a:r>
              <a:rPr lang="en-US" sz="1600" dirty="0" smtClean="0"/>
              <a:t>) and blender (reducer) should not contain residue after use – </a:t>
            </a:r>
            <a:r>
              <a:rPr lang="en-US" sz="1600" i="1" dirty="0" smtClean="0">
                <a:solidFill>
                  <a:srgbClr val="0070C0"/>
                </a:solidFill>
              </a:rPr>
              <a:t>Side Effect Free</a:t>
            </a:r>
          </a:p>
          <a:p>
            <a:pPr lvl="1">
              <a:lnSpc>
                <a:spcPct val="150000"/>
              </a:lnSpc>
              <a:spcBef>
                <a:spcPts val="1200"/>
              </a:spcBef>
            </a:pPr>
            <a:r>
              <a:rPr lang="en-US" sz="1600" dirty="0" smtClean="0"/>
              <a:t>In general reducer should be </a:t>
            </a:r>
            <a:r>
              <a:rPr lang="en-US" sz="1600" i="1" dirty="0" smtClean="0">
                <a:solidFill>
                  <a:srgbClr val="0070C0"/>
                </a:solidFill>
              </a:rPr>
              <a:t>associative </a:t>
            </a:r>
            <a:r>
              <a:rPr lang="en-US" sz="1600" dirty="0" smtClean="0"/>
              <a:t>and </a:t>
            </a:r>
            <a:r>
              <a:rPr lang="en-US" sz="1600" i="1" dirty="0" smtClean="0">
                <a:solidFill>
                  <a:srgbClr val="0070C0"/>
                </a:solidFill>
              </a:rPr>
              <a:t>commutative</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 </a:t>
            </a:r>
            <a:r>
              <a:rPr lang="en-US" dirty="0" smtClean="0"/>
              <a:t>Data -&gt; Hardware</a:t>
            </a:r>
            <a:r>
              <a:rPr lang="en-US" baseline="0" dirty="0" smtClean="0"/>
              <a:t> -&gt; Software -&gt; Application</a:t>
            </a:r>
            <a:endParaRPr lang="en-US" dirty="0" smtClean="0"/>
          </a:p>
          <a:p>
            <a:r>
              <a:rPr lang="en-US" dirty="0" smtClean="0"/>
              <a:t>Data coming from everywhere 24/7.</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Science faces a data </a:t>
            </a:r>
            <a:r>
              <a:rPr lang="en-US" smtClean="0"/>
              <a:t>deluge.</a:t>
            </a:r>
            <a:br>
              <a:rPr lang="en-US" smtClean="0"/>
            </a:br>
            <a:r>
              <a:rPr lang="en-US" smtClean="0"/>
              <a:t>How </a:t>
            </a:r>
            <a:r>
              <a:rPr lang="en-US" dirty="0" smtClean="0"/>
              <a:t>to manage and analyze information? </a:t>
            </a:r>
          </a:p>
          <a:p>
            <a:endParaRPr lang="en-US" dirty="0" smtClean="0"/>
          </a:p>
          <a:p>
            <a:endParaRPr lang="en-US" smtClean="0"/>
          </a:p>
          <a:p>
            <a:endParaRPr lang="en-US" dirty="0" smtClean="0"/>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Blue and Red </a:t>
            </a:r>
            <a:r>
              <a:rPr lang="en-US" dirty="0" err="1" smtClean="0"/>
              <a:t>baloon</a:t>
            </a:r>
            <a:r>
              <a:rPr lang="en-US" baseline="0" dirty="0" smtClean="0"/>
              <a:t> shows different resolutions.</a:t>
            </a:r>
          </a:p>
          <a:p>
            <a:r>
              <a:rPr lang="en-US" baseline="0" dirty="0" smtClean="0"/>
              <a:t/>
            </a:r>
            <a:br>
              <a:rPr lang="en-US" baseline="0" dirty="0" smtClean="0"/>
            </a:br>
            <a:r>
              <a:rPr lang="en-US" baseline="0" dirty="0" smtClean="0"/>
              <a:t>Notice that the Coarse resolution (in red) doesn’t show Purdue.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Jim Gray’s talk to the Computer Science and Telecommunications Board</a:t>
            </a:r>
            <a:r>
              <a:rPr lang="en-US" baseline="0" dirty="0" smtClean="0"/>
              <a:t> in 2007</a:t>
            </a:r>
          </a:p>
          <a:p>
            <a:r>
              <a:rPr lang="en-US" baseline="0" dirty="0" smtClean="0"/>
              <a:t>His vision of the fourth paradigm of scientific research.  Focus on Data-intensive Systems and Scientific communications</a:t>
            </a:r>
          </a:p>
          <a:p>
            <a:endParaRPr lang="en-US" baseline="0" dirty="0" smtClean="0"/>
          </a:p>
          <a:p>
            <a:r>
              <a:rPr lang="en-US" baseline="0" dirty="0" smtClean="0"/>
              <a:t>New scientific research is highlighted by “data science”</a:t>
            </a:r>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Twister is an example of MapReduce++ -- supports MapReduce model with iteration (data stays in memory and communication via streams not files)</a:t>
            </a:r>
          </a:p>
          <a:p>
            <a:r>
              <a:rPr lang="en-US" dirty="0" smtClean="0"/>
              <a:t>Synchronous and loosely Synchronous classes are classic simulations – Particle dynamics and solve Partial Differential Equations</a:t>
            </a:r>
          </a:p>
          <a:p>
            <a:r>
              <a:rPr lang="en-US" dirty="0" smtClean="0"/>
              <a:t>Asynchronous class is uncommon in Science</a:t>
            </a:r>
          </a:p>
          <a:p>
            <a:endParaRPr lang="en-US" dirty="0" smtClean="0"/>
          </a:p>
          <a:p>
            <a:r>
              <a:rPr lang="en-US" dirty="0" smtClean="0"/>
              <a:t>Pleasingly Parallel </a:t>
            </a:r>
            <a:r>
              <a:rPr lang="en-US" dirty="0" err="1" smtClean="0"/>
              <a:t>Metaproblems</a:t>
            </a:r>
            <a:r>
              <a:rPr lang="en-US" dirty="0" smtClean="0"/>
              <a:t> and MapReduce++ important classes for data analysis</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MapReduce did some things very well but we needed MPI for MDS and Clustering.</a:t>
            </a:r>
          </a:p>
          <a:p>
            <a:r>
              <a:rPr lang="en-US" dirty="0" smtClean="0"/>
              <a:t>BUT we realize not all MPI – just map and reduce iterate</a:t>
            </a:r>
          </a:p>
          <a:p>
            <a:r>
              <a:rPr lang="en-US" dirty="0" smtClean="0"/>
              <a:t>Thus</a:t>
            </a:r>
            <a:r>
              <a:rPr lang="en-US" baseline="0" dirty="0" smtClean="0"/>
              <a:t> we designed Twister</a:t>
            </a:r>
          </a:p>
          <a:p>
            <a:endParaRPr lang="en-US" baseline="0" dirty="0" smtClean="0"/>
          </a:p>
          <a:p>
            <a:r>
              <a:rPr lang="en-US" baseline="0" dirty="0" smtClean="0"/>
              <a:t>Add new release</a:t>
            </a:r>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replace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0188" indent="-230188">
              <a:lnSpc>
                <a:spcPct val="85000"/>
              </a:lnSpc>
              <a:spcBef>
                <a:spcPct val="15000"/>
              </a:spcBef>
              <a:buFont typeface="Wingdings" pitchFamily="2" charset="2"/>
              <a:buChar char="§"/>
            </a:pPr>
            <a:r>
              <a:rPr lang="en-US" dirty="0" smtClean="0"/>
              <a:t>Results</a:t>
            </a:r>
          </a:p>
          <a:p>
            <a:pPr lvl="1">
              <a:lnSpc>
                <a:spcPct val="85000"/>
              </a:lnSpc>
              <a:spcBef>
                <a:spcPct val="15000"/>
              </a:spcBef>
              <a:buFont typeface="Wingdings" pitchFamily="2" charset="2"/>
              <a:buChar char="§"/>
            </a:pPr>
            <a:r>
              <a:rPr lang="en-US" dirty="0" smtClean="0">
                <a:solidFill>
                  <a:srgbClr val="C00000"/>
                </a:solidFill>
              </a:rPr>
              <a:t>Microsoft CCR </a:t>
            </a:r>
            <a:r>
              <a:rPr lang="en-US" dirty="0" smtClean="0"/>
              <a:t>supports MPI, dynamic threading</a:t>
            </a:r>
          </a:p>
          <a:p>
            <a:pPr lvl="1">
              <a:lnSpc>
                <a:spcPct val="85000"/>
              </a:lnSpc>
              <a:spcBef>
                <a:spcPct val="15000"/>
              </a:spcBef>
              <a:buFont typeface="Wingdings" pitchFamily="2" charset="2"/>
              <a:buChar char="§"/>
            </a:pPr>
            <a:r>
              <a:rPr lang="en-US" dirty="0" smtClean="0">
                <a:solidFill>
                  <a:srgbClr val="C00000"/>
                </a:solidFill>
              </a:rPr>
              <a:t>Detailed performance measurements </a:t>
            </a:r>
            <a:r>
              <a:rPr lang="en-US" dirty="0" smtClean="0"/>
              <a:t>with </a:t>
            </a:r>
            <a:r>
              <a:rPr lang="en-US" dirty="0" smtClean="0">
                <a:solidFill>
                  <a:srgbClr val="ECD700"/>
                </a:solidFill>
              </a:rPr>
              <a:t> </a:t>
            </a:r>
            <a:r>
              <a:rPr lang="en-US" dirty="0" smtClean="0">
                <a:solidFill>
                  <a:srgbClr val="C00000"/>
                </a:solidFill>
              </a:rPr>
              <a:t>Speedups</a:t>
            </a:r>
            <a:r>
              <a:rPr lang="en-US" dirty="0" smtClean="0">
                <a:solidFill>
                  <a:srgbClr val="ECD700"/>
                </a:solidFill>
              </a:rPr>
              <a:t>  </a:t>
            </a:r>
            <a:r>
              <a:rPr lang="en-US" dirty="0" smtClean="0"/>
              <a:t>of 7.5 or above on 8-core systems for “large problems” using deterministic annealed (avoid local minima) algorithms for </a:t>
            </a:r>
            <a:r>
              <a:rPr lang="en-US" dirty="0" smtClean="0">
                <a:solidFill>
                  <a:srgbClr val="C00000"/>
                </a:solidFill>
              </a:rPr>
              <a:t>clustering, Gaussian Mixtures, GTM </a:t>
            </a:r>
            <a:r>
              <a:rPr lang="en-US" dirty="0" smtClean="0"/>
              <a:t>(dimensional reduction) etc.</a:t>
            </a:r>
          </a:p>
        </p:txBody>
      </p:sp>
      <p:sp>
        <p:nvSpPr>
          <p:cNvPr id="4" name="Slide Number Placeholder 3"/>
          <p:cNvSpPr>
            <a:spLocks noGrp="1"/>
          </p:cNvSpPr>
          <p:nvPr>
            <p:ph type="sldNum" sz="quarter" idx="10"/>
          </p:nvPr>
        </p:nvSpPr>
        <p:spPr/>
        <p:txBody>
          <a:bodyPr/>
          <a:lstStyle/>
          <a:p>
            <a:fld id="{33D4677B-C5CE-4183-A13D-EB29CCD2130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674EB6-0896-4120-A35A-64B18633A36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 David Wild</a:t>
            </a:r>
          </a:p>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MDS (Multi-dimensional</a:t>
            </a:r>
            <a:r>
              <a:rPr lang="en-US" baseline="0" dirty="0" smtClean="0"/>
              <a:t> Scaling)</a:t>
            </a:r>
          </a:p>
          <a:p>
            <a:r>
              <a:rPr lang="en-US" baseline="0" dirty="0" smtClean="0"/>
              <a:t>GTM (Generative Topographic Mapping)</a:t>
            </a:r>
          </a:p>
          <a:p>
            <a:r>
              <a:rPr lang="en-US" dirty="0" smtClean="0"/>
              <a:t>DA-MDS(Deterministic Annealing MDS)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DA-GTM(Deterministic Annealing GTM)</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AC04F-DCFC-BD4B-BF09-F568A56F03D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AC04F-DCFC-BD4B-BF09-F568A56F03D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4D0B9E-36BE-4E91-8A4D-9782CF2C205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Within</a:t>
            </a:r>
            <a:r>
              <a:rPr lang="en-US" baseline="0" dirty="0" smtClean="0"/>
              <a:t> past 5 year</a:t>
            </a:r>
            <a:endParaRPr lang="en-US" dirty="0" smtClean="0"/>
          </a:p>
          <a:p>
            <a:r>
              <a:rPr lang="en-US" dirty="0" smtClean="0"/>
              <a:t>Data -&gt; Hardware</a:t>
            </a:r>
            <a:r>
              <a:rPr lang="en-US" baseline="0" dirty="0" smtClean="0"/>
              <a:t> -&gt; Software -&gt; Application</a:t>
            </a:r>
            <a:endParaRPr lang="en-US" dirty="0" smtClean="0"/>
          </a:p>
          <a:p>
            <a:r>
              <a:rPr lang="en-US" dirty="0" smtClean="0"/>
              <a:t>Data coming from everywhere 24/7.</a:t>
            </a:r>
          </a:p>
          <a:p>
            <a:r>
              <a:rPr lang="en-US" dirty="0" smtClean="0"/>
              <a:t>Data are too large to fit into memory</a:t>
            </a:r>
            <a:r>
              <a:rPr lang="en-US" baseline="0" dirty="0" smtClean="0"/>
              <a:t> and take impractical time to run and get results</a:t>
            </a:r>
          </a:p>
          <a:p>
            <a:r>
              <a:rPr lang="en-US" baseline="0" dirty="0" smtClean="0"/>
              <a:t>e.g. 50K all pairs SWG (O(N2)) takes ~5 hours on 768 cores.  A sequential run takes 160 days.</a:t>
            </a:r>
            <a:endParaRPr lang="en-US" dirty="0" smtClean="0"/>
          </a:p>
          <a:p>
            <a:endParaRPr lang="en-US" dirty="0" smtClean="0"/>
          </a:p>
          <a:p>
            <a:r>
              <a:rPr lang="en-US" dirty="0" smtClean="0"/>
              <a:t>MPI </a:t>
            </a:r>
            <a:r>
              <a:rPr lang="en-US" dirty="0" err="1" smtClean="0"/>
              <a:t>OpenMP</a:t>
            </a:r>
            <a:r>
              <a:rPr lang="en-US" dirty="0" smtClean="0"/>
              <a:t> RPC RMI</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2"/>
          <p:cNvSpPr>
            <a:spLocks noGrp="1" noRot="1" noChangeAspect="1" noChangeArrowheads="1" noTextEdit="1"/>
          </p:cNvSpPr>
          <p:nvPr>
            <p:ph type="sldImg"/>
          </p:nvPr>
        </p:nvSpPr>
        <p:spPr>
          <a:ln/>
        </p:spPr>
      </p:sp>
      <p:sp>
        <p:nvSpPr>
          <p:cNvPr id="1154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pPr algn="r" rtl="0" fontAlgn="base">
              <a:spcBef>
                <a:spcPct val="0"/>
              </a:spcBef>
              <a:spcAft>
                <a:spcPct val="0"/>
              </a:spcAft>
            </a:pPr>
            <a:fld id="{7353CC8D-5389-4B02-B9D8-2B0D253C4F54}" type="slidenum">
              <a:rPr lang="en-US" sz="1200" b="1" kern="1200">
                <a:solidFill>
                  <a:prstClr val="black"/>
                </a:solidFill>
                <a:latin typeface="Times New Roman" pitchFamily="18" charset="0"/>
                <a:ea typeface="+mn-ea"/>
                <a:cs typeface="+mn-cs"/>
              </a:rPr>
              <a:pPr algn="r" rtl="0" fontAlgn="base">
                <a:spcBef>
                  <a:spcPct val="0"/>
                </a:spcBef>
                <a:spcAft>
                  <a:spcPct val="0"/>
                </a:spcAft>
              </a:pPr>
              <a:t>5</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Rot="1" noChangeAspect="1" noChangeArrowheads="1" noTextEdit="1"/>
          </p:cNvSpPr>
          <p:nvPr>
            <p:ph type="sldImg"/>
          </p:nvPr>
        </p:nvSpPr>
        <p:spPr>
          <a:xfrm>
            <a:off x="1146175" y="687388"/>
            <a:ext cx="4565650" cy="3425825"/>
          </a:xfrm>
          <a:ln/>
        </p:spPr>
      </p:sp>
      <p:sp>
        <p:nvSpPr>
          <p:cNvPr id="1156099" name="Rectangle 3"/>
          <p:cNvSpPr>
            <a:spLocks noGrp="1" noChangeArrowheads="1"/>
          </p:cNvSpPr>
          <p:nvPr>
            <p:ph type="body" idx="1"/>
          </p:nvPr>
        </p:nvSpPr>
        <p:spPr>
          <a:xfrm>
            <a:off x="914400" y="4341722"/>
            <a:ext cx="5029200" cy="4114640"/>
          </a:xfrm>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p:cNvSpPr>
            <a:spLocks noGrp="1" noRot="1" noChangeAspect="1" noChangeArrowheads="1" noTextEdit="1"/>
          </p:cNvSpPr>
          <p:nvPr>
            <p:ph type="sldImg"/>
          </p:nvPr>
        </p:nvSpPr>
        <p:spPr>
          <a:ln/>
        </p:spPr>
      </p:sp>
      <p:sp>
        <p:nvSpPr>
          <p:cNvPr id="84275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r" rtl="0" fontAlgn="base">
              <a:spcBef>
                <a:spcPct val="0"/>
              </a:spcBef>
              <a:spcAft>
                <a:spcPct val="0"/>
              </a:spcAft>
              <a:defRPr/>
            </a:pPr>
            <a:fld id="{370173B2-124D-4BC8-AF9F-167E85A21D5D}" type="slidenum">
              <a:rPr lang="en-US" sz="1200" b="1" kern="1200">
                <a:solidFill>
                  <a:prstClr val="black"/>
                </a:solidFill>
                <a:latin typeface="Times New Roman" pitchFamily="18" charset="0"/>
                <a:ea typeface="+mn-ea"/>
                <a:cs typeface="+mn-cs"/>
              </a:rPr>
              <a:pPr algn="r" rtl="0" fontAlgn="base">
                <a:spcBef>
                  <a:spcPct val="0"/>
                </a:spcBef>
                <a:spcAft>
                  <a:spcPct val="0"/>
                </a:spcAft>
                <a:defRPr/>
              </a:pPr>
              <a:t>53</a:t>
            </a:fld>
            <a:endParaRPr lang="en-US" sz="1200" b="1" kern="1200">
              <a:solidFill>
                <a:prstClr val="black"/>
              </a:solidFill>
              <a:latin typeface="Times New Roman" pitchFamily="18" charset="0"/>
              <a:ea typeface="+mn-ea"/>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Jim Gray’s talk to the Computer Science and Telecommunications Board</a:t>
            </a:r>
            <a:r>
              <a:rPr lang="en-US" baseline="0" dirty="0" smtClean="0"/>
              <a:t> in 2007</a:t>
            </a:r>
          </a:p>
          <a:p>
            <a:r>
              <a:rPr lang="en-US" baseline="0" dirty="0" smtClean="0"/>
              <a:t>His vision of the fourth paradigm of scientific research.  Focus on Data-intensive Systems and Scientific communications</a:t>
            </a:r>
          </a:p>
          <a:p>
            <a:endParaRPr lang="en-US" baseline="0" dirty="0" smtClean="0"/>
          </a:p>
          <a:p>
            <a:r>
              <a:rPr lang="en-US" baseline="0" dirty="0" smtClean="0"/>
              <a:t>New scientific research is highlighted by “data science”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64008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144EC547-398A-4BEA-B97B-98F7CF26DFDE}"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662CCD20-670A-4CCE-8CAE-D16DFABAC07D}"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glimpse of the future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64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3/23/2010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3/23/2010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3/23/2010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3/23/2010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3/23/2010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3/23/2010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3/23/2010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3/23/2010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0.jpeg"/><Relationship Id="rId7" Type="http://schemas.openxmlformats.org/officeDocument/2006/relationships/image" Target="../media/image19.jpeg"/><Relationship Id="rId12"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18.jpeg"/><Relationship Id="rId5" Type="http://schemas.openxmlformats.org/officeDocument/2006/relationships/image" Target="../media/image22.jpeg"/><Relationship Id="rId10" Type="http://schemas.openxmlformats.org/officeDocument/2006/relationships/image" Target="../media/image24.jpeg"/><Relationship Id="rId4" Type="http://schemas.openxmlformats.org/officeDocument/2006/relationships/image" Target="../media/image21.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23.jpeg"/><Relationship Id="rId3" Type="http://schemas.openxmlformats.org/officeDocument/2006/relationships/image" Target="../media/image19.jpeg"/><Relationship Id="rId7" Type="http://schemas.openxmlformats.org/officeDocument/2006/relationships/image" Target="../media/image16.jpeg"/><Relationship Id="rId12"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14.jpeg"/><Relationship Id="rId5" Type="http://schemas.openxmlformats.org/officeDocument/2006/relationships/image" Target="../media/image21.jpeg"/><Relationship Id="rId15" Type="http://schemas.openxmlformats.org/officeDocument/2006/relationships/image" Target="../media/image24.jpeg"/><Relationship Id="rId10" Type="http://schemas.openxmlformats.org/officeDocument/2006/relationships/image" Target="../media/image18.jpeg"/><Relationship Id="rId4" Type="http://schemas.openxmlformats.org/officeDocument/2006/relationships/image" Target="../media/image20.jpeg"/><Relationship Id="rId9" Type="http://schemas.openxmlformats.org/officeDocument/2006/relationships/image" Target="../media/image22.jpeg"/><Relationship Id="rId1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CGL+SC09/DataforPlotviz/GENE_Chimp.ba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hyperlink" Target="../../CGL+SC09/DataforPlotviz/BIOLOGY_Metagenomics.bat" TargetMode="Externa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6.xml"/><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6.xml"/><Relationship Id="rId5" Type="http://schemas.openxmlformats.org/officeDocument/2006/relationships/image" Target="../media/image66.png"/><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5.xml"/><Relationship Id="rId5" Type="http://schemas.openxmlformats.org/officeDocument/2006/relationships/image" Target="../media/image72.png"/><Relationship Id="rId4" Type="http://schemas.openxmlformats.org/officeDocument/2006/relationships/image" Target="../media/image71.png"/></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6.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msdn.microsoft.com/robotics/" TargetMode="Externa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alsahpc.indiana.edu/" TargetMode="External"/><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457200"/>
            <a:ext cx="6781800" cy="1470025"/>
          </a:xfrm>
        </p:spPr>
        <p:txBody>
          <a:bodyPr>
            <a:noAutofit/>
          </a:bodyPr>
          <a:lstStyle/>
          <a:p>
            <a:r>
              <a:rPr lang="en-US" sz="4000" b="1" dirty="0" smtClean="0"/>
              <a:t>Cloud Technologies and </a:t>
            </a:r>
            <a:br>
              <a:rPr lang="en-US" sz="4000" b="1" dirty="0" smtClean="0"/>
            </a:br>
            <a:r>
              <a:rPr lang="en-US" sz="4000" b="1" dirty="0" smtClean="0"/>
              <a:t>Their Applications</a:t>
            </a:r>
            <a:endParaRPr lang="en-US" sz="4000" dirty="0"/>
          </a:p>
        </p:txBody>
      </p:sp>
      <p:sp>
        <p:nvSpPr>
          <p:cNvPr id="3" name="Subtitle 2"/>
          <p:cNvSpPr>
            <a:spLocks noGrp="1"/>
          </p:cNvSpPr>
          <p:nvPr>
            <p:ph type="subTitle" idx="1"/>
          </p:nvPr>
        </p:nvSpPr>
        <p:spPr>
          <a:xfrm>
            <a:off x="2362200" y="1905000"/>
            <a:ext cx="4495800" cy="304800"/>
          </a:xfrm>
        </p:spPr>
        <p:txBody>
          <a:bodyPr>
            <a:noAutofit/>
          </a:bodyPr>
          <a:lstStyle/>
          <a:p>
            <a:r>
              <a:rPr lang="en-US" sz="1600" i="1" dirty="0" smtClean="0">
                <a:solidFill>
                  <a:schemeClr val="accent4"/>
                </a:solidFill>
              </a:rPr>
              <a:t>March 26, 2010  Indiana University Bloomington</a:t>
            </a:r>
          </a:p>
        </p:txBody>
      </p:sp>
      <p:sp>
        <p:nvSpPr>
          <p:cNvPr id="5" name="Subtitle 2"/>
          <p:cNvSpPr txBox="1">
            <a:spLocks/>
          </p:cNvSpPr>
          <p:nvPr/>
        </p:nvSpPr>
        <p:spPr>
          <a:xfrm>
            <a:off x="990600" y="2590800"/>
            <a:ext cx="7239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2800" b="1" baseline="0" dirty="0" smtClean="0">
                <a:latin typeface="+mj-lt"/>
                <a:cs typeface="Times New Roman" pitchFamily="18" charset="0"/>
              </a:rPr>
              <a:t>Judy Qiu</a:t>
            </a:r>
          </a:p>
          <a:p>
            <a:pPr marL="0" marR="0" lvl="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en-US" sz="1600" baseline="0" dirty="0" smtClean="0">
                <a:solidFill>
                  <a:srgbClr val="0000FF"/>
                </a:solidFill>
                <a:latin typeface="Times New Roman" pitchFamily="18" charset="0"/>
                <a:cs typeface="Times New Roman" pitchFamily="18" charset="0"/>
              </a:rPr>
              <a:t>xqiu@indiana.edu</a:t>
            </a:r>
            <a:endParaRPr lang="en-US" sz="1600" dirty="0" smtClean="0">
              <a:solidFill>
                <a:srgbClr val="0000FF"/>
              </a:solidFill>
              <a:latin typeface="Times New Roman" pitchFamily="18" charset="0"/>
              <a:cs typeface="Times New Roman" pitchFamily="18" charset="0"/>
            </a:endParaRPr>
          </a:p>
          <a:p>
            <a:pPr lvl="0" algn="ctr">
              <a:defRPr/>
            </a:pPr>
            <a:r>
              <a:rPr lang="en-US" sz="1600" dirty="0" smtClean="0">
                <a:solidFill>
                  <a:srgbClr val="0000FF"/>
                </a:solidFill>
                <a:latin typeface="Times New Roman" pitchFamily="18" charset="0"/>
                <a:cs typeface="Times New Roman" pitchFamily="18" charset="0"/>
              </a:rPr>
              <a:t>http://salsahpc.indiana.edu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lvl="0" algn="ctr">
              <a:spcBef>
                <a:spcPct val="20000"/>
              </a:spcBef>
            </a:pPr>
            <a:r>
              <a:rPr lang="en-US" sz="1900" dirty="0" smtClean="0">
                <a:latin typeface="Times New Roman" pitchFamily="18" charset="0"/>
                <a:cs typeface="Times New Roman" pitchFamily="18" charset="0"/>
              </a:rPr>
              <a:t>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1"/>
          <p:cNvSpPr txBox="1">
            <a:spLocks/>
          </p:cNvSpPr>
          <p:nvPr/>
        </p:nvSpPr>
        <p:spPr>
          <a:xfrm>
            <a:off x="1524000" y="3200400"/>
            <a:ext cx="3200400" cy="609600"/>
          </a:xfrm>
          <a:prstGeom prst="rect">
            <a:avLst/>
          </a:prstGeom>
        </p:spPr>
        <p:txBody>
          <a:bodyPr vert="horz">
            <a:norm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tabLst/>
              <a:defRPr/>
            </a:pPr>
            <a:r>
              <a:rPr lang="en-US" sz="2000" dirty="0" smtClean="0"/>
              <a:t>  (                            )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Content Placeholder 1"/>
          <p:cNvSpPr txBox="1">
            <a:spLocks/>
          </p:cNvSpPr>
          <p:nvPr/>
        </p:nvSpPr>
        <p:spPr>
          <a:xfrm>
            <a:off x="762000" y="2469660"/>
            <a:ext cx="4191000" cy="609600"/>
          </a:xfrm>
          <a:prstGeom prst="rect">
            <a:avLst/>
          </a:prstGeom>
        </p:spPr>
        <p:txBody>
          <a:bodyPr vert="horz">
            <a:norm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lang="en-US" sz="2000" dirty="0" smtClean="0"/>
              <a:t>(map             ‘(                            ))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16" name="Picture 15" descr="orangeslice.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438400" y="3352800"/>
            <a:ext cx="437827" cy="353860"/>
          </a:xfrm>
          <a:prstGeom prst="rect">
            <a:avLst/>
          </a:prstGeom>
        </p:spPr>
      </p:pic>
      <p:pic>
        <p:nvPicPr>
          <p:cNvPr id="17" name="Picture 16" descr="pineappleslic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3048000" y="3276600"/>
            <a:ext cx="395514" cy="415289"/>
          </a:xfrm>
          <a:prstGeom prst="rect">
            <a:avLst/>
          </a:prstGeom>
        </p:spPr>
      </p:pic>
      <p:sp>
        <p:nvSpPr>
          <p:cNvPr id="2" name="Content Placeholder 1"/>
          <p:cNvSpPr>
            <a:spLocks noGrp="1"/>
          </p:cNvSpPr>
          <p:nvPr>
            <p:ph idx="1"/>
          </p:nvPr>
        </p:nvSpPr>
        <p:spPr>
          <a:xfrm>
            <a:off x="457200" y="1481329"/>
            <a:ext cx="7239000" cy="880872"/>
          </a:xfrm>
        </p:spPr>
        <p:txBody>
          <a:bodyPr>
            <a:normAutofit fontScale="92500" lnSpcReduction="20000"/>
          </a:bodyPr>
          <a:lstStyle/>
          <a:p>
            <a:r>
              <a:rPr lang="en-US" dirty="0" smtClean="0"/>
              <a:t>Sam applied his invention to all the fruits he could find in the </a:t>
            </a:r>
            <a:r>
              <a:rPr lang="en-US" i="1" dirty="0" smtClean="0">
                <a:solidFill>
                  <a:srgbClr val="0070C0"/>
                </a:solidFill>
              </a:rPr>
              <a:t>fruit basket</a:t>
            </a:r>
            <a:endParaRPr lang="en-US" i="1" dirty="0">
              <a:solidFill>
                <a:srgbClr val="0070C0"/>
              </a:solidFill>
            </a:endParaRPr>
          </a:p>
        </p:txBody>
      </p:sp>
      <p:sp>
        <p:nvSpPr>
          <p:cNvPr id="3" name="Title 2"/>
          <p:cNvSpPr>
            <a:spLocks noGrp="1"/>
          </p:cNvSpPr>
          <p:nvPr>
            <p:ph type="title"/>
          </p:nvPr>
        </p:nvSpPr>
        <p:spPr/>
        <p:txBody>
          <a:bodyPr/>
          <a:lstStyle/>
          <a:p>
            <a:r>
              <a:rPr lang="en-US" dirty="0" err="1" smtClean="0"/>
              <a:t>MapReduce</a:t>
            </a:r>
            <a:endParaRPr lang="en-US" dirty="0"/>
          </a:p>
        </p:txBody>
      </p:sp>
      <p:pic>
        <p:nvPicPr>
          <p:cNvPr id="4" name="Picture 3" descr="fruitbasket.jpg"/>
          <p:cNvPicPr>
            <a:picLocks noChangeAspect="1"/>
          </p:cNvPicPr>
          <p:nvPr/>
        </p:nvPicPr>
        <p:blipFill>
          <a:blip r:embed="rId5" cstate="print">
            <a:clrChange>
              <a:clrFrom>
                <a:srgbClr val="FFFFFF"/>
              </a:clrFrom>
              <a:clrTo>
                <a:srgbClr val="FFFFFF">
                  <a:alpha val="0"/>
                </a:srgbClr>
              </a:clrTo>
            </a:clrChange>
          </a:blip>
          <a:stretch>
            <a:fillRect/>
          </a:stretch>
        </p:blipFill>
        <p:spPr>
          <a:xfrm>
            <a:off x="7696200" y="1295400"/>
            <a:ext cx="990600" cy="1209894"/>
          </a:xfrm>
          <a:prstGeom prst="rect">
            <a:avLst/>
          </a:prstGeom>
        </p:spPr>
      </p:pic>
      <p:pic>
        <p:nvPicPr>
          <p:cNvPr id="5" name="Picture 4" descr="apple2.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743200" y="2500920"/>
            <a:ext cx="361815" cy="427143"/>
          </a:xfrm>
          <a:prstGeom prst="rect">
            <a:avLst/>
          </a:prstGeom>
        </p:spPr>
      </p:pic>
      <p:pic>
        <p:nvPicPr>
          <p:cNvPr id="6" name="Picture 5" descr="apple-pieces.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828800" y="3200400"/>
            <a:ext cx="609600" cy="609600"/>
          </a:xfrm>
          <a:prstGeom prst="rect">
            <a:avLst/>
          </a:prstGeom>
        </p:spPr>
      </p:pic>
      <p:pic>
        <p:nvPicPr>
          <p:cNvPr id="7" name="Picture 6" descr="knife2.jpg"/>
          <p:cNvPicPr>
            <a:picLocks noChangeAspect="1"/>
          </p:cNvPicPr>
          <p:nvPr/>
        </p:nvPicPr>
        <p:blipFill>
          <a:blip r:embed="rId8" cstate="print">
            <a:clrChange>
              <a:clrFrom>
                <a:srgbClr val="FFFFFF"/>
              </a:clrFrom>
              <a:clrTo>
                <a:srgbClr val="FFFFFF">
                  <a:alpha val="0"/>
                </a:srgbClr>
              </a:clrTo>
            </a:clrChange>
          </a:blip>
          <a:stretch>
            <a:fillRect/>
          </a:stretch>
        </p:blipFill>
        <p:spPr>
          <a:xfrm rot="20472147">
            <a:off x="1814169" y="2541000"/>
            <a:ext cx="520310" cy="468279"/>
          </a:xfrm>
          <a:prstGeom prst="rect">
            <a:avLst/>
          </a:prstGeom>
        </p:spPr>
      </p:pic>
      <p:pic>
        <p:nvPicPr>
          <p:cNvPr id="8" name="Picture 7" descr="orange.jpg"/>
          <p:cNvPicPr>
            <a:picLocks noChangeAspect="1"/>
          </p:cNvPicPr>
          <p:nvPr/>
        </p:nvPicPr>
        <p:blipFill>
          <a:blip r:embed="rId9" cstate="print">
            <a:clrChange>
              <a:clrFrom>
                <a:srgbClr val="FFFFFF"/>
              </a:clrFrom>
              <a:clrTo>
                <a:srgbClr val="FFFFFF">
                  <a:alpha val="0"/>
                </a:srgbClr>
              </a:clrTo>
            </a:clrChange>
          </a:blip>
          <a:stretch>
            <a:fillRect/>
          </a:stretch>
        </p:blipFill>
        <p:spPr>
          <a:xfrm flipH="1">
            <a:off x="3276600" y="2569305"/>
            <a:ext cx="373115" cy="363238"/>
          </a:xfrm>
          <a:prstGeom prst="rect">
            <a:avLst/>
          </a:prstGeom>
        </p:spPr>
      </p:pic>
      <p:pic>
        <p:nvPicPr>
          <p:cNvPr id="9" name="Picture 8" descr="pineapple.jpg"/>
          <p:cNvPicPr>
            <a:picLocks noChangeAspect="1"/>
          </p:cNvPicPr>
          <p:nvPr/>
        </p:nvPicPr>
        <p:blipFill>
          <a:blip r:embed="rId10" cstate="print">
            <a:clrChange>
              <a:clrFrom>
                <a:srgbClr val="FFFFFF"/>
              </a:clrFrom>
              <a:clrTo>
                <a:srgbClr val="FFFFFF">
                  <a:alpha val="0"/>
                </a:srgbClr>
              </a:clrTo>
            </a:clrChange>
          </a:blip>
          <a:stretch>
            <a:fillRect/>
          </a:stretch>
        </p:blipFill>
        <p:spPr>
          <a:xfrm>
            <a:off x="3810000" y="2286000"/>
            <a:ext cx="304800" cy="660075"/>
          </a:xfrm>
          <a:prstGeom prst="rect">
            <a:avLst/>
          </a:prstGeom>
        </p:spPr>
      </p:pic>
      <p:pic>
        <p:nvPicPr>
          <p:cNvPr id="10" name="Picture 9" descr="blender.jpg"/>
          <p:cNvPicPr>
            <a:picLocks noChangeAspect="1"/>
          </p:cNvPicPr>
          <p:nvPr/>
        </p:nvPicPr>
        <p:blipFill>
          <a:blip r:embed="rId11" cstate="print">
            <a:clrChange>
              <a:clrFrom>
                <a:srgbClr val="FFFFFF"/>
              </a:clrFrom>
              <a:clrTo>
                <a:srgbClr val="FFFFFF">
                  <a:alpha val="0"/>
                </a:srgbClr>
              </a:clrTo>
            </a:clrChange>
          </a:blip>
          <a:stretch>
            <a:fillRect/>
          </a:stretch>
        </p:blipFill>
        <p:spPr>
          <a:xfrm>
            <a:off x="2209800" y="4191000"/>
            <a:ext cx="440161" cy="593849"/>
          </a:xfrm>
          <a:prstGeom prst="rect">
            <a:avLst/>
          </a:prstGeom>
        </p:spPr>
      </p:pic>
      <p:sp>
        <p:nvSpPr>
          <p:cNvPr id="19" name="Right Arrow 18"/>
          <p:cNvSpPr/>
          <p:nvPr/>
        </p:nvSpPr>
        <p:spPr>
          <a:xfrm rot="5400000">
            <a:off x="2530230" y="3063630"/>
            <a:ext cx="27354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tent Placeholder 1"/>
          <p:cNvSpPr txBox="1">
            <a:spLocks/>
          </p:cNvSpPr>
          <p:nvPr/>
        </p:nvSpPr>
        <p:spPr>
          <a:xfrm>
            <a:off x="762000" y="4191000"/>
            <a:ext cx="5562600" cy="609600"/>
          </a:xfrm>
          <a:prstGeom prst="rect">
            <a:avLst/>
          </a:prstGeom>
        </p:spPr>
        <p:txBody>
          <a:bodyPr vert="horz">
            <a:normAutofit/>
          </a:bodyPr>
          <a:lstStyle/>
          <a:p>
            <a:pPr marL="365760" marR="0" lvl="0" indent="-256032" algn="l" defTabSz="914400" rtl="0" eaLnBrk="1" fontAlgn="auto" latinLnBrk="0" hangingPunct="1">
              <a:lnSpc>
                <a:spcPct val="150000"/>
              </a:lnSpc>
              <a:spcBef>
                <a:spcPts val="400"/>
              </a:spcBef>
              <a:spcAft>
                <a:spcPts val="0"/>
              </a:spcAft>
              <a:buClr>
                <a:schemeClr val="accent1"/>
              </a:buClr>
              <a:buSzPct val="68000"/>
              <a:buFont typeface="Wingdings 3"/>
              <a:buChar char=""/>
              <a:tabLst/>
              <a:defRPr/>
            </a:pPr>
            <a:r>
              <a:rPr lang="en-US" sz="2000" dirty="0" smtClean="0"/>
              <a:t>(reduce             ‘(                             ))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Right Arrow 21"/>
          <p:cNvSpPr/>
          <p:nvPr/>
        </p:nvSpPr>
        <p:spPr>
          <a:xfrm rot="5400000">
            <a:off x="2530230" y="3870570"/>
            <a:ext cx="27354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descr="orangeslice.jpg"/>
          <p:cNvPicPr>
            <a:picLocks noChangeAspect="1"/>
          </p:cNvPicPr>
          <p:nvPr/>
        </p:nvPicPr>
        <p:blipFill>
          <a:blip r:embed="rId3" cstate="print">
            <a:clrChange>
              <a:clrFrom>
                <a:srgbClr val="FFFFFF"/>
              </a:clrFrom>
              <a:clrTo>
                <a:srgbClr val="FFFFFF">
                  <a:alpha val="0"/>
                </a:srgbClr>
              </a:clrTo>
            </a:clrChange>
          </a:blip>
          <a:stretch>
            <a:fillRect/>
          </a:stretch>
        </p:blipFill>
        <p:spPr>
          <a:xfrm>
            <a:off x="3444630" y="4343400"/>
            <a:ext cx="437827" cy="353860"/>
          </a:xfrm>
          <a:prstGeom prst="rect">
            <a:avLst/>
          </a:prstGeom>
        </p:spPr>
      </p:pic>
      <p:pic>
        <p:nvPicPr>
          <p:cNvPr id="24" name="Picture 23" descr="pineappleslic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4054230" y="4267200"/>
            <a:ext cx="395514" cy="415289"/>
          </a:xfrm>
          <a:prstGeom prst="rect">
            <a:avLst/>
          </a:prstGeom>
        </p:spPr>
      </p:pic>
      <p:pic>
        <p:nvPicPr>
          <p:cNvPr id="25" name="Picture 24" descr="apple-pieces.jpg"/>
          <p:cNvPicPr>
            <a:picLocks noChangeAspect="1"/>
          </p:cNvPicPr>
          <p:nvPr/>
        </p:nvPicPr>
        <p:blipFill>
          <a:blip r:embed="rId7" cstate="print">
            <a:clrChange>
              <a:clrFrom>
                <a:srgbClr val="FFFFFF"/>
              </a:clrFrom>
              <a:clrTo>
                <a:srgbClr val="FFFFFF">
                  <a:alpha val="0"/>
                </a:srgbClr>
              </a:clrTo>
            </a:clrChange>
          </a:blip>
          <a:stretch>
            <a:fillRect/>
          </a:stretch>
        </p:blipFill>
        <p:spPr>
          <a:xfrm>
            <a:off x="2835030" y="4191000"/>
            <a:ext cx="609600" cy="609600"/>
          </a:xfrm>
          <a:prstGeom prst="rect">
            <a:avLst/>
          </a:prstGeom>
        </p:spPr>
      </p:pic>
      <p:sp>
        <p:nvSpPr>
          <p:cNvPr id="26" name="Right Arrow 25"/>
          <p:cNvSpPr/>
          <p:nvPr/>
        </p:nvSpPr>
        <p:spPr>
          <a:xfrm rot="5400000">
            <a:off x="2530230" y="4892430"/>
            <a:ext cx="27354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26" descr="juice.jpg"/>
          <p:cNvPicPr>
            <a:picLocks noChangeAspect="1"/>
          </p:cNvPicPr>
          <p:nvPr/>
        </p:nvPicPr>
        <p:blipFill>
          <a:blip r:embed="rId12" cstate="print">
            <a:clrChange>
              <a:clrFrom>
                <a:srgbClr val="FFFFFF"/>
              </a:clrFrom>
              <a:clrTo>
                <a:srgbClr val="FFFFFF">
                  <a:alpha val="0"/>
                </a:srgbClr>
              </a:clrTo>
            </a:clrChange>
          </a:blip>
          <a:stretch>
            <a:fillRect/>
          </a:stretch>
        </p:blipFill>
        <p:spPr>
          <a:xfrm>
            <a:off x="2133600" y="5181600"/>
            <a:ext cx="843160" cy="838200"/>
          </a:xfrm>
          <a:prstGeom prst="rect">
            <a:avLst/>
          </a:prstGeom>
        </p:spPr>
      </p:pic>
      <p:sp>
        <p:nvSpPr>
          <p:cNvPr id="29" name="Right Bracket 28"/>
          <p:cNvSpPr/>
          <p:nvPr/>
        </p:nvSpPr>
        <p:spPr>
          <a:xfrm>
            <a:off x="4800600" y="2438400"/>
            <a:ext cx="152400" cy="3733800"/>
          </a:xfrm>
          <a:prstGeom prst="rightBracket">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5486400" y="4296936"/>
            <a:ext cx="3200400" cy="52322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400" dirty="0" smtClean="0"/>
              <a:t>Classical Notion of Map Reduce in Functional Programming</a:t>
            </a:r>
            <a:endParaRPr lang="en-US" sz="1400" dirty="0"/>
          </a:p>
        </p:txBody>
      </p:sp>
      <p:sp>
        <p:nvSpPr>
          <p:cNvPr id="31" name="Right Arrow 30"/>
          <p:cNvSpPr/>
          <p:nvPr/>
        </p:nvSpPr>
        <p:spPr>
          <a:xfrm rot="10800000">
            <a:off x="5181600" y="3063244"/>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TextBox 32"/>
          <p:cNvSpPr txBox="1"/>
          <p:nvPr/>
        </p:nvSpPr>
        <p:spPr>
          <a:xfrm>
            <a:off x="5486400" y="2766536"/>
            <a:ext cx="3200400" cy="738664"/>
          </a:xfrm>
          <a:prstGeom prst="rect">
            <a:avLst/>
          </a:prstGeom>
          <a:noFill/>
        </p:spPr>
        <p:txBody>
          <a:bodyPr wrap="square" rtlCol="0">
            <a:spAutoFit/>
          </a:bodyPr>
          <a:lstStyle/>
          <a:p>
            <a:pPr algn="ctr"/>
            <a:r>
              <a:rPr lang="en-US" sz="1400" dirty="0" smtClean="0"/>
              <a:t>A </a:t>
            </a:r>
            <a:r>
              <a:rPr lang="en-US" sz="1400" i="1" dirty="0" smtClean="0">
                <a:solidFill>
                  <a:schemeClr val="accent2">
                    <a:lumMod val="75000"/>
                  </a:schemeClr>
                </a:solidFill>
              </a:rPr>
              <a:t>list of values</a:t>
            </a:r>
            <a:r>
              <a:rPr lang="en-US" sz="1400" dirty="0" smtClean="0"/>
              <a:t> mapped into another </a:t>
            </a:r>
            <a:r>
              <a:rPr lang="en-US" sz="1400" i="1" dirty="0" smtClean="0">
                <a:solidFill>
                  <a:schemeClr val="accent2">
                    <a:lumMod val="75000"/>
                  </a:schemeClr>
                </a:solidFill>
              </a:rPr>
              <a:t>list of values</a:t>
            </a:r>
            <a:r>
              <a:rPr lang="en-US" sz="1400" dirty="0" smtClean="0"/>
              <a:t>, which gets reduced into a </a:t>
            </a:r>
            <a:r>
              <a:rPr lang="en-US" sz="1400" i="1" dirty="0" smtClean="0">
                <a:solidFill>
                  <a:schemeClr val="accent2">
                    <a:lumMod val="75000"/>
                  </a:schemeClr>
                </a:solidFill>
              </a:rPr>
              <a:t>single value</a:t>
            </a:r>
            <a:endParaRPr lang="en-US" sz="1400" i="1" dirty="0">
              <a:solidFill>
                <a:schemeClr val="accent2">
                  <a:lumMod val="75000"/>
                </a:schemeClr>
              </a:solidFill>
            </a:endParaRPr>
          </a:p>
        </p:txBody>
      </p:sp>
      <p:sp>
        <p:nvSpPr>
          <p:cNvPr id="34" name="Right Arrow 33"/>
          <p:cNvSpPr/>
          <p:nvPr/>
        </p:nvSpPr>
        <p:spPr>
          <a:xfrm rot="16200000">
            <a:off x="6873630" y="3794371"/>
            <a:ext cx="4259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childTnLst>
                                </p:cTn>
                              </p:par>
                            </p:childTnLst>
                          </p:cTn>
                        </p:par>
                        <p:par>
                          <p:cTn id="15" fill="hold">
                            <p:stCondLst>
                              <p:cond delay="2000"/>
                            </p:stCondLst>
                            <p:childTnLst>
                              <p:par>
                                <p:cTn id="16" presetID="1" presetClass="entr" presetSubtype="0" fill="hold" nodeType="afterEffect">
                                  <p:stCondLst>
                                    <p:cond delay="20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2200"/>
                            </p:stCondLst>
                            <p:childTnLst>
                              <p:par>
                                <p:cTn id="19" presetID="1" presetClass="entr" presetSubtype="0" fill="hold" nodeType="afterEffect">
                                  <p:stCondLst>
                                    <p:cond delay="30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700"/>
                                  </p:stCondLst>
                                  <p:childTnLst>
                                    <p:set>
                                      <p:cBhvr>
                                        <p:cTn id="24" dur="1" fill="hold">
                                          <p:stCondLst>
                                            <p:cond delay="0"/>
                                          </p:stCondLst>
                                        </p:cTn>
                                        <p:tgtEl>
                                          <p:spTgt spid="9"/>
                                        </p:tgtEl>
                                        <p:attrNameLst>
                                          <p:attrName>style.visibility</p:attrName>
                                        </p:attrNameLst>
                                      </p:cBhvr>
                                      <p:to>
                                        <p:strVal val="visible"/>
                                      </p:to>
                                    </p:set>
                                  </p:childTnLst>
                                </p:cTn>
                              </p:par>
                            </p:childTnLst>
                          </p:cTn>
                        </p:par>
                        <p:par>
                          <p:cTn id="25" fill="hold">
                            <p:stCondLst>
                              <p:cond delay="29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childTnLst>
                                </p:cTn>
                              </p:par>
                            </p:childTnLst>
                          </p:cTn>
                        </p:par>
                        <p:par>
                          <p:cTn id="29" fill="hold">
                            <p:stCondLst>
                              <p:cond delay="39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childTnLst>
                                </p:cTn>
                              </p:par>
                              <p:par>
                                <p:cTn id="39" presetID="10"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childTnLst>
                                </p:cTn>
                              </p:par>
                            </p:childTnLst>
                          </p:cTn>
                        </p:par>
                        <p:par>
                          <p:cTn id="42" fill="hold">
                            <p:stCondLst>
                              <p:cond delay="4900"/>
                            </p:stCondLst>
                            <p:childTnLst>
                              <p:par>
                                <p:cTn id="43" presetID="10" presetClass="entr" presetSubtype="0" fill="hold" grpId="0"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childTnLst>
                                </p:cTn>
                              </p:par>
                            </p:childTnLst>
                          </p:cTn>
                        </p:par>
                        <p:par>
                          <p:cTn id="46" fill="hold">
                            <p:stCondLst>
                              <p:cond delay="5900"/>
                            </p:stCondLst>
                            <p:childTnLst>
                              <p:par>
                                <p:cTn id="47" presetID="10"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childTnLst>
                                </p:cTn>
                              </p:par>
                            </p:childTnLst>
                          </p:cTn>
                        </p:par>
                        <p:par>
                          <p:cTn id="50" fill="hold">
                            <p:stCondLst>
                              <p:cond delay="69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childTnLst>
                                </p:cTn>
                              </p:par>
                            </p:childTnLst>
                          </p:cTn>
                        </p:par>
                        <p:par>
                          <p:cTn id="60" fill="hold">
                            <p:stCondLst>
                              <p:cond delay="7900"/>
                            </p:stCondLst>
                            <p:childTnLst>
                              <p:par>
                                <p:cTn id="61" presetID="1"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par>
                          <p:cTn id="63" fill="hold">
                            <p:stCondLst>
                              <p:cond delay="7900"/>
                            </p:stCondLst>
                            <p:childTnLst>
                              <p:par>
                                <p:cTn id="64" presetID="10"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childTnLst>
                                </p:cTn>
                              </p:par>
                              <p:par>
                                <p:cTn id="67" presetID="10" presetClass="entr" presetSubtype="0"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childTnLst>
                                </p:cTn>
                              </p:par>
                              <p:par>
                                <p:cTn id="70" presetID="10" presetClass="entr" presetSubtype="0" fill="hold" grpId="0" nodeType="withEffect">
                                  <p:stCondLst>
                                    <p:cond delay="50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1000"/>
                                        <p:tgtEl>
                                          <p:spTgt spid="29"/>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1000"/>
                                        <p:tgtEl>
                                          <p:spTgt spid="31"/>
                                        </p:tgtEl>
                                      </p:cBhvr>
                                    </p:animEffect>
                                  </p:childTnLst>
                                </p:cTn>
                              </p:par>
                              <p:par>
                                <p:cTn id="76" presetID="10" presetClass="entr" presetSubtype="0" fill="hold" grpId="0" nodeType="withEffect">
                                  <p:stCondLst>
                                    <p:cond delay="500"/>
                                  </p:stCondLst>
                                  <p:iterate type="lt">
                                    <p:tmPct val="0"/>
                                  </p:iterate>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childTnLst>
                                </p:cTn>
                              </p:par>
                            </p:childTnLst>
                          </p:cTn>
                        </p:par>
                        <p:par>
                          <p:cTn id="79" fill="hold">
                            <p:stCondLst>
                              <p:cond delay="9400"/>
                            </p:stCondLst>
                            <p:childTnLst>
                              <p:par>
                                <p:cTn id="80" presetID="10" presetClass="entr" presetSubtype="0" fill="hold" grpId="0" nodeType="afterEffect">
                                  <p:stCondLst>
                                    <p:cond delay="80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2000"/>
                                        <p:tgtEl>
                                          <p:spTgt spid="30"/>
                                        </p:tgtEl>
                                      </p:cBhvr>
                                    </p:animEffect>
                                  </p:childTnLst>
                                </p:cTn>
                              </p:par>
                              <p:par>
                                <p:cTn id="83" presetID="10" presetClass="entr" presetSubtype="0" fill="hold" grpId="0" nodeType="withEffect">
                                  <p:stCondLst>
                                    <p:cond delay="80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build="p"/>
      <p:bldP spid="19" grpId="0" animBg="1"/>
      <p:bldP spid="20" grpId="0"/>
      <p:bldP spid="22" grpId="0" animBg="1"/>
      <p:bldP spid="26" grpId="0" animBg="1"/>
      <p:bldP spid="29" grpId="0" animBg="1"/>
      <p:bldP spid="30" grpId="0" animBg="1"/>
      <p:bldP spid="31" grpId="0" animBg="1"/>
      <p:bldP spid="33" grpId="0"/>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0"/>
          <p:cNvGrpSpPr/>
          <p:nvPr/>
        </p:nvGrpSpPr>
        <p:grpSpPr>
          <a:xfrm>
            <a:off x="4443876" y="3669268"/>
            <a:ext cx="3147400" cy="369332"/>
            <a:chOff x="4443876" y="3669268"/>
            <a:chExt cx="3147400" cy="369332"/>
          </a:xfrm>
        </p:grpSpPr>
        <p:sp>
          <p:nvSpPr>
            <p:cNvPr id="163" name="TextBox 162"/>
            <p:cNvSpPr txBox="1"/>
            <p:nvPr/>
          </p:nvSpPr>
          <p:spPr>
            <a:xfrm>
              <a:off x="4443876" y="3669268"/>
              <a:ext cx="3147400" cy="369332"/>
            </a:xfrm>
            <a:prstGeom prst="rect">
              <a:avLst/>
            </a:prstGeom>
            <a:noFill/>
          </p:spPr>
          <p:txBody>
            <a:bodyPr wrap="none" rtlCol="0">
              <a:spAutoFit/>
            </a:bodyPr>
            <a:lstStyle/>
            <a:p>
              <a:r>
                <a:rPr lang="en-US" dirty="0" smtClean="0"/>
                <a:t>(&lt;a’,      &gt; , &lt;o’,     &gt; , &lt;p’,     &gt; , …)</a:t>
              </a:r>
              <a:endParaRPr lang="en-US" dirty="0"/>
            </a:p>
          </p:txBody>
        </p:sp>
        <p:pic>
          <p:nvPicPr>
            <p:cNvPr id="168" name="Picture 167"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4975673" y="3733800"/>
              <a:ext cx="228600" cy="228600"/>
            </a:xfrm>
            <a:prstGeom prst="rect">
              <a:avLst/>
            </a:prstGeom>
          </p:spPr>
        </p:pic>
        <p:pic>
          <p:nvPicPr>
            <p:cNvPr id="169" name="Picture 168" descr="orangeslice.jpg"/>
            <p:cNvPicPr>
              <a:picLocks noChangeAspect="1"/>
            </p:cNvPicPr>
            <p:nvPr/>
          </p:nvPicPr>
          <p:blipFill>
            <a:blip r:embed="rId4" cstate="print">
              <a:clrChange>
                <a:clrFrom>
                  <a:srgbClr val="FFFFFF"/>
                </a:clrFrom>
                <a:clrTo>
                  <a:srgbClr val="FFFFFF">
                    <a:alpha val="0"/>
                  </a:srgbClr>
                </a:clrTo>
              </a:clrChange>
            </a:blip>
            <a:stretch>
              <a:fillRect/>
            </a:stretch>
          </p:blipFill>
          <p:spPr>
            <a:xfrm>
              <a:off x="5867400" y="3788734"/>
              <a:ext cx="188694" cy="152506"/>
            </a:xfrm>
            <a:prstGeom prst="rect">
              <a:avLst/>
            </a:prstGeom>
          </p:spPr>
        </p:pic>
        <p:pic>
          <p:nvPicPr>
            <p:cNvPr id="170" name="Picture 169" descr="pineappleslice.jpg"/>
            <p:cNvPicPr>
              <a:picLocks noChangeAspect="1"/>
            </p:cNvPicPr>
            <p:nvPr/>
          </p:nvPicPr>
          <p:blipFill>
            <a:blip r:embed="rId5" cstate="print">
              <a:clrChange>
                <a:clrFrom>
                  <a:srgbClr val="FFFFFF"/>
                </a:clrFrom>
                <a:clrTo>
                  <a:srgbClr val="FFFFFF">
                    <a:alpha val="0"/>
                  </a:srgbClr>
                </a:clrTo>
              </a:clrChange>
            </a:blip>
            <a:stretch>
              <a:fillRect/>
            </a:stretch>
          </p:blipFill>
          <p:spPr>
            <a:xfrm>
              <a:off x="6715125" y="3733800"/>
              <a:ext cx="212417" cy="223037"/>
            </a:xfrm>
            <a:prstGeom prst="rect">
              <a:avLst/>
            </a:prstGeom>
          </p:spPr>
        </p:pic>
      </p:grpSp>
      <p:grpSp>
        <p:nvGrpSpPr>
          <p:cNvPr id="13" name="Group 139"/>
          <p:cNvGrpSpPr/>
          <p:nvPr/>
        </p:nvGrpSpPr>
        <p:grpSpPr>
          <a:xfrm>
            <a:off x="1524662" y="5552818"/>
            <a:ext cx="181144" cy="609855"/>
            <a:chOff x="1524662" y="5552818"/>
            <a:chExt cx="181144" cy="609855"/>
          </a:xfrm>
        </p:grpSpPr>
        <p:pic>
          <p:nvPicPr>
            <p:cNvPr id="23" name="Picture 22" descr="applejuice.png"/>
            <p:cNvPicPr>
              <a:picLocks noChangeAspect="1"/>
            </p:cNvPicPr>
            <p:nvPr/>
          </p:nvPicPr>
          <p:blipFill>
            <a:blip r:embed="rId6" cstate="print"/>
            <a:stretch>
              <a:fillRect/>
            </a:stretch>
          </p:blipFill>
          <p:spPr>
            <a:xfrm>
              <a:off x="1524662" y="5552818"/>
              <a:ext cx="181144" cy="609855"/>
            </a:xfrm>
            <a:prstGeom prst="rect">
              <a:avLst/>
            </a:prstGeom>
          </p:spPr>
        </p:pic>
        <p:pic>
          <p:nvPicPr>
            <p:cNvPr id="52" name="Picture 51" descr="apple2.jpg"/>
            <p:cNvPicPr>
              <a:picLocks noChangeAspect="1"/>
            </p:cNvPicPr>
            <p:nvPr/>
          </p:nvPicPr>
          <p:blipFill>
            <a:blip r:embed="rId7" cstate="print">
              <a:clrChange>
                <a:clrFrom>
                  <a:srgbClr val="FEFEFE"/>
                </a:clrFrom>
                <a:clrTo>
                  <a:srgbClr val="FEFEFE">
                    <a:alpha val="0"/>
                  </a:srgbClr>
                </a:clrTo>
              </a:clrChange>
            </a:blip>
            <a:stretch>
              <a:fillRect/>
            </a:stretch>
          </p:blipFill>
          <p:spPr>
            <a:xfrm>
              <a:off x="1532092" y="5813786"/>
              <a:ext cx="152400" cy="179917"/>
            </a:xfrm>
            <a:prstGeom prst="rect">
              <a:avLst/>
            </a:prstGeom>
          </p:spPr>
        </p:pic>
      </p:grpSp>
      <p:sp>
        <p:nvSpPr>
          <p:cNvPr id="2" name="Content Placeholder 1"/>
          <p:cNvSpPr>
            <a:spLocks noGrp="1"/>
          </p:cNvSpPr>
          <p:nvPr>
            <p:ph idx="1"/>
          </p:nvPr>
        </p:nvSpPr>
        <p:spPr>
          <a:xfrm>
            <a:off x="457200" y="1481329"/>
            <a:ext cx="8229600" cy="804672"/>
          </a:xfrm>
        </p:spPr>
        <p:txBody>
          <a:bodyPr>
            <a:normAutofit fontScale="92500"/>
          </a:bodyPr>
          <a:lstStyle/>
          <a:p>
            <a:r>
              <a:rPr lang="en-US" dirty="0" smtClean="0"/>
              <a:t>Implemented a </a:t>
            </a:r>
            <a:r>
              <a:rPr lang="en-US" i="1" dirty="0" smtClean="0">
                <a:solidFill>
                  <a:srgbClr val="0070C0"/>
                </a:solidFill>
              </a:rPr>
              <a:t>parallel</a:t>
            </a:r>
            <a:r>
              <a:rPr lang="en-US" i="1" dirty="0" smtClean="0"/>
              <a:t> </a:t>
            </a:r>
            <a:r>
              <a:rPr lang="en-US" dirty="0" smtClean="0"/>
              <a:t>version of his innovation </a:t>
            </a:r>
            <a:endParaRPr lang="en-US" dirty="0"/>
          </a:p>
        </p:txBody>
      </p:sp>
      <p:sp>
        <p:nvSpPr>
          <p:cNvPr id="3" name="Title 2"/>
          <p:cNvSpPr>
            <a:spLocks noGrp="1"/>
          </p:cNvSpPr>
          <p:nvPr>
            <p:ph type="title"/>
          </p:nvPr>
        </p:nvSpPr>
        <p:spPr/>
        <p:txBody>
          <a:bodyPr/>
          <a:lstStyle/>
          <a:p>
            <a:r>
              <a:rPr lang="en-US" dirty="0" smtClean="0"/>
              <a:t>Creative Sam</a:t>
            </a:r>
            <a:endParaRPr lang="en-US" dirty="0"/>
          </a:p>
        </p:txBody>
      </p:sp>
      <p:grpSp>
        <p:nvGrpSpPr>
          <p:cNvPr id="14" name="Group 3"/>
          <p:cNvGrpSpPr/>
          <p:nvPr/>
        </p:nvGrpSpPr>
        <p:grpSpPr>
          <a:xfrm>
            <a:off x="1956924" y="1971418"/>
            <a:ext cx="1066800" cy="533400"/>
            <a:chOff x="4038600" y="2362200"/>
            <a:chExt cx="1300167" cy="946230"/>
          </a:xfrm>
        </p:grpSpPr>
        <p:pic>
          <p:nvPicPr>
            <p:cNvPr id="5" name="Picture 4" descr="container2.jpg"/>
            <p:cNvPicPr>
              <a:picLocks noChangeAspect="1"/>
            </p:cNvPicPr>
            <p:nvPr/>
          </p:nvPicPr>
          <p:blipFill>
            <a:blip r:embed="rId8" cstate="print">
              <a:clrChange>
                <a:clrFrom>
                  <a:srgbClr val="FEFEFE"/>
                </a:clrFrom>
                <a:clrTo>
                  <a:srgbClr val="FEFEFE">
                    <a:alpha val="0"/>
                  </a:srgbClr>
                </a:clrTo>
              </a:clrChange>
            </a:blip>
            <a:stretch>
              <a:fillRect/>
            </a:stretch>
          </p:blipFill>
          <p:spPr>
            <a:xfrm flipH="1">
              <a:off x="4038600" y="2362200"/>
              <a:ext cx="1143000" cy="946230"/>
            </a:xfrm>
            <a:prstGeom prst="rect">
              <a:avLst/>
            </a:prstGeom>
          </p:spPr>
        </p:pic>
        <p:sp>
          <p:nvSpPr>
            <p:cNvPr id="6" name="TextBox 5"/>
            <p:cNvSpPr txBox="1"/>
            <p:nvPr/>
          </p:nvSpPr>
          <p:spPr>
            <a:xfrm rot="948003">
              <a:off x="4451986" y="2650859"/>
              <a:ext cx="886781" cy="400109"/>
            </a:xfrm>
            <a:prstGeom prst="rect">
              <a:avLst/>
            </a:prstGeom>
            <a:noFill/>
            <a:scene3d>
              <a:camera prst="isometricOffAxis2Right"/>
              <a:lightRig rig="threePt" dir="t"/>
            </a:scene3d>
          </p:spPr>
          <p:txBody>
            <a:bodyPr wrap="none" rtlCol="0">
              <a:spAutoFit/>
            </a:bodyPr>
            <a:lstStyle/>
            <a:p>
              <a:pPr algn="ctr"/>
              <a:r>
                <a:rPr lang="en-US" sz="2000" dirty="0" smtClean="0">
                  <a:solidFill>
                    <a:schemeClr val="bg1"/>
                  </a:solidFill>
                </a:rPr>
                <a:t>Fruits</a:t>
              </a:r>
              <a:endParaRPr lang="en-US" sz="2000" dirty="0">
                <a:solidFill>
                  <a:schemeClr val="bg1"/>
                </a:solidFill>
              </a:endParaRPr>
            </a:p>
          </p:txBody>
        </p:sp>
      </p:grpSp>
      <p:pic>
        <p:nvPicPr>
          <p:cNvPr id="7" name="Picture 6" descr="fruitbasket.jpg"/>
          <p:cNvPicPr>
            <a:picLocks noChangeAspect="1"/>
          </p:cNvPicPr>
          <p:nvPr/>
        </p:nvPicPr>
        <p:blipFill>
          <a:blip r:embed="rId9" cstate="print">
            <a:clrChange>
              <a:clrFrom>
                <a:srgbClr val="FEFEFE"/>
              </a:clrFrom>
              <a:clrTo>
                <a:srgbClr val="FEFEFE">
                  <a:alpha val="0"/>
                </a:srgbClr>
              </a:clrTo>
            </a:clrChange>
          </a:blip>
          <a:stretch>
            <a:fillRect/>
          </a:stretch>
        </p:blipFill>
        <p:spPr>
          <a:xfrm>
            <a:off x="838201" y="2642300"/>
            <a:ext cx="395932" cy="483582"/>
          </a:xfrm>
          <a:prstGeom prst="rect">
            <a:avLst/>
          </a:prstGeom>
        </p:spPr>
      </p:pic>
      <p:pic>
        <p:nvPicPr>
          <p:cNvPr id="8" name="Picture 7" descr="fruitbasket.jpg"/>
          <p:cNvPicPr>
            <a:picLocks noChangeAspect="1"/>
          </p:cNvPicPr>
          <p:nvPr/>
        </p:nvPicPr>
        <p:blipFill>
          <a:blip r:embed="rId9" cstate="print">
            <a:clrChange>
              <a:clrFrom>
                <a:srgbClr val="FEFEFE"/>
              </a:clrFrom>
              <a:clrTo>
                <a:srgbClr val="FEFEFE">
                  <a:alpha val="0"/>
                </a:srgbClr>
              </a:clrTo>
            </a:clrChange>
          </a:blip>
          <a:stretch>
            <a:fillRect/>
          </a:stretch>
        </p:blipFill>
        <p:spPr>
          <a:xfrm>
            <a:off x="1535465" y="2642300"/>
            <a:ext cx="395932" cy="483582"/>
          </a:xfrm>
          <a:prstGeom prst="rect">
            <a:avLst/>
          </a:prstGeom>
        </p:spPr>
      </p:pic>
      <p:pic>
        <p:nvPicPr>
          <p:cNvPr id="9" name="Picture 8" descr="fruitbasket.jpg"/>
          <p:cNvPicPr>
            <a:picLocks noChangeAspect="1"/>
          </p:cNvPicPr>
          <p:nvPr/>
        </p:nvPicPr>
        <p:blipFill>
          <a:blip r:embed="rId9" cstate="print">
            <a:clrChange>
              <a:clrFrom>
                <a:srgbClr val="FEFEFE"/>
              </a:clrFrom>
              <a:clrTo>
                <a:srgbClr val="FEFEFE">
                  <a:alpha val="0"/>
                </a:srgbClr>
              </a:clrTo>
            </a:clrChange>
          </a:blip>
          <a:stretch>
            <a:fillRect/>
          </a:stretch>
        </p:blipFill>
        <p:spPr>
          <a:xfrm>
            <a:off x="2225984" y="2642300"/>
            <a:ext cx="395932" cy="483582"/>
          </a:xfrm>
          <a:prstGeom prst="rect">
            <a:avLst/>
          </a:prstGeom>
        </p:spPr>
      </p:pic>
      <p:pic>
        <p:nvPicPr>
          <p:cNvPr id="10" name="Picture 9" descr="fruitbasket.jpg"/>
          <p:cNvPicPr>
            <a:picLocks noChangeAspect="1"/>
          </p:cNvPicPr>
          <p:nvPr/>
        </p:nvPicPr>
        <p:blipFill>
          <a:blip r:embed="rId9" cstate="print">
            <a:clrChange>
              <a:clrFrom>
                <a:srgbClr val="FEFEFE"/>
              </a:clrFrom>
              <a:clrTo>
                <a:srgbClr val="FEFEFE">
                  <a:alpha val="0"/>
                </a:srgbClr>
              </a:clrTo>
            </a:clrChange>
          </a:blip>
          <a:stretch>
            <a:fillRect/>
          </a:stretch>
        </p:blipFill>
        <p:spPr>
          <a:xfrm>
            <a:off x="2915157" y="2642300"/>
            <a:ext cx="395932" cy="483582"/>
          </a:xfrm>
          <a:prstGeom prst="rect">
            <a:avLst/>
          </a:prstGeom>
        </p:spPr>
      </p:pic>
      <p:pic>
        <p:nvPicPr>
          <p:cNvPr id="11" name="Picture 10" descr="fruitbasket.jpg"/>
          <p:cNvPicPr>
            <a:picLocks noChangeAspect="1"/>
          </p:cNvPicPr>
          <p:nvPr/>
        </p:nvPicPr>
        <p:blipFill>
          <a:blip r:embed="rId9" cstate="print">
            <a:clrChange>
              <a:clrFrom>
                <a:srgbClr val="FEFEFE"/>
              </a:clrFrom>
              <a:clrTo>
                <a:srgbClr val="FEFEFE">
                  <a:alpha val="0"/>
                </a:srgbClr>
              </a:clrTo>
            </a:clrChange>
          </a:blip>
          <a:stretch>
            <a:fillRect/>
          </a:stretch>
        </p:blipFill>
        <p:spPr>
          <a:xfrm>
            <a:off x="3590744" y="2642300"/>
            <a:ext cx="395932" cy="483582"/>
          </a:xfrm>
          <a:prstGeom prst="rect">
            <a:avLst/>
          </a:prstGeom>
        </p:spPr>
      </p:pic>
      <p:pic>
        <p:nvPicPr>
          <p:cNvPr id="12" name="Picture 11" descr="blender.jpg"/>
          <p:cNvPicPr>
            <a:picLocks noChangeAspect="1"/>
          </p:cNvPicPr>
          <p:nvPr/>
        </p:nvPicPr>
        <p:blipFill>
          <a:blip r:embed="rId10" cstate="print">
            <a:clrChange>
              <a:clrFrom>
                <a:srgbClr val="FEFEFE"/>
              </a:clrFrom>
              <a:clrTo>
                <a:srgbClr val="FEFEFE">
                  <a:alpha val="0"/>
                </a:srgbClr>
              </a:clrTo>
            </a:clrChange>
          </a:blip>
          <a:stretch>
            <a:fillRect/>
          </a:stretch>
        </p:blipFill>
        <p:spPr>
          <a:xfrm>
            <a:off x="1387785" y="5016790"/>
            <a:ext cx="364816" cy="492196"/>
          </a:xfrm>
          <a:prstGeom prst="rect">
            <a:avLst/>
          </a:prstGeom>
        </p:spPr>
      </p:pic>
      <p:pic>
        <p:nvPicPr>
          <p:cNvPr id="15" name="Picture 14"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2302184" y="4562218"/>
            <a:ext cx="377257" cy="304906"/>
          </a:xfrm>
          <a:prstGeom prst="rect">
            <a:avLst/>
          </a:prstGeom>
        </p:spPr>
      </p:pic>
      <p:pic>
        <p:nvPicPr>
          <p:cNvPr id="16" name="Picture 15"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3216583" y="4495800"/>
            <a:ext cx="304800" cy="320039"/>
          </a:xfrm>
          <a:prstGeom prst="rect">
            <a:avLst/>
          </a:prstGeom>
        </p:spPr>
      </p:pic>
      <p:pic>
        <p:nvPicPr>
          <p:cNvPr id="17" name="Picture 16"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1463984" y="4486018"/>
            <a:ext cx="381000" cy="381000"/>
          </a:xfrm>
          <a:prstGeom prst="rect">
            <a:avLst/>
          </a:prstGeom>
        </p:spPr>
      </p:pic>
      <p:pic>
        <p:nvPicPr>
          <p:cNvPr id="26" name="Picture 25" descr="knife2.jpg"/>
          <p:cNvPicPr>
            <a:picLocks noChangeAspect="1"/>
          </p:cNvPicPr>
          <p:nvPr/>
        </p:nvPicPr>
        <p:blipFill>
          <a:blip r:embed="rId11" cstate="print">
            <a:clrChange>
              <a:clrFrom>
                <a:srgbClr val="FFFFFF"/>
              </a:clrFrom>
              <a:clrTo>
                <a:srgbClr val="FFFFFF">
                  <a:alpha val="0"/>
                </a:srgbClr>
              </a:clrTo>
            </a:clrChange>
          </a:blip>
          <a:stretch>
            <a:fillRect/>
          </a:stretch>
        </p:blipFill>
        <p:spPr>
          <a:xfrm rot="20472147">
            <a:off x="803844" y="3162902"/>
            <a:ext cx="353608" cy="318247"/>
          </a:xfrm>
          <a:prstGeom prst="rect">
            <a:avLst/>
          </a:prstGeom>
        </p:spPr>
      </p:pic>
      <p:pic>
        <p:nvPicPr>
          <p:cNvPr id="27" name="Picture 26" descr="knife2.jpg"/>
          <p:cNvPicPr>
            <a:picLocks noChangeAspect="1"/>
          </p:cNvPicPr>
          <p:nvPr/>
        </p:nvPicPr>
        <p:blipFill>
          <a:blip r:embed="rId11" cstate="print">
            <a:clrChange>
              <a:clrFrom>
                <a:srgbClr val="FFFFFF"/>
              </a:clrFrom>
              <a:clrTo>
                <a:srgbClr val="FFFFFF">
                  <a:alpha val="0"/>
                </a:srgbClr>
              </a:clrTo>
            </a:clrChange>
          </a:blip>
          <a:stretch>
            <a:fillRect/>
          </a:stretch>
        </p:blipFill>
        <p:spPr>
          <a:xfrm rot="20472147">
            <a:off x="1509549" y="3162902"/>
            <a:ext cx="353608" cy="318247"/>
          </a:xfrm>
          <a:prstGeom prst="rect">
            <a:avLst/>
          </a:prstGeom>
        </p:spPr>
      </p:pic>
      <p:pic>
        <p:nvPicPr>
          <p:cNvPr id="28" name="Picture 27" descr="knife2.jpg"/>
          <p:cNvPicPr>
            <a:picLocks noChangeAspect="1"/>
          </p:cNvPicPr>
          <p:nvPr/>
        </p:nvPicPr>
        <p:blipFill>
          <a:blip r:embed="rId11" cstate="print">
            <a:clrChange>
              <a:clrFrom>
                <a:srgbClr val="FFFFFF"/>
              </a:clrFrom>
              <a:clrTo>
                <a:srgbClr val="FFFFFF">
                  <a:alpha val="0"/>
                </a:srgbClr>
              </a:clrTo>
            </a:clrChange>
          </a:blip>
          <a:stretch>
            <a:fillRect/>
          </a:stretch>
        </p:blipFill>
        <p:spPr>
          <a:xfrm rot="20472147">
            <a:off x="2175445" y="3162902"/>
            <a:ext cx="353608" cy="318247"/>
          </a:xfrm>
          <a:prstGeom prst="rect">
            <a:avLst/>
          </a:prstGeom>
        </p:spPr>
      </p:pic>
      <p:pic>
        <p:nvPicPr>
          <p:cNvPr id="29" name="Picture 28" descr="knife2.jpg"/>
          <p:cNvPicPr>
            <a:picLocks noChangeAspect="1"/>
          </p:cNvPicPr>
          <p:nvPr/>
        </p:nvPicPr>
        <p:blipFill>
          <a:blip r:embed="rId11" cstate="print">
            <a:clrChange>
              <a:clrFrom>
                <a:srgbClr val="FFFFFF"/>
              </a:clrFrom>
              <a:clrTo>
                <a:srgbClr val="FFFFFF">
                  <a:alpha val="0"/>
                </a:srgbClr>
              </a:clrTo>
            </a:clrChange>
          </a:blip>
          <a:stretch>
            <a:fillRect/>
          </a:stretch>
        </p:blipFill>
        <p:spPr>
          <a:xfrm rot="20472147">
            <a:off x="2861245" y="3162902"/>
            <a:ext cx="353608" cy="318247"/>
          </a:xfrm>
          <a:prstGeom prst="rect">
            <a:avLst/>
          </a:prstGeom>
        </p:spPr>
      </p:pic>
      <p:pic>
        <p:nvPicPr>
          <p:cNvPr id="30" name="Picture 29" descr="knife2.jpg"/>
          <p:cNvPicPr>
            <a:picLocks noChangeAspect="1"/>
          </p:cNvPicPr>
          <p:nvPr/>
        </p:nvPicPr>
        <p:blipFill>
          <a:blip r:embed="rId11" cstate="print">
            <a:clrChange>
              <a:clrFrom>
                <a:srgbClr val="FFFFFF"/>
              </a:clrFrom>
              <a:clrTo>
                <a:srgbClr val="FFFFFF">
                  <a:alpha val="0"/>
                </a:srgbClr>
              </a:clrTo>
            </a:clrChange>
          </a:blip>
          <a:stretch>
            <a:fillRect/>
          </a:stretch>
        </p:blipFill>
        <p:spPr>
          <a:xfrm rot="20472147">
            <a:off x="3547045" y="3162902"/>
            <a:ext cx="353608" cy="318247"/>
          </a:xfrm>
          <a:prstGeom prst="rect">
            <a:avLst/>
          </a:prstGeom>
        </p:spPr>
      </p:pic>
      <p:grpSp>
        <p:nvGrpSpPr>
          <p:cNvPr id="18" name="Group 58"/>
          <p:cNvGrpSpPr/>
          <p:nvPr/>
        </p:nvGrpSpPr>
        <p:grpSpPr>
          <a:xfrm>
            <a:off x="878660" y="3498790"/>
            <a:ext cx="432924" cy="440981"/>
            <a:chOff x="2157876" y="3432372"/>
            <a:chExt cx="432924" cy="440981"/>
          </a:xfrm>
        </p:grpSpPr>
        <p:pic>
          <p:nvPicPr>
            <p:cNvPr id="31" name="Picture 30"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2402106" y="3480818"/>
              <a:ext cx="188694" cy="152506"/>
            </a:xfrm>
            <a:prstGeom prst="rect">
              <a:avLst/>
            </a:prstGeom>
          </p:spPr>
        </p:pic>
        <p:pic>
          <p:nvPicPr>
            <p:cNvPr id="32" name="Picture 31"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2286000" y="3633324"/>
              <a:ext cx="228600" cy="240029"/>
            </a:xfrm>
            <a:prstGeom prst="rect">
              <a:avLst/>
            </a:prstGeom>
          </p:spPr>
        </p:pic>
        <p:pic>
          <p:nvPicPr>
            <p:cNvPr id="33" name="Picture 32"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2157876" y="3432372"/>
              <a:ext cx="228600" cy="228600"/>
            </a:xfrm>
            <a:prstGeom prst="rect">
              <a:avLst/>
            </a:prstGeom>
          </p:spPr>
        </p:pic>
      </p:grpSp>
      <p:grpSp>
        <p:nvGrpSpPr>
          <p:cNvPr id="19" name="Group 57"/>
          <p:cNvGrpSpPr/>
          <p:nvPr/>
        </p:nvGrpSpPr>
        <p:grpSpPr>
          <a:xfrm>
            <a:off x="1600200" y="3495418"/>
            <a:ext cx="432924" cy="440981"/>
            <a:chOff x="2895600" y="3429000"/>
            <a:chExt cx="432924" cy="440981"/>
          </a:xfrm>
        </p:grpSpPr>
        <p:pic>
          <p:nvPicPr>
            <p:cNvPr id="37" name="Picture 36"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3139830" y="3477446"/>
              <a:ext cx="188694" cy="152506"/>
            </a:xfrm>
            <a:prstGeom prst="rect">
              <a:avLst/>
            </a:prstGeom>
          </p:spPr>
        </p:pic>
        <p:pic>
          <p:nvPicPr>
            <p:cNvPr id="38" name="Picture 37"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3023724" y="3629952"/>
              <a:ext cx="228600" cy="240029"/>
            </a:xfrm>
            <a:prstGeom prst="rect">
              <a:avLst/>
            </a:prstGeom>
          </p:spPr>
        </p:pic>
        <p:pic>
          <p:nvPicPr>
            <p:cNvPr id="39" name="Picture 38"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2895600" y="3429000"/>
              <a:ext cx="228600" cy="228600"/>
            </a:xfrm>
            <a:prstGeom prst="rect">
              <a:avLst/>
            </a:prstGeom>
          </p:spPr>
        </p:pic>
      </p:grpSp>
      <p:grpSp>
        <p:nvGrpSpPr>
          <p:cNvPr id="20" name="Group 56"/>
          <p:cNvGrpSpPr/>
          <p:nvPr/>
        </p:nvGrpSpPr>
        <p:grpSpPr>
          <a:xfrm>
            <a:off x="2258353" y="3498790"/>
            <a:ext cx="432924" cy="440981"/>
            <a:chOff x="3629952" y="3432372"/>
            <a:chExt cx="432924" cy="440981"/>
          </a:xfrm>
        </p:grpSpPr>
        <p:pic>
          <p:nvPicPr>
            <p:cNvPr id="40" name="Picture 39"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3874182" y="3480818"/>
              <a:ext cx="188694" cy="152506"/>
            </a:xfrm>
            <a:prstGeom prst="rect">
              <a:avLst/>
            </a:prstGeom>
          </p:spPr>
        </p:pic>
        <p:pic>
          <p:nvPicPr>
            <p:cNvPr id="41" name="Picture 40"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3758076" y="3633324"/>
              <a:ext cx="228600" cy="240029"/>
            </a:xfrm>
            <a:prstGeom prst="rect">
              <a:avLst/>
            </a:prstGeom>
          </p:spPr>
        </p:pic>
        <p:pic>
          <p:nvPicPr>
            <p:cNvPr id="42" name="Picture 41"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3629952" y="3432372"/>
              <a:ext cx="228600" cy="228600"/>
            </a:xfrm>
            <a:prstGeom prst="rect">
              <a:avLst/>
            </a:prstGeom>
          </p:spPr>
        </p:pic>
      </p:grpSp>
      <p:grpSp>
        <p:nvGrpSpPr>
          <p:cNvPr id="21" name="Group 55"/>
          <p:cNvGrpSpPr/>
          <p:nvPr/>
        </p:nvGrpSpPr>
        <p:grpSpPr>
          <a:xfrm>
            <a:off x="2979893" y="3495418"/>
            <a:ext cx="432924" cy="440981"/>
            <a:chOff x="4367676" y="3429000"/>
            <a:chExt cx="432924" cy="440981"/>
          </a:xfrm>
        </p:grpSpPr>
        <p:pic>
          <p:nvPicPr>
            <p:cNvPr id="43" name="Picture 42"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4611906" y="3477446"/>
              <a:ext cx="188694" cy="152506"/>
            </a:xfrm>
            <a:prstGeom prst="rect">
              <a:avLst/>
            </a:prstGeom>
          </p:spPr>
        </p:pic>
        <p:pic>
          <p:nvPicPr>
            <p:cNvPr id="44" name="Picture 43"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4495800" y="3629952"/>
              <a:ext cx="228600" cy="240029"/>
            </a:xfrm>
            <a:prstGeom prst="rect">
              <a:avLst/>
            </a:prstGeom>
          </p:spPr>
        </p:pic>
        <p:pic>
          <p:nvPicPr>
            <p:cNvPr id="45" name="Picture 44"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4367676" y="3429000"/>
              <a:ext cx="228600" cy="228600"/>
            </a:xfrm>
            <a:prstGeom prst="rect">
              <a:avLst/>
            </a:prstGeom>
          </p:spPr>
        </p:pic>
      </p:grpSp>
      <p:grpSp>
        <p:nvGrpSpPr>
          <p:cNvPr id="22" name="Group 54"/>
          <p:cNvGrpSpPr/>
          <p:nvPr/>
        </p:nvGrpSpPr>
        <p:grpSpPr>
          <a:xfrm>
            <a:off x="3649509" y="3495453"/>
            <a:ext cx="432924" cy="440981"/>
            <a:chOff x="5077752" y="3429035"/>
            <a:chExt cx="432924" cy="440981"/>
          </a:xfrm>
        </p:grpSpPr>
        <p:pic>
          <p:nvPicPr>
            <p:cNvPr id="46" name="Picture 45" descr="orangeslic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5321982" y="3477481"/>
              <a:ext cx="188694" cy="152506"/>
            </a:xfrm>
            <a:prstGeom prst="rect">
              <a:avLst/>
            </a:prstGeom>
          </p:spPr>
        </p:pic>
        <p:pic>
          <p:nvPicPr>
            <p:cNvPr id="47" name="Picture 46" descr="pineappleslice.jpg"/>
            <p:cNvPicPr>
              <a:picLocks noChangeAspect="1"/>
            </p:cNvPicPr>
            <p:nvPr/>
          </p:nvPicPr>
          <p:blipFill>
            <a:blip r:embed="rId5" cstate="print">
              <a:clrChange>
                <a:clrFrom>
                  <a:srgbClr val="FEFEFE"/>
                </a:clrFrom>
                <a:clrTo>
                  <a:srgbClr val="FEFEFE">
                    <a:alpha val="0"/>
                  </a:srgbClr>
                </a:clrTo>
              </a:clrChange>
            </a:blip>
            <a:stretch>
              <a:fillRect/>
            </a:stretch>
          </p:blipFill>
          <p:spPr>
            <a:xfrm>
              <a:off x="5205876" y="3629987"/>
              <a:ext cx="228600" cy="240029"/>
            </a:xfrm>
            <a:prstGeom prst="rect">
              <a:avLst/>
            </a:prstGeom>
          </p:spPr>
        </p:pic>
        <p:pic>
          <p:nvPicPr>
            <p:cNvPr id="48" name="Picture 47" descr="apple-pieces.jpg"/>
            <p:cNvPicPr>
              <a:picLocks noChangeAspect="1"/>
            </p:cNvPicPr>
            <p:nvPr/>
          </p:nvPicPr>
          <p:blipFill>
            <a:blip r:embed="rId3" cstate="print">
              <a:clrChange>
                <a:clrFrom>
                  <a:srgbClr val="FEFEFE"/>
                </a:clrFrom>
                <a:clrTo>
                  <a:srgbClr val="FEFEFE">
                    <a:alpha val="0"/>
                  </a:srgbClr>
                </a:clrTo>
              </a:clrChange>
            </a:blip>
            <a:srcRect l="14286" t="14286" r="14286" b="14286"/>
            <a:stretch>
              <a:fillRect/>
            </a:stretch>
          </p:blipFill>
          <p:spPr>
            <a:xfrm>
              <a:off x="5077752" y="3429035"/>
              <a:ext cx="228600" cy="228600"/>
            </a:xfrm>
            <a:prstGeom prst="rect">
              <a:avLst/>
            </a:prstGeom>
          </p:spPr>
        </p:pic>
      </p:grpSp>
      <p:grpSp>
        <p:nvGrpSpPr>
          <p:cNvPr id="34" name="Group 122"/>
          <p:cNvGrpSpPr/>
          <p:nvPr/>
        </p:nvGrpSpPr>
        <p:grpSpPr>
          <a:xfrm>
            <a:off x="2390720" y="5552818"/>
            <a:ext cx="193556" cy="619382"/>
            <a:chOff x="2390720" y="5552818"/>
            <a:chExt cx="193556" cy="619382"/>
          </a:xfrm>
        </p:grpSpPr>
        <p:pic>
          <p:nvPicPr>
            <p:cNvPr id="24" name="Picture 23" descr="orangejuice.png"/>
            <p:cNvPicPr>
              <a:picLocks noChangeAspect="1"/>
            </p:cNvPicPr>
            <p:nvPr/>
          </p:nvPicPr>
          <p:blipFill>
            <a:blip r:embed="rId12" cstate="print"/>
            <a:stretch>
              <a:fillRect/>
            </a:stretch>
          </p:blipFill>
          <p:spPr>
            <a:xfrm>
              <a:off x="2390720" y="5552818"/>
              <a:ext cx="193556" cy="619382"/>
            </a:xfrm>
            <a:prstGeom prst="rect">
              <a:avLst/>
            </a:prstGeom>
          </p:spPr>
        </p:pic>
        <p:pic>
          <p:nvPicPr>
            <p:cNvPr id="53" name="Picture 52" descr="orange.jpg"/>
            <p:cNvPicPr>
              <a:picLocks noChangeAspect="1"/>
            </p:cNvPicPr>
            <p:nvPr/>
          </p:nvPicPr>
          <p:blipFill>
            <a:blip r:embed="rId13" cstate="print">
              <a:clrChange>
                <a:clrFrom>
                  <a:srgbClr val="FFFFFF"/>
                </a:clrFrom>
                <a:clrTo>
                  <a:srgbClr val="FFFFFF">
                    <a:alpha val="0"/>
                  </a:srgbClr>
                </a:clrTo>
              </a:clrChange>
            </a:blip>
            <a:stretch>
              <a:fillRect/>
            </a:stretch>
          </p:blipFill>
          <p:spPr>
            <a:xfrm flipH="1">
              <a:off x="2410752" y="5839417"/>
              <a:ext cx="152400" cy="148366"/>
            </a:xfrm>
            <a:prstGeom prst="rect">
              <a:avLst/>
            </a:prstGeom>
          </p:spPr>
        </p:pic>
      </p:grpSp>
      <p:grpSp>
        <p:nvGrpSpPr>
          <p:cNvPr id="35" name="Group 141"/>
          <p:cNvGrpSpPr/>
          <p:nvPr/>
        </p:nvGrpSpPr>
        <p:grpSpPr>
          <a:xfrm>
            <a:off x="3329411" y="5581393"/>
            <a:ext cx="170199" cy="581025"/>
            <a:chOff x="3329411" y="5581393"/>
            <a:chExt cx="170199" cy="581025"/>
          </a:xfrm>
        </p:grpSpPr>
        <p:pic>
          <p:nvPicPr>
            <p:cNvPr id="25" name="Picture 24" descr="pineapplejuice.jpg"/>
            <p:cNvPicPr>
              <a:picLocks noChangeAspect="1"/>
            </p:cNvPicPr>
            <p:nvPr/>
          </p:nvPicPr>
          <p:blipFill>
            <a:blip r:embed="rId14" cstate="print"/>
            <a:stretch>
              <a:fillRect/>
            </a:stretch>
          </p:blipFill>
          <p:spPr>
            <a:xfrm>
              <a:off x="3329411" y="5581393"/>
              <a:ext cx="170199" cy="581025"/>
            </a:xfrm>
            <a:prstGeom prst="rect">
              <a:avLst/>
            </a:prstGeom>
          </p:spPr>
        </p:pic>
        <p:pic>
          <p:nvPicPr>
            <p:cNvPr id="54" name="Picture 53" descr="pineapple.jpg"/>
            <p:cNvPicPr>
              <a:picLocks noChangeAspect="1"/>
            </p:cNvPicPr>
            <p:nvPr/>
          </p:nvPicPr>
          <p:blipFill>
            <a:blip r:embed="rId15" cstate="print">
              <a:clrChange>
                <a:clrFrom>
                  <a:srgbClr val="FEFEFE"/>
                </a:clrFrom>
                <a:clrTo>
                  <a:srgbClr val="FEFEFE">
                    <a:alpha val="0"/>
                  </a:srgbClr>
                </a:clrTo>
              </a:clrChange>
            </a:blip>
            <a:stretch>
              <a:fillRect/>
            </a:stretch>
          </p:blipFill>
          <p:spPr>
            <a:xfrm>
              <a:off x="3371059" y="5817158"/>
              <a:ext cx="93681" cy="202875"/>
            </a:xfrm>
            <a:prstGeom prst="rect">
              <a:avLst/>
            </a:prstGeom>
          </p:spPr>
        </p:pic>
      </p:grpSp>
      <p:cxnSp>
        <p:nvCxnSpPr>
          <p:cNvPr id="66" name="Straight Arrow Connector 65"/>
          <p:cNvCxnSpPr>
            <a:stCxn id="32" idx="2"/>
            <a:endCxn id="17" idx="0"/>
          </p:cNvCxnSpPr>
          <p:nvPr/>
        </p:nvCxnSpPr>
        <p:spPr>
          <a:xfrm rot="16200000" flipH="1">
            <a:off x="1114661" y="3946194"/>
            <a:ext cx="546247" cy="533400"/>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68" name="Straight Arrow Connector 67"/>
          <p:cNvCxnSpPr>
            <a:stCxn id="32" idx="2"/>
            <a:endCxn id="15" idx="0"/>
          </p:cNvCxnSpPr>
          <p:nvPr/>
        </p:nvCxnSpPr>
        <p:spPr>
          <a:xfrm rot="16200000" flipH="1">
            <a:off x="1494725" y="3566129"/>
            <a:ext cx="622447" cy="1369729"/>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32" idx="2"/>
            <a:endCxn id="16" idx="0"/>
          </p:cNvCxnSpPr>
          <p:nvPr/>
        </p:nvCxnSpPr>
        <p:spPr>
          <a:xfrm rot="16200000" flipH="1">
            <a:off x="1967019" y="3093835"/>
            <a:ext cx="556029" cy="2247899"/>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8" idx="2"/>
            <a:endCxn id="17" idx="0"/>
          </p:cNvCxnSpPr>
          <p:nvPr/>
        </p:nvCxnSpPr>
        <p:spPr>
          <a:xfrm rot="5400000">
            <a:off x="1473745" y="4117138"/>
            <a:ext cx="549619" cy="188140"/>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74" name="Straight Arrow Connector 73"/>
          <p:cNvCxnSpPr>
            <a:stCxn id="38" idx="2"/>
            <a:endCxn id="15" idx="0"/>
          </p:cNvCxnSpPr>
          <p:nvPr/>
        </p:nvCxnSpPr>
        <p:spPr>
          <a:xfrm rot="16200000" flipH="1">
            <a:off x="1853809" y="3925213"/>
            <a:ext cx="625819" cy="648189"/>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1" idx="2"/>
            <a:endCxn id="15" idx="0"/>
          </p:cNvCxnSpPr>
          <p:nvPr/>
        </p:nvCxnSpPr>
        <p:spPr>
          <a:xfrm rot="5400000">
            <a:off x="2184572" y="4246012"/>
            <a:ext cx="622447" cy="9964"/>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8" idx="2"/>
            <a:endCxn id="16" idx="0"/>
          </p:cNvCxnSpPr>
          <p:nvPr/>
        </p:nvCxnSpPr>
        <p:spPr>
          <a:xfrm rot="16200000" flipH="1">
            <a:off x="2326103" y="3452919"/>
            <a:ext cx="559401" cy="1526359"/>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41" idx="2"/>
            <a:endCxn id="17" idx="0"/>
          </p:cNvCxnSpPr>
          <p:nvPr/>
        </p:nvCxnSpPr>
        <p:spPr>
          <a:xfrm rot="5400000">
            <a:off x="1804508" y="3789748"/>
            <a:ext cx="546247" cy="846293"/>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4" name="Straight Arrow Connector 83"/>
          <p:cNvCxnSpPr>
            <a:stCxn id="41" idx="2"/>
            <a:endCxn id="16" idx="0"/>
          </p:cNvCxnSpPr>
          <p:nvPr/>
        </p:nvCxnSpPr>
        <p:spPr>
          <a:xfrm rot="16200000" flipH="1">
            <a:off x="2656866" y="3783682"/>
            <a:ext cx="556029" cy="868206"/>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44" idx="2"/>
            <a:endCxn id="17" idx="0"/>
          </p:cNvCxnSpPr>
          <p:nvPr/>
        </p:nvCxnSpPr>
        <p:spPr>
          <a:xfrm rot="5400000">
            <a:off x="2163592" y="3427292"/>
            <a:ext cx="549619" cy="1567833"/>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88" name="Straight Arrow Connector 87"/>
          <p:cNvCxnSpPr>
            <a:stCxn id="44" idx="2"/>
            <a:endCxn id="15" idx="0"/>
          </p:cNvCxnSpPr>
          <p:nvPr/>
        </p:nvCxnSpPr>
        <p:spPr>
          <a:xfrm rot="5400000">
            <a:off x="2543656" y="3883556"/>
            <a:ext cx="625819" cy="731504"/>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a:stCxn id="44" idx="2"/>
            <a:endCxn id="16" idx="0"/>
          </p:cNvCxnSpPr>
          <p:nvPr/>
        </p:nvCxnSpPr>
        <p:spPr>
          <a:xfrm rot="16200000" flipH="1">
            <a:off x="3015950" y="4142766"/>
            <a:ext cx="559401" cy="146666"/>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47" idx="2"/>
            <a:endCxn id="17" idx="0"/>
          </p:cNvCxnSpPr>
          <p:nvPr/>
        </p:nvCxnSpPr>
        <p:spPr>
          <a:xfrm rot="5400000">
            <a:off x="2498417" y="3092502"/>
            <a:ext cx="549584" cy="2237449"/>
          </a:xfrm>
          <a:prstGeom prst="straightConnector1">
            <a:avLst/>
          </a:prstGeom>
          <a:ln w="9525">
            <a:solidFill>
              <a:schemeClr val="accent2">
                <a:lumMod val="75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5" name="Straight Arrow Connector 94"/>
          <p:cNvCxnSpPr>
            <a:stCxn id="47" idx="2"/>
            <a:endCxn id="15" idx="0"/>
          </p:cNvCxnSpPr>
          <p:nvPr/>
        </p:nvCxnSpPr>
        <p:spPr>
          <a:xfrm rot="5400000">
            <a:off x="2878481" y="3548766"/>
            <a:ext cx="625784" cy="1401120"/>
          </a:xfrm>
          <a:prstGeom prst="straightConnector1">
            <a:avLst/>
          </a:prstGeom>
          <a:ln w="9525">
            <a:solidFill>
              <a:srgbClr val="FF99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7" idx="2"/>
            <a:endCxn id="16" idx="0"/>
          </p:cNvCxnSpPr>
          <p:nvPr/>
        </p:nvCxnSpPr>
        <p:spPr>
          <a:xfrm rot="5400000">
            <a:off x="3350775" y="3954642"/>
            <a:ext cx="559366" cy="522950"/>
          </a:xfrm>
          <a:prstGeom prst="straightConnector1">
            <a:avLst/>
          </a:prstGeom>
          <a:ln w="9525">
            <a:solidFill>
              <a:srgbClr val="00B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Right Arrow 102"/>
          <p:cNvSpPr/>
          <p:nvPr/>
        </p:nvSpPr>
        <p:spPr>
          <a:xfrm rot="5400000">
            <a:off x="8763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ight Arrow 103"/>
          <p:cNvSpPr/>
          <p:nvPr/>
        </p:nvSpPr>
        <p:spPr>
          <a:xfrm rot="5400000">
            <a:off x="10287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ight Arrow 104"/>
          <p:cNvSpPr/>
          <p:nvPr/>
        </p:nvSpPr>
        <p:spPr>
          <a:xfrm rot="5400000">
            <a:off x="15621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ight Arrow 105"/>
          <p:cNvSpPr/>
          <p:nvPr/>
        </p:nvSpPr>
        <p:spPr>
          <a:xfrm rot="5400000">
            <a:off x="17145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Right Arrow 106"/>
          <p:cNvSpPr/>
          <p:nvPr/>
        </p:nvSpPr>
        <p:spPr>
          <a:xfrm rot="5400000">
            <a:off x="22479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Right Arrow 107"/>
          <p:cNvSpPr/>
          <p:nvPr/>
        </p:nvSpPr>
        <p:spPr>
          <a:xfrm rot="5400000">
            <a:off x="24003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ight Arrow 108"/>
          <p:cNvSpPr/>
          <p:nvPr/>
        </p:nvSpPr>
        <p:spPr>
          <a:xfrm rot="5400000">
            <a:off x="2933700"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ight Arrow 109"/>
          <p:cNvSpPr/>
          <p:nvPr/>
        </p:nvSpPr>
        <p:spPr>
          <a:xfrm rot="5400000">
            <a:off x="3086100"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ight Arrow 110"/>
          <p:cNvSpPr/>
          <p:nvPr/>
        </p:nvSpPr>
        <p:spPr>
          <a:xfrm rot="5400000">
            <a:off x="3619499" y="316230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ight Arrow 111"/>
          <p:cNvSpPr/>
          <p:nvPr/>
        </p:nvSpPr>
        <p:spPr>
          <a:xfrm rot="5400000">
            <a:off x="3771899" y="3347068"/>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Right Arrow 112"/>
          <p:cNvSpPr/>
          <p:nvPr/>
        </p:nvSpPr>
        <p:spPr>
          <a:xfrm rot="5400000">
            <a:off x="1485900" y="4862976"/>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ight Arrow 113"/>
          <p:cNvSpPr/>
          <p:nvPr/>
        </p:nvSpPr>
        <p:spPr>
          <a:xfrm rot="5400000">
            <a:off x="1638300" y="5568332"/>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5" name="Picture 114" descr="blender.jpg"/>
          <p:cNvPicPr>
            <a:picLocks noChangeAspect="1"/>
          </p:cNvPicPr>
          <p:nvPr/>
        </p:nvPicPr>
        <p:blipFill>
          <a:blip r:embed="rId10" cstate="print">
            <a:clrChange>
              <a:clrFrom>
                <a:srgbClr val="FEFEFE"/>
              </a:clrFrom>
              <a:clrTo>
                <a:srgbClr val="FEFEFE">
                  <a:alpha val="0"/>
                </a:srgbClr>
              </a:clrTo>
            </a:clrChange>
          </a:blip>
          <a:stretch>
            <a:fillRect/>
          </a:stretch>
        </p:blipFill>
        <p:spPr>
          <a:xfrm>
            <a:off x="2302184" y="5029200"/>
            <a:ext cx="364816" cy="492196"/>
          </a:xfrm>
          <a:prstGeom prst="rect">
            <a:avLst/>
          </a:prstGeom>
        </p:spPr>
      </p:pic>
      <p:pic>
        <p:nvPicPr>
          <p:cNvPr id="116" name="Picture 115" descr="blender.jpg"/>
          <p:cNvPicPr>
            <a:picLocks noChangeAspect="1"/>
          </p:cNvPicPr>
          <p:nvPr/>
        </p:nvPicPr>
        <p:blipFill>
          <a:blip r:embed="rId10" cstate="print">
            <a:clrChange>
              <a:clrFrom>
                <a:srgbClr val="FEFEFE"/>
              </a:clrFrom>
              <a:clrTo>
                <a:srgbClr val="FEFEFE">
                  <a:alpha val="0"/>
                </a:srgbClr>
              </a:clrTo>
            </a:clrChange>
          </a:blip>
          <a:stretch>
            <a:fillRect/>
          </a:stretch>
        </p:blipFill>
        <p:spPr>
          <a:xfrm>
            <a:off x="3216584" y="5021108"/>
            <a:ext cx="364816" cy="492196"/>
          </a:xfrm>
          <a:prstGeom prst="rect">
            <a:avLst/>
          </a:prstGeom>
        </p:spPr>
      </p:pic>
      <p:sp>
        <p:nvSpPr>
          <p:cNvPr id="117" name="Right Arrow 116"/>
          <p:cNvSpPr/>
          <p:nvPr/>
        </p:nvSpPr>
        <p:spPr>
          <a:xfrm rot="5400000">
            <a:off x="2392208" y="487916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ight Arrow 117"/>
          <p:cNvSpPr/>
          <p:nvPr/>
        </p:nvSpPr>
        <p:spPr>
          <a:xfrm rot="5400000">
            <a:off x="2544608" y="5584516"/>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ight Arrow 118"/>
          <p:cNvSpPr/>
          <p:nvPr/>
        </p:nvSpPr>
        <p:spPr>
          <a:xfrm rot="5400000">
            <a:off x="3278960" y="4854884"/>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ight Arrow 119"/>
          <p:cNvSpPr/>
          <p:nvPr/>
        </p:nvSpPr>
        <p:spPr>
          <a:xfrm rot="5400000">
            <a:off x="3431360" y="5560240"/>
            <a:ext cx="152400"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5" name="Straight Arrow Connector 124"/>
          <p:cNvCxnSpPr>
            <a:stCxn id="5" idx="2"/>
            <a:endCxn id="7" idx="0"/>
          </p:cNvCxnSpPr>
          <p:nvPr/>
        </p:nvCxnSpPr>
        <p:spPr>
          <a:xfrm rot="5400000">
            <a:off x="1662265" y="1878720"/>
            <a:ext cx="137482" cy="1389678"/>
          </a:xfrm>
          <a:prstGeom prst="straightConnector1">
            <a:avLst/>
          </a:prstGeom>
          <a:ln w="95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a:stCxn id="5" idx="2"/>
            <a:endCxn id="8" idx="0"/>
          </p:cNvCxnSpPr>
          <p:nvPr/>
        </p:nvCxnSpPr>
        <p:spPr>
          <a:xfrm rot="5400000">
            <a:off x="2010897" y="2227352"/>
            <a:ext cx="137482" cy="692414"/>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a:stCxn id="5" idx="2"/>
            <a:endCxn id="9" idx="0"/>
          </p:cNvCxnSpPr>
          <p:nvPr/>
        </p:nvCxnSpPr>
        <p:spPr>
          <a:xfrm rot="5400000">
            <a:off x="2356157" y="2572612"/>
            <a:ext cx="137482" cy="189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5" idx="2"/>
            <a:endCxn id="10" idx="0"/>
          </p:cNvCxnSpPr>
          <p:nvPr/>
        </p:nvCxnSpPr>
        <p:spPr>
          <a:xfrm rot="16200000" flipH="1">
            <a:off x="2700743" y="2229920"/>
            <a:ext cx="137482" cy="68727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a:stCxn id="5" idx="2"/>
            <a:endCxn id="11" idx="0"/>
          </p:cNvCxnSpPr>
          <p:nvPr/>
        </p:nvCxnSpPr>
        <p:spPr>
          <a:xfrm rot="16200000" flipH="1">
            <a:off x="3038536" y="1892126"/>
            <a:ext cx="137482" cy="1362865"/>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3" name="Right Arrow 142"/>
          <p:cNvSpPr/>
          <p:nvPr/>
        </p:nvSpPr>
        <p:spPr>
          <a:xfrm rot="10800000">
            <a:off x="4191000" y="2770848"/>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nvGrpSpPr>
          <p:cNvPr id="36" name="Group 147"/>
          <p:cNvGrpSpPr/>
          <p:nvPr/>
        </p:nvGrpSpPr>
        <p:grpSpPr>
          <a:xfrm>
            <a:off x="4443876" y="2743200"/>
            <a:ext cx="2984150" cy="444388"/>
            <a:chOff x="4648200" y="2847048"/>
            <a:chExt cx="2984150" cy="444388"/>
          </a:xfrm>
        </p:grpSpPr>
        <p:sp>
          <p:nvSpPr>
            <p:cNvPr id="144" name="TextBox 143"/>
            <p:cNvSpPr txBox="1"/>
            <p:nvPr/>
          </p:nvSpPr>
          <p:spPr>
            <a:xfrm>
              <a:off x="4648200" y="2922104"/>
              <a:ext cx="2984150" cy="369332"/>
            </a:xfrm>
            <a:prstGeom prst="rect">
              <a:avLst/>
            </a:prstGeom>
            <a:noFill/>
          </p:spPr>
          <p:txBody>
            <a:bodyPr wrap="none" rtlCol="0">
              <a:spAutoFit/>
            </a:bodyPr>
            <a:lstStyle/>
            <a:p>
              <a:r>
                <a:rPr lang="en-US" dirty="0" smtClean="0"/>
                <a:t>(&lt;a,     &gt; , &lt;o,     &gt; , &lt;p,     &gt; , …)</a:t>
              </a:r>
              <a:endParaRPr lang="en-US" dirty="0"/>
            </a:p>
          </p:txBody>
        </p:sp>
        <p:pic>
          <p:nvPicPr>
            <p:cNvPr id="145" name="Picture 144" descr="apple2.jpg"/>
            <p:cNvPicPr>
              <a:picLocks noChangeAspect="1"/>
            </p:cNvPicPr>
            <p:nvPr/>
          </p:nvPicPr>
          <p:blipFill>
            <a:blip r:embed="rId7" cstate="print">
              <a:clrChange>
                <a:clrFrom>
                  <a:srgbClr val="FFFFFF"/>
                </a:clrFrom>
                <a:clrTo>
                  <a:srgbClr val="FFFFFF">
                    <a:alpha val="0"/>
                  </a:srgbClr>
                </a:clrTo>
              </a:clrChange>
            </a:blip>
            <a:stretch>
              <a:fillRect/>
            </a:stretch>
          </p:blipFill>
          <p:spPr>
            <a:xfrm>
              <a:off x="5157324" y="2994966"/>
              <a:ext cx="152400" cy="179917"/>
            </a:xfrm>
            <a:prstGeom prst="rect">
              <a:avLst/>
            </a:prstGeom>
          </p:spPr>
        </p:pic>
        <p:pic>
          <p:nvPicPr>
            <p:cNvPr id="146" name="Picture 145" descr="orange.jpg"/>
            <p:cNvPicPr>
              <a:picLocks noChangeAspect="1"/>
            </p:cNvPicPr>
            <p:nvPr/>
          </p:nvPicPr>
          <p:blipFill>
            <a:blip r:embed="rId13" cstate="print">
              <a:clrChange>
                <a:clrFrom>
                  <a:srgbClr val="FFFFFF"/>
                </a:clrFrom>
                <a:clrTo>
                  <a:srgbClr val="FFFFFF">
                    <a:alpha val="0"/>
                  </a:srgbClr>
                </a:clrTo>
              </a:clrChange>
            </a:blip>
            <a:stretch>
              <a:fillRect/>
            </a:stretch>
          </p:blipFill>
          <p:spPr>
            <a:xfrm flipH="1">
              <a:off x="5963625" y="3032840"/>
              <a:ext cx="152400" cy="148366"/>
            </a:xfrm>
            <a:prstGeom prst="rect">
              <a:avLst/>
            </a:prstGeom>
          </p:spPr>
        </p:pic>
        <p:pic>
          <p:nvPicPr>
            <p:cNvPr id="147" name="Picture 146" descr="pineapple.jpg"/>
            <p:cNvPicPr>
              <a:picLocks noChangeAspect="1"/>
            </p:cNvPicPr>
            <p:nvPr/>
          </p:nvPicPr>
          <p:blipFill>
            <a:blip r:embed="rId15" cstate="print">
              <a:clrChange>
                <a:clrFrom>
                  <a:srgbClr val="FFFFFF"/>
                </a:clrFrom>
                <a:clrTo>
                  <a:srgbClr val="FFFFFF">
                    <a:alpha val="0"/>
                  </a:srgbClr>
                </a:clrTo>
              </a:clrChange>
            </a:blip>
            <a:stretch>
              <a:fillRect/>
            </a:stretch>
          </p:blipFill>
          <p:spPr>
            <a:xfrm>
              <a:off x="6833724" y="2847048"/>
              <a:ext cx="169881" cy="367893"/>
            </a:xfrm>
            <a:prstGeom prst="rect">
              <a:avLst/>
            </a:prstGeom>
          </p:spPr>
        </p:pic>
      </p:grpSp>
      <p:sp>
        <p:nvSpPr>
          <p:cNvPr id="160" name="TextBox 159"/>
          <p:cNvSpPr txBox="1"/>
          <p:nvPr/>
        </p:nvSpPr>
        <p:spPr>
          <a:xfrm>
            <a:off x="4443876" y="2501788"/>
            <a:ext cx="4517583" cy="307777"/>
          </a:xfrm>
          <a:prstGeom prst="rect">
            <a:avLst/>
          </a:prstGeom>
          <a:noFill/>
        </p:spPr>
        <p:txBody>
          <a:bodyPr wrap="none" rtlCol="0">
            <a:spAutoFit/>
          </a:bodyPr>
          <a:lstStyle/>
          <a:p>
            <a:r>
              <a:rPr lang="en-US" sz="1400" dirty="0" smtClean="0"/>
              <a:t>Each input to a map is a </a:t>
            </a:r>
            <a:r>
              <a:rPr lang="en-US" sz="1400" dirty="0" smtClean="0">
                <a:solidFill>
                  <a:srgbClr val="C00000"/>
                </a:solidFill>
              </a:rPr>
              <a:t>list of &lt;key, value&gt; pairs</a:t>
            </a:r>
            <a:endParaRPr lang="en-US" sz="1400" dirty="0">
              <a:solidFill>
                <a:srgbClr val="C00000"/>
              </a:solidFill>
            </a:endParaRPr>
          </a:p>
        </p:txBody>
      </p:sp>
      <p:sp>
        <p:nvSpPr>
          <p:cNvPr id="161" name="Right Arrow 160"/>
          <p:cNvSpPr/>
          <p:nvPr/>
        </p:nvSpPr>
        <p:spPr>
          <a:xfrm rot="10800000">
            <a:off x="4191000" y="3597584"/>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7" name="TextBox 166"/>
          <p:cNvSpPr txBox="1"/>
          <p:nvPr/>
        </p:nvSpPr>
        <p:spPr>
          <a:xfrm>
            <a:off x="4443876" y="3352800"/>
            <a:ext cx="4642618" cy="307777"/>
          </a:xfrm>
          <a:prstGeom prst="rect">
            <a:avLst/>
          </a:prstGeom>
          <a:noFill/>
        </p:spPr>
        <p:txBody>
          <a:bodyPr wrap="none" rtlCol="0">
            <a:spAutoFit/>
          </a:bodyPr>
          <a:lstStyle/>
          <a:p>
            <a:r>
              <a:rPr lang="en-US" sz="1400" dirty="0" smtClean="0"/>
              <a:t>Each output of a map is a </a:t>
            </a:r>
            <a:r>
              <a:rPr lang="en-US" sz="1400" dirty="0" smtClean="0">
                <a:solidFill>
                  <a:srgbClr val="C00000"/>
                </a:solidFill>
              </a:rPr>
              <a:t>list of &lt;key, value&gt; pairs</a:t>
            </a:r>
            <a:endParaRPr lang="en-US" sz="1400" dirty="0">
              <a:solidFill>
                <a:srgbClr val="C00000"/>
              </a:solidFill>
            </a:endParaRPr>
          </a:p>
        </p:txBody>
      </p:sp>
      <p:sp>
        <p:nvSpPr>
          <p:cNvPr id="172" name="Right Arrow 171"/>
          <p:cNvSpPr/>
          <p:nvPr/>
        </p:nvSpPr>
        <p:spPr>
          <a:xfrm rot="10800000">
            <a:off x="4172306" y="4215276"/>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3" name="TextBox 172"/>
          <p:cNvSpPr txBox="1"/>
          <p:nvPr/>
        </p:nvSpPr>
        <p:spPr>
          <a:xfrm>
            <a:off x="4425182" y="4139076"/>
            <a:ext cx="1552028" cy="307777"/>
          </a:xfrm>
          <a:prstGeom prst="rect">
            <a:avLst/>
          </a:prstGeom>
          <a:noFill/>
        </p:spPr>
        <p:txBody>
          <a:bodyPr wrap="none" rtlCol="0">
            <a:spAutoFit/>
          </a:bodyPr>
          <a:lstStyle/>
          <a:p>
            <a:r>
              <a:rPr lang="en-US" sz="1400" dirty="0" smtClean="0"/>
              <a:t>Grouped by key</a:t>
            </a:r>
            <a:endParaRPr lang="en-US" sz="1400" dirty="0"/>
          </a:p>
        </p:txBody>
      </p:sp>
      <p:sp>
        <p:nvSpPr>
          <p:cNvPr id="175" name="Right Arrow 174"/>
          <p:cNvSpPr/>
          <p:nvPr/>
        </p:nvSpPr>
        <p:spPr>
          <a:xfrm rot="10800000">
            <a:off x="4191001" y="4800599"/>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6" name="TextBox 175"/>
          <p:cNvSpPr txBox="1"/>
          <p:nvPr/>
        </p:nvSpPr>
        <p:spPr>
          <a:xfrm>
            <a:off x="4443877" y="4492823"/>
            <a:ext cx="4090523" cy="954107"/>
          </a:xfrm>
          <a:prstGeom prst="rect">
            <a:avLst/>
          </a:prstGeom>
          <a:noFill/>
        </p:spPr>
        <p:txBody>
          <a:bodyPr wrap="square" rtlCol="0">
            <a:spAutoFit/>
          </a:bodyPr>
          <a:lstStyle/>
          <a:p>
            <a:r>
              <a:rPr lang="en-US" sz="1400" dirty="0" smtClean="0"/>
              <a:t>Each input to a reduce is a &lt;key, value-list&gt; (possibly a list of these, depending on the grouping/hashing mechanism)</a:t>
            </a:r>
          </a:p>
          <a:p>
            <a:r>
              <a:rPr lang="en-US" sz="1400" dirty="0" smtClean="0"/>
              <a:t>e.g. &lt;a’, (                      …)&gt;</a:t>
            </a:r>
            <a:endParaRPr lang="en-US" sz="1400" dirty="0"/>
          </a:p>
        </p:txBody>
      </p:sp>
      <p:pic>
        <p:nvPicPr>
          <p:cNvPr id="177" name="Picture 176"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5219700" y="5165416"/>
            <a:ext cx="228600" cy="228600"/>
          </a:xfrm>
          <a:prstGeom prst="rect">
            <a:avLst/>
          </a:prstGeom>
        </p:spPr>
      </p:pic>
      <p:pic>
        <p:nvPicPr>
          <p:cNvPr id="178" name="Picture 177"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5472576" y="5181600"/>
            <a:ext cx="228600" cy="228600"/>
          </a:xfrm>
          <a:prstGeom prst="rect">
            <a:avLst/>
          </a:prstGeom>
        </p:spPr>
      </p:pic>
      <p:pic>
        <p:nvPicPr>
          <p:cNvPr id="179" name="Picture 178" descr="apple-pieces.jpg"/>
          <p:cNvPicPr>
            <a:picLocks noChangeAspect="1"/>
          </p:cNvPicPr>
          <p:nvPr/>
        </p:nvPicPr>
        <p:blipFill>
          <a:blip r:embed="rId3" cstate="print">
            <a:clrChange>
              <a:clrFrom>
                <a:srgbClr val="FFFFFF"/>
              </a:clrFrom>
              <a:clrTo>
                <a:srgbClr val="FFFFFF">
                  <a:alpha val="0"/>
                </a:srgbClr>
              </a:clrTo>
            </a:clrChange>
          </a:blip>
          <a:srcRect l="14286" t="14286" r="14286" b="14286"/>
          <a:stretch>
            <a:fillRect/>
          </a:stretch>
        </p:blipFill>
        <p:spPr>
          <a:xfrm>
            <a:off x="5701176" y="5181600"/>
            <a:ext cx="228600" cy="228600"/>
          </a:xfrm>
          <a:prstGeom prst="rect">
            <a:avLst/>
          </a:prstGeom>
        </p:spPr>
      </p:pic>
      <p:sp>
        <p:nvSpPr>
          <p:cNvPr id="180" name="Right Arrow 179"/>
          <p:cNvSpPr/>
          <p:nvPr/>
        </p:nvSpPr>
        <p:spPr>
          <a:xfrm rot="10800000">
            <a:off x="4191001" y="5641776"/>
            <a:ext cx="273540" cy="152400"/>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1" name="TextBox 180"/>
          <p:cNvSpPr txBox="1"/>
          <p:nvPr/>
        </p:nvSpPr>
        <p:spPr>
          <a:xfrm>
            <a:off x="4419600" y="5562600"/>
            <a:ext cx="2630848" cy="307777"/>
          </a:xfrm>
          <a:prstGeom prst="rect">
            <a:avLst/>
          </a:prstGeom>
          <a:noFill/>
        </p:spPr>
        <p:txBody>
          <a:bodyPr wrap="none" rtlCol="0">
            <a:spAutoFit/>
          </a:bodyPr>
          <a:lstStyle/>
          <a:p>
            <a:r>
              <a:rPr lang="en-US" sz="1400" dirty="0" smtClean="0"/>
              <a:t>Reduced into a </a:t>
            </a:r>
            <a:r>
              <a:rPr lang="en-US" sz="1400" dirty="0" smtClean="0">
                <a:solidFill>
                  <a:srgbClr val="C00000"/>
                </a:solidFill>
              </a:rPr>
              <a:t>list of values</a:t>
            </a:r>
            <a:endParaRPr lang="en-US" sz="1400" dirty="0">
              <a:solidFill>
                <a:srgbClr val="C00000"/>
              </a:solidFill>
            </a:endParaRPr>
          </a:p>
        </p:txBody>
      </p:sp>
      <p:grpSp>
        <p:nvGrpSpPr>
          <p:cNvPr id="49" name="Group 181"/>
          <p:cNvGrpSpPr/>
          <p:nvPr/>
        </p:nvGrpSpPr>
        <p:grpSpPr>
          <a:xfrm>
            <a:off x="4657682" y="5794177"/>
            <a:ext cx="181144" cy="609855"/>
            <a:chOff x="1524662" y="5552818"/>
            <a:chExt cx="181144" cy="609855"/>
          </a:xfrm>
        </p:grpSpPr>
        <p:pic>
          <p:nvPicPr>
            <p:cNvPr id="183" name="Picture 182" descr="applejuice.png"/>
            <p:cNvPicPr>
              <a:picLocks noChangeAspect="1"/>
            </p:cNvPicPr>
            <p:nvPr/>
          </p:nvPicPr>
          <p:blipFill>
            <a:blip r:embed="rId6" cstate="print"/>
            <a:stretch>
              <a:fillRect/>
            </a:stretch>
          </p:blipFill>
          <p:spPr>
            <a:xfrm>
              <a:off x="1524662" y="5552818"/>
              <a:ext cx="181144" cy="609855"/>
            </a:xfrm>
            <a:prstGeom prst="rect">
              <a:avLst/>
            </a:prstGeom>
          </p:spPr>
        </p:pic>
        <p:pic>
          <p:nvPicPr>
            <p:cNvPr id="184" name="Picture 183" descr="apple2.jpg"/>
            <p:cNvPicPr>
              <a:picLocks noChangeAspect="1"/>
            </p:cNvPicPr>
            <p:nvPr/>
          </p:nvPicPr>
          <p:blipFill>
            <a:blip r:embed="rId7" cstate="print">
              <a:clrChange>
                <a:clrFrom>
                  <a:srgbClr val="FFFFFF"/>
                </a:clrFrom>
                <a:clrTo>
                  <a:srgbClr val="FFFFFF">
                    <a:alpha val="0"/>
                  </a:srgbClr>
                </a:clrTo>
              </a:clrChange>
            </a:blip>
            <a:stretch>
              <a:fillRect/>
            </a:stretch>
          </p:blipFill>
          <p:spPr>
            <a:xfrm>
              <a:off x="1532092" y="5813786"/>
              <a:ext cx="152400" cy="179917"/>
            </a:xfrm>
            <a:prstGeom prst="rect">
              <a:avLst/>
            </a:prstGeom>
          </p:spPr>
        </p:pic>
      </p:grpSp>
      <p:grpSp>
        <p:nvGrpSpPr>
          <p:cNvPr id="50" name="Group 184"/>
          <p:cNvGrpSpPr/>
          <p:nvPr/>
        </p:nvGrpSpPr>
        <p:grpSpPr>
          <a:xfrm>
            <a:off x="4899508" y="5794177"/>
            <a:ext cx="193556" cy="619382"/>
            <a:chOff x="2390720" y="5552818"/>
            <a:chExt cx="193556" cy="619382"/>
          </a:xfrm>
        </p:grpSpPr>
        <p:pic>
          <p:nvPicPr>
            <p:cNvPr id="186" name="Picture 185" descr="orangejuice.png"/>
            <p:cNvPicPr>
              <a:picLocks noChangeAspect="1"/>
            </p:cNvPicPr>
            <p:nvPr/>
          </p:nvPicPr>
          <p:blipFill>
            <a:blip r:embed="rId12" cstate="print"/>
            <a:stretch>
              <a:fillRect/>
            </a:stretch>
          </p:blipFill>
          <p:spPr>
            <a:xfrm>
              <a:off x="2390720" y="5552818"/>
              <a:ext cx="193556" cy="619382"/>
            </a:xfrm>
            <a:prstGeom prst="rect">
              <a:avLst/>
            </a:prstGeom>
          </p:spPr>
        </p:pic>
        <p:pic>
          <p:nvPicPr>
            <p:cNvPr id="187" name="Picture 186" descr="orange.jpg"/>
            <p:cNvPicPr>
              <a:picLocks noChangeAspect="1"/>
            </p:cNvPicPr>
            <p:nvPr/>
          </p:nvPicPr>
          <p:blipFill>
            <a:blip r:embed="rId13" cstate="print">
              <a:clrChange>
                <a:clrFrom>
                  <a:srgbClr val="FFFFFF"/>
                </a:clrFrom>
                <a:clrTo>
                  <a:srgbClr val="FFFFFF">
                    <a:alpha val="0"/>
                  </a:srgbClr>
                </a:clrTo>
              </a:clrChange>
            </a:blip>
            <a:stretch>
              <a:fillRect/>
            </a:stretch>
          </p:blipFill>
          <p:spPr>
            <a:xfrm flipH="1">
              <a:off x="2410752" y="5839417"/>
              <a:ext cx="152400" cy="148366"/>
            </a:xfrm>
            <a:prstGeom prst="rect">
              <a:avLst/>
            </a:prstGeom>
          </p:spPr>
        </p:pic>
      </p:grpSp>
      <p:grpSp>
        <p:nvGrpSpPr>
          <p:cNvPr id="51" name="Group 187"/>
          <p:cNvGrpSpPr/>
          <p:nvPr/>
        </p:nvGrpSpPr>
        <p:grpSpPr>
          <a:xfrm>
            <a:off x="5143357" y="5822752"/>
            <a:ext cx="170199" cy="581025"/>
            <a:chOff x="3329411" y="5581393"/>
            <a:chExt cx="170199" cy="581025"/>
          </a:xfrm>
        </p:grpSpPr>
        <p:pic>
          <p:nvPicPr>
            <p:cNvPr id="189" name="Picture 188" descr="pineapplejuice.jpg"/>
            <p:cNvPicPr>
              <a:picLocks noChangeAspect="1"/>
            </p:cNvPicPr>
            <p:nvPr/>
          </p:nvPicPr>
          <p:blipFill>
            <a:blip r:embed="rId14" cstate="print"/>
            <a:stretch>
              <a:fillRect/>
            </a:stretch>
          </p:blipFill>
          <p:spPr>
            <a:xfrm>
              <a:off x="3329411" y="5581393"/>
              <a:ext cx="170199" cy="581025"/>
            </a:xfrm>
            <a:prstGeom prst="rect">
              <a:avLst/>
            </a:prstGeom>
          </p:spPr>
        </p:pic>
        <p:pic>
          <p:nvPicPr>
            <p:cNvPr id="190" name="Picture 189" descr="pineapple.jpg"/>
            <p:cNvPicPr>
              <a:picLocks noChangeAspect="1"/>
            </p:cNvPicPr>
            <p:nvPr/>
          </p:nvPicPr>
          <p:blipFill>
            <a:blip r:embed="rId15" cstate="print">
              <a:clrChange>
                <a:clrFrom>
                  <a:srgbClr val="FFFFFF"/>
                </a:clrFrom>
                <a:clrTo>
                  <a:srgbClr val="FFFFFF">
                    <a:alpha val="0"/>
                  </a:srgbClr>
                </a:clrTo>
              </a:clrChange>
            </a:blip>
            <a:stretch>
              <a:fillRect/>
            </a:stretch>
          </p:blipFill>
          <p:spPr>
            <a:xfrm>
              <a:off x="3371059" y="5817158"/>
              <a:ext cx="93681" cy="202875"/>
            </a:xfrm>
            <a:prstGeom prst="rect">
              <a:avLst/>
            </a:prstGeom>
          </p:spPr>
        </p:pic>
      </p:grpSp>
      <p:sp>
        <p:nvSpPr>
          <p:cNvPr id="194" name="TextBox 193"/>
          <p:cNvSpPr txBox="1"/>
          <p:nvPr/>
        </p:nvSpPr>
        <p:spPr>
          <a:xfrm>
            <a:off x="4953000" y="4426000"/>
            <a:ext cx="3200400" cy="523220"/>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1400" dirty="0" smtClean="0"/>
              <a:t>The idea of Map Reduce in Data Intensive Computing</a:t>
            </a:r>
            <a:endParaRPr lang="en-US" sz="1400" dirty="0"/>
          </a:p>
        </p:txBody>
      </p:sp>
      <p:sp>
        <p:nvSpPr>
          <p:cNvPr id="195" name="TextBox 194"/>
          <p:cNvSpPr txBox="1"/>
          <p:nvPr/>
        </p:nvSpPr>
        <p:spPr>
          <a:xfrm>
            <a:off x="4724400" y="2895600"/>
            <a:ext cx="3733800" cy="954107"/>
          </a:xfrm>
          <a:prstGeom prst="rect">
            <a:avLst/>
          </a:prstGeom>
          <a:noFill/>
        </p:spPr>
        <p:txBody>
          <a:bodyPr wrap="square" rtlCol="0">
            <a:spAutoFit/>
          </a:bodyPr>
          <a:lstStyle/>
          <a:p>
            <a:pPr algn="ctr"/>
            <a:r>
              <a:rPr lang="en-US" sz="1400" dirty="0" smtClean="0"/>
              <a:t>A </a:t>
            </a:r>
            <a:r>
              <a:rPr lang="en-US" sz="1400" i="1" dirty="0" smtClean="0">
                <a:solidFill>
                  <a:schemeClr val="accent2">
                    <a:lumMod val="75000"/>
                  </a:schemeClr>
                </a:solidFill>
              </a:rPr>
              <a:t>list of  &lt;key, value&gt; </a:t>
            </a:r>
            <a:r>
              <a:rPr lang="en-US" sz="1400" dirty="0" smtClean="0"/>
              <a:t> pairs mapped into another </a:t>
            </a:r>
            <a:r>
              <a:rPr lang="en-US" sz="1400" i="1" dirty="0" smtClean="0">
                <a:solidFill>
                  <a:schemeClr val="accent2">
                    <a:lumMod val="75000"/>
                  </a:schemeClr>
                </a:solidFill>
              </a:rPr>
              <a:t>list of &lt;key, value&gt; </a:t>
            </a:r>
            <a:r>
              <a:rPr lang="en-US" sz="1400" dirty="0" smtClean="0"/>
              <a:t> pairs which gets grouped by the key and reduced into a </a:t>
            </a:r>
            <a:r>
              <a:rPr lang="en-US" sz="1400" i="1" dirty="0" smtClean="0">
                <a:solidFill>
                  <a:schemeClr val="accent2">
                    <a:lumMod val="75000"/>
                  </a:schemeClr>
                </a:solidFill>
              </a:rPr>
              <a:t>list of values</a:t>
            </a:r>
            <a:endParaRPr lang="en-US" sz="1400" i="1" dirty="0">
              <a:solidFill>
                <a:schemeClr val="accent2">
                  <a:lumMod val="75000"/>
                </a:schemeClr>
              </a:solidFill>
            </a:endParaRPr>
          </a:p>
        </p:txBody>
      </p:sp>
      <p:sp>
        <p:nvSpPr>
          <p:cNvPr id="196" name="Right Arrow 195"/>
          <p:cNvSpPr/>
          <p:nvPr/>
        </p:nvSpPr>
        <p:spPr>
          <a:xfrm rot="16200000">
            <a:off x="6340230" y="3923435"/>
            <a:ext cx="425940" cy="1524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par>
                          <p:cTn id="12" fill="hold">
                            <p:stCondLst>
                              <p:cond delay="2000"/>
                            </p:stCondLst>
                            <p:childTnLst>
                              <p:par>
                                <p:cTn id="13" presetID="17" presetClass="entr" presetSubtype="2" fill="hold" nodeType="afterEffect">
                                  <p:stCondLst>
                                    <p:cond delay="300"/>
                                  </p:stCondLst>
                                  <p:childTnLst>
                                    <p:set>
                                      <p:cBhvr>
                                        <p:cTn id="14" dur="1" fill="hold">
                                          <p:stCondLst>
                                            <p:cond delay="0"/>
                                          </p:stCondLst>
                                        </p:cTn>
                                        <p:tgtEl>
                                          <p:spTgt spid="125"/>
                                        </p:tgtEl>
                                        <p:attrNameLst>
                                          <p:attrName>style.visibility</p:attrName>
                                        </p:attrNameLst>
                                      </p:cBhvr>
                                      <p:to>
                                        <p:strVal val="visible"/>
                                      </p:to>
                                    </p:set>
                                    <p:anim calcmode="lin" valueType="num">
                                      <p:cBhvr>
                                        <p:cTn id="15" dur="500" fill="hold"/>
                                        <p:tgtEl>
                                          <p:spTgt spid="125"/>
                                        </p:tgtEl>
                                        <p:attrNameLst>
                                          <p:attrName>ppt_x</p:attrName>
                                        </p:attrNameLst>
                                      </p:cBhvr>
                                      <p:tavLst>
                                        <p:tav tm="0">
                                          <p:val>
                                            <p:strVal val="#ppt_x+#ppt_w/2"/>
                                          </p:val>
                                        </p:tav>
                                        <p:tav tm="100000">
                                          <p:val>
                                            <p:strVal val="#ppt_x"/>
                                          </p:val>
                                        </p:tav>
                                      </p:tavLst>
                                    </p:anim>
                                    <p:anim calcmode="lin" valueType="num">
                                      <p:cBhvr>
                                        <p:cTn id="16" dur="500" fill="hold"/>
                                        <p:tgtEl>
                                          <p:spTgt spid="125"/>
                                        </p:tgtEl>
                                        <p:attrNameLst>
                                          <p:attrName>ppt_y</p:attrName>
                                        </p:attrNameLst>
                                      </p:cBhvr>
                                      <p:tavLst>
                                        <p:tav tm="0">
                                          <p:val>
                                            <p:strVal val="#ppt_y"/>
                                          </p:val>
                                        </p:tav>
                                        <p:tav tm="100000">
                                          <p:val>
                                            <p:strVal val="#ppt_y"/>
                                          </p:val>
                                        </p:tav>
                                      </p:tavLst>
                                    </p:anim>
                                    <p:anim calcmode="lin" valueType="num">
                                      <p:cBhvr>
                                        <p:cTn id="17" dur="500" fill="hold"/>
                                        <p:tgtEl>
                                          <p:spTgt spid="125"/>
                                        </p:tgtEl>
                                        <p:attrNameLst>
                                          <p:attrName>ppt_w</p:attrName>
                                        </p:attrNameLst>
                                      </p:cBhvr>
                                      <p:tavLst>
                                        <p:tav tm="0">
                                          <p:val>
                                            <p:fltVal val="0"/>
                                          </p:val>
                                        </p:tav>
                                        <p:tav tm="100000">
                                          <p:val>
                                            <p:strVal val="#ppt_w"/>
                                          </p:val>
                                        </p:tav>
                                      </p:tavLst>
                                    </p:anim>
                                    <p:anim calcmode="lin" valueType="num">
                                      <p:cBhvr>
                                        <p:cTn id="18" dur="500" fill="hold"/>
                                        <p:tgtEl>
                                          <p:spTgt spid="125"/>
                                        </p:tgtEl>
                                        <p:attrNameLst>
                                          <p:attrName>ppt_h</p:attrName>
                                        </p:attrNameLst>
                                      </p:cBhvr>
                                      <p:tavLst>
                                        <p:tav tm="0">
                                          <p:val>
                                            <p:strVal val="#ppt_h"/>
                                          </p:val>
                                        </p:tav>
                                        <p:tav tm="100000">
                                          <p:val>
                                            <p:strVal val="#ppt_h"/>
                                          </p:val>
                                        </p:tav>
                                      </p:tavLst>
                                    </p:anim>
                                  </p:childTnLst>
                                </p:cTn>
                              </p:par>
                              <p:par>
                                <p:cTn id="19" presetID="17" presetClass="entr" presetSubtype="2" fill="hold" nodeType="withEffect">
                                  <p:stCondLst>
                                    <p:cond delay="30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500" fill="hold"/>
                                        <p:tgtEl>
                                          <p:spTgt spid="127"/>
                                        </p:tgtEl>
                                        <p:attrNameLst>
                                          <p:attrName>ppt_x</p:attrName>
                                        </p:attrNameLst>
                                      </p:cBhvr>
                                      <p:tavLst>
                                        <p:tav tm="0">
                                          <p:val>
                                            <p:strVal val="#ppt_x+#ppt_w/2"/>
                                          </p:val>
                                        </p:tav>
                                        <p:tav tm="100000">
                                          <p:val>
                                            <p:strVal val="#ppt_x"/>
                                          </p:val>
                                        </p:tav>
                                      </p:tavLst>
                                    </p:anim>
                                    <p:anim calcmode="lin" valueType="num">
                                      <p:cBhvr>
                                        <p:cTn id="22" dur="500" fill="hold"/>
                                        <p:tgtEl>
                                          <p:spTgt spid="127"/>
                                        </p:tgtEl>
                                        <p:attrNameLst>
                                          <p:attrName>ppt_y</p:attrName>
                                        </p:attrNameLst>
                                      </p:cBhvr>
                                      <p:tavLst>
                                        <p:tav tm="0">
                                          <p:val>
                                            <p:strVal val="#ppt_y"/>
                                          </p:val>
                                        </p:tav>
                                        <p:tav tm="100000">
                                          <p:val>
                                            <p:strVal val="#ppt_y"/>
                                          </p:val>
                                        </p:tav>
                                      </p:tavLst>
                                    </p:anim>
                                    <p:anim calcmode="lin" valueType="num">
                                      <p:cBhvr>
                                        <p:cTn id="23" dur="500" fill="hold"/>
                                        <p:tgtEl>
                                          <p:spTgt spid="127"/>
                                        </p:tgtEl>
                                        <p:attrNameLst>
                                          <p:attrName>ppt_w</p:attrName>
                                        </p:attrNameLst>
                                      </p:cBhvr>
                                      <p:tavLst>
                                        <p:tav tm="0">
                                          <p:val>
                                            <p:fltVal val="0"/>
                                          </p:val>
                                        </p:tav>
                                        <p:tav tm="100000">
                                          <p:val>
                                            <p:strVal val="#ppt_w"/>
                                          </p:val>
                                        </p:tav>
                                      </p:tavLst>
                                    </p:anim>
                                    <p:anim calcmode="lin" valueType="num">
                                      <p:cBhvr>
                                        <p:cTn id="24" dur="500" fill="hold"/>
                                        <p:tgtEl>
                                          <p:spTgt spid="127"/>
                                        </p:tgtEl>
                                        <p:attrNameLst>
                                          <p:attrName>ppt_h</p:attrName>
                                        </p:attrNameLst>
                                      </p:cBhvr>
                                      <p:tavLst>
                                        <p:tav tm="0">
                                          <p:val>
                                            <p:strVal val="#ppt_h"/>
                                          </p:val>
                                        </p:tav>
                                        <p:tav tm="100000">
                                          <p:val>
                                            <p:strVal val="#ppt_h"/>
                                          </p:val>
                                        </p:tav>
                                      </p:tavLst>
                                    </p:anim>
                                  </p:childTnLst>
                                </p:cTn>
                              </p:par>
                              <p:par>
                                <p:cTn id="25" presetID="17" presetClass="entr" presetSubtype="1" fill="hold" nodeType="withEffect">
                                  <p:stCondLst>
                                    <p:cond delay="300"/>
                                  </p:stCondLst>
                                  <p:childTnLst>
                                    <p:set>
                                      <p:cBhvr>
                                        <p:cTn id="26" dur="1" fill="hold">
                                          <p:stCondLst>
                                            <p:cond delay="0"/>
                                          </p:stCondLst>
                                        </p:cTn>
                                        <p:tgtEl>
                                          <p:spTgt spid="129"/>
                                        </p:tgtEl>
                                        <p:attrNameLst>
                                          <p:attrName>style.visibility</p:attrName>
                                        </p:attrNameLst>
                                      </p:cBhvr>
                                      <p:to>
                                        <p:strVal val="visible"/>
                                      </p:to>
                                    </p:set>
                                    <p:anim calcmode="lin" valueType="num">
                                      <p:cBhvr>
                                        <p:cTn id="27" dur="500" fill="hold"/>
                                        <p:tgtEl>
                                          <p:spTgt spid="129"/>
                                        </p:tgtEl>
                                        <p:attrNameLst>
                                          <p:attrName>ppt_x</p:attrName>
                                        </p:attrNameLst>
                                      </p:cBhvr>
                                      <p:tavLst>
                                        <p:tav tm="0">
                                          <p:val>
                                            <p:strVal val="#ppt_x"/>
                                          </p:val>
                                        </p:tav>
                                        <p:tav tm="100000">
                                          <p:val>
                                            <p:strVal val="#ppt_x"/>
                                          </p:val>
                                        </p:tav>
                                      </p:tavLst>
                                    </p:anim>
                                    <p:anim calcmode="lin" valueType="num">
                                      <p:cBhvr>
                                        <p:cTn id="28" dur="500" fill="hold"/>
                                        <p:tgtEl>
                                          <p:spTgt spid="129"/>
                                        </p:tgtEl>
                                        <p:attrNameLst>
                                          <p:attrName>ppt_y</p:attrName>
                                        </p:attrNameLst>
                                      </p:cBhvr>
                                      <p:tavLst>
                                        <p:tav tm="0">
                                          <p:val>
                                            <p:strVal val="#ppt_y-#ppt_h/2"/>
                                          </p:val>
                                        </p:tav>
                                        <p:tav tm="100000">
                                          <p:val>
                                            <p:strVal val="#ppt_y"/>
                                          </p:val>
                                        </p:tav>
                                      </p:tavLst>
                                    </p:anim>
                                    <p:anim calcmode="lin" valueType="num">
                                      <p:cBhvr>
                                        <p:cTn id="29" dur="500" fill="hold"/>
                                        <p:tgtEl>
                                          <p:spTgt spid="129"/>
                                        </p:tgtEl>
                                        <p:attrNameLst>
                                          <p:attrName>ppt_w</p:attrName>
                                        </p:attrNameLst>
                                      </p:cBhvr>
                                      <p:tavLst>
                                        <p:tav tm="0">
                                          <p:val>
                                            <p:strVal val="#ppt_w"/>
                                          </p:val>
                                        </p:tav>
                                        <p:tav tm="100000">
                                          <p:val>
                                            <p:strVal val="#ppt_w"/>
                                          </p:val>
                                        </p:tav>
                                      </p:tavLst>
                                    </p:anim>
                                    <p:anim calcmode="lin" valueType="num">
                                      <p:cBhvr>
                                        <p:cTn id="30" dur="500" fill="hold"/>
                                        <p:tgtEl>
                                          <p:spTgt spid="129"/>
                                        </p:tgtEl>
                                        <p:attrNameLst>
                                          <p:attrName>ppt_h</p:attrName>
                                        </p:attrNameLst>
                                      </p:cBhvr>
                                      <p:tavLst>
                                        <p:tav tm="0">
                                          <p:val>
                                            <p:fltVal val="0"/>
                                          </p:val>
                                        </p:tav>
                                        <p:tav tm="100000">
                                          <p:val>
                                            <p:strVal val="#ppt_h"/>
                                          </p:val>
                                        </p:tav>
                                      </p:tavLst>
                                    </p:anim>
                                  </p:childTnLst>
                                </p:cTn>
                              </p:par>
                              <p:par>
                                <p:cTn id="31" presetID="17" presetClass="entr" presetSubtype="8" fill="hold" nodeType="withEffect">
                                  <p:stCondLst>
                                    <p:cond delay="300"/>
                                  </p:stCondLst>
                                  <p:childTnLst>
                                    <p:set>
                                      <p:cBhvr>
                                        <p:cTn id="32" dur="1" fill="hold">
                                          <p:stCondLst>
                                            <p:cond delay="0"/>
                                          </p:stCondLst>
                                        </p:cTn>
                                        <p:tgtEl>
                                          <p:spTgt spid="131"/>
                                        </p:tgtEl>
                                        <p:attrNameLst>
                                          <p:attrName>style.visibility</p:attrName>
                                        </p:attrNameLst>
                                      </p:cBhvr>
                                      <p:to>
                                        <p:strVal val="visible"/>
                                      </p:to>
                                    </p:set>
                                    <p:anim calcmode="lin" valueType="num">
                                      <p:cBhvr>
                                        <p:cTn id="33" dur="500" fill="hold"/>
                                        <p:tgtEl>
                                          <p:spTgt spid="131"/>
                                        </p:tgtEl>
                                        <p:attrNameLst>
                                          <p:attrName>ppt_x</p:attrName>
                                        </p:attrNameLst>
                                      </p:cBhvr>
                                      <p:tavLst>
                                        <p:tav tm="0">
                                          <p:val>
                                            <p:strVal val="#ppt_x-#ppt_w/2"/>
                                          </p:val>
                                        </p:tav>
                                        <p:tav tm="100000">
                                          <p:val>
                                            <p:strVal val="#ppt_x"/>
                                          </p:val>
                                        </p:tav>
                                      </p:tavLst>
                                    </p:anim>
                                    <p:anim calcmode="lin" valueType="num">
                                      <p:cBhvr>
                                        <p:cTn id="34" dur="500" fill="hold"/>
                                        <p:tgtEl>
                                          <p:spTgt spid="131"/>
                                        </p:tgtEl>
                                        <p:attrNameLst>
                                          <p:attrName>ppt_y</p:attrName>
                                        </p:attrNameLst>
                                      </p:cBhvr>
                                      <p:tavLst>
                                        <p:tav tm="0">
                                          <p:val>
                                            <p:strVal val="#ppt_y"/>
                                          </p:val>
                                        </p:tav>
                                        <p:tav tm="100000">
                                          <p:val>
                                            <p:strVal val="#ppt_y"/>
                                          </p:val>
                                        </p:tav>
                                      </p:tavLst>
                                    </p:anim>
                                    <p:anim calcmode="lin" valueType="num">
                                      <p:cBhvr>
                                        <p:cTn id="35" dur="500" fill="hold"/>
                                        <p:tgtEl>
                                          <p:spTgt spid="131"/>
                                        </p:tgtEl>
                                        <p:attrNameLst>
                                          <p:attrName>ppt_w</p:attrName>
                                        </p:attrNameLst>
                                      </p:cBhvr>
                                      <p:tavLst>
                                        <p:tav tm="0">
                                          <p:val>
                                            <p:fltVal val="0"/>
                                          </p:val>
                                        </p:tav>
                                        <p:tav tm="100000">
                                          <p:val>
                                            <p:strVal val="#ppt_w"/>
                                          </p:val>
                                        </p:tav>
                                      </p:tavLst>
                                    </p:anim>
                                    <p:anim calcmode="lin" valueType="num">
                                      <p:cBhvr>
                                        <p:cTn id="36" dur="500" fill="hold"/>
                                        <p:tgtEl>
                                          <p:spTgt spid="131"/>
                                        </p:tgtEl>
                                        <p:attrNameLst>
                                          <p:attrName>ppt_h</p:attrName>
                                        </p:attrNameLst>
                                      </p:cBhvr>
                                      <p:tavLst>
                                        <p:tav tm="0">
                                          <p:val>
                                            <p:strVal val="#ppt_h"/>
                                          </p:val>
                                        </p:tav>
                                        <p:tav tm="100000">
                                          <p:val>
                                            <p:strVal val="#ppt_h"/>
                                          </p:val>
                                        </p:tav>
                                      </p:tavLst>
                                    </p:anim>
                                  </p:childTnLst>
                                </p:cTn>
                              </p:par>
                              <p:par>
                                <p:cTn id="37" presetID="17" presetClass="entr" presetSubtype="8" fill="hold" nodeType="withEffect">
                                  <p:stCondLst>
                                    <p:cond delay="300"/>
                                  </p:stCondLst>
                                  <p:childTnLst>
                                    <p:set>
                                      <p:cBhvr>
                                        <p:cTn id="38" dur="1" fill="hold">
                                          <p:stCondLst>
                                            <p:cond delay="0"/>
                                          </p:stCondLst>
                                        </p:cTn>
                                        <p:tgtEl>
                                          <p:spTgt spid="133"/>
                                        </p:tgtEl>
                                        <p:attrNameLst>
                                          <p:attrName>style.visibility</p:attrName>
                                        </p:attrNameLst>
                                      </p:cBhvr>
                                      <p:to>
                                        <p:strVal val="visible"/>
                                      </p:to>
                                    </p:set>
                                    <p:anim calcmode="lin" valueType="num">
                                      <p:cBhvr>
                                        <p:cTn id="39" dur="500" fill="hold"/>
                                        <p:tgtEl>
                                          <p:spTgt spid="133"/>
                                        </p:tgtEl>
                                        <p:attrNameLst>
                                          <p:attrName>ppt_x</p:attrName>
                                        </p:attrNameLst>
                                      </p:cBhvr>
                                      <p:tavLst>
                                        <p:tav tm="0">
                                          <p:val>
                                            <p:strVal val="#ppt_x-#ppt_w/2"/>
                                          </p:val>
                                        </p:tav>
                                        <p:tav tm="100000">
                                          <p:val>
                                            <p:strVal val="#ppt_x"/>
                                          </p:val>
                                        </p:tav>
                                      </p:tavLst>
                                    </p:anim>
                                    <p:anim calcmode="lin" valueType="num">
                                      <p:cBhvr>
                                        <p:cTn id="40" dur="500" fill="hold"/>
                                        <p:tgtEl>
                                          <p:spTgt spid="133"/>
                                        </p:tgtEl>
                                        <p:attrNameLst>
                                          <p:attrName>ppt_y</p:attrName>
                                        </p:attrNameLst>
                                      </p:cBhvr>
                                      <p:tavLst>
                                        <p:tav tm="0">
                                          <p:val>
                                            <p:strVal val="#ppt_y"/>
                                          </p:val>
                                        </p:tav>
                                        <p:tav tm="100000">
                                          <p:val>
                                            <p:strVal val="#ppt_y"/>
                                          </p:val>
                                        </p:tav>
                                      </p:tavLst>
                                    </p:anim>
                                    <p:anim calcmode="lin" valueType="num">
                                      <p:cBhvr>
                                        <p:cTn id="41" dur="500" fill="hold"/>
                                        <p:tgtEl>
                                          <p:spTgt spid="133"/>
                                        </p:tgtEl>
                                        <p:attrNameLst>
                                          <p:attrName>ppt_w</p:attrName>
                                        </p:attrNameLst>
                                      </p:cBhvr>
                                      <p:tavLst>
                                        <p:tav tm="0">
                                          <p:val>
                                            <p:fltVal val="0"/>
                                          </p:val>
                                        </p:tav>
                                        <p:tav tm="100000">
                                          <p:val>
                                            <p:strVal val="#ppt_w"/>
                                          </p:val>
                                        </p:tav>
                                      </p:tavLst>
                                    </p:anim>
                                    <p:anim calcmode="lin" valueType="num">
                                      <p:cBhvr>
                                        <p:cTn id="42" dur="500" fill="hold"/>
                                        <p:tgtEl>
                                          <p:spTgt spid="133"/>
                                        </p:tgtEl>
                                        <p:attrNameLst>
                                          <p:attrName>ppt_h</p:attrName>
                                        </p:attrNameLst>
                                      </p:cBhvr>
                                      <p:tavLst>
                                        <p:tav tm="0">
                                          <p:val>
                                            <p:strVal val="#ppt_h"/>
                                          </p:val>
                                        </p:tav>
                                        <p:tav tm="100000">
                                          <p:val>
                                            <p:strVal val="#ppt_h"/>
                                          </p:val>
                                        </p:tav>
                                      </p:tavLst>
                                    </p:anim>
                                  </p:childTnLst>
                                </p:cTn>
                              </p:par>
                            </p:childTnLst>
                          </p:cTn>
                        </p:par>
                        <p:par>
                          <p:cTn id="43" fill="hold">
                            <p:stCondLst>
                              <p:cond delay="28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1000"/>
                                        <p:tgtEl>
                                          <p:spTgt spid="10"/>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childTnLst>
                                </p:cTn>
                              </p:par>
                            </p:childTnLst>
                          </p:cTn>
                        </p:par>
                        <p:par>
                          <p:cTn id="59" fill="hold">
                            <p:stCondLst>
                              <p:cond delay="3800"/>
                            </p:stCondLst>
                            <p:childTnLst>
                              <p:par>
                                <p:cTn id="60" presetID="10" presetClass="entr" presetSubtype="0" fill="hold" grpId="0" nodeType="afterEffect">
                                  <p:stCondLst>
                                    <p:cond delay="0"/>
                                  </p:stCondLst>
                                  <p:childTnLst>
                                    <p:set>
                                      <p:cBhvr>
                                        <p:cTn id="61" dur="1" fill="hold">
                                          <p:stCondLst>
                                            <p:cond delay="0"/>
                                          </p:stCondLst>
                                        </p:cTn>
                                        <p:tgtEl>
                                          <p:spTgt spid="103"/>
                                        </p:tgtEl>
                                        <p:attrNameLst>
                                          <p:attrName>style.visibility</p:attrName>
                                        </p:attrNameLst>
                                      </p:cBhvr>
                                      <p:to>
                                        <p:strVal val="visible"/>
                                      </p:to>
                                    </p:set>
                                    <p:animEffect transition="in" filter="fade">
                                      <p:cBhvr>
                                        <p:cTn id="62" dur="1000"/>
                                        <p:tgtEl>
                                          <p:spTgt spid="10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1000"/>
                                        <p:tgtEl>
                                          <p:spTgt spid="10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7"/>
                                        </p:tgtEl>
                                        <p:attrNameLst>
                                          <p:attrName>style.visibility</p:attrName>
                                        </p:attrNameLst>
                                      </p:cBhvr>
                                      <p:to>
                                        <p:strVal val="visible"/>
                                      </p:to>
                                    </p:set>
                                    <p:animEffect transition="in" filter="fade">
                                      <p:cBhvr>
                                        <p:cTn id="68" dur="1000"/>
                                        <p:tgtEl>
                                          <p:spTgt spid="10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fade">
                                      <p:cBhvr>
                                        <p:cTn id="71" dur="1000"/>
                                        <p:tgtEl>
                                          <p:spTgt spid="10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11"/>
                                        </p:tgtEl>
                                        <p:attrNameLst>
                                          <p:attrName>style.visibility</p:attrName>
                                        </p:attrNameLst>
                                      </p:cBhvr>
                                      <p:to>
                                        <p:strVal val="visible"/>
                                      </p:to>
                                    </p:set>
                                    <p:animEffect transition="in" filter="fade">
                                      <p:cBhvr>
                                        <p:cTn id="74" dur="1000"/>
                                        <p:tgtEl>
                                          <p:spTgt spid="111"/>
                                        </p:tgtEl>
                                      </p:cBhvr>
                                    </p:animEffect>
                                  </p:childTnLst>
                                </p:cTn>
                              </p:par>
                            </p:childTnLst>
                          </p:cTn>
                        </p:par>
                        <p:par>
                          <p:cTn id="75" fill="hold">
                            <p:stCondLst>
                              <p:cond delay="4800"/>
                            </p:stCondLst>
                            <p:childTnLst>
                              <p:par>
                                <p:cTn id="76" presetID="10" presetClass="entr" presetSubtype="0" fill="hold"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childTnLst>
                                </p:cTn>
                              </p:par>
                              <p:par>
                                <p:cTn id="79" presetID="10" presetClass="entr" presetSubtype="0"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childTnLst>
                                </p:cTn>
                              </p:par>
                              <p:par>
                                <p:cTn id="82" presetID="10" presetClass="entr" presetSubtype="0" fill="hold"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1000"/>
                                        <p:tgtEl>
                                          <p:spTgt spid="28"/>
                                        </p:tgtEl>
                                      </p:cBhvr>
                                    </p:animEffect>
                                  </p:childTnLst>
                                </p:cTn>
                              </p:par>
                              <p:par>
                                <p:cTn id="85" presetID="10" presetClass="entr" presetSubtype="0" fill="hold"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childTnLst>
                                </p:cTn>
                              </p:par>
                              <p:par>
                                <p:cTn id="88" presetID="10" presetClass="entr" presetSubtype="0" fill="hold"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1000"/>
                                        <p:tgtEl>
                                          <p:spTgt spid="30"/>
                                        </p:tgtEl>
                                      </p:cBhvr>
                                    </p:animEffect>
                                  </p:childTnLst>
                                </p:cTn>
                              </p:par>
                            </p:childTnLst>
                          </p:cTn>
                        </p:par>
                        <p:par>
                          <p:cTn id="91" fill="hold">
                            <p:stCondLst>
                              <p:cond delay="5800"/>
                            </p:stCondLst>
                            <p:childTnLst>
                              <p:par>
                                <p:cTn id="92" presetID="10" presetClass="entr" presetSubtype="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Effect transition="in" filter="fade">
                                      <p:cBhvr>
                                        <p:cTn id="94" dur="1000"/>
                                        <p:tgtEl>
                                          <p:spTgt spid="104"/>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06"/>
                                        </p:tgtEl>
                                        <p:attrNameLst>
                                          <p:attrName>style.visibility</p:attrName>
                                        </p:attrNameLst>
                                      </p:cBhvr>
                                      <p:to>
                                        <p:strVal val="visible"/>
                                      </p:to>
                                    </p:set>
                                    <p:animEffect transition="in" filter="fade">
                                      <p:cBhvr>
                                        <p:cTn id="97" dur="1000"/>
                                        <p:tgtEl>
                                          <p:spTgt spid="10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08"/>
                                        </p:tgtEl>
                                        <p:attrNameLst>
                                          <p:attrName>style.visibility</p:attrName>
                                        </p:attrNameLst>
                                      </p:cBhvr>
                                      <p:to>
                                        <p:strVal val="visible"/>
                                      </p:to>
                                    </p:set>
                                    <p:animEffect transition="in" filter="fade">
                                      <p:cBhvr>
                                        <p:cTn id="100" dur="1000"/>
                                        <p:tgtEl>
                                          <p:spTgt spid="1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10"/>
                                        </p:tgtEl>
                                        <p:attrNameLst>
                                          <p:attrName>style.visibility</p:attrName>
                                        </p:attrNameLst>
                                      </p:cBhvr>
                                      <p:to>
                                        <p:strVal val="visible"/>
                                      </p:to>
                                    </p:set>
                                    <p:animEffect transition="in" filter="fade">
                                      <p:cBhvr>
                                        <p:cTn id="103" dur="1000"/>
                                        <p:tgtEl>
                                          <p:spTgt spid="11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12"/>
                                        </p:tgtEl>
                                        <p:attrNameLst>
                                          <p:attrName>style.visibility</p:attrName>
                                        </p:attrNameLst>
                                      </p:cBhvr>
                                      <p:to>
                                        <p:strVal val="visible"/>
                                      </p:to>
                                    </p:set>
                                    <p:animEffect transition="in" filter="fade">
                                      <p:cBhvr>
                                        <p:cTn id="106" dur="1000"/>
                                        <p:tgtEl>
                                          <p:spTgt spid="112"/>
                                        </p:tgtEl>
                                      </p:cBhvr>
                                    </p:animEffect>
                                  </p:childTnLst>
                                </p:cTn>
                              </p:par>
                            </p:childTnLst>
                          </p:cTn>
                        </p:par>
                        <p:par>
                          <p:cTn id="107" fill="hold">
                            <p:stCondLst>
                              <p:cond delay="6800"/>
                            </p:stCondLst>
                            <p:childTnLst>
                              <p:par>
                                <p:cTn id="108" presetID="10" presetClass="entr" presetSubtype="0" fill="hold" nodeType="after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fade">
                                      <p:cBhvr>
                                        <p:cTn id="110" dur="1000"/>
                                        <p:tgtEl>
                                          <p:spTgt spid="18"/>
                                        </p:tgtEl>
                                      </p:cBhvr>
                                    </p:animEffect>
                                  </p:childTnLst>
                                </p:cTn>
                              </p:par>
                              <p:par>
                                <p:cTn id="111" presetID="10" presetClass="entr" presetSubtype="0" fill="hold"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fade">
                                      <p:cBhvr>
                                        <p:cTn id="113" dur="1000"/>
                                        <p:tgtEl>
                                          <p:spTgt spid="19"/>
                                        </p:tgtEl>
                                      </p:cBhvr>
                                    </p:animEffect>
                                  </p:childTnLst>
                                </p:cTn>
                              </p:par>
                              <p:par>
                                <p:cTn id="114" presetID="10" presetClass="entr" presetSubtype="0" fill="hold"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fade">
                                      <p:cBhvr>
                                        <p:cTn id="116" dur="1000"/>
                                        <p:tgtEl>
                                          <p:spTgt spid="20"/>
                                        </p:tgtEl>
                                      </p:cBhvr>
                                    </p:animEffect>
                                  </p:childTnLst>
                                </p:cTn>
                              </p:par>
                              <p:par>
                                <p:cTn id="117" presetID="10" presetClass="entr" presetSubtype="0" fill="hold" nodeType="with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fade">
                                      <p:cBhvr>
                                        <p:cTn id="119" dur="1000"/>
                                        <p:tgtEl>
                                          <p:spTgt spid="21"/>
                                        </p:tgtEl>
                                      </p:cBhvr>
                                    </p:animEffect>
                                  </p:childTnLst>
                                </p:cTn>
                              </p:par>
                              <p:par>
                                <p:cTn id="120" presetID="10" presetClass="entr" presetSubtype="0" fill="hold"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1000"/>
                                        <p:tgtEl>
                                          <p:spTgt spid="22"/>
                                        </p:tgtEl>
                                      </p:cBhvr>
                                    </p:animEffect>
                                  </p:childTnLst>
                                </p:cTn>
                              </p:par>
                            </p:childTnLst>
                          </p:cTn>
                        </p:par>
                        <p:par>
                          <p:cTn id="123" fill="hold">
                            <p:stCondLst>
                              <p:cond delay="7800"/>
                            </p:stCondLst>
                            <p:childTnLst>
                              <p:par>
                                <p:cTn id="124" presetID="17" presetClass="entr" presetSubtype="8" fill="hold" nodeType="afterEffect">
                                  <p:stCondLst>
                                    <p:cond delay="0"/>
                                  </p:stCondLst>
                                  <p:childTnLst>
                                    <p:set>
                                      <p:cBhvr>
                                        <p:cTn id="125" dur="1" fill="hold">
                                          <p:stCondLst>
                                            <p:cond delay="0"/>
                                          </p:stCondLst>
                                        </p:cTn>
                                        <p:tgtEl>
                                          <p:spTgt spid="66"/>
                                        </p:tgtEl>
                                        <p:attrNameLst>
                                          <p:attrName>style.visibility</p:attrName>
                                        </p:attrNameLst>
                                      </p:cBhvr>
                                      <p:to>
                                        <p:strVal val="visible"/>
                                      </p:to>
                                    </p:set>
                                    <p:anim calcmode="lin" valueType="num">
                                      <p:cBhvr>
                                        <p:cTn id="126" dur="500" fill="hold"/>
                                        <p:tgtEl>
                                          <p:spTgt spid="66"/>
                                        </p:tgtEl>
                                        <p:attrNameLst>
                                          <p:attrName>ppt_x</p:attrName>
                                        </p:attrNameLst>
                                      </p:cBhvr>
                                      <p:tavLst>
                                        <p:tav tm="0">
                                          <p:val>
                                            <p:strVal val="#ppt_x-#ppt_w/2"/>
                                          </p:val>
                                        </p:tav>
                                        <p:tav tm="100000">
                                          <p:val>
                                            <p:strVal val="#ppt_x"/>
                                          </p:val>
                                        </p:tav>
                                      </p:tavLst>
                                    </p:anim>
                                    <p:anim calcmode="lin" valueType="num">
                                      <p:cBhvr>
                                        <p:cTn id="127" dur="500" fill="hold"/>
                                        <p:tgtEl>
                                          <p:spTgt spid="66"/>
                                        </p:tgtEl>
                                        <p:attrNameLst>
                                          <p:attrName>ppt_y</p:attrName>
                                        </p:attrNameLst>
                                      </p:cBhvr>
                                      <p:tavLst>
                                        <p:tav tm="0">
                                          <p:val>
                                            <p:strVal val="#ppt_y"/>
                                          </p:val>
                                        </p:tav>
                                        <p:tav tm="100000">
                                          <p:val>
                                            <p:strVal val="#ppt_y"/>
                                          </p:val>
                                        </p:tav>
                                      </p:tavLst>
                                    </p:anim>
                                    <p:anim calcmode="lin" valueType="num">
                                      <p:cBhvr>
                                        <p:cTn id="128" dur="500" fill="hold"/>
                                        <p:tgtEl>
                                          <p:spTgt spid="66"/>
                                        </p:tgtEl>
                                        <p:attrNameLst>
                                          <p:attrName>ppt_w</p:attrName>
                                        </p:attrNameLst>
                                      </p:cBhvr>
                                      <p:tavLst>
                                        <p:tav tm="0">
                                          <p:val>
                                            <p:fltVal val="0"/>
                                          </p:val>
                                        </p:tav>
                                        <p:tav tm="100000">
                                          <p:val>
                                            <p:strVal val="#ppt_w"/>
                                          </p:val>
                                        </p:tav>
                                      </p:tavLst>
                                    </p:anim>
                                    <p:anim calcmode="lin" valueType="num">
                                      <p:cBhvr>
                                        <p:cTn id="129" dur="500" fill="hold"/>
                                        <p:tgtEl>
                                          <p:spTgt spid="66"/>
                                        </p:tgtEl>
                                        <p:attrNameLst>
                                          <p:attrName>ppt_h</p:attrName>
                                        </p:attrNameLst>
                                      </p:cBhvr>
                                      <p:tavLst>
                                        <p:tav tm="0">
                                          <p:val>
                                            <p:strVal val="#ppt_h"/>
                                          </p:val>
                                        </p:tav>
                                        <p:tav tm="100000">
                                          <p:val>
                                            <p:strVal val="#ppt_h"/>
                                          </p:val>
                                        </p:tav>
                                      </p:tavLst>
                                    </p:anim>
                                  </p:childTnLst>
                                </p:cTn>
                              </p:par>
                              <p:par>
                                <p:cTn id="130" presetID="17" presetClass="entr" presetSubtype="8" fill="hold" nodeType="withEffect">
                                  <p:stCondLst>
                                    <p:cond delay="0"/>
                                  </p:stCondLst>
                                  <p:childTnLst>
                                    <p:set>
                                      <p:cBhvr>
                                        <p:cTn id="131" dur="1" fill="hold">
                                          <p:stCondLst>
                                            <p:cond delay="0"/>
                                          </p:stCondLst>
                                        </p:cTn>
                                        <p:tgtEl>
                                          <p:spTgt spid="68"/>
                                        </p:tgtEl>
                                        <p:attrNameLst>
                                          <p:attrName>style.visibility</p:attrName>
                                        </p:attrNameLst>
                                      </p:cBhvr>
                                      <p:to>
                                        <p:strVal val="visible"/>
                                      </p:to>
                                    </p:set>
                                    <p:anim calcmode="lin" valueType="num">
                                      <p:cBhvr>
                                        <p:cTn id="132" dur="500" fill="hold"/>
                                        <p:tgtEl>
                                          <p:spTgt spid="68"/>
                                        </p:tgtEl>
                                        <p:attrNameLst>
                                          <p:attrName>ppt_x</p:attrName>
                                        </p:attrNameLst>
                                      </p:cBhvr>
                                      <p:tavLst>
                                        <p:tav tm="0">
                                          <p:val>
                                            <p:strVal val="#ppt_x-#ppt_w/2"/>
                                          </p:val>
                                        </p:tav>
                                        <p:tav tm="100000">
                                          <p:val>
                                            <p:strVal val="#ppt_x"/>
                                          </p:val>
                                        </p:tav>
                                      </p:tavLst>
                                    </p:anim>
                                    <p:anim calcmode="lin" valueType="num">
                                      <p:cBhvr>
                                        <p:cTn id="133" dur="500" fill="hold"/>
                                        <p:tgtEl>
                                          <p:spTgt spid="68"/>
                                        </p:tgtEl>
                                        <p:attrNameLst>
                                          <p:attrName>ppt_y</p:attrName>
                                        </p:attrNameLst>
                                      </p:cBhvr>
                                      <p:tavLst>
                                        <p:tav tm="0">
                                          <p:val>
                                            <p:strVal val="#ppt_y"/>
                                          </p:val>
                                        </p:tav>
                                        <p:tav tm="100000">
                                          <p:val>
                                            <p:strVal val="#ppt_y"/>
                                          </p:val>
                                        </p:tav>
                                      </p:tavLst>
                                    </p:anim>
                                    <p:anim calcmode="lin" valueType="num">
                                      <p:cBhvr>
                                        <p:cTn id="134" dur="500" fill="hold"/>
                                        <p:tgtEl>
                                          <p:spTgt spid="68"/>
                                        </p:tgtEl>
                                        <p:attrNameLst>
                                          <p:attrName>ppt_w</p:attrName>
                                        </p:attrNameLst>
                                      </p:cBhvr>
                                      <p:tavLst>
                                        <p:tav tm="0">
                                          <p:val>
                                            <p:fltVal val="0"/>
                                          </p:val>
                                        </p:tav>
                                        <p:tav tm="100000">
                                          <p:val>
                                            <p:strVal val="#ppt_w"/>
                                          </p:val>
                                        </p:tav>
                                      </p:tavLst>
                                    </p:anim>
                                    <p:anim calcmode="lin" valueType="num">
                                      <p:cBhvr>
                                        <p:cTn id="135" dur="500" fill="hold"/>
                                        <p:tgtEl>
                                          <p:spTgt spid="68"/>
                                        </p:tgtEl>
                                        <p:attrNameLst>
                                          <p:attrName>ppt_h</p:attrName>
                                        </p:attrNameLst>
                                      </p:cBhvr>
                                      <p:tavLst>
                                        <p:tav tm="0">
                                          <p:val>
                                            <p:strVal val="#ppt_h"/>
                                          </p:val>
                                        </p:tav>
                                        <p:tav tm="100000">
                                          <p:val>
                                            <p:strVal val="#ppt_h"/>
                                          </p:val>
                                        </p:tav>
                                      </p:tavLst>
                                    </p:anim>
                                  </p:childTnLst>
                                </p:cTn>
                              </p:par>
                              <p:par>
                                <p:cTn id="136" presetID="17" presetClass="entr" presetSubtype="8" fill="hold" nodeType="withEffect">
                                  <p:stCondLst>
                                    <p:cond delay="0"/>
                                  </p:stCondLst>
                                  <p:childTnLst>
                                    <p:set>
                                      <p:cBhvr>
                                        <p:cTn id="137" dur="1" fill="hold">
                                          <p:stCondLst>
                                            <p:cond delay="0"/>
                                          </p:stCondLst>
                                        </p:cTn>
                                        <p:tgtEl>
                                          <p:spTgt spid="70"/>
                                        </p:tgtEl>
                                        <p:attrNameLst>
                                          <p:attrName>style.visibility</p:attrName>
                                        </p:attrNameLst>
                                      </p:cBhvr>
                                      <p:to>
                                        <p:strVal val="visible"/>
                                      </p:to>
                                    </p:set>
                                    <p:anim calcmode="lin" valueType="num">
                                      <p:cBhvr>
                                        <p:cTn id="138" dur="500" fill="hold"/>
                                        <p:tgtEl>
                                          <p:spTgt spid="70"/>
                                        </p:tgtEl>
                                        <p:attrNameLst>
                                          <p:attrName>ppt_x</p:attrName>
                                        </p:attrNameLst>
                                      </p:cBhvr>
                                      <p:tavLst>
                                        <p:tav tm="0">
                                          <p:val>
                                            <p:strVal val="#ppt_x-#ppt_w/2"/>
                                          </p:val>
                                        </p:tav>
                                        <p:tav tm="100000">
                                          <p:val>
                                            <p:strVal val="#ppt_x"/>
                                          </p:val>
                                        </p:tav>
                                      </p:tavLst>
                                    </p:anim>
                                    <p:anim calcmode="lin" valueType="num">
                                      <p:cBhvr>
                                        <p:cTn id="139" dur="500" fill="hold"/>
                                        <p:tgtEl>
                                          <p:spTgt spid="70"/>
                                        </p:tgtEl>
                                        <p:attrNameLst>
                                          <p:attrName>ppt_y</p:attrName>
                                        </p:attrNameLst>
                                      </p:cBhvr>
                                      <p:tavLst>
                                        <p:tav tm="0">
                                          <p:val>
                                            <p:strVal val="#ppt_y"/>
                                          </p:val>
                                        </p:tav>
                                        <p:tav tm="100000">
                                          <p:val>
                                            <p:strVal val="#ppt_y"/>
                                          </p:val>
                                        </p:tav>
                                      </p:tavLst>
                                    </p:anim>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strVal val="#ppt_h"/>
                                          </p:val>
                                        </p:tav>
                                        <p:tav tm="100000">
                                          <p:val>
                                            <p:strVal val="#ppt_h"/>
                                          </p:val>
                                        </p:tav>
                                      </p:tavLst>
                                    </p:anim>
                                  </p:childTnLst>
                                </p:cTn>
                              </p:par>
                              <p:par>
                                <p:cTn id="142" presetID="17" presetClass="entr" presetSubtype="2" fill="hold" nodeType="withEffect">
                                  <p:stCondLst>
                                    <p:cond delay="0"/>
                                  </p:stCondLst>
                                  <p:childTnLst>
                                    <p:set>
                                      <p:cBhvr>
                                        <p:cTn id="143" dur="1" fill="hold">
                                          <p:stCondLst>
                                            <p:cond delay="0"/>
                                          </p:stCondLst>
                                        </p:cTn>
                                        <p:tgtEl>
                                          <p:spTgt spid="72"/>
                                        </p:tgtEl>
                                        <p:attrNameLst>
                                          <p:attrName>style.visibility</p:attrName>
                                        </p:attrNameLst>
                                      </p:cBhvr>
                                      <p:to>
                                        <p:strVal val="visible"/>
                                      </p:to>
                                    </p:set>
                                    <p:anim calcmode="lin" valueType="num">
                                      <p:cBhvr>
                                        <p:cTn id="144" dur="500" fill="hold"/>
                                        <p:tgtEl>
                                          <p:spTgt spid="72"/>
                                        </p:tgtEl>
                                        <p:attrNameLst>
                                          <p:attrName>ppt_x</p:attrName>
                                        </p:attrNameLst>
                                      </p:cBhvr>
                                      <p:tavLst>
                                        <p:tav tm="0">
                                          <p:val>
                                            <p:strVal val="#ppt_x+#ppt_w/2"/>
                                          </p:val>
                                        </p:tav>
                                        <p:tav tm="100000">
                                          <p:val>
                                            <p:strVal val="#ppt_x"/>
                                          </p:val>
                                        </p:tav>
                                      </p:tavLst>
                                    </p:anim>
                                    <p:anim calcmode="lin" valueType="num">
                                      <p:cBhvr>
                                        <p:cTn id="145" dur="500" fill="hold"/>
                                        <p:tgtEl>
                                          <p:spTgt spid="72"/>
                                        </p:tgtEl>
                                        <p:attrNameLst>
                                          <p:attrName>ppt_y</p:attrName>
                                        </p:attrNameLst>
                                      </p:cBhvr>
                                      <p:tavLst>
                                        <p:tav tm="0">
                                          <p:val>
                                            <p:strVal val="#ppt_y"/>
                                          </p:val>
                                        </p:tav>
                                        <p:tav tm="100000">
                                          <p:val>
                                            <p:strVal val="#ppt_y"/>
                                          </p:val>
                                        </p:tav>
                                      </p:tavLst>
                                    </p:anim>
                                    <p:anim calcmode="lin" valueType="num">
                                      <p:cBhvr>
                                        <p:cTn id="146" dur="500" fill="hold"/>
                                        <p:tgtEl>
                                          <p:spTgt spid="72"/>
                                        </p:tgtEl>
                                        <p:attrNameLst>
                                          <p:attrName>ppt_w</p:attrName>
                                        </p:attrNameLst>
                                      </p:cBhvr>
                                      <p:tavLst>
                                        <p:tav tm="0">
                                          <p:val>
                                            <p:fltVal val="0"/>
                                          </p:val>
                                        </p:tav>
                                        <p:tav tm="100000">
                                          <p:val>
                                            <p:strVal val="#ppt_w"/>
                                          </p:val>
                                        </p:tav>
                                      </p:tavLst>
                                    </p:anim>
                                    <p:anim calcmode="lin" valueType="num">
                                      <p:cBhvr>
                                        <p:cTn id="147" dur="500" fill="hold"/>
                                        <p:tgtEl>
                                          <p:spTgt spid="72"/>
                                        </p:tgtEl>
                                        <p:attrNameLst>
                                          <p:attrName>ppt_h</p:attrName>
                                        </p:attrNameLst>
                                      </p:cBhvr>
                                      <p:tavLst>
                                        <p:tav tm="0">
                                          <p:val>
                                            <p:strVal val="#ppt_h"/>
                                          </p:val>
                                        </p:tav>
                                        <p:tav tm="100000">
                                          <p:val>
                                            <p:strVal val="#ppt_h"/>
                                          </p:val>
                                        </p:tav>
                                      </p:tavLst>
                                    </p:anim>
                                  </p:childTnLst>
                                </p:cTn>
                              </p:par>
                              <p:par>
                                <p:cTn id="148" presetID="17" presetClass="entr" presetSubtype="8" fill="hold" nodeType="with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ppt_x</p:attrName>
                                        </p:attrNameLst>
                                      </p:cBhvr>
                                      <p:tavLst>
                                        <p:tav tm="0">
                                          <p:val>
                                            <p:strVal val="#ppt_x-#ppt_w/2"/>
                                          </p:val>
                                        </p:tav>
                                        <p:tav tm="100000">
                                          <p:val>
                                            <p:strVal val="#ppt_x"/>
                                          </p:val>
                                        </p:tav>
                                      </p:tavLst>
                                    </p:anim>
                                    <p:anim calcmode="lin" valueType="num">
                                      <p:cBhvr>
                                        <p:cTn id="151" dur="500" fill="hold"/>
                                        <p:tgtEl>
                                          <p:spTgt spid="74"/>
                                        </p:tgtEl>
                                        <p:attrNameLst>
                                          <p:attrName>ppt_y</p:attrName>
                                        </p:attrNameLst>
                                      </p:cBhvr>
                                      <p:tavLst>
                                        <p:tav tm="0">
                                          <p:val>
                                            <p:strVal val="#ppt_y"/>
                                          </p:val>
                                        </p:tav>
                                        <p:tav tm="100000">
                                          <p:val>
                                            <p:strVal val="#ppt_y"/>
                                          </p:val>
                                        </p:tav>
                                      </p:tavLst>
                                    </p:anim>
                                    <p:anim calcmode="lin" valueType="num">
                                      <p:cBhvr>
                                        <p:cTn id="152" dur="500" fill="hold"/>
                                        <p:tgtEl>
                                          <p:spTgt spid="74"/>
                                        </p:tgtEl>
                                        <p:attrNameLst>
                                          <p:attrName>ppt_w</p:attrName>
                                        </p:attrNameLst>
                                      </p:cBhvr>
                                      <p:tavLst>
                                        <p:tav tm="0">
                                          <p:val>
                                            <p:fltVal val="0"/>
                                          </p:val>
                                        </p:tav>
                                        <p:tav tm="100000">
                                          <p:val>
                                            <p:strVal val="#ppt_w"/>
                                          </p:val>
                                        </p:tav>
                                      </p:tavLst>
                                    </p:anim>
                                    <p:anim calcmode="lin" valueType="num">
                                      <p:cBhvr>
                                        <p:cTn id="153" dur="500" fill="hold"/>
                                        <p:tgtEl>
                                          <p:spTgt spid="74"/>
                                        </p:tgtEl>
                                        <p:attrNameLst>
                                          <p:attrName>ppt_h</p:attrName>
                                        </p:attrNameLst>
                                      </p:cBhvr>
                                      <p:tavLst>
                                        <p:tav tm="0">
                                          <p:val>
                                            <p:strVal val="#ppt_h"/>
                                          </p:val>
                                        </p:tav>
                                        <p:tav tm="100000">
                                          <p:val>
                                            <p:strVal val="#ppt_h"/>
                                          </p:val>
                                        </p:tav>
                                      </p:tavLst>
                                    </p:anim>
                                  </p:childTnLst>
                                </p:cTn>
                              </p:par>
                              <p:par>
                                <p:cTn id="154" presetID="17" presetClass="entr" presetSubtype="1" fill="hold" nodeType="withEffect">
                                  <p:stCondLst>
                                    <p:cond delay="0"/>
                                  </p:stCondLst>
                                  <p:childTnLst>
                                    <p:set>
                                      <p:cBhvr>
                                        <p:cTn id="155" dur="1" fill="hold">
                                          <p:stCondLst>
                                            <p:cond delay="0"/>
                                          </p:stCondLst>
                                        </p:cTn>
                                        <p:tgtEl>
                                          <p:spTgt spid="76"/>
                                        </p:tgtEl>
                                        <p:attrNameLst>
                                          <p:attrName>style.visibility</p:attrName>
                                        </p:attrNameLst>
                                      </p:cBhvr>
                                      <p:to>
                                        <p:strVal val="visible"/>
                                      </p:to>
                                    </p:set>
                                    <p:anim calcmode="lin" valueType="num">
                                      <p:cBhvr>
                                        <p:cTn id="156" dur="500" fill="hold"/>
                                        <p:tgtEl>
                                          <p:spTgt spid="76"/>
                                        </p:tgtEl>
                                        <p:attrNameLst>
                                          <p:attrName>ppt_x</p:attrName>
                                        </p:attrNameLst>
                                      </p:cBhvr>
                                      <p:tavLst>
                                        <p:tav tm="0">
                                          <p:val>
                                            <p:strVal val="#ppt_x"/>
                                          </p:val>
                                        </p:tav>
                                        <p:tav tm="100000">
                                          <p:val>
                                            <p:strVal val="#ppt_x"/>
                                          </p:val>
                                        </p:tav>
                                      </p:tavLst>
                                    </p:anim>
                                    <p:anim calcmode="lin" valueType="num">
                                      <p:cBhvr>
                                        <p:cTn id="157" dur="500" fill="hold"/>
                                        <p:tgtEl>
                                          <p:spTgt spid="76"/>
                                        </p:tgtEl>
                                        <p:attrNameLst>
                                          <p:attrName>ppt_y</p:attrName>
                                        </p:attrNameLst>
                                      </p:cBhvr>
                                      <p:tavLst>
                                        <p:tav tm="0">
                                          <p:val>
                                            <p:strVal val="#ppt_y-#ppt_h/2"/>
                                          </p:val>
                                        </p:tav>
                                        <p:tav tm="100000">
                                          <p:val>
                                            <p:strVal val="#ppt_y"/>
                                          </p:val>
                                        </p:tav>
                                      </p:tavLst>
                                    </p:anim>
                                    <p:anim calcmode="lin" valueType="num">
                                      <p:cBhvr>
                                        <p:cTn id="158" dur="500" fill="hold"/>
                                        <p:tgtEl>
                                          <p:spTgt spid="76"/>
                                        </p:tgtEl>
                                        <p:attrNameLst>
                                          <p:attrName>ppt_w</p:attrName>
                                        </p:attrNameLst>
                                      </p:cBhvr>
                                      <p:tavLst>
                                        <p:tav tm="0">
                                          <p:val>
                                            <p:strVal val="#ppt_w"/>
                                          </p:val>
                                        </p:tav>
                                        <p:tav tm="100000">
                                          <p:val>
                                            <p:strVal val="#ppt_w"/>
                                          </p:val>
                                        </p:tav>
                                      </p:tavLst>
                                    </p:anim>
                                    <p:anim calcmode="lin" valueType="num">
                                      <p:cBhvr>
                                        <p:cTn id="159" dur="500" fill="hold"/>
                                        <p:tgtEl>
                                          <p:spTgt spid="76"/>
                                        </p:tgtEl>
                                        <p:attrNameLst>
                                          <p:attrName>ppt_h</p:attrName>
                                        </p:attrNameLst>
                                      </p:cBhvr>
                                      <p:tavLst>
                                        <p:tav tm="0">
                                          <p:val>
                                            <p:fltVal val="0"/>
                                          </p:val>
                                        </p:tav>
                                        <p:tav tm="100000">
                                          <p:val>
                                            <p:strVal val="#ppt_h"/>
                                          </p:val>
                                        </p:tav>
                                      </p:tavLst>
                                    </p:anim>
                                  </p:childTnLst>
                                </p:cTn>
                              </p:par>
                              <p:par>
                                <p:cTn id="160" presetID="17" presetClass="entr" presetSubtype="8" fill="hold" nodeType="withEffect">
                                  <p:stCondLst>
                                    <p:cond delay="0"/>
                                  </p:stCondLst>
                                  <p:childTnLst>
                                    <p:set>
                                      <p:cBhvr>
                                        <p:cTn id="161" dur="1" fill="hold">
                                          <p:stCondLst>
                                            <p:cond delay="0"/>
                                          </p:stCondLst>
                                        </p:cTn>
                                        <p:tgtEl>
                                          <p:spTgt spid="78"/>
                                        </p:tgtEl>
                                        <p:attrNameLst>
                                          <p:attrName>style.visibility</p:attrName>
                                        </p:attrNameLst>
                                      </p:cBhvr>
                                      <p:to>
                                        <p:strVal val="visible"/>
                                      </p:to>
                                    </p:set>
                                    <p:anim calcmode="lin" valueType="num">
                                      <p:cBhvr>
                                        <p:cTn id="162" dur="500" fill="hold"/>
                                        <p:tgtEl>
                                          <p:spTgt spid="78"/>
                                        </p:tgtEl>
                                        <p:attrNameLst>
                                          <p:attrName>ppt_x</p:attrName>
                                        </p:attrNameLst>
                                      </p:cBhvr>
                                      <p:tavLst>
                                        <p:tav tm="0">
                                          <p:val>
                                            <p:strVal val="#ppt_x-#ppt_w/2"/>
                                          </p:val>
                                        </p:tav>
                                        <p:tav tm="100000">
                                          <p:val>
                                            <p:strVal val="#ppt_x"/>
                                          </p:val>
                                        </p:tav>
                                      </p:tavLst>
                                    </p:anim>
                                    <p:anim calcmode="lin" valueType="num">
                                      <p:cBhvr>
                                        <p:cTn id="163" dur="500" fill="hold"/>
                                        <p:tgtEl>
                                          <p:spTgt spid="78"/>
                                        </p:tgtEl>
                                        <p:attrNameLst>
                                          <p:attrName>ppt_y</p:attrName>
                                        </p:attrNameLst>
                                      </p:cBhvr>
                                      <p:tavLst>
                                        <p:tav tm="0">
                                          <p:val>
                                            <p:strVal val="#ppt_y"/>
                                          </p:val>
                                        </p:tav>
                                        <p:tav tm="100000">
                                          <p:val>
                                            <p:strVal val="#ppt_y"/>
                                          </p:val>
                                        </p:tav>
                                      </p:tavLst>
                                    </p:anim>
                                    <p:anim calcmode="lin" valueType="num">
                                      <p:cBhvr>
                                        <p:cTn id="164" dur="500" fill="hold"/>
                                        <p:tgtEl>
                                          <p:spTgt spid="78"/>
                                        </p:tgtEl>
                                        <p:attrNameLst>
                                          <p:attrName>ppt_w</p:attrName>
                                        </p:attrNameLst>
                                      </p:cBhvr>
                                      <p:tavLst>
                                        <p:tav tm="0">
                                          <p:val>
                                            <p:fltVal val="0"/>
                                          </p:val>
                                        </p:tav>
                                        <p:tav tm="100000">
                                          <p:val>
                                            <p:strVal val="#ppt_w"/>
                                          </p:val>
                                        </p:tav>
                                      </p:tavLst>
                                    </p:anim>
                                    <p:anim calcmode="lin" valueType="num">
                                      <p:cBhvr>
                                        <p:cTn id="165" dur="500" fill="hold"/>
                                        <p:tgtEl>
                                          <p:spTgt spid="78"/>
                                        </p:tgtEl>
                                        <p:attrNameLst>
                                          <p:attrName>ppt_h</p:attrName>
                                        </p:attrNameLst>
                                      </p:cBhvr>
                                      <p:tavLst>
                                        <p:tav tm="0">
                                          <p:val>
                                            <p:strVal val="#ppt_h"/>
                                          </p:val>
                                        </p:tav>
                                        <p:tav tm="100000">
                                          <p:val>
                                            <p:strVal val="#ppt_h"/>
                                          </p:val>
                                        </p:tav>
                                      </p:tavLst>
                                    </p:anim>
                                  </p:childTnLst>
                                </p:cTn>
                              </p:par>
                              <p:par>
                                <p:cTn id="166" presetID="17" presetClass="entr" presetSubtype="2" fill="hold" nodeType="withEffect">
                                  <p:stCondLst>
                                    <p:cond delay="0"/>
                                  </p:stCondLst>
                                  <p:childTnLst>
                                    <p:set>
                                      <p:cBhvr>
                                        <p:cTn id="167" dur="1" fill="hold">
                                          <p:stCondLst>
                                            <p:cond delay="0"/>
                                          </p:stCondLst>
                                        </p:cTn>
                                        <p:tgtEl>
                                          <p:spTgt spid="81"/>
                                        </p:tgtEl>
                                        <p:attrNameLst>
                                          <p:attrName>style.visibility</p:attrName>
                                        </p:attrNameLst>
                                      </p:cBhvr>
                                      <p:to>
                                        <p:strVal val="visible"/>
                                      </p:to>
                                    </p:set>
                                    <p:anim calcmode="lin" valueType="num">
                                      <p:cBhvr>
                                        <p:cTn id="168" dur="500" fill="hold"/>
                                        <p:tgtEl>
                                          <p:spTgt spid="81"/>
                                        </p:tgtEl>
                                        <p:attrNameLst>
                                          <p:attrName>ppt_x</p:attrName>
                                        </p:attrNameLst>
                                      </p:cBhvr>
                                      <p:tavLst>
                                        <p:tav tm="0">
                                          <p:val>
                                            <p:strVal val="#ppt_x+#ppt_w/2"/>
                                          </p:val>
                                        </p:tav>
                                        <p:tav tm="100000">
                                          <p:val>
                                            <p:strVal val="#ppt_x"/>
                                          </p:val>
                                        </p:tav>
                                      </p:tavLst>
                                    </p:anim>
                                    <p:anim calcmode="lin" valueType="num">
                                      <p:cBhvr>
                                        <p:cTn id="169" dur="500" fill="hold"/>
                                        <p:tgtEl>
                                          <p:spTgt spid="81"/>
                                        </p:tgtEl>
                                        <p:attrNameLst>
                                          <p:attrName>ppt_y</p:attrName>
                                        </p:attrNameLst>
                                      </p:cBhvr>
                                      <p:tavLst>
                                        <p:tav tm="0">
                                          <p:val>
                                            <p:strVal val="#ppt_y"/>
                                          </p:val>
                                        </p:tav>
                                        <p:tav tm="100000">
                                          <p:val>
                                            <p:strVal val="#ppt_y"/>
                                          </p:val>
                                        </p:tav>
                                      </p:tavLst>
                                    </p:anim>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strVal val="#ppt_h"/>
                                          </p:val>
                                        </p:tav>
                                        <p:tav tm="100000">
                                          <p:val>
                                            <p:strVal val="#ppt_h"/>
                                          </p:val>
                                        </p:tav>
                                      </p:tavLst>
                                    </p:anim>
                                  </p:childTnLst>
                                </p:cTn>
                              </p:par>
                              <p:par>
                                <p:cTn id="172" presetID="17" presetClass="entr" presetSubtype="8" fill="hold" nodeType="withEffect">
                                  <p:stCondLst>
                                    <p:cond delay="0"/>
                                  </p:stCondLst>
                                  <p:childTnLst>
                                    <p:set>
                                      <p:cBhvr>
                                        <p:cTn id="173" dur="1" fill="hold">
                                          <p:stCondLst>
                                            <p:cond delay="0"/>
                                          </p:stCondLst>
                                        </p:cTn>
                                        <p:tgtEl>
                                          <p:spTgt spid="84"/>
                                        </p:tgtEl>
                                        <p:attrNameLst>
                                          <p:attrName>style.visibility</p:attrName>
                                        </p:attrNameLst>
                                      </p:cBhvr>
                                      <p:to>
                                        <p:strVal val="visible"/>
                                      </p:to>
                                    </p:set>
                                    <p:anim calcmode="lin" valueType="num">
                                      <p:cBhvr>
                                        <p:cTn id="174" dur="500" fill="hold"/>
                                        <p:tgtEl>
                                          <p:spTgt spid="84"/>
                                        </p:tgtEl>
                                        <p:attrNameLst>
                                          <p:attrName>ppt_x</p:attrName>
                                        </p:attrNameLst>
                                      </p:cBhvr>
                                      <p:tavLst>
                                        <p:tav tm="0">
                                          <p:val>
                                            <p:strVal val="#ppt_x-#ppt_w/2"/>
                                          </p:val>
                                        </p:tav>
                                        <p:tav tm="100000">
                                          <p:val>
                                            <p:strVal val="#ppt_x"/>
                                          </p:val>
                                        </p:tav>
                                      </p:tavLst>
                                    </p:anim>
                                    <p:anim calcmode="lin" valueType="num">
                                      <p:cBhvr>
                                        <p:cTn id="175" dur="500" fill="hold"/>
                                        <p:tgtEl>
                                          <p:spTgt spid="84"/>
                                        </p:tgtEl>
                                        <p:attrNameLst>
                                          <p:attrName>ppt_y</p:attrName>
                                        </p:attrNameLst>
                                      </p:cBhvr>
                                      <p:tavLst>
                                        <p:tav tm="0">
                                          <p:val>
                                            <p:strVal val="#ppt_y"/>
                                          </p:val>
                                        </p:tav>
                                        <p:tav tm="100000">
                                          <p:val>
                                            <p:strVal val="#ppt_y"/>
                                          </p:val>
                                        </p:tav>
                                      </p:tavLst>
                                    </p:anim>
                                    <p:anim calcmode="lin" valueType="num">
                                      <p:cBhvr>
                                        <p:cTn id="176" dur="500" fill="hold"/>
                                        <p:tgtEl>
                                          <p:spTgt spid="84"/>
                                        </p:tgtEl>
                                        <p:attrNameLst>
                                          <p:attrName>ppt_w</p:attrName>
                                        </p:attrNameLst>
                                      </p:cBhvr>
                                      <p:tavLst>
                                        <p:tav tm="0">
                                          <p:val>
                                            <p:fltVal val="0"/>
                                          </p:val>
                                        </p:tav>
                                        <p:tav tm="100000">
                                          <p:val>
                                            <p:strVal val="#ppt_w"/>
                                          </p:val>
                                        </p:tav>
                                      </p:tavLst>
                                    </p:anim>
                                    <p:anim calcmode="lin" valueType="num">
                                      <p:cBhvr>
                                        <p:cTn id="177" dur="500" fill="hold"/>
                                        <p:tgtEl>
                                          <p:spTgt spid="84"/>
                                        </p:tgtEl>
                                        <p:attrNameLst>
                                          <p:attrName>ppt_h</p:attrName>
                                        </p:attrNameLst>
                                      </p:cBhvr>
                                      <p:tavLst>
                                        <p:tav tm="0">
                                          <p:val>
                                            <p:strVal val="#ppt_h"/>
                                          </p:val>
                                        </p:tav>
                                        <p:tav tm="100000">
                                          <p:val>
                                            <p:strVal val="#ppt_h"/>
                                          </p:val>
                                        </p:tav>
                                      </p:tavLst>
                                    </p:anim>
                                  </p:childTnLst>
                                </p:cTn>
                              </p:par>
                              <p:par>
                                <p:cTn id="178" presetID="17" presetClass="entr" presetSubtype="2" fill="hold" nodeType="withEffect">
                                  <p:stCondLst>
                                    <p:cond delay="0"/>
                                  </p:stCondLst>
                                  <p:childTnLst>
                                    <p:set>
                                      <p:cBhvr>
                                        <p:cTn id="179" dur="1" fill="hold">
                                          <p:stCondLst>
                                            <p:cond delay="0"/>
                                          </p:stCondLst>
                                        </p:cTn>
                                        <p:tgtEl>
                                          <p:spTgt spid="86"/>
                                        </p:tgtEl>
                                        <p:attrNameLst>
                                          <p:attrName>style.visibility</p:attrName>
                                        </p:attrNameLst>
                                      </p:cBhvr>
                                      <p:to>
                                        <p:strVal val="visible"/>
                                      </p:to>
                                    </p:set>
                                    <p:anim calcmode="lin" valueType="num">
                                      <p:cBhvr>
                                        <p:cTn id="180" dur="500" fill="hold"/>
                                        <p:tgtEl>
                                          <p:spTgt spid="86"/>
                                        </p:tgtEl>
                                        <p:attrNameLst>
                                          <p:attrName>ppt_x</p:attrName>
                                        </p:attrNameLst>
                                      </p:cBhvr>
                                      <p:tavLst>
                                        <p:tav tm="0">
                                          <p:val>
                                            <p:strVal val="#ppt_x+#ppt_w/2"/>
                                          </p:val>
                                        </p:tav>
                                        <p:tav tm="100000">
                                          <p:val>
                                            <p:strVal val="#ppt_x"/>
                                          </p:val>
                                        </p:tav>
                                      </p:tavLst>
                                    </p:anim>
                                    <p:anim calcmode="lin" valueType="num">
                                      <p:cBhvr>
                                        <p:cTn id="181" dur="500" fill="hold"/>
                                        <p:tgtEl>
                                          <p:spTgt spid="86"/>
                                        </p:tgtEl>
                                        <p:attrNameLst>
                                          <p:attrName>ppt_y</p:attrName>
                                        </p:attrNameLst>
                                      </p:cBhvr>
                                      <p:tavLst>
                                        <p:tav tm="0">
                                          <p:val>
                                            <p:strVal val="#ppt_y"/>
                                          </p:val>
                                        </p:tav>
                                        <p:tav tm="100000">
                                          <p:val>
                                            <p:strVal val="#ppt_y"/>
                                          </p:val>
                                        </p:tav>
                                      </p:tavLst>
                                    </p:anim>
                                    <p:anim calcmode="lin" valueType="num">
                                      <p:cBhvr>
                                        <p:cTn id="182" dur="500" fill="hold"/>
                                        <p:tgtEl>
                                          <p:spTgt spid="86"/>
                                        </p:tgtEl>
                                        <p:attrNameLst>
                                          <p:attrName>ppt_w</p:attrName>
                                        </p:attrNameLst>
                                      </p:cBhvr>
                                      <p:tavLst>
                                        <p:tav tm="0">
                                          <p:val>
                                            <p:fltVal val="0"/>
                                          </p:val>
                                        </p:tav>
                                        <p:tav tm="100000">
                                          <p:val>
                                            <p:strVal val="#ppt_w"/>
                                          </p:val>
                                        </p:tav>
                                      </p:tavLst>
                                    </p:anim>
                                    <p:anim calcmode="lin" valueType="num">
                                      <p:cBhvr>
                                        <p:cTn id="183" dur="500" fill="hold"/>
                                        <p:tgtEl>
                                          <p:spTgt spid="86"/>
                                        </p:tgtEl>
                                        <p:attrNameLst>
                                          <p:attrName>ppt_h</p:attrName>
                                        </p:attrNameLst>
                                      </p:cBhvr>
                                      <p:tavLst>
                                        <p:tav tm="0">
                                          <p:val>
                                            <p:strVal val="#ppt_h"/>
                                          </p:val>
                                        </p:tav>
                                        <p:tav tm="100000">
                                          <p:val>
                                            <p:strVal val="#ppt_h"/>
                                          </p:val>
                                        </p:tav>
                                      </p:tavLst>
                                    </p:anim>
                                  </p:childTnLst>
                                </p:cTn>
                              </p:par>
                              <p:par>
                                <p:cTn id="184" presetID="17" presetClass="entr" presetSubtype="2" fill="hold" nodeType="withEffect">
                                  <p:stCondLst>
                                    <p:cond delay="0"/>
                                  </p:stCondLst>
                                  <p:childTnLst>
                                    <p:set>
                                      <p:cBhvr>
                                        <p:cTn id="185" dur="1" fill="hold">
                                          <p:stCondLst>
                                            <p:cond delay="0"/>
                                          </p:stCondLst>
                                        </p:cTn>
                                        <p:tgtEl>
                                          <p:spTgt spid="88"/>
                                        </p:tgtEl>
                                        <p:attrNameLst>
                                          <p:attrName>style.visibility</p:attrName>
                                        </p:attrNameLst>
                                      </p:cBhvr>
                                      <p:to>
                                        <p:strVal val="visible"/>
                                      </p:to>
                                    </p:set>
                                    <p:anim calcmode="lin" valueType="num">
                                      <p:cBhvr>
                                        <p:cTn id="186" dur="500" fill="hold"/>
                                        <p:tgtEl>
                                          <p:spTgt spid="88"/>
                                        </p:tgtEl>
                                        <p:attrNameLst>
                                          <p:attrName>ppt_x</p:attrName>
                                        </p:attrNameLst>
                                      </p:cBhvr>
                                      <p:tavLst>
                                        <p:tav tm="0">
                                          <p:val>
                                            <p:strVal val="#ppt_x+#ppt_w/2"/>
                                          </p:val>
                                        </p:tav>
                                        <p:tav tm="100000">
                                          <p:val>
                                            <p:strVal val="#ppt_x"/>
                                          </p:val>
                                        </p:tav>
                                      </p:tavLst>
                                    </p:anim>
                                    <p:anim calcmode="lin" valueType="num">
                                      <p:cBhvr>
                                        <p:cTn id="187" dur="500" fill="hold"/>
                                        <p:tgtEl>
                                          <p:spTgt spid="88"/>
                                        </p:tgtEl>
                                        <p:attrNameLst>
                                          <p:attrName>ppt_y</p:attrName>
                                        </p:attrNameLst>
                                      </p:cBhvr>
                                      <p:tavLst>
                                        <p:tav tm="0">
                                          <p:val>
                                            <p:strVal val="#ppt_y"/>
                                          </p:val>
                                        </p:tav>
                                        <p:tav tm="100000">
                                          <p:val>
                                            <p:strVal val="#ppt_y"/>
                                          </p:val>
                                        </p:tav>
                                      </p:tavLst>
                                    </p:anim>
                                    <p:anim calcmode="lin" valueType="num">
                                      <p:cBhvr>
                                        <p:cTn id="188" dur="500" fill="hold"/>
                                        <p:tgtEl>
                                          <p:spTgt spid="88"/>
                                        </p:tgtEl>
                                        <p:attrNameLst>
                                          <p:attrName>ppt_w</p:attrName>
                                        </p:attrNameLst>
                                      </p:cBhvr>
                                      <p:tavLst>
                                        <p:tav tm="0">
                                          <p:val>
                                            <p:fltVal val="0"/>
                                          </p:val>
                                        </p:tav>
                                        <p:tav tm="100000">
                                          <p:val>
                                            <p:strVal val="#ppt_w"/>
                                          </p:val>
                                        </p:tav>
                                      </p:tavLst>
                                    </p:anim>
                                    <p:anim calcmode="lin" valueType="num">
                                      <p:cBhvr>
                                        <p:cTn id="189" dur="500" fill="hold"/>
                                        <p:tgtEl>
                                          <p:spTgt spid="88"/>
                                        </p:tgtEl>
                                        <p:attrNameLst>
                                          <p:attrName>ppt_h</p:attrName>
                                        </p:attrNameLst>
                                      </p:cBhvr>
                                      <p:tavLst>
                                        <p:tav tm="0">
                                          <p:val>
                                            <p:strVal val="#ppt_h"/>
                                          </p:val>
                                        </p:tav>
                                        <p:tav tm="100000">
                                          <p:val>
                                            <p:strVal val="#ppt_h"/>
                                          </p:val>
                                        </p:tav>
                                      </p:tavLst>
                                    </p:anim>
                                  </p:childTnLst>
                                </p:cTn>
                              </p:par>
                              <p:par>
                                <p:cTn id="190" presetID="17" presetClass="entr" presetSubtype="8" fill="hold" nodeType="withEffect">
                                  <p:stCondLst>
                                    <p:cond delay="0"/>
                                  </p:stCondLst>
                                  <p:childTnLst>
                                    <p:set>
                                      <p:cBhvr>
                                        <p:cTn id="191" dur="1" fill="hold">
                                          <p:stCondLst>
                                            <p:cond delay="0"/>
                                          </p:stCondLst>
                                        </p:cTn>
                                        <p:tgtEl>
                                          <p:spTgt spid="90"/>
                                        </p:tgtEl>
                                        <p:attrNameLst>
                                          <p:attrName>style.visibility</p:attrName>
                                        </p:attrNameLst>
                                      </p:cBhvr>
                                      <p:to>
                                        <p:strVal val="visible"/>
                                      </p:to>
                                    </p:set>
                                    <p:anim calcmode="lin" valueType="num">
                                      <p:cBhvr>
                                        <p:cTn id="192" dur="500" fill="hold"/>
                                        <p:tgtEl>
                                          <p:spTgt spid="90"/>
                                        </p:tgtEl>
                                        <p:attrNameLst>
                                          <p:attrName>ppt_x</p:attrName>
                                        </p:attrNameLst>
                                      </p:cBhvr>
                                      <p:tavLst>
                                        <p:tav tm="0">
                                          <p:val>
                                            <p:strVal val="#ppt_x-#ppt_w/2"/>
                                          </p:val>
                                        </p:tav>
                                        <p:tav tm="100000">
                                          <p:val>
                                            <p:strVal val="#ppt_x"/>
                                          </p:val>
                                        </p:tav>
                                      </p:tavLst>
                                    </p:anim>
                                    <p:anim calcmode="lin" valueType="num">
                                      <p:cBhvr>
                                        <p:cTn id="193" dur="500" fill="hold"/>
                                        <p:tgtEl>
                                          <p:spTgt spid="90"/>
                                        </p:tgtEl>
                                        <p:attrNameLst>
                                          <p:attrName>ppt_y</p:attrName>
                                        </p:attrNameLst>
                                      </p:cBhvr>
                                      <p:tavLst>
                                        <p:tav tm="0">
                                          <p:val>
                                            <p:strVal val="#ppt_y"/>
                                          </p:val>
                                        </p:tav>
                                        <p:tav tm="100000">
                                          <p:val>
                                            <p:strVal val="#ppt_y"/>
                                          </p:val>
                                        </p:tav>
                                      </p:tavLst>
                                    </p:anim>
                                    <p:anim calcmode="lin" valueType="num">
                                      <p:cBhvr>
                                        <p:cTn id="194" dur="500" fill="hold"/>
                                        <p:tgtEl>
                                          <p:spTgt spid="90"/>
                                        </p:tgtEl>
                                        <p:attrNameLst>
                                          <p:attrName>ppt_w</p:attrName>
                                        </p:attrNameLst>
                                      </p:cBhvr>
                                      <p:tavLst>
                                        <p:tav tm="0">
                                          <p:val>
                                            <p:fltVal val="0"/>
                                          </p:val>
                                        </p:tav>
                                        <p:tav tm="100000">
                                          <p:val>
                                            <p:strVal val="#ppt_w"/>
                                          </p:val>
                                        </p:tav>
                                      </p:tavLst>
                                    </p:anim>
                                    <p:anim calcmode="lin" valueType="num">
                                      <p:cBhvr>
                                        <p:cTn id="195" dur="500" fill="hold"/>
                                        <p:tgtEl>
                                          <p:spTgt spid="90"/>
                                        </p:tgtEl>
                                        <p:attrNameLst>
                                          <p:attrName>ppt_h</p:attrName>
                                        </p:attrNameLst>
                                      </p:cBhvr>
                                      <p:tavLst>
                                        <p:tav tm="0">
                                          <p:val>
                                            <p:strVal val="#ppt_h"/>
                                          </p:val>
                                        </p:tav>
                                        <p:tav tm="100000">
                                          <p:val>
                                            <p:strVal val="#ppt_h"/>
                                          </p:val>
                                        </p:tav>
                                      </p:tavLst>
                                    </p:anim>
                                  </p:childTnLst>
                                </p:cTn>
                              </p:par>
                              <p:par>
                                <p:cTn id="196" presetID="17" presetClass="entr" presetSubtype="2" fill="hold" nodeType="withEffect">
                                  <p:stCondLst>
                                    <p:cond delay="0"/>
                                  </p:stCondLst>
                                  <p:childTnLst>
                                    <p:set>
                                      <p:cBhvr>
                                        <p:cTn id="197" dur="1" fill="hold">
                                          <p:stCondLst>
                                            <p:cond delay="0"/>
                                          </p:stCondLst>
                                        </p:cTn>
                                        <p:tgtEl>
                                          <p:spTgt spid="93"/>
                                        </p:tgtEl>
                                        <p:attrNameLst>
                                          <p:attrName>style.visibility</p:attrName>
                                        </p:attrNameLst>
                                      </p:cBhvr>
                                      <p:to>
                                        <p:strVal val="visible"/>
                                      </p:to>
                                    </p:set>
                                    <p:anim calcmode="lin" valueType="num">
                                      <p:cBhvr>
                                        <p:cTn id="198" dur="500" fill="hold"/>
                                        <p:tgtEl>
                                          <p:spTgt spid="93"/>
                                        </p:tgtEl>
                                        <p:attrNameLst>
                                          <p:attrName>ppt_x</p:attrName>
                                        </p:attrNameLst>
                                      </p:cBhvr>
                                      <p:tavLst>
                                        <p:tav tm="0">
                                          <p:val>
                                            <p:strVal val="#ppt_x+#ppt_w/2"/>
                                          </p:val>
                                        </p:tav>
                                        <p:tav tm="100000">
                                          <p:val>
                                            <p:strVal val="#ppt_x"/>
                                          </p:val>
                                        </p:tav>
                                      </p:tavLst>
                                    </p:anim>
                                    <p:anim calcmode="lin" valueType="num">
                                      <p:cBhvr>
                                        <p:cTn id="199" dur="500" fill="hold"/>
                                        <p:tgtEl>
                                          <p:spTgt spid="93"/>
                                        </p:tgtEl>
                                        <p:attrNameLst>
                                          <p:attrName>ppt_y</p:attrName>
                                        </p:attrNameLst>
                                      </p:cBhvr>
                                      <p:tavLst>
                                        <p:tav tm="0">
                                          <p:val>
                                            <p:strVal val="#ppt_y"/>
                                          </p:val>
                                        </p:tav>
                                        <p:tav tm="100000">
                                          <p:val>
                                            <p:strVal val="#ppt_y"/>
                                          </p:val>
                                        </p:tav>
                                      </p:tavLst>
                                    </p:anim>
                                    <p:anim calcmode="lin" valueType="num">
                                      <p:cBhvr>
                                        <p:cTn id="200" dur="500" fill="hold"/>
                                        <p:tgtEl>
                                          <p:spTgt spid="93"/>
                                        </p:tgtEl>
                                        <p:attrNameLst>
                                          <p:attrName>ppt_w</p:attrName>
                                        </p:attrNameLst>
                                      </p:cBhvr>
                                      <p:tavLst>
                                        <p:tav tm="0">
                                          <p:val>
                                            <p:fltVal val="0"/>
                                          </p:val>
                                        </p:tav>
                                        <p:tav tm="100000">
                                          <p:val>
                                            <p:strVal val="#ppt_w"/>
                                          </p:val>
                                        </p:tav>
                                      </p:tavLst>
                                    </p:anim>
                                    <p:anim calcmode="lin" valueType="num">
                                      <p:cBhvr>
                                        <p:cTn id="201" dur="500" fill="hold"/>
                                        <p:tgtEl>
                                          <p:spTgt spid="93"/>
                                        </p:tgtEl>
                                        <p:attrNameLst>
                                          <p:attrName>ppt_h</p:attrName>
                                        </p:attrNameLst>
                                      </p:cBhvr>
                                      <p:tavLst>
                                        <p:tav tm="0">
                                          <p:val>
                                            <p:strVal val="#ppt_h"/>
                                          </p:val>
                                        </p:tav>
                                        <p:tav tm="100000">
                                          <p:val>
                                            <p:strVal val="#ppt_h"/>
                                          </p:val>
                                        </p:tav>
                                      </p:tavLst>
                                    </p:anim>
                                  </p:childTnLst>
                                </p:cTn>
                              </p:par>
                              <p:par>
                                <p:cTn id="202" presetID="17" presetClass="entr" presetSubtype="2" fill="hold" nodeType="withEffect">
                                  <p:stCondLst>
                                    <p:cond delay="0"/>
                                  </p:stCondLst>
                                  <p:childTnLst>
                                    <p:set>
                                      <p:cBhvr>
                                        <p:cTn id="203" dur="1" fill="hold">
                                          <p:stCondLst>
                                            <p:cond delay="0"/>
                                          </p:stCondLst>
                                        </p:cTn>
                                        <p:tgtEl>
                                          <p:spTgt spid="95"/>
                                        </p:tgtEl>
                                        <p:attrNameLst>
                                          <p:attrName>style.visibility</p:attrName>
                                        </p:attrNameLst>
                                      </p:cBhvr>
                                      <p:to>
                                        <p:strVal val="visible"/>
                                      </p:to>
                                    </p:set>
                                    <p:anim calcmode="lin" valueType="num">
                                      <p:cBhvr>
                                        <p:cTn id="204" dur="500" fill="hold"/>
                                        <p:tgtEl>
                                          <p:spTgt spid="95"/>
                                        </p:tgtEl>
                                        <p:attrNameLst>
                                          <p:attrName>ppt_x</p:attrName>
                                        </p:attrNameLst>
                                      </p:cBhvr>
                                      <p:tavLst>
                                        <p:tav tm="0">
                                          <p:val>
                                            <p:strVal val="#ppt_x+#ppt_w/2"/>
                                          </p:val>
                                        </p:tav>
                                        <p:tav tm="100000">
                                          <p:val>
                                            <p:strVal val="#ppt_x"/>
                                          </p:val>
                                        </p:tav>
                                      </p:tavLst>
                                    </p:anim>
                                    <p:anim calcmode="lin" valueType="num">
                                      <p:cBhvr>
                                        <p:cTn id="205" dur="500" fill="hold"/>
                                        <p:tgtEl>
                                          <p:spTgt spid="95"/>
                                        </p:tgtEl>
                                        <p:attrNameLst>
                                          <p:attrName>ppt_y</p:attrName>
                                        </p:attrNameLst>
                                      </p:cBhvr>
                                      <p:tavLst>
                                        <p:tav tm="0">
                                          <p:val>
                                            <p:strVal val="#ppt_y"/>
                                          </p:val>
                                        </p:tav>
                                        <p:tav tm="100000">
                                          <p:val>
                                            <p:strVal val="#ppt_y"/>
                                          </p:val>
                                        </p:tav>
                                      </p:tavLst>
                                    </p:anim>
                                    <p:anim calcmode="lin" valueType="num">
                                      <p:cBhvr>
                                        <p:cTn id="206" dur="500" fill="hold"/>
                                        <p:tgtEl>
                                          <p:spTgt spid="95"/>
                                        </p:tgtEl>
                                        <p:attrNameLst>
                                          <p:attrName>ppt_w</p:attrName>
                                        </p:attrNameLst>
                                      </p:cBhvr>
                                      <p:tavLst>
                                        <p:tav tm="0">
                                          <p:val>
                                            <p:fltVal val="0"/>
                                          </p:val>
                                        </p:tav>
                                        <p:tav tm="100000">
                                          <p:val>
                                            <p:strVal val="#ppt_w"/>
                                          </p:val>
                                        </p:tav>
                                      </p:tavLst>
                                    </p:anim>
                                    <p:anim calcmode="lin" valueType="num">
                                      <p:cBhvr>
                                        <p:cTn id="207" dur="500" fill="hold"/>
                                        <p:tgtEl>
                                          <p:spTgt spid="95"/>
                                        </p:tgtEl>
                                        <p:attrNameLst>
                                          <p:attrName>ppt_h</p:attrName>
                                        </p:attrNameLst>
                                      </p:cBhvr>
                                      <p:tavLst>
                                        <p:tav tm="0">
                                          <p:val>
                                            <p:strVal val="#ppt_h"/>
                                          </p:val>
                                        </p:tav>
                                        <p:tav tm="100000">
                                          <p:val>
                                            <p:strVal val="#ppt_h"/>
                                          </p:val>
                                        </p:tav>
                                      </p:tavLst>
                                    </p:anim>
                                  </p:childTnLst>
                                </p:cTn>
                              </p:par>
                              <p:par>
                                <p:cTn id="208" presetID="17" presetClass="entr" presetSubtype="2" fill="hold" nodeType="withEffect">
                                  <p:stCondLst>
                                    <p:cond delay="0"/>
                                  </p:stCondLst>
                                  <p:childTnLst>
                                    <p:set>
                                      <p:cBhvr>
                                        <p:cTn id="209" dur="1" fill="hold">
                                          <p:stCondLst>
                                            <p:cond delay="0"/>
                                          </p:stCondLst>
                                        </p:cTn>
                                        <p:tgtEl>
                                          <p:spTgt spid="97"/>
                                        </p:tgtEl>
                                        <p:attrNameLst>
                                          <p:attrName>style.visibility</p:attrName>
                                        </p:attrNameLst>
                                      </p:cBhvr>
                                      <p:to>
                                        <p:strVal val="visible"/>
                                      </p:to>
                                    </p:set>
                                    <p:anim calcmode="lin" valueType="num">
                                      <p:cBhvr>
                                        <p:cTn id="210" dur="500" fill="hold"/>
                                        <p:tgtEl>
                                          <p:spTgt spid="97"/>
                                        </p:tgtEl>
                                        <p:attrNameLst>
                                          <p:attrName>ppt_x</p:attrName>
                                        </p:attrNameLst>
                                      </p:cBhvr>
                                      <p:tavLst>
                                        <p:tav tm="0">
                                          <p:val>
                                            <p:strVal val="#ppt_x+#ppt_w/2"/>
                                          </p:val>
                                        </p:tav>
                                        <p:tav tm="100000">
                                          <p:val>
                                            <p:strVal val="#ppt_x"/>
                                          </p:val>
                                        </p:tav>
                                      </p:tavLst>
                                    </p:anim>
                                    <p:anim calcmode="lin" valueType="num">
                                      <p:cBhvr>
                                        <p:cTn id="211" dur="500" fill="hold"/>
                                        <p:tgtEl>
                                          <p:spTgt spid="97"/>
                                        </p:tgtEl>
                                        <p:attrNameLst>
                                          <p:attrName>ppt_y</p:attrName>
                                        </p:attrNameLst>
                                      </p:cBhvr>
                                      <p:tavLst>
                                        <p:tav tm="0">
                                          <p:val>
                                            <p:strVal val="#ppt_y"/>
                                          </p:val>
                                        </p:tav>
                                        <p:tav tm="100000">
                                          <p:val>
                                            <p:strVal val="#ppt_y"/>
                                          </p:val>
                                        </p:tav>
                                      </p:tavLst>
                                    </p:anim>
                                    <p:anim calcmode="lin" valueType="num">
                                      <p:cBhvr>
                                        <p:cTn id="212" dur="500" fill="hold"/>
                                        <p:tgtEl>
                                          <p:spTgt spid="97"/>
                                        </p:tgtEl>
                                        <p:attrNameLst>
                                          <p:attrName>ppt_w</p:attrName>
                                        </p:attrNameLst>
                                      </p:cBhvr>
                                      <p:tavLst>
                                        <p:tav tm="0">
                                          <p:val>
                                            <p:fltVal val="0"/>
                                          </p:val>
                                        </p:tav>
                                        <p:tav tm="100000">
                                          <p:val>
                                            <p:strVal val="#ppt_w"/>
                                          </p:val>
                                        </p:tav>
                                      </p:tavLst>
                                    </p:anim>
                                    <p:anim calcmode="lin" valueType="num">
                                      <p:cBhvr>
                                        <p:cTn id="213" dur="500" fill="hold"/>
                                        <p:tgtEl>
                                          <p:spTgt spid="97"/>
                                        </p:tgtEl>
                                        <p:attrNameLst>
                                          <p:attrName>ppt_h</p:attrName>
                                        </p:attrNameLst>
                                      </p:cBhvr>
                                      <p:tavLst>
                                        <p:tav tm="0">
                                          <p:val>
                                            <p:strVal val="#ppt_h"/>
                                          </p:val>
                                        </p:tav>
                                        <p:tav tm="100000">
                                          <p:val>
                                            <p:strVal val="#ppt_h"/>
                                          </p:val>
                                        </p:tav>
                                      </p:tavLst>
                                    </p:anim>
                                  </p:childTnLst>
                                </p:cTn>
                              </p:par>
                            </p:childTnLst>
                          </p:cTn>
                        </p:par>
                        <p:par>
                          <p:cTn id="214" fill="hold">
                            <p:stCondLst>
                              <p:cond delay="8300"/>
                            </p:stCondLst>
                            <p:childTnLst>
                              <p:par>
                                <p:cTn id="215" presetID="10" presetClass="entr" presetSubtype="0" fill="hold" nodeType="afterEffect">
                                  <p:stCondLst>
                                    <p:cond delay="0"/>
                                  </p:stCondLst>
                                  <p:childTnLst>
                                    <p:set>
                                      <p:cBhvr>
                                        <p:cTn id="216" dur="1" fill="hold">
                                          <p:stCondLst>
                                            <p:cond delay="0"/>
                                          </p:stCondLst>
                                        </p:cTn>
                                        <p:tgtEl>
                                          <p:spTgt spid="17"/>
                                        </p:tgtEl>
                                        <p:attrNameLst>
                                          <p:attrName>style.visibility</p:attrName>
                                        </p:attrNameLst>
                                      </p:cBhvr>
                                      <p:to>
                                        <p:strVal val="visible"/>
                                      </p:to>
                                    </p:set>
                                    <p:animEffect transition="in" filter="fade">
                                      <p:cBhvr>
                                        <p:cTn id="217" dur="1000"/>
                                        <p:tgtEl>
                                          <p:spTgt spid="17"/>
                                        </p:tgtEl>
                                      </p:cBhvr>
                                    </p:animEffect>
                                  </p:childTnLst>
                                </p:cTn>
                              </p:par>
                              <p:par>
                                <p:cTn id="218" presetID="10" presetClass="entr" presetSubtype="0" fill="hold" nodeType="withEffect">
                                  <p:stCondLst>
                                    <p:cond delay="0"/>
                                  </p:stCondLst>
                                  <p:childTnLst>
                                    <p:set>
                                      <p:cBhvr>
                                        <p:cTn id="219" dur="1" fill="hold">
                                          <p:stCondLst>
                                            <p:cond delay="0"/>
                                          </p:stCondLst>
                                        </p:cTn>
                                        <p:tgtEl>
                                          <p:spTgt spid="15"/>
                                        </p:tgtEl>
                                        <p:attrNameLst>
                                          <p:attrName>style.visibility</p:attrName>
                                        </p:attrNameLst>
                                      </p:cBhvr>
                                      <p:to>
                                        <p:strVal val="visible"/>
                                      </p:to>
                                    </p:set>
                                    <p:animEffect transition="in" filter="fade">
                                      <p:cBhvr>
                                        <p:cTn id="220" dur="1000"/>
                                        <p:tgtEl>
                                          <p:spTgt spid="15"/>
                                        </p:tgtEl>
                                      </p:cBhvr>
                                    </p:animEffect>
                                  </p:childTnLst>
                                </p:cTn>
                              </p:par>
                              <p:par>
                                <p:cTn id="221" presetID="10" presetClass="entr" presetSubtype="0" fill="hold" nodeType="withEffect">
                                  <p:stCondLst>
                                    <p:cond delay="0"/>
                                  </p:stCondLst>
                                  <p:childTnLst>
                                    <p:set>
                                      <p:cBhvr>
                                        <p:cTn id="222" dur="1" fill="hold">
                                          <p:stCondLst>
                                            <p:cond delay="0"/>
                                          </p:stCondLst>
                                        </p:cTn>
                                        <p:tgtEl>
                                          <p:spTgt spid="16"/>
                                        </p:tgtEl>
                                        <p:attrNameLst>
                                          <p:attrName>style.visibility</p:attrName>
                                        </p:attrNameLst>
                                      </p:cBhvr>
                                      <p:to>
                                        <p:strVal val="visible"/>
                                      </p:to>
                                    </p:set>
                                    <p:animEffect transition="in" filter="fade">
                                      <p:cBhvr>
                                        <p:cTn id="223" dur="1000"/>
                                        <p:tgtEl>
                                          <p:spTgt spid="16"/>
                                        </p:tgtEl>
                                      </p:cBhvr>
                                    </p:animEffect>
                                  </p:childTnLst>
                                </p:cTn>
                              </p:par>
                            </p:childTnLst>
                          </p:cTn>
                        </p:par>
                        <p:par>
                          <p:cTn id="224" fill="hold">
                            <p:stCondLst>
                              <p:cond delay="9300"/>
                            </p:stCondLst>
                            <p:childTnLst>
                              <p:par>
                                <p:cTn id="225" presetID="10" presetClass="entr" presetSubtype="0" fill="hold" grpId="0" nodeType="afterEffect">
                                  <p:stCondLst>
                                    <p:cond delay="0"/>
                                  </p:stCondLst>
                                  <p:childTnLst>
                                    <p:set>
                                      <p:cBhvr>
                                        <p:cTn id="226" dur="1" fill="hold">
                                          <p:stCondLst>
                                            <p:cond delay="0"/>
                                          </p:stCondLst>
                                        </p:cTn>
                                        <p:tgtEl>
                                          <p:spTgt spid="113"/>
                                        </p:tgtEl>
                                        <p:attrNameLst>
                                          <p:attrName>style.visibility</p:attrName>
                                        </p:attrNameLst>
                                      </p:cBhvr>
                                      <p:to>
                                        <p:strVal val="visible"/>
                                      </p:to>
                                    </p:set>
                                    <p:animEffect transition="in" filter="fade">
                                      <p:cBhvr>
                                        <p:cTn id="227" dur="1000"/>
                                        <p:tgtEl>
                                          <p:spTgt spid="113"/>
                                        </p:tgtEl>
                                      </p:cBhvr>
                                    </p:animEffect>
                                  </p:childTnLst>
                                </p:cTn>
                              </p:par>
                              <p:par>
                                <p:cTn id="228" presetID="10"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1000"/>
                                        <p:tgtEl>
                                          <p:spTgt spid="117"/>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119"/>
                                        </p:tgtEl>
                                        <p:attrNameLst>
                                          <p:attrName>style.visibility</p:attrName>
                                        </p:attrNameLst>
                                      </p:cBhvr>
                                      <p:to>
                                        <p:strVal val="visible"/>
                                      </p:to>
                                    </p:set>
                                    <p:animEffect transition="in" filter="fade">
                                      <p:cBhvr>
                                        <p:cTn id="233" dur="1000"/>
                                        <p:tgtEl>
                                          <p:spTgt spid="119"/>
                                        </p:tgtEl>
                                      </p:cBhvr>
                                    </p:animEffect>
                                  </p:childTnLst>
                                </p:cTn>
                              </p:par>
                            </p:childTnLst>
                          </p:cTn>
                        </p:par>
                        <p:par>
                          <p:cTn id="234" fill="hold">
                            <p:stCondLst>
                              <p:cond delay="10300"/>
                            </p:stCondLst>
                            <p:childTnLst>
                              <p:par>
                                <p:cTn id="235" presetID="10" presetClass="entr" presetSubtype="0" fill="hold" nodeType="afterEffect">
                                  <p:stCondLst>
                                    <p:cond delay="0"/>
                                  </p:stCondLst>
                                  <p:childTnLst>
                                    <p:set>
                                      <p:cBhvr>
                                        <p:cTn id="236" dur="1" fill="hold">
                                          <p:stCondLst>
                                            <p:cond delay="0"/>
                                          </p:stCondLst>
                                        </p:cTn>
                                        <p:tgtEl>
                                          <p:spTgt spid="12"/>
                                        </p:tgtEl>
                                        <p:attrNameLst>
                                          <p:attrName>style.visibility</p:attrName>
                                        </p:attrNameLst>
                                      </p:cBhvr>
                                      <p:to>
                                        <p:strVal val="visible"/>
                                      </p:to>
                                    </p:set>
                                    <p:animEffect transition="in" filter="fade">
                                      <p:cBhvr>
                                        <p:cTn id="237" dur="1000"/>
                                        <p:tgtEl>
                                          <p:spTgt spid="12"/>
                                        </p:tgtEl>
                                      </p:cBhvr>
                                    </p:animEffect>
                                  </p:childTnLst>
                                </p:cTn>
                              </p:par>
                              <p:par>
                                <p:cTn id="238" presetID="10" presetClass="entr" presetSubtype="0" fill="hold" nodeType="withEffect">
                                  <p:stCondLst>
                                    <p:cond delay="0"/>
                                  </p:stCondLst>
                                  <p:childTnLst>
                                    <p:set>
                                      <p:cBhvr>
                                        <p:cTn id="239" dur="1" fill="hold">
                                          <p:stCondLst>
                                            <p:cond delay="0"/>
                                          </p:stCondLst>
                                        </p:cTn>
                                        <p:tgtEl>
                                          <p:spTgt spid="115"/>
                                        </p:tgtEl>
                                        <p:attrNameLst>
                                          <p:attrName>style.visibility</p:attrName>
                                        </p:attrNameLst>
                                      </p:cBhvr>
                                      <p:to>
                                        <p:strVal val="visible"/>
                                      </p:to>
                                    </p:set>
                                    <p:animEffect transition="in" filter="fade">
                                      <p:cBhvr>
                                        <p:cTn id="240" dur="1000"/>
                                        <p:tgtEl>
                                          <p:spTgt spid="115"/>
                                        </p:tgtEl>
                                      </p:cBhvr>
                                    </p:animEffect>
                                  </p:childTnLst>
                                </p:cTn>
                              </p:par>
                              <p:par>
                                <p:cTn id="241" presetID="10" presetClass="entr" presetSubtype="0" fill="hold" nodeType="withEffect">
                                  <p:stCondLst>
                                    <p:cond delay="0"/>
                                  </p:stCondLst>
                                  <p:childTnLst>
                                    <p:set>
                                      <p:cBhvr>
                                        <p:cTn id="242" dur="1" fill="hold">
                                          <p:stCondLst>
                                            <p:cond delay="0"/>
                                          </p:stCondLst>
                                        </p:cTn>
                                        <p:tgtEl>
                                          <p:spTgt spid="116"/>
                                        </p:tgtEl>
                                        <p:attrNameLst>
                                          <p:attrName>style.visibility</p:attrName>
                                        </p:attrNameLst>
                                      </p:cBhvr>
                                      <p:to>
                                        <p:strVal val="visible"/>
                                      </p:to>
                                    </p:set>
                                    <p:animEffect transition="in" filter="fade">
                                      <p:cBhvr>
                                        <p:cTn id="243" dur="1000"/>
                                        <p:tgtEl>
                                          <p:spTgt spid="116"/>
                                        </p:tgtEl>
                                      </p:cBhvr>
                                    </p:animEffect>
                                  </p:childTnLst>
                                </p:cTn>
                              </p:par>
                            </p:childTnLst>
                          </p:cTn>
                        </p:par>
                        <p:par>
                          <p:cTn id="244" fill="hold">
                            <p:stCondLst>
                              <p:cond delay="11300"/>
                            </p:stCondLst>
                            <p:childTnLst>
                              <p:par>
                                <p:cTn id="245" presetID="10" presetClass="entr" presetSubtype="0" fill="hold" grpId="0" nodeType="afterEffect">
                                  <p:stCondLst>
                                    <p:cond delay="0"/>
                                  </p:stCondLst>
                                  <p:childTnLst>
                                    <p:set>
                                      <p:cBhvr>
                                        <p:cTn id="246" dur="1" fill="hold">
                                          <p:stCondLst>
                                            <p:cond delay="0"/>
                                          </p:stCondLst>
                                        </p:cTn>
                                        <p:tgtEl>
                                          <p:spTgt spid="114"/>
                                        </p:tgtEl>
                                        <p:attrNameLst>
                                          <p:attrName>style.visibility</p:attrName>
                                        </p:attrNameLst>
                                      </p:cBhvr>
                                      <p:to>
                                        <p:strVal val="visible"/>
                                      </p:to>
                                    </p:set>
                                    <p:animEffect transition="in" filter="fade">
                                      <p:cBhvr>
                                        <p:cTn id="247" dur="1000"/>
                                        <p:tgtEl>
                                          <p:spTgt spid="114"/>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118"/>
                                        </p:tgtEl>
                                        <p:attrNameLst>
                                          <p:attrName>style.visibility</p:attrName>
                                        </p:attrNameLst>
                                      </p:cBhvr>
                                      <p:to>
                                        <p:strVal val="visible"/>
                                      </p:to>
                                    </p:set>
                                    <p:animEffect transition="in" filter="fade">
                                      <p:cBhvr>
                                        <p:cTn id="250" dur="1000"/>
                                        <p:tgtEl>
                                          <p:spTgt spid="11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120"/>
                                        </p:tgtEl>
                                        <p:attrNameLst>
                                          <p:attrName>style.visibility</p:attrName>
                                        </p:attrNameLst>
                                      </p:cBhvr>
                                      <p:to>
                                        <p:strVal val="visible"/>
                                      </p:to>
                                    </p:set>
                                    <p:animEffect transition="in" filter="fade">
                                      <p:cBhvr>
                                        <p:cTn id="253" dur="1000"/>
                                        <p:tgtEl>
                                          <p:spTgt spid="120"/>
                                        </p:tgtEl>
                                      </p:cBhvr>
                                    </p:animEffect>
                                  </p:childTnLst>
                                </p:cTn>
                              </p:par>
                            </p:childTnLst>
                          </p:cTn>
                        </p:par>
                        <p:par>
                          <p:cTn id="254" fill="hold">
                            <p:stCondLst>
                              <p:cond delay="12300"/>
                            </p:stCondLst>
                            <p:childTnLst>
                              <p:par>
                                <p:cTn id="255" presetID="10" presetClass="entr" presetSubtype="0" fill="hold" nodeType="afterEffect">
                                  <p:stCondLst>
                                    <p:cond delay="0"/>
                                  </p:stCondLst>
                                  <p:childTnLst>
                                    <p:set>
                                      <p:cBhvr>
                                        <p:cTn id="256" dur="1" fill="hold">
                                          <p:stCondLst>
                                            <p:cond delay="0"/>
                                          </p:stCondLst>
                                        </p:cTn>
                                        <p:tgtEl>
                                          <p:spTgt spid="13"/>
                                        </p:tgtEl>
                                        <p:attrNameLst>
                                          <p:attrName>style.visibility</p:attrName>
                                        </p:attrNameLst>
                                      </p:cBhvr>
                                      <p:to>
                                        <p:strVal val="visible"/>
                                      </p:to>
                                    </p:set>
                                    <p:animEffect transition="in" filter="fade">
                                      <p:cBhvr>
                                        <p:cTn id="257" dur="1000"/>
                                        <p:tgtEl>
                                          <p:spTgt spid="13"/>
                                        </p:tgtEl>
                                      </p:cBhvr>
                                    </p:animEffect>
                                  </p:childTnLst>
                                </p:cTn>
                              </p:par>
                              <p:par>
                                <p:cTn id="258" presetID="10" presetClass="entr" presetSubtype="0" fill="hold" nodeType="withEffect">
                                  <p:stCondLst>
                                    <p:cond delay="0"/>
                                  </p:stCondLst>
                                  <p:childTnLst>
                                    <p:set>
                                      <p:cBhvr>
                                        <p:cTn id="259" dur="1" fill="hold">
                                          <p:stCondLst>
                                            <p:cond delay="0"/>
                                          </p:stCondLst>
                                        </p:cTn>
                                        <p:tgtEl>
                                          <p:spTgt spid="34"/>
                                        </p:tgtEl>
                                        <p:attrNameLst>
                                          <p:attrName>style.visibility</p:attrName>
                                        </p:attrNameLst>
                                      </p:cBhvr>
                                      <p:to>
                                        <p:strVal val="visible"/>
                                      </p:to>
                                    </p:set>
                                    <p:animEffect transition="in" filter="fade">
                                      <p:cBhvr>
                                        <p:cTn id="260" dur="1000"/>
                                        <p:tgtEl>
                                          <p:spTgt spid="34"/>
                                        </p:tgtEl>
                                      </p:cBhvr>
                                    </p:animEffect>
                                  </p:childTnLst>
                                </p:cTn>
                              </p:par>
                              <p:par>
                                <p:cTn id="261" presetID="10" presetClass="entr" presetSubtype="0" fill="hold" nodeType="withEffect">
                                  <p:stCondLst>
                                    <p:cond delay="0"/>
                                  </p:stCondLst>
                                  <p:childTnLst>
                                    <p:set>
                                      <p:cBhvr>
                                        <p:cTn id="262" dur="1" fill="hold">
                                          <p:stCondLst>
                                            <p:cond delay="0"/>
                                          </p:stCondLst>
                                        </p:cTn>
                                        <p:tgtEl>
                                          <p:spTgt spid="35"/>
                                        </p:tgtEl>
                                        <p:attrNameLst>
                                          <p:attrName>style.visibility</p:attrName>
                                        </p:attrNameLst>
                                      </p:cBhvr>
                                      <p:to>
                                        <p:strVal val="visible"/>
                                      </p:to>
                                    </p:set>
                                    <p:animEffect transition="in" filter="fade">
                                      <p:cBhvr>
                                        <p:cTn id="263" dur="1000"/>
                                        <p:tgtEl>
                                          <p:spTgt spid="35"/>
                                        </p:tgtEl>
                                      </p:cBhvr>
                                    </p:animEffect>
                                  </p:childTnLst>
                                </p:cTn>
                              </p:par>
                            </p:childTnLst>
                          </p:cTn>
                        </p:par>
                        <p:par>
                          <p:cTn id="264" fill="hold">
                            <p:stCondLst>
                              <p:cond delay="13300"/>
                            </p:stCondLst>
                            <p:childTnLst>
                              <p:par>
                                <p:cTn id="265" presetID="10" presetClass="entr" presetSubtype="0" fill="hold" nodeType="afterEffect">
                                  <p:stCondLst>
                                    <p:cond delay="0"/>
                                  </p:stCondLst>
                                  <p:childTnLst>
                                    <p:set>
                                      <p:cBhvr>
                                        <p:cTn id="266" dur="1" fill="hold">
                                          <p:stCondLst>
                                            <p:cond delay="0"/>
                                          </p:stCondLst>
                                        </p:cTn>
                                        <p:tgtEl>
                                          <p:spTgt spid="36"/>
                                        </p:tgtEl>
                                        <p:attrNameLst>
                                          <p:attrName>style.visibility</p:attrName>
                                        </p:attrNameLst>
                                      </p:cBhvr>
                                      <p:to>
                                        <p:strVal val="visible"/>
                                      </p:to>
                                    </p:set>
                                    <p:animEffect transition="in" filter="fade">
                                      <p:cBhvr>
                                        <p:cTn id="267" dur="1000"/>
                                        <p:tgtEl>
                                          <p:spTgt spid="36"/>
                                        </p:tgtEl>
                                      </p:cBhvr>
                                    </p:animEffect>
                                  </p:childTnLst>
                                </p:cTn>
                              </p:par>
                              <p:par>
                                <p:cTn id="268" presetID="10" presetClass="entr" presetSubtype="0" fill="hold" grpId="0" nodeType="withEffect">
                                  <p:stCondLst>
                                    <p:cond delay="0"/>
                                  </p:stCondLst>
                                  <p:childTnLst>
                                    <p:set>
                                      <p:cBhvr>
                                        <p:cTn id="269" dur="1" fill="hold">
                                          <p:stCondLst>
                                            <p:cond delay="0"/>
                                          </p:stCondLst>
                                        </p:cTn>
                                        <p:tgtEl>
                                          <p:spTgt spid="160"/>
                                        </p:tgtEl>
                                        <p:attrNameLst>
                                          <p:attrName>style.visibility</p:attrName>
                                        </p:attrNameLst>
                                      </p:cBhvr>
                                      <p:to>
                                        <p:strVal val="visible"/>
                                      </p:to>
                                    </p:set>
                                    <p:animEffect transition="in" filter="fade">
                                      <p:cBhvr>
                                        <p:cTn id="270" dur="1000"/>
                                        <p:tgtEl>
                                          <p:spTgt spid="160"/>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43"/>
                                        </p:tgtEl>
                                        <p:attrNameLst>
                                          <p:attrName>style.visibility</p:attrName>
                                        </p:attrNameLst>
                                      </p:cBhvr>
                                      <p:to>
                                        <p:strVal val="visible"/>
                                      </p:to>
                                    </p:set>
                                    <p:animEffect transition="in" filter="fade">
                                      <p:cBhvr>
                                        <p:cTn id="273" dur="1000"/>
                                        <p:tgtEl>
                                          <p:spTgt spid="143"/>
                                        </p:tgtEl>
                                      </p:cBhvr>
                                    </p:animEffect>
                                  </p:childTnLst>
                                </p:cTn>
                              </p:par>
                            </p:childTnLst>
                          </p:cTn>
                        </p:par>
                        <p:par>
                          <p:cTn id="274" fill="hold">
                            <p:stCondLst>
                              <p:cond delay="14300"/>
                            </p:stCondLst>
                            <p:childTnLst>
                              <p:par>
                                <p:cTn id="275" presetID="10" presetClass="entr" presetSubtype="0" fill="hold" grpId="0" nodeType="afterEffect">
                                  <p:stCondLst>
                                    <p:cond delay="500"/>
                                  </p:stCondLst>
                                  <p:childTnLst>
                                    <p:set>
                                      <p:cBhvr>
                                        <p:cTn id="276" dur="1" fill="hold">
                                          <p:stCondLst>
                                            <p:cond delay="0"/>
                                          </p:stCondLst>
                                        </p:cTn>
                                        <p:tgtEl>
                                          <p:spTgt spid="161"/>
                                        </p:tgtEl>
                                        <p:attrNameLst>
                                          <p:attrName>style.visibility</p:attrName>
                                        </p:attrNameLst>
                                      </p:cBhvr>
                                      <p:to>
                                        <p:strVal val="visible"/>
                                      </p:to>
                                    </p:set>
                                    <p:animEffect transition="in" filter="fade">
                                      <p:cBhvr>
                                        <p:cTn id="277" dur="1000"/>
                                        <p:tgtEl>
                                          <p:spTgt spid="161"/>
                                        </p:tgtEl>
                                      </p:cBhvr>
                                    </p:animEffect>
                                  </p:childTnLst>
                                </p:cTn>
                              </p:par>
                              <p:par>
                                <p:cTn id="278" presetID="10" presetClass="entr" presetSubtype="0" fill="hold" grpId="0" nodeType="withEffect">
                                  <p:stCondLst>
                                    <p:cond delay="500"/>
                                  </p:stCondLst>
                                  <p:childTnLst>
                                    <p:set>
                                      <p:cBhvr>
                                        <p:cTn id="279" dur="1" fill="hold">
                                          <p:stCondLst>
                                            <p:cond delay="0"/>
                                          </p:stCondLst>
                                        </p:cTn>
                                        <p:tgtEl>
                                          <p:spTgt spid="167"/>
                                        </p:tgtEl>
                                        <p:attrNameLst>
                                          <p:attrName>style.visibility</p:attrName>
                                        </p:attrNameLst>
                                      </p:cBhvr>
                                      <p:to>
                                        <p:strVal val="visible"/>
                                      </p:to>
                                    </p:set>
                                    <p:animEffect transition="in" filter="fade">
                                      <p:cBhvr>
                                        <p:cTn id="280" dur="1000"/>
                                        <p:tgtEl>
                                          <p:spTgt spid="167"/>
                                        </p:tgtEl>
                                      </p:cBhvr>
                                    </p:animEffect>
                                  </p:childTnLst>
                                </p:cTn>
                              </p:par>
                              <p:par>
                                <p:cTn id="281" presetID="10" presetClass="entr" presetSubtype="0" fill="hold" nodeType="withEffect">
                                  <p:stCondLst>
                                    <p:cond delay="500"/>
                                  </p:stCondLst>
                                  <p:childTnLst>
                                    <p:set>
                                      <p:cBhvr>
                                        <p:cTn id="282" dur="1" fill="hold">
                                          <p:stCondLst>
                                            <p:cond delay="0"/>
                                          </p:stCondLst>
                                        </p:cTn>
                                        <p:tgtEl>
                                          <p:spTgt spid="4"/>
                                        </p:tgtEl>
                                        <p:attrNameLst>
                                          <p:attrName>style.visibility</p:attrName>
                                        </p:attrNameLst>
                                      </p:cBhvr>
                                      <p:to>
                                        <p:strVal val="visible"/>
                                      </p:to>
                                    </p:set>
                                    <p:animEffect transition="in" filter="fade">
                                      <p:cBhvr>
                                        <p:cTn id="283" dur="1000"/>
                                        <p:tgtEl>
                                          <p:spTgt spid="4"/>
                                        </p:tgtEl>
                                      </p:cBhvr>
                                    </p:animEffect>
                                  </p:childTnLst>
                                </p:cTn>
                              </p:par>
                            </p:childTnLst>
                          </p:cTn>
                        </p:par>
                        <p:par>
                          <p:cTn id="284" fill="hold">
                            <p:stCondLst>
                              <p:cond delay="15800"/>
                            </p:stCondLst>
                            <p:childTnLst>
                              <p:par>
                                <p:cTn id="285" presetID="10" presetClass="entr" presetSubtype="0" fill="hold" grpId="0" nodeType="afterEffect">
                                  <p:stCondLst>
                                    <p:cond delay="500"/>
                                  </p:stCondLst>
                                  <p:childTnLst>
                                    <p:set>
                                      <p:cBhvr>
                                        <p:cTn id="286" dur="1" fill="hold">
                                          <p:stCondLst>
                                            <p:cond delay="0"/>
                                          </p:stCondLst>
                                        </p:cTn>
                                        <p:tgtEl>
                                          <p:spTgt spid="173"/>
                                        </p:tgtEl>
                                        <p:attrNameLst>
                                          <p:attrName>style.visibility</p:attrName>
                                        </p:attrNameLst>
                                      </p:cBhvr>
                                      <p:to>
                                        <p:strVal val="visible"/>
                                      </p:to>
                                    </p:set>
                                    <p:animEffect transition="in" filter="fade">
                                      <p:cBhvr>
                                        <p:cTn id="287" dur="1000"/>
                                        <p:tgtEl>
                                          <p:spTgt spid="173"/>
                                        </p:tgtEl>
                                      </p:cBhvr>
                                    </p:animEffect>
                                  </p:childTnLst>
                                </p:cTn>
                              </p:par>
                              <p:par>
                                <p:cTn id="288" presetID="10" presetClass="entr" presetSubtype="0" fill="hold" grpId="0" nodeType="withEffect">
                                  <p:stCondLst>
                                    <p:cond delay="500"/>
                                  </p:stCondLst>
                                  <p:childTnLst>
                                    <p:set>
                                      <p:cBhvr>
                                        <p:cTn id="289" dur="1" fill="hold">
                                          <p:stCondLst>
                                            <p:cond delay="0"/>
                                          </p:stCondLst>
                                        </p:cTn>
                                        <p:tgtEl>
                                          <p:spTgt spid="172"/>
                                        </p:tgtEl>
                                        <p:attrNameLst>
                                          <p:attrName>style.visibility</p:attrName>
                                        </p:attrNameLst>
                                      </p:cBhvr>
                                      <p:to>
                                        <p:strVal val="visible"/>
                                      </p:to>
                                    </p:set>
                                    <p:animEffect transition="in" filter="fade">
                                      <p:cBhvr>
                                        <p:cTn id="290" dur="1000"/>
                                        <p:tgtEl>
                                          <p:spTgt spid="172"/>
                                        </p:tgtEl>
                                      </p:cBhvr>
                                    </p:animEffect>
                                  </p:childTnLst>
                                </p:cTn>
                              </p:par>
                            </p:childTnLst>
                          </p:cTn>
                        </p:par>
                        <p:par>
                          <p:cTn id="291" fill="hold">
                            <p:stCondLst>
                              <p:cond delay="17300"/>
                            </p:stCondLst>
                            <p:childTnLst>
                              <p:par>
                                <p:cTn id="292" presetID="10" presetClass="entr" presetSubtype="0" fill="hold" grpId="0" nodeType="afterEffect">
                                  <p:stCondLst>
                                    <p:cond delay="500"/>
                                  </p:stCondLst>
                                  <p:childTnLst>
                                    <p:set>
                                      <p:cBhvr>
                                        <p:cTn id="293" dur="1" fill="hold">
                                          <p:stCondLst>
                                            <p:cond delay="0"/>
                                          </p:stCondLst>
                                        </p:cTn>
                                        <p:tgtEl>
                                          <p:spTgt spid="175"/>
                                        </p:tgtEl>
                                        <p:attrNameLst>
                                          <p:attrName>style.visibility</p:attrName>
                                        </p:attrNameLst>
                                      </p:cBhvr>
                                      <p:to>
                                        <p:strVal val="visible"/>
                                      </p:to>
                                    </p:set>
                                    <p:animEffect transition="in" filter="fade">
                                      <p:cBhvr>
                                        <p:cTn id="294" dur="1000"/>
                                        <p:tgtEl>
                                          <p:spTgt spid="175"/>
                                        </p:tgtEl>
                                      </p:cBhvr>
                                    </p:animEffect>
                                  </p:childTnLst>
                                </p:cTn>
                              </p:par>
                              <p:par>
                                <p:cTn id="295" presetID="10" presetClass="entr" presetSubtype="0" fill="hold" grpId="0" nodeType="withEffect">
                                  <p:stCondLst>
                                    <p:cond delay="500"/>
                                  </p:stCondLst>
                                  <p:childTnLst>
                                    <p:set>
                                      <p:cBhvr>
                                        <p:cTn id="296" dur="1" fill="hold">
                                          <p:stCondLst>
                                            <p:cond delay="0"/>
                                          </p:stCondLst>
                                        </p:cTn>
                                        <p:tgtEl>
                                          <p:spTgt spid="176"/>
                                        </p:tgtEl>
                                        <p:attrNameLst>
                                          <p:attrName>style.visibility</p:attrName>
                                        </p:attrNameLst>
                                      </p:cBhvr>
                                      <p:to>
                                        <p:strVal val="visible"/>
                                      </p:to>
                                    </p:set>
                                    <p:animEffect transition="in" filter="fade">
                                      <p:cBhvr>
                                        <p:cTn id="297" dur="1000"/>
                                        <p:tgtEl>
                                          <p:spTgt spid="176"/>
                                        </p:tgtEl>
                                      </p:cBhvr>
                                    </p:animEffect>
                                  </p:childTnLst>
                                </p:cTn>
                              </p:par>
                              <p:par>
                                <p:cTn id="298" presetID="10" presetClass="entr" presetSubtype="0" fill="hold" nodeType="withEffect">
                                  <p:stCondLst>
                                    <p:cond delay="500"/>
                                  </p:stCondLst>
                                  <p:childTnLst>
                                    <p:set>
                                      <p:cBhvr>
                                        <p:cTn id="299" dur="1" fill="hold">
                                          <p:stCondLst>
                                            <p:cond delay="0"/>
                                          </p:stCondLst>
                                        </p:cTn>
                                        <p:tgtEl>
                                          <p:spTgt spid="177"/>
                                        </p:tgtEl>
                                        <p:attrNameLst>
                                          <p:attrName>style.visibility</p:attrName>
                                        </p:attrNameLst>
                                      </p:cBhvr>
                                      <p:to>
                                        <p:strVal val="visible"/>
                                      </p:to>
                                    </p:set>
                                    <p:animEffect transition="in" filter="fade">
                                      <p:cBhvr>
                                        <p:cTn id="300" dur="1000"/>
                                        <p:tgtEl>
                                          <p:spTgt spid="177"/>
                                        </p:tgtEl>
                                      </p:cBhvr>
                                    </p:animEffect>
                                  </p:childTnLst>
                                </p:cTn>
                              </p:par>
                              <p:par>
                                <p:cTn id="301" presetID="10" presetClass="entr" presetSubtype="0" fill="hold" nodeType="withEffect">
                                  <p:stCondLst>
                                    <p:cond delay="500"/>
                                  </p:stCondLst>
                                  <p:childTnLst>
                                    <p:set>
                                      <p:cBhvr>
                                        <p:cTn id="302" dur="1" fill="hold">
                                          <p:stCondLst>
                                            <p:cond delay="0"/>
                                          </p:stCondLst>
                                        </p:cTn>
                                        <p:tgtEl>
                                          <p:spTgt spid="178"/>
                                        </p:tgtEl>
                                        <p:attrNameLst>
                                          <p:attrName>style.visibility</p:attrName>
                                        </p:attrNameLst>
                                      </p:cBhvr>
                                      <p:to>
                                        <p:strVal val="visible"/>
                                      </p:to>
                                    </p:set>
                                    <p:animEffect transition="in" filter="fade">
                                      <p:cBhvr>
                                        <p:cTn id="303" dur="1000"/>
                                        <p:tgtEl>
                                          <p:spTgt spid="178"/>
                                        </p:tgtEl>
                                      </p:cBhvr>
                                    </p:animEffect>
                                  </p:childTnLst>
                                </p:cTn>
                              </p:par>
                              <p:par>
                                <p:cTn id="304" presetID="10" presetClass="entr" presetSubtype="0" fill="hold" nodeType="withEffect">
                                  <p:stCondLst>
                                    <p:cond delay="500"/>
                                  </p:stCondLst>
                                  <p:childTnLst>
                                    <p:set>
                                      <p:cBhvr>
                                        <p:cTn id="305" dur="1" fill="hold">
                                          <p:stCondLst>
                                            <p:cond delay="0"/>
                                          </p:stCondLst>
                                        </p:cTn>
                                        <p:tgtEl>
                                          <p:spTgt spid="179"/>
                                        </p:tgtEl>
                                        <p:attrNameLst>
                                          <p:attrName>style.visibility</p:attrName>
                                        </p:attrNameLst>
                                      </p:cBhvr>
                                      <p:to>
                                        <p:strVal val="visible"/>
                                      </p:to>
                                    </p:set>
                                    <p:animEffect transition="in" filter="fade">
                                      <p:cBhvr>
                                        <p:cTn id="306" dur="1000"/>
                                        <p:tgtEl>
                                          <p:spTgt spid="179"/>
                                        </p:tgtEl>
                                      </p:cBhvr>
                                    </p:animEffect>
                                  </p:childTnLst>
                                </p:cTn>
                              </p:par>
                            </p:childTnLst>
                          </p:cTn>
                        </p:par>
                        <p:par>
                          <p:cTn id="307" fill="hold">
                            <p:stCondLst>
                              <p:cond delay="18800"/>
                            </p:stCondLst>
                            <p:childTnLst>
                              <p:par>
                                <p:cTn id="308" presetID="10" presetClass="entr" presetSubtype="0" fill="hold" grpId="0" nodeType="afterEffect">
                                  <p:stCondLst>
                                    <p:cond delay="500"/>
                                  </p:stCondLst>
                                  <p:childTnLst>
                                    <p:set>
                                      <p:cBhvr>
                                        <p:cTn id="309" dur="1" fill="hold">
                                          <p:stCondLst>
                                            <p:cond delay="0"/>
                                          </p:stCondLst>
                                        </p:cTn>
                                        <p:tgtEl>
                                          <p:spTgt spid="180"/>
                                        </p:tgtEl>
                                        <p:attrNameLst>
                                          <p:attrName>style.visibility</p:attrName>
                                        </p:attrNameLst>
                                      </p:cBhvr>
                                      <p:to>
                                        <p:strVal val="visible"/>
                                      </p:to>
                                    </p:set>
                                    <p:animEffect transition="in" filter="fade">
                                      <p:cBhvr>
                                        <p:cTn id="310" dur="2000"/>
                                        <p:tgtEl>
                                          <p:spTgt spid="180"/>
                                        </p:tgtEl>
                                      </p:cBhvr>
                                    </p:animEffect>
                                  </p:childTnLst>
                                </p:cTn>
                              </p:par>
                              <p:par>
                                <p:cTn id="311" presetID="10" presetClass="entr" presetSubtype="0" fill="hold" grpId="0" nodeType="withEffect">
                                  <p:stCondLst>
                                    <p:cond delay="500"/>
                                  </p:stCondLst>
                                  <p:childTnLst>
                                    <p:set>
                                      <p:cBhvr>
                                        <p:cTn id="312" dur="1" fill="hold">
                                          <p:stCondLst>
                                            <p:cond delay="0"/>
                                          </p:stCondLst>
                                        </p:cTn>
                                        <p:tgtEl>
                                          <p:spTgt spid="181"/>
                                        </p:tgtEl>
                                        <p:attrNameLst>
                                          <p:attrName>style.visibility</p:attrName>
                                        </p:attrNameLst>
                                      </p:cBhvr>
                                      <p:to>
                                        <p:strVal val="visible"/>
                                      </p:to>
                                    </p:set>
                                    <p:animEffect transition="in" filter="fade">
                                      <p:cBhvr>
                                        <p:cTn id="313" dur="2000"/>
                                        <p:tgtEl>
                                          <p:spTgt spid="181"/>
                                        </p:tgtEl>
                                      </p:cBhvr>
                                    </p:animEffect>
                                  </p:childTnLst>
                                </p:cTn>
                              </p:par>
                              <p:par>
                                <p:cTn id="314" presetID="10" presetClass="entr" presetSubtype="0" fill="hold" nodeType="withEffect">
                                  <p:stCondLst>
                                    <p:cond delay="500"/>
                                  </p:stCondLst>
                                  <p:childTnLst>
                                    <p:set>
                                      <p:cBhvr>
                                        <p:cTn id="315" dur="1" fill="hold">
                                          <p:stCondLst>
                                            <p:cond delay="0"/>
                                          </p:stCondLst>
                                        </p:cTn>
                                        <p:tgtEl>
                                          <p:spTgt spid="49"/>
                                        </p:tgtEl>
                                        <p:attrNameLst>
                                          <p:attrName>style.visibility</p:attrName>
                                        </p:attrNameLst>
                                      </p:cBhvr>
                                      <p:to>
                                        <p:strVal val="visible"/>
                                      </p:to>
                                    </p:set>
                                    <p:animEffect transition="in" filter="fade">
                                      <p:cBhvr>
                                        <p:cTn id="316" dur="2000"/>
                                        <p:tgtEl>
                                          <p:spTgt spid="49"/>
                                        </p:tgtEl>
                                      </p:cBhvr>
                                    </p:animEffect>
                                  </p:childTnLst>
                                </p:cTn>
                              </p:par>
                              <p:par>
                                <p:cTn id="317" presetID="10" presetClass="entr" presetSubtype="0" fill="hold" nodeType="withEffect">
                                  <p:stCondLst>
                                    <p:cond delay="500"/>
                                  </p:stCondLst>
                                  <p:childTnLst>
                                    <p:set>
                                      <p:cBhvr>
                                        <p:cTn id="318" dur="1" fill="hold">
                                          <p:stCondLst>
                                            <p:cond delay="0"/>
                                          </p:stCondLst>
                                        </p:cTn>
                                        <p:tgtEl>
                                          <p:spTgt spid="50"/>
                                        </p:tgtEl>
                                        <p:attrNameLst>
                                          <p:attrName>style.visibility</p:attrName>
                                        </p:attrNameLst>
                                      </p:cBhvr>
                                      <p:to>
                                        <p:strVal val="visible"/>
                                      </p:to>
                                    </p:set>
                                    <p:animEffect transition="in" filter="fade">
                                      <p:cBhvr>
                                        <p:cTn id="319" dur="2000"/>
                                        <p:tgtEl>
                                          <p:spTgt spid="50"/>
                                        </p:tgtEl>
                                      </p:cBhvr>
                                    </p:animEffect>
                                  </p:childTnLst>
                                </p:cTn>
                              </p:par>
                              <p:par>
                                <p:cTn id="320" presetID="10" presetClass="entr" presetSubtype="0" fill="hold" nodeType="withEffect">
                                  <p:stCondLst>
                                    <p:cond delay="500"/>
                                  </p:stCondLst>
                                  <p:childTnLst>
                                    <p:set>
                                      <p:cBhvr>
                                        <p:cTn id="321" dur="1" fill="hold">
                                          <p:stCondLst>
                                            <p:cond delay="0"/>
                                          </p:stCondLst>
                                        </p:cTn>
                                        <p:tgtEl>
                                          <p:spTgt spid="51"/>
                                        </p:tgtEl>
                                        <p:attrNameLst>
                                          <p:attrName>style.visibility</p:attrName>
                                        </p:attrNameLst>
                                      </p:cBhvr>
                                      <p:to>
                                        <p:strVal val="visible"/>
                                      </p:to>
                                    </p:set>
                                    <p:animEffect transition="in" filter="fade">
                                      <p:cBhvr>
                                        <p:cTn id="322" dur="2000"/>
                                        <p:tgtEl>
                                          <p:spTgt spid="51"/>
                                        </p:tgtEl>
                                      </p:cBhvr>
                                    </p:animEffect>
                                  </p:childTnLst>
                                </p:cTn>
                              </p:par>
                            </p:childTnLst>
                          </p:cTn>
                        </p:par>
                      </p:childTnLst>
                    </p:cTn>
                  </p:par>
                  <p:par>
                    <p:cTn id="323" fill="hold">
                      <p:stCondLst>
                        <p:cond delay="indefinite"/>
                      </p:stCondLst>
                      <p:childTnLst>
                        <p:par>
                          <p:cTn id="324" fill="hold">
                            <p:stCondLst>
                              <p:cond delay="0"/>
                            </p:stCondLst>
                            <p:childTnLst>
                              <p:par>
                                <p:cTn id="325" presetID="1" presetClass="exit" presetSubtype="0" fill="hold" grpId="1" nodeType="clickEffect">
                                  <p:stCondLst>
                                    <p:cond delay="0"/>
                                  </p:stCondLst>
                                  <p:childTnLst>
                                    <p:set>
                                      <p:cBhvr>
                                        <p:cTn id="326" dur="1" fill="hold">
                                          <p:stCondLst>
                                            <p:cond delay="0"/>
                                          </p:stCondLst>
                                        </p:cTn>
                                        <p:tgtEl>
                                          <p:spTgt spid="143"/>
                                        </p:tgtEl>
                                        <p:attrNameLst>
                                          <p:attrName>style.visibility</p:attrName>
                                        </p:attrNameLst>
                                      </p:cBhvr>
                                      <p:to>
                                        <p:strVal val="hidden"/>
                                      </p:to>
                                    </p:set>
                                  </p:childTnLst>
                                </p:cTn>
                              </p:par>
                              <p:par>
                                <p:cTn id="327" presetID="1" presetClass="exit" presetSubtype="0" fill="hold" nodeType="withEffect">
                                  <p:stCondLst>
                                    <p:cond delay="0"/>
                                  </p:stCondLst>
                                  <p:childTnLst>
                                    <p:set>
                                      <p:cBhvr>
                                        <p:cTn id="328" dur="1" fill="hold">
                                          <p:stCondLst>
                                            <p:cond delay="0"/>
                                          </p:stCondLst>
                                        </p:cTn>
                                        <p:tgtEl>
                                          <p:spTgt spid="36"/>
                                        </p:tgtEl>
                                        <p:attrNameLst>
                                          <p:attrName>style.visibility</p:attrName>
                                        </p:attrNameLst>
                                      </p:cBhvr>
                                      <p:to>
                                        <p:strVal val="hidden"/>
                                      </p:to>
                                    </p:set>
                                  </p:childTnLst>
                                </p:cTn>
                              </p:par>
                              <p:par>
                                <p:cTn id="329" presetID="1" presetClass="exit" presetSubtype="0" fill="hold" grpId="1" nodeType="withEffect">
                                  <p:stCondLst>
                                    <p:cond delay="0"/>
                                  </p:stCondLst>
                                  <p:childTnLst>
                                    <p:set>
                                      <p:cBhvr>
                                        <p:cTn id="330" dur="1" fill="hold">
                                          <p:stCondLst>
                                            <p:cond delay="0"/>
                                          </p:stCondLst>
                                        </p:cTn>
                                        <p:tgtEl>
                                          <p:spTgt spid="160"/>
                                        </p:tgtEl>
                                        <p:attrNameLst>
                                          <p:attrName>style.visibility</p:attrName>
                                        </p:attrNameLst>
                                      </p:cBhvr>
                                      <p:to>
                                        <p:strVal val="hidden"/>
                                      </p:to>
                                    </p:set>
                                  </p:childTnLst>
                                </p:cTn>
                              </p:par>
                              <p:par>
                                <p:cTn id="331" presetID="1" presetClass="exit" presetSubtype="0" fill="hold" grpId="1" nodeType="withEffect">
                                  <p:stCondLst>
                                    <p:cond delay="0"/>
                                  </p:stCondLst>
                                  <p:childTnLst>
                                    <p:set>
                                      <p:cBhvr>
                                        <p:cTn id="332" dur="1" fill="hold">
                                          <p:stCondLst>
                                            <p:cond delay="0"/>
                                          </p:stCondLst>
                                        </p:cTn>
                                        <p:tgtEl>
                                          <p:spTgt spid="161"/>
                                        </p:tgtEl>
                                        <p:attrNameLst>
                                          <p:attrName>style.visibility</p:attrName>
                                        </p:attrNameLst>
                                      </p:cBhvr>
                                      <p:to>
                                        <p:strVal val="hidden"/>
                                      </p:to>
                                    </p:set>
                                  </p:childTnLst>
                                </p:cTn>
                              </p:par>
                              <p:par>
                                <p:cTn id="333" presetID="1" presetClass="exit" presetSubtype="0" fill="hold" nodeType="withEffect">
                                  <p:stCondLst>
                                    <p:cond delay="0"/>
                                  </p:stCondLst>
                                  <p:childTnLst>
                                    <p:set>
                                      <p:cBhvr>
                                        <p:cTn id="334" dur="1" fill="hold">
                                          <p:stCondLst>
                                            <p:cond delay="0"/>
                                          </p:stCondLst>
                                        </p:cTn>
                                        <p:tgtEl>
                                          <p:spTgt spid="4"/>
                                        </p:tgtEl>
                                        <p:attrNameLst>
                                          <p:attrName>style.visibility</p:attrName>
                                        </p:attrNameLst>
                                      </p:cBhvr>
                                      <p:to>
                                        <p:strVal val="hidden"/>
                                      </p:to>
                                    </p:set>
                                  </p:childTnLst>
                                </p:cTn>
                              </p:par>
                              <p:par>
                                <p:cTn id="335" presetID="1" presetClass="exit" presetSubtype="0" fill="hold" grpId="1" nodeType="withEffect">
                                  <p:stCondLst>
                                    <p:cond delay="0"/>
                                  </p:stCondLst>
                                  <p:childTnLst>
                                    <p:set>
                                      <p:cBhvr>
                                        <p:cTn id="336" dur="1" fill="hold">
                                          <p:stCondLst>
                                            <p:cond delay="0"/>
                                          </p:stCondLst>
                                        </p:cTn>
                                        <p:tgtEl>
                                          <p:spTgt spid="172"/>
                                        </p:tgtEl>
                                        <p:attrNameLst>
                                          <p:attrName>style.visibility</p:attrName>
                                        </p:attrNameLst>
                                      </p:cBhvr>
                                      <p:to>
                                        <p:strVal val="hidden"/>
                                      </p:to>
                                    </p:set>
                                  </p:childTnLst>
                                </p:cTn>
                              </p:par>
                              <p:par>
                                <p:cTn id="337" presetID="1" presetClass="exit" presetSubtype="0" fill="hold" grpId="1" nodeType="withEffect">
                                  <p:stCondLst>
                                    <p:cond delay="0"/>
                                  </p:stCondLst>
                                  <p:childTnLst>
                                    <p:set>
                                      <p:cBhvr>
                                        <p:cTn id="338" dur="1" fill="hold">
                                          <p:stCondLst>
                                            <p:cond delay="0"/>
                                          </p:stCondLst>
                                        </p:cTn>
                                        <p:tgtEl>
                                          <p:spTgt spid="173"/>
                                        </p:tgtEl>
                                        <p:attrNameLst>
                                          <p:attrName>style.visibility</p:attrName>
                                        </p:attrNameLst>
                                      </p:cBhvr>
                                      <p:to>
                                        <p:strVal val="hidden"/>
                                      </p:to>
                                    </p:set>
                                  </p:childTnLst>
                                </p:cTn>
                              </p:par>
                              <p:par>
                                <p:cTn id="339" presetID="1" presetClass="exit" presetSubtype="0" fill="hold" grpId="1" nodeType="withEffect">
                                  <p:stCondLst>
                                    <p:cond delay="0"/>
                                  </p:stCondLst>
                                  <p:childTnLst>
                                    <p:set>
                                      <p:cBhvr>
                                        <p:cTn id="340" dur="1" fill="hold">
                                          <p:stCondLst>
                                            <p:cond delay="0"/>
                                          </p:stCondLst>
                                        </p:cTn>
                                        <p:tgtEl>
                                          <p:spTgt spid="175"/>
                                        </p:tgtEl>
                                        <p:attrNameLst>
                                          <p:attrName>style.visibility</p:attrName>
                                        </p:attrNameLst>
                                      </p:cBhvr>
                                      <p:to>
                                        <p:strVal val="hidden"/>
                                      </p:to>
                                    </p:set>
                                  </p:childTnLst>
                                </p:cTn>
                              </p:par>
                              <p:par>
                                <p:cTn id="341" presetID="1" presetClass="exit" presetSubtype="0" fill="hold" grpId="1" nodeType="withEffect">
                                  <p:stCondLst>
                                    <p:cond delay="0"/>
                                  </p:stCondLst>
                                  <p:childTnLst>
                                    <p:set>
                                      <p:cBhvr>
                                        <p:cTn id="342" dur="1" fill="hold">
                                          <p:stCondLst>
                                            <p:cond delay="0"/>
                                          </p:stCondLst>
                                        </p:cTn>
                                        <p:tgtEl>
                                          <p:spTgt spid="176"/>
                                        </p:tgtEl>
                                        <p:attrNameLst>
                                          <p:attrName>style.visibility</p:attrName>
                                        </p:attrNameLst>
                                      </p:cBhvr>
                                      <p:to>
                                        <p:strVal val="hidden"/>
                                      </p:to>
                                    </p:set>
                                  </p:childTnLst>
                                </p:cTn>
                              </p:par>
                              <p:par>
                                <p:cTn id="343" presetID="1" presetClass="exit" presetSubtype="0" fill="hold" nodeType="withEffect">
                                  <p:stCondLst>
                                    <p:cond delay="0"/>
                                  </p:stCondLst>
                                  <p:childTnLst>
                                    <p:set>
                                      <p:cBhvr>
                                        <p:cTn id="344" dur="1" fill="hold">
                                          <p:stCondLst>
                                            <p:cond delay="0"/>
                                          </p:stCondLst>
                                        </p:cTn>
                                        <p:tgtEl>
                                          <p:spTgt spid="177"/>
                                        </p:tgtEl>
                                        <p:attrNameLst>
                                          <p:attrName>style.visibility</p:attrName>
                                        </p:attrNameLst>
                                      </p:cBhvr>
                                      <p:to>
                                        <p:strVal val="hidden"/>
                                      </p:to>
                                    </p:set>
                                  </p:childTnLst>
                                </p:cTn>
                              </p:par>
                              <p:par>
                                <p:cTn id="345" presetID="1" presetClass="exit" presetSubtype="0" fill="hold" nodeType="withEffect">
                                  <p:stCondLst>
                                    <p:cond delay="0"/>
                                  </p:stCondLst>
                                  <p:childTnLst>
                                    <p:set>
                                      <p:cBhvr>
                                        <p:cTn id="346" dur="1" fill="hold">
                                          <p:stCondLst>
                                            <p:cond delay="0"/>
                                          </p:stCondLst>
                                        </p:cTn>
                                        <p:tgtEl>
                                          <p:spTgt spid="178"/>
                                        </p:tgtEl>
                                        <p:attrNameLst>
                                          <p:attrName>style.visibility</p:attrName>
                                        </p:attrNameLst>
                                      </p:cBhvr>
                                      <p:to>
                                        <p:strVal val="hidden"/>
                                      </p:to>
                                    </p:set>
                                  </p:childTnLst>
                                </p:cTn>
                              </p:par>
                              <p:par>
                                <p:cTn id="347" presetID="1" presetClass="exit" presetSubtype="0" fill="hold" nodeType="withEffect">
                                  <p:stCondLst>
                                    <p:cond delay="0"/>
                                  </p:stCondLst>
                                  <p:childTnLst>
                                    <p:set>
                                      <p:cBhvr>
                                        <p:cTn id="348" dur="1" fill="hold">
                                          <p:stCondLst>
                                            <p:cond delay="0"/>
                                          </p:stCondLst>
                                        </p:cTn>
                                        <p:tgtEl>
                                          <p:spTgt spid="179"/>
                                        </p:tgtEl>
                                        <p:attrNameLst>
                                          <p:attrName>style.visibility</p:attrName>
                                        </p:attrNameLst>
                                      </p:cBhvr>
                                      <p:to>
                                        <p:strVal val="hidden"/>
                                      </p:to>
                                    </p:set>
                                  </p:childTnLst>
                                </p:cTn>
                              </p:par>
                              <p:par>
                                <p:cTn id="349" presetID="1" presetClass="exit" presetSubtype="0" fill="hold" nodeType="withEffect">
                                  <p:stCondLst>
                                    <p:cond delay="0"/>
                                  </p:stCondLst>
                                  <p:childTnLst>
                                    <p:set>
                                      <p:cBhvr>
                                        <p:cTn id="350" dur="1" fill="hold">
                                          <p:stCondLst>
                                            <p:cond delay="0"/>
                                          </p:stCondLst>
                                        </p:cTn>
                                        <p:tgtEl>
                                          <p:spTgt spid="180"/>
                                        </p:tgtEl>
                                        <p:attrNameLst>
                                          <p:attrName>style.visibility</p:attrName>
                                        </p:attrNameLst>
                                      </p:cBhvr>
                                      <p:to>
                                        <p:strVal val="hidden"/>
                                      </p:to>
                                    </p:set>
                                  </p:childTnLst>
                                </p:cTn>
                              </p:par>
                              <p:par>
                                <p:cTn id="351" presetID="1" presetClass="exit" presetSubtype="0" fill="hold" nodeType="withEffect">
                                  <p:stCondLst>
                                    <p:cond delay="0"/>
                                  </p:stCondLst>
                                  <p:childTnLst>
                                    <p:set>
                                      <p:cBhvr>
                                        <p:cTn id="352" dur="1" fill="hold">
                                          <p:stCondLst>
                                            <p:cond delay="0"/>
                                          </p:stCondLst>
                                        </p:cTn>
                                        <p:tgtEl>
                                          <p:spTgt spid="181"/>
                                        </p:tgtEl>
                                        <p:attrNameLst>
                                          <p:attrName>style.visibility</p:attrName>
                                        </p:attrNameLst>
                                      </p:cBhvr>
                                      <p:to>
                                        <p:strVal val="hidden"/>
                                      </p:to>
                                    </p:set>
                                  </p:childTnLst>
                                </p:cTn>
                              </p:par>
                              <p:par>
                                <p:cTn id="353" presetID="1" presetClass="exit" presetSubtype="0" fill="hold" nodeType="withEffect">
                                  <p:stCondLst>
                                    <p:cond delay="0"/>
                                  </p:stCondLst>
                                  <p:childTnLst>
                                    <p:set>
                                      <p:cBhvr>
                                        <p:cTn id="354" dur="1" fill="hold">
                                          <p:stCondLst>
                                            <p:cond delay="0"/>
                                          </p:stCondLst>
                                        </p:cTn>
                                        <p:tgtEl>
                                          <p:spTgt spid="49"/>
                                        </p:tgtEl>
                                        <p:attrNameLst>
                                          <p:attrName>style.visibility</p:attrName>
                                        </p:attrNameLst>
                                      </p:cBhvr>
                                      <p:to>
                                        <p:strVal val="hidden"/>
                                      </p:to>
                                    </p:set>
                                  </p:childTnLst>
                                </p:cTn>
                              </p:par>
                              <p:par>
                                <p:cTn id="355" presetID="1" presetClass="exit" presetSubtype="0" fill="hold" nodeType="withEffect">
                                  <p:stCondLst>
                                    <p:cond delay="0"/>
                                  </p:stCondLst>
                                  <p:childTnLst>
                                    <p:set>
                                      <p:cBhvr>
                                        <p:cTn id="356" dur="1" fill="hold">
                                          <p:stCondLst>
                                            <p:cond delay="0"/>
                                          </p:stCondLst>
                                        </p:cTn>
                                        <p:tgtEl>
                                          <p:spTgt spid="50"/>
                                        </p:tgtEl>
                                        <p:attrNameLst>
                                          <p:attrName>style.visibility</p:attrName>
                                        </p:attrNameLst>
                                      </p:cBhvr>
                                      <p:to>
                                        <p:strVal val="hidden"/>
                                      </p:to>
                                    </p:set>
                                  </p:childTnLst>
                                </p:cTn>
                              </p:par>
                              <p:par>
                                <p:cTn id="357" presetID="1" presetClass="exit" presetSubtype="0" fill="hold" nodeType="withEffect">
                                  <p:stCondLst>
                                    <p:cond delay="0"/>
                                  </p:stCondLst>
                                  <p:childTnLst>
                                    <p:set>
                                      <p:cBhvr>
                                        <p:cTn id="358" dur="1" fill="hold">
                                          <p:stCondLst>
                                            <p:cond delay="0"/>
                                          </p:stCondLst>
                                        </p:cTn>
                                        <p:tgtEl>
                                          <p:spTgt spid="51"/>
                                        </p:tgtEl>
                                        <p:attrNameLst>
                                          <p:attrName>style.visibility</p:attrName>
                                        </p:attrNameLst>
                                      </p:cBhvr>
                                      <p:to>
                                        <p:strVal val="hidden"/>
                                      </p:to>
                                    </p:set>
                                  </p:childTnLst>
                                </p:cTn>
                              </p:par>
                              <p:par>
                                <p:cTn id="359" presetID="1" presetClass="exit" presetSubtype="0" fill="hold" nodeType="withEffect">
                                  <p:stCondLst>
                                    <p:cond delay="0"/>
                                  </p:stCondLst>
                                  <p:childTnLst>
                                    <p:set>
                                      <p:cBhvr>
                                        <p:cTn id="360" dur="1" fill="hold">
                                          <p:stCondLst>
                                            <p:cond delay="0"/>
                                          </p:stCondLst>
                                        </p:cTn>
                                        <p:tgtEl>
                                          <p:spTgt spid="167"/>
                                        </p:tgtEl>
                                        <p:attrNameLst>
                                          <p:attrName>style.visibility</p:attrName>
                                        </p:attrNameLst>
                                      </p:cBhvr>
                                      <p:to>
                                        <p:strVal val="hidden"/>
                                      </p:to>
                                    </p:set>
                                  </p:childTnLst>
                                </p:cTn>
                              </p:par>
                            </p:childTnLst>
                          </p:cTn>
                        </p:par>
                        <p:par>
                          <p:cTn id="361" fill="hold">
                            <p:stCondLst>
                              <p:cond delay="0"/>
                            </p:stCondLst>
                            <p:childTnLst>
                              <p:par>
                                <p:cTn id="362" presetID="10" presetClass="entr" presetSubtype="0" fill="hold" grpId="0" nodeType="afterEffect">
                                  <p:stCondLst>
                                    <p:cond delay="400"/>
                                  </p:stCondLst>
                                  <p:childTnLst>
                                    <p:set>
                                      <p:cBhvr>
                                        <p:cTn id="363" dur="1" fill="hold">
                                          <p:stCondLst>
                                            <p:cond delay="0"/>
                                          </p:stCondLst>
                                        </p:cTn>
                                        <p:tgtEl>
                                          <p:spTgt spid="194"/>
                                        </p:tgtEl>
                                        <p:attrNameLst>
                                          <p:attrName>style.visibility</p:attrName>
                                        </p:attrNameLst>
                                      </p:cBhvr>
                                      <p:to>
                                        <p:strVal val="visible"/>
                                      </p:to>
                                    </p:set>
                                    <p:animEffect transition="in" filter="fade">
                                      <p:cBhvr>
                                        <p:cTn id="364" dur="2000"/>
                                        <p:tgtEl>
                                          <p:spTgt spid="194"/>
                                        </p:tgtEl>
                                      </p:cBhvr>
                                    </p:animEffect>
                                  </p:childTnLst>
                                </p:cTn>
                              </p:par>
                              <p:par>
                                <p:cTn id="365" presetID="10" presetClass="entr" presetSubtype="0" fill="hold" grpId="0" nodeType="withEffect">
                                  <p:stCondLst>
                                    <p:cond delay="400"/>
                                  </p:stCondLst>
                                  <p:childTnLst>
                                    <p:set>
                                      <p:cBhvr>
                                        <p:cTn id="366" dur="1" fill="hold">
                                          <p:stCondLst>
                                            <p:cond delay="0"/>
                                          </p:stCondLst>
                                        </p:cTn>
                                        <p:tgtEl>
                                          <p:spTgt spid="195"/>
                                        </p:tgtEl>
                                        <p:attrNameLst>
                                          <p:attrName>style.visibility</p:attrName>
                                        </p:attrNameLst>
                                      </p:cBhvr>
                                      <p:to>
                                        <p:strVal val="visible"/>
                                      </p:to>
                                    </p:set>
                                    <p:animEffect transition="in" filter="fade">
                                      <p:cBhvr>
                                        <p:cTn id="367" dur="2000"/>
                                        <p:tgtEl>
                                          <p:spTgt spid="195"/>
                                        </p:tgtEl>
                                      </p:cBhvr>
                                    </p:animEffect>
                                  </p:childTnLst>
                                </p:cTn>
                              </p:par>
                              <p:par>
                                <p:cTn id="368" presetID="10" presetClass="entr" presetSubtype="0" fill="hold" grpId="0" nodeType="withEffect">
                                  <p:stCondLst>
                                    <p:cond delay="400"/>
                                  </p:stCondLst>
                                  <p:childTnLst>
                                    <p:set>
                                      <p:cBhvr>
                                        <p:cTn id="369" dur="1" fill="hold">
                                          <p:stCondLst>
                                            <p:cond delay="0"/>
                                          </p:stCondLst>
                                        </p:cTn>
                                        <p:tgtEl>
                                          <p:spTgt spid="196"/>
                                        </p:tgtEl>
                                        <p:attrNameLst>
                                          <p:attrName>style.visibility</p:attrName>
                                        </p:attrNameLst>
                                      </p:cBhvr>
                                      <p:to>
                                        <p:strVal val="visible"/>
                                      </p:to>
                                    </p:set>
                                    <p:animEffect transition="in" filter="fade">
                                      <p:cBhvr>
                                        <p:cTn id="370" dur="2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7" grpId="0" animBg="1"/>
      <p:bldP spid="118" grpId="0" animBg="1"/>
      <p:bldP spid="119" grpId="0" animBg="1"/>
      <p:bldP spid="120" grpId="0" animBg="1"/>
      <p:bldP spid="143" grpId="0" animBg="1"/>
      <p:bldP spid="143" grpId="1" animBg="1"/>
      <p:bldP spid="160" grpId="0"/>
      <p:bldP spid="160" grpId="1"/>
      <p:bldP spid="161" grpId="0" animBg="1"/>
      <p:bldP spid="161" grpId="1" animBg="1"/>
      <p:bldP spid="167" grpId="0"/>
      <p:bldP spid="172" grpId="0" animBg="1"/>
      <p:bldP spid="172" grpId="1" animBg="1"/>
      <p:bldP spid="173" grpId="0"/>
      <p:bldP spid="173" grpId="1"/>
      <p:bldP spid="175" grpId="0" animBg="1"/>
      <p:bldP spid="175" grpId="1" animBg="1"/>
      <p:bldP spid="176" grpId="0"/>
      <p:bldP spid="176" grpId="1"/>
      <p:bldP spid="180" grpId="0" animBg="1"/>
      <p:bldP spid="181" grpId="0"/>
      <p:bldP spid="194" grpId="0" animBg="1"/>
      <p:bldP spid="195" grpId="0"/>
      <p:bldP spid="1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High Energy Physics Data Analysis</a:t>
            </a:r>
            <a:endParaRPr lang="en-US" sz="3600" dirty="0"/>
          </a:p>
        </p:txBody>
      </p:sp>
      <p:sp>
        <p:nvSpPr>
          <p:cNvPr id="3" name="Content Placeholder 2"/>
          <p:cNvSpPr>
            <a:spLocks noGrp="1"/>
          </p:cNvSpPr>
          <p:nvPr>
            <p:ph idx="1"/>
          </p:nvPr>
        </p:nvSpPr>
        <p:spPr>
          <a:xfrm>
            <a:off x="304800" y="4114800"/>
            <a:ext cx="8534400" cy="2743200"/>
          </a:xfrm>
        </p:spPr>
        <p:txBody>
          <a:bodyPr>
            <a:normAutofit fontScale="70000" lnSpcReduction="20000"/>
          </a:bodyPr>
          <a:lstStyle/>
          <a:p>
            <a:r>
              <a:rPr lang="en-US" dirty="0" smtClean="0"/>
              <a:t>Data analysis requires ROOT framework (ROOT Interpreted Scripts)</a:t>
            </a:r>
          </a:p>
          <a:p>
            <a:r>
              <a:rPr lang="en-US" dirty="0" smtClean="0"/>
              <a:t>The Data set is a large (up to 1TB)</a:t>
            </a:r>
          </a:p>
          <a:p>
            <a:r>
              <a:rPr lang="en-US" dirty="0" smtClean="0"/>
              <a:t>Performance depends on disk access speeds</a:t>
            </a:r>
          </a:p>
          <a:p>
            <a:r>
              <a:rPr lang="en-US" dirty="0" smtClean="0"/>
              <a:t>Hadoop implementation uses a shared parallel file system (</a:t>
            </a:r>
            <a:r>
              <a:rPr lang="en-US" dirty="0" err="1" smtClean="0"/>
              <a:t>Lustre</a:t>
            </a:r>
            <a:r>
              <a:rPr lang="en-US" dirty="0" smtClean="0"/>
              <a:t>)</a:t>
            </a:r>
          </a:p>
          <a:p>
            <a:pPr lvl="1"/>
            <a:r>
              <a:rPr lang="en-US" dirty="0" smtClean="0"/>
              <a:t>ROOT scripts cannot access data from HDFS</a:t>
            </a:r>
          </a:p>
          <a:p>
            <a:pPr lvl="1"/>
            <a:r>
              <a:rPr lang="en-US" dirty="0" smtClean="0"/>
              <a:t>On demand data movement has significant overhead</a:t>
            </a:r>
          </a:p>
          <a:p>
            <a:r>
              <a:rPr lang="en-US" dirty="0" smtClean="0"/>
              <a:t>Dryad stores data in local disks </a:t>
            </a:r>
          </a:p>
          <a:p>
            <a:pPr lvl="1"/>
            <a:r>
              <a:rPr lang="en-US" dirty="0" smtClean="0"/>
              <a:t>Better performance</a:t>
            </a:r>
          </a:p>
        </p:txBody>
      </p:sp>
      <p:pic>
        <p:nvPicPr>
          <p:cNvPr id="4" name="Picture 3" descr="HEP_color.png"/>
          <p:cNvPicPr>
            <a:picLocks noChangeAspect="1"/>
          </p:cNvPicPr>
          <p:nvPr/>
        </p:nvPicPr>
        <p:blipFill>
          <a:blip r:embed="rId3" cstate="print"/>
          <a:stretch>
            <a:fillRect/>
          </a:stretch>
        </p:blipFill>
        <p:spPr>
          <a:xfrm>
            <a:off x="228600" y="1295400"/>
            <a:ext cx="3331336" cy="2438400"/>
          </a:xfrm>
          <a:prstGeom prst="rect">
            <a:avLst/>
          </a:prstGeom>
        </p:spPr>
      </p:pic>
      <p:pic>
        <p:nvPicPr>
          <p:cNvPr id="6" name="Picture 5" descr="hep_color.png"/>
          <p:cNvPicPr>
            <a:picLocks noChangeAspect="1"/>
          </p:cNvPicPr>
          <p:nvPr/>
        </p:nvPicPr>
        <p:blipFill>
          <a:blip r:embed="rId4" cstate="print"/>
          <a:stretch>
            <a:fillRect/>
          </a:stretch>
        </p:blipFill>
        <p:spPr>
          <a:xfrm>
            <a:off x="3895780" y="1143000"/>
            <a:ext cx="4562420" cy="2743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10400" cy="1143000"/>
          </a:xfrm>
        </p:spPr>
        <p:txBody>
          <a:bodyPr>
            <a:normAutofit/>
          </a:bodyPr>
          <a:lstStyle/>
          <a:p>
            <a:r>
              <a:rPr lang="en-US" sz="3200" dirty="0" smtClean="0"/>
              <a:t>Reduce Phase of Particle Physics </a:t>
            </a:r>
            <a:br>
              <a:rPr lang="en-US" sz="3200" dirty="0" smtClean="0"/>
            </a:br>
            <a:r>
              <a:rPr lang="en-US" sz="3200" dirty="0" smtClean="0"/>
              <a:t>“Find the Higgs” using </a:t>
            </a:r>
            <a:r>
              <a:rPr lang="en-US" sz="3200" dirty="0" smtClean="0"/>
              <a:t>MapReduce</a:t>
            </a:r>
            <a:endParaRPr lang="en-US" sz="3200" dirty="0"/>
          </a:p>
        </p:txBody>
      </p:sp>
      <p:sp>
        <p:nvSpPr>
          <p:cNvPr id="3" name="Content Placeholder 2"/>
          <p:cNvSpPr>
            <a:spLocks noGrp="1"/>
          </p:cNvSpPr>
          <p:nvPr>
            <p:ph idx="1"/>
          </p:nvPr>
        </p:nvSpPr>
        <p:spPr>
          <a:xfrm>
            <a:off x="381000" y="5943600"/>
            <a:ext cx="8001000" cy="685800"/>
          </a:xfrm>
        </p:spPr>
        <p:txBody>
          <a:bodyPr>
            <a:noAutofit/>
          </a:bodyPr>
          <a:lstStyle/>
          <a:p>
            <a:r>
              <a:rPr lang="en-US" sz="2000" dirty="0" smtClean="0"/>
              <a:t>Combine Histograms produced by separate Root “Maps” (of event data to partial histograms) into a single Histogram delivered to Client</a:t>
            </a: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solidFill>
                  <a:srgbClr val="002060"/>
                </a:solidFill>
              </a:rPr>
              <a:t>Hadoop &amp; Dryad</a:t>
            </a:r>
            <a:endParaRPr lang="en-US" dirty="0">
              <a:solidFill>
                <a:srgbClr val="002060"/>
              </a:solidFill>
            </a:endParaRPr>
          </a:p>
        </p:txBody>
      </p:sp>
      <p:sp>
        <p:nvSpPr>
          <p:cNvPr id="4" name="Content Placeholder 3"/>
          <p:cNvSpPr>
            <a:spLocks noGrp="1"/>
          </p:cNvSpPr>
          <p:nvPr>
            <p:ph sz="half" idx="1"/>
          </p:nvPr>
        </p:nvSpPr>
        <p:spPr>
          <a:xfrm>
            <a:off x="228600" y="3962400"/>
            <a:ext cx="4419600" cy="2895600"/>
          </a:xfrm>
        </p:spPr>
        <p:txBody>
          <a:bodyPr>
            <a:normAutofit fontScale="62500" lnSpcReduction="20000"/>
          </a:bodyPr>
          <a:lstStyle/>
          <a:p>
            <a:endParaRPr lang="en-US" dirty="0" smtClean="0"/>
          </a:p>
          <a:p>
            <a:r>
              <a:rPr lang="en-US" sz="2500" dirty="0" smtClean="0">
                <a:solidFill>
                  <a:srgbClr val="002060"/>
                </a:solidFill>
              </a:rPr>
              <a:t>Apache Implementation of Google’s MapReduce</a:t>
            </a:r>
          </a:p>
          <a:p>
            <a:r>
              <a:rPr lang="en-US" sz="2500" dirty="0" smtClean="0">
                <a:solidFill>
                  <a:srgbClr val="002060"/>
                </a:solidFill>
              </a:rPr>
              <a:t>Uses Hadoop Distributed File System (HDFS) </a:t>
            </a:r>
            <a:r>
              <a:rPr lang="en-US" sz="2500" dirty="0" smtClean="0">
                <a:solidFill>
                  <a:srgbClr val="002060"/>
                </a:solidFill>
              </a:rPr>
              <a:t>to manage </a:t>
            </a:r>
            <a:r>
              <a:rPr lang="en-US" sz="2500" dirty="0" smtClean="0">
                <a:solidFill>
                  <a:srgbClr val="002060"/>
                </a:solidFill>
              </a:rPr>
              <a:t>data</a:t>
            </a:r>
          </a:p>
          <a:p>
            <a:r>
              <a:rPr lang="en-US" sz="2500" dirty="0" smtClean="0">
                <a:solidFill>
                  <a:srgbClr val="002060"/>
                </a:solidFill>
              </a:rPr>
              <a:t>Map/Reduce tasks are scheduled based on data locality in HDFS</a:t>
            </a:r>
          </a:p>
          <a:p>
            <a:r>
              <a:rPr lang="en-US" sz="2500" dirty="0" smtClean="0">
                <a:solidFill>
                  <a:srgbClr val="002060"/>
                </a:solidFill>
              </a:rPr>
              <a:t>Hadoop handles:	</a:t>
            </a:r>
          </a:p>
          <a:p>
            <a:pPr lvl="1"/>
            <a:r>
              <a:rPr lang="en-US" sz="2500" dirty="0" smtClean="0">
                <a:solidFill>
                  <a:srgbClr val="002060"/>
                </a:solidFill>
              </a:rPr>
              <a:t>Job Creation </a:t>
            </a:r>
          </a:p>
          <a:p>
            <a:pPr lvl="1"/>
            <a:r>
              <a:rPr lang="en-US" sz="2500" dirty="0" smtClean="0">
                <a:solidFill>
                  <a:srgbClr val="002060"/>
                </a:solidFill>
              </a:rPr>
              <a:t>Resource management</a:t>
            </a:r>
          </a:p>
          <a:p>
            <a:pPr lvl="1"/>
            <a:r>
              <a:rPr lang="en-US" sz="2500" dirty="0" smtClean="0">
                <a:solidFill>
                  <a:srgbClr val="002060"/>
                </a:solidFill>
              </a:rPr>
              <a:t>Fault tolerance &amp; re-execution of  failed map/reduce tasks</a:t>
            </a:r>
          </a:p>
          <a:p>
            <a:pPr lvl="1"/>
            <a:endParaRPr lang="en-US" dirty="0" smtClean="0">
              <a:solidFill>
                <a:schemeClr val="tx2">
                  <a:lumMod val="75000"/>
                </a:schemeClr>
              </a:solidFill>
            </a:endParaRPr>
          </a:p>
          <a:p>
            <a:pPr lvl="1"/>
            <a:endParaRPr lang="en-US" dirty="0" smtClean="0">
              <a:solidFill>
                <a:schemeClr val="tx2">
                  <a:lumMod val="75000"/>
                </a:schemeClr>
              </a:solidFill>
            </a:endParaRPr>
          </a:p>
          <a:p>
            <a:pPr lvl="1"/>
            <a:endParaRPr lang="en-US" dirty="0" smtClean="0"/>
          </a:p>
          <a:p>
            <a:endParaRPr lang="en-US" dirty="0"/>
          </a:p>
        </p:txBody>
      </p:sp>
      <p:sp>
        <p:nvSpPr>
          <p:cNvPr id="5" name="Content Placeholder 4"/>
          <p:cNvSpPr>
            <a:spLocks noGrp="1"/>
          </p:cNvSpPr>
          <p:nvPr>
            <p:ph sz="half" idx="2"/>
          </p:nvPr>
        </p:nvSpPr>
        <p:spPr>
          <a:xfrm>
            <a:off x="4648200" y="4267200"/>
            <a:ext cx="4343400" cy="2438400"/>
          </a:xfrm>
        </p:spPr>
        <p:txBody>
          <a:bodyPr>
            <a:noAutofit/>
          </a:bodyPr>
          <a:lstStyle/>
          <a:p>
            <a:r>
              <a:rPr lang="en-US" sz="1400" dirty="0" smtClean="0">
                <a:solidFill>
                  <a:srgbClr val="002060"/>
                </a:solidFill>
              </a:rPr>
              <a:t>The computation is structured as a directed acyclic graph (DAG)</a:t>
            </a:r>
          </a:p>
          <a:p>
            <a:pPr lvl="1"/>
            <a:r>
              <a:rPr lang="en-US" sz="1400" dirty="0" smtClean="0">
                <a:solidFill>
                  <a:srgbClr val="002060"/>
                </a:solidFill>
              </a:rPr>
              <a:t>Superset of MapReduce</a:t>
            </a:r>
          </a:p>
          <a:p>
            <a:r>
              <a:rPr lang="en-US" sz="1400" dirty="0" smtClean="0">
                <a:solidFill>
                  <a:srgbClr val="002060"/>
                </a:solidFill>
              </a:rPr>
              <a:t>Vertices – computation tasks</a:t>
            </a:r>
          </a:p>
          <a:p>
            <a:r>
              <a:rPr lang="en-US" sz="1400" dirty="0" smtClean="0">
                <a:solidFill>
                  <a:srgbClr val="002060"/>
                </a:solidFill>
              </a:rPr>
              <a:t>Edges – Communication channels</a:t>
            </a:r>
          </a:p>
          <a:p>
            <a:r>
              <a:rPr lang="en-US" sz="1400" dirty="0" smtClean="0">
                <a:solidFill>
                  <a:srgbClr val="002060"/>
                </a:solidFill>
              </a:rPr>
              <a:t>Dryad process the DAG executing vertices on compute clusters</a:t>
            </a:r>
          </a:p>
          <a:p>
            <a:r>
              <a:rPr lang="en-US" sz="1400" dirty="0" smtClean="0">
                <a:solidFill>
                  <a:srgbClr val="002060"/>
                </a:solidFill>
              </a:rPr>
              <a:t>Dryad handles:</a:t>
            </a:r>
          </a:p>
          <a:p>
            <a:pPr lvl="1"/>
            <a:r>
              <a:rPr lang="en-US" sz="1400" dirty="0" smtClean="0">
                <a:solidFill>
                  <a:srgbClr val="002060"/>
                </a:solidFill>
              </a:rPr>
              <a:t>Job creation, Resource management</a:t>
            </a:r>
          </a:p>
          <a:p>
            <a:pPr lvl="1"/>
            <a:r>
              <a:rPr lang="en-US" sz="1400" dirty="0" smtClean="0">
                <a:solidFill>
                  <a:srgbClr val="002060"/>
                </a:solidFill>
              </a:rPr>
              <a:t>Fault tolerance &amp; re-execution of vertices</a:t>
            </a:r>
            <a:endParaRPr lang="en-US" sz="1400" dirty="0">
              <a:solidFill>
                <a:srgbClr val="002060"/>
              </a:solidFill>
            </a:endParaRPr>
          </a:p>
        </p:txBody>
      </p:sp>
      <p:pic>
        <p:nvPicPr>
          <p:cNvPr id="7" name="Picture 2"/>
          <p:cNvPicPr>
            <a:picLocks noChangeAspect="1" noChangeArrowheads="1"/>
          </p:cNvPicPr>
          <p:nvPr/>
        </p:nvPicPr>
        <p:blipFill>
          <a:blip r:embed="rId3" cstate="print"/>
          <a:srcRect/>
          <a:stretch>
            <a:fillRect/>
          </a:stretch>
        </p:blipFill>
        <p:spPr bwMode="auto">
          <a:xfrm>
            <a:off x="4953000" y="1447800"/>
            <a:ext cx="3733800" cy="2581573"/>
          </a:xfrm>
          <a:prstGeom prst="rect">
            <a:avLst/>
          </a:prstGeom>
          <a:noFill/>
          <a:ln w="9525">
            <a:noFill/>
            <a:miter lim="800000"/>
            <a:headEnd/>
            <a:tailEnd/>
          </a:ln>
          <a:effectLst/>
        </p:spPr>
      </p:pic>
      <p:grpSp>
        <p:nvGrpSpPr>
          <p:cNvPr id="3" name="Group 61"/>
          <p:cNvGrpSpPr/>
          <p:nvPr/>
        </p:nvGrpSpPr>
        <p:grpSpPr>
          <a:xfrm>
            <a:off x="304800" y="1447800"/>
            <a:ext cx="4191000" cy="2362200"/>
            <a:chOff x="152400" y="1143000"/>
            <a:chExt cx="4191000" cy="2362200"/>
          </a:xfrm>
        </p:grpSpPr>
        <p:sp>
          <p:nvSpPr>
            <p:cNvPr id="8" name="Rectangle 7"/>
            <p:cNvSpPr/>
            <p:nvPr/>
          </p:nvSpPr>
          <p:spPr>
            <a:xfrm>
              <a:off x="2286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Rounded Rectangle 8"/>
            <p:cNvSpPr/>
            <p:nvPr/>
          </p:nvSpPr>
          <p:spPr>
            <a:xfrm>
              <a:off x="304800" y="1600200"/>
              <a:ext cx="990600" cy="533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Job</a:t>
              </a:r>
            </a:p>
            <a:p>
              <a:pPr algn="ctr"/>
              <a:r>
                <a:rPr lang="en-US" dirty="0" smtClean="0"/>
                <a:t>Tracker</a:t>
              </a:r>
              <a:endParaRPr lang="en-US" dirty="0"/>
            </a:p>
          </p:txBody>
        </p:sp>
        <p:sp>
          <p:nvSpPr>
            <p:cNvPr id="11" name="Rounded Rectangle 10"/>
            <p:cNvSpPr/>
            <p:nvPr/>
          </p:nvSpPr>
          <p:spPr>
            <a:xfrm>
              <a:off x="3048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Name</a:t>
              </a:r>
            </a:p>
            <a:p>
              <a:pPr algn="ctr"/>
              <a:r>
                <a:rPr lang="en-US" dirty="0" smtClean="0"/>
                <a:t>Node</a:t>
              </a:r>
              <a:endParaRPr lang="en-US" dirty="0"/>
            </a:p>
          </p:txBody>
        </p:sp>
        <p:sp>
          <p:nvSpPr>
            <p:cNvPr id="19" name="Rectangle 18"/>
            <p:cNvSpPr/>
            <p:nvPr/>
          </p:nvSpPr>
          <p:spPr>
            <a:xfrm>
              <a:off x="16764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0" name="Rounded Rectangle 19"/>
            <p:cNvSpPr/>
            <p:nvPr/>
          </p:nvSpPr>
          <p:spPr>
            <a:xfrm>
              <a:off x="17526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1" name="Rounded Rectangle 20"/>
            <p:cNvSpPr/>
            <p:nvPr/>
          </p:nvSpPr>
          <p:spPr>
            <a:xfrm>
              <a:off x="17526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2" name="Rectangle 21"/>
            <p:cNvSpPr/>
            <p:nvPr/>
          </p:nvSpPr>
          <p:spPr>
            <a:xfrm>
              <a:off x="3124200" y="1447800"/>
              <a:ext cx="1143000" cy="2057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3" name="Rounded Rectangle 22"/>
            <p:cNvSpPr/>
            <p:nvPr/>
          </p:nvSpPr>
          <p:spPr>
            <a:xfrm>
              <a:off x="3200400" y="1600200"/>
              <a:ext cx="990600" cy="685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4" name="Rounded Rectangle 23"/>
            <p:cNvSpPr/>
            <p:nvPr/>
          </p:nvSpPr>
          <p:spPr>
            <a:xfrm>
              <a:off x="3200400" y="2438400"/>
              <a:ext cx="990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25" name="Rectangle 24"/>
            <p:cNvSpPr/>
            <p:nvPr/>
          </p:nvSpPr>
          <p:spPr>
            <a:xfrm>
              <a:off x="19050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1</a:t>
              </a:r>
              <a:endParaRPr lang="en-US" dirty="0"/>
            </a:p>
          </p:txBody>
        </p:sp>
        <p:sp>
          <p:nvSpPr>
            <p:cNvPr id="26" name="Rectangle 25"/>
            <p:cNvSpPr/>
            <p:nvPr/>
          </p:nvSpPr>
          <p:spPr>
            <a:xfrm>
              <a:off x="3352800" y="2590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7" name="Rectangle 26"/>
            <p:cNvSpPr/>
            <p:nvPr/>
          </p:nvSpPr>
          <p:spPr>
            <a:xfrm>
              <a:off x="19050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28" name="Rectangle 27"/>
            <p:cNvSpPr/>
            <p:nvPr/>
          </p:nvSpPr>
          <p:spPr>
            <a:xfrm>
              <a:off x="23622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2</a:t>
              </a:r>
              <a:endParaRPr lang="en-US" dirty="0"/>
            </a:p>
          </p:txBody>
        </p:sp>
        <p:sp>
          <p:nvSpPr>
            <p:cNvPr id="29" name="Rectangle 28"/>
            <p:cNvSpPr/>
            <p:nvPr/>
          </p:nvSpPr>
          <p:spPr>
            <a:xfrm>
              <a:off x="3352800" y="29718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3</a:t>
              </a:r>
              <a:endParaRPr lang="en-US" dirty="0"/>
            </a:p>
          </p:txBody>
        </p:sp>
        <p:sp>
          <p:nvSpPr>
            <p:cNvPr id="30" name="Rectangle 29"/>
            <p:cNvSpPr/>
            <p:nvPr/>
          </p:nvSpPr>
          <p:spPr>
            <a:xfrm>
              <a:off x="3810000" y="2743200"/>
              <a:ext cx="228600" cy="228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4</a:t>
              </a:r>
              <a:endParaRPr lang="en-US" dirty="0"/>
            </a:p>
          </p:txBody>
        </p:sp>
        <p:sp>
          <p:nvSpPr>
            <p:cNvPr id="31" name="Rectangle 30"/>
            <p:cNvSpPr/>
            <p:nvPr/>
          </p:nvSpPr>
          <p:spPr>
            <a:xfrm>
              <a:off x="1905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2" name="Rectangle 31"/>
            <p:cNvSpPr/>
            <p:nvPr/>
          </p:nvSpPr>
          <p:spPr>
            <a:xfrm>
              <a:off x="32766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3" name="Rectangle 32"/>
            <p:cNvSpPr/>
            <p:nvPr/>
          </p:nvSpPr>
          <p:spPr>
            <a:xfrm>
              <a:off x="23622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4" name="Rectangle 33"/>
            <p:cNvSpPr/>
            <p:nvPr/>
          </p:nvSpPr>
          <p:spPr>
            <a:xfrm>
              <a:off x="3810000" y="1676400"/>
              <a:ext cx="228600" cy="228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t>M</a:t>
              </a:r>
              <a:endParaRPr lang="en-US" dirty="0"/>
            </a:p>
          </p:txBody>
        </p:sp>
        <p:sp>
          <p:nvSpPr>
            <p:cNvPr id="35" name="Rectangle 34"/>
            <p:cNvSpPr/>
            <p:nvPr/>
          </p:nvSpPr>
          <p:spPr>
            <a:xfrm>
              <a:off x="1905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0" name="Rectangle 39"/>
            <p:cNvSpPr/>
            <p:nvPr/>
          </p:nvSpPr>
          <p:spPr>
            <a:xfrm>
              <a:off x="23622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1" name="Rectangle 40"/>
            <p:cNvSpPr/>
            <p:nvPr/>
          </p:nvSpPr>
          <p:spPr>
            <a:xfrm>
              <a:off x="32766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sp>
          <p:nvSpPr>
            <p:cNvPr id="42" name="Rectangle 41"/>
            <p:cNvSpPr/>
            <p:nvPr/>
          </p:nvSpPr>
          <p:spPr>
            <a:xfrm>
              <a:off x="3810000" y="1981200"/>
              <a:ext cx="2286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t>
              </a:r>
              <a:endParaRPr lang="en-US" dirty="0"/>
            </a:p>
          </p:txBody>
        </p:sp>
        <p:cxnSp>
          <p:nvCxnSpPr>
            <p:cNvPr id="44" name="Straight Connector 43"/>
            <p:cNvCxnSpPr/>
            <p:nvPr/>
          </p:nvCxnSpPr>
          <p:spPr>
            <a:xfrm>
              <a:off x="22098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2098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581400" y="18288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581400" y="2057400"/>
              <a:ext cx="152400" cy="0"/>
            </a:xfrm>
            <a:prstGeom prst="line">
              <a:avLst/>
            </a:prstGeom>
            <a:ln w="50800" cap="rnd">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52400" y="2362200"/>
              <a:ext cx="4191000" cy="990600"/>
            </a:xfrm>
            <a:prstGeom prst="rect">
              <a:avLst/>
            </a:prstGeom>
            <a:noFill/>
            <a:ln w="158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219200" y="3124200"/>
              <a:ext cx="679930" cy="369332"/>
            </a:xfrm>
            <a:prstGeom prst="rect">
              <a:avLst/>
            </a:prstGeom>
            <a:noFill/>
          </p:spPr>
          <p:txBody>
            <a:bodyPr wrap="none" rtlCol="0">
              <a:spAutoFit/>
            </a:bodyPr>
            <a:lstStyle/>
            <a:p>
              <a:r>
                <a:rPr lang="en-US" dirty="0" smtClean="0"/>
                <a:t>HDFS</a:t>
              </a:r>
              <a:endParaRPr lang="en-US" dirty="0"/>
            </a:p>
          </p:txBody>
        </p:sp>
        <p:sp>
          <p:nvSpPr>
            <p:cNvPr id="59" name="TextBox 58"/>
            <p:cNvSpPr txBox="1"/>
            <p:nvPr/>
          </p:nvSpPr>
          <p:spPr>
            <a:xfrm>
              <a:off x="2438400" y="2362200"/>
              <a:ext cx="1138517" cy="338554"/>
            </a:xfrm>
            <a:prstGeom prst="rect">
              <a:avLst/>
            </a:prstGeom>
            <a:noFill/>
          </p:spPr>
          <p:txBody>
            <a:bodyPr wrap="none" rtlCol="0">
              <a:spAutoFit/>
            </a:bodyPr>
            <a:lstStyle/>
            <a:p>
              <a:r>
                <a:rPr lang="en-US" sz="1600" dirty="0" smtClean="0"/>
                <a:t>Data blocks</a:t>
              </a:r>
              <a:endParaRPr lang="en-US" sz="1600" dirty="0"/>
            </a:p>
          </p:txBody>
        </p:sp>
        <p:sp>
          <p:nvSpPr>
            <p:cNvPr id="60" name="TextBox 59"/>
            <p:cNvSpPr txBox="1"/>
            <p:nvPr/>
          </p:nvSpPr>
          <p:spPr>
            <a:xfrm>
              <a:off x="2057400" y="1143000"/>
              <a:ext cx="1994264" cy="338554"/>
            </a:xfrm>
            <a:prstGeom prst="rect">
              <a:avLst/>
            </a:prstGeom>
            <a:noFill/>
          </p:spPr>
          <p:txBody>
            <a:bodyPr wrap="none" rtlCol="0">
              <a:spAutoFit/>
            </a:bodyPr>
            <a:lstStyle/>
            <a:p>
              <a:r>
                <a:rPr lang="en-US" sz="1600" dirty="0" smtClean="0"/>
                <a:t>Data/Compute Nodes</a:t>
              </a:r>
              <a:endParaRPr lang="en-US" sz="1600" dirty="0"/>
            </a:p>
          </p:txBody>
        </p:sp>
        <p:sp>
          <p:nvSpPr>
            <p:cNvPr id="61" name="TextBox 60"/>
            <p:cNvSpPr txBox="1"/>
            <p:nvPr/>
          </p:nvSpPr>
          <p:spPr>
            <a:xfrm>
              <a:off x="152400" y="1143000"/>
              <a:ext cx="1275029" cy="338554"/>
            </a:xfrm>
            <a:prstGeom prst="rect">
              <a:avLst/>
            </a:prstGeom>
            <a:noFill/>
          </p:spPr>
          <p:txBody>
            <a:bodyPr wrap="none" rtlCol="0">
              <a:spAutoFit/>
            </a:bodyPr>
            <a:lstStyle/>
            <a:p>
              <a:r>
                <a:rPr lang="en-US" sz="1600" dirty="0" smtClean="0"/>
                <a:t>Master Node</a:t>
              </a:r>
              <a:endParaRPr lang="en-US" sz="1600" dirty="0"/>
            </a:p>
          </p:txBody>
        </p:sp>
      </p:grpSp>
      <p:sp>
        <p:nvSpPr>
          <p:cNvPr id="63" name="TextBox 62"/>
          <p:cNvSpPr txBox="1"/>
          <p:nvPr/>
        </p:nvSpPr>
        <p:spPr>
          <a:xfrm>
            <a:off x="609600" y="990600"/>
            <a:ext cx="1877437" cy="400110"/>
          </a:xfrm>
          <a:prstGeom prst="rect">
            <a:avLst/>
          </a:prstGeom>
          <a:noFill/>
        </p:spPr>
        <p:txBody>
          <a:bodyPr wrap="none" rtlCol="0">
            <a:spAutoFit/>
          </a:bodyPr>
          <a:lstStyle/>
          <a:p>
            <a:r>
              <a:rPr lang="en-US" sz="2000" b="1" dirty="0" smtClean="0">
                <a:solidFill>
                  <a:srgbClr val="00B0F0"/>
                </a:solidFill>
              </a:rPr>
              <a:t>Apache Hadoop</a:t>
            </a:r>
            <a:endParaRPr lang="en-US" sz="2000" b="1" dirty="0">
              <a:solidFill>
                <a:srgbClr val="00B0F0"/>
              </a:solidFill>
            </a:endParaRPr>
          </a:p>
        </p:txBody>
      </p:sp>
      <p:sp>
        <p:nvSpPr>
          <p:cNvPr id="64" name="TextBox 63"/>
          <p:cNvSpPr txBox="1"/>
          <p:nvPr/>
        </p:nvSpPr>
        <p:spPr>
          <a:xfrm>
            <a:off x="5029200" y="990600"/>
            <a:ext cx="1910010" cy="400110"/>
          </a:xfrm>
          <a:prstGeom prst="rect">
            <a:avLst/>
          </a:prstGeom>
          <a:noFill/>
        </p:spPr>
        <p:txBody>
          <a:bodyPr wrap="none" rtlCol="0">
            <a:spAutoFit/>
          </a:bodyPr>
          <a:lstStyle/>
          <a:p>
            <a:r>
              <a:rPr lang="en-US" sz="2000" b="1" dirty="0" smtClean="0">
                <a:solidFill>
                  <a:srgbClr val="00B0F0"/>
                </a:solidFill>
              </a:rPr>
              <a:t>Microsoft Dryad</a:t>
            </a:r>
            <a:endParaRPr lang="en-US" sz="2000" b="1" dirty="0">
              <a:solidFill>
                <a:srgbClr val="00B0F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762000"/>
          </a:xfrm>
        </p:spPr>
        <p:txBody>
          <a:bodyPr/>
          <a:lstStyle/>
          <a:p>
            <a:r>
              <a:rPr lang="en-US" dirty="0" smtClean="0">
                <a:solidFill>
                  <a:srgbClr val="002060"/>
                </a:solidFill>
              </a:rPr>
              <a:t>DryadLINQ </a:t>
            </a:r>
            <a:endParaRPr lang="en-US" dirty="0">
              <a:solidFill>
                <a:srgbClr val="002060"/>
              </a:solidFill>
            </a:endParaRPr>
          </a:p>
        </p:txBody>
      </p:sp>
      <p:sp>
        <p:nvSpPr>
          <p:cNvPr id="5" name="Content Placeholder 2"/>
          <p:cNvSpPr>
            <a:spLocks noGrp="1"/>
          </p:cNvSpPr>
          <p:nvPr>
            <p:ph idx="1"/>
          </p:nvPr>
        </p:nvSpPr>
        <p:spPr>
          <a:xfrm>
            <a:off x="457200" y="4953000"/>
            <a:ext cx="8229600" cy="1173163"/>
          </a:xfrm>
        </p:spPr>
        <p:txBody>
          <a:bodyPr/>
          <a:lstStyle/>
          <a:p>
            <a:endParaRPr lang="en-US" dirty="0"/>
          </a:p>
        </p:txBody>
      </p:sp>
      <p:grpSp>
        <p:nvGrpSpPr>
          <p:cNvPr id="2" name="Group 5"/>
          <p:cNvGrpSpPr/>
          <p:nvPr/>
        </p:nvGrpSpPr>
        <p:grpSpPr>
          <a:xfrm>
            <a:off x="152400" y="762000"/>
            <a:ext cx="6248400" cy="4876800"/>
            <a:chOff x="152400" y="762000"/>
            <a:chExt cx="6248400" cy="4876800"/>
          </a:xfrm>
        </p:grpSpPr>
        <p:sp>
          <p:nvSpPr>
            <p:cNvPr id="7" name="AutoShape 9"/>
            <p:cNvSpPr>
              <a:spLocks noChangeArrowheads="1"/>
            </p:cNvSpPr>
            <p:nvPr/>
          </p:nvSpPr>
          <p:spPr bwMode="auto">
            <a:xfrm>
              <a:off x="152400" y="762000"/>
              <a:ext cx="6248400" cy="4876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dirty="0"/>
            </a:p>
          </p:txBody>
        </p:sp>
        <p:grpSp>
          <p:nvGrpSpPr>
            <p:cNvPr id="3" name="Group 15"/>
            <p:cNvGrpSpPr>
              <a:grpSpLocks/>
            </p:cNvGrpSpPr>
            <p:nvPr/>
          </p:nvGrpSpPr>
          <p:grpSpPr bwMode="auto">
            <a:xfrm>
              <a:off x="381000" y="3962400"/>
              <a:ext cx="2134107" cy="838490"/>
              <a:chOff x="1369" y="4746"/>
              <a:chExt cx="2348" cy="972"/>
            </a:xfrm>
          </p:grpSpPr>
          <p:sp>
            <p:nvSpPr>
              <p:cNvPr id="52" name="Text Box 16"/>
              <p:cNvSpPr txBox="1">
                <a:spLocks noChangeArrowheads="1"/>
              </p:cNvSpPr>
              <p:nvPr/>
            </p:nvSpPr>
            <p:spPr bwMode="auto">
              <a:xfrm>
                <a:off x="1369" y="4746"/>
                <a:ext cx="1761" cy="972"/>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Edge : </a:t>
                </a:r>
              </a:p>
              <a:p>
                <a:r>
                  <a:rPr lang="en-US" sz="1600" b="1" dirty="0" smtClean="0">
                    <a:cs typeface="Courier New" pitchFamily="49" charset="0"/>
                  </a:rPr>
                  <a:t>communication path</a:t>
                </a:r>
              </a:p>
            </p:txBody>
          </p:sp>
          <p:cxnSp>
            <p:nvCxnSpPr>
              <p:cNvPr id="53" name="AutoShape 17"/>
              <p:cNvCxnSpPr>
                <a:cxnSpLocks noChangeShapeType="1"/>
                <a:stCxn id="52" idx="3"/>
              </p:cNvCxnSpPr>
              <p:nvPr/>
            </p:nvCxnSpPr>
            <p:spPr bwMode="auto">
              <a:xfrm flipV="1">
                <a:off x="3130" y="4923"/>
                <a:ext cx="587" cy="309"/>
              </a:xfrm>
              <a:prstGeom prst="straightConnector1">
                <a:avLst/>
              </a:prstGeom>
              <a:noFill/>
              <a:ln w="9525">
                <a:solidFill>
                  <a:srgbClr val="000000"/>
                </a:solidFill>
                <a:round/>
                <a:headEnd/>
                <a:tailEnd type="triangle" w="med" len="med"/>
              </a:ln>
            </p:spPr>
          </p:cxnSp>
        </p:grpSp>
        <p:grpSp>
          <p:nvGrpSpPr>
            <p:cNvPr id="6" name="Group 15"/>
            <p:cNvGrpSpPr>
              <a:grpSpLocks/>
            </p:cNvGrpSpPr>
            <p:nvPr/>
          </p:nvGrpSpPr>
          <p:grpSpPr bwMode="auto">
            <a:xfrm>
              <a:off x="381000" y="3200400"/>
              <a:ext cx="1904199" cy="533113"/>
              <a:chOff x="1347" y="5453"/>
              <a:chExt cx="2208" cy="618"/>
            </a:xfrm>
          </p:grpSpPr>
          <p:sp>
            <p:nvSpPr>
              <p:cNvPr id="50" name="Text Box 16"/>
              <p:cNvSpPr txBox="1">
                <a:spLocks noChangeArrowheads="1"/>
              </p:cNvSpPr>
              <p:nvPr/>
            </p:nvSpPr>
            <p:spPr bwMode="auto">
              <a:xfrm>
                <a:off x="1347" y="5453"/>
                <a:ext cx="1944" cy="618"/>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Vertex :</a:t>
                </a:r>
              </a:p>
              <a:p>
                <a:r>
                  <a:rPr lang="en-US" sz="1600" b="1" dirty="0" smtClean="0">
                    <a:cs typeface="Courier New" pitchFamily="49" charset="0"/>
                  </a:rPr>
                  <a:t>execution task  </a:t>
                </a:r>
              </a:p>
            </p:txBody>
          </p:sp>
          <p:cxnSp>
            <p:nvCxnSpPr>
              <p:cNvPr id="51" name="AutoShape 17"/>
              <p:cNvCxnSpPr>
                <a:cxnSpLocks noChangeShapeType="1"/>
              </p:cNvCxnSpPr>
              <p:nvPr/>
            </p:nvCxnSpPr>
            <p:spPr bwMode="auto">
              <a:xfrm flipV="1">
                <a:off x="3291" y="5718"/>
                <a:ext cx="264" cy="0"/>
              </a:xfrm>
              <a:prstGeom prst="straightConnector1">
                <a:avLst/>
              </a:prstGeom>
              <a:noFill/>
              <a:ln w="9525">
                <a:solidFill>
                  <a:srgbClr val="000000"/>
                </a:solidFill>
                <a:round/>
                <a:headEnd/>
                <a:tailEnd type="triangle" w="med" len="med"/>
              </a:ln>
            </p:spPr>
          </p:cxnSp>
        </p:grpSp>
        <p:grpSp>
          <p:nvGrpSpPr>
            <p:cNvPr id="8" name="Group 145"/>
            <p:cNvGrpSpPr/>
            <p:nvPr/>
          </p:nvGrpSpPr>
          <p:grpSpPr>
            <a:xfrm>
              <a:off x="2362198" y="3352798"/>
              <a:ext cx="1559692" cy="977965"/>
              <a:chOff x="3886200" y="2325002"/>
              <a:chExt cx="2250306" cy="1460434"/>
            </a:xfrm>
          </p:grpSpPr>
          <p:sp>
            <p:nvSpPr>
              <p:cNvPr id="21" name="Oval 10"/>
              <p:cNvSpPr>
                <a:spLocks noChangeArrowheads="1"/>
              </p:cNvSpPr>
              <p:nvPr/>
            </p:nvSpPr>
            <p:spPr bwMode="auto">
              <a:xfrm>
                <a:off x="41910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Oval 11"/>
              <p:cNvSpPr>
                <a:spLocks noChangeArrowheads="1"/>
              </p:cNvSpPr>
              <p:nvPr/>
            </p:nvSpPr>
            <p:spPr bwMode="auto">
              <a:xfrm>
                <a:off x="48768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Oval 12"/>
              <p:cNvSpPr>
                <a:spLocks noChangeArrowheads="1"/>
              </p:cNvSpPr>
              <p:nvPr/>
            </p:nvSpPr>
            <p:spPr bwMode="auto">
              <a:xfrm>
                <a:off x="39312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Oval 13"/>
              <p:cNvSpPr>
                <a:spLocks noChangeArrowheads="1"/>
              </p:cNvSpPr>
              <p:nvPr/>
            </p:nvSpPr>
            <p:spPr bwMode="auto">
              <a:xfrm>
                <a:off x="5486400" y="2743200"/>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Oval 14"/>
              <p:cNvSpPr>
                <a:spLocks noChangeArrowheads="1"/>
              </p:cNvSpPr>
              <p:nvPr/>
            </p:nvSpPr>
            <p:spPr bwMode="auto">
              <a:xfrm>
                <a:off x="45391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Oval 18"/>
              <p:cNvSpPr>
                <a:spLocks noChangeArrowheads="1"/>
              </p:cNvSpPr>
              <p:nvPr/>
            </p:nvSpPr>
            <p:spPr bwMode="auto">
              <a:xfrm>
                <a:off x="58670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Oval 19"/>
              <p:cNvSpPr>
                <a:spLocks noChangeArrowheads="1"/>
              </p:cNvSpPr>
              <p:nvPr/>
            </p:nvSpPr>
            <p:spPr bwMode="auto">
              <a:xfrm>
                <a:off x="51923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28" name="AutoShape 23"/>
              <p:cNvCxnSpPr>
                <a:cxnSpLocks noChangeShapeType="1"/>
              </p:cNvCxnSpPr>
              <p:nvPr/>
            </p:nvCxnSpPr>
            <p:spPr bwMode="auto">
              <a:xfrm>
                <a:off x="4114499" y="2605238"/>
                <a:ext cx="228901" cy="137962"/>
              </a:xfrm>
              <a:prstGeom prst="straightConnector1">
                <a:avLst/>
              </a:prstGeom>
              <a:noFill/>
              <a:ln w="9525">
                <a:solidFill>
                  <a:srgbClr val="000000"/>
                </a:solidFill>
                <a:round/>
                <a:headEnd/>
                <a:tailEnd/>
              </a:ln>
            </p:spPr>
          </p:cxnSp>
          <p:cxnSp>
            <p:nvCxnSpPr>
              <p:cNvPr id="29" name="AutoShape 24"/>
              <p:cNvCxnSpPr>
                <a:cxnSpLocks noChangeShapeType="1"/>
              </p:cNvCxnSpPr>
              <p:nvPr/>
            </p:nvCxnSpPr>
            <p:spPr bwMode="auto">
              <a:xfrm rot="10800000" flipV="1">
                <a:off x="4343400" y="2605238"/>
                <a:ext cx="314326" cy="137962"/>
              </a:xfrm>
              <a:prstGeom prst="straightConnector1">
                <a:avLst/>
              </a:prstGeom>
              <a:noFill/>
              <a:ln w="9525">
                <a:solidFill>
                  <a:srgbClr val="000000"/>
                </a:solidFill>
                <a:round/>
                <a:headEnd/>
                <a:tailEnd/>
              </a:ln>
            </p:spPr>
          </p:cxnSp>
          <p:cxnSp>
            <p:nvCxnSpPr>
              <p:cNvPr id="30" name="AutoShape 28"/>
              <p:cNvCxnSpPr>
                <a:cxnSpLocks noChangeShapeType="1"/>
              </p:cNvCxnSpPr>
              <p:nvPr/>
            </p:nvCxnSpPr>
            <p:spPr bwMode="auto">
              <a:xfrm>
                <a:off x="4657725" y="2605238"/>
                <a:ext cx="371475" cy="137962"/>
              </a:xfrm>
              <a:prstGeom prst="straightConnector1">
                <a:avLst/>
              </a:prstGeom>
              <a:noFill/>
              <a:ln w="9525">
                <a:solidFill>
                  <a:srgbClr val="000000"/>
                </a:solidFill>
                <a:round/>
                <a:headEnd/>
                <a:tailEnd/>
              </a:ln>
            </p:spPr>
          </p:cxnSp>
          <p:cxnSp>
            <p:nvCxnSpPr>
              <p:cNvPr id="31" name="AutoShape 29"/>
              <p:cNvCxnSpPr>
                <a:cxnSpLocks noChangeShapeType="1"/>
              </p:cNvCxnSpPr>
              <p:nvPr/>
            </p:nvCxnSpPr>
            <p:spPr bwMode="auto">
              <a:xfrm rot="10800000" flipV="1">
                <a:off x="5029200" y="2605238"/>
                <a:ext cx="260134" cy="137962"/>
              </a:xfrm>
              <a:prstGeom prst="straightConnector1">
                <a:avLst/>
              </a:prstGeom>
              <a:noFill/>
              <a:ln w="9525">
                <a:solidFill>
                  <a:srgbClr val="000000"/>
                </a:solidFill>
                <a:round/>
                <a:headEnd/>
                <a:tailEnd/>
              </a:ln>
            </p:spPr>
          </p:cxnSp>
          <p:cxnSp>
            <p:nvCxnSpPr>
              <p:cNvPr id="32" name="AutoShape 33"/>
              <p:cNvCxnSpPr>
                <a:cxnSpLocks noChangeShapeType="1"/>
              </p:cNvCxnSpPr>
              <p:nvPr/>
            </p:nvCxnSpPr>
            <p:spPr bwMode="auto">
              <a:xfrm>
                <a:off x="5289333" y="2605238"/>
                <a:ext cx="349467" cy="137962"/>
              </a:xfrm>
              <a:prstGeom prst="straightConnector1">
                <a:avLst/>
              </a:prstGeom>
              <a:noFill/>
              <a:ln w="9525">
                <a:solidFill>
                  <a:srgbClr val="000000"/>
                </a:solidFill>
                <a:round/>
                <a:headEnd/>
                <a:tailEnd/>
              </a:ln>
            </p:spPr>
          </p:cxnSp>
          <p:cxnSp>
            <p:nvCxnSpPr>
              <p:cNvPr id="33" name="AutoShape 34"/>
              <p:cNvCxnSpPr>
                <a:cxnSpLocks noChangeShapeType="1"/>
              </p:cNvCxnSpPr>
              <p:nvPr/>
            </p:nvCxnSpPr>
            <p:spPr bwMode="auto">
              <a:xfrm rot="10800000" flipV="1">
                <a:off x="5638801" y="2605238"/>
                <a:ext cx="344655" cy="137962"/>
              </a:xfrm>
              <a:prstGeom prst="straightConnector1">
                <a:avLst/>
              </a:prstGeom>
              <a:noFill/>
              <a:ln w="9525">
                <a:solidFill>
                  <a:srgbClr val="000000"/>
                </a:solidFill>
                <a:round/>
                <a:headEnd/>
                <a:tailEnd/>
              </a:ln>
            </p:spPr>
          </p:cxnSp>
          <p:sp>
            <p:nvSpPr>
              <p:cNvPr id="34" name="Oval 10"/>
              <p:cNvSpPr>
                <a:spLocks noChangeArrowheads="1"/>
              </p:cNvSpPr>
              <p:nvPr/>
            </p:nvSpPr>
            <p:spPr bwMode="auto">
              <a:xfrm>
                <a:off x="38862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Oval 11"/>
              <p:cNvSpPr>
                <a:spLocks noChangeArrowheads="1"/>
              </p:cNvSpPr>
              <p:nvPr/>
            </p:nvSpPr>
            <p:spPr bwMode="auto">
              <a:xfrm>
                <a:off x="44958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Oval 13"/>
              <p:cNvSpPr>
                <a:spLocks noChangeArrowheads="1"/>
              </p:cNvSpPr>
              <p:nvPr/>
            </p:nvSpPr>
            <p:spPr bwMode="auto">
              <a:xfrm>
                <a:off x="5181600" y="3124200"/>
                <a:ext cx="269457" cy="280236"/>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Oval 10"/>
              <p:cNvSpPr>
                <a:spLocks noChangeArrowheads="1"/>
              </p:cNvSpPr>
              <p:nvPr/>
            </p:nvSpPr>
            <p:spPr bwMode="auto">
              <a:xfrm>
                <a:off x="41910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Oval 11"/>
              <p:cNvSpPr>
                <a:spLocks noChangeArrowheads="1"/>
              </p:cNvSpPr>
              <p:nvPr/>
            </p:nvSpPr>
            <p:spPr bwMode="auto">
              <a:xfrm>
                <a:off x="4805362"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Oval 13"/>
              <p:cNvSpPr>
                <a:spLocks noChangeArrowheads="1"/>
              </p:cNvSpPr>
              <p:nvPr/>
            </p:nvSpPr>
            <p:spPr bwMode="auto">
              <a:xfrm>
                <a:off x="5410200" y="3505200"/>
                <a:ext cx="269457" cy="280236"/>
              </a:xfrm>
              <a:prstGeom prst="ellipse">
                <a:avLst/>
              </a:prstGeom>
              <a:solidFill>
                <a:schemeClr val="accent4">
                  <a:lumMod val="60000"/>
                  <a:lumOff val="4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40" name="AutoShape 23"/>
              <p:cNvCxnSpPr>
                <a:cxnSpLocks noChangeShapeType="1"/>
              </p:cNvCxnSpPr>
              <p:nvPr/>
            </p:nvCxnSpPr>
            <p:spPr bwMode="auto">
              <a:xfrm flipV="1">
                <a:off x="4038600" y="3024290"/>
                <a:ext cx="271262" cy="99910"/>
              </a:xfrm>
              <a:prstGeom prst="straightConnector1">
                <a:avLst/>
              </a:prstGeom>
              <a:noFill/>
              <a:ln w="9525">
                <a:solidFill>
                  <a:srgbClr val="000000"/>
                </a:solidFill>
                <a:round/>
                <a:headEnd/>
                <a:tailEnd/>
              </a:ln>
            </p:spPr>
          </p:cxnSp>
          <p:cxnSp>
            <p:nvCxnSpPr>
              <p:cNvPr id="41" name="AutoShape 23"/>
              <p:cNvCxnSpPr>
                <a:cxnSpLocks noChangeShapeType="1"/>
              </p:cNvCxnSpPr>
              <p:nvPr/>
            </p:nvCxnSpPr>
            <p:spPr bwMode="auto">
              <a:xfrm rot="16200000" flipH="1">
                <a:off x="4436582" y="2912582"/>
                <a:ext cx="100766" cy="322473"/>
              </a:xfrm>
              <a:prstGeom prst="straightConnector1">
                <a:avLst/>
              </a:prstGeom>
              <a:noFill/>
              <a:ln w="9525">
                <a:solidFill>
                  <a:srgbClr val="000000"/>
                </a:solidFill>
                <a:round/>
                <a:headEnd/>
                <a:tailEnd/>
              </a:ln>
            </p:spPr>
          </p:cxnSp>
          <p:cxnSp>
            <p:nvCxnSpPr>
              <p:cNvPr id="42" name="AutoShape 23"/>
              <p:cNvCxnSpPr>
                <a:cxnSpLocks noChangeShapeType="1"/>
              </p:cNvCxnSpPr>
              <p:nvPr/>
            </p:nvCxnSpPr>
            <p:spPr bwMode="auto">
              <a:xfrm rot="16200000" flipH="1">
                <a:off x="5122382" y="2912582"/>
                <a:ext cx="100766" cy="322473"/>
              </a:xfrm>
              <a:prstGeom prst="straightConnector1">
                <a:avLst/>
              </a:prstGeom>
              <a:noFill/>
              <a:ln w="9525">
                <a:solidFill>
                  <a:srgbClr val="000000"/>
                </a:solidFill>
                <a:round/>
                <a:headEnd/>
                <a:tailEnd/>
              </a:ln>
            </p:spPr>
          </p:cxnSp>
          <p:cxnSp>
            <p:nvCxnSpPr>
              <p:cNvPr id="43" name="AutoShape 23"/>
              <p:cNvCxnSpPr>
                <a:cxnSpLocks noChangeShapeType="1"/>
                <a:endCxn id="22" idx="4"/>
              </p:cNvCxnSpPr>
              <p:nvPr/>
            </p:nvCxnSpPr>
            <p:spPr bwMode="auto">
              <a:xfrm flipV="1">
                <a:off x="5334000" y="3023436"/>
                <a:ext cx="287129" cy="100764"/>
              </a:xfrm>
              <a:prstGeom prst="straightConnector1">
                <a:avLst/>
              </a:prstGeom>
              <a:noFill/>
              <a:ln w="9525">
                <a:solidFill>
                  <a:srgbClr val="000000"/>
                </a:solidFill>
                <a:round/>
                <a:headEnd/>
                <a:tailEnd/>
              </a:ln>
            </p:spPr>
          </p:cxnSp>
          <p:cxnSp>
            <p:nvCxnSpPr>
              <p:cNvPr id="44" name="AutoShape 23"/>
              <p:cNvCxnSpPr>
                <a:cxnSpLocks noChangeShapeType="1"/>
                <a:endCxn id="22" idx="4"/>
              </p:cNvCxnSpPr>
              <p:nvPr/>
            </p:nvCxnSpPr>
            <p:spPr bwMode="auto">
              <a:xfrm rot="5400000" flipH="1" flipV="1">
                <a:off x="5350983" y="3235055"/>
                <a:ext cx="481764" cy="58527"/>
              </a:xfrm>
              <a:prstGeom prst="straightConnector1">
                <a:avLst/>
              </a:prstGeom>
              <a:noFill/>
              <a:ln w="9525">
                <a:solidFill>
                  <a:srgbClr val="000000"/>
                </a:solidFill>
                <a:round/>
                <a:headEnd/>
                <a:tailEnd/>
              </a:ln>
            </p:spPr>
          </p:cxnSp>
          <p:cxnSp>
            <p:nvCxnSpPr>
              <p:cNvPr id="45" name="AutoShape 23"/>
              <p:cNvCxnSpPr>
                <a:cxnSpLocks noChangeShapeType="1"/>
                <a:stCxn id="36" idx="4"/>
              </p:cNvCxnSpPr>
              <p:nvPr/>
            </p:nvCxnSpPr>
            <p:spPr bwMode="auto">
              <a:xfrm rot="16200000" flipH="1">
                <a:off x="5389082" y="3331682"/>
                <a:ext cx="100766" cy="246273"/>
              </a:xfrm>
              <a:prstGeom prst="straightConnector1">
                <a:avLst/>
              </a:prstGeom>
              <a:noFill/>
              <a:ln w="9525">
                <a:solidFill>
                  <a:srgbClr val="000000"/>
                </a:solidFill>
                <a:round/>
                <a:headEnd/>
                <a:tailEnd/>
              </a:ln>
            </p:spPr>
          </p:cxnSp>
          <p:cxnSp>
            <p:nvCxnSpPr>
              <p:cNvPr id="46" name="AutoShape 23"/>
              <p:cNvCxnSpPr>
                <a:cxnSpLocks noChangeShapeType="1"/>
                <a:endCxn id="36" idx="4"/>
              </p:cNvCxnSpPr>
              <p:nvPr/>
            </p:nvCxnSpPr>
            <p:spPr bwMode="auto">
              <a:xfrm flipV="1">
                <a:off x="4953000" y="3404436"/>
                <a:ext cx="363329" cy="100764"/>
              </a:xfrm>
              <a:prstGeom prst="straightConnector1">
                <a:avLst/>
              </a:prstGeom>
              <a:noFill/>
              <a:ln w="9525">
                <a:solidFill>
                  <a:srgbClr val="000000"/>
                </a:solidFill>
                <a:round/>
                <a:headEnd/>
                <a:tailEnd/>
              </a:ln>
            </p:spPr>
          </p:cxnSp>
          <p:cxnSp>
            <p:nvCxnSpPr>
              <p:cNvPr id="47" name="AutoShape 23"/>
              <p:cNvCxnSpPr>
                <a:cxnSpLocks noChangeShapeType="1"/>
                <a:stCxn id="35" idx="4"/>
              </p:cNvCxnSpPr>
              <p:nvPr/>
            </p:nvCxnSpPr>
            <p:spPr bwMode="auto">
              <a:xfrm rot="16200000" flipH="1">
                <a:off x="4741382" y="3293582"/>
                <a:ext cx="100766" cy="322473"/>
              </a:xfrm>
              <a:prstGeom prst="straightConnector1">
                <a:avLst/>
              </a:prstGeom>
              <a:noFill/>
              <a:ln w="9525">
                <a:solidFill>
                  <a:srgbClr val="000000"/>
                </a:solidFill>
                <a:round/>
                <a:headEnd/>
                <a:tailEnd/>
              </a:ln>
            </p:spPr>
          </p:cxnSp>
          <p:cxnSp>
            <p:nvCxnSpPr>
              <p:cNvPr id="48" name="AutoShape 23"/>
              <p:cNvCxnSpPr>
                <a:cxnSpLocks noChangeShapeType="1"/>
                <a:endCxn id="35" idx="4"/>
              </p:cNvCxnSpPr>
              <p:nvPr/>
            </p:nvCxnSpPr>
            <p:spPr bwMode="auto">
              <a:xfrm flipV="1">
                <a:off x="4343400" y="3404436"/>
                <a:ext cx="287129" cy="100764"/>
              </a:xfrm>
              <a:prstGeom prst="straightConnector1">
                <a:avLst/>
              </a:prstGeom>
              <a:noFill/>
              <a:ln w="9525">
                <a:solidFill>
                  <a:srgbClr val="000000"/>
                </a:solidFill>
                <a:round/>
                <a:headEnd/>
                <a:tailEnd/>
              </a:ln>
            </p:spPr>
          </p:cxnSp>
          <p:cxnSp>
            <p:nvCxnSpPr>
              <p:cNvPr id="49" name="AutoShape 23"/>
              <p:cNvCxnSpPr>
                <a:cxnSpLocks noChangeShapeType="1"/>
                <a:stCxn id="34" idx="4"/>
              </p:cNvCxnSpPr>
              <p:nvPr/>
            </p:nvCxnSpPr>
            <p:spPr bwMode="auto">
              <a:xfrm rot="16200000" flipH="1">
                <a:off x="4131782" y="3293582"/>
                <a:ext cx="100766" cy="322473"/>
              </a:xfrm>
              <a:prstGeom prst="straightConnector1">
                <a:avLst/>
              </a:prstGeom>
              <a:noFill/>
              <a:ln w="9525">
                <a:solidFill>
                  <a:srgbClr val="000000"/>
                </a:solidFill>
                <a:round/>
                <a:headEnd/>
                <a:tailEnd/>
              </a:ln>
            </p:spPr>
          </p:cxnSp>
        </p:grpSp>
        <p:pic>
          <p:nvPicPr>
            <p:cNvPr id="11" name="Picture 2"/>
            <p:cNvPicPr>
              <a:picLocks noChangeAspect="1" noChangeArrowheads="1"/>
            </p:cNvPicPr>
            <p:nvPr/>
          </p:nvPicPr>
          <p:blipFill>
            <a:blip r:embed="rId3" cstate="print"/>
            <a:srcRect/>
            <a:stretch>
              <a:fillRect/>
            </a:stretch>
          </p:blipFill>
          <p:spPr bwMode="auto">
            <a:xfrm>
              <a:off x="3048000" y="914400"/>
              <a:ext cx="3126550" cy="1442534"/>
            </a:xfrm>
            <a:prstGeom prst="rect">
              <a:avLst/>
            </a:prstGeom>
            <a:noFill/>
            <a:ln w="9525">
              <a:noFill/>
              <a:miter lim="800000"/>
              <a:headEnd/>
              <a:tailEnd/>
            </a:ln>
            <a:effectLst/>
          </p:spPr>
        </p:pic>
        <p:sp>
          <p:nvSpPr>
            <p:cNvPr id="12" name="TextBox 11"/>
            <p:cNvSpPr txBox="1"/>
            <p:nvPr/>
          </p:nvSpPr>
          <p:spPr>
            <a:xfrm>
              <a:off x="381000" y="1066800"/>
              <a:ext cx="2600392" cy="36933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Standard LINQ operations</a:t>
              </a:r>
              <a:endParaRPr lang="en-US" dirty="0"/>
            </a:p>
          </p:txBody>
        </p:sp>
        <p:sp>
          <p:nvSpPr>
            <p:cNvPr id="13" name="TextBox 12"/>
            <p:cNvSpPr txBox="1"/>
            <p:nvPr/>
          </p:nvSpPr>
          <p:spPr>
            <a:xfrm>
              <a:off x="381000" y="1524000"/>
              <a:ext cx="2261004" cy="369332"/>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DryadLINQ operations</a:t>
              </a:r>
              <a:endParaRPr lang="en-US" dirty="0"/>
            </a:p>
          </p:txBody>
        </p:sp>
        <p:sp>
          <p:nvSpPr>
            <p:cNvPr id="14" name="TextBox 13"/>
            <p:cNvSpPr txBox="1"/>
            <p:nvPr/>
          </p:nvSpPr>
          <p:spPr>
            <a:xfrm>
              <a:off x="381000" y="2590800"/>
              <a:ext cx="5791200" cy="369332"/>
            </a:xfrm>
            <a:prstGeom prst="rect">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smtClean="0"/>
                <a:t>DryadLINQ Compiler</a:t>
              </a:r>
              <a:endParaRPr lang="en-US" dirty="0"/>
            </a:p>
          </p:txBody>
        </p:sp>
        <p:sp>
          <p:nvSpPr>
            <p:cNvPr id="15" name="Down Arrow 14"/>
            <p:cNvSpPr/>
            <p:nvPr/>
          </p:nvSpPr>
          <p:spPr>
            <a:xfrm>
              <a:off x="12954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572000" y="2286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3048000" y="30480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81000" y="4953000"/>
              <a:ext cx="350520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Dryad Execution Engine</a:t>
              </a:r>
              <a:endParaRPr lang="en-US" dirty="0"/>
            </a:p>
          </p:txBody>
        </p:sp>
        <p:sp>
          <p:nvSpPr>
            <p:cNvPr id="19" name="Down Arrow 18"/>
            <p:cNvSpPr/>
            <p:nvPr/>
          </p:nvSpPr>
          <p:spPr>
            <a:xfrm>
              <a:off x="2895600" y="4495800"/>
              <a:ext cx="228600" cy="304800"/>
            </a:xfrm>
            <a:prstGeom prst="downArrow">
              <a:avLst/>
            </a:prstGeom>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62400" y="3124200"/>
              <a:ext cx="2209800" cy="830997"/>
            </a:xfrm>
            <a:prstGeom prst="rect">
              <a:avLst/>
            </a:prstGeom>
            <a:noFill/>
          </p:spPr>
          <p:txBody>
            <a:bodyPr wrap="square" rtlCol="0">
              <a:spAutoFit/>
            </a:bodyPr>
            <a:lstStyle/>
            <a:p>
              <a:r>
                <a:rPr lang="en-US" sz="1600" b="1" dirty="0" smtClean="0">
                  <a:latin typeface="Cambria" pitchFamily="18" charset="0"/>
                </a:rPr>
                <a:t>Directed Acyclic Graph (DAG) based execution flows</a:t>
              </a:r>
              <a:endParaRPr lang="en-US" sz="1600" b="1" dirty="0">
                <a:latin typeface="Cambria" pitchFamily="18" charset="0"/>
              </a:endParaRPr>
            </a:p>
          </p:txBody>
        </p:sp>
      </p:grpSp>
      <p:pic>
        <p:nvPicPr>
          <p:cNvPr id="54" name="Picture 3"/>
          <p:cNvPicPr>
            <a:picLocks noChangeAspect="1" noChangeArrowheads="1"/>
          </p:cNvPicPr>
          <p:nvPr/>
        </p:nvPicPr>
        <p:blipFill>
          <a:blip r:embed="rId4" cstate="print"/>
          <a:srcRect/>
          <a:stretch>
            <a:fillRect/>
          </a:stretch>
        </p:blipFill>
        <p:spPr bwMode="auto">
          <a:xfrm>
            <a:off x="3962400" y="4038600"/>
            <a:ext cx="4952998" cy="2362200"/>
          </a:xfrm>
          <a:prstGeom prst="rect">
            <a:avLst/>
          </a:prstGeom>
          <a:noFill/>
          <a:ln w="9525">
            <a:solidFill>
              <a:schemeClr val="accent1"/>
            </a:solidFill>
            <a:miter lim="800000"/>
            <a:headEnd/>
            <a:tailEnd/>
          </a:ln>
          <a:effectLst/>
        </p:spPr>
      </p:pic>
      <p:sp>
        <p:nvSpPr>
          <p:cNvPr id="55" name="Content Placeholder 2"/>
          <p:cNvSpPr txBox="1">
            <a:spLocks/>
          </p:cNvSpPr>
          <p:nvPr/>
        </p:nvSpPr>
        <p:spPr>
          <a:xfrm>
            <a:off x="6553200" y="914400"/>
            <a:ext cx="2590800" cy="3429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dirty="0" smtClean="0">
                <a:solidFill>
                  <a:srgbClr val="002060"/>
                </a:solidFill>
              </a:rPr>
              <a:t>Implementation supports:</a:t>
            </a:r>
          </a:p>
          <a:p>
            <a:pPr marL="800100" lvl="1" indent="-342900">
              <a:spcBef>
                <a:spcPct val="20000"/>
              </a:spcBef>
              <a:buFont typeface="Arial" pitchFamily="34" charset="0"/>
              <a:buChar char="•"/>
            </a:pPr>
            <a:r>
              <a:rPr lang="en-US" sz="2000" dirty="0" smtClean="0">
                <a:solidFill>
                  <a:srgbClr val="002060"/>
                </a:solidFill>
              </a:rPr>
              <a:t>Execution of DAG on Dryad</a:t>
            </a:r>
          </a:p>
          <a:p>
            <a:pPr marL="800100" lvl="1" indent="-342900">
              <a:spcBef>
                <a:spcPct val="20000"/>
              </a:spcBef>
              <a:buFont typeface="Arial" pitchFamily="34" charset="0"/>
              <a:buChar char="•"/>
            </a:pPr>
            <a:r>
              <a:rPr lang="en-US" sz="2000" dirty="0" smtClean="0">
                <a:solidFill>
                  <a:srgbClr val="002060"/>
                </a:solidFill>
              </a:rPr>
              <a:t>Managing data across vertices</a:t>
            </a:r>
          </a:p>
          <a:p>
            <a:pPr marL="800100" lvl="1" indent="-342900">
              <a:spcBef>
                <a:spcPct val="20000"/>
              </a:spcBef>
              <a:buFont typeface="Arial" pitchFamily="34" charset="0"/>
              <a:buChar char="•"/>
            </a:pPr>
            <a:r>
              <a:rPr kumimoji="0" lang="en-US" sz="2000" b="0" i="0" u="none" strike="noStrike" kern="1200" cap="none" spc="0" normalizeH="0" baseline="0" noProof="0" dirty="0" smtClean="0">
                <a:ln>
                  <a:noFill/>
                </a:ln>
                <a:solidFill>
                  <a:srgbClr val="002060"/>
                </a:solidFill>
                <a:effectLst/>
                <a:uLnTx/>
                <a:uFillTx/>
                <a:latin typeface="+mn-lt"/>
                <a:ea typeface="+mn-ea"/>
                <a:cs typeface="+mn-cs"/>
              </a:rPr>
              <a:t>Quality</a:t>
            </a:r>
            <a:r>
              <a:rPr kumimoji="0" lang="en-US" sz="2000" b="0" i="0" u="none" strike="noStrike" kern="1200" cap="none" spc="0" normalizeH="0" noProof="0" dirty="0" smtClean="0">
                <a:ln>
                  <a:noFill/>
                </a:ln>
                <a:solidFill>
                  <a:srgbClr val="002060"/>
                </a:solidFill>
                <a:effectLst/>
                <a:uLnTx/>
                <a:uFillTx/>
                <a:latin typeface="+mn-lt"/>
                <a:ea typeface="+mn-ea"/>
                <a:cs typeface="+mn-cs"/>
              </a:rPr>
              <a:t> of services</a:t>
            </a:r>
          </a:p>
          <a:p>
            <a:pPr marL="800100" lvl="1" indent="-342900">
              <a:spcBef>
                <a:spcPct val="20000"/>
              </a:spcBef>
              <a:buFont typeface="Arial" pitchFamily="34" charset="0"/>
              <a:buChar char="•"/>
            </a:pPr>
            <a:endParaRPr kumimoji="0" lang="en-US" sz="28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52400"/>
            <a:ext cx="8458200" cy="990600"/>
          </a:xfrm>
          <a:prstGeom prst="rect">
            <a:avLst/>
          </a:prstGeom>
        </p:spPr>
        <p:txBody>
          <a:bodyPr vert="horz" lIns="91435" tIns="45718" rIns="91435" bIns="45718" rtlCol="0" anchor="ctr">
            <a:normAutofit fontScale="97500"/>
          </a:bodyPr>
          <a:lstStyle/>
          <a:p>
            <a:pPr marL="0" marR="0" lvl="0" indent="0" algn="ctr" defTabSz="914354"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Applications using Dryad &amp; </a:t>
            </a:r>
            <a:r>
              <a:rPr kumimoji="0" lang="en-US" sz="3600" b="0" i="0" u="none" strike="noStrike" kern="1200" cap="none" spc="0" normalizeH="0" baseline="0" noProof="0" dirty="0" err="1" smtClean="0">
                <a:ln>
                  <a:noFill/>
                </a:ln>
                <a:solidFill>
                  <a:schemeClr val="tx1"/>
                </a:solidFill>
                <a:effectLst/>
                <a:uLnTx/>
                <a:uFillTx/>
                <a:latin typeface="+mj-lt"/>
                <a:ea typeface="+mj-ea"/>
                <a:cs typeface="+mj-cs"/>
              </a:rPr>
              <a:t>DryadLINQ</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6" name="Content Placeholder 2"/>
          <p:cNvSpPr>
            <a:spLocks noGrp="1"/>
          </p:cNvSpPr>
          <p:nvPr>
            <p:ph idx="1"/>
          </p:nvPr>
        </p:nvSpPr>
        <p:spPr>
          <a:xfrm>
            <a:off x="609600" y="5029200"/>
            <a:ext cx="7772400" cy="990600"/>
          </a:xfrm>
        </p:spPr>
        <p:txBody>
          <a:bodyPr>
            <a:normAutofit/>
          </a:bodyPr>
          <a:lstStyle/>
          <a:p>
            <a:pPr marL="228600" indent="-228600"/>
            <a:r>
              <a:rPr lang="en-US" sz="1600" dirty="0" smtClean="0"/>
              <a:t>Perform using DryadLINQ and Apache Hadoop implementations</a:t>
            </a:r>
          </a:p>
          <a:p>
            <a:pPr marL="228600" indent="-228600"/>
            <a:r>
              <a:rPr lang="en-US" sz="1600" dirty="0" smtClean="0"/>
              <a:t>Single “Select” operation in DryadLINQ</a:t>
            </a:r>
          </a:p>
          <a:p>
            <a:pPr marL="228600" indent="-228600"/>
            <a:r>
              <a:rPr lang="en-US" sz="1600" dirty="0" smtClean="0"/>
              <a:t>“Map only” operation in Hadoop</a:t>
            </a:r>
          </a:p>
          <a:p>
            <a:pPr>
              <a:buClr>
                <a:srgbClr val="C00000"/>
              </a:buClr>
              <a:buNone/>
            </a:pPr>
            <a:endParaRPr lang="en-US" dirty="0" smtClean="0">
              <a:solidFill>
                <a:schemeClr val="tx2">
                  <a:lumMod val="50000"/>
                </a:schemeClr>
              </a:solidFill>
            </a:endParaRPr>
          </a:p>
          <a:p>
            <a:endParaRPr lang="en-US" dirty="0"/>
          </a:p>
        </p:txBody>
      </p:sp>
      <p:sp>
        <p:nvSpPr>
          <p:cNvPr id="37" name="TextBox 36"/>
          <p:cNvSpPr txBox="1"/>
          <p:nvPr/>
        </p:nvSpPr>
        <p:spPr>
          <a:xfrm>
            <a:off x="457200" y="1295400"/>
            <a:ext cx="4876800" cy="923330"/>
          </a:xfrm>
          <a:prstGeom prst="rect">
            <a:avLst/>
          </a:prstGeom>
          <a:noFill/>
        </p:spPr>
        <p:txBody>
          <a:bodyPr wrap="square" rtlCol="0">
            <a:spAutoFit/>
          </a:bodyPr>
          <a:lstStyle/>
          <a:p>
            <a:pPr lvl="0"/>
            <a:r>
              <a:rPr lang="en-US" b="1" dirty="0" smtClean="0">
                <a:solidFill>
                  <a:srgbClr val="B3110D"/>
                </a:solidFill>
              </a:rPr>
              <a:t>CAP3 [1]</a:t>
            </a:r>
            <a:r>
              <a:rPr lang="en-US" b="1" dirty="0" smtClean="0">
                <a:solidFill>
                  <a:schemeClr val="tx2"/>
                </a:solidFill>
              </a:rPr>
              <a:t> - </a:t>
            </a:r>
            <a:r>
              <a:rPr lang="en-US" b="1" dirty="0" smtClean="0">
                <a:solidFill>
                  <a:srgbClr val="00B0F0"/>
                </a:solidFill>
              </a:rPr>
              <a:t>Expressed Sequence Tag assembly  to re-construct full-length mRNA</a:t>
            </a:r>
          </a:p>
          <a:p>
            <a:endParaRPr lang="en-US" b="1" dirty="0">
              <a:solidFill>
                <a:schemeClr val="bg1"/>
              </a:solidFill>
            </a:endParaRPr>
          </a:p>
        </p:txBody>
      </p:sp>
      <p:grpSp>
        <p:nvGrpSpPr>
          <p:cNvPr id="2" name="Group 37"/>
          <p:cNvGrpSpPr/>
          <p:nvPr/>
        </p:nvGrpSpPr>
        <p:grpSpPr>
          <a:xfrm>
            <a:off x="914400" y="2057401"/>
            <a:ext cx="2514600" cy="2666999"/>
            <a:chOff x="685800" y="1219200"/>
            <a:chExt cx="2667000" cy="2746177"/>
          </a:xfrm>
        </p:grpSpPr>
        <p:grpSp>
          <p:nvGrpSpPr>
            <p:cNvPr id="3" name="Group 32"/>
            <p:cNvGrpSpPr/>
            <p:nvPr/>
          </p:nvGrpSpPr>
          <p:grpSpPr>
            <a:xfrm>
              <a:off x="685800" y="1600200"/>
              <a:ext cx="685800" cy="2057400"/>
              <a:chOff x="457200" y="2133600"/>
              <a:chExt cx="685800" cy="2057400"/>
            </a:xfrm>
          </p:grpSpPr>
          <p:sp>
            <p:nvSpPr>
              <p:cNvPr id="60" name="Oval 7"/>
              <p:cNvSpPr/>
              <p:nvPr/>
            </p:nvSpPr>
            <p:spPr>
              <a:xfrm>
                <a:off x="4572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61"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457200" y="2133600"/>
                <a:ext cx="685800" cy="685800"/>
              </a:xfrm>
              <a:prstGeom prst="rect">
                <a:avLst/>
              </a:prstGeom>
              <a:noFill/>
            </p:spPr>
          </p:pic>
          <p:pic>
            <p:nvPicPr>
              <p:cNvPr id="62"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457200" y="3581400"/>
                <a:ext cx="609600" cy="609600"/>
              </a:xfrm>
              <a:prstGeom prst="rect">
                <a:avLst/>
              </a:prstGeom>
              <a:noFill/>
            </p:spPr>
          </p:pic>
          <p:cxnSp>
            <p:nvCxnSpPr>
              <p:cNvPr id="63" name="Straight Arrow Connector 62"/>
              <p:cNvCxnSpPr/>
              <p:nvPr/>
            </p:nvCxnSpPr>
            <p:spPr>
              <a:xfrm rot="5400000">
                <a:off x="6484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a:off x="6484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5" name="Group 28"/>
            <p:cNvGrpSpPr/>
            <p:nvPr/>
          </p:nvGrpSpPr>
          <p:grpSpPr>
            <a:xfrm>
              <a:off x="1524000" y="1600200"/>
              <a:ext cx="685800" cy="2057400"/>
              <a:chOff x="1371600" y="2133600"/>
              <a:chExt cx="685800" cy="2057400"/>
            </a:xfrm>
          </p:grpSpPr>
          <p:sp>
            <p:nvSpPr>
              <p:cNvPr id="55" name="Oval 54"/>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56"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7"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8" name="Straight Arrow Connector 57"/>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6" name="Group 31"/>
            <p:cNvGrpSpPr/>
            <p:nvPr/>
          </p:nvGrpSpPr>
          <p:grpSpPr>
            <a:xfrm>
              <a:off x="2286000" y="2667000"/>
              <a:ext cx="228600" cy="76200"/>
              <a:chOff x="1219200" y="3200400"/>
              <a:chExt cx="228600" cy="76200"/>
            </a:xfrm>
          </p:grpSpPr>
          <p:sp>
            <p:nvSpPr>
              <p:cNvPr id="53" name="Oval 52"/>
              <p:cNvSpPr/>
              <p:nvPr/>
            </p:nvSpPr>
            <p:spPr>
              <a:xfrm>
                <a:off x="13716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4" name="Oval 53"/>
              <p:cNvSpPr/>
              <p:nvPr/>
            </p:nvSpPr>
            <p:spPr>
              <a:xfrm>
                <a:off x="1219200" y="3200400"/>
                <a:ext cx="76200" cy="76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42" name="TextBox 41"/>
            <p:cNvSpPr txBox="1"/>
            <p:nvPr/>
          </p:nvSpPr>
          <p:spPr>
            <a:xfrm>
              <a:off x="1219200" y="1219200"/>
              <a:ext cx="1530804" cy="307777"/>
            </a:xfrm>
            <a:prstGeom prst="rect">
              <a:avLst/>
            </a:prstGeom>
            <a:noFill/>
          </p:spPr>
          <p:txBody>
            <a:bodyPr wrap="none" rtlCol="0">
              <a:spAutoFit/>
            </a:bodyPr>
            <a:lstStyle/>
            <a:p>
              <a:r>
                <a:rPr lang="en-US" sz="1400" b="1" dirty="0" smtClean="0"/>
                <a:t>Input files (FASTA)</a:t>
              </a:r>
              <a:endParaRPr lang="en-US" sz="1400" b="1" dirty="0"/>
            </a:p>
          </p:txBody>
        </p:sp>
        <p:sp>
          <p:nvSpPr>
            <p:cNvPr id="43" name="TextBox 42"/>
            <p:cNvSpPr txBox="1"/>
            <p:nvPr/>
          </p:nvSpPr>
          <p:spPr>
            <a:xfrm>
              <a:off x="1371600" y="3657600"/>
              <a:ext cx="1067921" cy="307777"/>
            </a:xfrm>
            <a:prstGeom prst="rect">
              <a:avLst/>
            </a:prstGeom>
            <a:noFill/>
          </p:spPr>
          <p:txBody>
            <a:bodyPr wrap="none" rtlCol="0">
              <a:spAutoFit/>
            </a:bodyPr>
            <a:lstStyle/>
            <a:p>
              <a:r>
                <a:rPr lang="en-US" sz="1400" b="1" dirty="0" smtClean="0"/>
                <a:t>Output files</a:t>
              </a:r>
              <a:endParaRPr lang="en-US" sz="1400" b="1" dirty="0"/>
            </a:p>
          </p:txBody>
        </p:sp>
        <p:sp>
          <p:nvSpPr>
            <p:cNvPr id="44" name="TextBox 43"/>
            <p:cNvSpPr txBox="1"/>
            <p:nvPr/>
          </p:nvSpPr>
          <p:spPr>
            <a:xfrm>
              <a:off x="685800" y="2514600"/>
              <a:ext cx="575799" cy="307777"/>
            </a:xfrm>
            <a:prstGeom prst="rect">
              <a:avLst/>
            </a:prstGeom>
            <a:noFill/>
          </p:spPr>
          <p:txBody>
            <a:bodyPr wrap="none" rtlCol="0">
              <a:spAutoFit/>
            </a:bodyPr>
            <a:lstStyle/>
            <a:p>
              <a:r>
                <a:rPr lang="en-US" sz="1400" b="1" dirty="0" smtClean="0"/>
                <a:t>CAP3</a:t>
              </a:r>
              <a:endParaRPr lang="en-US" sz="1400" b="1" dirty="0"/>
            </a:p>
          </p:txBody>
        </p:sp>
        <p:sp>
          <p:nvSpPr>
            <p:cNvPr id="45" name="TextBox 44"/>
            <p:cNvSpPr txBox="1"/>
            <p:nvPr/>
          </p:nvSpPr>
          <p:spPr>
            <a:xfrm>
              <a:off x="1524000" y="2514600"/>
              <a:ext cx="575799" cy="307777"/>
            </a:xfrm>
            <a:prstGeom prst="rect">
              <a:avLst/>
            </a:prstGeom>
            <a:noFill/>
          </p:spPr>
          <p:txBody>
            <a:bodyPr wrap="none" rtlCol="0">
              <a:spAutoFit/>
            </a:bodyPr>
            <a:lstStyle/>
            <a:p>
              <a:r>
                <a:rPr lang="en-US" sz="1400" b="1" dirty="0" smtClean="0"/>
                <a:t>CAP3</a:t>
              </a:r>
              <a:endParaRPr lang="en-US" sz="1400" b="1" dirty="0"/>
            </a:p>
          </p:txBody>
        </p:sp>
        <p:grpSp>
          <p:nvGrpSpPr>
            <p:cNvPr id="7" name="Group 28"/>
            <p:cNvGrpSpPr/>
            <p:nvPr/>
          </p:nvGrpSpPr>
          <p:grpSpPr>
            <a:xfrm>
              <a:off x="2667000" y="1600200"/>
              <a:ext cx="685800" cy="2057400"/>
              <a:chOff x="1371600" y="2133600"/>
              <a:chExt cx="685800" cy="2057400"/>
            </a:xfrm>
          </p:grpSpPr>
          <p:sp>
            <p:nvSpPr>
              <p:cNvPr id="48" name="Oval 47"/>
              <p:cNvSpPr/>
              <p:nvPr/>
            </p:nvSpPr>
            <p:spPr>
              <a:xfrm>
                <a:off x="1371600" y="3048000"/>
                <a:ext cx="6096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pic>
            <p:nvPicPr>
              <p:cNvPr id="49" name="Picture 3" descr="C:\Users\jaliya\AppData\Local\Microsoft\Windows\Temporary Internet Files\Content.IE5\ZADX9HCR\MCj04325990000[1].png"/>
              <p:cNvPicPr>
                <a:picLocks noChangeAspect="1" noChangeArrowheads="1"/>
              </p:cNvPicPr>
              <p:nvPr/>
            </p:nvPicPr>
            <p:blipFill>
              <a:blip r:embed="rId3" cstate="print"/>
              <a:srcRect/>
              <a:stretch>
                <a:fillRect/>
              </a:stretch>
            </p:blipFill>
            <p:spPr bwMode="auto">
              <a:xfrm>
                <a:off x="1371600" y="2133600"/>
                <a:ext cx="685800" cy="685800"/>
              </a:xfrm>
              <a:prstGeom prst="rect">
                <a:avLst/>
              </a:prstGeom>
              <a:noFill/>
            </p:spPr>
          </p:pic>
          <p:pic>
            <p:nvPicPr>
              <p:cNvPr id="50" name="Picture 4" descr="C:\Users\jaliya\AppData\Local\Microsoft\Windows\Temporary Internet Files\Content.IE5\FAU9V9F3\MCj04326050000[1].png"/>
              <p:cNvPicPr>
                <a:picLocks noChangeAspect="1" noChangeArrowheads="1"/>
              </p:cNvPicPr>
              <p:nvPr/>
            </p:nvPicPr>
            <p:blipFill>
              <a:blip r:embed="rId4" cstate="print"/>
              <a:srcRect/>
              <a:stretch>
                <a:fillRect/>
              </a:stretch>
            </p:blipFill>
            <p:spPr bwMode="auto">
              <a:xfrm>
                <a:off x="1371600" y="3581400"/>
                <a:ext cx="609600" cy="609600"/>
              </a:xfrm>
              <a:prstGeom prst="rect">
                <a:avLst/>
              </a:prstGeom>
              <a:noFill/>
            </p:spPr>
          </p:pic>
          <p:cxnSp>
            <p:nvCxnSpPr>
              <p:cNvPr id="51" name="Straight Arrow Connector 50"/>
              <p:cNvCxnSpPr/>
              <p:nvPr/>
            </p:nvCxnSpPr>
            <p:spPr>
              <a:xfrm rot="5400000">
                <a:off x="1562894" y="29329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562894" y="3542506"/>
                <a:ext cx="228600"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47" name="TextBox 46"/>
            <p:cNvSpPr txBox="1"/>
            <p:nvPr/>
          </p:nvSpPr>
          <p:spPr>
            <a:xfrm>
              <a:off x="2667000" y="2514600"/>
              <a:ext cx="575799" cy="307777"/>
            </a:xfrm>
            <a:prstGeom prst="rect">
              <a:avLst/>
            </a:prstGeom>
            <a:noFill/>
          </p:spPr>
          <p:txBody>
            <a:bodyPr wrap="none" rtlCol="0">
              <a:spAutoFit/>
            </a:bodyPr>
            <a:lstStyle/>
            <a:p>
              <a:r>
                <a:rPr lang="en-US" sz="1400" b="1" dirty="0" smtClean="0"/>
                <a:t>CAP3</a:t>
              </a:r>
              <a:endParaRPr lang="en-US" sz="1400" b="1" dirty="0"/>
            </a:p>
          </p:txBody>
        </p:sp>
      </p:grpSp>
      <p:graphicFrame>
        <p:nvGraphicFramePr>
          <p:cNvPr id="65" name="Chart 64"/>
          <p:cNvGraphicFramePr/>
          <p:nvPr/>
        </p:nvGraphicFramePr>
        <p:xfrm>
          <a:off x="4876800" y="1828800"/>
          <a:ext cx="3733800" cy="3124200"/>
        </p:xfrm>
        <a:graphic>
          <a:graphicData uri="http://schemas.openxmlformats.org/drawingml/2006/chart">
            <c:chart xmlns:c="http://schemas.openxmlformats.org/drawingml/2006/chart" xmlns:r="http://schemas.openxmlformats.org/officeDocument/2006/relationships" r:id="rId5"/>
          </a:graphicData>
        </a:graphic>
      </p:graphicFrame>
      <p:sp>
        <p:nvSpPr>
          <p:cNvPr id="66" name="TextBox 1"/>
          <p:cNvSpPr txBox="1"/>
          <p:nvPr/>
        </p:nvSpPr>
        <p:spPr>
          <a:xfrm>
            <a:off x="6934200" y="2895600"/>
            <a:ext cx="1009650" cy="3048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smtClean="0">
                <a:solidFill>
                  <a:schemeClr val="tx1"/>
                </a:solidFill>
              </a:rPr>
              <a:t>DryadLINQ</a:t>
            </a:r>
            <a:endParaRPr lang="en-US" sz="1200" b="1" dirty="0">
              <a:solidFill>
                <a:schemeClr val="tx1"/>
              </a:solidFill>
            </a:endParaRPr>
          </a:p>
        </p:txBody>
      </p:sp>
      <p:sp>
        <p:nvSpPr>
          <p:cNvPr id="34" name="TextBox 33"/>
          <p:cNvSpPr txBox="1"/>
          <p:nvPr/>
        </p:nvSpPr>
        <p:spPr>
          <a:xfrm>
            <a:off x="609600" y="6096000"/>
            <a:ext cx="7687380" cy="553998"/>
          </a:xfrm>
          <a:prstGeom prst="rect">
            <a:avLst/>
          </a:prstGeom>
          <a:noFill/>
        </p:spPr>
        <p:txBody>
          <a:bodyPr wrap="square" rtlCol="0">
            <a:spAutoFit/>
          </a:bodyPr>
          <a:lstStyle/>
          <a:p>
            <a:r>
              <a:rPr lang="en-US" sz="1200" dirty="0" smtClean="0">
                <a:solidFill>
                  <a:schemeClr val="tx2">
                    <a:lumMod val="50000"/>
                  </a:schemeClr>
                </a:solidFill>
              </a:rPr>
              <a:t>[4] X. Huang, A. </a:t>
            </a:r>
            <a:r>
              <a:rPr lang="en-US" sz="1200" dirty="0" err="1" smtClean="0">
                <a:solidFill>
                  <a:schemeClr val="tx2">
                    <a:lumMod val="50000"/>
                  </a:schemeClr>
                </a:solidFill>
              </a:rPr>
              <a:t>Madan</a:t>
            </a:r>
            <a:r>
              <a:rPr lang="en-US" sz="1200" dirty="0" smtClean="0">
                <a:solidFill>
                  <a:schemeClr val="tx2">
                    <a:lumMod val="50000"/>
                  </a:schemeClr>
                </a:solidFill>
              </a:rPr>
              <a:t>, “CAP3: A DNA Sequence Assembly Program,” Genome Research, vol. 9, no. 9, pp. 868-877, 1999.</a:t>
            </a:r>
          </a:p>
          <a:p>
            <a:endParaRPr lang="en-US"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p:spPr>
        <p:txBody>
          <a:bodyPr/>
          <a:lstStyle/>
          <a:p>
            <a:r>
              <a:rPr lang="en-US" dirty="0" smtClean="0">
                <a:solidFill>
                  <a:srgbClr val="002060"/>
                </a:solidFill>
              </a:rPr>
              <a:t>MapReduce</a:t>
            </a:r>
            <a:endParaRPr lang="en-US" dirty="0">
              <a:solidFill>
                <a:srgbClr val="002060"/>
              </a:solidFill>
            </a:endParaRPr>
          </a:p>
        </p:txBody>
      </p:sp>
      <p:sp>
        <p:nvSpPr>
          <p:cNvPr id="5" name="Content Placeholder 2"/>
          <p:cNvSpPr>
            <a:spLocks noGrp="1"/>
          </p:cNvSpPr>
          <p:nvPr>
            <p:ph idx="1"/>
          </p:nvPr>
        </p:nvSpPr>
        <p:spPr>
          <a:xfrm>
            <a:off x="533400" y="4114800"/>
            <a:ext cx="8077200" cy="2438400"/>
          </a:xfrm>
        </p:spPr>
        <p:txBody>
          <a:bodyPr>
            <a:normAutofit fontScale="85000" lnSpcReduction="10000"/>
          </a:bodyPr>
          <a:lstStyle/>
          <a:p>
            <a:r>
              <a:rPr lang="en-US" dirty="0" smtClean="0">
                <a:solidFill>
                  <a:srgbClr val="002060"/>
                </a:solidFill>
              </a:rPr>
              <a:t>Implementations support:</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services</a:t>
            </a:r>
          </a:p>
          <a:p>
            <a:endParaRPr lang="en-US" dirty="0"/>
          </a:p>
        </p:txBody>
      </p:sp>
      <p:grpSp>
        <p:nvGrpSpPr>
          <p:cNvPr id="2" name="Group 5"/>
          <p:cNvGrpSpPr/>
          <p:nvPr/>
        </p:nvGrpSpPr>
        <p:grpSpPr>
          <a:xfrm>
            <a:off x="609600" y="1295400"/>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smtClean="0">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Data Partitions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n-US" sz="1600" b="1" dirty="0" smtClean="0">
                  <a:latin typeface="Cambria" pitchFamily="18" charset="0"/>
                  <a:cs typeface="Arial" pitchFamily="34" charset="0"/>
                </a:rPr>
                <a:t>Reduce Outputs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smtClean="0">
                  <a:latin typeface="Cambria" pitchFamily="18" charset="0"/>
                </a:rPr>
                <a:t>A hash function maps the results of the map tasks to r  reduce tasks</a:t>
              </a: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
          <p:cNvSpPr>
            <a:spLocks noGrp="1"/>
          </p:cNvSpPr>
          <p:nvPr>
            <p:ph type="title"/>
          </p:nvPr>
        </p:nvSpPr>
        <p:spPr>
          <a:xfrm>
            <a:off x="0" y="0"/>
            <a:ext cx="8991600" cy="685800"/>
          </a:xfrm>
        </p:spPr>
        <p:txBody>
          <a:bodyPr>
            <a:normAutofit fontScale="90000"/>
          </a:bodyPr>
          <a:lstStyle/>
          <a:p>
            <a:r>
              <a:rPr lang="en-US" dirty="0" smtClean="0">
                <a:solidFill>
                  <a:srgbClr val="002060"/>
                </a:solidFill>
              </a:rPr>
              <a:t>MapReduce</a:t>
            </a:r>
            <a:endParaRPr lang="en-US" dirty="0">
              <a:solidFill>
                <a:srgbClr val="002060"/>
              </a:solidFill>
            </a:endParaRPr>
          </a:p>
        </p:txBody>
      </p:sp>
      <p:sp>
        <p:nvSpPr>
          <p:cNvPr id="78" name="Content Placeholder 2"/>
          <p:cNvSpPr>
            <a:spLocks noGrp="1"/>
          </p:cNvSpPr>
          <p:nvPr>
            <p:ph idx="1"/>
          </p:nvPr>
        </p:nvSpPr>
        <p:spPr>
          <a:xfrm>
            <a:off x="152400" y="5334000"/>
            <a:ext cx="8686800" cy="1524000"/>
          </a:xfrm>
        </p:spPr>
        <p:txBody>
          <a:bodyPr>
            <a:normAutofit fontScale="62500" lnSpcReduction="20000"/>
          </a:bodyPr>
          <a:lstStyle/>
          <a:p>
            <a:r>
              <a:rPr lang="en-US" dirty="0" smtClean="0">
                <a:solidFill>
                  <a:srgbClr val="002060"/>
                </a:solidFill>
              </a:rPr>
              <a:t>The framework supports:</a:t>
            </a:r>
          </a:p>
          <a:p>
            <a:pPr lvl="1"/>
            <a:r>
              <a:rPr lang="en-US" dirty="0" smtClean="0">
                <a:solidFill>
                  <a:srgbClr val="002060"/>
                </a:solidFill>
              </a:rPr>
              <a:t>Splitting of data</a:t>
            </a:r>
          </a:p>
          <a:p>
            <a:pPr lvl="1"/>
            <a:r>
              <a:rPr lang="en-US" dirty="0" smtClean="0">
                <a:solidFill>
                  <a:srgbClr val="002060"/>
                </a:solidFill>
              </a:rPr>
              <a:t>Passing the output of map functions to reduce functions</a:t>
            </a:r>
          </a:p>
          <a:p>
            <a:pPr lvl="1"/>
            <a:r>
              <a:rPr lang="en-US" dirty="0" smtClean="0">
                <a:solidFill>
                  <a:srgbClr val="002060"/>
                </a:solidFill>
              </a:rPr>
              <a:t>Sorting the inputs to the reduce function based on the intermediate keys</a:t>
            </a:r>
          </a:p>
          <a:p>
            <a:pPr lvl="1"/>
            <a:r>
              <a:rPr lang="en-US" dirty="0" smtClean="0">
                <a:solidFill>
                  <a:srgbClr val="002060"/>
                </a:solidFill>
              </a:rPr>
              <a:t>Quality of services</a:t>
            </a:r>
          </a:p>
        </p:txBody>
      </p:sp>
      <p:grpSp>
        <p:nvGrpSpPr>
          <p:cNvPr id="2" name="Group 78"/>
          <p:cNvGrpSpPr/>
          <p:nvPr/>
        </p:nvGrpSpPr>
        <p:grpSpPr>
          <a:xfrm>
            <a:off x="1066800" y="1752600"/>
            <a:ext cx="4876800" cy="2355701"/>
            <a:chOff x="2057400" y="1447800"/>
            <a:chExt cx="5181600" cy="2502932"/>
          </a:xfrm>
        </p:grpSpPr>
        <p:sp>
          <p:nvSpPr>
            <p:cNvPr id="80" name="Oval 79"/>
            <p:cNvSpPr/>
            <p:nvPr/>
          </p:nvSpPr>
          <p:spPr>
            <a:xfrm>
              <a:off x="6781800" y="2590800"/>
              <a:ext cx="457200" cy="381000"/>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p:nvPr/>
          </p:nvSpPr>
          <p:spPr>
            <a:xfrm>
              <a:off x="6781800" y="1676400"/>
              <a:ext cx="457200" cy="381000"/>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p:nvPr/>
          </p:nvSpPr>
          <p:spPr>
            <a:xfrm>
              <a:off x="2057400" y="1704935"/>
              <a:ext cx="800100" cy="1419265"/>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p:cNvCxnSpPr/>
            <p:nvPr/>
          </p:nvCxnSpPr>
          <p:spPr>
            <a:xfrm rot="16200000" flipH="1">
              <a:off x="4263131" y="2510533"/>
              <a:ext cx="2133602" cy="81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3200400" y="2971800"/>
              <a:ext cx="457200" cy="381000"/>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5" name="Straight Connector 84"/>
            <p:cNvCxnSpPr/>
            <p:nvPr/>
          </p:nvCxnSpPr>
          <p:spPr>
            <a:xfrm rot="5400000">
              <a:off x="2819401" y="2514601"/>
              <a:ext cx="2133600" cy="3"/>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3200400" y="1447800"/>
              <a:ext cx="457200" cy="381000"/>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6781800" y="1676400"/>
              <a:ext cx="428322" cy="369332"/>
            </a:xfrm>
            <a:prstGeom prst="rect">
              <a:avLst/>
            </a:prstGeom>
            <a:noFill/>
          </p:spPr>
          <p:txBody>
            <a:bodyPr wrap="none" rtlCol="0">
              <a:spAutoFit/>
            </a:bodyPr>
            <a:lstStyle/>
            <a:p>
              <a:r>
                <a:rPr lang="en-US" dirty="0" smtClean="0">
                  <a:solidFill>
                    <a:schemeClr val="bg1"/>
                  </a:solidFill>
                </a:rPr>
                <a:t>O</a:t>
              </a:r>
              <a:r>
                <a:rPr lang="en-US" sz="1400" dirty="0" smtClean="0">
                  <a:solidFill>
                    <a:schemeClr val="bg1"/>
                  </a:solidFill>
                </a:rPr>
                <a:t>1</a:t>
              </a:r>
              <a:endParaRPr lang="en-US" dirty="0">
                <a:solidFill>
                  <a:schemeClr val="bg1"/>
                </a:solidFill>
              </a:endParaRPr>
            </a:p>
          </p:txBody>
        </p:sp>
        <p:cxnSp>
          <p:nvCxnSpPr>
            <p:cNvPr id="88" name="Straight Arrow Connector 87"/>
            <p:cNvCxnSpPr>
              <a:stCxn id="86" idx="6"/>
              <a:endCxn id="115" idx="1"/>
            </p:cNvCxnSpPr>
            <p:nvPr/>
          </p:nvCxnSpPr>
          <p:spPr>
            <a:xfrm>
              <a:off x="3657600" y="1638300"/>
              <a:ext cx="4572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84" idx="6"/>
              <a:endCxn id="116" idx="1"/>
            </p:cNvCxnSpPr>
            <p:nvPr/>
          </p:nvCxnSpPr>
          <p:spPr>
            <a:xfrm>
              <a:off x="3657600" y="3162300"/>
              <a:ext cx="4572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200400" y="1447800"/>
              <a:ext cx="431528" cy="369332"/>
            </a:xfrm>
            <a:prstGeom prst="rect">
              <a:avLst/>
            </a:prstGeom>
            <a:noFill/>
          </p:spPr>
          <p:txBody>
            <a:bodyPr wrap="none" rtlCol="0">
              <a:spAutoFit/>
            </a:bodyPr>
            <a:lstStyle/>
            <a:p>
              <a:r>
                <a:rPr lang="en-US" dirty="0" smtClean="0">
                  <a:solidFill>
                    <a:schemeClr val="bg1"/>
                  </a:solidFill>
                </a:rPr>
                <a:t>D</a:t>
              </a:r>
              <a:r>
                <a:rPr lang="en-US" sz="1600" dirty="0" smtClean="0">
                  <a:solidFill>
                    <a:schemeClr val="bg1"/>
                  </a:solidFill>
                </a:rPr>
                <a:t>1</a:t>
              </a:r>
              <a:endParaRPr lang="en-US" dirty="0">
                <a:solidFill>
                  <a:schemeClr val="bg1"/>
                </a:solidFill>
              </a:endParaRPr>
            </a:p>
          </p:txBody>
        </p:sp>
        <p:sp>
          <p:nvSpPr>
            <p:cNvPr id="91" name="Oval 90"/>
            <p:cNvSpPr/>
            <p:nvPr/>
          </p:nvSpPr>
          <p:spPr>
            <a:xfrm>
              <a:off x="3200400" y="2057400"/>
              <a:ext cx="457200" cy="381000"/>
            </a:xfrm>
            <a:prstGeom prst="ellipse">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3200400" y="2057400"/>
              <a:ext cx="431528" cy="369332"/>
            </a:xfrm>
            <a:prstGeom prst="rect">
              <a:avLst/>
            </a:prstGeom>
            <a:noFill/>
          </p:spPr>
          <p:txBody>
            <a:bodyPr wrap="none" rtlCol="0">
              <a:spAutoFit/>
            </a:bodyPr>
            <a:lstStyle/>
            <a:p>
              <a:r>
                <a:rPr lang="en-US" dirty="0" smtClean="0">
                  <a:solidFill>
                    <a:schemeClr val="bg1"/>
                  </a:solidFill>
                </a:rPr>
                <a:t>D</a:t>
              </a:r>
              <a:r>
                <a:rPr lang="en-US" sz="1600" dirty="0" smtClean="0">
                  <a:solidFill>
                    <a:schemeClr val="bg1"/>
                  </a:solidFill>
                </a:rPr>
                <a:t>2</a:t>
              </a:r>
              <a:endParaRPr lang="en-US" dirty="0">
                <a:solidFill>
                  <a:schemeClr val="bg1"/>
                </a:solidFill>
              </a:endParaRPr>
            </a:p>
          </p:txBody>
        </p:sp>
        <p:sp>
          <p:nvSpPr>
            <p:cNvPr id="93" name="TextBox 92"/>
            <p:cNvSpPr txBox="1"/>
            <p:nvPr/>
          </p:nvSpPr>
          <p:spPr>
            <a:xfrm>
              <a:off x="3200400" y="2971800"/>
              <a:ext cx="490840" cy="369332"/>
            </a:xfrm>
            <a:prstGeom prst="rect">
              <a:avLst/>
            </a:prstGeom>
            <a:noFill/>
          </p:spPr>
          <p:txBody>
            <a:bodyPr wrap="none" rtlCol="0">
              <a:spAutoFit/>
            </a:bodyPr>
            <a:lstStyle/>
            <a:p>
              <a:r>
                <a:rPr lang="en-US" dirty="0" smtClean="0">
                  <a:solidFill>
                    <a:schemeClr val="bg1"/>
                  </a:solidFill>
                </a:rPr>
                <a:t>D</a:t>
              </a:r>
              <a:r>
                <a:rPr lang="en-US" sz="1600" dirty="0" smtClean="0">
                  <a:solidFill>
                    <a:schemeClr val="bg1"/>
                  </a:solidFill>
                </a:rPr>
                <a:t>m</a:t>
              </a:r>
              <a:endParaRPr lang="en-US" dirty="0">
                <a:solidFill>
                  <a:schemeClr val="bg1"/>
                </a:solidFill>
              </a:endParaRPr>
            </a:p>
          </p:txBody>
        </p:sp>
        <p:sp>
          <p:nvSpPr>
            <p:cNvPr id="94" name="TextBox 93"/>
            <p:cNvSpPr txBox="1"/>
            <p:nvPr/>
          </p:nvSpPr>
          <p:spPr>
            <a:xfrm>
              <a:off x="6781800" y="2590800"/>
              <a:ext cx="428322" cy="369332"/>
            </a:xfrm>
            <a:prstGeom prst="rect">
              <a:avLst/>
            </a:prstGeom>
            <a:noFill/>
          </p:spPr>
          <p:txBody>
            <a:bodyPr wrap="none" rtlCol="0">
              <a:spAutoFit/>
            </a:bodyPr>
            <a:lstStyle/>
            <a:p>
              <a:r>
                <a:rPr lang="en-US" dirty="0" smtClean="0">
                  <a:solidFill>
                    <a:schemeClr val="bg1"/>
                  </a:solidFill>
                </a:rPr>
                <a:t>O</a:t>
              </a:r>
              <a:r>
                <a:rPr lang="en-US" sz="1400" dirty="0">
                  <a:solidFill>
                    <a:schemeClr val="bg1"/>
                  </a:solidFill>
                </a:rPr>
                <a:t>2</a:t>
              </a:r>
              <a:endParaRPr lang="en-US" dirty="0">
                <a:solidFill>
                  <a:schemeClr val="bg1"/>
                </a:solidFill>
              </a:endParaRPr>
            </a:p>
          </p:txBody>
        </p:sp>
        <p:cxnSp>
          <p:nvCxnSpPr>
            <p:cNvPr id="95" name="Straight Arrow Connector 94"/>
            <p:cNvCxnSpPr>
              <a:stCxn id="82" idx="7"/>
              <a:endCxn id="86" idx="2"/>
            </p:cNvCxnSpPr>
            <p:nvPr/>
          </p:nvCxnSpPr>
          <p:spPr>
            <a:xfrm rot="5400000" flipH="1" flipV="1">
              <a:off x="2833124" y="1545505"/>
              <a:ext cx="274481" cy="46007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a:off x="2819400" y="2209800"/>
              <a:ext cx="3810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82" idx="5"/>
              <a:endCxn id="84" idx="2"/>
            </p:cNvCxnSpPr>
            <p:nvPr/>
          </p:nvCxnSpPr>
          <p:spPr>
            <a:xfrm rot="16200000" flipH="1">
              <a:off x="2847391" y="2809291"/>
              <a:ext cx="245946" cy="460072"/>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16200000" flipH="1">
              <a:off x="1905001" y="2514600"/>
              <a:ext cx="2133599" cy="1"/>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2133600" y="2209800"/>
              <a:ext cx="620554" cy="369332"/>
            </a:xfrm>
            <a:prstGeom prst="rect">
              <a:avLst/>
            </a:prstGeom>
            <a:noFill/>
          </p:spPr>
          <p:txBody>
            <a:bodyPr wrap="none" rtlCol="0">
              <a:spAutoFit/>
            </a:bodyPr>
            <a:lstStyle/>
            <a:p>
              <a:r>
                <a:rPr lang="en-US" dirty="0" smtClean="0">
                  <a:solidFill>
                    <a:schemeClr val="bg1"/>
                  </a:solidFill>
                </a:rPr>
                <a:t>Data</a:t>
              </a:r>
              <a:endParaRPr lang="en-US" dirty="0">
                <a:solidFill>
                  <a:schemeClr val="bg1"/>
                </a:solidFill>
              </a:endParaRPr>
            </a:p>
          </p:txBody>
        </p:sp>
        <p:cxnSp>
          <p:nvCxnSpPr>
            <p:cNvPr id="100" name="Straight Arrow Connector 99"/>
            <p:cNvCxnSpPr>
              <a:stCxn id="91" idx="6"/>
            </p:cNvCxnSpPr>
            <p:nvPr/>
          </p:nvCxnSpPr>
          <p:spPr>
            <a:xfrm>
              <a:off x="3657600" y="2247900"/>
              <a:ext cx="4572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nvGrpSpPr>
            <p:cNvPr id="3" name="Group 31"/>
            <p:cNvGrpSpPr/>
            <p:nvPr/>
          </p:nvGrpSpPr>
          <p:grpSpPr>
            <a:xfrm>
              <a:off x="5943600" y="2209800"/>
              <a:ext cx="66675" cy="205708"/>
              <a:chOff x="2724150" y="2278154"/>
              <a:chExt cx="66675" cy="205708"/>
            </a:xfrm>
          </p:grpSpPr>
          <p:sp>
            <p:nvSpPr>
              <p:cNvPr id="131" name="Oval 130"/>
              <p:cNvSpPr/>
              <p:nvPr/>
            </p:nvSpPr>
            <p:spPr>
              <a:xfrm>
                <a:off x="2724150" y="2278154"/>
                <a:ext cx="66675" cy="51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p:cNvSpPr/>
              <p:nvPr/>
            </p:nvSpPr>
            <p:spPr>
              <a:xfrm>
                <a:off x="2724150" y="2432435"/>
                <a:ext cx="66675" cy="51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2" name="Straight Arrow Connector 101"/>
            <p:cNvCxnSpPr/>
            <p:nvPr/>
          </p:nvCxnSpPr>
          <p:spPr>
            <a:xfrm>
              <a:off x="5257800" y="1828800"/>
              <a:ext cx="3048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5257800" y="2286000"/>
              <a:ext cx="3048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5257800" y="2743200"/>
              <a:ext cx="3048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115" idx="3"/>
            </p:cNvCxnSpPr>
            <p:nvPr/>
          </p:nvCxnSpPr>
          <p:spPr>
            <a:xfrm>
              <a:off x="4781550" y="1638300"/>
              <a:ext cx="476250" cy="1905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V="1">
              <a:off x="4781550" y="1828800"/>
              <a:ext cx="476250" cy="4191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stCxn id="116" idx="3"/>
            </p:cNvCxnSpPr>
            <p:nvPr/>
          </p:nvCxnSpPr>
          <p:spPr>
            <a:xfrm flipV="1">
              <a:off x="4781550" y="1828800"/>
              <a:ext cx="476250" cy="13335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a:endCxn id="115" idx="3"/>
            </p:cNvCxnSpPr>
            <p:nvPr/>
          </p:nvCxnSpPr>
          <p:spPr>
            <a:xfrm rot="16200000" flipV="1">
              <a:off x="4695825" y="1724025"/>
              <a:ext cx="647700" cy="47625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115" idx="3"/>
            </p:cNvCxnSpPr>
            <p:nvPr/>
          </p:nvCxnSpPr>
          <p:spPr>
            <a:xfrm rot="16200000" flipV="1">
              <a:off x="4467225" y="1952625"/>
              <a:ext cx="1104900" cy="47625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rot="10800000">
              <a:off x="4781550" y="2247900"/>
              <a:ext cx="476250" cy="381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a:off x="4781550" y="2247900"/>
              <a:ext cx="476250" cy="4953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116" idx="3"/>
            </p:cNvCxnSpPr>
            <p:nvPr/>
          </p:nvCxnSpPr>
          <p:spPr>
            <a:xfrm flipV="1">
              <a:off x="4781550" y="2286000"/>
              <a:ext cx="476250" cy="8763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116" idx="3"/>
            </p:cNvCxnSpPr>
            <p:nvPr/>
          </p:nvCxnSpPr>
          <p:spPr>
            <a:xfrm flipV="1">
              <a:off x="4781550" y="2743200"/>
              <a:ext cx="476250" cy="419100"/>
            </a:xfrm>
            <a:prstGeom prst="straightConnector1">
              <a:avLst/>
            </a:prstGeom>
            <a:ln w="19050">
              <a:solidFill>
                <a:schemeClr val="accent2"/>
              </a:solidFill>
              <a:tailEnd type="none"/>
            </a:ln>
          </p:spPr>
          <p:style>
            <a:lnRef idx="1">
              <a:schemeClr val="accent1"/>
            </a:lnRef>
            <a:fillRef idx="0">
              <a:schemeClr val="accent1"/>
            </a:fillRef>
            <a:effectRef idx="0">
              <a:schemeClr val="accent1"/>
            </a:effectRef>
            <a:fontRef idx="minor">
              <a:schemeClr val="tx1"/>
            </a:fontRef>
          </p:style>
        </p:cxnSp>
        <p:sp>
          <p:nvSpPr>
            <p:cNvPr id="114" name="Rounded Rectangle 28"/>
            <p:cNvSpPr/>
            <p:nvPr/>
          </p:nvSpPr>
          <p:spPr>
            <a:xfrm>
              <a:off x="4114800" y="2133600"/>
              <a:ext cx="666750" cy="228600"/>
            </a:xfrm>
            <a:prstGeom prst="roundRect">
              <a:avLst/>
            </a:prstGeom>
            <a:solidFill>
              <a:srgbClr val="66FF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map</a:t>
              </a:r>
              <a:endParaRPr lang="en-US" dirty="0">
                <a:solidFill>
                  <a:schemeClr val="tx2">
                    <a:lumMod val="50000"/>
                  </a:schemeClr>
                </a:solidFill>
              </a:endParaRPr>
            </a:p>
          </p:txBody>
        </p:sp>
        <p:sp>
          <p:nvSpPr>
            <p:cNvPr id="115" name="Rounded Rectangle 114"/>
            <p:cNvSpPr/>
            <p:nvPr/>
          </p:nvSpPr>
          <p:spPr>
            <a:xfrm>
              <a:off x="4114800" y="1524000"/>
              <a:ext cx="666750" cy="228600"/>
            </a:xfrm>
            <a:prstGeom prst="roundRect">
              <a:avLst/>
            </a:prstGeom>
            <a:solidFill>
              <a:srgbClr val="66FF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map</a:t>
              </a:r>
              <a:endParaRPr lang="en-US" dirty="0">
                <a:solidFill>
                  <a:schemeClr val="tx2">
                    <a:lumMod val="50000"/>
                  </a:schemeClr>
                </a:solidFill>
              </a:endParaRPr>
            </a:p>
          </p:txBody>
        </p:sp>
        <p:sp>
          <p:nvSpPr>
            <p:cNvPr id="116" name="Rounded Rectangle 115"/>
            <p:cNvSpPr/>
            <p:nvPr/>
          </p:nvSpPr>
          <p:spPr>
            <a:xfrm>
              <a:off x="4114800" y="3048000"/>
              <a:ext cx="666750" cy="228600"/>
            </a:xfrm>
            <a:prstGeom prst="roundRect">
              <a:avLst/>
            </a:prstGeom>
            <a:solidFill>
              <a:srgbClr val="66FF66"/>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50000"/>
                    </a:schemeClr>
                  </a:solidFill>
                </a:rPr>
                <a:t>map</a:t>
              </a:r>
              <a:endParaRPr lang="en-US" dirty="0">
                <a:solidFill>
                  <a:schemeClr val="tx2">
                    <a:lumMod val="50000"/>
                  </a:schemeClr>
                </a:solidFill>
              </a:endParaRPr>
            </a:p>
          </p:txBody>
        </p:sp>
        <p:grpSp>
          <p:nvGrpSpPr>
            <p:cNvPr id="4" name="Group 9"/>
            <p:cNvGrpSpPr/>
            <p:nvPr/>
          </p:nvGrpSpPr>
          <p:grpSpPr>
            <a:xfrm>
              <a:off x="4419600" y="2590800"/>
              <a:ext cx="66675" cy="205708"/>
              <a:chOff x="2724150" y="2278154"/>
              <a:chExt cx="66675" cy="205708"/>
            </a:xfrm>
          </p:grpSpPr>
          <p:sp>
            <p:nvSpPr>
              <p:cNvPr id="129" name="Oval 128"/>
              <p:cNvSpPr/>
              <p:nvPr/>
            </p:nvSpPr>
            <p:spPr>
              <a:xfrm>
                <a:off x="2724150" y="2278154"/>
                <a:ext cx="66675" cy="51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p:cNvSpPr/>
              <p:nvPr/>
            </p:nvSpPr>
            <p:spPr>
              <a:xfrm>
                <a:off x="2724150" y="2432435"/>
                <a:ext cx="66675" cy="51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18" name="Straight Arrow Connector 117"/>
            <p:cNvCxnSpPr/>
            <p:nvPr/>
          </p:nvCxnSpPr>
          <p:spPr>
            <a:xfrm>
              <a:off x="6477000" y="1828800"/>
              <a:ext cx="3048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a:off x="6477000" y="2743200"/>
              <a:ext cx="304800" cy="1588"/>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0" name="Rounded Rectangle 119"/>
            <p:cNvSpPr/>
            <p:nvPr/>
          </p:nvSpPr>
          <p:spPr>
            <a:xfrm>
              <a:off x="5562600" y="1752600"/>
              <a:ext cx="914400" cy="228600"/>
            </a:xfrm>
            <a:prstGeom prst="roundRect">
              <a:avLst/>
            </a:prstGeom>
            <a:solidFill>
              <a:srgbClr val="FF66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reduce</a:t>
              </a:r>
              <a:endParaRPr lang="en-US" dirty="0">
                <a:solidFill>
                  <a:schemeClr val="accent1">
                    <a:lumMod val="50000"/>
                  </a:schemeClr>
                </a:solidFill>
              </a:endParaRPr>
            </a:p>
          </p:txBody>
        </p:sp>
        <p:sp>
          <p:nvSpPr>
            <p:cNvPr id="121" name="Rounded Rectangle 120"/>
            <p:cNvSpPr/>
            <p:nvPr/>
          </p:nvSpPr>
          <p:spPr>
            <a:xfrm>
              <a:off x="5562600" y="2667000"/>
              <a:ext cx="914400" cy="228600"/>
            </a:xfrm>
            <a:prstGeom prst="roundRect">
              <a:avLst/>
            </a:prstGeom>
            <a:solidFill>
              <a:srgbClr val="FF66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1">
                      <a:lumMod val="50000"/>
                    </a:schemeClr>
                  </a:solidFill>
                </a:rPr>
                <a:t>reduce</a:t>
              </a:r>
              <a:endParaRPr lang="en-US" dirty="0">
                <a:solidFill>
                  <a:schemeClr val="accent1">
                    <a:lumMod val="50000"/>
                  </a:schemeClr>
                </a:solidFill>
              </a:endParaRPr>
            </a:p>
          </p:txBody>
        </p:sp>
        <p:sp>
          <p:nvSpPr>
            <p:cNvPr id="122" name="TextBox 121"/>
            <p:cNvSpPr txBox="1"/>
            <p:nvPr/>
          </p:nvSpPr>
          <p:spPr>
            <a:xfrm>
              <a:off x="2971800" y="3581400"/>
              <a:ext cx="1046953" cy="369332"/>
            </a:xfrm>
            <a:prstGeom prst="rect">
              <a:avLst/>
            </a:prstGeom>
            <a:noFill/>
          </p:spPr>
          <p:txBody>
            <a:bodyPr wrap="none" rtlCol="0">
              <a:spAutoFit/>
            </a:bodyPr>
            <a:lstStyle/>
            <a:p>
              <a:r>
                <a:rPr lang="en-US" dirty="0" smtClean="0">
                  <a:solidFill>
                    <a:schemeClr val="tx2">
                      <a:lumMod val="75000"/>
                    </a:schemeClr>
                  </a:solidFill>
                </a:rPr>
                <a:t>data split</a:t>
              </a:r>
              <a:endParaRPr lang="en-US" dirty="0">
                <a:solidFill>
                  <a:schemeClr val="tx2">
                    <a:lumMod val="75000"/>
                  </a:schemeClr>
                </a:solidFill>
              </a:endParaRPr>
            </a:p>
          </p:txBody>
        </p:sp>
        <p:sp>
          <p:nvSpPr>
            <p:cNvPr id="123" name="TextBox 122"/>
            <p:cNvSpPr txBox="1"/>
            <p:nvPr/>
          </p:nvSpPr>
          <p:spPr>
            <a:xfrm>
              <a:off x="4343400" y="3581400"/>
              <a:ext cx="601447" cy="369332"/>
            </a:xfrm>
            <a:prstGeom prst="rect">
              <a:avLst/>
            </a:prstGeom>
            <a:noFill/>
          </p:spPr>
          <p:txBody>
            <a:bodyPr wrap="none" rtlCol="0">
              <a:spAutoFit/>
            </a:bodyPr>
            <a:lstStyle/>
            <a:p>
              <a:r>
                <a:rPr lang="en-US" dirty="0" smtClean="0">
                  <a:solidFill>
                    <a:schemeClr val="tx2">
                      <a:lumMod val="75000"/>
                    </a:schemeClr>
                  </a:solidFill>
                </a:rPr>
                <a:t>map</a:t>
              </a:r>
              <a:endParaRPr lang="en-US" dirty="0">
                <a:solidFill>
                  <a:schemeClr val="tx2">
                    <a:lumMod val="75000"/>
                  </a:schemeClr>
                </a:solidFill>
              </a:endParaRPr>
            </a:p>
          </p:txBody>
        </p:sp>
        <p:sp>
          <p:nvSpPr>
            <p:cNvPr id="124" name="TextBox 123"/>
            <p:cNvSpPr txBox="1"/>
            <p:nvPr/>
          </p:nvSpPr>
          <p:spPr>
            <a:xfrm>
              <a:off x="5638800" y="3581400"/>
              <a:ext cx="834074" cy="369332"/>
            </a:xfrm>
            <a:prstGeom prst="rect">
              <a:avLst/>
            </a:prstGeom>
            <a:noFill/>
          </p:spPr>
          <p:txBody>
            <a:bodyPr wrap="none" rtlCol="0">
              <a:spAutoFit/>
            </a:bodyPr>
            <a:lstStyle/>
            <a:p>
              <a:r>
                <a:rPr lang="en-US" dirty="0" smtClean="0">
                  <a:solidFill>
                    <a:schemeClr val="tx2">
                      <a:lumMod val="75000"/>
                    </a:schemeClr>
                  </a:solidFill>
                </a:rPr>
                <a:t>reduce</a:t>
              </a:r>
              <a:endParaRPr lang="en-US" dirty="0">
                <a:solidFill>
                  <a:schemeClr val="tx2">
                    <a:lumMod val="75000"/>
                  </a:schemeClr>
                </a:solidFill>
              </a:endParaRPr>
            </a:p>
          </p:txBody>
        </p:sp>
        <p:sp>
          <p:nvSpPr>
            <p:cNvPr id="125" name="Right Brace 124"/>
            <p:cNvSpPr/>
            <p:nvPr/>
          </p:nvSpPr>
          <p:spPr>
            <a:xfrm rot="5400000">
              <a:off x="4520103" y="2871297"/>
              <a:ext cx="179994" cy="1447800"/>
            </a:xfrm>
            <a:prstGeom prst="rightBrace">
              <a:avLst>
                <a:gd name="adj1" fmla="val 34817"/>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6" name="Right Brace 125"/>
            <p:cNvSpPr/>
            <p:nvPr/>
          </p:nvSpPr>
          <p:spPr>
            <a:xfrm rot="5400000">
              <a:off x="5891703" y="2947498"/>
              <a:ext cx="179994" cy="1295400"/>
            </a:xfrm>
            <a:prstGeom prst="rightBrace">
              <a:avLst>
                <a:gd name="adj1" fmla="val 37225"/>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27" name="Straight Connector 126"/>
            <p:cNvCxnSpPr/>
            <p:nvPr/>
          </p:nvCxnSpPr>
          <p:spPr>
            <a:xfrm rot="16200000" flipH="1">
              <a:off x="5566667" y="2510534"/>
              <a:ext cx="2133602" cy="8135"/>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28" name="Right Brace 127"/>
            <p:cNvSpPr/>
            <p:nvPr/>
          </p:nvSpPr>
          <p:spPr>
            <a:xfrm rot="5400000">
              <a:off x="3339003" y="3137997"/>
              <a:ext cx="179994" cy="914400"/>
            </a:xfrm>
            <a:prstGeom prst="rightBrace">
              <a:avLst>
                <a:gd name="adj1" fmla="val 54078"/>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 name="Group 132"/>
          <p:cNvGrpSpPr/>
          <p:nvPr/>
        </p:nvGrpSpPr>
        <p:grpSpPr>
          <a:xfrm>
            <a:off x="228600" y="1066800"/>
            <a:ext cx="1981200" cy="838200"/>
            <a:chOff x="228600" y="685800"/>
            <a:chExt cx="1981200" cy="838200"/>
          </a:xfrm>
        </p:grpSpPr>
        <p:sp>
          <p:nvSpPr>
            <p:cNvPr id="134" name="Rectangular Callout 133"/>
            <p:cNvSpPr/>
            <p:nvPr/>
          </p:nvSpPr>
          <p:spPr>
            <a:xfrm>
              <a:off x="381000" y="685800"/>
              <a:ext cx="1828800" cy="609600"/>
            </a:xfrm>
            <a:prstGeom prst="wedgeRectCallout">
              <a:avLst>
                <a:gd name="adj1" fmla="val 61392"/>
                <a:gd name="adj2" fmla="val 54272"/>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2">
                      <a:lumMod val="50000"/>
                    </a:schemeClr>
                  </a:solidFill>
                </a:rPr>
                <a:t>Data is split into </a:t>
              </a:r>
              <a:r>
                <a:rPr lang="en-US" b="1" dirty="0" smtClean="0">
                  <a:solidFill>
                    <a:srgbClr val="990000"/>
                  </a:solidFill>
                </a:rPr>
                <a:t>m</a:t>
              </a:r>
              <a:r>
                <a:rPr lang="en-US" dirty="0" smtClean="0">
                  <a:solidFill>
                    <a:schemeClr val="tx2">
                      <a:lumMod val="75000"/>
                    </a:schemeClr>
                  </a:solidFill>
                </a:rPr>
                <a:t> </a:t>
              </a:r>
              <a:r>
                <a:rPr lang="en-US" dirty="0" smtClean="0">
                  <a:solidFill>
                    <a:schemeClr val="tx2">
                      <a:lumMod val="50000"/>
                    </a:schemeClr>
                  </a:solidFill>
                </a:rPr>
                <a:t>parts</a:t>
              </a:r>
              <a:r>
                <a:rPr lang="en-US" dirty="0" smtClean="0">
                  <a:solidFill>
                    <a:schemeClr val="tx2">
                      <a:lumMod val="75000"/>
                    </a:schemeClr>
                  </a:solidFill>
                </a:rPr>
                <a:t> </a:t>
              </a:r>
              <a:endParaRPr lang="en-US" dirty="0"/>
            </a:p>
          </p:txBody>
        </p:sp>
        <p:sp>
          <p:nvSpPr>
            <p:cNvPr id="135" name="Oval 134"/>
            <p:cNvSpPr/>
            <p:nvPr/>
          </p:nvSpPr>
          <p:spPr>
            <a:xfrm>
              <a:off x="228600" y="1066800"/>
              <a:ext cx="457200" cy="457200"/>
            </a:xfrm>
            <a:prstGeom prst="ellipse">
              <a:avLst/>
            </a:prstGeom>
            <a:solidFill>
              <a:srgbClr val="CC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75000"/>
                    </a:schemeClr>
                  </a:solidFill>
                </a:rPr>
                <a:t>1</a:t>
              </a:r>
              <a:endParaRPr lang="en-US" b="1" dirty="0">
                <a:solidFill>
                  <a:schemeClr val="tx2">
                    <a:lumMod val="75000"/>
                  </a:schemeClr>
                </a:solidFill>
              </a:endParaRPr>
            </a:p>
          </p:txBody>
        </p:sp>
      </p:grpSp>
      <p:grpSp>
        <p:nvGrpSpPr>
          <p:cNvPr id="6" name="Group 135"/>
          <p:cNvGrpSpPr/>
          <p:nvPr/>
        </p:nvGrpSpPr>
        <p:grpSpPr>
          <a:xfrm>
            <a:off x="457200" y="3886200"/>
            <a:ext cx="2819400" cy="1295400"/>
            <a:chOff x="457200" y="3505200"/>
            <a:chExt cx="2819400" cy="1295400"/>
          </a:xfrm>
        </p:grpSpPr>
        <p:sp>
          <p:nvSpPr>
            <p:cNvPr id="137" name="Rectangular Callout 136"/>
            <p:cNvSpPr/>
            <p:nvPr/>
          </p:nvSpPr>
          <p:spPr>
            <a:xfrm>
              <a:off x="609600" y="3733800"/>
              <a:ext cx="2667000" cy="1066800"/>
            </a:xfrm>
            <a:prstGeom prst="wedgeRectCallout">
              <a:avLst>
                <a:gd name="adj1" fmla="val 59355"/>
                <a:gd name="adj2" fmla="val -53051"/>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rgbClr val="990000"/>
                  </a:solidFill>
                </a:rPr>
                <a:t>map</a:t>
              </a:r>
              <a:r>
                <a:rPr lang="en-US" dirty="0" smtClean="0">
                  <a:solidFill>
                    <a:schemeClr val="tx2">
                      <a:lumMod val="75000"/>
                    </a:schemeClr>
                  </a:solidFill>
                </a:rPr>
                <a:t> </a:t>
              </a:r>
              <a:r>
                <a:rPr lang="en-US" dirty="0" smtClean="0">
                  <a:solidFill>
                    <a:schemeClr val="tx2">
                      <a:lumMod val="50000"/>
                    </a:schemeClr>
                  </a:solidFill>
                </a:rPr>
                <a:t>function is performed on each of these data parts concurrently</a:t>
              </a:r>
              <a:endParaRPr lang="en-US" dirty="0">
                <a:solidFill>
                  <a:schemeClr val="tx2">
                    <a:lumMod val="50000"/>
                  </a:schemeClr>
                </a:solidFill>
              </a:endParaRPr>
            </a:p>
          </p:txBody>
        </p:sp>
        <p:sp>
          <p:nvSpPr>
            <p:cNvPr id="138" name="Oval 137"/>
            <p:cNvSpPr/>
            <p:nvPr/>
          </p:nvSpPr>
          <p:spPr>
            <a:xfrm>
              <a:off x="457200" y="3505200"/>
              <a:ext cx="457200" cy="457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2">
                      <a:lumMod val="75000"/>
                    </a:schemeClr>
                  </a:solidFill>
                </a:rPr>
                <a:t>2</a:t>
              </a:r>
              <a:endParaRPr lang="en-US" b="1" dirty="0">
                <a:solidFill>
                  <a:schemeClr val="tx2">
                    <a:lumMod val="75000"/>
                  </a:schemeClr>
                </a:solidFill>
              </a:endParaRPr>
            </a:p>
          </p:txBody>
        </p:sp>
      </p:grpSp>
      <p:grpSp>
        <p:nvGrpSpPr>
          <p:cNvPr id="7" name="Group 138"/>
          <p:cNvGrpSpPr/>
          <p:nvPr/>
        </p:nvGrpSpPr>
        <p:grpSpPr>
          <a:xfrm>
            <a:off x="4038600" y="685800"/>
            <a:ext cx="3810000" cy="1066800"/>
            <a:chOff x="4038600" y="304800"/>
            <a:chExt cx="3810000" cy="1066800"/>
          </a:xfrm>
        </p:grpSpPr>
        <p:sp>
          <p:nvSpPr>
            <p:cNvPr id="140" name="Rectangular Callout 139"/>
            <p:cNvSpPr/>
            <p:nvPr/>
          </p:nvSpPr>
          <p:spPr>
            <a:xfrm>
              <a:off x="4267200" y="609600"/>
              <a:ext cx="3581400" cy="762000"/>
            </a:xfrm>
            <a:prstGeom prst="wedgeRectCallout">
              <a:avLst>
                <a:gd name="adj1" fmla="val -56294"/>
                <a:gd name="adj2" fmla="val 55448"/>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solidFill>
                    <a:schemeClr val="tx2">
                      <a:lumMod val="50000"/>
                    </a:schemeClr>
                  </a:solidFill>
                </a:rPr>
                <a:t>A hash function maps the results of the map tasks to </a:t>
              </a:r>
              <a:r>
                <a:rPr lang="en-US" b="1" dirty="0" smtClean="0">
                  <a:solidFill>
                    <a:schemeClr val="tx2">
                      <a:lumMod val="50000"/>
                    </a:schemeClr>
                  </a:solidFill>
                </a:rPr>
                <a:t>r </a:t>
              </a:r>
              <a:r>
                <a:rPr lang="en-US" dirty="0" smtClean="0">
                  <a:solidFill>
                    <a:schemeClr val="tx2">
                      <a:lumMod val="50000"/>
                    </a:schemeClr>
                  </a:solidFill>
                </a:rPr>
                <a:t> </a:t>
              </a:r>
              <a:r>
                <a:rPr lang="en-US" b="1" dirty="0" smtClean="0">
                  <a:solidFill>
                    <a:schemeClr val="tx2">
                      <a:lumMod val="50000"/>
                    </a:schemeClr>
                  </a:solidFill>
                </a:rPr>
                <a:t>reduce</a:t>
              </a:r>
              <a:r>
                <a:rPr lang="en-US" dirty="0" smtClean="0">
                  <a:solidFill>
                    <a:schemeClr val="tx2">
                      <a:lumMod val="50000"/>
                    </a:schemeClr>
                  </a:solidFill>
                </a:rPr>
                <a:t> tasks</a:t>
              </a:r>
            </a:p>
          </p:txBody>
        </p:sp>
        <p:sp>
          <p:nvSpPr>
            <p:cNvPr id="141" name="Oval 140"/>
            <p:cNvSpPr/>
            <p:nvPr/>
          </p:nvSpPr>
          <p:spPr>
            <a:xfrm>
              <a:off x="4038600" y="304800"/>
              <a:ext cx="457200" cy="457200"/>
            </a:xfrm>
            <a:prstGeom prst="ellipse">
              <a:avLst/>
            </a:prstGeom>
            <a:solidFill>
              <a:srgbClr val="CCFF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lumMod val="75000"/>
                    </a:schemeClr>
                  </a:solidFill>
                </a:rPr>
                <a:t>3</a:t>
              </a:r>
              <a:endParaRPr lang="en-US" b="1" dirty="0">
                <a:solidFill>
                  <a:schemeClr val="tx2">
                    <a:lumMod val="75000"/>
                  </a:schemeClr>
                </a:solidFill>
              </a:endParaRPr>
            </a:p>
          </p:txBody>
        </p:sp>
      </p:grpSp>
      <p:grpSp>
        <p:nvGrpSpPr>
          <p:cNvPr id="8" name="Group 141"/>
          <p:cNvGrpSpPr/>
          <p:nvPr/>
        </p:nvGrpSpPr>
        <p:grpSpPr>
          <a:xfrm>
            <a:off x="4419600" y="4114800"/>
            <a:ext cx="2971800" cy="1371600"/>
            <a:chOff x="4419600" y="3733800"/>
            <a:chExt cx="2971800" cy="1371600"/>
          </a:xfrm>
        </p:grpSpPr>
        <p:sp>
          <p:nvSpPr>
            <p:cNvPr id="143" name="Rectangular Callout 142"/>
            <p:cNvSpPr/>
            <p:nvPr/>
          </p:nvSpPr>
          <p:spPr>
            <a:xfrm>
              <a:off x="4724400" y="3886200"/>
              <a:ext cx="2667000" cy="1219200"/>
            </a:xfrm>
            <a:prstGeom prst="wedgeRectCallout">
              <a:avLst>
                <a:gd name="adj1" fmla="val -43068"/>
                <a:gd name="adj2" fmla="val -72581"/>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2">
                      <a:lumMod val="50000"/>
                    </a:schemeClr>
                  </a:solidFill>
                </a:rPr>
                <a:t>Once all the results for a particular</a:t>
              </a:r>
              <a:r>
                <a:rPr lang="en-US" b="1" dirty="0" smtClean="0">
                  <a:solidFill>
                    <a:srgbClr val="990000"/>
                  </a:solidFill>
                </a:rPr>
                <a:t> reduce</a:t>
              </a:r>
              <a:r>
                <a:rPr lang="en-US" dirty="0" smtClean="0">
                  <a:solidFill>
                    <a:schemeClr val="tx2">
                      <a:lumMod val="75000"/>
                    </a:schemeClr>
                  </a:solidFill>
                </a:rPr>
                <a:t> </a:t>
              </a:r>
              <a:r>
                <a:rPr lang="en-US" dirty="0" smtClean="0">
                  <a:solidFill>
                    <a:schemeClr val="tx2">
                      <a:lumMod val="50000"/>
                    </a:schemeClr>
                  </a:solidFill>
                </a:rPr>
                <a:t>task is available, the framework executes the</a:t>
              </a:r>
              <a:r>
                <a:rPr lang="en-US" dirty="0" smtClean="0">
                  <a:solidFill>
                    <a:schemeClr val="tx2">
                      <a:lumMod val="75000"/>
                    </a:schemeClr>
                  </a:solidFill>
                </a:rPr>
                <a:t> </a:t>
              </a:r>
              <a:r>
                <a:rPr lang="en-US" b="1" dirty="0" smtClean="0">
                  <a:solidFill>
                    <a:srgbClr val="990000"/>
                  </a:solidFill>
                </a:rPr>
                <a:t>reduce</a:t>
              </a:r>
              <a:r>
                <a:rPr lang="en-US" dirty="0" smtClean="0">
                  <a:solidFill>
                    <a:schemeClr val="tx2">
                      <a:lumMod val="75000"/>
                    </a:schemeClr>
                  </a:solidFill>
                </a:rPr>
                <a:t> </a:t>
              </a:r>
              <a:r>
                <a:rPr lang="en-US" dirty="0" smtClean="0">
                  <a:solidFill>
                    <a:schemeClr val="tx2">
                      <a:lumMod val="50000"/>
                    </a:schemeClr>
                  </a:solidFill>
                </a:rPr>
                <a:t>task</a:t>
              </a:r>
              <a:endParaRPr lang="en-US" dirty="0">
                <a:solidFill>
                  <a:schemeClr val="tx2">
                    <a:lumMod val="50000"/>
                  </a:schemeClr>
                </a:solidFill>
              </a:endParaRPr>
            </a:p>
          </p:txBody>
        </p:sp>
        <p:sp>
          <p:nvSpPr>
            <p:cNvPr id="144" name="Oval 143"/>
            <p:cNvSpPr/>
            <p:nvPr/>
          </p:nvSpPr>
          <p:spPr>
            <a:xfrm>
              <a:off x="4419600" y="3733800"/>
              <a:ext cx="457200" cy="457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2">
                      <a:lumMod val="75000"/>
                    </a:schemeClr>
                  </a:solidFill>
                </a:rPr>
                <a:t>4</a:t>
              </a:r>
              <a:endParaRPr lang="en-US" b="1" dirty="0">
                <a:solidFill>
                  <a:schemeClr val="tx2">
                    <a:lumMod val="75000"/>
                  </a:schemeClr>
                </a:solidFill>
              </a:endParaRPr>
            </a:p>
          </p:txBody>
        </p:sp>
      </p:grpSp>
      <p:grpSp>
        <p:nvGrpSpPr>
          <p:cNvPr id="9" name="Group 144"/>
          <p:cNvGrpSpPr/>
          <p:nvPr/>
        </p:nvGrpSpPr>
        <p:grpSpPr>
          <a:xfrm>
            <a:off x="6248400" y="1905000"/>
            <a:ext cx="2514600" cy="1905000"/>
            <a:chOff x="6248400" y="1524000"/>
            <a:chExt cx="2514600" cy="1905000"/>
          </a:xfrm>
        </p:grpSpPr>
        <p:sp>
          <p:nvSpPr>
            <p:cNvPr id="146" name="Rectangular Callout 145"/>
            <p:cNvSpPr/>
            <p:nvPr/>
          </p:nvSpPr>
          <p:spPr>
            <a:xfrm>
              <a:off x="6477000" y="1828800"/>
              <a:ext cx="2286000" cy="1600200"/>
            </a:xfrm>
            <a:prstGeom prst="wedgeRectCallout">
              <a:avLst>
                <a:gd name="adj1" fmla="val -61296"/>
                <a:gd name="adj2" fmla="val -24841"/>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dirty="0" smtClean="0">
                  <a:solidFill>
                    <a:schemeClr val="tx2">
                      <a:lumMod val="75000"/>
                    </a:schemeClr>
                  </a:solidFill>
                </a:rPr>
                <a:t>A </a:t>
              </a:r>
              <a:r>
                <a:rPr lang="en-US" b="1" dirty="0" smtClean="0">
                  <a:solidFill>
                    <a:srgbClr val="990000"/>
                  </a:solidFill>
                </a:rPr>
                <a:t>combine</a:t>
              </a:r>
              <a:r>
                <a:rPr lang="en-US" dirty="0" smtClean="0">
                  <a:solidFill>
                    <a:schemeClr val="tx2">
                      <a:lumMod val="75000"/>
                    </a:schemeClr>
                  </a:solidFill>
                </a:rPr>
                <a:t> </a:t>
              </a:r>
              <a:r>
                <a:rPr lang="en-US" dirty="0" smtClean="0">
                  <a:solidFill>
                    <a:schemeClr val="tx2">
                      <a:lumMod val="50000"/>
                    </a:schemeClr>
                  </a:solidFill>
                </a:rPr>
                <a:t>task may be necessary to combine all the outputs of the reduce functions together</a:t>
              </a:r>
              <a:endParaRPr lang="en-US" dirty="0">
                <a:solidFill>
                  <a:schemeClr val="tx2">
                    <a:lumMod val="50000"/>
                  </a:schemeClr>
                </a:solidFill>
              </a:endParaRPr>
            </a:p>
          </p:txBody>
        </p:sp>
        <p:sp>
          <p:nvSpPr>
            <p:cNvPr id="147" name="Oval 146"/>
            <p:cNvSpPr/>
            <p:nvPr/>
          </p:nvSpPr>
          <p:spPr>
            <a:xfrm>
              <a:off x="6248400" y="1524000"/>
              <a:ext cx="457200" cy="4572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solidFill>
                    <a:schemeClr val="tx2">
                      <a:lumMod val="75000"/>
                    </a:schemeClr>
                  </a:solidFill>
                </a:rPr>
                <a:t>5</a:t>
              </a:r>
              <a:endParaRPr lang="en-US" b="1" dirty="0">
                <a:solidFill>
                  <a:schemeClr val="tx2">
                    <a:lumMod val="75000"/>
                  </a:schemeClr>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8">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8">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8">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724400" y="1143000"/>
            <a:ext cx="4267200" cy="4114800"/>
            <a:chOff x="152400" y="1828800"/>
            <a:chExt cx="4267200" cy="4114800"/>
          </a:xfrm>
        </p:grpSpPr>
        <p:sp>
          <p:nvSpPr>
            <p:cNvPr id="2" name="Title 1"/>
            <p:cNvSpPr txBox="1">
              <a:spLocks/>
            </p:cNvSpPr>
            <p:nvPr/>
          </p:nvSpPr>
          <p:spPr>
            <a:xfrm>
              <a:off x="609600" y="1828800"/>
              <a:ext cx="3048000" cy="563562"/>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Cap3 Efficiency</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3" name="Content Placeholder 3" descr="cap3_EC2_Hadoop_Dryad_eff.png"/>
            <p:cNvPicPr>
              <a:picLocks noChangeAspect="1"/>
            </p:cNvPicPr>
            <p:nvPr/>
          </p:nvPicPr>
          <p:blipFill>
            <a:blip r:embed="rId3" cstate="print"/>
            <a:stretch>
              <a:fillRect/>
            </a:stretch>
          </p:blipFill>
          <p:spPr>
            <a:xfrm>
              <a:off x="152400" y="2514600"/>
              <a:ext cx="4267200" cy="3429000"/>
            </a:xfrm>
            <a:prstGeom prst="rect">
              <a:avLst/>
            </a:prstGeom>
          </p:spPr>
        </p:pic>
      </p:grpSp>
      <p:grpSp>
        <p:nvGrpSpPr>
          <p:cNvPr id="7" name="Group 6"/>
          <p:cNvGrpSpPr/>
          <p:nvPr/>
        </p:nvGrpSpPr>
        <p:grpSpPr>
          <a:xfrm>
            <a:off x="76200" y="1143000"/>
            <a:ext cx="4572000" cy="4114799"/>
            <a:chOff x="4419600" y="1828800"/>
            <a:chExt cx="4572000" cy="4114799"/>
          </a:xfrm>
        </p:grpSpPr>
        <p:sp>
          <p:nvSpPr>
            <p:cNvPr id="4" name="Title 1"/>
            <p:cNvSpPr txBox="1">
              <a:spLocks/>
            </p:cNvSpPr>
            <p:nvPr/>
          </p:nvSpPr>
          <p:spPr>
            <a:xfrm>
              <a:off x="4419600" y="1828800"/>
              <a:ext cx="4419600" cy="5032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Cap3 Performance</a:t>
              </a:r>
              <a:endParaRPr kumimoji="0" 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Content Placeholder 3" descr="cap3_EC2_Hadoop_Dryad_result.png"/>
            <p:cNvPicPr>
              <a:picLocks noChangeAspect="1"/>
            </p:cNvPicPr>
            <p:nvPr/>
          </p:nvPicPr>
          <p:blipFill>
            <a:blip r:embed="rId4" cstate="print"/>
            <a:stretch>
              <a:fillRect/>
            </a:stretch>
          </p:blipFill>
          <p:spPr>
            <a:xfrm>
              <a:off x="4509310" y="2514600"/>
              <a:ext cx="4482290" cy="3428999"/>
            </a:xfrm>
            <a:prstGeom prst="rect">
              <a:avLst/>
            </a:prstGeom>
          </p:spPr>
        </p:pic>
      </p:grpSp>
      <p:sp>
        <p:nvSpPr>
          <p:cNvPr id="8" name="TextBox 7"/>
          <p:cNvSpPr txBox="1"/>
          <p:nvPr/>
        </p:nvSpPr>
        <p:spPr>
          <a:xfrm>
            <a:off x="1676400" y="5380672"/>
            <a:ext cx="4419600" cy="1477328"/>
          </a:xfrm>
          <a:prstGeom prst="rect">
            <a:avLst/>
          </a:prstGeom>
          <a:noFill/>
        </p:spPr>
        <p:txBody>
          <a:bodyPr wrap="square" rtlCol="0">
            <a:spAutoFit/>
          </a:bodyPr>
          <a:lstStyle/>
          <a:p>
            <a:r>
              <a:rPr lang="en-US" dirty="0" smtClean="0"/>
              <a:t>Lines of code including  file copy</a:t>
            </a:r>
          </a:p>
          <a:p>
            <a:r>
              <a:rPr lang="en-US" dirty="0" smtClean="0"/>
              <a:t>Azure : ~300</a:t>
            </a:r>
          </a:p>
          <a:p>
            <a:r>
              <a:rPr lang="en-US" dirty="0" smtClean="0"/>
              <a:t>EC2 : ~700</a:t>
            </a:r>
          </a:p>
          <a:p>
            <a:r>
              <a:rPr lang="en-US" dirty="0" err="1" smtClean="0"/>
              <a:t>Hadoop</a:t>
            </a:r>
            <a:r>
              <a:rPr lang="en-US" dirty="0" smtClean="0"/>
              <a:t>: ~400</a:t>
            </a:r>
          </a:p>
          <a:p>
            <a:r>
              <a:rPr lang="en-US" dirty="0" smtClean="0"/>
              <a:t>Dryad: ~450</a:t>
            </a:r>
            <a:endParaRPr lang="en-US" dirty="0"/>
          </a:p>
        </p:txBody>
      </p:sp>
      <p:sp>
        <p:nvSpPr>
          <p:cNvPr id="9" name="TextBox 8"/>
          <p:cNvSpPr txBox="1"/>
          <p:nvPr/>
        </p:nvSpPr>
        <p:spPr>
          <a:xfrm>
            <a:off x="1066800" y="457200"/>
            <a:ext cx="7696200" cy="461665"/>
          </a:xfrm>
          <a:prstGeom prst="rect">
            <a:avLst/>
          </a:prstGeom>
          <a:noFill/>
        </p:spPr>
        <p:txBody>
          <a:bodyPr wrap="square" rtlCol="0">
            <a:spAutoFit/>
          </a:bodyPr>
          <a:lstStyle/>
          <a:p>
            <a:r>
              <a:rPr lang="en-US" sz="2400" dirty="0" smtClean="0"/>
              <a:t>Usability and Performance of Different Cloud Approaches</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28600"/>
            <a:ext cx="5486400" cy="655638"/>
          </a:xfrm>
        </p:spPr>
        <p:txBody>
          <a:bodyPr>
            <a:normAutofit fontScale="90000"/>
          </a:bodyPr>
          <a:lstStyle/>
          <a:p>
            <a:r>
              <a:rPr lang="en-US" dirty="0" smtClean="0"/>
              <a:t>Important Trends</a:t>
            </a:r>
            <a:endParaRPr lang="en-US" dirty="0"/>
          </a:p>
        </p:txBody>
      </p:sp>
      <p:grpSp>
        <p:nvGrpSpPr>
          <p:cNvPr id="16" name="Group 15"/>
          <p:cNvGrpSpPr/>
          <p:nvPr/>
        </p:nvGrpSpPr>
        <p:grpSpPr>
          <a:xfrm>
            <a:off x="858203" y="1397000"/>
            <a:ext cx="7371394" cy="5003799"/>
            <a:chOff x="858203" y="1397000"/>
            <a:chExt cx="7371394" cy="5003799"/>
          </a:xfrm>
        </p:grpSpPr>
        <p:sp>
          <p:nvSpPr>
            <p:cNvPr id="6" name="Freeform 5"/>
            <p:cNvSpPr/>
            <p:nvPr/>
          </p:nvSpPr>
          <p:spPr>
            <a:xfrm>
              <a:off x="5357845" y="4799583"/>
              <a:ext cx="2871752" cy="1601216"/>
            </a:xfrm>
            <a:custGeom>
              <a:avLst/>
              <a:gdLst>
                <a:gd name="connsiteX0" fmla="*/ 0 w 2871752"/>
                <a:gd name="connsiteY0" fmla="*/ 160122 h 1601216"/>
                <a:gd name="connsiteX1" fmla="*/ 46899 w 2871752"/>
                <a:gd name="connsiteY1" fmla="*/ 46899 h 1601216"/>
                <a:gd name="connsiteX2" fmla="*/ 160122 w 2871752"/>
                <a:gd name="connsiteY2" fmla="*/ 1 h 1601216"/>
                <a:gd name="connsiteX3" fmla="*/ 2711630 w 2871752"/>
                <a:gd name="connsiteY3" fmla="*/ 0 h 1601216"/>
                <a:gd name="connsiteX4" fmla="*/ 2824853 w 2871752"/>
                <a:gd name="connsiteY4" fmla="*/ 46899 h 1601216"/>
                <a:gd name="connsiteX5" fmla="*/ 2871751 w 2871752"/>
                <a:gd name="connsiteY5" fmla="*/ 160122 h 1601216"/>
                <a:gd name="connsiteX6" fmla="*/ 2871752 w 2871752"/>
                <a:gd name="connsiteY6" fmla="*/ 1441094 h 1601216"/>
                <a:gd name="connsiteX7" fmla="*/ 2824853 w 2871752"/>
                <a:gd name="connsiteY7" fmla="*/ 1554317 h 1601216"/>
                <a:gd name="connsiteX8" fmla="*/ 2711630 w 2871752"/>
                <a:gd name="connsiteY8" fmla="*/ 1601216 h 1601216"/>
                <a:gd name="connsiteX9" fmla="*/ 160122 w 2871752"/>
                <a:gd name="connsiteY9" fmla="*/ 1601216 h 1601216"/>
                <a:gd name="connsiteX10" fmla="*/ 46899 w 2871752"/>
                <a:gd name="connsiteY10" fmla="*/ 1554317 h 1601216"/>
                <a:gd name="connsiteX11" fmla="*/ 0 w 2871752"/>
                <a:gd name="connsiteY11" fmla="*/ 1441094 h 1601216"/>
                <a:gd name="connsiteX12" fmla="*/ 0 w 287175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71752" h="1601216">
                  <a:moveTo>
                    <a:pt x="0" y="160122"/>
                  </a:moveTo>
                  <a:cubicBezTo>
                    <a:pt x="0" y="117655"/>
                    <a:pt x="16870" y="76927"/>
                    <a:pt x="46899" y="46899"/>
                  </a:cubicBezTo>
                  <a:cubicBezTo>
                    <a:pt x="76928" y="16870"/>
                    <a:pt x="117655" y="0"/>
                    <a:pt x="160122" y="1"/>
                  </a:cubicBezTo>
                  <a:lnTo>
                    <a:pt x="2711630" y="0"/>
                  </a:lnTo>
                  <a:cubicBezTo>
                    <a:pt x="2754097" y="0"/>
                    <a:pt x="2794825" y="16870"/>
                    <a:pt x="2824853" y="46899"/>
                  </a:cubicBezTo>
                  <a:cubicBezTo>
                    <a:pt x="2854882" y="76928"/>
                    <a:pt x="2871752" y="117655"/>
                    <a:pt x="2871751" y="160122"/>
                  </a:cubicBezTo>
                  <a:cubicBezTo>
                    <a:pt x="2871751" y="587113"/>
                    <a:pt x="2871752" y="1014103"/>
                    <a:pt x="2871752" y="1441094"/>
                  </a:cubicBezTo>
                  <a:cubicBezTo>
                    <a:pt x="2871752" y="1483561"/>
                    <a:pt x="2854882" y="1524289"/>
                    <a:pt x="2824853" y="1554317"/>
                  </a:cubicBezTo>
                  <a:cubicBezTo>
                    <a:pt x="2794824" y="1584346"/>
                    <a:pt x="2754097" y="1601216"/>
                    <a:pt x="271163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2976513"/>
                <a:satOff val="17933"/>
                <a:lumOff val="143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57659" tIns="496438" rIns="96135" bIns="96134" numCol="1" spcCol="1270" anchor="t" anchorCtr="0">
              <a:noAutofit/>
            </a:bodyPr>
            <a:lstStyle/>
            <a:p>
              <a:pPr marL="114300" lvl="1" indent="-114300" defTabSz="533400">
                <a:lnSpc>
                  <a:spcPct val="90000"/>
                </a:lnSpc>
                <a:spcBef>
                  <a:spcPct val="0"/>
                </a:spcBef>
                <a:spcAft>
                  <a:spcPct val="15000"/>
                </a:spcAft>
                <a:buChar char="••"/>
              </a:pPr>
              <a:r>
                <a:rPr lang="en-US" sz="1200" dirty="0" smtClean="0"/>
                <a:t>A  spectrum of eScience applications (biology, chemistry, physics …)</a:t>
              </a:r>
            </a:p>
            <a:p>
              <a:pPr marL="114300" lvl="1" indent="-114300" defTabSz="533400">
                <a:lnSpc>
                  <a:spcPct val="90000"/>
                </a:lnSpc>
                <a:spcBef>
                  <a:spcPct val="0"/>
                </a:spcBef>
                <a:spcAft>
                  <a:spcPct val="15000"/>
                </a:spcAft>
                <a:buChar char="••"/>
              </a:pPr>
              <a:r>
                <a:rPr lang="en-US" sz="1200" dirty="0" smtClean="0"/>
                <a:t>Data Analysis</a:t>
              </a:r>
            </a:p>
            <a:p>
              <a:pPr marL="114300" lvl="1" indent="-114300" defTabSz="533400">
                <a:lnSpc>
                  <a:spcPct val="90000"/>
                </a:lnSpc>
                <a:spcBef>
                  <a:spcPct val="0"/>
                </a:spcBef>
                <a:spcAft>
                  <a:spcPct val="15000"/>
                </a:spcAft>
                <a:buChar char="••"/>
              </a:pPr>
              <a:r>
                <a:rPr lang="en-US" sz="1200" dirty="0" smtClean="0"/>
                <a:t>Machine learning</a:t>
              </a:r>
            </a:p>
            <a:p>
              <a:pPr marL="114300" lvl="1" indent="-114300" algn="l" defTabSz="533400">
                <a:lnSpc>
                  <a:spcPct val="90000"/>
                </a:lnSpc>
                <a:spcBef>
                  <a:spcPct val="0"/>
                </a:spcBef>
                <a:spcAft>
                  <a:spcPct val="15000"/>
                </a:spcAft>
                <a:buChar char="••"/>
              </a:pPr>
              <a:endParaRPr lang="en-US" sz="1200" kern="1200" dirty="0"/>
            </a:p>
          </p:txBody>
        </p:sp>
        <p:sp>
          <p:nvSpPr>
            <p:cNvPr id="7" name="Freeform 6"/>
            <p:cNvSpPr/>
            <p:nvPr/>
          </p:nvSpPr>
          <p:spPr>
            <a:xfrm>
              <a:off x="858203" y="4799583"/>
              <a:ext cx="3204788" cy="1601216"/>
            </a:xfrm>
            <a:custGeom>
              <a:avLst/>
              <a:gdLst>
                <a:gd name="connsiteX0" fmla="*/ 0 w 3204788"/>
                <a:gd name="connsiteY0" fmla="*/ 160122 h 1601216"/>
                <a:gd name="connsiteX1" fmla="*/ 46899 w 3204788"/>
                <a:gd name="connsiteY1" fmla="*/ 46899 h 1601216"/>
                <a:gd name="connsiteX2" fmla="*/ 160122 w 3204788"/>
                <a:gd name="connsiteY2" fmla="*/ 1 h 1601216"/>
                <a:gd name="connsiteX3" fmla="*/ 3044666 w 3204788"/>
                <a:gd name="connsiteY3" fmla="*/ 0 h 1601216"/>
                <a:gd name="connsiteX4" fmla="*/ 3157889 w 3204788"/>
                <a:gd name="connsiteY4" fmla="*/ 46899 h 1601216"/>
                <a:gd name="connsiteX5" fmla="*/ 3204787 w 3204788"/>
                <a:gd name="connsiteY5" fmla="*/ 160122 h 1601216"/>
                <a:gd name="connsiteX6" fmla="*/ 3204788 w 3204788"/>
                <a:gd name="connsiteY6" fmla="*/ 1441094 h 1601216"/>
                <a:gd name="connsiteX7" fmla="*/ 3157889 w 3204788"/>
                <a:gd name="connsiteY7" fmla="*/ 1554317 h 1601216"/>
                <a:gd name="connsiteX8" fmla="*/ 3044666 w 3204788"/>
                <a:gd name="connsiteY8" fmla="*/ 1601216 h 1601216"/>
                <a:gd name="connsiteX9" fmla="*/ 160122 w 3204788"/>
                <a:gd name="connsiteY9" fmla="*/ 1601216 h 1601216"/>
                <a:gd name="connsiteX10" fmla="*/ 46899 w 3204788"/>
                <a:gd name="connsiteY10" fmla="*/ 1554317 h 1601216"/>
                <a:gd name="connsiteX11" fmla="*/ 0 w 3204788"/>
                <a:gd name="connsiteY11" fmla="*/ 1441094 h 1601216"/>
                <a:gd name="connsiteX12" fmla="*/ 0 w 320478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4788" h="1601216">
                  <a:moveTo>
                    <a:pt x="0" y="160122"/>
                  </a:moveTo>
                  <a:cubicBezTo>
                    <a:pt x="0" y="117655"/>
                    <a:pt x="16870" y="76927"/>
                    <a:pt x="46899" y="46899"/>
                  </a:cubicBezTo>
                  <a:cubicBezTo>
                    <a:pt x="76928" y="16870"/>
                    <a:pt x="117655" y="0"/>
                    <a:pt x="160122" y="1"/>
                  </a:cubicBezTo>
                  <a:lnTo>
                    <a:pt x="3044666" y="0"/>
                  </a:lnTo>
                  <a:cubicBezTo>
                    <a:pt x="3087133" y="0"/>
                    <a:pt x="3127861" y="16870"/>
                    <a:pt x="3157889" y="46899"/>
                  </a:cubicBezTo>
                  <a:cubicBezTo>
                    <a:pt x="3187918" y="76928"/>
                    <a:pt x="3204788" y="117655"/>
                    <a:pt x="3204787" y="160122"/>
                  </a:cubicBezTo>
                  <a:cubicBezTo>
                    <a:pt x="3204787" y="587113"/>
                    <a:pt x="3204788" y="1014103"/>
                    <a:pt x="3204788" y="1441094"/>
                  </a:cubicBezTo>
                  <a:cubicBezTo>
                    <a:pt x="3204788" y="1483561"/>
                    <a:pt x="3187918" y="1524289"/>
                    <a:pt x="3157889" y="1554317"/>
                  </a:cubicBezTo>
                  <a:cubicBezTo>
                    <a:pt x="3127860" y="1584346"/>
                    <a:pt x="3087133" y="1601216"/>
                    <a:pt x="304466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4464770"/>
                <a:satOff val="26899"/>
                <a:lumOff val="2156"/>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2324" tIns="492628" rIns="1053760" bIns="92324" numCol="1" spcCol="1270" anchor="t" anchorCtr="0">
              <a:noAutofit/>
            </a:bodyPr>
            <a:lstStyle/>
            <a:p>
              <a:pPr marL="114300" lvl="1" indent="-114300" defTabSz="533400">
                <a:lnSpc>
                  <a:spcPct val="90000"/>
                </a:lnSpc>
                <a:spcBef>
                  <a:spcPct val="0"/>
                </a:spcBef>
                <a:spcAft>
                  <a:spcPct val="15000"/>
                </a:spcAft>
                <a:buChar char="••"/>
              </a:pPr>
              <a:r>
                <a:rPr lang="en-US" sz="1200" dirty="0" smtClean="0"/>
                <a:t>Implies parallel computing important again</a:t>
              </a:r>
            </a:p>
            <a:p>
              <a:pPr marL="228600" lvl="2" indent="-114300" defTabSz="533400">
                <a:lnSpc>
                  <a:spcPct val="90000"/>
                </a:lnSpc>
                <a:spcBef>
                  <a:spcPct val="0"/>
                </a:spcBef>
                <a:spcAft>
                  <a:spcPct val="15000"/>
                </a:spcAft>
                <a:buChar char="••"/>
              </a:pPr>
              <a:r>
                <a:rPr lang="en-US" sz="1200" dirty="0" smtClean="0"/>
                <a:t>Performance from extra cores – not extra clock speed</a:t>
              </a:r>
            </a:p>
          </p:txBody>
        </p:sp>
        <p:sp>
          <p:nvSpPr>
            <p:cNvPr id="8" name="Freeform 7"/>
            <p:cNvSpPr/>
            <p:nvPr/>
          </p:nvSpPr>
          <p:spPr>
            <a:xfrm>
              <a:off x="5049194" y="1397000"/>
              <a:ext cx="3127072" cy="1601216"/>
            </a:xfrm>
            <a:custGeom>
              <a:avLst/>
              <a:gdLst>
                <a:gd name="connsiteX0" fmla="*/ 0 w 3127072"/>
                <a:gd name="connsiteY0" fmla="*/ 160122 h 1601216"/>
                <a:gd name="connsiteX1" fmla="*/ 46899 w 3127072"/>
                <a:gd name="connsiteY1" fmla="*/ 46899 h 1601216"/>
                <a:gd name="connsiteX2" fmla="*/ 160122 w 3127072"/>
                <a:gd name="connsiteY2" fmla="*/ 1 h 1601216"/>
                <a:gd name="connsiteX3" fmla="*/ 2966950 w 3127072"/>
                <a:gd name="connsiteY3" fmla="*/ 0 h 1601216"/>
                <a:gd name="connsiteX4" fmla="*/ 3080173 w 3127072"/>
                <a:gd name="connsiteY4" fmla="*/ 46899 h 1601216"/>
                <a:gd name="connsiteX5" fmla="*/ 3127071 w 3127072"/>
                <a:gd name="connsiteY5" fmla="*/ 160122 h 1601216"/>
                <a:gd name="connsiteX6" fmla="*/ 3127072 w 3127072"/>
                <a:gd name="connsiteY6" fmla="*/ 1441094 h 1601216"/>
                <a:gd name="connsiteX7" fmla="*/ 3080173 w 3127072"/>
                <a:gd name="connsiteY7" fmla="*/ 1554317 h 1601216"/>
                <a:gd name="connsiteX8" fmla="*/ 2966950 w 3127072"/>
                <a:gd name="connsiteY8" fmla="*/ 1601216 h 1601216"/>
                <a:gd name="connsiteX9" fmla="*/ 160122 w 3127072"/>
                <a:gd name="connsiteY9" fmla="*/ 1601216 h 1601216"/>
                <a:gd name="connsiteX10" fmla="*/ 46899 w 3127072"/>
                <a:gd name="connsiteY10" fmla="*/ 1554317 h 1601216"/>
                <a:gd name="connsiteX11" fmla="*/ 0 w 3127072"/>
                <a:gd name="connsiteY11" fmla="*/ 1441094 h 1601216"/>
                <a:gd name="connsiteX12" fmla="*/ 0 w 3127072"/>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7072" h="1601216">
                  <a:moveTo>
                    <a:pt x="0" y="160122"/>
                  </a:moveTo>
                  <a:cubicBezTo>
                    <a:pt x="0" y="117655"/>
                    <a:pt x="16870" y="76927"/>
                    <a:pt x="46899" y="46899"/>
                  </a:cubicBezTo>
                  <a:cubicBezTo>
                    <a:pt x="76928" y="16870"/>
                    <a:pt x="117655" y="0"/>
                    <a:pt x="160122" y="1"/>
                  </a:cubicBezTo>
                  <a:lnTo>
                    <a:pt x="2966950" y="0"/>
                  </a:lnTo>
                  <a:cubicBezTo>
                    <a:pt x="3009417" y="0"/>
                    <a:pt x="3050145" y="16870"/>
                    <a:pt x="3080173" y="46899"/>
                  </a:cubicBezTo>
                  <a:cubicBezTo>
                    <a:pt x="3110202" y="76928"/>
                    <a:pt x="3127072" y="117655"/>
                    <a:pt x="3127071" y="160122"/>
                  </a:cubicBezTo>
                  <a:cubicBezTo>
                    <a:pt x="3127071" y="587113"/>
                    <a:pt x="3127072" y="1014103"/>
                    <a:pt x="3127072" y="1441094"/>
                  </a:cubicBezTo>
                  <a:cubicBezTo>
                    <a:pt x="3127072" y="1483561"/>
                    <a:pt x="3110202" y="1524289"/>
                    <a:pt x="3080173" y="1554317"/>
                  </a:cubicBezTo>
                  <a:cubicBezTo>
                    <a:pt x="3050144" y="1584346"/>
                    <a:pt x="3009417" y="1601216"/>
                    <a:pt x="2966950"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1488257"/>
                <a:satOff val="8966"/>
                <a:lumOff val="719"/>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34256" tIns="96134" rIns="96133" bIns="496438" numCol="1" spcCol="1270" anchor="t" anchorCtr="0">
              <a:noAutofit/>
            </a:bodyPr>
            <a:lstStyle/>
            <a:p>
              <a:pPr marL="228600" lvl="2" indent="-114300" defTabSz="533400">
                <a:lnSpc>
                  <a:spcPct val="90000"/>
                </a:lnSpc>
                <a:spcBef>
                  <a:spcPct val="0"/>
                </a:spcBef>
                <a:spcAft>
                  <a:spcPct val="15000"/>
                </a:spcAft>
                <a:buFontTx/>
                <a:buChar char="••"/>
              </a:pPr>
              <a:r>
                <a:rPr lang="en-US" sz="1200" dirty="0" smtClean="0"/>
                <a:t>new commercially supported data center model replacing compute grids</a:t>
              </a:r>
            </a:p>
            <a:p>
              <a:pPr marL="228600" lvl="2" indent="-114300" algn="l" defTabSz="533400">
                <a:lnSpc>
                  <a:spcPct val="90000"/>
                </a:lnSpc>
                <a:spcBef>
                  <a:spcPct val="0"/>
                </a:spcBef>
                <a:spcAft>
                  <a:spcPct val="15000"/>
                </a:spcAft>
                <a:buChar char="••"/>
              </a:pPr>
              <a:endParaRPr lang="en-US" sz="1200" kern="1200" dirty="0" smtClean="0"/>
            </a:p>
          </p:txBody>
        </p:sp>
        <p:sp>
          <p:nvSpPr>
            <p:cNvPr id="9" name="Freeform 8"/>
            <p:cNvSpPr/>
            <p:nvPr/>
          </p:nvSpPr>
          <p:spPr>
            <a:xfrm>
              <a:off x="898198" y="1397000"/>
              <a:ext cx="3124798" cy="1601216"/>
            </a:xfrm>
            <a:custGeom>
              <a:avLst/>
              <a:gdLst>
                <a:gd name="connsiteX0" fmla="*/ 0 w 3124798"/>
                <a:gd name="connsiteY0" fmla="*/ 160122 h 1601216"/>
                <a:gd name="connsiteX1" fmla="*/ 46899 w 3124798"/>
                <a:gd name="connsiteY1" fmla="*/ 46899 h 1601216"/>
                <a:gd name="connsiteX2" fmla="*/ 160122 w 3124798"/>
                <a:gd name="connsiteY2" fmla="*/ 1 h 1601216"/>
                <a:gd name="connsiteX3" fmla="*/ 2964676 w 3124798"/>
                <a:gd name="connsiteY3" fmla="*/ 0 h 1601216"/>
                <a:gd name="connsiteX4" fmla="*/ 3077899 w 3124798"/>
                <a:gd name="connsiteY4" fmla="*/ 46899 h 1601216"/>
                <a:gd name="connsiteX5" fmla="*/ 3124797 w 3124798"/>
                <a:gd name="connsiteY5" fmla="*/ 160122 h 1601216"/>
                <a:gd name="connsiteX6" fmla="*/ 3124798 w 3124798"/>
                <a:gd name="connsiteY6" fmla="*/ 1441094 h 1601216"/>
                <a:gd name="connsiteX7" fmla="*/ 3077899 w 3124798"/>
                <a:gd name="connsiteY7" fmla="*/ 1554317 h 1601216"/>
                <a:gd name="connsiteX8" fmla="*/ 2964676 w 3124798"/>
                <a:gd name="connsiteY8" fmla="*/ 1601216 h 1601216"/>
                <a:gd name="connsiteX9" fmla="*/ 160122 w 3124798"/>
                <a:gd name="connsiteY9" fmla="*/ 1601216 h 1601216"/>
                <a:gd name="connsiteX10" fmla="*/ 46899 w 3124798"/>
                <a:gd name="connsiteY10" fmla="*/ 1554317 h 1601216"/>
                <a:gd name="connsiteX11" fmla="*/ 0 w 3124798"/>
                <a:gd name="connsiteY11" fmla="*/ 1441094 h 1601216"/>
                <a:gd name="connsiteX12" fmla="*/ 0 w 3124798"/>
                <a:gd name="connsiteY12" fmla="*/ 160122 h 160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4798" h="1601216">
                  <a:moveTo>
                    <a:pt x="0" y="160122"/>
                  </a:moveTo>
                  <a:cubicBezTo>
                    <a:pt x="0" y="117655"/>
                    <a:pt x="16870" y="76927"/>
                    <a:pt x="46899" y="46899"/>
                  </a:cubicBezTo>
                  <a:cubicBezTo>
                    <a:pt x="76928" y="16870"/>
                    <a:pt x="117655" y="0"/>
                    <a:pt x="160122" y="1"/>
                  </a:cubicBezTo>
                  <a:lnTo>
                    <a:pt x="2964676" y="0"/>
                  </a:lnTo>
                  <a:cubicBezTo>
                    <a:pt x="3007143" y="0"/>
                    <a:pt x="3047871" y="16870"/>
                    <a:pt x="3077899" y="46899"/>
                  </a:cubicBezTo>
                  <a:cubicBezTo>
                    <a:pt x="3107928" y="76928"/>
                    <a:pt x="3124798" y="117655"/>
                    <a:pt x="3124797" y="160122"/>
                  </a:cubicBezTo>
                  <a:cubicBezTo>
                    <a:pt x="3124797" y="587113"/>
                    <a:pt x="3124798" y="1014103"/>
                    <a:pt x="3124798" y="1441094"/>
                  </a:cubicBezTo>
                  <a:cubicBezTo>
                    <a:pt x="3124798" y="1483561"/>
                    <a:pt x="3107928" y="1524289"/>
                    <a:pt x="3077899" y="1554317"/>
                  </a:cubicBezTo>
                  <a:cubicBezTo>
                    <a:pt x="3047870" y="1584346"/>
                    <a:pt x="3007143" y="1601216"/>
                    <a:pt x="2964676" y="1601216"/>
                  </a:cubicBezTo>
                  <a:lnTo>
                    <a:pt x="160122" y="1601216"/>
                  </a:lnTo>
                  <a:cubicBezTo>
                    <a:pt x="117655" y="1601216"/>
                    <a:pt x="76927" y="1584346"/>
                    <a:pt x="46899" y="1554317"/>
                  </a:cubicBezTo>
                  <a:cubicBezTo>
                    <a:pt x="16870" y="1524288"/>
                    <a:pt x="0" y="1483561"/>
                    <a:pt x="0" y="1441094"/>
                  </a:cubicBezTo>
                  <a:lnTo>
                    <a:pt x="0" y="160122"/>
                  </a:lnTo>
                  <a:close/>
                </a:path>
              </a:pathLst>
            </a:custGeom>
            <a:scene3d>
              <a:camera prst="orthographicFront"/>
              <a:lightRig rig="flat" dir="t"/>
            </a:scene3d>
            <a:sp3d z="-190500" extrusionH="12700" prstMaterial="plastic">
              <a:bevelT w="50800" h="50800"/>
            </a:sp3d>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0894" tIns="80894" rIns="1018333" bIns="481198"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In all fields of science and throughout life (e.g. web!) </a:t>
              </a:r>
              <a:endParaRPr lang="en-US" sz="1200" kern="1200" dirty="0"/>
            </a:p>
            <a:p>
              <a:pPr marL="114300" lvl="1" indent="-114300" algn="l" defTabSz="533400">
                <a:lnSpc>
                  <a:spcPct val="90000"/>
                </a:lnSpc>
                <a:spcBef>
                  <a:spcPct val="0"/>
                </a:spcBef>
                <a:spcAft>
                  <a:spcPct val="15000"/>
                </a:spcAft>
                <a:buChar char="••"/>
              </a:pPr>
              <a:r>
                <a:rPr lang="en-US" sz="1200" kern="1200" dirty="0" smtClean="0"/>
                <a:t>Impacts preservation, access/use, programming model</a:t>
              </a:r>
              <a:endParaRPr lang="en-US" sz="1200" kern="1200" dirty="0"/>
            </a:p>
            <a:p>
              <a:pPr marL="57150" lvl="1" indent="-57150" algn="l" defTabSz="444500">
                <a:lnSpc>
                  <a:spcPct val="90000"/>
                </a:lnSpc>
                <a:spcBef>
                  <a:spcPct val="0"/>
                </a:spcBef>
                <a:spcAft>
                  <a:spcPct val="15000"/>
                </a:spcAft>
                <a:buChar char="••"/>
              </a:pPr>
              <a:endParaRPr lang="en-US" sz="1000" kern="1200" dirty="0"/>
            </a:p>
          </p:txBody>
        </p:sp>
      </p:gr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lvl="0" algn="ctr" defTabSz="800100">
              <a:lnSpc>
                <a:spcPct val="90000"/>
              </a:lnSpc>
              <a:spcBef>
                <a:spcPct val="0"/>
              </a:spcBef>
              <a:spcAft>
                <a:spcPct val="35000"/>
              </a:spcAft>
            </a:pPr>
            <a:r>
              <a:rPr lang="en-US" b="1" dirty="0" smtClean="0"/>
              <a:t>Cloud Technologies</a:t>
            </a:r>
            <a:endParaRPr lang="en-US" sz="1800" b="1" kern="1200" dirty="0"/>
          </a:p>
        </p:txBody>
      </p:sp>
      <p:sp>
        <p:nvSpPr>
          <p:cNvPr id="12" name="Freeform 11"/>
          <p:cNvSpPr/>
          <p:nvPr/>
        </p:nvSpPr>
        <p:spPr>
          <a:xfrm rot="21600000">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err="1" smtClean="0"/>
              <a:t>eSciences</a:t>
            </a:r>
            <a:endParaRPr lang="en-US" b="1" dirty="0"/>
          </a:p>
        </p:txBody>
      </p:sp>
      <p:sp>
        <p:nvSpPr>
          <p:cNvPr id="13" name="Freeform 12"/>
          <p:cNvSpPr/>
          <p:nvPr/>
        </p:nvSpPr>
        <p:spPr>
          <a:xfrm rot="21600000">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err="1" smtClean="0"/>
              <a:t>Multicore</a:t>
            </a:r>
            <a:r>
              <a:rPr lang="en-US" b="1" dirty="0" smtClean="0"/>
              <a:t>/</a:t>
            </a:r>
          </a:p>
          <a:p>
            <a:pPr algn="ctr" defTabSz="800100">
              <a:lnSpc>
                <a:spcPct val="90000"/>
              </a:lnSpc>
              <a:spcBef>
                <a:spcPct val="0"/>
              </a:spcBef>
              <a:spcAft>
                <a:spcPct val="35000"/>
              </a:spcAft>
            </a:pPr>
            <a:r>
              <a:rPr lang="en-US" b="1" dirty="0" smtClean="0"/>
              <a:t>Parallel Computing</a:t>
            </a:r>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par>
                                <p:cTn id="8" presetID="21"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4)">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943600" cy="655638"/>
          </a:xfrm>
        </p:spPr>
        <p:txBody>
          <a:bodyPr>
            <a:normAutofit fontScale="90000"/>
          </a:bodyPr>
          <a:lstStyle/>
          <a:p>
            <a:r>
              <a:rPr lang="en-US" dirty="0" smtClean="0"/>
              <a:t>Data Intensive Applications</a:t>
            </a:r>
            <a:endParaRPr lang="en-US"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smtClean="0"/>
              <a:t>eScience</a:t>
            </a:r>
            <a:endParaRPr lang="en-US" sz="1800" b="1" kern="1200" dirty="0"/>
          </a:p>
        </p:txBody>
      </p:sp>
      <p:grpSp>
        <p:nvGrpSpPr>
          <p:cNvPr id="16" name="Group 15"/>
          <p:cNvGrpSpPr/>
          <p:nvPr/>
        </p:nvGrpSpPr>
        <p:grpSpPr>
          <a:xfrm>
            <a:off x="2241016" y="1682216"/>
            <a:ext cx="4433366" cy="4433366"/>
            <a:chOff x="2241016" y="1682216"/>
            <a:chExt cx="4433366" cy="4433366"/>
          </a:xfrm>
        </p:grpSpPr>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err="1" smtClean="0"/>
                <a:t>Multicore</a:t>
              </a:r>
              <a:endParaRPr lang="en-US" b="1" dirty="0" smtClean="0"/>
            </a:p>
            <a:p>
              <a:pPr lvl="0" algn="ctr" defTabSz="800100">
                <a:lnSpc>
                  <a:spcPct val="90000"/>
                </a:lnSpc>
                <a:spcBef>
                  <a:spcPct val="0"/>
                </a:spcBef>
                <a:spcAft>
                  <a:spcPct val="35000"/>
                </a:spcAft>
              </a:pPr>
              <a:endParaRPr lang="en-US" sz="1800" b="1" kern="1200"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a:p>
              <a:pPr lvl="0" algn="ctr" defTabSz="800100">
                <a:lnSpc>
                  <a:spcPct val="90000"/>
                </a:lnSpc>
                <a:spcBef>
                  <a:spcPct val="0"/>
                </a:spcBef>
                <a:spcAft>
                  <a:spcPct val="35000"/>
                </a:spcAft>
              </a:pPr>
              <a:endParaRPr lang="en-US" sz="1800" b="1" kern="1200"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rot="5400000" flipH="1" flipV="1">
            <a:off x="4724400" y="5029200"/>
            <a:ext cx="1905000" cy="685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rot="16200000" flipH="1">
            <a:off x="4693920" y="4998720"/>
            <a:ext cx="1965960" cy="685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5334000" y="3124200"/>
            <a:ext cx="685800" cy="57912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rot="16200000" flipH="1">
            <a:off x="5334000" y="3048000"/>
            <a:ext cx="685800" cy="6858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a:off x="4572000" y="6488668"/>
            <a:ext cx="1941557" cy="369332"/>
          </a:xfrm>
          <a:prstGeom prst="rect">
            <a:avLst/>
          </a:prstGeom>
          <a:noFill/>
        </p:spPr>
        <p:txBody>
          <a:bodyPr wrap="none" rtlCol="0">
            <a:spAutoFit/>
          </a:bodyPr>
          <a:lstStyle/>
          <a:p>
            <a:r>
              <a:rPr lang="en-US" dirty="0" smtClean="0">
                <a:latin typeface="Arial" pitchFamily="34" charset="0"/>
                <a:cs typeface="Arial" pitchFamily="34" charset="0"/>
              </a:rPr>
              <a:t>Computers/Disks</a:t>
            </a:r>
            <a:endParaRPr lang="en-US" dirty="0">
              <a:latin typeface="Arial" pitchFamily="34" charset="0"/>
              <a:cs typeface="Arial" pitchFamily="34" charset="0"/>
            </a:endParaRPr>
          </a:p>
        </p:txBody>
      </p: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373868"/>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3733800" y="1905000"/>
            <a:ext cx="3813865" cy="369332"/>
          </a:xfrm>
          <a:prstGeom prst="rect">
            <a:avLst/>
          </a:prstGeom>
          <a:noFill/>
        </p:spPr>
        <p:txBody>
          <a:bodyPr wrap="none" rtlCol="0">
            <a:spAutoFit/>
          </a:bodyPr>
          <a:lstStyle/>
          <a:p>
            <a:r>
              <a:rPr lang="en-US" dirty="0" smtClean="0">
                <a:latin typeface="Arial" pitchFamily="34" charset="0"/>
                <a:cs typeface="Arial" pitchFamily="34" charset="0"/>
              </a:rPr>
              <a:t>Communication via Messages/Files</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200400" y="8382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r>
              <a:rPr lang="en-US" sz="4000" dirty="0" smtClean="0"/>
              <a:t>Some Life Sciences Applications</a:t>
            </a:r>
            <a:endParaRPr lang="en-US" sz="4000" dirty="0"/>
          </a:p>
        </p:txBody>
      </p:sp>
      <p:sp>
        <p:nvSpPr>
          <p:cNvPr id="3" name="Content Placeholder 2"/>
          <p:cNvSpPr>
            <a:spLocks noGrp="1"/>
          </p:cNvSpPr>
          <p:nvPr>
            <p:ph idx="1"/>
          </p:nvPr>
        </p:nvSpPr>
        <p:spPr>
          <a:xfrm>
            <a:off x="533400" y="1371600"/>
            <a:ext cx="8077200" cy="4572000"/>
          </a:xfrm>
        </p:spPr>
        <p:txBody>
          <a:bodyPr>
            <a:normAutofit fontScale="55000" lnSpcReduction="20000"/>
          </a:bodyPr>
          <a:lstStyle/>
          <a:p>
            <a:r>
              <a:rPr lang="en-US" dirty="0" smtClean="0">
                <a:solidFill>
                  <a:srgbClr val="FF0000"/>
                </a:solidFill>
              </a:rPr>
              <a:t>EST (Expressed Sequence Tag) </a:t>
            </a:r>
            <a:r>
              <a:rPr lang="en-US" dirty="0" smtClean="0"/>
              <a:t>sequence assembly program using DNA sequence assembly program software </a:t>
            </a:r>
            <a:r>
              <a:rPr lang="en-US" dirty="0" smtClean="0">
                <a:solidFill>
                  <a:srgbClr val="C00000"/>
                </a:solidFill>
              </a:rPr>
              <a:t>CAP3</a:t>
            </a:r>
            <a:r>
              <a:rPr lang="en-US" dirty="0" smtClean="0"/>
              <a:t>.</a:t>
            </a:r>
          </a:p>
          <a:p>
            <a:pPr>
              <a:buNone/>
            </a:pPr>
            <a:endParaRPr lang="en-US" dirty="0" smtClean="0"/>
          </a:p>
          <a:p>
            <a:r>
              <a:rPr lang="en-US" dirty="0" smtClean="0">
                <a:solidFill>
                  <a:srgbClr val="FF0000"/>
                </a:solidFill>
              </a:rPr>
              <a:t>Metagenomics</a:t>
            </a:r>
            <a:r>
              <a:rPr lang="en-US" dirty="0" smtClean="0"/>
              <a:t> and </a:t>
            </a:r>
            <a:r>
              <a:rPr lang="en-US" dirty="0" smtClean="0">
                <a:solidFill>
                  <a:srgbClr val="FF0000"/>
                </a:solidFill>
              </a:rPr>
              <a:t>Alu</a:t>
            </a:r>
            <a:r>
              <a:rPr lang="en-US" dirty="0" smtClean="0"/>
              <a:t> repetition alignment using Smith Waterman dissimilarity computations followed by MPI applications for Clustering and MDS (Multi Dimensional Scaling) for dimension reduction before visualization</a:t>
            </a:r>
          </a:p>
          <a:p>
            <a:pPr>
              <a:buNone/>
            </a:pPr>
            <a:endParaRPr lang="en-US" dirty="0" smtClean="0"/>
          </a:p>
          <a:p>
            <a:r>
              <a:rPr lang="en-US" dirty="0" smtClean="0">
                <a:solidFill>
                  <a:srgbClr val="FF0000"/>
                </a:solidFill>
              </a:rPr>
              <a:t>Mapping the 60 million entries in </a:t>
            </a:r>
            <a:r>
              <a:rPr lang="en-US" dirty="0" err="1" smtClean="0">
                <a:solidFill>
                  <a:srgbClr val="FF0000"/>
                </a:solidFill>
              </a:rPr>
              <a:t>PubChem</a:t>
            </a:r>
            <a:r>
              <a:rPr lang="en-US" dirty="0" smtClean="0">
                <a:solidFill>
                  <a:srgbClr val="FF0000"/>
                </a:solidFill>
              </a:rPr>
              <a:t> </a:t>
            </a:r>
            <a:r>
              <a:rPr lang="en-US" dirty="0" smtClean="0"/>
              <a:t>into two or three dimensions to aid selection of related chemicals with convenient Google Earth like Browser. This uses either hierarchical MDS (which cannot be applied directly as O(N</a:t>
            </a:r>
            <a:r>
              <a:rPr lang="en-US" baseline="30000" dirty="0" smtClean="0"/>
              <a:t>2</a:t>
            </a:r>
            <a:r>
              <a:rPr lang="en-US" dirty="0" smtClean="0"/>
              <a:t>)) or GTM (Generative Topographic Mapping).</a:t>
            </a:r>
          </a:p>
          <a:p>
            <a:pPr>
              <a:buNone/>
            </a:pPr>
            <a:endParaRPr lang="en-US" dirty="0" smtClean="0">
              <a:solidFill>
                <a:srgbClr val="FF0000"/>
              </a:solidFill>
            </a:endParaRPr>
          </a:p>
          <a:p>
            <a:r>
              <a:rPr lang="en-US" dirty="0" smtClean="0">
                <a:solidFill>
                  <a:srgbClr val="FF0000"/>
                </a:solidFill>
              </a:rPr>
              <a:t>Correlating</a:t>
            </a:r>
            <a:r>
              <a:rPr lang="en-US" dirty="0" smtClean="0"/>
              <a:t> </a:t>
            </a:r>
            <a:r>
              <a:rPr lang="en-US" dirty="0" smtClean="0">
                <a:solidFill>
                  <a:srgbClr val="FF0000"/>
                </a:solidFill>
              </a:rPr>
              <a:t>Childhood obesity with environmental factors </a:t>
            </a:r>
            <a:r>
              <a:rPr lang="en-US" dirty="0" smtClean="0"/>
              <a:t>by combining medical records with Geographical Information data with over 100 attributes using correlation computation, MDS and genetic algorithms for choosing optimal environmental factors.</a:t>
            </a:r>
          </a:p>
          <a:p>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DNA Sequencing Pipeline</a:t>
            </a:r>
            <a:endParaRPr lang="en-US" b="1" dirty="0"/>
          </a:p>
        </p:txBody>
      </p:sp>
      <p:grpSp>
        <p:nvGrpSpPr>
          <p:cNvPr id="3" name="Group 3"/>
          <p:cNvGrpSpPr/>
          <p:nvPr/>
        </p:nvGrpSpPr>
        <p:grpSpPr>
          <a:xfrm>
            <a:off x="76200" y="4838279"/>
            <a:ext cx="8991600" cy="1867321"/>
            <a:chOff x="1263341" y="2588299"/>
            <a:chExt cx="7068639" cy="1162819"/>
          </a:xfrm>
        </p:grpSpPr>
        <p:cxnSp>
          <p:nvCxnSpPr>
            <p:cNvPr id="5" name="Straight Arrow Connector 4"/>
            <p:cNvCxnSpPr>
              <a:stCxn id="26" idx="3"/>
              <a:endCxn id="36"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228"/>
            <p:cNvCxnSpPr>
              <a:stCxn id="31" idx="3"/>
              <a:endCxn id="21"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4" name="Group 8"/>
            <p:cNvGrpSpPr/>
            <p:nvPr/>
          </p:nvGrpSpPr>
          <p:grpSpPr>
            <a:xfrm>
              <a:off x="7533167" y="2778102"/>
              <a:ext cx="798813" cy="594360"/>
              <a:chOff x="8193827" y="2680593"/>
              <a:chExt cx="798813" cy="594360"/>
            </a:xfrm>
          </p:grpSpPr>
          <p:sp>
            <p:nvSpPr>
              <p:cNvPr id="38"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latin typeface="Arial" pitchFamily="34" charset="0"/>
                    <a:cs typeface="Arial" pitchFamily="34" charset="0"/>
                  </a:rPr>
                  <a:t>Visualization</a:t>
                </a:r>
              </a:p>
              <a:p>
                <a:pPr algn="l"/>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Plotviz</a:t>
                </a:r>
                <a:endParaRPr lang="en-US" sz="1000" dirty="0">
                  <a:latin typeface="Arial" pitchFamily="34" charset="0"/>
                  <a:cs typeface="Arial" pitchFamily="34" charset="0"/>
                </a:endParaRPr>
              </a:p>
            </p:txBody>
          </p:sp>
          <p:sp>
            <p:nvSpPr>
              <p:cNvPr id="39" name="Oval 38"/>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grpSp>
        <p:grpSp>
          <p:nvGrpSpPr>
            <p:cNvPr id="7" name="Group 9"/>
            <p:cNvGrpSpPr/>
            <p:nvPr/>
          </p:nvGrpSpPr>
          <p:grpSpPr>
            <a:xfrm>
              <a:off x="2587322" y="2975210"/>
              <a:ext cx="639516" cy="545592"/>
              <a:chOff x="1614216" y="1569720"/>
              <a:chExt cx="639516" cy="545592"/>
            </a:xfrm>
          </p:grpSpPr>
          <p:sp>
            <p:nvSpPr>
              <p:cNvPr id="36" name="Oval 35"/>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9" name="Group 10"/>
            <p:cNvGrpSpPr/>
            <p:nvPr/>
          </p:nvGrpSpPr>
          <p:grpSpPr>
            <a:xfrm>
              <a:off x="4088255" y="2956158"/>
              <a:ext cx="703725" cy="545592"/>
              <a:chOff x="4286234" y="2819400"/>
              <a:chExt cx="703725" cy="545592"/>
            </a:xfrm>
          </p:grpSpPr>
          <p:sp>
            <p:nvSpPr>
              <p:cNvPr id="34"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10" name="Group 11"/>
            <p:cNvGrpSpPr/>
            <p:nvPr/>
          </p:nvGrpSpPr>
          <p:grpSpPr>
            <a:xfrm>
              <a:off x="6523562" y="3324056"/>
              <a:ext cx="519384" cy="427062"/>
              <a:chOff x="4800600" y="1593348"/>
              <a:chExt cx="519384" cy="427062"/>
            </a:xfrm>
          </p:grpSpPr>
          <p:sp>
            <p:nvSpPr>
              <p:cNvPr id="32"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11" name="Group 12"/>
            <p:cNvGrpSpPr/>
            <p:nvPr/>
          </p:nvGrpSpPr>
          <p:grpSpPr>
            <a:xfrm>
              <a:off x="4986324" y="2867043"/>
              <a:ext cx="1023937" cy="838187"/>
              <a:chOff x="5085911" y="2819400"/>
              <a:chExt cx="685800" cy="533400"/>
            </a:xfrm>
          </p:grpSpPr>
          <p:grpSp>
            <p:nvGrpSpPr>
              <p:cNvPr id="12" name="Group 27"/>
              <p:cNvGrpSpPr/>
              <p:nvPr/>
            </p:nvGrpSpPr>
            <p:grpSpPr>
              <a:xfrm>
                <a:off x="5085911" y="2819400"/>
                <a:ext cx="685800" cy="533400"/>
                <a:chOff x="1143000" y="2057400"/>
                <a:chExt cx="533400" cy="381000"/>
              </a:xfrm>
            </p:grpSpPr>
            <p:sp>
              <p:nvSpPr>
                <p:cNvPr id="30"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Dissimilarity</a:t>
                </a:r>
              </a:p>
              <a:p>
                <a:pPr algn="l"/>
                <a:r>
                  <a:rPr lang="en-US" sz="1050" dirty="0" smtClean="0"/>
                  <a:t>Matrix</a:t>
                </a:r>
                <a:br>
                  <a:rPr lang="en-US" sz="1050" dirty="0" smtClean="0"/>
                </a:br>
                <a:endParaRPr lang="en-US" sz="1050" dirty="0" smtClean="0"/>
              </a:p>
              <a:p>
                <a:pPr algn="l"/>
                <a:r>
                  <a:rPr lang="en-US" sz="1000" dirty="0" smtClean="0"/>
                  <a:t>N(N-1)/2 values</a:t>
                </a:r>
              </a:p>
            </p:txBody>
          </p:sp>
        </p:grpSp>
        <p:cxnSp>
          <p:nvCxnSpPr>
            <p:cNvPr id="14"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 name="Group 14"/>
            <p:cNvGrpSpPr/>
            <p:nvPr/>
          </p:nvGrpSpPr>
          <p:grpSpPr>
            <a:xfrm>
              <a:off x="1263341" y="2836617"/>
              <a:ext cx="1155294" cy="822778"/>
              <a:chOff x="1354895" y="2753860"/>
              <a:chExt cx="1140059" cy="827540"/>
            </a:xfrm>
          </p:grpSpPr>
          <p:sp>
            <p:nvSpPr>
              <p:cNvPr id="26"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FASTA File</a:t>
                </a:r>
                <a:br>
                  <a:rPr lang="en-US" sz="1050" dirty="0" smtClean="0"/>
                </a:br>
                <a:r>
                  <a:rPr lang="en-US" sz="1050" dirty="0" smtClean="0"/>
                  <a:t>N Sequences</a:t>
                </a:r>
              </a:p>
            </p:txBody>
          </p:sp>
        </p:grpSp>
        <p:grpSp>
          <p:nvGrpSpPr>
            <p:cNvPr id="15" name="Group 15"/>
            <p:cNvGrpSpPr/>
            <p:nvPr/>
          </p:nvGrpSpPr>
          <p:grpSpPr>
            <a:xfrm>
              <a:off x="3293734" y="2899446"/>
              <a:ext cx="685800" cy="66745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16" name="Group 16"/>
            <p:cNvGrpSpPr/>
            <p:nvPr/>
          </p:nvGrpSpPr>
          <p:grpSpPr>
            <a:xfrm>
              <a:off x="6526996" y="2588299"/>
              <a:ext cx="666814" cy="451050"/>
              <a:chOff x="4800600" y="1569721"/>
              <a:chExt cx="666814" cy="451050"/>
            </a:xfrm>
          </p:grpSpPr>
          <p:sp>
            <p:nvSpPr>
              <p:cNvPr id="21" name="Oval 20"/>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18"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7" name="Group 66"/>
          <p:cNvGrpSpPr/>
          <p:nvPr/>
        </p:nvGrpSpPr>
        <p:grpSpPr>
          <a:xfrm>
            <a:off x="1261382" y="990600"/>
            <a:ext cx="7654018" cy="2743200"/>
            <a:chOff x="609600" y="990600"/>
            <a:chExt cx="7654018" cy="2743200"/>
          </a:xfrm>
        </p:grpSpPr>
        <p:sp>
          <p:nvSpPr>
            <p:cNvPr id="61" name="TextBox 60"/>
            <p:cNvSpPr txBox="1"/>
            <p:nvPr/>
          </p:nvSpPr>
          <p:spPr>
            <a:xfrm>
              <a:off x="609600" y="990600"/>
              <a:ext cx="7654018" cy="369332"/>
            </a:xfrm>
            <a:prstGeom prst="rect">
              <a:avLst/>
            </a:prstGeom>
            <a:noFill/>
          </p:spPr>
          <p:txBody>
            <a:bodyPr wrap="none" rtlCol="0">
              <a:spAutoFit/>
            </a:bodyPr>
            <a:lstStyle/>
            <a:p>
              <a:r>
                <a:rPr lang="en-US" dirty="0" err="1" smtClean="0"/>
                <a:t>Illumina</a:t>
              </a:r>
              <a:r>
                <a:rPr lang="en-US" dirty="0" smtClean="0"/>
                <a:t>/</a:t>
              </a:r>
              <a:r>
                <a:rPr lang="en-US" dirty="0" err="1" smtClean="0"/>
                <a:t>Solexa</a:t>
              </a:r>
              <a:r>
                <a:rPr lang="en-US" dirty="0" smtClean="0"/>
                <a:t>                     Roche/454 Life Sciences     Applied </a:t>
              </a:r>
              <a:r>
                <a:rPr lang="en-US" dirty="0" err="1" smtClean="0"/>
                <a:t>Biosystems</a:t>
              </a:r>
              <a:r>
                <a:rPr lang="en-US" dirty="0" smtClean="0"/>
                <a:t>/</a:t>
              </a:r>
              <a:r>
                <a:rPr lang="en-US" dirty="0" err="1" smtClean="0"/>
                <a:t>SOLiD</a:t>
              </a:r>
              <a:endParaRPr lang="en-US" dirty="0"/>
            </a:p>
          </p:txBody>
        </p:sp>
        <p:grpSp>
          <p:nvGrpSpPr>
            <p:cNvPr id="28" name="Group 63"/>
            <p:cNvGrpSpPr/>
            <p:nvPr/>
          </p:nvGrpSpPr>
          <p:grpSpPr>
            <a:xfrm>
              <a:off x="609600" y="1385824"/>
              <a:ext cx="7160776" cy="2347976"/>
              <a:chOff x="609600" y="1385824"/>
              <a:chExt cx="6703705" cy="2067052"/>
            </a:xfrm>
          </p:grpSpPr>
          <p:pic>
            <p:nvPicPr>
              <p:cNvPr id="262146"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tretch>
                <a:fillRect/>
              </a:stretch>
            </p:blipFill>
            <p:spPr bwMode="auto">
              <a:xfrm>
                <a:off x="3086100" y="1393857"/>
                <a:ext cx="2057400" cy="2050986"/>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tretch>
                <a:fillRect/>
              </a:stretch>
            </p:blipFill>
            <p:spPr bwMode="auto">
              <a:xfrm>
                <a:off x="5335894" y="1385824"/>
                <a:ext cx="1977411" cy="2067052"/>
              </a:xfrm>
              <a:prstGeom prst="rect">
                <a:avLst/>
              </a:prstGeom>
              <a:noFill/>
              <a:ln w="9525">
                <a:noFill/>
                <a:miter lim="800000"/>
                <a:headEnd/>
                <a:tailEnd/>
              </a:ln>
            </p:spPr>
          </p:pic>
        </p:grpSp>
      </p:grpSp>
      <p:sp>
        <p:nvSpPr>
          <p:cNvPr id="65" name="Down Arrow 64"/>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2149" name="Picture 5"/>
          <p:cNvPicPr>
            <a:picLocks noChangeAspect="1" noChangeArrowheads="1"/>
          </p:cNvPicPr>
          <p:nvPr/>
        </p:nvPicPr>
        <p:blipFill>
          <a:blip r:embed="rId6" cstate="print"/>
          <a:stretch>
            <a:fillRect/>
          </a:stretch>
        </p:blipFill>
        <p:spPr bwMode="auto">
          <a:xfrm>
            <a:off x="152400" y="2209800"/>
            <a:ext cx="914400" cy="914400"/>
          </a:xfrm>
          <a:prstGeom prst="rect">
            <a:avLst/>
          </a:prstGeom>
          <a:noFill/>
          <a:ln w="9525">
            <a:noFill/>
            <a:miter lim="800000"/>
            <a:headEnd/>
            <a:tailEnd/>
          </a:ln>
        </p:spPr>
      </p:pic>
      <p:sp>
        <p:nvSpPr>
          <p:cNvPr id="68" name="TextBox 67"/>
          <p:cNvSpPr txBox="1"/>
          <p:nvPr/>
        </p:nvSpPr>
        <p:spPr>
          <a:xfrm>
            <a:off x="152400" y="1828800"/>
            <a:ext cx="945067" cy="369332"/>
          </a:xfrm>
          <a:prstGeom prst="rect">
            <a:avLst/>
          </a:prstGeom>
          <a:noFill/>
        </p:spPr>
        <p:txBody>
          <a:bodyPr wrap="none" rtlCol="0">
            <a:spAutoFit/>
          </a:bodyPr>
          <a:lstStyle/>
          <a:p>
            <a:r>
              <a:rPr lang="en-US" dirty="0" smtClean="0"/>
              <a:t>Internet</a:t>
            </a:r>
            <a:endParaRPr lang="en-US" dirty="0"/>
          </a:p>
        </p:txBody>
      </p:sp>
      <p:sp>
        <p:nvSpPr>
          <p:cNvPr id="69" name="Down Arrow 68"/>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71" name="Down Arrow 70"/>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343400" y="3886200"/>
            <a:ext cx="3726982" cy="369332"/>
          </a:xfrm>
          <a:prstGeom prst="rect">
            <a:avLst/>
          </a:prstGeom>
          <a:noFill/>
        </p:spPr>
        <p:txBody>
          <a:bodyPr wrap="none" rtlCol="0">
            <a:spAutoFit/>
          </a:bodyPr>
          <a:lstStyle/>
          <a:p>
            <a:r>
              <a:rPr lang="en-US" dirty="0" smtClean="0"/>
              <a:t>Modern </a:t>
            </a:r>
            <a:r>
              <a:rPr lang="en-US" dirty="0" err="1" smtClean="0"/>
              <a:t>Commerical</a:t>
            </a:r>
            <a:r>
              <a:rPr lang="en-US" dirty="0" smtClean="0"/>
              <a:t> Gene Sequences</a:t>
            </a:r>
            <a:endParaRPr lang="en-US" dirty="0"/>
          </a:p>
        </p:txBody>
      </p:sp>
      <p:sp>
        <p:nvSpPr>
          <p:cNvPr id="76" name="TextBox 75"/>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77" name="TextBox 76"/>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a:t>
            </a:r>
            <a:r>
              <a:rPr lang="en-US" sz="3200" dirty="0" err="1" smtClean="0"/>
              <a:t>Metagenomics</a:t>
            </a:r>
            <a:r>
              <a:rPr lang="en-US" sz="3200" dirty="0" smtClean="0"/>
              <a:t> Workflow</a:t>
            </a:r>
            <a:endParaRPr lang="en-US" sz="3200" dirty="0"/>
          </a:p>
        </p:txBody>
      </p:sp>
      <p:sp>
        <p:nvSpPr>
          <p:cNvPr id="3" name="Content Placeholder 2"/>
          <p:cNvSpPr>
            <a:spLocks noGrp="1"/>
          </p:cNvSpPr>
          <p:nvPr>
            <p:ph idx="1"/>
          </p:nvPr>
        </p:nvSpPr>
        <p:spPr>
          <a:xfrm>
            <a:off x="76200" y="1447800"/>
            <a:ext cx="9067800" cy="4648200"/>
          </a:xfrm>
        </p:spPr>
        <p:txBody>
          <a:bodyPr>
            <a:normAutofit/>
          </a:bodyPr>
          <a:lstStyle/>
          <a:p>
            <a:r>
              <a:rPr lang="en-US" sz="2000" dirty="0" smtClean="0"/>
              <a:t>Data is a collection of N sequences – 100’s of characters long</a:t>
            </a:r>
          </a:p>
          <a:p>
            <a:pPr lvl="1"/>
            <a:r>
              <a:rPr lang="en-US" sz="2000" dirty="0" smtClean="0"/>
              <a:t>These cannot be thought of as vectors because there are missing characters</a:t>
            </a:r>
          </a:p>
          <a:p>
            <a:pPr lvl="1"/>
            <a:r>
              <a:rPr lang="en-US" sz="2000" dirty="0" smtClean="0"/>
              <a:t>“Multiple Sequence Alignment” (creating vectors of characters) doesn’t seem to work if N larger than O(100)</a:t>
            </a:r>
          </a:p>
          <a:p>
            <a:r>
              <a:rPr lang="en-US" sz="2000" dirty="0" smtClean="0"/>
              <a:t>Can calculate N</a:t>
            </a:r>
            <a:r>
              <a:rPr lang="en-US" sz="2000" baseline="30000" dirty="0" smtClean="0"/>
              <a:t>2</a:t>
            </a:r>
            <a:r>
              <a:rPr lang="en-US" sz="2000" dirty="0" smtClean="0"/>
              <a:t> dissimilarities (distances) between sequences (all pairs)</a:t>
            </a:r>
          </a:p>
          <a:p>
            <a:r>
              <a:rPr lang="en-US" sz="2000" dirty="0" smtClean="0"/>
              <a:t>Find families by clustering (using much better methods than Kmeans). As no vectors, use vector free O(N</a:t>
            </a:r>
            <a:r>
              <a:rPr lang="en-US" sz="2000" baseline="30000" dirty="0" smtClean="0"/>
              <a:t>2</a:t>
            </a:r>
            <a:r>
              <a:rPr lang="en-US" sz="2000" dirty="0" smtClean="0"/>
              <a:t>) methods</a:t>
            </a:r>
          </a:p>
          <a:p>
            <a:r>
              <a:rPr lang="en-US" sz="2000" dirty="0" smtClean="0"/>
              <a:t>Map to 3D for visualization using Multidimensional Scaling MDS – also O(N</a:t>
            </a:r>
            <a:r>
              <a:rPr lang="en-US" sz="2000" baseline="30000" dirty="0" smtClean="0"/>
              <a:t>2</a:t>
            </a:r>
            <a:r>
              <a:rPr lang="en-US" sz="2000" dirty="0" smtClean="0"/>
              <a:t>)</a:t>
            </a:r>
          </a:p>
          <a:p>
            <a:r>
              <a:rPr lang="en-US" sz="2000" dirty="0" smtClean="0"/>
              <a:t>N = 50,000 runs in 10 hours (all above) on 768 cores</a:t>
            </a:r>
          </a:p>
          <a:p>
            <a:r>
              <a:rPr lang="en-US" sz="2000" dirty="0" smtClean="0"/>
              <a:t>Need to address millions of sequences …..</a:t>
            </a:r>
          </a:p>
          <a:p>
            <a:r>
              <a:rPr lang="en-US" sz="2000" dirty="0" smtClean="0"/>
              <a:t>Currently using a mix of MapReduce and MPI</a:t>
            </a:r>
          </a:p>
          <a:p>
            <a:r>
              <a:rPr lang="en-US" sz="2000" dirty="0" smtClean="0">
                <a:solidFill>
                  <a:srgbClr val="C00000"/>
                </a:solidFill>
              </a:rPr>
              <a:t>Twister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162800" cy="762000"/>
          </a:xfrm>
        </p:spPr>
        <p:txBody>
          <a:bodyPr>
            <a:normAutofit fontScale="90000"/>
          </a:bodyPr>
          <a:lstStyle/>
          <a:p>
            <a:r>
              <a:rPr lang="en-US" sz="4000" dirty="0" smtClean="0"/>
              <a:t>Biology MDS and Clustering Results</a:t>
            </a:r>
            <a:endParaRPr lang="en-US" sz="4000" dirty="0"/>
          </a:p>
        </p:txBody>
      </p:sp>
      <p:pic>
        <p:nvPicPr>
          <p:cNvPr id="4" name="Picture 2" descr="C:\gcf\multicore_msft09\ACTIVEMDSProg\ALU35339\AllAlu35339A.png">
            <a:hlinkClick r:id="rId3" action="ppaction://hlinkfile"/>
          </p:cNvPr>
          <p:cNvPicPr>
            <a:picLocks noChangeAspect="1" noChangeArrowheads="1"/>
          </p:cNvPicPr>
          <p:nvPr/>
        </p:nvPicPr>
        <p:blipFill>
          <a:blip r:embed="rId4" cstate="print"/>
          <a:srcRect/>
          <a:stretch>
            <a:fillRect/>
          </a:stretch>
        </p:blipFill>
        <p:spPr bwMode="auto">
          <a:xfrm>
            <a:off x="228600" y="753440"/>
            <a:ext cx="4391025" cy="3945561"/>
          </a:xfrm>
          <a:prstGeom prst="rect">
            <a:avLst/>
          </a:prstGeom>
        </p:spPr>
        <p:style>
          <a:lnRef idx="0">
            <a:schemeClr val="accent1"/>
          </a:lnRef>
          <a:fillRef idx="3">
            <a:schemeClr val="accent1"/>
          </a:fillRef>
          <a:effectRef idx="3">
            <a:schemeClr val="accent1"/>
          </a:effectRef>
          <a:fontRef idx="minor">
            <a:schemeClr val="lt1"/>
          </a:fontRef>
        </p:style>
      </p:pic>
      <p:pic>
        <p:nvPicPr>
          <p:cNvPr id="5" name="Picture 4" descr="MG30000-17clustersC.png">
            <a:hlinkClick r:id="rId5" action="ppaction://hlinkfile"/>
          </p:cNvPr>
          <p:cNvPicPr>
            <a:picLocks noChangeAspect="1"/>
          </p:cNvPicPr>
          <p:nvPr/>
        </p:nvPicPr>
        <p:blipFill>
          <a:blip r:embed="rId6" cstate="print"/>
          <a:stretch>
            <a:fillRect/>
          </a:stretch>
        </p:blipFill>
        <p:spPr>
          <a:xfrm>
            <a:off x="4804587" y="762000"/>
            <a:ext cx="4101288" cy="3937000"/>
          </a:xfrm>
          <a:prstGeom prst="rect">
            <a:avLst/>
          </a:prstGeom>
        </p:spPr>
        <p:style>
          <a:lnRef idx="0">
            <a:schemeClr val="accent1"/>
          </a:lnRef>
          <a:fillRef idx="3">
            <a:schemeClr val="accent1"/>
          </a:fillRef>
          <a:effectRef idx="3">
            <a:schemeClr val="accent1"/>
          </a:effectRef>
          <a:fontRef idx="minor">
            <a:schemeClr val="lt1"/>
          </a:fontRef>
        </p:style>
      </p:pic>
      <p:sp>
        <p:nvSpPr>
          <p:cNvPr id="8" name="TextBox 7"/>
          <p:cNvSpPr txBox="1"/>
          <p:nvPr/>
        </p:nvSpPr>
        <p:spPr>
          <a:xfrm>
            <a:off x="228600" y="4724400"/>
            <a:ext cx="4419600" cy="1600438"/>
          </a:xfrm>
          <a:prstGeom prst="rect">
            <a:avLst/>
          </a:prstGeom>
          <a:noFill/>
        </p:spPr>
        <p:txBody>
          <a:bodyPr wrap="square" rtlCol="0">
            <a:spAutoFit/>
          </a:bodyPr>
          <a:lstStyle/>
          <a:p>
            <a:pPr algn="ctr"/>
            <a:r>
              <a:rPr lang="en-US" sz="1400" b="1" dirty="0" err="1" smtClean="0"/>
              <a:t>Alu</a:t>
            </a:r>
            <a:r>
              <a:rPr lang="en-US" sz="1400" b="1" dirty="0" smtClean="0"/>
              <a:t> Families</a:t>
            </a:r>
          </a:p>
          <a:p>
            <a:pPr algn="ctr"/>
            <a:endParaRPr lang="en-US" sz="1400" dirty="0" smtClean="0"/>
          </a:p>
          <a:p>
            <a:r>
              <a:rPr lang="en-US" sz="1400" dirty="0" smtClean="0"/>
              <a:t>This visualizes results of </a:t>
            </a:r>
            <a:r>
              <a:rPr lang="en-US" sz="1400" dirty="0" err="1" smtClean="0"/>
              <a:t>Alu</a:t>
            </a:r>
            <a:r>
              <a:rPr lang="en-US" sz="1400" dirty="0" smtClean="0"/>
              <a:t> repeats from Chimpanzee and Human Genomes. Young families (green, yellow) are seen as tight clusters. This is projection of MDS dimension reduction to 3D of 35399 repeats – each with about  400 base pairs</a:t>
            </a:r>
            <a:endParaRPr lang="en-US" sz="1400" dirty="0"/>
          </a:p>
        </p:txBody>
      </p:sp>
      <p:sp>
        <p:nvSpPr>
          <p:cNvPr id="9" name="TextBox 8"/>
          <p:cNvSpPr txBox="1"/>
          <p:nvPr/>
        </p:nvSpPr>
        <p:spPr>
          <a:xfrm>
            <a:off x="4800600" y="4724400"/>
            <a:ext cx="4191000" cy="1384995"/>
          </a:xfrm>
          <a:prstGeom prst="rect">
            <a:avLst/>
          </a:prstGeom>
          <a:noFill/>
        </p:spPr>
        <p:txBody>
          <a:bodyPr wrap="square" rtlCol="0">
            <a:spAutoFit/>
          </a:bodyPr>
          <a:lstStyle/>
          <a:p>
            <a:pPr algn="ctr"/>
            <a:r>
              <a:rPr lang="en-US" sz="1400" b="1" dirty="0" err="1" smtClean="0"/>
              <a:t>Metagenomics</a:t>
            </a:r>
            <a:endParaRPr lang="en-US" sz="1400" b="1" dirty="0" smtClean="0"/>
          </a:p>
          <a:p>
            <a:pPr algn="ctr"/>
            <a:endParaRPr lang="en-US" sz="1400" dirty="0" smtClean="0"/>
          </a:p>
          <a:p>
            <a:r>
              <a:rPr lang="en-US" sz="1400" dirty="0" smtClean="0"/>
              <a:t>This visualizes results of dimension reduction to 3D of 30000 gene sequences from an environmental sample. The many different genes are classified by clustering algorithm and visualized by MDS dimension reduction</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458200" cy="393192"/>
          </a:xfrm>
        </p:spPr>
        <p:txBody>
          <a:bodyPr>
            <a:normAutofit fontScale="90000"/>
          </a:bodyPr>
          <a:lstStyle/>
          <a:p>
            <a:r>
              <a:rPr sz="2400" dirty="0" smtClean="0"/>
              <a:t>Deterministic Annealing Clustering of Indiana Census Data</a:t>
            </a:r>
            <a:endParaRPr lang="en-US" sz="2400" dirty="0"/>
          </a:p>
        </p:txBody>
      </p:sp>
      <p:sp>
        <p:nvSpPr>
          <p:cNvPr id="3" name="Text Placeholder 2"/>
          <p:cNvSpPr>
            <a:spLocks noGrp="1"/>
          </p:cNvSpPr>
          <p:nvPr>
            <p:ph type="body" idx="1"/>
          </p:nvPr>
        </p:nvSpPr>
        <p:spPr>
          <a:xfrm>
            <a:off x="1143000" y="304800"/>
            <a:ext cx="6175248" cy="343336"/>
          </a:xfrm>
        </p:spPr>
        <p:txBody>
          <a:bodyPr>
            <a:normAutofit fontScale="85000" lnSpcReduction="10000"/>
          </a:bodyPr>
          <a:lstStyle/>
          <a:p>
            <a:r>
              <a:rPr lang="en-US" dirty="0" smtClean="0">
                <a:solidFill>
                  <a:schemeClr val="tx1"/>
                </a:solidFill>
              </a:rPr>
              <a:t>Decrease temperature (distance scale) to discover more clusters</a:t>
            </a:r>
            <a:endParaRPr lang="en-US" dirty="0">
              <a:solidFill>
                <a:schemeClr val="tx1"/>
              </a:solidFill>
            </a:endParaRPr>
          </a:p>
        </p:txBody>
      </p:sp>
      <p:pic>
        <p:nvPicPr>
          <p:cNvPr id="4" name="Picture 5"/>
          <p:cNvPicPr>
            <a:picLocks noChangeAspect="1" noChangeArrowheads="1"/>
          </p:cNvPicPr>
          <p:nvPr/>
        </p:nvPicPr>
        <p:blipFill>
          <a:blip r:embed="rId3" cstate="print"/>
          <a:srcRect l="18527" t="18552" r="2151" b="14189"/>
          <a:stretch>
            <a:fillRect/>
          </a:stretch>
        </p:blipFill>
        <p:spPr bwMode="auto">
          <a:xfrm>
            <a:off x="0" y="609600"/>
            <a:ext cx="91440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0"/>
            <a:ext cx="8229600" cy="1143000"/>
          </a:xfrm>
        </p:spPr>
        <p:txBody>
          <a:bodyPr>
            <a:normAutofit/>
          </a:bodyPr>
          <a:lstStyle/>
          <a:p>
            <a:r>
              <a:rPr lang="en-US" sz="4000" dirty="0" smtClean="0"/>
              <a:t>All-Pairs Using DryadLINQ</a:t>
            </a:r>
            <a:endParaRPr lang="en-US" sz="4000" dirty="0"/>
          </a:p>
        </p:txBody>
      </p:sp>
      <p:graphicFrame>
        <p:nvGraphicFramePr>
          <p:cNvPr id="23" name="Chart 22"/>
          <p:cNvGraphicFramePr/>
          <p:nvPr/>
        </p:nvGraphicFramePr>
        <p:xfrm>
          <a:off x="5791200" y="1828800"/>
          <a:ext cx="3048000" cy="2362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609600" y="3810000"/>
            <a:ext cx="4343400" cy="307777"/>
          </a:xfrm>
          <a:prstGeom prst="rect">
            <a:avLst/>
          </a:prstGeom>
          <a:noFill/>
        </p:spPr>
        <p:txBody>
          <a:bodyPr wrap="square" rtlCol="0">
            <a:spAutoFit/>
          </a:bodyPr>
          <a:lstStyle/>
          <a:p>
            <a:r>
              <a:rPr lang="en-US" sz="1400" b="1" dirty="0" smtClean="0">
                <a:solidFill>
                  <a:srgbClr val="00B0F0"/>
                </a:solidFill>
              </a:rPr>
              <a:t>Calculate  Pairwise Distances (Smith Waterman Gotoh)</a:t>
            </a:r>
            <a:endParaRPr lang="en-US" sz="1400" b="1" dirty="0">
              <a:solidFill>
                <a:srgbClr val="00B0F0"/>
              </a:solidFill>
            </a:endParaRPr>
          </a:p>
        </p:txBody>
      </p:sp>
      <p:sp>
        <p:nvSpPr>
          <p:cNvPr id="25" name="Down Arrow Callout 24"/>
          <p:cNvSpPr/>
          <p:nvPr/>
        </p:nvSpPr>
        <p:spPr>
          <a:xfrm>
            <a:off x="7010400" y="1371600"/>
            <a:ext cx="1981200" cy="8382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dirty="0" smtClean="0"/>
              <a:t>125 million distances</a:t>
            </a:r>
          </a:p>
          <a:p>
            <a:pPr algn="ctr"/>
            <a:r>
              <a:rPr lang="en-US" sz="1600" dirty="0" smtClean="0"/>
              <a:t>4 hours &amp; 46 minutes</a:t>
            </a:r>
            <a:endParaRPr lang="en-US" sz="1600" dirty="0"/>
          </a:p>
        </p:txBody>
      </p:sp>
      <p:sp>
        <p:nvSpPr>
          <p:cNvPr id="27" name="Content Placeholder 28"/>
          <p:cNvSpPr>
            <a:spLocks noGrp="1"/>
          </p:cNvSpPr>
          <p:nvPr>
            <p:ph idx="1"/>
          </p:nvPr>
        </p:nvSpPr>
        <p:spPr>
          <a:xfrm>
            <a:off x="381000" y="4419600"/>
            <a:ext cx="7924800" cy="1447800"/>
          </a:xfrm>
        </p:spPr>
        <p:txBody>
          <a:bodyPr>
            <a:normAutofit/>
          </a:bodyPr>
          <a:lstStyle/>
          <a:p>
            <a:pPr marL="136525" indent="-158750">
              <a:lnSpc>
                <a:spcPct val="120000"/>
              </a:lnSpc>
              <a:spcBef>
                <a:spcPts val="0"/>
              </a:spcBef>
              <a:defRPr/>
            </a:pPr>
            <a:r>
              <a:rPr lang="en-US" sz="1600" dirty="0" smtClean="0"/>
              <a:t>Calculate pairwise distances for a collection of genes (used for clustering, MDS)</a:t>
            </a:r>
          </a:p>
          <a:p>
            <a:pPr marL="136525" indent="-158750">
              <a:lnSpc>
                <a:spcPct val="120000"/>
              </a:lnSpc>
              <a:spcBef>
                <a:spcPts val="0"/>
              </a:spcBef>
              <a:defRPr/>
            </a:pPr>
            <a:r>
              <a:rPr lang="en-US" sz="1600" dirty="0" smtClean="0"/>
              <a:t>Fine grained tasks in MPI</a:t>
            </a:r>
          </a:p>
          <a:p>
            <a:pPr marL="136525" indent="-158750">
              <a:lnSpc>
                <a:spcPct val="120000"/>
              </a:lnSpc>
              <a:spcBef>
                <a:spcPts val="0"/>
              </a:spcBef>
              <a:defRPr/>
            </a:pPr>
            <a:r>
              <a:rPr lang="en-US" sz="1600" dirty="0" smtClean="0"/>
              <a:t>Coarse grained tasks in DryadLINQ</a:t>
            </a:r>
          </a:p>
          <a:p>
            <a:pPr marL="136525" indent="-158750">
              <a:lnSpc>
                <a:spcPct val="120000"/>
              </a:lnSpc>
              <a:spcBef>
                <a:spcPts val="0"/>
              </a:spcBef>
              <a:defRPr/>
            </a:pPr>
            <a:r>
              <a:rPr lang="en-US" sz="1600" dirty="0" smtClean="0"/>
              <a:t>Performed on 768 cores (Tempest Cluster)</a:t>
            </a:r>
          </a:p>
          <a:p>
            <a:pPr marL="320040" lvl="1">
              <a:lnSpc>
                <a:spcPct val="150000"/>
              </a:lnSpc>
              <a:buClr>
                <a:srgbClr val="C00000"/>
              </a:buClr>
              <a:defRPr/>
            </a:pPr>
            <a:endParaRPr lang="en-US" sz="2000" b="1" dirty="0" smtClean="0"/>
          </a:p>
          <a:p>
            <a:pPr>
              <a:lnSpc>
                <a:spcPct val="150000"/>
              </a:lnSpc>
              <a:buClr>
                <a:srgbClr val="C00000"/>
              </a:buClr>
            </a:pPr>
            <a:endParaRPr lang="en-US" sz="2000" dirty="0"/>
          </a:p>
        </p:txBody>
      </p:sp>
      <p:sp>
        <p:nvSpPr>
          <p:cNvPr id="8" name="TextBox 7"/>
          <p:cNvSpPr txBox="1"/>
          <p:nvPr/>
        </p:nvSpPr>
        <p:spPr>
          <a:xfrm>
            <a:off x="381000" y="5943600"/>
            <a:ext cx="8534400" cy="646331"/>
          </a:xfrm>
          <a:prstGeom prst="rect">
            <a:avLst/>
          </a:prstGeom>
          <a:noFill/>
        </p:spPr>
        <p:txBody>
          <a:bodyPr wrap="square" rtlCol="0">
            <a:spAutoFit/>
          </a:bodyPr>
          <a:lstStyle/>
          <a:p>
            <a:r>
              <a:rPr lang="en-US" sz="1200" dirty="0" smtClean="0"/>
              <a:t>[5] </a:t>
            </a:r>
            <a:r>
              <a:rPr lang="en-US" sz="1200" dirty="0" err="1" smtClean="0"/>
              <a:t>Moretti</a:t>
            </a:r>
            <a:r>
              <a:rPr lang="en-US" sz="1200" dirty="0" smtClean="0"/>
              <a:t>, C., Bui, H., Hollingsworth, K., Rich, B., Flynn, P., &amp; </a:t>
            </a:r>
            <a:r>
              <a:rPr lang="en-US" sz="1200" dirty="0" err="1" smtClean="0"/>
              <a:t>Thain</a:t>
            </a:r>
            <a:r>
              <a:rPr lang="en-US" sz="1200" dirty="0" smtClean="0"/>
              <a:t>, D. (2009). All-Pairs: An Abstraction for Data Intensive Computing on Campus Grids. </a:t>
            </a:r>
            <a:r>
              <a:rPr lang="en-US" sz="1200" i="1" dirty="0" smtClean="0"/>
              <a:t>IEEE Transactions on Parallel and Distributed Systems</a:t>
            </a:r>
            <a:r>
              <a:rPr lang="en-US" sz="1200" dirty="0" smtClean="0"/>
              <a:t> </a:t>
            </a:r>
            <a:r>
              <a:rPr lang="en-US" sz="1200" i="1" dirty="0" smtClean="0"/>
              <a:t>, 21</a:t>
            </a:r>
            <a:r>
              <a:rPr lang="en-US" sz="1200" dirty="0" smtClean="0"/>
              <a:t>, 21-36.</a:t>
            </a:r>
          </a:p>
          <a:p>
            <a:endParaRPr lang="en-US" sz="1200" dirty="0"/>
          </a:p>
        </p:txBody>
      </p:sp>
      <p:pic>
        <p:nvPicPr>
          <p:cNvPr id="1026" name="Picture 2" descr="D:\academic\phd\Publications\HandbookOfCloudComputing\dryad-swg.png"/>
          <p:cNvPicPr>
            <a:picLocks noChangeAspect="1" noChangeArrowheads="1"/>
          </p:cNvPicPr>
          <p:nvPr/>
        </p:nvPicPr>
        <p:blipFill>
          <a:blip r:embed="rId4" cstate="print"/>
          <a:srcRect/>
          <a:stretch>
            <a:fillRect/>
          </a:stretch>
        </p:blipFill>
        <p:spPr bwMode="auto">
          <a:xfrm>
            <a:off x="304801" y="1066800"/>
            <a:ext cx="5333999" cy="28194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3200" dirty="0" smtClean="0"/>
              <a:t>Inhomogeneous Data I</a:t>
            </a:r>
            <a:endParaRPr lang="en-US" sz="3200" dirty="0"/>
          </a:p>
        </p:txBody>
      </p:sp>
      <p:sp>
        <p:nvSpPr>
          <p:cNvPr id="5" name="TextBox 4"/>
          <p:cNvSpPr txBox="1"/>
          <p:nvPr/>
        </p:nvSpPr>
        <p:spPr>
          <a:xfrm>
            <a:off x="152400" y="6248400"/>
            <a:ext cx="8627042" cy="369332"/>
          </a:xfrm>
          <a:prstGeom prst="rect">
            <a:avLst/>
          </a:prstGeom>
          <a:noFill/>
        </p:spPr>
        <p:txBody>
          <a:bodyPr wrap="none" rtlCol="0">
            <a:spAutoFit/>
          </a:bodyPr>
          <a:lstStyle/>
          <a:p>
            <a:r>
              <a:rPr lang="en-US" b="1" dirty="0" smtClean="0"/>
              <a:t>Dryad with Windows HPCS compared to Hadoop with Linux RHEL on </a:t>
            </a:r>
            <a:r>
              <a:rPr lang="en-US" b="1" dirty="0" err="1" smtClean="0"/>
              <a:t>Idataplex</a:t>
            </a:r>
            <a:r>
              <a:rPr lang="en-US" b="1" dirty="0" smtClean="0"/>
              <a:t> (32 nodes)</a:t>
            </a:r>
            <a:endParaRPr lang="en-US" b="1" dirty="0"/>
          </a:p>
        </p:txBody>
      </p:sp>
      <p:graphicFrame>
        <p:nvGraphicFramePr>
          <p:cNvPr id="6" name="Chart 5"/>
          <p:cNvGraphicFramePr/>
          <p:nvPr/>
        </p:nvGraphicFramePr>
        <p:xfrm>
          <a:off x="1066800" y="801469"/>
          <a:ext cx="6858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81000" y="5486400"/>
            <a:ext cx="8305800" cy="707886"/>
          </a:xfrm>
          <a:prstGeom prst="rect">
            <a:avLst/>
          </a:prstGeom>
        </p:spPr>
        <p:txBody>
          <a:bodyPr wrap="square">
            <a:spAutoFit/>
          </a:bodyPr>
          <a:lstStyle/>
          <a:p>
            <a:r>
              <a:rPr lang="en-US" sz="2000" b="1" dirty="0" smtClean="0"/>
              <a:t>Inhomogeneity of data does not have a significant effect when the sequence lengths are randomly distributed</a:t>
            </a:r>
            <a:endParaRPr lang="en-US" sz="2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3200" dirty="0" smtClean="0"/>
              <a:t>Inhomogeneous Data II</a:t>
            </a:r>
            <a:endParaRPr lang="en-US" sz="3200" dirty="0"/>
          </a:p>
        </p:txBody>
      </p:sp>
      <p:sp>
        <p:nvSpPr>
          <p:cNvPr id="5" name="TextBox 4"/>
          <p:cNvSpPr txBox="1"/>
          <p:nvPr/>
        </p:nvSpPr>
        <p:spPr>
          <a:xfrm>
            <a:off x="152400" y="6324600"/>
            <a:ext cx="8627042" cy="369332"/>
          </a:xfrm>
          <a:prstGeom prst="rect">
            <a:avLst/>
          </a:prstGeom>
          <a:noFill/>
        </p:spPr>
        <p:txBody>
          <a:bodyPr wrap="none" rtlCol="0">
            <a:spAutoFit/>
          </a:bodyPr>
          <a:lstStyle/>
          <a:p>
            <a:r>
              <a:rPr lang="en-US" b="1" dirty="0" smtClean="0"/>
              <a:t>Dryad with Windows HPCS compared to Hadoop with Linux RHEL on </a:t>
            </a:r>
            <a:r>
              <a:rPr lang="en-US" b="1" dirty="0" err="1" smtClean="0"/>
              <a:t>Idataplex</a:t>
            </a:r>
            <a:r>
              <a:rPr lang="en-US" b="1" dirty="0" smtClean="0"/>
              <a:t> (32 nodes)</a:t>
            </a:r>
            <a:endParaRPr lang="en-US" b="1"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52400" y="5486400"/>
            <a:ext cx="8763000" cy="707886"/>
          </a:xfrm>
          <a:prstGeom prst="rect">
            <a:avLst/>
          </a:prstGeom>
        </p:spPr>
        <p:txBody>
          <a:bodyPr wrap="square">
            <a:spAutoFit/>
          </a:bodyPr>
          <a:lstStyle/>
          <a:p>
            <a:r>
              <a:rPr lang="en-US" sz="2000" b="1" dirty="0" smtClean="0"/>
              <a:t>This shows the natural load balancing of Hadoop MR dynamic task assignment using a global pipe line in contrast to the  </a:t>
            </a:r>
            <a:r>
              <a:rPr lang="en-US" sz="2000" b="1" dirty="0" err="1" smtClean="0"/>
              <a:t>DryadLinq</a:t>
            </a:r>
            <a:r>
              <a:rPr lang="en-US" sz="2000" b="1" dirty="0" smtClean="0"/>
              <a:t> static assignment</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for CS Research</a:t>
            </a:r>
            <a:endParaRPr lang="en-US" dirty="0"/>
          </a:p>
        </p:txBody>
      </p:sp>
      <p:sp>
        <p:nvSpPr>
          <p:cNvPr id="3" name="Content Placeholder 2"/>
          <p:cNvSpPr>
            <a:spLocks noGrp="1"/>
          </p:cNvSpPr>
          <p:nvPr>
            <p:ph idx="1"/>
          </p:nvPr>
        </p:nvSpPr>
        <p:spPr>
          <a:xfrm>
            <a:off x="685800" y="2971800"/>
            <a:ext cx="8229600" cy="3078163"/>
          </a:xfrm>
        </p:spPr>
        <p:txBody>
          <a:bodyPr>
            <a:normAutofit fontScale="92500" lnSpcReduction="20000"/>
          </a:bodyPr>
          <a:lstStyle/>
          <a:p>
            <a:pPr marL="0" indent="0">
              <a:buNone/>
            </a:pPr>
            <a:r>
              <a:rPr lang="en-US" sz="2400" dirty="0" smtClean="0"/>
              <a:t>There’re several challenges to realizing the vision on data intensive systems and building generic tools (Workflow, Databases, Algorithms, Visualization ).</a:t>
            </a:r>
          </a:p>
          <a:p>
            <a:pPr marL="914400"/>
            <a:r>
              <a:rPr lang="en-US" sz="2400" dirty="0" smtClean="0"/>
              <a:t>Cluster-management software</a:t>
            </a:r>
          </a:p>
          <a:p>
            <a:pPr marL="914400"/>
            <a:r>
              <a:rPr lang="en-US" sz="2400" dirty="0" smtClean="0"/>
              <a:t>Distributed-execution engine</a:t>
            </a:r>
          </a:p>
          <a:p>
            <a:pPr marL="914400"/>
            <a:r>
              <a:rPr lang="en-US" sz="2400" dirty="0" smtClean="0"/>
              <a:t>Language constructs</a:t>
            </a:r>
          </a:p>
          <a:p>
            <a:pPr marL="914400"/>
            <a:r>
              <a:rPr lang="en-US" sz="2400" dirty="0" smtClean="0"/>
              <a:t>Parallel compilers</a:t>
            </a:r>
          </a:p>
          <a:p>
            <a:pPr marL="914400"/>
            <a:r>
              <a:rPr lang="en-US" sz="2400" dirty="0" smtClean="0"/>
              <a:t>Program Development tools</a:t>
            </a:r>
          </a:p>
          <a:p>
            <a:pPr marL="914400">
              <a:buNone/>
            </a:pPr>
            <a:r>
              <a:rPr lang="en-US" sz="2400" b="1" dirty="0" smtClean="0"/>
              <a:t>      . . . </a:t>
            </a:r>
            <a:endParaRPr lang="en-US" sz="2400" b="1" dirty="0"/>
          </a:p>
        </p:txBody>
      </p:sp>
      <p:sp>
        <p:nvSpPr>
          <p:cNvPr id="4" name="TextBox 3"/>
          <p:cNvSpPr txBox="1"/>
          <p:nvPr/>
        </p:nvSpPr>
        <p:spPr>
          <a:xfrm>
            <a:off x="1295400" y="1524000"/>
            <a:ext cx="6629400" cy="1261884"/>
          </a:xfrm>
          <a:prstGeom prst="rect">
            <a:avLst/>
          </a:prstGeom>
          <a:noFill/>
        </p:spPr>
        <p:txBody>
          <a:bodyPr wrap="square" rtlCol="0">
            <a:spAutoFit/>
          </a:bodyPr>
          <a:lstStyle/>
          <a:p>
            <a:r>
              <a:rPr lang="en-US" sz="1600" dirty="0" smtClean="0">
                <a:latin typeface="Times New Roman" pitchFamily="18" charset="0"/>
                <a:cs typeface="Times New Roman" pitchFamily="18" charset="0"/>
              </a:rPr>
              <a:t>Science faces a data deluge. How to manage and analyze information? </a:t>
            </a:r>
          </a:p>
          <a:p>
            <a:r>
              <a:rPr lang="en-US" sz="1600" dirty="0" smtClean="0">
                <a:latin typeface="Times New Roman" pitchFamily="18" charset="0"/>
                <a:cs typeface="Times New Roman" pitchFamily="18" charset="0"/>
              </a:rPr>
              <a:t>Recommend CSTB foster tools for data </a:t>
            </a:r>
            <a:r>
              <a:rPr lang="en-US" sz="1600" b="1" dirty="0" smtClean="0">
                <a:latin typeface="Times New Roman" pitchFamily="18" charset="0"/>
                <a:cs typeface="Times New Roman" pitchFamily="18" charset="0"/>
              </a:rPr>
              <a:t>capture</a:t>
            </a:r>
            <a:r>
              <a:rPr lang="en-US" sz="1600" dirty="0" smtClean="0">
                <a:latin typeface="Times New Roman" pitchFamily="18" charset="0"/>
                <a:cs typeface="Times New Roman" pitchFamily="18" charset="0"/>
              </a:rPr>
              <a:t>, data </a:t>
            </a:r>
            <a:r>
              <a:rPr lang="en-US" sz="1600" b="1" dirty="0" err="1" smtClean="0">
                <a:latin typeface="Times New Roman" pitchFamily="18" charset="0"/>
                <a:cs typeface="Times New Roman" pitchFamily="18" charset="0"/>
              </a:rPr>
              <a:t>curation</a:t>
            </a:r>
            <a:r>
              <a:rPr lang="en-US" sz="1600" dirty="0" smtClean="0">
                <a:latin typeface="Times New Roman" pitchFamily="18" charset="0"/>
                <a:cs typeface="Times New Roman" pitchFamily="18" charset="0"/>
              </a:rPr>
              <a:t>, data </a:t>
            </a:r>
            <a:r>
              <a:rPr lang="en-US" sz="1600" b="1" dirty="0" smtClean="0">
                <a:latin typeface="Times New Roman" pitchFamily="18" charset="0"/>
                <a:cs typeface="Times New Roman" pitchFamily="18" charset="0"/>
              </a:rPr>
              <a:t>analysis</a:t>
            </a:r>
          </a:p>
          <a:p>
            <a:pPr algn="r"/>
            <a:endParaRPr lang="en-US" sz="1600" b="1" dirty="0" smtClean="0">
              <a:latin typeface="Times New Roman" pitchFamily="18" charset="0"/>
              <a:cs typeface="Times New Roman" pitchFamily="18" charset="0"/>
            </a:endParaRPr>
          </a:p>
          <a:p>
            <a:pPr algn="r"/>
            <a:r>
              <a:rPr lang="en-US" sz="1600" i="1" dirty="0" smtClean="0"/>
              <a:t>―Jim  Gray’s</a:t>
            </a:r>
            <a:r>
              <a:rPr lang="en-US" sz="1600" dirty="0" smtClean="0"/>
              <a:t> </a:t>
            </a:r>
          </a:p>
          <a:p>
            <a:pPr algn="r"/>
            <a:r>
              <a:rPr lang="en-US" sz="1200" i="1" dirty="0" smtClean="0">
                <a:solidFill>
                  <a:srgbClr val="7030A0"/>
                </a:solidFill>
              </a:rPr>
              <a:t>Talk to Computer Science and Telecommunication Board (CSTB), Jan 11, 2007 </a:t>
            </a:r>
            <a:endParaRPr lang="en-US" sz="1200"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dirty="0" smtClean="0"/>
              <a:t>Hadoop VM Performance Degradation</a:t>
            </a:r>
            <a:endParaRPr lang="en-US" dirty="0"/>
          </a:p>
        </p:txBody>
      </p:sp>
      <p:sp>
        <p:nvSpPr>
          <p:cNvPr id="3" name="Content Placeholder 2"/>
          <p:cNvSpPr>
            <a:spLocks noGrp="1"/>
          </p:cNvSpPr>
          <p:nvPr>
            <p:ph idx="1"/>
          </p:nvPr>
        </p:nvSpPr>
        <p:spPr>
          <a:xfrm>
            <a:off x="152400" y="5791200"/>
            <a:ext cx="8229600" cy="868363"/>
          </a:xfrm>
        </p:spPr>
        <p:txBody>
          <a:bodyPr/>
          <a:lstStyle/>
          <a:p>
            <a:r>
              <a:rPr lang="en-US" dirty="0" smtClean="0"/>
              <a:t>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Dryad &amp; </a:t>
            </a:r>
            <a:r>
              <a:rPr lang="en-US" sz="4000" dirty="0" err="1" smtClean="0"/>
              <a:t>DryadLINQ</a:t>
            </a:r>
            <a:r>
              <a:rPr lang="en-US" sz="4000" dirty="0" smtClean="0"/>
              <a:t> Evaluation</a:t>
            </a:r>
            <a:endParaRPr lang="en-US" sz="4000" dirty="0"/>
          </a:p>
        </p:txBody>
      </p:sp>
      <p:sp>
        <p:nvSpPr>
          <p:cNvPr id="3" name="Content Placeholder 2"/>
          <p:cNvSpPr>
            <a:spLocks noGrp="1"/>
          </p:cNvSpPr>
          <p:nvPr>
            <p:ph idx="1"/>
          </p:nvPr>
        </p:nvSpPr>
        <p:spPr>
          <a:xfrm>
            <a:off x="533400" y="1600200"/>
            <a:ext cx="8353425" cy="4267200"/>
          </a:xfrm>
        </p:spPr>
        <p:txBody>
          <a:bodyPr>
            <a:normAutofit fontScale="92500" lnSpcReduction="10000"/>
          </a:bodyPr>
          <a:lstStyle/>
          <a:p>
            <a:r>
              <a:rPr lang="en-US" sz="2200" dirty="0" smtClean="0"/>
              <a:t>Higher Jumpstart cost</a:t>
            </a:r>
          </a:p>
          <a:p>
            <a:pPr lvl="1">
              <a:buFont typeface="Courier New" pitchFamily="49" charset="0"/>
              <a:buChar char="o"/>
            </a:pPr>
            <a:r>
              <a:rPr lang="en-US" sz="2200" dirty="0" smtClean="0"/>
              <a:t>User needs to be familiar with LINQ constructs</a:t>
            </a:r>
          </a:p>
          <a:p>
            <a:r>
              <a:rPr lang="en-US" sz="2200" dirty="0" smtClean="0"/>
              <a:t>Higher continuing development efficiency</a:t>
            </a:r>
          </a:p>
          <a:p>
            <a:pPr lvl="1">
              <a:buFont typeface="Courier New" pitchFamily="49" charset="0"/>
              <a:buChar char="o"/>
            </a:pPr>
            <a:r>
              <a:rPr lang="en-US" sz="2200" dirty="0" smtClean="0"/>
              <a:t>Minimal parallel thinking</a:t>
            </a:r>
          </a:p>
          <a:p>
            <a:pPr lvl="1">
              <a:buFont typeface="Courier New" pitchFamily="49" charset="0"/>
              <a:buChar char="o"/>
            </a:pPr>
            <a:r>
              <a:rPr lang="en-US" sz="2200" dirty="0" smtClean="0"/>
              <a:t>Easy querying on structured data (e.g. Select, Join etc..)</a:t>
            </a:r>
          </a:p>
          <a:p>
            <a:r>
              <a:rPr lang="en-US" sz="2200" dirty="0" smtClean="0"/>
              <a:t>Many scientific applications using DryadLINQ including a High Energy Physics data analysis</a:t>
            </a:r>
          </a:p>
          <a:p>
            <a:r>
              <a:rPr lang="en-US" sz="2200" dirty="0" smtClean="0"/>
              <a:t>Comparable performance with Apache Hadoop</a:t>
            </a:r>
          </a:p>
          <a:p>
            <a:pPr lvl="1">
              <a:buFont typeface="Courier New" pitchFamily="49" charset="0"/>
              <a:buChar char="o"/>
            </a:pPr>
            <a:r>
              <a:rPr lang="en-US" sz="2200" dirty="0" smtClean="0"/>
              <a:t>Smith Waterman </a:t>
            </a:r>
            <a:r>
              <a:rPr lang="en-US" sz="2200" dirty="0" err="1" smtClean="0"/>
              <a:t>Gotoh</a:t>
            </a:r>
            <a:r>
              <a:rPr lang="en-US" sz="2200" dirty="0" smtClean="0"/>
              <a:t> 250 million sequence alignments, performed comparatively or better than Hadoop &amp; MPI</a:t>
            </a:r>
          </a:p>
          <a:p>
            <a:r>
              <a:rPr lang="en-US" sz="2200" dirty="0" smtClean="0"/>
              <a:t>Applications with complex communication topologies are harder to implement</a:t>
            </a:r>
            <a:br>
              <a:rPr lang="en-US" sz="2200" dirty="0" smtClean="0"/>
            </a:br>
            <a:endParaRPr lang="en-US" sz="2200" dirty="0" smtClean="0"/>
          </a:p>
          <a:p>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fontScale="90000"/>
          </a:bodyPr>
          <a:lstStyle/>
          <a:p>
            <a:r>
              <a:rPr lang="en-US" sz="3600" b="1" dirty="0" smtClean="0"/>
              <a:t>Application Classes</a:t>
            </a:r>
            <a:r>
              <a:rPr lang="en-US" b="1" dirty="0" smtClean="0"/>
              <a:t/>
            </a:r>
            <a:br>
              <a:rPr lang="en-US" b="1" dirty="0" smtClean="0"/>
            </a:br>
            <a:endParaRPr lang="en-US" b="1" dirty="0"/>
          </a:p>
        </p:txBody>
      </p:sp>
      <p:graphicFrame>
        <p:nvGraphicFramePr>
          <p:cNvPr id="5" name="Table 4"/>
          <p:cNvGraphicFramePr>
            <a:graphicFrameLocks noGrp="1"/>
          </p:cNvGraphicFramePr>
          <p:nvPr/>
        </p:nvGraphicFramePr>
        <p:xfrm>
          <a:off x="304800" y="1295400"/>
          <a:ext cx="8534400" cy="5278038"/>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chemeClr val="bg2"/>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chemeClr val="bg2"/>
                    </a:solidFill>
                  </a:tcPr>
                </a:tc>
                <a:tc>
                  <a:txBody>
                    <a:bodyPr/>
                    <a:lstStyle/>
                    <a:p>
                      <a:r>
                        <a:rPr lang="en-US" b="1" dirty="0" smtClean="0">
                          <a:solidFill>
                            <a:schemeClr val="tx1"/>
                          </a:solidFill>
                        </a:rPr>
                        <a:t>SIMD</a:t>
                      </a:r>
                      <a:endParaRPr lang="en-US" b="1" dirty="0">
                        <a:solidFill>
                          <a:schemeClr val="tx1"/>
                        </a:solidFill>
                      </a:endParaRPr>
                    </a:p>
                  </a:txBody>
                  <a:tcPr>
                    <a:solidFill>
                      <a:schemeClr val="bg2"/>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solidFill>
                            <a:schemeClr val="tx1"/>
                          </a:solidFill>
                          <a:cs typeface="Arial" pitchFamily="34" charset="0"/>
                        </a:rPr>
                        <a:t>Iterative Compute-Communication stages with independent compute (map) operations for each CPU. Heart of most MPI jobs</a:t>
                      </a:r>
                      <a:endParaRPr lang="en-US" sz="1600" dirty="0">
                        <a:solidFill>
                          <a:schemeClr val="tx1"/>
                        </a:solidFill>
                      </a:endParaRPr>
                    </a:p>
                  </a:txBody>
                  <a:tcPr/>
                </a:tc>
                <a:tc>
                  <a:txBody>
                    <a:bodyPr/>
                    <a:lstStyle/>
                    <a:p>
                      <a:r>
                        <a:rPr lang="en-US" b="1" dirty="0" smtClean="0">
                          <a:solidFill>
                            <a:schemeClr val="tx1"/>
                          </a:solidFill>
                        </a:rPr>
                        <a:t>MPP</a:t>
                      </a:r>
                      <a:endParaRPr lang="en-US" b="1" dirty="0">
                        <a:solidFill>
                          <a:schemeClr val="tx1"/>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 Chess; Combinatorial Search often supported by dynamic threads</a:t>
                      </a:r>
                      <a:endParaRPr lang="en-US" sz="1600" dirty="0"/>
                    </a:p>
                  </a:txBody>
                  <a:tcPr/>
                </a:tc>
                <a:tc>
                  <a:txBody>
                    <a:bodyPr/>
                    <a:lstStyle/>
                    <a:p>
                      <a:r>
                        <a:rPr lang="en-US" b="1" dirty="0" smtClean="0"/>
                        <a:t>MPP</a:t>
                      </a:r>
                      <a:endParaRPr lang="en-US" b="1" dirty="0"/>
                    </a:p>
                  </a:txBody>
                  <a:tcPr/>
                </a:tc>
              </a:tr>
              <a:tr h="561144">
                <a:tc>
                  <a:txBody>
                    <a:bodyPr/>
                    <a:lstStyle/>
                    <a:p>
                      <a:r>
                        <a:rPr lang="en-US" dirty="0" smtClean="0"/>
                        <a:t>4</a:t>
                      </a:r>
                      <a:endParaRPr lang="en-US" dirty="0"/>
                    </a:p>
                  </a:txBody>
                  <a:tcPr>
                    <a:solidFill>
                      <a:schemeClr val="bg1">
                        <a:lumMod val="85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bg1">
                        <a:lumMod val="85000"/>
                      </a:schemeClr>
                    </a:solidFill>
                  </a:tcPr>
                </a:tc>
                <a:tc>
                  <a:txBody>
                    <a:bodyPr/>
                    <a:lstStyle/>
                    <a:p>
                      <a:r>
                        <a:rPr lang="en-US" sz="1600" dirty="0" smtClean="0">
                          <a:cs typeface="Arial" pitchFamily="34" charset="0"/>
                        </a:rPr>
                        <a:t>Each component independent</a:t>
                      </a:r>
                      <a:endParaRPr lang="en-US" sz="1600" dirty="0">
                        <a:solidFill>
                          <a:srgbClr val="FF0000"/>
                        </a:solidFill>
                      </a:endParaRPr>
                    </a:p>
                  </a:txBody>
                  <a:tcPr>
                    <a:solidFill>
                      <a:schemeClr val="bg1">
                        <a:lumMod val="85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bg1">
                        <a:lumMod val="85000"/>
                      </a:schemeClr>
                    </a:solidFill>
                  </a:tcPr>
                </a:tc>
              </a:tr>
              <a:tr h="631286">
                <a:tc>
                  <a:txBody>
                    <a:bodyPr/>
                    <a:lstStyle/>
                    <a:p>
                      <a:r>
                        <a:rPr lang="en-US" dirty="0" smtClean="0"/>
                        <a:t>5</a:t>
                      </a:r>
                      <a:endParaRPr lang="en-US" dirty="0"/>
                    </a:p>
                  </a:txBody>
                  <a:tcPr>
                    <a:solidFill>
                      <a:schemeClr val="accent3">
                        <a:lumMod val="40000"/>
                        <a:lumOff val="6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accent3">
                        <a:lumMod val="40000"/>
                        <a:lumOff val="6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FF0000"/>
                          </a:solidFill>
                          <a:cs typeface="Arial" pitchFamily="34" charset="0"/>
                        </a:rPr>
                        <a:t>The preserve of workflow.</a:t>
                      </a:r>
                      <a:endParaRPr lang="en-US" sz="1600" dirty="0">
                        <a:solidFill>
                          <a:srgbClr val="FF0000"/>
                        </a:solidFill>
                      </a:endParaRPr>
                    </a:p>
                  </a:txBody>
                  <a:tcPr>
                    <a:solidFill>
                      <a:schemeClr val="accent3">
                        <a:lumMod val="40000"/>
                        <a:lumOff val="60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accent3">
                        <a:lumMod val="40000"/>
                        <a:lumOff val="6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subcategories including.</a:t>
                      </a:r>
                    </a:p>
                    <a:p>
                      <a:pPr marL="800100" lvl="1" indent="-342900">
                        <a:buFont typeface="+mj-lt"/>
                        <a:buAutoNum type="arabicParenR"/>
                      </a:pPr>
                      <a:r>
                        <a:rPr lang="en-US" sz="1600" kern="1200" dirty="0" smtClean="0">
                          <a:solidFill>
                            <a:schemeClr val="dk1"/>
                          </a:solidFill>
                          <a:latin typeface="+mn-lt"/>
                          <a:ea typeface="+mn-ea"/>
                          <a:cs typeface="+mn-cs"/>
                        </a:rPr>
                        <a:t>Pleasingly Parallel Map Only</a:t>
                      </a:r>
                    </a:p>
                    <a:p>
                      <a:pPr marL="800100" lvl="1" indent="-342900">
                        <a:buFont typeface="+mj-lt"/>
                        <a:buAutoNum type="arabicParenR"/>
                      </a:pPr>
                      <a:r>
                        <a:rPr lang="en-US" sz="1600" kern="1200" dirty="0" smtClean="0">
                          <a:solidFill>
                            <a:schemeClr val="dk1"/>
                          </a:solidFill>
                          <a:latin typeface="+mn-lt"/>
                          <a:ea typeface="+mn-ea"/>
                          <a:cs typeface="+mn-cs"/>
                        </a:rPr>
                        <a:t>Map followed by reductions</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b="1" dirty="0" smtClean="0">
                          <a:solidFill>
                            <a:schemeClr val="tx1"/>
                          </a:solidFill>
                        </a:rPr>
                        <a:t>Clouds</a:t>
                      </a:r>
                    </a:p>
                    <a:p>
                      <a:endParaRPr lang="en-US" sz="1200" b="1" dirty="0" smtClean="0">
                        <a:solidFill>
                          <a:schemeClr val="tx1"/>
                        </a:solidFill>
                      </a:endParaRPr>
                    </a:p>
                    <a:p>
                      <a:r>
                        <a:rPr lang="en-US" b="1" dirty="0" err="1" smtClean="0">
                          <a:solidFill>
                            <a:schemeClr val="tx1"/>
                          </a:solidFill>
                        </a:rPr>
                        <a:t>Hadoop</a:t>
                      </a:r>
                      <a:r>
                        <a:rPr lang="en-US" b="1" dirty="0" smtClean="0">
                          <a:solidFill>
                            <a:schemeClr val="tx1"/>
                          </a:solidFill>
                        </a:rPr>
                        <a:t>/</a:t>
                      </a:r>
                      <a:br>
                        <a:rPr lang="en-US" b="1" dirty="0" smtClean="0">
                          <a:solidFill>
                            <a:schemeClr val="tx1"/>
                          </a:solidFill>
                        </a:rPr>
                      </a:br>
                      <a:r>
                        <a:rPr lang="en-US" b="1" dirty="0" smtClean="0">
                          <a:solidFill>
                            <a:schemeClr val="tx1"/>
                          </a:solidFill>
                        </a:rPr>
                        <a:t>Dryad</a:t>
                      </a:r>
                    </a:p>
                    <a:p>
                      <a:r>
                        <a:rPr lang="en-US" b="1" dirty="0" smtClean="0">
                          <a:solidFill>
                            <a:schemeClr val="tx1"/>
                          </a:solidFill>
                        </a:rPr>
                        <a:t>             </a:t>
                      </a:r>
                      <a:r>
                        <a:rPr lang="en-US" sz="1600" b="1" dirty="0" smtClean="0">
                          <a:solidFill>
                            <a:schemeClr val="tx1"/>
                          </a:solidFill>
                        </a:rPr>
                        <a:t>Twister</a:t>
                      </a:r>
                      <a:endParaRPr lang="en-US" b="1" dirty="0">
                        <a:solidFill>
                          <a:schemeClr val="tx1"/>
                        </a:solidFill>
                      </a:endParaRPr>
                    </a:p>
                  </a:txBody>
                  <a:tcPr>
                    <a:solidFill>
                      <a:schemeClr val="tx2">
                        <a:lumMod val="20000"/>
                        <a:lumOff val="80000"/>
                      </a:schemeClr>
                    </a:solidFill>
                  </a:tcPr>
                </a:tc>
              </a:tr>
            </a:tbl>
          </a:graphicData>
        </a:graphic>
      </p:graphicFrame>
      <p:sp>
        <p:nvSpPr>
          <p:cNvPr id="4" name="TextBox 3"/>
          <p:cNvSpPr txBox="1"/>
          <p:nvPr/>
        </p:nvSpPr>
        <p:spPr>
          <a:xfrm>
            <a:off x="1295400" y="457200"/>
            <a:ext cx="7249409" cy="707886"/>
          </a:xfrm>
          <a:prstGeom prst="rect">
            <a:avLst/>
          </a:prstGeom>
          <a:noFill/>
        </p:spPr>
        <p:txBody>
          <a:bodyPr wrap="square" rtlCol="0">
            <a:spAutoFit/>
          </a:bodyPr>
          <a:lstStyle/>
          <a:p>
            <a:r>
              <a:rPr lang="en-US" sz="2000" dirty="0" smtClean="0"/>
              <a:t>Old classification of P</a:t>
            </a:r>
            <a:r>
              <a:rPr lang="en-US" sz="2000" dirty="0" smtClean="0">
                <a:cs typeface="Arial" pitchFamily="34" charset="0"/>
              </a:rPr>
              <a:t>arallel software/hardware use in terms of 5  “Application architecture” Structures now has one more!</a:t>
            </a:r>
            <a:endParaRPr lang="en-US" sz="2000" dirty="0"/>
          </a:p>
        </p:txBody>
      </p:sp>
      <p:pic>
        <p:nvPicPr>
          <p:cNvPr id="6" name="Picture 2" descr="D:\academic\phd\Publications\MapReduce++\logo.png"/>
          <p:cNvPicPr>
            <a:picLocks noChangeAspect="1" noChangeArrowheads="1"/>
          </p:cNvPicPr>
          <p:nvPr/>
        </p:nvPicPr>
        <p:blipFill>
          <a:blip r:embed="rId3" cstate="print"/>
          <a:srcRect/>
          <a:stretch>
            <a:fillRect/>
          </a:stretch>
        </p:blipFill>
        <p:spPr bwMode="auto">
          <a:xfrm>
            <a:off x="7467600" y="5638800"/>
            <a:ext cx="501094" cy="6096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sz="4000" dirty="0" smtClean="0"/>
              <a:t>Twister(MapReduce++)</a:t>
            </a:r>
            <a:endParaRPr lang="en-US" sz="4000" dirty="0"/>
          </a:p>
        </p:txBody>
      </p:sp>
      <p:sp>
        <p:nvSpPr>
          <p:cNvPr id="192" name="Content Placeholder 2"/>
          <p:cNvSpPr txBox="1">
            <a:spLocks/>
          </p:cNvSpPr>
          <p:nvPr/>
        </p:nvSpPr>
        <p:spPr>
          <a:xfrm>
            <a:off x="5715000" y="914400"/>
            <a:ext cx="3429000" cy="2514600"/>
          </a:xfrm>
          <a:prstGeom prst="rect">
            <a:avLst/>
          </a:prstGeom>
        </p:spPr>
        <p:txBody>
          <a:bodyPr vert="horz" lIns="91435" tIns="45718" rIns="91435" bIns="45718" rtlCol="0">
            <a:normAutofit fontScale="40000" lnSpcReduction="20000"/>
          </a:bodyPr>
          <a:lstStyle/>
          <a:p>
            <a:pPr marL="342883" indent="-342883">
              <a:spcBef>
                <a:spcPct val="20000"/>
              </a:spcBef>
              <a:buFont typeface="Arial" pitchFamily="34" charset="0"/>
              <a:buChar char="•"/>
              <a:defRPr/>
            </a:pPr>
            <a:r>
              <a:rPr lang="en-US" sz="3500" dirty="0" smtClean="0">
                <a:solidFill>
                  <a:srgbClr val="990033"/>
                </a:solidFill>
              </a:rPr>
              <a:t>Streaming based </a:t>
            </a:r>
            <a:r>
              <a:rPr lang="en-US" sz="3500" dirty="0" smtClean="0"/>
              <a:t>communication</a:t>
            </a:r>
          </a:p>
          <a:p>
            <a:pPr marL="342883" indent="-342883">
              <a:spcBef>
                <a:spcPct val="20000"/>
              </a:spcBef>
              <a:buFont typeface="Arial" pitchFamily="34" charset="0"/>
              <a:buChar char="•"/>
              <a:defRPr/>
            </a:pPr>
            <a:r>
              <a:rPr lang="en-US" sz="3500" dirty="0" smtClean="0"/>
              <a:t>Intermediate results are directly transferred from the map tasks to the reduce tasks – </a:t>
            </a:r>
            <a:r>
              <a:rPr lang="en-US" sz="3500" b="1" dirty="0" smtClean="0"/>
              <a:t>eliminates local files</a:t>
            </a:r>
          </a:p>
          <a:p>
            <a:pPr marL="342883" indent="-342883">
              <a:spcBef>
                <a:spcPct val="20000"/>
              </a:spcBef>
              <a:buFont typeface="Arial" pitchFamily="34" charset="0"/>
              <a:buChar char="•"/>
              <a:defRPr/>
            </a:pPr>
            <a:r>
              <a:rPr lang="en-US" sz="3500" dirty="0" smtClean="0">
                <a:solidFill>
                  <a:srgbClr val="990033"/>
                </a:solidFill>
              </a:rPr>
              <a:t>Cacheable</a:t>
            </a:r>
            <a:r>
              <a:rPr lang="en-US" sz="3500" dirty="0" smtClean="0">
                <a:solidFill>
                  <a:srgbClr val="E4CFA0"/>
                </a:solidFill>
              </a:rPr>
              <a:t> </a:t>
            </a:r>
            <a:r>
              <a:rPr lang="en-US" sz="3500" dirty="0" smtClean="0"/>
              <a:t>map/reduce tasks</a:t>
            </a:r>
          </a:p>
          <a:p>
            <a:pPr marL="569913" lvl="1" indent="-112713">
              <a:spcBef>
                <a:spcPct val="20000"/>
              </a:spcBef>
              <a:buFont typeface="Arial" pitchFamily="34" charset="0"/>
              <a:buChar char="•"/>
              <a:defRPr/>
            </a:pPr>
            <a:r>
              <a:rPr lang="en-US" sz="3500" dirty="0" smtClean="0"/>
              <a:t>Static data remains in memory</a:t>
            </a:r>
          </a:p>
          <a:p>
            <a:pPr marL="342883" indent="-342883">
              <a:spcBef>
                <a:spcPct val="20000"/>
              </a:spcBef>
              <a:buFont typeface="Arial" pitchFamily="34" charset="0"/>
              <a:buChar char="•"/>
              <a:defRPr/>
            </a:pPr>
            <a:r>
              <a:rPr lang="en-US" sz="3500" dirty="0" smtClean="0">
                <a:solidFill>
                  <a:srgbClr val="990033"/>
                </a:solidFill>
              </a:rPr>
              <a:t>Combine </a:t>
            </a:r>
            <a:r>
              <a:rPr lang="en-US" sz="3500" dirty="0" smtClean="0"/>
              <a:t>phase to combine reductions</a:t>
            </a:r>
          </a:p>
          <a:p>
            <a:pPr marL="342883" indent="-342883">
              <a:spcBef>
                <a:spcPct val="20000"/>
              </a:spcBef>
              <a:buFont typeface="Arial" pitchFamily="34" charset="0"/>
              <a:buChar char="•"/>
              <a:defRPr/>
            </a:pPr>
            <a:r>
              <a:rPr lang="en-US" sz="3500" dirty="0" smtClean="0"/>
              <a:t>User Program is the </a:t>
            </a:r>
            <a:r>
              <a:rPr lang="en-US" sz="3500" b="1" dirty="0" smtClean="0"/>
              <a:t>composer</a:t>
            </a:r>
            <a:r>
              <a:rPr lang="en-US" sz="3500" dirty="0" smtClean="0"/>
              <a:t> of MapReduce computations</a:t>
            </a:r>
          </a:p>
          <a:p>
            <a:pPr marL="342883" indent="-342883">
              <a:spcBef>
                <a:spcPct val="20000"/>
              </a:spcBef>
              <a:buFont typeface="Arial" pitchFamily="34" charset="0"/>
              <a:buChar char="•"/>
              <a:defRPr/>
            </a:pPr>
            <a:r>
              <a:rPr lang="en-US" sz="3500" b="1" dirty="0" smtClean="0">
                <a:solidFill>
                  <a:srgbClr val="990033"/>
                </a:solidFill>
              </a:rPr>
              <a:t>Extends</a:t>
            </a:r>
            <a:r>
              <a:rPr lang="en-US" sz="3500" b="1" dirty="0" smtClean="0">
                <a:solidFill>
                  <a:srgbClr val="E4CFA0"/>
                </a:solidFill>
              </a:rPr>
              <a:t> </a:t>
            </a:r>
            <a:r>
              <a:rPr lang="en-US" sz="3500" b="1" dirty="0" smtClean="0"/>
              <a:t>the MapReduce model to </a:t>
            </a:r>
            <a:r>
              <a:rPr lang="en-US" sz="3500" b="1" dirty="0" smtClean="0">
                <a:solidFill>
                  <a:srgbClr val="00B0F0"/>
                </a:solidFill>
              </a:rPr>
              <a:t>iterative</a:t>
            </a:r>
            <a:r>
              <a:rPr lang="en-US" sz="3500" b="1" dirty="0" smtClean="0">
                <a:solidFill>
                  <a:srgbClr val="E4CFA0"/>
                </a:solidFill>
              </a:rPr>
              <a:t> </a:t>
            </a:r>
            <a:r>
              <a:rPr lang="en-US" sz="3500" b="1" dirty="0" smtClean="0"/>
              <a:t>computations</a:t>
            </a:r>
          </a:p>
          <a:p>
            <a:pPr marL="342883" indent="-342883">
              <a:spcBef>
                <a:spcPct val="20000"/>
              </a:spcBef>
              <a:defRPr/>
            </a:pPr>
            <a:endParaRPr lang="en-US" sz="3200" dirty="0" smtClean="0">
              <a:solidFill>
                <a:srgbClr val="E4CFA0"/>
              </a:solidFill>
            </a:endParaRPr>
          </a:p>
          <a:p>
            <a:pPr marL="342883" indent="-342883">
              <a:spcBef>
                <a:spcPct val="20000"/>
              </a:spcBef>
              <a:buFont typeface="Arial" pitchFamily="34" charset="0"/>
              <a:buChar char="•"/>
              <a:defRPr/>
            </a:pPr>
            <a:endParaRPr lang="en-US" sz="3200" dirty="0">
              <a:solidFill>
                <a:srgbClr val="E4CFA0"/>
              </a:solidFill>
            </a:endParaRPr>
          </a:p>
        </p:txBody>
      </p:sp>
      <p:grpSp>
        <p:nvGrpSpPr>
          <p:cNvPr id="3" name="Group 195"/>
          <p:cNvGrpSpPr/>
          <p:nvPr/>
        </p:nvGrpSpPr>
        <p:grpSpPr>
          <a:xfrm>
            <a:off x="304800" y="762000"/>
            <a:ext cx="3733800" cy="2413000"/>
            <a:chOff x="1371600" y="762000"/>
            <a:chExt cx="4572000" cy="2438400"/>
          </a:xfrm>
        </p:grpSpPr>
        <p:sp>
          <p:nvSpPr>
            <p:cNvPr id="197" name="Rounded Rectangle 196"/>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198" name="Rounded Rectangle 197"/>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400" dirty="0"/>
            </a:p>
          </p:txBody>
        </p:sp>
        <p:sp>
          <p:nvSpPr>
            <p:cNvPr id="199" name="Rounded Rectangle 198"/>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400" dirty="0"/>
            </a:p>
          </p:txBody>
        </p:sp>
        <p:sp>
          <p:nvSpPr>
            <p:cNvPr id="200" name="Rectangle 199"/>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tx2">
                      <a:lumMod val="75000"/>
                    </a:schemeClr>
                  </a:solidFill>
                </a:rPr>
                <a:t>Data Split</a:t>
              </a:r>
              <a:endParaRPr lang="en-US" sz="1400" b="1" dirty="0">
                <a:solidFill>
                  <a:schemeClr val="tx2">
                    <a:lumMod val="75000"/>
                  </a:schemeClr>
                </a:solidFill>
              </a:endParaRPr>
            </a:p>
          </p:txBody>
        </p:sp>
        <p:sp>
          <p:nvSpPr>
            <p:cNvPr id="201" name="Rounded Rectangle 200"/>
            <p:cNvSpPr/>
            <p:nvPr/>
          </p:nvSpPr>
          <p:spPr>
            <a:xfrm>
              <a:off x="4038600" y="1524001"/>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400" dirty="0"/>
            </a:p>
          </p:txBody>
        </p:sp>
        <p:sp>
          <p:nvSpPr>
            <p:cNvPr id="202" name="Rounded Rectangle 201"/>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400" dirty="0"/>
            </a:p>
          </p:txBody>
        </p:sp>
        <p:sp>
          <p:nvSpPr>
            <p:cNvPr id="203" name="Rectangle 202"/>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sp>
          <p:nvSpPr>
            <p:cNvPr id="204" name="TextBox 203"/>
            <p:cNvSpPr txBox="1"/>
            <p:nvPr/>
          </p:nvSpPr>
          <p:spPr>
            <a:xfrm>
              <a:off x="4038600" y="1524001"/>
              <a:ext cx="834100" cy="497627"/>
            </a:xfrm>
            <a:prstGeom prst="rect">
              <a:avLst/>
            </a:prstGeom>
            <a:noFill/>
          </p:spPr>
          <p:txBody>
            <a:bodyPr wrap="square" rtlCol="0">
              <a:spAutoFit/>
            </a:bodyPr>
            <a:lstStyle/>
            <a:p>
              <a:pPr algn="ctr"/>
              <a:r>
                <a:rPr lang="en-US" sz="1300" b="1" dirty="0" smtClean="0">
                  <a:solidFill>
                    <a:schemeClr val="tx2">
                      <a:lumMod val="75000"/>
                    </a:schemeClr>
                  </a:solidFill>
                </a:rPr>
                <a:t>MR</a:t>
              </a:r>
            </a:p>
            <a:p>
              <a:pPr algn="ctr"/>
              <a:r>
                <a:rPr lang="en-US" sz="1300" b="1" dirty="0" smtClean="0">
                  <a:solidFill>
                    <a:schemeClr val="tx2">
                      <a:lumMod val="75000"/>
                    </a:schemeClr>
                  </a:solidFill>
                </a:rPr>
                <a:t>Driver</a:t>
              </a:r>
              <a:endParaRPr lang="en-US" sz="1300" b="1" dirty="0">
                <a:solidFill>
                  <a:schemeClr val="tx2">
                    <a:lumMod val="75000"/>
                  </a:schemeClr>
                </a:solidFill>
              </a:endParaRPr>
            </a:p>
          </p:txBody>
        </p:sp>
        <p:sp>
          <p:nvSpPr>
            <p:cNvPr id="205" name="TextBox 204"/>
            <p:cNvSpPr txBox="1"/>
            <p:nvPr/>
          </p:nvSpPr>
          <p:spPr>
            <a:xfrm>
              <a:off x="4953000" y="1524001"/>
              <a:ext cx="990600" cy="497627"/>
            </a:xfrm>
            <a:prstGeom prst="rect">
              <a:avLst/>
            </a:prstGeom>
            <a:noFill/>
          </p:spPr>
          <p:txBody>
            <a:bodyPr wrap="square" rtlCol="0">
              <a:spAutoFit/>
            </a:bodyPr>
            <a:lstStyle/>
            <a:p>
              <a:pPr algn="ctr"/>
              <a:r>
                <a:rPr lang="en-US" sz="1300" b="1" dirty="0" smtClean="0">
                  <a:solidFill>
                    <a:schemeClr val="tx2">
                      <a:lumMod val="75000"/>
                    </a:schemeClr>
                  </a:solidFill>
                </a:rPr>
                <a:t>User</a:t>
              </a:r>
            </a:p>
            <a:p>
              <a:pPr algn="ctr"/>
              <a:r>
                <a:rPr lang="en-US" sz="1300" b="1" dirty="0" smtClean="0">
                  <a:solidFill>
                    <a:schemeClr val="tx2">
                      <a:lumMod val="75000"/>
                    </a:schemeClr>
                  </a:solidFill>
                </a:rPr>
                <a:t>Program</a:t>
              </a:r>
              <a:endParaRPr lang="en-US" sz="1300" b="1" dirty="0">
                <a:solidFill>
                  <a:schemeClr val="tx2">
                    <a:lumMod val="75000"/>
                  </a:schemeClr>
                </a:solidFill>
              </a:endParaRPr>
            </a:p>
          </p:txBody>
        </p:sp>
        <p:sp>
          <p:nvSpPr>
            <p:cNvPr id="206" name="TextBox 205"/>
            <p:cNvSpPr txBox="1"/>
            <p:nvPr/>
          </p:nvSpPr>
          <p:spPr>
            <a:xfrm>
              <a:off x="1447800" y="762000"/>
              <a:ext cx="4495800" cy="311017"/>
            </a:xfrm>
            <a:prstGeom prst="rect">
              <a:avLst/>
            </a:prstGeom>
            <a:noFill/>
          </p:spPr>
          <p:txBody>
            <a:bodyPr wrap="square" rtlCol="0">
              <a:spAutoFit/>
            </a:bodyPr>
            <a:lstStyle/>
            <a:p>
              <a:pPr algn="ctr"/>
              <a:r>
                <a:rPr lang="en-US" sz="1400" b="1" dirty="0" smtClean="0">
                  <a:solidFill>
                    <a:schemeClr val="tx2">
                      <a:lumMod val="75000"/>
                    </a:schemeClr>
                  </a:solidFill>
                </a:rPr>
                <a:t>Pub/Sub Broker Network</a:t>
              </a:r>
              <a:endParaRPr lang="en-US" sz="1400" b="1" dirty="0">
                <a:solidFill>
                  <a:schemeClr val="tx2">
                    <a:lumMod val="75000"/>
                  </a:schemeClr>
                </a:solidFill>
              </a:endParaRPr>
            </a:p>
          </p:txBody>
        </p:sp>
        <p:sp>
          <p:nvSpPr>
            <p:cNvPr id="207" name="Rounded Rectangle 206"/>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sz="1400" dirty="0"/>
            </a:p>
          </p:txBody>
        </p:sp>
        <p:sp>
          <p:nvSpPr>
            <p:cNvPr id="208" name="Rectangle 207"/>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a:t>
              </a:r>
              <a:endParaRPr lang="en-US" sz="1400" b="1" dirty="0">
                <a:solidFill>
                  <a:schemeClr val="bg1"/>
                </a:solidFill>
              </a:endParaRPr>
            </a:p>
          </p:txBody>
        </p:sp>
        <p:cxnSp>
          <p:nvCxnSpPr>
            <p:cNvPr id="209" name="Straight Connector 208"/>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2" name="TextBox 211"/>
            <p:cNvSpPr txBox="1"/>
            <p:nvPr/>
          </p:nvSpPr>
          <p:spPr>
            <a:xfrm>
              <a:off x="4038600" y="2743201"/>
              <a:ext cx="1296581" cy="311017"/>
            </a:xfrm>
            <a:prstGeom prst="rect">
              <a:avLst/>
            </a:prstGeom>
            <a:noFill/>
          </p:spPr>
          <p:txBody>
            <a:bodyPr wrap="none" rtlCol="0">
              <a:spAutoFit/>
            </a:bodyPr>
            <a:lstStyle/>
            <a:p>
              <a:r>
                <a:rPr lang="en-US" sz="1400" b="1" dirty="0" smtClean="0">
                  <a:solidFill>
                    <a:schemeClr val="tx2">
                      <a:lumMod val="75000"/>
                    </a:schemeClr>
                  </a:solidFill>
                </a:rPr>
                <a:t>File System</a:t>
              </a:r>
              <a:endParaRPr lang="en-US" sz="1400" b="1" dirty="0">
                <a:solidFill>
                  <a:schemeClr val="tx2">
                    <a:lumMod val="75000"/>
                  </a:schemeClr>
                </a:solidFill>
              </a:endParaRPr>
            </a:p>
          </p:txBody>
        </p:sp>
        <p:cxnSp>
          <p:nvCxnSpPr>
            <p:cNvPr id="213" name="Straight Arrow Connector 212"/>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4" name="Straight Arrow Connector 213"/>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5" name="Straight Arrow Connector 214"/>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16" name="Straight Arrow Connector 215"/>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17" name="Up-Down Arrow 216"/>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Up-Down Arrow 217"/>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9" name="Up-Down Arrow 218"/>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0" name="Hexagon 219"/>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1" name="Oval 220"/>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2" name="Hexagon 221"/>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3" name="Oval 222"/>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4" name="Hexagon 223"/>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5" name="Oval 224"/>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6" name="Hexagon 225"/>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27" name="Oval 226"/>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28" name="Flowchart: Connector 227"/>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Flowchart: Connector 228"/>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0" name="Flowchart: Connector 229"/>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1" name="Flowchart: Connector 230"/>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108"/>
            <p:cNvGrpSpPr/>
            <p:nvPr/>
          </p:nvGrpSpPr>
          <p:grpSpPr>
            <a:xfrm>
              <a:off x="2514600" y="1981200"/>
              <a:ext cx="121919" cy="45719"/>
              <a:chOff x="3200400" y="3352800"/>
              <a:chExt cx="121919" cy="45719"/>
            </a:xfrm>
          </p:grpSpPr>
          <p:sp>
            <p:nvSpPr>
              <p:cNvPr id="243"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4"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5" name="Group 45"/>
            <p:cNvGrpSpPr/>
            <p:nvPr/>
          </p:nvGrpSpPr>
          <p:grpSpPr>
            <a:xfrm>
              <a:off x="3124200" y="1905000"/>
              <a:ext cx="121919" cy="45719"/>
              <a:chOff x="3200400" y="3352800"/>
              <a:chExt cx="121919" cy="45719"/>
            </a:xfrm>
          </p:grpSpPr>
          <p:sp>
            <p:nvSpPr>
              <p:cNvPr id="241" name="Flowchart: Connector 240"/>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2" name="Flowchart: Connector 241"/>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6" name="Group 48"/>
            <p:cNvGrpSpPr/>
            <p:nvPr/>
          </p:nvGrpSpPr>
          <p:grpSpPr>
            <a:xfrm>
              <a:off x="3124200" y="2209800"/>
              <a:ext cx="121919" cy="45719"/>
              <a:chOff x="3200400" y="3352800"/>
              <a:chExt cx="121919" cy="45719"/>
            </a:xfrm>
          </p:grpSpPr>
          <p:sp>
            <p:nvSpPr>
              <p:cNvPr id="239" name="Flowchart: Connector 238"/>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0" name="Flowchart: Connector 239"/>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grpSp>
          <p:nvGrpSpPr>
            <p:cNvPr id="7" name="Group 51"/>
            <p:cNvGrpSpPr/>
            <p:nvPr/>
          </p:nvGrpSpPr>
          <p:grpSpPr>
            <a:xfrm>
              <a:off x="3200400" y="2971800"/>
              <a:ext cx="121919" cy="45719"/>
              <a:chOff x="3200400" y="3352800"/>
              <a:chExt cx="121919" cy="45719"/>
            </a:xfrm>
          </p:grpSpPr>
          <p:sp>
            <p:nvSpPr>
              <p:cNvPr id="237" name="Flowchart: Connector 236"/>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8" name="Flowchart: Connector 237"/>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236" name="TextBox 235"/>
            <p:cNvSpPr txBox="1"/>
            <p:nvPr/>
          </p:nvSpPr>
          <p:spPr>
            <a:xfrm>
              <a:off x="1828801" y="1219201"/>
              <a:ext cx="1591458" cy="311017"/>
            </a:xfrm>
            <a:prstGeom prst="rect">
              <a:avLst/>
            </a:prstGeom>
            <a:noFill/>
          </p:spPr>
          <p:txBody>
            <a:bodyPr wrap="none" rtlCol="0">
              <a:spAutoFit/>
            </a:bodyPr>
            <a:lstStyle/>
            <a:p>
              <a:r>
                <a:rPr lang="en-US" sz="1400" b="1" dirty="0" smtClean="0"/>
                <a:t>Worker Nodes</a:t>
              </a:r>
              <a:endParaRPr lang="en-US" sz="1400" b="1" dirty="0"/>
            </a:p>
          </p:txBody>
        </p:sp>
      </p:grpSp>
      <p:sp>
        <p:nvSpPr>
          <p:cNvPr id="245" name="Hexagon 244"/>
          <p:cNvSpPr/>
          <p:nvPr/>
        </p:nvSpPr>
        <p:spPr>
          <a:xfrm>
            <a:off x="4029074" y="9652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M</a:t>
            </a:r>
            <a:endParaRPr lang="en-US" sz="1400" b="1" dirty="0">
              <a:solidFill>
                <a:schemeClr val="tx2">
                  <a:lumMod val="75000"/>
                </a:schemeClr>
              </a:solidFill>
            </a:endParaRPr>
          </a:p>
        </p:txBody>
      </p:sp>
      <p:sp>
        <p:nvSpPr>
          <p:cNvPr id="246" name="Oval 245"/>
          <p:cNvSpPr/>
          <p:nvPr/>
        </p:nvSpPr>
        <p:spPr>
          <a:xfrm>
            <a:off x="4029074" y="13462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tx2">
                    <a:lumMod val="75000"/>
                  </a:schemeClr>
                </a:solidFill>
              </a:rPr>
              <a:t>R</a:t>
            </a:r>
            <a:endParaRPr lang="en-US" sz="1400" b="1" dirty="0">
              <a:solidFill>
                <a:schemeClr val="tx2">
                  <a:lumMod val="75000"/>
                </a:schemeClr>
              </a:solidFill>
            </a:endParaRPr>
          </a:p>
        </p:txBody>
      </p:sp>
      <p:sp>
        <p:nvSpPr>
          <p:cNvPr id="247" name="Up-Down Arrow 246"/>
          <p:cNvSpPr/>
          <p:nvPr/>
        </p:nvSpPr>
        <p:spPr>
          <a:xfrm>
            <a:off x="4105274" y="2184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US" sz="1400" b="1" dirty="0"/>
          </a:p>
        </p:txBody>
      </p:sp>
      <p:sp>
        <p:nvSpPr>
          <p:cNvPr id="248" name="Rectangle 247"/>
          <p:cNvSpPr/>
          <p:nvPr/>
        </p:nvSpPr>
        <p:spPr>
          <a:xfrm>
            <a:off x="4029074" y="18034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r>
              <a:rPr lang="en-US" sz="1400" b="1" dirty="0" smtClean="0">
                <a:solidFill>
                  <a:schemeClr val="bg1"/>
                </a:solidFill>
              </a:rPr>
              <a:t>D</a:t>
            </a:r>
            <a:endParaRPr lang="en-US" sz="1400" b="1" dirty="0">
              <a:solidFill>
                <a:schemeClr val="bg1"/>
              </a:solidFill>
            </a:endParaRPr>
          </a:p>
        </p:txBody>
      </p:sp>
      <p:sp>
        <p:nvSpPr>
          <p:cNvPr id="249" name="TextBox 248"/>
          <p:cNvSpPr txBox="1"/>
          <p:nvPr/>
        </p:nvSpPr>
        <p:spPr>
          <a:xfrm>
            <a:off x="4333875" y="889000"/>
            <a:ext cx="1118501" cy="307773"/>
          </a:xfrm>
          <a:prstGeom prst="rect">
            <a:avLst/>
          </a:prstGeom>
          <a:noFill/>
        </p:spPr>
        <p:txBody>
          <a:bodyPr wrap="none" lIns="91435" tIns="45718" rIns="91435" bIns="45718" rtlCol="0">
            <a:spAutoFit/>
          </a:bodyPr>
          <a:lstStyle/>
          <a:p>
            <a:r>
              <a:rPr lang="en-US" sz="1400" b="1" dirty="0" smtClean="0"/>
              <a:t>Map Worker</a:t>
            </a:r>
            <a:endParaRPr lang="en-US" sz="1400" b="1" dirty="0"/>
          </a:p>
        </p:txBody>
      </p:sp>
      <p:sp>
        <p:nvSpPr>
          <p:cNvPr id="250" name="TextBox 249"/>
          <p:cNvSpPr txBox="1"/>
          <p:nvPr/>
        </p:nvSpPr>
        <p:spPr>
          <a:xfrm>
            <a:off x="4333875" y="1270000"/>
            <a:ext cx="1322660" cy="307773"/>
          </a:xfrm>
          <a:prstGeom prst="rect">
            <a:avLst/>
          </a:prstGeom>
          <a:noFill/>
        </p:spPr>
        <p:txBody>
          <a:bodyPr wrap="none" lIns="91435" tIns="45718" rIns="91435" bIns="45718" rtlCol="0">
            <a:spAutoFit/>
          </a:bodyPr>
          <a:lstStyle/>
          <a:p>
            <a:r>
              <a:rPr lang="en-US" sz="1400" b="1" dirty="0" smtClean="0"/>
              <a:t>Reduce Worker</a:t>
            </a:r>
            <a:endParaRPr lang="en-US" sz="1400" b="1" dirty="0"/>
          </a:p>
        </p:txBody>
      </p:sp>
      <p:sp>
        <p:nvSpPr>
          <p:cNvPr id="251" name="TextBox 250"/>
          <p:cNvSpPr txBox="1"/>
          <p:nvPr/>
        </p:nvSpPr>
        <p:spPr>
          <a:xfrm>
            <a:off x="4333875" y="1727200"/>
            <a:ext cx="1072719" cy="307773"/>
          </a:xfrm>
          <a:prstGeom prst="rect">
            <a:avLst/>
          </a:prstGeom>
          <a:noFill/>
        </p:spPr>
        <p:txBody>
          <a:bodyPr wrap="none" lIns="91435" tIns="45718" rIns="91435" bIns="45718" rtlCol="0">
            <a:spAutoFit/>
          </a:bodyPr>
          <a:lstStyle/>
          <a:p>
            <a:r>
              <a:rPr lang="en-US" sz="1400" b="1" dirty="0" smtClean="0"/>
              <a:t>MRDeamon</a:t>
            </a:r>
            <a:endParaRPr lang="en-US" sz="1400" b="1" dirty="0"/>
          </a:p>
        </p:txBody>
      </p:sp>
      <p:sp>
        <p:nvSpPr>
          <p:cNvPr id="252" name="TextBox 251"/>
          <p:cNvSpPr txBox="1"/>
          <p:nvPr/>
        </p:nvSpPr>
        <p:spPr>
          <a:xfrm>
            <a:off x="4333875" y="2108200"/>
            <a:ext cx="1441090" cy="307773"/>
          </a:xfrm>
          <a:prstGeom prst="rect">
            <a:avLst/>
          </a:prstGeom>
          <a:noFill/>
        </p:spPr>
        <p:txBody>
          <a:bodyPr wrap="none" lIns="91435" tIns="45718" rIns="91435" bIns="45718" rtlCol="0">
            <a:spAutoFit/>
          </a:bodyPr>
          <a:lstStyle/>
          <a:p>
            <a:r>
              <a:rPr lang="en-US" sz="1400" b="1" dirty="0" smtClean="0"/>
              <a:t>Data Read/Write</a:t>
            </a:r>
            <a:endParaRPr lang="en-US" sz="1400" b="1" dirty="0"/>
          </a:p>
        </p:txBody>
      </p:sp>
      <p:cxnSp>
        <p:nvCxnSpPr>
          <p:cNvPr id="253" name="Straight Arrow Connector 252"/>
          <p:cNvCxnSpPr/>
          <p:nvPr/>
        </p:nvCxnSpPr>
        <p:spPr>
          <a:xfrm rot="5400000">
            <a:off x="4029868" y="2793207"/>
            <a:ext cx="3048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54" name="TextBox 253"/>
          <p:cNvSpPr txBox="1"/>
          <p:nvPr/>
        </p:nvSpPr>
        <p:spPr>
          <a:xfrm>
            <a:off x="4333875" y="2565400"/>
            <a:ext cx="1364979" cy="307773"/>
          </a:xfrm>
          <a:prstGeom prst="rect">
            <a:avLst/>
          </a:prstGeom>
          <a:noFill/>
        </p:spPr>
        <p:txBody>
          <a:bodyPr wrap="none" lIns="91435" tIns="45718" rIns="91435" bIns="45718" rtlCol="0">
            <a:spAutoFit/>
          </a:bodyPr>
          <a:lstStyle/>
          <a:p>
            <a:r>
              <a:rPr lang="en-US" sz="1400" b="1" dirty="0" smtClean="0"/>
              <a:t>Communication</a:t>
            </a:r>
            <a:endParaRPr lang="en-US" sz="1400" b="1" dirty="0"/>
          </a:p>
        </p:txBody>
      </p:sp>
      <p:grpSp>
        <p:nvGrpSpPr>
          <p:cNvPr id="8" name="Group 148"/>
          <p:cNvGrpSpPr/>
          <p:nvPr/>
        </p:nvGrpSpPr>
        <p:grpSpPr>
          <a:xfrm>
            <a:off x="4648200" y="3598954"/>
            <a:ext cx="4191000" cy="2954245"/>
            <a:chOff x="1807721" y="808977"/>
            <a:chExt cx="4648200" cy="3370355"/>
          </a:xfrm>
        </p:grpSpPr>
        <p:grpSp>
          <p:nvGrpSpPr>
            <p:cNvPr id="9" name="Group 26"/>
            <p:cNvGrpSpPr/>
            <p:nvPr/>
          </p:nvGrpSpPr>
          <p:grpSpPr>
            <a:xfrm>
              <a:off x="2743200" y="808977"/>
              <a:ext cx="3712721" cy="3094411"/>
              <a:chOff x="304800" y="1694153"/>
              <a:chExt cx="3712721" cy="3094411"/>
            </a:xfrm>
          </p:grpSpPr>
          <p:sp>
            <p:nvSpPr>
              <p:cNvPr id="159" name="Arc 158"/>
              <p:cNvSpPr/>
              <p:nvPr/>
            </p:nvSpPr>
            <p:spPr>
              <a:xfrm rot="3177236">
                <a:off x="1648167" y="2620252"/>
                <a:ext cx="2942011" cy="1394613"/>
              </a:xfrm>
              <a:prstGeom prst="arc">
                <a:avLst>
                  <a:gd name="adj1" fmla="val 9813537"/>
                  <a:gd name="adj2" fmla="val 1099694"/>
                </a:avLst>
              </a:prstGeom>
              <a:ln w="50800">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sp>
            <p:nvSpPr>
              <p:cNvPr id="160" name="TextBox 159"/>
              <p:cNvSpPr txBox="1"/>
              <p:nvPr/>
            </p:nvSpPr>
            <p:spPr>
              <a:xfrm>
                <a:off x="664721" y="3323575"/>
                <a:ext cx="2590800" cy="350007"/>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Reduce (Key, List&lt;Value&gt;) </a:t>
                </a:r>
              </a:p>
            </p:txBody>
          </p:sp>
          <p:sp>
            <p:nvSpPr>
              <p:cNvPr id="161" name="TextBox 160"/>
              <p:cNvSpPr txBox="1"/>
              <p:nvPr/>
            </p:nvSpPr>
            <p:spPr>
              <a:xfrm>
                <a:off x="2264921" y="1694153"/>
                <a:ext cx="882047" cy="360424"/>
              </a:xfrm>
              <a:prstGeom prst="rect">
                <a:avLst/>
              </a:prstGeom>
              <a:noFill/>
            </p:spPr>
            <p:txBody>
              <a:bodyPr wrap="none" rtlCol="0">
                <a:spAutoFit/>
              </a:bodyPr>
              <a:lstStyle/>
              <a:p>
                <a:r>
                  <a:rPr lang="en-US" sz="1400" b="1" dirty="0" smtClean="0">
                    <a:solidFill>
                      <a:srgbClr val="C00000"/>
                    </a:solidFill>
                  </a:rPr>
                  <a:t>Iterate</a:t>
                </a:r>
                <a:endParaRPr lang="en-US" sz="1400" b="1" dirty="0">
                  <a:solidFill>
                    <a:srgbClr val="C00000"/>
                  </a:solidFill>
                </a:endParaRPr>
              </a:p>
            </p:txBody>
          </p:sp>
          <p:cxnSp>
            <p:nvCxnSpPr>
              <p:cNvPr id="162" name="Straight Arrow Connector 161"/>
              <p:cNvCxnSpPr/>
              <p:nvPr/>
            </p:nvCxnSpPr>
            <p:spPr>
              <a:xfrm rot="16200000" flipH="1">
                <a:off x="1296194" y="2972594"/>
                <a:ext cx="381000" cy="379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304800" y="2667000"/>
                <a:ext cx="1916468" cy="360424"/>
              </a:xfrm>
              <a:prstGeom prst="rect">
                <a:avLst/>
              </a:prstGeom>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en-US" sz="1400" b="1" dirty="0" smtClean="0">
                    <a:solidFill>
                      <a:schemeClr val="tx1"/>
                    </a:solidFill>
                    <a:cs typeface="Courier New" pitchFamily="49" charset="0"/>
                  </a:rPr>
                  <a:t>Map(Key, Value)  </a:t>
                </a:r>
              </a:p>
            </p:txBody>
          </p:sp>
          <p:sp>
            <p:nvSpPr>
              <p:cNvPr id="164" name="TextBox 163"/>
              <p:cNvSpPr txBox="1"/>
              <p:nvPr/>
            </p:nvSpPr>
            <p:spPr>
              <a:xfrm>
                <a:off x="1198120" y="4009377"/>
                <a:ext cx="2743199" cy="359669"/>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Combine (Key, List&lt;Value&gt;)</a:t>
                </a:r>
                <a:endParaRPr lang="en-US" sz="1400" b="1" dirty="0">
                  <a:solidFill>
                    <a:schemeClr val="tx1"/>
                  </a:solidFill>
                  <a:latin typeface="+mj-lt"/>
                  <a:cs typeface="Courier New" pitchFamily="49" charset="0"/>
                </a:endParaRPr>
              </a:p>
            </p:txBody>
          </p:sp>
          <p:sp>
            <p:nvSpPr>
              <p:cNvPr id="165" name="Oval 164"/>
              <p:cNvSpPr/>
              <p:nvPr/>
            </p:nvSpPr>
            <p:spPr>
              <a:xfrm>
                <a:off x="2666999" y="2180576"/>
                <a:ext cx="1350522" cy="762000"/>
              </a:xfrm>
              <a:prstGeom prst="ellipse">
                <a:avLst/>
              </a:prstGeom>
              <a:ln w="25400"/>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User Program</a:t>
                </a:r>
                <a:endParaRPr lang="en-US" sz="1400" b="1" dirty="0"/>
              </a:p>
            </p:txBody>
          </p:sp>
          <p:cxnSp>
            <p:nvCxnSpPr>
              <p:cNvPr id="166" name="Straight Arrow Connector 165"/>
              <p:cNvCxnSpPr/>
              <p:nvPr/>
            </p:nvCxnSpPr>
            <p:spPr>
              <a:xfrm rot="16200000" flipH="1">
                <a:off x="1883921" y="3704576"/>
                <a:ext cx="30480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51" name="TextBox 150"/>
            <p:cNvSpPr txBox="1"/>
            <p:nvPr/>
          </p:nvSpPr>
          <p:spPr>
            <a:xfrm>
              <a:off x="4550921" y="3810000"/>
              <a:ext cx="990600"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Close()</a:t>
              </a:r>
              <a:endParaRPr lang="en-US" sz="1400" b="1" dirty="0">
                <a:solidFill>
                  <a:schemeClr val="tx1"/>
                </a:solidFill>
                <a:latin typeface="+mj-lt"/>
                <a:cs typeface="Courier New" pitchFamily="49" charset="0"/>
              </a:endParaRPr>
            </a:p>
          </p:txBody>
        </p:sp>
        <p:sp>
          <p:nvSpPr>
            <p:cNvPr id="152" name="TextBox 151"/>
            <p:cNvSpPr txBox="1"/>
            <p:nvPr/>
          </p:nvSpPr>
          <p:spPr>
            <a:xfrm>
              <a:off x="3026922" y="1066801"/>
              <a:ext cx="1295400" cy="35112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400" b="1" dirty="0" smtClean="0">
                  <a:solidFill>
                    <a:schemeClr val="tx1"/>
                  </a:solidFill>
                  <a:latin typeface="+mj-lt"/>
                  <a:cs typeface="Courier New" pitchFamily="49" charset="0"/>
                </a:rPr>
                <a:t>Configure()</a:t>
              </a:r>
              <a:endParaRPr lang="en-US" sz="1400" b="1" dirty="0">
                <a:solidFill>
                  <a:schemeClr val="tx1"/>
                </a:solidFill>
                <a:latin typeface="+mj-lt"/>
                <a:cs typeface="Courier New" pitchFamily="49" charset="0"/>
              </a:endParaRPr>
            </a:p>
          </p:txBody>
        </p:sp>
        <p:cxnSp>
          <p:nvCxnSpPr>
            <p:cNvPr id="153" name="Straight Arrow Connector 152"/>
            <p:cNvCxnSpPr>
              <a:stCxn id="152" idx="2"/>
            </p:cNvCxnSpPr>
            <p:nvPr/>
          </p:nvCxnSpPr>
          <p:spPr>
            <a:xfrm rot="5400000">
              <a:off x="3489272" y="1596474"/>
              <a:ext cx="363895" cy="680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rot="5400000">
              <a:off x="4762479" y="3674642"/>
              <a:ext cx="345692" cy="680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5" name="Left Arrow Callout 154"/>
            <p:cNvSpPr/>
            <p:nvPr/>
          </p:nvSpPr>
          <p:spPr>
            <a:xfrm flipH="1">
              <a:off x="1807721" y="990600"/>
              <a:ext cx="1143000" cy="533400"/>
            </a:xfrm>
            <a:prstGeom prst="leftArrowCallout">
              <a:avLst>
                <a:gd name="adj1" fmla="val 25000"/>
                <a:gd name="adj2" fmla="val 25000"/>
                <a:gd name="adj3" fmla="val 25000"/>
                <a:gd name="adj4" fmla="val 795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solidFill>
                </a:rPr>
                <a:t>Static</a:t>
              </a:r>
            </a:p>
            <a:p>
              <a:pPr algn="ctr"/>
              <a:r>
                <a:rPr lang="en-US" sz="1400" b="1" dirty="0" smtClean="0">
                  <a:solidFill>
                    <a:schemeClr val="tx1"/>
                  </a:solidFill>
                </a:rPr>
                <a:t>data</a:t>
              </a:r>
            </a:p>
          </p:txBody>
        </p:sp>
        <p:sp>
          <p:nvSpPr>
            <p:cNvPr id="156" name="Left Arrow Callout 155"/>
            <p:cNvSpPr/>
            <p:nvPr/>
          </p:nvSpPr>
          <p:spPr>
            <a:xfrm flipH="1">
              <a:off x="1828800" y="2256777"/>
              <a:ext cx="1143000" cy="533400"/>
            </a:xfrm>
            <a:prstGeom prst="leftArrowCallout">
              <a:avLst>
                <a:gd name="adj1" fmla="val 25000"/>
                <a:gd name="adj2" fmla="val 25000"/>
                <a:gd name="adj3" fmla="val 25000"/>
                <a:gd name="adj4" fmla="val 80756"/>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400" b="1" dirty="0" smtClean="0">
                  <a:solidFill>
                    <a:schemeClr val="tx1"/>
                  </a:solidFill>
                </a:rPr>
                <a:t>δ</a:t>
              </a:r>
              <a:r>
                <a:rPr lang="en-US" sz="1400" b="1" dirty="0" smtClean="0">
                  <a:solidFill>
                    <a:schemeClr val="tx1"/>
                  </a:solidFill>
                </a:rPr>
                <a:t> flow</a:t>
              </a:r>
            </a:p>
          </p:txBody>
        </p:sp>
        <p:cxnSp>
          <p:nvCxnSpPr>
            <p:cNvPr id="157" name="Straight Arrow Connector 156"/>
            <p:cNvCxnSpPr>
              <a:stCxn id="156" idx="1"/>
            </p:cNvCxnSpPr>
            <p:nvPr/>
          </p:nvCxnSpPr>
          <p:spPr>
            <a:xfrm flipV="1">
              <a:off x="2971800" y="2256777"/>
              <a:ext cx="914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56" idx="1"/>
            </p:cNvCxnSpPr>
            <p:nvPr/>
          </p:nvCxnSpPr>
          <p:spPr>
            <a:xfrm>
              <a:off x="2971800" y="2523477"/>
              <a:ext cx="1371600" cy="448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pic>
        <p:nvPicPr>
          <p:cNvPr id="167" name="Picture 3"/>
          <p:cNvPicPr>
            <a:picLocks noChangeAspect="1" noChangeArrowheads="1"/>
          </p:cNvPicPr>
          <p:nvPr/>
        </p:nvPicPr>
        <p:blipFill>
          <a:blip r:embed="rId3" cstate="print"/>
          <a:srcRect/>
          <a:stretch>
            <a:fillRect/>
          </a:stretch>
        </p:blipFill>
        <p:spPr bwMode="auto">
          <a:xfrm>
            <a:off x="381000" y="3505200"/>
            <a:ext cx="3962400" cy="2733798"/>
          </a:xfrm>
          <a:prstGeom prst="rect">
            <a:avLst/>
          </a:prstGeom>
          <a:noFill/>
          <a:ln w="12700">
            <a:solidFill>
              <a:schemeClr val="tx2">
                <a:lumMod val="50000"/>
              </a:schemeClr>
            </a:solidFill>
            <a:miter lim="800000"/>
            <a:headEnd/>
            <a:tailEnd/>
          </a:ln>
          <a:effectLst/>
        </p:spPr>
      </p:pic>
      <p:sp>
        <p:nvSpPr>
          <p:cNvPr id="168" name="TextBox 167"/>
          <p:cNvSpPr txBox="1"/>
          <p:nvPr/>
        </p:nvSpPr>
        <p:spPr>
          <a:xfrm>
            <a:off x="304800" y="6257835"/>
            <a:ext cx="4038600" cy="523220"/>
          </a:xfrm>
          <a:prstGeom prst="rect">
            <a:avLst/>
          </a:prstGeom>
          <a:noFill/>
        </p:spPr>
        <p:txBody>
          <a:bodyPr wrap="square" rtlCol="0">
            <a:spAutoFit/>
          </a:bodyPr>
          <a:lstStyle/>
          <a:p>
            <a:pPr algn="ctr"/>
            <a:r>
              <a:rPr lang="en-US" sz="1400" b="1" dirty="0" smtClean="0"/>
              <a:t>Different synchronization and intercommunication mechanisms used by the parallel runtimes</a:t>
            </a:r>
            <a:endParaRPr lang="en-US" sz="1400" b="1" dirty="0"/>
          </a:p>
        </p:txBody>
      </p:sp>
      <p:pic>
        <p:nvPicPr>
          <p:cNvPr id="1026" name="Picture 2" descr="D:\academic\phd\Publications\MapReduce++\logo.png"/>
          <p:cNvPicPr>
            <a:picLocks noChangeAspect="1" noChangeArrowheads="1"/>
          </p:cNvPicPr>
          <p:nvPr/>
        </p:nvPicPr>
        <p:blipFill>
          <a:blip r:embed="rId4" cstate="print"/>
          <a:srcRect/>
          <a:stretch>
            <a:fillRect/>
          </a:stretch>
        </p:blipFill>
        <p:spPr bwMode="auto">
          <a:xfrm>
            <a:off x="7010400" y="152400"/>
            <a:ext cx="501094" cy="6096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40965" name="Picture 5" descr="D:\academic\phd\Publications\CloudComp09\figures\matrix.png"/>
          <p:cNvPicPr>
            <a:picLocks noChangeAspect="1" noChangeArrowheads="1"/>
          </p:cNvPicPr>
          <p:nvPr/>
        </p:nvPicPr>
        <p:blipFill>
          <a:blip r:embed="rId4" cstate="print"/>
          <a:srcRect/>
          <a:stretch>
            <a:fillRect/>
          </a:stretch>
        </p:blipFill>
        <p:spPr bwMode="auto">
          <a:xfrm>
            <a:off x="6705600" y="685800"/>
            <a:ext cx="2286000" cy="2843349"/>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648200" y="3581400"/>
            <a:ext cx="4072333" cy="369332"/>
          </a:xfrm>
          <a:prstGeom prst="rect">
            <a:avLst/>
          </a:prstGeom>
          <a:noFill/>
        </p:spPr>
        <p:txBody>
          <a:bodyPr wrap="none" rtlCol="0">
            <a:spAutoFit/>
          </a:bodyPr>
          <a:lstStyle/>
          <a:p>
            <a:r>
              <a:rPr lang="en-US" b="1" dirty="0" smtClean="0"/>
              <a:t> Parallel Overhead  Matrix Multiplication</a:t>
            </a:r>
            <a:endParaRPr lang="en-US" b="1" dirty="0"/>
          </a:p>
        </p:txBody>
      </p:sp>
      <p:pic>
        <p:nvPicPr>
          <p:cNvPr id="13" name="Picture 12" descr="kmeans-color.png"/>
          <p:cNvPicPr>
            <a:picLocks noChangeAspect="1"/>
          </p:cNvPicPr>
          <p:nvPr/>
        </p:nvPicPr>
        <p:blipFill>
          <a:blip r:embed="rId5" cstate="print"/>
          <a:stretch>
            <a:fillRect/>
          </a:stretch>
        </p:blipFill>
        <p:spPr>
          <a:xfrm>
            <a:off x="251805" y="3886200"/>
            <a:ext cx="4091595" cy="2644662"/>
          </a:xfrm>
          <a:prstGeom prst="rect">
            <a:avLst/>
          </a:prstGeom>
        </p:spPr>
      </p:pic>
      <p:pic>
        <p:nvPicPr>
          <p:cNvPr id="14" name="Picture 13" descr="mpi_hadoop_twister_matrix_oh.png"/>
          <p:cNvPicPr>
            <a:picLocks noChangeAspect="1"/>
          </p:cNvPicPr>
          <p:nvPr/>
        </p:nvPicPr>
        <p:blipFill>
          <a:blip r:embed="rId6" cstate="print"/>
          <a:stretch>
            <a:fillRect/>
          </a:stretch>
        </p:blipFill>
        <p:spPr>
          <a:xfrm>
            <a:off x="4724400" y="3886200"/>
            <a:ext cx="4038600" cy="2628366"/>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391400" cy="655638"/>
          </a:xfrm>
        </p:spPr>
        <p:txBody>
          <a:bodyPr>
            <a:normAutofit fontScale="90000"/>
          </a:bodyPr>
          <a:lstStyle/>
          <a:p>
            <a:r>
              <a:rPr lang="en-US" dirty="0" smtClean="0"/>
              <a:t>Parallel Computing and Algorithms</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smtClean="0"/>
              <a:t>Parallel Computing</a:t>
            </a:r>
          </a:p>
        </p:txBody>
      </p:sp>
      <p:grpSp>
        <p:nvGrpSpPr>
          <p:cNvPr id="3"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eScience</a:t>
              </a:r>
            </a:p>
            <a:p>
              <a:pPr lvl="0" algn="ctr" defTabSz="800100">
                <a:lnSpc>
                  <a:spcPct val="90000"/>
                </a:lnSpc>
                <a:spcBef>
                  <a:spcPct val="0"/>
                </a:spcBef>
                <a:spcAft>
                  <a:spcPct val="35000"/>
                </a:spcAft>
              </a:pP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1"/>
                                      </p:to>
                                    </p:set>
                                    <p:animEffect filter="image" prLst="opacity: 0.1">
                                      <p:cBhvr rctx="IE">
                                        <p:cTn id="7"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620000" cy="1143000"/>
          </a:xfrm>
        </p:spPr>
        <p:txBody>
          <a:bodyPr>
            <a:normAutofit/>
          </a:bodyPr>
          <a:lstStyle/>
          <a:p>
            <a:r>
              <a:rPr lang="en-US" sz="2800" dirty="0" smtClean="0"/>
              <a:t>Parallel Data Analysis Algorithms on </a:t>
            </a:r>
            <a:r>
              <a:rPr lang="en-US" sz="2800" dirty="0" err="1" smtClean="0"/>
              <a:t>Multicore</a:t>
            </a:r>
            <a:endParaRPr lang="en-US" sz="2800" dirty="0"/>
          </a:p>
        </p:txBody>
      </p:sp>
      <p:sp>
        <p:nvSpPr>
          <p:cNvPr id="3" name="Content Placeholder 2"/>
          <p:cNvSpPr>
            <a:spLocks noGrp="1"/>
          </p:cNvSpPr>
          <p:nvPr>
            <p:ph idx="1"/>
          </p:nvPr>
        </p:nvSpPr>
        <p:spPr>
          <a:xfrm>
            <a:off x="609600" y="1524000"/>
            <a:ext cx="8229600" cy="3048000"/>
          </a:xfrm>
        </p:spPr>
        <p:txBody>
          <a:bodyPr>
            <a:normAutofit fontScale="92500"/>
          </a:bodyPr>
          <a:lstStyle/>
          <a:p>
            <a:pPr marL="230188" indent="-230188">
              <a:lnSpc>
                <a:spcPct val="85000"/>
              </a:lnSpc>
              <a:spcBef>
                <a:spcPts val="1200"/>
              </a:spcBef>
              <a:buNone/>
            </a:pPr>
            <a:r>
              <a:rPr lang="en-US" sz="2400" dirty="0" smtClean="0"/>
              <a:t>Developing a suite of parallel data-analysis capabilities </a:t>
            </a:r>
          </a:p>
          <a:p>
            <a:pPr lvl="1">
              <a:lnSpc>
                <a:spcPct val="85000"/>
              </a:lnSpc>
              <a:spcBef>
                <a:spcPts val="1200"/>
              </a:spcBef>
              <a:buFont typeface="Wingdings" pitchFamily="2" charset="2"/>
              <a:buChar char="§"/>
            </a:pPr>
            <a:r>
              <a:rPr lang="en-US" sz="2400" dirty="0" smtClean="0">
                <a:solidFill>
                  <a:srgbClr val="C00000"/>
                </a:solidFill>
              </a:rPr>
              <a:t>Clustering</a:t>
            </a:r>
            <a:r>
              <a:rPr lang="en-US" sz="2400" dirty="0" smtClean="0"/>
              <a:t> with deterministic annealing (DA)</a:t>
            </a:r>
          </a:p>
          <a:p>
            <a:pPr lvl="1">
              <a:lnSpc>
                <a:spcPct val="85000"/>
              </a:lnSpc>
              <a:spcBef>
                <a:spcPts val="1200"/>
              </a:spcBef>
              <a:buFont typeface="Wingdings" pitchFamily="2" charset="2"/>
              <a:buChar char="§"/>
            </a:pPr>
            <a:r>
              <a:rPr lang="en-US" sz="2400" dirty="0" smtClean="0">
                <a:solidFill>
                  <a:srgbClr val="C00000"/>
                </a:solidFill>
              </a:rPr>
              <a:t>Dimension Reduction </a:t>
            </a:r>
            <a:r>
              <a:rPr lang="en-US" sz="2400" dirty="0" smtClean="0"/>
              <a:t>for visualization and analysis (MDS, GTM)</a:t>
            </a:r>
          </a:p>
          <a:p>
            <a:pPr lvl="1">
              <a:lnSpc>
                <a:spcPct val="85000"/>
              </a:lnSpc>
              <a:spcBef>
                <a:spcPts val="1200"/>
              </a:spcBef>
              <a:buFont typeface="Wingdings" pitchFamily="2" charset="2"/>
              <a:buChar char="§"/>
            </a:pPr>
            <a:r>
              <a:rPr lang="en-US" sz="2400" dirty="0" smtClean="0">
                <a:solidFill>
                  <a:srgbClr val="C00000"/>
                </a:solidFill>
              </a:rPr>
              <a:t>Matrix algebra</a:t>
            </a:r>
            <a:r>
              <a:rPr lang="en-US" sz="2400" dirty="0" smtClean="0">
                <a:solidFill>
                  <a:srgbClr val="ECD700"/>
                </a:solidFill>
              </a:rPr>
              <a:t> </a:t>
            </a:r>
            <a:r>
              <a:rPr lang="en-US" sz="2400" dirty="0" smtClean="0"/>
              <a:t>as needed </a:t>
            </a:r>
          </a:p>
          <a:p>
            <a:pPr lvl="2">
              <a:lnSpc>
                <a:spcPct val="85000"/>
              </a:lnSpc>
              <a:spcBef>
                <a:spcPts val="1200"/>
              </a:spcBef>
              <a:buFont typeface="Wingdings" pitchFamily="2" charset="2"/>
              <a:buChar char="§"/>
            </a:pPr>
            <a:r>
              <a:rPr lang="en-US" sz="2000" dirty="0" smtClean="0"/>
              <a:t>Matrix Multiplication</a:t>
            </a:r>
          </a:p>
          <a:p>
            <a:pPr lvl="2">
              <a:lnSpc>
                <a:spcPct val="85000"/>
              </a:lnSpc>
              <a:spcBef>
                <a:spcPts val="1200"/>
              </a:spcBef>
              <a:buFont typeface="Wingdings" pitchFamily="2" charset="2"/>
              <a:buChar char="§"/>
            </a:pPr>
            <a:r>
              <a:rPr lang="en-US" sz="2000" dirty="0" smtClean="0"/>
              <a:t>Equation Solving</a:t>
            </a:r>
          </a:p>
          <a:p>
            <a:pPr lvl="2">
              <a:lnSpc>
                <a:spcPct val="85000"/>
              </a:lnSpc>
              <a:spcBef>
                <a:spcPts val="1200"/>
              </a:spcBef>
              <a:buFont typeface="Wingdings" pitchFamily="2" charset="2"/>
              <a:buChar char="§"/>
            </a:pPr>
            <a:r>
              <a:rPr lang="en-US" sz="2000" dirty="0" smtClean="0"/>
              <a:t>Eigenvector/value Calculation</a:t>
            </a:r>
          </a:p>
          <a:p>
            <a:pPr lvl="1">
              <a:lnSpc>
                <a:spcPct val="85000"/>
              </a:lnSpc>
              <a:spcBef>
                <a:spcPct val="15000"/>
              </a:spcBef>
            </a:pPr>
            <a:endParaRPr lang="en-US" dirty="0" smtClean="0"/>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239000" cy="545592"/>
          </a:xfrm>
        </p:spPr>
        <p:txBody>
          <a:bodyPr>
            <a:normAutofit fontScale="90000"/>
          </a:bodyPr>
          <a:lstStyle/>
          <a:p>
            <a:r>
              <a:rPr sz="2800" smtClean="0"/>
              <a:t>General Formula  DAC  GM  GTM  DAGTM  DAGM</a:t>
            </a:r>
            <a:endParaRPr lang="en-US" sz="2800" dirty="0"/>
          </a:p>
        </p:txBody>
      </p:sp>
      <p:sp>
        <p:nvSpPr>
          <p:cNvPr id="3" name="Text Placeholder 2"/>
          <p:cNvSpPr>
            <a:spLocks noGrp="1"/>
          </p:cNvSpPr>
          <p:nvPr>
            <p:ph type="body" idx="1"/>
          </p:nvPr>
        </p:nvSpPr>
        <p:spPr>
          <a:xfrm>
            <a:off x="1295400" y="762000"/>
            <a:ext cx="6400800" cy="381000"/>
          </a:xfrm>
        </p:spPr>
        <p:txBody>
          <a:bodyPr>
            <a:normAutofit fontScale="92500"/>
          </a:bodyPr>
          <a:lstStyle/>
          <a:p>
            <a:r>
              <a:rPr lang="en-US" dirty="0" smtClean="0">
                <a:solidFill>
                  <a:schemeClr val="tx1"/>
                </a:solidFill>
              </a:rPr>
              <a:t>N data points E(x) in D dimensions space and minimize F by EM</a:t>
            </a:r>
            <a:endParaRPr lang="en-US" dirty="0">
              <a:solidFill>
                <a:schemeClr val="tx1"/>
              </a:solidFill>
            </a:endParaRPr>
          </a:p>
        </p:txBody>
      </p:sp>
      <p:graphicFrame>
        <p:nvGraphicFramePr>
          <p:cNvPr id="42087" name="Object 2"/>
          <p:cNvGraphicFramePr>
            <a:graphicFrameLocks noChangeAspect="1"/>
          </p:cNvGraphicFramePr>
          <p:nvPr/>
        </p:nvGraphicFramePr>
        <p:xfrm>
          <a:off x="914400" y="1219200"/>
          <a:ext cx="7358773" cy="838200"/>
        </p:xfrm>
        <a:graphic>
          <a:graphicData uri="http://schemas.openxmlformats.org/presentationml/2006/ole">
            <p:oleObj spid="_x0000_s610306" name="Equation" r:id="rId4" imgW="3784320" imgH="431640" progId="">
              <p:embed/>
            </p:oleObj>
          </a:graphicData>
        </a:graphic>
      </p:graphicFrame>
      <p:sp>
        <p:nvSpPr>
          <p:cNvPr id="5" name="TextBox 4"/>
          <p:cNvSpPr txBox="1"/>
          <p:nvPr/>
        </p:nvSpPr>
        <p:spPr>
          <a:xfrm>
            <a:off x="914400" y="2209800"/>
            <a:ext cx="7391400" cy="4216539"/>
          </a:xfrm>
          <a:prstGeom prst="rect">
            <a:avLst/>
          </a:prstGeom>
          <a:noFill/>
        </p:spPr>
        <p:txBody>
          <a:bodyPr wrap="square" rtlCol="0">
            <a:spAutoFit/>
          </a:bodyPr>
          <a:lstStyle/>
          <a:p>
            <a:pPr marL="0" lvl="1"/>
            <a:r>
              <a:rPr lang="en-US" sz="2800" b="1" dirty="0" smtClean="0">
                <a:latin typeface="Corbel" pitchFamily="34" charset="0"/>
              </a:rPr>
              <a:t>Deterministic Annealing Clustering  (DAC)</a:t>
            </a:r>
            <a:r>
              <a:rPr lang="en-US" sz="2400" dirty="0" smtClean="0">
                <a:latin typeface="Corbel" pitchFamily="34" charset="0"/>
              </a:rPr>
              <a:t> </a:t>
            </a:r>
          </a:p>
          <a:p>
            <a:pPr>
              <a:buFontTx/>
              <a:buChar char="•"/>
            </a:pPr>
            <a:r>
              <a:rPr lang="en-US" sz="2400" dirty="0" smtClean="0">
                <a:latin typeface="Corbel" pitchFamily="34" charset="0"/>
              </a:rPr>
              <a:t> F is Free Energy</a:t>
            </a:r>
          </a:p>
          <a:p>
            <a:pPr>
              <a:buFontTx/>
              <a:buChar char="•"/>
            </a:pPr>
            <a:r>
              <a:rPr lang="en-US" sz="2400" dirty="0" smtClean="0">
                <a:latin typeface="Corbel" pitchFamily="34" charset="0"/>
              </a:rPr>
              <a:t> EM is well known expectation maximization method</a:t>
            </a:r>
          </a:p>
          <a:p>
            <a:pPr>
              <a:buFontTx/>
              <a:buChar char="•"/>
            </a:pPr>
            <a:r>
              <a:rPr lang="en-US" sz="2400" dirty="0" smtClean="0">
                <a:latin typeface="Corbel" pitchFamily="34" charset="0"/>
              </a:rPr>
              <a:t>p(</a:t>
            </a:r>
            <a:r>
              <a:rPr lang="en-US" sz="2400" i="1" dirty="0" smtClean="0">
                <a:latin typeface="Corbel" pitchFamily="34" charset="0"/>
              </a:rPr>
              <a:t>x</a:t>
            </a:r>
            <a:r>
              <a:rPr lang="en-US" sz="2400" dirty="0" smtClean="0">
                <a:latin typeface="Corbel" pitchFamily="34" charset="0"/>
              </a:rPr>
              <a:t>) with </a:t>
            </a:r>
            <a:r>
              <a:rPr lang="en-US" sz="2400" dirty="0" smtClean="0">
                <a:latin typeface="Corbel" pitchFamily="34" charset="0"/>
                <a:sym typeface="Symbol" pitchFamily="18" charset="2"/>
              </a:rPr>
              <a:t> </a:t>
            </a:r>
            <a:r>
              <a:rPr lang="en-US" sz="2400" dirty="0" smtClean="0">
                <a:latin typeface="Corbel" pitchFamily="34" charset="0"/>
              </a:rPr>
              <a:t>p(</a:t>
            </a:r>
            <a:r>
              <a:rPr lang="en-US" sz="2400" i="1" dirty="0" smtClean="0">
                <a:latin typeface="Corbel" pitchFamily="34" charset="0"/>
              </a:rPr>
              <a:t>x</a:t>
            </a:r>
            <a:r>
              <a:rPr lang="en-US" sz="2400" dirty="0" smtClean="0">
                <a:latin typeface="Corbel" pitchFamily="34" charset="0"/>
              </a:rPr>
              <a:t>) =1</a:t>
            </a:r>
          </a:p>
          <a:p>
            <a:pPr>
              <a:buFontTx/>
              <a:buChar char="•"/>
            </a:pPr>
            <a:r>
              <a:rPr lang="en-US" sz="2400" dirty="0" smtClean="0">
                <a:solidFill>
                  <a:srgbClr val="C00000"/>
                </a:solidFill>
                <a:latin typeface="Corbel" pitchFamily="34" charset="0"/>
              </a:rPr>
              <a:t>T </a:t>
            </a:r>
            <a:r>
              <a:rPr lang="en-US" sz="2400" dirty="0" smtClean="0">
                <a:latin typeface="Corbel" pitchFamily="34" charset="0"/>
              </a:rPr>
              <a:t>is annealing temperature (distance resolution) varied down from </a:t>
            </a:r>
            <a:r>
              <a:rPr lang="en-US" sz="2400" dirty="0" smtClean="0">
                <a:latin typeface="Corbel" pitchFamily="34" charset="0"/>
                <a:sym typeface="Symbol" pitchFamily="18" charset="2"/>
              </a:rPr>
              <a:t> </a:t>
            </a:r>
            <a:r>
              <a:rPr lang="en-US" sz="2400" dirty="0" smtClean="0">
                <a:latin typeface="Corbel" pitchFamily="34" charset="0"/>
              </a:rPr>
              <a:t>with final value of 1</a:t>
            </a:r>
          </a:p>
          <a:p>
            <a:pPr>
              <a:buFontTx/>
              <a:buChar char="•"/>
            </a:pPr>
            <a:r>
              <a:rPr lang="en-US" sz="2400" dirty="0" smtClean="0">
                <a:latin typeface="Corbel" pitchFamily="34" charset="0"/>
              </a:rPr>
              <a:t>  Determine cluster center</a:t>
            </a:r>
            <a:r>
              <a:rPr lang="en-US" sz="2400" dirty="0" smtClean="0">
                <a:solidFill>
                  <a:srgbClr val="7F7F7F"/>
                </a:solidFill>
                <a:latin typeface="Corbel" pitchFamily="34" charset="0"/>
              </a:rPr>
              <a:t> </a:t>
            </a:r>
            <a:r>
              <a:rPr lang="en-US" sz="2400" dirty="0" smtClean="0">
                <a:solidFill>
                  <a:srgbClr val="C00000"/>
                </a:solidFill>
                <a:latin typeface="Corbel" pitchFamily="34" charset="0"/>
              </a:rPr>
              <a:t>Y(</a:t>
            </a:r>
            <a:r>
              <a:rPr lang="en-US" sz="2400" i="1" dirty="0" smtClean="0">
                <a:solidFill>
                  <a:srgbClr val="C00000"/>
                </a:solidFill>
                <a:latin typeface="Corbel" pitchFamily="34" charset="0"/>
              </a:rPr>
              <a:t>k</a:t>
            </a:r>
            <a:r>
              <a:rPr lang="en-US" sz="2400" dirty="0" smtClean="0">
                <a:solidFill>
                  <a:srgbClr val="C00000"/>
                </a:solidFill>
                <a:latin typeface="Corbel" pitchFamily="34" charset="0"/>
              </a:rPr>
              <a:t>) </a:t>
            </a:r>
            <a:r>
              <a:rPr lang="en-US" sz="2400" dirty="0" smtClean="0">
                <a:latin typeface="Corbel" pitchFamily="34" charset="0"/>
              </a:rPr>
              <a:t>by EM method</a:t>
            </a:r>
          </a:p>
          <a:p>
            <a:pPr>
              <a:buFontTx/>
              <a:buChar char="•"/>
            </a:pPr>
            <a:r>
              <a:rPr lang="en-US" sz="2400" dirty="0" smtClean="0">
                <a:latin typeface="Corbel" pitchFamily="34" charset="0"/>
              </a:rPr>
              <a:t> </a:t>
            </a:r>
            <a:r>
              <a:rPr lang="en-US" sz="2400" dirty="0" smtClean="0">
                <a:solidFill>
                  <a:srgbClr val="C00000"/>
                </a:solidFill>
                <a:latin typeface="Corbel" pitchFamily="34" charset="0"/>
              </a:rPr>
              <a:t>K</a:t>
            </a:r>
            <a:r>
              <a:rPr lang="en-US" sz="2400" dirty="0" smtClean="0">
                <a:latin typeface="Corbel" pitchFamily="34" charset="0"/>
              </a:rPr>
              <a:t> (number of clusters) starts at 1 and is incremented by algorithm</a:t>
            </a:r>
          </a:p>
          <a:p>
            <a:pPr>
              <a:buFontTx/>
              <a:buChar char="•"/>
            </a:pPr>
            <a:r>
              <a:rPr lang="en-US" sz="2400" dirty="0" smtClean="0">
                <a:latin typeface="Corbel" pitchFamily="34" charset="0"/>
              </a:rPr>
              <a:t>Vector and </a:t>
            </a:r>
            <a:r>
              <a:rPr lang="en-US" sz="2400" dirty="0" err="1" smtClean="0">
                <a:latin typeface="Corbel" pitchFamily="34" charset="0"/>
              </a:rPr>
              <a:t>Pairwise</a:t>
            </a:r>
            <a:r>
              <a:rPr lang="en-US" sz="2400" dirty="0" smtClean="0">
                <a:latin typeface="Corbel" pitchFamily="34" charset="0"/>
              </a:rPr>
              <a:t> distance versions of DAC</a:t>
            </a:r>
          </a:p>
          <a:p>
            <a:pPr>
              <a:buFontTx/>
              <a:buChar char="•"/>
            </a:pPr>
            <a:r>
              <a:rPr lang="en-US" sz="2400" dirty="0" smtClean="0">
                <a:latin typeface="Corbel" pitchFamily="34" charset="0"/>
              </a:rPr>
              <a:t>DA also applied to dimension reduce (MDS and GTM)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2087"/>
                                        </p:tgtEl>
                                        <p:attrNameLst>
                                          <p:attrName>style.visibility</p:attrName>
                                        </p:attrNameLst>
                                      </p:cBhvr>
                                      <p:to>
                                        <p:strVal val="visible"/>
                                      </p:to>
                                    </p:set>
                                    <p:anim calcmode="lin" valueType="num">
                                      <p:cBhvr additive="base">
                                        <p:cTn id="7" dur="500" fill="hold"/>
                                        <p:tgtEl>
                                          <p:spTgt spid="42087"/>
                                        </p:tgtEl>
                                        <p:attrNameLst>
                                          <p:attrName>ppt_x</p:attrName>
                                        </p:attrNameLst>
                                      </p:cBhvr>
                                      <p:tavLst>
                                        <p:tav tm="0">
                                          <p:val>
                                            <p:strVal val="0-#ppt_w/2"/>
                                          </p:val>
                                        </p:tav>
                                        <p:tav tm="100000">
                                          <p:val>
                                            <p:strVal val="#ppt_x"/>
                                          </p:val>
                                        </p:tav>
                                      </p:tavLst>
                                    </p:anim>
                                    <p:anim calcmode="lin" valueType="num">
                                      <p:cBhvr additive="base">
                                        <p:cTn id="8" dur="500" fill="hold"/>
                                        <p:tgtEl>
                                          <p:spTgt spid="420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normAutofit/>
          </a:bodyPr>
          <a:lstStyle/>
          <a:p>
            <a:r>
              <a:rPr lang="en-US" dirty="0" smtClean="0"/>
              <a:t>Browsing </a:t>
            </a:r>
            <a:r>
              <a:rPr lang="en-US" dirty="0" err="1" smtClean="0"/>
              <a:t>PubChem</a:t>
            </a:r>
            <a:r>
              <a:rPr lang="en-US" dirty="0" smtClean="0"/>
              <a:t> Database</a:t>
            </a:r>
            <a:endParaRPr lang="en-US" dirty="0"/>
          </a:p>
        </p:txBody>
      </p:sp>
      <p:sp>
        <p:nvSpPr>
          <p:cNvPr id="3" name="Content Placeholder 2"/>
          <p:cNvSpPr>
            <a:spLocks noGrp="1"/>
          </p:cNvSpPr>
          <p:nvPr>
            <p:ph idx="1"/>
          </p:nvPr>
        </p:nvSpPr>
        <p:spPr/>
        <p:txBody>
          <a:bodyPr>
            <a:normAutofit lnSpcReduction="10000"/>
          </a:bodyPr>
          <a:lstStyle/>
          <a:p>
            <a:r>
              <a:rPr lang="en-US" dirty="0" smtClean="0"/>
              <a:t>60 million </a:t>
            </a:r>
            <a:r>
              <a:rPr lang="en-US" dirty="0" err="1" smtClean="0"/>
              <a:t>PubChem</a:t>
            </a:r>
            <a:r>
              <a:rPr lang="en-US" dirty="0" smtClean="0"/>
              <a:t> compounds with 166 features</a:t>
            </a:r>
          </a:p>
          <a:p>
            <a:pPr lvl="1"/>
            <a:r>
              <a:rPr lang="en-US" dirty="0" smtClean="0"/>
              <a:t>Drug discovery</a:t>
            </a:r>
          </a:p>
          <a:p>
            <a:pPr lvl="1"/>
            <a:r>
              <a:rPr lang="en-US" dirty="0" smtClean="0"/>
              <a:t>Bioassay </a:t>
            </a:r>
          </a:p>
          <a:p>
            <a:r>
              <a:rPr lang="en-US" dirty="0" smtClean="0"/>
              <a:t>3D visualization for data exploration/mining</a:t>
            </a:r>
          </a:p>
          <a:p>
            <a:pPr lvl="1"/>
            <a:r>
              <a:rPr lang="en-US" dirty="0" smtClean="0"/>
              <a:t>Mapping by MDS</a:t>
            </a:r>
            <a:r>
              <a:rPr lang="en-US" spc="-150" dirty="0" smtClean="0"/>
              <a:t>(Multi-dimensional Scaling)</a:t>
            </a:r>
            <a:r>
              <a:rPr lang="en-US" dirty="0" smtClean="0"/>
              <a:t> and </a:t>
            </a:r>
            <a:br>
              <a:rPr lang="en-US" dirty="0" smtClean="0"/>
            </a:br>
            <a:r>
              <a:rPr lang="en-US" dirty="0" smtClean="0"/>
              <a:t>GTM</a:t>
            </a:r>
            <a:r>
              <a:rPr lang="en-US" spc="-150" dirty="0" smtClean="0"/>
              <a:t>(Generative Topographic Mapping)</a:t>
            </a:r>
          </a:p>
          <a:p>
            <a:pPr lvl="1"/>
            <a:r>
              <a:rPr lang="en-US" dirty="0" smtClean="0"/>
              <a:t>Interactive visualization tool </a:t>
            </a:r>
            <a:r>
              <a:rPr lang="en-US" dirty="0" err="1" smtClean="0">
                <a:solidFill>
                  <a:srgbClr val="990033"/>
                </a:solidFill>
              </a:rPr>
              <a:t>PlotViz</a:t>
            </a:r>
            <a:endParaRPr lang="en-US" dirty="0" smtClean="0">
              <a:solidFill>
                <a:srgbClr val="990033"/>
              </a:solidFill>
            </a:endParaRPr>
          </a:p>
          <a:p>
            <a:pPr lvl="1"/>
            <a:r>
              <a:rPr lang="en-US" dirty="0" smtClean="0"/>
              <a:t>Discover hidden structures</a:t>
            </a:r>
          </a:p>
          <a:p>
            <a:pPr lvl="1"/>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152400"/>
            <a:ext cx="9048750" cy="1143000"/>
          </a:xfrm>
        </p:spPr>
        <p:txBody>
          <a:bodyPr>
            <a:normAutofit fontScale="90000"/>
          </a:bodyPr>
          <a:lstStyle/>
          <a:p>
            <a:r>
              <a:rPr lang="en-US" dirty="0" smtClean="0"/>
              <a:t>High Performance </a:t>
            </a:r>
            <a:br>
              <a:rPr lang="en-US" dirty="0" smtClean="0"/>
            </a:br>
            <a:r>
              <a:rPr lang="en-US" dirty="0" smtClean="0"/>
              <a:t>Dimension Reduction and Visualization</a:t>
            </a:r>
            <a:endParaRPr lang="en-US" dirty="0"/>
          </a:p>
        </p:txBody>
      </p:sp>
      <p:sp>
        <p:nvSpPr>
          <p:cNvPr id="3" name="Content Placeholder 2"/>
          <p:cNvSpPr>
            <a:spLocks noGrp="1"/>
          </p:cNvSpPr>
          <p:nvPr>
            <p:ph idx="1"/>
          </p:nvPr>
        </p:nvSpPr>
        <p:spPr>
          <a:xfrm>
            <a:off x="457200" y="1600200"/>
            <a:ext cx="8686800" cy="4525963"/>
          </a:xfrm>
        </p:spPr>
        <p:txBody>
          <a:bodyPr>
            <a:normAutofit fontScale="92500" lnSpcReduction="20000"/>
          </a:bodyPr>
          <a:lstStyle/>
          <a:p>
            <a:r>
              <a:rPr lang="en-US" dirty="0" smtClean="0"/>
              <a:t>Need is pervasive</a:t>
            </a:r>
          </a:p>
          <a:p>
            <a:pPr lvl="1"/>
            <a:r>
              <a:rPr lang="en-US" dirty="0" smtClean="0"/>
              <a:t>Large and high dimensional data are everywhere: biology, physics, Internet, …</a:t>
            </a:r>
          </a:p>
          <a:p>
            <a:pPr lvl="1"/>
            <a:r>
              <a:rPr lang="en-US" dirty="0" smtClean="0"/>
              <a:t>Visualization can help data analysis</a:t>
            </a:r>
          </a:p>
          <a:p>
            <a:r>
              <a:rPr lang="en-US" dirty="0" smtClean="0"/>
              <a:t> Visualization with high performance</a:t>
            </a:r>
          </a:p>
          <a:p>
            <a:pPr lvl="1"/>
            <a:r>
              <a:rPr lang="en-US" dirty="0" smtClean="0"/>
              <a:t>Map high-dimensional data into low dimensions.</a:t>
            </a:r>
          </a:p>
          <a:p>
            <a:pPr lvl="1"/>
            <a:r>
              <a:rPr lang="en-US" dirty="0" smtClean="0"/>
              <a:t>Need high performance for processing large data</a:t>
            </a:r>
          </a:p>
          <a:p>
            <a:pPr lvl="1"/>
            <a:r>
              <a:rPr lang="en-US" dirty="0" smtClean="0"/>
              <a:t>Developing high performance visualization algorithms: MDS(Multi-dimensional Scaling), GTM(Generative Topographic Mapping), DA-MDS(Deterministic Annealing MDS), DA-GTM(Deterministic Annealing GTM</a:t>
            </a:r>
            <a:r>
              <a:rPr lang="en-US" dirty="0" smtClean="0">
                <a:solidFill>
                  <a:prstClr val="black"/>
                </a:solidFill>
              </a:rPr>
              <a:t>)</a:t>
            </a:r>
            <a:r>
              <a:rPr lang="en-US" dirty="0" smtClean="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848600" cy="655638"/>
          </a:xfrm>
        </p:spPr>
        <p:txBody>
          <a:bodyPr>
            <a:normAutofit fontScale="90000"/>
          </a:bodyPr>
          <a:lstStyle/>
          <a:p>
            <a:r>
              <a:rPr lang="en-US" dirty="0" smtClean="0"/>
              <a:t>Cloud as a Service and MapReduce</a:t>
            </a:r>
            <a:endParaRPr lang="en-US" dirty="0"/>
          </a:p>
        </p:txBody>
      </p:sp>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a:p>
            <a:pPr lvl="0" algn="ctr" defTabSz="800100">
              <a:lnSpc>
                <a:spcPct val="90000"/>
              </a:lnSpc>
              <a:spcBef>
                <a:spcPct val="0"/>
              </a:spcBef>
              <a:spcAft>
                <a:spcPct val="35000"/>
              </a:spcAft>
            </a:pPr>
            <a:endParaRPr lang="en-US" sz="1800" b="1" kern="1200" dirty="0"/>
          </a:p>
        </p:txBody>
      </p:sp>
      <p:grpSp>
        <p:nvGrpSpPr>
          <p:cNvPr id="18" name="Group 17"/>
          <p:cNvGrpSpPr/>
          <p:nvPr/>
        </p:nvGrpSpPr>
        <p:grpSpPr>
          <a:xfrm>
            <a:off x="2241016" y="1682216"/>
            <a:ext cx="4433366" cy="4433366"/>
            <a:chOff x="2241016" y="1682216"/>
            <a:chExt cx="4433366" cy="4433366"/>
          </a:xfrm>
        </p:grpSpPr>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lvl="0" algn="ctr" defTabSz="800100">
                <a:lnSpc>
                  <a:spcPct val="90000"/>
                </a:lnSpc>
                <a:spcBef>
                  <a:spcPct val="0"/>
                </a:spcBef>
                <a:spcAft>
                  <a:spcPct val="35000"/>
                </a:spcAft>
              </a:pPr>
              <a:r>
                <a:rPr lang="en-US" b="1" dirty="0" smtClean="0"/>
                <a:t>eScience</a:t>
              </a:r>
              <a:endParaRPr lang="en-US" sz="1800" b="1" kern="1200" dirty="0"/>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lvl="0" algn="ctr" defTabSz="800100">
                <a:lnSpc>
                  <a:spcPct val="90000"/>
                </a:lnSpc>
                <a:spcBef>
                  <a:spcPct val="0"/>
                </a:spcBef>
                <a:spcAft>
                  <a:spcPct val="35000"/>
                </a:spcAft>
              </a:pPr>
              <a:r>
                <a:rPr lang="en-US" b="1" dirty="0" err="1" smtClean="0"/>
                <a:t>Multicore</a:t>
              </a: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8"/>
                                        </p:tgtEl>
                                        <p:attrNameLst>
                                          <p:attrName>style.opacity</p:attrName>
                                        </p:attrNameLst>
                                      </p:cBhvr>
                                      <p:to>
                                        <p:strVal val="0.1"/>
                                      </p:to>
                                    </p:set>
                                    <p:animEffect filter="image" prLst="opacity: 0.1">
                                      <p:cBhvr rctx="IE">
                                        <p:cTn id="7" dur="indefinite"/>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8229600" cy="1143000"/>
          </a:xfrm>
        </p:spPr>
        <p:txBody>
          <a:bodyPr>
            <a:normAutofit/>
          </a:bodyPr>
          <a:lstStyle/>
          <a:p>
            <a:r>
              <a:rPr lang="en-US" sz="4000" dirty="0" smtClean="0"/>
              <a:t>Dimension Reduction Algorithms</a:t>
            </a:r>
            <a:endParaRPr lang="en-US" sz="4000" dirty="0"/>
          </a:p>
        </p:txBody>
      </p:sp>
      <p:sp>
        <p:nvSpPr>
          <p:cNvPr id="10" name="Content Placeholder 9"/>
          <p:cNvSpPr>
            <a:spLocks noGrp="1"/>
          </p:cNvSpPr>
          <p:nvPr>
            <p:ph sz="half" idx="1"/>
          </p:nvPr>
        </p:nvSpPr>
        <p:spPr>
          <a:xfrm>
            <a:off x="152400" y="1143000"/>
            <a:ext cx="4495800" cy="4525963"/>
          </a:xfrm>
        </p:spPr>
        <p:txBody>
          <a:bodyPr>
            <a:normAutofit lnSpcReduction="10000"/>
          </a:bodyPr>
          <a:lstStyle/>
          <a:p>
            <a:pPr marL="228600" indent="-228600"/>
            <a:r>
              <a:rPr lang="en-US" sz="2000" b="1" dirty="0" smtClean="0"/>
              <a:t>Multidimensional Scaling (MDS) [1]</a:t>
            </a:r>
          </a:p>
          <a:p>
            <a:pPr marL="512763" lvl="1" indent="-284163">
              <a:buFont typeface="Courier New" pitchFamily="49" charset="0"/>
              <a:buChar char="o"/>
            </a:pPr>
            <a:r>
              <a:rPr lang="en-US" sz="1600" dirty="0" smtClean="0"/>
              <a:t>Given the proximity information among points.</a:t>
            </a:r>
          </a:p>
          <a:p>
            <a:pPr marL="512763" lvl="1" indent="-284163">
              <a:buFont typeface="Courier New" pitchFamily="49" charset="0"/>
              <a:buChar char="o"/>
            </a:pPr>
            <a:r>
              <a:rPr lang="en-US" sz="1600" dirty="0" smtClean="0"/>
              <a:t>Optimization problem to find mapping in target dimension of the given data based on pairwise proximity information while minimize the objective function.</a:t>
            </a:r>
          </a:p>
          <a:p>
            <a:pPr marL="512763" lvl="1" indent="-284163">
              <a:buFont typeface="Courier New" pitchFamily="49" charset="0"/>
              <a:buChar char="o"/>
            </a:pPr>
            <a:r>
              <a:rPr lang="en-US" sz="1600" dirty="0" smtClean="0"/>
              <a:t>Objective functions: STRESS (1) or SSTRESS (2)</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pPr marL="512763" lvl="1" indent="-284163">
              <a:buFont typeface="Courier New" pitchFamily="49" charset="0"/>
              <a:buChar char="o"/>
            </a:pPr>
            <a:r>
              <a:rPr lang="en-US" sz="1600" dirty="0" smtClean="0"/>
              <a:t>Only needs pairwise distances </a:t>
            </a:r>
            <a:r>
              <a:rPr lang="en-US" sz="1600" dirty="0" smtClean="0">
                <a:sym typeface="Symbol"/>
              </a:rPr>
              <a:t></a:t>
            </a:r>
            <a:r>
              <a:rPr lang="en-US" sz="1600" i="1" baseline="-25000" dirty="0" err="1" smtClean="0">
                <a:sym typeface="Symbol"/>
              </a:rPr>
              <a:t>ij</a:t>
            </a:r>
            <a:r>
              <a:rPr lang="en-US" sz="1600" dirty="0" smtClean="0">
                <a:sym typeface="Symbol"/>
              </a:rPr>
              <a:t> </a:t>
            </a:r>
            <a:r>
              <a:rPr lang="en-US" sz="1600" dirty="0" smtClean="0"/>
              <a:t>between original points (typically not Euclidean)</a:t>
            </a:r>
          </a:p>
          <a:p>
            <a:pPr marL="512763" lvl="1" indent="-284163">
              <a:buFont typeface="Courier New" pitchFamily="49" charset="0"/>
              <a:buChar char="o"/>
            </a:pPr>
            <a:r>
              <a:rPr lang="en-US" sz="1600" dirty="0" err="1" smtClean="0"/>
              <a:t>d</a:t>
            </a:r>
            <a:r>
              <a:rPr lang="en-US" sz="1600" i="1" baseline="-25000" dirty="0" err="1" smtClean="0"/>
              <a:t>ij</a:t>
            </a:r>
            <a:r>
              <a:rPr lang="en-US" sz="1600" dirty="0" smtClean="0"/>
              <a:t>(</a:t>
            </a:r>
            <a:r>
              <a:rPr lang="en-US" sz="1600" b="1" dirty="0" smtClean="0"/>
              <a:t>X</a:t>
            </a:r>
            <a:r>
              <a:rPr lang="en-US" sz="1600" dirty="0" smtClean="0"/>
              <a:t>) is Euclidean distance between mapped (3D) points</a:t>
            </a:r>
          </a:p>
        </p:txBody>
      </p:sp>
      <p:sp>
        <p:nvSpPr>
          <p:cNvPr id="14" name="Content Placeholder 13"/>
          <p:cNvSpPr>
            <a:spLocks noGrp="1"/>
          </p:cNvSpPr>
          <p:nvPr>
            <p:ph sz="half" idx="2"/>
          </p:nvPr>
        </p:nvSpPr>
        <p:spPr>
          <a:xfrm>
            <a:off x="4419600" y="1143000"/>
            <a:ext cx="4724400" cy="4525963"/>
          </a:xfrm>
        </p:spPr>
        <p:txBody>
          <a:bodyPr>
            <a:normAutofit lnSpcReduction="10000"/>
          </a:bodyPr>
          <a:lstStyle/>
          <a:p>
            <a:pPr marL="228600" indent="-228600"/>
            <a:r>
              <a:rPr lang="en-US" sz="2000" b="1" dirty="0" smtClean="0"/>
              <a:t>Generative Topographic Mapping </a:t>
            </a:r>
            <a:br>
              <a:rPr lang="en-US" sz="2000" b="1" dirty="0" smtClean="0"/>
            </a:br>
            <a:r>
              <a:rPr lang="en-US" sz="2000" b="1" dirty="0" smtClean="0"/>
              <a:t>(GTM) [2]</a:t>
            </a:r>
          </a:p>
          <a:p>
            <a:pPr marL="569913" lvl="1" indent="-284163">
              <a:buFont typeface="Courier New" pitchFamily="49" charset="0"/>
              <a:buChar char="o"/>
            </a:pPr>
            <a:r>
              <a:rPr lang="en-US" sz="1600" dirty="0" smtClean="0"/>
              <a:t>Find optimal K-representations for the given data (in 3D), known as </a:t>
            </a:r>
            <a:br>
              <a:rPr lang="en-US" sz="1600" dirty="0" smtClean="0"/>
            </a:br>
            <a:r>
              <a:rPr lang="en-US" sz="1600" dirty="0" smtClean="0"/>
              <a:t>K-cluster problem (NP-hard)</a:t>
            </a:r>
          </a:p>
          <a:p>
            <a:pPr marL="569913" lvl="1" indent="-284163">
              <a:buFont typeface="Courier New" pitchFamily="49" charset="0"/>
              <a:buChar char="o"/>
            </a:pPr>
            <a:r>
              <a:rPr lang="en-US" sz="1600" dirty="0" smtClean="0"/>
              <a:t>Original algorithm use EM method for optimization</a:t>
            </a:r>
          </a:p>
          <a:p>
            <a:pPr marL="569913" lvl="1" indent="-284163">
              <a:buFont typeface="Courier New" pitchFamily="49" charset="0"/>
              <a:buChar char="o"/>
            </a:pPr>
            <a:r>
              <a:rPr lang="en-US" sz="1600" dirty="0" smtClean="0"/>
              <a:t>Deterministic Annealing algorithm can be used for finding a global solution</a:t>
            </a:r>
          </a:p>
          <a:p>
            <a:pPr marL="569913" lvl="1" indent="-284163">
              <a:buFont typeface="Courier New" pitchFamily="49" charset="0"/>
              <a:buChar char="o"/>
            </a:pPr>
            <a:r>
              <a:rPr lang="en-US" sz="1600" dirty="0" smtClean="0"/>
              <a:t>Objective functions is to maximize log-likelihood:</a:t>
            </a:r>
          </a:p>
          <a:p>
            <a:pPr>
              <a:buNone/>
            </a:pPr>
            <a:endParaRPr lang="en-US" dirty="0"/>
          </a:p>
        </p:txBody>
      </p:sp>
      <p:pic>
        <p:nvPicPr>
          <p:cNvPr id="12" name="Picture 11" descr="MDS_eqs.png"/>
          <p:cNvPicPr>
            <a:picLocks noChangeAspect="1"/>
          </p:cNvPicPr>
          <p:nvPr/>
        </p:nvPicPr>
        <p:blipFill>
          <a:blip r:embed="rId3" cstate="print"/>
          <a:stretch>
            <a:fillRect/>
          </a:stretch>
        </p:blipFill>
        <p:spPr>
          <a:xfrm>
            <a:off x="381000" y="3352800"/>
            <a:ext cx="4220449" cy="1066800"/>
          </a:xfrm>
          <a:prstGeom prst="rect">
            <a:avLst/>
          </a:prstGeom>
        </p:spPr>
      </p:pic>
      <p:pic>
        <p:nvPicPr>
          <p:cNvPr id="1027" name="Picture 3"/>
          <p:cNvPicPr>
            <a:picLocks noChangeAspect="1" noChangeArrowheads="1"/>
          </p:cNvPicPr>
          <p:nvPr/>
        </p:nvPicPr>
        <p:blipFill>
          <a:blip r:embed="rId4" cstate="print"/>
          <a:srcRect/>
          <a:stretch>
            <a:fillRect/>
          </a:stretch>
        </p:blipFill>
        <p:spPr bwMode="auto">
          <a:xfrm>
            <a:off x="4953000" y="4038600"/>
            <a:ext cx="3810000" cy="736914"/>
          </a:xfrm>
          <a:prstGeom prst="rect">
            <a:avLst/>
          </a:prstGeom>
          <a:noFill/>
          <a:ln w="9525">
            <a:noFill/>
            <a:miter lim="800000"/>
            <a:headEnd/>
            <a:tailEnd/>
          </a:ln>
        </p:spPr>
      </p:pic>
      <p:sp>
        <p:nvSpPr>
          <p:cNvPr id="7" name="TextBox 6"/>
          <p:cNvSpPr txBox="1"/>
          <p:nvPr/>
        </p:nvSpPr>
        <p:spPr>
          <a:xfrm>
            <a:off x="457200" y="5715000"/>
            <a:ext cx="8686800" cy="646331"/>
          </a:xfrm>
          <a:prstGeom prst="rect">
            <a:avLst/>
          </a:prstGeom>
          <a:noFill/>
        </p:spPr>
        <p:txBody>
          <a:bodyPr wrap="square" rtlCol="0">
            <a:spAutoFit/>
          </a:bodyPr>
          <a:lstStyle/>
          <a:p>
            <a:r>
              <a:rPr lang="en-US" sz="1200" dirty="0" smtClean="0">
                <a:solidFill>
                  <a:schemeClr val="tx2">
                    <a:lumMod val="75000"/>
                  </a:schemeClr>
                </a:solidFill>
              </a:rPr>
              <a:t>[1]</a:t>
            </a:r>
            <a:r>
              <a:rPr lang="en-US" sz="1200" dirty="0" smtClean="0"/>
              <a:t> I. Borg and P. J. </a:t>
            </a:r>
            <a:r>
              <a:rPr lang="en-US" sz="1200" dirty="0" err="1" smtClean="0"/>
              <a:t>Groenen</a:t>
            </a:r>
            <a:r>
              <a:rPr lang="en-US" sz="1200" dirty="0" smtClean="0"/>
              <a:t>. </a:t>
            </a:r>
            <a:r>
              <a:rPr lang="en-US" sz="1200" i="1" dirty="0" smtClean="0"/>
              <a:t>Modern Multidimensional Scaling: Theory and Applications. Springer, New </a:t>
            </a:r>
            <a:r>
              <a:rPr lang="en-US" sz="1200" dirty="0" smtClean="0"/>
              <a:t>York, NY, U.S.A., 2005.</a:t>
            </a:r>
          </a:p>
          <a:p>
            <a:r>
              <a:rPr lang="en-US" sz="1200" dirty="0" smtClean="0"/>
              <a:t>[2] C. Bishop, M. </a:t>
            </a:r>
            <a:r>
              <a:rPr lang="en-US" sz="1200" dirty="0" err="1" smtClean="0"/>
              <a:t>Svens´en</a:t>
            </a:r>
            <a:r>
              <a:rPr lang="en-US" sz="1200" dirty="0" smtClean="0"/>
              <a:t>, and C. Williams. GTM: The generative topographic mapping. </a:t>
            </a:r>
            <a:r>
              <a:rPr lang="en-US" sz="1200" i="1" dirty="0" smtClean="0"/>
              <a:t>Neural computation, </a:t>
            </a:r>
            <a:r>
              <a:rPr lang="en-US" sz="1200" dirty="0" smtClean="0"/>
              <a:t>10(1):215–234, 1998.</a:t>
            </a:r>
          </a:p>
          <a:p>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PlotViz</a:t>
            </a:r>
            <a:r>
              <a:rPr lang="en-US" dirty="0" smtClean="0"/>
              <a:t> Screenshot (I) - MDS</a:t>
            </a:r>
            <a:endParaRPr lang="en-US" dirty="0"/>
          </a:p>
        </p:txBody>
      </p:sp>
      <p:sp>
        <p:nvSpPr>
          <p:cNvPr id="3" name="Rectangle 2"/>
          <p:cNvSpPr/>
          <p:nvPr/>
        </p:nvSpPr>
        <p:spPr>
          <a:xfrm>
            <a:off x="0" y="1417638"/>
            <a:ext cx="9144000" cy="544036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stretch>
            <a:fillRect/>
          </a:stretch>
        </p:blipFill>
        <p:spPr>
          <a:xfrm rot="5400000" flipH="1">
            <a:off x="108758" y="1600200"/>
            <a:ext cx="4648200" cy="4528357"/>
          </a:xfrm>
          <a:prstGeom prst="rect">
            <a:avLst/>
          </a:prstGeom>
        </p:spPr>
      </p:pic>
      <p:pic>
        <p:nvPicPr>
          <p:cNvPr id="5" name="Picture 4"/>
          <p:cNvPicPr>
            <a:picLocks noChangeAspect="1"/>
          </p:cNvPicPr>
          <p:nvPr/>
        </p:nvPicPr>
        <p:blipFill>
          <a:blip r:embed="rId4" cstate="print"/>
          <a:stretch>
            <a:fillRect/>
          </a:stretch>
        </p:blipFill>
        <p:spPr>
          <a:xfrm rot="5400000" flipH="1">
            <a:off x="4402153" y="1633925"/>
            <a:ext cx="4699373" cy="4512079"/>
          </a:xfrm>
          <a:prstGeom prst="rect">
            <a:avLst/>
          </a:prstGeom>
        </p:spPr>
      </p:pic>
      <p:pic>
        <p:nvPicPr>
          <p:cNvPr id="6" name="Picture 5"/>
          <p:cNvPicPr>
            <a:picLocks noChangeAspect="1"/>
          </p:cNvPicPr>
          <p:nvPr/>
        </p:nvPicPr>
        <p:blipFill>
          <a:blip r:embed="rId5" cstate="print"/>
          <a:srcRect t="44447" b="48715"/>
          <a:stretch>
            <a:fillRect/>
          </a:stretch>
        </p:blipFill>
        <p:spPr>
          <a:xfrm>
            <a:off x="1752600" y="6248400"/>
            <a:ext cx="2501900" cy="304800"/>
          </a:xfrm>
          <a:prstGeom prst="rect">
            <a:avLst/>
          </a:prstGeom>
        </p:spPr>
      </p:pic>
      <p:pic>
        <p:nvPicPr>
          <p:cNvPr id="7" name="Picture 6"/>
          <p:cNvPicPr>
            <a:picLocks noChangeAspect="1"/>
          </p:cNvPicPr>
          <p:nvPr/>
        </p:nvPicPr>
        <p:blipFill>
          <a:blip r:embed="rId5" cstate="print"/>
          <a:srcRect t="22223" b="70939"/>
          <a:stretch>
            <a:fillRect/>
          </a:stretch>
        </p:blipFill>
        <p:spPr>
          <a:xfrm>
            <a:off x="6336489" y="6248400"/>
            <a:ext cx="2501900" cy="3048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417638"/>
            <a:ext cx="9144000" cy="544036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lstStyle/>
          <a:p>
            <a:r>
              <a:rPr lang="en-US" dirty="0" err="1" smtClean="0"/>
              <a:t>PlotViz</a:t>
            </a:r>
            <a:r>
              <a:rPr lang="en-US" dirty="0" smtClean="0"/>
              <a:t> Screenshot (II) - GTM</a:t>
            </a:r>
            <a:endParaRPr lang="en-US" dirty="0"/>
          </a:p>
        </p:txBody>
      </p:sp>
      <p:pic>
        <p:nvPicPr>
          <p:cNvPr id="4" name="Picture 3"/>
          <p:cNvPicPr>
            <a:picLocks noChangeAspect="1"/>
          </p:cNvPicPr>
          <p:nvPr/>
        </p:nvPicPr>
        <p:blipFill>
          <a:blip r:embed="rId3" cstate="print"/>
          <a:stretch>
            <a:fillRect/>
          </a:stretch>
        </p:blipFill>
        <p:spPr>
          <a:xfrm>
            <a:off x="228600" y="1828800"/>
            <a:ext cx="4343400" cy="4150690"/>
          </a:xfrm>
          <a:prstGeom prst="rect">
            <a:avLst/>
          </a:prstGeom>
        </p:spPr>
      </p:pic>
      <p:pic>
        <p:nvPicPr>
          <p:cNvPr id="10" name="Picture 9"/>
          <p:cNvPicPr>
            <a:picLocks noChangeAspect="1"/>
          </p:cNvPicPr>
          <p:nvPr/>
        </p:nvPicPr>
        <p:blipFill>
          <a:blip r:embed="rId4" cstate="print"/>
          <a:srcRect t="44447" b="48715"/>
          <a:stretch>
            <a:fillRect/>
          </a:stretch>
        </p:blipFill>
        <p:spPr>
          <a:xfrm>
            <a:off x="1752600" y="6248400"/>
            <a:ext cx="2501900" cy="304800"/>
          </a:xfrm>
          <a:prstGeom prst="rect">
            <a:avLst/>
          </a:prstGeom>
        </p:spPr>
      </p:pic>
      <p:pic>
        <p:nvPicPr>
          <p:cNvPr id="11" name="Picture 10"/>
          <p:cNvPicPr>
            <a:picLocks noChangeAspect="1"/>
          </p:cNvPicPr>
          <p:nvPr/>
        </p:nvPicPr>
        <p:blipFill>
          <a:blip r:embed="rId5" cstate="print"/>
          <a:stretch>
            <a:fillRect/>
          </a:stretch>
        </p:blipFill>
        <p:spPr>
          <a:xfrm>
            <a:off x="4572000" y="1828800"/>
            <a:ext cx="4266389" cy="4343400"/>
          </a:xfrm>
          <a:prstGeom prst="rect">
            <a:avLst/>
          </a:prstGeom>
        </p:spPr>
      </p:pic>
      <p:pic>
        <p:nvPicPr>
          <p:cNvPr id="12" name="Picture 11"/>
          <p:cNvPicPr>
            <a:picLocks noChangeAspect="1"/>
          </p:cNvPicPr>
          <p:nvPr/>
        </p:nvPicPr>
        <p:blipFill>
          <a:blip r:embed="rId4" cstate="print"/>
          <a:srcRect t="22223" b="70939"/>
          <a:stretch>
            <a:fillRect/>
          </a:stretch>
        </p:blipFill>
        <p:spPr>
          <a:xfrm>
            <a:off x="6336489" y="6248400"/>
            <a:ext cx="2501900" cy="30480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High Performance Data Visualization..</a:t>
            </a:r>
            <a:endParaRPr lang="en-US" dirty="0"/>
          </a:p>
        </p:txBody>
      </p:sp>
      <p:sp>
        <p:nvSpPr>
          <p:cNvPr id="4" name="Content Placeholder 3"/>
          <p:cNvSpPr>
            <a:spLocks noGrp="1"/>
          </p:cNvSpPr>
          <p:nvPr>
            <p:ph idx="1"/>
          </p:nvPr>
        </p:nvSpPr>
        <p:spPr>
          <a:xfrm>
            <a:off x="228600" y="1143000"/>
            <a:ext cx="8763000" cy="1143000"/>
          </a:xfrm>
        </p:spPr>
        <p:txBody>
          <a:bodyPr>
            <a:normAutofit fontScale="55000" lnSpcReduction="20000"/>
          </a:bodyPr>
          <a:lstStyle/>
          <a:p>
            <a:pPr marL="228600" indent="-228600"/>
            <a:r>
              <a:rPr lang="en-US" dirty="0" smtClean="0"/>
              <a:t>Developed parallel MDS and GTM algorithm to visualize large and high-dimensional data</a:t>
            </a:r>
          </a:p>
          <a:p>
            <a:pPr marL="228600" indent="-228600"/>
            <a:r>
              <a:rPr lang="en-US" dirty="0" smtClean="0"/>
              <a:t>Processed 0.1 million </a:t>
            </a:r>
            <a:r>
              <a:rPr lang="en-US" dirty="0" err="1" smtClean="0"/>
              <a:t>PubChem</a:t>
            </a:r>
            <a:r>
              <a:rPr lang="en-US" dirty="0" smtClean="0"/>
              <a:t> data having 166 dimensions</a:t>
            </a:r>
          </a:p>
          <a:p>
            <a:pPr marL="228600" indent="-228600"/>
            <a:r>
              <a:rPr lang="en-US" dirty="0" smtClean="0"/>
              <a:t>Parallel interpolation can process up to 2M </a:t>
            </a:r>
            <a:r>
              <a:rPr lang="en-US" dirty="0" err="1" smtClean="0"/>
              <a:t>PubChem</a:t>
            </a:r>
            <a:r>
              <a:rPr lang="en-US" dirty="0" smtClean="0"/>
              <a:t> points</a:t>
            </a:r>
          </a:p>
        </p:txBody>
      </p:sp>
      <p:pic>
        <p:nvPicPr>
          <p:cNvPr id="19" name="Picture 3"/>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3429000" y="2209800"/>
            <a:ext cx="2454250" cy="2403855"/>
          </a:xfrm>
          <a:prstGeom prst="rect">
            <a:avLst/>
          </a:prstGeom>
          <a:noFill/>
          <a:ln w="9525">
            <a:noFill/>
            <a:miter lim="800000"/>
            <a:headEnd/>
            <a:tailEnd/>
          </a:ln>
        </p:spPr>
      </p:pic>
      <p:pic>
        <p:nvPicPr>
          <p:cNvPr id="21" name="Picture 4"/>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6324600" y="2209800"/>
            <a:ext cx="2473948" cy="2264945"/>
          </a:xfrm>
          <a:prstGeom prst="rect">
            <a:avLst/>
          </a:prstGeom>
          <a:noFill/>
          <a:ln w="9525">
            <a:noFill/>
            <a:miter lim="800000"/>
            <a:headEnd/>
            <a:tailEnd/>
          </a:ln>
        </p:spPr>
      </p:pic>
      <p:pic>
        <p:nvPicPr>
          <p:cNvPr id="22" name="Picture 5"/>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304800" y="2057400"/>
            <a:ext cx="2743200" cy="2647949"/>
          </a:xfrm>
          <a:prstGeom prst="rect">
            <a:avLst/>
          </a:prstGeom>
          <a:noFill/>
          <a:ln w="9525">
            <a:noFill/>
            <a:miter lim="800000"/>
            <a:headEnd/>
            <a:tailEnd/>
          </a:ln>
        </p:spPr>
      </p:pic>
      <p:sp>
        <p:nvSpPr>
          <p:cNvPr id="24" name="Rectangle 8"/>
          <p:cNvSpPr>
            <a:spLocks noChangeArrowheads="1"/>
          </p:cNvSpPr>
          <p:nvPr/>
        </p:nvSpPr>
        <p:spPr bwMode="auto">
          <a:xfrm>
            <a:off x="228600" y="4724400"/>
            <a:ext cx="2895600" cy="1384995"/>
          </a:xfrm>
          <a:prstGeom prst="rect">
            <a:avLst/>
          </a:prstGeom>
          <a:noFill/>
          <a:ln w="9525">
            <a:noFill/>
            <a:miter lim="800000"/>
            <a:headEnd/>
            <a:tailEnd/>
          </a:ln>
        </p:spPr>
        <p:txBody>
          <a:bodyPr wrap="square">
            <a:spAutoFit/>
          </a:bodyPr>
          <a:lstStyle/>
          <a:p>
            <a:r>
              <a:rPr lang="en-US" sz="1400" b="1" i="1" dirty="0" smtClean="0">
                <a:latin typeface="Calibri" pitchFamily="34" charset="0"/>
              </a:rPr>
              <a:t>MDS for 100k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100k </a:t>
            </a:r>
            <a:r>
              <a:rPr lang="en-US" sz="1400" dirty="0" err="1" smtClean="0">
                <a:latin typeface="Calibri" pitchFamily="34" charset="0"/>
              </a:rPr>
              <a:t>PubChem</a:t>
            </a:r>
            <a:r>
              <a:rPr lang="en-US" sz="1400" dirty="0" smtClean="0">
                <a:latin typeface="Calibri" pitchFamily="34" charset="0"/>
              </a:rPr>
              <a:t> data having 166 dimensions are visualized in 3D space. Colors represent 2 clusters separated by their structural proximity.</a:t>
            </a:r>
            <a:endParaRPr lang="en-US" sz="1400" dirty="0">
              <a:latin typeface="Calibri" pitchFamily="34" charset="0"/>
            </a:endParaRPr>
          </a:p>
        </p:txBody>
      </p:sp>
      <p:sp>
        <p:nvSpPr>
          <p:cNvPr id="26" name="Rectangle 8"/>
          <p:cNvSpPr>
            <a:spLocks noChangeArrowheads="1"/>
          </p:cNvSpPr>
          <p:nvPr/>
        </p:nvSpPr>
        <p:spPr bwMode="auto">
          <a:xfrm>
            <a:off x="3200400" y="4724400"/>
            <a:ext cx="2895600" cy="1169551"/>
          </a:xfrm>
          <a:prstGeom prst="rect">
            <a:avLst/>
          </a:prstGeom>
          <a:noFill/>
          <a:ln w="9525">
            <a:noFill/>
            <a:miter lim="800000"/>
            <a:headEnd/>
            <a:tailEnd/>
          </a:ln>
        </p:spPr>
        <p:txBody>
          <a:bodyPr wrap="square">
            <a:spAutoFit/>
          </a:bodyPr>
          <a:lstStyle/>
          <a:p>
            <a:r>
              <a:rPr lang="en-US" sz="1400" b="1" i="1" dirty="0" smtClean="0">
                <a:latin typeface="Calibri" pitchFamily="34" charset="0"/>
              </a:rPr>
              <a:t>GTM for 930k genes and diseases</a:t>
            </a:r>
          </a:p>
          <a:p>
            <a:r>
              <a:rPr lang="en-US" sz="1400" dirty="0" smtClean="0">
                <a:latin typeface="Calibri" pitchFamily="34" charset="0"/>
              </a:rPr>
              <a:t>Genes (green color) and diseases (others) are plotted in 3D space, aiming at finding  cause-and-effect relationships.</a:t>
            </a:r>
            <a:endParaRPr lang="en-US" sz="1400" dirty="0">
              <a:latin typeface="Calibri" pitchFamily="34" charset="0"/>
            </a:endParaRPr>
          </a:p>
        </p:txBody>
      </p:sp>
      <p:sp>
        <p:nvSpPr>
          <p:cNvPr id="27" name="Rectangle 8"/>
          <p:cNvSpPr>
            <a:spLocks noChangeArrowheads="1"/>
          </p:cNvSpPr>
          <p:nvPr/>
        </p:nvSpPr>
        <p:spPr bwMode="auto">
          <a:xfrm>
            <a:off x="6096000" y="4571762"/>
            <a:ext cx="2895600" cy="1600438"/>
          </a:xfrm>
          <a:prstGeom prst="rect">
            <a:avLst/>
          </a:prstGeom>
          <a:noFill/>
          <a:ln w="9525">
            <a:noFill/>
            <a:miter lim="800000"/>
            <a:headEnd/>
            <a:tailEnd/>
          </a:ln>
        </p:spPr>
        <p:txBody>
          <a:bodyPr wrap="square">
            <a:spAutoFit/>
          </a:bodyPr>
          <a:lstStyle/>
          <a:p>
            <a:r>
              <a:rPr lang="en-US" sz="1400" b="1" i="1" dirty="0" smtClean="0">
                <a:latin typeface="Calibri" pitchFamily="34" charset="0"/>
              </a:rPr>
              <a:t>GTM with interpolation for </a:t>
            </a:r>
            <a:br>
              <a:rPr lang="en-US" sz="1400" b="1" i="1" dirty="0" smtClean="0">
                <a:latin typeface="Calibri" pitchFamily="34" charset="0"/>
              </a:rPr>
            </a:br>
            <a:r>
              <a:rPr lang="en-US" sz="1400" b="1" i="1" dirty="0" smtClean="0">
                <a:latin typeface="Calibri" pitchFamily="34" charset="0"/>
              </a:rPr>
              <a:t>2M </a:t>
            </a:r>
            <a:r>
              <a:rPr lang="en-US" sz="1400" b="1" i="1" dirty="0" err="1" smtClean="0">
                <a:latin typeface="Calibri" pitchFamily="34" charset="0"/>
              </a:rPr>
              <a:t>PubChem</a:t>
            </a:r>
            <a:r>
              <a:rPr lang="en-US" sz="1400" b="1" i="1" dirty="0" smtClean="0">
                <a:latin typeface="Calibri" pitchFamily="34" charset="0"/>
              </a:rPr>
              <a:t> data</a:t>
            </a:r>
          </a:p>
          <a:p>
            <a:r>
              <a:rPr lang="en-US" sz="1400" dirty="0" smtClean="0">
                <a:latin typeface="Calibri" pitchFamily="34" charset="0"/>
              </a:rPr>
              <a:t>2M </a:t>
            </a:r>
            <a:r>
              <a:rPr lang="en-US" sz="1400" dirty="0" err="1" smtClean="0">
                <a:latin typeface="Calibri" pitchFamily="34" charset="0"/>
              </a:rPr>
              <a:t>PubChem</a:t>
            </a:r>
            <a:r>
              <a:rPr lang="en-US" sz="1400" dirty="0" smtClean="0">
                <a:latin typeface="Calibri" pitchFamily="34" charset="0"/>
              </a:rPr>
              <a:t> data is plotted in 3D with GTM interpolation approach. Red points are 100k sampled data and blue points are 4M interpolated points.</a:t>
            </a:r>
            <a:endParaRPr lang="en-US" sz="1400" dirty="0">
              <a:latin typeface="Calibri" pitchFamily="34" charset="0"/>
            </a:endParaRPr>
          </a:p>
        </p:txBody>
      </p:sp>
      <p:sp>
        <p:nvSpPr>
          <p:cNvPr id="10" name="TextBox 9"/>
          <p:cNvSpPr txBox="1"/>
          <p:nvPr/>
        </p:nvSpPr>
        <p:spPr>
          <a:xfrm>
            <a:off x="228600" y="6248400"/>
            <a:ext cx="3886200" cy="276999"/>
          </a:xfrm>
          <a:prstGeom prst="rect">
            <a:avLst/>
          </a:prstGeom>
          <a:noFill/>
        </p:spPr>
        <p:txBody>
          <a:bodyPr wrap="square" rtlCol="0">
            <a:spAutoFit/>
          </a:bodyPr>
          <a:lstStyle/>
          <a:p>
            <a:r>
              <a:rPr lang="en-US" sz="1200" dirty="0" smtClean="0">
                <a:solidFill>
                  <a:schemeClr val="tx2">
                    <a:lumMod val="75000"/>
                  </a:schemeClr>
                </a:solidFill>
              </a:rPr>
              <a:t>[3] </a:t>
            </a:r>
            <a:r>
              <a:rPr lang="en-US" sz="1200" dirty="0" err="1" smtClean="0"/>
              <a:t>PubChem</a:t>
            </a:r>
            <a:r>
              <a:rPr lang="en-US" sz="1200" dirty="0" smtClean="0"/>
              <a:t> project, http://pubchem.ncbi.nlm.nih.gov/</a:t>
            </a:r>
            <a:endParaRPr lang="en-US" sz="12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Interpolation Method</a:t>
            </a:r>
            <a:endParaRPr lang="en-US" dirty="0"/>
          </a:p>
        </p:txBody>
      </p:sp>
      <p:sp>
        <p:nvSpPr>
          <p:cNvPr id="8" name="Content Placeholder 7"/>
          <p:cNvSpPr>
            <a:spLocks noGrp="1"/>
          </p:cNvSpPr>
          <p:nvPr>
            <p:ph idx="1"/>
          </p:nvPr>
        </p:nvSpPr>
        <p:spPr>
          <a:xfrm>
            <a:off x="457200" y="1600200"/>
            <a:ext cx="8229600" cy="2590800"/>
          </a:xfrm>
        </p:spPr>
        <p:txBody>
          <a:bodyPr>
            <a:normAutofit fontScale="77500" lnSpcReduction="20000"/>
          </a:bodyPr>
          <a:lstStyle/>
          <a:p>
            <a:r>
              <a:rPr lang="en-US" dirty="0" smtClean="0"/>
              <a:t>MDS and GTM are highly memory and time consuming process for large dataset such as millions of data points</a:t>
            </a:r>
          </a:p>
          <a:p>
            <a:r>
              <a:rPr lang="en-US" dirty="0" smtClean="0"/>
              <a:t>MDS requires O(N</a:t>
            </a:r>
            <a:r>
              <a:rPr lang="en-US" baseline="30000" dirty="0" smtClean="0"/>
              <a:t>2</a:t>
            </a:r>
            <a:r>
              <a:rPr lang="en-US" dirty="0" smtClean="0"/>
              <a:t>) and GTM does O(KN) (N is the number of data points and K is the number of latent variables)</a:t>
            </a:r>
          </a:p>
          <a:p>
            <a:r>
              <a:rPr lang="en-US" dirty="0" smtClean="0"/>
              <a:t>Training only for sampled data and interpolating for out-of-sample set can improve performance</a:t>
            </a:r>
          </a:p>
          <a:p>
            <a:r>
              <a:rPr lang="en-US" dirty="0" smtClean="0"/>
              <a:t>Interpolation is a pleasingly parallel application</a:t>
            </a:r>
          </a:p>
          <a:p>
            <a:endParaRPr lang="en-US" dirty="0" smtClean="0"/>
          </a:p>
        </p:txBody>
      </p:sp>
      <p:sp>
        <p:nvSpPr>
          <p:cNvPr id="9" name="Rectangle 8"/>
          <p:cNvSpPr/>
          <p:nvPr/>
        </p:nvSpPr>
        <p:spPr>
          <a:xfrm>
            <a:off x="838200" y="4355068"/>
            <a:ext cx="1600200" cy="609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 </a:t>
            </a:r>
            <a:br>
              <a:rPr lang="en-US" dirty="0" smtClean="0"/>
            </a:br>
            <a:r>
              <a:rPr lang="en-US" dirty="0" smtClean="0"/>
              <a:t>in-sample</a:t>
            </a:r>
            <a:endParaRPr lang="en-US" dirty="0"/>
          </a:p>
        </p:txBody>
      </p:sp>
      <p:sp>
        <p:nvSpPr>
          <p:cNvPr id="11" name="Rectangle 10"/>
          <p:cNvSpPr/>
          <p:nvPr/>
        </p:nvSpPr>
        <p:spPr>
          <a:xfrm>
            <a:off x="8382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N-n</a:t>
            </a:r>
          </a:p>
          <a:p>
            <a:pPr algn="ctr"/>
            <a:r>
              <a:rPr lang="en-US" dirty="0" smtClean="0"/>
              <a:t>out-of-sample</a:t>
            </a:r>
            <a:endParaRPr lang="en-US" dirty="0"/>
          </a:p>
        </p:txBody>
      </p:sp>
      <p:sp>
        <p:nvSpPr>
          <p:cNvPr id="12" name="TextBox 11"/>
          <p:cNvSpPr txBox="1"/>
          <p:nvPr/>
        </p:nvSpPr>
        <p:spPr>
          <a:xfrm>
            <a:off x="838200" y="5879068"/>
            <a:ext cx="1600200" cy="369332"/>
          </a:xfrm>
          <a:prstGeom prst="rect">
            <a:avLst/>
          </a:prstGeom>
          <a:noFill/>
        </p:spPr>
        <p:txBody>
          <a:bodyPr wrap="square" rtlCol="0">
            <a:spAutoFit/>
          </a:bodyPr>
          <a:lstStyle/>
          <a:p>
            <a:pPr algn="ctr"/>
            <a:r>
              <a:rPr lang="en-US" dirty="0" smtClean="0"/>
              <a:t>Total N data</a:t>
            </a:r>
            <a:endParaRPr lang="en-US" dirty="0"/>
          </a:p>
        </p:txBody>
      </p:sp>
      <p:sp>
        <p:nvSpPr>
          <p:cNvPr id="13" name="Rectangle 12"/>
          <p:cNvSpPr/>
          <p:nvPr/>
        </p:nvSpPr>
        <p:spPr>
          <a:xfrm>
            <a:off x="2895600" y="4420382"/>
            <a:ext cx="1447800" cy="4753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Training</a:t>
            </a:r>
          </a:p>
        </p:txBody>
      </p:sp>
      <p:sp>
        <p:nvSpPr>
          <p:cNvPr id="14" name="Rectangle 13"/>
          <p:cNvSpPr/>
          <p:nvPr/>
        </p:nvSpPr>
        <p:spPr>
          <a:xfrm>
            <a:off x="4572000" y="5146096"/>
            <a:ext cx="1447800" cy="551543"/>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Interpolation</a:t>
            </a:r>
          </a:p>
        </p:txBody>
      </p:sp>
      <p:cxnSp>
        <p:nvCxnSpPr>
          <p:cNvPr id="16" name="Straight Arrow Connector 15"/>
          <p:cNvCxnSpPr>
            <a:stCxn id="9" idx="3"/>
            <a:endCxn id="13" idx="1"/>
          </p:cNvCxnSpPr>
          <p:nvPr/>
        </p:nvCxnSpPr>
        <p:spPr>
          <a:xfrm flipV="1">
            <a:off x="2438400" y="4658054"/>
            <a:ext cx="457200" cy="181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hape 26"/>
          <p:cNvCxnSpPr>
            <a:stCxn id="13" idx="3"/>
            <a:endCxn id="14" idx="0"/>
          </p:cNvCxnSpPr>
          <p:nvPr/>
        </p:nvCxnSpPr>
        <p:spPr>
          <a:xfrm>
            <a:off x="4343400" y="4658054"/>
            <a:ext cx="952500" cy="488042"/>
          </a:xfrm>
          <a:prstGeom prst="bentConnector2">
            <a:avLst/>
          </a:prstGeom>
          <a:ln w="38100">
            <a:prstDash val="sysDash"/>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11" idx="3"/>
            <a:endCxn id="14" idx="1"/>
          </p:cNvCxnSpPr>
          <p:nvPr/>
        </p:nvCxnSpPr>
        <p:spPr>
          <a:xfrm>
            <a:off x="2438400" y="5421868"/>
            <a:ext cx="21336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xtBox 36"/>
          <p:cNvSpPr txBox="1"/>
          <p:nvPr/>
        </p:nvSpPr>
        <p:spPr>
          <a:xfrm>
            <a:off x="4724400" y="4355068"/>
            <a:ext cx="1600200" cy="307777"/>
          </a:xfrm>
          <a:prstGeom prst="rect">
            <a:avLst/>
          </a:prstGeom>
          <a:noFill/>
        </p:spPr>
        <p:txBody>
          <a:bodyPr wrap="square" rtlCol="0">
            <a:spAutoFit/>
          </a:bodyPr>
          <a:lstStyle/>
          <a:p>
            <a:pPr algn="ctr"/>
            <a:r>
              <a:rPr lang="en-US" sz="1400" dirty="0" smtClean="0"/>
              <a:t>Trained data</a:t>
            </a:r>
            <a:endParaRPr lang="en-US" sz="1400" dirty="0"/>
          </a:p>
        </p:txBody>
      </p:sp>
      <p:cxnSp>
        <p:nvCxnSpPr>
          <p:cNvPr id="38" name="Straight Arrow Connector 37"/>
          <p:cNvCxnSpPr>
            <a:stCxn id="14" idx="3"/>
          </p:cNvCxnSpPr>
          <p:nvPr/>
        </p:nvCxnSpPr>
        <p:spPr>
          <a:xfrm>
            <a:off x="6019800" y="5421868"/>
            <a:ext cx="762000" cy="15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1" name="Rectangle 40"/>
          <p:cNvSpPr/>
          <p:nvPr/>
        </p:nvSpPr>
        <p:spPr>
          <a:xfrm>
            <a:off x="6781800" y="4964668"/>
            <a:ext cx="1600200" cy="9144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t>Interpolated </a:t>
            </a:r>
          </a:p>
          <a:p>
            <a:pPr algn="ctr"/>
            <a:r>
              <a:rPr lang="en-US" dirty="0" smtClean="0"/>
              <a:t>MDS/GTM map</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44562"/>
          </a:xfrm>
        </p:spPr>
        <p:txBody>
          <a:bodyPr>
            <a:normAutofit fontScale="90000"/>
          </a:bodyPr>
          <a:lstStyle/>
          <a:p>
            <a:r>
              <a:rPr lang="en-US" dirty="0" smtClean="0"/>
              <a:t>Quality Comparison </a:t>
            </a:r>
            <a:br>
              <a:rPr lang="en-US" dirty="0" smtClean="0"/>
            </a:br>
            <a:r>
              <a:rPr lang="en-US" dirty="0" smtClean="0"/>
              <a:t>(Original vs. Interpolation)</a:t>
            </a:r>
            <a:endParaRPr lang="en-US" dirty="0"/>
          </a:p>
        </p:txBody>
      </p:sp>
      <p:sp>
        <p:nvSpPr>
          <p:cNvPr id="3" name="Text Placeholder 2"/>
          <p:cNvSpPr>
            <a:spLocks noGrp="1"/>
          </p:cNvSpPr>
          <p:nvPr>
            <p:ph type="body" idx="1"/>
          </p:nvPr>
        </p:nvSpPr>
        <p:spPr>
          <a:xfrm>
            <a:off x="457200" y="1447800"/>
            <a:ext cx="4040188" cy="446087"/>
          </a:xfrm>
        </p:spPr>
        <p:txBody>
          <a:bodyPr>
            <a:normAutofit lnSpcReduction="10000"/>
          </a:bodyPr>
          <a:lstStyle/>
          <a:p>
            <a:pPr algn="ctr"/>
            <a:r>
              <a:rPr lang="en-US" dirty="0" smtClean="0"/>
              <a:t>MDS</a:t>
            </a:r>
            <a:endParaRPr lang="en-US" dirty="0"/>
          </a:p>
        </p:txBody>
      </p:sp>
      <p:sp>
        <p:nvSpPr>
          <p:cNvPr id="4" name="Content Placeholder 3"/>
          <p:cNvSpPr>
            <a:spLocks noGrp="1"/>
          </p:cNvSpPr>
          <p:nvPr>
            <p:ph sz="half" idx="2"/>
          </p:nvPr>
        </p:nvSpPr>
        <p:spPr>
          <a:xfrm>
            <a:off x="457200" y="1828800"/>
            <a:ext cx="4040188" cy="4800599"/>
          </a:xfrm>
        </p:spPr>
        <p:txBody>
          <a:bodyPr>
            <a:normAutofit/>
          </a:bodyPr>
          <a:lstStyle/>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endParaRPr lang="en-US" sz="1400" dirty="0" smtClean="0"/>
          </a:p>
          <a:p>
            <a:endParaRPr lang="en-US" sz="1400" dirty="0"/>
          </a:p>
          <a:p>
            <a:r>
              <a:rPr lang="en-US" sz="1400" dirty="0" smtClean="0"/>
              <a:t>Quality </a:t>
            </a:r>
            <a:r>
              <a:rPr lang="en-US" sz="1400" dirty="0"/>
              <a:t>comparison between </a:t>
            </a:r>
            <a:r>
              <a:rPr lang="en-US" sz="1400" dirty="0" smtClean="0"/>
              <a:t>Interpolated result </a:t>
            </a:r>
            <a:r>
              <a:rPr lang="en-US" sz="1400" dirty="0" err="1"/>
              <a:t>upto</a:t>
            </a:r>
            <a:r>
              <a:rPr lang="en-US" sz="1400" dirty="0"/>
              <a:t> 100k based on the sample </a:t>
            </a:r>
            <a:r>
              <a:rPr lang="en-US" sz="1400" dirty="0" smtClean="0"/>
              <a:t>data (12.5k, 25k, and 50k) </a:t>
            </a:r>
            <a:r>
              <a:rPr lang="en-US" sz="1400" dirty="0"/>
              <a:t>and </a:t>
            </a:r>
            <a:r>
              <a:rPr lang="en-US" sz="1400" dirty="0" smtClean="0"/>
              <a:t>original MDS result w/ 100k.</a:t>
            </a:r>
          </a:p>
          <a:p>
            <a:r>
              <a:rPr lang="en-US" sz="1400" dirty="0" smtClean="0"/>
              <a:t>STRESS: </a:t>
            </a:r>
          </a:p>
          <a:p>
            <a:endParaRPr lang="en-US" sz="1400" dirty="0"/>
          </a:p>
          <a:p>
            <a:pPr>
              <a:buNone/>
            </a:pPr>
            <a:r>
              <a:rPr lang="en-US" sz="1400" i="1" dirty="0" smtClean="0">
                <a:latin typeface="Times New Roman" pitchFamily="18" charset="0"/>
                <a:cs typeface="Times New Roman" pitchFamily="18" charset="0"/>
              </a:rPr>
              <a:t>		      </a:t>
            </a:r>
            <a:r>
              <a:rPr lang="en-US" sz="1400" i="1" dirty="0" err="1" smtClean="0">
                <a:latin typeface="Times New Roman" pitchFamily="18" charset="0"/>
                <a:cs typeface="Times New Roman" pitchFamily="18" charset="0"/>
              </a:rPr>
              <a:t>w</a:t>
            </a:r>
            <a:r>
              <a:rPr lang="en-US" sz="1400" i="1" baseline="-25000" dirty="0" err="1" smtClean="0">
                <a:latin typeface="Times New Roman" pitchFamily="18" charset="0"/>
                <a:cs typeface="Times New Roman" pitchFamily="18" charset="0"/>
              </a:rPr>
              <a:t>ij</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1</a:t>
            </a:r>
            <a:r>
              <a:rPr lang="en-US" sz="1400" i="1"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a:t>
            </a:r>
            <a:r>
              <a:rPr lang="el-GR" sz="1400" i="1" dirty="0" smtClean="0">
                <a:latin typeface="Times New Roman" pitchFamily="18" charset="0"/>
                <a:cs typeface="Times New Roman" pitchFamily="18" charset="0"/>
              </a:rPr>
              <a:t>δ</a:t>
            </a:r>
            <a:r>
              <a:rPr lang="en-US" sz="1400" i="1" baseline="-25000" dirty="0" smtClean="0">
                <a:latin typeface="Times New Roman" pitchFamily="18" charset="0"/>
                <a:cs typeface="Times New Roman" pitchFamily="18" charset="0"/>
              </a:rPr>
              <a:t>ij</a:t>
            </a:r>
            <a:r>
              <a:rPr lang="en-US" sz="1400" i="1" baseline="30000" dirty="0" smtClean="0">
                <a:latin typeface="Times New Roman" pitchFamily="18" charset="0"/>
                <a:cs typeface="Times New Roman" pitchFamily="18" charset="0"/>
              </a:rPr>
              <a:t>2</a:t>
            </a:r>
            <a:endParaRPr lang="en-US" sz="1400" i="1" baseline="30000" dirty="0">
              <a:latin typeface="Times New Roman" pitchFamily="18" charset="0"/>
              <a:cs typeface="Times New Roman" pitchFamily="18" charset="0"/>
            </a:endParaRPr>
          </a:p>
        </p:txBody>
      </p:sp>
      <p:pic>
        <p:nvPicPr>
          <p:cNvPr id="8" name="Picture 7" descr="MDS_quality_upto_100k.png"/>
          <p:cNvPicPr>
            <a:picLocks noChangeAspect="1"/>
          </p:cNvPicPr>
          <p:nvPr/>
        </p:nvPicPr>
        <p:blipFill>
          <a:blip r:embed="rId3" cstate="print"/>
          <a:stretch>
            <a:fillRect/>
          </a:stretch>
        </p:blipFill>
        <p:spPr>
          <a:xfrm>
            <a:off x="914400" y="1828800"/>
            <a:ext cx="3096057" cy="3072241"/>
          </a:xfrm>
          <a:prstGeom prst="rect">
            <a:avLst/>
          </a:prstGeom>
        </p:spPr>
      </p:pic>
      <p:pic>
        <p:nvPicPr>
          <p:cNvPr id="9" name="Picture 8" descr="STRESS_eq.png"/>
          <p:cNvPicPr>
            <a:picLocks noChangeAspect="1"/>
          </p:cNvPicPr>
          <p:nvPr/>
        </p:nvPicPr>
        <p:blipFill>
          <a:blip r:embed="rId4" cstate="print"/>
          <a:stretch>
            <a:fillRect/>
          </a:stretch>
        </p:blipFill>
        <p:spPr>
          <a:xfrm>
            <a:off x="1523999" y="5562600"/>
            <a:ext cx="2995725" cy="533400"/>
          </a:xfrm>
          <a:prstGeom prst="rect">
            <a:avLst/>
          </a:prstGeom>
        </p:spPr>
      </p:pic>
      <p:pic>
        <p:nvPicPr>
          <p:cNvPr id="1026" name="Picture 2"/>
          <p:cNvPicPr>
            <a:picLocks noChangeAspect="1" noChangeArrowheads="1"/>
          </p:cNvPicPr>
          <p:nvPr/>
        </p:nvPicPr>
        <p:blipFill>
          <a:blip r:embed="rId5" cstate="print"/>
          <a:srcRect/>
          <a:stretch>
            <a:fillRect/>
          </a:stretch>
        </p:blipFill>
        <p:spPr bwMode="auto">
          <a:xfrm>
            <a:off x="5105400" y="1828799"/>
            <a:ext cx="3429000" cy="3052237"/>
          </a:xfrm>
          <a:prstGeom prst="rect">
            <a:avLst/>
          </a:prstGeom>
          <a:noFill/>
          <a:ln w="9525">
            <a:noFill/>
            <a:miter lim="800000"/>
            <a:headEnd/>
            <a:tailEnd/>
          </a:ln>
        </p:spPr>
      </p:pic>
      <p:sp>
        <p:nvSpPr>
          <p:cNvPr id="10" name="Text Placeholder 9"/>
          <p:cNvSpPr>
            <a:spLocks noGrp="1"/>
          </p:cNvSpPr>
          <p:nvPr>
            <p:ph type="body" sz="quarter" idx="3"/>
          </p:nvPr>
        </p:nvSpPr>
        <p:spPr>
          <a:xfrm>
            <a:off x="4724400" y="1447800"/>
            <a:ext cx="4041775" cy="457200"/>
          </a:xfrm>
        </p:spPr>
        <p:txBody>
          <a:bodyPr>
            <a:normAutofit/>
          </a:bodyPr>
          <a:lstStyle/>
          <a:p>
            <a:pPr algn="ctr"/>
            <a:r>
              <a:rPr lang="en-US" dirty="0" smtClean="0"/>
              <a:t>GTM</a:t>
            </a:r>
            <a:endParaRPr lang="en-US" dirty="0"/>
          </a:p>
        </p:txBody>
      </p:sp>
      <p:sp>
        <p:nvSpPr>
          <p:cNvPr id="11" name="TextBox 10"/>
          <p:cNvSpPr txBox="1"/>
          <p:nvPr/>
        </p:nvSpPr>
        <p:spPr>
          <a:xfrm>
            <a:off x="5410200" y="5029200"/>
            <a:ext cx="3124200" cy="1200329"/>
          </a:xfrm>
          <a:prstGeom prst="rect">
            <a:avLst/>
          </a:prstGeom>
          <a:noFill/>
        </p:spPr>
        <p:txBody>
          <a:bodyPr wrap="square" rtlCol="0">
            <a:spAutoFit/>
          </a:bodyPr>
          <a:lstStyle/>
          <a:p>
            <a:r>
              <a:rPr lang="en-US" i="1" dirty="0" smtClean="0"/>
              <a:t>Interpolation result (blue) is getting close to the original (read) result as sample size is increasing.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Elapsed Time of Interpolation</a:t>
            </a:r>
            <a:endParaRPr lang="en-US" dirty="0"/>
          </a:p>
        </p:txBody>
      </p:sp>
      <p:sp>
        <p:nvSpPr>
          <p:cNvPr id="3" name="Text Placeholder 2"/>
          <p:cNvSpPr>
            <a:spLocks noGrp="1"/>
          </p:cNvSpPr>
          <p:nvPr>
            <p:ph type="body" idx="1"/>
          </p:nvPr>
        </p:nvSpPr>
        <p:spPr>
          <a:xfrm>
            <a:off x="457200" y="1066800"/>
            <a:ext cx="4040188" cy="639762"/>
          </a:xfrm>
        </p:spPr>
        <p:txBody>
          <a:bodyPr/>
          <a:lstStyle/>
          <a:p>
            <a:r>
              <a:rPr lang="en-US" dirty="0" smtClean="0"/>
              <a:t>MDS</a:t>
            </a:r>
            <a:endParaRPr lang="en-US" dirty="0"/>
          </a:p>
        </p:txBody>
      </p:sp>
      <p:sp>
        <p:nvSpPr>
          <p:cNvPr id="4" name="Content Placeholder 3"/>
          <p:cNvSpPr>
            <a:spLocks noGrp="1"/>
          </p:cNvSpPr>
          <p:nvPr>
            <p:ph sz="half" idx="2"/>
          </p:nvPr>
        </p:nvSpPr>
        <p:spPr>
          <a:xfrm>
            <a:off x="457200" y="4724400"/>
            <a:ext cx="4040188" cy="1676400"/>
          </a:xfrm>
        </p:spPr>
        <p:txBody>
          <a:bodyPr>
            <a:normAutofit fontScale="92500" lnSpcReduction="20000"/>
          </a:bodyPr>
          <a:lstStyle/>
          <a:p>
            <a:r>
              <a:rPr lang="en-US" sz="1600" dirty="0" smtClean="0"/>
              <a:t>Elapsed </a:t>
            </a:r>
            <a:r>
              <a:rPr lang="en-US" sz="1600" dirty="0"/>
              <a:t>time of parallel MI-MDS </a:t>
            </a:r>
            <a:r>
              <a:rPr lang="en-US" sz="1600" dirty="0" smtClean="0"/>
              <a:t>running time </a:t>
            </a:r>
            <a:r>
              <a:rPr lang="en-US" sz="1600" dirty="0" err="1"/>
              <a:t>upto</a:t>
            </a:r>
            <a:r>
              <a:rPr lang="en-US" sz="1600" dirty="0"/>
              <a:t> 100k data with respect to the sample </a:t>
            </a:r>
            <a:r>
              <a:rPr lang="en-US" sz="1600" dirty="0" smtClean="0"/>
              <a:t>size using </a:t>
            </a:r>
            <a:r>
              <a:rPr lang="en-US" sz="1600" dirty="0"/>
              <a:t>16 nodes of the </a:t>
            </a:r>
            <a:r>
              <a:rPr lang="en-US" sz="1600" dirty="0" smtClean="0"/>
              <a:t>Tempest. Note that </a:t>
            </a:r>
            <a:r>
              <a:rPr lang="en-US" sz="1600" dirty="0"/>
              <a:t>the computational time complexity of </a:t>
            </a:r>
            <a:r>
              <a:rPr lang="en-US" sz="1600" dirty="0" smtClean="0"/>
              <a:t>MI-MDS is </a:t>
            </a:r>
            <a:r>
              <a:rPr lang="en-US" sz="1600" i="1" dirty="0"/>
              <a:t>O(</a:t>
            </a:r>
            <a:r>
              <a:rPr lang="en-US" sz="1600" i="1" dirty="0" err="1"/>
              <a:t>Mn</a:t>
            </a:r>
            <a:r>
              <a:rPr lang="en-US" sz="1600" i="1" dirty="0"/>
              <a:t>)</a:t>
            </a:r>
            <a:r>
              <a:rPr lang="en-US" sz="1600" dirty="0"/>
              <a:t> where n is the sample size and </a:t>
            </a:r>
            <a:r>
              <a:rPr lang="en-US" sz="1600" i="1" dirty="0"/>
              <a:t>M = N − n</a:t>
            </a:r>
            <a:r>
              <a:rPr lang="en-US" sz="1600" i="1" dirty="0" smtClean="0"/>
              <a:t>.</a:t>
            </a:r>
          </a:p>
          <a:p>
            <a:r>
              <a:rPr lang="en-US" sz="1600" dirty="0" smtClean="0"/>
              <a:t>Note that original MDS for only 25k data takes 2881(sec</a:t>
            </a:r>
            <a:endParaRPr lang="en-US" sz="1600" dirty="0"/>
          </a:p>
        </p:txBody>
      </p:sp>
      <p:sp>
        <p:nvSpPr>
          <p:cNvPr id="5" name="Text Placeholder 4"/>
          <p:cNvSpPr>
            <a:spLocks noGrp="1"/>
          </p:cNvSpPr>
          <p:nvPr>
            <p:ph type="body" sz="quarter" idx="3"/>
          </p:nvPr>
        </p:nvSpPr>
        <p:spPr>
          <a:xfrm>
            <a:off x="4648200" y="990600"/>
            <a:ext cx="4041775" cy="639762"/>
          </a:xfrm>
        </p:spPr>
        <p:txBody>
          <a:bodyPr/>
          <a:lstStyle/>
          <a:p>
            <a:r>
              <a:rPr lang="en-US" dirty="0" smtClean="0"/>
              <a:t>GTM</a:t>
            </a:r>
            <a:endParaRPr lang="en-US" dirty="0"/>
          </a:p>
        </p:txBody>
      </p:sp>
      <p:sp>
        <p:nvSpPr>
          <p:cNvPr id="6" name="Content Placeholder 5"/>
          <p:cNvSpPr>
            <a:spLocks noGrp="1"/>
          </p:cNvSpPr>
          <p:nvPr>
            <p:ph sz="quarter" idx="4"/>
          </p:nvPr>
        </p:nvSpPr>
        <p:spPr>
          <a:xfrm>
            <a:off x="4645025" y="4724401"/>
            <a:ext cx="4041775" cy="914399"/>
          </a:xfrm>
        </p:spPr>
        <p:txBody>
          <a:bodyPr>
            <a:normAutofit fontScale="62500" lnSpcReduction="20000"/>
          </a:bodyPr>
          <a:lstStyle/>
          <a:p>
            <a:r>
              <a:rPr lang="en-US" dirty="0" smtClean="0"/>
              <a:t>Elapsed time for GTM interpolation is O(M) where M=N-n (n is the samples size), which is decreasing as the sample size increased</a:t>
            </a:r>
          </a:p>
        </p:txBody>
      </p:sp>
      <p:pic>
        <p:nvPicPr>
          <p:cNvPr id="7" name="Picture 6" descr="MDS_elapsed_time_upto_100k.png"/>
          <p:cNvPicPr>
            <a:picLocks noChangeAspect="1"/>
          </p:cNvPicPr>
          <p:nvPr/>
        </p:nvPicPr>
        <p:blipFill>
          <a:blip r:embed="rId3" cstate="print"/>
          <a:stretch>
            <a:fillRect/>
          </a:stretch>
        </p:blipFill>
        <p:spPr>
          <a:xfrm>
            <a:off x="762000" y="1676399"/>
            <a:ext cx="3048000" cy="3029049"/>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4800600" y="1676400"/>
            <a:ext cx="3109843"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5486400" cy="655638"/>
          </a:xfrm>
        </p:spPr>
        <p:txBody>
          <a:bodyPr>
            <a:normAutofit fontScale="90000"/>
          </a:bodyPr>
          <a:lstStyle/>
          <a:p>
            <a:r>
              <a:rPr lang="en-US" dirty="0" smtClean="0"/>
              <a:t>Important Trends</a:t>
            </a:r>
            <a:endParaRPr lang="en-US" dirty="0"/>
          </a:p>
        </p:txBody>
      </p:sp>
      <p:sp>
        <p:nvSpPr>
          <p:cNvPr id="13" name="Freeform 12"/>
          <p:cNvSpPr/>
          <p:nvPr/>
        </p:nvSpPr>
        <p:spPr>
          <a:xfrm>
            <a:off x="2241016" y="3948937"/>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2166645"/>
                </a:moveTo>
                <a:cubicBezTo>
                  <a:pt x="1592015" y="2166644"/>
                  <a:pt x="1040920" y="1938373"/>
                  <a:pt x="634596" y="1532047"/>
                </a:cubicBezTo>
                <a:cubicBezTo>
                  <a:pt x="228272" y="1125721"/>
                  <a:pt x="2" y="574626"/>
                  <a:pt x="3" y="-4"/>
                </a:cubicBezTo>
                <a:cubicBezTo>
                  <a:pt x="722217" y="-3"/>
                  <a:pt x="1444431" y="-1"/>
                  <a:pt x="2166645" y="0"/>
                </a:cubicBezTo>
                <a:lnTo>
                  <a:pt x="2166645"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txBody>
          <a:bodyPr spcFirstLastPara="0" vert="horz" wrap="square" lIns="762611" tIns="128016" rIns="128015" bIns="762613" numCol="1" spcCol="1270" anchor="ctr" anchorCtr="0">
            <a:noAutofit/>
          </a:bodyPr>
          <a:lstStyle/>
          <a:p>
            <a:pPr algn="ctr" defTabSz="800100">
              <a:lnSpc>
                <a:spcPct val="90000"/>
              </a:lnSpc>
              <a:spcBef>
                <a:spcPct val="0"/>
              </a:spcBef>
              <a:spcAft>
                <a:spcPct val="35000"/>
              </a:spcAft>
            </a:pPr>
            <a:r>
              <a:rPr lang="en-US" b="1" dirty="0" err="1" smtClean="0"/>
              <a:t>Multicore</a:t>
            </a:r>
            <a:endParaRPr lang="en-US" b="1" dirty="0" smtClean="0"/>
          </a:p>
        </p:txBody>
      </p:sp>
      <p:grpSp>
        <p:nvGrpSpPr>
          <p:cNvPr id="16" name="Group 15"/>
          <p:cNvGrpSpPr/>
          <p:nvPr/>
        </p:nvGrpSpPr>
        <p:grpSpPr>
          <a:xfrm>
            <a:off x="2241016" y="1682216"/>
            <a:ext cx="4433366" cy="4433366"/>
            <a:chOff x="2241016" y="1682216"/>
            <a:chExt cx="4433366" cy="4433366"/>
          </a:xfrm>
        </p:grpSpPr>
        <p:sp>
          <p:nvSpPr>
            <p:cNvPr id="11" name="Freeform 10"/>
            <p:cNvSpPr/>
            <p:nvPr/>
          </p:nvSpPr>
          <p:spPr>
            <a:xfrm>
              <a:off x="4507737"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0"/>
                  </a:moveTo>
                  <a:cubicBezTo>
                    <a:pt x="574630" y="1"/>
                    <a:pt x="1125725" y="228272"/>
                    <a:pt x="1532049" y="634598"/>
                  </a:cubicBezTo>
                  <a:cubicBezTo>
                    <a:pt x="1938373" y="1040924"/>
                    <a:pt x="2166643" y="1592019"/>
                    <a:pt x="2166642" y="2166649"/>
                  </a:cubicBezTo>
                  <a:cubicBezTo>
                    <a:pt x="1444428" y="2166648"/>
                    <a:pt x="722214" y="2166646"/>
                    <a:pt x="0" y="2166645"/>
                  </a:cubicBez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1488257"/>
                <a:satOff val="8966"/>
                <a:lumOff val="719"/>
                <a:alphaOff val="0"/>
              </a:schemeClr>
            </a:fillRef>
            <a:effectRef idx="2">
              <a:schemeClr val="accent4">
                <a:hueOff val="-1488257"/>
                <a:satOff val="8966"/>
                <a:lumOff val="719"/>
                <a:alphaOff val="0"/>
              </a:schemeClr>
            </a:effectRef>
            <a:fontRef idx="minor">
              <a:schemeClr val="lt1"/>
            </a:fontRef>
          </p:style>
          <p:txBody>
            <a:bodyPr spcFirstLastPara="0" vert="horz" wrap="square" lIns="128017" tIns="762613" rIns="762609" bIns="128016" numCol="1" spcCol="1270" anchor="ctr" anchorCtr="0">
              <a:noAutofit/>
            </a:bodyPr>
            <a:lstStyle/>
            <a:p>
              <a:pPr algn="ctr" defTabSz="800100">
                <a:lnSpc>
                  <a:spcPct val="90000"/>
                </a:lnSpc>
                <a:spcBef>
                  <a:spcPct val="0"/>
                </a:spcBef>
                <a:spcAft>
                  <a:spcPct val="35000"/>
                </a:spcAft>
              </a:pPr>
              <a:r>
                <a:rPr lang="en-US" b="1" dirty="0" smtClean="0"/>
                <a:t>Cloud Technologies</a:t>
              </a:r>
            </a:p>
          </p:txBody>
        </p:sp>
        <p:sp>
          <p:nvSpPr>
            <p:cNvPr id="10" name="Freeform 9"/>
            <p:cNvSpPr/>
            <p:nvPr/>
          </p:nvSpPr>
          <p:spPr>
            <a:xfrm>
              <a:off x="2241016" y="1682216"/>
              <a:ext cx="2166645" cy="2166645"/>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0" y="2166645"/>
                  </a:moveTo>
                  <a:cubicBezTo>
                    <a:pt x="1" y="1592015"/>
                    <a:pt x="228272" y="1040920"/>
                    <a:pt x="634598" y="634596"/>
                  </a:cubicBezTo>
                  <a:cubicBezTo>
                    <a:pt x="1040924" y="228272"/>
                    <a:pt x="1592019" y="2"/>
                    <a:pt x="2166649" y="3"/>
                  </a:cubicBezTo>
                  <a:cubicBezTo>
                    <a:pt x="2166648" y="722217"/>
                    <a:pt x="2166646" y="1444431"/>
                    <a:pt x="2166645" y="2166645"/>
                  </a:cubicBezTo>
                  <a:lnTo>
                    <a:pt x="0" y="216664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762613" tIns="762610" rIns="128016" bIns="128016" numCol="1" spcCol="1270" anchor="ctr" anchorCtr="0">
              <a:noAutofit/>
            </a:bodyPr>
            <a:lstStyle/>
            <a:p>
              <a:pPr lvl="0" algn="ctr" defTabSz="800100">
                <a:lnSpc>
                  <a:spcPct val="90000"/>
                </a:lnSpc>
                <a:spcBef>
                  <a:spcPct val="0"/>
                </a:spcBef>
                <a:spcAft>
                  <a:spcPct val="35000"/>
                </a:spcAft>
              </a:pPr>
              <a:r>
                <a:rPr lang="en-US" sz="1800" b="1" kern="1200" dirty="0" smtClean="0"/>
                <a:t>Data Deluge</a:t>
              </a:r>
              <a:endParaRPr lang="en-US" sz="1800" b="1" kern="1200" dirty="0"/>
            </a:p>
          </p:txBody>
        </p:sp>
        <p:sp>
          <p:nvSpPr>
            <p:cNvPr id="12" name="Freeform 11"/>
            <p:cNvSpPr/>
            <p:nvPr/>
          </p:nvSpPr>
          <p:spPr>
            <a:xfrm>
              <a:off x="4507737" y="3948936"/>
              <a:ext cx="2166645" cy="2166646"/>
            </a:xfrm>
            <a:custGeom>
              <a:avLst/>
              <a:gdLst>
                <a:gd name="connsiteX0" fmla="*/ 0 w 2166645"/>
                <a:gd name="connsiteY0" fmla="*/ 2166645 h 2166645"/>
                <a:gd name="connsiteX1" fmla="*/ 634598 w 2166645"/>
                <a:gd name="connsiteY1" fmla="*/ 634596 h 2166645"/>
                <a:gd name="connsiteX2" fmla="*/ 2166649 w 2166645"/>
                <a:gd name="connsiteY2" fmla="*/ 3 h 2166645"/>
                <a:gd name="connsiteX3" fmla="*/ 2166645 w 2166645"/>
                <a:gd name="connsiteY3" fmla="*/ 2166645 h 2166645"/>
                <a:gd name="connsiteX4" fmla="*/ 0 w 2166645"/>
                <a:gd name="connsiteY4" fmla="*/ 2166645 h 216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645" h="2166645">
                  <a:moveTo>
                    <a:pt x="2166645" y="0"/>
                  </a:moveTo>
                  <a:cubicBezTo>
                    <a:pt x="2166644" y="574630"/>
                    <a:pt x="1938373" y="1125725"/>
                    <a:pt x="1532047" y="1532049"/>
                  </a:cubicBezTo>
                  <a:cubicBezTo>
                    <a:pt x="1125721" y="1938373"/>
                    <a:pt x="574626" y="2166643"/>
                    <a:pt x="-3" y="2166642"/>
                  </a:cubicBezTo>
                  <a:cubicBezTo>
                    <a:pt x="-2" y="1444428"/>
                    <a:pt x="0" y="722214"/>
                    <a:pt x="0" y="0"/>
                  </a:cubicBezTo>
                  <a:lnTo>
                    <a:pt x="2166645"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2976513"/>
                <a:satOff val="17933"/>
                <a:lumOff val="1437"/>
                <a:alphaOff val="0"/>
              </a:schemeClr>
            </a:fillRef>
            <a:effectRef idx="2">
              <a:schemeClr val="accent4">
                <a:hueOff val="-2976513"/>
                <a:satOff val="17933"/>
                <a:lumOff val="1437"/>
                <a:alphaOff val="0"/>
              </a:schemeClr>
            </a:effectRef>
            <a:fontRef idx="minor">
              <a:schemeClr val="lt1"/>
            </a:fontRef>
          </p:style>
          <p:txBody>
            <a:bodyPr spcFirstLastPara="0" vert="horz" wrap="square" lIns="128016" tIns="128017" rIns="762613" bIns="762610" numCol="1" spcCol="1270" anchor="ctr" anchorCtr="0">
              <a:noAutofit/>
            </a:bodyPr>
            <a:lstStyle/>
            <a:p>
              <a:pPr algn="ctr" defTabSz="800100">
                <a:lnSpc>
                  <a:spcPct val="90000"/>
                </a:lnSpc>
                <a:spcBef>
                  <a:spcPct val="0"/>
                </a:spcBef>
                <a:spcAft>
                  <a:spcPct val="35000"/>
                </a:spcAft>
              </a:pPr>
              <a:endParaRPr lang="en-US" b="1" dirty="0" smtClean="0"/>
            </a:p>
            <a:p>
              <a:pPr algn="ctr" defTabSz="800100">
                <a:lnSpc>
                  <a:spcPct val="90000"/>
                </a:lnSpc>
                <a:spcBef>
                  <a:spcPct val="0"/>
                </a:spcBef>
                <a:spcAft>
                  <a:spcPct val="35000"/>
                </a:spcAft>
              </a:pPr>
              <a:r>
                <a:rPr lang="en-US" b="1" dirty="0" smtClean="0"/>
                <a:t>eScience</a:t>
              </a:r>
            </a:p>
            <a:p>
              <a:pPr lvl="0" algn="ctr" defTabSz="800100">
                <a:lnSpc>
                  <a:spcPct val="90000"/>
                </a:lnSpc>
                <a:spcBef>
                  <a:spcPct val="0"/>
                </a:spcBef>
                <a:spcAft>
                  <a:spcPct val="35000"/>
                </a:spcAft>
              </a:pPr>
              <a:endParaRPr lang="en-US" sz="1800" b="1" kern="1200" dirty="0"/>
            </a:p>
          </p:txBody>
        </p:sp>
        <p:sp>
          <p:nvSpPr>
            <p:cNvPr id="14" name="Circular Arrow 13"/>
            <p:cNvSpPr/>
            <p:nvPr/>
          </p:nvSpPr>
          <p:spPr>
            <a:xfrm>
              <a:off x="4083665" y="344855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5" name="Circular Arrow 14"/>
            <p:cNvSpPr/>
            <p:nvPr/>
          </p:nvSpPr>
          <p:spPr>
            <a:xfrm rot="10800000">
              <a:off x="4083665" y="3698747"/>
              <a:ext cx="748068" cy="650494"/>
            </a:xfrm>
            <a:prstGeom prst="circularArrow">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6"/>
                                        </p:tgtEl>
                                        <p:attrNameLst>
                                          <p:attrName>style.opacity</p:attrName>
                                        </p:attrNameLst>
                                      </p:cBhvr>
                                      <p:to>
                                        <p:strVal val="0.1"/>
                                      </p:to>
                                    </p:set>
                                    <p:animEffect filter="image" prLst="opacity: 0.1">
                                      <p:cBhvr rctx="IE">
                                        <p:cTn id="7" dur="indefinite"/>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p:cNvSpPr>
            <a:spLocks noGrp="1" noChangeArrowheads="1"/>
          </p:cNvSpPr>
          <p:nvPr>
            <p:ph type="title"/>
          </p:nvPr>
        </p:nvSpPr>
        <p:spPr>
          <a:xfrm>
            <a:off x="0" y="152400"/>
            <a:ext cx="9144000" cy="762000"/>
          </a:xfrm>
        </p:spPr>
        <p:txBody>
          <a:bodyPr/>
          <a:lstStyle/>
          <a:p>
            <a:r>
              <a:rPr lang="en-US"/>
              <a:t>Intel’s Projection</a:t>
            </a:r>
          </a:p>
        </p:txBody>
      </p:sp>
      <p:pic>
        <p:nvPicPr>
          <p:cNvPr id="1153027" name="Picture 3"/>
          <p:cNvPicPr>
            <a:picLocks noChangeAspect="1" noChangeArrowheads="1"/>
          </p:cNvPicPr>
          <p:nvPr/>
        </p:nvPicPr>
        <p:blipFill>
          <a:blip r:embed="rId3" cstate="print"/>
          <a:srcRect l="4112" t="20338" r="4587" b="14125"/>
          <a:stretch>
            <a:fillRect/>
          </a:stretch>
        </p:blipFill>
        <p:spPr bwMode="auto">
          <a:xfrm>
            <a:off x="76200" y="990600"/>
            <a:ext cx="8991600" cy="556577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7" name="Picture 4"/>
          <p:cNvPicPr>
            <a:picLocks noChangeAspect="1" noChangeArrowheads="1"/>
          </p:cNvPicPr>
          <p:nvPr/>
        </p:nvPicPr>
        <p:blipFill>
          <a:blip r:embed="rId3" cstate="print"/>
          <a:srcRect l="10930" t="17251" r="9434"/>
          <a:stretch>
            <a:fillRect/>
          </a:stretch>
        </p:blipFill>
        <p:spPr bwMode="auto">
          <a:xfrm>
            <a:off x="0" y="-22412"/>
            <a:ext cx="9144000" cy="6880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152400"/>
            <a:ext cx="9144000" cy="838200"/>
          </a:xfrm>
        </p:spPr>
        <p:txBody>
          <a:bodyPr/>
          <a:lstStyle/>
          <a:p>
            <a:r>
              <a:rPr lang="en-US" sz="3600" dirty="0" smtClean="0"/>
              <a:t>Clouds as Cost Effective Data Centers</a:t>
            </a:r>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6FCC8C1C-C7DF-4071-8522-5AB5116975BF}" type="slidenum">
              <a:rPr lang="en-US" sz="1000" kern="120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5</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3410" name="Picture 2"/>
          <p:cNvPicPr>
            <a:picLocks noChangeAspect="1" noChangeArrowheads="1"/>
          </p:cNvPicPr>
          <p:nvPr/>
        </p:nvPicPr>
        <p:blipFill>
          <a:blip r:embed="rId3" cstate="print"/>
          <a:srcRect/>
          <a:stretch>
            <a:fillRect/>
          </a:stretch>
        </p:blipFill>
        <p:spPr bwMode="auto">
          <a:xfrm>
            <a:off x="6629400" y="3167825"/>
            <a:ext cx="2514600" cy="3690175"/>
          </a:xfrm>
          <a:prstGeom prst="rect">
            <a:avLst/>
          </a:prstGeom>
          <a:noFill/>
          <a:ln w="9525">
            <a:noFill/>
            <a:miter lim="800000"/>
            <a:headEnd/>
            <a:tailEnd/>
          </a:ln>
          <a:effectLst/>
        </p:spPr>
      </p:pic>
      <p:pic>
        <p:nvPicPr>
          <p:cNvPr id="273411" name="Picture 3"/>
          <p:cNvPicPr>
            <a:picLocks noChangeAspect="1" noChangeArrowheads="1"/>
          </p:cNvPicPr>
          <p:nvPr/>
        </p:nvPicPr>
        <p:blipFill>
          <a:blip r:embed="rId4" cstate="print"/>
          <a:srcRect/>
          <a:stretch>
            <a:fillRect/>
          </a:stretch>
        </p:blipFill>
        <p:spPr bwMode="auto">
          <a:xfrm>
            <a:off x="0" y="3153707"/>
            <a:ext cx="6400800" cy="3704293"/>
          </a:xfrm>
          <a:prstGeom prst="rect">
            <a:avLst/>
          </a:prstGeom>
          <a:noFill/>
          <a:ln w="9525">
            <a:noFill/>
            <a:miter lim="800000"/>
            <a:headEnd/>
            <a:tailEnd/>
          </a:ln>
          <a:effectLst/>
        </p:spPr>
      </p:pic>
      <p:sp>
        <p:nvSpPr>
          <p:cNvPr id="64515" name="Content Placeholder 2"/>
          <p:cNvSpPr>
            <a:spLocks noGrp="1"/>
          </p:cNvSpPr>
          <p:nvPr>
            <p:ph idx="1"/>
          </p:nvPr>
        </p:nvSpPr>
        <p:spPr>
          <a:xfrm>
            <a:off x="0" y="1143000"/>
            <a:ext cx="9144000" cy="1905000"/>
          </a:xfrm>
        </p:spPr>
        <p:txBody>
          <a:bodyPr>
            <a:normAutofit fontScale="92500" lnSpcReduction="20000"/>
          </a:bodyPr>
          <a:lstStyle/>
          <a:p>
            <a:pPr marL="231775" indent="-231775"/>
            <a:r>
              <a:rPr lang="en-US" sz="2400" dirty="0" smtClean="0"/>
              <a:t>Builds giant data centers with 100,000’s of computers; ~ 200</a:t>
            </a:r>
            <a:br>
              <a:rPr lang="en-US" sz="2400" dirty="0" smtClean="0"/>
            </a:br>
            <a:r>
              <a:rPr lang="en-US" sz="2400" dirty="0" smtClean="0"/>
              <a:t>        -1000 to a shipping container with Internet access</a:t>
            </a:r>
          </a:p>
          <a:p>
            <a:pPr marL="231775" indent="-231775"/>
            <a:r>
              <a:rPr lang="en-US" sz="2400" dirty="0" smtClean="0"/>
              <a:t>“Microsoft will cram between 150 and 220 shipping containers filled with data center gear into a new 500,000 square foot Chicago facility. This move marks the most significant, public use of the shipping container systems popularized by the likes of Sun Microsystems and </a:t>
            </a:r>
            <a:r>
              <a:rPr lang="en-US" sz="2400" dirty="0" err="1" smtClean="0"/>
              <a:t>Rackable</a:t>
            </a:r>
            <a:r>
              <a:rPr lang="en-US" sz="2400" dirty="0" smtClean="0"/>
              <a:t> Systems to date.”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5074" name="Picture 2"/>
          <p:cNvPicPr>
            <a:picLocks noChangeAspect="1" noChangeArrowheads="1"/>
          </p:cNvPicPr>
          <p:nvPr/>
        </p:nvPicPr>
        <p:blipFill>
          <a:blip r:embed="rId3" cstate="print"/>
          <a:srcRect/>
          <a:stretch>
            <a:fillRect/>
          </a:stretch>
        </p:blipFill>
        <p:spPr bwMode="auto">
          <a:xfrm>
            <a:off x="0" y="0"/>
            <a:ext cx="9220200" cy="6842125"/>
          </a:xfrm>
          <a:prstGeom prst="rect">
            <a:avLst/>
          </a:prstGeom>
          <a:noFill/>
          <a:ln w="9525" algn="ctr">
            <a:noFill/>
            <a:miter lim="800000"/>
            <a:headEnd/>
            <a:tailEnd/>
          </a:ln>
          <a:effectLst/>
        </p:spPr>
      </p:pic>
      <p:sp>
        <p:nvSpPr>
          <p:cNvPr id="1155075" name="Rectangle 3"/>
          <p:cNvSpPr>
            <a:spLocks noGrp="1" noChangeArrowheads="1"/>
          </p:cNvSpPr>
          <p:nvPr>
            <p:ph type="title"/>
          </p:nvPr>
        </p:nvSpPr>
        <p:spPr>
          <a:xfrm>
            <a:off x="0" y="6096000"/>
            <a:ext cx="9144000" cy="762000"/>
          </a:xfrm>
          <a:solidFill>
            <a:schemeClr val="bg2"/>
          </a:solidFill>
        </p:spPr>
        <p:txBody>
          <a:bodyPr/>
          <a:lstStyle/>
          <a:p>
            <a:r>
              <a:rPr lang="en-US" dirty="0"/>
              <a:t>Intel’s </a:t>
            </a:r>
            <a:r>
              <a:rPr lang="en-US" dirty="0" err="1" smtClean="0"/>
              <a:t>Multicore</a:t>
            </a:r>
            <a:r>
              <a:rPr lang="en-US" dirty="0" smtClean="0"/>
              <a:t> Application </a:t>
            </a:r>
            <a:r>
              <a:rPr lang="en-US" dirty="0"/>
              <a:t>Stack</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ChangeArrowheads="1"/>
          </p:cNvSpPr>
          <p:nvPr>
            <p:ph type="ctrTitle"/>
          </p:nvPr>
        </p:nvSpPr>
        <p:spPr>
          <a:xfrm>
            <a:off x="1524000" y="152400"/>
            <a:ext cx="5715000" cy="838200"/>
          </a:xfrm>
        </p:spPr>
        <p:txBody>
          <a:bodyPr>
            <a:normAutofit/>
          </a:bodyPr>
          <a:lstStyle/>
          <a:p>
            <a:r>
              <a:rPr lang="en-US" sz="4000" dirty="0" smtClean="0">
                <a:latin typeface="Arial" pitchFamily="34" charset="0"/>
              </a:rPr>
              <a:t>Runtime System Used</a:t>
            </a:r>
          </a:p>
        </p:txBody>
      </p:sp>
      <p:sp>
        <p:nvSpPr>
          <p:cNvPr id="841731" name="Rectangle 3"/>
          <p:cNvSpPr>
            <a:spLocks noGrp="1" noChangeArrowheads="1"/>
          </p:cNvSpPr>
          <p:nvPr>
            <p:ph type="subTitle" idx="1"/>
          </p:nvPr>
        </p:nvSpPr>
        <p:spPr>
          <a:xfrm>
            <a:off x="0" y="1295400"/>
            <a:ext cx="8839200" cy="5410200"/>
          </a:xfrm>
        </p:spPr>
        <p:txBody>
          <a:bodyPr>
            <a:normAutofit fontScale="92500" lnSpcReduction="10000"/>
          </a:bodyPr>
          <a:lstStyle/>
          <a:p>
            <a:pPr marL="344488" indent="-166688" algn="l">
              <a:lnSpc>
                <a:spcPct val="80000"/>
              </a:lnSpc>
              <a:buFont typeface="Wingdings" pitchFamily="2" charset="2"/>
              <a:buChar char="§"/>
            </a:pPr>
            <a:r>
              <a:rPr lang="en-US" sz="2000" dirty="0" smtClean="0">
                <a:solidFill>
                  <a:schemeClr val="tx1"/>
                </a:solidFill>
                <a:latin typeface="Times New Roman" pitchFamily="18" charset="0"/>
              </a:rPr>
              <a:t>We implement micro-parallelism using Microsoft CCR</a:t>
            </a:r>
            <a:r>
              <a:rPr lang="en-US" sz="2000" dirty="0" smtClean="0">
                <a:latin typeface="Times New Roman" pitchFamily="18" charset="0"/>
              </a:rPr>
              <a:t/>
            </a:r>
            <a:br>
              <a:rPr lang="en-US" sz="2000" dirty="0" smtClean="0">
                <a:latin typeface="Times New Roman" pitchFamily="18" charset="0"/>
              </a:rPr>
            </a:br>
            <a:r>
              <a:rPr lang="en-US" sz="2000" dirty="0" smtClean="0">
                <a:latin typeface="Times New Roman" pitchFamily="18" charset="0"/>
              </a:rPr>
              <a:t>(</a:t>
            </a:r>
            <a:r>
              <a:rPr lang="en-US" altLang="ja-JP" sz="2000" dirty="0" smtClean="0">
                <a:solidFill>
                  <a:srgbClr val="0000FF"/>
                </a:solidFill>
                <a:latin typeface="Times New Roman" pitchFamily="18" charset="0"/>
                <a:ea typeface="ＭＳ Ｐゴシック" pitchFamily="34" charset="-128"/>
              </a:rPr>
              <a:t>Concurrency and Coordination Runtime</a:t>
            </a:r>
            <a:r>
              <a:rPr lang="en-US" altLang="ja-JP" sz="2000" dirty="0" smtClean="0">
                <a:latin typeface="Times New Roman" pitchFamily="18" charset="0"/>
                <a:ea typeface="ＭＳ Ｐゴシック" pitchFamily="34" charset="-128"/>
              </a:rPr>
              <a:t>)</a:t>
            </a:r>
            <a:r>
              <a:rPr lang="en-US" sz="2000" dirty="0" smtClean="0">
                <a:latin typeface="Times New Roman" pitchFamily="18" charset="0"/>
              </a:rPr>
              <a:t> </a:t>
            </a:r>
            <a:r>
              <a:rPr lang="en-US" sz="2000" dirty="0" smtClean="0">
                <a:solidFill>
                  <a:schemeClr val="tx1"/>
                </a:solidFill>
                <a:latin typeface="Times New Roman" pitchFamily="18" charset="0"/>
              </a:rPr>
              <a:t>as it supports both MPI rendezvous and dynamic (spawned) threading style of parallelism </a:t>
            </a:r>
            <a:r>
              <a:rPr lang="en-US" sz="2000" dirty="0" smtClean="0">
                <a:latin typeface="Times New Roman" pitchFamily="18" charset="0"/>
                <a:hlinkClick r:id="rId3"/>
              </a:rPr>
              <a:t>http://msdn.microsoft.com/robotics/</a:t>
            </a:r>
            <a:r>
              <a:rPr lang="en-US" sz="2000" dirty="0" smtClean="0">
                <a:latin typeface="Times New Roman" pitchFamily="18" charset="0"/>
              </a:rPr>
              <a:t> </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CCR Supports exchange of messages between threads using named ports and has primitives like:</a:t>
            </a:r>
          </a:p>
          <a:p>
            <a:pPr marL="344488" indent="-166688" algn="l">
              <a:lnSpc>
                <a:spcPct val="80000"/>
              </a:lnSpc>
              <a:buFont typeface="Wingdings" pitchFamily="2" charset="2"/>
              <a:buChar char="§"/>
            </a:pPr>
            <a:endParaRPr lang="en-US" sz="2000" dirty="0" smtClean="0">
              <a:solidFill>
                <a:srgbClr val="FFFF00"/>
              </a:solidFill>
              <a:latin typeface="Times New Roman" pitchFamily="18" charset="0"/>
            </a:endParaRPr>
          </a:p>
          <a:p>
            <a:pPr marL="801688" lvl="1" indent="-166688" algn="l">
              <a:lnSpc>
                <a:spcPct val="80000"/>
              </a:lnSpc>
              <a:buFont typeface="Wingdings" pitchFamily="2" charset="2"/>
              <a:buChar char="§"/>
            </a:pPr>
            <a:r>
              <a:rPr lang="en-US" sz="1800" dirty="0" err="1" smtClean="0">
                <a:solidFill>
                  <a:srgbClr val="0000FF"/>
                </a:solidFill>
                <a:latin typeface="Times New Roman" pitchFamily="18" charset="0"/>
              </a:rPr>
              <a:t>FromHandler</a:t>
            </a:r>
            <a:r>
              <a:rPr lang="en-US" sz="1800" dirty="0" smtClean="0">
                <a:solidFill>
                  <a:srgbClr val="0000FF"/>
                </a:solidFill>
                <a:latin typeface="Times New Roman" pitchFamily="18" charset="0"/>
              </a:rPr>
              <a:t>:</a:t>
            </a:r>
            <a:r>
              <a:rPr lang="en-US" sz="1800" dirty="0" smtClean="0">
                <a:latin typeface="Times New Roman" pitchFamily="18" charset="0"/>
              </a:rPr>
              <a:t> </a:t>
            </a:r>
            <a:r>
              <a:rPr lang="en-US" sz="1800" dirty="0" smtClean="0">
                <a:solidFill>
                  <a:schemeClr val="tx1"/>
                </a:solidFill>
                <a:latin typeface="Times New Roman" pitchFamily="18" charset="0"/>
              </a:rPr>
              <a:t>Spawn threads without reading ports</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smtClean="0">
                <a:solidFill>
                  <a:srgbClr val="0000FF"/>
                </a:solidFill>
                <a:latin typeface="Times New Roman" pitchFamily="18" charset="0"/>
              </a:rPr>
              <a:t>Receive:</a:t>
            </a:r>
            <a:r>
              <a:rPr lang="en-US" sz="1800" dirty="0" smtClean="0">
                <a:latin typeface="Times New Roman" pitchFamily="18" charset="0"/>
              </a:rPr>
              <a:t> </a:t>
            </a:r>
            <a:r>
              <a:rPr lang="en-US" sz="1800" dirty="0" smtClean="0">
                <a:solidFill>
                  <a:schemeClr val="tx1"/>
                </a:solidFill>
                <a:latin typeface="Times New Roman" pitchFamily="18" charset="0"/>
              </a:rPr>
              <a:t>Each handler reads one item from a single port</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err="1" smtClean="0">
                <a:solidFill>
                  <a:srgbClr val="0000FF"/>
                </a:solidFill>
                <a:latin typeface="Times New Roman" pitchFamily="18" charset="0"/>
              </a:rPr>
              <a:t>MultipleItemReceive</a:t>
            </a:r>
            <a:r>
              <a:rPr lang="en-US" sz="1800" dirty="0" smtClean="0">
                <a:solidFill>
                  <a:srgbClr val="0000FF"/>
                </a:solidFill>
                <a:latin typeface="Times New Roman" pitchFamily="18" charset="0"/>
              </a:rPr>
              <a:t>: </a:t>
            </a:r>
            <a:r>
              <a:rPr lang="en-US" sz="1800" dirty="0" smtClean="0">
                <a:solidFill>
                  <a:schemeClr val="tx1"/>
                </a:solidFill>
                <a:latin typeface="Times New Roman" pitchFamily="18" charset="0"/>
              </a:rPr>
              <a:t>Each handler reads a prescribed number of items of a given type from a given port. Note items in a port can be general structures but all must have same type.</a:t>
            </a:r>
          </a:p>
          <a:p>
            <a:pPr marL="344488" indent="-166688" algn="l">
              <a:lnSpc>
                <a:spcPct val="80000"/>
              </a:lnSpc>
            </a:pPr>
            <a:endParaRPr lang="en-US" sz="2000" dirty="0" smtClean="0">
              <a:latin typeface="Times New Roman" pitchFamily="18" charset="0"/>
            </a:endParaRPr>
          </a:p>
          <a:p>
            <a:pPr marL="801688" lvl="1" indent="-166688" algn="l">
              <a:lnSpc>
                <a:spcPct val="80000"/>
              </a:lnSpc>
              <a:buFont typeface="Wingdings" pitchFamily="2" charset="2"/>
              <a:buChar char="§"/>
            </a:pPr>
            <a:r>
              <a:rPr lang="en-US" sz="1800" dirty="0" err="1" smtClean="0">
                <a:solidFill>
                  <a:srgbClr val="0000FF"/>
                </a:solidFill>
                <a:latin typeface="Times New Roman" pitchFamily="18" charset="0"/>
              </a:rPr>
              <a:t>MultiplePortReceive</a:t>
            </a:r>
            <a:r>
              <a:rPr lang="en-US" sz="1800" dirty="0" smtClean="0">
                <a:solidFill>
                  <a:srgbClr val="0000FF"/>
                </a:solidFill>
                <a:latin typeface="Times New Roman" pitchFamily="18" charset="0"/>
              </a:rPr>
              <a:t>: </a:t>
            </a:r>
            <a:r>
              <a:rPr lang="en-US" sz="1800" dirty="0" smtClean="0">
                <a:solidFill>
                  <a:schemeClr val="tx1"/>
                </a:solidFill>
                <a:latin typeface="Times New Roman" pitchFamily="18" charset="0"/>
              </a:rPr>
              <a:t>Each handler reads a one item of a given type from multiple ports.</a:t>
            </a:r>
          </a:p>
          <a:p>
            <a:pPr marL="344488" indent="-166688" algn="l">
              <a:lnSpc>
                <a:spcPct val="80000"/>
              </a:lnSpc>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CCR has fewer primitives than MPI but can implement MPI collectives efficiently</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Use DSS </a:t>
            </a:r>
            <a:r>
              <a:rPr lang="en-US" altLang="ja-JP" sz="2000" dirty="0" smtClean="0">
                <a:solidFill>
                  <a:schemeClr val="tx1"/>
                </a:solidFill>
                <a:latin typeface="Times New Roman" pitchFamily="18" charset="0"/>
                <a:ea typeface="ＭＳ Ｐゴシック" pitchFamily="34" charset="-128"/>
              </a:rPr>
              <a:t>(</a:t>
            </a:r>
            <a:r>
              <a:rPr lang="en-US" altLang="ja-JP" sz="2000" dirty="0" smtClean="0">
                <a:solidFill>
                  <a:srgbClr val="0000FF"/>
                </a:solidFill>
                <a:latin typeface="Times New Roman" pitchFamily="18" charset="0"/>
                <a:ea typeface="ＭＳ Ｐゴシック" pitchFamily="34" charset="-128"/>
              </a:rPr>
              <a:t>Decentralized System Services</a:t>
            </a:r>
            <a:r>
              <a:rPr lang="en-US" altLang="ja-JP" sz="2000" dirty="0" smtClean="0">
                <a:solidFill>
                  <a:schemeClr val="tx1"/>
                </a:solidFill>
                <a:latin typeface="Times New Roman" pitchFamily="18" charset="0"/>
                <a:ea typeface="ＭＳ Ｐゴシック" pitchFamily="34" charset="-128"/>
              </a:rPr>
              <a:t>) </a:t>
            </a:r>
            <a:r>
              <a:rPr lang="en-US" sz="2000" dirty="0" smtClean="0">
                <a:solidFill>
                  <a:schemeClr val="tx1"/>
                </a:solidFill>
                <a:latin typeface="Times New Roman" pitchFamily="18" charset="0"/>
              </a:rPr>
              <a:t>built in terms of CCR for </a:t>
            </a:r>
            <a:r>
              <a:rPr lang="en-US" sz="2000" dirty="0" smtClean="0">
                <a:solidFill>
                  <a:srgbClr val="0000FF"/>
                </a:solidFill>
                <a:latin typeface="Times New Roman" pitchFamily="18" charset="0"/>
              </a:rPr>
              <a:t>service</a:t>
            </a:r>
            <a:r>
              <a:rPr lang="en-US" sz="2000" dirty="0" smtClean="0">
                <a:latin typeface="Times New Roman" pitchFamily="18" charset="0"/>
              </a:rPr>
              <a:t> </a:t>
            </a:r>
            <a:r>
              <a:rPr lang="en-US" sz="2000" dirty="0" smtClean="0">
                <a:solidFill>
                  <a:schemeClr val="tx1"/>
                </a:solidFill>
                <a:latin typeface="Times New Roman" pitchFamily="18" charset="0"/>
              </a:rPr>
              <a:t>model</a:t>
            </a:r>
          </a:p>
          <a:p>
            <a:pPr marL="344488" indent="-166688" algn="l">
              <a:lnSpc>
                <a:spcPct val="80000"/>
              </a:lnSpc>
              <a:buFont typeface="Wingdings" pitchFamily="2" charset="2"/>
              <a:buChar char="§"/>
            </a:pPr>
            <a:endParaRPr lang="en-US" sz="2000" dirty="0" smtClean="0">
              <a:latin typeface="Times New Roman" pitchFamily="18" charset="0"/>
            </a:endParaRPr>
          </a:p>
          <a:p>
            <a:pPr marL="344488" indent="-166688" algn="l">
              <a:lnSpc>
                <a:spcPct val="80000"/>
              </a:lnSpc>
              <a:buFont typeface="Wingdings" pitchFamily="2" charset="2"/>
              <a:buChar char="§"/>
            </a:pPr>
            <a:r>
              <a:rPr lang="en-US" sz="2000" dirty="0" smtClean="0">
                <a:solidFill>
                  <a:schemeClr val="tx1"/>
                </a:solidFill>
                <a:latin typeface="Times New Roman" pitchFamily="18" charset="0"/>
              </a:rPr>
              <a:t>DSS has ~35 </a:t>
            </a:r>
            <a:r>
              <a:rPr lang="en-US" sz="2000" dirty="0" smtClean="0">
                <a:solidFill>
                  <a:schemeClr val="tx1"/>
                </a:solidFill>
                <a:latin typeface="Times New Roman" pitchFamily="18" charset="0"/>
                <a:cs typeface="Arial" pitchFamily="34" charset="0"/>
              </a:rPr>
              <a:t>µs</a:t>
            </a:r>
            <a:r>
              <a:rPr lang="en-US" sz="2000" dirty="0" smtClean="0">
                <a:solidFill>
                  <a:schemeClr val="tx1"/>
                </a:solidFill>
                <a:latin typeface="Times New Roman" pitchFamily="18" charset="0"/>
              </a:rPr>
              <a:t> and CCR a few </a:t>
            </a:r>
            <a:r>
              <a:rPr lang="en-US" sz="2200" i="1" dirty="0" smtClean="0">
                <a:solidFill>
                  <a:schemeClr val="tx1"/>
                </a:solidFill>
                <a:latin typeface="Times New Roman" pitchFamily="18" charset="0"/>
                <a:cs typeface="Arial" pitchFamily="34" charset="0"/>
              </a:rPr>
              <a:t>µ</a:t>
            </a:r>
            <a:r>
              <a:rPr lang="en-US" sz="2000" dirty="0" smtClean="0">
                <a:solidFill>
                  <a:schemeClr val="tx1"/>
                </a:solidFill>
                <a:latin typeface="Times New Roman" pitchFamily="18" charset="0"/>
                <a:cs typeface="Arial" pitchFamily="34" charset="0"/>
              </a:rPr>
              <a:t>s overhead (latency, details later)</a:t>
            </a:r>
            <a:endParaRPr lang="en-US" sz="2400" dirty="0" smtClean="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64"/>
          <p:cNvGraphicFramePr>
            <a:graphicFrameLocks noGrp="1"/>
          </p:cNvGraphicFramePr>
          <p:nvPr/>
        </p:nvGraphicFramePr>
        <p:xfrm>
          <a:off x="685800" y="1219200"/>
          <a:ext cx="7848600" cy="4927733"/>
        </p:xfrm>
        <a:graphic>
          <a:graphicData uri="http://schemas.openxmlformats.org/drawingml/2006/table">
            <a:tbl>
              <a:tblPr/>
              <a:tblGrid>
                <a:gridCol w="1461549"/>
                <a:gridCol w="1171493"/>
                <a:gridCol w="1323560"/>
                <a:gridCol w="958878"/>
                <a:gridCol w="1134883"/>
                <a:gridCol w="1798237"/>
              </a:tblGrid>
              <a:tr h="31447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Machine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OS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Runtime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Grains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Parallelism</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MPI Latency </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E5345, 2.33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8MB cache, 8GB memory)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(in 2 chips)</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Redhat</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MPJE(Java)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181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 (C)</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40.0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MPICH2:Fast</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39.3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Nemesis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4.21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3">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E5345, 2.33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8MB cache, 8GB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157</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111</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64.2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4">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Intel8</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(8 core, Intel Xeon CPU, x5355, 2.66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8 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Vista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170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142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Fedora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100</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Vista</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 (C#)</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20.2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rowSpan="5">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AMD4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(4 core, AMD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Opteron</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CPU, 2.19 </a:t>
                      </a:r>
                      <a:r>
                        <a:rPr kumimoji="0" lang="en-US" sz="800" b="0" i="0" u="none" strike="noStrike" cap="none" normalizeH="0" baseline="0" dirty="0" err="1" smtClean="0">
                          <a:ln>
                            <a:noFill/>
                          </a:ln>
                          <a:solidFill>
                            <a:schemeClr val="tx1"/>
                          </a:solidFill>
                          <a:effectLst/>
                          <a:latin typeface="Arial" charset="0"/>
                          <a:ea typeface="MS Mincho"/>
                          <a:cs typeface="Times New Roman" pitchFamily="18" charset="0"/>
                        </a:rPr>
                        <a:t>Ghz</a:t>
                      </a: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 processor 275, 4MB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185</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row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Redhat</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MPJE</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152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MS Mincho"/>
                          <a:cs typeface="Times New Roman" pitchFamily="18" charset="0"/>
                        </a:rPr>
                        <a:t>mpiJava</a:t>
                      </a:r>
                      <a:endParaRPr kumimoji="0" lang="en-US" sz="1000" b="0" i="0" u="none" strike="noStrike" cap="none" normalizeH="0" baseline="0" dirty="0" smtClean="0">
                        <a:ln>
                          <a:noFill/>
                        </a:ln>
                        <a:solidFill>
                          <a:schemeClr val="tx1"/>
                        </a:solidFill>
                        <a:effectLst/>
                        <a:latin typeface="Arial" charset="0"/>
                        <a:ea typeface="MS Mincho"/>
                        <a:cs typeface="Times New Roman" pitchFamily="18" charset="0"/>
                      </a:endParaRP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99.4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MPICH2</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Process</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MS Mincho"/>
                          <a:cs typeface="Times New Roman" pitchFamily="18" charset="0"/>
                        </a:rPr>
                        <a:t>39.3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5894">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16.3</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076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MS Mincho"/>
                          <a:cs typeface="Times New Roman" pitchFamily="18" charset="0"/>
                        </a:rPr>
                        <a:t>Intel4</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MS Mincho"/>
                          <a:cs typeface="Times New Roman" pitchFamily="18" charset="0"/>
                        </a:rPr>
                        <a:t>(4 core, Intel Xeon CPU, 2.80GHz, 4MB cache, 4GB memory)</a:t>
                      </a:r>
                    </a:p>
                  </a:txBody>
                  <a:tcPr marL="72378" marR="72378" marT="48253" marB="4825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XP</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CCR</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Thread</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4</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990033"/>
                          </a:solidFill>
                          <a:effectLst/>
                          <a:latin typeface="Arial" charset="0"/>
                          <a:ea typeface="MS Mincho"/>
                          <a:cs typeface="Times New Roman" pitchFamily="18" charset="0"/>
                        </a:rPr>
                        <a:t>25.8</a:t>
                      </a:r>
                    </a:p>
                  </a:txBody>
                  <a:tcPr marL="72378" marR="72378" marT="48253" marB="48253"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Rectangle 2"/>
          <p:cNvSpPr/>
          <p:nvPr/>
        </p:nvSpPr>
        <p:spPr>
          <a:xfrm>
            <a:off x="609600" y="6248400"/>
            <a:ext cx="7848600" cy="461665"/>
          </a:xfrm>
          <a:prstGeom prst="rect">
            <a:avLst/>
          </a:prstGeom>
        </p:spPr>
        <p:txBody>
          <a:bodyPr wrap="square">
            <a:spAutoFit/>
          </a:bodyPr>
          <a:lstStyle/>
          <a:p>
            <a:pPr marL="114300" lvl="0" indent="-114300" defTabSz="914400" eaLnBrk="0" fontAlgn="base" hangingPunct="0">
              <a:spcBef>
                <a:spcPct val="0"/>
              </a:spcBef>
              <a:spcAft>
                <a:spcPct val="0"/>
              </a:spcAft>
              <a:buFont typeface="Arial" pitchFamily="34" charset="0"/>
              <a:buChar char="•"/>
            </a:pPr>
            <a:r>
              <a:rPr lang="en-US" sz="1200" dirty="0" smtClean="0">
                <a:latin typeface="Arial" charset="0"/>
                <a:ea typeface="MS Mincho"/>
                <a:cs typeface="Times New Roman" pitchFamily="18" charset="0"/>
              </a:rPr>
              <a:t>MPI Exchange Latency in µs (20-30 µs computation between messaging)</a:t>
            </a:r>
          </a:p>
          <a:p>
            <a:pPr marL="114300" lvl="0" indent="-114300" defTabSz="914400" eaLnBrk="0" fontAlgn="base" hangingPunct="0">
              <a:spcBef>
                <a:spcPct val="0"/>
              </a:spcBef>
              <a:spcAft>
                <a:spcPct val="0"/>
              </a:spcAft>
              <a:buFont typeface="Arial" pitchFamily="34" charset="0"/>
              <a:buChar char="•"/>
            </a:pPr>
            <a:r>
              <a:rPr lang="en-US" sz="1200" dirty="0" smtClean="0">
                <a:latin typeface="Arial" charset="0"/>
                <a:ea typeface="MS Mincho"/>
                <a:cs typeface="Times New Roman" pitchFamily="18" charset="0"/>
              </a:rPr>
              <a:t>CCR outperforms Java always and even standard C except for optimized Nemesis</a:t>
            </a:r>
          </a:p>
        </p:txBody>
      </p:sp>
      <p:sp>
        <p:nvSpPr>
          <p:cNvPr id="5" name="Rectangle 4"/>
          <p:cNvSpPr/>
          <p:nvPr/>
        </p:nvSpPr>
        <p:spPr>
          <a:xfrm>
            <a:off x="1143000" y="838200"/>
            <a:ext cx="6934200" cy="369332"/>
          </a:xfrm>
          <a:prstGeom prst="rect">
            <a:avLst/>
          </a:prstGeom>
        </p:spPr>
        <p:txBody>
          <a:bodyPr wrap="square">
            <a:spAutoFit/>
          </a:bodyPr>
          <a:lstStyle/>
          <a:p>
            <a:pPr marL="114300" lvl="0" indent="-114300" defTabSz="914400" eaLnBrk="0" fontAlgn="base" hangingPunct="0">
              <a:spcBef>
                <a:spcPct val="0"/>
              </a:spcBef>
              <a:spcAft>
                <a:spcPct val="0"/>
              </a:spcAft>
            </a:pPr>
            <a:r>
              <a:rPr lang="en-US" dirty="0" smtClean="0">
                <a:latin typeface="Arial" charset="0"/>
                <a:ea typeface="MS Mincho"/>
                <a:cs typeface="Times New Roman" pitchFamily="18" charset="0"/>
              </a:rPr>
              <a:t>Performance of CCR </a:t>
            </a:r>
            <a:r>
              <a:rPr lang="en-US" dirty="0" err="1" smtClean="0">
                <a:latin typeface="Arial" charset="0"/>
                <a:ea typeface="MS Mincho"/>
                <a:cs typeface="Times New Roman" pitchFamily="18" charset="0"/>
              </a:rPr>
              <a:t>vs</a:t>
            </a:r>
            <a:r>
              <a:rPr lang="en-US" dirty="0" smtClean="0">
                <a:latin typeface="Arial" charset="0"/>
                <a:ea typeface="MS Mincho"/>
                <a:cs typeface="Times New Roman" pitchFamily="18" charset="0"/>
              </a:rPr>
              <a:t> MPI for MPI Exchange Communication</a:t>
            </a:r>
          </a:p>
        </p:txBody>
      </p:sp>
      <p:sp>
        <p:nvSpPr>
          <p:cNvPr id="6" name="Title 5"/>
          <p:cNvSpPr>
            <a:spLocks noGrp="1"/>
          </p:cNvSpPr>
          <p:nvPr>
            <p:ph type="title"/>
          </p:nvPr>
        </p:nvSpPr>
        <p:spPr>
          <a:xfrm>
            <a:off x="1219200" y="0"/>
            <a:ext cx="6858000" cy="762000"/>
          </a:xfrm>
        </p:spPr>
        <p:txBody>
          <a:bodyPr>
            <a:normAutofit/>
          </a:bodyPr>
          <a:lstStyle/>
          <a:p>
            <a:r>
              <a:rPr lang="en-US" sz="2800" dirty="0" smtClean="0"/>
              <a:t>Typical CCR Performance Measurement</a:t>
            </a:r>
            <a:endParaRPr lang="en-US" sz="2800"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Notes on Performance</a:t>
            </a:r>
            <a:endParaRPr lang="en-US" sz="4000" dirty="0"/>
          </a:p>
        </p:txBody>
      </p:sp>
      <p:sp>
        <p:nvSpPr>
          <p:cNvPr id="3" name="Content Placeholder 2"/>
          <p:cNvSpPr>
            <a:spLocks noGrp="1"/>
          </p:cNvSpPr>
          <p:nvPr>
            <p:ph idx="1"/>
          </p:nvPr>
        </p:nvSpPr>
        <p:spPr>
          <a:xfrm>
            <a:off x="228600" y="1371600"/>
            <a:ext cx="8610600" cy="4038600"/>
          </a:xfrm>
        </p:spPr>
        <p:txBody>
          <a:bodyPr>
            <a:noAutofit/>
          </a:bodyPr>
          <a:lstStyle/>
          <a:p>
            <a:pPr>
              <a:spcBef>
                <a:spcPts val="0"/>
              </a:spcBef>
            </a:pPr>
            <a:r>
              <a:rPr lang="en-US" sz="2000" dirty="0" smtClean="0">
                <a:solidFill>
                  <a:srgbClr val="0070C0"/>
                </a:solidFill>
              </a:rPr>
              <a:t>Speed up </a:t>
            </a:r>
            <a:r>
              <a:rPr lang="en-US" sz="2000" dirty="0" smtClean="0"/>
              <a:t>= T(1)/T(P) = </a:t>
            </a:r>
            <a:r>
              <a:rPr lang="en-US" sz="2000" dirty="0" smtClean="0">
                <a:solidFill>
                  <a:srgbClr val="0070C0"/>
                </a:solidFill>
                <a:sym typeface="Symbol"/>
              </a:rPr>
              <a:t></a:t>
            </a:r>
            <a:r>
              <a:rPr lang="en-US" sz="2000" dirty="0" smtClean="0">
                <a:sym typeface="Symbol"/>
              </a:rPr>
              <a:t> (</a:t>
            </a:r>
            <a:r>
              <a:rPr lang="en-US" sz="2000" dirty="0" smtClean="0"/>
              <a:t>efficiency ) </a:t>
            </a:r>
            <a:r>
              <a:rPr lang="en-US" sz="2000" dirty="0" smtClean="0">
                <a:sym typeface="Symbol"/>
              </a:rPr>
              <a:t>P </a:t>
            </a:r>
          </a:p>
          <a:p>
            <a:pPr lvl="1">
              <a:spcBef>
                <a:spcPts val="0"/>
              </a:spcBef>
            </a:pPr>
            <a:r>
              <a:rPr lang="en-US" sz="2000" dirty="0" smtClean="0">
                <a:sym typeface="Symbol"/>
              </a:rPr>
              <a:t>with </a:t>
            </a:r>
            <a:r>
              <a:rPr lang="en-US" sz="2000" dirty="0" smtClean="0">
                <a:solidFill>
                  <a:srgbClr val="0070C0"/>
                </a:solidFill>
                <a:sym typeface="Symbol"/>
              </a:rPr>
              <a:t>P</a:t>
            </a:r>
            <a:r>
              <a:rPr lang="en-US" sz="2000" dirty="0" smtClean="0">
                <a:sym typeface="Symbol"/>
              </a:rPr>
              <a:t> processors</a:t>
            </a:r>
          </a:p>
          <a:p>
            <a:pPr>
              <a:spcBef>
                <a:spcPts val="1200"/>
              </a:spcBef>
            </a:pPr>
            <a:r>
              <a:rPr lang="en-US" sz="2000" dirty="0" smtClean="0">
                <a:solidFill>
                  <a:srgbClr val="0070C0"/>
                </a:solidFill>
                <a:sym typeface="Symbol"/>
              </a:rPr>
              <a:t>Overhead </a:t>
            </a:r>
            <a:r>
              <a:rPr lang="en-US" sz="2000" i="1" dirty="0" smtClean="0">
                <a:solidFill>
                  <a:srgbClr val="0070C0"/>
                </a:solidFill>
                <a:sym typeface="Symbol"/>
              </a:rPr>
              <a:t>f</a:t>
            </a:r>
            <a:r>
              <a:rPr lang="en-US" sz="2000" dirty="0" smtClean="0">
                <a:solidFill>
                  <a:srgbClr val="FFFF00"/>
                </a:solidFill>
                <a:sym typeface="Symbol"/>
              </a:rPr>
              <a:t> </a:t>
            </a:r>
            <a:r>
              <a:rPr lang="en-US" sz="2000" dirty="0" smtClean="0">
                <a:sym typeface="Symbol"/>
              </a:rPr>
              <a:t>= (PT(P)/T(1)-1) = (1/ -1)</a:t>
            </a:r>
            <a:br>
              <a:rPr lang="en-US" sz="2000" dirty="0" smtClean="0">
                <a:sym typeface="Symbol"/>
              </a:rPr>
            </a:br>
            <a:r>
              <a:rPr lang="en-US" sz="2000" dirty="0" smtClean="0">
                <a:sym typeface="Symbol"/>
              </a:rPr>
              <a:t>is linear in overheads and usually best way to record results if overhead small</a:t>
            </a:r>
          </a:p>
          <a:p>
            <a:pPr>
              <a:spcBef>
                <a:spcPts val="1200"/>
              </a:spcBef>
            </a:pPr>
            <a:r>
              <a:rPr lang="en-US" sz="2000" dirty="0" smtClean="0">
                <a:sym typeface="Symbol"/>
              </a:rPr>
              <a:t>For </a:t>
            </a:r>
            <a:r>
              <a:rPr lang="en-US" sz="2000" dirty="0" smtClean="0">
                <a:solidFill>
                  <a:srgbClr val="0070C0"/>
                </a:solidFill>
                <a:sym typeface="Symbol"/>
              </a:rPr>
              <a:t>communication</a:t>
            </a:r>
            <a:r>
              <a:rPr lang="en-US" sz="2000" dirty="0" smtClean="0">
                <a:sym typeface="Symbol"/>
              </a:rPr>
              <a:t> </a:t>
            </a:r>
            <a:r>
              <a:rPr lang="en-US" sz="2000" i="1" dirty="0" smtClean="0">
                <a:sym typeface="Symbol"/>
              </a:rPr>
              <a:t>f</a:t>
            </a:r>
            <a:r>
              <a:rPr lang="en-US" sz="2000" dirty="0" smtClean="0">
                <a:sym typeface="Symbol"/>
              </a:rPr>
              <a:t>  ratio of data communicated to calculation complexity = </a:t>
            </a:r>
            <a:r>
              <a:rPr lang="en-US" sz="2000" i="1" dirty="0" smtClean="0">
                <a:solidFill>
                  <a:srgbClr val="0070C0"/>
                </a:solidFill>
                <a:sym typeface="Symbol"/>
              </a:rPr>
              <a:t>n</a:t>
            </a:r>
            <a:r>
              <a:rPr lang="en-US" sz="2000" baseline="30000" dirty="0" smtClean="0">
                <a:solidFill>
                  <a:srgbClr val="0070C0"/>
                </a:solidFill>
                <a:sym typeface="Symbol"/>
              </a:rPr>
              <a:t>-0.5</a:t>
            </a:r>
            <a:r>
              <a:rPr lang="en-US" sz="2000" dirty="0" smtClean="0">
                <a:sym typeface="Symbol"/>
              </a:rPr>
              <a:t> for matrix multiplication where  </a:t>
            </a:r>
            <a:r>
              <a:rPr lang="en-US" sz="2000" i="1" dirty="0" smtClean="0">
                <a:solidFill>
                  <a:srgbClr val="0070C0"/>
                </a:solidFill>
                <a:sym typeface="Symbol"/>
              </a:rPr>
              <a:t>n</a:t>
            </a:r>
            <a:r>
              <a:rPr lang="en-US" sz="2000" dirty="0" smtClean="0">
                <a:solidFill>
                  <a:srgbClr val="0070C0"/>
                </a:solidFill>
                <a:sym typeface="Symbol"/>
              </a:rPr>
              <a:t> (grain size) </a:t>
            </a:r>
            <a:r>
              <a:rPr lang="en-US" sz="2000" dirty="0" smtClean="0">
                <a:sym typeface="Symbol"/>
              </a:rPr>
              <a:t>matrix elements per node</a:t>
            </a:r>
          </a:p>
          <a:p>
            <a:pPr>
              <a:spcBef>
                <a:spcPts val="1200"/>
              </a:spcBef>
            </a:pPr>
            <a:r>
              <a:rPr lang="en-US" sz="2000" dirty="0" smtClean="0">
                <a:solidFill>
                  <a:srgbClr val="0070C0"/>
                </a:solidFill>
                <a:sym typeface="Symbol"/>
              </a:rPr>
              <a:t>Overheads decrease in size</a:t>
            </a:r>
            <a:r>
              <a:rPr lang="en-US" sz="2000" dirty="0" smtClean="0">
                <a:solidFill>
                  <a:srgbClr val="FFFF00"/>
                </a:solidFill>
                <a:sym typeface="Symbol"/>
              </a:rPr>
              <a:t> </a:t>
            </a:r>
            <a:r>
              <a:rPr lang="en-US" sz="2000" dirty="0" smtClean="0">
                <a:sym typeface="Symbol"/>
              </a:rPr>
              <a:t>as problem sizes </a:t>
            </a:r>
            <a:r>
              <a:rPr lang="en-US" sz="2000" i="1" dirty="0" smtClean="0">
                <a:sym typeface="Symbol"/>
              </a:rPr>
              <a:t>n </a:t>
            </a:r>
            <a:r>
              <a:rPr lang="en-US" sz="2000" dirty="0" smtClean="0">
                <a:sym typeface="Symbol"/>
              </a:rPr>
              <a:t>increase (edge over area rule)</a:t>
            </a:r>
          </a:p>
          <a:p>
            <a:pPr>
              <a:spcBef>
                <a:spcPts val="1200"/>
              </a:spcBef>
            </a:pPr>
            <a:r>
              <a:rPr lang="en-US" sz="2000" dirty="0" smtClean="0">
                <a:solidFill>
                  <a:srgbClr val="0070C0"/>
                </a:solidFill>
                <a:sym typeface="Symbol"/>
              </a:rPr>
              <a:t>Scaled Speed up</a:t>
            </a:r>
            <a:r>
              <a:rPr lang="en-US" sz="2000" dirty="0" smtClean="0">
                <a:sym typeface="Symbol"/>
              </a:rPr>
              <a:t>: keep grain size </a:t>
            </a:r>
            <a:r>
              <a:rPr lang="en-US" sz="2000" i="1" dirty="0" smtClean="0">
                <a:sym typeface="Symbol"/>
              </a:rPr>
              <a:t>n </a:t>
            </a:r>
            <a:r>
              <a:rPr lang="en-US" sz="2000" dirty="0" smtClean="0">
                <a:sym typeface="Symbol"/>
              </a:rPr>
              <a:t>fixed as P increases</a:t>
            </a:r>
          </a:p>
          <a:p>
            <a:pPr>
              <a:spcBef>
                <a:spcPts val="1200"/>
              </a:spcBef>
            </a:pPr>
            <a:r>
              <a:rPr lang="en-US" sz="2000" dirty="0" smtClean="0">
                <a:solidFill>
                  <a:srgbClr val="0070C0"/>
                </a:solidFill>
                <a:sym typeface="Symbol"/>
              </a:rPr>
              <a:t>Conventional Speed up</a:t>
            </a:r>
            <a:r>
              <a:rPr lang="en-US" sz="2000" dirty="0" smtClean="0">
                <a:sym typeface="Symbol"/>
              </a:rPr>
              <a:t>: keep Problem size fixed </a:t>
            </a:r>
            <a:r>
              <a:rPr lang="en-US" sz="2000" i="1" dirty="0" smtClean="0">
                <a:sym typeface="Symbol"/>
              </a:rPr>
              <a:t>n </a:t>
            </a:r>
            <a:r>
              <a:rPr lang="en-US" sz="2000" dirty="0" smtClean="0">
                <a:sym typeface="Symbol"/>
              </a:rPr>
              <a:t> 1/P</a:t>
            </a:r>
          </a:p>
          <a:p>
            <a:pPr>
              <a:buNone/>
            </a:pPr>
            <a:endParaRPr lang="en-US" sz="2400" dirty="0" smtClean="0">
              <a:sym typeface="Symbol"/>
            </a:endParaRPr>
          </a:p>
          <a:p>
            <a:endParaRPr lang="en-US" sz="2400" dirty="0" smtClean="0">
              <a:sym typeface="Symbol"/>
            </a:endParaRPr>
          </a:p>
          <a:p>
            <a:endParaRPr lang="en-US" sz="2400" dirty="0" smtClean="0">
              <a:sym typeface="Symbo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838200" y="1079500"/>
            <a:ext cx="7086600" cy="4371777"/>
            <a:chOff x="528935" y="762000"/>
            <a:chExt cx="7700665" cy="5246132"/>
          </a:xfrm>
        </p:grpSpPr>
        <p:grpSp>
          <p:nvGrpSpPr>
            <p:cNvPr id="3" name="Group 3"/>
            <p:cNvGrpSpPr/>
            <p:nvPr/>
          </p:nvGrpSpPr>
          <p:grpSpPr>
            <a:xfrm>
              <a:off x="528935" y="762000"/>
              <a:ext cx="7700665" cy="5246132"/>
              <a:chOff x="528935" y="762000"/>
              <a:chExt cx="7700665" cy="5246132"/>
            </a:xfrm>
          </p:grpSpPr>
          <p:graphicFrame>
            <p:nvGraphicFramePr>
              <p:cNvPr id="23" name="Chart 22"/>
              <p:cNvGraphicFramePr/>
              <p:nvPr/>
            </p:nvGraphicFramePr>
            <p:xfrm>
              <a:off x="838200" y="11430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1191358" y="762000"/>
                <a:ext cx="6872637" cy="590932"/>
              </a:xfrm>
              <a:prstGeom prst="rect">
                <a:avLst/>
              </a:prstGeom>
              <a:noFill/>
            </p:spPr>
            <p:txBody>
              <a:bodyPr wrap="square" rtlCol="0">
                <a:spAutoFit/>
              </a:bodyPr>
              <a:lstStyle/>
              <a:p>
                <a:pPr algn="ctr"/>
                <a:r>
                  <a:rPr lang="en-US" sz="1400" b="1" dirty="0" smtClean="0"/>
                  <a:t>Clustering by Deterministic Annealing</a:t>
                </a:r>
              </a:p>
              <a:p>
                <a:pPr algn="ctr"/>
                <a:r>
                  <a:rPr lang="en-US" sz="1200" dirty="0" smtClean="0"/>
                  <a:t>(Parallel Overhead = [PT(P) – T(1)]/T(1),  where T time and P number of parallel units)</a:t>
                </a:r>
                <a:endParaRPr lang="en-US" sz="1200" dirty="0"/>
              </a:p>
            </p:txBody>
          </p:sp>
          <p:sp>
            <p:nvSpPr>
              <p:cNvPr id="25" name="TextBox 24"/>
              <p:cNvSpPr txBox="1"/>
              <p:nvPr/>
            </p:nvSpPr>
            <p:spPr>
              <a:xfrm>
                <a:off x="2438400" y="5638800"/>
                <a:ext cx="4419600" cy="369332"/>
              </a:xfrm>
              <a:prstGeom prst="rect">
                <a:avLst/>
              </a:prstGeom>
              <a:noFill/>
            </p:spPr>
            <p:txBody>
              <a:bodyPr wrap="square" rtlCol="0">
                <a:spAutoFit/>
              </a:bodyPr>
              <a:lstStyle/>
              <a:p>
                <a:pPr algn="ctr"/>
                <a:r>
                  <a:rPr lang="en-US" sz="1400" dirty="0" smtClean="0"/>
                  <a:t>Parallel Patterns (</a:t>
                </a:r>
                <a:r>
                  <a:rPr lang="en-US" sz="1400" dirty="0" err="1" smtClean="0"/>
                  <a:t>ThreadsxProcessesxNodes</a:t>
                </a:r>
                <a:r>
                  <a:rPr lang="en-US" sz="1400" dirty="0" smtClean="0"/>
                  <a:t>)</a:t>
                </a:r>
                <a:endParaRPr lang="en-US" sz="1400" dirty="0"/>
              </a:p>
            </p:txBody>
          </p:sp>
          <p:sp>
            <p:nvSpPr>
              <p:cNvPr id="26" name="TextBox 7"/>
              <p:cNvSpPr txBox="1"/>
              <p:nvPr/>
            </p:nvSpPr>
            <p:spPr>
              <a:xfrm>
                <a:off x="528935" y="2209800"/>
                <a:ext cx="434780" cy="1828800"/>
              </a:xfrm>
              <a:prstGeom prst="rect">
                <a:avLst/>
              </a:prstGeom>
              <a:noFill/>
            </p:spPr>
            <p:txBody>
              <a:bodyPr vert="vert270" wrap="square" rtlCol="0">
                <a:spAutoFit/>
              </a:bodyPr>
              <a:lstStyle/>
              <a:p>
                <a:pPr algn="ctr"/>
                <a:r>
                  <a:rPr lang="en-US" sz="1400" dirty="0" smtClean="0"/>
                  <a:t>Parallel Overhead</a:t>
                </a:r>
                <a:endParaRPr lang="en-US" sz="1400" dirty="0"/>
              </a:p>
            </p:txBody>
          </p:sp>
        </p:grpSp>
        <p:sp>
          <p:nvSpPr>
            <p:cNvPr id="6" name="Rectangular Callout 5"/>
            <p:cNvSpPr/>
            <p:nvPr/>
          </p:nvSpPr>
          <p:spPr>
            <a:xfrm>
              <a:off x="1466263" y="3548481"/>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7" name="Rectangular Callout 6"/>
            <p:cNvSpPr/>
            <p:nvPr/>
          </p:nvSpPr>
          <p:spPr>
            <a:xfrm>
              <a:off x="7239000" y="2362200"/>
              <a:ext cx="457200" cy="152400"/>
            </a:xfrm>
            <a:prstGeom prst="wedgeRectCallout">
              <a:avLst>
                <a:gd name="adj1" fmla="val 39881"/>
                <a:gd name="adj2" fmla="val 101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9" name="Rectangular Callout 8"/>
            <p:cNvSpPr/>
            <p:nvPr/>
          </p:nvSpPr>
          <p:spPr>
            <a:xfrm>
              <a:off x="6490740" y="4038600"/>
              <a:ext cx="457200" cy="152400"/>
            </a:xfrm>
            <a:prstGeom prst="wedgeRectCallout">
              <a:avLst>
                <a:gd name="adj1" fmla="val 29464"/>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nvGrpSpPr>
            <p:cNvPr id="4" name="Group 24"/>
            <p:cNvGrpSpPr/>
            <p:nvPr/>
          </p:nvGrpSpPr>
          <p:grpSpPr>
            <a:xfrm>
              <a:off x="7567177" y="4382414"/>
              <a:ext cx="520195" cy="258533"/>
              <a:chOff x="7567177" y="4382414"/>
              <a:chExt cx="520195" cy="258533"/>
            </a:xfrm>
          </p:grpSpPr>
          <p:sp>
            <p:nvSpPr>
              <p:cNvPr id="21" name="Rectangular Callout 15"/>
              <p:cNvSpPr/>
              <p:nvPr/>
            </p:nvSpPr>
            <p:spPr>
              <a:xfrm rot="10800000">
                <a:off x="7607808" y="4391799"/>
                <a:ext cx="457200" cy="228600"/>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2" name="TextBox 21"/>
              <p:cNvSpPr txBox="1"/>
              <p:nvPr/>
            </p:nvSpPr>
            <p:spPr>
              <a:xfrm>
                <a:off x="7567177" y="4382414"/>
                <a:ext cx="520195" cy="258533"/>
              </a:xfrm>
              <a:prstGeom prst="rect">
                <a:avLst/>
              </a:prstGeom>
              <a:noFill/>
            </p:spPr>
            <p:txBody>
              <a:bodyPr wrap="square" rtlCol="0">
                <a:spAutoFit/>
              </a:bodyPr>
              <a:lstStyle/>
              <a:p>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1" name="Rectangular Callout 10"/>
            <p:cNvSpPr/>
            <p:nvPr/>
          </p:nvSpPr>
          <p:spPr>
            <a:xfrm>
              <a:off x="1981200" y="3482645"/>
              <a:ext cx="457200" cy="228600"/>
            </a:xfrm>
            <a:prstGeom prst="wedgeRectCallout">
              <a:avLst>
                <a:gd name="adj1" fmla="val -16369"/>
                <a:gd name="adj2" fmla="val 950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2" name="Rectangular Callout 11"/>
            <p:cNvSpPr/>
            <p:nvPr/>
          </p:nvSpPr>
          <p:spPr>
            <a:xfrm>
              <a:off x="3657600" y="32766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3" name="Rectangular Callout 12"/>
            <p:cNvSpPr/>
            <p:nvPr/>
          </p:nvSpPr>
          <p:spPr>
            <a:xfrm>
              <a:off x="2819400" y="3352800"/>
              <a:ext cx="457200" cy="228600"/>
            </a:xfrm>
            <a:prstGeom prst="wedgeRectCallout">
              <a:avLst>
                <a:gd name="adj1" fmla="val 33631"/>
                <a:gd name="adj2" fmla="val 99167"/>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sp>
          <p:nvSpPr>
            <p:cNvPr id="14" name="Rectangular Callout 13"/>
            <p:cNvSpPr/>
            <p:nvPr/>
          </p:nvSpPr>
          <p:spPr>
            <a:xfrm>
              <a:off x="4586275" y="4459224"/>
              <a:ext cx="381000" cy="152400"/>
            </a:xfrm>
            <a:prstGeom prst="wedgeRectCallout">
              <a:avLst>
                <a:gd name="adj1" fmla="val -40536"/>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5" name="Rectangular Callout 14"/>
            <p:cNvSpPr/>
            <p:nvPr/>
          </p:nvSpPr>
          <p:spPr>
            <a:xfrm>
              <a:off x="5083092" y="4130040"/>
              <a:ext cx="457200" cy="228600"/>
            </a:xfrm>
            <a:prstGeom prst="wedgeRectCallout">
              <a:avLst>
                <a:gd name="adj1" fmla="val 6548"/>
                <a:gd name="adj2" fmla="val 82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Thread</a:t>
              </a:r>
              <a:endParaRPr lang="en-US" sz="800" b="1" dirty="0">
                <a:solidFill>
                  <a:schemeClr val="tx1"/>
                </a:solidFill>
                <a:latin typeface="Arial Narrow" pitchFamily="34" charset="0"/>
              </a:endParaRPr>
            </a:p>
          </p:txBody>
        </p:sp>
        <p:grpSp>
          <p:nvGrpSpPr>
            <p:cNvPr id="5" name="Group 25"/>
            <p:cNvGrpSpPr/>
            <p:nvPr/>
          </p:nvGrpSpPr>
          <p:grpSpPr>
            <a:xfrm>
              <a:off x="7070360" y="4525061"/>
              <a:ext cx="609600" cy="258533"/>
              <a:chOff x="7527560" y="4296461"/>
              <a:chExt cx="609600" cy="258533"/>
            </a:xfrm>
          </p:grpSpPr>
          <p:sp>
            <p:nvSpPr>
              <p:cNvPr id="19" name="Rectangular Callout 18"/>
              <p:cNvSpPr/>
              <p:nvPr/>
            </p:nvSpPr>
            <p:spPr>
              <a:xfrm rot="10800000">
                <a:off x="7607808" y="4344009"/>
                <a:ext cx="416569" cy="197511"/>
              </a:xfrm>
              <a:prstGeom prst="wedgeRectCallout">
                <a:avLst>
                  <a:gd name="adj1" fmla="val -8036"/>
                  <a:gd name="adj2" fmla="val 115833"/>
                </a:avLst>
              </a:prstGeom>
              <a:solidFill>
                <a:schemeClr val="bg1">
                  <a:lumMod val="95000"/>
                </a:schemeClr>
              </a:solidFill>
              <a:ln>
                <a:noFill/>
              </a:ln>
              <a:effectLst>
                <a:outerShdw blurRad="50800" dist="38100" dir="1404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scene3d>
                  <a:camera prst="orthographicFront">
                    <a:rot lat="0" lon="0" rev="10800000"/>
                  </a:camera>
                  <a:lightRig rig="threePt" dir="t"/>
                </a:scene3d>
              </a:bodyPr>
              <a:lstStyle/>
              <a:p>
                <a:pPr algn="ctr"/>
                <a:endParaRPr lang="en-US" sz="800" b="1" dirty="0">
                  <a:solidFill>
                    <a:schemeClr val="tx1"/>
                  </a:solidFill>
                  <a:effectLst>
                    <a:outerShdw blurRad="50800" dist="38100" dir="16200000" rotWithShape="0">
                      <a:prstClr val="black">
                        <a:alpha val="40000"/>
                      </a:prstClr>
                    </a:outerShdw>
                  </a:effectLst>
                  <a:latin typeface="Arial Narrow" pitchFamily="34" charset="0"/>
                </a:endParaRPr>
              </a:p>
            </p:txBody>
          </p:sp>
          <p:sp>
            <p:nvSpPr>
              <p:cNvPr id="20" name="TextBox 19"/>
              <p:cNvSpPr txBox="1"/>
              <p:nvPr/>
            </p:nvSpPr>
            <p:spPr>
              <a:xfrm>
                <a:off x="7527560" y="4296461"/>
                <a:ext cx="609600" cy="258533"/>
              </a:xfrm>
              <a:prstGeom prst="rect">
                <a:avLst/>
              </a:prstGeom>
              <a:noFill/>
            </p:spPr>
            <p:txBody>
              <a:bodyPr wrap="square" rtlCol="0" anchor="b">
                <a:spAutoFit/>
              </a:bodyPr>
              <a:lstStyle/>
              <a:p>
                <a:pPr algn="ctr"/>
                <a:r>
                  <a:rPr lang="en-US" sz="800" b="1" dirty="0" smtClean="0">
                    <a:effectLst>
                      <a:outerShdw blurRad="60007" dist="200025" dir="15000000" sy="30000" kx="-1800000" algn="bl" rotWithShape="0">
                        <a:prstClr val="black">
                          <a:alpha val="32000"/>
                        </a:prstClr>
                      </a:outerShdw>
                    </a:effectLst>
                    <a:latin typeface="Arial Narrow" pitchFamily="34" charset="0"/>
                  </a:rPr>
                  <a:t>Thread</a:t>
                </a:r>
                <a:endParaRPr lang="en-US" sz="800" b="1" dirty="0">
                  <a:effectLst>
                    <a:outerShdw blurRad="60007" dist="200025" dir="15000000" sy="30000" kx="-1800000" algn="bl" rotWithShape="0">
                      <a:prstClr val="black">
                        <a:alpha val="32000"/>
                      </a:prstClr>
                    </a:outerShdw>
                  </a:effectLst>
                  <a:latin typeface="Arial Narrow" pitchFamily="34" charset="0"/>
                </a:endParaRPr>
              </a:p>
            </p:txBody>
          </p:sp>
        </p:grpSp>
        <p:sp>
          <p:nvSpPr>
            <p:cNvPr id="17" name="Rectangular Callout 16"/>
            <p:cNvSpPr/>
            <p:nvPr/>
          </p:nvSpPr>
          <p:spPr>
            <a:xfrm>
              <a:off x="3344232" y="4495800"/>
              <a:ext cx="304800" cy="152400"/>
            </a:xfrm>
            <a:prstGeom prst="wedgeRectCallout">
              <a:avLst>
                <a:gd name="adj1" fmla="val -33036"/>
                <a:gd name="adj2" fmla="val 1262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18" name="Rectangular Callout 17"/>
            <p:cNvSpPr/>
            <p:nvPr/>
          </p:nvSpPr>
          <p:spPr>
            <a:xfrm>
              <a:off x="2267795" y="4514088"/>
              <a:ext cx="304800" cy="152400"/>
            </a:xfrm>
            <a:prstGeom prst="wedgeRectCallout">
              <a:avLst>
                <a:gd name="adj1" fmla="val -11161"/>
                <a:gd name="adj2" fmla="val 10750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grpSp>
      <p:sp>
        <p:nvSpPr>
          <p:cNvPr id="27" name="Title 26"/>
          <p:cNvSpPr>
            <a:spLocks noGrp="1"/>
          </p:cNvSpPr>
          <p:nvPr>
            <p:ph type="title"/>
          </p:nvPr>
        </p:nvSpPr>
        <p:spPr>
          <a:xfrm>
            <a:off x="457200" y="0"/>
            <a:ext cx="8229600" cy="1143000"/>
          </a:xfrm>
        </p:spPr>
        <p:txBody>
          <a:bodyPr>
            <a:normAutofit fontScale="90000"/>
          </a:bodyPr>
          <a:lstStyle/>
          <a:p>
            <a:r>
              <a:rPr lang="en-US" dirty="0" smtClean="0"/>
              <a:t>Threading versus MPI on node</a:t>
            </a:r>
            <a:br>
              <a:rPr lang="en-US" dirty="0" smtClean="0"/>
            </a:br>
            <a:r>
              <a:rPr lang="en-US" sz="3100" dirty="0" smtClean="0"/>
              <a:t>Always MPI between nodes </a:t>
            </a:r>
            <a:endParaRPr lang="en-US" dirty="0"/>
          </a:p>
        </p:txBody>
      </p:sp>
      <p:sp>
        <p:nvSpPr>
          <p:cNvPr id="28" name="TextBox 27"/>
          <p:cNvSpPr txBox="1"/>
          <p:nvPr/>
        </p:nvSpPr>
        <p:spPr>
          <a:xfrm>
            <a:off x="1524000" y="5486400"/>
            <a:ext cx="5229701" cy="738664"/>
          </a:xfrm>
          <a:prstGeom prst="rect">
            <a:avLst/>
          </a:prstGeom>
          <a:noFill/>
        </p:spPr>
        <p:txBody>
          <a:bodyPr wrap="none" rtlCol="0">
            <a:spAutoFit/>
          </a:bodyPr>
          <a:lstStyle/>
          <a:p>
            <a:pPr marL="233363" indent="-233363">
              <a:buFont typeface="Arial" pitchFamily="34" charset="0"/>
              <a:buChar char="•"/>
            </a:pPr>
            <a:r>
              <a:rPr lang="en-US" sz="1400" dirty="0" smtClean="0"/>
              <a:t>Note MPI best at low levels of parallelism</a:t>
            </a:r>
          </a:p>
          <a:p>
            <a:pPr marL="233363" indent="-233363">
              <a:buFont typeface="Arial" pitchFamily="34" charset="0"/>
              <a:buChar char="•"/>
            </a:pPr>
            <a:r>
              <a:rPr lang="en-US" sz="1400" dirty="0" smtClean="0"/>
              <a:t>Threading best at Highest levels of parallelism (64 way breakeven)</a:t>
            </a:r>
          </a:p>
          <a:p>
            <a:pPr marL="233363" indent="-233363">
              <a:buFont typeface="Arial" pitchFamily="34" charset="0"/>
              <a:buChar char="•"/>
            </a:pPr>
            <a:r>
              <a:rPr lang="en-US" sz="1400" dirty="0" smtClean="0"/>
              <a:t>Uses </a:t>
            </a:r>
            <a:r>
              <a:rPr lang="en-US" sz="1400" dirty="0" err="1" smtClean="0"/>
              <a:t>MPI.Net</a:t>
            </a:r>
            <a:r>
              <a:rPr lang="en-US" sz="1400" dirty="0" smtClean="0"/>
              <a:t> as an interface to MS-MPI</a:t>
            </a:r>
            <a:endParaRPr lang="en-US" sz="1400" dirty="0"/>
          </a:p>
        </p:txBody>
      </p:sp>
      <p:sp>
        <p:nvSpPr>
          <p:cNvPr id="29" name="Rectangular Callout 28"/>
          <p:cNvSpPr/>
          <p:nvPr/>
        </p:nvSpPr>
        <p:spPr>
          <a:xfrm>
            <a:off x="7083316" y="1905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
        <p:nvSpPr>
          <p:cNvPr id="30" name="Rectangular Callout 29"/>
          <p:cNvSpPr/>
          <p:nvPr/>
        </p:nvSpPr>
        <p:spPr>
          <a:xfrm>
            <a:off x="7315200" y="1524000"/>
            <a:ext cx="420742" cy="127000"/>
          </a:xfrm>
          <a:prstGeom prst="wedgeRectCallout">
            <a:avLst>
              <a:gd name="adj1" fmla="val 44048"/>
              <a:gd name="adj2" fmla="val 113750"/>
            </a:avLst>
          </a:prstGeom>
          <a:solidFill>
            <a:schemeClr val="bg1">
              <a:lumMod val="95000"/>
            </a:schemeClr>
          </a:solidFill>
          <a:ln>
            <a:noFill/>
          </a:ln>
          <a:effectLst>
            <a:outerShdw blurRad="50800" dist="50800" dir="5400000" algn="ctr" rotWithShape="0">
              <a:schemeClr val="bg1">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latin typeface="Arial Narrow" pitchFamily="34" charset="0"/>
              </a:rPr>
              <a:t>MPI</a:t>
            </a:r>
            <a:endParaRPr lang="en-US" sz="800" b="1" dirty="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143000" y="838200"/>
          <a:ext cx="7362825"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533400" y="0"/>
            <a:ext cx="8229600" cy="1016000"/>
          </a:xfrm>
        </p:spPr>
        <p:txBody>
          <a:bodyPr>
            <a:normAutofit/>
          </a:bodyPr>
          <a:lstStyle/>
          <a:p>
            <a:r>
              <a:rPr lang="en-US" sz="4000" dirty="0" smtClean="0"/>
              <a:t>Typical CCR Comparison with TPL</a:t>
            </a:r>
            <a:endParaRPr lang="en-US" sz="4000" dirty="0"/>
          </a:p>
        </p:txBody>
      </p:sp>
      <p:sp>
        <p:nvSpPr>
          <p:cNvPr id="6" name="Content Placeholder 2"/>
          <p:cNvSpPr>
            <a:spLocks noGrp="1"/>
          </p:cNvSpPr>
          <p:nvPr>
            <p:ph idx="1"/>
          </p:nvPr>
        </p:nvSpPr>
        <p:spPr>
          <a:xfrm>
            <a:off x="1066800" y="5638800"/>
            <a:ext cx="7772400" cy="990600"/>
          </a:xfrm>
        </p:spPr>
        <p:txBody>
          <a:bodyPr>
            <a:normAutofit lnSpcReduction="10000"/>
          </a:bodyPr>
          <a:lstStyle/>
          <a:p>
            <a:pPr marL="228600" indent="-228600"/>
            <a:r>
              <a:rPr lang="en-US" sz="1400" dirty="0" smtClean="0"/>
              <a:t>Hybrid internal threading/MPI as intra-node model works well on Windows HPC cluster</a:t>
            </a:r>
          </a:p>
          <a:p>
            <a:pPr marL="228600" indent="-228600"/>
            <a:r>
              <a:rPr lang="en-US" sz="1400" dirty="0" smtClean="0"/>
              <a:t>Within a single node TPL or CCR outperforms MPI for computation intensive applications like clustering of </a:t>
            </a:r>
            <a:r>
              <a:rPr lang="en-US" sz="1400" dirty="0" err="1" smtClean="0"/>
              <a:t>Alu</a:t>
            </a:r>
            <a:r>
              <a:rPr lang="en-US" sz="1400" dirty="0" smtClean="0"/>
              <a:t> sequences (“all pairs” problem)</a:t>
            </a:r>
          </a:p>
          <a:p>
            <a:pPr marL="228600" indent="-228600"/>
            <a:r>
              <a:rPr lang="en-US" sz="1400" dirty="0" smtClean="0"/>
              <a:t>TPL outperforms CCR in major applications</a:t>
            </a:r>
          </a:p>
          <a:p>
            <a:pPr marL="228600" indent="-228600"/>
            <a:endParaRPr lang="en-US" sz="1400" dirty="0" smtClean="0"/>
          </a:p>
          <a:p>
            <a:pPr marL="228600" indent="-228600"/>
            <a:endParaRPr lang="en-US" sz="1400" dirty="0" smtClean="0"/>
          </a:p>
          <a:p>
            <a:pPr marL="228600" indent="-228600"/>
            <a:endParaRPr lang="en-US" sz="1400" dirty="0" smtClean="0"/>
          </a:p>
          <a:p>
            <a:pPr>
              <a:buClr>
                <a:srgbClr val="C00000"/>
              </a:buClr>
              <a:buNone/>
            </a:pPr>
            <a:endParaRPr lang="en-US" dirty="0" smtClean="0">
              <a:solidFill>
                <a:schemeClr val="tx2">
                  <a:lumMod val="50000"/>
                </a:schemeClr>
              </a:solidFill>
            </a:endParaRPr>
          </a:p>
          <a:p>
            <a:endParaRPr lang="en-US" dirty="0"/>
          </a:p>
        </p:txBody>
      </p:sp>
      <p:sp>
        <p:nvSpPr>
          <p:cNvPr id="7" name="TextBox 6"/>
          <p:cNvSpPr txBox="1"/>
          <p:nvPr/>
        </p:nvSpPr>
        <p:spPr>
          <a:xfrm>
            <a:off x="2819400" y="2133600"/>
            <a:ext cx="3056734" cy="369332"/>
          </a:xfrm>
          <a:prstGeom prst="rect">
            <a:avLst/>
          </a:prstGeom>
          <a:noFill/>
        </p:spPr>
        <p:txBody>
          <a:bodyPr wrap="none" rtlCol="0">
            <a:spAutoFit/>
          </a:bodyPr>
          <a:lstStyle/>
          <a:p>
            <a:r>
              <a:rPr lang="en-US" dirty="0" smtClean="0"/>
              <a:t>Efficiency = 1  / (1 + Overhead)</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Convergence is Happening</a:t>
            </a:r>
            <a:endParaRPr lang="en-US" dirty="0"/>
          </a:p>
        </p:txBody>
      </p:sp>
      <p:graphicFrame>
        <p:nvGraphicFramePr>
          <p:cNvPr id="4" name="Diagram 3"/>
          <p:cNvGraphicFramePr/>
          <p:nvPr/>
        </p:nvGraphicFramePr>
        <p:xfrm>
          <a:off x="-152400" y="1295400"/>
          <a:ext cx="9067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24194" y="2095500"/>
            <a:ext cx="1197571" cy="495520"/>
          </a:xfrm>
          <a:prstGeom prst="rect">
            <a:avLst/>
          </a:prstGeom>
          <a:noFill/>
        </p:spPr>
        <p:txBody>
          <a:bodyPr wrap="none" lIns="64008" tIns="32004" rIns="64008" bIns="32004" rtlCol="0">
            <a:spAutoFit/>
          </a:bodyPr>
          <a:lstStyle/>
          <a:p>
            <a:pPr algn="ctr"/>
            <a:r>
              <a:rPr lang="en-US" sz="1400" b="1" dirty="0" smtClean="0">
                <a:solidFill>
                  <a:schemeClr val="bg1"/>
                </a:solidFill>
              </a:rPr>
              <a:t>Data Intensive</a:t>
            </a:r>
          </a:p>
          <a:p>
            <a:pPr algn="ctr"/>
            <a:r>
              <a:rPr lang="en-US" sz="1400" b="1" dirty="0" smtClean="0">
                <a:solidFill>
                  <a:schemeClr val="bg1"/>
                </a:solidFill>
              </a:rPr>
              <a:t>Paradigms</a:t>
            </a:r>
            <a:endParaRPr lang="en-US" sz="1400" b="1" dirty="0">
              <a:solidFill>
                <a:schemeClr val="bg1"/>
              </a:solidFill>
            </a:endParaRPr>
          </a:p>
        </p:txBody>
      </p:sp>
      <p:sp>
        <p:nvSpPr>
          <p:cNvPr id="6" name="TextBox 5"/>
          <p:cNvSpPr txBox="1"/>
          <p:nvPr/>
        </p:nvSpPr>
        <p:spPr>
          <a:xfrm>
            <a:off x="5334000" y="1447800"/>
            <a:ext cx="3711722" cy="710964"/>
          </a:xfrm>
          <a:prstGeom prst="rect">
            <a:avLst/>
          </a:prstGeom>
          <a:noFill/>
        </p:spPr>
        <p:txBody>
          <a:bodyPr wrap="square" lIns="64008" tIns="32004" rIns="64008" bIns="32004" rtlCol="0">
            <a:spAutoFit/>
          </a:bodyPr>
          <a:lstStyle/>
          <a:p>
            <a:r>
              <a:rPr lang="en-US" sz="1400" dirty="0" smtClean="0">
                <a:solidFill>
                  <a:srgbClr val="C00000"/>
                </a:solidFill>
              </a:rPr>
              <a:t>Data intensive application with basic activities:</a:t>
            </a:r>
          </a:p>
          <a:p>
            <a:r>
              <a:rPr lang="en-US" sz="1400" dirty="0" smtClean="0">
                <a:solidFill>
                  <a:srgbClr val="C00000"/>
                </a:solidFill>
              </a:rPr>
              <a:t>capture, curation, preservation, and analysis (visualization)</a:t>
            </a:r>
            <a:endParaRPr lang="en-US" sz="1400" dirty="0">
              <a:solidFill>
                <a:srgbClr val="C00000"/>
              </a:solidFill>
            </a:endParaRPr>
          </a:p>
        </p:txBody>
      </p:sp>
      <p:cxnSp>
        <p:nvCxnSpPr>
          <p:cNvPr id="8" name="Shape 7"/>
          <p:cNvCxnSpPr>
            <a:endCxn id="6" idx="2"/>
          </p:cNvCxnSpPr>
          <p:nvPr/>
        </p:nvCxnSpPr>
        <p:spPr>
          <a:xfrm flipV="1">
            <a:off x="5000625" y="2158764"/>
            <a:ext cx="2189236" cy="444738"/>
          </a:xfrm>
          <a:prstGeom prst="bentConnector2">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3111500"/>
            <a:ext cx="2534284" cy="280077"/>
          </a:xfrm>
          <a:prstGeom prst="rect">
            <a:avLst/>
          </a:prstGeom>
          <a:noFill/>
        </p:spPr>
        <p:txBody>
          <a:bodyPr wrap="none" lIns="64008" tIns="32004" rIns="64008" bIns="32004" rtlCol="0">
            <a:spAutoFit/>
          </a:bodyPr>
          <a:lstStyle/>
          <a:p>
            <a:r>
              <a:rPr lang="en-US" sz="1400" dirty="0" smtClean="0">
                <a:solidFill>
                  <a:schemeClr val="accent6">
                    <a:lumMod val="75000"/>
                  </a:schemeClr>
                </a:solidFill>
              </a:rPr>
              <a:t>Cloud infrastructure and runtime</a:t>
            </a:r>
            <a:endParaRPr lang="en-US" sz="1400" dirty="0">
              <a:solidFill>
                <a:schemeClr val="accent6">
                  <a:lumMod val="75000"/>
                </a:schemeClr>
              </a:solidFill>
            </a:endParaRPr>
          </a:p>
        </p:txBody>
      </p:sp>
      <p:cxnSp>
        <p:nvCxnSpPr>
          <p:cNvPr id="12" name="Shape 11"/>
          <p:cNvCxnSpPr>
            <a:endCxn id="9" idx="2"/>
          </p:cNvCxnSpPr>
          <p:nvPr/>
        </p:nvCxnSpPr>
        <p:spPr>
          <a:xfrm rot="10800000">
            <a:off x="1495743" y="3391577"/>
            <a:ext cx="1256985" cy="862924"/>
          </a:xfrm>
          <a:prstGeom prst="bentConnector2">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64730" y="5191075"/>
            <a:ext cx="2484142" cy="280077"/>
          </a:xfrm>
          <a:prstGeom prst="rect">
            <a:avLst/>
          </a:prstGeom>
          <a:noFill/>
        </p:spPr>
        <p:txBody>
          <a:bodyPr wrap="none" lIns="64008" tIns="32004" rIns="64008" bIns="32004" rtlCol="0">
            <a:spAutoFit/>
          </a:bodyPr>
          <a:lstStyle/>
          <a:p>
            <a:r>
              <a:rPr lang="en-US" sz="1400" dirty="0" smtClean="0">
                <a:solidFill>
                  <a:srgbClr val="0000FF"/>
                </a:solidFill>
              </a:rPr>
              <a:t>Parallel threading and processes</a:t>
            </a:r>
            <a:endParaRPr lang="en-US" sz="1400" dirty="0">
              <a:solidFill>
                <a:srgbClr val="0000FF"/>
              </a:solidFill>
            </a:endParaRPr>
          </a:p>
        </p:txBody>
      </p:sp>
      <p:cxnSp>
        <p:nvCxnSpPr>
          <p:cNvPr id="15" name="Shape 14"/>
          <p:cNvCxnSpPr>
            <a:endCxn id="13" idx="2"/>
          </p:cNvCxnSpPr>
          <p:nvPr/>
        </p:nvCxnSpPr>
        <p:spPr>
          <a:xfrm rot="10800000">
            <a:off x="2806801" y="5471152"/>
            <a:ext cx="2098600" cy="497848"/>
          </a:xfrm>
          <a:prstGeom prst="bentConnector2">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57250" y="5651501"/>
            <a:ext cx="6915150" cy="1141534"/>
          </a:xfrm>
        </p:spPr>
        <p:txBody>
          <a:bodyPr>
            <a:normAutofit fontScale="77500" lnSpcReduction="20000"/>
          </a:bodyPr>
          <a:lstStyle/>
          <a:p>
            <a:r>
              <a:rPr lang="en-US" dirty="0" smtClean="0"/>
              <a:t>Dynamic Virtual Cluster provisioning via XCAT</a:t>
            </a:r>
          </a:p>
          <a:p>
            <a:r>
              <a:rPr lang="en-US" dirty="0" smtClean="0"/>
              <a:t>Supports both </a:t>
            </a:r>
            <a:r>
              <a:rPr lang="en-US" dirty="0" err="1" smtClean="0"/>
              <a:t>stateful</a:t>
            </a:r>
            <a:r>
              <a:rPr lang="en-US" dirty="0" smtClean="0"/>
              <a:t> and stateless OS images</a:t>
            </a:r>
          </a:p>
          <a:p>
            <a:endParaRPr lang="en-US" dirty="0"/>
          </a:p>
        </p:txBody>
      </p:sp>
      <p:sp>
        <p:nvSpPr>
          <p:cNvPr id="6" name="Rectangle 5"/>
          <p:cNvSpPr/>
          <p:nvPr/>
        </p:nvSpPr>
        <p:spPr>
          <a:xfrm>
            <a:off x="1524000" y="5016500"/>
            <a:ext cx="7381875" cy="361157"/>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dirty="0" err="1" smtClean="0"/>
              <a:t>iDataplex</a:t>
            </a:r>
            <a:r>
              <a:rPr lang="en-US" dirty="0" smtClean="0"/>
              <a:t> Bare-metal Nodes</a:t>
            </a:r>
            <a:endParaRPr lang="en-US" dirty="0"/>
          </a:p>
        </p:txBody>
      </p:sp>
      <p:sp>
        <p:nvSpPr>
          <p:cNvPr id="7" name="Rectangle 6"/>
          <p:cNvSpPr/>
          <p:nvPr/>
        </p:nvSpPr>
        <p:spPr>
          <a:xfrm>
            <a:off x="1524000" y="3302000"/>
            <a:ext cx="1714500" cy="1135063"/>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Bare-system</a:t>
            </a:r>
            <a:endParaRPr lang="en-US" dirty="0"/>
          </a:p>
        </p:txBody>
      </p:sp>
      <p:sp>
        <p:nvSpPr>
          <p:cNvPr id="8" name="Rectangle 7"/>
          <p:cNvSpPr/>
          <p:nvPr/>
        </p:nvSpPr>
        <p:spPr>
          <a:xfrm>
            <a:off x="328612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Virtual Machines</a:t>
            </a:r>
            <a:endParaRPr lang="en-US" dirty="0"/>
          </a:p>
        </p:txBody>
      </p:sp>
      <p:sp>
        <p:nvSpPr>
          <p:cNvPr id="10" name="Rectangle 9"/>
          <p:cNvSpPr/>
          <p:nvPr/>
        </p:nvSpPr>
        <p:spPr>
          <a:xfrm>
            <a:off x="5238750" y="3302000"/>
            <a:ext cx="1714500" cy="1143000"/>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dirty="0" smtClean="0"/>
          </a:p>
          <a:p>
            <a:pPr algn="ctr"/>
            <a:r>
              <a:rPr lang="en-US" dirty="0" smtClean="0"/>
              <a:t>Windows Server 2008  HPC</a:t>
            </a:r>
          </a:p>
          <a:p>
            <a:pPr algn="ctr"/>
            <a:r>
              <a:rPr lang="en-US" dirty="0" smtClean="0"/>
              <a:t>Bare-system</a:t>
            </a:r>
          </a:p>
          <a:p>
            <a:pPr algn="ctr"/>
            <a:endParaRPr lang="en-US" dirty="0"/>
          </a:p>
        </p:txBody>
      </p:sp>
      <p:sp>
        <p:nvSpPr>
          <p:cNvPr id="12" name="Rectangle 11"/>
          <p:cNvSpPr/>
          <p:nvPr/>
        </p:nvSpPr>
        <p:spPr>
          <a:xfrm>
            <a:off x="700087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13" name="Rectangle 12"/>
          <p:cNvSpPr/>
          <p:nvPr/>
        </p:nvSpPr>
        <p:spPr>
          <a:xfrm>
            <a:off x="5238750" y="2540000"/>
            <a:ext cx="3667125"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t>Microsoft DryadLINQ  / MPI</a:t>
            </a:r>
            <a:endParaRPr lang="en-US" dirty="0"/>
          </a:p>
        </p:txBody>
      </p:sp>
      <p:sp>
        <p:nvSpPr>
          <p:cNvPr id="14" name="Rectangle 13"/>
          <p:cNvSpPr/>
          <p:nvPr/>
        </p:nvSpPr>
        <p:spPr>
          <a:xfrm>
            <a:off x="1524001" y="2540000"/>
            <a:ext cx="3667124" cy="69850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rtlCol="0" anchor="ctr"/>
          <a:lstStyle/>
          <a:p>
            <a:pPr algn="ctr"/>
            <a:r>
              <a:rPr lang="en-US" dirty="0" smtClean="0"/>
              <a:t>Apache Hadoop / MapReduce++ / MPI</a:t>
            </a:r>
            <a:endParaRPr lang="en-US" dirty="0"/>
          </a:p>
        </p:txBody>
      </p:sp>
      <p:sp>
        <p:nvSpPr>
          <p:cNvPr id="15" name="Rectangle 14"/>
          <p:cNvSpPr/>
          <p:nvPr/>
        </p:nvSpPr>
        <p:spPr>
          <a:xfrm>
            <a:off x="1524000" y="1219200"/>
            <a:ext cx="7381875" cy="889000"/>
          </a:xfrm>
          <a:prstGeom prst="rect">
            <a:avLst/>
          </a:prstGeom>
        </p:spPr>
        <p:style>
          <a:lnRef idx="1">
            <a:schemeClr val="accent1"/>
          </a:lnRef>
          <a:fillRef idx="2">
            <a:schemeClr val="accent1"/>
          </a:fillRef>
          <a:effectRef idx="1">
            <a:schemeClr val="accent1"/>
          </a:effectRef>
          <a:fontRef idx="minor">
            <a:schemeClr val="dk1"/>
          </a:fontRef>
        </p:style>
        <p:txBody>
          <a:bodyPr lIns="64008" tIns="32004" rIns="64008" bIns="32004" rtlCol="0" anchor="ctr"/>
          <a:lstStyle/>
          <a:p>
            <a:pPr algn="ctr"/>
            <a:r>
              <a:rPr lang="en-US" dirty="0" smtClean="0"/>
              <a:t>Smith Waterman Dissimilarities, CAP-3 Gene Assembly, </a:t>
            </a:r>
            <a:r>
              <a:rPr lang="en-US" dirty="0" err="1" smtClean="0"/>
              <a:t>PhyloD</a:t>
            </a:r>
            <a:r>
              <a:rPr lang="en-US" dirty="0" smtClean="0"/>
              <a:t> Using </a:t>
            </a:r>
            <a:r>
              <a:rPr lang="en-US" dirty="0" err="1" smtClean="0"/>
              <a:t>DryadLINQ</a:t>
            </a:r>
            <a:r>
              <a:rPr lang="en-US" dirty="0" smtClean="0"/>
              <a:t>, High Energy Physics, Clustering, Multidimensional Scaling, Generative Topological Mapping</a:t>
            </a:r>
            <a:endParaRPr lang="en-US" dirty="0"/>
          </a:p>
        </p:txBody>
      </p:sp>
      <p:sp>
        <p:nvSpPr>
          <p:cNvPr id="16" name="Rectangle 15"/>
          <p:cNvSpPr/>
          <p:nvPr/>
        </p:nvSpPr>
        <p:spPr>
          <a:xfrm>
            <a:off x="1524000" y="4528343"/>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smtClean="0"/>
              <a:t>XCAT Infrastructure</a:t>
            </a:r>
            <a:endParaRPr lang="en-US" dirty="0"/>
          </a:p>
        </p:txBody>
      </p:sp>
      <p:sp>
        <p:nvSpPr>
          <p:cNvPr id="18" name="Rectangle 17"/>
          <p:cNvSpPr/>
          <p:nvPr/>
        </p:nvSpPr>
        <p:spPr>
          <a:xfrm>
            <a:off x="328612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20" name="Left Brace 19"/>
          <p:cNvSpPr/>
          <p:nvPr/>
        </p:nvSpPr>
        <p:spPr>
          <a:xfrm>
            <a:off x="1333501" y="1282700"/>
            <a:ext cx="120894" cy="698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1" name="TextBox 20"/>
          <p:cNvSpPr txBox="1"/>
          <p:nvPr/>
        </p:nvSpPr>
        <p:spPr>
          <a:xfrm>
            <a:off x="721" y="1409700"/>
            <a:ext cx="1421543" cy="341632"/>
          </a:xfrm>
          <a:prstGeom prst="rect">
            <a:avLst/>
          </a:prstGeom>
          <a:noFill/>
        </p:spPr>
        <p:txBody>
          <a:bodyPr wrap="square" lIns="64008" tIns="32004" rIns="64008" bIns="32004" rtlCol="0">
            <a:spAutoFit/>
          </a:bodyPr>
          <a:lstStyle/>
          <a:p>
            <a:r>
              <a:rPr lang="en-US" dirty="0" smtClean="0"/>
              <a:t>Applications</a:t>
            </a:r>
            <a:endParaRPr lang="en-US" dirty="0"/>
          </a:p>
        </p:txBody>
      </p:sp>
      <p:sp>
        <p:nvSpPr>
          <p:cNvPr id="22" name="Left Brace 21"/>
          <p:cNvSpPr/>
          <p:nvPr/>
        </p:nvSpPr>
        <p:spPr>
          <a:xfrm>
            <a:off x="1381125" y="2540000"/>
            <a:ext cx="95250" cy="571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3" name="TextBox 22"/>
          <p:cNvSpPr txBox="1"/>
          <p:nvPr/>
        </p:nvSpPr>
        <p:spPr>
          <a:xfrm>
            <a:off x="172948" y="2603501"/>
            <a:ext cx="1128016" cy="341632"/>
          </a:xfrm>
          <a:prstGeom prst="rect">
            <a:avLst/>
          </a:prstGeom>
          <a:noFill/>
        </p:spPr>
        <p:txBody>
          <a:bodyPr wrap="square" lIns="64008" tIns="32004" rIns="64008" bIns="32004" rtlCol="0">
            <a:spAutoFit/>
          </a:bodyPr>
          <a:lstStyle/>
          <a:p>
            <a:r>
              <a:rPr lang="en-US" dirty="0" smtClean="0"/>
              <a:t>Runtimes</a:t>
            </a:r>
            <a:endParaRPr lang="en-US" dirty="0"/>
          </a:p>
        </p:txBody>
      </p:sp>
      <p:sp>
        <p:nvSpPr>
          <p:cNvPr id="24" name="Left Brace 23"/>
          <p:cNvSpPr/>
          <p:nvPr/>
        </p:nvSpPr>
        <p:spPr>
          <a:xfrm>
            <a:off x="1381125" y="3302000"/>
            <a:ext cx="95250" cy="15240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5" name="TextBox 24"/>
          <p:cNvSpPr txBox="1"/>
          <p:nvPr/>
        </p:nvSpPr>
        <p:spPr>
          <a:xfrm>
            <a:off x="1" y="3683000"/>
            <a:ext cx="1428750" cy="618631"/>
          </a:xfrm>
          <a:prstGeom prst="rect">
            <a:avLst/>
          </a:prstGeom>
          <a:noFill/>
        </p:spPr>
        <p:txBody>
          <a:bodyPr wrap="square" lIns="64008" tIns="32004" rIns="64008" bIns="32004" rtlCol="0">
            <a:spAutoFit/>
          </a:bodyPr>
          <a:lstStyle/>
          <a:p>
            <a:pPr algn="ctr"/>
            <a:r>
              <a:rPr lang="en-US" dirty="0" smtClean="0"/>
              <a:t>Infrastructure software</a:t>
            </a:r>
          </a:p>
        </p:txBody>
      </p:sp>
      <p:sp>
        <p:nvSpPr>
          <p:cNvPr id="26" name="Left Brace 25"/>
          <p:cNvSpPr/>
          <p:nvPr/>
        </p:nvSpPr>
        <p:spPr>
          <a:xfrm>
            <a:off x="1381125" y="4953000"/>
            <a:ext cx="95250" cy="444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8" name="TextBox 27"/>
          <p:cNvSpPr txBox="1"/>
          <p:nvPr/>
        </p:nvSpPr>
        <p:spPr>
          <a:xfrm>
            <a:off x="121605" y="4889501"/>
            <a:ext cx="1165206" cy="341632"/>
          </a:xfrm>
          <a:prstGeom prst="rect">
            <a:avLst/>
          </a:prstGeom>
          <a:noFill/>
        </p:spPr>
        <p:txBody>
          <a:bodyPr wrap="square" lIns="64008" tIns="32004" rIns="64008" bIns="32004" rtlCol="0">
            <a:spAutoFit/>
          </a:bodyPr>
          <a:lstStyle/>
          <a:p>
            <a:r>
              <a:rPr lang="en-US" dirty="0" smtClean="0"/>
              <a:t>Hardware</a:t>
            </a:r>
            <a:endParaRPr lang="en-US" dirty="0"/>
          </a:p>
        </p:txBody>
      </p:sp>
      <p:sp>
        <p:nvSpPr>
          <p:cNvPr id="27" name="Rectangle 26"/>
          <p:cNvSpPr/>
          <p:nvPr/>
        </p:nvSpPr>
        <p:spPr>
          <a:xfrm>
            <a:off x="700087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Windows Server 2008 HPC</a:t>
            </a:r>
            <a:endParaRPr lang="en-US" dirty="0"/>
          </a:p>
        </p:txBody>
      </p:sp>
      <p:sp>
        <p:nvSpPr>
          <p:cNvPr id="30" name="Title 3"/>
          <p:cNvSpPr txBox="1">
            <a:spLocks/>
          </p:cNvSpPr>
          <p:nvPr/>
        </p:nvSpPr>
        <p:spPr>
          <a:xfrm>
            <a:off x="381000" y="152400"/>
            <a:ext cx="8763000" cy="952499"/>
          </a:xfrm>
          <a:prstGeom prst="rect">
            <a:avLst/>
          </a:prstGeom>
        </p:spPr>
        <p:txBody>
          <a:bodyPr vert="horz" lIns="91435" tIns="45718" rIns="91435" bIns="45718" rtlCol="0" anchor="ctr">
            <a:normAutofit fontScale="77500" lnSpcReduction="20000"/>
          </a:bodyPr>
          <a:lstStyle/>
          <a:p>
            <a:pPr algn="ctr" defTabSz="914354">
              <a:spcBef>
                <a:spcPct val="0"/>
              </a:spcBef>
              <a:defRPr/>
            </a:pPr>
            <a:r>
              <a:rPr lang="en-US" sz="4400" b="1" dirty="0" smtClean="0">
                <a:latin typeface="+mj-lt"/>
                <a:ea typeface="+mj-ea"/>
                <a:cs typeface="+mj-cs"/>
              </a:rPr>
              <a:t>Science Cloud (Dynamic Virtual Cluster) Architecture</a:t>
            </a:r>
            <a:endParaRPr lang="en-US" sz="4400" b="1" dirty="0">
              <a:latin typeface="+mj-lt"/>
              <a:ea typeface="+mj-ea"/>
              <a:cs typeface="+mj-cs"/>
            </a:endParaRPr>
          </a:p>
        </p:txBody>
      </p:sp>
      <p:sp>
        <p:nvSpPr>
          <p:cNvPr id="29" name="Rectangle 28"/>
          <p:cNvSpPr/>
          <p:nvPr/>
        </p:nvSpPr>
        <p:spPr>
          <a:xfrm>
            <a:off x="1524000" y="2133600"/>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smtClean="0"/>
              <a:t>Services and Workflow</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0"/>
            <a:ext cx="8229600" cy="1066800"/>
          </a:xfrm>
        </p:spPr>
        <p:txBody>
          <a:bodyPr>
            <a:normAutofit/>
          </a:bodyPr>
          <a:lstStyle/>
          <a:p>
            <a:r>
              <a:rPr lang="en-US" sz="4000" dirty="0" smtClean="0"/>
              <a:t>Dynamic Virtual Clusters</a:t>
            </a:r>
            <a:endParaRPr lang="en-US" sz="4000" dirty="0"/>
          </a:p>
        </p:txBody>
      </p:sp>
      <p:sp>
        <p:nvSpPr>
          <p:cNvPr id="78" name="Content Placeholder 2"/>
          <p:cNvSpPr>
            <a:spLocks noGrp="1"/>
          </p:cNvSpPr>
          <p:nvPr>
            <p:ph idx="1"/>
          </p:nvPr>
        </p:nvSpPr>
        <p:spPr>
          <a:xfrm>
            <a:off x="152400" y="5105400"/>
            <a:ext cx="8991600" cy="1143000"/>
          </a:xfrm>
        </p:spPr>
        <p:txBody>
          <a:bodyPr>
            <a:normAutofit/>
          </a:bodyPr>
          <a:lstStyle/>
          <a:p>
            <a:pPr marL="341313" lvl="0" indent="-165100"/>
            <a:r>
              <a:rPr lang="en-US" sz="1400" dirty="0" smtClean="0"/>
              <a:t>Switchable clusters on the same hardware (~5 minutes between different OS such as </a:t>
            </a:r>
            <a:r>
              <a:rPr lang="en-US" sz="1400" dirty="0" err="1" smtClean="0"/>
              <a:t>Linux+Xen</a:t>
            </a:r>
            <a:r>
              <a:rPr lang="en-US" sz="1400" dirty="0" smtClean="0"/>
              <a:t> to </a:t>
            </a:r>
            <a:r>
              <a:rPr lang="en-US" sz="1400" dirty="0" err="1" smtClean="0"/>
              <a:t>Windows+HPCS</a:t>
            </a:r>
            <a:r>
              <a:rPr lang="en-US" sz="1400" dirty="0" smtClean="0"/>
              <a:t>)</a:t>
            </a:r>
          </a:p>
          <a:p>
            <a:pPr marL="341313" lvl="0" indent="-165100"/>
            <a:r>
              <a:rPr lang="en-US" sz="1400" dirty="0" smtClean="0"/>
              <a:t>Support for virtual clusters</a:t>
            </a:r>
          </a:p>
          <a:p>
            <a:pPr marL="341313" indent="-165100"/>
            <a:r>
              <a:rPr lang="en-US" sz="1400" dirty="0" smtClean="0"/>
              <a:t>SW-G : Smith Waterman </a:t>
            </a:r>
            <a:r>
              <a:rPr lang="en-US" sz="1400" dirty="0" err="1" smtClean="0"/>
              <a:t>Gotoh</a:t>
            </a:r>
            <a:r>
              <a:rPr lang="en-US" sz="1400" dirty="0" smtClean="0"/>
              <a:t> Dissimilarity Computation  as an pleasingly parallel problem suitable for MapReduce style applications</a:t>
            </a:r>
            <a:endParaRPr lang="en-US" sz="3400" dirty="0" smtClean="0"/>
          </a:p>
          <a:p>
            <a:pPr lvl="0">
              <a:buNone/>
            </a:pPr>
            <a:endParaRPr lang="en-US" sz="3400" dirty="0" smtClean="0"/>
          </a:p>
          <a:p>
            <a:endParaRPr lang="en-US" sz="3400" dirty="0" smtClean="0"/>
          </a:p>
          <a:p>
            <a:pPr lvl="0"/>
            <a:endParaRPr lang="en-US" sz="3400" dirty="0" smtClean="0"/>
          </a:p>
          <a:p>
            <a:endParaRPr lang="en-US" dirty="0"/>
          </a:p>
        </p:txBody>
      </p:sp>
      <p:grpSp>
        <p:nvGrpSpPr>
          <p:cNvPr id="7" name="Group 52"/>
          <p:cNvGrpSpPr/>
          <p:nvPr/>
        </p:nvGrpSpPr>
        <p:grpSpPr>
          <a:xfrm>
            <a:off x="4613031" y="2961350"/>
            <a:ext cx="328246" cy="878835"/>
            <a:chOff x="1600200" y="1295400"/>
            <a:chExt cx="609600" cy="1371600"/>
          </a:xfrm>
        </p:grpSpPr>
        <p:sp>
          <p:nvSpPr>
            <p:cNvPr id="22" name="Rectangle 21"/>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3" name="Oval 22"/>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4" name="Oval 23"/>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5" name="Oval 24"/>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6" name="Down Arrow 25"/>
          <p:cNvSpPr/>
          <p:nvPr/>
        </p:nvSpPr>
        <p:spPr>
          <a:xfrm rot="10800000">
            <a:off x="4736123"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8" name="Group 51"/>
          <p:cNvGrpSpPr/>
          <p:nvPr/>
        </p:nvGrpSpPr>
        <p:grpSpPr>
          <a:xfrm>
            <a:off x="4859215" y="1496624"/>
            <a:ext cx="1328692" cy="1144638"/>
            <a:chOff x="2209800" y="2362200"/>
            <a:chExt cx="4191000" cy="2768979"/>
          </a:xfrm>
        </p:grpSpPr>
        <p:sp>
          <p:nvSpPr>
            <p:cNvPr id="28" name="Cloud"/>
            <p:cNvSpPr>
              <a:spLocks noChangeAspect="1" noEditPoints="1" noChangeArrowheads="1"/>
            </p:cNvSpPr>
            <p:nvPr/>
          </p:nvSpPr>
          <p:spPr bwMode="auto">
            <a:xfrm>
              <a:off x="2209800" y="2362200"/>
              <a:ext cx="4191000"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29" name="TextBox 28"/>
            <p:cNvSpPr txBox="1"/>
            <p:nvPr/>
          </p:nvSpPr>
          <p:spPr>
            <a:xfrm>
              <a:off x="2986324" y="2674202"/>
              <a:ext cx="2884228" cy="2456977"/>
            </a:xfrm>
            <a:prstGeom prst="rect">
              <a:avLst/>
            </a:prstGeom>
            <a:noFill/>
          </p:spPr>
          <p:txBody>
            <a:bodyPr wrap="square" rtlCol="0">
              <a:spAutoFit/>
            </a:bodyPr>
            <a:lstStyle/>
            <a:p>
              <a:r>
                <a:rPr lang="en-US" sz="1400" b="1" dirty="0" smtClean="0"/>
                <a:t>Pub/Sub Broker Network</a:t>
              </a:r>
            </a:p>
            <a:p>
              <a:endParaRPr lang="en-US" dirty="0"/>
            </a:p>
          </p:txBody>
        </p:sp>
      </p:grpSp>
      <p:grpSp>
        <p:nvGrpSpPr>
          <p:cNvPr id="11" name="Group 49"/>
          <p:cNvGrpSpPr/>
          <p:nvPr/>
        </p:nvGrpSpPr>
        <p:grpSpPr>
          <a:xfrm>
            <a:off x="6828692" y="3351943"/>
            <a:ext cx="1395046" cy="1171781"/>
            <a:chOff x="5105400" y="5257801"/>
            <a:chExt cx="3124200" cy="2514600"/>
          </a:xfrm>
        </p:grpSpPr>
        <p:sp>
          <p:nvSpPr>
            <p:cNvPr id="31" name="Rectangle 30"/>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2" name="Oval 31"/>
            <p:cNvSpPr/>
            <p:nvPr/>
          </p:nvSpPr>
          <p:spPr>
            <a:xfrm>
              <a:off x="5333999" y="5486402"/>
              <a:ext cx="2738077" cy="83820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050" b="1" dirty="0" smtClean="0"/>
                <a:t>Summarizer</a:t>
              </a:r>
              <a:endParaRPr lang="en-US" sz="1050" b="1" dirty="0"/>
            </a:p>
          </p:txBody>
        </p:sp>
        <p:sp>
          <p:nvSpPr>
            <p:cNvPr id="33" name="Oval 32"/>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050" b="1" dirty="0" smtClean="0"/>
                <a:t>Switcher</a:t>
              </a:r>
              <a:endParaRPr lang="en-US" sz="1050" b="1" dirty="0"/>
            </a:p>
          </p:txBody>
        </p:sp>
      </p:grpSp>
      <p:sp>
        <p:nvSpPr>
          <p:cNvPr id="34" name="Left-Right Arrow 33"/>
          <p:cNvSpPr/>
          <p:nvPr/>
        </p:nvSpPr>
        <p:spPr>
          <a:xfrm rot="3352647">
            <a:off x="6226985" y="2766628"/>
            <a:ext cx="781383" cy="227331"/>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6" name="Rectangle 35"/>
          <p:cNvSpPr/>
          <p:nvPr/>
        </p:nvSpPr>
        <p:spPr>
          <a:xfrm>
            <a:off x="6828692" y="1447800"/>
            <a:ext cx="1477108" cy="141590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38" name="TextBox 37"/>
          <p:cNvSpPr txBox="1"/>
          <p:nvPr/>
        </p:nvSpPr>
        <p:spPr>
          <a:xfrm>
            <a:off x="6850132" y="1473199"/>
            <a:ext cx="1303269" cy="212980"/>
          </a:xfrm>
          <a:prstGeom prst="rect">
            <a:avLst/>
          </a:prstGeom>
          <a:noFill/>
        </p:spPr>
        <p:txBody>
          <a:bodyPr wrap="none" rtlCol="0">
            <a:spAutoFit/>
          </a:bodyPr>
          <a:lstStyle/>
          <a:p>
            <a:r>
              <a:rPr lang="en-US" sz="1200" b="1" dirty="0" smtClean="0"/>
              <a:t>Monitoring Interface</a:t>
            </a:r>
            <a:endParaRPr lang="en-US" sz="1200" b="1" dirty="0"/>
          </a:p>
        </p:txBody>
      </p:sp>
      <p:sp>
        <p:nvSpPr>
          <p:cNvPr id="39" name="Down Arrow 38"/>
          <p:cNvSpPr/>
          <p:nvPr/>
        </p:nvSpPr>
        <p:spPr>
          <a:xfrm rot="16200000">
            <a:off x="6325665" y="1563901"/>
            <a:ext cx="390594" cy="45133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50"/>
          <p:cNvGrpSpPr/>
          <p:nvPr/>
        </p:nvGrpSpPr>
        <p:grpSpPr>
          <a:xfrm>
            <a:off x="4572000" y="3937834"/>
            <a:ext cx="1723292" cy="1040565"/>
            <a:chOff x="0" y="6553200"/>
            <a:chExt cx="4724400" cy="1624012"/>
          </a:xfrm>
        </p:grpSpPr>
        <p:sp>
          <p:nvSpPr>
            <p:cNvPr id="41" name="Rectangle 40"/>
            <p:cNvSpPr/>
            <p:nvPr/>
          </p:nvSpPr>
          <p:spPr>
            <a:xfrm>
              <a:off x="0" y="7239000"/>
              <a:ext cx="4724400" cy="93821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b="1" dirty="0" err="1" smtClean="0"/>
                <a:t>iDataplex</a:t>
              </a:r>
              <a:r>
                <a:rPr lang="en-US" sz="1400" b="1" dirty="0" smtClean="0"/>
                <a:t> Bare-metal Nodes </a:t>
              </a:r>
            </a:p>
          </p:txBody>
        </p:sp>
        <p:sp>
          <p:nvSpPr>
            <p:cNvPr id="42" name="Rectangle 41"/>
            <p:cNvSpPr/>
            <p:nvPr/>
          </p:nvSpPr>
          <p:spPr>
            <a:xfrm>
              <a:off x="0" y="6553200"/>
              <a:ext cx="4724400" cy="6096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b="1" dirty="0" smtClean="0"/>
                <a:t>XCAT Infrastructure</a:t>
              </a:r>
              <a:endParaRPr lang="en-US" sz="1400" b="1" dirty="0"/>
            </a:p>
          </p:txBody>
        </p:sp>
      </p:grpSp>
      <p:sp>
        <p:nvSpPr>
          <p:cNvPr id="43" name="Down Arrow 42"/>
          <p:cNvSpPr/>
          <p:nvPr/>
        </p:nvSpPr>
        <p:spPr>
          <a:xfrm rot="5400000">
            <a:off x="6346180" y="4025625"/>
            <a:ext cx="390594" cy="410308"/>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nvGrpSpPr>
          <p:cNvPr id="17" name="Group 53"/>
          <p:cNvGrpSpPr/>
          <p:nvPr/>
        </p:nvGrpSpPr>
        <p:grpSpPr>
          <a:xfrm>
            <a:off x="5064369" y="2961350"/>
            <a:ext cx="328246" cy="878835"/>
            <a:chOff x="1600200" y="1295400"/>
            <a:chExt cx="609600" cy="1371600"/>
          </a:xfrm>
        </p:grpSpPr>
        <p:sp>
          <p:nvSpPr>
            <p:cNvPr id="45" name="Rectangle 4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46" name="Oval 4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7" name="Oval 4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8" name="Oval 4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18" name="Group 58"/>
          <p:cNvGrpSpPr/>
          <p:nvPr/>
        </p:nvGrpSpPr>
        <p:grpSpPr>
          <a:xfrm>
            <a:off x="5515708" y="2961350"/>
            <a:ext cx="328246" cy="878835"/>
            <a:chOff x="1600200" y="1295400"/>
            <a:chExt cx="609600" cy="1371600"/>
          </a:xfrm>
        </p:grpSpPr>
        <p:sp>
          <p:nvSpPr>
            <p:cNvPr id="50" name="Rectangle 4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1" name="Oval 5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2" name="Oval 5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3" name="Oval 5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grpSp>
        <p:nvGrpSpPr>
          <p:cNvPr id="20" name="Group 63"/>
          <p:cNvGrpSpPr/>
          <p:nvPr/>
        </p:nvGrpSpPr>
        <p:grpSpPr>
          <a:xfrm>
            <a:off x="5967046" y="2961350"/>
            <a:ext cx="328246" cy="878835"/>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69" name="TextBox 68"/>
          <p:cNvSpPr txBox="1"/>
          <p:nvPr/>
        </p:nvSpPr>
        <p:spPr>
          <a:xfrm>
            <a:off x="4648200" y="3225800"/>
            <a:ext cx="1600200"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200" b="1" dirty="0" smtClean="0"/>
              <a:t>Virtual/Physical Clusters</a:t>
            </a:r>
            <a:endParaRPr lang="en-US" sz="1200" b="1" dirty="0"/>
          </a:p>
        </p:txBody>
      </p:sp>
      <p:sp>
        <p:nvSpPr>
          <p:cNvPr id="70" name="Down Arrow 69"/>
          <p:cNvSpPr/>
          <p:nvPr/>
        </p:nvSpPr>
        <p:spPr>
          <a:xfrm rot="10800000">
            <a:off x="5146431"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71" name="Down Arrow 70"/>
          <p:cNvSpPr/>
          <p:nvPr/>
        </p:nvSpPr>
        <p:spPr>
          <a:xfrm rot="10800000">
            <a:off x="5597769"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2" name="Down Arrow 71"/>
          <p:cNvSpPr/>
          <p:nvPr/>
        </p:nvSpPr>
        <p:spPr>
          <a:xfrm rot="10800000">
            <a:off x="6049108" y="2521932"/>
            <a:ext cx="164123" cy="34176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6" name="TextBox 75"/>
          <p:cNvSpPr txBox="1"/>
          <p:nvPr/>
        </p:nvSpPr>
        <p:spPr>
          <a:xfrm>
            <a:off x="4495800" y="990600"/>
            <a:ext cx="3905250" cy="326243"/>
          </a:xfrm>
          <a:prstGeom prst="rect">
            <a:avLst/>
          </a:prstGeom>
          <a:noFill/>
        </p:spPr>
        <p:txBody>
          <a:bodyPr wrap="square" lIns="64008" tIns="32004" rIns="64008" bIns="32004" rtlCol="0">
            <a:spAutoFit/>
          </a:bodyPr>
          <a:lstStyle/>
          <a:p>
            <a:pPr lvl="0"/>
            <a:r>
              <a:rPr lang="en-US" sz="1700" b="1" dirty="0" smtClean="0">
                <a:solidFill>
                  <a:srgbClr val="00B0F0"/>
                </a:solidFill>
              </a:rPr>
              <a:t>Monitoring &amp; Control Infrastructure</a:t>
            </a:r>
            <a:endParaRPr lang="en-US" sz="1700" b="1" dirty="0">
              <a:solidFill>
                <a:schemeClr val="bg1"/>
              </a:solidFill>
            </a:endParaRPr>
          </a:p>
        </p:txBody>
      </p:sp>
      <p:grpSp>
        <p:nvGrpSpPr>
          <p:cNvPr id="21" name="Group 78"/>
          <p:cNvGrpSpPr/>
          <p:nvPr/>
        </p:nvGrpSpPr>
        <p:grpSpPr>
          <a:xfrm>
            <a:off x="409575" y="990600"/>
            <a:ext cx="3333750" cy="3962400"/>
            <a:chOff x="533400" y="2484120"/>
            <a:chExt cx="5334000" cy="4754880"/>
          </a:xfrm>
        </p:grpSpPr>
        <p:grpSp>
          <p:nvGrpSpPr>
            <p:cNvPr id="27" name="Group 19"/>
            <p:cNvGrpSpPr/>
            <p:nvPr/>
          </p:nvGrpSpPr>
          <p:grpSpPr>
            <a:xfrm>
              <a:off x="533400" y="3048000"/>
              <a:ext cx="5334000" cy="4191000"/>
              <a:chOff x="609600" y="2362200"/>
              <a:chExt cx="5334000" cy="4191000"/>
            </a:xfrm>
          </p:grpSpPr>
          <p:sp>
            <p:nvSpPr>
              <p:cNvPr id="4" name="Rectangle 3"/>
              <p:cNvSpPr/>
              <p:nvPr/>
            </p:nvSpPr>
            <p:spPr>
              <a:xfrm>
                <a:off x="609600" y="5715000"/>
                <a:ext cx="5334000" cy="838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smtClean="0"/>
                  <a:t>iDataplex</a:t>
                </a:r>
                <a:r>
                  <a:rPr lang="en-US" dirty="0" smtClean="0"/>
                  <a:t> Bare-metal Nodes </a:t>
                </a:r>
              </a:p>
              <a:p>
                <a:pPr algn="ctr"/>
                <a:r>
                  <a:rPr lang="en-US" dirty="0" smtClean="0"/>
                  <a:t>(32 nodes)</a:t>
                </a:r>
                <a:endParaRPr lang="en-US" dirty="0"/>
              </a:p>
            </p:txBody>
          </p:sp>
          <p:sp>
            <p:nvSpPr>
              <p:cNvPr id="5" name="Rectangle 4"/>
              <p:cNvSpPr/>
              <p:nvPr/>
            </p:nvSpPr>
            <p:spPr>
              <a:xfrm>
                <a:off x="609600" y="5129212"/>
                <a:ext cx="5334000" cy="433388"/>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XCAT Infrastructure</a:t>
                </a:r>
                <a:endParaRPr lang="en-US" dirty="0"/>
              </a:p>
            </p:txBody>
          </p:sp>
          <p:sp>
            <p:nvSpPr>
              <p:cNvPr id="6" name="Rectangle 5"/>
              <p:cNvSpPr/>
              <p:nvPr/>
            </p:nvSpPr>
            <p:spPr>
              <a:xfrm>
                <a:off x="609600" y="4138612"/>
                <a:ext cx="1676400" cy="89058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smtClean="0"/>
                  <a:t>Linux </a:t>
                </a:r>
              </a:p>
              <a:p>
                <a:pPr algn="ctr"/>
                <a:r>
                  <a:rPr lang="en-US" sz="1400" b="1" dirty="0" smtClean="0"/>
                  <a:t>Bare-system</a:t>
                </a:r>
                <a:endParaRPr lang="en-US" sz="1400" b="1" dirty="0"/>
              </a:p>
            </p:txBody>
          </p:sp>
          <p:sp>
            <p:nvSpPr>
              <p:cNvPr id="9" name="Rectangle 8"/>
              <p:cNvSpPr/>
              <p:nvPr/>
            </p:nvSpPr>
            <p:spPr>
              <a:xfrm>
                <a:off x="2362200" y="4138612"/>
                <a:ext cx="1676400" cy="890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b="1" dirty="0" smtClean="0"/>
                  <a:t>Linux on Xen</a:t>
                </a:r>
                <a:endParaRPr lang="en-US" sz="1400" b="1" dirty="0"/>
              </a:p>
            </p:txBody>
          </p:sp>
          <p:sp>
            <p:nvSpPr>
              <p:cNvPr id="10" name="Rectangle 9"/>
              <p:cNvSpPr/>
              <p:nvPr/>
            </p:nvSpPr>
            <p:spPr>
              <a:xfrm>
                <a:off x="4114800" y="4138612"/>
                <a:ext cx="1828800" cy="8905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t>Windows Server 2008 Bare-system</a:t>
                </a:r>
                <a:endParaRPr lang="en-US" sz="1400" b="1" dirty="0"/>
              </a:p>
            </p:txBody>
          </p:sp>
          <p:sp>
            <p:nvSpPr>
              <p:cNvPr id="12" name="Rectangle 11"/>
              <p:cNvSpPr/>
              <p:nvPr/>
            </p:nvSpPr>
            <p:spPr>
              <a:xfrm>
                <a:off x="6096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4" name="Rectangle 13"/>
              <p:cNvSpPr/>
              <p:nvPr/>
            </p:nvSpPr>
            <p:spPr>
              <a:xfrm>
                <a:off x="2362200" y="3148012"/>
                <a:ext cx="1676400" cy="89058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smtClean="0"/>
                  <a:t>SW-G Using Hadoop </a:t>
                </a:r>
                <a:endParaRPr lang="en-US" sz="1400" b="1" dirty="0"/>
              </a:p>
            </p:txBody>
          </p:sp>
          <p:sp>
            <p:nvSpPr>
              <p:cNvPr id="15" name="Rectangle 14"/>
              <p:cNvSpPr/>
              <p:nvPr/>
            </p:nvSpPr>
            <p:spPr>
              <a:xfrm>
                <a:off x="4114800" y="3148012"/>
                <a:ext cx="1828800" cy="8905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t>SW-G Using DryadLINQ</a:t>
                </a:r>
                <a:endParaRPr lang="en-US" sz="1400" b="1" dirty="0"/>
              </a:p>
            </p:txBody>
          </p:sp>
          <p:sp>
            <p:nvSpPr>
              <p:cNvPr id="19" name="Rectangle 18"/>
              <p:cNvSpPr/>
              <p:nvPr/>
            </p:nvSpPr>
            <p:spPr>
              <a:xfrm>
                <a:off x="609600" y="2362200"/>
                <a:ext cx="5334000" cy="66198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Monitoring Infrastructure</a:t>
                </a:r>
                <a:endParaRPr lang="en-US" dirty="0"/>
              </a:p>
            </p:txBody>
          </p:sp>
        </p:grpSp>
        <p:sp>
          <p:nvSpPr>
            <p:cNvPr id="77" name="TextBox 76"/>
            <p:cNvSpPr txBox="1"/>
            <p:nvPr/>
          </p:nvSpPr>
          <p:spPr>
            <a:xfrm>
              <a:off x="975360" y="2484120"/>
              <a:ext cx="4465320" cy="424732"/>
            </a:xfrm>
            <a:prstGeom prst="rect">
              <a:avLst/>
            </a:prstGeom>
            <a:noFill/>
          </p:spPr>
          <p:txBody>
            <a:bodyPr wrap="square" rtlCol="0">
              <a:spAutoFit/>
            </a:bodyPr>
            <a:lstStyle/>
            <a:p>
              <a:pPr lvl="0"/>
              <a:r>
                <a:rPr lang="en-US" sz="1700" b="1" dirty="0" smtClean="0">
                  <a:solidFill>
                    <a:srgbClr val="00B0F0"/>
                  </a:solidFill>
                </a:rPr>
                <a:t>Dynamic Cluster Architecture</a:t>
              </a:r>
              <a:endParaRPr lang="en-US" sz="1700" b="1" dirty="0">
                <a:solidFill>
                  <a:schemeClr val="bg1"/>
                </a:solidFill>
              </a:endParaRPr>
            </a:p>
          </p:txBody>
        </p:sp>
      </p:grpSp>
      <p:pic>
        <p:nvPicPr>
          <p:cNvPr id="60" name="Content Placeholder 3" descr="monitor_full.png"/>
          <p:cNvPicPr>
            <a:picLocks noChangeAspect="1"/>
          </p:cNvPicPr>
          <p:nvPr/>
        </p:nvPicPr>
        <p:blipFill>
          <a:blip r:embed="rId3" cstate="print"/>
          <a:stretch>
            <a:fillRect/>
          </a:stretch>
        </p:blipFill>
        <p:spPr>
          <a:xfrm>
            <a:off x="6934199" y="1752600"/>
            <a:ext cx="1295401" cy="1052512"/>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533400"/>
          </a:xfrm>
        </p:spPr>
        <p:txBody>
          <a:bodyPr>
            <a:noAutofit/>
          </a:bodyPr>
          <a:lstStyle/>
          <a:p>
            <a:r>
              <a:rPr lang="en-US" sz="3600" dirty="0" smtClean="0"/>
              <a:t>SALSA HPC  Dynamic Virtual Clusters Demo</a:t>
            </a:r>
            <a:endParaRPr lang="en-US" sz="3600" dirty="0"/>
          </a:p>
        </p:txBody>
      </p:sp>
      <p:pic>
        <p:nvPicPr>
          <p:cNvPr id="4" name="Content Placeholder 3" descr="monitor_full.png"/>
          <p:cNvPicPr>
            <a:picLocks noGrp="1" noChangeAspect="1"/>
          </p:cNvPicPr>
          <p:nvPr>
            <p:ph idx="1"/>
          </p:nvPr>
        </p:nvPicPr>
        <p:blipFill>
          <a:blip r:embed="rId3" cstate="print"/>
          <a:stretch>
            <a:fillRect/>
          </a:stretch>
        </p:blipFill>
        <p:spPr>
          <a:xfrm>
            <a:off x="533400" y="838200"/>
            <a:ext cx="8153400" cy="5004010"/>
          </a:xfrm>
        </p:spPr>
      </p:pic>
      <p:sp>
        <p:nvSpPr>
          <p:cNvPr id="7" name="TextBox 6"/>
          <p:cNvSpPr txBox="1"/>
          <p:nvPr/>
        </p:nvSpPr>
        <p:spPr>
          <a:xfrm>
            <a:off x="457200" y="5867400"/>
            <a:ext cx="8305800" cy="954107"/>
          </a:xfrm>
          <a:prstGeom prst="rect">
            <a:avLst/>
          </a:prstGeom>
          <a:noFill/>
        </p:spPr>
        <p:txBody>
          <a:bodyPr wrap="square" rtlCol="0">
            <a:spAutoFit/>
          </a:bodyPr>
          <a:lstStyle/>
          <a:p>
            <a:pPr marL="114300" indent="-114300" defTabSz="640080">
              <a:buFont typeface="Arial" pitchFamily="34" charset="0"/>
              <a:buChar char="•"/>
              <a:defRPr/>
            </a:pPr>
            <a:r>
              <a:rPr lang="en-US" sz="1400" dirty="0" smtClean="0"/>
              <a:t>At top, these 3 clusters are switching applications on fixed environment. Takes ~30 Seconds.</a:t>
            </a:r>
          </a:p>
          <a:p>
            <a:pPr marL="114300" indent="-114300">
              <a:buFont typeface="Arial" pitchFamily="34" charset="0"/>
              <a:buChar char="•"/>
            </a:pPr>
            <a:r>
              <a:rPr lang="en-US" sz="1400" dirty="0" smtClean="0"/>
              <a:t>At bottom, this cluster is switching between Environments – Linux; Linux +</a:t>
            </a:r>
            <a:r>
              <a:rPr lang="en-US" sz="1400" dirty="0" err="1" smtClean="0"/>
              <a:t>Xen</a:t>
            </a:r>
            <a:r>
              <a:rPr lang="en-US" sz="1400" dirty="0" smtClean="0"/>
              <a:t>; Windows + HPCS. Takes about ~7 minutes.</a:t>
            </a:r>
          </a:p>
          <a:p>
            <a:pPr marL="114300" indent="-114300">
              <a:buFont typeface="Arial" pitchFamily="34" charset="0"/>
              <a:buChar char="•"/>
            </a:pPr>
            <a:r>
              <a:rPr lang="en-US" sz="1400" dirty="0" smtClean="0"/>
              <a:t>It demonstrates the concept of Science on Clouds using a </a:t>
            </a:r>
            <a:r>
              <a:rPr lang="en-US" sz="1400" dirty="0" err="1" smtClean="0"/>
              <a:t>FutureGrid</a:t>
            </a:r>
            <a:r>
              <a:rPr lang="en-US" sz="1400" dirty="0" smtClean="0"/>
              <a:t> cluster.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Clouds hide Complexity</a:t>
            </a:r>
            <a:endParaRPr lang="en-US" dirty="0"/>
          </a:p>
        </p:txBody>
      </p:sp>
      <p:sp>
        <p:nvSpPr>
          <p:cNvPr id="3" name="Content Placeholder 2"/>
          <p:cNvSpPr>
            <a:spLocks noGrp="1"/>
          </p:cNvSpPr>
          <p:nvPr>
            <p:ph idx="1"/>
          </p:nvPr>
        </p:nvSpPr>
        <p:spPr>
          <a:xfrm>
            <a:off x="533400" y="762000"/>
            <a:ext cx="8610600" cy="2971800"/>
          </a:xfrm>
        </p:spPr>
        <p:txBody>
          <a:bodyPr>
            <a:normAutofit fontScale="92500"/>
          </a:bodyPr>
          <a:lstStyle/>
          <a:p>
            <a:r>
              <a:rPr lang="en-US" sz="2400" dirty="0" smtClean="0">
                <a:solidFill>
                  <a:srgbClr val="FF0000"/>
                </a:solidFill>
              </a:rPr>
              <a:t>SaaS</a:t>
            </a:r>
            <a:r>
              <a:rPr lang="en-US" sz="2400" dirty="0" smtClean="0"/>
              <a:t>: </a:t>
            </a:r>
            <a:r>
              <a:rPr lang="en-US" sz="2400" dirty="0" smtClean="0">
                <a:solidFill>
                  <a:srgbClr val="FF0000"/>
                </a:solidFill>
              </a:rPr>
              <a:t>Software</a:t>
            </a:r>
            <a:r>
              <a:rPr lang="en-US" sz="2400" dirty="0" smtClean="0"/>
              <a:t> as a </a:t>
            </a:r>
            <a:r>
              <a:rPr lang="en-US" sz="2400" dirty="0" smtClean="0">
                <a:solidFill>
                  <a:srgbClr val="FF0000"/>
                </a:solidFill>
              </a:rPr>
              <a:t>Service</a:t>
            </a:r>
          </a:p>
          <a:p>
            <a:r>
              <a:rPr lang="en-US" sz="2400" dirty="0" smtClean="0">
                <a:solidFill>
                  <a:srgbClr val="FF0000"/>
                </a:solidFill>
              </a:rPr>
              <a:t>IaaS</a:t>
            </a:r>
            <a:r>
              <a:rPr lang="en-US" sz="2400" dirty="0" smtClean="0"/>
              <a:t>: </a:t>
            </a:r>
            <a:r>
              <a:rPr lang="en-US" sz="2400" dirty="0" smtClean="0">
                <a:solidFill>
                  <a:srgbClr val="FF0000"/>
                </a:solidFill>
              </a:rPr>
              <a:t>Infrastructure</a:t>
            </a:r>
            <a:r>
              <a:rPr lang="en-US" sz="2400" dirty="0" smtClean="0"/>
              <a:t> as a </a:t>
            </a:r>
            <a:r>
              <a:rPr lang="en-US" sz="2400" dirty="0" smtClean="0">
                <a:solidFill>
                  <a:srgbClr val="FF0000"/>
                </a:solidFill>
              </a:rPr>
              <a:t>Service</a:t>
            </a:r>
            <a:r>
              <a:rPr lang="en-US" sz="2400" dirty="0" smtClean="0"/>
              <a:t> or </a:t>
            </a:r>
            <a:r>
              <a:rPr lang="en-US" sz="2400" dirty="0" smtClean="0">
                <a:solidFill>
                  <a:srgbClr val="FF0000"/>
                </a:solidFill>
              </a:rPr>
              <a:t>HaaS</a:t>
            </a:r>
            <a:r>
              <a:rPr lang="en-US" sz="2400" dirty="0" smtClean="0"/>
              <a:t>: </a:t>
            </a:r>
            <a:r>
              <a:rPr lang="en-US" sz="2400" dirty="0" smtClean="0">
                <a:solidFill>
                  <a:srgbClr val="FF0000"/>
                </a:solidFill>
              </a:rPr>
              <a:t>Hardware</a:t>
            </a:r>
            <a:r>
              <a:rPr lang="en-US" sz="2400" dirty="0" smtClean="0"/>
              <a:t> as a </a:t>
            </a:r>
            <a:r>
              <a:rPr lang="en-US" sz="2400" dirty="0" smtClean="0">
                <a:solidFill>
                  <a:srgbClr val="FF0000"/>
                </a:solidFill>
              </a:rPr>
              <a:t>Service </a:t>
            </a:r>
            <a:r>
              <a:rPr lang="en-US" sz="2400" dirty="0" smtClean="0"/>
              <a:t>– get your computer time with a credit card and with a Web </a:t>
            </a:r>
            <a:r>
              <a:rPr lang="en-US" sz="2400" dirty="0" err="1" smtClean="0"/>
              <a:t>interaface</a:t>
            </a:r>
            <a:endParaRPr lang="en-US" sz="2400" dirty="0" smtClean="0"/>
          </a:p>
          <a:p>
            <a:r>
              <a:rPr lang="en-US" sz="2400" dirty="0" smtClean="0">
                <a:solidFill>
                  <a:srgbClr val="FF0000"/>
                </a:solidFill>
              </a:rPr>
              <a:t>PaaS</a:t>
            </a:r>
            <a:r>
              <a:rPr lang="en-US" sz="2400" dirty="0" smtClean="0"/>
              <a:t>: </a:t>
            </a:r>
            <a:r>
              <a:rPr lang="en-US" sz="2400" dirty="0" smtClean="0">
                <a:solidFill>
                  <a:srgbClr val="FF0000"/>
                </a:solidFill>
              </a:rPr>
              <a:t>Platform</a:t>
            </a:r>
            <a:r>
              <a:rPr lang="en-US" sz="2400" dirty="0" smtClean="0"/>
              <a:t> as a </a:t>
            </a:r>
            <a:r>
              <a:rPr lang="en-US" sz="2400" dirty="0" smtClean="0">
                <a:solidFill>
                  <a:srgbClr val="FF0000"/>
                </a:solidFill>
              </a:rPr>
              <a:t>Service </a:t>
            </a:r>
            <a:r>
              <a:rPr lang="en-US" sz="2400" dirty="0" smtClean="0"/>
              <a:t>is </a:t>
            </a:r>
            <a:r>
              <a:rPr lang="en-US" sz="2400" dirty="0" smtClean="0">
                <a:solidFill>
                  <a:srgbClr val="FF0000"/>
                </a:solidFill>
              </a:rPr>
              <a:t>IaaS</a:t>
            </a:r>
            <a:r>
              <a:rPr lang="en-US" sz="2400" dirty="0" smtClean="0"/>
              <a:t> plus core software capabilities on which you build  </a:t>
            </a:r>
            <a:r>
              <a:rPr lang="en-US" sz="2400" dirty="0" smtClean="0">
                <a:solidFill>
                  <a:srgbClr val="FF0000"/>
                </a:solidFill>
              </a:rPr>
              <a:t>SaaS</a:t>
            </a:r>
          </a:p>
          <a:p>
            <a:r>
              <a:rPr lang="en-US" sz="2400" dirty="0" smtClean="0">
                <a:solidFill>
                  <a:srgbClr val="FF0000"/>
                </a:solidFill>
              </a:rPr>
              <a:t>Cyberinfrastructure</a:t>
            </a:r>
            <a:r>
              <a:rPr lang="en-US" sz="2400" dirty="0" smtClean="0">
                <a:solidFill>
                  <a:srgbClr val="FFFF00"/>
                </a:solidFill>
              </a:rPr>
              <a:t> </a:t>
            </a:r>
            <a:r>
              <a:rPr lang="en-US" sz="2400" dirty="0" smtClean="0"/>
              <a:t>is</a:t>
            </a:r>
            <a:r>
              <a:rPr lang="en-US" sz="2400" dirty="0" smtClean="0">
                <a:solidFill>
                  <a:srgbClr val="FFFF00"/>
                </a:solidFill>
              </a:rPr>
              <a:t> </a:t>
            </a:r>
            <a:r>
              <a:rPr lang="en-US" sz="2400" dirty="0" smtClean="0">
                <a:solidFill>
                  <a:srgbClr val="FF0000"/>
                </a:solidFill>
              </a:rPr>
              <a:t>“Research as a Service”</a:t>
            </a:r>
          </a:p>
          <a:p>
            <a:r>
              <a:rPr lang="en-US" sz="2400" dirty="0" err="1" smtClean="0">
                <a:solidFill>
                  <a:srgbClr val="FF0000"/>
                </a:solidFill>
              </a:rPr>
              <a:t>SensaaS</a:t>
            </a:r>
            <a:r>
              <a:rPr lang="en-US" sz="2400" dirty="0" smtClean="0"/>
              <a:t> is </a:t>
            </a:r>
            <a:r>
              <a:rPr lang="en-US" sz="2400" dirty="0" smtClean="0">
                <a:solidFill>
                  <a:srgbClr val="FF0000"/>
                </a:solidFill>
              </a:rPr>
              <a:t>Sensors </a:t>
            </a:r>
            <a:r>
              <a:rPr lang="en-US" sz="2400" dirty="0" smtClean="0"/>
              <a:t>as a </a:t>
            </a:r>
            <a:r>
              <a:rPr lang="en-US" sz="2400" dirty="0" smtClean="0">
                <a:solidFill>
                  <a:srgbClr val="FF0000"/>
                </a:solidFill>
              </a:rPr>
              <a:t>Service</a:t>
            </a:r>
          </a:p>
          <a:p>
            <a:pPr>
              <a:buNone/>
            </a:pPr>
            <a:endParaRPr lang="en-US" sz="2400" dirty="0"/>
          </a:p>
        </p:txBody>
      </p:sp>
      <p:sp>
        <p:nvSpPr>
          <p:cNvPr id="4" name="Slide Number Placeholder 3"/>
          <p:cNvSpPr>
            <a:spLocks noGrp="1"/>
          </p:cNvSpPr>
          <p:nvPr>
            <p:ph type="sldNum" sz="quarter" idx="12"/>
          </p:nvPr>
        </p:nvSpPr>
        <p:spPr/>
        <p:txBody>
          <a:bodyPr/>
          <a:lstStyle/>
          <a:p>
            <a:pPr algn="r" rtl="0" fontAlgn="base">
              <a:spcBef>
                <a:spcPct val="0"/>
              </a:spcBef>
              <a:spcAft>
                <a:spcPct val="0"/>
              </a:spcAft>
              <a:defRPr/>
            </a:pPr>
            <a:fld id="{91464232-CAAE-48C8-B8B7-230EFFAF9A01}" type="slidenum">
              <a:rPr lang="en-US" sz="1000" kern="1200" smtClean="0">
                <a:solidFill>
                  <a:srgbClr val="FFFFFF"/>
                </a:solidFill>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6</a:t>
            </a:fld>
            <a:endParaRPr lang="en-US" sz="1000" kern="1200" dirty="0">
              <a:solidFill>
                <a:srgbClr val="FFFFFF"/>
              </a:solidFill>
              <a:effectLst>
                <a:outerShdw blurRad="38100" dist="38100" dir="2700000" algn="tl">
                  <a:srgbClr val="000000"/>
                </a:outerShdw>
              </a:effectLst>
              <a:latin typeface="Verdana" pitchFamily="34" charset="0"/>
              <a:ea typeface="+mn-ea"/>
              <a:cs typeface="+mn-cs"/>
            </a:endParaRPr>
          </a:p>
        </p:txBody>
      </p:sp>
      <p:pic>
        <p:nvPicPr>
          <p:cNvPr id="274435" name="Picture 3"/>
          <p:cNvPicPr>
            <a:picLocks noChangeAspect="1" noChangeArrowheads="1"/>
          </p:cNvPicPr>
          <p:nvPr/>
        </p:nvPicPr>
        <p:blipFill>
          <a:blip r:embed="rId3" cstate="print"/>
          <a:srcRect/>
          <a:stretch>
            <a:fillRect/>
          </a:stretch>
        </p:blipFill>
        <p:spPr bwMode="auto">
          <a:xfrm>
            <a:off x="4667250" y="3943350"/>
            <a:ext cx="4476750" cy="2914650"/>
          </a:xfrm>
          <a:prstGeom prst="rect">
            <a:avLst/>
          </a:prstGeom>
          <a:noFill/>
          <a:ln w="9525">
            <a:noFill/>
            <a:miter lim="800000"/>
            <a:headEnd/>
            <a:tailEnd/>
          </a:ln>
          <a:effectLst/>
        </p:spPr>
      </p:pic>
      <p:sp>
        <p:nvSpPr>
          <p:cNvPr id="7" name="TextBox 6"/>
          <p:cNvSpPr txBox="1"/>
          <p:nvPr/>
        </p:nvSpPr>
        <p:spPr>
          <a:xfrm>
            <a:off x="1" y="3962400"/>
            <a:ext cx="4648200" cy="2862322"/>
          </a:xfrm>
          <a:prstGeom prst="rect">
            <a:avLst/>
          </a:prstGeom>
          <a:noFill/>
        </p:spPr>
        <p:txBody>
          <a:bodyPr wrap="square" rtlCol="0">
            <a:spAutoFit/>
          </a:bodyPr>
          <a:lstStyle/>
          <a:p>
            <a:pPr algn="l"/>
            <a:r>
              <a:rPr lang="en-US" sz="2000" dirty="0" smtClean="0"/>
              <a:t>2 Google warehouses of computers on the banks of the Columbia River, in The </a:t>
            </a:r>
            <a:r>
              <a:rPr lang="en-US" sz="2000" dirty="0" err="1" smtClean="0"/>
              <a:t>Dalles</a:t>
            </a:r>
            <a:r>
              <a:rPr lang="en-US" sz="2000" dirty="0" smtClean="0"/>
              <a:t>, Oregon</a:t>
            </a:r>
          </a:p>
          <a:p>
            <a:pPr algn="l"/>
            <a:r>
              <a:rPr lang="en-US" sz="2000" dirty="0" smtClean="0"/>
              <a:t>Such centers use 20MW-200MW </a:t>
            </a:r>
          </a:p>
          <a:p>
            <a:pPr algn="l"/>
            <a:r>
              <a:rPr lang="en-US" sz="2000" dirty="0" smtClean="0"/>
              <a:t>(Future) each </a:t>
            </a:r>
          </a:p>
          <a:p>
            <a:pPr algn="l"/>
            <a:r>
              <a:rPr lang="en-US" sz="2000" dirty="0" smtClean="0"/>
              <a:t>150 watts per core</a:t>
            </a:r>
          </a:p>
          <a:p>
            <a:pPr algn="l"/>
            <a:r>
              <a:rPr lang="en-US" sz="2000" dirty="0" smtClean="0"/>
              <a:t>Save money from large size, positioning with cheap power and access with Internet</a:t>
            </a:r>
            <a:endParaRPr lang="en-US"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990600"/>
          </a:xfrm>
        </p:spPr>
        <p:txBody>
          <a:bodyPr>
            <a:normAutofit/>
          </a:bodyPr>
          <a:lstStyle/>
          <a:p>
            <a:r>
              <a:rPr lang="en-US" sz="3200" dirty="0" smtClean="0"/>
              <a:t>Summary of Plans</a:t>
            </a:r>
            <a:endParaRPr lang="en-US" sz="3200" dirty="0"/>
          </a:p>
        </p:txBody>
      </p:sp>
      <p:sp>
        <p:nvSpPr>
          <p:cNvPr id="3" name="Content Placeholder 2"/>
          <p:cNvSpPr>
            <a:spLocks noGrp="1"/>
          </p:cNvSpPr>
          <p:nvPr>
            <p:ph idx="1"/>
          </p:nvPr>
        </p:nvSpPr>
        <p:spPr>
          <a:xfrm>
            <a:off x="0" y="1219200"/>
            <a:ext cx="9144000" cy="5029200"/>
          </a:xfrm>
        </p:spPr>
        <p:txBody>
          <a:bodyPr>
            <a:normAutofit fontScale="92500" lnSpcReduction="10000"/>
          </a:bodyPr>
          <a:lstStyle/>
          <a:p>
            <a:r>
              <a:rPr lang="en-US" sz="2000" dirty="0" smtClean="0"/>
              <a:t>Intend to implement range of biology applications with Dryad/Hadoop</a:t>
            </a:r>
          </a:p>
          <a:p>
            <a:r>
              <a:rPr lang="en-US" sz="2000" dirty="0" smtClean="0"/>
              <a:t>FutureGrid allows easy Windows v Linux with and without VM comparison</a:t>
            </a:r>
          </a:p>
          <a:p>
            <a:r>
              <a:rPr lang="en-US" sz="2000" dirty="0" smtClean="0"/>
              <a:t>Initially we will make key capabilities available as services that we eventually implement on virtual clusters (clouds) to address very large problems</a:t>
            </a:r>
          </a:p>
          <a:p>
            <a:pPr lvl="1"/>
            <a:r>
              <a:rPr lang="en-US" sz="2000" dirty="0" smtClean="0"/>
              <a:t>Basic Pairwise dissimilarity calculations</a:t>
            </a:r>
          </a:p>
          <a:p>
            <a:pPr lvl="1"/>
            <a:r>
              <a:rPr lang="en-US" sz="2000" dirty="0" smtClean="0"/>
              <a:t>Capabilities already in R </a:t>
            </a:r>
            <a:r>
              <a:rPr lang="en-US" sz="2000" dirty="0" smtClean="0"/>
              <a:t>(done already by us and others)</a:t>
            </a:r>
          </a:p>
          <a:p>
            <a:pPr lvl="1"/>
            <a:r>
              <a:rPr lang="en-US" sz="2000" dirty="0" smtClean="0"/>
              <a:t>MDS in various </a:t>
            </a:r>
            <a:r>
              <a:rPr lang="en-US" sz="2000" dirty="0" smtClean="0"/>
              <a:t>forms</a:t>
            </a:r>
          </a:p>
          <a:p>
            <a:pPr lvl="1"/>
            <a:r>
              <a:rPr lang="en-US" sz="2000" dirty="0" smtClean="0"/>
              <a:t>GTM Generative Topographic Mapping</a:t>
            </a:r>
            <a:endParaRPr lang="en-US" sz="2000" dirty="0" smtClean="0"/>
          </a:p>
          <a:p>
            <a:pPr lvl="1"/>
            <a:r>
              <a:rPr lang="en-US" sz="2000" dirty="0" smtClean="0"/>
              <a:t>Vector and </a:t>
            </a:r>
            <a:r>
              <a:rPr lang="en-US" sz="2000" dirty="0" err="1" smtClean="0"/>
              <a:t>Pairwise</a:t>
            </a:r>
            <a:r>
              <a:rPr lang="en-US" sz="2000" dirty="0" smtClean="0"/>
              <a:t> Deterministic annealing clustering</a:t>
            </a:r>
          </a:p>
          <a:p>
            <a:r>
              <a:rPr lang="en-US" sz="2000" dirty="0" smtClean="0"/>
              <a:t>Point viewer (</a:t>
            </a:r>
            <a:r>
              <a:rPr lang="en-US" sz="2000" dirty="0" err="1" smtClean="0"/>
              <a:t>Plotviz</a:t>
            </a:r>
            <a:r>
              <a:rPr lang="en-US" sz="2000" dirty="0" smtClean="0"/>
              <a:t>) either as download (to Windows!) or as  a Web </a:t>
            </a:r>
            <a:r>
              <a:rPr lang="en-US" sz="2000" dirty="0" smtClean="0"/>
              <a:t>service gives Browsing</a:t>
            </a:r>
          </a:p>
          <a:p>
            <a:r>
              <a:rPr lang="en-US" sz="2000" dirty="0" smtClean="0"/>
              <a:t>Should enable much larger problems than existing systems</a:t>
            </a:r>
            <a:endParaRPr lang="en-US" sz="2000" dirty="0" smtClean="0"/>
          </a:p>
          <a:p>
            <a:r>
              <a:rPr lang="en-US" sz="2000" dirty="0" smtClean="0"/>
              <a:t>Note much of our code written in C# (high performance managed code) and runs on Microsoft HPCS 2008 (with Dryad extensions)</a:t>
            </a:r>
          </a:p>
          <a:p>
            <a:pPr lvl="1"/>
            <a:r>
              <a:rPr lang="en-US" sz="2000" dirty="0" smtClean="0"/>
              <a:t>Hadoop code written in </a:t>
            </a:r>
            <a:r>
              <a:rPr lang="en-US" sz="2000" dirty="0" smtClean="0"/>
              <a:t>Java</a:t>
            </a:r>
          </a:p>
          <a:p>
            <a:pPr lvl="1"/>
            <a:r>
              <a:rPr lang="en-US" sz="2000" dirty="0" smtClean="0"/>
              <a:t>Will look at Twister as a “universal” solution</a:t>
            </a:r>
            <a:endParaRPr lang="en-US" sz="2000" dirty="0" smtClean="0"/>
          </a:p>
          <a:p>
            <a:pPr lvl="1"/>
            <a:endParaRPr lang="en-US" sz="20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685800"/>
          </a:xfrm>
        </p:spPr>
        <p:txBody>
          <a:bodyPr>
            <a:normAutofit/>
          </a:bodyPr>
          <a:lstStyle/>
          <a:p>
            <a:r>
              <a:rPr lang="en-US" sz="3200" dirty="0" smtClean="0"/>
              <a:t>Summary</a:t>
            </a:r>
            <a:r>
              <a:rPr lang="en-US" sz="3200" dirty="0" smtClean="0"/>
              <a:t> </a:t>
            </a:r>
            <a:r>
              <a:rPr lang="en-US" sz="3200" dirty="0" smtClean="0"/>
              <a:t>of Initial Results</a:t>
            </a:r>
            <a:endParaRPr lang="en-US" sz="3200" dirty="0"/>
          </a:p>
        </p:txBody>
      </p:sp>
      <p:sp>
        <p:nvSpPr>
          <p:cNvPr id="3" name="Content Placeholder 2"/>
          <p:cNvSpPr>
            <a:spLocks noGrp="1"/>
          </p:cNvSpPr>
          <p:nvPr>
            <p:ph idx="1"/>
          </p:nvPr>
        </p:nvSpPr>
        <p:spPr>
          <a:xfrm>
            <a:off x="0" y="1219200"/>
            <a:ext cx="9144000" cy="5029200"/>
          </a:xfrm>
        </p:spPr>
        <p:txBody>
          <a:bodyPr>
            <a:normAutofit/>
          </a:bodyPr>
          <a:lstStyle/>
          <a:p>
            <a:r>
              <a:rPr lang="en-US" sz="2800" dirty="0" smtClean="0"/>
              <a:t>Dryad/</a:t>
            </a:r>
            <a:r>
              <a:rPr lang="en-US" sz="2800" dirty="0" err="1" smtClean="0"/>
              <a:t>Hadoop</a:t>
            </a:r>
            <a:r>
              <a:rPr lang="en-US" sz="2800" dirty="0" smtClean="0"/>
              <a:t>/Azure/EC2 </a:t>
            </a:r>
            <a:r>
              <a:rPr lang="en-US" sz="2800" dirty="0" smtClean="0"/>
              <a:t>promising for Biology computations</a:t>
            </a:r>
          </a:p>
          <a:p>
            <a:r>
              <a:rPr lang="en-US" sz="2800" dirty="0" smtClean="0"/>
              <a:t>Dynamic Virtual Clusters allow one to switch between different modes</a:t>
            </a:r>
          </a:p>
          <a:p>
            <a:r>
              <a:rPr lang="en-US" sz="2800" dirty="0" smtClean="0"/>
              <a:t>Overhead of VM’s on </a:t>
            </a:r>
            <a:r>
              <a:rPr lang="en-US" sz="2800" dirty="0" err="1" smtClean="0"/>
              <a:t>Hadoop</a:t>
            </a:r>
            <a:r>
              <a:rPr lang="en-US" sz="2800" dirty="0" smtClean="0"/>
              <a:t> (15%) acceptable</a:t>
            </a:r>
          </a:p>
          <a:p>
            <a:r>
              <a:rPr lang="en-US" sz="2800" dirty="0" smtClean="0"/>
              <a:t>Inhomogeneous problems currently favors </a:t>
            </a:r>
            <a:r>
              <a:rPr lang="en-US" sz="2800" dirty="0" err="1" smtClean="0"/>
              <a:t>Hadoop</a:t>
            </a:r>
            <a:r>
              <a:rPr lang="en-US" sz="2800" dirty="0" smtClean="0"/>
              <a:t> over Dryad</a:t>
            </a:r>
          </a:p>
          <a:p>
            <a:r>
              <a:rPr lang="en-US" sz="2800" dirty="0" err="1" smtClean="0"/>
              <a:t>MapReduce</a:t>
            </a:r>
            <a:r>
              <a:rPr lang="en-US" sz="2800" dirty="0" smtClean="0"/>
              <a:t>++ allows iterative problems (classic linear algebra/datamining) to use </a:t>
            </a:r>
            <a:r>
              <a:rPr lang="en-US" sz="2800" dirty="0" err="1" smtClean="0"/>
              <a:t>MapReduce</a:t>
            </a:r>
            <a:r>
              <a:rPr lang="en-US" sz="2800" dirty="0" smtClean="0"/>
              <a:t> model efficiently</a:t>
            </a:r>
          </a:p>
          <a:p>
            <a:pPr lvl="1"/>
            <a:r>
              <a:rPr lang="en-US" sz="2400" dirty="0" smtClean="0"/>
              <a:t>Prototype Twister released</a:t>
            </a:r>
          </a:p>
          <a:p>
            <a:pPr lvl="1">
              <a:buNone/>
            </a:pPr>
            <a:endParaRPr lang="en-US" sz="2400" dirty="0" smtClean="0"/>
          </a:p>
          <a:p>
            <a:pPr lvl="1">
              <a:buNone/>
            </a:pPr>
            <a:endParaRPr lang="en-US" sz="2400" dirty="0" smtClean="0"/>
          </a:p>
          <a:p>
            <a:pPr lvl="1"/>
            <a:endParaRPr lang="en-US" sz="2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support for handling large data sets, the concept of moving computation to data, and the better quality of services provided by cloud technologies, make data analysis feasible on an unprecedented scale for assisting new scientific discovery. </a:t>
            </a:r>
          </a:p>
          <a:p>
            <a:r>
              <a:rPr lang="en-US" dirty="0" smtClean="0"/>
              <a:t>Combine "computational thinking“ with the “fourth paradigm” (Jim Gray on data intensive computing</a:t>
            </a:r>
            <a:r>
              <a:rPr lang="en-US" dirty="0" smtClean="0"/>
              <a:t>)</a:t>
            </a:r>
          </a:p>
          <a:p>
            <a:r>
              <a:rPr lang="en-US" dirty="0" smtClean="0"/>
              <a:t>Research from advance in Computer Science and Applications (scientific discovery)</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81200"/>
            <a:ext cx="7772400" cy="2911566"/>
          </a:xfrm>
          <a:prstGeom prst="rect">
            <a:avLst/>
          </a:prstGeom>
        </p:spPr>
        <p:txBody>
          <a:bodyPr wrap="square">
            <a:spAutoFit/>
          </a:bodyPr>
          <a:lstStyle/>
          <a:p>
            <a:pPr marL="342883" lvl="0" indent="-342883" algn="ctr" defTabSz="914354">
              <a:spcBef>
                <a:spcPct val="20000"/>
              </a:spcBef>
              <a:defRPr/>
            </a:pPr>
            <a:r>
              <a:rPr lang="en-US" sz="2000" b="1" i="1" dirty="0" smtClean="0">
                <a:solidFill>
                  <a:srgbClr val="0000CC"/>
                </a:solidFill>
                <a:latin typeface="Arial" pitchFamily="34" charset="0"/>
              </a:rPr>
              <a:t>S</a:t>
            </a:r>
            <a:r>
              <a:rPr lang="en-US" sz="2000" b="1" i="1" dirty="0" smtClean="0">
                <a:solidFill>
                  <a:srgbClr val="D20000"/>
                </a:solidFill>
                <a:latin typeface="Arial" pitchFamily="34" charset="0"/>
              </a:rPr>
              <a:t>A</a:t>
            </a:r>
            <a:r>
              <a:rPr lang="en-US" sz="2000" b="1" i="1" dirty="0" smtClean="0">
                <a:solidFill>
                  <a:srgbClr val="FFC000"/>
                </a:solidFill>
                <a:latin typeface="Arial" pitchFamily="34" charset="0"/>
              </a:rPr>
              <a:t>L</a:t>
            </a:r>
            <a:r>
              <a:rPr lang="en-US" sz="2000" b="1" i="1" dirty="0" smtClean="0">
                <a:solidFill>
                  <a:srgbClr val="0000CC"/>
                </a:solidFill>
                <a:latin typeface="Arial" pitchFamily="34" charset="0"/>
              </a:rPr>
              <a:t>S</a:t>
            </a:r>
            <a:r>
              <a:rPr lang="en-US" sz="2000" b="1" i="1" dirty="0" smtClean="0">
                <a:solidFill>
                  <a:srgbClr val="33CC33"/>
                </a:solidFill>
                <a:latin typeface="Arial" pitchFamily="34" charset="0"/>
              </a:rPr>
              <a:t>A</a:t>
            </a:r>
            <a:r>
              <a:rPr lang="en-US" sz="2000" dirty="0" smtClean="0"/>
              <a:t>  Group</a:t>
            </a:r>
          </a:p>
          <a:p>
            <a:pPr marL="342883" lvl="0" indent="-342883" algn="ctr" defTabSz="914354">
              <a:spcBef>
                <a:spcPct val="20000"/>
              </a:spcBef>
              <a:defRPr/>
            </a:pPr>
            <a:r>
              <a:rPr lang="en-US" dirty="0" smtClean="0">
                <a:hlinkClick r:id="rId3"/>
              </a:rPr>
              <a:t>http://salsahpc.indiana.edu</a:t>
            </a:r>
            <a:endParaRPr lang="en-US" dirty="0" smtClean="0"/>
          </a:p>
          <a:p>
            <a:pPr marL="342883" lvl="0" indent="-342883" algn="ctr" defTabSz="914354">
              <a:spcBef>
                <a:spcPct val="20000"/>
              </a:spcBef>
              <a:defRPr/>
            </a:pPr>
            <a:endParaRPr lang="en-US" dirty="0" smtClean="0"/>
          </a:p>
          <a:p>
            <a:pPr marL="342883" lvl="0" indent="-342883" defTabSz="914354">
              <a:spcBef>
                <a:spcPct val="20000"/>
              </a:spcBef>
              <a:defRPr/>
            </a:pPr>
            <a:r>
              <a:rPr lang="en-US" sz="2000" dirty="0" smtClean="0"/>
              <a:t>Group Leader: Judy </a:t>
            </a:r>
            <a:r>
              <a:rPr lang="en-US" sz="2000" dirty="0" err="1" smtClean="0"/>
              <a:t>Qiu</a:t>
            </a:r>
            <a:endParaRPr lang="en-US" sz="2000" dirty="0" smtClean="0"/>
          </a:p>
          <a:p>
            <a:pPr marL="342883" lvl="0" indent="-342883" defTabSz="914354">
              <a:spcBef>
                <a:spcPct val="20000"/>
              </a:spcBef>
              <a:defRPr/>
            </a:pPr>
            <a:r>
              <a:rPr lang="en-US" sz="2000" dirty="0" smtClean="0"/>
              <a:t>Staff: </a:t>
            </a:r>
            <a:r>
              <a:rPr lang="en-US" sz="2000" dirty="0" smtClean="0"/>
              <a:t>Scott </a:t>
            </a:r>
            <a:r>
              <a:rPr lang="en-US" sz="2000" dirty="0" err="1" smtClean="0"/>
              <a:t>Beason</a:t>
            </a:r>
            <a:endParaRPr lang="en-US" sz="2000" dirty="0" smtClean="0"/>
          </a:p>
          <a:p>
            <a:pPr marL="342883" lvl="0" indent="-342883" defTabSz="914354">
              <a:spcBef>
                <a:spcPct val="20000"/>
              </a:spcBef>
              <a:defRPr/>
            </a:pPr>
            <a:r>
              <a:rPr lang="en-US" sz="2000" dirty="0" smtClean="0"/>
              <a:t>CS PhD: </a:t>
            </a:r>
            <a:r>
              <a:rPr lang="en-US" sz="2000" dirty="0" err="1" smtClean="0"/>
              <a:t>Jaliya</a:t>
            </a:r>
            <a:r>
              <a:rPr lang="en-US" sz="2000" dirty="0" smtClean="0"/>
              <a:t> </a:t>
            </a:r>
            <a:r>
              <a:rPr lang="en-US" sz="2000" dirty="0" err="1" smtClean="0"/>
              <a:t>Ekanayake</a:t>
            </a:r>
            <a:r>
              <a:rPr lang="en-US" sz="2000" dirty="0" smtClean="0"/>
              <a:t>, </a:t>
            </a:r>
            <a:r>
              <a:rPr lang="en-US" sz="2000" dirty="0" err="1" smtClean="0"/>
              <a:t>Thilina</a:t>
            </a:r>
            <a:r>
              <a:rPr lang="en-US" sz="2000" dirty="0" smtClean="0"/>
              <a:t> </a:t>
            </a:r>
            <a:r>
              <a:rPr lang="en-US" sz="2000" dirty="0" err="1" smtClean="0"/>
              <a:t>Gunarathne</a:t>
            </a:r>
            <a:r>
              <a:rPr lang="en-US" sz="2000" dirty="0" smtClean="0"/>
              <a:t>, </a:t>
            </a:r>
            <a:r>
              <a:rPr lang="en-US" sz="2000" dirty="0" err="1" smtClean="0"/>
              <a:t>Jong</a:t>
            </a:r>
            <a:r>
              <a:rPr lang="en-US" sz="2000" dirty="0" smtClean="0"/>
              <a:t> </a:t>
            </a:r>
            <a:r>
              <a:rPr lang="en-US" sz="2000" dirty="0" err="1" smtClean="0"/>
              <a:t>Youl</a:t>
            </a:r>
            <a:r>
              <a:rPr lang="en-US" sz="2000" dirty="0" smtClean="0"/>
              <a:t> </a:t>
            </a:r>
            <a:r>
              <a:rPr lang="en-US" sz="2000" dirty="0" err="1" smtClean="0"/>
              <a:t>Choi</a:t>
            </a:r>
            <a:r>
              <a:rPr lang="en-US" sz="2000" dirty="0" smtClean="0"/>
              <a:t>, </a:t>
            </a:r>
          </a:p>
          <a:p>
            <a:pPr marL="342883" lvl="0" indent="-342883" defTabSz="914354">
              <a:spcBef>
                <a:spcPct val="20000"/>
              </a:spcBef>
              <a:defRPr/>
            </a:pPr>
            <a:r>
              <a:rPr lang="en-US" sz="2000" dirty="0" err="1" smtClean="0"/>
              <a:t>Seung-Hee</a:t>
            </a:r>
            <a:r>
              <a:rPr lang="en-US" sz="2000" dirty="0" smtClean="0"/>
              <a:t> </a:t>
            </a:r>
            <a:r>
              <a:rPr lang="en-US" sz="2000" dirty="0" err="1" smtClean="0"/>
              <a:t>Bae</a:t>
            </a:r>
            <a:r>
              <a:rPr lang="en-US" sz="2000" dirty="0" smtClean="0"/>
              <a:t>,  Yang </a:t>
            </a:r>
            <a:r>
              <a:rPr lang="en-US" sz="2000" dirty="0" err="1" smtClean="0"/>
              <a:t>Ruan</a:t>
            </a:r>
            <a:r>
              <a:rPr lang="en-US" sz="2000" dirty="0" smtClean="0"/>
              <a:t>, </a:t>
            </a:r>
            <a:r>
              <a:rPr lang="en-US" sz="2000" dirty="0" err="1" smtClean="0"/>
              <a:t>Hui</a:t>
            </a:r>
            <a:r>
              <a:rPr lang="en-US" sz="2000" dirty="0" smtClean="0"/>
              <a:t> Li, </a:t>
            </a:r>
            <a:r>
              <a:rPr lang="en-US" sz="2000" dirty="0" err="1" smtClean="0"/>
              <a:t>Bingjing</a:t>
            </a:r>
            <a:r>
              <a:rPr lang="en-US" sz="2000" dirty="0" smtClean="0"/>
              <a:t> Zhang, </a:t>
            </a:r>
            <a:r>
              <a:rPr lang="en-US" sz="2000" dirty="0" err="1" smtClean="0"/>
              <a:t>Saliya</a:t>
            </a:r>
            <a:r>
              <a:rPr lang="en-US" sz="2000" dirty="0" smtClean="0"/>
              <a:t> </a:t>
            </a:r>
            <a:r>
              <a:rPr lang="en-US" sz="2000" dirty="0" err="1" smtClean="0"/>
              <a:t>Ekanayake</a:t>
            </a:r>
            <a:r>
              <a:rPr lang="en-US" sz="2000" dirty="0" smtClean="0"/>
              <a:t>,</a:t>
            </a:r>
          </a:p>
          <a:p>
            <a:pPr marL="342883" lvl="0" indent="-342883" defTabSz="914354">
              <a:spcBef>
                <a:spcPct val="20000"/>
              </a:spcBef>
              <a:defRPr/>
            </a:pPr>
            <a:r>
              <a:rPr lang="en-US" sz="2000" dirty="0" smtClean="0"/>
              <a:t>CS Masters: </a:t>
            </a:r>
            <a:r>
              <a:rPr lang="en-US" sz="2000" dirty="0" smtClean="0"/>
              <a:t>Stephen </a:t>
            </a:r>
            <a:r>
              <a:rPr lang="en-US" sz="2000" dirty="0" smtClean="0"/>
              <a:t>Wu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2438400"/>
            <a:ext cx="2743200" cy="584775"/>
          </a:xfrm>
          <a:prstGeom prst="rect">
            <a:avLst/>
          </a:prstGeom>
          <a:noFill/>
        </p:spPr>
        <p:txBody>
          <a:bodyPr wrap="square" rtlCol="0">
            <a:spAutoFit/>
          </a:bodyPr>
          <a:lstStyle/>
          <a:p>
            <a:pPr algn="ctr"/>
            <a:r>
              <a:rPr lang="en-US" sz="3200" dirty="0" smtClean="0"/>
              <a:t>Thank you!</a:t>
            </a:r>
            <a:endParaRPr lang="en-US" sz="3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2"/>
          <p:cNvPicPr>
            <a:picLocks noChangeAspect="1" noChangeArrowheads="1"/>
          </p:cNvPicPr>
          <p:nvPr/>
        </p:nvPicPr>
        <p:blipFill>
          <a:blip r:embed="rId3" cstate="print"/>
          <a:srcRect l="12384" t="14520" r="13426" b="2506"/>
          <a:stretch>
            <a:fillRect/>
          </a:stretch>
        </p:blipFill>
        <p:spPr bwMode="auto">
          <a:xfrm>
            <a:off x="1600200" y="1219200"/>
            <a:ext cx="5562600" cy="4419600"/>
          </a:xfrm>
          <a:prstGeom prst="rect">
            <a:avLst/>
          </a:prstGeom>
          <a:noFill/>
          <a:ln w="9525">
            <a:noFill/>
            <a:miter lim="800000"/>
            <a:headEnd/>
            <a:tailEnd/>
          </a:ln>
        </p:spPr>
      </p:pic>
      <p:grpSp>
        <p:nvGrpSpPr>
          <p:cNvPr id="2" name="Group 12"/>
          <p:cNvGrpSpPr/>
          <p:nvPr/>
        </p:nvGrpSpPr>
        <p:grpSpPr>
          <a:xfrm>
            <a:off x="0" y="1143000"/>
            <a:ext cx="9144000" cy="5334000"/>
            <a:chOff x="0" y="1295400"/>
            <a:chExt cx="9144000" cy="5181600"/>
          </a:xfrm>
        </p:grpSpPr>
        <p:pic>
          <p:nvPicPr>
            <p:cNvPr id="11" name="Picture 10" descr="clouds-0001.jpg"/>
            <p:cNvPicPr>
              <a:picLocks noChangeAspect="1"/>
            </p:cNvPicPr>
            <p:nvPr/>
          </p:nvPicPr>
          <p:blipFill>
            <a:blip r:embed="rId4" cstate="print"/>
            <a:stretch>
              <a:fillRect/>
            </a:stretch>
          </p:blipFill>
          <p:spPr>
            <a:xfrm>
              <a:off x="0" y="1295400"/>
              <a:ext cx="9144000" cy="5181600"/>
            </a:xfrm>
            <a:prstGeom prst="rect">
              <a:avLst/>
            </a:prstGeom>
          </p:spPr>
        </p:pic>
        <p:pic>
          <p:nvPicPr>
            <p:cNvPr id="4" name="Picture 3" descr="3tera.jpg"/>
            <p:cNvPicPr>
              <a:picLocks noChangeAspect="1"/>
            </p:cNvPicPr>
            <p:nvPr/>
          </p:nvPicPr>
          <p:blipFill>
            <a:blip r:embed="rId5" cstate="print"/>
            <a:stretch>
              <a:fillRect/>
            </a:stretch>
          </p:blipFill>
          <p:spPr>
            <a:xfrm>
              <a:off x="7391400" y="6096000"/>
              <a:ext cx="1688758" cy="381000"/>
            </a:xfrm>
            <a:prstGeom prst="rect">
              <a:avLst/>
            </a:prstGeom>
          </p:spPr>
        </p:pic>
        <p:pic>
          <p:nvPicPr>
            <p:cNvPr id="5" name="Picture 4" descr="AmazonEC2.jpg"/>
            <p:cNvPicPr>
              <a:picLocks noChangeAspect="1"/>
            </p:cNvPicPr>
            <p:nvPr/>
          </p:nvPicPr>
          <p:blipFill>
            <a:blip r:embed="rId6" cstate="print"/>
            <a:stretch>
              <a:fillRect/>
            </a:stretch>
          </p:blipFill>
          <p:spPr>
            <a:xfrm>
              <a:off x="3200400" y="2895600"/>
              <a:ext cx="2105799" cy="685800"/>
            </a:xfrm>
            <a:prstGeom prst="rect">
              <a:avLst/>
            </a:prstGeom>
          </p:spPr>
        </p:pic>
        <p:pic>
          <p:nvPicPr>
            <p:cNvPr id="6" name="Picture 5" descr="Azure.jpg"/>
            <p:cNvPicPr>
              <a:picLocks noChangeAspect="1"/>
            </p:cNvPicPr>
            <p:nvPr/>
          </p:nvPicPr>
          <p:blipFill>
            <a:blip r:embed="rId7" cstate="print"/>
            <a:stretch>
              <a:fillRect/>
            </a:stretch>
          </p:blipFill>
          <p:spPr>
            <a:xfrm>
              <a:off x="5116314" y="1600200"/>
              <a:ext cx="3951486" cy="381000"/>
            </a:xfrm>
            <a:prstGeom prst="rect">
              <a:avLst/>
            </a:prstGeom>
          </p:spPr>
        </p:pic>
        <p:pic>
          <p:nvPicPr>
            <p:cNvPr id="7" name="Picture 6" descr="b-hive.jpg"/>
            <p:cNvPicPr>
              <a:picLocks noChangeAspect="1"/>
            </p:cNvPicPr>
            <p:nvPr/>
          </p:nvPicPr>
          <p:blipFill>
            <a:blip r:embed="rId8" cstate="print"/>
            <a:stretch>
              <a:fillRect/>
            </a:stretch>
          </p:blipFill>
          <p:spPr>
            <a:xfrm>
              <a:off x="1828800" y="4648200"/>
              <a:ext cx="1416907" cy="219894"/>
            </a:xfrm>
            <a:prstGeom prst="rect">
              <a:avLst/>
            </a:prstGeom>
          </p:spPr>
        </p:pic>
        <p:pic>
          <p:nvPicPr>
            <p:cNvPr id="8" name="Picture 7" descr="engineyard.jpg"/>
            <p:cNvPicPr>
              <a:picLocks noChangeAspect="1"/>
            </p:cNvPicPr>
            <p:nvPr/>
          </p:nvPicPr>
          <p:blipFill>
            <a:blip r:embed="rId9" cstate="print"/>
            <a:stretch>
              <a:fillRect/>
            </a:stretch>
          </p:blipFill>
          <p:spPr>
            <a:xfrm>
              <a:off x="8184848" y="4267200"/>
              <a:ext cx="959152" cy="1179871"/>
            </a:xfrm>
            <a:prstGeom prst="rect">
              <a:avLst/>
            </a:prstGeom>
          </p:spPr>
        </p:pic>
        <p:pic>
          <p:nvPicPr>
            <p:cNvPr id="9" name="Picture 8" descr="Eucalyptus.jpg"/>
            <p:cNvPicPr>
              <a:picLocks noChangeAspect="1"/>
            </p:cNvPicPr>
            <p:nvPr/>
          </p:nvPicPr>
          <p:blipFill>
            <a:blip r:embed="rId10" cstate="print"/>
            <a:stretch>
              <a:fillRect/>
            </a:stretch>
          </p:blipFill>
          <p:spPr>
            <a:xfrm>
              <a:off x="0" y="1524000"/>
              <a:ext cx="1524000" cy="533400"/>
            </a:xfrm>
            <a:prstGeom prst="rect">
              <a:avLst/>
            </a:prstGeom>
          </p:spPr>
        </p:pic>
        <p:pic>
          <p:nvPicPr>
            <p:cNvPr id="10" name="Picture 9" descr="GoGrid.jpg"/>
            <p:cNvPicPr>
              <a:picLocks noChangeAspect="1"/>
            </p:cNvPicPr>
            <p:nvPr/>
          </p:nvPicPr>
          <p:blipFill>
            <a:blip r:embed="rId11" cstate="print"/>
            <a:stretch>
              <a:fillRect/>
            </a:stretch>
          </p:blipFill>
          <p:spPr>
            <a:xfrm>
              <a:off x="4419600" y="5562600"/>
              <a:ext cx="1977081" cy="255639"/>
            </a:xfrm>
            <a:prstGeom prst="rect">
              <a:avLst/>
            </a:prstGeom>
          </p:spPr>
        </p:pic>
      </p:grpSp>
      <p:sp>
        <p:nvSpPr>
          <p:cNvPr id="12" name="Title 1"/>
          <p:cNvSpPr txBox="1">
            <a:spLocks/>
          </p:cNvSpPr>
          <p:nvPr/>
        </p:nvSpPr>
        <p:spPr>
          <a:xfrm>
            <a:off x="990600" y="381000"/>
            <a:ext cx="6629400" cy="73183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Commercial Cloud</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270338"/>
                                        </p:tgtEl>
                                      </p:cBhvr>
                                      <p:by x="25000" y="25000"/>
                                    </p:animScale>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52600"/>
            <a:ext cx="7772400" cy="1470025"/>
          </a:xfrm>
        </p:spPr>
        <p:txBody>
          <a:bodyPr/>
          <a:lstStyle/>
          <a:p>
            <a:r>
              <a:rPr lang="en-US" dirty="0" smtClean="0"/>
              <a:t>Map Reduce	</a:t>
            </a:r>
            <a:endParaRPr lang="en-US" dirty="0"/>
          </a:p>
        </p:txBody>
      </p:sp>
      <p:sp>
        <p:nvSpPr>
          <p:cNvPr id="3" name="Subtitle 2"/>
          <p:cNvSpPr>
            <a:spLocks noGrp="1"/>
          </p:cNvSpPr>
          <p:nvPr>
            <p:ph type="subTitle" idx="1"/>
          </p:nvPr>
        </p:nvSpPr>
        <p:spPr>
          <a:xfrm>
            <a:off x="1676400" y="3124200"/>
            <a:ext cx="5257800" cy="838200"/>
          </a:xfrm>
        </p:spPr>
        <p:txBody>
          <a:bodyPr/>
          <a:lstStyle/>
          <a:p>
            <a:r>
              <a:rPr lang="en-US" dirty="0" smtClean="0"/>
              <a:t>The Story of Sam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knife2.jpg"/>
          <p:cNvPicPr>
            <a:picLocks noChangeAspect="1"/>
          </p:cNvPicPr>
          <p:nvPr/>
        </p:nvPicPr>
        <p:blipFill>
          <a:blip r:embed="rId3" cstate="print"/>
          <a:stretch>
            <a:fillRect/>
          </a:stretch>
        </p:blipFill>
        <p:spPr>
          <a:xfrm rot="20472147">
            <a:off x="6402283" y="2481770"/>
            <a:ext cx="872067" cy="784860"/>
          </a:xfrm>
          <a:prstGeom prst="rect">
            <a:avLst/>
          </a:prstGeom>
        </p:spPr>
      </p:pic>
      <p:sp>
        <p:nvSpPr>
          <p:cNvPr id="2" name="Content Placeholder 1"/>
          <p:cNvSpPr>
            <a:spLocks noGrp="1"/>
          </p:cNvSpPr>
          <p:nvPr>
            <p:ph idx="1"/>
          </p:nvPr>
        </p:nvSpPr>
        <p:spPr>
          <a:xfrm>
            <a:off x="457200" y="1524000"/>
            <a:ext cx="8229600" cy="838200"/>
          </a:xfrm>
        </p:spPr>
        <p:txBody>
          <a:bodyPr/>
          <a:lstStyle/>
          <a:p>
            <a:r>
              <a:rPr lang="en-US" dirty="0" smtClean="0"/>
              <a:t>Sam thought of “drinking” the apple</a:t>
            </a:r>
            <a:endParaRPr lang="en-US" dirty="0"/>
          </a:p>
        </p:txBody>
      </p:sp>
      <p:sp>
        <p:nvSpPr>
          <p:cNvPr id="3" name="Title 2"/>
          <p:cNvSpPr>
            <a:spLocks noGrp="1"/>
          </p:cNvSpPr>
          <p:nvPr>
            <p:ph type="title"/>
          </p:nvPr>
        </p:nvSpPr>
        <p:spPr/>
        <p:txBody>
          <a:bodyPr/>
          <a:lstStyle/>
          <a:p>
            <a:r>
              <a:rPr lang="en-US" dirty="0" smtClean="0"/>
              <a:t>Sam’s Problem</a:t>
            </a:r>
            <a:endParaRPr lang="en-US" dirty="0"/>
          </a:p>
        </p:txBody>
      </p:sp>
      <p:sp>
        <p:nvSpPr>
          <p:cNvPr id="4" name="Content Placeholder 1"/>
          <p:cNvSpPr txBox="1">
            <a:spLocks/>
          </p:cNvSpPr>
          <p:nvPr/>
        </p:nvSpPr>
        <p:spPr>
          <a:xfrm>
            <a:off x="4876800" y="2617270"/>
            <a:ext cx="3276600" cy="1905000"/>
          </a:xfrm>
          <a:prstGeom prst="rect">
            <a:avLst/>
          </a:prstGeom>
        </p:spPr>
        <p:txBody>
          <a:bodyPr vert="horz">
            <a:normAutofit/>
          </a:bodyPr>
          <a:lstStyle/>
          <a:p>
            <a:pPr marL="365760" marR="0" lvl="0" indent="-256032" algn="l" defTabSz="914400" rtl="0" eaLnBrk="1" fontAlgn="auto" latinLnBrk="0" hangingPunct="1">
              <a:lnSpc>
                <a:spcPct val="200000"/>
              </a:lnSpc>
              <a:spcBef>
                <a:spcPts val="400"/>
              </a:spcBef>
              <a:spcAft>
                <a:spcPts val="0"/>
              </a:spcAft>
              <a:buClr>
                <a:schemeClr val="accent1"/>
              </a:buClr>
              <a:buSzPct val="68000"/>
              <a:buFont typeface="Wingdings 3"/>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He used a        to cut  the          and a          to make juice.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sam.jpg"/>
          <p:cNvPicPr>
            <a:picLocks noChangeAspect="1"/>
          </p:cNvPicPr>
          <p:nvPr/>
        </p:nvPicPr>
        <p:blipFill>
          <a:blip r:embed="rId4" cstate="print"/>
          <a:stretch>
            <a:fillRect/>
          </a:stretch>
        </p:blipFill>
        <p:spPr>
          <a:xfrm>
            <a:off x="1066800" y="4267200"/>
            <a:ext cx="1097280" cy="1371600"/>
          </a:xfrm>
          <a:prstGeom prst="rect">
            <a:avLst/>
          </a:prstGeom>
        </p:spPr>
      </p:pic>
      <p:sp>
        <p:nvSpPr>
          <p:cNvPr id="6" name="Cloud Callout 5"/>
          <p:cNvSpPr/>
          <p:nvPr/>
        </p:nvSpPr>
        <p:spPr>
          <a:xfrm>
            <a:off x="1371600" y="1981200"/>
            <a:ext cx="2438400" cy="1600200"/>
          </a:xfrm>
          <a:prstGeom prst="cloudCallout">
            <a:avLst>
              <a:gd name="adj1" fmla="val -31459"/>
              <a:gd name="adj2" fmla="val 81862"/>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8" name="Picture 7"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664746" y="2438400"/>
            <a:ext cx="555453" cy="655743"/>
          </a:xfrm>
          <a:prstGeom prst="rect">
            <a:avLst/>
          </a:prstGeom>
        </p:spPr>
      </p:pic>
      <p:sp>
        <p:nvSpPr>
          <p:cNvPr id="10" name="Right Arrow 9"/>
          <p:cNvSpPr/>
          <p:nvPr/>
        </p:nvSpPr>
        <p:spPr>
          <a:xfrm>
            <a:off x="2362200" y="2667000"/>
            <a:ext cx="3810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juice.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590800" y="2286000"/>
            <a:ext cx="843160" cy="838200"/>
          </a:xfrm>
          <a:prstGeom prst="rect">
            <a:avLst/>
          </a:prstGeom>
        </p:spPr>
      </p:pic>
      <p:pic>
        <p:nvPicPr>
          <p:cNvPr id="12" name="Picture 11"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791200" y="3303070"/>
            <a:ext cx="555453" cy="655743"/>
          </a:xfrm>
          <a:prstGeom prst="rect">
            <a:avLst/>
          </a:prstGeom>
        </p:spPr>
      </p:pic>
      <p:pic>
        <p:nvPicPr>
          <p:cNvPr id="13" name="Picture 12" descr="blender.jpg"/>
          <p:cNvPicPr>
            <a:picLocks noChangeAspect="1"/>
          </p:cNvPicPr>
          <p:nvPr/>
        </p:nvPicPr>
        <p:blipFill>
          <a:blip r:embed="rId7" cstate="print"/>
          <a:stretch>
            <a:fillRect/>
          </a:stretch>
        </p:blipFill>
        <p:spPr>
          <a:xfrm>
            <a:off x="7315200" y="3226870"/>
            <a:ext cx="609600" cy="822449"/>
          </a:xfrm>
          <a:prstGeom prst="rect">
            <a:avLst/>
          </a:prstGeom>
        </p:spPr>
      </p:pic>
      <p:pic>
        <p:nvPicPr>
          <p:cNvPr id="14" name="Picture 13" descr="apple-pieces.jpg"/>
          <p:cNvPicPr>
            <a:picLocks noChangeAspect="1"/>
          </p:cNvPicPr>
          <p:nvPr/>
        </p:nvPicPr>
        <p:blipFill>
          <a:blip r:embed="rId8" cstate="print">
            <a:clrChange>
              <a:clrFrom>
                <a:srgbClr val="FFFFFF"/>
              </a:clrFrom>
              <a:clrTo>
                <a:srgbClr val="FFFFFF">
                  <a:alpha val="0"/>
                </a:srgbClr>
              </a:clrTo>
            </a:clrChange>
          </a:blip>
          <a:stretch>
            <a:fillRect/>
          </a:stretch>
        </p:blipFill>
        <p:spPr>
          <a:xfrm>
            <a:off x="5791200" y="5562600"/>
            <a:ext cx="990600" cy="990600"/>
          </a:xfrm>
          <a:prstGeom prst="rect">
            <a:avLst/>
          </a:prstGeom>
        </p:spPr>
      </p:pic>
      <p:pic>
        <p:nvPicPr>
          <p:cNvPr id="15" name="Picture 14" descr="apple2.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733800" y="5715000"/>
            <a:ext cx="555453" cy="655743"/>
          </a:xfrm>
          <a:prstGeom prst="rect">
            <a:avLst/>
          </a:prstGeom>
        </p:spPr>
      </p:pic>
      <p:pic>
        <p:nvPicPr>
          <p:cNvPr id="16" name="Picture 15" descr="knife2.jpg"/>
          <p:cNvPicPr>
            <a:picLocks noChangeAspect="1"/>
          </p:cNvPicPr>
          <p:nvPr/>
        </p:nvPicPr>
        <p:blipFill>
          <a:blip r:embed="rId3" cstate="print"/>
          <a:stretch>
            <a:fillRect/>
          </a:stretch>
        </p:blipFill>
        <p:spPr>
          <a:xfrm rot="20472147">
            <a:off x="4751394" y="5224970"/>
            <a:ext cx="872067" cy="784860"/>
          </a:xfrm>
          <a:prstGeom prst="rect">
            <a:avLst/>
          </a:prstGeom>
        </p:spPr>
      </p:pic>
      <p:pic>
        <p:nvPicPr>
          <p:cNvPr id="17" name="Picture 16" descr="juice.jpg"/>
          <p:cNvPicPr>
            <a:picLocks noChangeAspect="1"/>
          </p:cNvPicPr>
          <p:nvPr/>
        </p:nvPicPr>
        <p:blipFill>
          <a:blip r:embed="rId6" cstate="print">
            <a:clrChange>
              <a:clrFrom>
                <a:srgbClr val="FFFFFF"/>
              </a:clrFrom>
              <a:clrTo>
                <a:srgbClr val="FFFFFF">
                  <a:alpha val="0"/>
                </a:srgbClr>
              </a:clrTo>
            </a:clrChange>
          </a:blip>
          <a:stretch>
            <a:fillRect/>
          </a:stretch>
        </p:blipFill>
        <p:spPr>
          <a:xfrm>
            <a:off x="8001000" y="5562600"/>
            <a:ext cx="843160" cy="838200"/>
          </a:xfrm>
          <a:prstGeom prst="rect">
            <a:avLst/>
          </a:prstGeom>
        </p:spPr>
      </p:pic>
      <p:pic>
        <p:nvPicPr>
          <p:cNvPr id="18" name="Picture 17" descr="blender.jpg"/>
          <p:cNvPicPr>
            <a:picLocks noChangeAspect="1"/>
          </p:cNvPicPr>
          <p:nvPr/>
        </p:nvPicPr>
        <p:blipFill>
          <a:blip r:embed="rId7" cstate="print"/>
          <a:stretch>
            <a:fillRect/>
          </a:stretch>
        </p:blipFill>
        <p:spPr>
          <a:xfrm>
            <a:off x="7010400" y="5181600"/>
            <a:ext cx="609600" cy="822449"/>
          </a:xfrm>
          <a:prstGeom prst="rect">
            <a:avLst/>
          </a:prstGeom>
        </p:spPr>
      </p:pic>
      <p:sp>
        <p:nvSpPr>
          <p:cNvPr id="19" name="Right Arrow 18"/>
          <p:cNvSpPr/>
          <p:nvPr/>
        </p:nvSpPr>
        <p:spPr>
          <a:xfrm>
            <a:off x="4572000" y="6019800"/>
            <a:ext cx="12192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a:off x="6781800" y="6019800"/>
            <a:ext cx="1219200" cy="1524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1000"/>
                            </p:stCondLst>
                            <p:childTnLst>
                              <p:par>
                                <p:cTn id="21" presetID="10" presetClass="entr" presetSubtype="0" fill="hold" grpId="0" nodeType="afterEffect">
                                  <p:stCondLst>
                                    <p:cond delay="2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par>
                                <p:cTn id="24" presetID="1" presetClass="entr" presetSubtype="0" fill="hold" nodeType="withEffect">
                                  <p:stCondLst>
                                    <p:cond delay="120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160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2100"/>
                                  </p:stCondLst>
                                  <p:childTnLst>
                                    <p:set>
                                      <p:cBhvr>
                                        <p:cTn id="29" dur="1" fill="hold">
                                          <p:stCondLst>
                                            <p:cond delay="0"/>
                                          </p:stCondLst>
                                        </p:cTn>
                                        <p:tgtEl>
                                          <p:spTgt spid="13"/>
                                        </p:tgtEl>
                                        <p:attrNameLst>
                                          <p:attrName>style.visibility</p:attrName>
                                        </p:attrNameLst>
                                      </p:cBhvr>
                                      <p:to>
                                        <p:strVal val="visible"/>
                                      </p:to>
                                    </p:set>
                                  </p:childTnLst>
                                </p:cTn>
                              </p:par>
                            </p:childTnLst>
                          </p:cTn>
                        </p:par>
                        <p:par>
                          <p:cTn id="30" fill="hold">
                            <p:stCondLst>
                              <p:cond delay="3100"/>
                            </p:stCondLst>
                            <p:childTnLst>
                              <p:par>
                                <p:cTn id="31" presetID="1" presetClass="entr" presetSubtype="0" fill="hold" nodeType="afterEffect">
                                  <p:stCondLst>
                                    <p:cond delay="500"/>
                                  </p:stCondLst>
                                  <p:childTnLst>
                                    <p:set>
                                      <p:cBhvr>
                                        <p:cTn id="32" dur="1" fill="hold">
                                          <p:stCondLst>
                                            <p:cond delay="0"/>
                                          </p:stCondLst>
                                        </p:cTn>
                                        <p:tgtEl>
                                          <p:spTgt spid="15"/>
                                        </p:tgtEl>
                                        <p:attrNameLst>
                                          <p:attrName>style.visibility</p:attrName>
                                        </p:attrNameLst>
                                      </p:cBhvr>
                                      <p:to>
                                        <p:strVal val="visible"/>
                                      </p:to>
                                    </p:set>
                                  </p:childTnLst>
                                </p:cTn>
                              </p:par>
                            </p:childTnLst>
                          </p:cTn>
                        </p:par>
                        <p:par>
                          <p:cTn id="33" fill="hold">
                            <p:stCondLst>
                              <p:cond delay="3600"/>
                            </p:stCondLst>
                            <p:childTnLst>
                              <p:par>
                                <p:cTn id="34" presetID="17" presetClass="entr" presetSubtype="8" fill="hold" grpId="0" nodeType="afterEffect">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ppt_w/2"/>
                                          </p:val>
                                        </p:tav>
                                        <p:tav tm="100000">
                                          <p:val>
                                            <p:strVal val="#ppt_x"/>
                                          </p:val>
                                        </p:tav>
                                      </p:tavLst>
                                    </p:anim>
                                    <p:anim calcmode="lin" valueType="num">
                                      <p:cBhvr>
                                        <p:cTn id="37" dur="500" fill="hold"/>
                                        <p:tgtEl>
                                          <p:spTgt spid="19"/>
                                        </p:tgtEl>
                                        <p:attrNameLst>
                                          <p:attrName>ppt_y</p:attrName>
                                        </p:attrNameLst>
                                      </p:cBhvr>
                                      <p:tavLst>
                                        <p:tav tm="0">
                                          <p:val>
                                            <p:strVal val="#ppt_y"/>
                                          </p:val>
                                        </p:tav>
                                        <p:tav tm="100000">
                                          <p:val>
                                            <p:strVal val="#ppt_y"/>
                                          </p:val>
                                        </p:tav>
                                      </p:tavLst>
                                    </p:anim>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strVal val="#ppt_h"/>
                                          </p:val>
                                        </p:tav>
                                        <p:tav tm="100000">
                                          <p:val>
                                            <p:strVal val="#ppt_h"/>
                                          </p:val>
                                        </p:tav>
                                      </p:tavLst>
                                    </p:anim>
                                  </p:childTnLst>
                                </p:cTn>
                              </p:par>
                            </p:childTnLst>
                          </p:cTn>
                        </p:par>
                        <p:par>
                          <p:cTn id="40" fill="hold">
                            <p:stCondLst>
                              <p:cond delay="4300"/>
                            </p:stCondLst>
                            <p:childTnLst>
                              <p:par>
                                <p:cTn id="41" presetID="1"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4300"/>
                            </p:stCondLst>
                            <p:childTnLst>
                              <p:par>
                                <p:cTn id="44" presetID="1" presetClass="entr" presetSubtype="0" fill="hold" nodeType="afterEffect">
                                  <p:stCondLst>
                                    <p:cond delay="100"/>
                                  </p:stCondLst>
                                  <p:childTnLst>
                                    <p:set>
                                      <p:cBhvr>
                                        <p:cTn id="45" dur="1" fill="hold">
                                          <p:stCondLst>
                                            <p:cond delay="0"/>
                                          </p:stCondLst>
                                        </p:cTn>
                                        <p:tgtEl>
                                          <p:spTgt spid="14"/>
                                        </p:tgtEl>
                                        <p:attrNameLst>
                                          <p:attrName>style.visibility</p:attrName>
                                        </p:attrNameLst>
                                      </p:cBhvr>
                                      <p:to>
                                        <p:strVal val="visible"/>
                                      </p:to>
                                    </p:set>
                                  </p:childTnLst>
                                </p:cTn>
                              </p:par>
                            </p:childTnLst>
                          </p:cTn>
                        </p:par>
                        <p:par>
                          <p:cTn id="46" fill="hold">
                            <p:stCondLst>
                              <p:cond delay="4400"/>
                            </p:stCondLst>
                            <p:childTnLst>
                              <p:par>
                                <p:cTn id="47" presetID="17" presetClass="entr" presetSubtype="8" fill="hold" grpId="0" nodeType="afterEffect">
                                  <p:stCondLst>
                                    <p:cond delay="200"/>
                                  </p:stCondLst>
                                  <p:childTnLst>
                                    <p:set>
                                      <p:cBhvr>
                                        <p:cTn id="48" dur="1" fill="hold">
                                          <p:stCondLst>
                                            <p:cond delay="0"/>
                                          </p:stCondLst>
                                        </p:cTn>
                                        <p:tgtEl>
                                          <p:spTgt spid="21"/>
                                        </p:tgtEl>
                                        <p:attrNameLst>
                                          <p:attrName>style.visibility</p:attrName>
                                        </p:attrNameLst>
                                      </p:cBhvr>
                                      <p:to>
                                        <p:strVal val="visible"/>
                                      </p:to>
                                    </p:set>
                                    <p:anim calcmode="lin" valueType="num">
                                      <p:cBhvr>
                                        <p:cTn id="49" dur="500" fill="hold"/>
                                        <p:tgtEl>
                                          <p:spTgt spid="21"/>
                                        </p:tgtEl>
                                        <p:attrNameLst>
                                          <p:attrName>ppt_x</p:attrName>
                                        </p:attrNameLst>
                                      </p:cBhvr>
                                      <p:tavLst>
                                        <p:tav tm="0">
                                          <p:val>
                                            <p:strVal val="#ppt_x-#ppt_w/2"/>
                                          </p:val>
                                        </p:tav>
                                        <p:tav tm="100000">
                                          <p:val>
                                            <p:strVal val="#ppt_x"/>
                                          </p:val>
                                        </p:tav>
                                      </p:tavLst>
                                    </p:anim>
                                    <p:anim calcmode="lin" valueType="num">
                                      <p:cBhvr>
                                        <p:cTn id="50" dur="500" fill="hold"/>
                                        <p:tgtEl>
                                          <p:spTgt spid="21"/>
                                        </p:tgtEl>
                                        <p:attrNameLst>
                                          <p:attrName>ppt_y</p:attrName>
                                        </p:attrNameLst>
                                      </p:cBhvr>
                                      <p:tavLst>
                                        <p:tav tm="0">
                                          <p:val>
                                            <p:strVal val="#ppt_y"/>
                                          </p:val>
                                        </p:tav>
                                        <p:tav tm="100000">
                                          <p:val>
                                            <p:strVal val="#ppt_y"/>
                                          </p:val>
                                        </p:tav>
                                      </p:tavLst>
                                    </p:anim>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strVal val="#ppt_h"/>
                                          </p:val>
                                        </p:tav>
                                        <p:tav tm="100000">
                                          <p:val>
                                            <p:strVal val="#ppt_h"/>
                                          </p:val>
                                        </p:tav>
                                      </p:tavLst>
                                    </p:anim>
                                  </p:childTnLst>
                                </p:cTn>
                              </p:par>
                            </p:childTnLst>
                          </p:cTn>
                        </p:par>
                        <p:par>
                          <p:cTn id="53" fill="hold">
                            <p:stCondLst>
                              <p:cond delay="5100"/>
                            </p:stCondLst>
                            <p:childTnLst>
                              <p:par>
                                <p:cTn id="54" presetID="1"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par>
                          <p:cTn id="56" fill="hold">
                            <p:stCondLst>
                              <p:cond delay="5100"/>
                            </p:stCondLst>
                            <p:childTnLst>
                              <p:par>
                                <p:cTn id="57" presetID="1" presetClass="entr" presetSubtype="0" fill="hold" nodeType="afterEffect">
                                  <p:stCondLst>
                                    <p:cond delay="10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0" grpId="0" animBg="1"/>
      <p:bldP spid="19"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26757</TotalTime>
  <Words>4619</Words>
  <Application>Microsoft Office PowerPoint</Application>
  <PresentationFormat>On-screen Show (4:3)</PresentationFormat>
  <Paragraphs>914</Paragraphs>
  <Slides>64</Slides>
  <Notes>64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Office Theme</vt:lpstr>
      <vt:lpstr>Equation</vt:lpstr>
      <vt:lpstr>Cloud Technologies and  Their Applications</vt:lpstr>
      <vt:lpstr>Important Trends</vt:lpstr>
      <vt:lpstr>Challenges for CS Research</vt:lpstr>
      <vt:lpstr>Cloud as a Service and MapReduce</vt:lpstr>
      <vt:lpstr>Clouds as Cost Effective Data Centers</vt:lpstr>
      <vt:lpstr>Clouds hide Complexity</vt:lpstr>
      <vt:lpstr>Slide 7</vt:lpstr>
      <vt:lpstr>Map Reduce </vt:lpstr>
      <vt:lpstr>Sam’s Problem</vt:lpstr>
      <vt:lpstr>MapReduce</vt:lpstr>
      <vt:lpstr>Creative Sam</vt:lpstr>
      <vt:lpstr>High Energy Physics Data Analysis</vt:lpstr>
      <vt:lpstr>Reduce Phase of Particle Physics  “Find the Higgs” using MapReduce</vt:lpstr>
      <vt:lpstr>Hadoop &amp; Dryad</vt:lpstr>
      <vt:lpstr>DryadLINQ </vt:lpstr>
      <vt:lpstr>Slide 16</vt:lpstr>
      <vt:lpstr>MapReduce</vt:lpstr>
      <vt:lpstr>MapReduce</vt:lpstr>
      <vt:lpstr>Slide 19</vt:lpstr>
      <vt:lpstr>Data Intensive Applications</vt:lpstr>
      <vt:lpstr>MapReduce “File/Data Repository” Parallelism</vt:lpstr>
      <vt:lpstr>Some Life Sciences Applications</vt:lpstr>
      <vt:lpstr>DNA Sequencing Pipeline</vt:lpstr>
      <vt:lpstr>Alu and Metagenomics Workflow</vt:lpstr>
      <vt:lpstr>Biology MDS and Clustering Results</vt:lpstr>
      <vt:lpstr>Deterministic Annealing Clustering of Indiana Census Data</vt:lpstr>
      <vt:lpstr>All-Pairs Using DryadLINQ</vt:lpstr>
      <vt:lpstr>Hadoop/Dryad Comparison Inhomogeneous Data I</vt:lpstr>
      <vt:lpstr>Hadoop/Dryad Comparison Inhomogeneous Data II</vt:lpstr>
      <vt:lpstr>Hadoop VM Performance Degradation</vt:lpstr>
      <vt:lpstr>Dryad &amp; DryadLINQ Evaluation</vt:lpstr>
      <vt:lpstr>Application Classes </vt:lpstr>
      <vt:lpstr>Twister(MapReduce++)</vt:lpstr>
      <vt:lpstr>Iterative Computations</vt:lpstr>
      <vt:lpstr>Parallel Computing and Algorithms</vt:lpstr>
      <vt:lpstr>Parallel Data Analysis Algorithms on Multicore</vt:lpstr>
      <vt:lpstr>General Formula  DAC  GM  GTM  DAGTM  DAGM</vt:lpstr>
      <vt:lpstr>Browsing PubChem Database</vt:lpstr>
      <vt:lpstr>High Performance  Dimension Reduction and Visualization</vt:lpstr>
      <vt:lpstr>Dimension Reduction Algorithms</vt:lpstr>
      <vt:lpstr>PlotViz Screenshot (I) - MDS</vt:lpstr>
      <vt:lpstr>PlotViz Screenshot (II) - GTM</vt:lpstr>
      <vt:lpstr>High Performance Data Visualization..</vt:lpstr>
      <vt:lpstr>Interpolation Method</vt:lpstr>
      <vt:lpstr>Quality Comparison  (Original vs. Interpolation)</vt:lpstr>
      <vt:lpstr>Elapsed Time of Interpolation</vt:lpstr>
      <vt:lpstr>Important Trends</vt:lpstr>
      <vt:lpstr>Intel’s Projection</vt:lpstr>
      <vt:lpstr>Slide 49</vt:lpstr>
      <vt:lpstr>Intel’s Multicore Application Stack</vt:lpstr>
      <vt:lpstr>Runtime System Used</vt:lpstr>
      <vt:lpstr>Typical CCR Performance Measurement</vt:lpstr>
      <vt:lpstr>Notes on Performance</vt:lpstr>
      <vt:lpstr>Threading versus MPI on node Always MPI between nodes </vt:lpstr>
      <vt:lpstr>Typical CCR Comparison with TPL</vt:lpstr>
      <vt:lpstr>Convergence is Happening</vt:lpstr>
      <vt:lpstr>Slide 57</vt:lpstr>
      <vt:lpstr>Dynamic Virtual Clusters</vt:lpstr>
      <vt:lpstr>SALSA HPC  Dynamic Virtual Clusters Demo</vt:lpstr>
      <vt:lpstr>Summary of Plans</vt:lpstr>
      <vt:lpstr>Summary of Initial Results</vt:lpstr>
      <vt:lpstr>Future Work</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1270</cp:revision>
  <dcterms:created xsi:type="dcterms:W3CDTF">2009-02-17T15:34:47Z</dcterms:created>
  <dcterms:modified xsi:type="dcterms:W3CDTF">2010-03-23T21:14:58Z</dcterms:modified>
</cp:coreProperties>
</file>