
<file path=[Content_Types].xml><?xml version="1.0" encoding="utf-8"?>
<Types xmlns="http://schemas.openxmlformats.org/package/2006/content-types">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
  </p:notesMasterIdLst>
  <p:sldIdLst>
    <p:sldId id="256" r:id="rId2"/>
  </p:sldIdLst>
  <p:sldSz cx="21945600" cy="32918400"/>
  <p:notesSz cx="6950075" cy="9167813"/>
  <p:defaultTextStyle>
    <a:defPPr>
      <a:defRPr lang="en-US"/>
    </a:defPPr>
    <a:lvl1pPr algn="l" rtl="0" fontAlgn="base">
      <a:spcBef>
        <a:spcPct val="20000"/>
      </a:spcBef>
      <a:spcAft>
        <a:spcPct val="0"/>
      </a:spcAft>
      <a:buChar char="•"/>
      <a:defRPr sz="2700" kern="1200">
        <a:solidFill>
          <a:schemeClr val="tx1"/>
        </a:solidFill>
        <a:latin typeface="Times New Roman" pitchFamily="24" charset="0"/>
        <a:ea typeface="ＭＳ Ｐゴシック" pitchFamily="24" charset="-128"/>
        <a:cs typeface="+mn-cs"/>
      </a:defRPr>
    </a:lvl1pPr>
    <a:lvl2pPr marL="457200" algn="l" rtl="0" fontAlgn="base">
      <a:spcBef>
        <a:spcPct val="20000"/>
      </a:spcBef>
      <a:spcAft>
        <a:spcPct val="0"/>
      </a:spcAft>
      <a:buChar char="•"/>
      <a:defRPr sz="2700" kern="1200">
        <a:solidFill>
          <a:schemeClr val="tx1"/>
        </a:solidFill>
        <a:latin typeface="Times New Roman" pitchFamily="24" charset="0"/>
        <a:ea typeface="ＭＳ Ｐゴシック" pitchFamily="24" charset="-128"/>
        <a:cs typeface="+mn-cs"/>
      </a:defRPr>
    </a:lvl2pPr>
    <a:lvl3pPr marL="914400" algn="l" rtl="0" fontAlgn="base">
      <a:spcBef>
        <a:spcPct val="20000"/>
      </a:spcBef>
      <a:spcAft>
        <a:spcPct val="0"/>
      </a:spcAft>
      <a:buChar char="•"/>
      <a:defRPr sz="2700" kern="1200">
        <a:solidFill>
          <a:schemeClr val="tx1"/>
        </a:solidFill>
        <a:latin typeface="Times New Roman" pitchFamily="24" charset="0"/>
        <a:ea typeface="ＭＳ Ｐゴシック" pitchFamily="24" charset="-128"/>
        <a:cs typeface="+mn-cs"/>
      </a:defRPr>
    </a:lvl3pPr>
    <a:lvl4pPr marL="1371600" algn="l" rtl="0" fontAlgn="base">
      <a:spcBef>
        <a:spcPct val="20000"/>
      </a:spcBef>
      <a:spcAft>
        <a:spcPct val="0"/>
      </a:spcAft>
      <a:buChar char="•"/>
      <a:defRPr sz="2700" kern="1200">
        <a:solidFill>
          <a:schemeClr val="tx1"/>
        </a:solidFill>
        <a:latin typeface="Times New Roman" pitchFamily="24" charset="0"/>
        <a:ea typeface="ＭＳ Ｐゴシック" pitchFamily="24" charset="-128"/>
        <a:cs typeface="+mn-cs"/>
      </a:defRPr>
    </a:lvl4pPr>
    <a:lvl5pPr marL="1828800" algn="l" rtl="0" fontAlgn="base">
      <a:spcBef>
        <a:spcPct val="20000"/>
      </a:spcBef>
      <a:spcAft>
        <a:spcPct val="0"/>
      </a:spcAft>
      <a:buChar char="•"/>
      <a:defRPr sz="2700" kern="1200">
        <a:solidFill>
          <a:schemeClr val="tx1"/>
        </a:solidFill>
        <a:latin typeface="Times New Roman" pitchFamily="24" charset="0"/>
        <a:ea typeface="ＭＳ Ｐゴシック" pitchFamily="24" charset="-128"/>
        <a:cs typeface="+mn-cs"/>
      </a:defRPr>
    </a:lvl5pPr>
    <a:lvl6pPr marL="2286000" algn="l" defTabSz="914400" rtl="0" eaLnBrk="1" latinLnBrk="0" hangingPunct="1">
      <a:defRPr sz="2700" kern="1200">
        <a:solidFill>
          <a:schemeClr val="tx1"/>
        </a:solidFill>
        <a:latin typeface="Times New Roman" pitchFamily="24" charset="0"/>
        <a:ea typeface="ＭＳ Ｐゴシック" pitchFamily="24" charset="-128"/>
        <a:cs typeface="+mn-cs"/>
      </a:defRPr>
    </a:lvl6pPr>
    <a:lvl7pPr marL="2743200" algn="l" defTabSz="914400" rtl="0" eaLnBrk="1" latinLnBrk="0" hangingPunct="1">
      <a:defRPr sz="2700" kern="1200">
        <a:solidFill>
          <a:schemeClr val="tx1"/>
        </a:solidFill>
        <a:latin typeface="Times New Roman" pitchFamily="24" charset="0"/>
        <a:ea typeface="ＭＳ Ｐゴシック" pitchFamily="24" charset="-128"/>
        <a:cs typeface="+mn-cs"/>
      </a:defRPr>
    </a:lvl7pPr>
    <a:lvl8pPr marL="3200400" algn="l" defTabSz="914400" rtl="0" eaLnBrk="1" latinLnBrk="0" hangingPunct="1">
      <a:defRPr sz="2700" kern="1200">
        <a:solidFill>
          <a:schemeClr val="tx1"/>
        </a:solidFill>
        <a:latin typeface="Times New Roman" pitchFamily="24" charset="0"/>
        <a:ea typeface="ＭＳ Ｐゴシック" pitchFamily="24" charset="-128"/>
        <a:cs typeface="+mn-cs"/>
      </a:defRPr>
    </a:lvl8pPr>
    <a:lvl9pPr marL="3657600" algn="l" defTabSz="914400" rtl="0" eaLnBrk="1" latinLnBrk="0" hangingPunct="1">
      <a:defRPr sz="2700" kern="1200">
        <a:solidFill>
          <a:schemeClr val="tx1"/>
        </a:solidFill>
        <a:latin typeface="Times New Roman" pitchFamily="24" charset="0"/>
        <a:ea typeface="ＭＳ Ｐゴシック" pitchFamily="2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9A0"/>
    <a:srgbClr val="0099FF"/>
    <a:srgbClr val="112E58"/>
    <a:srgbClr val="0066FF"/>
    <a:srgbClr val="0033CC"/>
    <a:srgbClr val="CCCCCC"/>
    <a:srgbClr val="000066"/>
    <a:srgbClr val="CCCC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snapToObjects="1">
      <p:cViewPr>
        <p:scale>
          <a:sx n="50" d="100"/>
          <a:sy n="50" d="100"/>
        </p:scale>
        <p:origin x="1963" y="5102"/>
      </p:cViewPr>
      <p:guideLst>
        <p:guide orient="horz" pos="2880"/>
        <p:guide orient="horz" pos="18720"/>
        <p:guide pos="576"/>
        <p:guide pos="13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11489" cy="459961"/>
          </a:xfrm>
          <a:prstGeom prst="rect">
            <a:avLst/>
          </a:prstGeom>
          <a:noFill/>
          <a:ln w="9525">
            <a:noFill/>
            <a:miter lim="800000"/>
            <a:headEnd/>
            <a:tailEnd/>
          </a:ln>
          <a:effectLst/>
        </p:spPr>
        <p:txBody>
          <a:bodyPr vert="horz" wrap="square" lIns="61194" tIns="30596" rIns="61194" bIns="30596" numCol="1" anchor="t" anchorCtr="0" compatLnSpc="1">
            <a:prstTxWarp prst="textNoShape">
              <a:avLst/>
            </a:prstTxWarp>
          </a:bodyPr>
          <a:lstStyle>
            <a:lvl1pPr defTabSz="611795">
              <a:spcBef>
                <a:spcPct val="0"/>
              </a:spcBef>
              <a:buFontTx/>
              <a:buNone/>
              <a:defRPr sz="800">
                <a:latin typeface="Arial" charset="0"/>
              </a:defRPr>
            </a:lvl1pPr>
          </a:lstStyle>
          <a:p>
            <a:endParaRPr lang="en-US"/>
          </a:p>
        </p:txBody>
      </p:sp>
      <p:sp>
        <p:nvSpPr>
          <p:cNvPr id="7171" name="Rectangle 3"/>
          <p:cNvSpPr>
            <a:spLocks noGrp="1" noChangeArrowheads="1"/>
          </p:cNvSpPr>
          <p:nvPr>
            <p:ph type="dt" idx="1"/>
          </p:nvPr>
        </p:nvSpPr>
        <p:spPr bwMode="auto">
          <a:xfrm>
            <a:off x="3937010" y="0"/>
            <a:ext cx="3011489" cy="459961"/>
          </a:xfrm>
          <a:prstGeom prst="rect">
            <a:avLst/>
          </a:prstGeom>
          <a:noFill/>
          <a:ln w="9525">
            <a:noFill/>
            <a:miter lim="800000"/>
            <a:headEnd/>
            <a:tailEnd/>
          </a:ln>
          <a:effectLst/>
        </p:spPr>
        <p:txBody>
          <a:bodyPr vert="horz" wrap="square" lIns="61194" tIns="30596" rIns="61194" bIns="30596" numCol="1" anchor="t" anchorCtr="0" compatLnSpc="1">
            <a:prstTxWarp prst="textNoShape">
              <a:avLst/>
            </a:prstTxWarp>
          </a:bodyPr>
          <a:lstStyle>
            <a:lvl1pPr algn="r" defTabSz="611795">
              <a:spcBef>
                <a:spcPct val="0"/>
              </a:spcBef>
              <a:buFontTx/>
              <a:buNone/>
              <a:defRPr sz="800">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2328863" y="685800"/>
            <a:ext cx="2292350" cy="343852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95324" y="4356281"/>
            <a:ext cx="5559429" cy="4125516"/>
          </a:xfrm>
          <a:prstGeom prst="rect">
            <a:avLst/>
          </a:prstGeom>
          <a:noFill/>
          <a:ln w="9525">
            <a:noFill/>
            <a:miter lim="800000"/>
            <a:headEnd/>
            <a:tailEnd/>
          </a:ln>
          <a:effectLst/>
        </p:spPr>
        <p:txBody>
          <a:bodyPr vert="horz" wrap="square" lIns="61194" tIns="30596" rIns="61194" bIns="305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707853"/>
            <a:ext cx="3011489" cy="458391"/>
          </a:xfrm>
          <a:prstGeom prst="rect">
            <a:avLst/>
          </a:prstGeom>
          <a:noFill/>
          <a:ln w="9525">
            <a:noFill/>
            <a:miter lim="800000"/>
            <a:headEnd/>
            <a:tailEnd/>
          </a:ln>
          <a:effectLst/>
        </p:spPr>
        <p:txBody>
          <a:bodyPr vert="horz" wrap="square" lIns="61194" tIns="30596" rIns="61194" bIns="30596" numCol="1" anchor="b" anchorCtr="0" compatLnSpc="1">
            <a:prstTxWarp prst="textNoShape">
              <a:avLst/>
            </a:prstTxWarp>
          </a:bodyPr>
          <a:lstStyle>
            <a:lvl1pPr defTabSz="611795">
              <a:spcBef>
                <a:spcPct val="0"/>
              </a:spcBef>
              <a:buFontTx/>
              <a:buNone/>
              <a:defRPr sz="800">
                <a:latin typeface="Arial" charset="0"/>
              </a:defRPr>
            </a:lvl1pPr>
          </a:lstStyle>
          <a:p>
            <a:endParaRPr lang="en-US"/>
          </a:p>
        </p:txBody>
      </p:sp>
      <p:sp>
        <p:nvSpPr>
          <p:cNvPr id="7175" name="Rectangle 7"/>
          <p:cNvSpPr>
            <a:spLocks noGrp="1" noChangeArrowheads="1"/>
          </p:cNvSpPr>
          <p:nvPr>
            <p:ph type="sldNum" sz="quarter" idx="5"/>
          </p:nvPr>
        </p:nvSpPr>
        <p:spPr bwMode="auto">
          <a:xfrm>
            <a:off x="3937010" y="8707853"/>
            <a:ext cx="3011489" cy="458391"/>
          </a:xfrm>
          <a:prstGeom prst="rect">
            <a:avLst/>
          </a:prstGeom>
          <a:noFill/>
          <a:ln w="9525">
            <a:noFill/>
            <a:miter lim="800000"/>
            <a:headEnd/>
            <a:tailEnd/>
          </a:ln>
          <a:effectLst/>
        </p:spPr>
        <p:txBody>
          <a:bodyPr vert="horz" wrap="square" lIns="61194" tIns="30596" rIns="61194" bIns="30596" numCol="1" anchor="b" anchorCtr="0" compatLnSpc="1">
            <a:prstTxWarp prst="textNoShape">
              <a:avLst/>
            </a:prstTxWarp>
          </a:bodyPr>
          <a:lstStyle>
            <a:lvl1pPr algn="r" defTabSz="611795">
              <a:spcBef>
                <a:spcPct val="0"/>
              </a:spcBef>
              <a:buFontTx/>
              <a:buNone/>
              <a:defRPr sz="800">
                <a:latin typeface="Arial" charset="0"/>
              </a:defRPr>
            </a:lvl1pPr>
          </a:lstStyle>
          <a:p>
            <a:fld id="{2E34B75C-1255-4D4C-9B13-B0757BD60F4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pPr defTabSz="610222"/>
            <a:fld id="{C6CBCF1C-7428-4490-AC1A-2FA3E5576768}" type="slidenum">
              <a:rPr lang="en-US"/>
              <a:pPr defTabSz="610222"/>
              <a:t>1</a:t>
            </a:fld>
            <a:endParaRPr lang="en-US"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smtClean="0">
              <a:ea typeface="ＭＳ Ｐゴシック" pitchFamily="2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osterFooterNautulis.bmp"/>
          <p:cNvPicPr>
            <a:picLocks noChangeAspect="1"/>
          </p:cNvPicPr>
          <p:nvPr userDrawn="1"/>
        </p:nvPicPr>
        <p:blipFill>
          <a:blip r:embed="rId3"/>
          <a:srcRect/>
          <a:stretch>
            <a:fillRect/>
          </a:stretch>
        </p:blipFill>
        <p:spPr bwMode="auto">
          <a:xfrm>
            <a:off x="0" y="30689550"/>
            <a:ext cx="21945600" cy="2290763"/>
          </a:xfrm>
          <a:prstGeom prst="rect">
            <a:avLst/>
          </a:prstGeom>
          <a:noFill/>
          <a:ln w="9525">
            <a:noFill/>
            <a:miter lim="800000"/>
            <a:headEnd/>
            <a:tailEnd/>
          </a:ln>
        </p:spPr>
      </p:pic>
      <p:pic>
        <p:nvPicPr>
          <p:cNvPr id="1027" name="Picture 6" descr="PosterHeaderNautilus.bmp"/>
          <p:cNvPicPr>
            <a:picLocks noChangeAspect="1"/>
          </p:cNvPicPr>
          <p:nvPr userDrawn="1"/>
        </p:nvPicPr>
        <p:blipFill>
          <a:blip r:embed="rId4"/>
          <a:srcRect t="18965"/>
          <a:stretch>
            <a:fillRect/>
          </a:stretch>
        </p:blipFill>
        <p:spPr bwMode="auto">
          <a:xfrm>
            <a:off x="0" y="0"/>
            <a:ext cx="21945600" cy="2606675"/>
          </a:xfrm>
          <a:prstGeom prst="rect">
            <a:avLst/>
          </a:prstGeom>
          <a:noFill/>
          <a:ln w="9525">
            <a:noFill/>
            <a:miter lim="800000"/>
            <a:headEnd/>
            <a:tailEnd/>
          </a:ln>
        </p:spPr>
      </p:pic>
      <p:pic>
        <p:nvPicPr>
          <p:cNvPr id="1028" name="Picture 17" descr="MSR_logoWHITE.gif"/>
          <p:cNvPicPr>
            <a:picLocks noChangeAspect="1"/>
          </p:cNvPicPr>
          <p:nvPr userDrawn="1"/>
        </p:nvPicPr>
        <p:blipFill>
          <a:blip r:embed="rId5"/>
          <a:srcRect/>
          <a:stretch>
            <a:fillRect/>
          </a:stretch>
        </p:blipFill>
        <p:spPr bwMode="auto">
          <a:xfrm>
            <a:off x="1663700" y="13360400"/>
            <a:ext cx="18618200" cy="6197600"/>
          </a:xfrm>
          <a:prstGeom prst="rect">
            <a:avLst/>
          </a:prstGeom>
          <a:noFill/>
          <a:ln w="9525">
            <a:noFill/>
            <a:miter lim="800000"/>
            <a:headEnd/>
            <a:tailEnd/>
          </a:ln>
        </p:spPr>
      </p:pic>
      <p:pic>
        <p:nvPicPr>
          <p:cNvPr id="1029" name="Picture 18" descr="MSR_logoWHITE.gif"/>
          <p:cNvPicPr>
            <a:picLocks noChangeAspect="1"/>
          </p:cNvPicPr>
          <p:nvPr userDrawn="1"/>
        </p:nvPicPr>
        <p:blipFill>
          <a:blip r:embed="rId5"/>
          <a:srcRect/>
          <a:stretch>
            <a:fillRect/>
          </a:stretch>
        </p:blipFill>
        <p:spPr bwMode="auto">
          <a:xfrm>
            <a:off x="16897350" y="31162625"/>
            <a:ext cx="4819650" cy="1603375"/>
          </a:xfrm>
          <a:prstGeom prst="rect">
            <a:avLst/>
          </a:prstGeom>
          <a:noFill/>
          <a:ln w="9525">
            <a:noFill/>
            <a:miter lim="800000"/>
            <a:headEnd/>
            <a:tailEnd/>
          </a:ln>
        </p:spPr>
      </p:pic>
      <p:pic>
        <p:nvPicPr>
          <p:cNvPr id="1030" name="Picture 13" descr="ExternalResearchType.gif"/>
          <p:cNvPicPr>
            <a:picLocks noChangeAspect="1"/>
          </p:cNvPicPr>
          <p:nvPr userDrawn="1"/>
        </p:nvPicPr>
        <p:blipFill>
          <a:blip r:embed="rId6"/>
          <a:srcRect/>
          <a:stretch>
            <a:fillRect/>
          </a:stretch>
        </p:blipFill>
        <p:spPr bwMode="auto">
          <a:xfrm>
            <a:off x="704850" y="30861000"/>
            <a:ext cx="2686050" cy="1695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4"/>
          <p:cNvSpPr txBox="1">
            <a:spLocks noChangeArrowheads="1"/>
          </p:cNvSpPr>
          <p:nvPr/>
        </p:nvSpPr>
        <p:spPr bwMode="auto">
          <a:xfrm>
            <a:off x="838200" y="-76200"/>
            <a:ext cx="20193000" cy="2743200"/>
          </a:xfrm>
          <a:prstGeom prst="rect">
            <a:avLst/>
          </a:prstGeom>
          <a:noFill/>
          <a:ln w="9525">
            <a:noFill/>
            <a:miter lim="800000"/>
            <a:headEnd/>
            <a:tailEnd/>
          </a:ln>
        </p:spPr>
        <p:txBody>
          <a:bodyPr tIns="0" bIns="0" anchor="ctr"/>
          <a:lstStyle/>
          <a:p>
            <a:pPr algn="ctr">
              <a:spcBef>
                <a:spcPct val="0"/>
              </a:spcBef>
              <a:buFontTx/>
              <a:buNone/>
            </a:pPr>
            <a:r>
              <a:rPr lang="en-US" sz="5400" dirty="0" smtClean="0">
                <a:solidFill>
                  <a:schemeClr val="bg1"/>
                </a:solidFill>
                <a:latin typeface="Trebuchet MS" pitchFamily="24" charset="0"/>
              </a:rPr>
              <a:t>Parallel Data Analysis from Multicore to Cloudy Grids</a:t>
            </a:r>
            <a:r>
              <a:rPr lang="en-US" sz="6000" dirty="0">
                <a:solidFill>
                  <a:schemeClr val="bg1"/>
                </a:solidFill>
                <a:latin typeface="Trebuchet MS" pitchFamily="24" charset="0"/>
              </a:rPr>
              <a:t/>
            </a:r>
            <a:br>
              <a:rPr lang="en-US" sz="6000" dirty="0">
                <a:solidFill>
                  <a:schemeClr val="bg1"/>
                </a:solidFill>
                <a:latin typeface="Trebuchet MS" pitchFamily="24" charset="0"/>
              </a:rPr>
            </a:br>
            <a:r>
              <a:rPr lang="en-US" sz="4000" dirty="0">
                <a:solidFill>
                  <a:schemeClr val="bg1"/>
                </a:solidFill>
                <a:latin typeface="Trebuchet MS" pitchFamily="24" charset="0"/>
              </a:rPr>
              <a:t> </a:t>
            </a:r>
            <a:r>
              <a:rPr lang="en-US" sz="4000" dirty="0" smtClean="0">
                <a:solidFill>
                  <a:schemeClr val="bg1"/>
                </a:solidFill>
                <a:latin typeface="Trebuchet MS" pitchFamily="24" charset="0"/>
              </a:rPr>
              <a:t>http://www.infomall.org/salsa</a:t>
            </a:r>
            <a:endParaRPr lang="en-US" sz="4000" dirty="0">
              <a:solidFill>
                <a:schemeClr val="bg1"/>
              </a:solidFill>
              <a:latin typeface="Trebuchet MS" pitchFamily="24" charset="0"/>
            </a:endParaRPr>
          </a:p>
        </p:txBody>
      </p:sp>
      <p:sp>
        <p:nvSpPr>
          <p:cNvPr id="2051" name="Text Box 28"/>
          <p:cNvSpPr txBox="1">
            <a:spLocks noChangeArrowheads="1"/>
          </p:cNvSpPr>
          <p:nvPr/>
        </p:nvSpPr>
        <p:spPr bwMode="auto">
          <a:xfrm>
            <a:off x="838200" y="2705100"/>
            <a:ext cx="20097750" cy="800100"/>
          </a:xfrm>
          <a:prstGeom prst="rect">
            <a:avLst/>
          </a:prstGeom>
          <a:noFill/>
          <a:ln w="9525">
            <a:noFill/>
            <a:miter lim="800000"/>
            <a:headEnd/>
            <a:tailEnd/>
          </a:ln>
        </p:spPr>
        <p:txBody>
          <a:bodyPr lIns="0" tIns="36576" rIns="36576" bIns="36576"/>
          <a:lstStyle/>
          <a:p>
            <a:pPr defTabSz="3135313">
              <a:spcBef>
                <a:spcPct val="0"/>
              </a:spcBef>
              <a:buFontTx/>
              <a:buNone/>
            </a:pPr>
            <a:r>
              <a:rPr lang="en-US" sz="5400" b="1" dirty="0" smtClean="0">
                <a:latin typeface="Trebuchet MS" pitchFamily="24" charset="0"/>
              </a:rPr>
              <a:t>Indiana University</a:t>
            </a:r>
            <a:endParaRPr lang="en-US" sz="5400" dirty="0">
              <a:latin typeface="Trebuchet MS" pitchFamily="24" charset="0"/>
            </a:endParaRPr>
          </a:p>
        </p:txBody>
      </p:sp>
      <p:sp>
        <p:nvSpPr>
          <p:cNvPr id="2052" name="Text Box 29"/>
          <p:cNvSpPr txBox="1">
            <a:spLocks noChangeArrowheads="1"/>
          </p:cNvSpPr>
          <p:nvPr/>
        </p:nvSpPr>
        <p:spPr bwMode="auto">
          <a:xfrm>
            <a:off x="914400" y="3657600"/>
            <a:ext cx="20116800" cy="1295400"/>
          </a:xfrm>
          <a:prstGeom prst="rect">
            <a:avLst/>
          </a:prstGeom>
          <a:noFill/>
          <a:ln w="9525">
            <a:noFill/>
            <a:miter lim="800000"/>
            <a:headEnd/>
            <a:tailEnd/>
          </a:ln>
        </p:spPr>
        <p:txBody>
          <a:bodyPr lIns="0" tIns="36576" rIns="36576" bIns="36576"/>
          <a:lstStyle/>
          <a:p>
            <a:pPr defTabSz="3135313">
              <a:spcBef>
                <a:spcPct val="0"/>
              </a:spcBef>
              <a:buFontTx/>
              <a:buNone/>
            </a:pPr>
            <a:r>
              <a:rPr lang="nb-NO" sz="3800" dirty="0">
                <a:latin typeface="Trebuchet MS" pitchFamily="24" charset="0"/>
              </a:rPr>
              <a:t>G</a:t>
            </a:r>
            <a:r>
              <a:rPr lang="nb-NO" sz="3800" dirty="0" smtClean="0">
                <a:latin typeface="Trebuchet MS" pitchFamily="24" charset="0"/>
              </a:rPr>
              <a:t>eoffrey Fox, Xiaohong Qiu, Scott Beason, Seung-Hee Bae, Jaliya Ekanayake, </a:t>
            </a:r>
          </a:p>
          <a:p>
            <a:pPr defTabSz="3135313">
              <a:spcBef>
                <a:spcPct val="0"/>
              </a:spcBef>
              <a:buFontTx/>
              <a:buNone/>
            </a:pPr>
            <a:r>
              <a:rPr lang="nb-NO" sz="3800" dirty="0" smtClean="0">
                <a:latin typeface="Trebuchet MS" pitchFamily="24" charset="0"/>
              </a:rPr>
              <a:t>Jong Youl Choi, Yang Ruan</a:t>
            </a:r>
            <a:endParaRPr lang="nb-NO" sz="3800" dirty="0">
              <a:latin typeface="Trebuchet MS" pitchFamily="24" charset="0"/>
            </a:endParaRPr>
          </a:p>
          <a:p>
            <a:pPr defTabSz="3135313">
              <a:spcBef>
                <a:spcPct val="0"/>
              </a:spcBef>
              <a:buFontTx/>
              <a:buNone/>
            </a:pPr>
            <a:endParaRPr lang="nb-NO" sz="3800" dirty="0">
              <a:latin typeface="Trebuchet MS" pitchFamily="24" charset="0"/>
            </a:endParaRPr>
          </a:p>
          <a:p>
            <a:pPr defTabSz="3135313">
              <a:spcBef>
                <a:spcPct val="0"/>
              </a:spcBef>
              <a:buFontTx/>
              <a:buNone/>
            </a:pPr>
            <a:endParaRPr lang="en-US" sz="3800" dirty="0">
              <a:latin typeface="Trebuchet MS" pitchFamily="24" charset="0"/>
            </a:endParaRPr>
          </a:p>
        </p:txBody>
      </p:sp>
      <p:sp>
        <p:nvSpPr>
          <p:cNvPr id="2053" name="Text Box 168"/>
          <p:cNvSpPr txBox="1">
            <a:spLocks noChangeArrowheads="1"/>
          </p:cNvSpPr>
          <p:nvPr/>
        </p:nvSpPr>
        <p:spPr bwMode="auto">
          <a:xfrm>
            <a:off x="10972800" y="29718000"/>
            <a:ext cx="10363200" cy="809006"/>
          </a:xfrm>
          <a:prstGeom prst="rect">
            <a:avLst/>
          </a:prstGeom>
          <a:noFill/>
          <a:ln w="9525">
            <a:noFill/>
            <a:miter lim="800000"/>
            <a:headEnd/>
            <a:tailEnd/>
          </a:ln>
        </p:spPr>
        <p:txBody>
          <a:bodyPr lIns="313502" tIns="156751" rIns="313502" bIns="156751">
            <a:spAutoFit/>
          </a:bodyPr>
          <a:lstStyle/>
          <a:p>
            <a:pPr marL="1176338" indent="-1176338" algn="r" defTabSz="3135313">
              <a:spcBef>
                <a:spcPct val="50000"/>
              </a:spcBef>
              <a:buFontTx/>
              <a:buNone/>
            </a:pPr>
            <a:r>
              <a:rPr lang="en-US" sz="3200" b="1" i="1" dirty="0" smtClean="0">
                <a:solidFill>
                  <a:srgbClr val="0099FF"/>
                </a:solidFill>
                <a:latin typeface="Trebuchet MS" pitchFamily="24" charset="0"/>
              </a:rPr>
              <a:t>SALSA Parallel Computing </a:t>
            </a:r>
            <a:r>
              <a:rPr lang="en-US" sz="3200" i="1" dirty="0" smtClean="0">
                <a:solidFill>
                  <a:srgbClr val="0099FF"/>
                </a:solidFill>
                <a:latin typeface="Trebuchet MS" pitchFamily="24" charset="0"/>
              </a:rPr>
              <a:t>Initiative </a:t>
            </a:r>
            <a:endParaRPr lang="en-US" sz="3200" i="1" dirty="0">
              <a:solidFill>
                <a:srgbClr val="0099FF"/>
              </a:solidFill>
              <a:latin typeface="Trebuchet MS" pitchFamily="24" charset="0"/>
            </a:endParaRPr>
          </a:p>
        </p:txBody>
      </p:sp>
      <p:sp>
        <p:nvSpPr>
          <p:cNvPr id="7" name="Rectangle 156"/>
          <p:cNvSpPr>
            <a:spLocks noChangeArrowheads="1"/>
          </p:cNvSpPr>
          <p:nvPr/>
        </p:nvSpPr>
        <p:spPr bwMode="auto">
          <a:xfrm>
            <a:off x="762000" y="6247756"/>
            <a:ext cx="20574000" cy="1905644"/>
          </a:xfrm>
          <a:prstGeom prst="rect">
            <a:avLst/>
          </a:prstGeom>
          <a:noFill/>
          <a:ln w="9525">
            <a:noFill/>
            <a:miter lim="800000"/>
            <a:headEnd/>
            <a:tailEnd/>
          </a:ln>
        </p:spPr>
        <p:txBody>
          <a:bodyPr anchor="ctr"/>
          <a:lstStyle/>
          <a:p>
            <a:pPr defTabSz="3135313">
              <a:spcBef>
                <a:spcPct val="0"/>
              </a:spcBef>
              <a:buFontTx/>
              <a:buNone/>
            </a:pPr>
            <a:r>
              <a:rPr lang="en-US" sz="2800" dirty="0">
                <a:solidFill>
                  <a:srgbClr val="000000"/>
                </a:solidFill>
                <a:latin typeface="Verdana" pitchFamily="24" charset="0"/>
              </a:rPr>
              <a:t/>
            </a:r>
            <a:br>
              <a:rPr lang="en-US" sz="2800" dirty="0">
                <a:solidFill>
                  <a:srgbClr val="000000"/>
                </a:solidFill>
                <a:latin typeface="Verdana" pitchFamily="24" charset="0"/>
              </a:rPr>
            </a:br>
            <a:r>
              <a:rPr lang="en-US" sz="2800" dirty="0" smtClean="0">
                <a:solidFill>
                  <a:srgbClr val="000000"/>
                </a:solidFill>
                <a:latin typeface="Verdana" pitchFamily="24" charset="0"/>
              </a:rPr>
              <a:t>Technologies used are Dryad (distributive data intensive management), Microsoft </a:t>
            </a:r>
            <a:r>
              <a:rPr lang="en-US" sz="2800" dirty="0" smtClean="0">
                <a:solidFill>
                  <a:srgbClr val="000000"/>
                </a:solidFill>
                <a:latin typeface="Verdana" pitchFamily="24" charset="0"/>
              </a:rPr>
              <a:t>HPC Server (Clusters </a:t>
            </a:r>
            <a:r>
              <a:rPr lang="en-US" sz="2800" dirty="0" smtClean="0">
                <a:solidFill>
                  <a:srgbClr val="000000"/>
                </a:solidFill>
                <a:latin typeface="Verdana" pitchFamily="24" charset="0"/>
              </a:rPr>
              <a:t>and MPI) and CCR (threading). </a:t>
            </a:r>
            <a:endParaRPr lang="en-US" sz="2800" dirty="0">
              <a:solidFill>
                <a:srgbClr val="000000"/>
              </a:solidFill>
              <a:latin typeface="Verdana" pitchFamily="24" charset="0"/>
            </a:endParaRPr>
          </a:p>
        </p:txBody>
      </p:sp>
      <p:sp>
        <p:nvSpPr>
          <p:cNvPr id="8" name="Rectangle 157"/>
          <p:cNvSpPr>
            <a:spLocks noChangeArrowheads="1"/>
          </p:cNvSpPr>
          <p:nvPr/>
        </p:nvSpPr>
        <p:spPr bwMode="auto">
          <a:xfrm>
            <a:off x="762000" y="9314546"/>
            <a:ext cx="11950826" cy="7678054"/>
          </a:xfrm>
          <a:prstGeom prst="rect">
            <a:avLst/>
          </a:prstGeom>
          <a:noFill/>
          <a:ln w="9525">
            <a:noFill/>
            <a:miter lim="800000"/>
            <a:headEnd/>
            <a:tailEnd/>
          </a:ln>
        </p:spPr>
        <p:txBody>
          <a:bodyPr anchor="ctr"/>
          <a:lstStyle/>
          <a:p>
            <a:pPr defTabSz="3135313">
              <a:spcBef>
                <a:spcPct val="0"/>
              </a:spcBef>
              <a:buFontTx/>
              <a:buNone/>
            </a:pPr>
            <a:endParaRPr lang="en-US" sz="3200" dirty="0">
              <a:solidFill>
                <a:srgbClr val="C00000"/>
              </a:solidFill>
              <a:latin typeface="Verdana" pitchFamily="34" charset="0"/>
            </a:endParaRPr>
          </a:p>
          <a:p>
            <a:pPr defTabSz="3135313">
              <a:spcBef>
                <a:spcPct val="0"/>
              </a:spcBef>
              <a:buFontTx/>
              <a:buNone/>
            </a:pPr>
            <a:r>
              <a:rPr lang="en-US" sz="2800" b="1" dirty="0" smtClean="0">
                <a:latin typeface="Verdana" pitchFamily="24" charset="0"/>
              </a:rPr>
              <a:t>High Energy Physics Data Analysis  </a:t>
            </a:r>
          </a:p>
          <a:p>
            <a:pPr defTabSz="3135313">
              <a:spcBef>
                <a:spcPct val="0"/>
              </a:spcBef>
              <a:buNone/>
            </a:pPr>
            <a:endParaRPr lang="en-US" sz="2800" dirty="0" smtClean="0">
              <a:latin typeface="Verdana" pitchFamily="24" charset="0"/>
            </a:endParaRPr>
          </a:p>
          <a:p>
            <a:pPr defTabSz="3135313">
              <a:spcBef>
                <a:spcPct val="0"/>
              </a:spcBef>
              <a:buNone/>
            </a:pPr>
            <a:r>
              <a:rPr lang="en-US" sz="2800" dirty="0" smtClean="0">
                <a:solidFill>
                  <a:srgbClr val="000000"/>
                </a:solidFill>
                <a:latin typeface="Verdana" pitchFamily="24" charset="0"/>
              </a:rPr>
              <a:t>High Energy Physics data analysis is both data </a:t>
            </a:r>
            <a:r>
              <a:rPr lang="en-US" sz="2800" dirty="0" smtClean="0">
                <a:solidFill>
                  <a:srgbClr val="000000"/>
                </a:solidFill>
                <a:latin typeface="Verdana" pitchFamily="24" charset="0"/>
              </a:rPr>
              <a:t>(many </a:t>
            </a:r>
            <a:r>
              <a:rPr lang="en-US" sz="2800" dirty="0" err="1" smtClean="0">
                <a:solidFill>
                  <a:srgbClr val="000000"/>
                </a:solidFill>
                <a:latin typeface="Verdana" pitchFamily="24" charset="0"/>
              </a:rPr>
              <a:t>Petabytes</a:t>
            </a:r>
            <a:r>
              <a:rPr lang="en-US" sz="2800" dirty="0" smtClean="0">
                <a:solidFill>
                  <a:srgbClr val="000000"/>
                </a:solidFill>
                <a:latin typeface="Verdana" pitchFamily="24" charset="0"/>
              </a:rPr>
              <a:t>) </a:t>
            </a:r>
            <a:r>
              <a:rPr lang="en-US" sz="2800" dirty="0" smtClean="0">
                <a:solidFill>
                  <a:srgbClr val="000000"/>
                </a:solidFill>
                <a:latin typeface="Verdana" pitchFamily="24" charset="0"/>
              </a:rPr>
              <a:t>and computation intensive.  We have developed a data analysis tool using </a:t>
            </a:r>
            <a:r>
              <a:rPr lang="en-US" sz="2800" dirty="0" err="1" smtClean="0">
                <a:solidFill>
                  <a:srgbClr val="000000"/>
                </a:solidFill>
                <a:latin typeface="Verdana" pitchFamily="24" charset="0"/>
              </a:rPr>
              <a:t>DraydLINQ</a:t>
            </a:r>
            <a:r>
              <a:rPr lang="en-US" sz="2800" dirty="0" smtClean="0">
                <a:solidFill>
                  <a:srgbClr val="000000"/>
                </a:solidFill>
                <a:latin typeface="Verdana" pitchFamily="24" charset="0"/>
              </a:rPr>
              <a:t> and its </a:t>
            </a:r>
            <a:r>
              <a:rPr lang="en-US" sz="2800" dirty="0" err="1" smtClean="0">
                <a:solidFill>
                  <a:srgbClr val="000000"/>
                </a:solidFill>
                <a:latin typeface="Verdana" pitchFamily="24" charset="0"/>
              </a:rPr>
              <a:t>MapReduce</a:t>
            </a:r>
            <a:r>
              <a:rPr lang="en-US" sz="2800" dirty="0" smtClean="0">
                <a:solidFill>
                  <a:srgbClr val="000000"/>
                </a:solidFill>
                <a:latin typeface="Verdana" pitchFamily="24" charset="0"/>
              </a:rPr>
              <a:t> support to analyze LHC particle physics experiment data from the Center for Advanced Computing Research at Caltech. The tool uses </a:t>
            </a:r>
            <a:r>
              <a:rPr lang="en-US" sz="2800" dirty="0" err="1" smtClean="0">
                <a:solidFill>
                  <a:srgbClr val="000000"/>
                </a:solidFill>
                <a:latin typeface="Verdana" pitchFamily="24" charset="0"/>
              </a:rPr>
              <a:t>DryadLINQ</a:t>
            </a:r>
            <a:r>
              <a:rPr lang="en-US" sz="2800" dirty="0" smtClean="0">
                <a:solidFill>
                  <a:srgbClr val="000000"/>
                </a:solidFill>
                <a:latin typeface="Verdana" pitchFamily="24" charset="0"/>
              </a:rPr>
              <a:t> to distribute the data files across available computing nodes and then execute a set of analysis scripts written in CINT (an interpreted language of the physics analysis package ROOT) on all these files in parallel. After processing each data file, the analysis scripts produce histograms of identified features, which are merged (the “Reduce” of </a:t>
            </a:r>
            <a:r>
              <a:rPr lang="en-US" sz="2800" dirty="0" err="1" smtClean="0">
                <a:solidFill>
                  <a:srgbClr val="000000"/>
                </a:solidFill>
                <a:latin typeface="Verdana" pitchFamily="24" charset="0"/>
              </a:rPr>
              <a:t>MapReduce</a:t>
            </a:r>
            <a:r>
              <a:rPr lang="en-US" sz="2800" dirty="0" smtClean="0">
                <a:solidFill>
                  <a:srgbClr val="000000"/>
                </a:solidFill>
                <a:latin typeface="Verdana" pitchFamily="24" charset="0"/>
              </a:rPr>
              <a:t>) to dynamically produce a final result of overall data analysis. </a:t>
            </a:r>
          </a:p>
          <a:p>
            <a:pPr defTabSz="3135313">
              <a:spcBef>
                <a:spcPct val="0"/>
              </a:spcBef>
              <a:buFontTx/>
              <a:buNone/>
            </a:pPr>
            <a:endParaRPr lang="en-US" sz="2800" dirty="0">
              <a:solidFill>
                <a:srgbClr val="000000"/>
              </a:solidFill>
              <a:latin typeface="Verdana" pitchFamily="24" charset="0"/>
            </a:endParaRPr>
          </a:p>
        </p:txBody>
      </p:sp>
      <p:grpSp>
        <p:nvGrpSpPr>
          <p:cNvPr id="103" name="Group 103"/>
          <p:cNvGrpSpPr/>
          <p:nvPr/>
        </p:nvGrpSpPr>
        <p:grpSpPr>
          <a:xfrm>
            <a:off x="13108738" y="10438423"/>
            <a:ext cx="7611547" cy="4572977"/>
            <a:chOff x="990600" y="1699214"/>
            <a:chExt cx="5943600" cy="3942562"/>
          </a:xfrm>
        </p:grpSpPr>
        <p:grpSp>
          <p:nvGrpSpPr>
            <p:cNvPr id="104" name="Group 10"/>
            <p:cNvGrpSpPr/>
            <p:nvPr/>
          </p:nvGrpSpPr>
          <p:grpSpPr>
            <a:xfrm>
              <a:off x="2895600" y="1752600"/>
              <a:ext cx="914400" cy="914400"/>
              <a:chOff x="2667000" y="1676400"/>
              <a:chExt cx="914400" cy="914400"/>
            </a:xfrm>
          </p:grpSpPr>
          <p:pic>
            <p:nvPicPr>
              <p:cNvPr id="142" name="Picture 3" descr="C:\Users\jaliya\AppData\Local\Microsoft\Windows\Temporary Internet Files\Content.IE5\KC7DZ4LR\MCj04325990000[1].png"/>
              <p:cNvPicPr>
                <a:picLocks noChangeAspect="1" noChangeArrowheads="1"/>
              </p:cNvPicPr>
              <p:nvPr/>
            </p:nvPicPr>
            <p:blipFill>
              <a:blip r:embed="rId3"/>
              <a:srcRect/>
              <a:stretch>
                <a:fillRect/>
              </a:stretch>
            </p:blipFill>
            <p:spPr bwMode="auto">
              <a:xfrm>
                <a:off x="2667000" y="1828800"/>
                <a:ext cx="762000" cy="762000"/>
              </a:xfrm>
              <a:prstGeom prst="rect">
                <a:avLst/>
              </a:prstGeom>
              <a:noFill/>
            </p:spPr>
          </p:pic>
          <p:pic>
            <p:nvPicPr>
              <p:cNvPr id="143" name="Picture 3" descr="C:\Users\jaliya\AppData\Local\Microsoft\Windows\Temporary Internet Files\Content.IE5\KC7DZ4LR\MCj04325990000[1].png"/>
              <p:cNvPicPr>
                <a:picLocks noChangeAspect="1" noChangeArrowheads="1"/>
              </p:cNvPicPr>
              <p:nvPr/>
            </p:nvPicPr>
            <p:blipFill>
              <a:blip r:embed="rId3"/>
              <a:srcRect/>
              <a:stretch>
                <a:fillRect/>
              </a:stretch>
            </p:blipFill>
            <p:spPr bwMode="auto">
              <a:xfrm>
                <a:off x="2743200" y="1752600"/>
                <a:ext cx="762000" cy="762000"/>
              </a:xfrm>
              <a:prstGeom prst="rect">
                <a:avLst/>
              </a:prstGeom>
              <a:noFill/>
            </p:spPr>
          </p:pic>
          <p:pic>
            <p:nvPicPr>
              <p:cNvPr id="144" name="Picture 3" descr="C:\Users\jaliya\AppData\Local\Microsoft\Windows\Temporary Internet Files\Content.IE5\KC7DZ4LR\MCj04325990000[1].png"/>
              <p:cNvPicPr>
                <a:picLocks noChangeAspect="1" noChangeArrowheads="1"/>
              </p:cNvPicPr>
              <p:nvPr/>
            </p:nvPicPr>
            <p:blipFill>
              <a:blip r:embed="rId3"/>
              <a:srcRect/>
              <a:stretch>
                <a:fillRect/>
              </a:stretch>
            </p:blipFill>
            <p:spPr bwMode="auto">
              <a:xfrm>
                <a:off x="2819400" y="1676400"/>
                <a:ext cx="762000" cy="762000"/>
              </a:xfrm>
              <a:prstGeom prst="rect">
                <a:avLst/>
              </a:prstGeom>
              <a:noFill/>
            </p:spPr>
          </p:pic>
        </p:grpSp>
        <p:sp>
          <p:nvSpPr>
            <p:cNvPr id="105" name="Rounded Rectangle 104"/>
            <p:cNvSpPr/>
            <p:nvPr/>
          </p:nvSpPr>
          <p:spPr>
            <a:xfrm>
              <a:off x="2971800" y="2971800"/>
              <a:ext cx="762000"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dirty="0" smtClean="0"/>
                <a:t>map</a:t>
              </a:r>
              <a:endParaRPr lang="en-US" sz="1800" dirty="0"/>
            </a:p>
          </p:txBody>
        </p:sp>
        <p:sp>
          <p:nvSpPr>
            <p:cNvPr id="106" name="Rounded Rectangle 105"/>
            <p:cNvSpPr/>
            <p:nvPr/>
          </p:nvSpPr>
          <p:spPr>
            <a:xfrm>
              <a:off x="4191000" y="2971800"/>
              <a:ext cx="762000"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dirty="0" smtClean="0"/>
                <a:t>map</a:t>
              </a:r>
              <a:endParaRPr lang="en-US" sz="1800" dirty="0"/>
            </a:p>
          </p:txBody>
        </p:sp>
        <p:sp>
          <p:nvSpPr>
            <p:cNvPr id="107" name="Rounded Rectangle 106"/>
            <p:cNvSpPr/>
            <p:nvPr/>
          </p:nvSpPr>
          <p:spPr>
            <a:xfrm>
              <a:off x="6096000" y="2971800"/>
              <a:ext cx="762000"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800" dirty="0" smtClean="0"/>
                <a:t>map</a:t>
              </a:r>
              <a:endParaRPr lang="en-US" sz="1800" dirty="0"/>
            </a:p>
          </p:txBody>
        </p:sp>
        <p:grpSp>
          <p:nvGrpSpPr>
            <p:cNvPr id="108" name="Group 14"/>
            <p:cNvGrpSpPr/>
            <p:nvPr/>
          </p:nvGrpSpPr>
          <p:grpSpPr>
            <a:xfrm>
              <a:off x="4114800" y="1699214"/>
              <a:ext cx="876300" cy="967786"/>
              <a:chOff x="2667000" y="1623014"/>
              <a:chExt cx="876300" cy="967786"/>
            </a:xfrm>
          </p:grpSpPr>
          <p:pic>
            <p:nvPicPr>
              <p:cNvPr id="139" name="Picture 3" descr="C:\Users\jaliya\AppData\Local\Microsoft\Windows\Temporary Internet Files\Content.IE5\KC7DZ4LR\MCj04325990000[1].png"/>
              <p:cNvPicPr>
                <a:picLocks noChangeAspect="1" noChangeArrowheads="1"/>
              </p:cNvPicPr>
              <p:nvPr/>
            </p:nvPicPr>
            <p:blipFill>
              <a:blip r:embed="rId3"/>
              <a:srcRect/>
              <a:stretch>
                <a:fillRect/>
              </a:stretch>
            </p:blipFill>
            <p:spPr bwMode="auto">
              <a:xfrm>
                <a:off x="2667000" y="1828800"/>
                <a:ext cx="762000" cy="762000"/>
              </a:xfrm>
              <a:prstGeom prst="rect">
                <a:avLst/>
              </a:prstGeom>
              <a:noFill/>
            </p:spPr>
          </p:pic>
          <p:pic>
            <p:nvPicPr>
              <p:cNvPr id="140" name="Picture 3" descr="C:\Users\jaliya\AppData\Local\Microsoft\Windows\Temporary Internet Files\Content.IE5\KC7DZ4LR\MCj04325990000[1].png"/>
              <p:cNvPicPr>
                <a:picLocks noChangeAspect="1" noChangeArrowheads="1"/>
              </p:cNvPicPr>
              <p:nvPr/>
            </p:nvPicPr>
            <p:blipFill>
              <a:blip r:embed="rId3"/>
              <a:srcRect/>
              <a:stretch>
                <a:fillRect/>
              </a:stretch>
            </p:blipFill>
            <p:spPr bwMode="auto">
              <a:xfrm>
                <a:off x="2743200" y="1752600"/>
                <a:ext cx="762000" cy="762000"/>
              </a:xfrm>
              <a:prstGeom prst="rect">
                <a:avLst/>
              </a:prstGeom>
              <a:noFill/>
            </p:spPr>
          </p:pic>
          <p:pic>
            <p:nvPicPr>
              <p:cNvPr id="141" name="Picture 3" descr="C:\Users\jaliya\AppData\Local\Microsoft\Windows\Temporary Internet Files\Content.IE5\KC7DZ4LR\MCj04325990000[1].png"/>
              <p:cNvPicPr>
                <a:picLocks noChangeAspect="1" noChangeArrowheads="1"/>
              </p:cNvPicPr>
              <p:nvPr/>
            </p:nvPicPr>
            <p:blipFill>
              <a:blip r:embed="rId3"/>
              <a:srcRect/>
              <a:stretch>
                <a:fillRect/>
              </a:stretch>
            </p:blipFill>
            <p:spPr bwMode="auto">
              <a:xfrm>
                <a:off x="2781300" y="1623014"/>
                <a:ext cx="762000" cy="762000"/>
              </a:xfrm>
              <a:prstGeom prst="rect">
                <a:avLst/>
              </a:prstGeom>
              <a:noFill/>
            </p:spPr>
          </p:pic>
        </p:grpSp>
        <p:grpSp>
          <p:nvGrpSpPr>
            <p:cNvPr id="109" name="Group 18"/>
            <p:cNvGrpSpPr/>
            <p:nvPr/>
          </p:nvGrpSpPr>
          <p:grpSpPr>
            <a:xfrm>
              <a:off x="6019800" y="1752600"/>
              <a:ext cx="914400" cy="914400"/>
              <a:chOff x="2667000" y="1676400"/>
              <a:chExt cx="914400" cy="914400"/>
            </a:xfrm>
          </p:grpSpPr>
          <p:pic>
            <p:nvPicPr>
              <p:cNvPr id="136" name="Picture 3" descr="C:\Users\jaliya\AppData\Local\Microsoft\Windows\Temporary Internet Files\Content.IE5\KC7DZ4LR\MCj04325990000[1].png"/>
              <p:cNvPicPr>
                <a:picLocks noChangeAspect="1" noChangeArrowheads="1"/>
              </p:cNvPicPr>
              <p:nvPr/>
            </p:nvPicPr>
            <p:blipFill>
              <a:blip r:embed="rId3"/>
              <a:srcRect/>
              <a:stretch>
                <a:fillRect/>
              </a:stretch>
            </p:blipFill>
            <p:spPr bwMode="auto">
              <a:xfrm>
                <a:off x="2667000" y="1828800"/>
                <a:ext cx="762000" cy="762000"/>
              </a:xfrm>
              <a:prstGeom prst="rect">
                <a:avLst/>
              </a:prstGeom>
              <a:noFill/>
            </p:spPr>
          </p:pic>
          <p:pic>
            <p:nvPicPr>
              <p:cNvPr id="137" name="Picture 3" descr="C:\Users\jaliya\AppData\Local\Microsoft\Windows\Temporary Internet Files\Content.IE5\KC7DZ4LR\MCj04325990000[1].png"/>
              <p:cNvPicPr>
                <a:picLocks noChangeAspect="1" noChangeArrowheads="1"/>
              </p:cNvPicPr>
              <p:nvPr/>
            </p:nvPicPr>
            <p:blipFill>
              <a:blip r:embed="rId3"/>
              <a:srcRect/>
              <a:stretch>
                <a:fillRect/>
              </a:stretch>
            </p:blipFill>
            <p:spPr bwMode="auto">
              <a:xfrm>
                <a:off x="2743200" y="1752600"/>
                <a:ext cx="762000" cy="762000"/>
              </a:xfrm>
              <a:prstGeom prst="rect">
                <a:avLst/>
              </a:prstGeom>
              <a:noFill/>
            </p:spPr>
          </p:pic>
          <p:pic>
            <p:nvPicPr>
              <p:cNvPr id="138" name="Picture 3" descr="C:\Users\jaliya\AppData\Local\Microsoft\Windows\Temporary Internet Files\Content.IE5\KC7DZ4LR\MCj04325990000[1].png"/>
              <p:cNvPicPr>
                <a:picLocks noChangeAspect="1" noChangeArrowheads="1"/>
              </p:cNvPicPr>
              <p:nvPr/>
            </p:nvPicPr>
            <p:blipFill>
              <a:blip r:embed="rId3"/>
              <a:srcRect/>
              <a:stretch>
                <a:fillRect/>
              </a:stretch>
            </p:blipFill>
            <p:spPr bwMode="auto">
              <a:xfrm>
                <a:off x="2819400" y="1676400"/>
                <a:ext cx="762000" cy="762000"/>
              </a:xfrm>
              <a:prstGeom prst="rect">
                <a:avLst/>
              </a:prstGeom>
              <a:noFill/>
            </p:spPr>
          </p:pic>
        </p:grpSp>
        <p:sp>
          <p:nvSpPr>
            <p:cNvPr id="110" name="Rounded Rectangle 109"/>
            <p:cNvSpPr/>
            <p:nvPr/>
          </p:nvSpPr>
          <p:spPr>
            <a:xfrm>
              <a:off x="4267200" y="4495800"/>
              <a:ext cx="11430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t>reduce</a:t>
              </a:r>
              <a:endParaRPr lang="en-US" sz="1800" dirty="0"/>
            </a:p>
          </p:txBody>
        </p:sp>
        <p:sp>
          <p:nvSpPr>
            <p:cNvPr id="111" name="Rounded Rectangle 110"/>
            <p:cNvSpPr/>
            <p:nvPr/>
          </p:nvSpPr>
          <p:spPr>
            <a:xfrm>
              <a:off x="4267200" y="5257800"/>
              <a:ext cx="114300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dirty="0" smtClean="0"/>
                <a:t>visualize</a:t>
              </a:r>
              <a:endParaRPr lang="en-US" sz="1800" dirty="0"/>
            </a:p>
          </p:txBody>
        </p:sp>
        <p:cxnSp>
          <p:nvCxnSpPr>
            <p:cNvPr id="112" name="Straight Arrow Connector 111"/>
            <p:cNvCxnSpPr>
              <a:stCxn id="143" idx="2"/>
              <a:endCxn id="105" idx="0"/>
            </p:cNvCxnSpPr>
            <p:nvPr/>
          </p:nvCxnSpPr>
          <p:spPr>
            <a:xfrm rot="5400000">
              <a:off x="3162300" y="2781300"/>
              <a:ext cx="3810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3" name="Straight Arrow Connector 112"/>
            <p:cNvCxnSpPr>
              <a:endCxn id="106" idx="0"/>
            </p:cNvCxnSpPr>
            <p:nvPr/>
          </p:nvCxnSpPr>
          <p:spPr>
            <a:xfrm rot="5400000">
              <a:off x="4382294" y="2780506"/>
              <a:ext cx="3810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4" name="Straight Arrow Connector 113"/>
            <p:cNvCxnSpPr>
              <a:endCxn id="107" idx="0"/>
            </p:cNvCxnSpPr>
            <p:nvPr/>
          </p:nvCxnSpPr>
          <p:spPr>
            <a:xfrm rot="5400000">
              <a:off x="6287294" y="2780506"/>
              <a:ext cx="3810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5" name="Straight Arrow Connector 114"/>
            <p:cNvCxnSpPr>
              <a:stCxn id="105" idx="2"/>
            </p:cNvCxnSpPr>
            <p:nvPr/>
          </p:nvCxnSpPr>
          <p:spPr>
            <a:xfrm rot="5400000">
              <a:off x="3200400" y="3505200"/>
              <a:ext cx="3048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6" name="Straight Arrow Connector 115"/>
            <p:cNvCxnSpPr>
              <a:stCxn id="106" idx="2"/>
            </p:cNvCxnSpPr>
            <p:nvPr/>
          </p:nvCxnSpPr>
          <p:spPr>
            <a:xfrm rot="5400000">
              <a:off x="4419600" y="3505199"/>
              <a:ext cx="3048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7" name="Straight Arrow Connector 116"/>
            <p:cNvCxnSpPr>
              <a:stCxn id="107" idx="2"/>
            </p:cNvCxnSpPr>
            <p:nvPr/>
          </p:nvCxnSpPr>
          <p:spPr>
            <a:xfrm rot="5400000">
              <a:off x="6324600" y="3505200"/>
              <a:ext cx="3048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8" name="Straight Arrow Connector 117"/>
            <p:cNvCxnSpPr/>
            <p:nvPr/>
          </p:nvCxnSpPr>
          <p:spPr>
            <a:xfrm rot="5400000">
              <a:off x="4610894" y="5066506"/>
              <a:ext cx="3810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nvGrpSpPr>
            <p:cNvPr id="119" name="Group 63"/>
            <p:cNvGrpSpPr/>
            <p:nvPr/>
          </p:nvGrpSpPr>
          <p:grpSpPr>
            <a:xfrm>
              <a:off x="5410200" y="2133600"/>
              <a:ext cx="228600" cy="76200"/>
              <a:chOff x="4343400" y="2209800"/>
              <a:chExt cx="228600" cy="76200"/>
            </a:xfrm>
          </p:grpSpPr>
          <p:sp>
            <p:nvSpPr>
              <p:cNvPr id="134" name="Oval 133"/>
              <p:cNvSpPr/>
              <p:nvPr/>
            </p:nvSpPr>
            <p:spPr>
              <a:xfrm>
                <a:off x="4343400" y="2209800"/>
                <a:ext cx="76200" cy="762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5" name="Oval 134"/>
              <p:cNvSpPr/>
              <p:nvPr/>
            </p:nvSpPr>
            <p:spPr>
              <a:xfrm>
                <a:off x="4495800" y="2209800"/>
                <a:ext cx="76200" cy="762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grpSp>
        <p:grpSp>
          <p:nvGrpSpPr>
            <p:cNvPr id="120" name="Group 64"/>
            <p:cNvGrpSpPr/>
            <p:nvPr/>
          </p:nvGrpSpPr>
          <p:grpSpPr>
            <a:xfrm>
              <a:off x="5410200" y="3124200"/>
              <a:ext cx="228600" cy="76200"/>
              <a:chOff x="4343400" y="2209800"/>
              <a:chExt cx="228600" cy="76200"/>
            </a:xfrm>
          </p:grpSpPr>
          <p:sp>
            <p:nvSpPr>
              <p:cNvPr id="132" name="Oval 131"/>
              <p:cNvSpPr/>
              <p:nvPr/>
            </p:nvSpPr>
            <p:spPr>
              <a:xfrm>
                <a:off x="4343400" y="2209800"/>
                <a:ext cx="76200" cy="762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3" name="Oval 132"/>
              <p:cNvSpPr/>
              <p:nvPr/>
            </p:nvSpPr>
            <p:spPr>
              <a:xfrm>
                <a:off x="4495800" y="2209800"/>
                <a:ext cx="76200" cy="762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21" name="TextBox 120"/>
            <p:cNvSpPr txBox="1"/>
            <p:nvPr/>
          </p:nvSpPr>
          <p:spPr>
            <a:xfrm>
              <a:off x="990600" y="2743200"/>
              <a:ext cx="1676400" cy="781752"/>
            </a:xfrm>
            <a:prstGeom prst="rect">
              <a:avLst/>
            </a:prstGeom>
            <a:noFill/>
            <a:ln w="12700">
              <a:solidFill>
                <a:schemeClr val="accent6">
                  <a:lumMod val="50000"/>
                </a:schemeClr>
              </a:solidFill>
              <a:prstDash val="sysDash"/>
            </a:ln>
          </p:spPr>
          <p:txBody>
            <a:bodyPr wrap="square" rtlCol="0">
              <a:spAutoFit/>
            </a:bodyPr>
            <a:lstStyle/>
            <a:p>
              <a:r>
                <a:rPr lang="en-US" sz="1400" b="1" dirty="0">
                  <a:solidFill>
                    <a:schemeClr val="tx2">
                      <a:lumMod val="75000"/>
                    </a:schemeClr>
                  </a:solidFill>
                </a:rPr>
                <a:t>ROOT interpreted</a:t>
              </a:r>
            </a:p>
            <a:p>
              <a:r>
                <a:rPr lang="en-US" sz="1400" b="1" dirty="0">
                  <a:solidFill>
                    <a:schemeClr val="tx2">
                      <a:lumMod val="75000"/>
                    </a:schemeClr>
                  </a:solidFill>
                </a:rPr>
                <a:t>script executed using Dryad</a:t>
              </a:r>
            </a:p>
          </p:txBody>
        </p:sp>
        <p:sp>
          <p:nvSpPr>
            <p:cNvPr id="122" name="TextBox 121"/>
            <p:cNvSpPr txBox="1"/>
            <p:nvPr/>
          </p:nvSpPr>
          <p:spPr>
            <a:xfrm>
              <a:off x="990600" y="3733800"/>
              <a:ext cx="1676400" cy="523220"/>
            </a:xfrm>
            <a:prstGeom prst="rect">
              <a:avLst/>
            </a:prstGeom>
            <a:noFill/>
            <a:ln w="12700">
              <a:solidFill>
                <a:schemeClr val="accent6">
                  <a:lumMod val="50000"/>
                </a:schemeClr>
              </a:solidFill>
              <a:prstDash val="sysDash"/>
            </a:ln>
          </p:spPr>
          <p:txBody>
            <a:bodyPr wrap="square" rtlCol="0">
              <a:spAutoFit/>
            </a:bodyPr>
            <a:lstStyle/>
            <a:p>
              <a:r>
                <a:rPr lang="en-US" sz="1400" b="1" dirty="0">
                  <a:solidFill>
                    <a:schemeClr val="tx2">
                      <a:lumMod val="75000"/>
                    </a:schemeClr>
                  </a:solidFill>
                </a:rPr>
                <a:t>Histogram (binary data)</a:t>
              </a:r>
            </a:p>
          </p:txBody>
        </p:sp>
        <p:pic>
          <p:nvPicPr>
            <p:cNvPr id="123" name="Picture 4" descr="C:\Users\jaliya\AppData\Local\Microsoft\Windows\Temporary Internet Files\Content.IE5\KC7DZ4LR\MCj04325990000[1].png"/>
            <p:cNvPicPr>
              <a:picLocks noChangeAspect="1" noChangeArrowheads="1"/>
            </p:cNvPicPr>
            <p:nvPr/>
          </p:nvPicPr>
          <p:blipFill>
            <a:blip r:embed="rId3"/>
            <a:srcRect/>
            <a:stretch>
              <a:fillRect/>
            </a:stretch>
          </p:blipFill>
          <p:spPr bwMode="auto">
            <a:xfrm>
              <a:off x="3124200" y="3657600"/>
              <a:ext cx="522287" cy="522287"/>
            </a:xfrm>
            <a:prstGeom prst="rect">
              <a:avLst/>
            </a:prstGeom>
            <a:noFill/>
          </p:spPr>
        </p:pic>
        <p:pic>
          <p:nvPicPr>
            <p:cNvPr id="124" name="Picture 4" descr="C:\Users\jaliya\AppData\Local\Microsoft\Windows\Temporary Internet Files\Content.IE5\KC7DZ4LR\MCj04325990000[1].png"/>
            <p:cNvPicPr>
              <a:picLocks noChangeAspect="1" noChangeArrowheads="1"/>
            </p:cNvPicPr>
            <p:nvPr/>
          </p:nvPicPr>
          <p:blipFill>
            <a:blip r:embed="rId3"/>
            <a:srcRect/>
            <a:stretch>
              <a:fillRect/>
            </a:stretch>
          </p:blipFill>
          <p:spPr bwMode="auto">
            <a:xfrm>
              <a:off x="4343400" y="3657600"/>
              <a:ext cx="522287" cy="522287"/>
            </a:xfrm>
            <a:prstGeom prst="rect">
              <a:avLst/>
            </a:prstGeom>
            <a:noFill/>
          </p:spPr>
        </p:pic>
        <p:pic>
          <p:nvPicPr>
            <p:cNvPr id="125" name="Picture 4" descr="C:\Users\jaliya\AppData\Local\Microsoft\Windows\Temporary Internet Files\Content.IE5\KC7DZ4LR\MCj04325990000[1].png"/>
            <p:cNvPicPr>
              <a:picLocks noChangeAspect="1" noChangeArrowheads="1"/>
            </p:cNvPicPr>
            <p:nvPr/>
          </p:nvPicPr>
          <p:blipFill>
            <a:blip r:embed="rId3"/>
            <a:srcRect/>
            <a:stretch>
              <a:fillRect/>
            </a:stretch>
          </p:blipFill>
          <p:spPr bwMode="auto">
            <a:xfrm>
              <a:off x="6248400" y="3657600"/>
              <a:ext cx="522287" cy="522287"/>
            </a:xfrm>
            <a:prstGeom prst="rect">
              <a:avLst/>
            </a:prstGeom>
            <a:noFill/>
          </p:spPr>
        </p:pic>
        <p:cxnSp>
          <p:nvCxnSpPr>
            <p:cNvPr id="126" name="Straight Arrow Connector 125"/>
            <p:cNvCxnSpPr/>
            <p:nvPr/>
          </p:nvCxnSpPr>
          <p:spPr>
            <a:xfrm>
              <a:off x="3430588" y="4114800"/>
              <a:ext cx="1065212" cy="304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7" name="Straight Arrow Connector 126"/>
            <p:cNvCxnSpPr/>
            <p:nvPr/>
          </p:nvCxnSpPr>
          <p:spPr>
            <a:xfrm rot="5400000">
              <a:off x="4496594" y="4266406"/>
              <a:ext cx="3048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8" name="Straight Arrow Connector 127"/>
            <p:cNvCxnSpPr/>
            <p:nvPr/>
          </p:nvCxnSpPr>
          <p:spPr>
            <a:xfrm rot="10800000" flipV="1">
              <a:off x="4953000" y="4114800"/>
              <a:ext cx="1525588" cy="304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29" name="TextBox 128"/>
            <p:cNvSpPr txBox="1"/>
            <p:nvPr/>
          </p:nvSpPr>
          <p:spPr>
            <a:xfrm>
              <a:off x="2209800" y="4419600"/>
              <a:ext cx="1676400" cy="584775"/>
            </a:xfrm>
            <a:prstGeom prst="rect">
              <a:avLst/>
            </a:prstGeom>
            <a:noFill/>
            <a:ln w="12700">
              <a:solidFill>
                <a:schemeClr val="accent6">
                  <a:lumMod val="50000"/>
                </a:schemeClr>
              </a:solidFill>
              <a:prstDash val="sysDash"/>
            </a:ln>
          </p:spPr>
          <p:txBody>
            <a:bodyPr wrap="square" rtlCol="0">
              <a:spAutoFit/>
            </a:bodyPr>
            <a:lstStyle/>
            <a:p>
              <a:r>
                <a:rPr lang="en-US" sz="1400" b="1" dirty="0">
                  <a:solidFill>
                    <a:schemeClr val="tx2">
                      <a:lumMod val="75000"/>
                    </a:schemeClr>
                  </a:solidFill>
                </a:rPr>
                <a:t>ROOT interpreted</a:t>
              </a:r>
            </a:p>
            <a:p>
              <a:r>
                <a:rPr lang="en-US" sz="1400" b="1" dirty="0">
                  <a:solidFill>
                    <a:schemeClr val="tx2">
                      <a:lumMod val="75000"/>
                    </a:schemeClr>
                  </a:solidFill>
                </a:rPr>
                <a:t>script</a:t>
              </a:r>
            </a:p>
          </p:txBody>
        </p:sp>
        <p:sp>
          <p:nvSpPr>
            <p:cNvPr id="130" name="TextBox 129"/>
            <p:cNvSpPr txBox="1"/>
            <p:nvPr/>
          </p:nvSpPr>
          <p:spPr>
            <a:xfrm>
              <a:off x="2895600" y="5333999"/>
              <a:ext cx="990600" cy="307777"/>
            </a:xfrm>
            <a:prstGeom prst="rect">
              <a:avLst/>
            </a:prstGeom>
            <a:noFill/>
            <a:ln w="12700">
              <a:solidFill>
                <a:schemeClr val="accent6">
                  <a:lumMod val="50000"/>
                </a:schemeClr>
              </a:solidFill>
              <a:prstDash val="sysDash"/>
            </a:ln>
          </p:spPr>
          <p:txBody>
            <a:bodyPr wrap="square" rtlCol="0">
              <a:spAutoFit/>
            </a:bodyPr>
            <a:lstStyle/>
            <a:p>
              <a:r>
                <a:rPr lang="en-US" sz="1400" b="1" dirty="0" smtClean="0">
                  <a:solidFill>
                    <a:schemeClr val="tx2">
                      <a:lumMod val="75000"/>
                    </a:schemeClr>
                  </a:solidFill>
                </a:rPr>
                <a:t>C# Client</a:t>
              </a:r>
              <a:endParaRPr lang="en-US" sz="1400" b="1" dirty="0">
                <a:solidFill>
                  <a:schemeClr val="tx2">
                    <a:lumMod val="75000"/>
                  </a:schemeClr>
                </a:solidFill>
              </a:endParaRPr>
            </a:p>
          </p:txBody>
        </p:sp>
        <p:sp>
          <p:nvSpPr>
            <p:cNvPr id="131" name="TextBox 130"/>
            <p:cNvSpPr txBox="1"/>
            <p:nvPr/>
          </p:nvSpPr>
          <p:spPr>
            <a:xfrm>
              <a:off x="990600" y="1752600"/>
              <a:ext cx="1676400" cy="584775"/>
            </a:xfrm>
            <a:prstGeom prst="rect">
              <a:avLst/>
            </a:prstGeom>
            <a:solidFill>
              <a:schemeClr val="bg1"/>
            </a:solidFill>
            <a:ln w="12700">
              <a:solidFill>
                <a:schemeClr val="accent6">
                  <a:lumMod val="50000"/>
                </a:schemeClr>
              </a:solidFill>
              <a:prstDash val="sysDash"/>
            </a:ln>
          </p:spPr>
          <p:txBody>
            <a:bodyPr wrap="square" rtlCol="0">
              <a:spAutoFit/>
            </a:bodyPr>
            <a:lstStyle/>
            <a:p>
              <a:r>
                <a:rPr lang="en-US" sz="1400" b="1" dirty="0">
                  <a:solidFill>
                    <a:schemeClr val="tx2">
                      <a:lumMod val="75000"/>
                    </a:schemeClr>
                  </a:solidFill>
                </a:rPr>
                <a:t>HEP Data</a:t>
              </a:r>
            </a:p>
            <a:p>
              <a:r>
                <a:rPr lang="en-US" sz="1400" b="1" dirty="0">
                  <a:solidFill>
                    <a:schemeClr val="tx2">
                      <a:lumMod val="75000"/>
                    </a:schemeClr>
                  </a:solidFill>
                </a:rPr>
                <a:t>(binary data )</a:t>
              </a:r>
            </a:p>
          </p:txBody>
        </p:sp>
      </p:grpSp>
      <p:sp>
        <p:nvSpPr>
          <p:cNvPr id="167" name="Rectangle 166"/>
          <p:cNvSpPr/>
          <p:nvPr/>
        </p:nvSpPr>
        <p:spPr>
          <a:xfrm>
            <a:off x="12801600" y="15159335"/>
            <a:ext cx="8264378" cy="461665"/>
          </a:xfrm>
          <a:prstGeom prst="rect">
            <a:avLst/>
          </a:prstGeom>
        </p:spPr>
        <p:txBody>
          <a:bodyPr wrap="none">
            <a:spAutoFit/>
          </a:bodyPr>
          <a:lstStyle/>
          <a:p>
            <a:pPr defTabSz="3135313">
              <a:spcBef>
                <a:spcPct val="0"/>
              </a:spcBef>
              <a:buFontTx/>
              <a:buNone/>
            </a:pPr>
            <a:r>
              <a:rPr lang="en-US" sz="2400" dirty="0" smtClean="0">
                <a:latin typeface="Verdana" pitchFamily="34" charset="0"/>
                <a:ea typeface="Verdana" pitchFamily="34" charset="0"/>
                <a:cs typeface="Verdana" pitchFamily="34" charset="0"/>
              </a:rPr>
              <a:t>High Energy Physics Data Analysis using </a:t>
            </a:r>
            <a:r>
              <a:rPr lang="en-US" sz="2400" dirty="0" err="1" smtClean="0">
                <a:latin typeface="Verdana" pitchFamily="34" charset="0"/>
                <a:ea typeface="Verdana" pitchFamily="34" charset="0"/>
                <a:cs typeface="Verdana" pitchFamily="34" charset="0"/>
              </a:rPr>
              <a:t>DryadLINQ</a:t>
            </a:r>
            <a:endParaRPr lang="en-US" sz="2400" dirty="0" smtClean="0">
              <a:latin typeface="Verdana" pitchFamily="34" charset="0"/>
              <a:ea typeface="Verdana" pitchFamily="34" charset="0"/>
              <a:cs typeface="Verdana" pitchFamily="34" charset="0"/>
            </a:endParaRPr>
          </a:p>
        </p:txBody>
      </p:sp>
      <p:sp>
        <p:nvSpPr>
          <p:cNvPr id="168" name="Rectangle 167"/>
          <p:cNvSpPr/>
          <p:nvPr/>
        </p:nvSpPr>
        <p:spPr>
          <a:xfrm>
            <a:off x="762000" y="5091124"/>
            <a:ext cx="20603588" cy="3367076"/>
          </a:xfrm>
          <a:prstGeom prst="rect">
            <a:avLst/>
          </a:prstGeom>
        </p:spPr>
        <p:txBody>
          <a:bodyPr wrap="square">
            <a:spAutoFit/>
          </a:bodyPr>
          <a:lstStyle/>
          <a:p>
            <a:pPr>
              <a:buNone/>
            </a:pPr>
            <a:r>
              <a:rPr lang="en-US" sz="2800" dirty="0" smtClean="0">
                <a:solidFill>
                  <a:srgbClr val="000000"/>
                </a:solidFill>
                <a:latin typeface="Verdana" pitchFamily="24" charset="0"/>
              </a:rPr>
              <a:t>Commercial and Scientific data Intensive applications require scalable high </a:t>
            </a:r>
            <a:r>
              <a:rPr lang="en-US" sz="2800" dirty="0" err="1" smtClean="0">
                <a:solidFill>
                  <a:srgbClr val="000000"/>
                </a:solidFill>
                <a:latin typeface="Verdana" pitchFamily="24" charset="0"/>
              </a:rPr>
              <a:t>Cyberinfrastructure</a:t>
            </a:r>
            <a:r>
              <a:rPr lang="en-US" sz="2800" dirty="0" smtClean="0">
                <a:solidFill>
                  <a:srgbClr val="000000"/>
                </a:solidFill>
                <a:latin typeface="Verdana" pitchFamily="24" charset="0"/>
              </a:rPr>
              <a:t> that exploits cloud and grid style technologies for the extensive pleasing parallel filtering from distributed repositories combined with parallel </a:t>
            </a:r>
            <a:r>
              <a:rPr lang="en-US" sz="2800" dirty="0" err="1" smtClean="0">
                <a:solidFill>
                  <a:srgbClr val="000000"/>
                </a:solidFill>
                <a:latin typeface="Verdana" pitchFamily="24" charset="0"/>
              </a:rPr>
              <a:t>multicore</a:t>
            </a:r>
            <a:r>
              <a:rPr lang="en-US" sz="2800" dirty="0" smtClean="0">
                <a:solidFill>
                  <a:srgbClr val="000000"/>
                </a:solidFill>
                <a:latin typeface="Verdana" pitchFamily="24" charset="0"/>
              </a:rPr>
              <a:t> clusters for detailed data mining. SALSA is exploring examples from several fields including bioinformatics, medical informatics, GIS and particle physics.</a:t>
            </a:r>
          </a:p>
          <a:p>
            <a:pPr>
              <a:buNone/>
            </a:pPr>
            <a:endParaRPr lang="en-US" sz="2800" dirty="0" smtClean="0">
              <a:solidFill>
                <a:srgbClr val="000000"/>
              </a:solidFill>
              <a:latin typeface="Verdana" pitchFamily="24" charset="0"/>
            </a:endParaRPr>
          </a:p>
          <a:p>
            <a:pPr>
              <a:buNone/>
            </a:pPr>
            <a:endParaRPr lang="en-US" sz="2800" dirty="0" smtClean="0">
              <a:solidFill>
                <a:srgbClr val="000000"/>
              </a:solidFill>
              <a:latin typeface="Verdana" pitchFamily="24" charset="0"/>
            </a:endParaRPr>
          </a:p>
          <a:p>
            <a:pPr>
              <a:buNone/>
            </a:pPr>
            <a:endParaRPr lang="en-US" sz="2800" dirty="0" smtClean="0">
              <a:solidFill>
                <a:srgbClr val="000000"/>
              </a:solidFill>
              <a:latin typeface="Verdana" pitchFamily="24" charset="0"/>
            </a:endParaRPr>
          </a:p>
        </p:txBody>
      </p:sp>
      <p:sp>
        <p:nvSpPr>
          <p:cNvPr id="87" name="Rectangle 157"/>
          <p:cNvSpPr>
            <a:spLocks noChangeArrowheads="1"/>
          </p:cNvSpPr>
          <p:nvPr/>
        </p:nvSpPr>
        <p:spPr bwMode="auto">
          <a:xfrm>
            <a:off x="6736578" y="15544800"/>
            <a:ext cx="14629010" cy="7924800"/>
          </a:xfrm>
          <a:prstGeom prst="rect">
            <a:avLst/>
          </a:prstGeom>
          <a:noFill/>
          <a:ln w="9525">
            <a:noFill/>
            <a:miter lim="800000"/>
            <a:headEnd/>
            <a:tailEnd/>
          </a:ln>
        </p:spPr>
        <p:txBody>
          <a:bodyPr anchor="ctr"/>
          <a:lstStyle/>
          <a:p>
            <a:pPr defTabSz="3135313">
              <a:spcBef>
                <a:spcPct val="0"/>
              </a:spcBef>
              <a:buFontTx/>
              <a:buNone/>
            </a:pPr>
            <a:r>
              <a:rPr lang="en-US" sz="2800" b="1" dirty="0" smtClean="0">
                <a:latin typeface="Verdana" pitchFamily="34" charset="0"/>
                <a:ea typeface="Verdana" pitchFamily="34" charset="0"/>
                <a:cs typeface="Verdana" pitchFamily="34" charset="0"/>
              </a:rPr>
              <a:t>Medical Informatics and Bioinformatics</a:t>
            </a:r>
            <a:r>
              <a:rPr lang="en-US" sz="2800" dirty="0" smtClean="0">
                <a:latin typeface="Verdana" pitchFamily="34" charset="0"/>
                <a:ea typeface="Verdana" pitchFamily="34" charset="0"/>
                <a:cs typeface="Verdana" pitchFamily="34" charset="0"/>
              </a:rPr>
              <a:t> </a:t>
            </a:r>
          </a:p>
          <a:p>
            <a:pPr defTabSz="3135313">
              <a:spcBef>
                <a:spcPct val="0"/>
              </a:spcBef>
              <a:buNone/>
            </a:pPr>
            <a:endParaRPr lang="en-US" sz="2800" dirty="0" smtClean="0"/>
          </a:p>
          <a:p>
            <a:pPr>
              <a:buNone/>
            </a:pPr>
            <a:r>
              <a:rPr lang="en-US" sz="2800" dirty="0" smtClean="0">
                <a:solidFill>
                  <a:srgbClr val="000000"/>
                </a:solidFill>
                <a:latin typeface="Verdana" pitchFamily="24" charset="0"/>
              </a:rPr>
              <a:t>Obesity epidemic is a well-documented public health problem in the United States and environmental conditions have been identified as intervening factors through their impact on physical activity and eating habits.  We are working with IU medical school to relate patient records to environmental factors and the figure shows clusters in the patient records visualized after MDS dimension reduction. This involves clustering of 20 dimensional vectors. </a:t>
            </a:r>
          </a:p>
          <a:p>
            <a:pPr>
              <a:buNone/>
            </a:pPr>
            <a:r>
              <a:rPr lang="en-US" sz="2800" dirty="0" smtClean="0">
                <a:solidFill>
                  <a:srgbClr val="000000"/>
                </a:solidFill>
                <a:latin typeface="Verdana" pitchFamily="24" charset="0"/>
              </a:rPr>
              <a:t>In bioinformatics we have instead used the </a:t>
            </a:r>
            <a:r>
              <a:rPr lang="en-US" sz="2800" dirty="0" err="1" smtClean="0">
                <a:solidFill>
                  <a:srgbClr val="000000"/>
                </a:solidFill>
                <a:latin typeface="Verdana" pitchFamily="24" charset="0"/>
              </a:rPr>
              <a:t>pairwise</a:t>
            </a:r>
            <a:r>
              <a:rPr lang="en-US" sz="2800" dirty="0" smtClean="0">
                <a:solidFill>
                  <a:srgbClr val="000000"/>
                </a:solidFill>
                <a:latin typeface="Verdana" pitchFamily="24" charset="0"/>
              </a:rPr>
              <a:t> clustering to study collections of gene sequences. The clustering can again be visualized with MDS as this algorithm also only requires distances and not original vectors. We are using this to identify gene families and study multiple sequence alignment algorithms that do not perform well on large size </a:t>
            </a:r>
            <a:r>
              <a:rPr lang="en-US" sz="2800" dirty="0" smtClean="0">
                <a:solidFill>
                  <a:srgbClr val="000000"/>
                </a:solidFill>
                <a:latin typeface="Verdana" pitchFamily="24" charset="0"/>
              </a:rPr>
              <a:t>gene collections</a:t>
            </a:r>
            <a:r>
              <a:rPr lang="en-US" sz="2800" dirty="0" smtClean="0">
                <a:solidFill>
                  <a:srgbClr val="000000"/>
                </a:solidFill>
                <a:latin typeface="Verdana" pitchFamily="24" charset="0"/>
              </a:rPr>
              <a:t>.</a:t>
            </a:r>
            <a:endParaRPr lang="en-US" sz="2800" dirty="0">
              <a:solidFill>
                <a:srgbClr val="000000"/>
              </a:solidFill>
              <a:latin typeface="Verdana" pitchFamily="24" charset="0"/>
            </a:endParaRPr>
          </a:p>
        </p:txBody>
      </p:sp>
      <p:pic>
        <p:nvPicPr>
          <p:cNvPr id="96" name="Picture 95" descr="IU_logo_137by112.png"/>
          <p:cNvPicPr>
            <a:picLocks noChangeAspect="1"/>
          </p:cNvPicPr>
          <p:nvPr/>
        </p:nvPicPr>
        <p:blipFill>
          <a:blip r:embed="rId4"/>
          <a:stretch>
            <a:fillRect/>
          </a:stretch>
        </p:blipFill>
        <p:spPr>
          <a:xfrm>
            <a:off x="707004" y="29092565"/>
            <a:ext cx="1530082" cy="1250871"/>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97" name="Picture 96" descr="PTLlogo.JPG"/>
          <p:cNvPicPr>
            <a:picLocks noChangeAspect="1"/>
          </p:cNvPicPr>
          <p:nvPr/>
        </p:nvPicPr>
        <p:blipFill>
          <a:blip r:embed="rId5" cstate="print"/>
          <a:stretch>
            <a:fillRect/>
          </a:stretch>
        </p:blipFill>
        <p:spPr>
          <a:xfrm>
            <a:off x="2895600" y="28975737"/>
            <a:ext cx="2619416" cy="1484526"/>
          </a:xfrm>
          <a:prstGeom prst="rect">
            <a:avLst/>
          </a:prstGeom>
        </p:spPr>
      </p:pic>
      <p:pic>
        <p:nvPicPr>
          <p:cNvPr id="99" name="Picture 5"/>
          <p:cNvPicPr>
            <a:picLocks noChangeAspect="1" noChangeArrowheads="1"/>
          </p:cNvPicPr>
          <p:nvPr/>
        </p:nvPicPr>
        <p:blipFill>
          <a:blip r:embed="rId6"/>
          <a:srcRect/>
          <a:stretch>
            <a:fillRect/>
          </a:stretch>
        </p:blipFill>
        <p:spPr bwMode="auto">
          <a:xfrm>
            <a:off x="9237754" y="29272122"/>
            <a:ext cx="4414750" cy="891756"/>
          </a:xfrm>
          <a:prstGeom prst="rect">
            <a:avLst/>
          </a:prstGeom>
          <a:noFill/>
          <a:ln w="9525">
            <a:noFill/>
            <a:miter lim="800000"/>
            <a:headEnd/>
            <a:tailEnd/>
          </a:ln>
          <a:effectLst/>
        </p:spPr>
      </p:pic>
      <p:pic>
        <p:nvPicPr>
          <p:cNvPr id="100" name="Picture 2"/>
          <p:cNvPicPr>
            <a:picLocks noChangeAspect="1" noChangeArrowheads="1"/>
          </p:cNvPicPr>
          <p:nvPr/>
        </p:nvPicPr>
        <p:blipFill>
          <a:blip r:embed="rId7"/>
          <a:srcRect/>
          <a:stretch>
            <a:fillRect/>
          </a:stretch>
        </p:blipFill>
        <p:spPr bwMode="auto">
          <a:xfrm>
            <a:off x="6367659" y="29305039"/>
            <a:ext cx="2308613" cy="825923"/>
          </a:xfrm>
          <a:prstGeom prst="rect">
            <a:avLst/>
          </a:prstGeom>
          <a:noFill/>
          <a:ln w="9525">
            <a:noFill/>
            <a:miter lim="800000"/>
            <a:headEnd/>
            <a:tailEnd/>
          </a:ln>
          <a:effectLst/>
        </p:spPr>
      </p:pic>
      <p:pic>
        <p:nvPicPr>
          <p:cNvPr id="67" name="Picture 2"/>
          <p:cNvPicPr>
            <a:picLocks noChangeAspect="1" noChangeArrowheads="1"/>
          </p:cNvPicPr>
          <p:nvPr/>
        </p:nvPicPr>
        <p:blipFill>
          <a:blip r:embed="rId8"/>
          <a:srcRect t="8141" r="25440"/>
          <a:stretch>
            <a:fillRect/>
          </a:stretch>
        </p:blipFill>
        <p:spPr bwMode="auto">
          <a:xfrm>
            <a:off x="914400" y="16717716"/>
            <a:ext cx="5239401" cy="5026934"/>
          </a:xfrm>
          <a:prstGeom prst="rect">
            <a:avLst/>
          </a:prstGeom>
          <a:noFill/>
          <a:ln w="9525">
            <a:noFill/>
            <a:miter lim="800000"/>
            <a:headEnd/>
            <a:tailEnd/>
          </a:ln>
          <a:effectLst/>
        </p:spPr>
      </p:pic>
      <p:sp>
        <p:nvSpPr>
          <p:cNvPr id="68" name="Rectangle 67"/>
          <p:cNvSpPr/>
          <p:nvPr/>
        </p:nvSpPr>
        <p:spPr>
          <a:xfrm>
            <a:off x="593321" y="21864935"/>
            <a:ext cx="5774338" cy="830997"/>
          </a:xfrm>
          <a:prstGeom prst="rect">
            <a:avLst/>
          </a:prstGeom>
        </p:spPr>
        <p:txBody>
          <a:bodyPr wrap="none">
            <a:spAutoFit/>
          </a:bodyPr>
          <a:lstStyle/>
          <a:p>
            <a:pPr algn="ctr" defTabSz="3135313">
              <a:spcBef>
                <a:spcPct val="0"/>
              </a:spcBef>
              <a:buFontTx/>
              <a:buNone/>
            </a:pPr>
            <a:r>
              <a:rPr lang="en-US" sz="2400" dirty="0" smtClean="0">
                <a:latin typeface="Verdana" pitchFamily="34" charset="0"/>
                <a:ea typeface="Verdana" pitchFamily="34" charset="0"/>
                <a:cs typeface="Verdana" pitchFamily="34" charset="0"/>
              </a:rPr>
              <a:t>Medical Data Analysis using MS-MPI</a:t>
            </a:r>
          </a:p>
          <a:p>
            <a:pPr algn="ctr" defTabSz="3135313">
              <a:spcBef>
                <a:spcPct val="0"/>
              </a:spcBef>
              <a:buFontTx/>
              <a:buNone/>
            </a:pPr>
            <a:r>
              <a:rPr lang="en-US" sz="2400" dirty="0" smtClean="0">
                <a:latin typeface="Verdana" pitchFamily="34" charset="0"/>
                <a:ea typeface="Verdana" pitchFamily="34" charset="0"/>
                <a:cs typeface="Verdana" pitchFamily="34" charset="0"/>
              </a:rPr>
              <a:t> on Windows HPC Cluster</a:t>
            </a:r>
          </a:p>
        </p:txBody>
      </p:sp>
      <p:sp>
        <p:nvSpPr>
          <p:cNvPr id="69" name="Rectangle 157"/>
          <p:cNvSpPr>
            <a:spLocks noChangeArrowheads="1"/>
          </p:cNvSpPr>
          <p:nvPr/>
        </p:nvSpPr>
        <p:spPr bwMode="auto">
          <a:xfrm>
            <a:off x="609600" y="22189081"/>
            <a:ext cx="11201400" cy="6919319"/>
          </a:xfrm>
          <a:prstGeom prst="rect">
            <a:avLst/>
          </a:prstGeom>
          <a:noFill/>
          <a:ln w="9525">
            <a:noFill/>
            <a:miter lim="800000"/>
            <a:headEnd/>
            <a:tailEnd/>
          </a:ln>
        </p:spPr>
        <p:txBody>
          <a:bodyPr anchor="ctr"/>
          <a:lstStyle/>
          <a:p>
            <a:pPr defTabSz="3135313">
              <a:spcBef>
                <a:spcPct val="0"/>
              </a:spcBef>
              <a:buFontTx/>
              <a:buNone/>
            </a:pPr>
            <a:r>
              <a:rPr lang="en-US" sz="2800" b="1" dirty="0" smtClean="0">
                <a:latin typeface="Verdana" pitchFamily="34" charset="0"/>
                <a:ea typeface="Verdana" pitchFamily="34" charset="0"/>
                <a:cs typeface="Verdana" pitchFamily="34" charset="0"/>
              </a:rPr>
              <a:t>Performance Benchmarking</a:t>
            </a:r>
          </a:p>
          <a:p>
            <a:pPr defTabSz="3135313">
              <a:spcBef>
                <a:spcPct val="0"/>
              </a:spcBef>
              <a:buFontTx/>
              <a:buNone/>
            </a:pPr>
            <a:endParaRPr lang="en-US" sz="2800" dirty="0">
              <a:solidFill>
                <a:srgbClr val="C00000"/>
              </a:solidFill>
              <a:latin typeface="Verdana" pitchFamily="34" charset="0"/>
            </a:endParaRPr>
          </a:p>
          <a:p>
            <a:pPr defTabSz="3135313">
              <a:spcBef>
                <a:spcPct val="0"/>
              </a:spcBef>
              <a:buFontTx/>
              <a:buNone/>
            </a:pPr>
            <a:r>
              <a:rPr lang="en-US" sz="2800" dirty="0" smtClean="0">
                <a:solidFill>
                  <a:srgbClr val="000000"/>
                </a:solidFill>
                <a:latin typeface="Verdana" pitchFamily="24" charset="0"/>
              </a:rPr>
              <a:t>We’ve conducted extensive performance measurements to validate a variety of different programming models for data intensive problems on Windows Clusters of up to 128 cores (a 768 core cluster is on order). Our results show both MPI and CCR perform well with MPI outperforming CCR on large problems. We have compared long running threads with rendezvous to case where threads generated dynamically for each parallel section.  The results shown on a 24 core workstation show speed up of 28 on the largest problem </a:t>
            </a:r>
            <a:r>
              <a:rPr lang="en-US" sz="2800" dirty="0" smtClean="0">
                <a:solidFill>
                  <a:srgbClr val="000000"/>
                </a:solidFill>
                <a:latin typeface="Verdana" pitchFamily="24" charset="0"/>
              </a:rPr>
              <a:t>size that exploits extra cache available with multiple cores.          </a:t>
            </a:r>
            <a:endParaRPr lang="en-US" sz="2800" dirty="0">
              <a:solidFill>
                <a:srgbClr val="000000"/>
              </a:solidFill>
              <a:latin typeface="Verdana" pitchFamily="24" charset="0"/>
            </a:endParaRPr>
          </a:p>
        </p:txBody>
      </p:sp>
      <p:grpSp>
        <p:nvGrpSpPr>
          <p:cNvPr id="274" name="Group 273"/>
          <p:cNvGrpSpPr/>
          <p:nvPr/>
        </p:nvGrpSpPr>
        <p:grpSpPr>
          <a:xfrm>
            <a:off x="12128614" y="22860000"/>
            <a:ext cx="8770994" cy="5410200"/>
            <a:chOff x="373005" y="215856"/>
            <a:chExt cx="8770994" cy="7087344"/>
          </a:xfrm>
        </p:grpSpPr>
        <p:grpSp>
          <p:nvGrpSpPr>
            <p:cNvPr id="275" name="Group 15"/>
            <p:cNvGrpSpPr/>
            <p:nvPr/>
          </p:nvGrpSpPr>
          <p:grpSpPr>
            <a:xfrm>
              <a:off x="373005" y="762000"/>
              <a:ext cx="8770994" cy="5610154"/>
              <a:chOff x="373005" y="762000"/>
              <a:chExt cx="8770994" cy="5610154"/>
            </a:xfrm>
          </p:grpSpPr>
          <p:pic>
            <p:nvPicPr>
              <p:cNvPr id="278" name="Picture 2"/>
              <p:cNvPicPr>
                <a:picLocks noChangeAspect="1" noChangeArrowheads="1"/>
              </p:cNvPicPr>
              <p:nvPr/>
            </p:nvPicPr>
            <p:blipFill>
              <a:blip r:embed="rId9"/>
              <a:srcRect l="4873"/>
              <a:stretch>
                <a:fillRect/>
              </a:stretch>
            </p:blipFill>
            <p:spPr bwMode="auto">
              <a:xfrm>
                <a:off x="446031" y="762000"/>
                <a:ext cx="8697968" cy="4748171"/>
              </a:xfrm>
              <a:prstGeom prst="rect">
                <a:avLst/>
              </a:prstGeom>
              <a:noFill/>
              <a:ln w="9525">
                <a:noFill/>
                <a:miter lim="800000"/>
                <a:headEnd/>
                <a:tailEnd/>
              </a:ln>
              <a:effectLst/>
            </p:spPr>
          </p:pic>
          <p:sp>
            <p:nvSpPr>
              <p:cNvPr id="279" name="TextBox 278"/>
              <p:cNvSpPr txBox="1"/>
              <p:nvPr/>
            </p:nvSpPr>
            <p:spPr>
              <a:xfrm>
                <a:off x="811161" y="3319461"/>
                <a:ext cx="611065" cy="276999"/>
              </a:xfrm>
              <a:prstGeom prst="rect">
                <a:avLst/>
              </a:prstGeom>
              <a:noFill/>
            </p:spPr>
            <p:txBody>
              <a:bodyPr wrap="none" rtlCol="0">
                <a:spAutoFit/>
              </a:bodyPr>
              <a:lstStyle/>
              <a:p>
                <a:r>
                  <a:rPr lang="en-US" sz="1200" dirty="0" smtClean="0"/>
                  <a:t>1-way</a:t>
                </a:r>
                <a:endParaRPr lang="en-US" sz="1200" dirty="0"/>
              </a:p>
            </p:txBody>
          </p:sp>
          <p:sp>
            <p:nvSpPr>
              <p:cNvPr id="280" name="TextBox 279"/>
              <p:cNvSpPr txBox="1"/>
              <p:nvPr/>
            </p:nvSpPr>
            <p:spPr>
              <a:xfrm>
                <a:off x="1285830" y="2954331"/>
                <a:ext cx="611065" cy="276999"/>
              </a:xfrm>
              <a:prstGeom prst="rect">
                <a:avLst/>
              </a:prstGeom>
              <a:noFill/>
            </p:spPr>
            <p:txBody>
              <a:bodyPr wrap="none" rtlCol="0">
                <a:spAutoFit/>
              </a:bodyPr>
              <a:lstStyle/>
              <a:p>
                <a:r>
                  <a:rPr lang="en-US" sz="1200" dirty="0" smtClean="0"/>
                  <a:t>2-way</a:t>
                </a:r>
                <a:endParaRPr lang="en-US" sz="1200" dirty="0"/>
              </a:p>
            </p:txBody>
          </p:sp>
          <p:sp>
            <p:nvSpPr>
              <p:cNvPr id="281" name="TextBox 280"/>
              <p:cNvSpPr txBox="1"/>
              <p:nvPr/>
            </p:nvSpPr>
            <p:spPr>
              <a:xfrm>
                <a:off x="1943064" y="2954331"/>
                <a:ext cx="611065" cy="276999"/>
              </a:xfrm>
              <a:prstGeom prst="rect">
                <a:avLst/>
              </a:prstGeom>
              <a:noFill/>
            </p:spPr>
            <p:txBody>
              <a:bodyPr wrap="none" rtlCol="0">
                <a:spAutoFit/>
              </a:bodyPr>
              <a:lstStyle/>
              <a:p>
                <a:r>
                  <a:rPr lang="en-US" sz="1200" dirty="0" smtClean="0"/>
                  <a:t>4-way</a:t>
                </a:r>
                <a:endParaRPr lang="en-US" sz="1200" dirty="0"/>
              </a:p>
            </p:txBody>
          </p:sp>
          <p:sp>
            <p:nvSpPr>
              <p:cNvPr id="282" name="TextBox 281"/>
              <p:cNvSpPr txBox="1"/>
              <p:nvPr/>
            </p:nvSpPr>
            <p:spPr>
              <a:xfrm>
                <a:off x="2709837" y="2954331"/>
                <a:ext cx="611065" cy="276999"/>
              </a:xfrm>
              <a:prstGeom prst="rect">
                <a:avLst/>
              </a:prstGeom>
              <a:noFill/>
            </p:spPr>
            <p:txBody>
              <a:bodyPr wrap="none" rtlCol="0">
                <a:spAutoFit/>
              </a:bodyPr>
              <a:lstStyle/>
              <a:p>
                <a:r>
                  <a:rPr lang="en-US" sz="1200" dirty="0" smtClean="0"/>
                  <a:t>8-way</a:t>
                </a:r>
                <a:endParaRPr lang="en-US" sz="1200" dirty="0"/>
              </a:p>
            </p:txBody>
          </p:sp>
          <p:sp>
            <p:nvSpPr>
              <p:cNvPr id="283" name="TextBox 282"/>
              <p:cNvSpPr txBox="1"/>
              <p:nvPr/>
            </p:nvSpPr>
            <p:spPr>
              <a:xfrm>
                <a:off x="3902833" y="2589201"/>
                <a:ext cx="696024" cy="276999"/>
              </a:xfrm>
              <a:prstGeom prst="rect">
                <a:avLst/>
              </a:prstGeom>
              <a:noFill/>
            </p:spPr>
            <p:txBody>
              <a:bodyPr wrap="none" rtlCol="0">
                <a:spAutoFit/>
              </a:bodyPr>
              <a:lstStyle/>
              <a:p>
                <a:r>
                  <a:rPr lang="en-US" sz="1200" dirty="0" smtClean="0"/>
                  <a:t>16-way</a:t>
                </a:r>
                <a:endParaRPr lang="en-US" sz="1200" dirty="0"/>
              </a:p>
            </p:txBody>
          </p:sp>
          <p:sp>
            <p:nvSpPr>
              <p:cNvPr id="284" name="TextBox 283"/>
              <p:cNvSpPr txBox="1"/>
              <p:nvPr/>
            </p:nvSpPr>
            <p:spPr>
              <a:xfrm>
                <a:off x="6288111" y="1749402"/>
                <a:ext cx="696024" cy="276999"/>
              </a:xfrm>
              <a:prstGeom prst="rect">
                <a:avLst/>
              </a:prstGeom>
              <a:noFill/>
            </p:spPr>
            <p:txBody>
              <a:bodyPr wrap="none" rtlCol="0">
                <a:spAutoFit/>
              </a:bodyPr>
              <a:lstStyle/>
              <a:p>
                <a:r>
                  <a:rPr lang="en-US" sz="1200" dirty="0" smtClean="0"/>
                  <a:t>24-way</a:t>
                </a:r>
                <a:endParaRPr lang="en-US" sz="1200" dirty="0"/>
              </a:p>
            </p:txBody>
          </p:sp>
          <p:sp>
            <p:nvSpPr>
              <p:cNvPr id="285" name="TextBox 284"/>
              <p:cNvSpPr txBox="1"/>
              <p:nvPr/>
            </p:nvSpPr>
            <p:spPr>
              <a:xfrm>
                <a:off x="957217" y="873090"/>
                <a:ext cx="1996059" cy="1209559"/>
              </a:xfrm>
              <a:prstGeom prst="rect">
                <a:avLst/>
              </a:prstGeom>
              <a:noFill/>
            </p:spPr>
            <p:txBody>
              <a:bodyPr wrap="none" rtlCol="0">
                <a:spAutoFit/>
              </a:bodyPr>
              <a:lstStyle/>
              <a:p>
                <a:pPr algn="l">
                  <a:buNone/>
                </a:pPr>
                <a:r>
                  <a:rPr lang="en-US" sz="1800" dirty="0" smtClean="0"/>
                  <a:t>Parallel</a:t>
                </a:r>
                <a:br>
                  <a:rPr lang="en-US" sz="1800" dirty="0" smtClean="0"/>
                </a:br>
                <a:r>
                  <a:rPr lang="en-US" sz="1800" dirty="0" smtClean="0"/>
                  <a:t>Overhead f</a:t>
                </a:r>
                <a:br>
                  <a:rPr lang="en-US" sz="1800" dirty="0" smtClean="0"/>
                </a:br>
                <a:r>
                  <a:rPr lang="en-US" sz="1800" dirty="0" smtClean="0"/>
                  <a:t>Speedup = 24/(1+f)</a:t>
                </a:r>
                <a:endParaRPr lang="en-US" sz="1800" dirty="0"/>
              </a:p>
            </p:txBody>
          </p:sp>
          <p:sp>
            <p:nvSpPr>
              <p:cNvPr id="286" name="TextBox 285"/>
              <p:cNvSpPr txBox="1"/>
              <p:nvPr/>
            </p:nvSpPr>
            <p:spPr>
              <a:xfrm>
                <a:off x="373005" y="5364189"/>
                <a:ext cx="8362475" cy="1007965"/>
              </a:xfrm>
              <a:prstGeom prst="rect">
                <a:avLst/>
              </a:prstGeom>
              <a:noFill/>
            </p:spPr>
            <p:txBody>
              <a:bodyPr wrap="square" rtlCol="0">
                <a:spAutoFit/>
              </a:bodyPr>
              <a:lstStyle/>
              <a:p>
                <a:pPr algn="l">
                  <a:buNone/>
                </a:pPr>
                <a:r>
                  <a:rPr lang="en-US" sz="2000" dirty="0" smtClean="0"/>
                  <a:t>MPI  1   2  1  4   2  1  8  4   2  1  16  8  4  2  1  24 12 8  6  4  3  2  1   Processes</a:t>
                </a:r>
              </a:p>
              <a:p>
                <a:pPr algn="l">
                  <a:buNone/>
                </a:pPr>
                <a:r>
                  <a:rPr lang="en-US" sz="2000" dirty="0" smtClean="0"/>
                  <a:t>CCR 1   1  2  1   2  4  1  2   4  8   1   2  4  8 16  1   2  3  4  6  8 12 24 Threads</a:t>
                </a:r>
                <a:endParaRPr lang="en-US" sz="2000" dirty="0"/>
              </a:p>
            </p:txBody>
          </p:sp>
          <p:sp>
            <p:nvSpPr>
              <p:cNvPr id="287" name="TextBox 286"/>
              <p:cNvSpPr txBox="1"/>
              <p:nvPr/>
            </p:nvSpPr>
            <p:spPr>
              <a:xfrm>
                <a:off x="4973643" y="4743468"/>
                <a:ext cx="1268296" cy="483824"/>
              </a:xfrm>
              <a:prstGeom prst="rect">
                <a:avLst/>
              </a:prstGeom>
              <a:noFill/>
            </p:spPr>
            <p:txBody>
              <a:bodyPr wrap="none" rtlCol="0">
                <a:spAutoFit/>
              </a:bodyPr>
              <a:lstStyle/>
              <a:p>
                <a:pPr>
                  <a:buNone/>
                </a:pPr>
                <a:r>
                  <a:rPr lang="en-US" sz="1800" dirty="0" smtClean="0"/>
                  <a:t>Speedup 28</a:t>
                </a:r>
                <a:endParaRPr lang="en-US" sz="1800" dirty="0"/>
              </a:p>
            </p:txBody>
          </p:sp>
        </p:grpSp>
        <p:sp>
          <p:nvSpPr>
            <p:cNvPr id="276" name="TextBox 275"/>
            <p:cNvSpPr txBox="1"/>
            <p:nvPr/>
          </p:nvSpPr>
          <p:spPr>
            <a:xfrm>
              <a:off x="588791" y="215856"/>
              <a:ext cx="8282204" cy="524143"/>
            </a:xfrm>
            <a:prstGeom prst="rect">
              <a:avLst/>
            </a:prstGeom>
            <a:noFill/>
          </p:spPr>
          <p:txBody>
            <a:bodyPr wrap="none" rtlCol="0">
              <a:spAutoFit/>
            </a:bodyPr>
            <a:lstStyle/>
            <a:p>
              <a:pPr>
                <a:buNone/>
              </a:pPr>
              <a:r>
                <a:rPr lang="en-US" sz="2000" b="1" dirty="0" smtClean="0"/>
                <a:t>Comparison of </a:t>
              </a:r>
              <a:r>
                <a:rPr lang="en-US" sz="2000" b="1" dirty="0" err="1" smtClean="0"/>
                <a:t>MPI.Net</a:t>
              </a:r>
              <a:r>
                <a:rPr lang="en-US" sz="2000" b="1" dirty="0" smtClean="0"/>
                <a:t> </a:t>
              </a:r>
              <a:r>
                <a:rPr lang="en-US" sz="2000" b="1" dirty="0" smtClean="0"/>
                <a:t>and </a:t>
              </a:r>
              <a:r>
                <a:rPr lang="en-US" sz="2000" b="1" dirty="0" smtClean="0"/>
                <a:t>CCR Threads </a:t>
              </a:r>
              <a:r>
                <a:rPr lang="en-US" sz="2000" b="1" dirty="0" smtClean="0"/>
                <a:t>on </a:t>
              </a:r>
              <a:r>
                <a:rPr lang="en-US" sz="2000" b="1" dirty="0" smtClean="0"/>
                <a:t>parallel Pairwise Clustering</a:t>
              </a:r>
              <a:endParaRPr lang="en-US" sz="2000" b="1" dirty="0"/>
            </a:p>
          </p:txBody>
        </p:sp>
        <p:sp>
          <p:nvSpPr>
            <p:cNvPr id="277" name="TextBox 276"/>
            <p:cNvSpPr txBox="1"/>
            <p:nvPr/>
          </p:nvSpPr>
          <p:spPr>
            <a:xfrm>
              <a:off x="555570" y="6295235"/>
              <a:ext cx="8324964" cy="1007965"/>
            </a:xfrm>
            <a:prstGeom prst="rect">
              <a:avLst/>
            </a:prstGeom>
            <a:noFill/>
          </p:spPr>
          <p:txBody>
            <a:bodyPr wrap="square" rtlCol="0">
              <a:spAutoFit/>
            </a:bodyPr>
            <a:lstStyle/>
            <a:p>
              <a:pPr algn="l">
                <a:buNone/>
              </a:pPr>
              <a:r>
                <a:rPr lang="en-US" sz="2000" dirty="0" smtClean="0"/>
                <a:t>4 Intel Six Core Xeon E7450 2.4GHz 48GB Memory 12M L2 Cache</a:t>
              </a:r>
            </a:p>
            <a:p>
              <a:pPr algn="l">
                <a:buNone/>
              </a:pPr>
              <a:r>
                <a:rPr lang="en-US" sz="2000" dirty="0" smtClean="0"/>
                <a:t>3 Dataset sizes</a:t>
              </a:r>
            </a:p>
          </p:txBody>
        </p:sp>
      </p:grpSp>
      <p:sp>
        <p:nvSpPr>
          <p:cNvPr id="288" name="Rectangle 156"/>
          <p:cNvSpPr>
            <a:spLocks noChangeArrowheads="1"/>
          </p:cNvSpPr>
          <p:nvPr/>
        </p:nvSpPr>
        <p:spPr bwMode="auto">
          <a:xfrm>
            <a:off x="761999" y="7162799"/>
            <a:ext cx="20574001" cy="3337545"/>
          </a:xfrm>
          <a:prstGeom prst="rect">
            <a:avLst/>
          </a:prstGeom>
          <a:noFill/>
          <a:ln w="9525">
            <a:noFill/>
            <a:miter lim="800000"/>
            <a:headEnd/>
            <a:tailEnd/>
          </a:ln>
        </p:spPr>
        <p:txBody>
          <a:bodyPr anchor="ctr"/>
          <a:lstStyle/>
          <a:p>
            <a:pPr>
              <a:buNone/>
            </a:pPr>
            <a:r>
              <a:rPr lang="en-US" sz="2800" dirty="0" smtClean="0">
                <a:solidFill>
                  <a:srgbClr val="000000"/>
                </a:solidFill>
                <a:latin typeface="Verdana" pitchFamily="24" charset="0"/>
              </a:rPr>
              <a:t>We have new parallel algorithms for clustering using deterministic annealing and MDS (Multidimensional Scaling) with latter used to drive 3D visualization of dimension reduced systems. Performance analysis shows good performance of on clusters of 8-24 core </a:t>
            </a:r>
            <a:r>
              <a:rPr lang="en-US" sz="2800" dirty="0" smtClean="0">
                <a:solidFill>
                  <a:srgbClr val="000000"/>
                </a:solidFill>
                <a:latin typeface="Verdana" pitchFamily="24" charset="0"/>
              </a:rPr>
              <a:t>nodes</a:t>
            </a:r>
            <a:r>
              <a:rPr lang="en-US" sz="2800" dirty="0" smtClean="0">
                <a:solidFill>
                  <a:srgbClr val="000000"/>
                </a:solidFill>
                <a:latin typeface="Verdana" pitchFamily="24" charset="0"/>
              </a:rPr>
              <a:t>. </a:t>
            </a:r>
            <a:r>
              <a:rPr lang="en-US" sz="2800" dirty="0" smtClean="0">
                <a:solidFill>
                  <a:srgbClr val="000000"/>
                </a:solidFill>
                <a:latin typeface="Verdana" pitchFamily="24" charset="0"/>
              </a:rPr>
              <a:t>We have separate </a:t>
            </a:r>
            <a:r>
              <a:rPr lang="en-US" sz="2800" dirty="0" smtClean="0">
                <a:solidFill>
                  <a:srgbClr val="000000"/>
                </a:solidFill>
                <a:latin typeface="Verdana" pitchFamily="24" charset="0"/>
              </a:rPr>
              <a:t>clustering algorithms </a:t>
            </a:r>
            <a:r>
              <a:rPr lang="en-US" sz="2800" dirty="0" smtClean="0">
                <a:solidFill>
                  <a:srgbClr val="000000"/>
                </a:solidFill>
                <a:latin typeface="Verdana" pitchFamily="24" charset="0"/>
              </a:rPr>
              <a:t>that either </a:t>
            </a:r>
            <a:r>
              <a:rPr lang="en-US" sz="2800" dirty="0" smtClean="0">
                <a:solidFill>
                  <a:srgbClr val="000000"/>
                </a:solidFill>
                <a:latin typeface="Verdana" pitchFamily="24" charset="0"/>
              </a:rPr>
              <a:t>use vectors or </a:t>
            </a:r>
            <a:r>
              <a:rPr lang="en-US" sz="2800" dirty="0" smtClean="0">
                <a:solidFill>
                  <a:srgbClr val="000000"/>
                </a:solidFill>
                <a:latin typeface="Verdana" pitchFamily="24" charset="0"/>
              </a:rPr>
              <a:t>solely the </a:t>
            </a:r>
            <a:r>
              <a:rPr lang="en-US" sz="2800" dirty="0" smtClean="0">
                <a:solidFill>
                  <a:srgbClr val="000000"/>
                </a:solidFill>
                <a:latin typeface="Verdana" pitchFamily="24" charset="0"/>
              </a:rPr>
              <a:t>pairwise distances between points.</a:t>
            </a:r>
            <a:endParaRPr lang="en-US" sz="2800" dirty="0">
              <a:solidFill>
                <a:srgbClr val="000000"/>
              </a:solidFill>
              <a:latin typeface="Verdana" pitchFamily="2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5254</TotalTime>
  <Words>533</Words>
  <Application>Microsoft Office PowerPoint</Application>
  <PresentationFormat>Custom</PresentationFormat>
  <Paragraphs>50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Custom Design</vt:lpstr>
      <vt:lpstr>Slide 1</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Daniel Fay</dc:creator>
  <cp:lastModifiedBy> </cp:lastModifiedBy>
  <cp:revision>222</cp:revision>
  <dcterms:created xsi:type="dcterms:W3CDTF">2009-01-21T16:35:10Z</dcterms:created>
  <dcterms:modified xsi:type="dcterms:W3CDTF">2009-03-03T03:23:26Z</dcterms:modified>
</cp:coreProperties>
</file>