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57"/>
  </p:notesMasterIdLst>
  <p:sldIdLst>
    <p:sldId id="256" r:id="rId2"/>
    <p:sldId id="309" r:id="rId3"/>
    <p:sldId id="414" r:id="rId4"/>
    <p:sldId id="456" r:id="rId5"/>
    <p:sldId id="431" r:id="rId6"/>
    <p:sldId id="314" r:id="rId7"/>
    <p:sldId id="375" r:id="rId8"/>
    <p:sldId id="380" r:id="rId9"/>
    <p:sldId id="415" r:id="rId10"/>
    <p:sldId id="416" r:id="rId11"/>
    <p:sldId id="458" r:id="rId12"/>
    <p:sldId id="459" r:id="rId13"/>
    <p:sldId id="392" r:id="rId14"/>
    <p:sldId id="358" r:id="rId15"/>
    <p:sldId id="417" r:id="rId16"/>
    <p:sldId id="418" r:id="rId17"/>
    <p:sldId id="419" r:id="rId18"/>
    <p:sldId id="446" r:id="rId19"/>
    <p:sldId id="422" r:id="rId20"/>
    <p:sldId id="423" r:id="rId21"/>
    <p:sldId id="424" r:id="rId22"/>
    <p:sldId id="425" r:id="rId23"/>
    <p:sldId id="427" r:id="rId24"/>
    <p:sldId id="426" r:id="rId25"/>
    <p:sldId id="447" r:id="rId26"/>
    <p:sldId id="432" r:id="rId27"/>
    <p:sldId id="412" r:id="rId28"/>
    <p:sldId id="453" r:id="rId29"/>
    <p:sldId id="454" r:id="rId30"/>
    <p:sldId id="455" r:id="rId31"/>
    <p:sldId id="449" r:id="rId32"/>
    <p:sldId id="429" r:id="rId33"/>
    <p:sldId id="430" r:id="rId34"/>
    <p:sldId id="450" r:id="rId35"/>
    <p:sldId id="405" r:id="rId36"/>
    <p:sldId id="406" r:id="rId37"/>
    <p:sldId id="407" r:id="rId38"/>
    <p:sldId id="451" r:id="rId39"/>
    <p:sldId id="452" r:id="rId40"/>
    <p:sldId id="408" r:id="rId41"/>
    <p:sldId id="409" r:id="rId42"/>
    <p:sldId id="410" r:id="rId43"/>
    <p:sldId id="433" r:id="rId44"/>
    <p:sldId id="434" r:id="rId45"/>
    <p:sldId id="435" r:id="rId46"/>
    <p:sldId id="436" r:id="rId47"/>
    <p:sldId id="437" r:id="rId48"/>
    <p:sldId id="438" r:id="rId49"/>
    <p:sldId id="445" r:id="rId50"/>
    <p:sldId id="439" r:id="rId51"/>
    <p:sldId id="440" r:id="rId52"/>
    <p:sldId id="441" r:id="rId53"/>
    <p:sldId id="442" r:id="rId54"/>
    <p:sldId id="332" r:id="rId55"/>
    <p:sldId id="45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E7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5754" autoAdjust="0"/>
  </p:normalViewPr>
  <p:slideViewPr>
    <p:cSldViewPr>
      <p:cViewPr varScale="1">
        <p:scale>
          <a:sx n="74" d="100"/>
          <a:sy n="74" d="100"/>
        </p:scale>
        <p:origin x="-62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offrey%20Fox\Desktop\URGENT\MC30000\PWC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offrey%20Fox\Desktop\dryadVSHadoop-SWG-LargeDataSe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dryadVsHadoop-SWG-Inhomgeneou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dryadVsHadoop-SWG-Inhomgeneou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pariwise-distance-scalability-idp-dry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673840769903771"/>
          <c:y val="5.1400554097404488E-2"/>
          <c:w val="0.8213732880546330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v>DryadLINQ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Sheet1!$B$1:$B$2</c:f>
              <c:numCache>
                <c:formatCode>0</c:formatCode>
                <c:ptCount val="2"/>
                <c:pt idx="0">
                  <c:v>8510.4749999999603</c:v>
                </c:pt>
                <c:pt idx="1">
                  <c:v>17200.413</c:v>
                </c:pt>
              </c:numCache>
            </c:numRef>
          </c:val>
        </c:ser>
        <c:ser>
          <c:idx val="1"/>
          <c:order val="1"/>
          <c:tx>
            <c:v>MPI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Sheet1!$C$1:$C$2</c:f>
              <c:numCache>
                <c:formatCode>0</c:formatCode>
                <c:ptCount val="2"/>
                <c:pt idx="0">
                  <c:v>8138.3140000000003</c:v>
                </c:pt>
                <c:pt idx="1">
                  <c:v>16588.741000000005</c:v>
                </c:pt>
              </c:numCache>
            </c:numRef>
          </c:val>
        </c:ser>
        <c:axId val="93492736"/>
        <c:axId val="93494272"/>
      </c:barChart>
      <c:catAx>
        <c:axId val="93492736"/>
        <c:scaling>
          <c:orientation val="minMax"/>
        </c:scaling>
        <c:axPos val="b"/>
        <c:numFmt formatCode="0" sourceLinked="1"/>
        <c:tickLblPos val="nextTo"/>
        <c:crossAx val="93494272"/>
        <c:crosses val="autoZero"/>
        <c:auto val="1"/>
        <c:lblAlgn val="ctr"/>
        <c:lblOffset val="100"/>
      </c:catAx>
      <c:valAx>
        <c:axId val="93494272"/>
        <c:scaling>
          <c:orientation val="minMax"/>
        </c:scaling>
        <c:axPos val="l"/>
        <c:majorGridlines/>
        <c:numFmt formatCode="0" sourceLinked="1"/>
        <c:tickLblPos val="nextTo"/>
        <c:crossAx val="9349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94575678040359"/>
          <c:y val="6.9060586176728153E-2"/>
          <c:w val="0.41657023850279584"/>
          <c:h val="0.23458005249343841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cked"/>
        <c:ser>
          <c:idx val="1"/>
          <c:order val="0"/>
          <c:marker>
            <c:symbol val="none"/>
          </c:marker>
          <c:cat>
            <c:numRef>
              <c:f>PWC!$G$2:$G$82</c:f>
              <c:numCache>
                <c:formatCode>General</c:formatCode>
                <c:ptCount val="81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24</c:v>
                </c:pt>
                <c:pt idx="34">
                  <c:v>24</c:v>
                </c:pt>
                <c:pt idx="35">
                  <c:v>32</c:v>
                </c:pt>
                <c:pt idx="36">
                  <c:v>32</c:v>
                </c:pt>
                <c:pt idx="37">
                  <c:v>32</c:v>
                </c:pt>
                <c:pt idx="38">
                  <c:v>32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64</c:v>
                </c:pt>
                <c:pt idx="50">
                  <c:v>64</c:v>
                </c:pt>
                <c:pt idx="51">
                  <c:v>64</c:v>
                </c:pt>
                <c:pt idx="52">
                  <c:v>64</c:v>
                </c:pt>
                <c:pt idx="53">
                  <c:v>64</c:v>
                </c:pt>
                <c:pt idx="54">
                  <c:v>64</c:v>
                </c:pt>
                <c:pt idx="55">
                  <c:v>64</c:v>
                </c:pt>
                <c:pt idx="56">
                  <c:v>64</c:v>
                </c:pt>
                <c:pt idx="57">
                  <c:v>80</c:v>
                </c:pt>
                <c:pt idx="58">
                  <c:v>96</c:v>
                </c:pt>
                <c:pt idx="59">
                  <c:v>96</c:v>
                </c:pt>
                <c:pt idx="60">
                  <c:v>96</c:v>
                </c:pt>
                <c:pt idx="61">
                  <c:v>128</c:v>
                </c:pt>
                <c:pt idx="62">
                  <c:v>128</c:v>
                </c:pt>
                <c:pt idx="63">
                  <c:v>128</c:v>
                </c:pt>
                <c:pt idx="64">
                  <c:v>128</c:v>
                </c:pt>
                <c:pt idx="65">
                  <c:v>128</c:v>
                </c:pt>
                <c:pt idx="66">
                  <c:v>192</c:v>
                </c:pt>
                <c:pt idx="67">
                  <c:v>192</c:v>
                </c:pt>
                <c:pt idx="68">
                  <c:v>288</c:v>
                </c:pt>
                <c:pt idx="69">
                  <c:v>288</c:v>
                </c:pt>
                <c:pt idx="70">
                  <c:v>384</c:v>
                </c:pt>
                <c:pt idx="71">
                  <c:v>384</c:v>
                </c:pt>
                <c:pt idx="72">
                  <c:v>384</c:v>
                </c:pt>
                <c:pt idx="73">
                  <c:v>480</c:v>
                </c:pt>
                <c:pt idx="74">
                  <c:v>480</c:v>
                </c:pt>
                <c:pt idx="75">
                  <c:v>576</c:v>
                </c:pt>
                <c:pt idx="76">
                  <c:v>576</c:v>
                </c:pt>
                <c:pt idx="77">
                  <c:v>672</c:v>
                </c:pt>
                <c:pt idx="78">
                  <c:v>672</c:v>
                </c:pt>
                <c:pt idx="79">
                  <c:v>744</c:v>
                </c:pt>
                <c:pt idx="80">
                  <c:v>744</c:v>
                </c:pt>
              </c:numCache>
            </c:numRef>
          </c:cat>
          <c:val>
            <c:numRef>
              <c:f>PWC!$H$2:$H$82</c:f>
              <c:numCache>
                <c:formatCode>General</c:formatCode>
                <c:ptCount val="81"/>
                <c:pt idx="0">
                  <c:v>1.1336122749999999</c:v>
                </c:pt>
                <c:pt idx="1">
                  <c:v>0.17594827100000093</c:v>
                </c:pt>
                <c:pt idx="2">
                  <c:v>0.20747389399999999</c:v>
                </c:pt>
                <c:pt idx="3">
                  <c:v>1.3594755599999999</c:v>
                </c:pt>
                <c:pt idx="4">
                  <c:v>-7.4289770000000024E-3</c:v>
                </c:pt>
                <c:pt idx="5">
                  <c:v>0</c:v>
                </c:pt>
                <c:pt idx="6">
                  <c:v>0.19797855400000003</c:v>
                </c:pt>
                <c:pt idx="7">
                  <c:v>0.41362681800000123</c:v>
                </c:pt>
                <c:pt idx="8">
                  <c:v>0.36982963400000146</c:v>
                </c:pt>
                <c:pt idx="9">
                  <c:v>1.4587532619999999</c:v>
                </c:pt>
                <c:pt idx="10">
                  <c:v>-4.6891192000000012E-2</c:v>
                </c:pt>
                <c:pt idx="11">
                  <c:v>4.9918446000000033E-2</c:v>
                </c:pt>
                <c:pt idx="12">
                  <c:v>1.9273361999999999E-2</c:v>
                </c:pt>
                <c:pt idx="13">
                  <c:v>-1.7272780000000005E-2</c:v>
                </c:pt>
                <c:pt idx="14">
                  <c:v>4.4001844999999998E-2</c:v>
                </c:pt>
                <c:pt idx="15">
                  <c:v>9.601491500000002E-2</c:v>
                </c:pt>
                <c:pt idx="16">
                  <c:v>0.16661681100000003</c:v>
                </c:pt>
                <c:pt idx="17">
                  <c:v>0.16665074899999988</c:v>
                </c:pt>
                <c:pt idx="18">
                  <c:v>0.26765438200000002</c:v>
                </c:pt>
                <c:pt idx="19">
                  <c:v>0.28342994100000146</c:v>
                </c:pt>
                <c:pt idx="20">
                  <c:v>0.89822504600000064</c:v>
                </c:pt>
                <c:pt idx="21">
                  <c:v>0.90352075600000004</c:v>
                </c:pt>
                <c:pt idx="22">
                  <c:v>1.6174134689999999</c:v>
                </c:pt>
                <c:pt idx="23">
                  <c:v>-2.4660521999999987E-2</c:v>
                </c:pt>
                <c:pt idx="24">
                  <c:v>5.6565004999999995E-2</c:v>
                </c:pt>
                <c:pt idx="25">
                  <c:v>1.3559262999999945E-2</c:v>
                </c:pt>
                <c:pt idx="26">
                  <c:v>2.0460396000000002E-2</c:v>
                </c:pt>
                <c:pt idx="27">
                  <c:v>6.7938800000000008E-2</c:v>
                </c:pt>
                <c:pt idx="28">
                  <c:v>0.11258735699999985</c:v>
                </c:pt>
                <c:pt idx="29">
                  <c:v>0.56072074500000002</c:v>
                </c:pt>
                <c:pt idx="30">
                  <c:v>0.30271012500000088</c:v>
                </c:pt>
                <c:pt idx="31">
                  <c:v>1.0436449409999955</c:v>
                </c:pt>
                <c:pt idx="32">
                  <c:v>1.6656527459999999</c:v>
                </c:pt>
                <c:pt idx="33">
                  <c:v>1.8899100000000005E-2</c:v>
                </c:pt>
                <c:pt idx="34">
                  <c:v>2.0058193659999999</c:v>
                </c:pt>
                <c:pt idx="35">
                  <c:v>8.0213967000000011E-2</c:v>
                </c:pt>
                <c:pt idx="36">
                  <c:v>9.009814100000002E-2</c:v>
                </c:pt>
                <c:pt idx="37">
                  <c:v>0.22820784000000024</c:v>
                </c:pt>
                <c:pt idx="38">
                  <c:v>0.36969194100000002</c:v>
                </c:pt>
                <c:pt idx="39">
                  <c:v>0.10823334600000038</c:v>
                </c:pt>
                <c:pt idx="40">
                  <c:v>0.18106932800000058</c:v>
                </c:pt>
                <c:pt idx="41">
                  <c:v>0.18035793700000041</c:v>
                </c:pt>
                <c:pt idx="42">
                  <c:v>9.5822602000000048E-2</c:v>
                </c:pt>
                <c:pt idx="43">
                  <c:v>9.799356300000002E-2</c:v>
                </c:pt>
                <c:pt idx="44">
                  <c:v>0.10315050100000002</c:v>
                </c:pt>
                <c:pt idx="45">
                  <c:v>9.8778528000000268E-2</c:v>
                </c:pt>
                <c:pt idx="46">
                  <c:v>0.16423220900000021</c:v>
                </c:pt>
                <c:pt idx="47">
                  <c:v>0.26967249400000032</c:v>
                </c:pt>
                <c:pt idx="48">
                  <c:v>0.48301003200000031</c:v>
                </c:pt>
                <c:pt idx="49">
                  <c:v>0.15806871900000041</c:v>
                </c:pt>
                <c:pt idx="50">
                  <c:v>0.20626715000000079</c:v>
                </c:pt>
                <c:pt idx="51">
                  <c:v>0.13289732200000001</c:v>
                </c:pt>
                <c:pt idx="52">
                  <c:v>0.13624788900000079</c:v>
                </c:pt>
                <c:pt idx="53">
                  <c:v>0.10633733899999998</c:v>
                </c:pt>
                <c:pt idx="54">
                  <c:v>9.5415180000000016E-2</c:v>
                </c:pt>
                <c:pt idx="55">
                  <c:v>0.12743347899999999</c:v>
                </c:pt>
                <c:pt idx="56">
                  <c:v>0.17116356599999988</c:v>
                </c:pt>
                <c:pt idx="57">
                  <c:v>0.16816843500000073</c:v>
                </c:pt>
                <c:pt idx="58">
                  <c:v>0.38001790700000193</c:v>
                </c:pt>
                <c:pt idx="59">
                  <c:v>0.16355294200000003</c:v>
                </c:pt>
                <c:pt idx="60">
                  <c:v>0.21251095000000061</c:v>
                </c:pt>
                <c:pt idx="61">
                  <c:v>0.37427151100000111</c:v>
                </c:pt>
                <c:pt idx="62">
                  <c:v>0.26800947300000111</c:v>
                </c:pt>
                <c:pt idx="63">
                  <c:v>0.22024627000000024</c:v>
                </c:pt>
                <c:pt idx="64">
                  <c:v>0.18862658500000001</c:v>
                </c:pt>
                <c:pt idx="65">
                  <c:v>0.16737362499999967</c:v>
                </c:pt>
                <c:pt idx="66">
                  <c:v>0.77236590099999991</c:v>
                </c:pt>
                <c:pt idx="67">
                  <c:v>0.30841248000000204</c:v>
                </c:pt>
                <c:pt idx="68">
                  <c:v>1.2577221939999947</c:v>
                </c:pt>
                <c:pt idx="69">
                  <c:v>0.40262594699999998</c:v>
                </c:pt>
                <c:pt idx="70">
                  <c:v>1.846248332</c:v>
                </c:pt>
                <c:pt idx="71">
                  <c:v>1.8628326040000001</c:v>
                </c:pt>
                <c:pt idx="72">
                  <c:v>0.55149373099999999</c:v>
                </c:pt>
                <c:pt idx="73">
                  <c:v>2.451314182</c:v>
                </c:pt>
                <c:pt idx="74">
                  <c:v>0.63743267800000003</c:v>
                </c:pt>
                <c:pt idx="75">
                  <c:v>3.2060343370000002</c:v>
                </c:pt>
                <c:pt idx="76">
                  <c:v>0.8021189399999995</c:v>
                </c:pt>
                <c:pt idx="77">
                  <c:v>4.0361723119999997</c:v>
                </c:pt>
                <c:pt idx="78">
                  <c:v>0.93420556300000002</c:v>
                </c:pt>
                <c:pt idx="79">
                  <c:v>4.768522247999976</c:v>
                </c:pt>
                <c:pt idx="80">
                  <c:v>1.0130422569999955</c:v>
                </c:pt>
              </c:numCache>
            </c:numRef>
          </c:val>
        </c:ser>
        <c:marker val="1"/>
        <c:axId val="94252032"/>
        <c:axId val="94290688"/>
      </c:lineChart>
      <c:catAx>
        <c:axId val="94252032"/>
        <c:scaling>
          <c:orientation val="minMax"/>
        </c:scaling>
        <c:axPos val="b"/>
        <c:numFmt formatCode="General" sourceLinked="1"/>
        <c:tickLblPos val="nextTo"/>
        <c:crossAx val="94290688"/>
        <c:crosses val="autoZero"/>
        <c:auto val="1"/>
        <c:lblAlgn val="ctr"/>
        <c:lblOffset val="100"/>
      </c:catAx>
      <c:valAx>
        <c:axId val="94290688"/>
        <c:scaling>
          <c:orientation val="minMax"/>
        </c:scaling>
        <c:axPos val="l"/>
        <c:majorGridlines/>
        <c:numFmt formatCode="General" sourceLinked="1"/>
        <c:tickLblPos val="nextTo"/>
        <c:crossAx val="9425203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1"/>
          <c:order val="0"/>
          <c:tx>
            <c:strRef>
              <c:f>'large data set'!$H$17</c:f>
              <c:strCache>
                <c:ptCount val="1"/>
                <c:pt idx="0">
                  <c:v>Dryad-SWG Adjusted</c:v>
                </c:pt>
              </c:strCache>
            </c:strRef>
          </c:tx>
          <c:xVal>
            <c:numRef>
              <c:f>'large data set'!$F$18:$F$19</c:f>
              <c:numCache>
                <c:formatCode>General</c:formatCode>
                <c:ptCount val="2"/>
                <c:pt idx="0">
                  <c:v>50000</c:v>
                </c:pt>
                <c:pt idx="1">
                  <c:v>35339</c:v>
                </c:pt>
              </c:numCache>
            </c:numRef>
          </c:xVal>
          <c:yVal>
            <c:numRef>
              <c:f>'large data set'!$H$18:$H$19</c:f>
              <c:numCache>
                <c:formatCode>General</c:formatCode>
                <c:ptCount val="2"/>
                <c:pt idx="0">
                  <c:v>1.0061999438875041E-2</c:v>
                </c:pt>
                <c:pt idx="1">
                  <c:v>9.196371675136818E-3</c:v>
                </c:pt>
              </c:numCache>
            </c:numRef>
          </c:yVal>
        </c:ser>
        <c:ser>
          <c:idx val="2"/>
          <c:order val="1"/>
          <c:tx>
            <c:strRef>
              <c:f>'large data set'!$I$17</c:f>
              <c:strCache>
                <c:ptCount val="1"/>
                <c:pt idx="0">
                  <c:v>Hadoop -SWG</c:v>
                </c:pt>
              </c:strCache>
            </c:strRef>
          </c:tx>
          <c:xVal>
            <c:numRef>
              <c:f>'large data set'!$F$18:$F$19</c:f>
              <c:numCache>
                <c:formatCode>General</c:formatCode>
                <c:ptCount val="2"/>
                <c:pt idx="0">
                  <c:v>50000</c:v>
                </c:pt>
                <c:pt idx="1">
                  <c:v>35339</c:v>
                </c:pt>
              </c:numCache>
            </c:numRef>
          </c:xVal>
          <c:yVal>
            <c:numRef>
              <c:f>'large data set'!$I$18:$I$19</c:f>
              <c:numCache>
                <c:formatCode>General</c:formatCode>
                <c:ptCount val="2"/>
                <c:pt idx="0">
                  <c:v>7.1194376000000004E-3</c:v>
                </c:pt>
                <c:pt idx="1">
                  <c:v>7.1741704424516514E-3</c:v>
                </c:pt>
              </c:numCache>
            </c:numRef>
          </c:yVal>
        </c:ser>
        <c:axId val="94341376"/>
        <c:axId val="94347648"/>
      </c:scatterChart>
      <c:valAx>
        <c:axId val="94341376"/>
        <c:scaling>
          <c:orientation val="minMax"/>
          <c:min val="3000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Number of Sequences</a:t>
                </a:r>
              </a:p>
            </c:rich>
          </c:tx>
          <c:layout/>
        </c:title>
        <c:numFmt formatCode="General" sourceLinked="1"/>
        <c:tickLblPos val="nextTo"/>
        <c:crossAx val="94347648"/>
        <c:crosses val="autoZero"/>
        <c:crossBetween val="midCat"/>
      </c:valAx>
      <c:valAx>
        <c:axId val="94347648"/>
        <c:scaling>
          <c:orientation val="minMax"/>
        </c:scaling>
        <c:axPos val="l"/>
        <c:majorGridlines/>
        <c:numFmt formatCode="General" sourceLinked="1"/>
        <c:tickLblPos val="nextTo"/>
        <c:crossAx val="94341376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Randomly </a:t>
            </a:r>
            <a:r>
              <a:rPr lang="en-US" dirty="0"/>
              <a:t>Distributed </a:t>
            </a:r>
            <a:r>
              <a:rPr lang="en-US" dirty="0" smtClean="0"/>
              <a:t>Inhomogeneous </a:t>
            </a:r>
            <a:r>
              <a:rPr lang="en-US" dirty="0"/>
              <a:t>Data </a:t>
            </a:r>
          </a:p>
          <a:p>
            <a:pPr>
              <a:defRPr/>
            </a:pPr>
            <a:r>
              <a:rPr lang="en-US" dirty="0"/>
              <a:t>Mean: 400,  Dataset Size: 10000</a:t>
            </a:r>
          </a:p>
        </c:rich>
      </c:tx>
      <c:layout>
        <c:manualLayout>
          <c:xMode val="edge"/>
          <c:yMode val="edge"/>
          <c:x val="0.25395188101487376"/>
          <c:y val="6.06060973147588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Inhomogeneous_idp!$G$14</c:f>
              <c:strCache>
                <c:ptCount val="1"/>
                <c:pt idx="0">
                  <c:v>DryadLinq SWG</c:v>
                </c:pt>
              </c:strCache>
            </c:strRef>
          </c:tx>
          <c:xVal>
            <c:numRef>
              <c:f>Inhomogeneous_idp!$C$15:$C$21</c:f>
              <c:numCache>
                <c:formatCode>General</c:formatCode>
                <c:ptCount val="7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224.89000000000001</c:v>
                </c:pt>
                <c:pt idx="6">
                  <c:v>255</c:v>
                </c:pt>
              </c:numCache>
            </c:numRef>
          </c:xVal>
          <c:yVal>
            <c:numRef>
              <c:f>Inhomogeneous_idp!$G$15:$G$21</c:f>
              <c:numCache>
                <c:formatCode>General</c:formatCode>
                <c:ptCount val="7"/>
                <c:pt idx="0">
                  <c:v>1712.147091691473</c:v>
                </c:pt>
                <c:pt idx="1">
                  <c:v>1707.4143089295108</c:v>
                </c:pt>
                <c:pt idx="2">
                  <c:v>1689.3589530193292</c:v>
                </c:pt>
                <c:pt idx="3">
                  <c:v>1743.9106906608997</c:v>
                </c:pt>
                <c:pt idx="4">
                  <c:v>1737.7260508952231</c:v>
                </c:pt>
                <c:pt idx="5">
                  <c:v>1711.2448479058048</c:v>
                </c:pt>
                <c:pt idx="6">
                  <c:v>1769.5359141793408</c:v>
                </c:pt>
              </c:numCache>
            </c:numRef>
          </c:yVal>
        </c:ser>
        <c:ser>
          <c:idx val="1"/>
          <c:order val="1"/>
          <c:tx>
            <c:strRef>
              <c:f>Inhomogeneous_idp!$F$27</c:f>
              <c:strCache>
                <c:ptCount val="1"/>
                <c:pt idx="0">
                  <c:v>Hadoop SWG</c:v>
                </c:pt>
              </c:strCache>
            </c:strRef>
          </c:tx>
          <c:xVal>
            <c:numRef>
              <c:f>Inhomogeneous_idp!$C$28:$C$33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255</c:v>
                </c:pt>
              </c:numCache>
            </c:numRef>
          </c:xVal>
          <c:yVal>
            <c:numRef>
              <c:f>Inhomogeneous_idp!$F$28:$F$33</c:f>
              <c:numCache>
                <c:formatCode>General</c:formatCode>
                <c:ptCount val="6"/>
                <c:pt idx="0">
                  <c:v>1662.077</c:v>
                </c:pt>
                <c:pt idx="1">
                  <c:v>1637.6239999999998</c:v>
                </c:pt>
                <c:pt idx="2">
                  <c:v>1618.5170000000001</c:v>
                </c:pt>
                <c:pt idx="3">
                  <c:v>1631.463</c:v>
                </c:pt>
                <c:pt idx="4">
                  <c:v>1619.9356016916595</c:v>
                </c:pt>
                <c:pt idx="5">
                  <c:v>1564.9378321640511</c:v>
                </c:pt>
              </c:numCache>
            </c:numRef>
          </c:yVal>
        </c:ser>
        <c:ser>
          <c:idx val="2"/>
          <c:order val="2"/>
          <c:tx>
            <c:strRef>
              <c:f>Inhomogeneous_idp!$H$27</c:f>
              <c:strCache>
                <c:ptCount val="1"/>
                <c:pt idx="0">
                  <c:v>Hadoop SWG on VM</c:v>
                </c:pt>
              </c:strCache>
            </c:strRef>
          </c:tx>
          <c:xVal>
            <c:numRef>
              <c:f>Inhomogeneous_idp!$C$28:$C$33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255</c:v>
                </c:pt>
              </c:numCache>
            </c:numRef>
          </c:xVal>
          <c:yVal>
            <c:numRef>
              <c:f>Inhomogeneous_idp!$H$28:$H$33</c:f>
              <c:numCache>
                <c:formatCode>General</c:formatCode>
                <c:ptCount val="6"/>
                <c:pt idx="0">
                  <c:v>1786.8619999999999</c:v>
                </c:pt>
                <c:pt idx="1">
                  <c:v>1837.9370000000001</c:v>
                </c:pt>
                <c:pt idx="2">
                  <c:v>1830.377</c:v>
                </c:pt>
                <c:pt idx="3">
                  <c:v>1833.492</c:v>
                </c:pt>
                <c:pt idx="4">
                  <c:v>1824.4357939254148</c:v>
                </c:pt>
                <c:pt idx="5">
                  <c:v>1761.6188710969957</c:v>
                </c:pt>
              </c:numCache>
            </c:numRef>
          </c:yVal>
        </c:ser>
        <c:axId val="93645056"/>
        <c:axId val="94507392"/>
      </c:scatterChart>
      <c:valAx>
        <c:axId val="93645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 Deviation</a:t>
                </a:r>
              </a:p>
            </c:rich>
          </c:tx>
          <c:layout>
            <c:manualLayout>
              <c:xMode val="edge"/>
              <c:yMode val="edge"/>
              <c:x val="0.42637488133132367"/>
              <c:y val="0.80371152469577745"/>
            </c:manualLayout>
          </c:layout>
        </c:title>
        <c:numFmt formatCode="General" sourceLinked="1"/>
        <c:majorTickMark val="none"/>
        <c:tickLblPos val="nextTo"/>
        <c:crossAx val="94507392"/>
        <c:crosses val="autoZero"/>
        <c:crossBetween val="midCat"/>
      </c:valAx>
      <c:valAx>
        <c:axId val="94507392"/>
        <c:scaling>
          <c:orientation val="minMax"/>
          <c:min val="15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364505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9.9645377661125703E-2"/>
          <c:y val="0.88197011911972545"/>
          <c:w val="0.9"/>
          <c:h val="7.0088880935337744E-2"/>
        </c:manualLayout>
      </c:layout>
    </c:legend>
    <c:plotVisOnly val="1"/>
  </c:chart>
  <c:spPr>
    <a:noFill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/>
            </a:pPr>
            <a:r>
              <a:rPr lang="en-US"/>
              <a:t>Skewed Distributed Inhomogeneous data</a:t>
            </a:r>
          </a:p>
          <a:p>
            <a:pPr>
              <a:defRPr/>
            </a:pPr>
            <a:r>
              <a:rPr lang="en-US"/>
              <a:t>Mean: 400, Dataset Size: 10000</a:t>
            </a:r>
          </a:p>
        </c:rich>
      </c:tx>
      <c:layout>
        <c:manualLayout>
          <c:xMode val="edge"/>
          <c:yMode val="edge"/>
          <c:x val="0.23527117146071028"/>
          <c:y val="1.6666666666666673E-2"/>
        </c:manualLayout>
      </c:layout>
    </c:title>
    <c:plotArea>
      <c:layout>
        <c:manualLayout>
          <c:layoutTarget val="inner"/>
          <c:xMode val="edge"/>
          <c:yMode val="edge"/>
          <c:x val="0.19953115327435259"/>
          <c:y val="0.18399826707837202"/>
          <c:w val="0.76629360783027201"/>
          <c:h val="0.53374365704286963"/>
        </c:manualLayout>
      </c:layout>
      <c:scatterChart>
        <c:scatterStyle val="lineMarker"/>
        <c:ser>
          <c:idx val="0"/>
          <c:order val="0"/>
          <c:tx>
            <c:strRef>
              <c:f>Sheet1!$F$2</c:f>
              <c:strCache>
                <c:ptCount val="1"/>
                <c:pt idx="0">
                  <c:v>DryadLinq SWG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223.86240000000024</c:v>
                </c:pt>
                <c:pt idx="6">
                  <c:v>251.5008</c:v>
                </c:pt>
              </c:numCache>
            </c:numRef>
          </c:xVal>
          <c:yVal>
            <c:numRef>
              <c:f>Sheet1!$F$3:$F$9</c:f>
              <c:numCache>
                <c:formatCode>#,##0.000</c:formatCode>
                <c:ptCount val="7"/>
                <c:pt idx="0">
                  <c:v>1706.0681109222437</c:v>
                </c:pt>
                <c:pt idx="1">
                  <c:v>2242.8215069338326</c:v>
                </c:pt>
                <c:pt idx="2">
                  <c:v>2958.9847893560313</c:v>
                </c:pt>
                <c:pt idx="3">
                  <c:v>3667.5901052476902</c:v>
                </c:pt>
                <c:pt idx="4">
                  <c:v>4505.9049936328574</c:v>
                </c:pt>
                <c:pt idx="5">
                  <c:v>5050.9011299554923</c:v>
                </c:pt>
                <c:pt idx="6">
                  <c:v>5380.9752519185095</c:v>
                </c:pt>
              </c:numCache>
            </c:numRef>
          </c:yVal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Hadoop SWG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223.86240000000024</c:v>
                </c:pt>
                <c:pt idx="6">
                  <c:v>251.5008</c:v>
                </c:pt>
              </c:numCache>
            </c:numRef>
          </c:xVal>
          <c:yVal>
            <c:numRef>
              <c:f>Sheet1!$H$3:$H$9</c:f>
              <c:numCache>
                <c:formatCode>#,##0.000</c:formatCode>
                <c:ptCount val="7"/>
                <c:pt idx="0">
                  <c:v>1453.4970000000001</c:v>
                </c:pt>
                <c:pt idx="1">
                  <c:v>1459.1425716801261</c:v>
                </c:pt>
                <c:pt idx="2">
                  <c:v>1497.4150530435809</c:v>
                </c:pt>
                <c:pt idx="3">
                  <c:v>1565.4876090308931</c:v>
                </c:pt>
                <c:pt idx="4">
                  <c:v>1652.8507679966917</c:v>
                </c:pt>
                <c:pt idx="5">
                  <c:v>1686.7344113519127</c:v>
                </c:pt>
                <c:pt idx="6">
                  <c:v>1667.4681363337356</c:v>
                </c:pt>
              </c:numCache>
            </c:numRef>
          </c:yVal>
        </c:ser>
        <c:ser>
          <c:idx val="2"/>
          <c:order val="2"/>
          <c:tx>
            <c:strRef>
              <c:f>Sheet1!$J$2</c:f>
              <c:strCache>
                <c:ptCount val="1"/>
                <c:pt idx="0">
                  <c:v>Hadoop SWG on VM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223.86240000000024</c:v>
                </c:pt>
                <c:pt idx="6">
                  <c:v>251.5008</c:v>
                </c:pt>
              </c:numCache>
            </c:numRef>
          </c:xVal>
          <c:yVal>
            <c:numRef>
              <c:f>Sheet1!$J$3:$J$9</c:f>
              <c:numCache>
                <c:formatCode>#,##0.000</c:formatCode>
                <c:ptCount val="7"/>
                <c:pt idx="0">
                  <c:v>1786.8619999999999</c:v>
                </c:pt>
                <c:pt idx="1">
                  <c:v>1885.7500583303058</c:v>
                </c:pt>
                <c:pt idx="2">
                  <c:v>1914.7735180075579</c:v>
                </c:pt>
                <c:pt idx="3">
                  <c:v>1933.9306211782537</c:v>
                </c:pt>
                <c:pt idx="4">
                  <c:v>2030.2572986593725</c:v>
                </c:pt>
                <c:pt idx="5">
                  <c:v>1970.0290970097769</c:v>
                </c:pt>
                <c:pt idx="6">
                  <c:v>2039.3518310450993</c:v>
                </c:pt>
              </c:numCache>
            </c:numRef>
          </c:yVal>
        </c:ser>
        <c:axId val="94542080"/>
        <c:axId val="94552448"/>
      </c:scatterChart>
      <c:valAx>
        <c:axId val="94542080"/>
        <c:scaling>
          <c:orientation val="minMax"/>
          <c:max val="3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 Deviation</a:t>
                </a:r>
              </a:p>
            </c:rich>
          </c:tx>
          <c:layout>
            <c:manualLayout>
              <c:xMode val="edge"/>
              <c:yMode val="edge"/>
              <c:x val="0.4313722491984513"/>
              <c:y val="0.81684142607174193"/>
            </c:manualLayout>
          </c:layout>
        </c:title>
        <c:numFmt formatCode="General" sourceLinked="1"/>
        <c:majorTickMark val="none"/>
        <c:tickLblPos val="nextTo"/>
        <c:crossAx val="94552448"/>
        <c:crosses val="autoZero"/>
        <c:crossBetween val="midCat"/>
      </c:valAx>
      <c:valAx>
        <c:axId val="945524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Time (s)</a:t>
                </a:r>
              </a:p>
            </c:rich>
          </c:tx>
          <c:layout/>
        </c:title>
        <c:numFmt formatCode="#,##0" sourceLinked="0"/>
        <c:majorTickMark val="none"/>
        <c:tickLblPos val="nextTo"/>
        <c:crossAx val="9454208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6.2152777777777772E-2"/>
          <c:y val="0.88401334208223858"/>
          <c:w val="0.9"/>
          <c:h val="7.7097769028871485E-2"/>
        </c:manualLayout>
      </c:layout>
    </c:legend>
    <c:plotVisOnly val="1"/>
  </c:chart>
  <c:spPr>
    <a:noFill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17857174103237133"/>
          <c:y val="4.2295313085864275E-2"/>
          <c:w val="0.64347180317413843"/>
          <c:h val="0.64705618146164956"/>
        </c:manualLayout>
      </c:layout>
      <c:barChart>
        <c:barDir val="col"/>
        <c:grouping val="clustered"/>
        <c:ser>
          <c:idx val="0"/>
          <c:order val="0"/>
          <c:tx>
            <c:strRef>
              <c:f>'dryad vs hadoop scalability'!$L$1</c:f>
              <c:strCache>
                <c:ptCount val="1"/>
                <c:pt idx="0">
                  <c:v>Perf. Degradation On VM (Hadoop)</c:v>
                </c:pt>
              </c:strCache>
            </c:strRef>
          </c:tx>
          <c:spPr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cat>
            <c:numRef>
              <c:f>'dryad vs hadoop scalability'!$A$2:$A$6</c:f>
              <c:numCache>
                <c:formatCode>General</c:formatCode>
                <c:ptCount val="5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</c:numCache>
            </c:numRef>
          </c:cat>
          <c:val>
            <c:numRef>
              <c:f>'dryad vs hadoop scalability'!$L$2:$L$6</c:f>
              <c:numCache>
                <c:formatCode>0.00%</c:formatCode>
                <c:ptCount val="5"/>
                <c:pt idx="0">
                  <c:v>0.26020281035905646</c:v>
                </c:pt>
                <c:pt idx="1">
                  <c:v>0.19666569328339961</c:v>
                </c:pt>
                <c:pt idx="2">
                  <c:v>0.16730746351220446</c:v>
                </c:pt>
                <c:pt idx="3">
                  <c:v>0.17009335031696504</c:v>
                </c:pt>
                <c:pt idx="4">
                  <c:v>0.1532949239270045</c:v>
                </c:pt>
              </c:numCache>
            </c:numRef>
          </c:val>
        </c:ser>
        <c:gapWidth val="295"/>
        <c:overlap val="-25"/>
        <c:axId val="94611328"/>
        <c:axId val="94609792"/>
      </c:barChart>
      <c:valAx>
        <c:axId val="94609792"/>
        <c:scaling>
          <c:orientation val="minMax"/>
          <c:max val="0.30000000000000032"/>
        </c:scaling>
        <c:axPos val="r"/>
        <c:majorGridlines/>
        <c:numFmt formatCode="0%" sourceLinked="0"/>
        <c:majorTickMark val="none"/>
        <c:tickLblPos val="nextTo"/>
        <c:crossAx val="94611328"/>
        <c:crosses val="max"/>
        <c:crossBetween val="between"/>
      </c:valAx>
      <c:catAx>
        <c:axId val="94611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No. of Sequences</a:t>
                </a:r>
              </a:p>
            </c:rich>
          </c:tx>
          <c:layout>
            <c:manualLayout>
              <c:xMode val="edge"/>
              <c:yMode val="edge"/>
              <c:x val="0.34166144185247876"/>
              <c:y val="0.77846406155837633"/>
            </c:manualLayout>
          </c:layout>
        </c:title>
        <c:numFmt formatCode="General" sourceLinked="1"/>
        <c:majorTickMark val="none"/>
        <c:tickLblPos val="nextTo"/>
        <c:crossAx val="94609792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2.9421051340545037E-2"/>
          <c:y val="0.82562430395379782"/>
          <c:w val="0.93095469255663565"/>
          <c:h val="0.17437559159077454"/>
        </c:manualLayout>
      </c:layout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spPr>
    <a:noFill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70CA8-9DB6-4504-9C99-1F157F12307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DB8B3A5-7AE3-42D0-A578-12CF69CEA231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2800" b="1" dirty="0" err="1" smtClean="0"/>
            <a:t>Multicore</a:t>
          </a:r>
          <a:endParaRPr lang="en-US" sz="2800" b="1" dirty="0"/>
        </a:p>
      </dgm:t>
    </dgm:pt>
    <dgm:pt modelId="{F425B68A-25DC-437B-B69C-648378C1B8C4}" type="parTrans" cxnId="{877E67E5-A29B-4269-AC3D-DB1C5BA76205}">
      <dgm:prSet/>
      <dgm:spPr/>
      <dgm:t>
        <a:bodyPr/>
        <a:lstStyle/>
        <a:p>
          <a:endParaRPr lang="en-US"/>
        </a:p>
      </dgm:t>
    </dgm:pt>
    <dgm:pt modelId="{8005FE26-C7DE-4DAB-8ADC-40DF38AFE329}" type="sibTrans" cxnId="{877E67E5-A29B-4269-AC3D-DB1C5BA76205}">
      <dgm:prSet/>
      <dgm:spPr/>
      <dgm:t>
        <a:bodyPr/>
        <a:lstStyle/>
        <a:p>
          <a:endParaRPr lang="en-US"/>
        </a:p>
      </dgm:t>
    </dgm:pt>
    <dgm:pt modelId="{272D37A6-A057-4A36-97F6-62C968EA961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dirty="0" smtClean="0"/>
            <a:t>Clouds</a:t>
          </a:r>
          <a:endParaRPr lang="en-US" sz="2400" b="1" dirty="0"/>
        </a:p>
      </dgm:t>
    </dgm:pt>
    <dgm:pt modelId="{42DF3D39-EFCC-4437-BC19-0CDB9FE8F687}" type="parTrans" cxnId="{EF92C021-7675-4B66-9656-3FC72952E336}">
      <dgm:prSet/>
      <dgm:spPr/>
      <dgm:t>
        <a:bodyPr/>
        <a:lstStyle/>
        <a:p>
          <a:endParaRPr lang="en-US"/>
        </a:p>
      </dgm:t>
    </dgm:pt>
    <dgm:pt modelId="{1D535D58-3957-4DD6-AA7F-59F8BF23F375}" type="sibTrans" cxnId="{EF92C021-7675-4B66-9656-3FC72952E336}">
      <dgm:prSet/>
      <dgm:spPr/>
      <dgm:t>
        <a:bodyPr/>
        <a:lstStyle/>
        <a:p>
          <a:endParaRPr lang="en-US"/>
        </a:p>
      </dgm:t>
    </dgm:pt>
    <dgm:pt modelId="{BD7CECFC-1C87-4114-8DE5-D63114DB4CB6}">
      <dgm:prSet phldrT="[Text]" custT="1"/>
      <dgm:spPr>
        <a:solidFill>
          <a:srgbClr val="C00000"/>
        </a:solidFill>
      </dgm:spPr>
      <dgm:t>
        <a:bodyPr/>
        <a:lstStyle/>
        <a:p>
          <a:endParaRPr lang="en-US" sz="1200" b="1" dirty="0"/>
        </a:p>
      </dgm:t>
    </dgm:pt>
    <dgm:pt modelId="{C49187C9-AA5C-43D1-93B5-F35BB4521E6D}" type="parTrans" cxnId="{9ADF0C35-4779-4A1E-B787-784B2AAEAE9D}">
      <dgm:prSet/>
      <dgm:spPr/>
      <dgm:t>
        <a:bodyPr/>
        <a:lstStyle/>
        <a:p>
          <a:endParaRPr lang="en-US"/>
        </a:p>
      </dgm:t>
    </dgm:pt>
    <dgm:pt modelId="{558AFFCA-4CAF-4C06-838E-9D16224DEEC3}" type="sibTrans" cxnId="{9ADF0C35-4779-4A1E-B787-784B2AAEAE9D}">
      <dgm:prSet/>
      <dgm:spPr/>
      <dgm:t>
        <a:bodyPr/>
        <a:lstStyle/>
        <a:p>
          <a:endParaRPr lang="en-US"/>
        </a:p>
      </dgm:t>
    </dgm:pt>
    <dgm:pt modelId="{A292D8FE-111E-41CF-907B-9FB7C36C5217}" type="pres">
      <dgm:prSet presAssocID="{A9570CA8-9DB6-4504-9C99-1F157F12307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80A448B-04B6-4AB9-A87F-06D866A82CF3}" type="pres">
      <dgm:prSet presAssocID="{FDB8B3A5-7AE3-42D0-A578-12CF69CEA23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AF23-88F0-4453-9155-112BFEC1CBF1}" type="pres">
      <dgm:prSet presAssocID="{FDB8B3A5-7AE3-42D0-A578-12CF69CEA231}" presName="gear1srcNode" presStyleLbl="node1" presStyleIdx="0" presStyleCnt="3"/>
      <dgm:spPr/>
      <dgm:t>
        <a:bodyPr/>
        <a:lstStyle/>
        <a:p>
          <a:endParaRPr lang="en-US"/>
        </a:p>
      </dgm:t>
    </dgm:pt>
    <dgm:pt modelId="{BB02C7FF-71A7-492D-A278-EFB528CBFB12}" type="pres">
      <dgm:prSet presAssocID="{FDB8B3A5-7AE3-42D0-A578-12CF69CEA231}" presName="gear1dstNode" presStyleLbl="node1" presStyleIdx="0" presStyleCnt="3"/>
      <dgm:spPr/>
      <dgm:t>
        <a:bodyPr/>
        <a:lstStyle/>
        <a:p>
          <a:endParaRPr lang="en-US"/>
        </a:p>
      </dgm:t>
    </dgm:pt>
    <dgm:pt modelId="{BFB9B2A6-91D8-417B-B20C-473001B14CB5}" type="pres">
      <dgm:prSet presAssocID="{272D37A6-A057-4A36-97F6-62C968EA961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6C750-EDAA-4E92-BC1F-21B732719FED}" type="pres">
      <dgm:prSet presAssocID="{272D37A6-A057-4A36-97F6-62C968EA9611}" presName="gear2srcNode" presStyleLbl="node1" presStyleIdx="1" presStyleCnt="3"/>
      <dgm:spPr/>
      <dgm:t>
        <a:bodyPr/>
        <a:lstStyle/>
        <a:p>
          <a:endParaRPr lang="en-US"/>
        </a:p>
      </dgm:t>
    </dgm:pt>
    <dgm:pt modelId="{9157C930-4617-4F00-9842-2F1EB0AB46E1}" type="pres">
      <dgm:prSet presAssocID="{272D37A6-A057-4A36-97F6-62C968EA9611}" presName="gear2dstNode" presStyleLbl="node1" presStyleIdx="1" presStyleCnt="3"/>
      <dgm:spPr/>
      <dgm:t>
        <a:bodyPr/>
        <a:lstStyle/>
        <a:p>
          <a:endParaRPr lang="en-US"/>
        </a:p>
      </dgm:t>
    </dgm:pt>
    <dgm:pt modelId="{7F9CA8C2-A4B7-4111-B2CA-F08845199D8E}" type="pres">
      <dgm:prSet presAssocID="{BD7CECFC-1C87-4114-8DE5-D63114DB4CB6}" presName="gear3" presStyleLbl="node1" presStyleIdx="2" presStyleCnt="3"/>
      <dgm:spPr/>
      <dgm:t>
        <a:bodyPr/>
        <a:lstStyle/>
        <a:p>
          <a:endParaRPr lang="en-US"/>
        </a:p>
      </dgm:t>
    </dgm:pt>
    <dgm:pt modelId="{5E26902E-A458-40B1-B536-72B4E705E105}" type="pres">
      <dgm:prSet presAssocID="{BD7CECFC-1C87-4114-8DE5-D63114DB4C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B9C0B-626F-4D63-A91B-AFAA05D009B7}" type="pres">
      <dgm:prSet presAssocID="{BD7CECFC-1C87-4114-8DE5-D63114DB4CB6}" presName="gear3srcNode" presStyleLbl="node1" presStyleIdx="2" presStyleCnt="3"/>
      <dgm:spPr/>
      <dgm:t>
        <a:bodyPr/>
        <a:lstStyle/>
        <a:p>
          <a:endParaRPr lang="en-US"/>
        </a:p>
      </dgm:t>
    </dgm:pt>
    <dgm:pt modelId="{6B77F5EF-82AE-4D37-9286-C4B921731A8E}" type="pres">
      <dgm:prSet presAssocID="{BD7CECFC-1C87-4114-8DE5-D63114DB4CB6}" presName="gear3dstNode" presStyleLbl="node1" presStyleIdx="2" presStyleCnt="3"/>
      <dgm:spPr/>
      <dgm:t>
        <a:bodyPr/>
        <a:lstStyle/>
        <a:p>
          <a:endParaRPr lang="en-US"/>
        </a:p>
      </dgm:t>
    </dgm:pt>
    <dgm:pt modelId="{D060117E-BFAA-4207-BBC0-68339EC51B23}" type="pres">
      <dgm:prSet presAssocID="{8005FE26-C7DE-4DAB-8ADC-40DF38AFE32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0316A42-6256-4E99-90ED-F6A8EB219B35}" type="pres">
      <dgm:prSet presAssocID="{1D535D58-3957-4DD6-AA7F-59F8BF23F37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C8166D9-87DB-40F4-8941-16AE68DF2AB7}" type="pres">
      <dgm:prSet presAssocID="{558AFFCA-4CAF-4C06-838E-9D16224DEEC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F92C021-7675-4B66-9656-3FC72952E336}" srcId="{A9570CA8-9DB6-4504-9C99-1F157F12307C}" destId="{272D37A6-A057-4A36-97F6-62C968EA9611}" srcOrd="1" destOrd="0" parTransId="{42DF3D39-EFCC-4437-BC19-0CDB9FE8F687}" sibTransId="{1D535D58-3957-4DD6-AA7F-59F8BF23F375}"/>
    <dgm:cxn modelId="{0226F54B-1BC8-43D3-A41A-3E675D941F1A}" type="presOf" srcId="{272D37A6-A057-4A36-97F6-62C968EA9611}" destId="{8CF6C750-EDAA-4E92-BC1F-21B732719FED}" srcOrd="1" destOrd="0" presId="urn:microsoft.com/office/officeart/2005/8/layout/gear1"/>
    <dgm:cxn modelId="{F276C978-9424-45F9-A9F2-1FD9929924EC}" type="presOf" srcId="{A9570CA8-9DB6-4504-9C99-1F157F12307C}" destId="{A292D8FE-111E-41CF-907B-9FB7C36C5217}" srcOrd="0" destOrd="0" presId="urn:microsoft.com/office/officeart/2005/8/layout/gear1"/>
    <dgm:cxn modelId="{9ADF0C35-4779-4A1E-B787-784B2AAEAE9D}" srcId="{A9570CA8-9DB6-4504-9C99-1F157F12307C}" destId="{BD7CECFC-1C87-4114-8DE5-D63114DB4CB6}" srcOrd="2" destOrd="0" parTransId="{C49187C9-AA5C-43D1-93B5-F35BB4521E6D}" sibTransId="{558AFFCA-4CAF-4C06-838E-9D16224DEEC3}"/>
    <dgm:cxn modelId="{56D6762D-0B49-4248-85CE-786AB797DBC5}" type="presOf" srcId="{FDB8B3A5-7AE3-42D0-A578-12CF69CEA231}" destId="{5AD6AF23-88F0-4453-9155-112BFEC1CBF1}" srcOrd="1" destOrd="0" presId="urn:microsoft.com/office/officeart/2005/8/layout/gear1"/>
    <dgm:cxn modelId="{3E037BC9-1B39-488C-ABB1-7F214DB51754}" type="presOf" srcId="{272D37A6-A057-4A36-97F6-62C968EA9611}" destId="{9157C930-4617-4F00-9842-2F1EB0AB46E1}" srcOrd="2" destOrd="0" presId="urn:microsoft.com/office/officeart/2005/8/layout/gear1"/>
    <dgm:cxn modelId="{F6E283D9-F2F2-44A5-95C9-C5D63F020C30}" type="presOf" srcId="{558AFFCA-4CAF-4C06-838E-9D16224DEEC3}" destId="{1C8166D9-87DB-40F4-8941-16AE68DF2AB7}" srcOrd="0" destOrd="0" presId="urn:microsoft.com/office/officeart/2005/8/layout/gear1"/>
    <dgm:cxn modelId="{47D2FA19-90D1-4F3A-B7FB-798219FC7EEB}" type="presOf" srcId="{BD7CECFC-1C87-4114-8DE5-D63114DB4CB6}" destId="{7F9CA8C2-A4B7-4111-B2CA-F08845199D8E}" srcOrd="0" destOrd="0" presId="urn:microsoft.com/office/officeart/2005/8/layout/gear1"/>
    <dgm:cxn modelId="{68A68756-6370-40BA-9A6A-4AF4202CAA9E}" type="presOf" srcId="{BD7CECFC-1C87-4114-8DE5-D63114DB4CB6}" destId="{E42B9C0B-626F-4D63-A91B-AFAA05D009B7}" srcOrd="2" destOrd="0" presId="urn:microsoft.com/office/officeart/2005/8/layout/gear1"/>
    <dgm:cxn modelId="{891BD600-1D78-457D-BF13-6C2682AED3F5}" type="presOf" srcId="{1D535D58-3957-4DD6-AA7F-59F8BF23F375}" destId="{A0316A42-6256-4E99-90ED-F6A8EB219B35}" srcOrd="0" destOrd="0" presId="urn:microsoft.com/office/officeart/2005/8/layout/gear1"/>
    <dgm:cxn modelId="{7721E1C3-FE8D-46C8-B5DA-1618A0C365E2}" type="presOf" srcId="{272D37A6-A057-4A36-97F6-62C968EA9611}" destId="{BFB9B2A6-91D8-417B-B20C-473001B14CB5}" srcOrd="0" destOrd="0" presId="urn:microsoft.com/office/officeart/2005/8/layout/gear1"/>
    <dgm:cxn modelId="{7B843A66-AA6F-4066-AE08-DF274410EB33}" type="presOf" srcId="{8005FE26-C7DE-4DAB-8ADC-40DF38AFE329}" destId="{D060117E-BFAA-4207-BBC0-68339EC51B23}" srcOrd="0" destOrd="0" presId="urn:microsoft.com/office/officeart/2005/8/layout/gear1"/>
    <dgm:cxn modelId="{0F5C7A93-8036-4DF2-B1FB-DF6B9B93FFF2}" type="presOf" srcId="{FDB8B3A5-7AE3-42D0-A578-12CF69CEA231}" destId="{BB02C7FF-71A7-492D-A278-EFB528CBFB12}" srcOrd="2" destOrd="0" presId="urn:microsoft.com/office/officeart/2005/8/layout/gear1"/>
    <dgm:cxn modelId="{C431E9ED-6AD9-47E7-8DD7-D22FBEEEED42}" type="presOf" srcId="{FDB8B3A5-7AE3-42D0-A578-12CF69CEA231}" destId="{E80A448B-04B6-4AB9-A87F-06D866A82CF3}" srcOrd="0" destOrd="0" presId="urn:microsoft.com/office/officeart/2005/8/layout/gear1"/>
    <dgm:cxn modelId="{877E67E5-A29B-4269-AC3D-DB1C5BA76205}" srcId="{A9570CA8-9DB6-4504-9C99-1F157F12307C}" destId="{FDB8B3A5-7AE3-42D0-A578-12CF69CEA231}" srcOrd="0" destOrd="0" parTransId="{F425B68A-25DC-437B-B69C-648378C1B8C4}" sibTransId="{8005FE26-C7DE-4DAB-8ADC-40DF38AFE329}"/>
    <dgm:cxn modelId="{FA869087-C074-46AC-B18F-F95019102E4B}" type="presOf" srcId="{BD7CECFC-1C87-4114-8DE5-D63114DB4CB6}" destId="{5E26902E-A458-40B1-B536-72B4E705E105}" srcOrd="1" destOrd="0" presId="urn:microsoft.com/office/officeart/2005/8/layout/gear1"/>
    <dgm:cxn modelId="{F59749AC-D373-4EE9-B769-6C1DDC2A8DD3}" type="presOf" srcId="{BD7CECFC-1C87-4114-8DE5-D63114DB4CB6}" destId="{6B77F5EF-82AE-4D37-9286-C4B921731A8E}" srcOrd="3" destOrd="0" presId="urn:microsoft.com/office/officeart/2005/8/layout/gear1"/>
    <dgm:cxn modelId="{2279A860-DC47-47F7-9AC2-6D93EA849329}" type="presParOf" srcId="{A292D8FE-111E-41CF-907B-9FB7C36C5217}" destId="{E80A448B-04B6-4AB9-A87F-06D866A82CF3}" srcOrd="0" destOrd="0" presId="urn:microsoft.com/office/officeart/2005/8/layout/gear1"/>
    <dgm:cxn modelId="{935EDF22-C33E-495E-A367-385FBA26D81C}" type="presParOf" srcId="{A292D8FE-111E-41CF-907B-9FB7C36C5217}" destId="{5AD6AF23-88F0-4453-9155-112BFEC1CBF1}" srcOrd="1" destOrd="0" presId="urn:microsoft.com/office/officeart/2005/8/layout/gear1"/>
    <dgm:cxn modelId="{2C87A182-0CB0-489A-9DBA-2B49304C98E1}" type="presParOf" srcId="{A292D8FE-111E-41CF-907B-9FB7C36C5217}" destId="{BB02C7FF-71A7-492D-A278-EFB528CBFB12}" srcOrd="2" destOrd="0" presId="urn:microsoft.com/office/officeart/2005/8/layout/gear1"/>
    <dgm:cxn modelId="{889E9696-86A9-40AC-8888-091D51EFFF81}" type="presParOf" srcId="{A292D8FE-111E-41CF-907B-9FB7C36C5217}" destId="{BFB9B2A6-91D8-417B-B20C-473001B14CB5}" srcOrd="3" destOrd="0" presId="urn:microsoft.com/office/officeart/2005/8/layout/gear1"/>
    <dgm:cxn modelId="{B044E965-8643-49AE-8AD5-9324B1D9C782}" type="presParOf" srcId="{A292D8FE-111E-41CF-907B-9FB7C36C5217}" destId="{8CF6C750-EDAA-4E92-BC1F-21B732719FED}" srcOrd="4" destOrd="0" presId="urn:microsoft.com/office/officeart/2005/8/layout/gear1"/>
    <dgm:cxn modelId="{AFA53A93-A3CC-40C9-ACD3-D6ABAD3125A3}" type="presParOf" srcId="{A292D8FE-111E-41CF-907B-9FB7C36C5217}" destId="{9157C930-4617-4F00-9842-2F1EB0AB46E1}" srcOrd="5" destOrd="0" presId="urn:microsoft.com/office/officeart/2005/8/layout/gear1"/>
    <dgm:cxn modelId="{2352E6C7-1ACA-4692-8AAB-370AD14EA20D}" type="presParOf" srcId="{A292D8FE-111E-41CF-907B-9FB7C36C5217}" destId="{7F9CA8C2-A4B7-4111-B2CA-F08845199D8E}" srcOrd="6" destOrd="0" presId="urn:microsoft.com/office/officeart/2005/8/layout/gear1"/>
    <dgm:cxn modelId="{77D83E57-6131-4DCC-A9C8-3942B2B94874}" type="presParOf" srcId="{A292D8FE-111E-41CF-907B-9FB7C36C5217}" destId="{5E26902E-A458-40B1-B536-72B4E705E105}" srcOrd="7" destOrd="0" presId="urn:microsoft.com/office/officeart/2005/8/layout/gear1"/>
    <dgm:cxn modelId="{B54F400C-B1F3-41A6-A401-641086EB1AAD}" type="presParOf" srcId="{A292D8FE-111E-41CF-907B-9FB7C36C5217}" destId="{E42B9C0B-626F-4D63-A91B-AFAA05D009B7}" srcOrd="8" destOrd="0" presId="urn:microsoft.com/office/officeart/2005/8/layout/gear1"/>
    <dgm:cxn modelId="{048A9115-500F-4EC9-A7AA-45B093A727A5}" type="presParOf" srcId="{A292D8FE-111E-41CF-907B-9FB7C36C5217}" destId="{6B77F5EF-82AE-4D37-9286-C4B921731A8E}" srcOrd="9" destOrd="0" presId="urn:microsoft.com/office/officeart/2005/8/layout/gear1"/>
    <dgm:cxn modelId="{EB966C51-1173-4C6E-A955-7338B08BFDD5}" type="presParOf" srcId="{A292D8FE-111E-41CF-907B-9FB7C36C5217}" destId="{D060117E-BFAA-4207-BBC0-68339EC51B23}" srcOrd="10" destOrd="0" presId="urn:microsoft.com/office/officeart/2005/8/layout/gear1"/>
    <dgm:cxn modelId="{8EDFE0AE-65D3-4B32-8212-44FB06EAA803}" type="presParOf" srcId="{A292D8FE-111E-41CF-907B-9FB7C36C5217}" destId="{A0316A42-6256-4E99-90ED-F6A8EB219B35}" srcOrd="11" destOrd="0" presId="urn:microsoft.com/office/officeart/2005/8/layout/gear1"/>
    <dgm:cxn modelId="{DCB33618-677E-46EF-BAE0-301F01D4B176}" type="presParOf" srcId="{A292D8FE-111E-41CF-907B-9FB7C36C5217}" destId="{1C8166D9-87DB-40F4-8941-16AE68DF2AB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0A448B-04B6-4AB9-A87F-06D866A82CF3}">
      <dsp:nvSpPr>
        <dsp:cNvPr id="0" name=""/>
        <dsp:cNvSpPr/>
      </dsp:nvSpPr>
      <dsp:spPr>
        <a:xfrm>
          <a:off x="4297680" y="2125979"/>
          <a:ext cx="2598419" cy="2598419"/>
        </a:xfrm>
        <a:prstGeom prst="gear9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Multicore</a:t>
          </a:r>
          <a:endParaRPr lang="en-US" sz="2800" b="1" kern="1200" dirty="0"/>
        </a:p>
      </dsp:txBody>
      <dsp:txXfrm>
        <a:off x="4297680" y="2125979"/>
        <a:ext cx="2598419" cy="2598419"/>
      </dsp:txXfrm>
    </dsp:sp>
    <dsp:sp modelId="{BFB9B2A6-91D8-417B-B20C-473001B14CB5}">
      <dsp:nvSpPr>
        <dsp:cNvPr id="0" name=""/>
        <dsp:cNvSpPr/>
      </dsp:nvSpPr>
      <dsp:spPr>
        <a:xfrm>
          <a:off x="2785872" y="1511808"/>
          <a:ext cx="1889760" cy="1889760"/>
        </a:xfrm>
        <a:prstGeom prst="gear6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Clouds</a:t>
          </a:r>
          <a:endParaRPr lang="en-US" sz="2400" b="1" kern="1200" dirty="0"/>
        </a:p>
      </dsp:txBody>
      <dsp:txXfrm>
        <a:off x="2785872" y="1511808"/>
        <a:ext cx="1889760" cy="1889760"/>
      </dsp:txXfrm>
    </dsp:sp>
    <dsp:sp modelId="{7F9CA8C2-A4B7-4111-B2CA-F08845199D8E}">
      <dsp:nvSpPr>
        <dsp:cNvPr id="0" name=""/>
        <dsp:cNvSpPr/>
      </dsp:nvSpPr>
      <dsp:spPr>
        <a:xfrm rot="20700000">
          <a:off x="3844330" y="208066"/>
          <a:ext cx="1851579" cy="1851579"/>
        </a:xfrm>
        <a:prstGeom prst="gear6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/>
        </a:p>
      </dsp:txBody>
      <dsp:txXfrm>
        <a:off x="4250436" y="614172"/>
        <a:ext cx="1039367" cy="1039367"/>
      </dsp:txXfrm>
    </dsp:sp>
    <dsp:sp modelId="{D060117E-BFAA-4207-BBC0-68339EC51B23}">
      <dsp:nvSpPr>
        <dsp:cNvPr id="0" name=""/>
        <dsp:cNvSpPr/>
      </dsp:nvSpPr>
      <dsp:spPr>
        <a:xfrm>
          <a:off x="4103739" y="1730542"/>
          <a:ext cx="3325977" cy="3325977"/>
        </a:xfrm>
        <a:prstGeom prst="circularArrow">
          <a:avLst>
            <a:gd name="adj1" fmla="val 4687"/>
            <a:gd name="adj2" fmla="val 299029"/>
            <a:gd name="adj3" fmla="val 2527521"/>
            <a:gd name="adj4" fmla="val 1583702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6A42-6256-4E99-90ED-F6A8EB219B35}">
      <dsp:nvSpPr>
        <dsp:cNvPr id="0" name=""/>
        <dsp:cNvSpPr/>
      </dsp:nvSpPr>
      <dsp:spPr>
        <a:xfrm>
          <a:off x="2451199" y="1091400"/>
          <a:ext cx="2416530" cy="24165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166D9-87DB-40F4-8941-16AE68DF2AB7}">
      <dsp:nvSpPr>
        <dsp:cNvPr id="0" name=""/>
        <dsp:cNvSpPr/>
      </dsp:nvSpPr>
      <dsp:spPr>
        <a:xfrm>
          <a:off x="3416041" y="-199773"/>
          <a:ext cx="2605506" cy="26055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SALSA is </a:t>
            </a:r>
          </a:p>
          <a:p>
            <a:r>
              <a:rPr lang="en-US" smtClean="0"/>
              <a:t>Service Aggregated Linked Sequential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1~180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lines without threading in DryadLINQ, with threading, it is about 400 lines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MPI ~500 lines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problem [27] is one of the most challenging problems for sequencing clustering because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 the largest repeat families in human genome. There are about 1 million copies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sequences in human genome, in which most insertions can be found in other primates and only a small fraction (~ 7000) are human-specific. This indicates that the classification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repeats can be deduced solely from the 1 million human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elements. Notable,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can be viewed as a classical case study for the capacity of computational infrastructures because it is not only of great intrinsic biological interests, but also a problem of a scale that will remain as the upper limit of many other clustering problem in bioinformatics for the next few years, e.g. the automated protein family classification for a few millions of proteins predicted from large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metagenomics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projects. In our work here we examine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samples of 35339 and 50,000 sequences.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Sensitive to small data set;  load balance; 10k data size; ??? Labels computation,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data; mean length of sequence is 300.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10k data</a:t>
            </a:r>
            <a:r>
              <a:rPr lang="en-US" baseline="0" dirty="0" smtClean="0"/>
              <a:t>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10k data</a:t>
            </a:r>
            <a:r>
              <a:rPr lang="en-US" baseline="0" dirty="0" smtClean="0"/>
              <a:t>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Jim Gray’s talk to the Computer Science and Telecommunications Board</a:t>
            </a:r>
            <a:r>
              <a:rPr lang="en-US" baseline="0" dirty="0" smtClean="0"/>
              <a:t> in 2007</a:t>
            </a:r>
          </a:p>
          <a:p>
            <a:r>
              <a:rPr lang="en-US" baseline="0" dirty="0" smtClean="0"/>
              <a:t>His vision of the fourth paradigm of scientific research.  Focus on Data-intensive Systems and Scientific communications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MDS (Multi-dimensional</a:t>
            </a:r>
            <a:r>
              <a:rPr lang="en-US" baseline="0" dirty="0" smtClean="0"/>
              <a:t> Scaling)</a:t>
            </a:r>
          </a:p>
          <a:p>
            <a:r>
              <a:rPr lang="en-US" baseline="0" dirty="0" smtClean="0"/>
              <a:t>GTM (Generative Topographic Mapping)</a:t>
            </a:r>
          </a:p>
          <a:p>
            <a:r>
              <a:rPr lang="en-US" dirty="0" smtClean="0"/>
              <a:t>DA-MDS(Deterministic Annealing MDS)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DA-GTM(Deterministic Annealing GTM)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Colors represent k-mean (k=2) results. Correlation</a:t>
            </a:r>
            <a:r>
              <a:rPr lang="en-US" baseline="0" dirty="0" smtClean="0"/>
              <a:t> </a:t>
            </a:r>
            <a:r>
              <a:rPr lang="en-US" dirty="0" smtClean="0"/>
              <a:t>is measured between MDS and</a:t>
            </a:r>
            <a:r>
              <a:rPr lang="en-US" baseline="0" dirty="0" smtClean="0"/>
              <a:t> GTM by using Canonical Correlation Analysis (CCA)  and it shows high-correlation between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74AEDF52-565E-4A29-804B-6E4AAEC28544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49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From 1980-2000?, we largely looked at HPC for simulation; now we have </a:t>
            </a:r>
            <a:r>
              <a:rPr lang="en-US" sz="2000" dirty="0" smtClean="0">
                <a:solidFill>
                  <a:srgbClr val="FF0000"/>
                </a:solidFill>
              </a:rPr>
              <a:t>data deluge</a:t>
            </a:r>
            <a:endParaRPr lang="en-US" sz="2000" dirty="0" smtClean="0"/>
          </a:p>
          <a:p>
            <a:r>
              <a:rPr lang="en-US" sz="2000" dirty="0" smtClean="0"/>
              <a:t>1) Data starts on some disk/sensor/instrument</a:t>
            </a:r>
          </a:p>
          <a:p>
            <a:pPr lvl="1"/>
            <a:r>
              <a:rPr lang="en-US" sz="2000" dirty="0" smtClean="0"/>
              <a:t>It needs to be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decomposed/partitioned</a:t>
            </a:r>
            <a:r>
              <a:rPr lang="en-US" sz="2000" dirty="0" smtClean="0"/>
              <a:t>; often partitioning natural from source of data</a:t>
            </a:r>
          </a:p>
          <a:p>
            <a:r>
              <a:rPr lang="en-US" sz="2000" dirty="0" smtClean="0"/>
              <a:t>2) One runs a </a:t>
            </a:r>
            <a:r>
              <a:rPr lang="en-US" sz="2000" dirty="0" smtClean="0">
                <a:solidFill>
                  <a:srgbClr val="0070C0"/>
                </a:solidFill>
              </a:rPr>
              <a:t>filter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of some sort extracting data of interest and (re)formatting it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Pleasingly parallel </a:t>
            </a:r>
            <a:r>
              <a:rPr lang="en-US" sz="2000" dirty="0" smtClean="0"/>
              <a:t>with often “millions” of jobs</a:t>
            </a:r>
          </a:p>
          <a:p>
            <a:pPr lvl="1"/>
            <a:r>
              <a:rPr lang="en-US" sz="2000" dirty="0" smtClean="0"/>
              <a:t>Communication latencies can be many </a:t>
            </a:r>
            <a:r>
              <a:rPr lang="en-US" sz="2000" dirty="0" smtClean="0">
                <a:solidFill>
                  <a:srgbClr val="0070C0"/>
                </a:solidFill>
              </a:rPr>
              <a:t>milliseconds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and can involve </a:t>
            </a:r>
            <a:r>
              <a:rPr lang="en-US" sz="2000" dirty="0" smtClean="0">
                <a:solidFill>
                  <a:srgbClr val="0070C0"/>
                </a:solidFill>
              </a:rPr>
              <a:t>disks</a:t>
            </a:r>
          </a:p>
          <a:p>
            <a:r>
              <a:rPr lang="en-US" sz="2000" dirty="0" smtClean="0"/>
              <a:t>3) Using same (or map to a new) decomposition, one runs a possibly parallel application that could  require </a:t>
            </a:r>
            <a:r>
              <a:rPr lang="en-US" sz="2000" dirty="0" smtClean="0">
                <a:solidFill>
                  <a:srgbClr val="0070C0"/>
                </a:solidFill>
              </a:rPr>
              <a:t>iterative </a:t>
            </a:r>
            <a:r>
              <a:rPr lang="en-US" sz="2000" dirty="0" smtClean="0"/>
              <a:t>steps between communicating processes or could be pleasing parallel</a:t>
            </a:r>
          </a:p>
          <a:p>
            <a:pPr lvl="1"/>
            <a:r>
              <a:rPr lang="en-US" sz="2000" dirty="0" smtClean="0"/>
              <a:t>Communication latencies may be at most some </a:t>
            </a:r>
            <a:r>
              <a:rPr lang="en-US" sz="2000" dirty="0" smtClean="0">
                <a:solidFill>
                  <a:srgbClr val="0070C0"/>
                </a:solidFill>
              </a:rPr>
              <a:t>microseconds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and involves </a:t>
            </a:r>
            <a:r>
              <a:rPr lang="en-US" sz="2000" dirty="0" smtClean="0">
                <a:solidFill>
                  <a:srgbClr val="0070C0"/>
                </a:solidFill>
              </a:rPr>
              <a:t>shared memory </a:t>
            </a:r>
            <a:r>
              <a:rPr lang="en-US" sz="2000" dirty="0" smtClean="0"/>
              <a:t>or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high speed networks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Workflow</a:t>
            </a:r>
            <a:r>
              <a:rPr lang="en-US" sz="2000" dirty="0" smtClean="0"/>
              <a:t> links 1) 2) 3) with multiple instances of 2) 3)</a:t>
            </a:r>
          </a:p>
          <a:p>
            <a:pPr lvl="1"/>
            <a:r>
              <a:rPr lang="en-US" sz="2000" dirty="0" smtClean="0"/>
              <a:t>Pipeline or more complex graphs</a:t>
            </a:r>
          </a:p>
          <a:p>
            <a:r>
              <a:rPr lang="en-US" sz="2000" dirty="0" smtClean="0"/>
              <a:t>Filters are “</a:t>
            </a:r>
            <a:r>
              <a:rPr lang="en-US" sz="2000" dirty="0" smtClean="0">
                <a:solidFill>
                  <a:srgbClr val="0070C0"/>
                </a:solidFill>
              </a:rPr>
              <a:t>Maps</a:t>
            </a:r>
            <a:r>
              <a:rPr lang="en-US" sz="2000" dirty="0" smtClean="0"/>
              <a:t>” or “</a:t>
            </a:r>
            <a:r>
              <a:rPr lang="en-US" sz="2000" dirty="0" smtClean="0">
                <a:solidFill>
                  <a:srgbClr val="0070C0"/>
                </a:solidFill>
              </a:rPr>
              <a:t>Reductions</a:t>
            </a:r>
            <a:r>
              <a:rPr lang="en-US" sz="2000" dirty="0" smtClean="0"/>
              <a:t>” in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CGL-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 is an example of 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++ -- supports 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 model with iteration (data stays in memory and communication via streams not files)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sals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11175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Cloud Technologies </a:t>
            </a:r>
            <a:r>
              <a:rPr lang="en-US" sz="4000" b="1" dirty="0" smtClean="0"/>
              <a:t>and Bioinformatics </a:t>
            </a:r>
            <a:r>
              <a:rPr lang="en-US" sz="4000" b="1" dirty="0" smtClean="0"/>
              <a:t>Applications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686800" cy="609600"/>
          </a:xfrm>
        </p:spPr>
        <p:txBody>
          <a:bodyPr>
            <a:noAutofit/>
          </a:bodyPr>
          <a:lstStyle/>
          <a:p>
            <a:r>
              <a:rPr lang="en-US" sz="1800" b="1" i="1" dirty="0" smtClean="0"/>
              <a:t>Indiana University Mini-Workshop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smtClean="0">
                <a:solidFill>
                  <a:srgbClr val="7030A0"/>
                </a:solidFill>
              </a:rPr>
              <a:t>SC09</a:t>
            </a:r>
          </a:p>
          <a:p>
            <a:r>
              <a:rPr lang="en-US" sz="1800" b="1" i="1" dirty="0" smtClean="0">
                <a:solidFill>
                  <a:srgbClr val="7030A0"/>
                </a:solidFill>
              </a:rPr>
              <a:t>Portland Oregon November 16 2009</a:t>
            </a:r>
            <a:endParaRPr lang="en-US" sz="1800" b="1" i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3124200"/>
            <a:ext cx="7239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Geoffrey Fox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hlinkClick r:id="rId3"/>
              </a:rPr>
              <a:t>gcf@indiana.edu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4"/>
              </a:rPr>
              <a:t>www.infomall.org/s</a:t>
            </a:r>
            <a:r>
              <a:rPr lang="en-US" sz="2000" dirty="0" smtClean="0">
                <a:solidFill>
                  <a:srgbClr val="FF0000"/>
                </a:solidFill>
                <a:hlinkClick r:id="rId4"/>
              </a:rPr>
              <a:t>a</a:t>
            </a:r>
            <a:r>
              <a:rPr lang="en-US" sz="2000" dirty="0" smtClean="0">
                <a:hlinkClick r:id="rId4"/>
              </a:rPr>
              <a:t>lsa</a:t>
            </a:r>
            <a:endParaRPr lang="en-US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/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Community Grids Laboratory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Pervasive Technology Institute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Applications &amp; Different</a:t>
            </a:r>
            <a:r>
              <a:rPr lang="en-US" sz="3200" dirty="0" smtClean="0"/>
              <a:t> Interconnection Patterns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609601"/>
          <a:ext cx="8839200" cy="583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692"/>
                <a:gridCol w="2210143"/>
                <a:gridCol w="2210143"/>
                <a:gridCol w="2131222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Map Only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Classic</a:t>
                      </a:r>
                    </a:p>
                    <a:p>
                      <a:pPr algn="ctr"/>
                      <a:r>
                        <a:rPr lang="en-US" sz="1800" dirty="0" smtClean="0"/>
                        <a:t>MapReduce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Ite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rative</a:t>
                      </a:r>
                      <a:r>
                        <a:rPr lang="en-US" sz="1800" baseline="0" dirty="0" smtClean="0"/>
                        <a:t> Reductions 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</a:rPr>
                        <a:t>MapReduce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Loosely Synchronous</a:t>
                      </a:r>
                      <a:endParaRPr lang="en-US" sz="1800" dirty="0"/>
                    </a:p>
                  </a:txBody>
                  <a:tcPr/>
                </a:tc>
              </a:tr>
              <a:tr h="19628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464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CAP3</a:t>
                      </a:r>
                      <a:r>
                        <a:rPr lang="en-US" sz="1600" dirty="0" smtClean="0"/>
                        <a:t>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Document conversion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PDF -&gt; HTML)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Brute force searches in cryptography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Parametric sweeps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 Energy</a:t>
                      </a:r>
                      <a:r>
                        <a:rPr lang="en-US" sz="1600" baseline="0" dirty="0" smtClean="0"/>
                        <a:t> Physics (</a:t>
                      </a:r>
                      <a:r>
                        <a:rPr lang="en-US" sz="1600" b="1" baseline="0" dirty="0" smtClean="0"/>
                        <a:t>HEP</a:t>
                      </a:r>
                      <a:r>
                        <a:rPr lang="en-US" sz="1600" baseline="0" dirty="0" smtClean="0"/>
                        <a:t>) </a:t>
                      </a:r>
                      <a:r>
                        <a:rPr lang="en-US" sz="1600" dirty="0" smtClean="0"/>
                        <a:t>Histograms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SWG</a:t>
                      </a:r>
                      <a:r>
                        <a:rPr lang="en-US" sz="1600" baseline="0" dirty="0" smtClean="0"/>
                        <a:t> gene alignment</a:t>
                      </a:r>
                      <a:endParaRPr lang="en-US" sz="1600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sorting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Information retrieval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Expectation maximization algorithms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Clustering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Linear Algebra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Many MPI scientific applications utilizing</a:t>
                      </a:r>
                      <a:r>
                        <a:rPr lang="en-US" sz="1600" baseline="0" dirty="0" smtClean="0"/>
                        <a:t> wide variety of communication constructs including local interactions</a:t>
                      </a:r>
                    </a:p>
                  </a:txBody>
                  <a:tcPr/>
                </a:tc>
              </a:tr>
              <a:tr h="15276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CAP3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Gene Assembly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PolarGrid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Matlab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data analysis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Information Retrieval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HEP Data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Analysis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Calculation of Pairwise Distances for ALU Sequences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Kmeans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Deterministic Annealing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Clustering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Multidimensional Scaling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MDS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Solving Differential Equations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particle dynamics with short range forces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6241002" y="11904955"/>
            <a:ext cx="1420427" cy="61256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62800" y="11049000"/>
            <a:ext cx="429827" cy="7620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609600" y="1600200"/>
            <a:ext cx="1524000" cy="1512332"/>
            <a:chOff x="762000" y="1219200"/>
            <a:chExt cx="1524000" cy="1512332"/>
          </a:xfrm>
        </p:grpSpPr>
        <p:sp>
          <p:nvSpPr>
            <p:cNvPr id="37" name="TextBox 36"/>
            <p:cNvSpPr txBox="1"/>
            <p:nvPr/>
          </p:nvSpPr>
          <p:spPr>
            <a:xfrm>
              <a:off x="1066800" y="12192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>
                <a:endCxn id="39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>
                <a:endCxn id="42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/>
                <p:cNvCxnSpPr>
                  <a:endCxn id="50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143000" y="236220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Output</a:t>
                </a: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1600" y="160020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map</a:t>
                </a:r>
                <a:endParaRPr lang="en-US" dirty="0"/>
              </a:p>
            </p:txBody>
          </p:sp>
        </p:grpSp>
      </p:grpSp>
      <p:grpSp>
        <p:nvGrpSpPr>
          <p:cNvPr id="6" name="Group 105"/>
          <p:cNvGrpSpPr/>
          <p:nvPr/>
        </p:nvGrpSpPr>
        <p:grpSpPr>
          <a:xfrm>
            <a:off x="2590800" y="1524000"/>
            <a:ext cx="2129474" cy="1600200"/>
            <a:chOff x="6705600" y="1905000"/>
            <a:chExt cx="2129474" cy="1600200"/>
          </a:xfrm>
        </p:grpSpPr>
        <p:sp>
          <p:nvSpPr>
            <p:cNvPr id="54" name="TextBox 53"/>
            <p:cNvSpPr txBox="1"/>
            <p:nvPr/>
          </p:nvSpPr>
          <p:spPr>
            <a:xfrm>
              <a:off x="70866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endCxn id="56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4"/>
              <a:endCxn id="70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endCxn id="59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9" idx="4"/>
              <a:endCxn id="70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endCxn id="67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7" idx="4"/>
              <a:endCxn id="70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152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>
              <a:stCxn id="56" idx="4"/>
              <a:endCxn id="71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9" idx="4"/>
              <a:endCxn id="71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67" idx="4"/>
              <a:endCxn id="71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001000" y="29718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</p:grpSp>
      <p:sp>
        <p:nvSpPr>
          <p:cNvPr id="132" name="Arc 131"/>
          <p:cNvSpPr/>
          <p:nvPr/>
        </p:nvSpPr>
        <p:spPr>
          <a:xfrm rot="856400">
            <a:off x="5452446" y="1546558"/>
            <a:ext cx="1014734" cy="1706020"/>
          </a:xfrm>
          <a:prstGeom prst="arc">
            <a:avLst>
              <a:gd name="adj1" fmla="val 13184796"/>
              <a:gd name="adj2" fmla="val 6304267"/>
            </a:avLst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62"/>
          <p:cNvGrpSpPr/>
          <p:nvPr/>
        </p:nvGrpSpPr>
        <p:grpSpPr>
          <a:xfrm>
            <a:off x="4724400" y="1447800"/>
            <a:ext cx="2141390" cy="1752600"/>
            <a:chOff x="4572000" y="1752600"/>
            <a:chExt cx="2141390" cy="1752600"/>
          </a:xfrm>
        </p:grpSpPr>
        <p:sp>
          <p:nvSpPr>
            <p:cNvPr id="108" name="TextBox 107"/>
            <p:cNvSpPr txBox="1"/>
            <p:nvPr/>
          </p:nvSpPr>
          <p:spPr>
            <a:xfrm>
              <a:off x="47244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4572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/>
            <p:cNvCxnSpPr>
              <a:endCxn id="109" idx="0"/>
            </p:cNvCxnSpPr>
            <p:nvPr/>
          </p:nvCxnSpPr>
          <p:spPr>
            <a:xfrm rot="5400000">
              <a:off x="4610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9" idx="4"/>
              <a:endCxn id="121" idx="1"/>
            </p:cNvCxnSpPr>
            <p:nvPr/>
          </p:nvCxnSpPr>
          <p:spPr>
            <a:xfrm rot="16200000" flipH="1">
              <a:off x="47244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953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endCxn id="112" idx="0"/>
            </p:cNvCxnSpPr>
            <p:nvPr/>
          </p:nvCxnSpPr>
          <p:spPr>
            <a:xfrm rot="5400000">
              <a:off x="4991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2" idx="4"/>
              <a:endCxn id="121" idx="0"/>
            </p:cNvCxnSpPr>
            <p:nvPr/>
          </p:nvCxnSpPr>
          <p:spPr>
            <a:xfrm rot="5400000">
              <a:off x="49911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57912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>
              <a:endCxn id="115" idx="0"/>
            </p:cNvCxnSpPr>
            <p:nvPr/>
          </p:nvCxnSpPr>
          <p:spPr>
            <a:xfrm rot="5400000">
              <a:off x="58293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4"/>
              <a:endCxn id="121" idx="7"/>
            </p:cNvCxnSpPr>
            <p:nvPr/>
          </p:nvCxnSpPr>
          <p:spPr>
            <a:xfrm rot="5400000">
              <a:off x="54413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5410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626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816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49530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5562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Arrow Connector 122"/>
            <p:cNvCxnSpPr>
              <a:stCxn id="109" idx="4"/>
              <a:endCxn id="122" idx="1"/>
            </p:cNvCxnSpPr>
            <p:nvPr/>
          </p:nvCxnSpPr>
          <p:spPr>
            <a:xfrm rot="16200000" flipH="1">
              <a:off x="50292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2" idx="4"/>
              <a:endCxn id="122" idx="0"/>
            </p:cNvCxnSpPr>
            <p:nvPr/>
          </p:nvCxnSpPr>
          <p:spPr>
            <a:xfrm rot="16200000" flipH="1">
              <a:off x="52959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5" idx="4"/>
              <a:endCxn id="122" idx="7"/>
            </p:cNvCxnSpPr>
            <p:nvPr/>
          </p:nvCxnSpPr>
          <p:spPr>
            <a:xfrm rot="5400000">
              <a:off x="57461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5400000">
              <a:off x="49918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5400000">
              <a:off x="5601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2"/>
            <p:cNvGrpSpPr/>
            <p:nvPr/>
          </p:nvGrpSpPr>
          <p:grpSpPr>
            <a:xfrm>
              <a:off x="5334000" y="3124200"/>
              <a:ext cx="198119" cy="45719"/>
              <a:chOff x="7696200" y="2743200"/>
              <a:chExt cx="198119" cy="4571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648200" y="31242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38800" y="1752600"/>
              <a:ext cx="107459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iterations</a:t>
              </a:r>
              <a:endParaRPr lang="en-US" dirty="0"/>
            </a:p>
          </p:txBody>
        </p:sp>
      </p:grpSp>
      <p:grpSp>
        <p:nvGrpSpPr>
          <p:cNvPr id="13" name="Group 161"/>
          <p:cNvGrpSpPr/>
          <p:nvPr/>
        </p:nvGrpSpPr>
        <p:grpSpPr>
          <a:xfrm>
            <a:off x="6934200" y="1524000"/>
            <a:ext cx="1752600" cy="1676400"/>
            <a:chOff x="6934200" y="1828800"/>
            <a:chExt cx="1752600" cy="1676400"/>
          </a:xfrm>
        </p:grpSpPr>
        <p:sp>
          <p:nvSpPr>
            <p:cNvPr id="135" name="Rectangle 134"/>
            <p:cNvSpPr/>
            <p:nvPr/>
          </p:nvSpPr>
          <p:spPr>
            <a:xfrm>
              <a:off x="7162800" y="2057400"/>
              <a:ext cx="12954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6973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7354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162800" y="25146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162800" y="28194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543800" y="25146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Pij</a:t>
              </a:r>
              <a:endParaRPr lang="en-US" dirty="0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7658894" y="2247106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0800000">
              <a:off x="7239000" y="2667000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Arc 159"/>
            <p:cNvSpPr/>
            <p:nvPr/>
          </p:nvSpPr>
          <p:spPr>
            <a:xfrm flipV="1">
              <a:off x="6934200" y="25908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Arc 160"/>
            <p:cNvSpPr/>
            <p:nvPr/>
          </p:nvSpPr>
          <p:spPr>
            <a:xfrm rot="16200000" flipV="1">
              <a:off x="7162800" y="24384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9200" y="6488668"/>
            <a:ext cx="463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Domain of MapReduce and Iterative Extensions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096000" y="662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304800" y="66294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648866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648200" y="609600"/>
            <a:ext cx="2209800" cy="5867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Some Life Sciences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EST (Expressed Sequence Tag) </a:t>
            </a:r>
            <a:r>
              <a:rPr lang="en-US" dirty="0" smtClean="0"/>
              <a:t>sequence assembly program using DNA sequence assembly program software CAP3.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Metagenomics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Alu</a:t>
            </a:r>
            <a:r>
              <a:rPr lang="en-US" dirty="0" smtClean="0"/>
              <a:t> repetition alignment using Smith Waterman dissimilarity computations followed by MPI applications for Clustering and MDS (Multi Dimensional Scaling) for dimension reduction before visualization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Correlating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Childhood obesity with environmental factors </a:t>
            </a:r>
            <a:r>
              <a:rPr lang="en-US" dirty="0" smtClean="0"/>
              <a:t>by combining medical records with Geographical Information data with over 100 attributes using correlation computation, MDS and genetic algorithms for choosing optimal environmental factors.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Mapping the 26 million entries in PubChem </a:t>
            </a:r>
            <a:r>
              <a:rPr lang="en-US" dirty="0" smtClean="0"/>
              <a:t>into two or three dimensions to aid selection of related chemicals with convenient Google Earth like Browser. This uses either hierarchical MDS (which cannot be applied directly as O(N</a:t>
            </a:r>
            <a:r>
              <a:rPr lang="en-US" baseline="30000" dirty="0" smtClean="0"/>
              <a:t>2</a:t>
            </a:r>
            <a:r>
              <a:rPr lang="en-US" dirty="0" smtClean="0"/>
              <a:t>)) or GTM (Generative Topographic Mapping).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en-US" dirty="0" smtClean="0"/>
              <a:t>Cloud Related Technology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MapReduce</a:t>
            </a:r>
          </a:p>
          <a:p>
            <a:pPr lvl="1"/>
            <a:r>
              <a:rPr lang="en-US" dirty="0" smtClean="0"/>
              <a:t>Hadoop</a:t>
            </a:r>
          </a:p>
          <a:p>
            <a:pPr lvl="1"/>
            <a:r>
              <a:rPr lang="en-US" dirty="0" smtClean="0"/>
              <a:t>Hadoop on Virtual Machines (private cloud)</a:t>
            </a:r>
          </a:p>
          <a:p>
            <a:pPr lvl="1"/>
            <a:r>
              <a:rPr lang="en-US" dirty="0" smtClean="0"/>
              <a:t>Dryad (Microsoft) on Windows HPCS</a:t>
            </a:r>
          </a:p>
          <a:p>
            <a:r>
              <a:rPr lang="en-US" dirty="0" smtClean="0"/>
              <a:t>MapReduce++ generalization to efficiently support iterative “maps” as in clustering, MDS …</a:t>
            </a:r>
          </a:p>
          <a:p>
            <a:r>
              <a:rPr lang="en-US" dirty="0" smtClean="0"/>
              <a:t>Azure Microsoft cloud</a:t>
            </a:r>
          </a:p>
          <a:p>
            <a:r>
              <a:rPr lang="en-US" dirty="0" smtClean="0"/>
              <a:t>FutureGrid dynamic virtual clusters switching between VM, “</a:t>
            </a:r>
            <a:r>
              <a:rPr lang="en-US" dirty="0" err="1" smtClean="0"/>
              <a:t>Baremetal</a:t>
            </a:r>
            <a:r>
              <a:rPr lang="en-US" dirty="0" smtClean="0"/>
              <a:t>”, Windows/Linux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Alu and Sequencing Workflow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64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Data is a collection of N sequences – 100’s of characters long</a:t>
            </a:r>
          </a:p>
          <a:p>
            <a:pPr lvl="1"/>
            <a:r>
              <a:rPr lang="en-US" sz="2000" dirty="0" smtClean="0"/>
              <a:t>These cannot be thought of as vectors because there are missing characters</a:t>
            </a:r>
          </a:p>
          <a:p>
            <a:pPr lvl="1"/>
            <a:r>
              <a:rPr lang="en-US" sz="2000" dirty="0" smtClean="0"/>
              <a:t>“Multiple Sequence Alignment” (creating vectors of characters) doesn’t seem to work if N larger than O(100)</a:t>
            </a:r>
          </a:p>
          <a:p>
            <a:r>
              <a:rPr lang="en-US" sz="2000" dirty="0" smtClean="0"/>
              <a:t>Can calculate 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dissimilarities (distances) between sequences (all pairs)</a:t>
            </a:r>
          </a:p>
          <a:p>
            <a:r>
              <a:rPr lang="en-US" sz="2000" dirty="0" smtClean="0"/>
              <a:t>Find families by clustering (much better methods than Kmeans). As no vectors, use vector free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methods</a:t>
            </a:r>
          </a:p>
          <a:p>
            <a:r>
              <a:rPr lang="en-US" sz="2000" dirty="0" smtClean="0"/>
              <a:t>Map to 3D for visualization using Multidimensional Scaling MDS – also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N = 50,000 runs in 10 hours (all above) on 768 cores</a:t>
            </a:r>
          </a:p>
          <a:p>
            <a:r>
              <a:rPr lang="en-US" sz="2000" dirty="0" smtClean="0"/>
              <a:t>Our collaborators just gave us 170,000 sequences and want to look at 1.5 million – will develop new algorithms!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MapReduce++ will do all steps as MDS, Clustering just need MPI Broadcast/Reduce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Pairwise Distances – ALU Sequences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52578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Calculate pairwise distances for a collection of genes (used for clustering, MDS)</a:t>
            </a:r>
          </a:p>
          <a:p>
            <a:r>
              <a:rPr lang="en-US" dirty="0" smtClean="0"/>
              <a:t>O(N^2) problem </a:t>
            </a:r>
          </a:p>
          <a:p>
            <a:r>
              <a:rPr lang="en-US" dirty="0" smtClean="0"/>
              <a:t>“Doubly Data Parallel” at Dryad Stage</a:t>
            </a:r>
          </a:p>
          <a:p>
            <a:r>
              <a:rPr lang="en-US" dirty="0" smtClean="0"/>
              <a:t>Performance close to MPI</a:t>
            </a:r>
          </a:p>
          <a:p>
            <a:r>
              <a:rPr lang="en-US" dirty="0" smtClean="0"/>
              <a:t>Performed on 768 cores (Tempest Cluster)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147" name="Picture 3" descr="E:\academic\phd\Publications\InternPresentation\AL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6477000" cy="2864654"/>
          </a:xfrm>
          <a:prstGeom prst="rect">
            <a:avLst/>
          </a:prstGeom>
          <a:noFill/>
        </p:spPr>
      </p:pic>
      <p:graphicFrame>
        <p:nvGraphicFramePr>
          <p:cNvPr id="121" name="Chart 120"/>
          <p:cNvGraphicFramePr/>
          <p:nvPr/>
        </p:nvGraphicFramePr>
        <p:xfrm>
          <a:off x="5638800" y="4114800"/>
          <a:ext cx="350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" name="Down Arrow Callout 121"/>
          <p:cNvSpPr/>
          <p:nvPr/>
        </p:nvSpPr>
        <p:spPr>
          <a:xfrm>
            <a:off x="6858000" y="2819400"/>
            <a:ext cx="2133600" cy="1676400"/>
          </a:xfrm>
          <a:prstGeom prst="downArrowCallout">
            <a:avLst>
              <a:gd name="adj1" fmla="val 12207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125 million distances</a:t>
            </a:r>
          </a:p>
          <a:p>
            <a:pPr algn="ctr"/>
            <a:r>
              <a:rPr lang="en-US" dirty="0" smtClean="0"/>
              <a:t>4 hours &amp; 46 minutes</a:t>
            </a:r>
          </a:p>
          <a:p>
            <a:pPr algn="ctr"/>
            <a:endParaRPr lang="en-US" dirty="0"/>
          </a:p>
        </p:txBody>
      </p:sp>
      <p:pic>
        <p:nvPicPr>
          <p:cNvPr id="123" name="Picture 122" descr="C:\gcf\multicore_msft09\ACTIVEMDSProg\Genome3533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7620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125"/>
          <p:cNvSpPr txBox="1"/>
          <p:nvPr/>
        </p:nvSpPr>
        <p:spPr>
          <a:xfrm>
            <a:off x="1676400" y="5638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Processes work better than threads when used inside vertices </a:t>
            </a:r>
          </a:p>
          <a:p>
            <a:r>
              <a:rPr lang="en-US" sz="2000" b="1" dirty="0" smtClean="0"/>
              <a:t>100% utilization vs. 70%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8220"/>
            <a:ext cx="3857946" cy="35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7792" y="1092168"/>
            <a:ext cx="4910188" cy="357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2480" y="5072085"/>
            <a:ext cx="3292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Block Arrangement in Dryad</a:t>
            </a:r>
            <a:br>
              <a:rPr lang="en-US" dirty="0" smtClean="0"/>
            </a:br>
            <a:r>
              <a:rPr lang="en-US" dirty="0" smtClean="0"/>
              <a:t>and Hadoop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46605" y="4999059"/>
            <a:ext cx="3006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Execution Model in Dryad</a:t>
            </a:r>
            <a:br>
              <a:rPr lang="en-US" dirty="0" smtClean="0"/>
            </a:br>
            <a:r>
              <a:rPr lang="en-US" dirty="0" smtClean="0"/>
              <a:t>and Hadoop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Hadoop/Dryad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6172200"/>
            <a:ext cx="5799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Need to generate a single file with full </a:t>
            </a:r>
            <a:r>
              <a:rPr lang="en-US" b="1" dirty="0" err="1" smtClean="0"/>
              <a:t>NxN</a:t>
            </a:r>
            <a:r>
              <a:rPr lang="en-US" b="1" dirty="0" smtClean="0"/>
              <a:t> distance matrix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gcf\multicore_msft09\ACTIVEMDSProg\ALU35339\AllAlu35339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G30000-17clusters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eoffrey Fox\Desktop\URGENT\MC30000\MG30000_Select2and5_10Clusters_Chinorm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80794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</a:t>
            </a:r>
            <a:r>
              <a:rPr lang="en-US" dirty="0" err="1" smtClean="0"/>
              <a:t>Subclustering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0" y="1383268"/>
            <a:ext cx="9144000" cy="5474732"/>
            <a:chOff x="0" y="381000"/>
            <a:chExt cx="9144000" cy="5474732"/>
          </a:xfrm>
        </p:grpSpPr>
        <p:graphicFrame>
          <p:nvGraphicFramePr>
            <p:cNvPr id="20" name="Chart 19"/>
            <p:cNvGraphicFramePr/>
            <p:nvPr/>
          </p:nvGraphicFramePr>
          <p:xfrm>
            <a:off x="0" y="381000"/>
            <a:ext cx="9144000" cy="5353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4038600" y="54864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51816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77200" y="14478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610394" y="5180806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3658394" y="5485606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8596" y="2078019"/>
              <a:ext cx="24533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Parallel Overhead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6800" y="3429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3429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90240" y="4191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86400" y="5105400"/>
              <a:ext cx="1579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Parallelism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3600" y="838200"/>
              <a:ext cx="4977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Clustering by Deterministic Annealing</a:t>
              </a:r>
              <a:endParaRPr lang="en-US" sz="2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29000" y="32004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32766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3000" y="40386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86600" y="34290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00" y="4572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Pairwise Clustering</a:t>
            </a:r>
            <a:br>
              <a:rPr lang="en-US" dirty="0" smtClean="0"/>
            </a:br>
            <a:r>
              <a:rPr lang="en-US" dirty="0" smtClean="0"/>
              <a:t>30,000 Points on Tempest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5943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Collaborators in 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2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3200" i="1" dirty="0" smtClean="0">
                <a:solidFill>
                  <a:srgbClr val="33CC33"/>
                </a:solidFill>
                <a:latin typeface="Arial" pitchFamily="34" charset="0"/>
              </a:rPr>
              <a:t> </a:t>
            </a:r>
            <a:r>
              <a:rPr lang="en-US" sz="3200" dirty="0" smtClean="0"/>
              <a:t>Project</a:t>
            </a:r>
            <a:endParaRPr lang="en-US" sz="32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00400" y="1600200"/>
            <a:ext cx="2133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altLang="ja-JP" sz="8000" b="1" dirty="0" smtClean="0">
                <a:ea typeface="ＭＳ Ｐゴシック" pitchFamily="34" charset="-128"/>
              </a:rPr>
              <a:t>Indiana </a:t>
            </a:r>
            <a:r>
              <a:rPr lang="en-US" altLang="ja-JP" sz="8000" b="1" dirty="0">
                <a:ea typeface="ＭＳ Ｐゴシック" pitchFamily="34" charset="-128"/>
              </a:rPr>
              <a:t>University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5600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00B050"/>
                </a:solidFill>
                <a:latin typeface="Calibri" pitchFamily="34" charset="0"/>
              </a:rPr>
              <a:t>A</a:t>
            </a:r>
            <a:r>
              <a:rPr lang="en-US" sz="5600" dirty="0">
                <a:solidFill>
                  <a:srgbClr val="99FF3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Technology Team</a:t>
            </a:r>
            <a:endParaRPr lang="en-US" sz="5600" dirty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Geoffrey Fox 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Judy Qiu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Scott Beason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Jaliya  </a:t>
            </a:r>
            <a:r>
              <a:rPr lang="en-US" sz="6400" dirty="0">
                <a:ea typeface="Arial Unicode MS" pitchFamily="34" charset="-128"/>
                <a:cs typeface="Arial Unicode MS" pitchFamily="34" charset="-128"/>
              </a:rPr>
              <a:t>Ekanayake 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Thilina Gunarathne</a:t>
            </a: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800" dirty="0" smtClean="0"/>
              <a:t>Thilina Gunarathne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Jong Youl Choi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Yang Ruan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Seung-Hee Bae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Hui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Li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Saliya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Ekanayake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lang="en-US" sz="66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1600200"/>
            <a:ext cx="2819400" cy="2819400"/>
          </a:xfrm>
          <a:prstGeom prst="rect">
            <a:avLst/>
          </a:prstGeom>
        </p:spPr>
        <p:txBody>
          <a:bodyPr lIns="45720" rIns="45720">
            <a:normAutofit fontScale="25000" lnSpcReduction="20000"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altLang="zh-CN" sz="8000" b="1" dirty="0" smtClean="0"/>
              <a:t>Microsoft Research</a:t>
            </a:r>
            <a:endParaRPr lang="en-US" sz="8000" b="1" dirty="0"/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56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Technology </a:t>
            </a: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Collaboration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56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Azure (Clouds)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Dennis Gannon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Roger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Barga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Dryad (Parallel Runtime)</a:t>
            </a:r>
            <a:endParaRPr lang="en-US" sz="6400" dirty="0" smtClean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Christophe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Poulain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CCR (Threading)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George </a:t>
            </a: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Chrysanthakopoulos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DSS  (Services)</a:t>
            </a:r>
            <a:endParaRPr lang="en-US" sz="6400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Henrik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>
                <a:latin typeface="+mn-lt"/>
                <a:ea typeface="Arial Unicode MS" pitchFamily="34" charset="-128"/>
                <a:cs typeface="Arial Unicode MS" pitchFamily="34" charset="-128"/>
              </a:rPr>
              <a:t>Frystyk</a:t>
            </a:r>
            <a:r>
              <a:rPr lang="en-US" sz="6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Nielsen</a:t>
            </a:r>
            <a:endParaRPr lang="en-US" sz="64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867400" y="1600200"/>
            <a:ext cx="3352800" cy="3886200"/>
          </a:xfrm>
          <a:prstGeom prst="rect">
            <a:avLst/>
          </a:prstGeom>
        </p:spPr>
        <p:txBody>
          <a:bodyPr lIns="45720" rIns="45720">
            <a:normAutofit fontScale="3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6200" b="1" dirty="0" smtClean="0">
                <a:ea typeface="ＭＳ Ｐゴシック" pitchFamily="34" charset="-128"/>
              </a:rPr>
              <a:t>Applications</a:t>
            </a:r>
            <a:endParaRPr lang="en-US" sz="6200" b="1" dirty="0" smtClean="0">
              <a:latin typeface="+mn-lt"/>
              <a:ea typeface="ＭＳ Ｐゴシック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Bioinformatics, CGB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Haixu Tang, Mina Rho,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Peter </a:t>
            </a:r>
            <a:r>
              <a:rPr lang="en-US" sz="4900" dirty="0" err="1" smtClean="0">
                <a:ea typeface="SimSun" pitchFamily="2" charset="-122"/>
              </a:rPr>
              <a:t>Cherbas</a:t>
            </a:r>
            <a:r>
              <a:rPr lang="en-US" sz="4900" dirty="0" smtClean="0">
                <a:ea typeface="SimSun" pitchFamily="2" charset="-122"/>
              </a:rPr>
              <a:t>, Qunfeng Dong</a:t>
            </a: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IU </a:t>
            </a:r>
            <a:r>
              <a:rPr lang="en-US" sz="4900" dirty="0">
                <a:solidFill>
                  <a:srgbClr val="0070C0"/>
                </a:solidFill>
                <a:ea typeface="SimSun" pitchFamily="2" charset="-122"/>
              </a:rPr>
              <a:t>Medical School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Gilbert </a:t>
            </a:r>
            <a:r>
              <a:rPr lang="en-US" sz="4900" dirty="0">
                <a:ea typeface="SimSun" pitchFamily="2" charset="-122"/>
              </a:rPr>
              <a:t>Liu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latin typeface="+mn-lt"/>
                <a:ea typeface="SimSun" pitchFamily="2" charset="-122"/>
              </a:rPr>
              <a:t>Demographics (Polis Center)</a:t>
            </a:r>
            <a:endParaRPr lang="en-US" sz="4900" dirty="0">
              <a:solidFill>
                <a:srgbClr val="0070C0"/>
              </a:solidFill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latin typeface="+mn-lt"/>
                <a:ea typeface="SimSun" pitchFamily="2" charset="-122"/>
              </a:rPr>
              <a:t>    Neil </a:t>
            </a:r>
            <a:r>
              <a:rPr lang="en-US" sz="4900" dirty="0" err="1">
                <a:latin typeface="+mn-lt"/>
                <a:ea typeface="SimSun" pitchFamily="2" charset="-122"/>
              </a:rPr>
              <a:t>Devadasan</a:t>
            </a:r>
            <a:endParaRPr lang="en-US" sz="4900" dirty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err="1" smtClean="0">
                <a:solidFill>
                  <a:srgbClr val="0070C0"/>
                </a:solidFill>
                <a:ea typeface="SimSun" pitchFamily="2" charset="-122"/>
              </a:rPr>
              <a:t>Cheminformatics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David Wild, </a:t>
            </a:r>
            <a:r>
              <a:rPr lang="en-US" sz="4900" dirty="0" err="1" smtClean="0">
                <a:ea typeface="SimSun" pitchFamily="2" charset="-122"/>
              </a:rPr>
              <a:t>Qian</a:t>
            </a:r>
            <a:r>
              <a:rPr lang="en-US" sz="4900" dirty="0" smtClean="0">
                <a:ea typeface="SimSun" pitchFamily="2" charset="-122"/>
              </a:rPr>
              <a:t> Zhu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Physics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CMS group at Caltech (Julian Bunn)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362200"/>
            <a:ext cx="1794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Community Grids Lab</a:t>
            </a:r>
          </a:p>
          <a:p>
            <a:pPr lvl="0"/>
            <a:r>
              <a:rPr lang="en-US" sz="1400" dirty="0" smtClean="0">
                <a:solidFill>
                  <a:schemeClr val="accent1"/>
                </a:solidFill>
              </a:rPr>
              <a:t>and UITS RT – PTI</a:t>
            </a:r>
          </a:p>
          <a:p>
            <a:r>
              <a:rPr lang="en-US" sz="1400" dirty="0" smtClean="0"/>
              <a:t> </a:t>
            </a:r>
            <a:br>
              <a:rPr lang="en-US" sz="1400" dirty="0" smtClean="0"/>
            </a:b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Dryad versus MPI for Smith Waterman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2840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Flat is perfect scaling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Dryad Scaling on Smith Waterman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077200" cy="456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2840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Flat is perfect scaling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/>
              <a:t>Dryad for Inhomogeneous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096000"/>
            <a:ext cx="5951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Flat is perfect scaling – measured on Tempest</a:t>
            </a:r>
            <a:endParaRPr lang="en-US" sz="2400" b="1" dirty="0"/>
          </a:p>
        </p:txBody>
      </p:sp>
      <p:grpSp>
        <p:nvGrpSpPr>
          <p:cNvPr id="3" name="Group 4"/>
          <p:cNvGrpSpPr/>
          <p:nvPr/>
        </p:nvGrpSpPr>
        <p:grpSpPr>
          <a:xfrm>
            <a:off x="838199" y="1600200"/>
            <a:ext cx="7162801" cy="4345023"/>
            <a:chOff x="1456224" y="909603"/>
            <a:chExt cx="5963790" cy="387523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692" t="1735" r="16143" b="6186"/>
            <a:stretch>
              <a:fillRect/>
            </a:stretch>
          </p:blipFill>
          <p:spPr bwMode="auto">
            <a:xfrm>
              <a:off x="1870038" y="909603"/>
              <a:ext cx="5549976" cy="3875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1153440" y="2477159"/>
              <a:ext cx="900524" cy="294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Time (ms)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7590" y="3996654"/>
              <a:ext cx="2952056" cy="293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Sequence Length Standard Deviation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47993" y="1238220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Mean Length 400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39000" y="160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3135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990600"/>
            <a:ext cx="7467600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Calculation Time per Pair [A,B]  </a:t>
            </a:r>
            <a:r>
              <a:rPr lang="el-GR" sz="2800" b="1" dirty="0" smtClean="0"/>
              <a:t>α</a:t>
            </a:r>
            <a:r>
              <a:rPr lang="en-US" sz="2200" b="1" dirty="0" smtClean="0"/>
              <a:t> Length A * Length B   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Hadoop/Dryad Comparison</a:t>
            </a:r>
            <a:br>
              <a:rPr lang="en-US" sz="3200" dirty="0" smtClean="0"/>
            </a:br>
            <a:r>
              <a:rPr lang="en-US" sz="3200" dirty="0" smtClean="0"/>
              <a:t>“Homogeneous” Data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867400"/>
            <a:ext cx="7660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Dryad with Windows HPCS compared to Hadoop with Linux RHEL on </a:t>
            </a:r>
            <a:r>
              <a:rPr lang="en-US" b="1" dirty="0" err="1" smtClean="0"/>
              <a:t>Idataplex</a:t>
            </a:r>
            <a:endParaRPr lang="en-US" b="1" dirty="0" smtClean="0"/>
          </a:p>
          <a:p>
            <a:r>
              <a:rPr lang="en-US" b="1" dirty="0" smtClean="0"/>
              <a:t>Using real data with standard deviation/length = 0.1</a:t>
            </a:r>
            <a:endParaRPr lang="en-US" b="1" dirty="0"/>
          </a:p>
        </p:txBody>
      </p:sp>
      <p:grpSp>
        <p:nvGrpSpPr>
          <p:cNvPr id="3" name="Group 5"/>
          <p:cNvGrpSpPr/>
          <p:nvPr/>
        </p:nvGrpSpPr>
        <p:grpSpPr>
          <a:xfrm>
            <a:off x="1307068" y="1524000"/>
            <a:ext cx="6398708" cy="4094835"/>
            <a:chOff x="-293132" y="2763165"/>
            <a:chExt cx="6398708" cy="4094835"/>
          </a:xfrm>
        </p:grpSpPr>
        <p:graphicFrame>
          <p:nvGraphicFramePr>
            <p:cNvPr id="7" name="Chart 6"/>
            <p:cNvGraphicFramePr/>
            <p:nvPr/>
          </p:nvGraphicFramePr>
          <p:xfrm>
            <a:off x="0" y="2763165"/>
            <a:ext cx="6105576" cy="409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 rot="16200000">
              <a:off x="-1382758" y="4386191"/>
              <a:ext cx="2548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Time per Alignment (ms)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91078" y="299084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Dryad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7591" y="4049721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Hadoop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Hadoop/Dryad Comparison</a:t>
            </a:r>
            <a:br>
              <a:rPr lang="en-US" sz="3200" dirty="0" smtClean="0"/>
            </a:br>
            <a:r>
              <a:rPr lang="en-US" sz="3200" dirty="0" smtClean="0"/>
              <a:t>Inhomogeneous Data I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248400"/>
            <a:ext cx="862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Dryad with Windows HPCS compared to Hadoop with Linux RHEL on </a:t>
            </a:r>
            <a:r>
              <a:rPr lang="en-US" b="1" dirty="0" err="1" smtClean="0"/>
              <a:t>Idataplex</a:t>
            </a:r>
            <a:r>
              <a:rPr lang="en-US" b="1" dirty="0" smtClean="0"/>
              <a:t> (32 nodes)</a:t>
            </a:r>
            <a:endParaRPr lang="en-US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066800" y="801469"/>
          <a:ext cx="6858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54864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Inhomogeneity of data does not have a significant effect when the sequence lengths are randomly distributed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Hadoop/Dryad Comparison</a:t>
            </a:r>
            <a:br>
              <a:rPr lang="en-US" sz="3200" dirty="0" smtClean="0"/>
            </a:br>
            <a:r>
              <a:rPr lang="en-US" sz="3200" dirty="0" smtClean="0"/>
              <a:t>Inhomogeneous Data II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324600"/>
            <a:ext cx="862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Dryad with Windows HPCS compared to Hadoop with Linux RHEL on </a:t>
            </a:r>
            <a:r>
              <a:rPr lang="en-US" b="1" dirty="0" err="1" smtClean="0"/>
              <a:t>Idataplex</a:t>
            </a:r>
            <a:r>
              <a:rPr lang="en-US" b="1" dirty="0" smtClean="0"/>
              <a:t> (32 nodes)</a:t>
            </a:r>
            <a:endParaRPr lang="en-US" b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762000" y="990600"/>
          <a:ext cx="746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" y="54864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This shows the natural load balancing of Hadoop MR dynamic task assignment using a global pipe line in contrast to the  </a:t>
            </a:r>
            <a:r>
              <a:rPr lang="en-US" sz="2000" b="1" dirty="0" err="1" smtClean="0"/>
              <a:t>DryadLinq</a:t>
            </a:r>
            <a:r>
              <a:rPr lang="en-US" sz="2000" b="1" dirty="0" smtClean="0"/>
              <a:t> static assignment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Hadoop VM Performance 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91200"/>
            <a:ext cx="8229600" cy="868363"/>
          </a:xfrm>
        </p:spPr>
        <p:txBody>
          <a:bodyPr/>
          <a:lstStyle/>
          <a:p>
            <a:r>
              <a:rPr lang="en-US" dirty="0" smtClean="0"/>
              <a:t>15.3% Degradation at largest data set size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14400" y="1524000"/>
          <a:ext cx="58674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066800"/>
            <a:ext cx="6728189" cy="52322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Degradation = (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baremetal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baremetal</a:t>
            </a:r>
            <a:endParaRPr lang="en-US" sz="28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Block Dependence of Dryad SW-G</a:t>
            </a:r>
            <a:br>
              <a:rPr lang="en-US" dirty="0" smtClean="0"/>
            </a:br>
            <a:r>
              <a:rPr lang="en-US" dirty="0" smtClean="0"/>
              <a:t>Processing on 32 node </a:t>
            </a:r>
            <a:r>
              <a:rPr lang="en-US" dirty="0" err="1" smtClean="0"/>
              <a:t>IDataplex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74648" y="1785915"/>
          <a:ext cx="7047009" cy="3359196"/>
        </p:xfrm>
        <a:graphic>
          <a:graphicData uri="http://schemas.openxmlformats.org/drawingml/2006/table">
            <a:tbl>
              <a:tblPr/>
              <a:tblGrid>
                <a:gridCol w="2708930"/>
                <a:gridCol w="1518540"/>
                <a:gridCol w="1379827"/>
                <a:gridCol w="1439712"/>
              </a:tblGrid>
              <a:tr h="3732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Dryad Block Size D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</a:rPr>
                        <a:t>128x128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</a:rPr>
                        <a:t>64x64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</a:rPr>
                        <a:t>32x32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4648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Time to partition data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1.839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</a:rPr>
                        <a:t>2.224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</a:rPr>
                        <a:t>2.224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648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Time to process data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30820.0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32035.0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39458.0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648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Time to merge files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60.0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60.0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60.0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64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Total Time 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096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30882.0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096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32097.0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39520.0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53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570" y="5400702"/>
            <a:ext cx="730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Smaller number of blocks D increases data size per block and makes cache use less efficient</a:t>
            </a:r>
          </a:p>
          <a:p>
            <a:pPr algn="l"/>
            <a:r>
              <a:rPr lang="en-US" dirty="0" smtClean="0"/>
              <a:t>Other plots have 64 by 64 blocking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PhyloD using Azure and DryadLINQ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257800"/>
            <a:ext cx="8229600" cy="1219200"/>
          </a:xfrm>
        </p:spPr>
        <p:txBody>
          <a:bodyPr/>
          <a:lstStyle/>
          <a:p>
            <a:pPr lvl="0"/>
            <a:r>
              <a:rPr lang="en-US" dirty="0" smtClean="0"/>
              <a:t>Derive associations between HLA alleles and HIV codons and between codons themselves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77200" y="533400"/>
            <a:ext cx="5836920" cy="6096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ntitle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1219200"/>
            <a:ext cx="4191000" cy="35814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 descr="Phyl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990600"/>
            <a:ext cx="3348684" cy="38437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Mapping of PhyloD to Azure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228600" y="1524000"/>
          <a:ext cx="8745742" cy="4984168"/>
        </p:xfrm>
        <a:graphic>
          <a:graphicData uri="http://schemas.openxmlformats.org/presentationml/2006/ole">
            <p:oleObj spid="_x0000_s118786" r:id="rId4" imgW="9885770" imgH="563420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Cluster Configurations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066800"/>
          <a:ext cx="8534400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0574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Feature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GCB-K18 @ MSR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</a:rPr>
                        <a:t>iDataplex</a:t>
                      </a:r>
                      <a:r>
                        <a:rPr lang="en-US" sz="2000" dirty="0" smtClean="0">
                          <a:latin typeface="+mn-lt"/>
                        </a:rPr>
                        <a:t>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Tempest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CPU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E7450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2.40GHz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CPU /# Cores per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 / 24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16 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32GB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48GB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Network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 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Gbps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Infiniband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Operating</a:t>
                      </a:r>
                      <a:r>
                        <a:rPr lang="en-US" sz="1800" baseline="0" dirty="0" smtClean="0">
                          <a:latin typeface="+mn-lt"/>
                        </a:rPr>
                        <a:t> System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Red Hat Enterprise Linux Server -64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# Nodes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Total CPU</a:t>
                      </a:r>
                      <a:r>
                        <a:rPr lang="en-US" sz="1800" baseline="0" dirty="0" smtClean="0">
                          <a:latin typeface="+mn-lt"/>
                        </a:rPr>
                        <a:t> Cores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768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Up Arrow Callout 7"/>
          <p:cNvSpPr/>
          <p:nvPr/>
        </p:nvSpPr>
        <p:spPr>
          <a:xfrm>
            <a:off x="25146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10" name="Up Arrow Callout 9"/>
          <p:cNvSpPr/>
          <p:nvPr/>
        </p:nvSpPr>
        <p:spPr>
          <a:xfrm>
            <a:off x="4419600" y="5791200"/>
            <a:ext cx="2286000" cy="7620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Hadoop/ Dryad / MPI</a:t>
            </a:r>
            <a:endParaRPr lang="en-US" dirty="0"/>
          </a:p>
        </p:txBody>
      </p:sp>
      <p:sp>
        <p:nvSpPr>
          <p:cNvPr id="11" name="Up Arrow Callout 10"/>
          <p:cNvSpPr/>
          <p:nvPr/>
        </p:nvSpPr>
        <p:spPr>
          <a:xfrm>
            <a:off x="67818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 / MPI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486400"/>
            <a:ext cx="44958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Efficiency vs. </a:t>
            </a:r>
            <a:r>
              <a:rPr lang="en-US" sz="3400" dirty="0" smtClean="0"/>
              <a:t>number</a:t>
            </a:r>
            <a:r>
              <a:rPr lang="en-US" dirty="0" smtClean="0"/>
              <a:t> of worker roles in PhyloD prototype run on Azure March CTP</a:t>
            </a:r>
            <a:endParaRPr lang="en-US" dirty="0"/>
          </a:p>
        </p:txBody>
      </p:sp>
      <p:pic>
        <p:nvPicPr>
          <p:cNvPr id="4" name="Picture 3" descr="E:\academic\phd\Publications\MTIGS09\gnuplot\phyloD_efficiency_bw.ep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953000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 descr="E:\academic\phd\Publications\MTIGS09\gnuplot\phyloD_active_workers_bw.ep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057400"/>
            <a:ext cx="42672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48200" y="52578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Number of active Azure workers during a run of PhyloD application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PhyloD Azure 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en-US" dirty="0" smtClean="0"/>
              <a:t>MapReduce++ (CGL-MapReduce)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62400"/>
            <a:ext cx="9144000" cy="3048000"/>
          </a:xfrm>
        </p:spPr>
        <p:txBody>
          <a:bodyPr>
            <a:normAutofit/>
          </a:bodyPr>
          <a:lstStyle/>
          <a:p>
            <a:pPr marL="489833" indent="-489833" defTabSz="1306220">
              <a:spcBef>
                <a:spcPts val="0"/>
              </a:spcBef>
              <a:defRPr/>
            </a:pPr>
            <a:r>
              <a:rPr lang="en-US" sz="2400" dirty="0" smtClean="0"/>
              <a:t>Streaming based communication</a:t>
            </a:r>
          </a:p>
          <a:p>
            <a:pPr marL="489833" indent="-489833" defTabSz="1306220">
              <a:spcBef>
                <a:spcPts val="0"/>
              </a:spcBef>
              <a:defRPr/>
            </a:pPr>
            <a:r>
              <a:rPr lang="en-US" sz="2400" dirty="0" smtClean="0"/>
              <a:t>Intermediate results are directly transferred from the map tasks to the reduce tasks – </a:t>
            </a:r>
            <a:r>
              <a:rPr lang="en-US" sz="2400" b="1" dirty="0" smtClean="0"/>
              <a:t>eliminates local files</a:t>
            </a:r>
          </a:p>
          <a:p>
            <a:pPr marL="489833" indent="-489833" defTabSz="1306220">
              <a:spcBef>
                <a:spcPts val="0"/>
              </a:spcBef>
              <a:defRPr/>
            </a:pPr>
            <a:r>
              <a:rPr lang="en-US" sz="2400" dirty="0" smtClean="0"/>
              <a:t>Cacheable map/reduce tasks - Static data remains in memory</a:t>
            </a:r>
          </a:p>
          <a:p>
            <a:pPr marL="489833" indent="-489833" defTabSz="1306220">
              <a:spcBef>
                <a:spcPts val="0"/>
              </a:spcBef>
              <a:defRPr/>
            </a:pPr>
            <a:r>
              <a:rPr lang="en-US" sz="2400" dirty="0" smtClean="0"/>
              <a:t>Combine phase to combine reductions</a:t>
            </a:r>
          </a:p>
          <a:p>
            <a:pPr marL="489833" indent="-489833" defTabSz="1306220">
              <a:spcBef>
                <a:spcPts val="0"/>
              </a:spcBef>
              <a:defRPr/>
            </a:pPr>
            <a:r>
              <a:rPr lang="en-US" sz="2400" dirty="0" smtClean="0"/>
              <a:t>User Program is the </a:t>
            </a:r>
            <a:r>
              <a:rPr lang="en-US" sz="2400" b="1" dirty="0" smtClean="0"/>
              <a:t>composer</a:t>
            </a:r>
            <a:r>
              <a:rPr lang="en-US" sz="2400" dirty="0" smtClean="0"/>
              <a:t> of MapReduce computations</a:t>
            </a:r>
          </a:p>
          <a:p>
            <a:pPr marL="489833" indent="-489833" defTabSz="1306220">
              <a:spcBef>
                <a:spcPts val="0"/>
              </a:spcBef>
              <a:defRPr/>
            </a:pPr>
            <a:r>
              <a:rPr lang="en-US" sz="2400" b="1" dirty="0" smtClean="0"/>
              <a:t>Extends the MapReduce model to iterative computations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grpSp>
        <p:nvGrpSpPr>
          <p:cNvPr id="5" name="Group 195"/>
          <p:cNvGrpSpPr/>
          <p:nvPr/>
        </p:nvGrpSpPr>
        <p:grpSpPr>
          <a:xfrm>
            <a:off x="838200" y="990600"/>
            <a:ext cx="5486400" cy="2895600"/>
            <a:chOff x="1371600" y="762000"/>
            <a:chExt cx="4572000" cy="2438400"/>
          </a:xfrm>
        </p:grpSpPr>
        <p:sp>
          <p:nvSpPr>
            <p:cNvPr id="6" name="Rounded Rectangle 5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Data Split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0386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bg1"/>
                  </a:solidFill>
                </a:rPr>
                <a:t>D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8600" y="1524000"/>
              <a:ext cx="834100" cy="59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MR</a:t>
              </a:r>
            </a:p>
            <a:p>
              <a:pPr algn="ctr"/>
              <a:r>
                <a:rPr lang="en-US" sz="2000" b="1" dirty="0" smtClean="0"/>
                <a:t>Driver</a:t>
              </a:r>
              <a:endParaRPr lang="en-US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53000" y="1524000"/>
              <a:ext cx="990600" cy="59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User</a:t>
              </a:r>
            </a:p>
            <a:p>
              <a:pPr algn="ctr"/>
              <a:r>
                <a:rPr lang="en-US" sz="2000" b="1" dirty="0" smtClean="0"/>
                <a:t>Program</a:t>
              </a:r>
              <a:endParaRPr lang="en-US" sz="2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7800" y="762000"/>
              <a:ext cx="4495800" cy="336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Pub/Sub Broker Network</a:t>
              </a:r>
              <a:endParaRPr lang="en-US" sz="20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bg1"/>
                  </a:solidFill>
                </a:rPr>
                <a:t>D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038600" y="2743200"/>
              <a:ext cx="1146361" cy="336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File System</a:t>
              </a:r>
              <a:endParaRPr lang="en-US" sz="2000" b="1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Up-Down Arrow 25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Up-Down Arrow 26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Up-Down Arrow 27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Hexagon 28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</a:rPr>
                <a:t>M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</a:rPr>
                <a:t>R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Hexagon 30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</a:rPr>
                <a:t>M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</a:rPr>
                <a:t>R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Hexagon 32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</a:rPr>
                <a:t>M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</a:rPr>
                <a:t>R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Hexagon 34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</a:rPr>
                <a:t>M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</a:rPr>
                <a:t>R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1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52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50" name="Flowchart: Connector 49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lowchart: Connector 50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48" name="Flowchart: Connector 47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Flowchart: Connector 48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46" name="Flowchart: Connector 45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Flowchart: Connector 46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828800" y="1219200"/>
              <a:ext cx="1423467" cy="336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Worker Nodes</a:t>
              </a:r>
              <a:endParaRPr lang="en-US" sz="2000" b="1" dirty="0"/>
            </a:p>
          </p:txBody>
        </p:sp>
      </p:grpSp>
      <p:sp>
        <p:nvSpPr>
          <p:cNvPr id="54" name="Hexagon 53"/>
          <p:cNvSpPr/>
          <p:nvPr/>
        </p:nvSpPr>
        <p:spPr>
          <a:xfrm>
            <a:off x="6446519" y="1158240"/>
            <a:ext cx="487680" cy="27432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446519" y="1615440"/>
            <a:ext cx="365760" cy="27432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Up-Down Arrow 55"/>
          <p:cNvSpPr/>
          <p:nvPr/>
        </p:nvSpPr>
        <p:spPr>
          <a:xfrm>
            <a:off x="6568439" y="2621280"/>
            <a:ext cx="243840" cy="36576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sz="2000" b="1" dirty="0"/>
          </a:p>
        </p:txBody>
      </p:sp>
      <p:sp>
        <p:nvSpPr>
          <p:cNvPr id="57" name="Rectangle 56"/>
          <p:cNvSpPr/>
          <p:nvPr/>
        </p:nvSpPr>
        <p:spPr>
          <a:xfrm>
            <a:off x="6446519" y="2164080"/>
            <a:ext cx="487680" cy="2743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34200" y="1066800"/>
            <a:ext cx="1599738" cy="43967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000" b="1" dirty="0" smtClean="0"/>
              <a:t>Map Worker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934199" y="1524000"/>
            <a:ext cx="1894113" cy="43967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000" b="1" dirty="0" smtClean="0"/>
              <a:t>Reduce Worker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934199" y="2072640"/>
            <a:ext cx="1534977" cy="43967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000" b="1" dirty="0" smtClean="0"/>
              <a:t>MRDeamon</a:t>
            </a:r>
            <a:endParaRPr lang="en-US" sz="2000" b="1" dirty="0"/>
          </a:p>
        </p:txBody>
      </p:sp>
      <p:cxnSp>
        <p:nvCxnSpPr>
          <p:cNvPr id="61" name="Straight Arrow Connector 60"/>
          <p:cNvCxnSpPr/>
          <p:nvPr/>
        </p:nvCxnSpPr>
        <p:spPr>
          <a:xfrm rot="5400000">
            <a:off x="6508749" y="3351530"/>
            <a:ext cx="365760" cy="25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934199" y="3078480"/>
            <a:ext cx="1949513" cy="43967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000" b="1" dirty="0" smtClean="0"/>
              <a:t>Communication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CAP3 - DNA Sequence Assembly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0"/>
            <a:ext cx="8534400" cy="1066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IQueryable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LineRecord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inputFiles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PartitionedTable.Get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LineRecord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uri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IQueryable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OutputInfo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inputFiles.Select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(x=&gt;ExecuteCAP3(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x.line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220" y="6565612"/>
            <a:ext cx="8982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[1] X. Huang, A. </a:t>
            </a:r>
            <a:r>
              <a:rPr lang="en-US" sz="1400" dirty="0" err="1" smtClean="0"/>
              <a:t>Madan</a:t>
            </a:r>
            <a:r>
              <a:rPr lang="en-US" sz="1400" dirty="0" smtClean="0"/>
              <a:t>, “CAP3: A DNA Sequence Assembly Program,” Genome Research, vol. 9, no. 9, pp. 868-877, 1999.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838200"/>
            <a:ext cx="7391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EST (Expressed Sequence Tag) corresponds to messenger RNAs (mRNAs) transcribed from the genes residing on chromosomes. Each individual EST sequence represents a fragment of mRNA, and the EST assembly aims to re-construct full-length mRNA sequences for each expressed gene. </a:t>
            </a:r>
            <a:endParaRPr lang="en-US" sz="1400" b="1" dirty="0">
              <a:solidFill>
                <a:srgbClr val="7030A0"/>
              </a:solidFill>
            </a:endParaRPr>
          </a:p>
        </p:txBody>
      </p:sp>
      <p:grpSp>
        <p:nvGrpSpPr>
          <p:cNvPr id="6" name="Group 55"/>
          <p:cNvGrpSpPr/>
          <p:nvPr/>
        </p:nvGrpSpPr>
        <p:grpSpPr>
          <a:xfrm>
            <a:off x="381000" y="1676400"/>
            <a:ext cx="1895475" cy="2731532"/>
            <a:chOff x="381000" y="2133600"/>
            <a:chExt cx="1895475" cy="2731532"/>
          </a:xfrm>
        </p:grpSpPr>
        <p:grpSp>
          <p:nvGrpSpPr>
            <p:cNvPr id="7" name="Group 33"/>
            <p:cNvGrpSpPr/>
            <p:nvPr/>
          </p:nvGrpSpPr>
          <p:grpSpPr>
            <a:xfrm>
              <a:off x="381000" y="2438400"/>
              <a:ext cx="1895475" cy="2139950"/>
              <a:chOff x="381000" y="2133600"/>
              <a:chExt cx="1895475" cy="2139950"/>
            </a:xfrm>
          </p:grpSpPr>
          <p:grpSp>
            <p:nvGrpSpPr>
              <p:cNvPr id="9" name="Group 32"/>
              <p:cNvGrpSpPr/>
              <p:nvPr/>
            </p:nvGrpSpPr>
            <p:grpSpPr>
              <a:xfrm>
                <a:off x="381000" y="2133600"/>
                <a:ext cx="752475" cy="2139950"/>
                <a:chOff x="381000" y="2133600"/>
                <a:chExt cx="752475" cy="213995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457200" y="3048000"/>
                  <a:ext cx="6096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V</a:t>
                  </a:r>
                  <a:endParaRPr lang="en-US" dirty="0"/>
                </a:p>
              </p:txBody>
            </p:sp>
            <p:pic>
              <p:nvPicPr>
                <p:cNvPr id="1027" name="Picture 3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81000" y="2133600"/>
                  <a:ext cx="752475" cy="7524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28" name="Picture 4" descr="C:\Users\jaliya\AppData\Local\Microsoft\Windows\Temporary Internet Files\Content.IE5\FAU9V9F3\MCj0432605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1000" y="3581400"/>
                  <a:ext cx="692150" cy="69215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0" name="Straight Arrow Connector 19"/>
                <p:cNvCxnSpPr/>
                <p:nvPr/>
              </p:nvCxnSpPr>
              <p:spPr>
                <a:xfrm rot="5400000">
                  <a:off x="648494" y="29329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rot="5400000">
                  <a:off x="648494" y="35425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28"/>
              <p:cNvGrpSpPr/>
              <p:nvPr/>
            </p:nvGrpSpPr>
            <p:grpSpPr>
              <a:xfrm>
                <a:off x="1524000" y="2133600"/>
                <a:ext cx="752475" cy="2139950"/>
                <a:chOff x="1295400" y="2133600"/>
                <a:chExt cx="752475" cy="213995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1371600" y="3048000"/>
                  <a:ext cx="6096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V</a:t>
                  </a:r>
                  <a:endParaRPr lang="en-US" dirty="0"/>
                </a:p>
              </p:txBody>
            </p:sp>
            <p:pic>
              <p:nvPicPr>
                <p:cNvPr id="23" name="Picture 3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295400" y="2133600"/>
                  <a:ext cx="752475" cy="7524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4" descr="C:\Users\jaliya\AppData\Local\Microsoft\Windows\Temporary Internet Files\Content.IE5\FAU9V9F3\MCj0432605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95400" y="3581400"/>
                  <a:ext cx="692150" cy="69215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5" name="Straight Arrow Connector 24"/>
                <p:cNvCxnSpPr/>
                <p:nvPr/>
              </p:nvCxnSpPr>
              <p:spPr>
                <a:xfrm rot="5400000">
                  <a:off x="1562894" y="29329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rot="5400000">
                  <a:off x="1562894" y="35425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31"/>
              <p:cNvGrpSpPr/>
              <p:nvPr/>
            </p:nvGrpSpPr>
            <p:grpSpPr>
              <a:xfrm>
                <a:off x="1219200" y="3200400"/>
                <a:ext cx="228600" cy="76200"/>
                <a:chOff x="1219200" y="3200400"/>
                <a:chExt cx="228600" cy="7620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371600" y="3200400"/>
                  <a:ext cx="76200" cy="762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219200" y="3200400"/>
                  <a:ext cx="76200" cy="762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381000" y="2133600"/>
              <a:ext cx="1870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files (FASTA)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5800" y="4495800"/>
              <a:ext cx="1290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 files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486400" y="3200400"/>
            <a:ext cx="33528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\\GCB-K18-N01\DryadData\cap3\cluster34442.fsa</a:t>
            </a:r>
          </a:p>
          <a:p>
            <a:r>
              <a:rPr lang="en-US" sz="1200" dirty="0" smtClean="0"/>
              <a:t>\\GCB-K18-N01\DryadData\cap3\cluster34443.fsa</a:t>
            </a:r>
            <a:endParaRPr lang="en-US" sz="2800" dirty="0" smtClean="0"/>
          </a:p>
          <a:p>
            <a:r>
              <a:rPr lang="en-US" sz="2800" b="1" dirty="0" smtClean="0"/>
              <a:t>...</a:t>
            </a:r>
          </a:p>
          <a:p>
            <a:r>
              <a:rPr lang="en-US" sz="1200" dirty="0" smtClean="0"/>
              <a:t>\\GCB-K18-N01\DryadData\cap3\cluster34467.fsa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86400" y="1752600"/>
            <a:ext cx="3352800" cy="12926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\</a:t>
            </a:r>
            <a:r>
              <a:rPr lang="en-US" sz="1200" dirty="0" err="1" smtClean="0"/>
              <a:t>DryadData</a:t>
            </a:r>
            <a:r>
              <a:rPr lang="en-US" sz="1200" dirty="0" smtClean="0"/>
              <a:t>\cap3\cap3data</a:t>
            </a:r>
          </a:p>
          <a:p>
            <a:r>
              <a:rPr lang="en-US" sz="1200" dirty="0" smtClean="0"/>
              <a:t>10</a:t>
            </a:r>
          </a:p>
          <a:p>
            <a:r>
              <a:rPr lang="en-US" sz="1200" dirty="0" smtClean="0"/>
              <a:t>0,344,CGB-K18-N01</a:t>
            </a:r>
          </a:p>
          <a:p>
            <a:r>
              <a:rPr lang="en-US" sz="1200" dirty="0" smtClean="0"/>
              <a:t>1,344,CGB-K18-N01</a:t>
            </a:r>
          </a:p>
          <a:p>
            <a:r>
              <a:rPr lang="en-US" b="1" dirty="0" smtClean="0"/>
              <a:t>…</a:t>
            </a:r>
          </a:p>
          <a:p>
            <a:r>
              <a:rPr lang="en-US" sz="1200" dirty="0" smtClean="0"/>
              <a:t>9,344,CGB-K18-N01</a:t>
            </a:r>
          </a:p>
        </p:txBody>
      </p:sp>
      <p:grpSp>
        <p:nvGrpSpPr>
          <p:cNvPr id="12" name="Group 51"/>
          <p:cNvGrpSpPr/>
          <p:nvPr/>
        </p:nvGrpSpPr>
        <p:grpSpPr>
          <a:xfrm>
            <a:off x="2895600" y="1600200"/>
            <a:ext cx="2209800" cy="3505200"/>
            <a:chOff x="2971800" y="2209800"/>
            <a:chExt cx="2209800" cy="3505200"/>
          </a:xfrm>
        </p:grpSpPr>
        <p:grpSp>
          <p:nvGrpSpPr>
            <p:cNvPr id="13" name="Group 49"/>
            <p:cNvGrpSpPr/>
            <p:nvPr/>
          </p:nvGrpSpPr>
          <p:grpSpPr>
            <a:xfrm>
              <a:off x="2971800" y="2514600"/>
              <a:ext cx="2209800" cy="3200400"/>
              <a:chOff x="2895600" y="2133600"/>
              <a:chExt cx="2209800" cy="32004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895600" y="2133600"/>
                <a:ext cx="2209800" cy="32004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39"/>
              <p:cNvGrpSpPr/>
              <p:nvPr/>
            </p:nvGrpSpPr>
            <p:grpSpPr>
              <a:xfrm>
                <a:off x="2895600" y="4343400"/>
                <a:ext cx="996950" cy="990600"/>
                <a:chOff x="4489450" y="3276600"/>
                <a:chExt cx="1225550" cy="1228725"/>
              </a:xfrm>
            </p:grpSpPr>
            <p:pic>
              <p:nvPicPr>
                <p:cNvPr id="1029" name="Picture 5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89450" y="3438525"/>
                  <a:ext cx="1066800" cy="1066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5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572000" y="3352800"/>
                  <a:ext cx="1066800" cy="1066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5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48200" y="3276600"/>
                  <a:ext cx="1066800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2" name="TextBox 41"/>
              <p:cNvSpPr txBox="1"/>
              <p:nvPr/>
            </p:nvSpPr>
            <p:spPr>
              <a:xfrm>
                <a:off x="2971800" y="3124200"/>
                <a:ext cx="2066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Cap3data.00000000</a:t>
                </a:r>
                <a:endParaRPr lang="en-US" dirty="0"/>
              </a:p>
            </p:txBody>
          </p:sp>
          <p:pic>
            <p:nvPicPr>
              <p:cNvPr id="1030" name="Picture 6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048000" y="3429000"/>
                <a:ext cx="681037" cy="681037"/>
              </a:xfrm>
              <a:prstGeom prst="rect">
                <a:avLst/>
              </a:prstGeom>
              <a:noFill/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3810000" y="4572000"/>
                <a:ext cx="11721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Input files </a:t>
                </a:r>
              </a:p>
              <a:p>
                <a:r>
                  <a:rPr lang="en-US" dirty="0" smtClean="0"/>
                  <a:t>(FASTA)</a:t>
                </a:r>
                <a:endParaRPr lang="en-US" dirty="0"/>
              </a:p>
            </p:txBody>
          </p:sp>
          <p:pic>
            <p:nvPicPr>
              <p:cNvPr id="46" name="Picture 6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048000" y="2438400"/>
                <a:ext cx="681037" cy="681037"/>
              </a:xfrm>
              <a:prstGeom prst="rect">
                <a:avLst/>
              </a:prstGeom>
              <a:noFill/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3048000" y="2133600"/>
                <a:ext cx="1320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Cap3data.pf</a:t>
                </a:r>
                <a:endParaRPr lang="en-US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3276600" y="2209800"/>
              <a:ext cx="1471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GCB-K18-N01</a:t>
              </a:r>
              <a:endParaRPr lang="en-US" b="1" dirty="0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5029200" y="2286000"/>
            <a:ext cx="3048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5029200" y="3505200"/>
            <a:ext cx="3048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CAP3 - Performance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E:\academic\phd\Publications\eScience2009\gnuplot\cap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858783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Iterative Computations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0"/>
            <a:ext cx="3405613" cy="2844509"/>
          </a:xfrm>
          <a:prstGeom prst="rect">
            <a:avLst/>
          </a:prstGeom>
          <a:noFill/>
        </p:spPr>
      </p:pic>
      <p:pic>
        <p:nvPicPr>
          <p:cNvPr id="5" name="Picture 2" descr="E:\academic\phd\Publications\eScience2009\gnuplot\kme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86200"/>
            <a:ext cx="4343400" cy="2763532"/>
          </a:xfrm>
          <a:prstGeom prst="rect">
            <a:avLst/>
          </a:prstGeom>
          <a:noFill/>
        </p:spPr>
      </p:pic>
      <p:pic>
        <p:nvPicPr>
          <p:cNvPr id="40965" name="Picture 5" descr="D:\academic\phd\Publications\CloudComp09\figures\matri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85800"/>
            <a:ext cx="2286000" cy="2843349"/>
          </a:xfrm>
          <a:prstGeom prst="rect">
            <a:avLst/>
          </a:prstGeom>
          <a:noFill/>
        </p:spPr>
      </p:pic>
      <p:pic>
        <p:nvPicPr>
          <p:cNvPr id="40966" name="Picture 6" descr="D:\academic\phd\Publications\CloudComp09\figures\figure-7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886200"/>
            <a:ext cx="4114800" cy="2788384"/>
          </a:xfrm>
          <a:prstGeom prst="rect">
            <a:avLst/>
          </a:prstGeom>
          <a:noFill/>
        </p:spPr>
      </p:pic>
      <p:sp>
        <p:nvSpPr>
          <p:cNvPr id="11" name="Right Arrow Callout 10"/>
          <p:cNvSpPr/>
          <p:nvPr/>
        </p:nvSpPr>
        <p:spPr>
          <a:xfrm>
            <a:off x="152400" y="1447800"/>
            <a:ext cx="1371600" cy="685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3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K-means</a:t>
            </a:r>
          </a:p>
          <a:p>
            <a:pPr algn="ctr"/>
            <a:endParaRPr lang="en-US" dirty="0"/>
          </a:p>
        </p:txBody>
      </p:sp>
      <p:sp>
        <p:nvSpPr>
          <p:cNvPr id="12" name="Right Arrow Callout 11"/>
          <p:cNvSpPr/>
          <p:nvPr/>
        </p:nvSpPr>
        <p:spPr>
          <a:xfrm>
            <a:off x="4876800" y="1447800"/>
            <a:ext cx="2057400" cy="685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3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Matrix Multiplication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581400"/>
            <a:ext cx="255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 of K-Means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3581400"/>
            <a:ext cx="407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Parallel Overhead  Matrix Multiplication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 Energy Physics Data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14800"/>
            <a:ext cx="8534400" cy="2743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Histogramming of events from a large (up to 1TB) data set</a:t>
            </a:r>
          </a:p>
          <a:p>
            <a:r>
              <a:rPr lang="en-US" dirty="0" smtClean="0"/>
              <a:t>Data analysis requires ROOT framework (ROOT Interpreted Scripts)</a:t>
            </a:r>
            <a:endParaRPr lang="en-US" dirty="0"/>
          </a:p>
          <a:p>
            <a:r>
              <a:rPr lang="en-US" dirty="0" smtClean="0"/>
              <a:t>Performance depends on disk access speeds</a:t>
            </a:r>
          </a:p>
          <a:p>
            <a:r>
              <a:rPr lang="en-US" dirty="0" smtClean="0"/>
              <a:t>Hadoop implementation uses a shared parallel file system (</a:t>
            </a:r>
            <a:r>
              <a:rPr lang="en-US" dirty="0" err="1" smtClean="0"/>
              <a:t>Lustre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ROOT scripts cannot access data from HDFS</a:t>
            </a:r>
          </a:p>
          <a:p>
            <a:pPr lvl="1"/>
            <a:r>
              <a:rPr lang="en-US" dirty="0" smtClean="0"/>
              <a:t>On demand data movement has significant overhead</a:t>
            </a:r>
          </a:p>
          <a:p>
            <a:r>
              <a:rPr lang="en-US" dirty="0" smtClean="0"/>
              <a:t>Dryad stores data in local disks </a:t>
            </a:r>
          </a:p>
          <a:p>
            <a:pPr lvl="1"/>
            <a:r>
              <a:rPr lang="en-US" dirty="0" smtClean="0"/>
              <a:t>Better performance</a:t>
            </a:r>
          </a:p>
        </p:txBody>
      </p:sp>
      <p:pic>
        <p:nvPicPr>
          <p:cNvPr id="4" name="Picture 3" descr="HEP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3331336" cy="2438400"/>
          </a:xfrm>
          <a:prstGeom prst="rect">
            <a:avLst/>
          </a:prstGeom>
        </p:spPr>
      </p:pic>
      <p:pic>
        <p:nvPicPr>
          <p:cNvPr id="4098" name="Picture 2" descr="E:\academic\phd\Publications\eScience2009\gnuplot\he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762000"/>
            <a:ext cx="4931632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010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Reduce Phase of Particle Physics </a:t>
            </a:r>
            <a:br>
              <a:rPr lang="en-US" sz="3200" dirty="0" smtClean="0"/>
            </a:br>
            <a:r>
              <a:rPr lang="en-US" sz="3200" dirty="0" smtClean="0"/>
              <a:t>“Find the Higgs” using Dryad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943600"/>
            <a:ext cx="8001000" cy="68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Combine Histograms produced by separate Root “Maps” (of event data to partial histograms) into a single Histogram delivered to Client</a:t>
            </a:r>
            <a:endParaRPr lang="en-US" sz="2000" dirty="0"/>
          </a:p>
        </p:txBody>
      </p:sp>
      <p:pic>
        <p:nvPicPr>
          <p:cNvPr id="1026" name="Picture 2" descr="C:\Documents and Settings\Geoffrey Fox\Desktop\hep_sc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48611" cy="472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2895600"/>
            <a:ext cx="217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Higgs in Monte Carlo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Kmeans Clustering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14800"/>
            <a:ext cx="8153400" cy="2743200"/>
          </a:xfrm>
        </p:spPr>
        <p:txBody>
          <a:bodyPr>
            <a:normAutofit lnSpcReduction="10000"/>
          </a:bodyPr>
          <a:lstStyle/>
          <a:p>
            <a:r>
              <a:rPr lang="en-US" sz="2100" dirty="0" smtClean="0"/>
              <a:t>Iteratively refining operation</a:t>
            </a:r>
          </a:p>
          <a:p>
            <a:r>
              <a:rPr lang="en-US" sz="2100" dirty="0" smtClean="0"/>
              <a:t>New maps/reducers/vertices in every iteration </a:t>
            </a:r>
          </a:p>
          <a:p>
            <a:r>
              <a:rPr lang="en-US" sz="2100" dirty="0" smtClean="0"/>
              <a:t>File system based communication</a:t>
            </a:r>
          </a:p>
          <a:p>
            <a:r>
              <a:rPr lang="en-US" sz="2100" dirty="0" smtClean="0"/>
              <a:t>Loop unrolling in DryadLINQ provide better performance</a:t>
            </a:r>
          </a:p>
          <a:p>
            <a:r>
              <a:rPr lang="en-US" sz="2100" dirty="0" smtClean="0"/>
              <a:t>The overheads are extremely large compared to MPI</a:t>
            </a:r>
          </a:p>
          <a:p>
            <a:r>
              <a:rPr lang="en-US" sz="2100" dirty="0" smtClean="0"/>
              <a:t>CGL-MapReduce is an example of MapReduce++ -- supports MapReduce model with iteration (data stays in memory and communication via streams not files)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3558013" cy="2971800"/>
          </a:xfrm>
          <a:prstGeom prst="rect">
            <a:avLst/>
          </a:prstGeom>
          <a:noFill/>
        </p:spPr>
      </p:pic>
      <p:pic>
        <p:nvPicPr>
          <p:cNvPr id="5122" name="Picture 2" descr="E:\academic\phd\Publications\eScience2009\gnuplot\kme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85800"/>
            <a:ext cx="5410200" cy="34422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72200" y="2819400"/>
            <a:ext cx="219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for 20 iterations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5867400" y="4648200"/>
            <a:ext cx="228600" cy="5334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4572000"/>
            <a:ext cx="1211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Large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Overheads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Different Hardware/VM configurations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7921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Invariant used in selecting the number of MPI processes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990600"/>
          <a:ext cx="8610601" cy="431596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71602"/>
                <a:gridCol w="2057400"/>
                <a:gridCol w="1676400"/>
                <a:gridCol w="1951405"/>
                <a:gridCol w="1553794"/>
              </a:tblGrid>
              <a:tr h="1371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/>
                        <a:t>Ref</a:t>
                      </a:r>
                      <a:endParaRPr lang="en-US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/>
                        <a:t>Description</a:t>
                      </a:r>
                      <a:endParaRPr lang="en-US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/>
                        <a:t>Number of CPU cores </a:t>
                      </a:r>
                      <a:r>
                        <a:rPr lang="en-US" sz="1800" dirty="0" smtClean="0"/>
                        <a:t>per virtual </a:t>
                      </a:r>
                      <a:r>
                        <a:rPr lang="en-US" sz="1800" dirty="0"/>
                        <a:t>or bare-metal node</a:t>
                      </a:r>
                      <a:endParaRPr lang="en-US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/>
                        <a:t>Amount of memory (GB) </a:t>
                      </a:r>
                      <a:r>
                        <a:rPr lang="en-US" sz="1800" dirty="0" smtClean="0"/>
                        <a:t>per virtual </a:t>
                      </a:r>
                      <a:r>
                        <a:rPr lang="en-US" sz="1800" dirty="0"/>
                        <a:t>or bare-metal node</a:t>
                      </a:r>
                      <a:endParaRPr lang="en-US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Number of virtual or bare-metal </a:t>
                      </a:r>
                      <a:r>
                        <a:rPr lang="en-US" sz="1800" dirty="0" smtClean="0"/>
                        <a:t>nodes</a:t>
                      </a:r>
                      <a:endParaRPr lang="en-US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844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/>
                        <a:t>BM</a:t>
                      </a:r>
                      <a:endParaRPr lang="en-US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/>
                        <a:t>Bare-metal node</a:t>
                      </a:r>
                      <a:endParaRPr lang="en-US" sz="18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/>
                        <a:t>8</a:t>
                      </a:r>
                      <a:endParaRPr lang="en-US" sz="18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/>
                        <a:t>32</a:t>
                      </a:r>
                      <a:endParaRPr lang="en-US" sz="18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/>
                        <a:t>16</a:t>
                      </a:r>
                      <a:endParaRPr lang="en-US" sz="18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/>
                        <a:t>1-VM-8-core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US" sz="1200" b="1" dirty="0" smtClean="0"/>
                        <a:t>High-CPU Extra Large Instance)</a:t>
                      </a:r>
                      <a:endParaRPr lang="en-US" sz="12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/>
                        <a:t>1 VM instance per bare-metal node</a:t>
                      </a:r>
                      <a:endParaRPr lang="en-US" sz="18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/>
                        <a:t>8</a:t>
                      </a:r>
                      <a:endParaRPr lang="en-US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/>
                        <a:t>30 (2GB is reserved for Dom0)</a:t>
                      </a:r>
                      <a:endParaRPr lang="en-US" sz="18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/>
                        <a:t>16</a:t>
                      </a:r>
                      <a:endParaRPr lang="en-US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86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/>
                        <a:t>2-VM-4- core</a:t>
                      </a:r>
                      <a:endParaRPr lang="en-US" sz="18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/>
                        <a:t>2  VM instances per bare-metal node</a:t>
                      </a:r>
                      <a:endParaRPr lang="en-US" sz="18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/>
                        <a:t>4</a:t>
                      </a:r>
                      <a:endParaRPr lang="en-US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/>
                        <a:t>15</a:t>
                      </a:r>
                      <a:endParaRPr lang="en-US" sz="18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/>
                        <a:t>32</a:t>
                      </a:r>
                      <a:endParaRPr lang="en-US" sz="18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/>
                        <a:t>4-VM-2-core</a:t>
                      </a:r>
                      <a:endParaRPr lang="en-US" sz="18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/>
                        <a:t>4 VM instances per bare-metal node</a:t>
                      </a:r>
                      <a:endParaRPr lang="en-US" sz="18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/>
                        <a:t>2</a:t>
                      </a:r>
                      <a:endParaRPr lang="en-US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/>
                        <a:t>7.5</a:t>
                      </a:r>
                      <a:endParaRPr lang="en-US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/>
                        <a:t>64</a:t>
                      </a:r>
                      <a:endParaRPr lang="en-US" sz="18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/>
                        <a:t>8-VM-1-core</a:t>
                      </a:r>
                      <a:endParaRPr lang="en-US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/>
                        <a:t>8 VM instances per bare-metal node</a:t>
                      </a:r>
                      <a:endParaRPr lang="en-US" sz="18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/>
                        <a:t>1</a:t>
                      </a:r>
                      <a:endParaRPr lang="en-US" sz="18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/>
                        <a:t>3.75</a:t>
                      </a:r>
                      <a:endParaRPr lang="en-US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/>
                        <a:t>128</a:t>
                      </a:r>
                      <a:endParaRPr lang="en-US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1066800" y="6019800"/>
            <a:ext cx="7069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ja-JP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Number of MPI processes = Number of CPU cores used</a:t>
            </a: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MPI Applications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14350" cy="200025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6700" cy="15240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6700" cy="152400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14350" cy="200025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6700" cy="1524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6700" cy="1524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90525" cy="31432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4325" cy="28575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4325" cy="28575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61975" cy="2000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17145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52425" cy="171450"/>
          </a:xfrm>
          <a:prstGeom prst="rect">
            <a:avLst/>
          </a:prstGeom>
          <a:noFill/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04800" y="762000"/>
          <a:ext cx="8534400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737360"/>
                <a:gridCol w="2249978"/>
                <a:gridCol w="2870662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Matrix multiplication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K-means clustering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Concurrent Wave Equation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Cannon’s Algorithm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square process grid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K-means Clustering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Fixed number of iterations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vibrating string is (split) into points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Each MPI process updates the amplitude over time</a:t>
                      </a:r>
                      <a:endParaRPr lang="en-US" dirty="0"/>
                    </a:p>
                  </a:txBody>
                  <a:tcPr/>
                </a:tc>
              </a:tr>
              <a:tr h="1021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Grain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Computation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O</a:t>
                      </a:r>
                      <a:r>
                        <a:rPr lang="en-US" b="1" baseline="0" dirty="0" smtClean="0"/>
                        <a:t> (n^3)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O(n)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O(n)</a:t>
                      </a:r>
                      <a:endParaRPr lang="en-US" b="1" dirty="0"/>
                    </a:p>
                  </a:txBody>
                  <a:tcPr/>
                </a:tc>
              </a:tr>
              <a:tr h="1021080">
                <a:tc>
                  <a:txBody>
                    <a:bodyPr/>
                    <a:lstStyle/>
                    <a:p>
                      <a:r>
                        <a:rPr lang="en-US" dirty="0" smtClean="0"/>
                        <a:t>Message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Communication Complexity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O(n^2)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O(1)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O(1)</a:t>
                      </a:r>
                      <a:endParaRPr lang="en-US" b="1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Communication/Computation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4"/>
          <p:cNvGrpSpPr/>
          <p:nvPr/>
        </p:nvGrpSpPr>
        <p:grpSpPr>
          <a:xfrm>
            <a:off x="2362200" y="2743200"/>
            <a:ext cx="992294" cy="978932"/>
            <a:chOff x="-1676400" y="3048000"/>
            <a:chExt cx="992294" cy="978932"/>
          </a:xfrm>
        </p:grpSpPr>
        <p:sp>
          <p:nvSpPr>
            <p:cNvPr id="17" name="Rectangle 16"/>
            <p:cNvSpPr/>
            <p:nvPr/>
          </p:nvSpPr>
          <p:spPr>
            <a:xfrm>
              <a:off x="-1676400" y="3048000"/>
              <a:ext cx="6096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-1256506" y="3314700"/>
              <a:ext cx="532606" cy="79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-990600" y="31242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-1675606" y="3657600"/>
              <a:ext cx="608806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-1524000" y="36576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4572000" y="2667000"/>
            <a:ext cx="916094" cy="1055132"/>
            <a:chOff x="-1676400" y="3048000"/>
            <a:chExt cx="916094" cy="1055132"/>
          </a:xfrm>
        </p:grpSpPr>
        <p:sp>
          <p:nvSpPr>
            <p:cNvPr id="27" name="Rectangle 26"/>
            <p:cNvSpPr/>
            <p:nvPr/>
          </p:nvSpPr>
          <p:spPr>
            <a:xfrm>
              <a:off x="-1676400" y="3048000"/>
              <a:ext cx="381000" cy="685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-1408906" y="3313906"/>
              <a:ext cx="532606" cy="79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-1066800" y="31242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-1676400" y="3810000"/>
              <a:ext cx="456406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-1600200" y="37338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2362200" y="4343400"/>
            <a:ext cx="992294" cy="978932"/>
            <a:chOff x="-1676400" y="3048000"/>
            <a:chExt cx="992294" cy="978932"/>
          </a:xfrm>
        </p:grpSpPr>
        <p:sp>
          <p:nvSpPr>
            <p:cNvPr id="45" name="Rectangle 44"/>
            <p:cNvSpPr/>
            <p:nvPr/>
          </p:nvSpPr>
          <p:spPr>
            <a:xfrm>
              <a:off x="-1676400" y="3048000"/>
              <a:ext cx="609600" cy="53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5400000">
              <a:off x="-1256506" y="3314700"/>
              <a:ext cx="532606" cy="79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-990600" y="31242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-1675606" y="3657600"/>
              <a:ext cx="608806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-1524000" y="36576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4572000" y="4419600"/>
            <a:ext cx="841498" cy="750332"/>
            <a:chOff x="-1676400" y="3276600"/>
            <a:chExt cx="841498" cy="750332"/>
          </a:xfrm>
        </p:grpSpPr>
        <p:sp>
          <p:nvSpPr>
            <p:cNvPr id="51" name="Rectangle 50"/>
            <p:cNvSpPr/>
            <p:nvPr/>
          </p:nvSpPr>
          <p:spPr>
            <a:xfrm>
              <a:off x="-1676400" y="3276600"/>
              <a:ext cx="3810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5400000">
              <a:off x="-1295003" y="3428603"/>
              <a:ext cx="304006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-1143000" y="32766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-1675606" y="3657600"/>
              <a:ext cx="456406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-1600200" y="36576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7" name="Group 74"/>
          <p:cNvGrpSpPr/>
          <p:nvPr/>
        </p:nvGrpSpPr>
        <p:grpSpPr>
          <a:xfrm>
            <a:off x="6934200" y="2743200"/>
            <a:ext cx="1292286" cy="674132"/>
            <a:chOff x="7010400" y="3505200"/>
            <a:chExt cx="1292286" cy="674132"/>
          </a:xfrm>
        </p:grpSpPr>
        <p:grpSp>
          <p:nvGrpSpPr>
            <p:cNvPr id="8" name="Group 37"/>
            <p:cNvGrpSpPr/>
            <p:nvPr/>
          </p:nvGrpSpPr>
          <p:grpSpPr>
            <a:xfrm>
              <a:off x="7010400" y="3505200"/>
              <a:ext cx="914400" cy="674132"/>
              <a:chOff x="-1676400" y="3352800"/>
              <a:chExt cx="457200" cy="674132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-1676400" y="3352800"/>
                <a:ext cx="457200" cy="228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>
                <a:off x="-1675606" y="3657600"/>
                <a:ext cx="456406" cy="158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-1600200" y="365760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  <p:cxnSp>
          <p:nvCxnSpPr>
            <p:cNvPr id="64" name="Straight Arrow Connector 63"/>
            <p:cNvCxnSpPr/>
            <p:nvPr/>
          </p:nvCxnSpPr>
          <p:spPr>
            <a:xfrm rot="5400000">
              <a:off x="7848997" y="3657203"/>
              <a:ext cx="304800" cy="79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8001000" y="3505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9" name="Group 73"/>
          <p:cNvGrpSpPr/>
          <p:nvPr/>
        </p:nvGrpSpPr>
        <p:grpSpPr>
          <a:xfrm>
            <a:off x="7010400" y="4419600"/>
            <a:ext cx="606486" cy="674132"/>
            <a:chOff x="6781800" y="5257800"/>
            <a:chExt cx="606486" cy="674132"/>
          </a:xfrm>
        </p:grpSpPr>
        <p:grpSp>
          <p:nvGrpSpPr>
            <p:cNvPr id="10" name="Group 66"/>
            <p:cNvGrpSpPr/>
            <p:nvPr/>
          </p:nvGrpSpPr>
          <p:grpSpPr>
            <a:xfrm>
              <a:off x="6781800" y="5257800"/>
              <a:ext cx="301686" cy="674132"/>
              <a:chOff x="-1676400" y="3352800"/>
              <a:chExt cx="150843" cy="674132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-1676400" y="3352800"/>
                <a:ext cx="114300" cy="228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>
                <a:off x="-1676400" y="3657600"/>
                <a:ext cx="150828" cy="158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-1676400" y="3657600"/>
                <a:ext cx="150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7086600" y="5257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rot="5400000">
              <a:off x="6934597" y="5409803"/>
              <a:ext cx="304800" cy="79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ight Triangle 75"/>
          <p:cNvSpPr/>
          <p:nvPr/>
        </p:nvSpPr>
        <p:spPr>
          <a:xfrm>
            <a:off x="2133600" y="6096000"/>
            <a:ext cx="6019800" cy="457200"/>
          </a:xfrm>
          <a:prstGeom prst="rt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Convergence is Happening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152400" y="1295400"/>
          <a:ext cx="9067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4194" y="2095500"/>
            <a:ext cx="1197571" cy="495520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Data Intensive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Paradigms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714500"/>
            <a:ext cx="3711722" cy="495520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Data intensive application (three basic activities):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capture, </a:t>
            </a:r>
            <a:r>
              <a:rPr lang="en-US" sz="1400" dirty="0" err="1" smtClean="0">
                <a:solidFill>
                  <a:srgbClr val="C00000"/>
                </a:solidFill>
              </a:rPr>
              <a:t>curation</a:t>
            </a:r>
            <a:r>
              <a:rPr lang="en-US" sz="1400" dirty="0" smtClean="0">
                <a:solidFill>
                  <a:srgbClr val="C00000"/>
                </a:solidFill>
              </a:rPr>
              <a:t>, and analysis (visualization)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8" name="Shape 7"/>
          <p:cNvCxnSpPr>
            <a:endCxn id="6" idx="2"/>
          </p:cNvCxnSpPr>
          <p:nvPr/>
        </p:nvCxnSpPr>
        <p:spPr>
          <a:xfrm flipV="1">
            <a:off x="5000625" y="2210020"/>
            <a:ext cx="2189236" cy="393481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3111500"/>
            <a:ext cx="2534284" cy="280077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Cloud infrastructure and runtime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hape 11"/>
          <p:cNvCxnSpPr>
            <a:endCxn id="9" idx="2"/>
          </p:cNvCxnSpPr>
          <p:nvPr/>
        </p:nvCxnSpPr>
        <p:spPr>
          <a:xfrm rot="10800000">
            <a:off x="1495743" y="3391577"/>
            <a:ext cx="1256985" cy="862924"/>
          </a:xfrm>
          <a:prstGeom prst="bentConnector2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64730" y="5191075"/>
            <a:ext cx="2484142" cy="280077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Parallel threading and processes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5" name="Shape 14"/>
          <p:cNvCxnSpPr>
            <a:endCxn id="13" idx="2"/>
          </p:cNvCxnSpPr>
          <p:nvPr/>
        </p:nvCxnSpPr>
        <p:spPr>
          <a:xfrm rot="10800000">
            <a:off x="2806801" y="5471152"/>
            <a:ext cx="2098600" cy="497848"/>
          </a:xfrm>
          <a:prstGeom prst="bentConnector2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MPI on Clouds: Matrix Multiplication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4648200"/>
            <a:ext cx="54102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Implements Cannon’s Algorithm</a:t>
            </a:r>
          </a:p>
          <a:p>
            <a:r>
              <a:rPr lang="en-US" dirty="0" smtClean="0"/>
              <a:t>Exchange large messages</a:t>
            </a:r>
          </a:p>
          <a:p>
            <a:r>
              <a:rPr lang="en-US" dirty="0" smtClean="0"/>
              <a:t>More susceptible to bandwidth than latency</a:t>
            </a:r>
          </a:p>
          <a:p>
            <a:r>
              <a:rPr lang="en-US" dirty="0" smtClean="0"/>
              <a:t>At 81 MPI processes, 14% reduction in speedup is seen for 1 VM per node</a:t>
            </a:r>
          </a:p>
          <a:p>
            <a:endParaRPr lang="en-US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558442" cy="304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066800"/>
            <a:ext cx="31861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Performance -  64 CPU cores</a:t>
            </a:r>
          </a:p>
          <a:p>
            <a:endParaRPr lang="en-US" dirty="0"/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3908" y="1447800"/>
            <a:ext cx="4530092" cy="311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6102" y="1066800"/>
            <a:ext cx="44978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Speedup – Fixed matrix size (5184x5184)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724400"/>
            <a:ext cx="34124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en-US" dirty="0" smtClean="0"/>
              <a:t>MPI on Clouds Kmeans Clustering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4191000"/>
            <a:ext cx="5486400" cy="2667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Perform Kmeans clustering for up to 40 million 3D data points</a:t>
            </a:r>
          </a:p>
          <a:p>
            <a:r>
              <a:rPr lang="en-US" dirty="0" smtClean="0"/>
              <a:t>Amount of communication depends only on the number of cluster centers</a:t>
            </a:r>
          </a:p>
          <a:p>
            <a:r>
              <a:rPr lang="en-US" dirty="0" smtClean="0"/>
              <a:t>Amount of communication  &lt;&lt; Computation and the amount of data processed</a:t>
            </a:r>
          </a:p>
          <a:p>
            <a:r>
              <a:rPr lang="en-US" dirty="0" smtClean="0"/>
              <a:t>At the highest granularity VMs show at least 33% overhead compared to bare-metal</a:t>
            </a:r>
          </a:p>
          <a:p>
            <a:r>
              <a:rPr lang="en-US" dirty="0" smtClean="0"/>
              <a:t>Extremely large overheads for smaller grain sizes</a:t>
            </a:r>
            <a:endParaRPr 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300968" cy="296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3000"/>
            <a:ext cx="439244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838200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 – 128 CPU cores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838200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Overhead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4171890"/>
            <a:ext cx="3657600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Overhead = (P * T(P) –T(1))/T(1)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572000"/>
            <a:ext cx="3525302" cy="206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MPI on Clouds </a:t>
            </a:r>
            <a:br>
              <a:rPr lang="en-US" dirty="0" smtClean="0"/>
            </a:br>
            <a:r>
              <a:rPr lang="en-US" dirty="0" smtClean="0"/>
              <a:t>Parallel Wave Equation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4419600" cy="2438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Clear difference in performance and speedups between VMs and bare-metal</a:t>
            </a:r>
          </a:p>
          <a:p>
            <a:r>
              <a:rPr lang="en-US" dirty="0" smtClean="0"/>
              <a:t>Very small messages (the message size in each </a:t>
            </a:r>
            <a:r>
              <a:rPr lang="en-US" i="1" dirty="0" err="1" smtClean="0"/>
              <a:t>MPI_Sendrecv</a:t>
            </a:r>
            <a:r>
              <a:rPr lang="en-US" i="1" dirty="0" smtClean="0"/>
              <a:t>() </a:t>
            </a:r>
            <a:r>
              <a:rPr lang="en-US" dirty="0" smtClean="0"/>
              <a:t>call is only 8 bytes)</a:t>
            </a:r>
          </a:p>
          <a:p>
            <a:r>
              <a:rPr lang="en-US" dirty="0" smtClean="0"/>
              <a:t>More susceptible to latency</a:t>
            </a:r>
          </a:p>
          <a:p>
            <a:r>
              <a:rPr lang="en-US" dirty="0" smtClean="0"/>
              <a:t>At 51200 data points, at least 40% decrease in performance is observed in VMs</a:t>
            </a:r>
            <a:endParaRPr lang="en-US" dirty="0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305584" cy="290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47800"/>
            <a:ext cx="4318808" cy="294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1143000"/>
            <a:ext cx="31861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Performance -  64 CPU cores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066800"/>
            <a:ext cx="38396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Total Speedup – 30720 data points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313427"/>
            <a:ext cx="4114800" cy="254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152400"/>
            <a:ext cx="90487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Performance </a:t>
            </a:r>
            <a:br>
              <a:rPr lang="en-US" dirty="0" smtClean="0"/>
            </a:br>
            <a:r>
              <a:rPr lang="en-US" dirty="0" smtClean="0"/>
              <a:t>Dimension Reduction and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Need is pervasive</a:t>
            </a:r>
          </a:p>
          <a:p>
            <a:pPr lvl="1"/>
            <a:r>
              <a:rPr lang="en-US" dirty="0" smtClean="0"/>
              <a:t>Large and high dimensional data are everywhere: biology, physics, Internet, …</a:t>
            </a:r>
          </a:p>
          <a:p>
            <a:pPr lvl="1"/>
            <a:r>
              <a:rPr lang="en-US" dirty="0" smtClean="0"/>
              <a:t>Visualization can help data analysis</a:t>
            </a:r>
          </a:p>
          <a:p>
            <a:r>
              <a:rPr lang="en-US" dirty="0" smtClean="0"/>
              <a:t> Visualization with high performance</a:t>
            </a:r>
          </a:p>
          <a:p>
            <a:pPr lvl="1"/>
            <a:r>
              <a:rPr lang="en-US" dirty="0" smtClean="0"/>
              <a:t>Map high-dimensional data into low dimensions.</a:t>
            </a:r>
          </a:p>
          <a:p>
            <a:pPr lvl="1"/>
            <a:r>
              <a:rPr lang="en-US" dirty="0" smtClean="0"/>
              <a:t>Need high performance for processing large data</a:t>
            </a:r>
          </a:p>
          <a:p>
            <a:pPr lvl="1"/>
            <a:r>
              <a:rPr lang="en-US" dirty="0" smtClean="0"/>
              <a:t>Developing high performance visualization algorithms: MDS(Multi-dimensional Scaling), GTM(Generative Topographic Mapping), DA-MDS(Deterministic Annealing MDS), DA-GTM(Deterministic Annealing GTM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r>
              <a:rPr lang="en-US" dirty="0" smtClean="0"/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26 Million </a:t>
            </a:r>
            <a:r>
              <a:rPr lang="en-US" dirty="0" err="1" smtClean="0"/>
              <a:t>PubChem</a:t>
            </a:r>
            <a:r>
              <a:rPr lang="en-US" dirty="0" smtClean="0"/>
              <a:t>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26 million </a:t>
            </a:r>
            <a:r>
              <a:rPr lang="en-US" dirty="0" err="1" smtClean="0"/>
              <a:t>PubChem</a:t>
            </a:r>
            <a:r>
              <a:rPr lang="en-US" dirty="0" smtClean="0"/>
              <a:t> compounds with 166 features</a:t>
            </a:r>
          </a:p>
          <a:p>
            <a:pPr lvl="1"/>
            <a:r>
              <a:rPr lang="en-US" dirty="0" smtClean="0"/>
              <a:t>Drug discovery</a:t>
            </a:r>
          </a:p>
          <a:p>
            <a:pPr lvl="1"/>
            <a:r>
              <a:rPr lang="en-US" dirty="0" smtClean="0"/>
              <a:t>Bioassay </a:t>
            </a:r>
          </a:p>
          <a:p>
            <a:r>
              <a:rPr lang="en-US" dirty="0" smtClean="0"/>
              <a:t>3D visualization for data exploration/mining</a:t>
            </a:r>
          </a:p>
          <a:p>
            <a:pPr lvl="1"/>
            <a:r>
              <a:rPr lang="en-US" dirty="0" smtClean="0"/>
              <a:t>Mapping by MDS</a:t>
            </a:r>
            <a:r>
              <a:rPr lang="en-US" spc="-150" dirty="0" smtClean="0"/>
              <a:t>(Multi-dimensional Scaling)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GTM</a:t>
            </a:r>
            <a:r>
              <a:rPr lang="en-US" spc="-150" dirty="0" smtClean="0"/>
              <a:t>(Generative Topographic Mapping)</a:t>
            </a:r>
          </a:p>
          <a:p>
            <a:pPr lvl="1"/>
            <a:r>
              <a:rPr lang="en-US" dirty="0" smtClean="0"/>
              <a:t>Interactive visualization tool </a:t>
            </a:r>
            <a:r>
              <a:rPr lang="en-US" dirty="0" err="1" smtClean="0">
                <a:solidFill>
                  <a:srgbClr val="990033"/>
                </a:solidFill>
              </a:rPr>
              <a:t>PlotViz</a:t>
            </a:r>
            <a:endParaRPr lang="en-US" dirty="0" smtClean="0">
              <a:solidFill>
                <a:srgbClr val="990033"/>
              </a:solidFill>
            </a:endParaRPr>
          </a:p>
          <a:p>
            <a:pPr lvl="1"/>
            <a:r>
              <a:rPr lang="en-US" dirty="0" smtClean="0"/>
              <a:t>Discover hidden structures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r="4954"/>
          <a:stretch>
            <a:fillRect/>
          </a:stretch>
        </p:blipFill>
        <p:spPr bwMode="auto">
          <a:xfrm>
            <a:off x="142874" y="1333500"/>
            <a:ext cx="3514725" cy="439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t="1230" r="8571" b="1537"/>
          <a:stretch>
            <a:fillRect/>
          </a:stretch>
        </p:blipFill>
        <p:spPr bwMode="auto">
          <a:xfrm>
            <a:off x="3524250" y="1333500"/>
            <a:ext cx="3562350" cy="439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MDS/GTM for 100K </a:t>
            </a:r>
            <a:r>
              <a:rPr lang="en-US" dirty="0" err="1" smtClean="0"/>
              <a:t>PubChem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33900" y="5842000"/>
            <a:ext cx="17526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GTM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4875" y="5842000"/>
            <a:ext cx="17526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b="1" dirty="0" smtClean="0"/>
              <a:t>MDS </a:t>
            </a:r>
            <a:endParaRPr lang="en-US" b="1" dirty="0"/>
          </a:p>
        </p:txBody>
      </p:sp>
      <p:grpSp>
        <p:nvGrpSpPr>
          <p:cNvPr id="3" name="Group 22"/>
          <p:cNvGrpSpPr/>
          <p:nvPr/>
        </p:nvGrpSpPr>
        <p:grpSpPr>
          <a:xfrm>
            <a:off x="7143750" y="2819400"/>
            <a:ext cx="2000250" cy="2290630"/>
            <a:chOff x="11430000" y="3916679"/>
            <a:chExt cx="3200400" cy="2748755"/>
          </a:xfrm>
        </p:grpSpPr>
        <p:sp>
          <p:nvSpPr>
            <p:cNvPr id="16" name="Rectangle 15"/>
            <p:cNvSpPr/>
            <p:nvPr/>
          </p:nvSpPr>
          <p:spPr>
            <a:xfrm>
              <a:off x="11430000" y="4191000"/>
              <a:ext cx="365760" cy="365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61520" y="3916679"/>
              <a:ext cx="2468880" cy="2748755"/>
            </a:xfrm>
            <a:prstGeom prst="rect">
              <a:avLst/>
            </a:prstGeom>
            <a:noFill/>
          </p:spPr>
          <p:txBody>
            <a:bodyPr wrap="square" lIns="130622" tIns="65311" rIns="130622" bIns="65311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/>
                <a:t>&gt; 300 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200 ~ 300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100 ~ 200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&lt; 100</a:t>
              </a:r>
              <a:endParaRPr lang="en-US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30000" y="4831644"/>
              <a:ext cx="365760" cy="3657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30000" y="6138333"/>
              <a:ext cx="365760" cy="3657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430000" y="5486400"/>
              <a:ext cx="365760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48500" y="1841500"/>
            <a:ext cx="1809750" cy="110799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200" b="1" dirty="0" smtClean="0"/>
              <a:t>Number of Activity Results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 l="3810" r="8572" b="3832"/>
          <a:stretch>
            <a:fillRect/>
          </a:stretch>
        </p:blipFill>
        <p:spPr bwMode="auto">
          <a:xfrm>
            <a:off x="3962400" y="1295400"/>
            <a:ext cx="3752850" cy="438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 t="-1465" r="1683" b="-1099"/>
          <a:stretch>
            <a:fillRect/>
          </a:stretch>
        </p:blipFill>
        <p:spPr bwMode="auto">
          <a:xfrm>
            <a:off x="142874" y="1270000"/>
            <a:ext cx="3819525" cy="450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Bioassay activity in </a:t>
            </a:r>
            <a:r>
              <a:rPr lang="en-US" dirty="0" err="1" smtClean="0"/>
              <a:t>PubChem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52500" y="5778500"/>
            <a:ext cx="17526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MDS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778500"/>
            <a:ext cx="17526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GTM</a:t>
            </a:r>
            <a:endParaRPr lang="en-US" dirty="0"/>
          </a:p>
        </p:txBody>
      </p:sp>
      <p:grpSp>
        <p:nvGrpSpPr>
          <p:cNvPr id="3" name="Group 23"/>
          <p:cNvGrpSpPr/>
          <p:nvPr/>
        </p:nvGrpSpPr>
        <p:grpSpPr>
          <a:xfrm>
            <a:off x="7924800" y="2057400"/>
            <a:ext cx="1362075" cy="2901887"/>
            <a:chOff x="11430000" y="2590800"/>
            <a:chExt cx="2926080" cy="3482264"/>
          </a:xfrm>
        </p:grpSpPr>
        <p:sp>
          <p:nvSpPr>
            <p:cNvPr id="15" name="Rectangle 14"/>
            <p:cNvSpPr/>
            <p:nvPr/>
          </p:nvSpPr>
          <p:spPr>
            <a:xfrm>
              <a:off x="11430000" y="2895600"/>
              <a:ext cx="365760" cy="365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87200" y="2590800"/>
              <a:ext cx="2468880" cy="3482264"/>
            </a:xfrm>
            <a:prstGeom prst="rect">
              <a:avLst/>
            </a:prstGeom>
            <a:noFill/>
          </p:spPr>
          <p:txBody>
            <a:bodyPr wrap="square" lIns="130622" tIns="65311" rIns="130622" bIns="65311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smtClean="0"/>
                <a:t>Highly Active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 smtClean="0"/>
                <a:t>Active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 smtClean="0"/>
                <a:t>Inactive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 smtClean="0"/>
                <a:t>Highly Inactive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430000" y="3536244"/>
              <a:ext cx="365760" cy="3657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30000" y="484293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430000" y="4191000"/>
              <a:ext cx="365760" cy="3657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0" y="1397000"/>
            <a:ext cx="857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Correlation between MDS/GTM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4"/>
            <a:ext cx="18472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84664"/>
            <a:ext cx="18472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84664"/>
            <a:ext cx="18472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 l="1478" t="5681" r="2463" b="2012"/>
          <a:stretch>
            <a:fillRect/>
          </a:stretch>
        </p:blipFill>
        <p:spPr bwMode="auto">
          <a:xfrm>
            <a:off x="3962400" y="990600"/>
            <a:ext cx="4800600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914400"/>
            <a:ext cx="2790825" cy="310591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517899"/>
            <a:ext cx="2790825" cy="306090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Rectangle 13"/>
          <p:cNvSpPr/>
          <p:nvPr/>
        </p:nvSpPr>
        <p:spPr>
          <a:xfrm rot="16200000">
            <a:off x="-306388" y="2182813"/>
            <a:ext cx="1955800" cy="3333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MDS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-306388" y="4849813"/>
            <a:ext cx="1955800" cy="3333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GTM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76800" y="5943600"/>
            <a:ext cx="2609850" cy="6985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Canonical Correlation between MDS &amp; GTM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Obesity Study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Discover environmental factors related with child obesity</a:t>
            </a:r>
          </a:p>
          <a:p>
            <a:r>
              <a:rPr lang="en-US" sz="2800" dirty="0" smtClean="0"/>
              <a:t>About 137,000 Patient records with 8 health-related and 97 environmental factors has been analyzed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3223013"/>
            <a:ext cx="16002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Health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3223013"/>
            <a:ext cx="19812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Environment 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3680213"/>
            <a:ext cx="1600200" cy="190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BMI</a:t>
            </a:r>
          </a:p>
          <a:p>
            <a:pPr algn="ctr"/>
            <a:r>
              <a:rPr lang="en-US" dirty="0" smtClean="0"/>
              <a:t>Blood Pressure</a:t>
            </a:r>
          </a:p>
          <a:p>
            <a:pPr algn="ctr"/>
            <a:r>
              <a:rPr lang="en-US" dirty="0" smtClean="0"/>
              <a:t>Weight</a:t>
            </a:r>
          </a:p>
          <a:p>
            <a:pPr algn="ctr"/>
            <a:r>
              <a:rPr lang="en-US" dirty="0" smtClean="0"/>
              <a:t>Height</a:t>
            </a:r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33600" y="3680213"/>
            <a:ext cx="1981200" cy="190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Greenness</a:t>
            </a:r>
          </a:p>
          <a:p>
            <a:pPr algn="ctr"/>
            <a:r>
              <a:rPr lang="en-US" dirty="0" smtClean="0"/>
              <a:t>Neighborhood</a:t>
            </a:r>
          </a:p>
          <a:p>
            <a:pPr algn="ctr"/>
            <a:r>
              <a:rPr lang="en-US" dirty="0" smtClean="0"/>
              <a:t>Population</a:t>
            </a:r>
          </a:p>
          <a:p>
            <a:pPr algn="ctr"/>
            <a:r>
              <a:rPr lang="en-US" dirty="0" smtClean="0"/>
              <a:t>Income</a:t>
            </a:r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988149" y="3223013"/>
            <a:ext cx="22098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b="1" dirty="0" smtClean="0"/>
              <a:t>Genetic Algorithm</a:t>
            </a:r>
            <a:endParaRPr lang="en-US" b="1" dirty="0"/>
          </a:p>
        </p:txBody>
      </p:sp>
      <p:sp>
        <p:nvSpPr>
          <p:cNvPr id="44040" name="Gear"/>
          <p:cNvSpPr>
            <a:spLocks noEditPoints="1" noChangeArrowheads="1"/>
          </p:cNvSpPr>
          <p:nvPr/>
        </p:nvSpPr>
        <p:spPr bwMode="auto">
          <a:xfrm>
            <a:off x="5181601" y="3070613"/>
            <a:ext cx="882749" cy="84098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88149" y="4058426"/>
            <a:ext cx="22098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b="1" dirty="0" smtClean="0"/>
              <a:t>Canonical Correlation Analysis</a:t>
            </a:r>
            <a:endParaRPr lang="en-US" b="1" dirty="0"/>
          </a:p>
        </p:txBody>
      </p:sp>
      <p:sp>
        <p:nvSpPr>
          <p:cNvPr id="24" name="Gear"/>
          <p:cNvSpPr>
            <a:spLocks noEditPoints="1" noChangeArrowheads="1"/>
          </p:cNvSpPr>
          <p:nvPr/>
        </p:nvSpPr>
        <p:spPr bwMode="auto">
          <a:xfrm>
            <a:off x="5181601" y="3906027"/>
            <a:ext cx="882749" cy="84098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88149" y="4899413"/>
            <a:ext cx="22098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b="1" dirty="0" smtClean="0"/>
              <a:t>Visualization</a:t>
            </a:r>
            <a:endParaRPr lang="en-US" b="1" dirty="0"/>
          </a:p>
        </p:txBody>
      </p:sp>
      <p:sp>
        <p:nvSpPr>
          <p:cNvPr id="26" name="Gear"/>
          <p:cNvSpPr>
            <a:spLocks noEditPoints="1" noChangeArrowheads="1"/>
          </p:cNvSpPr>
          <p:nvPr/>
        </p:nvSpPr>
        <p:spPr bwMode="auto">
          <a:xfrm>
            <a:off x="5181601" y="4747013"/>
            <a:ext cx="882749" cy="84098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28" name="Curved Right Arrow 27"/>
          <p:cNvSpPr/>
          <p:nvPr/>
        </p:nvSpPr>
        <p:spPr>
          <a:xfrm flipH="1" flipV="1">
            <a:off x="8305800" y="3451613"/>
            <a:ext cx="533400" cy="1905000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267200" y="3985013"/>
            <a:ext cx="838200" cy="6858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705600" y="3911600"/>
            <a:ext cx="609600" cy="1524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705600" y="4749800"/>
            <a:ext cx="609600" cy="1524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WeightedPatientMDSEnvPC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030"/>
            <a:ext cx="9144000" cy="688403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5257800"/>
            <a:ext cx="82296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MDS of 635 Census Blocks with 97 Environmental Properties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Shows expected Correlation with Principal Component – color varies from greenish to reddish as projection of leading eigenvector changes value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Ten color bins used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33400"/>
            <a:ext cx="51478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Apply MDS to Patient Record Data</a:t>
            </a:r>
          </a:p>
          <a:p>
            <a:pPr algn="l" rtl="0"/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and correlation to GIS properties</a:t>
            </a:r>
          </a:p>
          <a:p>
            <a:pPr algn="l" rtl="0"/>
            <a:r>
              <a:rPr lang="en-US" sz="2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MDS </a:t>
            </a:r>
            <a:r>
              <a:rPr lang="en-US" sz="28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and </a:t>
            </a:r>
            <a:r>
              <a:rPr lang="en-US" sz="2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Primary PCA Vector</a:t>
            </a:r>
            <a:endParaRPr lang="en-US" sz="28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7250" y="5651501"/>
            <a:ext cx="6915150" cy="11415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Dynamic Virtual Cluster provisioning via XCAT</a:t>
            </a:r>
          </a:p>
          <a:p>
            <a:r>
              <a:rPr lang="en-US" dirty="0" smtClean="0"/>
              <a:t>Supports both </a:t>
            </a:r>
            <a:r>
              <a:rPr lang="en-US" dirty="0" err="1" smtClean="0"/>
              <a:t>stateful</a:t>
            </a:r>
            <a:r>
              <a:rPr lang="en-US" dirty="0" smtClean="0"/>
              <a:t> and stateless OS images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5016500"/>
            <a:ext cx="7381875" cy="3611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err="1" smtClean="0"/>
              <a:t>iDataplex</a:t>
            </a:r>
            <a:r>
              <a:rPr lang="en-US" dirty="0" smtClean="0"/>
              <a:t> Bare-metal Nodes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3302000"/>
            <a:ext cx="1714500" cy="1135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Linux Bare-system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86125" y="3302001"/>
            <a:ext cx="1905000" cy="67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Linux  Virtual Machines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38750" y="3302000"/>
            <a:ext cx="17145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Windows Server 2008  HPC</a:t>
            </a:r>
          </a:p>
          <a:p>
            <a:pPr algn="ctr"/>
            <a:r>
              <a:rPr lang="en-US" dirty="0" smtClean="0"/>
              <a:t>Bare-system</a:t>
            </a: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00875" y="4000500"/>
            <a:ext cx="1905000" cy="444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Xen Virtualization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38750" y="2540000"/>
            <a:ext cx="3667125" cy="698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Microsoft DryadLINQ  / MPI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1" y="2540000"/>
            <a:ext cx="3667124" cy="698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Apache Hadoop / MapReduce++ / MPI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0" y="1460500"/>
            <a:ext cx="7381875" cy="889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Smith Waterman Dissimilarities, CAP-3 Gene Assembly, </a:t>
            </a:r>
            <a:r>
              <a:rPr lang="en-US" dirty="0" err="1" smtClean="0"/>
              <a:t>PhyloD</a:t>
            </a:r>
            <a:r>
              <a:rPr lang="en-US" dirty="0" smtClean="0"/>
              <a:t> Using </a:t>
            </a:r>
            <a:r>
              <a:rPr lang="en-US" dirty="0" err="1" smtClean="0"/>
              <a:t>DryadLINQ</a:t>
            </a:r>
            <a:r>
              <a:rPr lang="en-US" dirty="0" smtClean="0"/>
              <a:t>, High Energy Physics, Clustering, Multidimensional Scaling, Generative Topological Mapping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0" y="4528343"/>
            <a:ext cx="7381875" cy="3611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XCAT Infrastructure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86125" y="4000500"/>
            <a:ext cx="1905000" cy="444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Xen Virtualization</a:t>
            </a:r>
            <a:endParaRPr lang="en-US" dirty="0"/>
          </a:p>
        </p:txBody>
      </p:sp>
      <p:sp>
        <p:nvSpPr>
          <p:cNvPr id="20" name="Left Brace 19"/>
          <p:cNvSpPr/>
          <p:nvPr/>
        </p:nvSpPr>
        <p:spPr>
          <a:xfrm>
            <a:off x="1333501" y="1524000"/>
            <a:ext cx="120894" cy="6985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1" y="1651000"/>
            <a:ext cx="1421543" cy="341632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22" name="Left Brace 21"/>
          <p:cNvSpPr/>
          <p:nvPr/>
        </p:nvSpPr>
        <p:spPr>
          <a:xfrm>
            <a:off x="1381125" y="2540000"/>
            <a:ext cx="95250" cy="5715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2948" y="2603501"/>
            <a:ext cx="1128016" cy="341632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dirty="0" smtClean="0"/>
              <a:t>Runtimes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>
            <a:off x="1381125" y="3302000"/>
            <a:ext cx="95250" cy="15240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" y="3683000"/>
            <a:ext cx="1428750" cy="618631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dirty="0" smtClean="0"/>
              <a:t>Infrastructure software</a:t>
            </a:r>
          </a:p>
        </p:txBody>
      </p:sp>
      <p:sp>
        <p:nvSpPr>
          <p:cNvPr id="26" name="Left Brace 25"/>
          <p:cNvSpPr/>
          <p:nvPr/>
        </p:nvSpPr>
        <p:spPr>
          <a:xfrm>
            <a:off x="1381125" y="4953000"/>
            <a:ext cx="95250" cy="4445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1605" y="4889501"/>
            <a:ext cx="1165206" cy="341632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00875" y="3302001"/>
            <a:ext cx="1905000" cy="67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Windows Server 2008 HPC</a:t>
            </a:r>
            <a:endParaRPr lang="en-US" dirty="0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381000" y="152400"/>
            <a:ext cx="8763000" cy="952499"/>
          </a:xfrm>
          <a:prstGeom prst="rect">
            <a:avLst/>
          </a:prstGeom>
        </p:spPr>
        <p:txBody>
          <a:bodyPr vert="horz" lIns="91435" tIns="45718" rIns="91435" bIns="45718" rtlCol="0" anchor="ctr">
            <a:normAutofit fontScale="77500" lnSpcReduction="20000"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Science Cloud (Dynamic Virtual Cluster) Architecture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7" name="Picture 0" descr="cca_correl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14400"/>
            <a:ext cx="4572000" cy="484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791200"/>
            <a:ext cx="8763000" cy="83099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plot of the first pair of canonical variables for 635 Census </a:t>
            </a:r>
            <a:r>
              <a:rPr lang="en-US" sz="2400" dirty="0" smtClean="0"/>
              <a:t>Blocks compared to patient records </a:t>
            </a:r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89000"/>
          </a:xfrm>
          <a:prstGeom prst="rect">
            <a:avLst/>
          </a:prstGeom>
        </p:spPr>
        <p:txBody>
          <a:bodyPr lIns="64008" tIns="32004" rIns="64008" bIns="32004"/>
          <a:lstStyle/>
          <a:p>
            <a:pPr lvl="0" algn="ctr">
              <a:spcBef>
                <a:spcPct val="0"/>
              </a:spcBef>
            </a:pPr>
            <a:r>
              <a:rPr lang="en-US" sz="3100" dirty="0" smtClean="0">
                <a:latin typeface="+mj-lt"/>
                <a:ea typeface="+mj-ea"/>
                <a:cs typeface="+mj-cs"/>
              </a:rPr>
              <a:t>Canonical Correlation Analysis </a:t>
            </a:r>
            <a:br>
              <a:rPr lang="en-US" sz="3100" dirty="0" smtClean="0">
                <a:latin typeface="+mj-lt"/>
                <a:ea typeface="+mj-ea"/>
                <a:cs typeface="+mj-cs"/>
              </a:rPr>
            </a:br>
            <a:r>
              <a:rPr lang="en-US" sz="3100" dirty="0" smtClean="0">
                <a:latin typeface="+mj-lt"/>
                <a:ea typeface="+mj-ea"/>
                <a:cs typeface="+mj-cs"/>
              </a:rPr>
              <a:t>and Multidimensional Scaling</a:t>
            </a:r>
            <a:endParaRPr lang="en-US" sz="31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SALSA </a:t>
            </a:r>
            <a:br>
              <a:rPr lang="en-US" dirty="0" smtClean="0"/>
            </a:br>
            <a:r>
              <a:rPr lang="en-US" dirty="0" smtClean="0"/>
              <a:t>Dynamic Virtual Cluster Hosting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4762500"/>
            <a:ext cx="8382000" cy="3611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err="1" smtClean="0"/>
              <a:t>iDataplex</a:t>
            </a:r>
            <a:r>
              <a:rPr lang="en-US" dirty="0" smtClean="0"/>
              <a:t> Bare-metal Nodes (32 nodes)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274343"/>
            <a:ext cx="8382000" cy="3611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XCAT Infrastructure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3448843"/>
            <a:ext cx="1285875" cy="7421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Linux </a:t>
            </a:r>
          </a:p>
          <a:p>
            <a:pPr algn="ctr"/>
            <a:r>
              <a:rPr lang="en-US" dirty="0" smtClean="0"/>
              <a:t>Bare-system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62125" y="3448843"/>
            <a:ext cx="1190625" cy="7421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Linux on Xen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0" y="3448843"/>
            <a:ext cx="1762125" cy="7421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Windows Server 2008 Bare-system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05375" y="3448843"/>
            <a:ext cx="3857625" cy="7421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Cluster Switching from Linux Bare-system to Xen VMs to Windows 2008 HPC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2623343"/>
            <a:ext cx="1285875" cy="7421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Hadoop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3375" y="5397500"/>
            <a:ext cx="8382000" cy="741742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2200" dirty="0" smtClean="0"/>
              <a:t>SW-G : Smith Waterman </a:t>
            </a:r>
            <a:r>
              <a:rPr lang="en-US" sz="2200" dirty="0" err="1" smtClean="0"/>
              <a:t>Gotoh</a:t>
            </a:r>
            <a:r>
              <a:rPr lang="en-US" sz="2200" dirty="0" smtClean="0"/>
              <a:t> Dissimilarity Computation </a:t>
            </a:r>
          </a:p>
          <a:p>
            <a:r>
              <a:rPr lang="en-US" sz="2200" dirty="0" smtClean="0"/>
              <a:t>– A typical MapReduce style application</a:t>
            </a: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1762125" y="2623343"/>
            <a:ext cx="1190625" cy="7421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Hadoop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0" y="2623343"/>
            <a:ext cx="1762125" cy="7421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DryadLINQ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05375" y="2603500"/>
            <a:ext cx="1333500" cy="7421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Hadoop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34125" y="2603500"/>
            <a:ext cx="1190625" cy="7421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Hadoop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620000" y="2603500"/>
            <a:ext cx="1143000" cy="7421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DryadLINQ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1000" y="1841500"/>
            <a:ext cx="8382000" cy="5516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Monitoring Infrastructure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en-US" dirty="0" smtClean="0"/>
              <a:t>Monitoring Infrastructure</a:t>
            </a:r>
            <a:endParaRPr lang="en-US" dirty="0"/>
          </a:p>
        </p:txBody>
      </p:sp>
      <p:grpSp>
        <p:nvGrpSpPr>
          <p:cNvPr id="3" name="Group 52"/>
          <p:cNvGrpSpPr/>
          <p:nvPr/>
        </p:nvGrpSpPr>
        <p:grpSpPr>
          <a:xfrm>
            <a:off x="619125" y="3619500"/>
            <a:ext cx="381000" cy="1143000"/>
            <a:chOff x="1600200" y="1295400"/>
            <a:chExt cx="609600" cy="1371600"/>
          </a:xfrm>
        </p:grpSpPr>
        <p:sp>
          <p:nvSpPr>
            <p:cNvPr id="14" name="Rectangle 13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Down Arrow 27"/>
          <p:cNvSpPr/>
          <p:nvPr/>
        </p:nvSpPr>
        <p:spPr>
          <a:xfrm rot="10800000">
            <a:off x="762000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grpSp>
        <p:nvGrpSpPr>
          <p:cNvPr id="4" name="Group 51"/>
          <p:cNvGrpSpPr/>
          <p:nvPr/>
        </p:nvGrpSpPr>
        <p:grpSpPr>
          <a:xfrm>
            <a:off x="762001" y="1016000"/>
            <a:ext cx="3639949" cy="2222500"/>
            <a:chOff x="2209800" y="2362200"/>
            <a:chExt cx="4270874" cy="2362200"/>
          </a:xfrm>
        </p:grpSpPr>
        <p:sp>
          <p:nvSpPr>
            <p:cNvPr id="2050" name="Cloud"/>
            <p:cNvSpPr>
              <a:spLocks noChangeAspect="1" noEditPoints="1" noChangeArrowheads="1"/>
            </p:cNvSpPr>
            <p:nvPr/>
          </p:nvSpPr>
          <p:spPr bwMode="auto">
            <a:xfrm>
              <a:off x="2209800" y="2362200"/>
              <a:ext cx="4191000" cy="23622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24480" y="3172097"/>
              <a:ext cx="3656194" cy="68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Pub/Sub Broker Network</a:t>
              </a:r>
            </a:p>
            <a:p>
              <a:endParaRPr lang="en-US" dirty="0"/>
            </a:p>
          </p:txBody>
        </p:sp>
      </p:grpSp>
      <p:grpSp>
        <p:nvGrpSpPr>
          <p:cNvPr id="5" name="Group 49"/>
          <p:cNvGrpSpPr/>
          <p:nvPr/>
        </p:nvGrpSpPr>
        <p:grpSpPr>
          <a:xfrm>
            <a:off x="4476750" y="3683000"/>
            <a:ext cx="1952625" cy="2095500"/>
            <a:chOff x="5105400" y="5257801"/>
            <a:chExt cx="3124200" cy="2514600"/>
          </a:xfrm>
        </p:grpSpPr>
        <p:sp>
          <p:nvSpPr>
            <p:cNvPr id="33" name="Rectangle 32"/>
            <p:cNvSpPr/>
            <p:nvPr/>
          </p:nvSpPr>
          <p:spPr>
            <a:xfrm>
              <a:off x="5105400" y="5257801"/>
              <a:ext cx="3124200" cy="2514600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135882" y="5486401"/>
              <a:ext cx="3048000" cy="8382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Summarizer</a:t>
              </a:r>
              <a:endParaRPr lang="en-US" b="1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5334000" y="6705601"/>
              <a:ext cx="2667000" cy="8382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Switcher</a:t>
              </a:r>
              <a:endParaRPr lang="en-US" b="1" dirty="0"/>
            </a:p>
          </p:txBody>
        </p:sp>
      </p:grpSp>
      <p:sp>
        <p:nvSpPr>
          <p:cNvPr id="36" name="Left-Right Arrow 35"/>
          <p:cNvSpPr/>
          <p:nvPr/>
        </p:nvSpPr>
        <p:spPr>
          <a:xfrm rot="2459436">
            <a:off x="3785857" y="2986973"/>
            <a:ext cx="762191" cy="475329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grpSp>
        <p:nvGrpSpPr>
          <p:cNvPr id="6" name="Group 39"/>
          <p:cNvGrpSpPr/>
          <p:nvPr/>
        </p:nvGrpSpPr>
        <p:grpSpPr>
          <a:xfrm>
            <a:off x="5810250" y="1016000"/>
            <a:ext cx="2809875" cy="2413000"/>
            <a:chOff x="8991600" y="3200400"/>
            <a:chExt cx="4495800" cy="2895600"/>
          </a:xfrm>
        </p:grpSpPr>
        <p:sp>
          <p:nvSpPr>
            <p:cNvPr id="38" name="Rectangle 37"/>
            <p:cNvSpPr/>
            <p:nvPr/>
          </p:nvSpPr>
          <p:spPr>
            <a:xfrm>
              <a:off x="8991600" y="3200400"/>
              <a:ext cx="4495800" cy="2895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1" name="Picture 3" descr="D:\academic\phd\Publications\SC09DocSymposium\monitor_sma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01200" y="3886200"/>
              <a:ext cx="3304352" cy="190500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9753600" y="3352800"/>
              <a:ext cx="346607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Monitoring Interface</a:t>
              </a:r>
              <a:endParaRPr lang="en-US" b="1" dirty="0"/>
            </a:p>
          </p:txBody>
        </p:sp>
      </p:grpSp>
      <p:sp>
        <p:nvSpPr>
          <p:cNvPr id="41" name="Down Arrow 40"/>
          <p:cNvSpPr/>
          <p:nvPr/>
        </p:nvSpPr>
        <p:spPr>
          <a:xfrm rot="16200000">
            <a:off x="4692364" y="1564986"/>
            <a:ext cx="863718" cy="108630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grpSp>
        <p:nvGrpSpPr>
          <p:cNvPr id="7" name="Group 50"/>
          <p:cNvGrpSpPr/>
          <p:nvPr/>
        </p:nvGrpSpPr>
        <p:grpSpPr>
          <a:xfrm>
            <a:off x="571500" y="4889500"/>
            <a:ext cx="3048000" cy="1587500"/>
            <a:chOff x="0" y="6553200"/>
            <a:chExt cx="4724400" cy="1905000"/>
          </a:xfrm>
        </p:grpSpPr>
        <p:sp>
          <p:nvSpPr>
            <p:cNvPr id="46" name="Rectangle 45"/>
            <p:cNvSpPr/>
            <p:nvPr/>
          </p:nvSpPr>
          <p:spPr>
            <a:xfrm>
              <a:off x="0" y="7519988"/>
              <a:ext cx="4724400" cy="93821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iDataplex</a:t>
              </a:r>
              <a:r>
                <a:rPr lang="en-US" b="1" dirty="0" smtClean="0"/>
                <a:t> Bare-metal Nodes </a:t>
              </a:r>
            </a:p>
            <a:p>
              <a:pPr algn="ctr"/>
              <a:r>
                <a:rPr lang="en-US" b="1" dirty="0" smtClean="0"/>
                <a:t>(32 nodes)</a:t>
              </a:r>
              <a:endParaRPr lang="en-US" b="1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0" y="6553200"/>
              <a:ext cx="4724400" cy="838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XCAT Infrastructure</a:t>
              </a:r>
              <a:endParaRPr lang="en-US" b="1" dirty="0"/>
            </a:p>
          </p:txBody>
        </p:sp>
      </p:grpSp>
      <p:sp>
        <p:nvSpPr>
          <p:cNvPr id="48" name="Down Arrow 47"/>
          <p:cNvSpPr/>
          <p:nvPr/>
        </p:nvSpPr>
        <p:spPr>
          <a:xfrm rot="5400000">
            <a:off x="3693949" y="4910301"/>
            <a:ext cx="613102" cy="5715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grpSp>
        <p:nvGrpSpPr>
          <p:cNvPr id="8" name="Group 53"/>
          <p:cNvGrpSpPr/>
          <p:nvPr/>
        </p:nvGrpSpPr>
        <p:grpSpPr>
          <a:xfrm>
            <a:off x="1143000" y="3619500"/>
            <a:ext cx="381000" cy="1143000"/>
            <a:chOff x="1600200" y="1295400"/>
            <a:chExt cx="609600" cy="1371600"/>
          </a:xfrm>
        </p:grpSpPr>
        <p:sp>
          <p:nvSpPr>
            <p:cNvPr id="55" name="Rectangle 5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58"/>
          <p:cNvGrpSpPr/>
          <p:nvPr/>
        </p:nvGrpSpPr>
        <p:grpSpPr>
          <a:xfrm>
            <a:off x="1666875" y="3619500"/>
            <a:ext cx="381000" cy="1143000"/>
            <a:chOff x="1600200" y="1295400"/>
            <a:chExt cx="609600" cy="1371600"/>
          </a:xfrm>
        </p:grpSpPr>
        <p:sp>
          <p:nvSpPr>
            <p:cNvPr id="60" name="Rectangle 59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63"/>
          <p:cNvGrpSpPr/>
          <p:nvPr/>
        </p:nvGrpSpPr>
        <p:grpSpPr>
          <a:xfrm>
            <a:off x="2190750" y="3619500"/>
            <a:ext cx="381000" cy="1143000"/>
            <a:chOff x="1600200" y="1295400"/>
            <a:chExt cx="609600" cy="1371600"/>
          </a:xfrm>
        </p:grpSpPr>
        <p:sp>
          <p:nvSpPr>
            <p:cNvPr id="65" name="Rectangle 6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68"/>
          <p:cNvGrpSpPr/>
          <p:nvPr/>
        </p:nvGrpSpPr>
        <p:grpSpPr>
          <a:xfrm>
            <a:off x="2714625" y="3619500"/>
            <a:ext cx="381000" cy="1143000"/>
            <a:chOff x="1600200" y="1295400"/>
            <a:chExt cx="609600" cy="1371600"/>
          </a:xfrm>
        </p:grpSpPr>
        <p:sp>
          <p:nvSpPr>
            <p:cNvPr id="70" name="Rectangle 69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73"/>
          <p:cNvGrpSpPr/>
          <p:nvPr/>
        </p:nvGrpSpPr>
        <p:grpSpPr>
          <a:xfrm>
            <a:off x="3238500" y="3619500"/>
            <a:ext cx="381000" cy="1143000"/>
            <a:chOff x="1600200" y="1295400"/>
            <a:chExt cx="609600" cy="1371600"/>
          </a:xfrm>
        </p:grpSpPr>
        <p:sp>
          <p:nvSpPr>
            <p:cNvPr id="75" name="Rectangle 7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00125" y="4000501"/>
            <a:ext cx="2444836" cy="3416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64008" tIns="32004" rIns="64008" bIns="32004" rtlCol="0">
            <a:spAutoFit/>
          </a:bodyPr>
          <a:lstStyle/>
          <a:p>
            <a:r>
              <a:rPr lang="en-US" b="1" dirty="0" smtClean="0"/>
              <a:t>Virtual/Physical Clusters</a:t>
            </a:r>
            <a:endParaRPr lang="en-US" b="1" dirty="0"/>
          </a:p>
        </p:txBody>
      </p:sp>
      <p:sp>
        <p:nvSpPr>
          <p:cNvPr id="82" name="Down Arrow 81"/>
          <p:cNvSpPr/>
          <p:nvPr/>
        </p:nvSpPr>
        <p:spPr>
          <a:xfrm rot="10800000">
            <a:off x="1238250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 dirty="0"/>
          </a:p>
        </p:txBody>
      </p:sp>
      <p:sp>
        <p:nvSpPr>
          <p:cNvPr id="83" name="Down Arrow 82"/>
          <p:cNvSpPr/>
          <p:nvPr/>
        </p:nvSpPr>
        <p:spPr>
          <a:xfrm rot="10800000">
            <a:off x="1762125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84" name="Down Arrow 83"/>
          <p:cNvSpPr/>
          <p:nvPr/>
        </p:nvSpPr>
        <p:spPr>
          <a:xfrm rot="10800000">
            <a:off x="2286000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85" name="Down Arrow 84"/>
          <p:cNvSpPr/>
          <p:nvPr/>
        </p:nvSpPr>
        <p:spPr>
          <a:xfrm rot="10800000">
            <a:off x="2809875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86" name="Down Arrow 85"/>
          <p:cNvSpPr/>
          <p:nvPr/>
        </p:nvSpPr>
        <p:spPr>
          <a:xfrm rot="10800000">
            <a:off x="3286125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SALSA HPC  Dynamic Virtual Clusters</a:t>
            </a:r>
            <a:endParaRPr lang="en-US" dirty="0"/>
          </a:p>
        </p:txBody>
      </p:sp>
      <p:pic>
        <p:nvPicPr>
          <p:cNvPr id="4" name="Content Placeholder 3" descr="monitor_ful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07641"/>
            <a:ext cx="9144000" cy="6050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5438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Summary: Key Features of our Approach 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Intend to implement range of biology applications with Dryad/Hadoop</a:t>
            </a:r>
          </a:p>
          <a:p>
            <a:r>
              <a:rPr lang="en-US" sz="2000" dirty="0" smtClean="0"/>
              <a:t>FutureGrid allows easy Windows v Linux with and without VM comparison</a:t>
            </a:r>
          </a:p>
          <a:p>
            <a:r>
              <a:rPr lang="en-US" sz="2000" dirty="0" smtClean="0"/>
              <a:t>Initially we will make key capabilities available as services that we eventually implement on virtual clusters (clouds) to address very large problems</a:t>
            </a:r>
          </a:p>
          <a:p>
            <a:pPr lvl="1"/>
            <a:r>
              <a:rPr lang="en-US" sz="2000" dirty="0" smtClean="0"/>
              <a:t>Basic Pairwise dissimilarity calculations</a:t>
            </a:r>
          </a:p>
          <a:p>
            <a:pPr lvl="1"/>
            <a:r>
              <a:rPr lang="en-US" sz="2000" dirty="0" smtClean="0"/>
              <a:t>R (done already by us and others)</a:t>
            </a:r>
          </a:p>
          <a:p>
            <a:pPr lvl="1"/>
            <a:r>
              <a:rPr lang="en-US" sz="2000" dirty="0" smtClean="0"/>
              <a:t>MDS in various forms</a:t>
            </a:r>
          </a:p>
          <a:p>
            <a:pPr lvl="1"/>
            <a:r>
              <a:rPr lang="en-US" sz="2000" dirty="0" smtClean="0"/>
              <a:t>Vector and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Deterministic annealing clustering</a:t>
            </a:r>
          </a:p>
          <a:p>
            <a:r>
              <a:rPr lang="en-US" sz="2000" dirty="0" smtClean="0"/>
              <a:t>Point viewer (</a:t>
            </a:r>
            <a:r>
              <a:rPr lang="en-US" sz="2000" dirty="0" err="1" smtClean="0"/>
              <a:t>Plotviz</a:t>
            </a:r>
            <a:r>
              <a:rPr lang="en-US" sz="2000" dirty="0" smtClean="0"/>
              <a:t>) either as download (to Windows!) or as  a Web service</a:t>
            </a:r>
          </a:p>
          <a:p>
            <a:r>
              <a:rPr lang="en-US" sz="2000" dirty="0" smtClean="0"/>
              <a:t>Note much of our code written in C# (high performance managed code) and runs on Microsoft HPCS 2008 (with Dryad extensions)</a:t>
            </a:r>
          </a:p>
          <a:p>
            <a:pPr lvl="1"/>
            <a:r>
              <a:rPr lang="en-US" sz="2000" dirty="0" smtClean="0"/>
              <a:t>Hadoop code written in Java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Summary: Key Features of our Approach II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Dryad/</a:t>
            </a:r>
            <a:r>
              <a:rPr lang="en-US" sz="2800" dirty="0" err="1" smtClean="0"/>
              <a:t>Hadoop</a:t>
            </a:r>
            <a:r>
              <a:rPr lang="en-US" sz="2800" dirty="0" smtClean="0"/>
              <a:t>/Azure promising for Biology computations</a:t>
            </a:r>
          </a:p>
          <a:p>
            <a:r>
              <a:rPr lang="en-US" sz="2800" dirty="0" smtClean="0"/>
              <a:t>Dynamic Virtual Clusters allow one to switch between different modes</a:t>
            </a:r>
          </a:p>
          <a:p>
            <a:r>
              <a:rPr lang="en-US" sz="2800" dirty="0" smtClean="0"/>
              <a:t>Overhead of VM’s on </a:t>
            </a:r>
            <a:r>
              <a:rPr lang="en-US" sz="2800" dirty="0" err="1" smtClean="0"/>
              <a:t>Hadoop</a:t>
            </a:r>
            <a:r>
              <a:rPr lang="en-US" sz="2800" dirty="0" smtClean="0"/>
              <a:t> (15%) acceptable</a:t>
            </a:r>
          </a:p>
          <a:p>
            <a:r>
              <a:rPr lang="en-US" sz="2800" dirty="0" smtClean="0"/>
              <a:t>Inhomogeneous problems currently favors </a:t>
            </a:r>
            <a:r>
              <a:rPr lang="en-US" sz="2800" dirty="0" err="1" smtClean="0"/>
              <a:t>Hadoop</a:t>
            </a:r>
            <a:r>
              <a:rPr lang="en-US" sz="2800" dirty="0" smtClean="0"/>
              <a:t> over Dryad</a:t>
            </a:r>
          </a:p>
          <a:p>
            <a:r>
              <a:rPr lang="en-US" sz="2800" dirty="0" err="1" smtClean="0"/>
              <a:t>MapReduce</a:t>
            </a:r>
            <a:r>
              <a:rPr lang="en-US" sz="2800" dirty="0" smtClean="0"/>
              <a:t>++ allows iterative problems (classic linear algebra/</a:t>
            </a:r>
            <a:r>
              <a:rPr lang="en-US" sz="2800" dirty="0" err="1" smtClean="0"/>
              <a:t>datamining</a:t>
            </a:r>
            <a:r>
              <a:rPr lang="en-US" sz="2800" dirty="0" smtClean="0"/>
              <a:t>) to use </a:t>
            </a:r>
            <a:r>
              <a:rPr lang="en-US" sz="2800" dirty="0" err="1" smtClean="0"/>
              <a:t>MapReduce</a:t>
            </a:r>
            <a:r>
              <a:rPr lang="en-US" sz="2800" dirty="0" smtClean="0"/>
              <a:t> model efficiently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1219200" y="76200"/>
            <a:ext cx="64008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Intensive Architecture</a:t>
            </a:r>
            <a:endParaRPr lang="en-US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6019800" y="4953000"/>
            <a:ext cx="147989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Prepare for </a:t>
            </a:r>
          </a:p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Viz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MDS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286000" y="4953000"/>
            <a:ext cx="14285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Initial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Processing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81000" y="41148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2400" y="1828800"/>
            <a:ext cx="150554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Instruments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User Data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09600" y="22860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8600" y="342900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Users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0" name="Group 259"/>
          <p:cNvGrpSpPr/>
          <p:nvPr/>
        </p:nvGrpSpPr>
        <p:grpSpPr>
          <a:xfrm>
            <a:off x="1752600" y="1219200"/>
            <a:ext cx="1600200" cy="3657600"/>
            <a:chOff x="1752600" y="1219200"/>
            <a:chExt cx="1600200" cy="3657600"/>
          </a:xfrm>
        </p:grpSpPr>
        <p:grpSp>
          <p:nvGrpSpPr>
            <p:cNvPr id="162" name="Group 161"/>
            <p:cNvGrpSpPr/>
            <p:nvPr/>
          </p:nvGrpSpPr>
          <p:grpSpPr>
            <a:xfrm>
              <a:off x="28955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5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4" name="Oval 3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36" name="Oval 35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847850" y="3763609"/>
              <a:ext cx="762000" cy="457200"/>
              <a:chOff x="506" y="717"/>
              <a:chExt cx="790" cy="445"/>
            </a:xfrm>
          </p:grpSpPr>
          <p:sp>
            <p:nvSpPr>
              <p:cNvPr id="82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9" name="Group 9"/>
            <p:cNvGrpSpPr>
              <a:grpSpLocks/>
            </p:cNvGrpSpPr>
            <p:nvPr/>
          </p:nvGrpSpPr>
          <p:grpSpPr bwMode="auto">
            <a:xfrm>
              <a:off x="1847850" y="1874072"/>
              <a:ext cx="762000" cy="457200"/>
              <a:chOff x="506" y="717"/>
              <a:chExt cx="790" cy="445"/>
            </a:xfrm>
          </p:grpSpPr>
          <p:sp>
            <p:nvSpPr>
              <p:cNvPr id="145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1" name="Group 260"/>
          <p:cNvGrpSpPr/>
          <p:nvPr/>
        </p:nvGrpSpPr>
        <p:grpSpPr>
          <a:xfrm>
            <a:off x="3581400" y="1219200"/>
            <a:ext cx="1600200" cy="3657600"/>
            <a:chOff x="3581400" y="1219200"/>
            <a:chExt cx="1600200" cy="3657600"/>
          </a:xfrm>
        </p:grpSpPr>
        <p:grpSp>
          <p:nvGrpSpPr>
            <p:cNvPr id="166" name="Group 165"/>
            <p:cNvGrpSpPr/>
            <p:nvPr/>
          </p:nvGrpSpPr>
          <p:grpSpPr>
            <a:xfrm>
              <a:off x="47243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203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207" name="Oval 206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205" name="Oval 204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6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1" name="Group 9"/>
            <p:cNvGrpSpPr>
              <a:grpSpLocks/>
            </p:cNvGrpSpPr>
            <p:nvPr/>
          </p:nvGrpSpPr>
          <p:grpSpPr bwMode="auto">
            <a:xfrm>
              <a:off x="3676650" y="3763610"/>
              <a:ext cx="762001" cy="457201"/>
              <a:chOff x="506" y="717"/>
              <a:chExt cx="790" cy="445"/>
            </a:xfrm>
          </p:grpSpPr>
          <p:sp>
            <p:nvSpPr>
              <p:cNvPr id="188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2" name="Group 9"/>
            <p:cNvGrpSpPr>
              <a:grpSpLocks/>
            </p:cNvGrpSpPr>
            <p:nvPr/>
          </p:nvGrpSpPr>
          <p:grpSpPr bwMode="auto">
            <a:xfrm>
              <a:off x="3676650" y="1874073"/>
              <a:ext cx="762001" cy="457201"/>
              <a:chOff x="506" y="717"/>
              <a:chExt cx="790" cy="445"/>
            </a:xfrm>
          </p:grpSpPr>
          <p:sp>
            <p:nvSpPr>
              <p:cNvPr id="173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2" name="Group 261"/>
          <p:cNvGrpSpPr/>
          <p:nvPr/>
        </p:nvGrpSpPr>
        <p:grpSpPr>
          <a:xfrm>
            <a:off x="5410200" y="1219200"/>
            <a:ext cx="1600200" cy="3657600"/>
            <a:chOff x="5410200" y="1219200"/>
            <a:chExt cx="1600200" cy="3657600"/>
          </a:xfrm>
        </p:grpSpPr>
        <p:grpSp>
          <p:nvGrpSpPr>
            <p:cNvPr id="212" name="Group 211"/>
            <p:cNvGrpSpPr/>
            <p:nvPr/>
          </p:nvGrpSpPr>
          <p:grpSpPr>
            <a:xfrm>
              <a:off x="65531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249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253" name="Oval 252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0" name="Group 249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251" name="Oval 250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17" name="Group 9"/>
            <p:cNvGrpSpPr>
              <a:grpSpLocks/>
            </p:cNvGrpSpPr>
            <p:nvPr/>
          </p:nvGrpSpPr>
          <p:grpSpPr bwMode="auto">
            <a:xfrm>
              <a:off x="5505450" y="3763610"/>
              <a:ext cx="762001" cy="457201"/>
              <a:chOff x="506" y="717"/>
              <a:chExt cx="790" cy="445"/>
            </a:xfrm>
          </p:grpSpPr>
          <p:sp>
            <p:nvSpPr>
              <p:cNvPr id="234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8" name="Group 9"/>
            <p:cNvGrpSpPr>
              <a:grpSpLocks/>
            </p:cNvGrpSpPr>
            <p:nvPr/>
          </p:nvGrpSpPr>
          <p:grpSpPr bwMode="auto">
            <a:xfrm>
              <a:off x="5505450" y="1874073"/>
              <a:ext cx="762001" cy="457201"/>
              <a:chOff x="506" y="717"/>
              <a:chExt cx="790" cy="445"/>
            </a:xfrm>
          </p:grpSpPr>
          <p:sp>
            <p:nvSpPr>
              <p:cNvPr id="219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67" name="TextBox 266"/>
          <p:cNvSpPr txBox="1"/>
          <p:nvPr/>
        </p:nvSpPr>
        <p:spPr>
          <a:xfrm>
            <a:off x="3810000" y="4953000"/>
            <a:ext cx="194155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Higher Level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Processing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Such as R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PCA, Clustering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Correlations …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Maybe MPI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7315200" y="2133600"/>
            <a:ext cx="159114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Visualization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User Portal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Knowledge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Discovery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MapReduce “File/Data Repository” Parallelism</a:t>
            </a:r>
            <a:endParaRPr lang="en-US" sz="32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rot="5400000" flipH="1" flipV="1">
            <a:off x="4724400" y="5029200"/>
            <a:ext cx="19050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6200000" flipH="1">
            <a:off x="4693920" y="4998720"/>
            <a:ext cx="196596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334000" y="3124200"/>
            <a:ext cx="685800" cy="57912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H="1">
            <a:off x="5334000" y="3048000"/>
            <a:ext cx="6858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572000" y="64886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Computers/Disks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373868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733800" y="19050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 via Messages/Files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200400" y="838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Cloud Computing: Infrastructure and Runtimes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114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000" dirty="0" smtClean="0"/>
              <a:t>outsourcing of servers, computing, data, file space, etc.</a:t>
            </a:r>
          </a:p>
          <a:p>
            <a:pPr lvl="1"/>
            <a:r>
              <a:rPr lang="en-US" sz="2000" dirty="0" smtClean="0"/>
              <a:t>Handled through Web services that control virtual machine lifecycles.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Cloud runtimes:</a:t>
            </a:r>
            <a:r>
              <a:rPr lang="en-US" sz="2000" dirty="0" smtClean="0">
                <a:solidFill>
                  <a:srgbClr val="DDF53D"/>
                </a:solidFill>
              </a:rPr>
              <a:t> </a:t>
            </a:r>
            <a:r>
              <a:rPr lang="en-US" sz="2000" dirty="0" smtClean="0"/>
              <a:t>tools (for using clouds) to do data-parallel computations. </a:t>
            </a:r>
          </a:p>
          <a:p>
            <a:pPr lvl="1"/>
            <a:r>
              <a:rPr lang="en-US" sz="2000" dirty="0" smtClean="0"/>
              <a:t>Apache </a:t>
            </a:r>
            <a:r>
              <a:rPr lang="en-US" sz="2000" dirty="0" err="1" smtClean="0"/>
              <a:t>Hadoop</a:t>
            </a:r>
            <a:r>
              <a:rPr lang="en-US" sz="2000" dirty="0" smtClean="0"/>
              <a:t>, Google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, Microsoft Dryad, and others </a:t>
            </a:r>
          </a:p>
          <a:p>
            <a:pPr lvl="1"/>
            <a:r>
              <a:rPr lang="en-US" sz="2000" dirty="0" smtClean="0"/>
              <a:t>Designed for information retrieval but are excellent for a wide range of </a:t>
            </a:r>
            <a:r>
              <a:rPr lang="en-US" sz="2000" dirty="0" smtClean="0">
                <a:solidFill>
                  <a:srgbClr val="FF0000"/>
                </a:solidFill>
              </a:rPr>
              <a:t>science data analysis applications</a:t>
            </a:r>
            <a:endParaRPr lang="en-US" sz="2000" dirty="0" smtClean="0"/>
          </a:p>
          <a:p>
            <a:pPr lvl="1"/>
            <a:r>
              <a:rPr lang="en-US" sz="2000" dirty="0" smtClean="0"/>
              <a:t>Can also do much traditional parallel computing for data-mining if extended to support </a:t>
            </a:r>
            <a:r>
              <a:rPr lang="en-US" sz="2000" dirty="0" smtClean="0">
                <a:solidFill>
                  <a:srgbClr val="FF0000"/>
                </a:solidFill>
              </a:rPr>
              <a:t>iterative</a:t>
            </a:r>
            <a:r>
              <a:rPr lang="en-US" sz="2000" dirty="0" smtClean="0"/>
              <a:t> operations</a:t>
            </a:r>
          </a:p>
          <a:p>
            <a:pPr lvl="1"/>
            <a:r>
              <a:rPr lang="en-US" sz="2000" dirty="0" smtClean="0"/>
              <a:t>Not usually on Virtual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Application Classes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(P</a:t>
            </a:r>
            <a:r>
              <a:rPr lang="en-US" sz="2200" dirty="0" smtClean="0">
                <a:cs typeface="Arial" pitchFamily="34" charset="0"/>
              </a:rPr>
              <a:t>arallel software/hardware in terms of 5 “Application architecture” Structures</a:t>
            </a:r>
            <a:r>
              <a:rPr lang="en-US" sz="2200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295400"/>
          <a:ext cx="8534400" cy="52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1727200"/>
                <a:gridCol w="4876800"/>
                <a:gridCol w="1524000"/>
              </a:tblGrid>
              <a:tr h="56114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Synchronous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Lockstep Operation as in SIMD architectures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</a:tr>
              <a:tr h="81365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Loosely Synchronous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Iterative Compute-Communication stages with independent compute (map) operations for each CPU.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cs typeface="Arial" pitchFamily="34" charset="0"/>
                        </a:rPr>
                        <a:t>Heart of most MPI jobs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5934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Asynchronous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Compute Chess; Combinatorial Search often supported by dynamic 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114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Pleasingly Parallel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Each component independent – in 1988,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cs typeface="Arial" pitchFamily="34" charset="0"/>
                        </a:rPr>
                        <a:t>Fox estimated at 20% of total  number of applications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Grids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31286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Metaproblems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Coarse grain (asynchronous) combinations of classes 1)-4).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cs typeface="Arial" pitchFamily="34" charset="0"/>
                        </a:rPr>
                        <a:t>The preserve of workflow</a:t>
                      </a:r>
                      <a:r>
                        <a:rPr lang="en-US" sz="1600" dirty="0" smtClean="0">
                          <a:cs typeface="Arial" pitchFamily="34" charset="0"/>
                        </a:rPr>
                        <a:t>.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Grids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5502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MapReduce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describes file(database) to file(database) operations which has three subcategories.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Pleasingly Parallel Map Only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 followed by reductions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Iterative “Map followed by reductions” – Extension of Current Technologies that supports much linear algebra and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datamining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Clouds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salsa_ppt_template_black</Template>
  <TotalTime>17654</TotalTime>
  <Words>3385</Words>
  <Application>Microsoft Office PowerPoint</Application>
  <PresentationFormat>On-screen Show (4:3)</PresentationFormat>
  <Paragraphs>730</Paragraphs>
  <Slides>55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Cloud Technologies and Bioinformatics Applications</vt:lpstr>
      <vt:lpstr>Collaborators in SALSA Project</vt:lpstr>
      <vt:lpstr>Cluster Configurations</vt:lpstr>
      <vt:lpstr>Convergence is Happening</vt:lpstr>
      <vt:lpstr>Slide 5</vt:lpstr>
      <vt:lpstr>Data Intensive Architecture</vt:lpstr>
      <vt:lpstr>MapReduce “File/Data Repository” Parallelism</vt:lpstr>
      <vt:lpstr>Cloud Computing: Infrastructure and Runtimes</vt:lpstr>
      <vt:lpstr>Application Classes (Parallel software/hardware in terms of 5 “Application architecture” Structures) </vt:lpstr>
      <vt:lpstr>Applications &amp; Different Interconnection Patterns</vt:lpstr>
      <vt:lpstr>Some Life Sciences Applications</vt:lpstr>
      <vt:lpstr>Cloud Related Technology Research</vt:lpstr>
      <vt:lpstr>Alu and Sequencing Workflow</vt:lpstr>
      <vt:lpstr>Pairwise Distances – ALU Sequences</vt:lpstr>
      <vt:lpstr>Hadoop/Dryad Model</vt:lpstr>
      <vt:lpstr>Slide 16</vt:lpstr>
      <vt:lpstr>Slide 17</vt:lpstr>
      <vt:lpstr>Hierarchical Subclustering</vt:lpstr>
      <vt:lpstr>Pairwise Clustering 30,000 Points on Tempest</vt:lpstr>
      <vt:lpstr>Dryad versus MPI for Smith Waterman</vt:lpstr>
      <vt:lpstr>Dryad Scaling on Smith Waterman</vt:lpstr>
      <vt:lpstr>Dryad for Inhomogeneous Data</vt:lpstr>
      <vt:lpstr>Hadoop/Dryad Comparison “Homogeneous” Data</vt:lpstr>
      <vt:lpstr>Hadoop/Dryad Comparison Inhomogeneous Data I</vt:lpstr>
      <vt:lpstr>Hadoop/Dryad Comparison Inhomogeneous Data II</vt:lpstr>
      <vt:lpstr>Hadoop VM Performance Degradation</vt:lpstr>
      <vt:lpstr>Block Dependence of Dryad SW-G Processing on 32 node IDataplex</vt:lpstr>
      <vt:lpstr>PhyloD using Azure and DryadLINQ</vt:lpstr>
      <vt:lpstr>Mapping of PhyloD to Azure</vt:lpstr>
      <vt:lpstr>PhyloD Azure Performance</vt:lpstr>
      <vt:lpstr>MapReduce++ (CGL-MapReduce)</vt:lpstr>
      <vt:lpstr>CAP3 - DNA Sequence Assembly Program</vt:lpstr>
      <vt:lpstr>CAP3 - Performance</vt:lpstr>
      <vt:lpstr>Iterative Computations</vt:lpstr>
      <vt:lpstr>High Energy Physics Data Analysis</vt:lpstr>
      <vt:lpstr>Reduce Phase of Particle Physics  “Find the Higgs” using Dryad</vt:lpstr>
      <vt:lpstr>Kmeans Clustering</vt:lpstr>
      <vt:lpstr>Different Hardware/VM configurations</vt:lpstr>
      <vt:lpstr>MPI Applications</vt:lpstr>
      <vt:lpstr>MPI on Clouds: Matrix Multiplication</vt:lpstr>
      <vt:lpstr>MPI on Clouds Kmeans Clustering</vt:lpstr>
      <vt:lpstr>MPI on Clouds  Parallel Wave Equation Solver</vt:lpstr>
      <vt:lpstr>High Performance  Dimension Reduction and Visualization</vt:lpstr>
      <vt:lpstr>Analysis of 26 Million PubChem Entries</vt:lpstr>
      <vt:lpstr>MDS/GTM for 100K PubChem</vt:lpstr>
      <vt:lpstr>Bioassay activity in PubChem</vt:lpstr>
      <vt:lpstr>Correlation between MDS/GTM</vt:lpstr>
      <vt:lpstr>Child Obesity Study</vt:lpstr>
      <vt:lpstr>Slide 49</vt:lpstr>
      <vt:lpstr>Slide 50</vt:lpstr>
      <vt:lpstr>SALSA  Dynamic Virtual Cluster Hosting</vt:lpstr>
      <vt:lpstr>Monitoring Infrastructure</vt:lpstr>
      <vt:lpstr>SALSA HPC  Dynamic Virtual Clusters</vt:lpstr>
      <vt:lpstr>Summary: Key Features of our Approach I</vt:lpstr>
      <vt:lpstr>Summary: Key Features of our Approach 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 </cp:lastModifiedBy>
  <cp:revision>810</cp:revision>
  <dcterms:created xsi:type="dcterms:W3CDTF">2009-02-17T15:34:47Z</dcterms:created>
  <dcterms:modified xsi:type="dcterms:W3CDTF">2009-11-19T02:09:35Z</dcterms:modified>
</cp:coreProperties>
</file>