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31"/>
  </p:notesMasterIdLst>
  <p:sldIdLst>
    <p:sldId id="297" r:id="rId2"/>
    <p:sldId id="550" r:id="rId3"/>
    <p:sldId id="544" r:id="rId4"/>
    <p:sldId id="546" r:id="rId5"/>
    <p:sldId id="545" r:id="rId6"/>
    <p:sldId id="537" r:id="rId7"/>
    <p:sldId id="540" r:id="rId8"/>
    <p:sldId id="542" r:id="rId9"/>
    <p:sldId id="522" r:id="rId10"/>
    <p:sldId id="501" r:id="rId11"/>
    <p:sldId id="517" r:id="rId12"/>
    <p:sldId id="515" r:id="rId13"/>
    <p:sldId id="516" r:id="rId14"/>
    <p:sldId id="531" r:id="rId15"/>
    <p:sldId id="553" r:id="rId16"/>
    <p:sldId id="557" r:id="rId17"/>
    <p:sldId id="530" r:id="rId18"/>
    <p:sldId id="532" r:id="rId19"/>
    <p:sldId id="533" r:id="rId20"/>
    <p:sldId id="548" r:id="rId21"/>
    <p:sldId id="549" r:id="rId22"/>
    <p:sldId id="536" r:id="rId23"/>
    <p:sldId id="562" r:id="rId24"/>
    <p:sldId id="558" r:id="rId25"/>
    <p:sldId id="559" r:id="rId26"/>
    <p:sldId id="563" r:id="rId27"/>
    <p:sldId id="560" r:id="rId28"/>
    <p:sldId id="561" r:id="rId29"/>
    <p:sldId id="56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3228" autoAdjust="0"/>
  </p:normalViewPr>
  <p:slideViewPr>
    <p:cSldViewPr>
      <p:cViewPr varScale="1">
        <p:scale>
          <a:sx n="78" d="100"/>
          <a:sy n="78" d="100"/>
        </p:scale>
        <p:origin x="-1620"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6/14/2012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3</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10</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Right(c): </a:t>
            </a:r>
            <a:r>
              <a:rPr lang="en-US" sz="1200" kern="1200" dirty="0" smtClean="0">
                <a:solidFill>
                  <a:schemeClr val="tx1"/>
                </a:solidFill>
                <a:effectLst/>
                <a:latin typeface="+mn-lt"/>
                <a:ea typeface="+mn-ea"/>
                <a:cs typeface="+mn-cs"/>
              </a:rPr>
              <a:t>Twister4Azure executing Map Task histogram for 128 million data points in 128 Azure small instances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5. </a:t>
            </a:r>
            <a:r>
              <a:rPr lang="en-US" sz="1200" kern="1200" dirty="0" err="1" smtClean="0">
                <a:solidFill>
                  <a:schemeClr val="tx1"/>
                </a:solidFill>
                <a:effectLst/>
                <a:latin typeface="+mn-lt"/>
                <a:ea typeface="+mn-ea"/>
                <a:cs typeface="+mn-cs"/>
              </a:rPr>
              <a:t>KMeansClustering</a:t>
            </a:r>
            <a:r>
              <a:rPr lang="en-US" sz="1200" kern="1200" dirty="0" smtClean="0">
                <a:solidFill>
                  <a:schemeClr val="tx1"/>
                </a:solidFill>
                <a:effectLst/>
                <a:latin typeface="+mn-lt"/>
                <a:ea typeface="+mn-ea"/>
                <a:cs typeface="+mn-cs"/>
              </a:rPr>
              <a:t> Scalability. </a:t>
            </a:r>
            <a:r>
              <a:rPr lang="en-US" sz="1200" b="1" kern="1200" dirty="0" smtClean="0">
                <a:solidFill>
                  <a:schemeClr val="tx1"/>
                </a:solidFill>
                <a:effectLst/>
                <a:latin typeface="+mn-lt"/>
                <a:ea typeface="+mn-ea"/>
                <a:cs typeface="+mn-cs"/>
              </a:rPr>
              <a:t>Left(a): </a:t>
            </a:r>
            <a:r>
              <a:rPr lang="en-US" sz="1200" kern="1200" dirty="0" smtClean="0">
                <a:solidFill>
                  <a:schemeClr val="tx1"/>
                </a:solidFill>
                <a:effectLst/>
                <a:latin typeface="+mn-lt"/>
                <a:ea typeface="+mn-ea"/>
                <a:cs typeface="+mn-cs"/>
              </a:rPr>
              <a:t>Relative parallel efficiency of strong scaling using 128 million data points.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Center(b):  </a:t>
            </a:r>
            <a:r>
              <a:rPr lang="en-US" sz="1200" kern="1200" dirty="0" smtClean="0">
                <a:solidFill>
                  <a:schemeClr val="tx1"/>
                </a:solidFill>
                <a:effectLst/>
                <a:latin typeface="+mn-lt"/>
                <a:ea typeface="+mn-ea"/>
                <a:cs typeface="+mn-cs"/>
              </a:rPr>
              <a:t>Weak scaling. Workload per core is kept constant (ideal is a straight horizontal line).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11</a:t>
            </a:fld>
            <a:endParaRPr lang="en-US"/>
          </a:p>
        </p:txBody>
      </p:sp>
    </p:spTree>
    <p:extLst>
      <p:ext uri="{BB962C8B-B14F-4D97-AF65-F5344CB8AC3E}">
        <p14:creationId xmlns:p14="http://schemas.microsoft.com/office/powerpoint/2010/main" val="365329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Iterative computations are at the core of the vast majority of data intensive scientific computations.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need to process massive amounts of data and the emergence of data intensive computational fields, such as </a:t>
            </a:r>
            <a:r>
              <a:rPr lang="en-US" sz="1200" b="1" kern="1200" dirty="0" smtClean="0">
                <a:solidFill>
                  <a:schemeClr val="tx1"/>
                </a:solidFill>
                <a:effectLst/>
                <a:latin typeface="+mn-lt"/>
                <a:ea typeface="+mn-ea"/>
                <a:cs typeface="+mn-cs"/>
              </a:rPr>
              <a:t>bioinformatics, chemical informatics and web mining. </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12</a:t>
            </a:fld>
            <a:endParaRPr lang="en-US"/>
          </a:p>
        </p:txBody>
      </p:sp>
    </p:spTree>
    <p:extLst>
      <p:ext uri="{BB962C8B-B14F-4D97-AF65-F5344CB8AC3E}">
        <p14:creationId xmlns:p14="http://schemas.microsoft.com/office/powerpoint/2010/main" val="71893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13</a:t>
            </a:fld>
            <a:endParaRPr lang="en-US"/>
          </a:p>
        </p:txBody>
      </p:sp>
    </p:spTree>
    <p:extLst>
      <p:ext uri="{BB962C8B-B14F-4D97-AF65-F5344CB8AC3E}">
        <p14:creationId xmlns:p14="http://schemas.microsoft.com/office/powerpoint/2010/main" val="3030550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6/14/2012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6/14/2012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6/14/2012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6/14/2012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6/14/2012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6/14/2012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6/14/2012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6/14/2012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portal.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oleObject" Target="../embeddings/oleObject1.bin"/><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942" y="685800"/>
            <a:ext cx="8763000" cy="1470025"/>
          </a:xfrm>
        </p:spPr>
        <p:txBody>
          <a:bodyPr>
            <a:noAutofit/>
          </a:bodyPr>
          <a:lstStyle/>
          <a:p>
            <a:r>
              <a:rPr lang="en-US" sz="4800" dirty="0"/>
              <a:t>Science Applications on Clouds</a:t>
            </a:r>
            <a:endParaRPr lang="en-US" sz="4800" b="1" dirty="0"/>
          </a:p>
        </p:txBody>
      </p:sp>
      <p:sp>
        <p:nvSpPr>
          <p:cNvPr id="3" name="Subtitle 2"/>
          <p:cNvSpPr>
            <a:spLocks noGrp="1"/>
          </p:cNvSpPr>
          <p:nvPr>
            <p:ph type="subTitle" idx="1"/>
          </p:nvPr>
        </p:nvSpPr>
        <p:spPr>
          <a:xfrm>
            <a:off x="0" y="2057400"/>
            <a:ext cx="9144000" cy="1824872"/>
          </a:xfrm>
        </p:spPr>
        <p:txBody>
          <a:bodyPr>
            <a:noAutofit/>
          </a:bodyPr>
          <a:lstStyle/>
          <a:p>
            <a:r>
              <a:rPr lang="en-US" sz="2400" b="1" dirty="0" smtClean="0">
                <a:solidFill>
                  <a:schemeClr val="tx1"/>
                </a:solidFill>
              </a:rPr>
              <a:t>June 14 2012</a:t>
            </a:r>
          </a:p>
          <a:p>
            <a:r>
              <a:rPr lang="en-US" sz="2400" dirty="0"/>
              <a:t>Cloud and Autonomic Computing Center Spring 2012 Workshop</a:t>
            </a:r>
          </a:p>
          <a:p>
            <a:r>
              <a:rPr lang="en-US" sz="2400" dirty="0" smtClean="0"/>
              <a:t>Cloud </a:t>
            </a:r>
            <a:r>
              <a:rPr lang="en-US" sz="2400" dirty="0"/>
              <a:t>Computing: from Cybersecurity to </a:t>
            </a:r>
            <a:r>
              <a:rPr lang="en-US" sz="2400" dirty="0" err="1" smtClean="0"/>
              <a:t>Intercloud</a:t>
            </a:r>
            <a:endParaRPr lang="en-US" sz="2400" dirty="0" smtClean="0"/>
          </a:p>
          <a:p>
            <a:r>
              <a:rPr lang="en-US" sz="2400" dirty="0"/>
              <a:t>University of Florida Gainesville</a:t>
            </a:r>
            <a:endParaRPr lang="it-IT" sz="2400" dirty="0"/>
          </a:p>
          <a:p>
            <a:endParaRPr lang="en-US" sz="2400" dirty="0" smtClean="0"/>
          </a:p>
        </p:txBody>
      </p:sp>
      <p:sp>
        <p:nvSpPr>
          <p:cNvPr id="5" name="Subtitle 2"/>
          <p:cNvSpPr txBox="1">
            <a:spLocks/>
          </p:cNvSpPr>
          <p:nvPr/>
        </p:nvSpPr>
        <p:spPr>
          <a:xfrm>
            <a:off x="-18288" y="3810000"/>
            <a:ext cx="9144000" cy="2286000"/>
          </a:xfrm>
          <a:prstGeom prst="rect">
            <a:avLst/>
          </a:prstGeom>
        </p:spPr>
        <p:txBody>
          <a:bodyPr vert="horz" lIns="91440" tIns="45720" rIns="91440" bIns="45720" rtlCol="0">
            <a:normAutofit fontScale="92500" lnSpcReduction="20000"/>
          </a:bodyPr>
          <a:lstStyle/>
          <a:p>
            <a:pPr algn="ctr">
              <a:spcBef>
                <a:spcPct val="20000"/>
              </a:spcBef>
              <a:buFont typeface="Arial" pitchFamily="34" charset="0"/>
              <a:buNone/>
              <a:defRPr/>
            </a:pPr>
            <a:r>
              <a:rPr lang="en-US" sz="3100" b="1" dirty="0">
                <a:solidFill>
                  <a:prstClr val="black"/>
                </a:solidFill>
                <a:ea typeface="ＭＳ Ｐゴシック" charset="0"/>
                <a:cs typeface="ＭＳ Ｐゴシック" charset="0"/>
              </a:rPr>
              <a:t>Geoffrey Fox</a:t>
            </a:r>
          </a:p>
          <a:p>
            <a:pPr algn="ctr">
              <a:spcBef>
                <a:spcPct val="20000"/>
              </a:spcBef>
              <a:defRPr/>
            </a:pPr>
            <a:r>
              <a:rPr lang="en-US" sz="2400" dirty="0">
                <a:solidFill>
                  <a:prstClr val="black"/>
                </a:solidFill>
                <a:hlinkClick r:id="rId3"/>
              </a:rPr>
              <a:t>gcf@indiana.edu</a:t>
            </a:r>
            <a:r>
              <a:rPr lang="en-US" sz="2400" dirty="0">
                <a:solidFill>
                  <a:prstClr val="black"/>
                </a:solidFill>
              </a:rPr>
              <a:t>            </a:t>
            </a:r>
          </a:p>
          <a:p>
            <a:pPr algn="ctr">
              <a:spcBef>
                <a:spcPct val="20000"/>
              </a:spcBef>
              <a:defRPr/>
            </a:pPr>
            <a:r>
              <a:rPr lang="en-US" sz="2400" dirty="0">
                <a:solidFill>
                  <a:prstClr val="black"/>
                </a:solidFill>
              </a:rPr>
              <a:t> </a:t>
            </a:r>
            <a:r>
              <a:rPr lang="en-US" sz="2400" dirty="0">
                <a:solidFill>
                  <a:prstClr val="black"/>
                </a:solidFill>
                <a:hlinkClick r:id="rId4"/>
              </a:rPr>
              <a:t>http://www.infomall.org</a:t>
            </a:r>
            <a:r>
              <a:rPr lang="en-US" sz="2400" dirty="0">
                <a:solidFill>
                  <a:prstClr val="black"/>
                </a:solidFill>
              </a:rPr>
              <a:t>    </a:t>
            </a:r>
            <a:r>
              <a:rPr lang="en-US" sz="2400" dirty="0">
                <a:solidFill>
                  <a:prstClr val="black"/>
                </a:solidFill>
                <a:hlinkClick r:id="rId5"/>
              </a:rPr>
              <a:t>https://portal.futuregrid.org</a:t>
            </a:r>
            <a:endParaRPr lang="en-US" sz="2800" dirty="0">
              <a:solidFill>
                <a:prstClr val="black"/>
              </a:solidFill>
            </a:endParaRPr>
          </a:p>
          <a:p>
            <a:pPr algn="ctr">
              <a:spcBef>
                <a:spcPct val="20000"/>
              </a:spcBef>
            </a:pPr>
            <a:r>
              <a:rPr lang="en-US" sz="2000" dirty="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2000" dirty="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2000" dirty="0">
                <a:solidFill>
                  <a:prstClr val="black"/>
                </a:solidFill>
                <a:latin typeface="Times New Roman" pitchFamily="18" charset="0"/>
                <a:cs typeface="Times New Roman" pitchFamily="18" charset="0"/>
              </a:rPr>
              <a:t>Indiana University </a:t>
            </a:r>
            <a:r>
              <a:rPr lang="en-US" sz="2000" dirty="0" smtClean="0">
                <a:solidFill>
                  <a:prstClr val="black"/>
                </a:solidFill>
                <a:latin typeface="Times New Roman" pitchFamily="18" charset="0"/>
                <a:cs typeface="Times New Roman" pitchFamily="18" charset="0"/>
              </a:rPr>
              <a:t>Bloomington</a:t>
            </a:r>
          </a:p>
          <a:p>
            <a:pPr algn="ctr">
              <a:spcBef>
                <a:spcPct val="20000"/>
              </a:spcBef>
            </a:pPr>
            <a:r>
              <a:rPr lang="en-US" sz="2000" b="1" dirty="0" smtClean="0">
                <a:solidFill>
                  <a:prstClr val="black"/>
                </a:solidFill>
                <a:latin typeface="Times New Roman" pitchFamily="18" charset="0"/>
                <a:cs typeface="Times New Roman" pitchFamily="18" charset="0"/>
              </a:rPr>
              <a:t>(Work with Dennis Gannon Microsoft)</a:t>
            </a:r>
            <a:endParaRPr lang="en-US" sz="2800" b="1" dirty="0">
              <a:solidFill>
                <a:prstClr val="black"/>
              </a:solidFill>
            </a:endParaRP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Extensions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a:solidFill>
                    <a:srgbClr val="000000"/>
                  </a:solidFill>
                  <a:effectLst/>
                  <a:latin typeface="Arial"/>
                  <a:ea typeface="Times New Roman"/>
                </a:rPr>
                <a:t>MPI</a:t>
              </a:r>
              <a:endParaRPr lang="en-US" sz="1600" b="1" dirty="0">
                <a:effectLst/>
                <a:latin typeface="Times New Roman"/>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240163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endPar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endParaRPr>
          </a:p>
        </p:txBody>
      </p:sp>
      <p:sp>
        <p:nvSpPr>
          <p:cNvPr id="19" name="Rectangle 18"/>
          <p:cNvSpPr/>
          <p:nvPr/>
        </p:nvSpPr>
        <p:spPr>
          <a:xfrm>
            <a:off x="5257800" y="3291328"/>
            <a:ext cx="3429000" cy="307777"/>
          </a:xfrm>
          <a:prstGeom prst="rect">
            <a:avLst/>
          </a:prstGeom>
        </p:spPr>
        <p:txBody>
          <a:bodyPr wrap="square">
            <a:spAutoFit/>
          </a:bodyPr>
          <a:lstStyle/>
          <a:p>
            <a:pPr algn="ctr"/>
            <a:r>
              <a:rPr lang="en-US" sz="1400" b="1" dirty="0" smtClean="0">
                <a:cs typeface="Arial" pitchFamily="34" charset="0"/>
              </a:rPr>
              <a:t>Number of Executing Map Task Histogram</a:t>
            </a:r>
            <a:endParaRPr lang="en-US" sz="1400" b="1" dirty="0"/>
          </a:p>
        </p:txBody>
      </p:sp>
      <p:sp>
        <p:nvSpPr>
          <p:cNvPr id="20" name="Rectangle 19"/>
          <p:cNvSpPr/>
          <p:nvPr/>
        </p:nvSpPr>
        <p:spPr>
          <a:xfrm>
            <a:off x="457200" y="6122494"/>
            <a:ext cx="3429000" cy="307777"/>
          </a:xfrm>
          <a:prstGeom prst="rect">
            <a:avLst/>
          </a:prstGeom>
        </p:spPr>
        <p:txBody>
          <a:bodyPr wrap="square">
            <a:spAutoFit/>
          </a:bodyPr>
          <a:lstStyle/>
          <a:p>
            <a:pPr algn="ctr"/>
            <a:r>
              <a:rPr lang="en-US" sz="1400" b="1" dirty="0" smtClean="0">
                <a:cs typeface="Arial" pitchFamily="34" charset="0"/>
              </a:rPr>
              <a:t>Strong Scaling with 128M </a:t>
            </a:r>
            <a:r>
              <a:rPr lang="en-US" sz="1400" b="1" dirty="0">
                <a:cs typeface="Arial" pitchFamily="34" charset="0"/>
              </a:rPr>
              <a:t>D</a:t>
            </a:r>
            <a:r>
              <a:rPr lang="en-US" sz="1400" b="1" dirty="0" smtClean="0">
                <a:cs typeface="Arial" pitchFamily="34" charset="0"/>
              </a:rPr>
              <a:t>ata </a:t>
            </a:r>
            <a:r>
              <a:rPr lang="en-US" sz="1400" b="1" dirty="0">
                <a:cs typeface="Arial" pitchFamily="34" charset="0"/>
              </a:rPr>
              <a:t>P</a:t>
            </a:r>
            <a:r>
              <a:rPr lang="en-US" sz="1400" b="1" dirty="0" smtClean="0">
                <a:cs typeface="Arial" pitchFamily="34" charset="0"/>
              </a:rPr>
              <a:t>oints</a:t>
            </a:r>
            <a:endParaRPr lang="en-US" sz="1400" b="1" dirty="0"/>
          </a:p>
        </p:txBody>
      </p:sp>
      <p:sp>
        <p:nvSpPr>
          <p:cNvPr id="21" name="Rectangle 20"/>
          <p:cNvSpPr/>
          <p:nvPr/>
        </p:nvSpPr>
        <p:spPr>
          <a:xfrm>
            <a:off x="5143500" y="6352316"/>
            <a:ext cx="3429000" cy="307777"/>
          </a:xfrm>
          <a:prstGeom prst="rect">
            <a:avLst/>
          </a:prstGeom>
        </p:spPr>
        <p:txBody>
          <a:bodyPr wrap="square">
            <a:spAutoFit/>
          </a:bodyPr>
          <a:lstStyle/>
          <a:p>
            <a:pPr algn="ctr"/>
            <a:r>
              <a:rPr lang="en-US" sz="1400" b="1" dirty="0" smtClean="0">
                <a:cs typeface="Arial" pitchFamily="34" charset="0"/>
              </a:rPr>
              <a:t>Weak Scaling</a:t>
            </a:r>
            <a:endParaRPr lang="en-US" sz="1400" b="1" dirty="0"/>
          </a:p>
        </p:txBody>
      </p:sp>
      <p:sp>
        <p:nvSpPr>
          <p:cNvPr id="22" name="Rectangle 21"/>
          <p:cNvSpPr/>
          <p:nvPr/>
        </p:nvSpPr>
        <p:spPr>
          <a:xfrm>
            <a:off x="990600" y="3283270"/>
            <a:ext cx="3429000" cy="307777"/>
          </a:xfrm>
          <a:prstGeom prst="rect">
            <a:avLst/>
          </a:prstGeom>
        </p:spPr>
        <p:txBody>
          <a:bodyPr wrap="square">
            <a:spAutoFit/>
          </a:bodyPr>
          <a:lstStyle/>
          <a:p>
            <a:pPr algn="ctr"/>
            <a:r>
              <a:rPr lang="en-US" sz="1400" b="1" dirty="0" smtClean="0">
                <a:cs typeface="Arial" pitchFamily="34" charset="0"/>
              </a:rPr>
              <a:t>Task Execution Time Histogram</a:t>
            </a:r>
            <a:endParaRPr lang="en-US" sz="1400" b="1" dirty="0"/>
          </a:p>
        </p:txBody>
      </p:sp>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1287068"/>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 y="3687112"/>
            <a:ext cx="9109075" cy="27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1067373"/>
            <a:ext cx="2895600" cy="439387"/>
          </a:xfrm>
          <a:prstGeom prst="wedgeRoundRectCallout">
            <a:avLst>
              <a:gd name="adj1" fmla="val -21252"/>
              <a:gd name="adj2" fmla="val 11925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First iteration performs the initial data fetch</a:t>
            </a:r>
            <a:endParaRPr lang="en-US" sz="1600" b="1" dirty="0"/>
          </a:p>
        </p:txBody>
      </p:sp>
      <p:sp>
        <p:nvSpPr>
          <p:cNvPr id="23" name="Rounded Rectangular Callout 22"/>
          <p:cNvSpPr/>
          <p:nvPr/>
        </p:nvSpPr>
        <p:spPr>
          <a:xfrm>
            <a:off x="5246826" y="847681"/>
            <a:ext cx="2895600" cy="439387"/>
          </a:xfrm>
          <a:prstGeom prst="wedgeRoundRectCallout">
            <a:avLst>
              <a:gd name="adj1" fmla="val -22482"/>
              <a:gd name="adj2" fmla="val 9763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Overhead between iterations</a:t>
            </a:r>
            <a:endParaRPr lang="en-US" sz="1600" b="1" dirty="0"/>
          </a:p>
        </p:txBody>
      </p:sp>
      <p:sp>
        <p:nvSpPr>
          <p:cNvPr id="24" name="Rounded Rectangular Callout 23"/>
          <p:cNvSpPr/>
          <p:nvPr/>
        </p:nvSpPr>
        <p:spPr>
          <a:xfrm>
            <a:off x="1257300" y="5082056"/>
            <a:ext cx="2895600" cy="439387"/>
          </a:xfrm>
          <a:prstGeom prst="wedgeRoundRectCallout">
            <a:avLst>
              <a:gd name="adj1" fmla="val -22893"/>
              <a:gd name="adj2" fmla="val -12669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Scales better than </a:t>
            </a:r>
            <a:r>
              <a:rPr lang="en-US" sz="1600" b="1" dirty="0" err="1" smtClean="0"/>
              <a:t>Hadoop</a:t>
            </a:r>
            <a:r>
              <a:rPr lang="en-US" sz="1600" b="1" dirty="0" smtClean="0"/>
              <a:t> on bare metal </a:t>
            </a:r>
            <a:endParaRPr lang="en-US" sz="1600" b="1" dirty="0"/>
          </a:p>
        </p:txBody>
      </p:sp>
    </p:spTree>
    <p:custDataLst>
      <p:tags r:id="rId1"/>
    </p:custDataLst>
    <p:extLst>
      <p:ext uri="{BB962C8B-B14F-4D97-AF65-F5344CB8AC3E}">
        <p14:creationId xmlns:p14="http://schemas.microsoft.com/office/powerpoint/2010/main" val="1633933476"/>
      </p:ext>
    </p:extLst>
  </p:cSld>
  <p:clrMapOvr>
    <a:masterClrMapping/>
  </p:clrMapOvr>
  <mc:AlternateContent xmlns:mc="http://schemas.openxmlformats.org/markup-compatibility/2006" xmlns:p14="http://schemas.microsoft.com/office/powerpoint/2010/main">
    <mc:Choice Requires="p14">
      <p:transition spd="slow" p14:dur="2000" advTm="6859"/>
    </mc:Choice>
    <mc:Fallback xmlns="">
      <p:transition spd="slow" advTm="685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dirty="0"/>
              <a:t>Data Intensive Iterative </a:t>
            </a:r>
            <a:r>
              <a:rPr lang="en-US" sz="3600" dirty="0" smtClean="0"/>
              <a:t>Applications I</a:t>
            </a:r>
            <a:endParaRPr lang="en-US" sz="3600" dirty="0"/>
          </a:p>
        </p:txBody>
      </p:sp>
      <p:sp>
        <p:nvSpPr>
          <p:cNvPr id="3" name="Content Placeholder 2"/>
          <p:cNvSpPr>
            <a:spLocks noGrp="1"/>
          </p:cNvSpPr>
          <p:nvPr>
            <p:ph idx="1"/>
          </p:nvPr>
        </p:nvSpPr>
        <p:spPr>
          <a:xfrm>
            <a:off x="228600" y="1143000"/>
            <a:ext cx="8389916" cy="2211778"/>
          </a:xfrm>
        </p:spPr>
        <p:txBody>
          <a:bodyPr>
            <a:normAutofit fontScale="92500" lnSpcReduction="10000"/>
          </a:bodyPr>
          <a:lstStyle/>
          <a:p>
            <a:r>
              <a:rPr lang="en-US" dirty="0" smtClean="0"/>
              <a:t>Important </a:t>
            </a:r>
            <a:r>
              <a:rPr lang="en-US" dirty="0"/>
              <a:t>class of </a:t>
            </a:r>
            <a:r>
              <a:rPr lang="en-US" dirty="0" smtClean="0"/>
              <a:t>(</a:t>
            </a:r>
            <a:r>
              <a:rPr lang="en-US" b="1" dirty="0" smtClean="0"/>
              <a:t>Data analytics</a:t>
            </a:r>
            <a:r>
              <a:rPr lang="en-US" dirty="0" smtClean="0"/>
              <a:t>) applications</a:t>
            </a:r>
            <a:endParaRPr lang="en-US" dirty="0"/>
          </a:p>
          <a:p>
            <a:pPr lvl="1"/>
            <a:r>
              <a:rPr lang="en-US" b="1" dirty="0" smtClean="0"/>
              <a:t>Data </a:t>
            </a:r>
            <a:r>
              <a:rPr lang="en-US" b="1" dirty="0"/>
              <a:t>mining</a:t>
            </a:r>
            <a:r>
              <a:rPr lang="en-US" dirty="0"/>
              <a:t>, </a:t>
            </a:r>
            <a:r>
              <a:rPr lang="en-US" b="1" dirty="0"/>
              <a:t>machine learning </a:t>
            </a:r>
            <a:r>
              <a:rPr lang="en-US" dirty="0" smtClean="0"/>
              <a:t>– often with </a:t>
            </a:r>
            <a:r>
              <a:rPr lang="en-US" b="1" dirty="0" smtClean="0"/>
              <a:t>linear algebra at core</a:t>
            </a:r>
          </a:p>
          <a:p>
            <a:pPr lvl="1"/>
            <a:r>
              <a:rPr lang="en-US" b="1" dirty="0" smtClean="0"/>
              <a:t>Expectation maximization</a:t>
            </a:r>
            <a:endParaRPr lang="en-US" b="1" dirty="0"/>
          </a:p>
          <a:p>
            <a:pPr lvl="1"/>
            <a:r>
              <a:rPr lang="en-US" dirty="0"/>
              <a:t>Driven by data deluge &amp; </a:t>
            </a:r>
            <a:r>
              <a:rPr lang="en-US" dirty="0" smtClean="0"/>
              <a:t>emerging fields</a:t>
            </a:r>
            <a:endParaRPr lang="en-US" dirty="0"/>
          </a:p>
        </p:txBody>
      </p:sp>
      <p:grpSp>
        <p:nvGrpSpPr>
          <p:cNvPr id="11" name="Group 10"/>
          <p:cNvGrpSpPr/>
          <p:nvPr/>
        </p:nvGrpSpPr>
        <p:grpSpPr>
          <a:xfrm>
            <a:off x="1975104" y="3578366"/>
            <a:ext cx="4661235" cy="3210200"/>
            <a:chOff x="2879594" y="3371871"/>
            <a:chExt cx="4661235" cy="3210200"/>
          </a:xfrm>
        </p:grpSpPr>
        <p:sp>
          <p:nvSpPr>
            <p:cNvPr id="9" name="Rectangle 8"/>
            <p:cNvSpPr/>
            <p:nvPr/>
          </p:nvSpPr>
          <p:spPr>
            <a:xfrm>
              <a:off x="2879594" y="3371871"/>
              <a:ext cx="4500762" cy="31239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965861" y="4227617"/>
              <a:ext cx="4337463" cy="2268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3259776" y="4548249"/>
              <a:ext cx="3972295" cy="9262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ectangle 5"/>
            <p:cNvSpPr/>
            <p:nvPr/>
          </p:nvSpPr>
          <p:spPr>
            <a:xfrm>
              <a:off x="3259777" y="5570607"/>
              <a:ext cx="3972294" cy="367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3"/>
            <p:cNvSpPr/>
            <p:nvPr/>
          </p:nvSpPr>
          <p:spPr>
            <a:xfrm>
              <a:off x="2968829" y="3458139"/>
              <a:ext cx="4572000" cy="312393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lvl="0"/>
              <a:r>
                <a:rPr lang="en-US" sz="1600" dirty="0"/>
                <a:t>k ← 0;</a:t>
              </a:r>
            </a:p>
            <a:p>
              <a:pPr lvl="0"/>
              <a:r>
                <a:rPr lang="en-US" sz="1600" dirty="0"/>
                <a:t>MAX ← maximum iterations</a:t>
              </a:r>
            </a:p>
            <a:p>
              <a:pPr lvl="0"/>
              <a:r>
                <a:rPr lang="en-US" sz="1600" dirty="0"/>
                <a:t>δ</a:t>
              </a:r>
              <a:r>
                <a:rPr lang="en-US" sz="1600" baseline="30000" dirty="0"/>
                <a:t>[0] </a:t>
              </a:r>
              <a:r>
                <a:rPr lang="en-US" sz="1600" dirty="0"/>
                <a:t>← initial </a:t>
              </a:r>
              <a:r>
                <a:rPr lang="en-US" sz="1600" dirty="0" err="1" smtClean="0"/>
                <a:t>paramwter</a:t>
              </a:r>
              <a:r>
                <a:rPr lang="en-US" sz="1600" dirty="0" smtClean="0"/>
                <a:t> </a:t>
              </a:r>
              <a:r>
                <a:rPr lang="en-US" sz="1600" dirty="0"/>
                <a:t>value</a:t>
              </a:r>
            </a:p>
            <a:p>
              <a:pPr lvl="0"/>
              <a:r>
                <a:rPr lang="en-US" sz="2000" b="1" dirty="0" smtClean="0"/>
                <a:t>while</a:t>
              </a:r>
              <a:r>
                <a:rPr lang="en-US" sz="2000" dirty="0" smtClean="0"/>
                <a:t> </a:t>
              </a:r>
              <a:r>
                <a:rPr lang="en-US" sz="2000" dirty="0"/>
                <a:t>( </a:t>
              </a:r>
              <a:r>
                <a:rPr lang="en-US" dirty="0"/>
                <a:t>k&lt; MAX_ITER || f(δ</a:t>
              </a:r>
              <a:r>
                <a:rPr lang="en-US" baseline="30000" dirty="0"/>
                <a:t>[k]</a:t>
              </a:r>
              <a:r>
                <a:rPr lang="en-US" dirty="0"/>
                <a:t>, δ</a:t>
              </a:r>
              <a:r>
                <a:rPr lang="en-US" baseline="30000" dirty="0"/>
                <a:t>[k-1]</a:t>
              </a:r>
              <a:r>
                <a:rPr lang="en-US" sz="2000" dirty="0"/>
                <a:t>) )</a:t>
              </a:r>
            </a:p>
            <a:p>
              <a:pPr lvl="0"/>
              <a:r>
                <a:rPr lang="en-US" sz="2000" dirty="0"/>
                <a:t>     </a:t>
              </a:r>
              <a:r>
                <a:rPr lang="en-US" sz="2000" dirty="0" smtClean="0"/>
                <a:t> </a:t>
              </a:r>
              <a:r>
                <a:rPr lang="en-US" sz="2000" b="1" dirty="0" err="1" smtClean="0"/>
                <a:t>foreach</a:t>
              </a:r>
              <a:r>
                <a:rPr lang="en-US" sz="2000" dirty="0" smtClean="0"/>
                <a:t> </a:t>
              </a:r>
              <a:r>
                <a:rPr lang="en-US" sz="2000" dirty="0"/>
                <a:t>datum in data</a:t>
              </a:r>
            </a:p>
            <a:p>
              <a:pPr lvl="0"/>
              <a:r>
                <a:rPr lang="en-US" sz="2000" dirty="0"/>
                <a:t>           </a:t>
              </a:r>
              <a:r>
                <a:rPr lang="en-US" sz="2000" dirty="0" smtClean="0"/>
                <a:t> β[datum</a:t>
              </a:r>
              <a:r>
                <a:rPr lang="en-US" sz="2000" dirty="0"/>
                <a:t>] ← process (datum, δ</a:t>
              </a:r>
              <a:r>
                <a:rPr lang="en-US" sz="2000" baseline="30000" dirty="0"/>
                <a:t>[k]</a:t>
              </a:r>
              <a:r>
                <a:rPr lang="en-US" sz="2000" dirty="0"/>
                <a:t>)</a:t>
              </a:r>
            </a:p>
            <a:p>
              <a:pPr lvl="0"/>
              <a:r>
                <a:rPr lang="en-US" sz="2000" dirty="0"/>
                <a:t>    </a:t>
              </a:r>
              <a:r>
                <a:rPr lang="en-US" sz="2000" b="1" dirty="0"/>
                <a:t> </a:t>
              </a:r>
              <a:r>
                <a:rPr lang="en-US" sz="2000" b="1" dirty="0" smtClean="0"/>
                <a:t> end </a:t>
              </a:r>
              <a:r>
                <a:rPr lang="en-US" sz="2000" b="1" dirty="0" err="1" smtClean="0"/>
                <a:t>foreach</a:t>
              </a:r>
              <a:r>
                <a:rPr lang="en-US" sz="2000" b="1" dirty="0" smtClean="0"/>
                <a:t/>
              </a:r>
              <a:br>
                <a:rPr lang="en-US" sz="2000" b="1" dirty="0" smtClean="0"/>
              </a:br>
              <a:endParaRPr lang="en-US" sz="900" dirty="0"/>
            </a:p>
            <a:p>
              <a:pPr lvl="0"/>
              <a:r>
                <a:rPr lang="en-US" sz="2000" dirty="0"/>
                <a:t>     </a:t>
              </a:r>
              <a:r>
                <a:rPr lang="en-US" sz="2000" dirty="0" smtClean="0"/>
                <a:t> δ</a:t>
              </a:r>
              <a:r>
                <a:rPr lang="en-US" sz="2000" baseline="30000" dirty="0" smtClean="0"/>
                <a:t>[k+1</a:t>
              </a:r>
              <a:r>
                <a:rPr lang="en-US" sz="2000" baseline="30000" dirty="0"/>
                <a:t>]</a:t>
              </a:r>
              <a:r>
                <a:rPr lang="en-US" sz="2000" dirty="0"/>
                <a:t> ← combine(β[])</a:t>
              </a:r>
            </a:p>
            <a:p>
              <a:pPr lvl="0"/>
              <a:r>
                <a:rPr lang="en-US" sz="2000" dirty="0"/>
                <a:t>     </a:t>
              </a:r>
              <a:r>
                <a:rPr lang="en-US" sz="2000" dirty="0" smtClean="0"/>
                <a:t> </a:t>
              </a:r>
              <a:r>
                <a:rPr lang="en-US" sz="1600" dirty="0" smtClean="0"/>
                <a:t>k </a:t>
              </a:r>
              <a:r>
                <a:rPr lang="en-US" sz="1600" dirty="0"/>
                <a:t>← k+1</a:t>
              </a:r>
            </a:p>
            <a:p>
              <a:r>
                <a:rPr lang="en-US" sz="2000" b="1" dirty="0" smtClean="0"/>
                <a:t>end </a:t>
              </a:r>
              <a:r>
                <a:rPr lang="en-US" sz="2000" b="1" dirty="0"/>
                <a:t>while</a:t>
              </a:r>
            </a:p>
          </p:txBody>
        </p:sp>
      </p:grpSp>
    </p:spTree>
    <p:extLst>
      <p:ext uri="{BB962C8B-B14F-4D97-AF65-F5344CB8AC3E}">
        <p14:creationId xmlns:p14="http://schemas.microsoft.com/office/powerpoint/2010/main" val="142869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152400" y="4876800"/>
            <a:ext cx="8754094" cy="1828800"/>
          </a:xfrm>
        </p:spPr>
        <p:txBody>
          <a:bodyPr>
            <a:normAutofit fontScale="70000" lnSpcReduction="20000"/>
          </a:bodyPr>
          <a:lstStyle/>
          <a:p>
            <a:r>
              <a:rPr lang="en-US" dirty="0"/>
              <a:t>(Iterative) MapReduce </a:t>
            </a:r>
            <a:r>
              <a:rPr lang="en-US" dirty="0" smtClean="0"/>
              <a:t>structure</a:t>
            </a:r>
          </a:p>
          <a:p>
            <a:r>
              <a:rPr lang="en-US" dirty="0" smtClean="0"/>
              <a:t>Iterative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a:p>
            <a:r>
              <a:rPr lang="en-US" b="1" dirty="0" smtClean="0"/>
              <a:t>Judy Qiu IU</a:t>
            </a:r>
            <a:endParaRPr lang="en-US" b="1" dirty="0"/>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Tree>
    <p:extLst>
      <p:ext uri="{BB962C8B-B14F-4D97-AF65-F5344CB8AC3E}">
        <p14:creationId xmlns:p14="http://schemas.microsoft.com/office/powerpoint/2010/main" val="1504303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a:t>
            </a:r>
            <a:endParaRPr lang="en-US" dirty="0"/>
          </a:p>
        </p:txBody>
      </p:sp>
      <p:sp>
        <p:nvSpPr>
          <p:cNvPr id="3" name="Content Placeholder 2"/>
          <p:cNvSpPr>
            <a:spLocks noGrp="1"/>
          </p:cNvSpPr>
          <p:nvPr>
            <p:ph idx="1"/>
          </p:nvPr>
        </p:nvSpPr>
        <p:spPr>
          <a:xfrm>
            <a:off x="0" y="533400"/>
            <a:ext cx="9144000" cy="4525963"/>
          </a:xfrm>
        </p:spPr>
        <p:txBody>
          <a:bodyPr/>
          <a:lstStyle/>
          <a:p>
            <a:r>
              <a:rPr lang="en-US" sz="2800" dirty="0" smtClean="0"/>
              <a:t>HDFS style </a:t>
            </a:r>
            <a:r>
              <a:rPr lang="en-US" sz="2800" b="1" dirty="0" smtClean="0"/>
              <a:t>file system </a:t>
            </a:r>
            <a:r>
              <a:rPr lang="en-US" sz="2800" dirty="0" smtClean="0"/>
              <a:t>to collocate data and computing</a:t>
            </a:r>
          </a:p>
          <a:p>
            <a:r>
              <a:rPr lang="en-US" sz="2800" b="1" dirty="0" smtClean="0"/>
              <a:t>Queues</a:t>
            </a:r>
            <a:r>
              <a:rPr lang="en-US" sz="2800" dirty="0" smtClean="0"/>
              <a:t> to manage multiple tasks</a:t>
            </a:r>
          </a:p>
          <a:p>
            <a:r>
              <a:rPr lang="en-US" sz="2800" b="1" dirty="0" smtClean="0"/>
              <a:t>Tables</a:t>
            </a:r>
            <a:r>
              <a:rPr lang="en-US" sz="2800" dirty="0" smtClean="0"/>
              <a:t> to track job information</a:t>
            </a:r>
          </a:p>
          <a:p>
            <a:r>
              <a:rPr lang="en-US" sz="2800" b="1" dirty="0" smtClean="0"/>
              <a:t>MapReduce</a:t>
            </a:r>
            <a:r>
              <a:rPr lang="en-US" sz="2800" dirty="0" smtClean="0"/>
              <a:t> and </a:t>
            </a:r>
            <a:r>
              <a:rPr lang="en-US" sz="2800" b="1" dirty="0" smtClean="0"/>
              <a:t>Iterative MapReduce </a:t>
            </a:r>
            <a:r>
              <a:rPr lang="en-US" sz="2800" dirty="0" smtClean="0"/>
              <a:t>to support parallelism</a:t>
            </a:r>
          </a:p>
          <a:p>
            <a:r>
              <a:rPr lang="en-US" sz="2800" b="1" dirty="0" smtClean="0"/>
              <a:t>Services </a:t>
            </a:r>
            <a:r>
              <a:rPr lang="en-US" sz="2800" dirty="0" smtClean="0"/>
              <a:t>for everything</a:t>
            </a:r>
          </a:p>
          <a:p>
            <a:r>
              <a:rPr lang="en-US" sz="2800" b="1" dirty="0" smtClean="0"/>
              <a:t>Portals</a:t>
            </a:r>
            <a:r>
              <a:rPr lang="en-US" sz="2800" dirty="0" smtClean="0"/>
              <a:t> as User Interface</a:t>
            </a:r>
          </a:p>
          <a:p>
            <a:r>
              <a:rPr lang="en-US" sz="2800" b="1" dirty="0" smtClean="0"/>
              <a:t>Appliances</a:t>
            </a:r>
            <a:r>
              <a:rPr lang="en-US" sz="2800" dirty="0" smtClean="0"/>
              <a:t> and </a:t>
            </a:r>
            <a:r>
              <a:rPr lang="en-US" sz="2800" b="1" dirty="0" smtClean="0"/>
              <a:t>Roles</a:t>
            </a:r>
            <a:r>
              <a:rPr lang="en-US" sz="2800" dirty="0" smtClean="0"/>
              <a:t> (Venus-C approach)as customized images</a:t>
            </a:r>
          </a:p>
          <a:p>
            <a:r>
              <a:rPr lang="en-US" sz="2800" dirty="0" smtClean="0"/>
              <a:t>Software environments/tools like </a:t>
            </a:r>
            <a:r>
              <a:rPr lang="en-US" sz="2800" b="1" dirty="0" smtClean="0"/>
              <a:t>Google App Engine, </a:t>
            </a:r>
            <a:r>
              <a:rPr lang="en-US" sz="2800" b="1" dirty="0" err="1" smtClean="0"/>
              <a:t>memcached</a:t>
            </a:r>
            <a:endParaRPr lang="en-US" sz="2800" b="1" dirty="0" smtClean="0"/>
          </a:p>
          <a:p>
            <a:r>
              <a:rPr lang="en-US" sz="2800" b="1" dirty="0" smtClean="0"/>
              <a:t>Workflow </a:t>
            </a:r>
            <a:r>
              <a:rPr lang="en-US" sz="2800" dirty="0" smtClean="0"/>
              <a:t>to link multiple services (functions)</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spTree>
    <p:extLst>
      <p:ext uri="{BB962C8B-B14F-4D97-AF65-F5344CB8AC3E}">
        <p14:creationId xmlns:p14="http://schemas.microsoft.com/office/powerpoint/2010/main" val="3155111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
            <a:ext cx="8991600" cy="914400"/>
          </a:xfrm>
        </p:spPr>
        <p:txBody>
          <a:bodyPr/>
          <a:lstStyle/>
          <a:p>
            <a:r>
              <a:rPr lang="en-US" sz="3600" dirty="0" smtClean="0"/>
              <a:t>What to use in Grids and Supercomputers?</a:t>
            </a:r>
            <a:endParaRPr lang="en-US" sz="3600" dirty="0"/>
          </a:p>
        </p:txBody>
      </p:sp>
      <p:sp>
        <p:nvSpPr>
          <p:cNvPr id="3" name="Content Placeholder 2"/>
          <p:cNvSpPr>
            <a:spLocks noGrp="1"/>
          </p:cNvSpPr>
          <p:nvPr>
            <p:ph idx="1"/>
          </p:nvPr>
        </p:nvSpPr>
        <p:spPr>
          <a:xfrm>
            <a:off x="-27432" y="609600"/>
            <a:ext cx="9144000" cy="4525963"/>
          </a:xfrm>
        </p:spPr>
        <p:txBody>
          <a:bodyPr/>
          <a:lstStyle/>
          <a:p>
            <a:r>
              <a:rPr lang="en-US" b="1" dirty="0" smtClean="0"/>
              <a:t>Portals</a:t>
            </a:r>
            <a:r>
              <a:rPr lang="en-US" dirty="0" smtClean="0"/>
              <a:t> and </a:t>
            </a:r>
            <a:r>
              <a:rPr lang="en-US" b="1" dirty="0" smtClean="0"/>
              <a:t>Workflow</a:t>
            </a:r>
            <a:r>
              <a:rPr lang="en-US" dirty="0" smtClean="0"/>
              <a:t> as in clouds</a:t>
            </a:r>
          </a:p>
          <a:p>
            <a:r>
              <a:rPr lang="en-US" b="1" dirty="0" smtClean="0"/>
              <a:t>MPI </a:t>
            </a:r>
            <a:r>
              <a:rPr lang="en-US" dirty="0" smtClean="0"/>
              <a:t>and </a:t>
            </a:r>
            <a:r>
              <a:rPr lang="en-US" b="1" dirty="0" smtClean="0"/>
              <a:t>GPU/multicore threaded</a:t>
            </a:r>
            <a:r>
              <a:rPr lang="en-US" dirty="0" smtClean="0"/>
              <a:t> parallelism</a:t>
            </a:r>
          </a:p>
          <a:p>
            <a:r>
              <a:rPr lang="en-US" b="1" dirty="0" smtClean="0"/>
              <a:t>Services</a:t>
            </a:r>
            <a:r>
              <a:rPr lang="en-US" dirty="0" smtClean="0"/>
              <a:t> in Grids</a:t>
            </a:r>
          </a:p>
          <a:p>
            <a:r>
              <a:rPr lang="en-US" b="1" dirty="0" smtClean="0"/>
              <a:t>Wonderful libraries </a:t>
            </a:r>
            <a:r>
              <a:rPr lang="en-US" dirty="0" smtClean="0"/>
              <a:t>supporting parallel linear algebra, particle evolution, partial differential equation solution</a:t>
            </a:r>
          </a:p>
          <a:p>
            <a:r>
              <a:rPr lang="en-US" b="1" dirty="0" smtClean="0"/>
              <a:t>Parallel I/O </a:t>
            </a:r>
            <a:r>
              <a:rPr lang="en-US" dirty="0" smtClean="0"/>
              <a:t>for high performance in an application</a:t>
            </a:r>
          </a:p>
          <a:p>
            <a:r>
              <a:rPr lang="en-US" b="1" dirty="0" smtClean="0"/>
              <a:t>Wide area File System </a:t>
            </a:r>
            <a:r>
              <a:rPr lang="en-US" dirty="0" smtClean="0"/>
              <a:t>(e.g. Lustre) supporting file sharing</a:t>
            </a:r>
          </a:p>
          <a:p>
            <a:r>
              <a:rPr lang="en-US" dirty="0" smtClean="0"/>
              <a:t>This is a rather different style of </a:t>
            </a:r>
            <a:r>
              <a:rPr lang="en-US" b="1" dirty="0" err="1" smtClean="0"/>
              <a:t>PaaS</a:t>
            </a:r>
            <a:r>
              <a:rPr lang="en-US" dirty="0" smtClean="0"/>
              <a:t> from clouds – </a:t>
            </a:r>
            <a:br>
              <a:rPr lang="en-US" dirty="0" smtClean="0"/>
            </a:br>
            <a:r>
              <a:rPr lang="en-US" b="1" dirty="0" smtClean="0"/>
              <a:t>should we unify</a:t>
            </a:r>
            <a:r>
              <a:rPr lang="en-US" dirty="0" smtClean="0"/>
              <a: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Tree>
    <p:extLst>
      <p:ext uri="{BB962C8B-B14F-4D97-AF65-F5344CB8AC3E}">
        <p14:creationId xmlns:p14="http://schemas.microsoft.com/office/powerpoint/2010/main" val="1690859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Is </a:t>
            </a:r>
            <a:r>
              <a:rPr lang="en-US" dirty="0" err="1" smtClean="0"/>
              <a:t>PaaS</a:t>
            </a:r>
            <a:r>
              <a:rPr lang="en-US" dirty="0" smtClean="0"/>
              <a:t> a good idea?</a:t>
            </a:r>
            <a:endParaRPr lang="en-US" dirty="0"/>
          </a:p>
        </p:txBody>
      </p:sp>
      <p:sp>
        <p:nvSpPr>
          <p:cNvPr id="3" name="Content Placeholder 2"/>
          <p:cNvSpPr>
            <a:spLocks noGrp="1"/>
          </p:cNvSpPr>
          <p:nvPr>
            <p:ph idx="1"/>
          </p:nvPr>
        </p:nvSpPr>
        <p:spPr>
          <a:xfrm>
            <a:off x="0" y="762000"/>
            <a:ext cx="9144000" cy="4525963"/>
          </a:xfrm>
        </p:spPr>
        <p:txBody>
          <a:bodyPr/>
          <a:lstStyle/>
          <a:p>
            <a:pPr>
              <a:lnSpc>
                <a:spcPts val="3200"/>
              </a:lnSpc>
            </a:pPr>
            <a:r>
              <a:rPr lang="en-US" dirty="0" smtClean="0"/>
              <a:t>If you have </a:t>
            </a:r>
            <a:r>
              <a:rPr lang="en-US" b="1" dirty="0" smtClean="0"/>
              <a:t>existing code</a:t>
            </a:r>
            <a:r>
              <a:rPr lang="en-US" dirty="0" smtClean="0"/>
              <a:t>, </a:t>
            </a:r>
            <a:r>
              <a:rPr lang="en-US" dirty="0" err="1" smtClean="0"/>
              <a:t>PaaS</a:t>
            </a:r>
            <a:r>
              <a:rPr lang="en-US" dirty="0" smtClean="0"/>
              <a:t> may not be very relevant immediately</a:t>
            </a:r>
          </a:p>
          <a:p>
            <a:pPr lvl="1">
              <a:lnSpc>
                <a:spcPts val="3200"/>
              </a:lnSpc>
            </a:pPr>
            <a:r>
              <a:rPr lang="en-US" dirty="0" smtClean="0"/>
              <a:t>Just need </a:t>
            </a:r>
            <a:r>
              <a:rPr lang="en-US" b="1" dirty="0" smtClean="0"/>
              <a:t>IaaS</a:t>
            </a:r>
            <a:r>
              <a:rPr lang="en-US" dirty="0" smtClean="0"/>
              <a:t> to put code on clouds</a:t>
            </a:r>
          </a:p>
          <a:p>
            <a:pPr>
              <a:lnSpc>
                <a:spcPts val="3200"/>
              </a:lnSpc>
            </a:pPr>
            <a:r>
              <a:rPr lang="en-US" dirty="0" smtClean="0"/>
              <a:t>But surely it must be good to offer </a:t>
            </a:r>
            <a:r>
              <a:rPr lang="en-US" b="1" dirty="0" smtClean="0"/>
              <a:t>high level tools</a:t>
            </a:r>
            <a:r>
              <a:rPr lang="en-US" dirty="0" smtClean="0"/>
              <a:t>?</a:t>
            </a:r>
          </a:p>
          <a:p>
            <a:pPr>
              <a:lnSpc>
                <a:spcPts val="3200"/>
              </a:lnSpc>
            </a:pPr>
            <a:r>
              <a:rPr lang="en-US" dirty="0" smtClean="0"/>
              <a:t>For  example, Twister4Azure is built on top of Azure </a:t>
            </a:r>
            <a:r>
              <a:rPr lang="en-US" b="1" dirty="0" smtClean="0"/>
              <a:t>tables</a:t>
            </a:r>
            <a:r>
              <a:rPr lang="en-US" dirty="0" smtClean="0"/>
              <a:t>, </a:t>
            </a:r>
            <a:r>
              <a:rPr lang="en-US" b="1" dirty="0" smtClean="0"/>
              <a:t>queues</a:t>
            </a:r>
            <a:r>
              <a:rPr lang="en-US" dirty="0" smtClean="0"/>
              <a:t>, </a:t>
            </a:r>
            <a:r>
              <a:rPr lang="en-US" b="1" dirty="0" smtClean="0"/>
              <a:t>storage</a:t>
            </a:r>
          </a:p>
          <a:p>
            <a:pPr>
              <a:lnSpc>
                <a:spcPts val="3200"/>
              </a:lnSpc>
            </a:pPr>
            <a:r>
              <a:rPr lang="en-US" dirty="0" smtClean="0"/>
              <a:t>Historically </a:t>
            </a:r>
            <a:r>
              <a:rPr lang="en-US" b="1" dirty="0" smtClean="0"/>
              <a:t>HPCC</a:t>
            </a:r>
            <a:r>
              <a:rPr lang="en-US" dirty="0" smtClean="0"/>
              <a:t> 1990-2000 built MPI, libraries, (parallel) compilers ..</a:t>
            </a:r>
          </a:p>
          <a:p>
            <a:pPr>
              <a:lnSpc>
                <a:spcPts val="3200"/>
              </a:lnSpc>
            </a:pPr>
            <a:r>
              <a:rPr lang="en-US" b="1" dirty="0" smtClean="0"/>
              <a:t>Grids</a:t>
            </a:r>
            <a:r>
              <a:rPr lang="en-US" dirty="0" smtClean="0"/>
              <a:t> 2000-2010 built federation, scheduling, portals and workflow</a:t>
            </a:r>
          </a:p>
          <a:p>
            <a:pPr>
              <a:lnSpc>
                <a:spcPts val="3200"/>
              </a:lnSpc>
            </a:pPr>
            <a:r>
              <a:rPr lang="en-US" b="1" dirty="0" smtClean="0"/>
              <a:t>Clouds </a:t>
            </a:r>
            <a:r>
              <a:rPr lang="en-US" dirty="0" smtClean="0"/>
              <a:t>2010-…. have an exciting interest in powerful programming models </a:t>
            </a:r>
          </a:p>
          <a:p>
            <a:pPr>
              <a:lnSpc>
                <a:spcPts val="3200"/>
              </a:lnSpc>
            </a:pPr>
            <a:endParaRPr lang="en-US" dirty="0" smtClean="0"/>
          </a:p>
          <a:p>
            <a:pPr lvl="1">
              <a:lnSpc>
                <a:spcPts val="3200"/>
              </a:lnSpc>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spTree>
    <p:extLst>
      <p:ext uri="{BB962C8B-B14F-4D97-AF65-F5344CB8AC3E}">
        <p14:creationId xmlns:p14="http://schemas.microsoft.com/office/powerpoint/2010/main" val="1212178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423"/>
            <a:ext cx="8229600" cy="882977"/>
          </a:xfrm>
        </p:spPr>
        <p:txBody>
          <a:bodyPr/>
          <a:lstStyle/>
          <a:p>
            <a:r>
              <a:rPr lang="en-US" dirty="0" smtClean="0"/>
              <a:t>How to use Clouds I</a:t>
            </a:r>
            <a:endParaRPr lang="en-US" dirty="0"/>
          </a:p>
        </p:txBody>
      </p:sp>
      <p:sp>
        <p:nvSpPr>
          <p:cNvPr id="3" name="Content Placeholder 2"/>
          <p:cNvSpPr>
            <a:spLocks noGrp="1"/>
          </p:cNvSpPr>
          <p:nvPr>
            <p:ph idx="1"/>
          </p:nvPr>
        </p:nvSpPr>
        <p:spPr>
          <a:xfrm>
            <a:off x="228600" y="762000"/>
            <a:ext cx="8763000" cy="4525963"/>
          </a:xfrm>
        </p:spPr>
        <p:txBody>
          <a:bodyPr/>
          <a:lstStyle/>
          <a:p>
            <a:pPr marL="457200" indent="-457200">
              <a:buFont typeface="+mj-lt"/>
              <a:buAutoNum type="arabicParenR"/>
            </a:pPr>
            <a:r>
              <a:rPr lang="en-US" sz="2400" b="1" dirty="0" smtClean="0"/>
              <a:t>Build </a:t>
            </a:r>
            <a:r>
              <a:rPr lang="en-US" sz="2400" b="1" dirty="0"/>
              <a:t>the application as a service.</a:t>
            </a:r>
            <a:r>
              <a:rPr lang="en-US" sz="2400" dirty="0"/>
              <a:t>   Because you are deploying one or more full virtual machines and because clouds are designed to host web services, you want your application to support multiple users or, at least, a sequence of multiple executions.   </a:t>
            </a:r>
            <a:endParaRPr lang="en-US" sz="2400" dirty="0" smtClean="0"/>
          </a:p>
          <a:p>
            <a:pPr lvl="1">
              <a:buFont typeface="Arial" pitchFamily="34" charset="0"/>
              <a:buChar char="•"/>
            </a:pPr>
            <a:r>
              <a:rPr lang="en-US" sz="2000" dirty="0" smtClean="0"/>
              <a:t>If </a:t>
            </a:r>
            <a:r>
              <a:rPr lang="en-US" sz="2000" dirty="0"/>
              <a:t>you are not using the application, scale down the number of servers and scale up with demand.  </a:t>
            </a:r>
            <a:endParaRPr lang="en-US" sz="2000" dirty="0" smtClean="0"/>
          </a:p>
          <a:p>
            <a:pPr lvl="1">
              <a:buFont typeface="Arial" pitchFamily="34" charset="0"/>
              <a:buChar char="•"/>
            </a:pPr>
            <a:r>
              <a:rPr lang="en-US" sz="2000" dirty="0" smtClean="0"/>
              <a:t>Attempting </a:t>
            </a:r>
            <a:r>
              <a:rPr lang="en-US" sz="2000" dirty="0"/>
              <a:t>to deploy 100 VMs to run a program that executes for 10 minutes is a waste of resources because the deployment may take more than 10 minutes.  </a:t>
            </a:r>
            <a:endParaRPr lang="en-US" sz="2000" dirty="0" smtClean="0"/>
          </a:p>
          <a:p>
            <a:pPr lvl="1">
              <a:buFont typeface="Arial" pitchFamily="34" charset="0"/>
              <a:buChar char="•"/>
            </a:pPr>
            <a:r>
              <a:rPr lang="en-US" sz="2000" dirty="0" smtClean="0"/>
              <a:t>To </a:t>
            </a:r>
            <a:r>
              <a:rPr lang="en-US" sz="2000" dirty="0"/>
              <a:t>minimize start up time one needs to have services running continuously ready to process the incoming demand.</a:t>
            </a:r>
          </a:p>
          <a:p>
            <a:pPr marL="457200" indent="-457200">
              <a:buFont typeface="+mj-lt"/>
              <a:buAutoNum type="arabicParenR"/>
            </a:pPr>
            <a:r>
              <a:rPr lang="en-US" sz="2400" b="1" dirty="0" smtClean="0"/>
              <a:t>Build </a:t>
            </a:r>
            <a:r>
              <a:rPr lang="en-US" sz="2400" b="1" dirty="0"/>
              <a:t>on existing cloud deployments.</a:t>
            </a:r>
            <a:r>
              <a:rPr lang="en-US" sz="2400" dirty="0"/>
              <a:t>   </a:t>
            </a:r>
            <a:r>
              <a:rPr lang="en-US" sz="2400" dirty="0" smtClean="0"/>
              <a:t>For example </a:t>
            </a:r>
            <a:r>
              <a:rPr lang="en-US" sz="2400" dirty="0"/>
              <a:t>use an existing </a:t>
            </a:r>
            <a:r>
              <a:rPr lang="en-US" sz="2400" dirty="0" smtClean="0"/>
              <a:t>MapReduce </a:t>
            </a:r>
            <a:r>
              <a:rPr lang="en-US" sz="2400" dirty="0"/>
              <a:t>deployment such as Hadoop </a:t>
            </a:r>
            <a:r>
              <a:rPr lang="en-US" sz="2400" dirty="0" smtClean="0"/>
              <a:t>or existing Roles and Appliances (Images)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17</a:t>
            </a:fld>
            <a:endParaRPr lang="en-US"/>
          </a:p>
        </p:txBody>
      </p:sp>
    </p:spTree>
    <p:extLst>
      <p:ext uri="{BB962C8B-B14F-4D97-AF65-F5344CB8AC3E}">
        <p14:creationId xmlns:p14="http://schemas.microsoft.com/office/powerpoint/2010/main" val="3552467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a:t>How to use Clouds </a:t>
            </a:r>
            <a:r>
              <a:rPr lang="en-US" dirty="0" smtClean="0"/>
              <a:t>II</a:t>
            </a:r>
            <a:endParaRPr lang="en-US" dirty="0"/>
          </a:p>
        </p:txBody>
      </p:sp>
      <p:sp>
        <p:nvSpPr>
          <p:cNvPr id="3" name="Content Placeholder 2"/>
          <p:cNvSpPr>
            <a:spLocks noGrp="1"/>
          </p:cNvSpPr>
          <p:nvPr>
            <p:ph idx="1"/>
          </p:nvPr>
        </p:nvSpPr>
        <p:spPr>
          <a:xfrm>
            <a:off x="76200" y="762000"/>
            <a:ext cx="9067800" cy="4525963"/>
          </a:xfrm>
        </p:spPr>
        <p:txBody>
          <a:bodyPr/>
          <a:lstStyle/>
          <a:p>
            <a:pPr marL="457200" indent="-457200">
              <a:buFont typeface="+mj-lt"/>
              <a:buAutoNum type="arabicParenR" startAt="3"/>
            </a:pPr>
            <a:r>
              <a:rPr lang="en-US" sz="2400" b="1" dirty="0" smtClean="0"/>
              <a:t>Use </a:t>
            </a:r>
            <a:r>
              <a:rPr lang="en-US" sz="2400" b="1" dirty="0" err="1"/>
              <a:t>PaaS</a:t>
            </a:r>
            <a:r>
              <a:rPr lang="en-US" sz="2400" b="1" dirty="0"/>
              <a:t> if possible.  </a:t>
            </a:r>
            <a:r>
              <a:rPr lang="en-US" sz="2400" dirty="0"/>
              <a:t>For platform-as-a-service clouds like Azure use the tools that are provided such as queues, web and worker roles and blob, table and SQL storage.  </a:t>
            </a:r>
            <a:endParaRPr lang="en-US" sz="2400" dirty="0" smtClean="0"/>
          </a:p>
          <a:p>
            <a:pPr marL="857250" lvl="1" indent="-457200">
              <a:buFont typeface="+mj-lt"/>
              <a:buAutoNum type="arabicParenR" startAt="3"/>
            </a:pPr>
            <a:r>
              <a:rPr lang="en-US" sz="2000" dirty="0" smtClean="0"/>
              <a:t>Note HPC systems don’t offer much in </a:t>
            </a:r>
            <a:r>
              <a:rPr lang="en-US" sz="2000" dirty="0" err="1" smtClean="0"/>
              <a:t>PaaS</a:t>
            </a:r>
            <a:r>
              <a:rPr lang="en-US" sz="2000" dirty="0" smtClean="0"/>
              <a:t> area</a:t>
            </a:r>
            <a:endParaRPr lang="en-US" sz="2000" dirty="0"/>
          </a:p>
          <a:p>
            <a:pPr marL="457200" indent="-457200">
              <a:buFont typeface="+mj-lt"/>
              <a:buAutoNum type="arabicParenR" startAt="3"/>
            </a:pPr>
            <a:r>
              <a:rPr lang="en-US" sz="2400" b="1" dirty="0" smtClean="0"/>
              <a:t>Design </a:t>
            </a:r>
            <a:r>
              <a:rPr lang="en-US" sz="2400" b="1" dirty="0"/>
              <a:t>for failure.</a:t>
            </a:r>
            <a:r>
              <a:rPr lang="en-US" sz="2400" dirty="0"/>
              <a:t>   Applications that are services that run forever will experience failures.   The cloud has mechanisms that automatically recover lost resources, but the application needs to be designed to be fault tolerant. </a:t>
            </a:r>
            <a:endParaRPr lang="en-US" sz="2400" dirty="0" smtClean="0"/>
          </a:p>
          <a:p>
            <a:pPr marL="857250" lvl="1" indent="-457200">
              <a:buFont typeface="Arial" pitchFamily="34" charset="0"/>
              <a:buChar char="•"/>
            </a:pPr>
            <a:r>
              <a:rPr lang="en-US" sz="2000" dirty="0" smtClean="0"/>
              <a:t>In </a:t>
            </a:r>
            <a:r>
              <a:rPr lang="en-US" sz="2000" dirty="0"/>
              <a:t>particular, environments like MapReduce (Hadoop, Daytona, Twister4Azure) will automatically recover many explicit failures and adopt scheduling strategies that recover performance "failures" from for example delayed tasks. </a:t>
            </a:r>
            <a:endParaRPr lang="en-US" sz="2000" dirty="0" smtClean="0"/>
          </a:p>
          <a:p>
            <a:pPr marL="857250" lvl="1" indent="-457200">
              <a:buFont typeface="Arial" pitchFamily="34" charset="0"/>
              <a:buChar char="•"/>
            </a:pPr>
            <a:r>
              <a:rPr lang="en-US" sz="2000" dirty="0" smtClean="0"/>
              <a:t>One </a:t>
            </a:r>
            <a:r>
              <a:rPr lang="en-US" sz="2000" dirty="0"/>
              <a:t>expects an increasing number of such Platform features to be offered by clouds and users will still need to program in  a fashion that allows task failures but be rewarded by environments that transparently cope with these failures</a:t>
            </a:r>
            <a:r>
              <a:rPr lang="en-US" sz="2000" dirty="0" smtClean="0"/>
              <a:t>. (Need to build more such robust environments)</a:t>
            </a:r>
            <a:endParaRPr lang="en-US" sz="2000" dirty="0"/>
          </a:p>
          <a:p>
            <a:pPr marL="514350" indent="-514350">
              <a:buFont typeface="+mj-lt"/>
              <a:buAutoNum type="arabicParenR" startAt="3"/>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spTree>
    <p:extLst>
      <p:ext uri="{BB962C8B-B14F-4D97-AF65-F5344CB8AC3E}">
        <p14:creationId xmlns:p14="http://schemas.microsoft.com/office/powerpoint/2010/main" val="697161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p:spPr>
        <p:txBody>
          <a:bodyPr/>
          <a:lstStyle/>
          <a:p>
            <a:r>
              <a:rPr lang="en-US" dirty="0"/>
              <a:t>How to use Clouds </a:t>
            </a:r>
            <a:r>
              <a:rPr lang="en-US" dirty="0" smtClean="0"/>
              <a:t>III</a:t>
            </a:r>
            <a:endParaRPr lang="en-US" dirty="0"/>
          </a:p>
        </p:txBody>
      </p:sp>
      <p:sp>
        <p:nvSpPr>
          <p:cNvPr id="3" name="Content Placeholder 2"/>
          <p:cNvSpPr>
            <a:spLocks noGrp="1"/>
          </p:cNvSpPr>
          <p:nvPr>
            <p:ph idx="1"/>
          </p:nvPr>
        </p:nvSpPr>
        <p:spPr>
          <a:xfrm>
            <a:off x="22781" y="685800"/>
            <a:ext cx="8229600" cy="5181600"/>
          </a:xfrm>
        </p:spPr>
        <p:txBody>
          <a:bodyPr/>
          <a:lstStyle/>
          <a:p>
            <a:pPr marL="457200" indent="-457200">
              <a:buFont typeface="+mj-lt"/>
              <a:buAutoNum type="arabicParenR" startAt="5"/>
            </a:pPr>
            <a:r>
              <a:rPr lang="en-US" sz="2400" b="1" dirty="0" smtClean="0"/>
              <a:t>Use </a:t>
            </a:r>
            <a:r>
              <a:rPr lang="en-US" sz="2400" b="1" dirty="0"/>
              <a:t>as a Service where possible.</a:t>
            </a:r>
            <a:r>
              <a:rPr lang="en-US" sz="2400" dirty="0"/>
              <a:t> Capabilities such as </a:t>
            </a:r>
            <a:r>
              <a:rPr lang="en-US" sz="2400" dirty="0" err="1"/>
              <a:t>SQLaaS</a:t>
            </a:r>
            <a:r>
              <a:rPr lang="en-US" sz="2400" dirty="0"/>
              <a:t> (database as a service or a database appliance) provide a friendlier approach than the traditional non-cloud approach exemplified by installing MySQL on the local disk. </a:t>
            </a:r>
          </a:p>
          <a:p>
            <a:pPr lvl="1">
              <a:buFont typeface="Arial" pitchFamily="34" charset="0"/>
              <a:buChar char="•"/>
            </a:pPr>
            <a:r>
              <a:rPr lang="en-US" sz="2000" dirty="0"/>
              <a:t>Suggest that  many prepackaged </a:t>
            </a:r>
            <a:r>
              <a:rPr lang="en-US" sz="2000" dirty="0" err="1"/>
              <a:t>aaS</a:t>
            </a:r>
            <a:r>
              <a:rPr lang="en-US" sz="2000" dirty="0"/>
              <a:t> capabilities such as </a:t>
            </a:r>
            <a:r>
              <a:rPr lang="en-US" sz="2000" dirty="0">
                <a:solidFill>
                  <a:srgbClr val="FF0000"/>
                </a:solidFill>
              </a:rPr>
              <a:t>Workflow as a Service </a:t>
            </a:r>
            <a:r>
              <a:rPr lang="en-US" sz="2000" dirty="0"/>
              <a:t>for eScience will be developed and simplify the development of sophisticated applications.</a:t>
            </a:r>
          </a:p>
          <a:p>
            <a:pPr marL="457200" indent="-457200">
              <a:buFont typeface="+mj-lt"/>
              <a:buAutoNum type="arabicParenR" startAt="5"/>
            </a:pPr>
            <a:r>
              <a:rPr lang="en-US" sz="2400" b="1" dirty="0" smtClean="0"/>
              <a:t>Moving </a:t>
            </a:r>
            <a:r>
              <a:rPr lang="en-US" sz="2400" b="1" dirty="0"/>
              <a:t>Data is a challenge.</a:t>
            </a:r>
            <a:r>
              <a:rPr lang="en-US" sz="2400" dirty="0"/>
              <a:t>   The general rule is that one should move computation to the data, but if the only computational resource available is a the cloud, you are stuck if the data is not also there. </a:t>
            </a:r>
            <a:endParaRPr lang="en-US" sz="2400" dirty="0" smtClean="0"/>
          </a:p>
          <a:p>
            <a:pPr marL="857250" lvl="1" indent="-457200">
              <a:buFont typeface="Arial" pitchFamily="34" charset="0"/>
              <a:buChar char="•"/>
            </a:pPr>
            <a:r>
              <a:rPr lang="en-US" sz="2000" dirty="0" smtClean="0"/>
              <a:t>Persuade Cloud Vendor to host your data free in cloud</a:t>
            </a:r>
          </a:p>
          <a:p>
            <a:pPr marL="857250" lvl="1" indent="-457200">
              <a:buFont typeface="Arial" pitchFamily="34" charset="0"/>
              <a:buChar char="•"/>
            </a:pPr>
            <a:r>
              <a:rPr lang="en-US" sz="2000" dirty="0" smtClean="0"/>
              <a:t>Persuade Internet2 to provide good link to Cloud</a:t>
            </a:r>
          </a:p>
          <a:p>
            <a:pPr marL="857250" lvl="1" indent="-457200">
              <a:buFont typeface="Arial" pitchFamily="34" charset="0"/>
              <a:buChar char="•"/>
            </a:pPr>
            <a:r>
              <a:rPr lang="en-US" sz="2000" dirty="0" smtClean="0"/>
              <a:t>Decide on Object Store v. HDFS style (or v. Lustre WAFS on HPC)</a:t>
            </a:r>
            <a:endParaRPr lang="en-US" sz="2000" dirty="0"/>
          </a:p>
          <a:p>
            <a:pPr marL="514350" indent="-514350">
              <a:buFont typeface="+mj-lt"/>
              <a:buAutoNum type="arabicParenR" startAt="5"/>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2368322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dirty="0"/>
          </a:p>
        </p:txBody>
      </p:sp>
    </p:spTree>
    <p:extLst>
      <p:ext uri="{BB962C8B-B14F-4D97-AF65-F5344CB8AC3E}">
        <p14:creationId xmlns:p14="http://schemas.microsoft.com/office/powerpoint/2010/main" val="3932552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668"/>
            <a:ext cx="8229600" cy="806532"/>
          </a:xfrm>
        </p:spPr>
        <p:txBody>
          <a:bodyPr/>
          <a:lstStyle/>
          <a:p>
            <a:r>
              <a:rPr lang="en-US" dirty="0" smtClean="0"/>
              <a:t>Architecture of Data Repositories?</a:t>
            </a:r>
            <a:endParaRPr lang="en-US" dirty="0"/>
          </a:p>
        </p:txBody>
      </p:sp>
      <p:sp>
        <p:nvSpPr>
          <p:cNvPr id="4" name="Content Placeholder 3"/>
          <p:cNvSpPr>
            <a:spLocks noGrp="1"/>
          </p:cNvSpPr>
          <p:nvPr>
            <p:ph idx="1"/>
          </p:nvPr>
        </p:nvSpPr>
        <p:spPr>
          <a:xfrm>
            <a:off x="152400" y="762000"/>
            <a:ext cx="8991600" cy="4525963"/>
          </a:xfrm>
        </p:spPr>
        <p:txBody>
          <a:bodyPr/>
          <a:lstStyle/>
          <a:p>
            <a:r>
              <a:rPr lang="en-US" dirty="0" smtClean="0"/>
              <a:t>Traditionally governments set up repositories for data associated with particular missions</a:t>
            </a:r>
          </a:p>
          <a:p>
            <a:pPr lvl="1"/>
            <a:r>
              <a:rPr lang="en-US" dirty="0" smtClean="0"/>
              <a:t>For example </a:t>
            </a:r>
            <a:r>
              <a:rPr lang="en-US" dirty="0"/>
              <a:t>EOSDIS (Earth </a:t>
            </a:r>
            <a:r>
              <a:rPr lang="en-US" dirty="0" smtClean="0"/>
              <a:t>Observation), </a:t>
            </a:r>
            <a:r>
              <a:rPr lang="en-US" dirty="0" err="1" smtClean="0"/>
              <a:t>GenBank</a:t>
            </a:r>
            <a:r>
              <a:rPr lang="en-US" dirty="0" smtClean="0"/>
              <a:t> (Genomics), NSIDC (Polar science), IPAC (Infrared astronomy)</a:t>
            </a:r>
          </a:p>
          <a:p>
            <a:pPr lvl="1"/>
            <a:r>
              <a:rPr lang="en-US" dirty="0" smtClean="0"/>
              <a:t>LHC/OSG computing grids for particle physics</a:t>
            </a:r>
          </a:p>
          <a:p>
            <a:r>
              <a:rPr lang="en-US" dirty="0" smtClean="0"/>
              <a:t>This is complicated by volume of data deluge, distributed instruments as in gene sequencers (maybe centralize?) and need for intense computing like Blast</a:t>
            </a:r>
          </a:p>
          <a:p>
            <a:pPr lvl="1"/>
            <a:r>
              <a:rPr lang="en-US" dirty="0" smtClean="0"/>
              <a:t>i.e. </a:t>
            </a:r>
            <a:r>
              <a:rPr lang="en-US" b="1" dirty="0" smtClean="0"/>
              <a:t>repositories need lots of computing</a:t>
            </a:r>
            <a:r>
              <a:rPr lang="en-US" dirty="0" smtClean="0"/>
              <a:t>?</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20</a:t>
            </a:fld>
            <a:endParaRPr lang="en-US"/>
          </a:p>
        </p:txBody>
      </p:sp>
    </p:spTree>
    <p:extLst>
      <p:ext uri="{BB962C8B-B14F-4D97-AF65-F5344CB8AC3E}">
        <p14:creationId xmlns:p14="http://schemas.microsoft.com/office/powerpoint/2010/main" val="1052942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 y="152400"/>
            <a:ext cx="9144000" cy="609600"/>
          </a:xfrm>
        </p:spPr>
        <p:txBody>
          <a:bodyPr/>
          <a:lstStyle/>
          <a:p>
            <a:r>
              <a:rPr lang="en-US" sz="4000" dirty="0" smtClean="0"/>
              <a:t>Clouds as Support for Data Repositories?</a:t>
            </a:r>
            <a:endParaRPr lang="en-US" sz="4000" dirty="0"/>
          </a:p>
        </p:txBody>
      </p:sp>
      <p:sp>
        <p:nvSpPr>
          <p:cNvPr id="3" name="Content Placeholder 2"/>
          <p:cNvSpPr>
            <a:spLocks noGrp="1"/>
          </p:cNvSpPr>
          <p:nvPr>
            <p:ph idx="1"/>
          </p:nvPr>
        </p:nvSpPr>
        <p:spPr>
          <a:xfrm>
            <a:off x="76200" y="685800"/>
            <a:ext cx="9067800" cy="4525963"/>
          </a:xfrm>
        </p:spPr>
        <p:txBody>
          <a:bodyPr/>
          <a:lstStyle/>
          <a:p>
            <a:r>
              <a:rPr lang="en-US" sz="2400" dirty="0" smtClean="0"/>
              <a:t>The </a:t>
            </a:r>
            <a:r>
              <a:rPr lang="en-US" sz="2400" b="1" dirty="0" smtClean="0"/>
              <a:t>data deluge </a:t>
            </a:r>
            <a:r>
              <a:rPr lang="en-US" sz="2400" dirty="0" smtClean="0"/>
              <a:t>needs cost effective computing</a:t>
            </a:r>
          </a:p>
          <a:p>
            <a:pPr lvl="1"/>
            <a:r>
              <a:rPr lang="en-US" sz="2400" dirty="0" smtClean="0"/>
              <a:t>Clouds are by definition cheapest</a:t>
            </a:r>
          </a:p>
          <a:p>
            <a:pPr lvl="1"/>
            <a:r>
              <a:rPr lang="en-US" sz="2400" dirty="0" smtClean="0"/>
              <a:t>Need data and computing co-located</a:t>
            </a:r>
          </a:p>
          <a:p>
            <a:r>
              <a:rPr lang="en-US" sz="2400" b="1" dirty="0" smtClean="0"/>
              <a:t>Shared resources </a:t>
            </a:r>
            <a:r>
              <a:rPr lang="en-US" sz="2400" dirty="0" smtClean="0"/>
              <a:t>essential (to be cost effective and large)</a:t>
            </a:r>
          </a:p>
          <a:p>
            <a:pPr lvl="1"/>
            <a:r>
              <a:rPr lang="en-US" sz="2400" dirty="0" smtClean="0"/>
              <a:t>Can’t have every scientists downloading petabytes to personal cluster</a:t>
            </a:r>
          </a:p>
          <a:p>
            <a:r>
              <a:rPr lang="en-US" sz="2400" dirty="0" smtClean="0"/>
              <a:t>Need to reconcile </a:t>
            </a:r>
            <a:r>
              <a:rPr lang="en-US" sz="2400" b="1" dirty="0" smtClean="0"/>
              <a:t>distributed</a:t>
            </a:r>
            <a:r>
              <a:rPr lang="en-US" sz="2400" dirty="0" smtClean="0"/>
              <a:t> (initial source of )</a:t>
            </a:r>
            <a:r>
              <a:rPr lang="en-US" sz="2400" b="1" dirty="0" smtClean="0"/>
              <a:t> data </a:t>
            </a:r>
            <a:r>
              <a:rPr lang="en-US" sz="2400" dirty="0" smtClean="0"/>
              <a:t>with shared  analysis</a:t>
            </a:r>
          </a:p>
          <a:p>
            <a:pPr lvl="1"/>
            <a:r>
              <a:rPr lang="en-US" sz="2400" dirty="0" smtClean="0"/>
              <a:t>Can move data to (discipline specific) clouds</a:t>
            </a:r>
          </a:p>
          <a:p>
            <a:pPr lvl="1"/>
            <a:r>
              <a:rPr lang="en-US" sz="2400" dirty="0" smtClean="0"/>
              <a:t>How do you deal with multi-disciplinary studies</a:t>
            </a:r>
          </a:p>
          <a:p>
            <a:r>
              <a:rPr lang="en-US" sz="2400" b="1" dirty="0" smtClean="0"/>
              <a:t>Data repositories of future will have cheap data and elastic cloud analysis support?</a:t>
            </a:r>
          </a:p>
          <a:p>
            <a:pPr lvl="1"/>
            <a:r>
              <a:rPr lang="en-US" sz="2400" dirty="0" smtClean="0"/>
              <a:t>Hosted free if data can be used commercially?</a:t>
            </a:r>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spTree>
    <p:extLst>
      <p:ext uri="{BB962C8B-B14F-4D97-AF65-F5344CB8AC3E}">
        <p14:creationId xmlns:p14="http://schemas.microsoft.com/office/powerpoint/2010/main" val="3445147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28353"/>
            <a:ext cx="8229600" cy="962247"/>
          </a:xfrm>
        </p:spPr>
        <p:txBody>
          <a:bodyPr/>
          <a:lstStyle/>
          <a:p>
            <a:r>
              <a:rPr lang="en-US" dirty="0" smtClean="0"/>
              <a:t>Using Science Clouds in a Nutshell</a:t>
            </a:r>
            <a:endParaRPr lang="en-US" dirty="0"/>
          </a:p>
        </p:txBody>
      </p:sp>
      <p:sp>
        <p:nvSpPr>
          <p:cNvPr id="14" name="Content Placeholder 13"/>
          <p:cNvSpPr>
            <a:spLocks noGrp="1"/>
          </p:cNvSpPr>
          <p:nvPr>
            <p:ph idx="1"/>
          </p:nvPr>
        </p:nvSpPr>
        <p:spPr>
          <a:xfrm>
            <a:off x="-21265" y="914400"/>
            <a:ext cx="9144000" cy="4525963"/>
          </a:xfrm>
        </p:spPr>
        <p:txBody>
          <a:bodyPr/>
          <a:lstStyle/>
          <a:p>
            <a:r>
              <a:rPr lang="en-US" sz="2400" b="1" dirty="0" smtClean="0"/>
              <a:t>High Throughput Computing</a:t>
            </a:r>
            <a:r>
              <a:rPr lang="en-US" sz="2400" dirty="0" smtClean="0"/>
              <a:t>; pleasingly parallel; grid applications</a:t>
            </a:r>
          </a:p>
          <a:p>
            <a:r>
              <a:rPr lang="en-US" sz="2400" b="1" dirty="0" smtClean="0"/>
              <a:t>Multiple users </a:t>
            </a:r>
            <a:r>
              <a:rPr lang="en-US" sz="2400" dirty="0" smtClean="0"/>
              <a:t>(long tail of science) and </a:t>
            </a:r>
            <a:r>
              <a:rPr lang="en-US" sz="2400" b="1" dirty="0" smtClean="0"/>
              <a:t>usages</a:t>
            </a:r>
            <a:r>
              <a:rPr lang="en-US" sz="2400" dirty="0" smtClean="0"/>
              <a:t> (parameter searches)</a:t>
            </a:r>
          </a:p>
          <a:p>
            <a:r>
              <a:rPr lang="en-US" sz="2400" b="1" dirty="0" smtClean="0"/>
              <a:t>Internet of Things </a:t>
            </a:r>
            <a:r>
              <a:rPr lang="en-US" sz="2400" dirty="0" smtClean="0"/>
              <a:t>(Sensor nets) as in cloud support of smart phones</a:t>
            </a:r>
          </a:p>
          <a:p>
            <a:r>
              <a:rPr lang="en-US" sz="2400" dirty="0" smtClean="0"/>
              <a:t>(</a:t>
            </a:r>
            <a:r>
              <a:rPr lang="en-US" sz="2400" b="1" dirty="0" smtClean="0"/>
              <a:t>Iterative</a:t>
            </a:r>
            <a:r>
              <a:rPr lang="en-US" sz="2400" dirty="0" smtClean="0"/>
              <a:t>) </a:t>
            </a:r>
            <a:r>
              <a:rPr lang="en-US" sz="2400" b="1" dirty="0" smtClean="0"/>
              <a:t>MapReduce</a:t>
            </a:r>
            <a:r>
              <a:rPr lang="en-US" sz="2400" dirty="0" smtClean="0"/>
              <a:t> including “most” data analysis</a:t>
            </a:r>
          </a:p>
          <a:p>
            <a:r>
              <a:rPr lang="en-US" sz="2400" dirty="0" smtClean="0"/>
              <a:t>Exploiting </a:t>
            </a:r>
            <a:r>
              <a:rPr lang="en-US" sz="2400" b="1" dirty="0" smtClean="0"/>
              <a:t>elasticity</a:t>
            </a:r>
            <a:r>
              <a:rPr lang="en-US" sz="2400" dirty="0" smtClean="0"/>
              <a:t> and </a:t>
            </a:r>
            <a:r>
              <a:rPr lang="en-US" sz="2400" b="1" dirty="0" smtClean="0"/>
              <a:t>platforms </a:t>
            </a:r>
            <a:r>
              <a:rPr lang="en-US" sz="2400" dirty="0" smtClean="0"/>
              <a:t>(HDFS, Queues ..)</a:t>
            </a:r>
          </a:p>
          <a:p>
            <a:r>
              <a:rPr lang="en-US" sz="2400" dirty="0" smtClean="0"/>
              <a:t>Use </a:t>
            </a:r>
            <a:r>
              <a:rPr lang="en-US" sz="2400" b="1" dirty="0" smtClean="0"/>
              <a:t>worker roles</a:t>
            </a:r>
            <a:r>
              <a:rPr lang="en-US" sz="2400" dirty="0" smtClean="0"/>
              <a:t>, </a:t>
            </a:r>
            <a:r>
              <a:rPr lang="en-US" sz="2400" b="1" dirty="0" smtClean="0"/>
              <a:t>services</a:t>
            </a:r>
            <a:r>
              <a:rPr lang="en-US" sz="2400" dirty="0" smtClean="0"/>
              <a:t>, </a:t>
            </a:r>
            <a:r>
              <a:rPr lang="en-US" sz="2400" b="1" dirty="0" smtClean="0"/>
              <a:t>portals</a:t>
            </a:r>
            <a:r>
              <a:rPr lang="en-US" sz="2400" dirty="0" smtClean="0"/>
              <a:t> (gateways) and </a:t>
            </a:r>
            <a:r>
              <a:rPr lang="en-US" sz="2400" b="1" dirty="0" smtClean="0"/>
              <a:t>workflow</a:t>
            </a:r>
          </a:p>
          <a:p>
            <a:r>
              <a:rPr lang="en-US" sz="2400" dirty="0" smtClean="0"/>
              <a:t>Good Strategies:</a:t>
            </a:r>
          </a:p>
          <a:p>
            <a:pPr lvl="1"/>
            <a:r>
              <a:rPr lang="en-US" sz="2000" dirty="0" smtClean="0"/>
              <a:t>Build </a:t>
            </a:r>
            <a:r>
              <a:rPr lang="en-US" sz="2000" dirty="0"/>
              <a:t>the application </a:t>
            </a:r>
            <a:r>
              <a:rPr lang="en-US" sz="2000" b="1" dirty="0"/>
              <a:t>as a service</a:t>
            </a:r>
            <a:r>
              <a:rPr lang="en-US" sz="2000" dirty="0"/>
              <a:t>; </a:t>
            </a:r>
            <a:endParaRPr lang="en-US" sz="2000" dirty="0" smtClean="0"/>
          </a:p>
          <a:p>
            <a:pPr lvl="1"/>
            <a:r>
              <a:rPr lang="en-US" sz="2000" dirty="0" smtClean="0"/>
              <a:t>Build </a:t>
            </a:r>
            <a:r>
              <a:rPr lang="en-US" sz="2000" dirty="0"/>
              <a:t>on existing cloud deployments such as</a:t>
            </a:r>
            <a:r>
              <a:rPr lang="en-US" sz="2000" b="1" dirty="0"/>
              <a:t> Hadoop</a:t>
            </a:r>
            <a:r>
              <a:rPr lang="en-US" sz="2000" dirty="0"/>
              <a:t>; </a:t>
            </a:r>
            <a:endParaRPr lang="en-US" sz="2000" dirty="0" smtClean="0"/>
          </a:p>
          <a:p>
            <a:pPr lvl="1"/>
            <a:r>
              <a:rPr lang="en-US" sz="2000" b="1" dirty="0" smtClean="0"/>
              <a:t>Use </a:t>
            </a:r>
            <a:r>
              <a:rPr lang="en-US" sz="2000" b="1" dirty="0" err="1"/>
              <a:t>PaaS</a:t>
            </a:r>
            <a:r>
              <a:rPr lang="en-US" sz="2000" b="1" dirty="0"/>
              <a:t> </a:t>
            </a:r>
            <a:r>
              <a:rPr lang="en-US" sz="2000" dirty="0"/>
              <a:t>if possible; </a:t>
            </a:r>
            <a:endParaRPr lang="en-US" sz="2000" dirty="0" smtClean="0"/>
          </a:p>
          <a:p>
            <a:pPr lvl="1"/>
            <a:r>
              <a:rPr lang="en-US" sz="2000" b="1" dirty="0" smtClean="0"/>
              <a:t>Design </a:t>
            </a:r>
            <a:r>
              <a:rPr lang="en-US" sz="2000" b="1" dirty="0"/>
              <a:t>for failure</a:t>
            </a:r>
            <a:r>
              <a:rPr lang="en-US" sz="2000" dirty="0"/>
              <a:t>; </a:t>
            </a:r>
            <a:endParaRPr lang="en-US" sz="2000" dirty="0" smtClean="0"/>
          </a:p>
          <a:p>
            <a:pPr lvl="1"/>
            <a:r>
              <a:rPr lang="en-US" sz="2000" b="1" dirty="0" smtClean="0"/>
              <a:t>Use </a:t>
            </a:r>
            <a:r>
              <a:rPr lang="en-US" sz="2000" b="1" dirty="0"/>
              <a:t>as a Service </a:t>
            </a:r>
            <a:r>
              <a:rPr lang="en-US" sz="2000" dirty="0"/>
              <a:t>(e.g. </a:t>
            </a:r>
            <a:r>
              <a:rPr lang="en-US" sz="2000" dirty="0" err="1"/>
              <a:t>SQLaaS</a:t>
            </a:r>
            <a:r>
              <a:rPr lang="en-US" sz="2000" dirty="0"/>
              <a:t>) where possible; </a:t>
            </a:r>
            <a:endParaRPr lang="en-US" sz="2000" dirty="0" smtClean="0"/>
          </a:p>
          <a:p>
            <a:pPr lvl="1"/>
            <a:r>
              <a:rPr lang="en-US" sz="2000" dirty="0" smtClean="0"/>
              <a:t>Address Challenge of </a:t>
            </a:r>
            <a:r>
              <a:rPr lang="en-US" sz="2000" b="1" dirty="0" smtClean="0"/>
              <a:t>Moving Data</a:t>
            </a:r>
            <a:endParaRPr lang="en-US" sz="20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Tree>
    <p:extLst>
      <p:ext uri="{BB962C8B-B14F-4D97-AF65-F5344CB8AC3E}">
        <p14:creationId xmlns:p14="http://schemas.microsoft.com/office/powerpoint/2010/main" val="3857702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Extras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spTree>
    <p:extLst>
      <p:ext uri="{BB962C8B-B14F-4D97-AF65-F5344CB8AC3E}">
        <p14:creationId xmlns:p14="http://schemas.microsoft.com/office/powerpoint/2010/main" val="3475591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143000"/>
          </a:xfrm>
        </p:spPr>
        <p:txBody>
          <a:bodyPr/>
          <a:lstStyle/>
          <a:p>
            <a:r>
              <a:rPr lang="en-US" sz="4000" dirty="0"/>
              <a:t>Internet of Things: Sensor Grids</a:t>
            </a:r>
            <a:br>
              <a:rPr lang="en-US" sz="4000" dirty="0"/>
            </a:br>
            <a:r>
              <a:rPr lang="en-US" sz="4000" dirty="0"/>
              <a:t>A pleasingly parallel example on Clouds</a:t>
            </a:r>
          </a:p>
        </p:txBody>
      </p:sp>
      <p:sp>
        <p:nvSpPr>
          <p:cNvPr id="3" name="Content Placeholder 2"/>
          <p:cNvSpPr>
            <a:spLocks noGrp="1"/>
          </p:cNvSpPr>
          <p:nvPr>
            <p:ph idx="1"/>
          </p:nvPr>
        </p:nvSpPr>
        <p:spPr>
          <a:xfrm>
            <a:off x="0" y="1295400"/>
            <a:ext cx="9144000" cy="5638800"/>
          </a:xfrm>
        </p:spPr>
        <p:txBody>
          <a:bodyPr/>
          <a:lstStyle/>
          <a:p>
            <a:r>
              <a:rPr lang="en-US" sz="2400" b="1" dirty="0"/>
              <a:t>A sensor (“Thing”) </a:t>
            </a:r>
            <a:r>
              <a:rPr lang="en-US" sz="2400" dirty="0"/>
              <a:t>is any source or sink of time series</a:t>
            </a:r>
          </a:p>
          <a:p>
            <a:pPr lvl="1"/>
            <a:r>
              <a:rPr lang="en-US" sz="2200" dirty="0"/>
              <a:t>In the thin client era, smart phones, Kindles, tablets, Kinects, web-cams are sensors</a:t>
            </a:r>
          </a:p>
          <a:p>
            <a:pPr lvl="1"/>
            <a:r>
              <a:rPr lang="en-US" sz="2200" dirty="0"/>
              <a:t>Robots, distributed instruments such as environmental measures are sensors</a:t>
            </a:r>
          </a:p>
          <a:p>
            <a:pPr lvl="1"/>
            <a:r>
              <a:rPr lang="en-US" sz="2200" dirty="0"/>
              <a:t>Web pages, </a:t>
            </a:r>
            <a:r>
              <a:rPr lang="en-US" sz="2200" dirty="0" err="1"/>
              <a:t>Googledocs</a:t>
            </a:r>
            <a:r>
              <a:rPr lang="en-US" sz="2200" dirty="0"/>
              <a:t>, Office 365, WebEx are sensors</a:t>
            </a:r>
          </a:p>
          <a:p>
            <a:pPr lvl="1"/>
            <a:r>
              <a:rPr lang="en-US" sz="2200" dirty="0"/>
              <a:t>Ubiquitous Cities/Homes are full of sensors</a:t>
            </a:r>
          </a:p>
          <a:p>
            <a:r>
              <a:rPr lang="en-US" sz="2400" dirty="0"/>
              <a:t>They have IP address on Internet</a:t>
            </a:r>
          </a:p>
          <a:p>
            <a:r>
              <a:rPr lang="en-US" sz="2400" dirty="0"/>
              <a:t>Sensors – being intrinsically distributed are </a:t>
            </a:r>
            <a:r>
              <a:rPr lang="en-US" sz="2400" b="1" dirty="0"/>
              <a:t>Grids</a:t>
            </a:r>
          </a:p>
          <a:p>
            <a:r>
              <a:rPr lang="en-US" sz="2400" dirty="0"/>
              <a:t>However natural implementation uses </a:t>
            </a:r>
            <a:r>
              <a:rPr lang="en-US" sz="2400" b="1" dirty="0"/>
              <a:t>clouds</a:t>
            </a:r>
            <a:r>
              <a:rPr lang="en-US" sz="2400" dirty="0"/>
              <a:t> to consolidate and control and collaborate with sensors </a:t>
            </a:r>
          </a:p>
          <a:p>
            <a:r>
              <a:rPr lang="en-US" sz="2400" dirty="0"/>
              <a:t>Sensors are typically “small” and have </a:t>
            </a:r>
            <a:r>
              <a:rPr lang="en-US" sz="2400" b="1" dirty="0"/>
              <a:t>pleasingly parallel cloud implementations</a:t>
            </a:r>
            <a:r>
              <a:rPr lang="en-US" sz="2400" dirty="0"/>
              <a:t> </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24</a:t>
            </a:fld>
            <a:endParaRPr lang="en-US"/>
          </a:p>
        </p:txBody>
      </p:sp>
    </p:spTree>
    <p:extLst>
      <p:ext uri="{BB962C8B-B14F-4D97-AF65-F5344CB8AC3E}">
        <p14:creationId xmlns:p14="http://schemas.microsoft.com/office/powerpoint/2010/main" val="2276023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Portal/Gateway</a:t>
            </a:r>
            <a:endParaRPr lang="en-US" dirty="0"/>
          </a:p>
        </p:txBody>
      </p:sp>
      <p:sp>
        <p:nvSpPr>
          <p:cNvPr id="3" name="Content Placeholder 2"/>
          <p:cNvSpPr>
            <a:spLocks noGrp="1"/>
          </p:cNvSpPr>
          <p:nvPr>
            <p:ph idx="1"/>
          </p:nvPr>
        </p:nvSpPr>
        <p:spPr>
          <a:xfrm>
            <a:off x="152400" y="838200"/>
            <a:ext cx="8915400" cy="2209800"/>
          </a:xfrm>
        </p:spPr>
        <p:txBody>
          <a:bodyPr/>
          <a:lstStyle/>
          <a:p>
            <a:r>
              <a:rPr lang="en-US" dirty="0" smtClean="0"/>
              <a:t>“Just a web role” supporting back end services</a:t>
            </a:r>
          </a:p>
          <a:p>
            <a:r>
              <a:rPr lang="en-US" dirty="0" smtClean="0"/>
              <a:t>Often used to support multiple users accessing a relatively modest size computation</a:t>
            </a:r>
          </a:p>
          <a:p>
            <a:r>
              <a:rPr lang="en-US" dirty="0" smtClean="0"/>
              <a:t>So cloud suitable implementation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sp>
        <p:nvSpPr>
          <p:cNvPr id="5" name="Title 1"/>
          <p:cNvSpPr txBox="1">
            <a:spLocks/>
          </p:cNvSpPr>
          <p:nvPr/>
        </p:nvSpPr>
        <p:spPr bwMode="auto">
          <a:xfrm>
            <a:off x="201891" y="3043287"/>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Workflow</a:t>
            </a:r>
            <a:endParaRPr lang="en-US" dirty="0"/>
          </a:p>
        </p:txBody>
      </p:sp>
      <p:sp>
        <p:nvSpPr>
          <p:cNvPr id="6" name="Content Placeholder 2"/>
          <p:cNvSpPr txBox="1">
            <a:spLocks/>
          </p:cNvSpPr>
          <p:nvPr/>
        </p:nvSpPr>
        <p:spPr bwMode="auto">
          <a:xfrm>
            <a:off x="201891" y="3881487"/>
            <a:ext cx="89154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Loosely coupled orchestrated links of services</a:t>
            </a:r>
          </a:p>
          <a:p>
            <a:r>
              <a:rPr lang="en-US" dirty="0" smtClean="0"/>
              <a:t>Works well on Grids and Clouds as coarse grain (a few large messages between largish tasks) and no tight synchronization </a:t>
            </a:r>
            <a:endParaRPr lang="en-US" dirty="0"/>
          </a:p>
        </p:txBody>
      </p:sp>
    </p:spTree>
    <p:extLst>
      <p:ext uri="{BB962C8B-B14F-4D97-AF65-F5344CB8AC3E}">
        <p14:creationId xmlns:p14="http://schemas.microsoft.com/office/powerpoint/2010/main" val="1144990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996"/>
            <a:ext cx="8229600" cy="740004"/>
          </a:xfrm>
        </p:spPr>
        <p:txBody>
          <a:bodyPr/>
          <a:lstStyle/>
          <a:p>
            <a:r>
              <a:rPr lang="en-US" dirty="0" smtClean="0"/>
              <a:t>Summary: Usage modes of Clouds</a:t>
            </a:r>
            <a:endParaRPr lang="en-US" dirty="0"/>
          </a:p>
        </p:txBody>
      </p:sp>
      <p:sp>
        <p:nvSpPr>
          <p:cNvPr id="3" name="Content Placeholder 2"/>
          <p:cNvSpPr>
            <a:spLocks noGrp="1"/>
          </p:cNvSpPr>
          <p:nvPr>
            <p:ph idx="1"/>
          </p:nvPr>
        </p:nvSpPr>
        <p:spPr>
          <a:xfrm>
            <a:off x="152400" y="609600"/>
            <a:ext cx="8991600" cy="5638800"/>
          </a:xfrm>
        </p:spPr>
        <p:txBody>
          <a:bodyPr/>
          <a:lstStyle/>
          <a:p>
            <a:r>
              <a:rPr lang="en-US" sz="2800" b="1" dirty="0" smtClean="0"/>
              <a:t>Large Scale internally parallel</a:t>
            </a:r>
          </a:p>
          <a:p>
            <a:pPr lvl="1"/>
            <a:r>
              <a:rPr lang="en-US" sz="2400" dirty="0" smtClean="0"/>
              <a:t>Internet Search or large BLAST problem</a:t>
            </a:r>
          </a:p>
          <a:p>
            <a:r>
              <a:rPr lang="en-US" sz="2800" b="1" dirty="0" smtClean="0"/>
              <a:t>Pleasingly parallel </a:t>
            </a:r>
            <a:r>
              <a:rPr lang="en-US" sz="2800" dirty="0" smtClean="0"/>
              <a:t>over </a:t>
            </a:r>
            <a:r>
              <a:rPr lang="en-US" sz="2800" b="1" dirty="0" smtClean="0"/>
              <a:t>users</a:t>
            </a:r>
          </a:p>
          <a:p>
            <a:pPr lvl="1"/>
            <a:r>
              <a:rPr lang="en-US" sz="2400" dirty="0" smtClean="0"/>
              <a:t>E-commerce or Long Tail of Science</a:t>
            </a:r>
          </a:p>
          <a:p>
            <a:r>
              <a:rPr lang="en-US" sz="2800" b="1" dirty="0" smtClean="0"/>
              <a:t>Pleasing parallel</a:t>
            </a:r>
            <a:r>
              <a:rPr lang="en-US" sz="2800" dirty="0" smtClean="0"/>
              <a:t> over </a:t>
            </a:r>
            <a:r>
              <a:rPr lang="en-US" sz="2800" b="1" dirty="0" smtClean="0"/>
              <a:t>usages </a:t>
            </a:r>
            <a:r>
              <a:rPr lang="en-US" sz="2800" dirty="0" smtClean="0"/>
              <a:t>(perhaps for same user)</a:t>
            </a:r>
          </a:p>
          <a:p>
            <a:pPr lvl="1"/>
            <a:r>
              <a:rPr lang="en-US" sz="2400" dirty="0" smtClean="0"/>
              <a:t>Internet of Things or parameter searches</a:t>
            </a:r>
          </a:p>
          <a:p>
            <a:r>
              <a:rPr lang="en-US" sz="2800" b="1" dirty="0" smtClean="0"/>
              <a:t>Iterative parallel </a:t>
            </a:r>
            <a:r>
              <a:rPr lang="en-US" sz="2800" dirty="0" smtClean="0"/>
              <a:t>algorithms with large messages</a:t>
            </a:r>
          </a:p>
          <a:p>
            <a:pPr lvl="1"/>
            <a:r>
              <a:rPr lang="en-US" sz="2400" dirty="0" smtClean="0"/>
              <a:t>Data mining including Internet Search</a:t>
            </a:r>
          </a:p>
          <a:p>
            <a:r>
              <a:rPr lang="en-US" sz="2800" b="1" dirty="0" smtClean="0"/>
              <a:t>Workflow</a:t>
            </a:r>
          </a:p>
          <a:p>
            <a:pPr lvl="1"/>
            <a:r>
              <a:rPr lang="en-US" sz="2400" dirty="0" smtClean="0"/>
              <a:t>Orchestrate multiple services</a:t>
            </a:r>
          </a:p>
          <a:p>
            <a:r>
              <a:rPr lang="en-US" sz="2800" b="1" dirty="0" smtClean="0"/>
              <a:t>Portals</a:t>
            </a:r>
          </a:p>
          <a:p>
            <a:pPr lvl="1"/>
            <a:r>
              <a:rPr lang="en-US" sz="2400" dirty="0" smtClean="0"/>
              <a:t>Web interface to the above modes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spTree>
    <p:extLst>
      <p:ext uri="{BB962C8B-B14F-4D97-AF65-F5344CB8AC3E}">
        <p14:creationId xmlns:p14="http://schemas.microsoft.com/office/powerpoint/2010/main" val="1813966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152400" y="914400"/>
            <a:ext cx="88392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t>MapReduce is suitable </a:t>
            </a:r>
            <a:r>
              <a:rPr lang="en-US" dirty="0" smtClean="0"/>
              <a:t>(although Page Rank component of search is parallel linear algebra) </a:t>
            </a:r>
          </a:p>
          <a:p>
            <a:r>
              <a:rPr lang="en-US" b="1" dirty="0" smtClean="0"/>
              <a:t>Data Intensive</a:t>
            </a:r>
          </a:p>
          <a:p>
            <a:r>
              <a:rPr lang="en-US" dirty="0" smtClean="0"/>
              <a:t>Do not need microsecond messaging latency</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Tree>
    <p:extLst>
      <p:ext uri="{BB962C8B-B14F-4D97-AF65-F5344CB8AC3E}">
        <p14:creationId xmlns:p14="http://schemas.microsoft.com/office/powerpoint/2010/main" val="2109452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Private Clouds</a:t>
            </a:r>
            <a:endParaRPr lang="en-US" dirty="0"/>
          </a:p>
        </p:txBody>
      </p:sp>
      <p:sp>
        <p:nvSpPr>
          <p:cNvPr id="3" name="Content Placeholder 2"/>
          <p:cNvSpPr>
            <a:spLocks noGrp="1"/>
          </p:cNvSpPr>
          <p:nvPr>
            <p:ph idx="1"/>
          </p:nvPr>
        </p:nvSpPr>
        <p:spPr>
          <a:xfrm>
            <a:off x="0" y="685800"/>
            <a:ext cx="8839200" cy="5410200"/>
          </a:xfrm>
        </p:spPr>
        <p:txBody>
          <a:bodyPr/>
          <a:lstStyle/>
          <a:p>
            <a:r>
              <a:rPr lang="en-US" sz="2400" dirty="0" smtClean="0"/>
              <a:t>Define as non commercial cloud used to support science</a:t>
            </a:r>
          </a:p>
          <a:p>
            <a:r>
              <a:rPr lang="en-US" sz="2400" b="1" dirty="0" smtClean="0"/>
              <a:t>What does it take to make </a:t>
            </a:r>
            <a:r>
              <a:rPr lang="en-US" sz="2400" b="1" dirty="0"/>
              <a:t>private cloud platforms competitive with commercial </a:t>
            </a:r>
            <a:r>
              <a:rPr lang="en-US" sz="2400" b="1" dirty="0" smtClean="0"/>
              <a:t>systems?</a:t>
            </a:r>
            <a:endParaRPr lang="en-US" sz="2400" b="1" dirty="0"/>
          </a:p>
          <a:p>
            <a:r>
              <a:rPr lang="en-US" sz="2400" dirty="0"/>
              <a:t>Plenty of work at </a:t>
            </a:r>
            <a:r>
              <a:rPr lang="en-US" sz="2400" b="1" dirty="0"/>
              <a:t>VM management level </a:t>
            </a:r>
            <a:r>
              <a:rPr lang="en-US" sz="2400" dirty="0"/>
              <a:t>with Eucalyptus, Nimbus, OpenNebula, OpenStack </a:t>
            </a:r>
            <a:endParaRPr lang="en-US" sz="2400" dirty="0" smtClean="0"/>
          </a:p>
          <a:p>
            <a:pPr lvl="1"/>
            <a:r>
              <a:rPr lang="en-US" sz="2000" dirty="0" smtClean="0"/>
              <a:t>Only now maturing</a:t>
            </a:r>
          </a:p>
          <a:p>
            <a:pPr lvl="1"/>
            <a:r>
              <a:rPr lang="en-US" sz="2000" dirty="0" smtClean="0"/>
              <a:t>Nimbus and OpenNebula pretty solid but not widely adopted in USA</a:t>
            </a:r>
          </a:p>
          <a:p>
            <a:pPr lvl="1"/>
            <a:r>
              <a:rPr lang="en-US" sz="2000" dirty="0" smtClean="0"/>
              <a:t>OpenStack and Eucalyptus recent major improvements</a:t>
            </a:r>
            <a:endParaRPr lang="en-US" sz="2000" dirty="0"/>
          </a:p>
          <a:p>
            <a:r>
              <a:rPr lang="en-US" sz="2400" b="1" dirty="0"/>
              <a:t>O</a:t>
            </a:r>
            <a:r>
              <a:rPr lang="en-US" sz="2400" b="1" dirty="0" smtClean="0"/>
              <a:t>pen </a:t>
            </a:r>
            <a:r>
              <a:rPr lang="en-US" sz="2400" b="1" dirty="0"/>
              <a:t>source </a:t>
            </a:r>
            <a:r>
              <a:rPr lang="en-US" sz="2400" b="1" dirty="0" err="1" smtClean="0"/>
              <a:t>PaaS</a:t>
            </a:r>
            <a:r>
              <a:rPr lang="en-US" sz="2400" b="1" dirty="0" smtClean="0"/>
              <a:t> </a:t>
            </a:r>
            <a:r>
              <a:rPr lang="en-US" sz="2400" dirty="0" smtClean="0"/>
              <a:t>tools </a:t>
            </a:r>
            <a:r>
              <a:rPr lang="en-US" sz="2400" dirty="0"/>
              <a:t>like Hadoop, </a:t>
            </a:r>
            <a:r>
              <a:rPr lang="en-US" sz="2400" dirty="0" err="1"/>
              <a:t>Hbase</a:t>
            </a:r>
            <a:r>
              <a:rPr lang="en-US" sz="2400" dirty="0"/>
              <a:t>, Cassandra, Zookeeper </a:t>
            </a:r>
            <a:r>
              <a:rPr lang="en-US" sz="2400" dirty="0" smtClean="0"/>
              <a:t>but not integrated into platform </a:t>
            </a:r>
          </a:p>
          <a:p>
            <a:r>
              <a:rPr lang="en-US" sz="2400" b="1" dirty="0" smtClean="0"/>
              <a:t>Need dynamic </a:t>
            </a:r>
            <a:r>
              <a:rPr lang="en-US" sz="2400" b="1" dirty="0"/>
              <a:t>resource </a:t>
            </a:r>
            <a:r>
              <a:rPr lang="en-US" sz="2400" dirty="0" smtClean="0"/>
              <a:t>management in a “not really elastic” environment as limited size</a:t>
            </a:r>
          </a:p>
          <a:p>
            <a:r>
              <a:rPr lang="en-US" sz="2400" b="1" dirty="0" smtClean="0"/>
              <a:t>Federation</a:t>
            </a:r>
            <a:r>
              <a:rPr lang="en-US" sz="2400" dirty="0" smtClean="0"/>
              <a:t> of distributed components (as in grids) to make a decent size system</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spTree>
    <p:extLst>
      <p:ext uri="{BB962C8B-B14F-4D97-AF65-F5344CB8AC3E}">
        <p14:creationId xmlns:p14="http://schemas.microsoft.com/office/powerpoint/2010/main" val="2867342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Is </a:t>
            </a:r>
            <a:r>
              <a:rPr lang="en-US" dirty="0" err="1" smtClean="0"/>
              <a:t>PaaS</a:t>
            </a:r>
            <a:r>
              <a:rPr lang="en-US" dirty="0" smtClean="0"/>
              <a:t> a good idea?</a:t>
            </a:r>
            <a:endParaRPr lang="en-US" dirty="0"/>
          </a:p>
        </p:txBody>
      </p:sp>
      <p:sp>
        <p:nvSpPr>
          <p:cNvPr id="3" name="Content Placeholder 2"/>
          <p:cNvSpPr>
            <a:spLocks noGrp="1"/>
          </p:cNvSpPr>
          <p:nvPr>
            <p:ph idx="1"/>
          </p:nvPr>
        </p:nvSpPr>
        <p:spPr>
          <a:xfrm>
            <a:off x="0" y="762000"/>
            <a:ext cx="9144000" cy="4525963"/>
          </a:xfrm>
        </p:spPr>
        <p:txBody>
          <a:bodyPr/>
          <a:lstStyle/>
          <a:p>
            <a:pPr>
              <a:lnSpc>
                <a:spcPts val="3200"/>
              </a:lnSpc>
            </a:pPr>
            <a:r>
              <a:rPr lang="en-US" dirty="0" smtClean="0"/>
              <a:t>If you have </a:t>
            </a:r>
            <a:r>
              <a:rPr lang="en-US" b="1" dirty="0" smtClean="0"/>
              <a:t>existing code</a:t>
            </a:r>
            <a:r>
              <a:rPr lang="en-US" dirty="0" smtClean="0"/>
              <a:t>, </a:t>
            </a:r>
            <a:r>
              <a:rPr lang="en-US" dirty="0" err="1" smtClean="0"/>
              <a:t>PaaS</a:t>
            </a:r>
            <a:r>
              <a:rPr lang="en-US" dirty="0" smtClean="0"/>
              <a:t> may not be very relevant immediately</a:t>
            </a:r>
          </a:p>
          <a:p>
            <a:pPr lvl="1">
              <a:lnSpc>
                <a:spcPts val="3200"/>
              </a:lnSpc>
            </a:pPr>
            <a:r>
              <a:rPr lang="en-US" dirty="0" smtClean="0"/>
              <a:t>Just need </a:t>
            </a:r>
            <a:r>
              <a:rPr lang="en-US" b="1" dirty="0" smtClean="0"/>
              <a:t>IaaS</a:t>
            </a:r>
            <a:r>
              <a:rPr lang="en-US" dirty="0" smtClean="0"/>
              <a:t> to put code on clouds</a:t>
            </a:r>
          </a:p>
          <a:p>
            <a:pPr>
              <a:lnSpc>
                <a:spcPts val="3200"/>
              </a:lnSpc>
            </a:pPr>
            <a:r>
              <a:rPr lang="en-US" dirty="0" smtClean="0"/>
              <a:t>But surely it must be good to offer </a:t>
            </a:r>
            <a:r>
              <a:rPr lang="en-US" b="1" dirty="0" smtClean="0"/>
              <a:t>high level tools</a:t>
            </a:r>
            <a:r>
              <a:rPr lang="en-US" dirty="0" smtClean="0"/>
              <a:t>?</a:t>
            </a:r>
          </a:p>
          <a:p>
            <a:pPr>
              <a:lnSpc>
                <a:spcPts val="3200"/>
              </a:lnSpc>
            </a:pPr>
            <a:r>
              <a:rPr lang="en-US" dirty="0" smtClean="0"/>
              <a:t>For  example, Twister4Azure is built on top of Azure </a:t>
            </a:r>
            <a:r>
              <a:rPr lang="en-US" b="1" dirty="0" smtClean="0"/>
              <a:t>tables</a:t>
            </a:r>
            <a:r>
              <a:rPr lang="en-US" dirty="0" smtClean="0"/>
              <a:t>, </a:t>
            </a:r>
            <a:r>
              <a:rPr lang="en-US" b="1" dirty="0" smtClean="0"/>
              <a:t>queues</a:t>
            </a:r>
            <a:r>
              <a:rPr lang="en-US" dirty="0" smtClean="0"/>
              <a:t>, </a:t>
            </a:r>
            <a:r>
              <a:rPr lang="en-US" b="1" dirty="0" smtClean="0"/>
              <a:t>storage</a:t>
            </a:r>
          </a:p>
          <a:p>
            <a:pPr>
              <a:lnSpc>
                <a:spcPts val="3200"/>
              </a:lnSpc>
            </a:pPr>
            <a:r>
              <a:rPr lang="en-US" dirty="0" smtClean="0"/>
              <a:t>Historically </a:t>
            </a:r>
            <a:r>
              <a:rPr lang="en-US" b="1" dirty="0" smtClean="0"/>
              <a:t>HPCC</a:t>
            </a:r>
            <a:r>
              <a:rPr lang="en-US" dirty="0" smtClean="0"/>
              <a:t> 1990-2000 built MPI, libraries, (parallel) compilers ..</a:t>
            </a:r>
          </a:p>
          <a:p>
            <a:pPr>
              <a:lnSpc>
                <a:spcPts val="3200"/>
              </a:lnSpc>
            </a:pPr>
            <a:r>
              <a:rPr lang="en-US" b="1" dirty="0" smtClean="0"/>
              <a:t>Grids</a:t>
            </a:r>
            <a:r>
              <a:rPr lang="en-US" dirty="0" smtClean="0"/>
              <a:t> 2000-2010 built federation, scheduling, portals and workflow</a:t>
            </a:r>
          </a:p>
          <a:p>
            <a:pPr>
              <a:lnSpc>
                <a:spcPts val="3200"/>
              </a:lnSpc>
            </a:pPr>
            <a:r>
              <a:rPr lang="en-US" b="1" dirty="0" smtClean="0"/>
              <a:t>Clouds </a:t>
            </a:r>
            <a:r>
              <a:rPr lang="en-US" dirty="0" smtClean="0"/>
              <a:t>2010-…. have an exciting interest in powerful programming models </a:t>
            </a:r>
          </a:p>
          <a:p>
            <a:pPr>
              <a:lnSpc>
                <a:spcPts val="3200"/>
              </a:lnSpc>
            </a:pPr>
            <a:endParaRPr lang="en-US" dirty="0" smtClean="0"/>
          </a:p>
          <a:p>
            <a:pPr lvl="1">
              <a:lnSpc>
                <a:spcPts val="3200"/>
              </a:lnSpc>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spTree>
    <p:extLst>
      <p:ext uri="{BB962C8B-B14F-4D97-AF65-F5344CB8AC3E}">
        <p14:creationId xmlns:p14="http://schemas.microsoft.com/office/powerpoint/2010/main" val="36257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Observations</a:t>
            </a:r>
            <a:endParaRPr lang="en-US" dirty="0"/>
          </a:p>
        </p:txBody>
      </p:sp>
      <p:sp>
        <p:nvSpPr>
          <p:cNvPr id="3" name="Content Placeholder 2"/>
          <p:cNvSpPr>
            <a:spLocks noGrp="1"/>
          </p:cNvSpPr>
          <p:nvPr>
            <p:ph idx="1"/>
          </p:nvPr>
        </p:nvSpPr>
        <p:spPr>
          <a:xfrm>
            <a:off x="152400" y="838200"/>
            <a:ext cx="8839200" cy="5486400"/>
          </a:xfrm>
        </p:spPr>
        <p:txBody>
          <a:bodyPr/>
          <a:lstStyle/>
          <a:p>
            <a:pPr marL="274320">
              <a:spcBef>
                <a:spcPts val="300"/>
              </a:spcBef>
            </a:pPr>
            <a:r>
              <a:rPr lang="en-US" sz="2400" b="1" dirty="0" smtClean="0"/>
              <a:t>Distinguish HPC (Supercomputer) machines </a:t>
            </a:r>
            <a:r>
              <a:rPr lang="en-US" sz="2400" dirty="0" smtClean="0"/>
              <a:t>and</a:t>
            </a:r>
            <a:r>
              <a:rPr lang="en-US" sz="2400" b="1" dirty="0" smtClean="0"/>
              <a:t> HPC problems</a:t>
            </a:r>
          </a:p>
          <a:p>
            <a:pPr marL="274320">
              <a:spcBef>
                <a:spcPts val="300"/>
              </a:spcBef>
            </a:pPr>
            <a:r>
              <a:rPr lang="en-US" sz="2400" b="1" dirty="0" smtClean="0"/>
              <a:t>Classic </a:t>
            </a:r>
            <a:r>
              <a:rPr lang="en-US" sz="2400" b="1" dirty="0"/>
              <a:t>HPC machines </a:t>
            </a:r>
            <a:r>
              <a:rPr lang="en-US" sz="2400" dirty="0"/>
              <a:t>as MPI engines offer highest possible performance on closely coupled problems</a:t>
            </a:r>
          </a:p>
          <a:p>
            <a:pPr marL="274320">
              <a:spcBef>
                <a:spcPts val="300"/>
              </a:spcBef>
            </a:pPr>
            <a:r>
              <a:rPr lang="en-US" sz="2400" b="1" dirty="0" smtClean="0"/>
              <a:t>Clouds</a:t>
            </a:r>
            <a:r>
              <a:rPr lang="en-US" sz="2400" dirty="0" smtClean="0"/>
              <a:t> offer from different points of view</a:t>
            </a:r>
          </a:p>
          <a:p>
            <a:pPr marL="674370" lvl="2">
              <a:spcBef>
                <a:spcPts val="300"/>
              </a:spcBef>
            </a:pPr>
            <a:r>
              <a:rPr lang="en-US" sz="2000" dirty="0" smtClean="0"/>
              <a:t>On-demand service (</a:t>
            </a:r>
            <a:r>
              <a:rPr lang="en-US" sz="2000" b="1" dirty="0" smtClean="0"/>
              <a:t>elastic</a:t>
            </a:r>
            <a:r>
              <a:rPr lang="en-US" sz="2000" dirty="0" smtClean="0"/>
              <a:t>)</a:t>
            </a:r>
          </a:p>
          <a:p>
            <a:pPr marL="674370" lvl="2">
              <a:spcBef>
                <a:spcPts val="300"/>
              </a:spcBef>
            </a:pPr>
            <a:r>
              <a:rPr lang="en-US" sz="2000" b="1" dirty="0" smtClean="0"/>
              <a:t>Economies of scale from sharing</a:t>
            </a:r>
          </a:p>
          <a:p>
            <a:pPr marL="674370" lvl="2">
              <a:spcBef>
                <a:spcPts val="300"/>
              </a:spcBef>
            </a:pPr>
            <a:r>
              <a:rPr lang="en-US" sz="2000" dirty="0" smtClean="0"/>
              <a:t>Powerful new </a:t>
            </a:r>
            <a:r>
              <a:rPr lang="en-US" sz="2000" b="1" dirty="0" smtClean="0"/>
              <a:t>software models </a:t>
            </a:r>
            <a:r>
              <a:rPr lang="en-US" sz="2000" dirty="0" smtClean="0"/>
              <a:t>such as </a:t>
            </a:r>
            <a:r>
              <a:rPr lang="en-US" sz="2000" b="1" dirty="0" smtClean="0"/>
              <a:t>MapReduce, </a:t>
            </a:r>
            <a:r>
              <a:rPr lang="en-US" sz="2000" dirty="0" smtClean="0"/>
              <a:t>which have </a:t>
            </a:r>
            <a:r>
              <a:rPr lang="en-US" sz="2000" b="1" dirty="0" smtClean="0"/>
              <a:t>advantages over classic HPC environments</a:t>
            </a:r>
          </a:p>
          <a:p>
            <a:pPr marL="674370" lvl="2">
              <a:spcBef>
                <a:spcPts val="300"/>
              </a:spcBef>
            </a:pPr>
            <a:r>
              <a:rPr lang="en-US" sz="2000" b="1" dirty="0" smtClean="0"/>
              <a:t>Plenty of jobs </a:t>
            </a:r>
            <a:r>
              <a:rPr lang="en-US" sz="2000" dirty="0" smtClean="0"/>
              <a:t>making it attractive for students &amp; curricula</a:t>
            </a:r>
          </a:p>
          <a:p>
            <a:pPr marL="674370" lvl="2">
              <a:spcBef>
                <a:spcPts val="300"/>
              </a:spcBef>
            </a:pPr>
            <a:r>
              <a:rPr lang="en-US" sz="2000" b="1" dirty="0" smtClean="0"/>
              <a:t>Security</a:t>
            </a:r>
            <a:r>
              <a:rPr lang="en-US" sz="2000" dirty="0" smtClean="0"/>
              <a:t> challenges</a:t>
            </a:r>
          </a:p>
          <a:p>
            <a:pPr marL="274320">
              <a:spcBef>
                <a:spcPts val="300"/>
              </a:spcBef>
            </a:pPr>
            <a:r>
              <a:rPr lang="en-US" sz="2400" b="1" dirty="0" smtClean="0"/>
              <a:t>HPC problems </a:t>
            </a:r>
            <a:r>
              <a:rPr lang="en-US" sz="2400" dirty="0" smtClean="0"/>
              <a:t>running well on clouds have above  advantages</a:t>
            </a:r>
          </a:p>
          <a:p>
            <a:pPr marL="274320">
              <a:spcBef>
                <a:spcPts val="300"/>
              </a:spcBef>
            </a:pPr>
            <a:r>
              <a:rPr lang="en-US" sz="2400" dirty="0" smtClean="0">
                <a:cs typeface="ＭＳ Ｐゴシック" charset="0"/>
              </a:rPr>
              <a:t>Note </a:t>
            </a:r>
            <a:r>
              <a:rPr lang="en-US" sz="2400" dirty="0">
                <a:cs typeface="ＭＳ Ｐゴシック" charset="0"/>
              </a:rPr>
              <a:t>100% utilization of Supercomputers makes elasticity moot for capability (very large) jobs and makes capacity (many modest) use </a:t>
            </a:r>
            <a:r>
              <a:rPr lang="en-US" sz="2400" dirty="0" smtClean="0">
                <a:cs typeface="ＭＳ Ｐゴシック" charset="0"/>
              </a:rPr>
              <a:t>not be on-demand</a:t>
            </a:r>
          </a:p>
          <a:p>
            <a:pPr marL="274320">
              <a:spcBef>
                <a:spcPts val="300"/>
              </a:spcBef>
            </a:pPr>
            <a:r>
              <a:rPr lang="en-US" sz="2400" dirty="0" smtClean="0"/>
              <a:t>Need </a:t>
            </a:r>
            <a:r>
              <a:rPr lang="en-US" sz="2400" b="1" dirty="0" smtClean="0"/>
              <a:t>Cloud-HPC Interoperability</a:t>
            </a:r>
            <a:endParaRPr lang="en-US" sz="2400" b="1" dirty="0"/>
          </a:p>
          <a:p>
            <a:pPr marL="274320">
              <a:spcBef>
                <a:spcPts val="300"/>
              </a:spcBef>
            </a:pP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3740812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and Grids/HPC</a:t>
            </a:r>
            <a:endParaRPr lang="en-US" b="1" dirty="0"/>
          </a:p>
        </p:txBody>
      </p:sp>
      <p:sp>
        <p:nvSpPr>
          <p:cNvPr id="3" name="Content Placeholder 2"/>
          <p:cNvSpPr>
            <a:spLocks noGrp="1"/>
          </p:cNvSpPr>
          <p:nvPr>
            <p:ph idx="1"/>
          </p:nvPr>
        </p:nvSpPr>
        <p:spPr>
          <a:xfrm>
            <a:off x="0" y="838200"/>
            <a:ext cx="8991600" cy="5715000"/>
          </a:xfrm>
        </p:spPr>
        <p:txBody>
          <a:bodyPr>
            <a:noAutofit/>
          </a:bodyPr>
          <a:lstStyle/>
          <a:p>
            <a:pPr>
              <a:spcBef>
                <a:spcPts val="300"/>
              </a:spcBef>
            </a:pPr>
            <a:r>
              <a:rPr lang="en-US" sz="2800" dirty="0" smtClean="0"/>
              <a:t>Synchronization/communication Performance</a:t>
            </a:r>
            <a:br>
              <a:rPr lang="en-US" sz="2800" dirty="0" smtClean="0"/>
            </a:br>
            <a:r>
              <a:rPr lang="en-US" sz="2800" b="1" dirty="0" smtClean="0"/>
              <a:t>Grids &gt; Clouds &gt; Classic HPC Systems</a:t>
            </a:r>
          </a:p>
          <a:p>
            <a:pPr>
              <a:spcBef>
                <a:spcPts val="300"/>
              </a:spcBef>
            </a:pPr>
            <a:r>
              <a:rPr lang="en-US" sz="2800" dirty="0" smtClean="0"/>
              <a:t>Clouds naturally execute effectively Grid workloads but are less clear for closely coupled HPC applications</a:t>
            </a:r>
          </a:p>
          <a:p>
            <a:pPr>
              <a:spcBef>
                <a:spcPts val="300"/>
              </a:spcBef>
            </a:pPr>
            <a:r>
              <a:rPr lang="en-US" sz="2800" b="1" dirty="0" smtClean="0"/>
              <a:t>Service Oriented Architectures </a:t>
            </a:r>
            <a:r>
              <a:rPr lang="en-US" sz="2800" dirty="0" smtClean="0"/>
              <a:t>and </a:t>
            </a:r>
            <a:r>
              <a:rPr lang="en-US" sz="2800" b="1" dirty="0" smtClean="0"/>
              <a:t>workflow </a:t>
            </a:r>
            <a:r>
              <a:rPr lang="en-US" sz="2800" dirty="0" smtClean="0"/>
              <a:t>appear to work similarly in both grids and clouds</a:t>
            </a:r>
          </a:p>
          <a:p>
            <a:pPr>
              <a:spcBef>
                <a:spcPts val="300"/>
              </a:spcBef>
            </a:pPr>
            <a:r>
              <a:rPr lang="en-US" sz="2800" dirty="0" smtClean="0"/>
              <a:t>May be for immediate future, science supported by a mixture of</a:t>
            </a:r>
          </a:p>
          <a:p>
            <a:pPr lvl="1">
              <a:spcBef>
                <a:spcPts val="300"/>
              </a:spcBef>
            </a:pPr>
            <a:r>
              <a:rPr lang="en-US" sz="2400" b="1" dirty="0" smtClean="0"/>
              <a:t>Clouds</a:t>
            </a:r>
            <a:r>
              <a:rPr lang="en-US" sz="2400" dirty="0" smtClean="0"/>
              <a:t> – some practical differences between private and public clouds – size and software</a:t>
            </a:r>
          </a:p>
          <a:p>
            <a:pPr lvl="1">
              <a:spcBef>
                <a:spcPts val="300"/>
              </a:spcBef>
            </a:pPr>
            <a:r>
              <a:rPr lang="en-US" sz="2400" b="1" dirty="0" smtClean="0"/>
              <a:t>High Throughput Systems </a:t>
            </a:r>
            <a:r>
              <a:rPr lang="en-US" sz="2400" dirty="0" smtClean="0"/>
              <a:t>(moving to clouds  as convenient)</a:t>
            </a:r>
          </a:p>
          <a:p>
            <a:pPr lvl="1">
              <a:spcBef>
                <a:spcPts val="300"/>
              </a:spcBef>
            </a:pPr>
            <a:r>
              <a:rPr lang="en-US" sz="2400" b="1" dirty="0" smtClean="0"/>
              <a:t>Grids</a:t>
            </a:r>
            <a:r>
              <a:rPr lang="en-US" sz="2400" dirty="0" smtClean="0"/>
              <a:t> for distributed data and access</a:t>
            </a:r>
          </a:p>
          <a:p>
            <a:pPr lvl="1">
              <a:spcBef>
                <a:spcPts val="300"/>
              </a:spcBef>
            </a:pPr>
            <a:r>
              <a:rPr lang="en-US" sz="2400" b="1" dirty="0" smtClean="0"/>
              <a:t>Supercomputers</a:t>
            </a:r>
            <a:r>
              <a:rPr lang="en-US" sz="2400" dirty="0" smtClean="0"/>
              <a:t> (“MPI Engines”) going to exascale</a:t>
            </a:r>
            <a:endParaRPr lang="en-US" sz="2400" dirty="0"/>
          </a:p>
        </p:txBody>
      </p:sp>
    </p:spTree>
    <p:extLst>
      <p:ext uri="{BB962C8B-B14F-4D97-AF65-F5344CB8AC3E}">
        <p14:creationId xmlns:p14="http://schemas.microsoft.com/office/powerpoint/2010/main" val="4155929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16497" y="609600"/>
            <a:ext cx="9042991" cy="5715000"/>
          </a:xfrm>
        </p:spPr>
        <p:txBody>
          <a:bodyPr/>
          <a:lstStyle/>
          <a:p>
            <a:pPr>
              <a:spcBef>
                <a:spcPts val="200"/>
              </a:spcBef>
            </a:pPr>
            <a:r>
              <a:rPr lang="en-US" sz="2800" b="1" dirty="0" smtClean="0"/>
              <a:t>Pleasingly parallel </a:t>
            </a:r>
            <a:r>
              <a:rPr lang="en-US" sz="28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800" b="1" dirty="0" smtClean="0"/>
              <a:t>Commercial and Science Data analytics </a:t>
            </a:r>
            <a:r>
              <a:rPr lang="en-US" sz="2800" dirty="0" smtClean="0"/>
              <a:t>that can use MapReduce </a:t>
            </a:r>
            <a:r>
              <a:rPr lang="en-US" sz="2800" b="1" dirty="0" smtClean="0"/>
              <a:t>(</a:t>
            </a:r>
            <a:r>
              <a:rPr lang="en-US" sz="2800" dirty="0" smtClean="0"/>
              <a:t>some of such apps) or its</a:t>
            </a:r>
            <a:r>
              <a:rPr lang="en-US" sz="2800" b="1" dirty="0" smtClean="0"/>
              <a:t> iterative </a:t>
            </a:r>
            <a:r>
              <a:rPr lang="en-US" sz="2800" dirty="0" smtClean="0"/>
              <a:t>variants (most</a:t>
            </a:r>
            <a:r>
              <a:rPr lang="en-US" sz="2800" dirty="0"/>
              <a:t> </a:t>
            </a:r>
            <a:r>
              <a:rPr lang="en-US" sz="2800" dirty="0" smtClean="0"/>
              <a:t>other data analytics apps)</a:t>
            </a:r>
          </a:p>
          <a:p>
            <a:pPr>
              <a:spcBef>
                <a:spcPts val="200"/>
              </a:spcBef>
            </a:pPr>
            <a:r>
              <a:rPr lang="en-US" sz="2800" b="1" dirty="0" smtClean="0"/>
              <a:t>Which science applications are using clouds</a:t>
            </a:r>
            <a:r>
              <a:rPr lang="en-US" sz="2800" dirty="0" smtClean="0"/>
              <a:t>? </a:t>
            </a:r>
          </a:p>
          <a:p>
            <a:pPr lvl="1">
              <a:spcBef>
                <a:spcPts val="200"/>
              </a:spcBef>
            </a:pPr>
            <a:r>
              <a:rPr lang="en-US" sz="2400" dirty="0" smtClean="0"/>
              <a:t>Many demonstrations –Conferences, OOI, HEP ….</a:t>
            </a:r>
          </a:p>
          <a:p>
            <a:pPr lvl="1">
              <a:spcBef>
                <a:spcPts val="200"/>
              </a:spcBef>
            </a:pPr>
            <a:r>
              <a:rPr lang="en-US" sz="2400" b="1" dirty="0" smtClean="0"/>
              <a:t>Venus-C </a:t>
            </a:r>
            <a:r>
              <a:rPr lang="en-US" sz="2400" dirty="0" smtClean="0"/>
              <a:t>(Azure in Europe): 27 applications </a:t>
            </a:r>
            <a:r>
              <a:rPr lang="en-US" sz="2400" b="1" dirty="0" smtClean="0"/>
              <a:t>not using </a:t>
            </a:r>
            <a:r>
              <a:rPr lang="en-US" sz="2400" dirty="0" smtClean="0"/>
              <a:t>Scheduler, Workflow or MapReduce (except roll your own)</a:t>
            </a:r>
          </a:p>
          <a:p>
            <a:pPr lvl="1">
              <a:spcBef>
                <a:spcPts val="200"/>
              </a:spcBef>
            </a:pPr>
            <a:r>
              <a:rPr lang="en-US" sz="2400" dirty="0" smtClean="0"/>
              <a:t>50% of applications on</a:t>
            </a:r>
            <a:r>
              <a:rPr lang="en-US" sz="2400" b="1" dirty="0" smtClean="0"/>
              <a:t> FutureGrid </a:t>
            </a:r>
            <a:r>
              <a:rPr lang="en-US" sz="2400" dirty="0" smtClean="0"/>
              <a:t>are from Life Science but there is more computer science than total applications </a:t>
            </a:r>
          </a:p>
          <a:p>
            <a:pPr lvl="1">
              <a:spcBef>
                <a:spcPts val="200"/>
              </a:spcBef>
            </a:pPr>
            <a:r>
              <a:rPr lang="en-US" sz="2400" dirty="0" smtClean="0"/>
              <a:t>Locally </a:t>
            </a:r>
            <a:r>
              <a:rPr lang="en-US" sz="2400" b="1" dirty="0" smtClean="0"/>
              <a:t>Lilly</a:t>
            </a:r>
            <a:r>
              <a:rPr lang="en-US" sz="2400" dirty="0" smtClean="0"/>
              <a:t> corporation is major commercial cloud user (for drug discovery) but Biology department is not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351456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1791560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24 </a:t>
            </a:r>
            <a:r>
              <a:rPr lang="en-US" sz="2400" dirty="0"/>
              <a:t>billion devices 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It </a:t>
            </a:r>
            <a:r>
              <a:rPr lang="en-US" sz="2400" dirty="0"/>
              <a:t>is not unreasonable for us to believe that we will each have our own cloud-based personal agent that monitors all of the data about our life and anticipates our needs 24x7.   </a:t>
            </a:r>
            <a:endParaRPr lang="en-US" sz="2400" dirty="0" smtClean="0"/>
          </a:p>
          <a:p>
            <a:r>
              <a:rPr lang="en-US" sz="2400" dirty="0" smtClean="0"/>
              <a:t>The </a:t>
            </a:r>
            <a:r>
              <a:rPr lang="en-US" sz="2400" dirty="0"/>
              <a:t>cloud will become increasing important as a controller of and resource provider for the Internet of Things. </a:t>
            </a:r>
            <a:endParaRPr lang="en-US" sz="2400"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 robotics</a:t>
            </a:r>
            <a:r>
              <a:rPr lang="en-US" sz="2400" dirty="0" smtClean="0"/>
              <a:t>.</a:t>
            </a:r>
          </a:p>
          <a:p>
            <a:r>
              <a:rPr lang="en-US" sz="2400" dirty="0" smtClean="0"/>
              <a:t>Natural parallelism over “things”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342135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3505203"/>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419600" y="1447800"/>
            <a:ext cx="1162050" cy="98107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362206" y="1524000"/>
            <a:ext cx="1266825" cy="847726"/>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085761" y="4852693"/>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7" cstate="print"/>
          <a:srcRect/>
          <a:stretch>
            <a:fillRect/>
          </a:stretch>
        </p:blipFill>
        <p:spPr bwMode="auto">
          <a:xfrm>
            <a:off x="1143000" y="3505200"/>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8" cstate="print"/>
          <a:srcRect/>
          <a:stretch>
            <a:fillRect/>
          </a:stretch>
        </p:blipFill>
        <p:spPr bwMode="auto">
          <a:xfrm>
            <a:off x="152400" y="5486400"/>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9" cstate="print"/>
          <a:srcRect/>
          <a:stretch>
            <a:fillRect/>
          </a:stretch>
        </p:blipFill>
        <p:spPr bwMode="auto">
          <a:xfrm>
            <a:off x="7086600" y="4724400"/>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10" cstate="print"/>
          <a:srcRect/>
          <a:stretch>
            <a:fillRect/>
          </a:stretch>
        </p:blipFill>
        <p:spPr bwMode="auto">
          <a:xfrm>
            <a:off x="6468998" y="1469135"/>
            <a:ext cx="1343027" cy="1343024"/>
          </a:xfrm>
          <a:prstGeom prst="rect">
            <a:avLst/>
          </a:prstGeom>
          <a:noFill/>
          <a:ln w="9525">
            <a:noFill/>
            <a:miter lim="800000"/>
            <a:headEnd/>
            <a:tailEnd/>
          </a:ln>
        </p:spPr>
      </p:pic>
      <p:sp>
        <p:nvSpPr>
          <p:cNvPr id="3" name="TextBox 2"/>
          <p:cNvSpPr txBox="1"/>
          <p:nvPr/>
        </p:nvSpPr>
        <p:spPr>
          <a:xfrm>
            <a:off x="161544" y="5038728"/>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6324600" y="1062335"/>
            <a:ext cx="1994457" cy="461665"/>
          </a:xfrm>
          <a:prstGeom prst="rect">
            <a:avLst/>
          </a:prstGeom>
          <a:noFill/>
        </p:spPr>
        <p:txBody>
          <a:bodyPr wrap="none" rtlCol="0">
            <a:spAutoFit/>
          </a:bodyPr>
          <a:lstStyle/>
          <a:p>
            <a:r>
              <a:rPr lang="en-US" sz="2400" dirty="0" smtClean="0"/>
              <a:t>Output Sensor</a:t>
            </a:r>
            <a:endParaRPr lang="en-US" sz="2400"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3915866276"/>
              </p:ext>
            </p:extLst>
          </p:nvPr>
        </p:nvGraphicFramePr>
        <p:xfrm>
          <a:off x="190497" y="1502663"/>
          <a:ext cx="1905006" cy="1607771"/>
        </p:xfrm>
        <a:graphic>
          <a:graphicData uri="http://schemas.openxmlformats.org/presentationml/2006/ole">
            <mc:AlternateContent xmlns:mc="http://schemas.openxmlformats.org/markup-compatibility/2006">
              <mc:Choice xmlns:v="urn:schemas-microsoft-com:vml" Requires="v">
                <p:oleObj spid="_x0000_s2100" name="PhotoImpact" r:id="rId11" imgW="2685714" imgH="2266667" progId="">
                  <p:embed/>
                </p:oleObj>
              </mc:Choice>
              <mc:Fallback>
                <p:oleObj name="PhotoImpact" r:id="rId11" imgW="2685714" imgH="2266667" progId="">
                  <p:embed/>
                  <p:pic>
                    <p:nvPicPr>
                      <p:cNvPr id="0" name=""/>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497" y="1502663"/>
                        <a:ext cx="1905006" cy="160777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3065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linear algebra need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7552052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16049</TotalTime>
  <Words>2733</Words>
  <Application>Microsoft Office PowerPoint</Application>
  <PresentationFormat>On-screen Show (4:3)</PresentationFormat>
  <Paragraphs>353</Paragraphs>
  <Slides>29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3_Office Theme</vt:lpstr>
      <vt:lpstr>PhotoImpact</vt:lpstr>
      <vt:lpstr>Science Applications on Clouds</vt:lpstr>
      <vt:lpstr>Science Computing Environments</vt:lpstr>
      <vt:lpstr>Some Observations</vt:lpstr>
      <vt:lpstr>Clouds and Grids/HPC</vt:lpstr>
      <vt:lpstr>What Applications work in Clouds</vt:lpstr>
      <vt:lpstr>Parallelism over Users and Usages</vt:lpstr>
      <vt:lpstr>Internet of Things and the Cloud </vt:lpstr>
      <vt:lpstr>Sensors as a Service</vt:lpstr>
      <vt:lpstr>Classic Parallel Computing</vt:lpstr>
      <vt:lpstr>4 Forms of MapReduce</vt:lpstr>
      <vt:lpstr>Performance – Kmeans Clustering</vt:lpstr>
      <vt:lpstr>Data Intensive Iterative Applications I</vt:lpstr>
      <vt:lpstr>Twister for Data Intensive  Iterative Applications</vt:lpstr>
      <vt:lpstr>What to use in Clouds</vt:lpstr>
      <vt:lpstr>What to use in Grids and Supercomputers?</vt:lpstr>
      <vt:lpstr>Is PaaS a good idea?</vt:lpstr>
      <vt:lpstr>How to use Clouds I</vt:lpstr>
      <vt:lpstr>How to use Clouds II</vt:lpstr>
      <vt:lpstr>How to use Clouds III</vt:lpstr>
      <vt:lpstr>Architecture of Data Repositories?</vt:lpstr>
      <vt:lpstr>Clouds as Support for Data Repositories?</vt:lpstr>
      <vt:lpstr>Using Science Clouds in a Nutshell</vt:lpstr>
      <vt:lpstr>Extras</vt:lpstr>
      <vt:lpstr>Internet of Things: Sensor Grids A pleasingly parallel example on Clouds</vt:lpstr>
      <vt:lpstr>Portal/Gateway</vt:lpstr>
      <vt:lpstr>Summary: Usage modes of Clouds</vt:lpstr>
      <vt:lpstr>Commercial “Web 2.0” Cloud Applications</vt:lpstr>
      <vt:lpstr>Private Clouds</vt:lpstr>
      <vt:lpstr>Is PaaS a good idea?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768</cp:revision>
  <dcterms:created xsi:type="dcterms:W3CDTF">2010-11-02T19:01:47Z</dcterms:created>
  <dcterms:modified xsi:type="dcterms:W3CDTF">2012-06-14T17:47:11Z</dcterms:modified>
</cp:coreProperties>
</file>