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6" r:id="rId1"/>
  </p:sldMasterIdLst>
  <p:notesMasterIdLst>
    <p:notesMasterId r:id="rId12"/>
  </p:notesMasterIdLst>
  <p:sldIdLst>
    <p:sldId id="297" r:id="rId2"/>
    <p:sldId id="503" r:id="rId3"/>
    <p:sldId id="504" r:id="rId4"/>
    <p:sldId id="505" r:id="rId5"/>
    <p:sldId id="506" r:id="rId6"/>
    <p:sldId id="507" r:id="rId7"/>
    <p:sldId id="508" r:id="rId8"/>
    <p:sldId id="509" r:id="rId9"/>
    <p:sldId id="510" r:id="rId10"/>
    <p:sldId id="502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6480"/>
    <a:srgbClr val="A61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08" autoAdjust="0"/>
    <p:restoredTop sz="83228" autoAdjust="0"/>
  </p:normalViewPr>
  <p:slideViewPr>
    <p:cSldViewPr>
      <p:cViewPr varScale="1">
        <p:scale>
          <a:sx n="115" d="100"/>
          <a:sy n="115" d="100"/>
        </p:scale>
        <p:origin x="-15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1944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0009946b380254e0/technologi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https://d.docs.live.net/0009946b380254e0/technolog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991546337403461"/>
          <c:y val="9.8986468350006407E-2"/>
          <c:w val="0.49045775528058999"/>
          <c:h val="0.83341261227977004"/>
        </c:manualLayout>
      </c:layout>
      <c:barChart>
        <c:barDir val="bar"/>
        <c:grouping val="clustered"/>
        <c:varyColors val="0"/>
        <c:ser>
          <c:idx val="0"/>
          <c:order val="0"/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Sheet1!$A$1:$A$16</c:f>
              <c:strCache>
                <c:ptCount val="16"/>
                <c:pt idx="0">
                  <c:v>PAPI </c:v>
                </c:pt>
                <c:pt idx="1">
                  <c:v>Pegasus </c:v>
                </c:pt>
                <c:pt idx="2">
                  <c:v>Vampir </c:v>
                </c:pt>
                <c:pt idx="3">
                  <c:v>Globus </c:v>
                </c:pt>
                <c:pt idx="4">
                  <c:v>gLite </c:v>
                </c:pt>
                <c:pt idx="5">
                  <c:v>Unicore 6</c:v>
                </c:pt>
                <c:pt idx="6">
                  <c:v>Genesis II </c:v>
                </c:pt>
                <c:pt idx="7">
                  <c:v>OpenNebula </c:v>
                </c:pt>
                <c:pt idx="8">
                  <c:v>OpenStack</c:v>
                </c:pt>
                <c:pt idx="9">
                  <c:v>Twister </c:v>
                </c:pt>
                <c:pt idx="10">
                  <c:v>XSEDE Software Stack</c:v>
                </c:pt>
                <c:pt idx="11">
                  <c:v>MapReduce </c:v>
                </c:pt>
                <c:pt idx="12">
                  <c:v>Hadoop </c:v>
                </c:pt>
                <c:pt idx="13">
                  <c:v>HPC</c:v>
                </c:pt>
                <c:pt idx="14">
                  <c:v>Eucalyptus </c:v>
                </c:pt>
                <c:pt idx="15">
                  <c:v>Nimbus </c:v>
                </c:pt>
              </c:strCache>
            </c:strRef>
          </c:cat>
          <c:val>
            <c:numRef>
              <c:f>Sheet1!$C$1:$C$16</c:f>
              <c:numCache>
                <c:formatCode>0.00%</c:formatCode>
                <c:ptCount val="16"/>
                <c:pt idx="0">
                  <c:v>2.3E-2</c:v>
                </c:pt>
                <c:pt idx="1">
                  <c:v>0.04</c:v>
                </c:pt>
                <c:pt idx="2">
                  <c:v>0.04</c:v>
                </c:pt>
                <c:pt idx="3">
                  <c:v>4.5999999999999999E-2</c:v>
                </c:pt>
                <c:pt idx="4">
                  <c:v>8.5999999999999993E-2</c:v>
                </c:pt>
                <c:pt idx="5">
                  <c:v>8.5999999999999993E-2</c:v>
                </c:pt>
                <c:pt idx="6">
                  <c:v>0.14899999999999999</c:v>
                </c:pt>
                <c:pt idx="7">
                  <c:v>0.155</c:v>
                </c:pt>
                <c:pt idx="8">
                  <c:v>0.155</c:v>
                </c:pt>
                <c:pt idx="9">
                  <c:v>0.155</c:v>
                </c:pt>
                <c:pt idx="10">
                  <c:v>0.23599999999999999</c:v>
                </c:pt>
                <c:pt idx="11">
                  <c:v>0.32800000000000001</c:v>
                </c:pt>
                <c:pt idx="12">
                  <c:v>0.35099999999999998</c:v>
                </c:pt>
                <c:pt idx="13">
                  <c:v>0.44800000000000001</c:v>
                </c:pt>
                <c:pt idx="14">
                  <c:v>0.52300000000000002</c:v>
                </c:pt>
                <c:pt idx="15">
                  <c:v>0.56899999999999995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08788352"/>
        <c:axId val="108786816"/>
      </c:barChart>
      <c:valAx>
        <c:axId val="108786816"/>
        <c:scaling>
          <c:orientation val="minMax"/>
        </c:scaling>
        <c:delete val="0"/>
        <c:axPos val="b"/>
        <c:majorGridlines/>
        <c:numFmt formatCode="0%" sourceLinked="0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108788352"/>
        <c:crosses val="autoZero"/>
        <c:crossBetween val="between"/>
      </c:valAx>
      <c:catAx>
        <c:axId val="108788352"/>
        <c:scaling>
          <c:orientation val="minMax"/>
        </c:scaling>
        <c:delete val="0"/>
        <c:axPos val="l"/>
        <c:majorTickMark val="out"/>
        <c:minorTickMark val="none"/>
        <c:tickLblPos val="nextTo"/>
        <c:crossAx val="108786816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spPr>
    <a:ln>
      <a:noFill/>
    </a:ln>
  </c:spPr>
  <c:txPr>
    <a:bodyPr/>
    <a:lstStyle/>
    <a:p>
      <a:pPr marL="182880" indent="-182880">
        <a:lnSpc>
          <a:spcPts val="1440"/>
        </a:lnSpc>
        <a:defRPr sz="12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5"/>
            <c:bubble3D val="0"/>
            <c:explosion val="1"/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other Domain Science 
14%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en-US"/>
                      <a:t>Inter-operability
3%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Sheet2!$A$1:$A$6</c:f>
              <c:strCache>
                <c:ptCount val="6"/>
                <c:pt idx="0">
                  <c:v>Education</c:v>
                </c:pt>
                <c:pt idx="1">
                  <c:v>Computer Science</c:v>
                </c:pt>
                <c:pt idx="2">
                  <c:v>Domain Science NOT Life Science</c:v>
                </c:pt>
                <c:pt idx="3">
                  <c:v>Life Science</c:v>
                </c:pt>
                <c:pt idx="4">
                  <c:v>Interoperability</c:v>
                </c:pt>
                <c:pt idx="5">
                  <c:v>Technology Evaluation </c:v>
                </c:pt>
              </c:strCache>
            </c:strRef>
          </c:cat>
          <c:val>
            <c:numRef>
              <c:f>Sheet2!$B$1:$B$6</c:f>
              <c:numCache>
                <c:formatCode>General</c:formatCode>
                <c:ptCount val="6"/>
                <c:pt idx="0">
                  <c:v>13</c:v>
                </c:pt>
                <c:pt idx="1">
                  <c:v>50</c:v>
                </c:pt>
                <c:pt idx="2">
                  <c:v>21</c:v>
                </c:pt>
                <c:pt idx="3">
                  <c:v>21</c:v>
                </c:pt>
                <c:pt idx="4">
                  <c:v>4</c:v>
                </c:pt>
                <c:pt idx="5">
                  <c:v>35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400" b="1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F740FA-A557-4E02-A15C-CF6E2E1ED376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EC38D-76F9-4D02-B218-3C9CB0039E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37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A9A85A-D972-4217-AD24-12F19178816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69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6/18/2012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487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6/18/2012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28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6/18/2012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9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6/18/2012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5024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6/18/2012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08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6/18/2012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5792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6/18/2012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499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6/18/2012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22447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gcf@indiana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419100"/>
            <a:ext cx="8763000" cy="1470025"/>
          </a:xfrm>
        </p:spPr>
        <p:txBody>
          <a:bodyPr>
            <a:noAutofit/>
          </a:bodyPr>
          <a:lstStyle/>
          <a:p>
            <a:r>
              <a:rPr lang="en-US" sz="4800" dirty="0" smtClean="0"/>
              <a:t>Science Clouds</a:t>
            </a:r>
            <a:br>
              <a:rPr lang="en-US" sz="4800" dirty="0" smtClean="0"/>
            </a:br>
            <a:r>
              <a:rPr lang="en-US" sz="4800" dirty="0" smtClean="0"/>
              <a:t> and FutureGrid’s Perspective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5" y="2209800"/>
            <a:ext cx="9144000" cy="83820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June 18 </a:t>
            </a:r>
            <a:r>
              <a:rPr lang="en-US" sz="2400" b="1" dirty="0" smtClean="0">
                <a:solidFill>
                  <a:schemeClr val="tx1"/>
                </a:solidFill>
              </a:rPr>
              <a:t>2012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Science Clouds Workshop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HPDC 2012 Delft</a:t>
            </a:r>
          </a:p>
          <a:p>
            <a:endParaRPr lang="it-IT" sz="2400" b="1" dirty="0" smtClean="0">
              <a:solidFill>
                <a:schemeClr val="tx1"/>
              </a:solidFill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85" y="3488289"/>
            <a:ext cx="9179442" cy="3359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>
                <a:solidFill>
                  <a:prstClr val="black"/>
                </a:solidFill>
                <a:ea typeface="ＭＳ Ｐゴシック" charset="0"/>
                <a:cs typeface="ＭＳ Ｐゴシック" charset="0"/>
              </a:rPr>
              <a:t>Geoffrey Fox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00" dirty="0">
                <a:solidFill>
                  <a:prstClr val="black"/>
                </a:solidFill>
                <a:hlinkClick r:id="rId3"/>
              </a:rPr>
              <a:t>gcf@indiana.edu</a:t>
            </a:r>
            <a:r>
              <a:rPr lang="en-US" sz="2000" dirty="0">
                <a:solidFill>
                  <a:prstClr val="black"/>
                </a:solidFill>
              </a:rPr>
              <a:t>       </a:t>
            </a:r>
            <a:endParaRPr lang="en-US" sz="2000" dirty="0" smtClean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  <a:defRPr/>
            </a:pPr>
            <a:endParaRPr lang="en-US" sz="20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     </a:t>
            </a:r>
            <a:endParaRPr lang="en-US" sz="2000" dirty="0">
              <a:solidFill>
                <a:prstClr val="black"/>
              </a:solidFill>
            </a:endParaRPr>
          </a:p>
          <a:p>
            <a:pPr algn="ctr">
              <a:spcBef>
                <a:spcPct val="20000"/>
              </a:spcBef>
            </a:pP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Director</a:t>
            </a: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Digital Science Center, Pervasive Technology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Institute </a:t>
            </a:r>
            <a:endParaRPr lang="en-US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Associate Dean for Research and Graduate Studies,  School of Informatics and Computing</a:t>
            </a:r>
          </a:p>
          <a:p>
            <a:pPr algn="ctr">
              <a:spcBef>
                <a:spcPct val="20000"/>
              </a:spcBef>
            </a:pPr>
            <a:r>
              <a:rPr lang="en-US" sz="2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Indiana University </a:t>
            </a:r>
            <a:r>
              <a:rPr lang="en-US" sz="20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Bloomington</a:t>
            </a:r>
          </a:p>
        </p:txBody>
      </p:sp>
    </p:spTree>
    <p:extLst>
      <p:ext uri="{BB962C8B-B14F-4D97-AF65-F5344CB8AC3E}">
        <p14:creationId xmlns:p14="http://schemas.microsoft.com/office/powerpoint/2010/main" val="135377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762000"/>
          </a:xfrm>
        </p:spPr>
        <p:txBody>
          <a:bodyPr/>
          <a:lstStyle/>
          <a:p>
            <a:r>
              <a:rPr lang="en-US" dirty="0" smtClean="0"/>
              <a:t>Cosmic Comments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86" y="838200"/>
            <a:ext cx="9154886" cy="5410200"/>
          </a:xfrm>
        </p:spPr>
        <p:txBody>
          <a:bodyPr/>
          <a:lstStyle/>
          <a:p>
            <a:r>
              <a:rPr lang="en-US" sz="2200" dirty="0" smtClean="0"/>
              <a:t>Are clouds different from Grids: in principle or in practice?</a:t>
            </a:r>
          </a:p>
          <a:p>
            <a:r>
              <a:rPr lang="en-US" sz="2200" dirty="0" smtClean="0"/>
              <a:t>Does </a:t>
            </a:r>
            <a:r>
              <a:rPr lang="en-US" sz="2200" dirty="0" smtClean="0"/>
              <a:t>a “modest-size private science cloud” make sense </a:t>
            </a:r>
          </a:p>
          <a:p>
            <a:pPr lvl="1"/>
            <a:r>
              <a:rPr lang="en-US" sz="2200" dirty="0" smtClean="0"/>
              <a:t>Too small to be elastic</a:t>
            </a:r>
          </a:p>
          <a:p>
            <a:r>
              <a:rPr lang="en-US" sz="2200" dirty="0" smtClean="0"/>
              <a:t>Should governments fund use of commercial clouds (or build their own)</a:t>
            </a:r>
          </a:p>
          <a:p>
            <a:pPr lvl="1"/>
            <a:r>
              <a:rPr lang="en-US" sz="2200" dirty="0" smtClean="0"/>
              <a:t>Most science doesn’t have privacy issues motivating some private </a:t>
            </a:r>
            <a:r>
              <a:rPr lang="en-US" sz="2200" dirty="0" smtClean="0"/>
              <a:t>clouds</a:t>
            </a:r>
          </a:p>
          <a:p>
            <a:r>
              <a:rPr lang="en-US" sz="2200" dirty="0"/>
              <a:t>Does Cloud + MPI Engine cover the future?</a:t>
            </a:r>
          </a:p>
          <a:p>
            <a:r>
              <a:rPr lang="en-US" sz="2200" dirty="0" smtClean="0"/>
              <a:t>Most interest in clouds from “new” applications such as life sciences</a:t>
            </a:r>
          </a:p>
          <a:p>
            <a:r>
              <a:rPr lang="en-US" sz="2200" dirty="0" smtClean="0"/>
              <a:t>Recent cloud infrastructure (Eucalyptus 3, OpenStack Essex) much improved</a:t>
            </a:r>
          </a:p>
          <a:p>
            <a:r>
              <a:rPr lang="en-US" sz="2200" dirty="0" smtClean="0"/>
              <a:t>More </a:t>
            </a:r>
            <a:r>
              <a:rPr lang="en-US" sz="2200" dirty="0" smtClean="0"/>
              <a:t>employment opportunities </a:t>
            </a:r>
            <a:r>
              <a:rPr lang="en-US" sz="2200" dirty="0" smtClean="0"/>
              <a:t>in clouds than </a:t>
            </a:r>
            <a:r>
              <a:rPr lang="en-US" sz="2200" dirty="0" smtClean="0"/>
              <a:t>HPC and Grids; </a:t>
            </a:r>
            <a:r>
              <a:rPr lang="en-US" sz="2200" dirty="0" smtClean="0"/>
              <a:t>so cloud related activities popular with students</a:t>
            </a:r>
          </a:p>
          <a:p>
            <a:r>
              <a:rPr lang="en-US" sz="2200" dirty="0" smtClean="0"/>
              <a:t>Science Cloud Summer School July 30-August 3</a:t>
            </a:r>
          </a:p>
          <a:p>
            <a:pPr lvl="1"/>
            <a:r>
              <a:rPr lang="en-US" sz="2200" dirty="0" smtClean="0"/>
              <a:t>Part of virtual summer school in computational science and engineering and expect over 200 participants spread over </a:t>
            </a:r>
            <a:r>
              <a:rPr lang="en-US" sz="2200" dirty="0" smtClean="0"/>
              <a:t>9 </a:t>
            </a:r>
            <a:r>
              <a:rPr lang="en-US" sz="2200" dirty="0" smtClean="0"/>
              <a:t>sites</a:t>
            </a:r>
          </a:p>
          <a:p>
            <a:r>
              <a:rPr lang="en-US" sz="2200" dirty="0" smtClean="0"/>
              <a:t>Science Cloud and MapReduce XSEDE Community groups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66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Panel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6096" y="838200"/>
            <a:ext cx="9144000" cy="4525963"/>
          </a:xfrm>
        </p:spPr>
        <p:txBody>
          <a:bodyPr/>
          <a:lstStyle/>
          <a:p>
            <a:r>
              <a:rPr lang="en-US" sz="2800" dirty="0" smtClean="0"/>
              <a:t>Brief </a:t>
            </a:r>
            <a:r>
              <a:rPr lang="en-US" sz="2800" dirty="0"/>
              <a:t>description of the project – goal, testbed infrastructure, target users/application.</a:t>
            </a:r>
          </a:p>
          <a:p>
            <a:r>
              <a:rPr lang="en-US" sz="2800" dirty="0" smtClean="0"/>
              <a:t>Unique </a:t>
            </a:r>
            <a:r>
              <a:rPr lang="en-US" sz="2800" dirty="0"/>
              <a:t>science cloud characteristics - how is/are your science application(s) distinct from traditional commercial cloud applications? </a:t>
            </a:r>
          </a:p>
          <a:p>
            <a:r>
              <a:rPr lang="en-US" sz="2800" dirty="0" smtClean="0"/>
              <a:t>Discuss </a:t>
            </a:r>
            <a:r>
              <a:rPr lang="en-US" sz="2800" dirty="0"/>
              <a:t>some of the challenges and findings from the project</a:t>
            </a:r>
          </a:p>
          <a:p>
            <a:r>
              <a:rPr lang="en-US" sz="2800" dirty="0" smtClean="0"/>
              <a:t>Discuss </a:t>
            </a:r>
            <a:r>
              <a:rPr lang="en-US" sz="2800" dirty="0"/>
              <a:t>any practical findings that are useful for cloud admins, developers and/or users.</a:t>
            </a:r>
          </a:p>
          <a:p>
            <a:r>
              <a:rPr lang="en-US" sz="2800" dirty="0" smtClean="0"/>
              <a:t>Discuss </a:t>
            </a:r>
            <a:r>
              <a:rPr lang="en-US" sz="2800" dirty="0"/>
              <a:t>future research, development and challenges for wider adoptability of  cloud environments for use of science based on your project experience.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5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b="1" dirty="0" smtClean="0"/>
              <a:t>What is FutureGrid?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6088" y="533400"/>
            <a:ext cx="9118600" cy="5943600"/>
          </a:xfrm>
        </p:spPr>
        <p:txBody>
          <a:bodyPr>
            <a:no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FutureGrid modeled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on Grid5000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FutureGrid mission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is to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enable experimental work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that advances: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Innovation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scientific understanding of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distributed computing and parallel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computing paradigms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engineering science of middleware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that enables these paradigms,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use and drivers of these paradigms by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important applications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, and,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of a new generation 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students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workforce on the use of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these paradigms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and their applications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457200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The implementation of mission includes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Distributed flexible hardware </a:t>
            </a:r>
            <a:b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with supported use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Identified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IaaS and </a:t>
            </a:r>
            <a:r>
              <a:rPr lang="en-US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PaaS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“core” software</a:t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with supported use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Outreach</a:t>
            </a:r>
          </a:p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~4500 cores in 5 sites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8" t="5605" r="22737" b="-95"/>
          <a:stretch/>
        </p:blipFill>
        <p:spPr bwMode="auto">
          <a:xfrm>
            <a:off x="5651086" y="3024544"/>
            <a:ext cx="3502986" cy="383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9000" y="5802868"/>
            <a:ext cx="185153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FutureGrid Usage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2172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257"/>
            <a:ext cx="7467600" cy="944847"/>
          </a:xfrm>
        </p:spPr>
        <p:txBody>
          <a:bodyPr/>
          <a:lstStyle/>
          <a:p>
            <a:r>
              <a:rPr lang="en-US" b="1" dirty="0" smtClean="0"/>
              <a:t>FutureGrid: </a:t>
            </a:r>
            <a:r>
              <a:rPr lang="en-US" dirty="0" smtClean="0"/>
              <a:t>Inca Monitoring</a:t>
            </a:r>
            <a:endParaRPr lang="en-US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63" r="13541"/>
          <a:stretch/>
        </p:blipFill>
        <p:spPr bwMode="auto">
          <a:xfrm>
            <a:off x="21771" y="838200"/>
            <a:ext cx="9165771" cy="616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548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5 Use Types for FutureGrid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452596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 smtClean="0"/>
              <a:t>220 </a:t>
            </a:r>
            <a:r>
              <a:rPr lang="en-US" sz="2800" dirty="0" smtClean="0"/>
              <a:t>approved projects June 17 2012</a:t>
            </a:r>
          </a:p>
          <a:p>
            <a:pPr lvl="1">
              <a:spcBef>
                <a:spcPts val="0"/>
              </a:spcBef>
            </a:pPr>
            <a:r>
              <a:rPr lang="en-US" sz="2400" dirty="0"/>
              <a:t>https://</a:t>
            </a:r>
            <a:r>
              <a:rPr lang="en-US" sz="2400" dirty="0" smtClean="0"/>
              <a:t>portal.futuregrid.org/projects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800" b="1" dirty="0" smtClean="0"/>
              <a:t>Training Education and Outreach (8%)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Semester and short events; promising for small universities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Interoperability test-beds (3%)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Grids and Clouds; </a:t>
            </a:r>
            <a:r>
              <a:rPr lang="en-US" sz="2400" b="1" dirty="0" smtClean="0"/>
              <a:t>Standards</a:t>
            </a:r>
            <a:r>
              <a:rPr lang="en-US" sz="2400" dirty="0" smtClean="0"/>
              <a:t>; from Open Grid Forum OGF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Domain Science applications (31%)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Life science highlighted (18%), Non Life Science (13%)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science (47%)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Largest current category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Systems Evaluation (27%)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XSEDE (TIS, TAS), OSG, EGI</a:t>
            </a:r>
          </a:p>
          <a:p>
            <a:pPr>
              <a:spcBef>
                <a:spcPts val="0"/>
              </a:spcBef>
            </a:pPr>
            <a:r>
              <a:rPr lang="en-US" sz="2800" dirty="0" smtClean="0"/>
              <a:t>Clouds are meant to need less support than other models; FutureGrid needs more </a:t>
            </a:r>
            <a:r>
              <a:rPr lang="en-US" sz="2800" b="1" dirty="0" smtClean="0"/>
              <a:t>user support </a:t>
            </a:r>
            <a:r>
              <a:rPr lang="en-US" sz="2800" dirty="0" smtClean="0"/>
              <a:t>…….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2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76400" y="304800"/>
            <a:ext cx="701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ts val="0"/>
              </a:spcBef>
            </a:pPr>
            <a:r>
              <a:rPr lang="en-US" sz="2400" dirty="0"/>
              <a:t>https://</a:t>
            </a:r>
            <a:r>
              <a:rPr lang="en-US" sz="2400" dirty="0" smtClean="0"/>
              <a:t>portal.futuregrid.org/projects</a:t>
            </a:r>
            <a:endParaRPr lang="en-US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73" t="28279" r="24326" b="15642"/>
          <a:stretch/>
        </p:blipFill>
        <p:spPr bwMode="auto">
          <a:xfrm>
            <a:off x="32479" y="-14514"/>
            <a:ext cx="9144000" cy="687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80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28347"/>
          </a:xfrm>
        </p:spPr>
        <p:txBody>
          <a:bodyPr/>
          <a:lstStyle/>
          <a:p>
            <a:r>
              <a:rPr lang="en-US" dirty="0" smtClean="0"/>
              <a:t>Recent Projects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046A98-E713-4B22-96A8-FD47EC0F5D6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7" t="34033" r="19032" b="9438"/>
          <a:stretch/>
        </p:blipFill>
        <p:spPr bwMode="auto">
          <a:xfrm>
            <a:off x="0" y="528347"/>
            <a:ext cx="9144000" cy="6347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873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dirty="0" smtClean="0"/>
              <a:t>Distribution of FutureGrid Technologies and Areas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1436" y="1524000"/>
            <a:ext cx="4232564" cy="1981200"/>
          </a:xfrm>
          <a:ln w="19050">
            <a:solidFill>
              <a:schemeClr val="tx1"/>
            </a:solidFill>
          </a:ln>
        </p:spPr>
        <p:txBody>
          <a:bodyPr/>
          <a:lstStyle/>
          <a:p>
            <a:pPr marL="274320" indent="-27432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220 Projects</a:t>
            </a:r>
          </a:p>
          <a:p>
            <a:pPr marL="274320" indent="-27432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Hard to support multiple IaaS on same cluster</a:t>
            </a:r>
          </a:p>
          <a:p>
            <a:pPr marL="274320" indent="-27432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Dynamically provision</a:t>
            </a:r>
            <a:endParaRPr lang="en-US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328846093"/>
              </p:ext>
            </p:extLst>
          </p:nvPr>
        </p:nvGraphicFramePr>
        <p:xfrm>
          <a:off x="-20782" y="1447800"/>
          <a:ext cx="6096000" cy="5020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677894064"/>
              </p:ext>
            </p:extLst>
          </p:nvPr>
        </p:nvGraphicFramePr>
        <p:xfrm>
          <a:off x="4572000" y="3429000"/>
          <a:ext cx="45720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0856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533400" y="28353"/>
            <a:ext cx="8229600" cy="962247"/>
          </a:xfrm>
        </p:spPr>
        <p:txBody>
          <a:bodyPr/>
          <a:lstStyle/>
          <a:p>
            <a:r>
              <a:rPr lang="en-US" dirty="0" smtClean="0"/>
              <a:t>Using Science Clouds in a Nutshell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-21265" y="914400"/>
            <a:ext cx="9144000" cy="4525963"/>
          </a:xfrm>
        </p:spPr>
        <p:txBody>
          <a:bodyPr/>
          <a:lstStyle/>
          <a:p>
            <a:r>
              <a:rPr lang="en-US" sz="2400" b="1" dirty="0" smtClean="0"/>
              <a:t>High Throughput Computing</a:t>
            </a:r>
            <a:r>
              <a:rPr lang="en-US" sz="2400" dirty="0" smtClean="0"/>
              <a:t>; pleasingly parallel; grid applications</a:t>
            </a:r>
          </a:p>
          <a:p>
            <a:r>
              <a:rPr lang="en-US" sz="2400" b="1" dirty="0" smtClean="0"/>
              <a:t>Multiple users </a:t>
            </a:r>
            <a:r>
              <a:rPr lang="en-US" sz="2400" dirty="0" smtClean="0"/>
              <a:t>(long tail of science) and </a:t>
            </a:r>
            <a:r>
              <a:rPr lang="en-US" sz="2400" b="1" dirty="0" smtClean="0"/>
              <a:t>usages</a:t>
            </a:r>
            <a:r>
              <a:rPr lang="en-US" sz="2400" dirty="0" smtClean="0"/>
              <a:t> (parameter searches)</a:t>
            </a:r>
          </a:p>
          <a:p>
            <a:r>
              <a:rPr lang="en-US" sz="2400" b="1" dirty="0" smtClean="0"/>
              <a:t>Internet of Things </a:t>
            </a:r>
            <a:r>
              <a:rPr lang="en-US" sz="2400" dirty="0" smtClean="0"/>
              <a:t>(Sensor nets) as in cloud support of smart phones</a:t>
            </a:r>
          </a:p>
          <a:p>
            <a:r>
              <a:rPr lang="en-US" sz="2400" dirty="0" smtClean="0"/>
              <a:t>(</a:t>
            </a:r>
            <a:r>
              <a:rPr lang="en-US" sz="2400" b="1" dirty="0" smtClean="0"/>
              <a:t>Iterative</a:t>
            </a:r>
            <a:r>
              <a:rPr lang="en-US" sz="2400" dirty="0" smtClean="0"/>
              <a:t>) </a:t>
            </a:r>
            <a:r>
              <a:rPr lang="en-US" sz="2400" b="1" dirty="0" smtClean="0"/>
              <a:t>MapReduce</a:t>
            </a:r>
            <a:r>
              <a:rPr lang="en-US" sz="2400" dirty="0" smtClean="0"/>
              <a:t> including “most” data analysis</a:t>
            </a:r>
          </a:p>
          <a:p>
            <a:r>
              <a:rPr lang="en-US" sz="2400" dirty="0" smtClean="0"/>
              <a:t>Exploiting </a:t>
            </a:r>
            <a:r>
              <a:rPr lang="en-US" sz="2400" b="1" dirty="0" smtClean="0"/>
              <a:t>elasticity</a:t>
            </a:r>
            <a:r>
              <a:rPr lang="en-US" sz="2400" dirty="0" smtClean="0"/>
              <a:t> and </a:t>
            </a:r>
            <a:r>
              <a:rPr lang="en-US" sz="2400" b="1" dirty="0" smtClean="0"/>
              <a:t>platforms </a:t>
            </a:r>
            <a:r>
              <a:rPr lang="en-US" sz="2400" dirty="0" smtClean="0"/>
              <a:t>(HDFS, Object Stores, Queues ..)</a:t>
            </a:r>
          </a:p>
          <a:p>
            <a:r>
              <a:rPr lang="en-US" sz="2400" dirty="0" smtClean="0"/>
              <a:t>Use </a:t>
            </a:r>
            <a:r>
              <a:rPr lang="en-US" sz="2400" b="1" dirty="0" smtClean="0"/>
              <a:t>worker roles</a:t>
            </a:r>
            <a:r>
              <a:rPr lang="en-US" sz="2400" dirty="0" smtClean="0"/>
              <a:t>, </a:t>
            </a:r>
            <a:r>
              <a:rPr lang="en-US" sz="2400" b="1" dirty="0" smtClean="0"/>
              <a:t>services</a:t>
            </a:r>
            <a:r>
              <a:rPr lang="en-US" sz="2400" dirty="0" smtClean="0"/>
              <a:t>, </a:t>
            </a:r>
            <a:r>
              <a:rPr lang="en-US" sz="2400" b="1" dirty="0" smtClean="0"/>
              <a:t>portals</a:t>
            </a:r>
            <a:r>
              <a:rPr lang="en-US" sz="2400" dirty="0" smtClean="0"/>
              <a:t> (gateways) and </a:t>
            </a:r>
            <a:r>
              <a:rPr lang="en-US" sz="2400" b="1" dirty="0" smtClean="0"/>
              <a:t>workflow</a:t>
            </a:r>
          </a:p>
          <a:p>
            <a:r>
              <a:rPr lang="en-US" sz="2400" dirty="0" smtClean="0"/>
              <a:t>Good Strategies:</a:t>
            </a:r>
          </a:p>
          <a:p>
            <a:pPr lvl="1"/>
            <a:r>
              <a:rPr lang="en-US" sz="2000" dirty="0" smtClean="0"/>
              <a:t>Build </a:t>
            </a:r>
            <a:r>
              <a:rPr lang="en-US" sz="2000" dirty="0"/>
              <a:t>the application </a:t>
            </a:r>
            <a:r>
              <a:rPr lang="en-US" sz="2000" b="1" dirty="0"/>
              <a:t>as a service</a:t>
            </a:r>
            <a:r>
              <a:rPr lang="en-US" sz="2000" dirty="0"/>
              <a:t>; </a:t>
            </a:r>
            <a:endParaRPr lang="en-US" sz="2000" dirty="0" smtClean="0"/>
          </a:p>
          <a:p>
            <a:pPr lvl="1"/>
            <a:r>
              <a:rPr lang="en-US" sz="2000" dirty="0" smtClean="0"/>
              <a:t>Build </a:t>
            </a:r>
            <a:r>
              <a:rPr lang="en-US" sz="2000" dirty="0"/>
              <a:t>on existing cloud deployments such as</a:t>
            </a:r>
            <a:r>
              <a:rPr lang="en-US" sz="2000" b="1" dirty="0"/>
              <a:t> Hadoop</a:t>
            </a:r>
            <a:r>
              <a:rPr lang="en-US" sz="2000" dirty="0"/>
              <a:t>; </a:t>
            </a:r>
            <a:endParaRPr lang="en-US" sz="2000" dirty="0" smtClean="0"/>
          </a:p>
          <a:p>
            <a:pPr lvl="1"/>
            <a:r>
              <a:rPr lang="en-US" sz="2000" b="1" dirty="0" smtClean="0"/>
              <a:t>Use </a:t>
            </a:r>
            <a:r>
              <a:rPr lang="en-US" sz="2000" b="1" dirty="0" err="1"/>
              <a:t>PaaS</a:t>
            </a:r>
            <a:r>
              <a:rPr lang="en-US" sz="2000" b="1" dirty="0"/>
              <a:t> </a:t>
            </a:r>
            <a:r>
              <a:rPr lang="en-US" sz="2000" dirty="0"/>
              <a:t>if possible; </a:t>
            </a:r>
            <a:endParaRPr lang="en-US" sz="2000" dirty="0" smtClean="0"/>
          </a:p>
          <a:p>
            <a:pPr lvl="1"/>
            <a:r>
              <a:rPr lang="en-US" sz="2000" b="1" dirty="0" smtClean="0"/>
              <a:t>Design </a:t>
            </a:r>
            <a:r>
              <a:rPr lang="en-US" sz="2000" b="1" dirty="0"/>
              <a:t>for failure</a:t>
            </a:r>
            <a:r>
              <a:rPr lang="en-US" sz="2000" dirty="0"/>
              <a:t>; </a:t>
            </a:r>
            <a:endParaRPr lang="en-US" sz="2000" dirty="0" smtClean="0"/>
          </a:p>
          <a:p>
            <a:pPr lvl="1"/>
            <a:r>
              <a:rPr lang="en-US" sz="2000" b="1" dirty="0" smtClean="0"/>
              <a:t>Use </a:t>
            </a:r>
            <a:r>
              <a:rPr lang="en-US" sz="2000" b="1" dirty="0"/>
              <a:t>as a Service </a:t>
            </a:r>
            <a:r>
              <a:rPr lang="en-US" sz="2000" dirty="0"/>
              <a:t>(e.g. </a:t>
            </a:r>
            <a:r>
              <a:rPr lang="en-US" sz="2000" dirty="0" err="1"/>
              <a:t>SQLaaS</a:t>
            </a:r>
            <a:r>
              <a:rPr lang="en-US" sz="2000" dirty="0"/>
              <a:t>) where possible; </a:t>
            </a:r>
            <a:endParaRPr lang="en-US" sz="2000" dirty="0" smtClean="0"/>
          </a:p>
          <a:p>
            <a:pPr lvl="1"/>
            <a:r>
              <a:rPr lang="en-US" sz="2000" dirty="0" smtClean="0"/>
              <a:t>Address Challenge of </a:t>
            </a:r>
            <a:r>
              <a:rPr lang="en-US" sz="2000" b="1" dirty="0" smtClean="0"/>
              <a:t>Moving Data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8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11912</TotalTime>
  <Words>579</Words>
  <Application>Microsoft Office PowerPoint</Application>
  <PresentationFormat>On-screen Show (4:3)</PresentationFormat>
  <Paragraphs>90</Paragraphs>
  <Slides>10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3_Office Theme</vt:lpstr>
      <vt:lpstr>Science Clouds  and FutureGrid’s Perspective</vt:lpstr>
      <vt:lpstr>Panel Questions</vt:lpstr>
      <vt:lpstr>What is FutureGrid?</vt:lpstr>
      <vt:lpstr>FutureGrid: Inca Monitoring</vt:lpstr>
      <vt:lpstr>5 Use Types for FutureGrid</vt:lpstr>
      <vt:lpstr>PowerPoint Presentation</vt:lpstr>
      <vt:lpstr>Recent Projects</vt:lpstr>
      <vt:lpstr>Distribution of FutureGrid Technologies and Areas</vt:lpstr>
      <vt:lpstr>Using Science Clouds in a Nutshell</vt:lpstr>
      <vt:lpstr>Cosmic Comments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Choi, Jong Youl</dc:creator>
  <cp:lastModifiedBy>Geoffrey Fox</cp:lastModifiedBy>
  <cp:revision>698</cp:revision>
  <dcterms:created xsi:type="dcterms:W3CDTF">2010-11-02T19:01:47Z</dcterms:created>
  <dcterms:modified xsi:type="dcterms:W3CDTF">2012-06-18T18:42:04Z</dcterms:modified>
</cp:coreProperties>
</file>