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56" r:id="rId3"/>
    <p:sldId id="322" r:id="rId4"/>
    <p:sldId id="324" r:id="rId5"/>
    <p:sldId id="300" r:id="rId6"/>
    <p:sldId id="301" r:id="rId7"/>
    <p:sldId id="291" r:id="rId8"/>
    <p:sldId id="298" r:id="rId9"/>
    <p:sldId id="292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5" r:id="rId27"/>
    <p:sldId id="326" r:id="rId28"/>
    <p:sldId id="327" r:id="rId29"/>
    <p:sldId id="328" r:id="rId30"/>
    <p:sldId id="329" r:id="rId31"/>
    <p:sldId id="330" r:id="rId32"/>
    <p:sldId id="270" r:id="rId33"/>
    <p:sldId id="305" r:id="rId34"/>
    <p:sldId id="297" r:id="rId35"/>
    <p:sldId id="259" r:id="rId36"/>
    <p:sldId id="272" r:id="rId37"/>
    <p:sldId id="299" r:id="rId38"/>
    <p:sldId id="331" r:id="rId39"/>
    <p:sldId id="274" r:id="rId40"/>
    <p:sldId id="277" r:id="rId41"/>
    <p:sldId id="279" r:id="rId42"/>
    <p:sldId id="278" r:id="rId43"/>
    <p:sldId id="280" r:id="rId44"/>
    <p:sldId id="281" r:id="rId45"/>
    <p:sldId id="282" r:id="rId46"/>
    <p:sldId id="283" r:id="rId47"/>
    <p:sldId id="284" r:id="rId48"/>
    <p:sldId id="303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 autoAdjust="0"/>
    <p:restoredTop sz="94687" autoAdjust="0"/>
  </p:normalViewPr>
  <p:slideViewPr>
    <p:cSldViewPr>
      <p:cViewPr>
        <p:scale>
          <a:sx n="89" d="100"/>
          <a:sy n="89" d="100"/>
        </p:scale>
        <p:origin x="-9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ngbj\Desktop\Twister-MDS%20performance%20result%20after%20improve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yclone-Twister%20Kmeans%20Broadcasting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Method A</c:v>
          </c:tx>
          <c:cat>
            <c:numRef>
              <c:f>Sheet4!$C$4:$C$23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</c:numCache>
            </c:numRef>
          </c:cat>
          <c:val>
            <c:numRef>
              <c:f>Sheet4!$H$62:$H$81</c:f>
              <c:numCache>
                <c:formatCode>General</c:formatCode>
                <c:ptCount val="20"/>
                <c:pt idx="0">
                  <c:v>358.56099999999998</c:v>
                </c:pt>
                <c:pt idx="1">
                  <c:v>330.57400000000001</c:v>
                </c:pt>
                <c:pt idx="2">
                  <c:v>314.452</c:v>
                </c:pt>
                <c:pt idx="3">
                  <c:v>309.53500000000003</c:v>
                </c:pt>
                <c:pt idx="4">
                  <c:v>309.99900000000002</c:v>
                </c:pt>
                <c:pt idx="5">
                  <c:v>307.92099999999999</c:v>
                </c:pt>
                <c:pt idx="6">
                  <c:v>313.75099999999998</c:v>
                </c:pt>
                <c:pt idx="7">
                  <c:v>316.56099999999998</c:v>
                </c:pt>
                <c:pt idx="8">
                  <c:v>318.11099999999999</c:v>
                </c:pt>
                <c:pt idx="9">
                  <c:v>319.23500000000001</c:v>
                </c:pt>
                <c:pt idx="10">
                  <c:v>321.89999999999998</c:v>
                </c:pt>
                <c:pt idx="11">
                  <c:v>324.27300000000002</c:v>
                </c:pt>
                <c:pt idx="12">
                  <c:v>329.13499999999999</c:v>
                </c:pt>
                <c:pt idx="13">
                  <c:v>335.11799999999999</c:v>
                </c:pt>
                <c:pt idx="14">
                  <c:v>338.29199999999997</c:v>
                </c:pt>
                <c:pt idx="15">
                  <c:v>343.25099999999998</c:v>
                </c:pt>
                <c:pt idx="16">
                  <c:v>345.25700000000001</c:v>
                </c:pt>
                <c:pt idx="17">
                  <c:v>350.27499999999998</c:v>
                </c:pt>
                <c:pt idx="18">
                  <c:v>350.70499999999998</c:v>
                </c:pt>
                <c:pt idx="19">
                  <c:v>359.52600000000001</c:v>
                </c:pt>
              </c:numCache>
            </c:numRef>
          </c:val>
          <c:smooth val="0"/>
        </c:ser>
        <c:ser>
          <c:idx val="1"/>
          <c:order val="1"/>
          <c:tx>
            <c:v>Method B</c:v>
          </c:tx>
          <c:cat>
            <c:numRef>
              <c:f>Sheet4!$C$4:$C$23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</c:numCache>
            </c:numRef>
          </c:cat>
          <c:val>
            <c:numRef>
              <c:f>Sheet4!$H$4:$H$23</c:f>
              <c:numCache>
                <c:formatCode>General</c:formatCode>
                <c:ptCount val="20"/>
                <c:pt idx="0">
                  <c:v>360.90600000000001</c:v>
                </c:pt>
                <c:pt idx="1">
                  <c:v>318.92</c:v>
                </c:pt>
                <c:pt idx="2">
                  <c:v>307.26499999999999</c:v>
                </c:pt>
                <c:pt idx="3">
                  <c:v>303.274</c:v>
                </c:pt>
                <c:pt idx="4">
                  <c:v>304.72800000000001</c:v>
                </c:pt>
                <c:pt idx="5">
                  <c:v>306.31900000000002</c:v>
                </c:pt>
                <c:pt idx="6">
                  <c:v>311.44600000000003</c:v>
                </c:pt>
                <c:pt idx="7">
                  <c:v>311.416</c:v>
                </c:pt>
                <c:pt idx="8">
                  <c:v>316.79500000000002</c:v>
                </c:pt>
                <c:pt idx="9">
                  <c:v>321.08300000000003</c:v>
                </c:pt>
                <c:pt idx="10">
                  <c:v>321.64600000000002</c:v>
                </c:pt>
                <c:pt idx="11">
                  <c:v>325.86599999999999</c:v>
                </c:pt>
                <c:pt idx="12">
                  <c:v>329.58699999999999</c:v>
                </c:pt>
                <c:pt idx="13">
                  <c:v>334.38799999999998</c:v>
                </c:pt>
                <c:pt idx="14">
                  <c:v>337.55500000000001</c:v>
                </c:pt>
                <c:pt idx="15">
                  <c:v>338.27100000000002</c:v>
                </c:pt>
                <c:pt idx="16">
                  <c:v>346.74700000000001</c:v>
                </c:pt>
                <c:pt idx="17">
                  <c:v>353.02</c:v>
                </c:pt>
                <c:pt idx="18">
                  <c:v>353.20699999999999</c:v>
                </c:pt>
                <c:pt idx="19">
                  <c:v>359.94400000000002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09984"/>
        <c:axId val="41091072"/>
      </c:lineChart>
      <c:catAx>
        <c:axId val="14000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Brokers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091072"/>
        <c:crosses val="autoZero"/>
        <c:auto val="1"/>
        <c:lblAlgn val="ctr"/>
        <c:lblOffset val="100"/>
        <c:noMultiLvlLbl val="0"/>
      </c:catAx>
      <c:valAx>
        <c:axId val="41091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(Unit: Second)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009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Method C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Sheet9!$D$37:$F$37</c:f>
              <c:strCache>
                <c:ptCount val="3"/>
                <c:pt idx="0">
                  <c:v>400M</c:v>
                </c:pt>
                <c:pt idx="1">
                  <c:v>600M</c:v>
                </c:pt>
                <c:pt idx="2">
                  <c:v>800M</c:v>
                </c:pt>
              </c:strCache>
            </c:strRef>
          </c:cat>
          <c:val>
            <c:numRef>
              <c:f>Sheet9!$D$38:$F$38</c:f>
              <c:numCache>
                <c:formatCode>0.00</c:formatCode>
                <c:ptCount val="3"/>
                <c:pt idx="0">
                  <c:v>13.072700000000003</c:v>
                </c:pt>
                <c:pt idx="1">
                  <c:v>18.786899999999999</c:v>
                </c:pt>
                <c:pt idx="2">
                  <c:v>24.502100000000002</c:v>
                </c:pt>
              </c:numCache>
            </c:numRef>
          </c:val>
        </c:ser>
        <c:ser>
          <c:idx val="1"/>
          <c:order val="1"/>
          <c:tx>
            <c:v>Method B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Sheet9!$D$37:$F$37</c:f>
              <c:strCache>
                <c:ptCount val="3"/>
                <c:pt idx="0">
                  <c:v>400M</c:v>
                </c:pt>
                <c:pt idx="1">
                  <c:v>600M</c:v>
                </c:pt>
                <c:pt idx="2">
                  <c:v>800M</c:v>
                </c:pt>
              </c:strCache>
            </c:strRef>
          </c:cat>
          <c:val>
            <c:numRef>
              <c:f>Sheet9!$D$39:$F$39</c:f>
              <c:numCache>
                <c:formatCode>0.00</c:formatCode>
                <c:ptCount val="3"/>
                <c:pt idx="0">
                  <c:v>46.18566666666667</c:v>
                </c:pt>
                <c:pt idx="1">
                  <c:v>70.558899999999994</c:v>
                </c:pt>
                <c:pt idx="2">
                  <c:v>93.137900000000002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37920"/>
        <c:axId val="41097984"/>
      </c:barChart>
      <c:catAx>
        <c:axId val="13793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41097984"/>
        <c:crosses val="autoZero"/>
        <c:auto val="1"/>
        <c:lblAlgn val="ctr"/>
        <c:lblOffset val="100"/>
        <c:noMultiLvlLbl val="0"/>
      </c:catAx>
      <c:valAx>
        <c:axId val="4109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Broadcasting Time (Unit: Second)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37937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8071916423975"/>
          <c:y val="7.5148883282115567E-2"/>
          <c:w val="0.82125303781471759"/>
          <c:h val="0.70427141051812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'newest data on matrix multiply'!$A$54</c:f>
              <c:strCache>
                <c:ptCount val="1"/>
                <c:pt idx="0">
                  <c:v>RowPartition</c:v>
                </c:pt>
              </c:strCache>
            </c:strRef>
          </c:tx>
          <c:invertIfNegative val="0"/>
          <c:cat>
            <c:numRef>
              <c:f>'newest data on matrix multiply'!$B$53:$I$53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'newest data on matrix multiply'!$B$54:$I$54</c:f>
              <c:numCache>
                <c:formatCode>General</c:formatCode>
                <c:ptCount val="8"/>
                <c:pt idx="0">
                  <c:v>3.8754488453764231E-2</c:v>
                </c:pt>
                <c:pt idx="1">
                  <c:v>0.1398529703394582</c:v>
                </c:pt>
                <c:pt idx="2">
                  <c:v>0.23530333671707893</c:v>
                </c:pt>
                <c:pt idx="3">
                  <c:v>0.31209585696508457</c:v>
                </c:pt>
                <c:pt idx="4">
                  <c:v>0.32523254909407678</c:v>
                </c:pt>
                <c:pt idx="5">
                  <c:v>0.36134541461585279</c:v>
                </c:pt>
                <c:pt idx="6">
                  <c:v>0.38800938292265741</c:v>
                </c:pt>
                <c:pt idx="7">
                  <c:v>0.40678505527878844</c:v>
                </c:pt>
              </c:numCache>
            </c:numRef>
          </c:val>
        </c:ser>
        <c:ser>
          <c:idx val="1"/>
          <c:order val="1"/>
          <c:tx>
            <c:strRef>
              <c:f>'newest data on matrix multiply'!$A$55</c:f>
              <c:strCache>
                <c:ptCount val="1"/>
                <c:pt idx="0">
                  <c:v>RowColumnPartition</c:v>
                </c:pt>
              </c:strCache>
            </c:strRef>
          </c:tx>
          <c:invertIfNegative val="0"/>
          <c:cat>
            <c:numRef>
              <c:f>'newest data on matrix multiply'!$B$53:$I$53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'newest data on matrix multiply'!$B$55:$I$55</c:f>
              <c:numCache>
                <c:formatCode>General</c:formatCode>
                <c:ptCount val="8"/>
                <c:pt idx="0">
                  <c:v>8.3448931330061035E-3</c:v>
                </c:pt>
                <c:pt idx="1">
                  <c:v>5.7073565705426071E-2</c:v>
                </c:pt>
                <c:pt idx="2">
                  <c:v>0.12121843067476501</c:v>
                </c:pt>
                <c:pt idx="3">
                  <c:v>0.17782288452495845</c:v>
                </c:pt>
                <c:pt idx="4">
                  <c:v>0.19911560483089763</c:v>
                </c:pt>
                <c:pt idx="5">
                  <c:v>0.22937473601223604</c:v>
                </c:pt>
                <c:pt idx="6">
                  <c:v>0.25602012474451485</c:v>
                </c:pt>
                <c:pt idx="7">
                  <c:v>0.27264754889445747</c:v>
                </c:pt>
              </c:numCache>
            </c:numRef>
          </c:val>
        </c:ser>
        <c:ser>
          <c:idx val="2"/>
          <c:order val="2"/>
          <c:tx>
            <c:strRef>
              <c:f>'newest data on matrix multiply'!$A$56</c:f>
              <c:strCache>
                <c:ptCount val="1"/>
                <c:pt idx="0">
                  <c:v>Fox-Hey</c:v>
                </c:pt>
              </c:strCache>
            </c:strRef>
          </c:tx>
          <c:invertIfNegative val="0"/>
          <c:cat>
            <c:numRef>
              <c:f>'newest data on matrix multiply'!$B$53:$I$53</c:f>
              <c:numCache>
                <c:formatCode>General</c:formatCode>
                <c:ptCount val="8"/>
                <c:pt idx="0">
                  <c:v>2400</c:v>
                </c:pt>
                <c:pt idx="1">
                  <c:v>4800</c:v>
                </c:pt>
                <c:pt idx="2">
                  <c:v>7200</c:v>
                </c:pt>
                <c:pt idx="3">
                  <c:v>9600</c:v>
                </c:pt>
                <c:pt idx="4">
                  <c:v>12000</c:v>
                </c:pt>
                <c:pt idx="5">
                  <c:v>14400</c:v>
                </c:pt>
                <c:pt idx="6">
                  <c:v>16800</c:v>
                </c:pt>
                <c:pt idx="7">
                  <c:v>19200</c:v>
                </c:pt>
              </c:numCache>
            </c:numRef>
          </c:cat>
          <c:val>
            <c:numRef>
              <c:f>'newest data on matrix multiply'!$B$56:$I$56</c:f>
              <c:numCache>
                <c:formatCode>General</c:formatCode>
                <c:ptCount val="8"/>
                <c:pt idx="0">
                  <c:v>1.0005791840959564E-2</c:v>
                </c:pt>
                <c:pt idx="1">
                  <c:v>5.6898889470593322E-2</c:v>
                </c:pt>
                <c:pt idx="2">
                  <c:v>0.11851902890771752</c:v>
                </c:pt>
                <c:pt idx="3">
                  <c:v>0.18640635606117437</c:v>
                </c:pt>
                <c:pt idx="4">
                  <c:v>0.23399141941675872</c:v>
                </c:pt>
                <c:pt idx="5">
                  <c:v>0.25764038493173508</c:v>
                </c:pt>
                <c:pt idx="6">
                  <c:v>0.30378801849414006</c:v>
                </c:pt>
                <c:pt idx="7">
                  <c:v>0.3354464805520449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30622720"/>
        <c:axId val="195458688"/>
      </c:barChart>
      <c:catAx>
        <c:axId val="23062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Input data size</a:t>
                </a:r>
              </a:p>
            </c:rich>
          </c:tx>
          <c:layout>
            <c:manualLayout>
              <c:xMode val="edge"/>
              <c:yMode val="edge"/>
              <c:x val="0.44789580989876265"/>
              <c:y val="0.888518032468163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95458688"/>
        <c:crosses val="autoZero"/>
        <c:auto val="1"/>
        <c:lblAlgn val="ctr"/>
        <c:lblOffset val="100"/>
        <c:noMultiLvlLbl val="0"/>
      </c:catAx>
      <c:valAx>
        <c:axId val="195458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Parallel Efficiency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30622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78545650543682"/>
          <c:y val="7.073717078468636E-2"/>
          <c:w val="0.76333825459317584"/>
          <c:h val="0.107423748755543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5698686090026"/>
          <c:y val="7.7865160884999951E-2"/>
          <c:w val="0.85964296493277703"/>
          <c:h val="0.81955234762321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'newest data on matrix multiply'!$A$30</c:f>
              <c:strCache>
                <c:ptCount val="1"/>
                <c:pt idx="0">
                  <c:v>Sequential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multiply'!$B$30:$D$30</c:f>
              <c:numCache>
                <c:formatCode>General</c:formatCode>
                <c:ptCount val="3"/>
                <c:pt idx="0">
                  <c:v>17.3</c:v>
                </c:pt>
                <c:pt idx="1">
                  <c:v>9.7941420000000008</c:v>
                </c:pt>
                <c:pt idx="2">
                  <c:v>16.38888</c:v>
                </c:pt>
              </c:numCache>
            </c:numRef>
          </c:val>
        </c:ser>
        <c:ser>
          <c:idx val="1"/>
          <c:order val="1"/>
          <c:tx>
            <c:strRef>
              <c:f>'newest data on matrix multiply'!$A$31</c:f>
              <c:strCache>
                <c:ptCount val="1"/>
                <c:pt idx="0">
                  <c:v>TPL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multiply'!$B$31:$D$31</c:f>
              <c:numCache>
                <c:formatCode>General</c:formatCode>
                <c:ptCount val="3"/>
                <c:pt idx="0">
                  <c:v>131.7710302121595</c:v>
                </c:pt>
                <c:pt idx="1">
                  <c:v>93.700142514590439</c:v>
                </c:pt>
                <c:pt idx="2">
                  <c:v>85.635797227229077</c:v>
                </c:pt>
              </c:numCache>
            </c:numRef>
          </c:val>
        </c:ser>
        <c:ser>
          <c:idx val="2"/>
          <c:order val="2"/>
          <c:tx>
            <c:strRef>
              <c:f>'newest data on matrix multiply'!$A$32</c:f>
              <c:strCache>
                <c:ptCount val="1"/>
                <c:pt idx="0">
                  <c:v>Thread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multiply'!$B$32:$D$32</c:f>
              <c:numCache>
                <c:formatCode>General</c:formatCode>
                <c:ptCount val="3"/>
                <c:pt idx="0">
                  <c:v>139.45013544900758</c:v>
                </c:pt>
                <c:pt idx="1">
                  <c:v>95.130928777762477</c:v>
                </c:pt>
                <c:pt idx="2">
                  <c:v>83.570319347378671</c:v>
                </c:pt>
              </c:numCache>
            </c:numRef>
          </c:val>
        </c:ser>
        <c:ser>
          <c:idx val="3"/>
          <c:order val="3"/>
          <c:tx>
            <c:strRef>
              <c:f>'newest data on matrix multiply'!$A$33</c:f>
              <c:strCache>
                <c:ptCount val="1"/>
                <c:pt idx="0">
                  <c:v>PLINQ</c:v>
                </c:pt>
              </c:strCache>
            </c:strRef>
          </c:tx>
          <c:invertIfNegative val="0"/>
          <c:cat>
            <c:strRef>
              <c:f>'newest data on matrix multiply'!$B$29:$D$29</c:f>
              <c:strCache>
                <c:ptCount val="3"/>
                <c:pt idx="0">
                  <c:v>RowPartition</c:v>
                </c:pt>
                <c:pt idx="1">
                  <c:v>RowColumnPartition</c:v>
                </c:pt>
                <c:pt idx="2">
                  <c:v>Fox-Hey</c:v>
                </c:pt>
              </c:strCache>
            </c:strRef>
          </c:cat>
          <c:val>
            <c:numRef>
              <c:f>'newest data on matrix multiply'!$B$33:$D$33</c:f>
              <c:numCache>
                <c:formatCode>General</c:formatCode>
                <c:ptCount val="3"/>
                <c:pt idx="0">
                  <c:v>156.20546122705477</c:v>
                </c:pt>
                <c:pt idx="1">
                  <c:v>104.69665877547166</c:v>
                </c:pt>
                <c:pt idx="2">
                  <c:v>128.81144853198523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9303040"/>
        <c:axId val="195480960"/>
        <c:axId val="0"/>
      </c:bar3DChart>
      <c:catAx>
        <c:axId val="20930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95480960"/>
        <c:crosses val="autoZero"/>
        <c:auto val="1"/>
        <c:lblAlgn val="ctr"/>
        <c:lblOffset val="100"/>
        <c:noMultiLvlLbl val="0"/>
      </c:catAx>
      <c:valAx>
        <c:axId val="19548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up</a:t>
                </a:r>
              </a:p>
            </c:rich>
          </c:tx>
          <c:layout>
            <c:manualLayout>
              <c:xMode val="edge"/>
              <c:yMode val="edge"/>
              <c:x val="1.5414042865142077E-2"/>
              <c:y val="0.304967403936386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930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4751583702467"/>
          <c:y val="0.10684115874404589"/>
          <c:w val="0.62151854943633478"/>
          <c:h val="0.115381063478176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666517537581"/>
          <c:y val="5.4126230482236602E-2"/>
          <c:w val="0.82277670901932698"/>
          <c:h val="0.76044953082428302"/>
        </c:manualLayout>
      </c:layout>
      <c:lineChart>
        <c:grouping val="standard"/>
        <c:varyColors val="0"/>
        <c:ser>
          <c:idx val="0"/>
          <c:order val="0"/>
          <c:tx>
            <c:v>Skewed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Sheet1!$C$10:$H$10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Sheet1!$C$11:$H$11</c:f>
              <c:numCache>
                <c:formatCode>General</c:formatCode>
                <c:ptCount val="6"/>
                <c:pt idx="0">
                  <c:v>2582</c:v>
                </c:pt>
                <c:pt idx="1">
                  <c:v>3076</c:v>
                </c:pt>
                <c:pt idx="2">
                  <c:v>3198</c:v>
                </c:pt>
                <c:pt idx="3">
                  <c:v>3396</c:v>
                </c:pt>
                <c:pt idx="4">
                  <c:v>3878</c:v>
                </c:pt>
                <c:pt idx="5">
                  <c:v>4488</c:v>
                </c:pt>
              </c:numCache>
            </c:numRef>
          </c:val>
          <c:smooth val="0"/>
        </c:ser>
        <c:ser>
          <c:idx val="1"/>
          <c:order val="1"/>
          <c:tx>
            <c:v>Randomized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Sheet1!$C$10:$H$10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</c:numCache>
            </c:numRef>
          </c:cat>
          <c:val>
            <c:numRef>
              <c:f>Sheet1!$C$12:$H$12</c:f>
              <c:numCache>
                <c:formatCode>General</c:formatCode>
                <c:ptCount val="6"/>
                <c:pt idx="0">
                  <c:v>2582</c:v>
                </c:pt>
                <c:pt idx="1">
                  <c:v>2489.5</c:v>
                </c:pt>
                <c:pt idx="2">
                  <c:v>2458</c:v>
                </c:pt>
                <c:pt idx="3">
                  <c:v>2413.5</c:v>
                </c:pt>
                <c:pt idx="4">
                  <c:v>2498.5</c:v>
                </c:pt>
                <c:pt idx="5">
                  <c:v>2622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04576"/>
        <c:axId val="195484992"/>
      </c:lineChart>
      <c:catAx>
        <c:axId val="20930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n-US"/>
          </a:p>
        </c:txPr>
        <c:crossAx val="195484992"/>
        <c:crosses val="autoZero"/>
        <c:auto val="1"/>
        <c:lblAlgn val="ctr"/>
        <c:lblOffset val="100"/>
        <c:noMultiLvlLbl val="0"/>
      </c:catAx>
      <c:valAx>
        <c:axId val="19548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20930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8958410880458121"/>
          <c:y val="0.56910236220472443"/>
          <c:w val="0.27290932951562874"/>
          <c:h val="0.22994675665541808"/>
        </c:manualLayout>
      </c:layout>
      <c:overlay val="0"/>
      <c:spPr>
        <a:solidFill>
          <a:sysClr val="window" lastClr="FFFFFF"/>
        </a:solidFill>
        <a:ln w="9525" cap="flat" cmpd="sng" algn="ctr">
          <a:solidFill>
            <a:sysClr val="windowText" lastClr="000000"/>
          </a:solidFill>
          <a:prstDash val="solid"/>
        </a:ln>
        <a:effectLst/>
      </c:spPr>
      <c:txPr>
        <a:bodyPr/>
        <a:lstStyle/>
        <a:p>
          <a:pPr>
            <a:defRPr sz="100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round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85981252959901"/>
          <c:y val="4.5132193841623501E-2"/>
          <c:w val="0.81163974588421095"/>
          <c:h val="0.76027522601341502"/>
        </c:manualLayout>
      </c:layout>
      <c:lineChart>
        <c:grouping val="standard"/>
        <c:varyColors val="0"/>
        <c:ser>
          <c:idx val="0"/>
          <c:order val="0"/>
          <c:tx>
            <c:v>Std. Dev. = 50</c:v>
          </c:tx>
          <c:spPr>
            <a:ln w="12700">
              <a:solidFill>
                <a:srgbClr val="4F81B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>
                <a:solidFill>
                  <a:srgbClr val="4F81B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3414.5</c:v>
                </c:pt>
                <c:pt idx="1">
                  <c:v>3002</c:v>
                </c:pt>
                <c:pt idx="2">
                  <c:v>3034</c:v>
                </c:pt>
                <c:pt idx="3">
                  <c:v>2899</c:v>
                </c:pt>
                <c:pt idx="4">
                  <c:v>3392</c:v>
                </c:pt>
              </c:numCache>
            </c:numRef>
          </c:val>
          <c:smooth val="0"/>
        </c:ser>
        <c:ser>
          <c:idx val="1"/>
          <c:order val="1"/>
          <c:tx>
            <c:v>Std. Dev. = 100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>
                  <c:v>5452</c:v>
                </c:pt>
                <c:pt idx="1">
                  <c:v>4056.5</c:v>
                </c:pt>
                <c:pt idx="2">
                  <c:v>3392</c:v>
                </c:pt>
                <c:pt idx="3">
                  <c:v>3408</c:v>
                </c:pt>
                <c:pt idx="4">
                  <c:v>3700</c:v>
                </c:pt>
              </c:numCache>
            </c:numRef>
          </c:val>
          <c:smooth val="0"/>
        </c:ser>
        <c:ser>
          <c:idx val="2"/>
          <c:order val="2"/>
          <c:tx>
            <c:v>Std. Dev. = 250</c:v>
          </c:tx>
          <c:spPr>
            <a:ln w="12700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ln w="12700"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Sheet1!$C$2:$G$2</c:f>
              <c:numCache>
                <c:formatCode>General</c:formatCode>
                <c:ptCount val="5"/>
                <c:pt idx="0">
                  <c:v>31</c:v>
                </c:pt>
                <c:pt idx="1">
                  <c:v>62</c:v>
                </c:pt>
                <c:pt idx="2">
                  <c:v>124</c:v>
                </c:pt>
                <c:pt idx="3">
                  <c:v>186</c:v>
                </c:pt>
                <c:pt idx="4">
                  <c:v>248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8626</c:v>
                </c:pt>
                <c:pt idx="1">
                  <c:v>6582</c:v>
                </c:pt>
                <c:pt idx="2">
                  <c:v>4336</c:v>
                </c:pt>
                <c:pt idx="3">
                  <c:v>4382</c:v>
                </c:pt>
                <c:pt idx="4">
                  <c:v>4592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10720"/>
        <c:axId val="233267776"/>
      </c:lineChart>
      <c:catAx>
        <c:axId val="209310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800" b="0"/>
                  <a:t>Number of</a:t>
                </a:r>
                <a:r>
                  <a:rPr lang="en-US" sz="800" b="0" baseline="0"/>
                  <a:t> Partitions</a:t>
                </a:r>
                <a:endParaRPr lang="en-US" sz="8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233267776"/>
        <c:crosses val="autoZero"/>
        <c:auto val="1"/>
        <c:lblAlgn val="ctr"/>
        <c:lblOffset val="100"/>
        <c:noMultiLvlLbl val="0"/>
      </c:catAx>
      <c:valAx>
        <c:axId val="233267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b="0"/>
                  <a:t>Execution 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20931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51082139322757"/>
          <c:y val="0.6350521733563792"/>
          <c:w val="0.31585495460608409"/>
          <c:h val="0.17987292746943218"/>
        </c:manualLayout>
      </c:layout>
      <c:overlay val="0"/>
      <c:spPr>
        <a:solidFill>
          <a:sysClr val="window" lastClr="FFFFFF"/>
        </a:solidFill>
        <a:ln w="9525" cap="flat" cmpd="sng" algn="ctr">
          <a:solidFill>
            <a:sysClr val="windowText" lastClr="000000"/>
          </a:solidFill>
          <a:prstDash val="solid"/>
        </a:ln>
        <a:effectLst/>
      </c:spPr>
      <c:txPr>
        <a:bodyPr/>
        <a:lstStyle/>
        <a:p>
          <a:pPr>
            <a:defRPr sz="100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0.36252</cdr:x>
      <cdr:y>0.88509</cdr:y>
    </cdr:from>
    <cdr:to>
      <cdr:x>0.80824</cdr:x>
      <cdr:y>0.97872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1885" y="1653502"/>
          <a:ext cx="1477704" cy="174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Standard</a:t>
          </a:r>
          <a:r>
            <a:rPr lang="en-US" sz="800" baseline="0"/>
            <a:t> Deviation</a:t>
          </a:r>
          <a:endParaRPr lang="en-US" sz="1100"/>
        </a:p>
      </cdr:txBody>
    </cdr:sp>
  </cdr:relSizeAnchor>
  <cdr:relSizeAnchor xmlns:cdr="http://schemas.openxmlformats.org/drawingml/2006/chartDrawing">
    <cdr:from>
      <cdr:x>0</cdr:x>
      <cdr:y>0.05923</cdr:y>
    </cdr:from>
    <cdr:to>
      <cdr:x>0.06986</cdr:x>
      <cdr:y>0.75958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07951"/>
          <a:ext cx="193414" cy="127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l">
            <a:lnSpc>
              <a:spcPts val="400"/>
            </a:lnSpc>
          </a:pPr>
          <a:r>
            <a:rPr lang="en-US" sz="800"/>
            <a:t>Exectuion</a:t>
          </a:r>
          <a:r>
            <a:rPr lang="en-US" sz="800" baseline="0"/>
            <a:t> Time (Seconds)</a:t>
          </a:r>
          <a:endParaRPr lang="en-US" sz="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622DE-2CA5-468C-8BC2-C42534D4F1EF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670B-A363-47E8-A5CE-19D70CE9B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Right(c):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128 million data points in 128 Azure small instances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KMeansClustering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Scalability.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Left(a):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parallel efficiency of strong scaling using 128 million data points.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Center(b):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scaling. Workload per core is kept constant (ideal is a straight horizontal line).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9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8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5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6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D4A0-F6EE-49C4-9574-76A4D53AAD0D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F235-8823-4994-91A5-C2CBB551C0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6266"/>
            <a:ext cx="4423576" cy="100648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" name="Picture 4" descr="C:\Users\yangruan\Documents\Research Assistant\MicroSoft External  Research\soic-logo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22402"/>
            <a:ext cx="1976423" cy="667895"/>
          </a:xfrm>
          <a:prstGeom prst="rect">
            <a:avLst/>
          </a:prstGeom>
          <a:noFill/>
        </p:spPr>
      </p:pic>
      <p:pic>
        <p:nvPicPr>
          <p:cNvPr id="2051" name="Picture 3" descr="C:\Users\yangruan\Documents\Research Assistant\MicroSoft External  Research\frontpag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56" y="627463"/>
            <a:ext cx="3516344" cy="1556715"/>
          </a:xfrm>
          <a:prstGeom prst="rect">
            <a:avLst/>
          </a:prstGeom>
          <a:noFill/>
        </p:spPr>
      </p:pic>
      <p:pic>
        <p:nvPicPr>
          <p:cNvPr id="20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86201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CGL+SC09/DataforPlotviz/MDSGTM_ActiveCount.bat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0.jpeg"/><Relationship Id="rId10" Type="http://schemas.openxmlformats.org/officeDocument/2006/relationships/hyperlink" Target="../../CGL+SC09/DataforPlotviz/MDSGTM_2Kmeans.bat" TargetMode="External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0.pd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salsahpc.indiana.edu/" TargetMode="External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041990" y="3109908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Analysis Tools for</a:t>
            </a:r>
            <a:b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Data Enabled </a:t>
            </a:r>
            <a:r>
              <a:rPr lang="en-US" b="1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cience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6365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Docs\Dropbox\poster\plotviz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25905" b="36427"/>
          <a:stretch/>
        </p:blipFill>
        <p:spPr bwMode="auto">
          <a:xfrm>
            <a:off x="5837537" y="3109906"/>
            <a:ext cx="2087263" cy="6238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09907"/>
            <a:ext cx="1954730" cy="62389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00" y="762000"/>
            <a:ext cx="7467600" cy="5596354"/>
            <a:chOff x="914400" y="762000"/>
            <a:chExt cx="7467600" cy="5596354"/>
          </a:xfrm>
        </p:grpSpPr>
        <p:sp>
          <p:nvSpPr>
            <p:cNvPr id="60" name="Rounded Rectangle 59"/>
            <p:cNvSpPr/>
            <p:nvPr/>
          </p:nvSpPr>
          <p:spPr>
            <a:xfrm>
              <a:off x="9144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638800" y="2590800"/>
              <a:ext cx="2743200" cy="3733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295400" y="5181600"/>
              <a:ext cx="6629400" cy="838200"/>
            </a:xfrm>
            <a:prstGeom prst="rect">
              <a:avLst/>
            </a:prstGeom>
            <a:solidFill>
              <a:srgbClr val="E6F1F2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246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Worker Node</a:t>
              </a:r>
              <a:endParaRPr lang="en-US" sz="1600" dirty="0">
                <a:latin typeface="Candara" pitchFamily="34" charset="0"/>
              </a:endParaRPr>
            </a:p>
          </p:txBody>
        </p:sp>
        <p:grpSp>
          <p:nvGrpSpPr>
            <p:cNvPr id="4" name="Group 63"/>
            <p:cNvGrpSpPr/>
            <p:nvPr/>
          </p:nvGrpSpPr>
          <p:grpSpPr>
            <a:xfrm>
              <a:off x="6248400" y="5334000"/>
              <a:ext cx="1447800" cy="533400"/>
              <a:chOff x="990600" y="4876800"/>
              <a:chExt cx="1447800" cy="533400"/>
            </a:xfrm>
          </p:grpSpPr>
          <p:sp>
            <p:nvSpPr>
              <p:cNvPr id="91" name="Flowchart: Magnetic Disk 90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Local Disk</a:t>
                </a:r>
                <a:endParaRPr lang="en-US" sz="1600" dirty="0">
                  <a:latin typeface="Candara" pitchFamily="34" charset="0"/>
                </a:endParaRPr>
              </a:p>
            </p:txBody>
          </p:sp>
        </p:grpSp>
        <p:grpSp>
          <p:nvGrpSpPr>
            <p:cNvPr id="9" name="Group 72"/>
            <p:cNvGrpSpPr/>
            <p:nvPr/>
          </p:nvGrpSpPr>
          <p:grpSpPr>
            <a:xfrm>
              <a:off x="5867400" y="4191000"/>
              <a:ext cx="2286000" cy="762000"/>
              <a:chOff x="762000" y="4038600"/>
              <a:chExt cx="2286000" cy="7620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Worker Pool</a:t>
                </a:r>
                <a:endParaRPr lang="en-US" sz="1600" dirty="0">
                  <a:latin typeface="Candara" pitchFamily="34" charset="0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7912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436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Twister Daemon</a:t>
              </a:r>
              <a:endParaRPr lang="en-US" sz="1600" dirty="0">
                <a:latin typeface="Candara" pitchFamily="34" charset="0"/>
              </a:endParaRPr>
            </a:p>
          </p:txBody>
        </p:sp>
        <p:grpSp>
          <p:nvGrpSpPr>
            <p:cNvPr id="12" name="Group 51"/>
            <p:cNvGrpSpPr/>
            <p:nvPr/>
          </p:nvGrpSpPr>
          <p:grpSpPr>
            <a:xfrm>
              <a:off x="990600" y="762000"/>
              <a:ext cx="1905000" cy="1600200"/>
              <a:chOff x="609600" y="914400"/>
              <a:chExt cx="1905000" cy="16002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600" y="1219200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1371600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4400" y="914400"/>
                <a:ext cx="1314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Master Node</a:t>
                </a:r>
                <a:endParaRPr lang="en-US" sz="1600" dirty="0">
                  <a:latin typeface="Candara" pitchFamily="34" charset="0"/>
                </a:endParaRPr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066800" y="1447800"/>
                <a:ext cx="1019175" cy="609600"/>
                <a:chOff x="990600" y="1447800"/>
                <a:chExt cx="1019175" cy="6096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90600" y="1447800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051443" y="1447800"/>
                  <a:ext cx="86594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Candara" pitchFamily="34" charset="0"/>
                    </a:rPr>
                    <a:t>Twister </a:t>
                  </a:r>
                </a:p>
                <a:p>
                  <a:pPr algn="ctr"/>
                  <a:r>
                    <a:rPr lang="en-US" sz="1600" dirty="0" smtClean="0">
                      <a:latin typeface="Candara" pitchFamily="34" charset="0"/>
                    </a:rPr>
                    <a:t>Driver</a:t>
                  </a:r>
                  <a:endParaRPr lang="en-US" sz="1600" dirty="0">
                    <a:latin typeface="Candar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838200" y="2057400"/>
                <a:ext cx="14141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Main Program</a:t>
                </a:r>
                <a:endParaRPr lang="en-US" sz="1600" dirty="0">
                  <a:latin typeface="Candara" pitchFamily="34" charset="0"/>
                </a:endParaRPr>
              </a:p>
            </p:txBody>
          </p:sp>
        </p:grpSp>
        <p:grpSp>
          <p:nvGrpSpPr>
            <p:cNvPr id="16" name="Group 50"/>
            <p:cNvGrpSpPr/>
            <p:nvPr/>
          </p:nvGrpSpPr>
          <p:grpSpPr>
            <a:xfrm>
              <a:off x="3352800" y="914400"/>
              <a:ext cx="4490794" cy="1371600"/>
              <a:chOff x="4038600" y="1066800"/>
              <a:chExt cx="4490794" cy="1371600"/>
            </a:xfrm>
          </p:grpSpPr>
          <p:grpSp>
            <p:nvGrpSpPr>
              <p:cNvPr id="17" name="Group 48"/>
              <p:cNvGrpSpPr/>
              <p:nvPr/>
            </p:nvGrpSpPr>
            <p:grpSpPr>
              <a:xfrm>
                <a:off x="4038600" y="1066800"/>
                <a:ext cx="2743200" cy="1371600"/>
                <a:chOff x="4038600" y="1219200"/>
                <a:chExt cx="2590800" cy="1295400"/>
              </a:xfrm>
            </p:grpSpPr>
            <p:sp>
              <p:nvSpPr>
                <p:cNvPr id="48" name="Cloud 47"/>
                <p:cNvSpPr/>
                <p:nvPr/>
              </p:nvSpPr>
              <p:spPr>
                <a:xfrm>
                  <a:off x="4038600" y="1219200"/>
                  <a:ext cx="2590800" cy="1295400"/>
                </a:xfrm>
                <a:prstGeom prst="cloud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ndara" pitchFamily="34" charset="0"/>
                  </a:endParaRPr>
                </a:p>
              </p:txBody>
            </p:sp>
            <p:grpSp>
              <p:nvGrpSpPr>
                <p:cNvPr id="20" name="Group 14"/>
                <p:cNvGrpSpPr/>
                <p:nvPr/>
              </p:nvGrpSpPr>
              <p:grpSpPr>
                <a:xfrm>
                  <a:off x="4724400" y="13716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13" name="Hexagon 12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ndara" pitchFamily="34" charset="0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ndara" pitchFamily="34" charset="0"/>
                      </a:rPr>
                      <a:t>B</a:t>
                    </a:r>
                    <a:endParaRPr lang="en-US" sz="1600" dirty="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3" name="Group 16"/>
                <p:cNvGrpSpPr/>
                <p:nvPr/>
              </p:nvGrpSpPr>
              <p:grpSpPr>
                <a:xfrm>
                  <a:off x="5334000" y="1866900"/>
                  <a:ext cx="304800" cy="319745"/>
                  <a:chOff x="4572000" y="1409700"/>
                  <a:chExt cx="304800" cy="319745"/>
                </a:xfrm>
              </p:grpSpPr>
              <p:sp>
                <p:nvSpPr>
                  <p:cNvPr id="18" name="Hexagon 17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ndara" pitchFamily="34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572000" y="14097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ndara" pitchFamily="34" charset="0"/>
                      </a:rPr>
                      <a:t>B</a:t>
                    </a:r>
                    <a:endParaRPr lang="en-US" sz="1600" dirty="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6" name="Group 19"/>
                <p:cNvGrpSpPr/>
                <p:nvPr/>
              </p:nvGrpSpPr>
              <p:grpSpPr>
                <a:xfrm>
                  <a:off x="6019800" y="16764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1" name="Hexagon 20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ndara" pitchFamily="34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ndara" pitchFamily="34" charset="0"/>
                      </a:rPr>
                      <a:t>B</a:t>
                    </a:r>
                    <a:endParaRPr lang="en-US" sz="1600" dirty="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8" name="Group 22"/>
                <p:cNvGrpSpPr/>
                <p:nvPr/>
              </p:nvGrpSpPr>
              <p:grpSpPr>
                <a:xfrm>
                  <a:off x="4495800" y="1905000"/>
                  <a:ext cx="304800" cy="319745"/>
                  <a:chOff x="4572000" y="1371600"/>
                  <a:chExt cx="304800" cy="319745"/>
                </a:xfrm>
              </p:grpSpPr>
              <p:sp>
                <p:nvSpPr>
                  <p:cNvPr id="24" name="Hexagon 23"/>
                  <p:cNvSpPr/>
                  <p:nvPr/>
                </p:nvSpPr>
                <p:spPr>
                  <a:xfrm>
                    <a:off x="4572000" y="1447800"/>
                    <a:ext cx="304800" cy="228600"/>
                  </a:xfrm>
                  <a:prstGeom prst="hexagon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ndara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72000" y="1371600"/>
                    <a:ext cx="287954" cy="3197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andara" pitchFamily="34" charset="0"/>
                      </a:rPr>
                      <a:t>B</a:t>
                    </a:r>
                    <a:endParaRPr lang="en-US" sz="1600" dirty="0">
                      <a:latin typeface="Candara" pitchFamily="34" charset="0"/>
                    </a:endParaRPr>
                  </a:p>
                </p:txBody>
              </p:sp>
            </p:grp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4974167" y="1651000"/>
                  <a:ext cx="431800" cy="287867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9" idx="1"/>
                </p:cNvCxnSpPr>
                <p:nvPr/>
              </p:nvCxnSpPr>
              <p:spPr>
                <a:xfrm rot="10800000" flipV="1">
                  <a:off x="4758267" y="2026773"/>
                  <a:ext cx="575733" cy="119582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4" idx="3"/>
                  <a:endCxn id="22" idx="1"/>
                </p:cNvCxnSpPr>
                <p:nvPr/>
              </p:nvCxnSpPr>
              <p:spPr>
                <a:xfrm>
                  <a:off x="5012353" y="1531473"/>
                  <a:ext cx="1007446" cy="3048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19" idx="3"/>
                  <a:endCxn id="22" idx="1"/>
                </p:cNvCxnSpPr>
                <p:nvPr/>
              </p:nvCxnSpPr>
              <p:spPr>
                <a:xfrm flipV="1">
                  <a:off x="5621954" y="1836273"/>
                  <a:ext cx="397846" cy="190500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14" idx="2"/>
                </p:cNvCxnSpPr>
                <p:nvPr/>
              </p:nvCxnSpPr>
              <p:spPr>
                <a:xfrm rot="5400000">
                  <a:off x="4613362" y="1726184"/>
                  <a:ext cx="289855" cy="220176"/>
                </a:xfrm>
                <a:prstGeom prst="straightConnector1">
                  <a:avLst/>
                </a:prstGeom>
                <a:ln w="12700">
                  <a:headEnd type="stealt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6781800" y="1219200"/>
                <a:ext cx="17475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dirty="0" smtClean="0"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Pub/sub </a:t>
                </a:r>
              </a:p>
              <a:p>
                <a:r>
                  <a:rPr lang="en-US" dirty="0" smtClean="0">
                    <a:latin typeface="Candara" pitchFamily="34" charset="0"/>
                    <a:ea typeface="Verdana" pitchFamily="34" charset="0"/>
                    <a:cs typeface="Verdana" pitchFamily="34" charset="0"/>
                  </a:rPr>
                  <a:t>Broker Network</a:t>
                </a:r>
                <a:endParaRPr lang="en-US" dirty="0">
                  <a:latin typeface="Candar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600200" y="6019800"/>
              <a:ext cx="13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Worker Node</a:t>
              </a:r>
              <a:endParaRPr lang="en-US" sz="1600" dirty="0">
                <a:latin typeface="Candara" pitchFamily="34" charset="0"/>
              </a:endParaRPr>
            </a:p>
          </p:txBody>
        </p:sp>
        <p:grpSp>
          <p:nvGrpSpPr>
            <p:cNvPr id="30" name="Group 63"/>
            <p:cNvGrpSpPr/>
            <p:nvPr/>
          </p:nvGrpSpPr>
          <p:grpSpPr>
            <a:xfrm>
              <a:off x="1524000" y="5334000"/>
              <a:ext cx="1447800" cy="533400"/>
              <a:chOff x="990600" y="4876800"/>
              <a:chExt cx="1447800" cy="533400"/>
            </a:xfrm>
          </p:grpSpPr>
          <p:sp>
            <p:nvSpPr>
              <p:cNvPr id="62" name="Flowchart: Magnetic Disk 61"/>
              <p:cNvSpPr/>
              <p:nvPr/>
            </p:nvSpPr>
            <p:spPr>
              <a:xfrm>
                <a:off x="990600" y="4876800"/>
                <a:ext cx="1447800" cy="533400"/>
              </a:xfrm>
              <a:prstGeom prst="flowChartMagneticDisk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19200" y="5029200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Local Disk</a:t>
                </a:r>
                <a:endParaRPr lang="en-US" sz="1600" dirty="0">
                  <a:latin typeface="Candara" pitchFamily="34" charset="0"/>
                </a:endParaRPr>
              </a:p>
            </p:txBody>
          </p:sp>
        </p:grpSp>
        <p:grpSp>
          <p:nvGrpSpPr>
            <p:cNvPr id="32" name="Group 72"/>
            <p:cNvGrpSpPr/>
            <p:nvPr/>
          </p:nvGrpSpPr>
          <p:grpSpPr>
            <a:xfrm>
              <a:off x="1143000" y="4191000"/>
              <a:ext cx="2286000" cy="762000"/>
              <a:chOff x="762000" y="4038600"/>
              <a:chExt cx="2286000" cy="7620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62000" y="4343400"/>
                <a:ext cx="2286000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52600" y="4038600"/>
                <a:ext cx="12623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Candara" pitchFamily="34" charset="0"/>
                  </a:rPr>
                  <a:t>Worker Pool</a:t>
                </a:r>
                <a:endParaRPr lang="en-US" sz="1600" dirty="0">
                  <a:latin typeface="Candara" pitchFamily="34" charset="0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066800" y="2971800"/>
              <a:ext cx="2438400" cy="2057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19200" y="2667000"/>
              <a:ext cx="1598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Twister Daemon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295400" y="3124200"/>
              <a:ext cx="6629400" cy="1066800"/>
            </a:xfrm>
            <a:prstGeom prst="roundRect">
              <a:avLst>
                <a:gd name="adj" fmla="val 50000"/>
              </a:avLst>
            </a:prstGeom>
            <a:solidFill>
              <a:srgbClr val="E6EDEE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7526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29718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97" name="Oval 18"/>
            <p:cNvSpPr>
              <a:spLocks noChangeArrowheads="1"/>
            </p:cNvSpPr>
            <p:nvPr/>
          </p:nvSpPr>
          <p:spPr bwMode="auto">
            <a:xfrm>
              <a:off x="4191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1" name="Oval 18"/>
            <p:cNvSpPr>
              <a:spLocks noChangeArrowheads="1"/>
            </p:cNvSpPr>
            <p:nvPr/>
          </p:nvSpPr>
          <p:spPr bwMode="auto">
            <a:xfrm>
              <a:off x="73152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2" name="Oval 19"/>
            <p:cNvSpPr>
              <a:spLocks noChangeArrowheads="1"/>
            </p:cNvSpPr>
            <p:nvPr/>
          </p:nvSpPr>
          <p:spPr bwMode="auto">
            <a:xfrm>
              <a:off x="6096000" y="3200400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2357438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4321993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8" name="Oval 13"/>
            <p:cNvSpPr>
              <a:spLocks noChangeArrowheads="1"/>
            </p:cNvSpPr>
            <p:nvPr/>
          </p:nvSpPr>
          <p:spPr bwMode="auto">
            <a:xfrm>
              <a:off x="6553200" y="3810000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10" name="Straight Connector 109"/>
            <p:cNvCxnSpPr>
              <a:stCxn id="95" idx="5"/>
              <a:endCxn id="103" idx="0"/>
            </p:cNvCxnSpPr>
            <p:nvPr/>
          </p:nvCxnSpPr>
          <p:spPr>
            <a:xfrm rot="16200000" flipH="1">
              <a:off x="2052179" y="3370012"/>
              <a:ext cx="370404" cy="509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5" idx="5"/>
              <a:endCxn id="105" idx="1"/>
            </p:cNvCxnSpPr>
            <p:nvPr/>
          </p:nvCxnSpPr>
          <p:spPr>
            <a:xfrm rot="16200000" flipH="1">
              <a:off x="2966303" y="2455889"/>
              <a:ext cx="411444" cy="23788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95" idx="5"/>
              <a:endCxn id="108" idx="0"/>
            </p:cNvCxnSpPr>
            <p:nvPr/>
          </p:nvCxnSpPr>
          <p:spPr>
            <a:xfrm rot="16200000" flipH="1">
              <a:off x="4150060" y="1272131"/>
              <a:ext cx="370404" cy="47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96" idx="4"/>
              <a:endCxn id="103" idx="0"/>
            </p:cNvCxnSpPr>
            <p:nvPr/>
          </p:nvCxnSpPr>
          <p:spPr>
            <a:xfrm rot="5400000">
              <a:off x="2634666" y="3338137"/>
              <a:ext cx="329364" cy="614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96" idx="4"/>
              <a:endCxn id="105" idx="1"/>
            </p:cNvCxnSpPr>
            <p:nvPr/>
          </p:nvCxnSpPr>
          <p:spPr>
            <a:xfrm rot="16200000" flipH="1">
              <a:off x="3548789" y="3038375"/>
              <a:ext cx="370404" cy="1254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96" idx="4"/>
              <a:endCxn id="108" idx="0"/>
            </p:cNvCxnSpPr>
            <p:nvPr/>
          </p:nvCxnSpPr>
          <p:spPr>
            <a:xfrm rot="16200000" flipH="1">
              <a:off x="4732547" y="1854618"/>
              <a:ext cx="329364" cy="3581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97" idx="4"/>
              <a:endCxn id="103" idx="0"/>
            </p:cNvCxnSpPr>
            <p:nvPr/>
          </p:nvCxnSpPr>
          <p:spPr>
            <a:xfrm rot="5400000">
              <a:off x="3244266" y="2728537"/>
              <a:ext cx="329364" cy="1833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97" idx="4"/>
              <a:endCxn id="105" idx="0"/>
            </p:cNvCxnSpPr>
            <p:nvPr/>
          </p:nvCxnSpPr>
          <p:spPr>
            <a:xfrm rot="16200000" flipH="1">
              <a:off x="4226543" y="3579821"/>
              <a:ext cx="329364" cy="130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7" idx="4"/>
              <a:endCxn id="108" idx="0"/>
            </p:cNvCxnSpPr>
            <p:nvPr/>
          </p:nvCxnSpPr>
          <p:spPr>
            <a:xfrm rot="16200000" flipH="1">
              <a:off x="5342147" y="2464218"/>
              <a:ext cx="329364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02" idx="4"/>
            </p:cNvCxnSpPr>
            <p:nvPr/>
          </p:nvCxnSpPr>
          <p:spPr>
            <a:xfrm rot="5400000">
              <a:off x="4207983" y="1787254"/>
              <a:ext cx="329364" cy="3716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02" idx="4"/>
              <a:endCxn id="105" idx="7"/>
            </p:cNvCxnSpPr>
            <p:nvPr/>
          </p:nvCxnSpPr>
          <p:spPr>
            <a:xfrm rot="5400000">
              <a:off x="5206157" y="2826468"/>
              <a:ext cx="370404" cy="1678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02" idx="3"/>
              <a:endCxn id="108" idx="7"/>
            </p:cNvCxnSpPr>
            <p:nvPr/>
          </p:nvCxnSpPr>
          <p:spPr>
            <a:xfrm rot="16200000" flipH="1">
              <a:off x="6253606" y="3321450"/>
              <a:ext cx="411444" cy="647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01" idx="4"/>
              <a:endCxn id="103" idx="0"/>
            </p:cNvCxnSpPr>
            <p:nvPr/>
          </p:nvCxnSpPr>
          <p:spPr>
            <a:xfrm rot="5400000">
              <a:off x="4806366" y="1166437"/>
              <a:ext cx="329364" cy="4957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01" idx="4"/>
              <a:endCxn id="105" idx="7"/>
            </p:cNvCxnSpPr>
            <p:nvPr/>
          </p:nvCxnSpPr>
          <p:spPr>
            <a:xfrm rot="5400000">
              <a:off x="5815757" y="2216868"/>
              <a:ext cx="370404" cy="289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01" idx="4"/>
              <a:endCxn id="108" idx="0"/>
            </p:cNvCxnSpPr>
            <p:nvPr/>
          </p:nvCxnSpPr>
          <p:spPr>
            <a:xfrm rot="5400000">
              <a:off x="6904247" y="3264318"/>
              <a:ext cx="329364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4495801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6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7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0" y="4495800"/>
              <a:ext cx="762000" cy="513396"/>
            </a:xfrm>
            <a:prstGeom prst="rect">
              <a:avLst/>
            </a:prstGeom>
            <a:noFill/>
          </p:spPr>
        </p:pic>
        <p:pic>
          <p:nvPicPr>
            <p:cNvPr id="168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4495800"/>
              <a:ext cx="762000" cy="513396"/>
            </a:xfrm>
            <a:prstGeom prst="rect">
              <a:avLst/>
            </a:prstGeom>
            <a:noFill/>
          </p:spPr>
        </p:pic>
        <p:sp>
          <p:nvSpPr>
            <p:cNvPr id="171" name="TextBox 170"/>
            <p:cNvSpPr txBox="1"/>
            <p:nvPr/>
          </p:nvSpPr>
          <p:spPr>
            <a:xfrm>
              <a:off x="3200400" y="51816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Scripts perform:</a:t>
              </a:r>
            </a:p>
            <a:p>
              <a:r>
                <a:rPr lang="en-US" sz="1600" dirty="0" smtClean="0">
                  <a:latin typeface="Candara" pitchFamily="34" charset="0"/>
                </a:rPr>
                <a:t>Data distribution, data collection, and </a:t>
              </a:r>
              <a:r>
                <a:rPr lang="en-US" sz="1600" b="1" dirty="0" smtClean="0">
                  <a:latin typeface="Candara" pitchFamily="34" charset="0"/>
                </a:rPr>
                <a:t>partition file </a:t>
              </a:r>
              <a:r>
                <a:rPr lang="en-US" sz="1600" dirty="0" smtClean="0">
                  <a:latin typeface="Candara" pitchFamily="34" charset="0"/>
                </a:rPr>
                <a:t>creation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9812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map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600199" y="3733800"/>
              <a:ext cx="891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reduce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743200" y="38100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Cacheable tasks</a:t>
              </a:r>
              <a:endParaRPr lang="en-US" sz="1600" dirty="0">
                <a:latin typeface="Candara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810000" y="22098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ndara" pitchFamily="34" charset="0"/>
                </a:rPr>
                <a:t>One broker serves several Twister daemons</a:t>
              </a:r>
              <a:endParaRPr lang="en-US" sz="1600" dirty="0">
                <a:latin typeface="Candara" pitchFamily="34" charset="0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4419600" y="4800600"/>
              <a:ext cx="457200" cy="0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105400" y="3352800"/>
              <a:ext cx="3048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5257800" y="3962400"/>
              <a:ext cx="152400" cy="0"/>
            </a:xfrm>
            <a:prstGeom prst="line">
              <a:avLst/>
            </a:prstGeom>
            <a:ln w="5397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25" idx="2"/>
            </p:cNvCxnSpPr>
            <p:nvPr/>
          </p:nvCxnSpPr>
          <p:spPr>
            <a:xfrm rot="5400000" flipH="1" flipV="1">
              <a:off x="3098518" y="2080978"/>
              <a:ext cx="992705" cy="78894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16200000" flipV="1">
              <a:off x="4953000" y="2057400"/>
              <a:ext cx="990600" cy="83820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rot="10800000">
              <a:off x="2590800" y="1524000"/>
              <a:ext cx="990600" cy="1588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0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1769773"/>
            <a:ext cx="7368492" cy="3716627"/>
            <a:chOff x="990600" y="1617373"/>
            <a:chExt cx="7368492" cy="3716627"/>
          </a:xfrm>
        </p:grpSpPr>
        <p:sp>
          <p:nvSpPr>
            <p:cNvPr id="90" name="Rounded Rectangle 89"/>
            <p:cNvSpPr/>
            <p:nvPr/>
          </p:nvSpPr>
          <p:spPr>
            <a:xfrm>
              <a:off x="5234892" y="1617373"/>
              <a:ext cx="3124200" cy="3716627"/>
            </a:xfrm>
            <a:prstGeom prst="roundRect">
              <a:avLst>
                <a:gd name="adj" fmla="val 1078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0600" y="2937485"/>
              <a:ext cx="1558135" cy="1367878"/>
              <a:chOff x="250389" y="2970760"/>
              <a:chExt cx="1558135" cy="1367878"/>
            </a:xfrm>
          </p:grpSpPr>
          <p:sp>
            <p:nvSpPr>
              <p:cNvPr id="223" name="Rounded Rectangle 222"/>
              <p:cNvSpPr/>
              <p:nvPr/>
            </p:nvSpPr>
            <p:spPr>
              <a:xfrm>
                <a:off x="250389" y="2970760"/>
                <a:ext cx="1558135" cy="1367878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437365" y="3361582"/>
                <a:ext cx="1184183" cy="8467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457200" y="3045023"/>
                <a:ext cx="1155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Master Node</a:t>
                </a:r>
                <a:endParaRPr lang="en-US" sz="1400" b="1" dirty="0"/>
              </a:p>
            </p:txBody>
          </p:sp>
          <p:grpSp>
            <p:nvGrpSpPr>
              <p:cNvPr id="226" name="Group 8"/>
              <p:cNvGrpSpPr/>
              <p:nvPr/>
            </p:nvGrpSpPr>
            <p:grpSpPr>
              <a:xfrm>
                <a:off x="624341" y="3426719"/>
                <a:ext cx="833602" cy="523220"/>
                <a:chOff x="6553200" y="1463467"/>
                <a:chExt cx="1019175" cy="612084"/>
              </a:xfrm>
            </p:grpSpPr>
            <p:sp>
              <p:nvSpPr>
                <p:cNvPr id="228" name="Rounded Rectangle 227"/>
                <p:cNvSpPr/>
                <p:nvPr/>
              </p:nvSpPr>
              <p:spPr>
                <a:xfrm>
                  <a:off x="6553200" y="1463467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6576337" y="1463467"/>
                  <a:ext cx="941358" cy="612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Twister </a:t>
                  </a:r>
                </a:p>
                <a:p>
                  <a:pPr algn="ctr"/>
                  <a:r>
                    <a:rPr lang="en-US" sz="1400" b="1" dirty="0" smtClean="0"/>
                    <a:t>Driver</a:t>
                  </a:r>
                  <a:endParaRPr lang="en-US" sz="1400" b="1" dirty="0"/>
                </a:p>
              </p:txBody>
            </p:sp>
          </p:grpSp>
          <p:sp>
            <p:nvSpPr>
              <p:cNvPr id="227" name="TextBox 226"/>
              <p:cNvSpPr txBox="1"/>
              <p:nvPr/>
            </p:nvSpPr>
            <p:spPr>
              <a:xfrm>
                <a:off x="495554" y="3947816"/>
                <a:ext cx="1140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Twister-MDS</a:t>
                </a:r>
                <a:endParaRPr lang="en-US" sz="1400" b="1" dirty="0"/>
              </a:p>
            </p:txBody>
          </p:sp>
        </p:grpSp>
        <p:sp>
          <p:nvSpPr>
            <p:cNvPr id="4" name="Left-Right Arrow Callout 3"/>
            <p:cNvSpPr/>
            <p:nvPr/>
          </p:nvSpPr>
          <p:spPr>
            <a:xfrm>
              <a:off x="2645211" y="3035339"/>
              <a:ext cx="2446860" cy="1273746"/>
            </a:xfrm>
            <a:prstGeom prst="left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dk1"/>
                  </a:solidFill>
                </a:rPr>
                <a:t>ActiveMQ</a:t>
              </a:r>
            </a:p>
            <a:p>
              <a:pPr algn="ctr"/>
              <a:r>
                <a:rPr lang="en-US" sz="1400" b="1" dirty="0" smtClean="0"/>
                <a:t>Broker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716712" y="3222765"/>
              <a:ext cx="2215166" cy="862453"/>
              <a:chOff x="4979108" y="1701931"/>
              <a:chExt cx="1676400" cy="862453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979108" y="1701931"/>
                <a:ext cx="1676400" cy="8624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105399" y="1997794"/>
                <a:ext cx="1423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MDS Monitor</a:t>
                </a:r>
                <a:endParaRPr lang="en-US" sz="1400" b="1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956109" y="1738275"/>
              <a:ext cx="1736376" cy="1747323"/>
              <a:chOff x="5638798" y="4267200"/>
              <a:chExt cx="2132746" cy="1801929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638798" y="4291091"/>
                <a:ext cx="2132746" cy="177803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27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267200"/>
                <a:ext cx="1382386" cy="133853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234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771" y="4448783"/>
                <a:ext cx="1382386" cy="133853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235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0727" y="4611564"/>
                <a:ext cx="1382386" cy="133853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6511214" y="4151474"/>
              <a:ext cx="707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PlotViz</a:t>
              </a:r>
              <a:endParaRPr lang="en-US" sz="1400" b="1" dirty="0"/>
            </a:p>
          </p:txBody>
        </p:sp>
        <p:sp>
          <p:nvSpPr>
            <p:cNvPr id="98" name="Curved Right Arrow 97"/>
            <p:cNvSpPr/>
            <p:nvPr/>
          </p:nvSpPr>
          <p:spPr>
            <a:xfrm rot="5654083" flipV="1">
              <a:off x="3535566" y="355449"/>
              <a:ext cx="845791" cy="4458563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urved Right Arrow 98"/>
            <p:cNvSpPr/>
            <p:nvPr/>
          </p:nvSpPr>
          <p:spPr>
            <a:xfrm rot="16030576" flipV="1">
              <a:off x="3401325" y="2418667"/>
              <a:ext cx="949227" cy="4653350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97611" y="4537685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I. Send message to start the job</a:t>
              </a:r>
              <a:endParaRPr lang="en-US" sz="14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873811" y="2337025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II. Send intermediate results</a:t>
              </a:r>
              <a:endParaRPr lang="en-US" sz="14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355596" y="4953183"/>
              <a:ext cx="1056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Client Node</a:t>
              </a:r>
              <a:endParaRPr lang="en-US" sz="1400" b="1" dirty="0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Twister-MDS Demo</a:t>
            </a:r>
          </a:p>
        </p:txBody>
      </p:sp>
    </p:spTree>
    <p:extLst>
      <p:ext uri="{BB962C8B-B14F-4D97-AF65-F5344CB8AC3E}">
        <p14:creationId xmlns:p14="http://schemas.microsoft.com/office/powerpoint/2010/main" val="2822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Broadcasting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i="1" kern="0" dirty="0" smtClean="0">
                <a:latin typeface="Book Antiqua" pitchFamily="18" charset="0"/>
              </a:rPr>
              <a:t>Method </a:t>
            </a:r>
            <a:r>
              <a:rPr lang="en-US" i="1" kern="0" dirty="0">
                <a:latin typeface="Book Antiqua" pitchFamily="18" charset="0"/>
              </a:rPr>
              <a:t>A</a:t>
            </a:r>
          </a:p>
          <a:p>
            <a:pPr marL="857250" lvl="2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Hierarchical Sending</a:t>
            </a:r>
          </a:p>
          <a:p>
            <a:pPr marL="457200" lvl="1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i="1" kern="0" dirty="0">
                <a:latin typeface="Book Antiqua" pitchFamily="18" charset="0"/>
              </a:rPr>
              <a:t>Method B</a:t>
            </a:r>
          </a:p>
          <a:p>
            <a:pPr marL="857250" lvl="2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Improved Hierarchical Sending</a:t>
            </a:r>
          </a:p>
          <a:p>
            <a:pPr marL="457200" lvl="1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i="1" kern="0" dirty="0">
                <a:latin typeface="Book Antiqua" pitchFamily="18" charset="0"/>
              </a:rPr>
              <a:t>Method C</a:t>
            </a:r>
          </a:p>
          <a:p>
            <a:pPr marL="857250" lvl="2" indent="-342900" fontAlgn="base">
              <a:lnSpc>
                <a:spcPct val="13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All-to-All Sending</a:t>
            </a:r>
          </a:p>
          <a:p>
            <a:pPr marL="457200" lvl="1" indent="-3429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endParaRPr lang="en-US" i="1" kern="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685799" y="16280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8" y="152400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Method A</a:t>
            </a:r>
            <a:r>
              <a:rPr lang="en-US" dirty="0" smtClean="0"/>
              <a:t> </a:t>
            </a: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1752600" y="1449004"/>
            <a:ext cx="5181600" cy="480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decagon 4"/>
          <p:cNvSpPr/>
          <p:nvPr/>
        </p:nvSpPr>
        <p:spPr>
          <a:xfrm>
            <a:off x="4239905" y="13728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decagon 5"/>
          <p:cNvSpPr/>
          <p:nvPr/>
        </p:nvSpPr>
        <p:spPr>
          <a:xfrm>
            <a:off x="4219486" y="61734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decagon 6"/>
          <p:cNvSpPr/>
          <p:nvPr/>
        </p:nvSpPr>
        <p:spPr>
          <a:xfrm>
            <a:off x="6858000" y="37731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decagon 7"/>
          <p:cNvSpPr/>
          <p:nvPr/>
        </p:nvSpPr>
        <p:spPr>
          <a:xfrm>
            <a:off x="1676400" y="37731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decagon 8"/>
          <p:cNvSpPr/>
          <p:nvPr/>
        </p:nvSpPr>
        <p:spPr>
          <a:xfrm>
            <a:off x="6172200" y="21348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decagon 9"/>
          <p:cNvSpPr/>
          <p:nvPr/>
        </p:nvSpPr>
        <p:spPr>
          <a:xfrm>
            <a:off x="6172200" y="54114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decagon 10"/>
          <p:cNvSpPr/>
          <p:nvPr/>
        </p:nvSpPr>
        <p:spPr>
          <a:xfrm>
            <a:off x="2438400" y="21348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decagon 11"/>
          <p:cNvSpPr/>
          <p:nvPr/>
        </p:nvSpPr>
        <p:spPr>
          <a:xfrm>
            <a:off x="2438400" y="5411404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5" idx="7"/>
            <a:endCxn id="8" idx="0"/>
          </p:cNvCxnSpPr>
          <p:nvPr/>
        </p:nvCxnSpPr>
        <p:spPr>
          <a:xfrm flipH="1">
            <a:off x="1808381" y="1469423"/>
            <a:ext cx="2431524" cy="23241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2"/>
            <a:endCxn id="9" idx="7"/>
          </p:cNvCxnSpPr>
          <p:nvPr/>
        </p:nvCxnSpPr>
        <p:spPr>
          <a:xfrm>
            <a:off x="2590800" y="2231423"/>
            <a:ext cx="3581400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10" idx="9"/>
          </p:cNvCxnSpPr>
          <p:nvPr/>
        </p:nvCxnSpPr>
        <p:spPr>
          <a:xfrm>
            <a:off x="4371886" y="1504785"/>
            <a:ext cx="1820733" cy="39270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2"/>
            <a:endCxn id="9" idx="8"/>
          </p:cNvCxnSpPr>
          <p:nvPr/>
        </p:nvCxnSpPr>
        <p:spPr>
          <a:xfrm>
            <a:off x="4392305" y="1469423"/>
            <a:ext cx="1779895" cy="721162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7" idx="10"/>
          </p:cNvCxnSpPr>
          <p:nvPr/>
        </p:nvCxnSpPr>
        <p:spPr>
          <a:xfrm>
            <a:off x="4392305" y="1469423"/>
            <a:ext cx="2521476" cy="2303681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6" idx="11"/>
          </p:cNvCxnSpPr>
          <p:nvPr/>
        </p:nvCxnSpPr>
        <p:spPr>
          <a:xfrm flipH="1">
            <a:off x="4316105" y="1525204"/>
            <a:ext cx="20419" cy="46482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12" idx="0"/>
          </p:cNvCxnSpPr>
          <p:nvPr/>
        </p:nvCxnSpPr>
        <p:spPr>
          <a:xfrm flipH="1">
            <a:off x="2570381" y="1525204"/>
            <a:ext cx="1725305" cy="390661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7"/>
            <a:endCxn id="11" idx="1"/>
          </p:cNvCxnSpPr>
          <p:nvPr/>
        </p:nvCxnSpPr>
        <p:spPr>
          <a:xfrm flipH="1">
            <a:off x="2590800" y="1469423"/>
            <a:ext cx="1649105" cy="721162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5"/>
            <a:endCxn id="8" idx="11"/>
          </p:cNvCxnSpPr>
          <p:nvPr/>
        </p:nvCxnSpPr>
        <p:spPr>
          <a:xfrm flipH="1">
            <a:off x="1773019" y="2287204"/>
            <a:ext cx="721162" cy="14859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9"/>
            <a:endCxn id="8" idx="4"/>
          </p:cNvCxnSpPr>
          <p:nvPr/>
        </p:nvCxnSpPr>
        <p:spPr>
          <a:xfrm flipH="1" flipV="1">
            <a:off x="1773019" y="3925504"/>
            <a:ext cx="685800" cy="150631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8"/>
            <a:endCxn id="12" idx="2"/>
          </p:cNvCxnSpPr>
          <p:nvPr/>
        </p:nvCxnSpPr>
        <p:spPr>
          <a:xfrm flipH="1" flipV="1">
            <a:off x="2590800" y="5508023"/>
            <a:ext cx="1628686" cy="721162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6"/>
            <a:endCxn id="6" idx="1"/>
          </p:cNvCxnSpPr>
          <p:nvPr/>
        </p:nvCxnSpPr>
        <p:spPr>
          <a:xfrm flipH="1">
            <a:off x="4371886" y="5543385"/>
            <a:ext cx="1820733" cy="6858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9" idx="4"/>
            <a:endCxn id="7" idx="10"/>
          </p:cNvCxnSpPr>
          <p:nvPr/>
        </p:nvCxnSpPr>
        <p:spPr>
          <a:xfrm>
            <a:off x="6268819" y="2287204"/>
            <a:ext cx="644962" cy="14859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5"/>
            <a:endCxn id="10" idx="0"/>
          </p:cNvCxnSpPr>
          <p:nvPr/>
        </p:nvCxnSpPr>
        <p:spPr>
          <a:xfrm flipH="1">
            <a:off x="6304181" y="3925504"/>
            <a:ext cx="609600" cy="150631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12" idx="2"/>
          </p:cNvCxnSpPr>
          <p:nvPr/>
        </p:nvCxnSpPr>
        <p:spPr>
          <a:xfrm flipH="1">
            <a:off x="2590800" y="5508023"/>
            <a:ext cx="3581400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5"/>
            <a:endCxn id="10" idx="11"/>
          </p:cNvCxnSpPr>
          <p:nvPr/>
        </p:nvCxnSpPr>
        <p:spPr>
          <a:xfrm>
            <a:off x="6227981" y="2287204"/>
            <a:ext cx="40838" cy="31242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4"/>
            <a:endCxn id="12" idx="10"/>
          </p:cNvCxnSpPr>
          <p:nvPr/>
        </p:nvCxnSpPr>
        <p:spPr>
          <a:xfrm flipH="1">
            <a:off x="2494181" y="2287204"/>
            <a:ext cx="40838" cy="31242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7"/>
            <a:endCxn id="8" idx="2"/>
          </p:cNvCxnSpPr>
          <p:nvPr/>
        </p:nvCxnSpPr>
        <p:spPr>
          <a:xfrm flipH="1">
            <a:off x="1828800" y="3869723"/>
            <a:ext cx="5029200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6"/>
            <a:endCxn id="12" idx="1"/>
          </p:cNvCxnSpPr>
          <p:nvPr/>
        </p:nvCxnSpPr>
        <p:spPr>
          <a:xfrm flipH="1">
            <a:off x="2590800" y="3905085"/>
            <a:ext cx="4287619" cy="15621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0" idx="8"/>
            <a:endCxn id="8" idx="3"/>
          </p:cNvCxnSpPr>
          <p:nvPr/>
        </p:nvCxnSpPr>
        <p:spPr>
          <a:xfrm flipH="1" flipV="1">
            <a:off x="1808381" y="3905085"/>
            <a:ext cx="4363819" cy="15621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" idx="8"/>
            <a:endCxn id="11" idx="3"/>
          </p:cNvCxnSpPr>
          <p:nvPr/>
        </p:nvCxnSpPr>
        <p:spPr>
          <a:xfrm flipH="1" flipV="1">
            <a:off x="2570381" y="2266785"/>
            <a:ext cx="4287619" cy="15621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6"/>
            <a:endCxn id="8" idx="0"/>
          </p:cNvCxnSpPr>
          <p:nvPr/>
        </p:nvCxnSpPr>
        <p:spPr>
          <a:xfrm flipH="1">
            <a:off x="1808381" y="2266785"/>
            <a:ext cx="4384238" cy="1526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" idx="3"/>
            <a:endCxn id="6" idx="10"/>
          </p:cNvCxnSpPr>
          <p:nvPr/>
        </p:nvCxnSpPr>
        <p:spPr>
          <a:xfrm>
            <a:off x="2570381" y="2266785"/>
            <a:ext cx="1704886" cy="390661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" idx="5"/>
            <a:endCxn id="6" idx="0"/>
          </p:cNvCxnSpPr>
          <p:nvPr/>
        </p:nvCxnSpPr>
        <p:spPr>
          <a:xfrm flipH="1">
            <a:off x="4351467" y="2287204"/>
            <a:ext cx="1876514" cy="390661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" idx="3"/>
            <a:endCxn id="10" idx="8"/>
          </p:cNvCxnSpPr>
          <p:nvPr/>
        </p:nvCxnSpPr>
        <p:spPr>
          <a:xfrm>
            <a:off x="2570381" y="2266785"/>
            <a:ext cx="3601819" cy="32004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" idx="3"/>
            <a:endCxn id="6" idx="9"/>
          </p:cNvCxnSpPr>
          <p:nvPr/>
        </p:nvCxnSpPr>
        <p:spPr>
          <a:xfrm>
            <a:off x="1808381" y="3905085"/>
            <a:ext cx="2431524" cy="2288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9" idx="6"/>
            <a:endCxn id="12" idx="1"/>
          </p:cNvCxnSpPr>
          <p:nvPr/>
        </p:nvCxnSpPr>
        <p:spPr>
          <a:xfrm flipH="1">
            <a:off x="2590800" y="2266785"/>
            <a:ext cx="3601819" cy="32004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7" idx="6"/>
            <a:endCxn id="6" idx="1"/>
          </p:cNvCxnSpPr>
          <p:nvPr/>
        </p:nvCxnSpPr>
        <p:spPr>
          <a:xfrm flipH="1">
            <a:off x="4371886" y="3905085"/>
            <a:ext cx="2506533" cy="232410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Heptagon 151"/>
          <p:cNvSpPr/>
          <p:nvPr/>
        </p:nvSpPr>
        <p:spPr>
          <a:xfrm>
            <a:off x="4741353" y="127569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ptagon 152"/>
          <p:cNvSpPr/>
          <p:nvPr/>
        </p:nvSpPr>
        <p:spPr>
          <a:xfrm>
            <a:off x="4534939" y="110336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ptagon 153"/>
          <p:cNvSpPr/>
          <p:nvPr/>
        </p:nvSpPr>
        <p:spPr>
          <a:xfrm>
            <a:off x="3938952" y="110148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ptagon 154"/>
          <p:cNvSpPr/>
          <p:nvPr/>
        </p:nvSpPr>
        <p:spPr>
          <a:xfrm>
            <a:off x="3733800" y="127569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Heptagon 157"/>
          <p:cNvSpPr/>
          <p:nvPr/>
        </p:nvSpPr>
        <p:spPr>
          <a:xfrm rot="2708517">
            <a:off x="6674835" y="229756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Heptagon 158"/>
          <p:cNvSpPr/>
          <p:nvPr/>
        </p:nvSpPr>
        <p:spPr>
          <a:xfrm rot="2708517">
            <a:off x="6585452" y="1954661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Heptagon 159"/>
          <p:cNvSpPr/>
          <p:nvPr/>
        </p:nvSpPr>
        <p:spPr>
          <a:xfrm rot="2708517">
            <a:off x="6376747" y="174492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Heptagon 160"/>
          <p:cNvSpPr/>
          <p:nvPr/>
        </p:nvSpPr>
        <p:spPr>
          <a:xfrm rot="2708517">
            <a:off x="6056146" y="167579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Heptagon 162"/>
          <p:cNvSpPr/>
          <p:nvPr/>
        </p:nvSpPr>
        <p:spPr>
          <a:xfrm rot="5400000">
            <a:off x="7199760" y="418544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Heptagon 163"/>
          <p:cNvSpPr/>
          <p:nvPr/>
        </p:nvSpPr>
        <p:spPr>
          <a:xfrm rot="5400000">
            <a:off x="7378264" y="387933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Heptagon 164"/>
          <p:cNvSpPr/>
          <p:nvPr/>
        </p:nvSpPr>
        <p:spPr>
          <a:xfrm rot="5400000">
            <a:off x="7378264" y="358344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Heptagon 165"/>
          <p:cNvSpPr/>
          <p:nvPr/>
        </p:nvSpPr>
        <p:spPr>
          <a:xfrm rot="5400000">
            <a:off x="7199760" y="330830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Heptagon 167"/>
          <p:cNvSpPr/>
          <p:nvPr/>
        </p:nvSpPr>
        <p:spPr>
          <a:xfrm rot="7694223">
            <a:off x="6223433" y="590488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Heptagon 168"/>
          <p:cNvSpPr/>
          <p:nvPr/>
        </p:nvSpPr>
        <p:spPr>
          <a:xfrm rot="7694223">
            <a:off x="6521409" y="579786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Heptagon 169"/>
          <p:cNvSpPr/>
          <p:nvPr/>
        </p:nvSpPr>
        <p:spPr>
          <a:xfrm rot="7694223">
            <a:off x="6681609" y="557419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Heptagon 170"/>
          <p:cNvSpPr/>
          <p:nvPr/>
        </p:nvSpPr>
        <p:spPr>
          <a:xfrm rot="7694223">
            <a:off x="6712642" y="527648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Heptagon 172"/>
          <p:cNvSpPr/>
          <p:nvPr/>
        </p:nvSpPr>
        <p:spPr>
          <a:xfrm rot="10800000">
            <a:off x="3786552" y="635912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Heptagon 173"/>
          <p:cNvSpPr/>
          <p:nvPr/>
        </p:nvSpPr>
        <p:spPr>
          <a:xfrm rot="10800000">
            <a:off x="4024090" y="650745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Heptagon 174"/>
          <p:cNvSpPr/>
          <p:nvPr/>
        </p:nvSpPr>
        <p:spPr>
          <a:xfrm rot="10800000">
            <a:off x="4392399" y="650745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Heptagon 175"/>
          <p:cNvSpPr/>
          <p:nvPr/>
        </p:nvSpPr>
        <p:spPr>
          <a:xfrm rot="10800000">
            <a:off x="4644476" y="635455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 rot="13915147">
            <a:off x="1550317" y="5600739"/>
            <a:ext cx="1012504" cy="337470"/>
            <a:chOff x="3829400" y="1234402"/>
            <a:chExt cx="1012504" cy="337470"/>
          </a:xfrm>
        </p:grpSpPr>
        <p:sp>
          <p:nvSpPr>
            <p:cNvPr id="178" name="Heptagon 177"/>
            <p:cNvSpPr/>
            <p:nvPr/>
          </p:nvSpPr>
          <p:spPr>
            <a:xfrm>
              <a:off x="4689504" y="139650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Heptagon 178"/>
            <p:cNvSpPr/>
            <p:nvPr/>
          </p:nvSpPr>
          <p:spPr>
            <a:xfrm>
              <a:off x="4416951" y="127095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Heptagon 179"/>
            <p:cNvSpPr/>
            <p:nvPr/>
          </p:nvSpPr>
          <p:spPr>
            <a:xfrm>
              <a:off x="4110321" y="123440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Heptagon 180"/>
            <p:cNvSpPr/>
            <p:nvPr/>
          </p:nvSpPr>
          <p:spPr>
            <a:xfrm>
              <a:off x="3829400" y="141947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 rot="16200000">
            <a:off x="800260" y="3711132"/>
            <a:ext cx="1007932" cy="314792"/>
            <a:chOff x="3833972" y="1234109"/>
            <a:chExt cx="1007932" cy="314792"/>
          </a:xfrm>
        </p:grpSpPr>
        <p:sp>
          <p:nvSpPr>
            <p:cNvPr id="183" name="Heptagon 182"/>
            <p:cNvSpPr/>
            <p:nvPr/>
          </p:nvSpPr>
          <p:spPr>
            <a:xfrm>
              <a:off x="4689504" y="139650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Heptagon 183"/>
            <p:cNvSpPr/>
            <p:nvPr/>
          </p:nvSpPr>
          <p:spPr>
            <a:xfrm>
              <a:off x="4425681" y="123410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Heptagon 184"/>
            <p:cNvSpPr/>
            <p:nvPr/>
          </p:nvSpPr>
          <p:spPr>
            <a:xfrm>
              <a:off x="4098536" y="124410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Heptagon 185"/>
            <p:cNvSpPr/>
            <p:nvPr/>
          </p:nvSpPr>
          <p:spPr>
            <a:xfrm>
              <a:off x="3833972" y="1396501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 rot="18696956">
            <a:off x="1671340" y="1773351"/>
            <a:ext cx="1026258" cy="347815"/>
            <a:chOff x="3834103" y="1230763"/>
            <a:chExt cx="1026258" cy="347815"/>
          </a:xfrm>
        </p:grpSpPr>
        <p:sp>
          <p:nvSpPr>
            <p:cNvPr id="188" name="Heptagon 187"/>
            <p:cNvSpPr/>
            <p:nvPr/>
          </p:nvSpPr>
          <p:spPr>
            <a:xfrm>
              <a:off x="4707961" y="142617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Heptagon 188"/>
            <p:cNvSpPr/>
            <p:nvPr/>
          </p:nvSpPr>
          <p:spPr>
            <a:xfrm>
              <a:off x="4452710" y="126081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Heptagon 189"/>
            <p:cNvSpPr/>
            <p:nvPr/>
          </p:nvSpPr>
          <p:spPr>
            <a:xfrm>
              <a:off x="4144213" y="123076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Heptagon 190"/>
            <p:cNvSpPr/>
            <p:nvPr/>
          </p:nvSpPr>
          <p:spPr>
            <a:xfrm>
              <a:off x="3834103" y="1342567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>
            <a:stCxn id="11" idx="10"/>
            <a:endCxn id="188" idx="3"/>
          </p:cNvCxnSpPr>
          <p:nvPr/>
        </p:nvCxnSpPr>
        <p:spPr>
          <a:xfrm flipV="1">
            <a:off x="2494181" y="1761456"/>
            <a:ext cx="87962" cy="37334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9"/>
            <a:endCxn id="189" idx="3"/>
          </p:cNvCxnSpPr>
          <p:nvPr/>
        </p:nvCxnSpPr>
        <p:spPr>
          <a:xfrm flipH="1" flipV="1">
            <a:off x="2288994" y="1842462"/>
            <a:ext cx="169825" cy="31276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" idx="8"/>
            <a:endCxn id="190" idx="2"/>
          </p:cNvCxnSpPr>
          <p:nvPr/>
        </p:nvCxnSpPr>
        <p:spPr>
          <a:xfrm flipH="1" flipV="1">
            <a:off x="2106688" y="2002434"/>
            <a:ext cx="331712" cy="18815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1" idx="7"/>
            <a:endCxn id="191" idx="2"/>
          </p:cNvCxnSpPr>
          <p:nvPr/>
        </p:nvCxnSpPr>
        <p:spPr>
          <a:xfrm flipH="1">
            <a:off x="1984319" y="2231423"/>
            <a:ext cx="454081" cy="7710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" idx="9"/>
            <a:endCxn id="183" idx="3"/>
          </p:cNvCxnSpPr>
          <p:nvPr/>
        </p:nvCxnSpPr>
        <p:spPr>
          <a:xfrm flipH="1" flipV="1">
            <a:off x="1461621" y="3474674"/>
            <a:ext cx="235198" cy="31884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" idx="8"/>
            <a:endCxn id="184" idx="3"/>
          </p:cNvCxnSpPr>
          <p:nvPr/>
        </p:nvCxnSpPr>
        <p:spPr>
          <a:xfrm flipH="1" flipV="1">
            <a:off x="1299231" y="3738497"/>
            <a:ext cx="377169" cy="9038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Heptagon 107"/>
          <p:cNvSpPr/>
          <p:nvPr/>
        </p:nvSpPr>
        <p:spPr>
          <a:xfrm rot="18696956">
            <a:off x="412375" y="10701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decagon 108"/>
          <p:cNvSpPr/>
          <p:nvPr/>
        </p:nvSpPr>
        <p:spPr>
          <a:xfrm>
            <a:off x="412375" y="14059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9906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8117" y="13232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cxnSp>
        <p:nvCxnSpPr>
          <p:cNvPr id="116" name="Straight Connector 115"/>
          <p:cNvCxnSpPr>
            <a:stCxn id="8" idx="7"/>
            <a:endCxn id="185" idx="2"/>
          </p:cNvCxnSpPr>
          <p:nvPr/>
        </p:nvCxnSpPr>
        <p:spPr>
          <a:xfrm flipH="1">
            <a:off x="1309222" y="3869723"/>
            <a:ext cx="367178" cy="12809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8" idx="6"/>
            <a:endCxn id="186" idx="2"/>
          </p:cNvCxnSpPr>
          <p:nvPr/>
        </p:nvCxnSpPr>
        <p:spPr>
          <a:xfrm flipH="1">
            <a:off x="1461623" y="3905085"/>
            <a:ext cx="235196" cy="35729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" idx="8"/>
            <a:endCxn id="178" idx="3"/>
          </p:cNvCxnSpPr>
          <p:nvPr/>
        </p:nvCxnSpPr>
        <p:spPr>
          <a:xfrm flipH="1" flipV="1">
            <a:off x="1926977" y="5367753"/>
            <a:ext cx="511423" cy="9943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" idx="7"/>
            <a:endCxn id="179" idx="3"/>
          </p:cNvCxnSpPr>
          <p:nvPr/>
        </p:nvCxnSpPr>
        <p:spPr>
          <a:xfrm flipH="1">
            <a:off x="1996257" y="5508023"/>
            <a:ext cx="442143" cy="15170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" idx="6"/>
            <a:endCxn id="180" idx="2"/>
          </p:cNvCxnSpPr>
          <p:nvPr/>
        </p:nvCxnSpPr>
        <p:spPr>
          <a:xfrm flipH="1">
            <a:off x="2114776" y="5543385"/>
            <a:ext cx="344043" cy="32685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2" idx="5"/>
            <a:endCxn id="181" idx="2"/>
          </p:cNvCxnSpPr>
          <p:nvPr/>
        </p:nvCxnSpPr>
        <p:spPr>
          <a:xfrm flipH="1">
            <a:off x="2433717" y="5563804"/>
            <a:ext cx="60464" cy="41341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6" idx="6"/>
            <a:endCxn id="173" idx="4"/>
          </p:cNvCxnSpPr>
          <p:nvPr/>
        </p:nvCxnSpPr>
        <p:spPr>
          <a:xfrm flipH="1">
            <a:off x="3938952" y="6305385"/>
            <a:ext cx="300953" cy="10813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" idx="5"/>
            <a:endCxn id="174" idx="3"/>
          </p:cNvCxnSpPr>
          <p:nvPr/>
        </p:nvCxnSpPr>
        <p:spPr>
          <a:xfrm flipH="1">
            <a:off x="4134202" y="6325804"/>
            <a:ext cx="141065" cy="18164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" idx="4"/>
            <a:endCxn id="175" idx="2"/>
          </p:cNvCxnSpPr>
          <p:nvPr/>
        </p:nvCxnSpPr>
        <p:spPr>
          <a:xfrm>
            <a:off x="4316105" y="6325804"/>
            <a:ext cx="118582" cy="18165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" idx="3"/>
            <a:endCxn id="176" idx="1"/>
          </p:cNvCxnSpPr>
          <p:nvPr/>
        </p:nvCxnSpPr>
        <p:spPr>
          <a:xfrm>
            <a:off x="4351467" y="6305385"/>
            <a:ext cx="293009" cy="10355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0" idx="4"/>
            <a:endCxn id="168" idx="3"/>
          </p:cNvCxnSpPr>
          <p:nvPr/>
        </p:nvCxnSpPr>
        <p:spPr>
          <a:xfrm flipH="1">
            <a:off x="6260769" y="5563804"/>
            <a:ext cx="8050" cy="34348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0" idx="3"/>
            <a:endCxn id="169" idx="3"/>
          </p:cNvCxnSpPr>
          <p:nvPr/>
        </p:nvCxnSpPr>
        <p:spPr>
          <a:xfrm>
            <a:off x="6304181" y="5543385"/>
            <a:ext cx="254564" cy="25688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0" idx="2"/>
            <a:endCxn id="170" idx="2"/>
          </p:cNvCxnSpPr>
          <p:nvPr/>
        </p:nvCxnSpPr>
        <p:spPr>
          <a:xfrm>
            <a:off x="6324600" y="5508023"/>
            <a:ext cx="352368" cy="12185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0" idx="1"/>
            <a:endCxn id="171" idx="2"/>
          </p:cNvCxnSpPr>
          <p:nvPr/>
        </p:nvCxnSpPr>
        <p:spPr>
          <a:xfrm flipV="1">
            <a:off x="6324600" y="5332157"/>
            <a:ext cx="383401" cy="13502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7" idx="3"/>
            <a:endCxn id="163" idx="4"/>
          </p:cNvCxnSpPr>
          <p:nvPr/>
        </p:nvCxnSpPr>
        <p:spPr>
          <a:xfrm>
            <a:off x="6989981" y="3905085"/>
            <a:ext cx="264170" cy="28035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7" idx="1"/>
            <a:endCxn id="164" idx="3"/>
          </p:cNvCxnSpPr>
          <p:nvPr/>
        </p:nvCxnSpPr>
        <p:spPr>
          <a:xfrm>
            <a:off x="7010400" y="3828885"/>
            <a:ext cx="367863" cy="9273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7" idx="0"/>
            <a:endCxn id="165" idx="2"/>
          </p:cNvCxnSpPr>
          <p:nvPr/>
        </p:nvCxnSpPr>
        <p:spPr>
          <a:xfrm flipV="1">
            <a:off x="6989981" y="3693556"/>
            <a:ext cx="388282" cy="9996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7" idx="0"/>
            <a:endCxn id="166" idx="1"/>
          </p:cNvCxnSpPr>
          <p:nvPr/>
        </p:nvCxnSpPr>
        <p:spPr>
          <a:xfrm flipV="1">
            <a:off x="6989981" y="3460708"/>
            <a:ext cx="264170" cy="33281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9" idx="2"/>
            <a:endCxn id="158" idx="4"/>
          </p:cNvCxnSpPr>
          <p:nvPr/>
        </p:nvCxnSpPr>
        <p:spPr>
          <a:xfrm>
            <a:off x="6324600" y="2231423"/>
            <a:ext cx="357228" cy="10370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9" idx="1"/>
            <a:endCxn id="159" idx="3"/>
          </p:cNvCxnSpPr>
          <p:nvPr/>
        </p:nvCxnSpPr>
        <p:spPr>
          <a:xfrm flipV="1">
            <a:off x="6324600" y="2060571"/>
            <a:ext cx="259117" cy="13001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9" idx="11"/>
            <a:endCxn id="160" idx="2"/>
          </p:cNvCxnSpPr>
          <p:nvPr/>
        </p:nvCxnSpPr>
        <p:spPr>
          <a:xfrm flipV="1">
            <a:off x="6268819" y="1898907"/>
            <a:ext cx="154032" cy="23589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9" idx="10"/>
            <a:endCxn id="161" idx="2"/>
          </p:cNvCxnSpPr>
          <p:nvPr/>
        </p:nvCxnSpPr>
        <p:spPr>
          <a:xfrm flipH="1" flipV="1">
            <a:off x="6102250" y="1829784"/>
            <a:ext cx="125731" cy="30502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5" idx="1"/>
            <a:endCxn id="152" idx="4"/>
          </p:cNvCxnSpPr>
          <p:nvPr/>
        </p:nvCxnSpPr>
        <p:spPr>
          <a:xfrm flipV="1">
            <a:off x="4392305" y="1373706"/>
            <a:ext cx="349048" cy="5487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5" idx="0"/>
            <a:endCxn id="153" idx="3"/>
          </p:cNvCxnSpPr>
          <p:nvPr/>
        </p:nvCxnSpPr>
        <p:spPr>
          <a:xfrm flipV="1">
            <a:off x="4371886" y="1255770"/>
            <a:ext cx="205341" cy="13745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5" idx="9"/>
            <a:endCxn id="154" idx="2"/>
          </p:cNvCxnSpPr>
          <p:nvPr/>
        </p:nvCxnSpPr>
        <p:spPr>
          <a:xfrm flipH="1" flipV="1">
            <a:off x="4049064" y="1253889"/>
            <a:ext cx="211260" cy="13933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5" idx="8"/>
            <a:endCxn id="155" idx="1"/>
          </p:cNvCxnSpPr>
          <p:nvPr/>
        </p:nvCxnSpPr>
        <p:spPr>
          <a:xfrm flipH="1" flipV="1">
            <a:off x="3886200" y="1373706"/>
            <a:ext cx="353705" cy="5487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6860319" y="5794511"/>
            <a:ext cx="287115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7147434" y="5638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Broker-Daemon Connection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6858000" y="6047780"/>
            <a:ext cx="304833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7145114" y="5915799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Broker-Broker Connection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1636" y="1205762"/>
            <a:ext cx="21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 Brokers </a:t>
            </a:r>
            <a:r>
              <a:rPr lang="en-US" sz="1200" dirty="0" smtClean="0"/>
              <a:t>and </a:t>
            </a:r>
            <a:r>
              <a:rPr lang="en-US" sz="1200" dirty="0"/>
              <a:t>32 </a:t>
            </a:r>
            <a:r>
              <a:rPr lang="en-US" sz="1200" dirty="0" smtClean="0"/>
              <a:t>Daemon Nodes in total</a:t>
            </a:r>
            <a:endParaRPr lang="en-US" sz="1200" dirty="0"/>
          </a:p>
        </p:txBody>
      </p:sp>
      <p:sp>
        <p:nvSpPr>
          <p:cNvPr id="118" name="Sun 117"/>
          <p:cNvSpPr/>
          <p:nvPr/>
        </p:nvSpPr>
        <p:spPr>
          <a:xfrm>
            <a:off x="363343" y="1652201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un 120"/>
          <p:cNvSpPr/>
          <p:nvPr/>
        </p:nvSpPr>
        <p:spPr>
          <a:xfrm>
            <a:off x="4205933" y="984306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 flipH="1">
            <a:off x="6875684" y="6300110"/>
            <a:ext cx="28711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162799" y="6144399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Broker-Driver Connection</a:t>
            </a:r>
          </a:p>
        </p:txBody>
      </p:sp>
      <p:cxnSp>
        <p:nvCxnSpPr>
          <p:cNvPr id="126" name="Straight Connector 125"/>
          <p:cNvCxnSpPr>
            <a:stCxn id="5" idx="11"/>
            <a:endCxn id="121" idx="2"/>
          </p:cNvCxnSpPr>
          <p:nvPr/>
        </p:nvCxnSpPr>
        <p:spPr>
          <a:xfrm flipH="1" flipV="1">
            <a:off x="4329062" y="1212906"/>
            <a:ext cx="7462" cy="15989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8" y="152400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Hierarchical Sending</a:t>
            </a:r>
          </a:p>
        </p:txBody>
      </p:sp>
      <p:cxnSp>
        <p:nvCxnSpPr>
          <p:cNvPr id="38" name="Straight Connector 37"/>
          <p:cNvCxnSpPr>
            <a:stCxn id="5" idx="5"/>
            <a:endCxn id="12" idx="3"/>
          </p:cNvCxnSpPr>
          <p:nvPr/>
        </p:nvCxnSpPr>
        <p:spPr>
          <a:xfrm flipH="1" flipV="1">
            <a:off x="4418530" y="1953068"/>
            <a:ext cx="1115381" cy="3739274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5"/>
            <a:endCxn id="11" idx="4"/>
          </p:cNvCxnSpPr>
          <p:nvPr/>
        </p:nvCxnSpPr>
        <p:spPr>
          <a:xfrm flipH="1">
            <a:off x="1062352" y="1930070"/>
            <a:ext cx="3280717" cy="282105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4"/>
            <a:endCxn id="8" idx="2"/>
          </p:cNvCxnSpPr>
          <p:nvPr/>
        </p:nvCxnSpPr>
        <p:spPr>
          <a:xfrm flipH="1">
            <a:off x="2037955" y="1951681"/>
            <a:ext cx="2339765" cy="327013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11"/>
            <a:endCxn id="12" idx="3"/>
          </p:cNvCxnSpPr>
          <p:nvPr/>
        </p:nvCxnSpPr>
        <p:spPr>
          <a:xfrm flipV="1">
            <a:off x="4247521" y="1953068"/>
            <a:ext cx="171009" cy="385056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12" idx="3"/>
          </p:cNvCxnSpPr>
          <p:nvPr/>
        </p:nvCxnSpPr>
        <p:spPr>
          <a:xfrm flipH="1" flipV="1">
            <a:off x="4418530" y="1953068"/>
            <a:ext cx="2158756" cy="3355675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8"/>
            <a:endCxn id="12" idx="4"/>
          </p:cNvCxnSpPr>
          <p:nvPr/>
        </p:nvCxnSpPr>
        <p:spPr>
          <a:xfrm flipV="1">
            <a:off x="3158276" y="1951681"/>
            <a:ext cx="1219444" cy="3537327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" idx="5"/>
            <a:endCxn id="12" idx="2"/>
          </p:cNvCxnSpPr>
          <p:nvPr/>
        </p:nvCxnSpPr>
        <p:spPr>
          <a:xfrm flipH="1" flipV="1">
            <a:off x="4454569" y="1933868"/>
            <a:ext cx="3373664" cy="3098956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decagon 10"/>
          <p:cNvSpPr/>
          <p:nvPr/>
        </p:nvSpPr>
        <p:spPr>
          <a:xfrm rot="14255354">
            <a:off x="932766" y="473300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Heptagon 187"/>
          <p:cNvSpPr/>
          <p:nvPr/>
        </p:nvSpPr>
        <p:spPr>
          <a:xfrm rot="11352310">
            <a:off x="519951" y="504436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Heptagon 188"/>
          <p:cNvSpPr/>
          <p:nvPr/>
        </p:nvSpPr>
        <p:spPr>
          <a:xfrm rot="11352310">
            <a:off x="754534" y="518065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Heptagon 189"/>
          <p:cNvSpPr/>
          <p:nvPr/>
        </p:nvSpPr>
        <p:spPr>
          <a:xfrm rot="11352310">
            <a:off x="1125346" y="518065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Heptagon 190"/>
          <p:cNvSpPr/>
          <p:nvPr/>
        </p:nvSpPr>
        <p:spPr>
          <a:xfrm rot="11352310">
            <a:off x="1369185" y="506575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11" idx="11"/>
            <a:endCxn id="188" idx="3"/>
          </p:cNvCxnSpPr>
          <p:nvPr/>
        </p:nvCxnSpPr>
        <p:spPr>
          <a:xfrm flipH="1">
            <a:off x="641816" y="4832804"/>
            <a:ext cx="291876" cy="21796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9"/>
            <a:endCxn id="189" idx="3"/>
          </p:cNvCxnSpPr>
          <p:nvPr/>
        </p:nvCxnSpPr>
        <p:spPr>
          <a:xfrm flipH="1">
            <a:off x="876399" y="4886190"/>
            <a:ext cx="115373" cy="30086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" idx="8"/>
            <a:endCxn id="190" idx="2"/>
          </p:cNvCxnSpPr>
          <p:nvPr/>
        </p:nvCxnSpPr>
        <p:spPr>
          <a:xfrm>
            <a:off x="1032570" y="4884474"/>
            <a:ext cx="147691" cy="29173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1" idx="6"/>
            <a:endCxn id="191" idx="2"/>
          </p:cNvCxnSpPr>
          <p:nvPr/>
        </p:nvCxnSpPr>
        <p:spPr>
          <a:xfrm>
            <a:off x="1085956" y="4826394"/>
            <a:ext cx="338144" cy="23491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Heptagon 107"/>
          <p:cNvSpPr/>
          <p:nvPr/>
        </p:nvSpPr>
        <p:spPr>
          <a:xfrm rot="18696956">
            <a:off x="412375" y="11463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decagon 108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1066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8" name="Dodecagon 7"/>
          <p:cNvSpPr/>
          <p:nvPr/>
        </p:nvSpPr>
        <p:spPr>
          <a:xfrm rot="16200000">
            <a:off x="1941336" y="5221811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Heptagon 182"/>
          <p:cNvSpPr/>
          <p:nvPr/>
        </p:nvSpPr>
        <p:spPr>
          <a:xfrm rot="10800000">
            <a:off x="1467523" y="5517221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Heptagon 183"/>
          <p:cNvSpPr/>
          <p:nvPr/>
        </p:nvSpPr>
        <p:spPr>
          <a:xfrm rot="10800000">
            <a:off x="1756488" y="563667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Heptagon 184"/>
          <p:cNvSpPr/>
          <p:nvPr/>
        </p:nvSpPr>
        <p:spPr>
          <a:xfrm rot="10800000">
            <a:off x="2087941" y="565484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Heptagon 185"/>
          <p:cNvSpPr/>
          <p:nvPr/>
        </p:nvSpPr>
        <p:spPr>
          <a:xfrm rot="10800000">
            <a:off x="2380797" y="554499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8" idx="9"/>
            <a:endCxn id="183" idx="3"/>
          </p:cNvCxnSpPr>
          <p:nvPr/>
        </p:nvCxnSpPr>
        <p:spPr>
          <a:xfrm flipH="1">
            <a:off x="1577635" y="5353792"/>
            <a:ext cx="384120" cy="16342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" idx="8"/>
            <a:endCxn id="184" idx="3"/>
          </p:cNvCxnSpPr>
          <p:nvPr/>
        </p:nvCxnSpPr>
        <p:spPr>
          <a:xfrm flipH="1">
            <a:off x="1866600" y="5374211"/>
            <a:ext cx="130517" cy="26245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" idx="7"/>
            <a:endCxn id="185" idx="2"/>
          </p:cNvCxnSpPr>
          <p:nvPr/>
        </p:nvCxnSpPr>
        <p:spPr>
          <a:xfrm>
            <a:off x="2037955" y="5374211"/>
            <a:ext cx="92274" cy="28063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8" idx="6"/>
            <a:endCxn id="186" idx="2"/>
          </p:cNvCxnSpPr>
          <p:nvPr/>
        </p:nvCxnSpPr>
        <p:spPr>
          <a:xfrm>
            <a:off x="2073317" y="5353792"/>
            <a:ext cx="349768" cy="19119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2" idx="6"/>
            <a:endCxn id="180" idx="2"/>
          </p:cNvCxnSpPr>
          <p:nvPr/>
        </p:nvCxnSpPr>
        <p:spPr>
          <a:xfrm flipH="1">
            <a:off x="3515533" y="1894031"/>
            <a:ext cx="808336" cy="46846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decagon 11"/>
          <p:cNvSpPr/>
          <p:nvPr/>
        </p:nvSpPr>
        <p:spPr>
          <a:xfrm rot="1917019">
            <a:off x="4324518" y="1800019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Heptagon 177"/>
          <p:cNvSpPr/>
          <p:nvPr/>
        </p:nvSpPr>
        <p:spPr>
          <a:xfrm rot="15832166">
            <a:off x="5755094" y="216875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Heptagon 178"/>
          <p:cNvSpPr/>
          <p:nvPr/>
        </p:nvSpPr>
        <p:spPr>
          <a:xfrm rot="15832166">
            <a:off x="3081579" y="212589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Heptagon 179"/>
          <p:cNvSpPr/>
          <p:nvPr/>
        </p:nvSpPr>
        <p:spPr>
          <a:xfrm rot="15832166">
            <a:off x="3367189" y="232815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Heptagon 180"/>
          <p:cNvSpPr/>
          <p:nvPr/>
        </p:nvSpPr>
        <p:spPr>
          <a:xfrm rot="15832166">
            <a:off x="5456823" y="236715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stCxn id="12" idx="0"/>
            <a:endCxn id="178" idx="0"/>
          </p:cNvCxnSpPr>
          <p:nvPr/>
        </p:nvCxnSpPr>
        <p:spPr>
          <a:xfrm>
            <a:off x="4477567" y="1858407"/>
            <a:ext cx="1301449" cy="33070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" idx="7"/>
            <a:endCxn id="179" idx="2"/>
          </p:cNvCxnSpPr>
          <p:nvPr/>
        </p:nvCxnSpPr>
        <p:spPr>
          <a:xfrm flipH="1">
            <a:off x="3229923" y="1853221"/>
            <a:ext cx="1095333" cy="30702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2" idx="1"/>
            <a:endCxn id="181" idx="0"/>
          </p:cNvCxnSpPr>
          <p:nvPr/>
        </p:nvCxnSpPr>
        <p:spPr>
          <a:xfrm>
            <a:off x="4476180" y="1899217"/>
            <a:ext cx="1004565" cy="48829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decagon 5"/>
          <p:cNvSpPr/>
          <p:nvPr/>
        </p:nvSpPr>
        <p:spPr>
          <a:xfrm>
            <a:off x="4150902" y="5803637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Heptagon 172"/>
          <p:cNvSpPr/>
          <p:nvPr/>
        </p:nvSpPr>
        <p:spPr>
          <a:xfrm rot="10800000">
            <a:off x="3768679" y="607163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Heptagon 173"/>
          <p:cNvSpPr/>
          <p:nvPr/>
        </p:nvSpPr>
        <p:spPr>
          <a:xfrm rot="10800000">
            <a:off x="3998502" y="619382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Heptagon 174"/>
          <p:cNvSpPr/>
          <p:nvPr/>
        </p:nvSpPr>
        <p:spPr>
          <a:xfrm rot="10800000">
            <a:off x="4309017" y="618546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Heptagon 175"/>
          <p:cNvSpPr/>
          <p:nvPr/>
        </p:nvSpPr>
        <p:spPr>
          <a:xfrm rot="10800000">
            <a:off x="4550744" y="606833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stCxn id="6" idx="6"/>
            <a:endCxn id="173" idx="3"/>
          </p:cNvCxnSpPr>
          <p:nvPr/>
        </p:nvCxnSpPr>
        <p:spPr>
          <a:xfrm flipH="1">
            <a:off x="3878791" y="5935618"/>
            <a:ext cx="292530" cy="13601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" idx="5"/>
            <a:endCxn id="174" idx="2"/>
          </p:cNvCxnSpPr>
          <p:nvPr/>
        </p:nvCxnSpPr>
        <p:spPr>
          <a:xfrm flipH="1">
            <a:off x="4040790" y="5956037"/>
            <a:ext cx="165893" cy="23778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" idx="3"/>
            <a:endCxn id="175" idx="2"/>
          </p:cNvCxnSpPr>
          <p:nvPr/>
        </p:nvCxnSpPr>
        <p:spPr>
          <a:xfrm>
            <a:off x="4282883" y="5935618"/>
            <a:ext cx="68422" cy="24984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" idx="3"/>
            <a:endCxn id="176" idx="2"/>
          </p:cNvCxnSpPr>
          <p:nvPr/>
        </p:nvCxnSpPr>
        <p:spPr>
          <a:xfrm>
            <a:off x="4282883" y="5935618"/>
            <a:ext cx="310149" cy="13271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decagon 9"/>
          <p:cNvSpPr/>
          <p:nvPr/>
        </p:nvSpPr>
        <p:spPr>
          <a:xfrm rot="3143732">
            <a:off x="6563761" y="5280452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Heptagon 167"/>
          <p:cNvSpPr/>
          <p:nvPr/>
        </p:nvSpPr>
        <p:spPr>
          <a:xfrm rot="10837955">
            <a:off x="6199657" y="561272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Heptagon 168"/>
          <p:cNvSpPr/>
          <p:nvPr/>
        </p:nvSpPr>
        <p:spPr>
          <a:xfrm rot="10837955">
            <a:off x="6438815" y="570981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Heptagon 169"/>
          <p:cNvSpPr/>
          <p:nvPr/>
        </p:nvSpPr>
        <p:spPr>
          <a:xfrm rot="10837955">
            <a:off x="6747665" y="569927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Heptagon 170"/>
          <p:cNvSpPr/>
          <p:nvPr/>
        </p:nvSpPr>
        <p:spPr>
          <a:xfrm rot="10837955">
            <a:off x="7007244" y="559801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>
            <a:stCxn id="10" idx="4"/>
            <a:endCxn id="168" idx="3"/>
          </p:cNvCxnSpPr>
          <p:nvPr/>
        </p:nvCxnSpPr>
        <p:spPr>
          <a:xfrm flipH="1">
            <a:off x="6310608" y="5419327"/>
            <a:ext cx="281444" cy="19377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0" idx="3"/>
            <a:endCxn id="169" idx="3"/>
          </p:cNvCxnSpPr>
          <p:nvPr/>
        </p:nvCxnSpPr>
        <p:spPr>
          <a:xfrm flipH="1">
            <a:off x="6549766" y="5434882"/>
            <a:ext cx="80041" cy="27531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0" idx="2"/>
            <a:endCxn id="170" idx="2"/>
          </p:cNvCxnSpPr>
          <p:nvPr/>
        </p:nvCxnSpPr>
        <p:spPr>
          <a:xfrm>
            <a:off x="6670282" y="5429481"/>
            <a:ext cx="120514" cy="26942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0" idx="2"/>
            <a:endCxn id="171" idx="2"/>
          </p:cNvCxnSpPr>
          <p:nvPr/>
        </p:nvCxnSpPr>
        <p:spPr>
          <a:xfrm>
            <a:off x="6670282" y="5429481"/>
            <a:ext cx="380093" cy="16816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decagon 6"/>
          <p:cNvSpPr/>
          <p:nvPr/>
        </p:nvSpPr>
        <p:spPr>
          <a:xfrm rot="5400000">
            <a:off x="3061657" y="5489008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Heptagon 162"/>
          <p:cNvSpPr/>
          <p:nvPr/>
        </p:nvSpPr>
        <p:spPr>
          <a:xfrm rot="10800000">
            <a:off x="2626510" y="578790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Heptagon 163"/>
          <p:cNvSpPr/>
          <p:nvPr/>
        </p:nvSpPr>
        <p:spPr>
          <a:xfrm rot="10800000">
            <a:off x="2900990" y="594789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Heptagon 164"/>
          <p:cNvSpPr/>
          <p:nvPr/>
        </p:nvSpPr>
        <p:spPr>
          <a:xfrm rot="10800000">
            <a:off x="3227041" y="593440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Heptagon 165"/>
          <p:cNvSpPr/>
          <p:nvPr/>
        </p:nvSpPr>
        <p:spPr>
          <a:xfrm rot="10800000">
            <a:off x="3481621" y="57949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/>
          <p:cNvCxnSpPr>
            <a:stCxn id="7" idx="3"/>
            <a:endCxn id="163" idx="4"/>
          </p:cNvCxnSpPr>
          <p:nvPr/>
        </p:nvCxnSpPr>
        <p:spPr>
          <a:xfrm flipH="1">
            <a:off x="2778910" y="5620989"/>
            <a:ext cx="303166" cy="22130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7" idx="2"/>
            <a:endCxn id="164" idx="3"/>
          </p:cNvCxnSpPr>
          <p:nvPr/>
        </p:nvCxnSpPr>
        <p:spPr>
          <a:xfrm flipH="1">
            <a:off x="3011102" y="5641408"/>
            <a:ext cx="106336" cy="30648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7" idx="1"/>
            <a:endCxn id="165" idx="2"/>
          </p:cNvCxnSpPr>
          <p:nvPr/>
        </p:nvCxnSpPr>
        <p:spPr>
          <a:xfrm>
            <a:off x="3158276" y="5641408"/>
            <a:ext cx="111053" cy="29299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7" idx="0"/>
            <a:endCxn id="166" idx="2"/>
          </p:cNvCxnSpPr>
          <p:nvPr/>
        </p:nvCxnSpPr>
        <p:spPr>
          <a:xfrm>
            <a:off x="3193638" y="5620989"/>
            <a:ext cx="330271" cy="17392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decagon 8"/>
          <p:cNvSpPr/>
          <p:nvPr/>
        </p:nvSpPr>
        <p:spPr>
          <a:xfrm rot="8162615">
            <a:off x="7790225" y="5025651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8" name="Heptagon 157"/>
          <p:cNvSpPr/>
          <p:nvPr/>
        </p:nvSpPr>
        <p:spPr>
          <a:xfrm rot="10871132">
            <a:off x="7375602" y="530955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9" name="Heptagon 158"/>
          <p:cNvSpPr/>
          <p:nvPr/>
        </p:nvSpPr>
        <p:spPr>
          <a:xfrm rot="10871132">
            <a:off x="7643516" y="546879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0" name="Heptagon 159"/>
          <p:cNvSpPr/>
          <p:nvPr/>
        </p:nvSpPr>
        <p:spPr>
          <a:xfrm rot="10871132">
            <a:off x="7973405" y="546507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1" name="Heptagon 160"/>
          <p:cNvSpPr/>
          <p:nvPr/>
        </p:nvSpPr>
        <p:spPr>
          <a:xfrm rot="10871132">
            <a:off x="8219835" y="527638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201" name="Straight Connector 200"/>
          <p:cNvCxnSpPr>
            <a:stCxn id="9" idx="2"/>
            <a:endCxn id="158" idx="3"/>
          </p:cNvCxnSpPr>
          <p:nvPr/>
        </p:nvCxnSpPr>
        <p:spPr>
          <a:xfrm flipH="1">
            <a:off x="7487283" y="5140043"/>
            <a:ext cx="310115" cy="17023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9" idx="1"/>
            <a:endCxn id="159" idx="3"/>
          </p:cNvCxnSpPr>
          <p:nvPr/>
        </p:nvCxnSpPr>
        <p:spPr>
          <a:xfrm flipH="1">
            <a:off x="7755197" y="5169441"/>
            <a:ext cx="70547" cy="30006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9" idx="11"/>
            <a:endCxn id="160" idx="2"/>
          </p:cNvCxnSpPr>
          <p:nvPr/>
        </p:nvCxnSpPr>
        <p:spPr>
          <a:xfrm>
            <a:off x="7904617" y="5170878"/>
            <a:ext cx="112660" cy="29351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9" idx="10"/>
            <a:endCxn id="161" idx="2"/>
          </p:cNvCxnSpPr>
          <p:nvPr/>
        </p:nvCxnSpPr>
        <p:spPr>
          <a:xfrm>
            <a:off x="7934015" y="5142532"/>
            <a:ext cx="329692" cy="13316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decagon 4"/>
          <p:cNvSpPr/>
          <p:nvPr/>
        </p:nvSpPr>
        <p:spPr>
          <a:xfrm rot="10800000">
            <a:off x="5437292" y="5692342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Heptagon 151"/>
          <p:cNvSpPr/>
          <p:nvPr/>
        </p:nvSpPr>
        <p:spPr>
          <a:xfrm rot="10800000">
            <a:off x="5052904" y="596112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ptagon 152"/>
          <p:cNvSpPr/>
          <p:nvPr/>
        </p:nvSpPr>
        <p:spPr>
          <a:xfrm rot="10800000">
            <a:off x="5293806" y="607454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ptagon 153"/>
          <p:cNvSpPr/>
          <p:nvPr/>
        </p:nvSpPr>
        <p:spPr>
          <a:xfrm rot="10800000">
            <a:off x="5631980" y="607454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ptagon 154"/>
          <p:cNvSpPr/>
          <p:nvPr/>
        </p:nvSpPr>
        <p:spPr>
          <a:xfrm rot="10800000">
            <a:off x="5864827" y="595603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/>
          <p:cNvCxnSpPr>
            <a:stCxn id="5" idx="1"/>
            <a:endCxn id="152" idx="3"/>
          </p:cNvCxnSpPr>
          <p:nvPr/>
        </p:nvCxnSpPr>
        <p:spPr>
          <a:xfrm flipH="1">
            <a:off x="5163016" y="5788961"/>
            <a:ext cx="274276" cy="17216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5" idx="11"/>
            <a:endCxn id="153" idx="3"/>
          </p:cNvCxnSpPr>
          <p:nvPr/>
        </p:nvCxnSpPr>
        <p:spPr>
          <a:xfrm flipH="1">
            <a:off x="5403918" y="5844742"/>
            <a:ext cx="89155" cy="22980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5" idx="10"/>
            <a:endCxn id="154" idx="2"/>
          </p:cNvCxnSpPr>
          <p:nvPr/>
        </p:nvCxnSpPr>
        <p:spPr>
          <a:xfrm>
            <a:off x="5533911" y="5844742"/>
            <a:ext cx="140357" cy="22980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5" idx="8"/>
            <a:endCxn id="155" idx="1"/>
          </p:cNvCxnSpPr>
          <p:nvPr/>
        </p:nvCxnSpPr>
        <p:spPr>
          <a:xfrm>
            <a:off x="5589692" y="5788961"/>
            <a:ext cx="275135" cy="22146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6113684" y="6023111"/>
            <a:ext cx="287115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6400799" y="5867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Broker-Daemon Connection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6113684" y="6284738"/>
            <a:ext cx="304833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6400798" y="6152757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Broker-Broker Connection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1636" y="1205762"/>
            <a:ext cx="21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8 Brokers </a:t>
            </a:r>
            <a:r>
              <a:rPr lang="en-US" sz="1200" dirty="0" smtClean="0"/>
              <a:t>and </a:t>
            </a:r>
            <a:r>
              <a:rPr lang="en-US" sz="1200" dirty="0"/>
              <a:t>32 </a:t>
            </a:r>
            <a:r>
              <a:rPr lang="en-US" sz="1200" dirty="0" smtClean="0"/>
              <a:t>Daemon Nodes in total</a:t>
            </a:r>
            <a:endParaRPr lang="en-US" sz="1200" dirty="0"/>
          </a:p>
        </p:txBody>
      </p:sp>
      <p:sp>
        <p:nvSpPr>
          <p:cNvPr id="235" name="Sun 234"/>
          <p:cNvSpPr/>
          <p:nvPr/>
        </p:nvSpPr>
        <p:spPr>
          <a:xfrm>
            <a:off x="363343" y="17526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85799" y="1728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139" name="Sun 138"/>
          <p:cNvSpPr/>
          <p:nvPr/>
        </p:nvSpPr>
        <p:spPr>
          <a:xfrm>
            <a:off x="4262088" y="12954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6111365" y="6585467"/>
            <a:ext cx="28711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98480" y="6429756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Broker-Driver Connection</a:t>
            </a:r>
          </a:p>
        </p:txBody>
      </p:sp>
      <p:cxnSp>
        <p:nvCxnSpPr>
          <p:cNvPr id="99" name="Straight Connector 98"/>
          <p:cNvCxnSpPr>
            <a:stCxn id="12" idx="9"/>
            <a:endCxn id="139" idx="2"/>
          </p:cNvCxnSpPr>
          <p:nvPr/>
        </p:nvCxnSpPr>
        <p:spPr>
          <a:xfrm flipV="1">
            <a:off x="4382906" y="1524000"/>
            <a:ext cx="2311" cy="27537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9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Estimation of Broadcasting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0" lvl="1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:r>
                  <a:rPr lang="en-US" sz="2400" i="1" kern="0" dirty="0">
                    <a:latin typeface="Book Antiqua" pitchFamily="18" charset="0"/>
                  </a:rPr>
                  <a:t>Time used for the first level sending,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400" i="1" ker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400" i="1" kern="0">
                        <a:latin typeface="Cambria Math"/>
                      </a:rPr>
                      <m:t>+</m:t>
                    </m:r>
                    <m:r>
                      <a:rPr lang="en-US" sz="2400" i="1" kern="0">
                        <a:latin typeface="Cambria Math"/>
                      </a:rPr>
                      <m:t>𝑏</m:t>
                    </m:r>
                    <m:r>
                      <a:rPr lang="en-US" sz="2400" i="1" kern="0">
                        <a:latin typeface="Cambria Math"/>
                      </a:rPr>
                      <m:t>−1)</m:t>
                    </m:r>
                    <m:r>
                      <a:rPr lang="en-US" sz="2400" i="1" kern="0">
                        <a:latin typeface="Cambria Math"/>
                      </a:rPr>
                      <m:t>𝛼</m:t>
                    </m:r>
                  </m:oMath>
                </a14:m>
                <a:endParaRPr lang="en-US" sz="2400" i="1" kern="0" dirty="0">
                  <a:latin typeface="Book Antiqua" pitchFamily="18" charset="0"/>
                </a:endParaRPr>
              </a:p>
              <a:p>
                <a:pPr marL="457200" lvl="1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:r>
                  <a:rPr lang="en-US" sz="2400" i="1" kern="0" dirty="0">
                    <a:latin typeface="Book Antiqua" pitchFamily="18" charset="0"/>
                  </a:rPr>
                  <a:t>Time used for the second level sending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ker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400" i="1" ker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400" i="1" ker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i="1" kern="0" dirty="0">
                    <a:latin typeface="Book Antiqua" pitchFamily="18" charset="0"/>
                  </a:rPr>
                  <a:t> (sending in parallel)</a:t>
                </a:r>
              </a:p>
              <a:p>
                <a:pPr marL="857250" lvl="2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i="1" kern="0" dirty="0">
                    <a:latin typeface="Book Antiqua" pitchFamily="18" charset="0"/>
                  </a:rPr>
                  <a:t> is the number of Twister Daemon Nodes</a:t>
                </a:r>
              </a:p>
              <a:p>
                <a:pPr marL="857250" lvl="2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i="1" kern="0" dirty="0">
                    <a:latin typeface="Book Antiqua" pitchFamily="18" charset="0"/>
                  </a:rPr>
                  <a:t> is the number of brokers</a:t>
                </a:r>
              </a:p>
              <a:p>
                <a:pPr marL="857250" lvl="2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i="1" kern="0" dirty="0">
                    <a:latin typeface="Book Antiqua" pitchFamily="18" charset="0"/>
                  </a:rPr>
                  <a:t> is the transmission time for each </a:t>
                </a:r>
                <a:r>
                  <a:rPr lang="en-US" sz="2000" i="1" kern="0" dirty="0" smtClean="0">
                    <a:latin typeface="Book Antiqua" pitchFamily="18" charset="0"/>
                  </a:rPr>
                  <a:t>sending</a:t>
                </a:r>
                <a:endParaRPr lang="en-US" sz="2400" i="1" kern="0" dirty="0">
                  <a:latin typeface="Book Antiqua" pitchFamily="18" charset="0"/>
                </a:endParaRPr>
              </a:p>
              <a:p>
                <a:pPr marL="457200" lvl="1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:r>
                  <a:rPr lang="en-US" sz="2400" i="1" kern="0" dirty="0">
                    <a:latin typeface="Book Antiqua" pitchFamily="18" charset="0"/>
                  </a:rPr>
                  <a:t>Get the derivation of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i="1" kern="0" dirty="0">
                    <a:latin typeface="Book Antiqua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𝑏</m:t>
                    </m:r>
                    <m:r>
                      <a:rPr lang="en-US" sz="2400" i="1" ker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 kern="0">
                            <a:latin typeface="Cambria Math"/>
                          </a:rPr>
                          <m:t>2</m:t>
                        </m:r>
                        <m:r>
                          <a:rPr lang="en-US" sz="2400" i="1" ker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endParaRPr lang="en-US" sz="2400" i="1" kern="0" dirty="0">
                  <a:latin typeface="Book Antiqua" pitchFamily="18" charset="0"/>
                </a:endParaRPr>
              </a:p>
              <a:p>
                <a:pPr marL="457200" lvl="1" indent="-342900" fontAlgn="base">
                  <a:lnSpc>
                    <a:spcPct val="14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:r>
                  <a:rPr lang="en-US" sz="2400" i="1" kern="0" dirty="0">
                    <a:latin typeface="Book Antiqua" pitchFamily="18" charset="0"/>
                  </a:rPr>
                  <a:t>That is when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𝑏</m:t>
                    </m:r>
                    <m:r>
                      <a:rPr lang="en-US" sz="2400" i="1" ker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 kern="0">
                            <a:latin typeface="Cambria Math"/>
                          </a:rPr>
                          <m:t>2</m:t>
                        </m:r>
                        <m:r>
                          <a:rPr lang="en-US" sz="2400" i="1" ker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400" i="1" kern="0" dirty="0">
                    <a:latin typeface="Book Antiqua" pitchFamily="18" charset="0"/>
                  </a:rPr>
                  <a:t>, the total broadcasting time is the minimum.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𝑡</m:t>
                    </m:r>
                    <m:r>
                      <a:rPr lang="en-US" sz="2400" i="1" kern="0">
                        <a:latin typeface="Cambria Math"/>
                      </a:rPr>
                      <m:t>=(2</m:t>
                    </m:r>
                    <m:rad>
                      <m:radPr>
                        <m:degHide m:val="on"/>
                        <m:ctrlPr>
                          <a:rPr lang="en-US" sz="2400" i="1" ker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 kern="0">
                            <a:latin typeface="Cambria Math"/>
                          </a:rPr>
                          <m:t>2</m:t>
                        </m:r>
                        <m:r>
                          <a:rPr lang="en-US" sz="2400" i="1" kern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sz="2400" i="1" ker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400" i="1" kern="0" dirty="0"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/>
                      </a:rPr>
                      <m:t>𝛼</m:t>
                    </m:r>
                  </m:oMath>
                </a14:m>
                <a:endParaRPr lang="en-US" sz="2400" i="1" kern="0" dirty="0">
                  <a:latin typeface="Book Antiqua" pitchFamily="18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685799" y="1728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8" y="152400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Method B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525204"/>
            <a:ext cx="5181600" cy="480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1" idx="2"/>
            <a:endCxn id="9" idx="7"/>
          </p:cNvCxnSpPr>
          <p:nvPr/>
        </p:nvCxnSpPr>
        <p:spPr>
          <a:xfrm>
            <a:off x="2388805" y="2408728"/>
            <a:ext cx="3895375" cy="1837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10" idx="8"/>
          </p:cNvCxnSpPr>
          <p:nvPr/>
        </p:nvCxnSpPr>
        <p:spPr>
          <a:xfrm>
            <a:off x="1799860" y="3981817"/>
            <a:ext cx="3696281" cy="2032435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7"/>
          </p:cNvCxnSpPr>
          <p:nvPr/>
        </p:nvCxnSpPr>
        <p:spPr>
          <a:xfrm flipV="1">
            <a:off x="1820279" y="2410565"/>
            <a:ext cx="4463901" cy="1495052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129" idx="7"/>
          </p:cNvCxnSpPr>
          <p:nvPr/>
        </p:nvCxnSpPr>
        <p:spPr>
          <a:xfrm flipV="1">
            <a:off x="1799860" y="1576802"/>
            <a:ext cx="2484928" cy="2293453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7"/>
            <a:endCxn id="12" idx="9"/>
          </p:cNvCxnSpPr>
          <p:nvPr/>
        </p:nvCxnSpPr>
        <p:spPr>
          <a:xfrm>
            <a:off x="1764498" y="4002236"/>
            <a:ext cx="1086744" cy="1899573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" idx="2"/>
            <a:endCxn id="11" idx="5"/>
          </p:cNvCxnSpPr>
          <p:nvPr/>
        </p:nvCxnSpPr>
        <p:spPr>
          <a:xfrm flipV="1">
            <a:off x="1764498" y="2464509"/>
            <a:ext cx="527688" cy="1385327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9"/>
            <a:endCxn id="12" idx="1"/>
          </p:cNvCxnSpPr>
          <p:nvPr/>
        </p:nvCxnSpPr>
        <p:spPr>
          <a:xfrm flipH="1">
            <a:off x="2983223" y="4018181"/>
            <a:ext cx="3941198" cy="19189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0"/>
            <a:endCxn id="6" idx="9"/>
          </p:cNvCxnSpPr>
          <p:nvPr/>
        </p:nvCxnSpPr>
        <p:spPr>
          <a:xfrm flipV="1">
            <a:off x="5628122" y="4018181"/>
            <a:ext cx="1296299" cy="196070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12" idx="2"/>
          </p:cNvCxnSpPr>
          <p:nvPr/>
        </p:nvCxnSpPr>
        <p:spPr>
          <a:xfrm flipH="1" flipV="1">
            <a:off x="2983223" y="5978009"/>
            <a:ext cx="2512918" cy="77081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5"/>
            <a:endCxn id="10" idx="11"/>
          </p:cNvCxnSpPr>
          <p:nvPr/>
        </p:nvCxnSpPr>
        <p:spPr>
          <a:xfrm flipH="1">
            <a:off x="5592760" y="2466346"/>
            <a:ext cx="747201" cy="3492125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4"/>
            <a:endCxn id="12" idx="10"/>
          </p:cNvCxnSpPr>
          <p:nvPr/>
        </p:nvCxnSpPr>
        <p:spPr>
          <a:xfrm>
            <a:off x="2333024" y="2464509"/>
            <a:ext cx="553580" cy="3416881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1" idx="3"/>
            <a:endCxn id="6" idx="10"/>
          </p:cNvCxnSpPr>
          <p:nvPr/>
        </p:nvCxnSpPr>
        <p:spPr>
          <a:xfrm>
            <a:off x="2368386" y="2444090"/>
            <a:ext cx="4535616" cy="153872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" idx="4"/>
            <a:endCxn id="6" idx="0"/>
          </p:cNvCxnSpPr>
          <p:nvPr/>
        </p:nvCxnSpPr>
        <p:spPr>
          <a:xfrm>
            <a:off x="6380799" y="2466346"/>
            <a:ext cx="543622" cy="1440273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" idx="1"/>
            <a:endCxn id="129" idx="8"/>
          </p:cNvCxnSpPr>
          <p:nvPr/>
        </p:nvCxnSpPr>
        <p:spPr>
          <a:xfrm flipV="1">
            <a:off x="2388805" y="1540420"/>
            <a:ext cx="1877434" cy="82747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9" idx="8"/>
            <a:endCxn id="129" idx="3"/>
          </p:cNvCxnSpPr>
          <p:nvPr/>
        </p:nvCxnSpPr>
        <p:spPr>
          <a:xfrm flipH="1" flipV="1">
            <a:off x="4418431" y="1548359"/>
            <a:ext cx="1865749" cy="82136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Heptagon 107"/>
          <p:cNvSpPr/>
          <p:nvPr/>
        </p:nvSpPr>
        <p:spPr>
          <a:xfrm rot="18696956">
            <a:off x="412375" y="11463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decagon 108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1066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11" name="Dodecagon 10"/>
          <p:cNvSpPr/>
          <p:nvPr/>
        </p:nvSpPr>
        <p:spPr>
          <a:xfrm>
            <a:off x="2236405" y="2312109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Heptagon 184"/>
          <p:cNvSpPr/>
          <p:nvPr/>
        </p:nvSpPr>
        <p:spPr>
          <a:xfrm rot="16200000">
            <a:off x="1743233" y="259950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Heptagon 187"/>
          <p:cNvSpPr/>
          <p:nvPr/>
        </p:nvSpPr>
        <p:spPr>
          <a:xfrm rot="18696956">
            <a:off x="2388615" y="1820501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Heptagon 188"/>
          <p:cNvSpPr/>
          <p:nvPr/>
        </p:nvSpPr>
        <p:spPr>
          <a:xfrm rot="18696956">
            <a:off x="2106961" y="188087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Heptagon 189"/>
          <p:cNvSpPr/>
          <p:nvPr/>
        </p:nvSpPr>
        <p:spPr>
          <a:xfrm rot="18696956">
            <a:off x="1831235" y="203677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Heptagon 190"/>
          <p:cNvSpPr/>
          <p:nvPr/>
        </p:nvSpPr>
        <p:spPr>
          <a:xfrm rot="18696956">
            <a:off x="1711857" y="231210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11" idx="11"/>
            <a:endCxn id="188" idx="3"/>
          </p:cNvCxnSpPr>
          <p:nvPr/>
        </p:nvCxnSpPr>
        <p:spPr>
          <a:xfrm flipV="1">
            <a:off x="2333024" y="1972662"/>
            <a:ext cx="166238" cy="33944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9"/>
            <a:endCxn id="189" idx="3"/>
          </p:cNvCxnSpPr>
          <p:nvPr/>
        </p:nvCxnSpPr>
        <p:spPr>
          <a:xfrm flipH="1" flipV="1">
            <a:off x="2217608" y="2033034"/>
            <a:ext cx="39216" cy="29949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1" idx="8"/>
            <a:endCxn id="190" idx="2"/>
          </p:cNvCxnSpPr>
          <p:nvPr/>
        </p:nvCxnSpPr>
        <p:spPr>
          <a:xfrm flipH="1" flipV="1">
            <a:off x="1986926" y="2138228"/>
            <a:ext cx="249479" cy="22966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1" idx="6"/>
            <a:endCxn id="191" idx="2"/>
          </p:cNvCxnSpPr>
          <p:nvPr/>
        </p:nvCxnSpPr>
        <p:spPr>
          <a:xfrm flipH="1" flipV="1">
            <a:off x="1867548" y="2413564"/>
            <a:ext cx="389276" cy="3052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" idx="6"/>
            <a:endCxn id="185" idx="2"/>
          </p:cNvCxnSpPr>
          <p:nvPr/>
        </p:nvCxnSpPr>
        <p:spPr>
          <a:xfrm flipH="1">
            <a:off x="1895634" y="2444090"/>
            <a:ext cx="361190" cy="19770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0" name="Group 549"/>
          <p:cNvGrpSpPr/>
          <p:nvPr/>
        </p:nvGrpSpPr>
        <p:grpSpPr>
          <a:xfrm>
            <a:off x="2158118" y="5649265"/>
            <a:ext cx="987863" cy="947986"/>
            <a:chOff x="1440476" y="4949475"/>
            <a:chExt cx="987863" cy="947986"/>
          </a:xfrm>
        </p:grpSpPr>
        <p:sp>
          <p:nvSpPr>
            <p:cNvPr id="12" name="Dodecagon 11"/>
            <p:cNvSpPr/>
            <p:nvPr/>
          </p:nvSpPr>
          <p:spPr>
            <a:xfrm>
              <a:off x="2113181" y="518160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Heptagon 177"/>
            <p:cNvSpPr/>
            <p:nvPr/>
          </p:nvSpPr>
          <p:spPr>
            <a:xfrm rot="13915147">
              <a:off x="1440476" y="528412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Heptagon 178"/>
            <p:cNvSpPr/>
            <p:nvPr/>
          </p:nvSpPr>
          <p:spPr>
            <a:xfrm rot="13915147">
              <a:off x="1569959" y="558229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Heptagon 179"/>
            <p:cNvSpPr/>
            <p:nvPr/>
          </p:nvSpPr>
          <p:spPr>
            <a:xfrm rot="13915147">
              <a:off x="1885777" y="573951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Heptagon 180"/>
            <p:cNvSpPr/>
            <p:nvPr/>
          </p:nvSpPr>
          <p:spPr>
            <a:xfrm rot="13915147">
              <a:off x="2275939" y="5745061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Heptagon 185"/>
            <p:cNvSpPr/>
            <p:nvPr/>
          </p:nvSpPr>
          <p:spPr>
            <a:xfrm rot="16200000">
              <a:off x="1471255" y="494947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>
              <a:stCxn id="12" idx="8"/>
              <a:endCxn id="186" idx="2"/>
            </p:cNvCxnSpPr>
            <p:nvPr/>
          </p:nvCxnSpPr>
          <p:spPr>
            <a:xfrm flipH="1" flipV="1">
              <a:off x="1623656" y="4991763"/>
              <a:ext cx="489525" cy="24561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" idx="7"/>
              <a:endCxn id="178" idx="3"/>
            </p:cNvCxnSpPr>
            <p:nvPr/>
          </p:nvCxnSpPr>
          <p:spPr>
            <a:xfrm flipH="1">
              <a:off x="1597573" y="5278219"/>
              <a:ext cx="515608" cy="6180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" idx="6"/>
              <a:endCxn id="179" idx="3"/>
            </p:cNvCxnSpPr>
            <p:nvPr/>
          </p:nvCxnSpPr>
          <p:spPr>
            <a:xfrm flipH="1">
              <a:off x="1727056" y="5313581"/>
              <a:ext cx="406544" cy="32461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2" idx="5"/>
              <a:endCxn id="180" idx="2"/>
            </p:cNvCxnSpPr>
            <p:nvPr/>
          </p:nvCxnSpPr>
          <p:spPr>
            <a:xfrm flipH="1">
              <a:off x="2001042" y="5334000"/>
              <a:ext cx="167920" cy="40802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" idx="5"/>
              <a:endCxn id="181" idx="2"/>
            </p:cNvCxnSpPr>
            <p:nvPr/>
          </p:nvCxnSpPr>
          <p:spPr>
            <a:xfrm>
              <a:off x="2168962" y="5334000"/>
              <a:ext cx="222242" cy="41356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Group 550"/>
          <p:cNvGrpSpPr/>
          <p:nvPr/>
        </p:nvGrpSpPr>
        <p:grpSpPr>
          <a:xfrm>
            <a:off x="5436001" y="5856509"/>
            <a:ext cx="906582" cy="873726"/>
            <a:chOff x="6307609" y="5101978"/>
            <a:chExt cx="906582" cy="873726"/>
          </a:xfrm>
        </p:grpSpPr>
        <p:sp>
          <p:nvSpPr>
            <p:cNvPr id="10" name="Dodecagon 9"/>
            <p:cNvSpPr/>
            <p:nvPr/>
          </p:nvSpPr>
          <p:spPr>
            <a:xfrm>
              <a:off x="6367749" y="520394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Heptagon 162"/>
            <p:cNvSpPr/>
            <p:nvPr/>
          </p:nvSpPr>
          <p:spPr>
            <a:xfrm rot="5400000">
              <a:off x="7061791" y="510197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Heptagon 167"/>
            <p:cNvSpPr/>
            <p:nvPr/>
          </p:nvSpPr>
          <p:spPr>
            <a:xfrm rot="7694223">
              <a:off x="6307609" y="582330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Heptagon 168"/>
            <p:cNvSpPr/>
            <p:nvPr/>
          </p:nvSpPr>
          <p:spPr>
            <a:xfrm rot="7694223">
              <a:off x="6616057" y="578330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Heptagon 169"/>
            <p:cNvSpPr/>
            <p:nvPr/>
          </p:nvSpPr>
          <p:spPr>
            <a:xfrm rot="7694223">
              <a:off x="6852589" y="565373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Heptagon 170"/>
            <p:cNvSpPr/>
            <p:nvPr/>
          </p:nvSpPr>
          <p:spPr>
            <a:xfrm rot="7694223">
              <a:off x="7007351" y="540984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/>
            <p:cNvCxnSpPr>
              <a:stCxn id="10" idx="4"/>
              <a:endCxn id="168" idx="3"/>
            </p:cNvCxnSpPr>
            <p:nvPr/>
          </p:nvCxnSpPr>
          <p:spPr>
            <a:xfrm flipH="1">
              <a:off x="6344945" y="5356340"/>
              <a:ext cx="119423" cy="46936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0" idx="3"/>
              <a:endCxn id="169" idx="3"/>
            </p:cNvCxnSpPr>
            <p:nvPr/>
          </p:nvCxnSpPr>
          <p:spPr>
            <a:xfrm>
              <a:off x="6499730" y="5335921"/>
              <a:ext cx="153663" cy="44978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0" idx="2"/>
              <a:endCxn id="170" idx="2"/>
            </p:cNvCxnSpPr>
            <p:nvPr/>
          </p:nvCxnSpPr>
          <p:spPr>
            <a:xfrm>
              <a:off x="6520149" y="5300559"/>
              <a:ext cx="327799" cy="40885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0" idx="2"/>
              <a:endCxn id="171" idx="2"/>
            </p:cNvCxnSpPr>
            <p:nvPr/>
          </p:nvCxnSpPr>
          <p:spPr>
            <a:xfrm>
              <a:off x="6520149" y="5300559"/>
              <a:ext cx="482561" cy="16495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0" idx="2"/>
              <a:endCxn id="163" idx="3"/>
            </p:cNvCxnSpPr>
            <p:nvPr/>
          </p:nvCxnSpPr>
          <p:spPr>
            <a:xfrm flipV="1">
              <a:off x="6520149" y="5144266"/>
              <a:ext cx="541641" cy="15629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odecagon 5"/>
          <p:cNvSpPr/>
          <p:nvPr/>
        </p:nvSpPr>
        <p:spPr>
          <a:xfrm rot="16200000">
            <a:off x="6904002" y="388620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Heptagon 163"/>
          <p:cNvSpPr/>
          <p:nvPr/>
        </p:nvSpPr>
        <p:spPr>
          <a:xfrm>
            <a:off x="7056402" y="323548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Heptagon 172"/>
          <p:cNvSpPr/>
          <p:nvPr/>
        </p:nvSpPr>
        <p:spPr>
          <a:xfrm rot="5400000">
            <a:off x="7283309" y="430955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Heptagon 173"/>
          <p:cNvSpPr/>
          <p:nvPr/>
        </p:nvSpPr>
        <p:spPr>
          <a:xfrm rot="5400000">
            <a:off x="7458295" y="40719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Heptagon 174"/>
          <p:cNvSpPr/>
          <p:nvPr/>
        </p:nvSpPr>
        <p:spPr>
          <a:xfrm rot="5400000">
            <a:off x="7495577" y="369743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Heptagon 175"/>
          <p:cNvSpPr/>
          <p:nvPr/>
        </p:nvSpPr>
        <p:spPr>
          <a:xfrm rot="5400000">
            <a:off x="7363164" y="343092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Heptagon 183"/>
          <p:cNvSpPr/>
          <p:nvPr/>
        </p:nvSpPr>
        <p:spPr>
          <a:xfrm rot="10800000">
            <a:off x="7044720" y="447336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6" idx="7"/>
            <a:endCxn id="184" idx="2"/>
          </p:cNvCxnSpPr>
          <p:nvPr/>
        </p:nvCxnSpPr>
        <p:spPr>
          <a:xfrm>
            <a:off x="7000621" y="4038600"/>
            <a:ext cx="86387" cy="43476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6" idx="6"/>
            <a:endCxn id="173" idx="4"/>
          </p:cNvCxnSpPr>
          <p:nvPr/>
        </p:nvCxnSpPr>
        <p:spPr>
          <a:xfrm>
            <a:off x="7035983" y="4018181"/>
            <a:ext cx="301717" cy="29137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" idx="5"/>
            <a:endCxn id="174" idx="2"/>
          </p:cNvCxnSpPr>
          <p:nvPr/>
        </p:nvCxnSpPr>
        <p:spPr>
          <a:xfrm>
            <a:off x="7056402" y="3982819"/>
            <a:ext cx="401892" cy="19920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" idx="3"/>
            <a:endCxn id="175" idx="2"/>
          </p:cNvCxnSpPr>
          <p:nvPr/>
        </p:nvCxnSpPr>
        <p:spPr>
          <a:xfrm flipV="1">
            <a:off x="7035983" y="3807548"/>
            <a:ext cx="459593" cy="9907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" idx="3"/>
            <a:endCxn id="176" idx="1"/>
          </p:cNvCxnSpPr>
          <p:nvPr/>
        </p:nvCxnSpPr>
        <p:spPr>
          <a:xfrm flipV="1">
            <a:off x="7035983" y="3583323"/>
            <a:ext cx="381572" cy="32329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6" idx="2"/>
            <a:endCxn id="164" idx="3"/>
          </p:cNvCxnSpPr>
          <p:nvPr/>
        </p:nvCxnSpPr>
        <p:spPr>
          <a:xfrm flipV="1">
            <a:off x="7000621" y="3387883"/>
            <a:ext cx="98069" cy="49831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decagon 8"/>
          <p:cNvSpPr/>
          <p:nvPr/>
        </p:nvSpPr>
        <p:spPr>
          <a:xfrm>
            <a:off x="6284180" y="2313946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Heptagon 157"/>
          <p:cNvSpPr/>
          <p:nvPr/>
        </p:nvSpPr>
        <p:spPr>
          <a:xfrm rot="2708517">
            <a:off x="6775110" y="241034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Heptagon 158"/>
          <p:cNvSpPr/>
          <p:nvPr/>
        </p:nvSpPr>
        <p:spPr>
          <a:xfrm rot="2708517">
            <a:off x="6740328" y="210817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Heptagon 159"/>
          <p:cNvSpPr/>
          <p:nvPr/>
        </p:nvSpPr>
        <p:spPr>
          <a:xfrm rot="2708517">
            <a:off x="6524802" y="192512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Heptagon 160"/>
          <p:cNvSpPr/>
          <p:nvPr/>
        </p:nvSpPr>
        <p:spPr>
          <a:xfrm rot="2708517">
            <a:off x="6221745" y="185746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Heptagon 165"/>
          <p:cNvSpPr/>
          <p:nvPr/>
        </p:nvSpPr>
        <p:spPr>
          <a:xfrm rot="5400000">
            <a:off x="6673915" y="265050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>
            <a:stCxn id="9" idx="3"/>
            <a:endCxn id="166" idx="3"/>
          </p:cNvCxnSpPr>
          <p:nvPr/>
        </p:nvCxnSpPr>
        <p:spPr>
          <a:xfrm>
            <a:off x="6416161" y="2445927"/>
            <a:ext cx="257753" cy="24686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9" idx="2"/>
            <a:endCxn id="158" idx="3"/>
          </p:cNvCxnSpPr>
          <p:nvPr/>
        </p:nvCxnSpPr>
        <p:spPr>
          <a:xfrm>
            <a:off x="6436580" y="2410565"/>
            <a:ext cx="336795" cy="10569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9" idx="1"/>
            <a:endCxn id="159" idx="3"/>
          </p:cNvCxnSpPr>
          <p:nvPr/>
        </p:nvCxnSpPr>
        <p:spPr>
          <a:xfrm flipV="1">
            <a:off x="6436580" y="2214086"/>
            <a:ext cx="302013" cy="15564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9" idx="11"/>
            <a:endCxn id="160" idx="2"/>
          </p:cNvCxnSpPr>
          <p:nvPr/>
        </p:nvCxnSpPr>
        <p:spPr>
          <a:xfrm flipV="1">
            <a:off x="6380799" y="2079110"/>
            <a:ext cx="190107" cy="23483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9" idx="10"/>
            <a:endCxn id="161" idx="1"/>
          </p:cNvCxnSpPr>
          <p:nvPr/>
        </p:nvCxnSpPr>
        <p:spPr>
          <a:xfrm flipH="1" flipV="1">
            <a:off x="6336233" y="2003061"/>
            <a:ext cx="3728" cy="31088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decagon 4"/>
          <p:cNvSpPr/>
          <p:nvPr/>
        </p:nvSpPr>
        <p:spPr>
          <a:xfrm rot="16200000">
            <a:off x="1667879" y="3849836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Heptagon 151"/>
          <p:cNvSpPr/>
          <p:nvPr/>
        </p:nvSpPr>
        <p:spPr>
          <a:xfrm rot="16200000">
            <a:off x="1259130" y="344949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ptagon 152"/>
          <p:cNvSpPr/>
          <p:nvPr/>
        </p:nvSpPr>
        <p:spPr>
          <a:xfrm rot="16200000">
            <a:off x="1126006" y="367510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ptagon 153"/>
          <p:cNvSpPr/>
          <p:nvPr/>
        </p:nvSpPr>
        <p:spPr>
          <a:xfrm rot="16200000">
            <a:off x="1134551" y="398281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ptagon 154"/>
          <p:cNvSpPr/>
          <p:nvPr/>
        </p:nvSpPr>
        <p:spPr>
          <a:xfrm rot="16200000">
            <a:off x="1315622" y="424088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Heptagon 164"/>
          <p:cNvSpPr/>
          <p:nvPr/>
        </p:nvSpPr>
        <p:spPr>
          <a:xfrm>
            <a:off x="1473916" y="327852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Heptagon 182"/>
          <p:cNvSpPr/>
          <p:nvPr/>
        </p:nvSpPr>
        <p:spPr>
          <a:xfrm rot="10800000">
            <a:off x="1536049" y="439716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5" idx="8"/>
            <a:endCxn id="183" idx="3"/>
          </p:cNvCxnSpPr>
          <p:nvPr/>
        </p:nvCxnSpPr>
        <p:spPr>
          <a:xfrm rot="16200000" flipH="1" flipV="1">
            <a:off x="1487448" y="4160949"/>
            <a:ext cx="394925" cy="7749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5" idx="1"/>
            <a:endCxn id="165" idx="2"/>
          </p:cNvCxnSpPr>
          <p:nvPr/>
        </p:nvCxnSpPr>
        <p:spPr>
          <a:xfrm flipH="1" flipV="1">
            <a:off x="1584028" y="3430924"/>
            <a:ext cx="139632" cy="41891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5" idx="1"/>
            <a:endCxn id="152" idx="4"/>
          </p:cNvCxnSpPr>
          <p:nvPr/>
        </p:nvCxnSpPr>
        <p:spPr>
          <a:xfrm flipH="1" flipV="1">
            <a:off x="1357139" y="3601894"/>
            <a:ext cx="366521" cy="24794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5" idx="0"/>
            <a:endCxn id="153" idx="3"/>
          </p:cNvCxnSpPr>
          <p:nvPr/>
        </p:nvCxnSpPr>
        <p:spPr>
          <a:xfrm flipH="1" flipV="1">
            <a:off x="1278407" y="3785220"/>
            <a:ext cx="409891" cy="8503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5" idx="9"/>
            <a:endCxn id="154" idx="2"/>
          </p:cNvCxnSpPr>
          <p:nvPr/>
        </p:nvCxnSpPr>
        <p:spPr>
          <a:xfrm flipH="1">
            <a:off x="1286952" y="3981817"/>
            <a:ext cx="401346" cy="4329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5" idx="8"/>
            <a:endCxn id="155" idx="2"/>
          </p:cNvCxnSpPr>
          <p:nvPr/>
        </p:nvCxnSpPr>
        <p:spPr>
          <a:xfrm flipH="1">
            <a:off x="1468023" y="4002236"/>
            <a:ext cx="255637" cy="28093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11636" y="1205762"/>
            <a:ext cx="21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</a:t>
            </a:r>
            <a:r>
              <a:rPr lang="en-US" sz="1200" dirty="0"/>
              <a:t>Brokers </a:t>
            </a:r>
            <a:r>
              <a:rPr lang="en-US" sz="1200" dirty="0" smtClean="0"/>
              <a:t>and </a:t>
            </a:r>
            <a:r>
              <a:rPr lang="en-US" sz="1200" dirty="0"/>
              <a:t>32 </a:t>
            </a:r>
            <a:r>
              <a:rPr lang="en-US" sz="1200" dirty="0" smtClean="0"/>
              <a:t>Daemon Nodes in total</a:t>
            </a:r>
            <a:endParaRPr lang="en-US" sz="1200" dirty="0"/>
          </a:p>
        </p:txBody>
      </p:sp>
      <p:sp>
        <p:nvSpPr>
          <p:cNvPr id="118" name="Sun 117"/>
          <p:cNvSpPr/>
          <p:nvPr/>
        </p:nvSpPr>
        <p:spPr>
          <a:xfrm>
            <a:off x="363343" y="17526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un 120"/>
          <p:cNvSpPr/>
          <p:nvPr/>
        </p:nvSpPr>
        <p:spPr>
          <a:xfrm>
            <a:off x="4199881" y="10668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odecagon 128"/>
          <p:cNvSpPr/>
          <p:nvPr/>
        </p:nvSpPr>
        <p:spPr>
          <a:xfrm rot="19979156">
            <a:off x="4267200" y="144780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29" idx="5"/>
            <a:endCxn id="10" idx="10"/>
          </p:cNvCxnSpPr>
          <p:nvPr/>
        </p:nvCxnSpPr>
        <p:spPr>
          <a:xfrm>
            <a:off x="4359820" y="1601161"/>
            <a:ext cx="1192102" cy="43573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29" idx="4"/>
            <a:endCxn id="6" idx="11"/>
          </p:cNvCxnSpPr>
          <p:nvPr/>
        </p:nvCxnSpPr>
        <p:spPr>
          <a:xfrm>
            <a:off x="4396202" y="1582612"/>
            <a:ext cx="2507800" cy="235936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29" idx="6"/>
            <a:endCxn id="12" idx="11"/>
          </p:cNvCxnSpPr>
          <p:nvPr/>
        </p:nvCxnSpPr>
        <p:spPr>
          <a:xfrm flipH="1">
            <a:off x="2927442" y="1599031"/>
            <a:ext cx="1391599" cy="4282359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873366" y="5562600"/>
            <a:ext cx="2346835" cy="839355"/>
            <a:chOff x="6873366" y="5984666"/>
            <a:chExt cx="2346835" cy="839355"/>
          </a:xfrm>
        </p:grpSpPr>
        <p:cxnSp>
          <p:nvCxnSpPr>
            <p:cNvPr id="224" name="Straight Connector 223"/>
            <p:cNvCxnSpPr/>
            <p:nvPr/>
          </p:nvCxnSpPr>
          <p:spPr>
            <a:xfrm flipH="1">
              <a:off x="6875685" y="6140377"/>
              <a:ext cx="287115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7162800" y="5984666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Broker-Daemon Connection</a:t>
              </a:r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6875685" y="6402004"/>
              <a:ext cx="304833" cy="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7162799" y="6270023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Broker-Broker Connection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>
            <a:xfrm flipH="1">
              <a:off x="6873366" y="6702733"/>
              <a:ext cx="287115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7160481" y="6547022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Broker-Driver Connection</a:t>
              </a:r>
            </a:p>
          </p:txBody>
        </p:sp>
      </p:grpSp>
      <p:cxnSp>
        <p:nvCxnSpPr>
          <p:cNvPr id="213" name="Straight Connector 212"/>
          <p:cNvCxnSpPr>
            <a:stCxn id="129" idx="11"/>
            <a:endCxn id="121" idx="2"/>
          </p:cNvCxnSpPr>
          <p:nvPr/>
        </p:nvCxnSpPr>
        <p:spPr>
          <a:xfrm flipH="1" flipV="1">
            <a:off x="4323010" y="1295400"/>
            <a:ext cx="3970" cy="151439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>
            <a:stCxn id="11" idx="3"/>
            <a:endCxn id="10" idx="9"/>
          </p:cNvCxnSpPr>
          <p:nvPr/>
        </p:nvCxnSpPr>
        <p:spPr>
          <a:xfrm>
            <a:off x="2368386" y="2444090"/>
            <a:ext cx="3148174" cy="353480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2"/>
          <p:cNvCxnSpPr>
            <a:stCxn id="12" idx="0"/>
            <a:endCxn id="9" idx="6"/>
          </p:cNvCxnSpPr>
          <p:nvPr/>
        </p:nvCxnSpPr>
        <p:spPr>
          <a:xfrm flipV="1">
            <a:off x="2962804" y="2445927"/>
            <a:ext cx="3341795" cy="3455882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32"/>
          <p:cNvCxnSpPr>
            <a:stCxn id="5" idx="5"/>
            <a:endCxn id="6" idx="10"/>
          </p:cNvCxnSpPr>
          <p:nvPr/>
        </p:nvCxnSpPr>
        <p:spPr>
          <a:xfrm>
            <a:off x="1820279" y="3946455"/>
            <a:ext cx="5083723" cy="3636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8" y="152400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Hierarchical Sending</a:t>
            </a:r>
          </a:p>
        </p:txBody>
      </p:sp>
      <p:cxnSp>
        <p:nvCxnSpPr>
          <p:cNvPr id="38" name="Straight Connector 37"/>
          <p:cNvCxnSpPr>
            <a:stCxn id="5" idx="5"/>
            <a:endCxn id="12" idx="4"/>
          </p:cNvCxnSpPr>
          <p:nvPr/>
        </p:nvCxnSpPr>
        <p:spPr>
          <a:xfrm flipV="1">
            <a:off x="1933789" y="1951681"/>
            <a:ext cx="2443931" cy="3397796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4"/>
            <a:endCxn id="8" idx="2"/>
          </p:cNvCxnSpPr>
          <p:nvPr/>
        </p:nvCxnSpPr>
        <p:spPr>
          <a:xfrm>
            <a:off x="4377720" y="1951681"/>
            <a:ext cx="1090144" cy="3707715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11"/>
            <a:endCxn id="12" idx="5"/>
          </p:cNvCxnSpPr>
          <p:nvPr/>
        </p:nvCxnSpPr>
        <p:spPr>
          <a:xfrm flipV="1">
            <a:off x="816548" y="1930070"/>
            <a:ext cx="3526521" cy="2961612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12" idx="3"/>
          </p:cNvCxnSpPr>
          <p:nvPr/>
        </p:nvCxnSpPr>
        <p:spPr>
          <a:xfrm flipH="1" flipV="1">
            <a:off x="4418530" y="1953068"/>
            <a:ext cx="2356960" cy="3350486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8"/>
            <a:endCxn id="12" idx="4"/>
          </p:cNvCxnSpPr>
          <p:nvPr/>
        </p:nvCxnSpPr>
        <p:spPr>
          <a:xfrm flipV="1">
            <a:off x="3542765" y="1951681"/>
            <a:ext cx="834955" cy="3630191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" idx="5"/>
            <a:endCxn id="12" idx="2"/>
          </p:cNvCxnSpPr>
          <p:nvPr/>
        </p:nvCxnSpPr>
        <p:spPr>
          <a:xfrm flipH="1" flipV="1">
            <a:off x="4454569" y="1933868"/>
            <a:ext cx="3626341" cy="2980626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Heptagon 107"/>
          <p:cNvSpPr/>
          <p:nvPr/>
        </p:nvSpPr>
        <p:spPr>
          <a:xfrm rot="18696956">
            <a:off x="412375" y="11463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decagon 108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1066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12" name="Dodecagon 11"/>
          <p:cNvSpPr/>
          <p:nvPr/>
        </p:nvSpPr>
        <p:spPr>
          <a:xfrm rot="1917019">
            <a:off x="4324518" y="1800019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Heptagon 188"/>
          <p:cNvSpPr/>
          <p:nvPr/>
        </p:nvSpPr>
        <p:spPr>
          <a:xfrm rot="11352310">
            <a:off x="445991" y="527415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6" idx="6"/>
            <a:endCxn id="189" idx="3"/>
          </p:cNvCxnSpPr>
          <p:nvPr/>
        </p:nvCxnSpPr>
        <p:spPr>
          <a:xfrm flipH="1">
            <a:off x="567856" y="5023663"/>
            <a:ext cx="172492" cy="25689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Heptagon 172"/>
          <p:cNvSpPr/>
          <p:nvPr/>
        </p:nvSpPr>
        <p:spPr>
          <a:xfrm rot="10800000">
            <a:off x="265746" y="511630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decagon 5"/>
          <p:cNvSpPr/>
          <p:nvPr/>
        </p:nvSpPr>
        <p:spPr>
          <a:xfrm>
            <a:off x="719929" y="4891682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Heptagon 173"/>
          <p:cNvSpPr/>
          <p:nvPr/>
        </p:nvSpPr>
        <p:spPr>
          <a:xfrm rot="10800000">
            <a:off x="678366" y="535829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Heptagon 174"/>
          <p:cNvSpPr/>
          <p:nvPr/>
        </p:nvSpPr>
        <p:spPr>
          <a:xfrm rot="10800000">
            <a:off x="928599" y="529095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Heptagon 175"/>
          <p:cNvSpPr/>
          <p:nvPr/>
        </p:nvSpPr>
        <p:spPr>
          <a:xfrm rot="10800000">
            <a:off x="1150530" y="514918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stCxn id="6" idx="7"/>
            <a:endCxn id="173" idx="3"/>
          </p:cNvCxnSpPr>
          <p:nvPr/>
        </p:nvCxnSpPr>
        <p:spPr>
          <a:xfrm flipH="1">
            <a:off x="375858" y="4988301"/>
            <a:ext cx="344071" cy="12800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" idx="5"/>
            <a:endCxn id="174" idx="3"/>
          </p:cNvCxnSpPr>
          <p:nvPr/>
        </p:nvCxnSpPr>
        <p:spPr>
          <a:xfrm>
            <a:off x="775710" y="5044082"/>
            <a:ext cx="12768" cy="31421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6" idx="3"/>
            <a:endCxn id="175" idx="2"/>
          </p:cNvCxnSpPr>
          <p:nvPr/>
        </p:nvCxnSpPr>
        <p:spPr>
          <a:xfrm>
            <a:off x="851910" y="5023663"/>
            <a:ext cx="118977" cy="26729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" idx="2"/>
            <a:endCxn id="176" idx="2"/>
          </p:cNvCxnSpPr>
          <p:nvPr/>
        </p:nvCxnSpPr>
        <p:spPr>
          <a:xfrm>
            <a:off x="872329" y="4988301"/>
            <a:ext cx="320489" cy="16088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Heptagon 167"/>
          <p:cNvSpPr/>
          <p:nvPr/>
        </p:nvSpPr>
        <p:spPr>
          <a:xfrm rot="10837955">
            <a:off x="6468913" y="565492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decagon 9"/>
          <p:cNvSpPr/>
          <p:nvPr/>
        </p:nvSpPr>
        <p:spPr>
          <a:xfrm rot="3143732">
            <a:off x="6761965" y="5275263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Heptagon 168"/>
          <p:cNvSpPr/>
          <p:nvPr/>
        </p:nvSpPr>
        <p:spPr>
          <a:xfrm rot="10837955">
            <a:off x="6714055" y="572744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Heptagon 169"/>
          <p:cNvSpPr/>
          <p:nvPr/>
        </p:nvSpPr>
        <p:spPr>
          <a:xfrm rot="10837955">
            <a:off x="6998509" y="568557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Heptagon 170"/>
          <p:cNvSpPr/>
          <p:nvPr/>
        </p:nvSpPr>
        <p:spPr>
          <a:xfrm rot="10837955">
            <a:off x="7205448" y="555025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>
            <a:stCxn id="10" idx="4"/>
            <a:endCxn id="168" idx="3"/>
          </p:cNvCxnSpPr>
          <p:nvPr/>
        </p:nvCxnSpPr>
        <p:spPr>
          <a:xfrm flipH="1">
            <a:off x="6579864" y="5414138"/>
            <a:ext cx="210392" cy="24116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0" idx="3"/>
            <a:endCxn id="169" idx="3"/>
          </p:cNvCxnSpPr>
          <p:nvPr/>
        </p:nvCxnSpPr>
        <p:spPr>
          <a:xfrm flipH="1">
            <a:off x="6825006" y="5429693"/>
            <a:ext cx="3005" cy="29813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0" idx="2"/>
            <a:endCxn id="170" idx="2"/>
          </p:cNvCxnSpPr>
          <p:nvPr/>
        </p:nvCxnSpPr>
        <p:spPr>
          <a:xfrm>
            <a:off x="6868486" y="5424292"/>
            <a:ext cx="173154" cy="26091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0" idx="1"/>
            <a:endCxn id="171" idx="2"/>
          </p:cNvCxnSpPr>
          <p:nvPr/>
        </p:nvCxnSpPr>
        <p:spPr>
          <a:xfrm>
            <a:off x="6900840" y="5399372"/>
            <a:ext cx="347739" cy="15051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decagon 8"/>
          <p:cNvSpPr/>
          <p:nvPr/>
        </p:nvSpPr>
        <p:spPr>
          <a:xfrm rot="8162615">
            <a:off x="8042902" y="4907321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8" name="Heptagon 157"/>
          <p:cNvSpPr/>
          <p:nvPr/>
        </p:nvSpPr>
        <p:spPr>
          <a:xfrm rot="10871132">
            <a:off x="7783800" y="529251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9" name="Heptagon 158"/>
          <p:cNvSpPr/>
          <p:nvPr/>
        </p:nvSpPr>
        <p:spPr>
          <a:xfrm rot="10871132">
            <a:off x="8051635" y="536771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0" name="Heptagon 159"/>
          <p:cNvSpPr/>
          <p:nvPr/>
        </p:nvSpPr>
        <p:spPr>
          <a:xfrm rot="10871132">
            <a:off x="8321306" y="530502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1" name="Heptagon 160"/>
          <p:cNvSpPr/>
          <p:nvPr/>
        </p:nvSpPr>
        <p:spPr>
          <a:xfrm rot="10871132">
            <a:off x="8490389" y="5136994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cxnSp>
        <p:nvCxnSpPr>
          <p:cNvPr id="201" name="Straight Connector 200"/>
          <p:cNvCxnSpPr>
            <a:stCxn id="9" idx="2"/>
            <a:endCxn id="158" idx="3"/>
          </p:cNvCxnSpPr>
          <p:nvPr/>
        </p:nvCxnSpPr>
        <p:spPr>
          <a:xfrm flipH="1">
            <a:off x="7895481" y="5021713"/>
            <a:ext cx="154594" cy="27152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9" idx="1"/>
            <a:endCxn id="159" idx="3"/>
          </p:cNvCxnSpPr>
          <p:nvPr/>
        </p:nvCxnSpPr>
        <p:spPr>
          <a:xfrm>
            <a:off x="8078421" y="5051111"/>
            <a:ext cx="84895" cy="31732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9" idx="11"/>
            <a:endCxn id="160" idx="2"/>
          </p:cNvCxnSpPr>
          <p:nvPr/>
        </p:nvCxnSpPr>
        <p:spPr>
          <a:xfrm>
            <a:off x="8157294" y="5052548"/>
            <a:ext cx="207884" cy="25179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9" idx="10"/>
            <a:endCxn id="161" idx="1"/>
          </p:cNvCxnSpPr>
          <p:nvPr/>
        </p:nvCxnSpPr>
        <p:spPr>
          <a:xfrm>
            <a:off x="8186692" y="5024202"/>
            <a:ext cx="304165" cy="16561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Heptagon 187"/>
          <p:cNvSpPr/>
          <p:nvPr/>
        </p:nvSpPr>
        <p:spPr>
          <a:xfrm rot="11352310">
            <a:off x="1345490" y="559085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5" idx="1"/>
            <a:endCxn id="188" idx="3"/>
          </p:cNvCxnSpPr>
          <p:nvPr/>
        </p:nvCxnSpPr>
        <p:spPr>
          <a:xfrm flipH="1">
            <a:off x="1467355" y="5446096"/>
            <a:ext cx="369815" cy="15115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decagon 4"/>
          <p:cNvSpPr/>
          <p:nvPr/>
        </p:nvSpPr>
        <p:spPr>
          <a:xfrm rot="10800000">
            <a:off x="1837170" y="5349477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Heptagon 151"/>
          <p:cNvSpPr/>
          <p:nvPr/>
        </p:nvSpPr>
        <p:spPr>
          <a:xfrm rot="10800000">
            <a:off x="1544417" y="574833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Heptagon 152"/>
          <p:cNvSpPr/>
          <p:nvPr/>
        </p:nvSpPr>
        <p:spPr>
          <a:xfrm rot="10800000">
            <a:off x="1800332" y="588509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Heptagon 153"/>
          <p:cNvSpPr/>
          <p:nvPr/>
        </p:nvSpPr>
        <p:spPr>
          <a:xfrm rot="10800000">
            <a:off x="2102212" y="5772560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Heptagon 154"/>
          <p:cNvSpPr/>
          <p:nvPr/>
        </p:nvSpPr>
        <p:spPr>
          <a:xfrm rot="10800000">
            <a:off x="2367255" y="563880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/>
          <p:cNvCxnSpPr>
            <a:stCxn id="5" idx="0"/>
            <a:endCxn id="152" idx="3"/>
          </p:cNvCxnSpPr>
          <p:nvPr/>
        </p:nvCxnSpPr>
        <p:spPr>
          <a:xfrm flipH="1">
            <a:off x="1654529" y="5481458"/>
            <a:ext cx="203060" cy="26687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5" idx="11"/>
            <a:endCxn id="153" idx="3"/>
          </p:cNvCxnSpPr>
          <p:nvPr/>
        </p:nvCxnSpPr>
        <p:spPr>
          <a:xfrm>
            <a:off x="1892951" y="5501877"/>
            <a:ext cx="17493" cy="38321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5" idx="10"/>
            <a:endCxn id="154" idx="2"/>
          </p:cNvCxnSpPr>
          <p:nvPr/>
        </p:nvCxnSpPr>
        <p:spPr>
          <a:xfrm>
            <a:off x="1933789" y="5501877"/>
            <a:ext cx="210711" cy="27068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5" idx="8"/>
            <a:endCxn id="155" idx="1"/>
          </p:cNvCxnSpPr>
          <p:nvPr/>
        </p:nvCxnSpPr>
        <p:spPr>
          <a:xfrm>
            <a:off x="1989570" y="5446096"/>
            <a:ext cx="377685" cy="24710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11636" y="1205762"/>
            <a:ext cx="21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</a:t>
            </a:r>
            <a:r>
              <a:rPr lang="en-US" sz="1200" dirty="0" smtClean="0"/>
              <a:t> </a:t>
            </a:r>
            <a:r>
              <a:rPr lang="en-US" sz="1200" dirty="0"/>
              <a:t>Brokers </a:t>
            </a:r>
            <a:r>
              <a:rPr lang="en-US" sz="1200" dirty="0" smtClean="0"/>
              <a:t>and </a:t>
            </a:r>
            <a:r>
              <a:rPr lang="en-US" sz="1200" dirty="0"/>
              <a:t>32 Computing </a:t>
            </a:r>
            <a:r>
              <a:rPr lang="en-US" sz="1200" dirty="0" smtClean="0"/>
              <a:t>Nodes in total</a:t>
            </a:r>
            <a:endParaRPr lang="en-US" sz="1200" dirty="0"/>
          </a:p>
        </p:txBody>
      </p:sp>
      <p:sp>
        <p:nvSpPr>
          <p:cNvPr id="235" name="Sun 234"/>
          <p:cNvSpPr/>
          <p:nvPr/>
        </p:nvSpPr>
        <p:spPr>
          <a:xfrm>
            <a:off x="363343" y="17526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85799" y="1728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139" name="Sun 138"/>
          <p:cNvSpPr/>
          <p:nvPr/>
        </p:nvSpPr>
        <p:spPr>
          <a:xfrm>
            <a:off x="4262088" y="1215788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139" idx="2"/>
            <a:endCxn id="12" idx="9"/>
          </p:cNvCxnSpPr>
          <p:nvPr/>
        </p:nvCxnSpPr>
        <p:spPr>
          <a:xfrm flipH="1">
            <a:off x="4382906" y="1444388"/>
            <a:ext cx="2311" cy="35498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Heptagon 100"/>
          <p:cNvSpPr/>
          <p:nvPr/>
        </p:nvSpPr>
        <p:spPr>
          <a:xfrm rot="11352310">
            <a:off x="7548913" y="517764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ptagon 101"/>
          <p:cNvSpPr/>
          <p:nvPr/>
        </p:nvSpPr>
        <p:spPr>
          <a:xfrm rot="11352310">
            <a:off x="6232107" y="5563553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2862410" y="5581872"/>
            <a:ext cx="1303898" cy="851438"/>
            <a:chOff x="2834004" y="5625604"/>
            <a:chExt cx="1303898" cy="851438"/>
          </a:xfrm>
        </p:grpSpPr>
        <p:sp>
          <p:nvSpPr>
            <p:cNvPr id="190" name="Heptagon 189"/>
            <p:cNvSpPr/>
            <p:nvPr/>
          </p:nvSpPr>
          <p:spPr>
            <a:xfrm rot="11352310">
              <a:off x="2834004" y="608365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7" idx="3"/>
              <a:endCxn id="190" idx="3"/>
            </p:cNvCxnSpPr>
            <p:nvPr/>
          </p:nvCxnSpPr>
          <p:spPr>
            <a:xfrm flipH="1">
              <a:off x="2955869" y="5757585"/>
              <a:ext cx="482290" cy="33247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decagon 6"/>
            <p:cNvSpPr/>
            <p:nvPr/>
          </p:nvSpPr>
          <p:spPr>
            <a:xfrm rot="5400000">
              <a:off x="3417740" y="5625604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Heptagon 162"/>
            <p:cNvSpPr/>
            <p:nvPr/>
          </p:nvSpPr>
          <p:spPr>
            <a:xfrm rot="10800000">
              <a:off x="2997612" y="622342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Heptagon 163"/>
            <p:cNvSpPr/>
            <p:nvPr/>
          </p:nvSpPr>
          <p:spPr>
            <a:xfrm rot="10800000">
              <a:off x="3257073" y="632464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Heptagon 164"/>
            <p:cNvSpPr/>
            <p:nvPr/>
          </p:nvSpPr>
          <p:spPr>
            <a:xfrm rot="10800000">
              <a:off x="3549721" y="632283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Heptagon 165"/>
            <p:cNvSpPr/>
            <p:nvPr/>
          </p:nvSpPr>
          <p:spPr>
            <a:xfrm rot="10800000">
              <a:off x="3985502" y="607244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>
              <a:stCxn id="7" idx="3"/>
              <a:endCxn id="163" idx="3"/>
            </p:cNvCxnSpPr>
            <p:nvPr/>
          </p:nvCxnSpPr>
          <p:spPr>
            <a:xfrm flipH="1">
              <a:off x="3107724" y="5757585"/>
              <a:ext cx="330435" cy="46583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7" idx="2"/>
              <a:endCxn id="164" idx="3"/>
            </p:cNvCxnSpPr>
            <p:nvPr/>
          </p:nvCxnSpPr>
          <p:spPr>
            <a:xfrm flipH="1">
              <a:off x="3367185" y="5778004"/>
              <a:ext cx="106336" cy="54663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7" idx="1"/>
              <a:endCxn id="165" idx="2"/>
            </p:cNvCxnSpPr>
            <p:nvPr/>
          </p:nvCxnSpPr>
          <p:spPr>
            <a:xfrm>
              <a:off x="3514359" y="5778004"/>
              <a:ext cx="77650" cy="54482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7" idx="0"/>
              <a:endCxn id="166" idx="2"/>
            </p:cNvCxnSpPr>
            <p:nvPr/>
          </p:nvCxnSpPr>
          <p:spPr>
            <a:xfrm>
              <a:off x="3549721" y="5757585"/>
              <a:ext cx="478069" cy="31485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Heptagon 97"/>
            <p:cNvSpPr/>
            <p:nvPr/>
          </p:nvSpPr>
          <p:spPr>
            <a:xfrm rot="11352310">
              <a:off x="3789520" y="6209835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7" idx="0"/>
              <a:endCxn id="98" idx="1"/>
            </p:cNvCxnSpPr>
            <p:nvPr/>
          </p:nvCxnSpPr>
          <p:spPr>
            <a:xfrm>
              <a:off x="3549721" y="5757585"/>
              <a:ext cx="244269" cy="49473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/>
          <p:cNvCxnSpPr>
            <a:stCxn id="9" idx="3"/>
            <a:endCxn id="101" idx="3"/>
          </p:cNvCxnSpPr>
          <p:nvPr/>
        </p:nvCxnSpPr>
        <p:spPr>
          <a:xfrm flipH="1">
            <a:off x="7670778" y="4982084"/>
            <a:ext cx="369451" cy="20197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" idx="5"/>
            <a:endCxn id="102" idx="3"/>
          </p:cNvCxnSpPr>
          <p:nvPr/>
        </p:nvCxnSpPr>
        <p:spPr>
          <a:xfrm flipH="1">
            <a:off x="6353972" y="5381784"/>
            <a:ext cx="411364" cy="18817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934200" y="5822511"/>
            <a:ext cx="2346835" cy="839355"/>
            <a:chOff x="6873366" y="5984666"/>
            <a:chExt cx="2346835" cy="839355"/>
          </a:xfrm>
        </p:grpSpPr>
        <p:cxnSp>
          <p:nvCxnSpPr>
            <p:cNvPr id="224" name="Straight Connector 223"/>
            <p:cNvCxnSpPr/>
            <p:nvPr/>
          </p:nvCxnSpPr>
          <p:spPr>
            <a:xfrm flipH="1">
              <a:off x="6875685" y="6140377"/>
              <a:ext cx="287115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7162800" y="5984666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Broker-Daemon Connection</a:t>
              </a:r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6875685" y="6402004"/>
              <a:ext cx="304833" cy="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/>
            <p:cNvSpPr txBox="1"/>
            <p:nvPr/>
          </p:nvSpPr>
          <p:spPr>
            <a:xfrm>
              <a:off x="7162799" y="6270023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Broker-Broker Connection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 flipH="1">
              <a:off x="6873366" y="6702733"/>
              <a:ext cx="287115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7160481" y="6547022"/>
              <a:ext cx="2057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Broker-Driver Connection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18201" y="5659396"/>
            <a:ext cx="1499965" cy="832850"/>
            <a:chOff x="4397595" y="5666646"/>
            <a:chExt cx="1499965" cy="832850"/>
          </a:xfrm>
        </p:grpSpPr>
        <p:sp>
          <p:nvSpPr>
            <p:cNvPr id="99" name="Heptagon 98"/>
            <p:cNvSpPr/>
            <p:nvPr/>
          </p:nvSpPr>
          <p:spPr>
            <a:xfrm rot="11352310">
              <a:off x="4397595" y="614315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519460" y="5666646"/>
              <a:ext cx="1378100" cy="832850"/>
              <a:chOff x="378687" y="5095968"/>
              <a:chExt cx="1378100" cy="832850"/>
            </a:xfrm>
          </p:grpSpPr>
          <p:sp>
            <p:nvSpPr>
              <p:cNvPr id="191" name="Heptagon 190"/>
              <p:cNvSpPr/>
              <p:nvPr/>
            </p:nvSpPr>
            <p:spPr>
              <a:xfrm rot="11352310">
                <a:off x="508715" y="568320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stCxn id="8" idx="9"/>
                <a:endCxn id="191" idx="2"/>
              </p:cNvCxnSpPr>
              <p:nvPr/>
            </p:nvCxnSpPr>
            <p:spPr>
              <a:xfrm flipH="1">
                <a:off x="563630" y="5227949"/>
                <a:ext cx="366655" cy="450812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Dodecagon 7"/>
              <p:cNvSpPr/>
              <p:nvPr/>
            </p:nvSpPr>
            <p:spPr>
              <a:xfrm rot="16200000">
                <a:off x="909866" y="5095968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Heptagon 182"/>
              <p:cNvSpPr/>
              <p:nvPr/>
            </p:nvSpPr>
            <p:spPr>
              <a:xfrm rot="10800000">
                <a:off x="793501" y="5762430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Heptagon 183"/>
              <p:cNvSpPr/>
              <p:nvPr/>
            </p:nvSpPr>
            <p:spPr>
              <a:xfrm rot="10800000">
                <a:off x="1062267" y="5776418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Heptagon 184"/>
              <p:cNvSpPr/>
              <p:nvPr/>
            </p:nvSpPr>
            <p:spPr>
              <a:xfrm rot="10800000">
                <a:off x="1330307" y="570291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Heptagon 185"/>
              <p:cNvSpPr/>
              <p:nvPr/>
            </p:nvSpPr>
            <p:spPr>
              <a:xfrm rot="10800000">
                <a:off x="1604387" y="558368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>
                <a:stCxn id="8" idx="8"/>
                <a:endCxn id="183" idx="3"/>
              </p:cNvCxnSpPr>
              <p:nvPr/>
            </p:nvCxnSpPr>
            <p:spPr>
              <a:xfrm flipH="1">
                <a:off x="903613" y="5248368"/>
                <a:ext cx="62034" cy="514061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8" idx="7"/>
                <a:endCxn id="184" idx="2"/>
              </p:cNvCxnSpPr>
              <p:nvPr/>
            </p:nvCxnSpPr>
            <p:spPr>
              <a:xfrm>
                <a:off x="1006485" y="5248368"/>
                <a:ext cx="98070" cy="52804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8" idx="6"/>
                <a:endCxn id="185" idx="2"/>
              </p:cNvCxnSpPr>
              <p:nvPr/>
            </p:nvCxnSpPr>
            <p:spPr>
              <a:xfrm>
                <a:off x="1041847" y="5227949"/>
                <a:ext cx="330748" cy="474964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8" idx="5"/>
              </p:cNvCxnSpPr>
              <p:nvPr/>
            </p:nvCxnSpPr>
            <p:spPr>
              <a:xfrm>
                <a:off x="1062266" y="5192587"/>
                <a:ext cx="510802" cy="476773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8" idx="10"/>
                <a:endCxn id="99" idx="3"/>
              </p:cNvCxnSpPr>
              <p:nvPr/>
            </p:nvCxnSpPr>
            <p:spPr>
              <a:xfrm flipH="1">
                <a:off x="378687" y="5192587"/>
                <a:ext cx="531179" cy="386296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075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Estimation of Broadcasting 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-342900" fontAlgn="base">
                  <a:lnSpc>
                    <a:spcPct val="12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𝑡</m:t>
                    </m:r>
                    <m:r>
                      <a:rPr lang="en-US" sz="2200" i="1" ker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kern="0">
                            <a:latin typeface="Cambria Math"/>
                          </a:rPr>
                          <m:t>𝑏</m:t>
                        </m:r>
                        <m:r>
                          <a:rPr lang="en-US" sz="2200" i="1" ker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200" i="1" kern="0">
                        <a:latin typeface="Cambria Math"/>
                      </a:rPr>
                      <m:t>𝛼</m:t>
                    </m:r>
                    <m:r>
                      <a:rPr lang="en-US" sz="2200" i="1" ker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 ker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ker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200" i="1" kern="0">
                            <a:latin typeface="Cambria Math"/>
                          </a:rPr>
                          <m:t>𝑏</m:t>
                        </m:r>
                        <m:r>
                          <a:rPr lang="en-US" sz="2200" i="1" ker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2200" i="1" ker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comes to the minimum when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𝑏</m:t>
                    </m:r>
                    <m:r>
                      <a:rPr lang="en-US" sz="2200" i="1" ker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ker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 kern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sz="2200" i="1" kern="0">
                        <a:latin typeface="Cambria Math"/>
                      </a:rPr>
                      <m:t>+1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𝑡</m:t>
                    </m:r>
                    <m:r>
                      <a:rPr lang="en-US" sz="2200" i="1" ker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200" i="1" ker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 kern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𝛼</m:t>
                    </m:r>
                  </m:oMath>
                </a14:m>
                <a:endParaRPr lang="en-US" sz="2200" i="1" kern="0" dirty="0">
                  <a:latin typeface="Book Antiqua" pitchFamily="18" charset="0"/>
                </a:endParaRPr>
              </a:p>
              <a:p>
                <a:pPr marL="857250" lvl="1" indent="-342900" fontAlgn="base">
                  <a:lnSpc>
                    <a:spcPct val="12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is the number of Twister Daemon Nodes</a:t>
                </a:r>
              </a:p>
              <a:p>
                <a:pPr marL="857250" lvl="1" indent="-342900" fontAlgn="base">
                  <a:lnSpc>
                    <a:spcPct val="12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is the number of brokers</a:t>
                </a:r>
              </a:p>
              <a:p>
                <a:pPr marL="857250" lvl="1" indent="-342900" fontAlgn="base">
                  <a:lnSpc>
                    <a:spcPct val="125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Blip>
                    <a:blip r:embed="rId2"/>
                  </a:buBlip>
                  <a:defRPr/>
                </a:pPr>
                <a14:m>
                  <m:oMath xmlns:m="http://schemas.openxmlformats.org/officeDocument/2006/math">
                    <m:r>
                      <a:rPr lang="en-US" sz="2200" i="1" ker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i="1" kern="0" dirty="0">
                    <a:latin typeface="Book Antiqua" pitchFamily="18" charset="0"/>
                  </a:rPr>
                  <a:t> is the transmission time for each sending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4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Comparison of Twister-MDS Execution Time between Method B and Method 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200" dirty="0"/>
              <a:t>(100 iterations</a:t>
            </a:r>
            <a:r>
              <a:rPr lang="en-US" sz="2200" dirty="0" smtClean="0"/>
              <a:t>, 200 broadcastings,  </a:t>
            </a:r>
            <a:r>
              <a:rPr lang="en-US" sz="2200" dirty="0"/>
              <a:t>40 nodes, </a:t>
            </a:r>
            <a:r>
              <a:rPr lang="en-US" sz="2200" dirty="0" smtClean="0"/>
              <a:t>51200 </a:t>
            </a:r>
            <a:r>
              <a:rPr lang="en-US" sz="2200" dirty="0"/>
              <a:t>data </a:t>
            </a:r>
            <a:r>
              <a:rPr lang="en-US" sz="2200" dirty="0" smtClean="0"/>
              <a:t>points)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2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47214"/>
              </p:ext>
            </p:extLst>
          </p:nvPr>
        </p:nvGraphicFramePr>
        <p:xfrm>
          <a:off x="310887" y="1446691"/>
          <a:ext cx="8534400" cy="48615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336026"/>
                <a:gridCol w="4198374"/>
              </a:tblGrid>
              <a:tr h="1371600">
                <a:tc>
                  <a:txBody>
                    <a:bodyPr/>
                    <a:lstStyle/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Twister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571500" lvl="2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Bingjing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Zhang</a:t>
                      </a:r>
                    </a:p>
                    <a:p>
                      <a:pPr marL="365760" lvl="2" indent="0" algn="r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Microsoft Foundation Grant, Indiana University's Faculty Research Support Program and NSF OCI-1032677 Grant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Twister4Azure</a:t>
                      </a:r>
                    </a:p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Thilina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Gunarathne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Microsoft Azure Grant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403">
                <a:tc>
                  <a:txBody>
                    <a:bodyPr/>
                    <a:lstStyle/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High-Performance </a:t>
                      </a:r>
                      <a:b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Visualization Algorithms </a:t>
                      </a:r>
                      <a:b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For Data-Intensive Analysis</a:t>
                      </a: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Seung-Hee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Bae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 and Jong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Youl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Choi </a:t>
                      </a: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NIH Grant 1RC2HG005806-01</a:t>
                      </a: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endParaRPr lang="en-US" sz="12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2" descr="http://salsahpc.indiana.edu/sites/default/files/salsa_files/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12" y="1447800"/>
            <a:ext cx="10990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alsahpc.indiana.edu/sites/default/files/salsa_files/Bae_121by154_pixe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4760431" y="4416911"/>
            <a:ext cx="1198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alsahpc.indiana.edu/sites/default/files/salsa_files/jycho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6911"/>
            <a:ext cx="9762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Presenter Introduction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019" y="3045311"/>
            <a:ext cx="13688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04" y="341222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Method C</a:t>
            </a:r>
          </a:p>
        </p:txBody>
      </p:sp>
      <p:sp>
        <p:nvSpPr>
          <p:cNvPr id="108" name="Heptagon 107"/>
          <p:cNvSpPr/>
          <p:nvPr/>
        </p:nvSpPr>
        <p:spPr>
          <a:xfrm rot="18696956">
            <a:off x="412375" y="11463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decagon 108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8118" y="1066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11636" y="1205762"/>
            <a:ext cx="21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 </a:t>
            </a:r>
            <a:r>
              <a:rPr lang="en-US" sz="1200" dirty="0"/>
              <a:t>Brokers </a:t>
            </a:r>
            <a:r>
              <a:rPr lang="en-US" sz="1200" dirty="0" smtClean="0"/>
              <a:t>and 4 </a:t>
            </a:r>
            <a:r>
              <a:rPr lang="en-US" sz="1200" dirty="0"/>
              <a:t>Computing </a:t>
            </a:r>
            <a:r>
              <a:rPr lang="en-US" sz="1200" dirty="0" smtClean="0"/>
              <a:t>Nodes in total</a:t>
            </a:r>
            <a:endParaRPr lang="en-US" sz="1200" dirty="0"/>
          </a:p>
        </p:txBody>
      </p:sp>
      <p:sp>
        <p:nvSpPr>
          <p:cNvPr id="235" name="Sun 234"/>
          <p:cNvSpPr/>
          <p:nvPr/>
        </p:nvSpPr>
        <p:spPr>
          <a:xfrm>
            <a:off x="363343" y="17526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85799" y="1728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139" name="Sun 138"/>
          <p:cNvSpPr/>
          <p:nvPr/>
        </p:nvSpPr>
        <p:spPr>
          <a:xfrm>
            <a:off x="4259442" y="1215788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>
            <a:stCxn id="139" idx="2"/>
            <a:endCxn id="140" idx="11"/>
          </p:cNvCxnSpPr>
          <p:nvPr/>
        </p:nvCxnSpPr>
        <p:spPr>
          <a:xfrm>
            <a:off x="4382571" y="1444388"/>
            <a:ext cx="1657500" cy="1571231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6555519" y="5794511"/>
            <a:ext cx="287115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6842634" y="56388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Broker-Daemon Connection</a:t>
            </a:r>
          </a:p>
        </p:txBody>
      </p:sp>
      <p:cxnSp>
        <p:nvCxnSpPr>
          <p:cNvPr id="120" name="Straight Connector 119"/>
          <p:cNvCxnSpPr/>
          <p:nvPr/>
        </p:nvCxnSpPr>
        <p:spPr>
          <a:xfrm flipH="1">
            <a:off x="6553200" y="6093133"/>
            <a:ext cx="28711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840315" y="5937422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Broker-Driver Connection</a:t>
            </a:r>
          </a:p>
        </p:txBody>
      </p:sp>
      <p:cxnSp>
        <p:nvCxnSpPr>
          <p:cNvPr id="147" name="Straight Connector 146"/>
          <p:cNvCxnSpPr>
            <a:stCxn id="129" idx="6"/>
            <a:endCxn id="163" idx="3"/>
          </p:cNvCxnSpPr>
          <p:nvPr/>
        </p:nvCxnSpPr>
        <p:spPr>
          <a:xfrm flipH="1">
            <a:off x="2986736" y="3169322"/>
            <a:ext cx="1347982" cy="211464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0" idx="6"/>
            <a:endCxn id="163" idx="3"/>
          </p:cNvCxnSpPr>
          <p:nvPr/>
        </p:nvCxnSpPr>
        <p:spPr>
          <a:xfrm flipH="1">
            <a:off x="2986736" y="3166847"/>
            <a:ext cx="3072189" cy="211712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23" idx="6"/>
            <a:endCxn id="168" idx="3"/>
          </p:cNvCxnSpPr>
          <p:nvPr/>
        </p:nvCxnSpPr>
        <p:spPr>
          <a:xfrm>
            <a:off x="3472614" y="3170559"/>
            <a:ext cx="352322" cy="211564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34" idx="6"/>
            <a:endCxn id="163" idx="3"/>
          </p:cNvCxnSpPr>
          <p:nvPr/>
        </p:nvCxnSpPr>
        <p:spPr>
          <a:xfrm flipH="1">
            <a:off x="2986736" y="3168084"/>
            <a:ext cx="2210085" cy="211588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4" idx="6"/>
            <a:endCxn id="168" idx="3"/>
          </p:cNvCxnSpPr>
          <p:nvPr/>
        </p:nvCxnSpPr>
        <p:spPr>
          <a:xfrm flipH="1">
            <a:off x="3824936" y="3168084"/>
            <a:ext cx="1371885" cy="211811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129" idx="6"/>
            <a:endCxn id="168" idx="3"/>
          </p:cNvCxnSpPr>
          <p:nvPr/>
        </p:nvCxnSpPr>
        <p:spPr>
          <a:xfrm flipH="1">
            <a:off x="3824936" y="3169322"/>
            <a:ext cx="509782" cy="211687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Dodecagon 77"/>
          <p:cNvSpPr/>
          <p:nvPr/>
        </p:nvSpPr>
        <p:spPr>
          <a:xfrm rot="19373581">
            <a:off x="2545143" y="3017457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decagon 122"/>
          <p:cNvSpPr/>
          <p:nvPr/>
        </p:nvSpPr>
        <p:spPr>
          <a:xfrm rot="19373581">
            <a:off x="3407247" y="30162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odecagon 128"/>
          <p:cNvSpPr/>
          <p:nvPr/>
        </p:nvSpPr>
        <p:spPr>
          <a:xfrm rot="19373581">
            <a:off x="4269351" y="3014983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Dodecagon 133"/>
          <p:cNvSpPr/>
          <p:nvPr/>
        </p:nvSpPr>
        <p:spPr>
          <a:xfrm rot="19373581">
            <a:off x="5131454" y="3013745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Dodecagon 139"/>
          <p:cNvSpPr/>
          <p:nvPr/>
        </p:nvSpPr>
        <p:spPr>
          <a:xfrm rot="19373581">
            <a:off x="5993558" y="3012508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Heptagon 162"/>
          <p:cNvSpPr/>
          <p:nvPr/>
        </p:nvSpPr>
        <p:spPr>
          <a:xfrm rot="8108895">
            <a:off x="2940237" y="528570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Heptagon 167"/>
          <p:cNvSpPr/>
          <p:nvPr/>
        </p:nvSpPr>
        <p:spPr>
          <a:xfrm rot="8108895">
            <a:off x="3778437" y="528793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Heptagon 171"/>
          <p:cNvSpPr/>
          <p:nvPr/>
        </p:nvSpPr>
        <p:spPr>
          <a:xfrm rot="8108895">
            <a:off x="4679763" y="529016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Heptagon 182"/>
          <p:cNvSpPr/>
          <p:nvPr/>
        </p:nvSpPr>
        <p:spPr>
          <a:xfrm rot="8108895">
            <a:off x="5531037" y="529239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/>
          <p:cNvCxnSpPr>
            <a:stCxn id="78" idx="6"/>
            <a:endCxn id="163" idx="3"/>
          </p:cNvCxnSpPr>
          <p:nvPr/>
        </p:nvCxnSpPr>
        <p:spPr>
          <a:xfrm>
            <a:off x="2610510" y="3171796"/>
            <a:ext cx="376226" cy="211217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78" idx="6"/>
            <a:endCxn id="168" idx="3"/>
          </p:cNvCxnSpPr>
          <p:nvPr/>
        </p:nvCxnSpPr>
        <p:spPr>
          <a:xfrm>
            <a:off x="2610510" y="3171796"/>
            <a:ext cx="1214426" cy="211440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78" idx="6"/>
            <a:endCxn id="172" idx="3"/>
          </p:cNvCxnSpPr>
          <p:nvPr/>
        </p:nvCxnSpPr>
        <p:spPr>
          <a:xfrm>
            <a:off x="2610510" y="3171796"/>
            <a:ext cx="2115752" cy="211663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123" idx="6"/>
            <a:endCxn id="172" idx="3"/>
          </p:cNvCxnSpPr>
          <p:nvPr/>
        </p:nvCxnSpPr>
        <p:spPr>
          <a:xfrm>
            <a:off x="3472614" y="3170559"/>
            <a:ext cx="1253648" cy="211787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29" idx="6"/>
            <a:endCxn id="172" idx="3"/>
          </p:cNvCxnSpPr>
          <p:nvPr/>
        </p:nvCxnSpPr>
        <p:spPr>
          <a:xfrm>
            <a:off x="4334718" y="3169322"/>
            <a:ext cx="391544" cy="2119107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140" idx="6"/>
            <a:endCxn id="168" idx="3"/>
          </p:cNvCxnSpPr>
          <p:nvPr/>
        </p:nvCxnSpPr>
        <p:spPr>
          <a:xfrm flipH="1">
            <a:off x="3824936" y="3166847"/>
            <a:ext cx="2233989" cy="211935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34" idx="6"/>
            <a:endCxn id="172" idx="3"/>
          </p:cNvCxnSpPr>
          <p:nvPr/>
        </p:nvCxnSpPr>
        <p:spPr>
          <a:xfrm flipH="1">
            <a:off x="4726262" y="3168084"/>
            <a:ext cx="470559" cy="2120345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40" idx="6"/>
            <a:endCxn id="172" idx="3"/>
          </p:cNvCxnSpPr>
          <p:nvPr/>
        </p:nvCxnSpPr>
        <p:spPr>
          <a:xfrm flipH="1">
            <a:off x="4726262" y="3166847"/>
            <a:ext cx="1332663" cy="212158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40" idx="6"/>
            <a:endCxn id="183" idx="3"/>
          </p:cNvCxnSpPr>
          <p:nvPr/>
        </p:nvCxnSpPr>
        <p:spPr>
          <a:xfrm flipH="1">
            <a:off x="5577536" y="3166847"/>
            <a:ext cx="481389" cy="2123813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34" idx="6"/>
            <a:endCxn id="183" idx="3"/>
          </p:cNvCxnSpPr>
          <p:nvPr/>
        </p:nvCxnSpPr>
        <p:spPr>
          <a:xfrm>
            <a:off x="5196821" y="3168084"/>
            <a:ext cx="380715" cy="2122576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123" idx="6"/>
            <a:endCxn id="183" idx="3"/>
          </p:cNvCxnSpPr>
          <p:nvPr/>
        </p:nvCxnSpPr>
        <p:spPr>
          <a:xfrm>
            <a:off x="3472614" y="3170559"/>
            <a:ext cx="2104922" cy="2120101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29" idx="6"/>
            <a:endCxn id="183" idx="3"/>
          </p:cNvCxnSpPr>
          <p:nvPr/>
        </p:nvCxnSpPr>
        <p:spPr>
          <a:xfrm>
            <a:off x="4334718" y="3169322"/>
            <a:ext cx="1242818" cy="2121338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23" idx="6"/>
            <a:endCxn id="163" idx="3"/>
          </p:cNvCxnSpPr>
          <p:nvPr/>
        </p:nvCxnSpPr>
        <p:spPr>
          <a:xfrm flipH="1">
            <a:off x="2986736" y="3170559"/>
            <a:ext cx="485878" cy="2113409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78" idx="6"/>
            <a:endCxn id="183" idx="3"/>
          </p:cNvCxnSpPr>
          <p:nvPr/>
        </p:nvCxnSpPr>
        <p:spPr>
          <a:xfrm>
            <a:off x="2610510" y="3171796"/>
            <a:ext cx="2967026" cy="2118864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139" idx="2"/>
            <a:endCxn id="78" idx="0"/>
          </p:cNvCxnSpPr>
          <p:nvPr/>
        </p:nvCxnSpPr>
        <p:spPr>
          <a:xfrm flipH="1">
            <a:off x="2632176" y="1444388"/>
            <a:ext cx="1750395" cy="157113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139" idx="2"/>
            <a:endCxn id="134" idx="11"/>
          </p:cNvCxnSpPr>
          <p:nvPr/>
        </p:nvCxnSpPr>
        <p:spPr>
          <a:xfrm>
            <a:off x="4382571" y="1444388"/>
            <a:ext cx="795396" cy="157246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139" idx="2"/>
            <a:endCxn id="129" idx="0"/>
          </p:cNvCxnSpPr>
          <p:nvPr/>
        </p:nvCxnSpPr>
        <p:spPr>
          <a:xfrm flipH="1">
            <a:off x="4356384" y="1444388"/>
            <a:ext cx="26187" cy="156865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139" idx="2"/>
            <a:endCxn id="123" idx="0"/>
          </p:cNvCxnSpPr>
          <p:nvPr/>
        </p:nvCxnSpPr>
        <p:spPr>
          <a:xfrm flipH="1">
            <a:off x="3494280" y="1444388"/>
            <a:ext cx="888291" cy="1569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Twister-Kmeans: Centroids Splitting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6546" y="2426043"/>
            <a:ext cx="1981200" cy="2819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Centroids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55973" y="1981200"/>
            <a:ext cx="24384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5973" y="2819400"/>
            <a:ext cx="24384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5973" y="3657600"/>
            <a:ext cx="24384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5973" y="5029200"/>
            <a:ext cx="24384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N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3455773"/>
            <a:ext cx="1295400" cy="88762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58370" y="4513068"/>
            <a:ext cx="0" cy="439932"/>
          </a:xfrm>
          <a:prstGeom prst="line">
            <a:avLst/>
          </a:prstGeom>
          <a:ln w="53975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Twister-Kmeans: Centroids Broadcasting</a:t>
            </a:r>
          </a:p>
        </p:txBody>
      </p:sp>
      <p:sp>
        <p:nvSpPr>
          <p:cNvPr id="11" name="Sun 10"/>
          <p:cNvSpPr/>
          <p:nvPr/>
        </p:nvSpPr>
        <p:spPr>
          <a:xfrm>
            <a:off x="4259442" y="1215788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7" idx="6"/>
            <a:endCxn id="30" idx="3"/>
          </p:cNvCxnSpPr>
          <p:nvPr/>
        </p:nvCxnSpPr>
        <p:spPr>
          <a:xfrm flipH="1">
            <a:off x="2986736" y="3169322"/>
            <a:ext cx="1746664" cy="2114646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2819400"/>
            <a:ext cx="146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Centroid 1</a:t>
            </a:r>
          </a:p>
        </p:txBody>
      </p:sp>
      <p:cxnSp>
        <p:nvCxnSpPr>
          <p:cNvPr id="21" name="Straight Connector 20"/>
          <p:cNvCxnSpPr>
            <a:stCxn id="26" idx="6"/>
            <a:endCxn id="31" idx="3"/>
          </p:cNvCxnSpPr>
          <p:nvPr/>
        </p:nvCxnSpPr>
        <p:spPr>
          <a:xfrm flipH="1">
            <a:off x="3824936" y="3170559"/>
            <a:ext cx="46360" cy="211564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  <a:endCxn id="30" idx="3"/>
          </p:cNvCxnSpPr>
          <p:nvPr/>
        </p:nvCxnSpPr>
        <p:spPr>
          <a:xfrm flipH="1">
            <a:off x="2986736" y="3168084"/>
            <a:ext cx="2608767" cy="2115884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8" idx="6"/>
            <a:endCxn id="31" idx="3"/>
          </p:cNvCxnSpPr>
          <p:nvPr/>
        </p:nvCxnSpPr>
        <p:spPr>
          <a:xfrm flipH="1">
            <a:off x="3824936" y="3168084"/>
            <a:ext cx="1770567" cy="2118115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6"/>
            <a:endCxn id="31" idx="3"/>
          </p:cNvCxnSpPr>
          <p:nvPr/>
        </p:nvCxnSpPr>
        <p:spPr>
          <a:xfrm flipH="1">
            <a:off x="3824936" y="3169322"/>
            <a:ext cx="908464" cy="2116877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decagon 24"/>
          <p:cNvSpPr/>
          <p:nvPr/>
        </p:nvSpPr>
        <p:spPr>
          <a:xfrm rot="19373581">
            <a:off x="2943825" y="3017457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decagon 25"/>
          <p:cNvSpPr/>
          <p:nvPr/>
        </p:nvSpPr>
        <p:spPr>
          <a:xfrm rot="19373581">
            <a:off x="3805929" y="30162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decagon 26"/>
          <p:cNvSpPr/>
          <p:nvPr/>
        </p:nvSpPr>
        <p:spPr>
          <a:xfrm rot="19373581">
            <a:off x="4668033" y="3014983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decagon 27"/>
          <p:cNvSpPr/>
          <p:nvPr/>
        </p:nvSpPr>
        <p:spPr>
          <a:xfrm rot="19373581">
            <a:off x="5530136" y="3013745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ptagon 29"/>
          <p:cNvSpPr/>
          <p:nvPr/>
        </p:nvSpPr>
        <p:spPr>
          <a:xfrm rot="8108895">
            <a:off x="2940237" y="528570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ptagon 30"/>
          <p:cNvSpPr/>
          <p:nvPr/>
        </p:nvSpPr>
        <p:spPr>
          <a:xfrm rot="8108895">
            <a:off x="3778437" y="528793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ptagon 31"/>
          <p:cNvSpPr/>
          <p:nvPr/>
        </p:nvSpPr>
        <p:spPr>
          <a:xfrm rot="8108895">
            <a:off x="4679763" y="5290168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ptagon 32"/>
          <p:cNvSpPr/>
          <p:nvPr/>
        </p:nvSpPr>
        <p:spPr>
          <a:xfrm rot="8108895">
            <a:off x="5531037" y="5292399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5" idx="6"/>
            <a:endCxn id="30" idx="3"/>
          </p:cNvCxnSpPr>
          <p:nvPr/>
        </p:nvCxnSpPr>
        <p:spPr>
          <a:xfrm flipH="1">
            <a:off x="2986736" y="3171796"/>
            <a:ext cx="22456" cy="2112172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6"/>
            <a:endCxn id="31" idx="3"/>
          </p:cNvCxnSpPr>
          <p:nvPr/>
        </p:nvCxnSpPr>
        <p:spPr>
          <a:xfrm>
            <a:off x="3009192" y="3171796"/>
            <a:ext cx="815744" cy="2114403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6"/>
            <a:endCxn id="32" idx="3"/>
          </p:cNvCxnSpPr>
          <p:nvPr/>
        </p:nvCxnSpPr>
        <p:spPr>
          <a:xfrm>
            <a:off x="3009192" y="3171796"/>
            <a:ext cx="1717070" cy="2116633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6"/>
            <a:endCxn id="32" idx="3"/>
          </p:cNvCxnSpPr>
          <p:nvPr/>
        </p:nvCxnSpPr>
        <p:spPr>
          <a:xfrm>
            <a:off x="3871296" y="3170559"/>
            <a:ext cx="854966" cy="211787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6"/>
            <a:endCxn id="32" idx="3"/>
          </p:cNvCxnSpPr>
          <p:nvPr/>
        </p:nvCxnSpPr>
        <p:spPr>
          <a:xfrm flipH="1">
            <a:off x="4726262" y="3169322"/>
            <a:ext cx="7138" cy="2119107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8" idx="6"/>
            <a:endCxn id="32" idx="3"/>
          </p:cNvCxnSpPr>
          <p:nvPr/>
        </p:nvCxnSpPr>
        <p:spPr>
          <a:xfrm flipH="1">
            <a:off x="4726262" y="3168084"/>
            <a:ext cx="869241" cy="2120345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6"/>
            <a:endCxn id="33" idx="3"/>
          </p:cNvCxnSpPr>
          <p:nvPr/>
        </p:nvCxnSpPr>
        <p:spPr>
          <a:xfrm flipH="1">
            <a:off x="5577536" y="3168084"/>
            <a:ext cx="17967" cy="2122576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6"/>
            <a:endCxn id="33" idx="3"/>
          </p:cNvCxnSpPr>
          <p:nvPr/>
        </p:nvCxnSpPr>
        <p:spPr>
          <a:xfrm>
            <a:off x="3871296" y="3170559"/>
            <a:ext cx="1706240" cy="2120101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3" idx="3"/>
          </p:cNvCxnSpPr>
          <p:nvPr/>
        </p:nvCxnSpPr>
        <p:spPr>
          <a:xfrm>
            <a:off x="4733400" y="3169322"/>
            <a:ext cx="844136" cy="2121338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  <a:endCxn id="30" idx="3"/>
          </p:cNvCxnSpPr>
          <p:nvPr/>
        </p:nvCxnSpPr>
        <p:spPr>
          <a:xfrm flipH="1">
            <a:off x="2986736" y="3170559"/>
            <a:ext cx="884560" cy="2113409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6"/>
            <a:endCxn id="33" idx="3"/>
          </p:cNvCxnSpPr>
          <p:nvPr/>
        </p:nvCxnSpPr>
        <p:spPr>
          <a:xfrm>
            <a:off x="3009192" y="3171796"/>
            <a:ext cx="2568344" cy="2118864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2"/>
            <a:endCxn id="25" idx="0"/>
          </p:cNvCxnSpPr>
          <p:nvPr/>
        </p:nvCxnSpPr>
        <p:spPr>
          <a:xfrm flipH="1">
            <a:off x="3030858" y="1444388"/>
            <a:ext cx="1351713" cy="157113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2"/>
            <a:endCxn id="28" idx="11"/>
          </p:cNvCxnSpPr>
          <p:nvPr/>
        </p:nvCxnSpPr>
        <p:spPr>
          <a:xfrm>
            <a:off x="4382571" y="1444388"/>
            <a:ext cx="1194078" cy="157246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2"/>
            <a:endCxn id="27" idx="0"/>
          </p:cNvCxnSpPr>
          <p:nvPr/>
        </p:nvCxnSpPr>
        <p:spPr>
          <a:xfrm>
            <a:off x="4382571" y="1444388"/>
            <a:ext cx="372495" cy="156865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2"/>
            <a:endCxn id="26" idx="0"/>
          </p:cNvCxnSpPr>
          <p:nvPr/>
        </p:nvCxnSpPr>
        <p:spPr>
          <a:xfrm flipH="1">
            <a:off x="3892962" y="1444388"/>
            <a:ext cx="489609" cy="1569893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eptagon 62"/>
          <p:cNvSpPr/>
          <p:nvPr/>
        </p:nvSpPr>
        <p:spPr>
          <a:xfrm rot="18696956">
            <a:off x="412376" y="17559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decagon 63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68118" y="1676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Daemon Node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67" name="Sun 66"/>
          <p:cNvSpPr/>
          <p:nvPr/>
        </p:nvSpPr>
        <p:spPr>
          <a:xfrm>
            <a:off x="363343" y="1167200"/>
            <a:ext cx="246257" cy="2286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5799" y="11430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Driver Node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2760882" y="2816423"/>
            <a:ext cx="146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Centroid 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01918" y="2816423"/>
            <a:ext cx="146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Centroid 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57800" y="2816423"/>
            <a:ext cx="146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</a:rPr>
              <a:t>Centroid 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209800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09800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09800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18641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52800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352800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52800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61641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28441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28441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428441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37282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571441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71441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71441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80282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15" y="36481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 to Reduce</a:t>
            </a:r>
          </a:p>
        </p:txBody>
      </p:sp>
      <p:cxnSp>
        <p:nvCxnSpPr>
          <p:cNvPr id="17" name="Straight Connector 16"/>
          <p:cNvCxnSpPr>
            <a:stCxn id="27" idx="6"/>
            <a:endCxn id="30" idx="3"/>
          </p:cNvCxnSpPr>
          <p:nvPr/>
        </p:nvCxnSpPr>
        <p:spPr>
          <a:xfrm flipH="1">
            <a:off x="3443936" y="3931322"/>
            <a:ext cx="866878" cy="1352646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6"/>
            <a:endCxn id="30" idx="3"/>
          </p:cNvCxnSpPr>
          <p:nvPr/>
        </p:nvCxnSpPr>
        <p:spPr>
          <a:xfrm flipH="1">
            <a:off x="3443936" y="3928847"/>
            <a:ext cx="2591085" cy="1355121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6"/>
            <a:endCxn id="31" idx="3"/>
          </p:cNvCxnSpPr>
          <p:nvPr/>
        </p:nvCxnSpPr>
        <p:spPr>
          <a:xfrm>
            <a:off x="3448710" y="3932559"/>
            <a:ext cx="833426" cy="135364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8" idx="6"/>
            <a:endCxn id="30" idx="3"/>
          </p:cNvCxnSpPr>
          <p:nvPr/>
        </p:nvCxnSpPr>
        <p:spPr>
          <a:xfrm flipH="1">
            <a:off x="3443936" y="3930084"/>
            <a:ext cx="1728981" cy="1353884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8" idx="6"/>
            <a:endCxn id="31" idx="3"/>
          </p:cNvCxnSpPr>
          <p:nvPr/>
        </p:nvCxnSpPr>
        <p:spPr>
          <a:xfrm flipH="1">
            <a:off x="4282136" y="3930084"/>
            <a:ext cx="890781" cy="1356115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7" idx="6"/>
            <a:endCxn id="31" idx="3"/>
          </p:cNvCxnSpPr>
          <p:nvPr/>
        </p:nvCxnSpPr>
        <p:spPr>
          <a:xfrm flipH="1">
            <a:off x="4282136" y="3931322"/>
            <a:ext cx="28678" cy="1354877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decagon 25"/>
          <p:cNvSpPr/>
          <p:nvPr/>
        </p:nvSpPr>
        <p:spPr>
          <a:xfrm rot="19373581">
            <a:off x="3383343" y="37782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decagon 26"/>
          <p:cNvSpPr/>
          <p:nvPr/>
        </p:nvSpPr>
        <p:spPr>
          <a:xfrm rot="19373581">
            <a:off x="4245447" y="3776983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decagon 27"/>
          <p:cNvSpPr/>
          <p:nvPr/>
        </p:nvSpPr>
        <p:spPr>
          <a:xfrm rot="19373581">
            <a:off x="5107550" y="3775745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decagon 28"/>
          <p:cNvSpPr/>
          <p:nvPr/>
        </p:nvSpPr>
        <p:spPr>
          <a:xfrm rot="19373581">
            <a:off x="5969654" y="3774508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ptagon 29"/>
          <p:cNvSpPr/>
          <p:nvPr/>
        </p:nvSpPr>
        <p:spPr>
          <a:xfrm rot="8108895">
            <a:off x="3397437" y="5285707"/>
            <a:ext cx="152400" cy="152400"/>
          </a:xfrm>
          <a:prstGeom prst="hep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ptagon 30"/>
          <p:cNvSpPr/>
          <p:nvPr/>
        </p:nvSpPr>
        <p:spPr>
          <a:xfrm rot="8108895">
            <a:off x="4235637" y="5287938"/>
            <a:ext cx="152400" cy="152400"/>
          </a:xfrm>
          <a:prstGeom prst="hep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ptagon 31"/>
          <p:cNvSpPr/>
          <p:nvPr/>
        </p:nvSpPr>
        <p:spPr>
          <a:xfrm rot="8108895">
            <a:off x="5136963" y="5290168"/>
            <a:ext cx="152400" cy="152400"/>
          </a:xfrm>
          <a:prstGeom prst="hep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ptagon 32"/>
          <p:cNvSpPr/>
          <p:nvPr/>
        </p:nvSpPr>
        <p:spPr>
          <a:xfrm rot="8108895">
            <a:off x="5988237" y="5292399"/>
            <a:ext cx="152400" cy="152400"/>
          </a:xfrm>
          <a:prstGeom prst="hep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26" idx="6"/>
            <a:endCxn id="32" idx="3"/>
          </p:cNvCxnSpPr>
          <p:nvPr/>
        </p:nvCxnSpPr>
        <p:spPr>
          <a:xfrm>
            <a:off x="3448710" y="3932559"/>
            <a:ext cx="1734752" cy="135587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6"/>
            <a:endCxn id="32" idx="3"/>
          </p:cNvCxnSpPr>
          <p:nvPr/>
        </p:nvCxnSpPr>
        <p:spPr>
          <a:xfrm>
            <a:off x="4310814" y="3931322"/>
            <a:ext cx="872648" cy="1357107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9" idx="6"/>
            <a:endCxn id="31" idx="3"/>
          </p:cNvCxnSpPr>
          <p:nvPr/>
        </p:nvCxnSpPr>
        <p:spPr>
          <a:xfrm flipH="1">
            <a:off x="4282136" y="3928847"/>
            <a:ext cx="1752885" cy="1357352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8" idx="6"/>
            <a:endCxn id="32" idx="3"/>
          </p:cNvCxnSpPr>
          <p:nvPr/>
        </p:nvCxnSpPr>
        <p:spPr>
          <a:xfrm>
            <a:off x="5172917" y="3930084"/>
            <a:ext cx="10545" cy="1358345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6"/>
            <a:endCxn id="32" idx="3"/>
          </p:cNvCxnSpPr>
          <p:nvPr/>
        </p:nvCxnSpPr>
        <p:spPr>
          <a:xfrm flipH="1">
            <a:off x="5183462" y="3928847"/>
            <a:ext cx="851559" cy="1359582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6"/>
            <a:endCxn id="33" idx="3"/>
          </p:cNvCxnSpPr>
          <p:nvPr/>
        </p:nvCxnSpPr>
        <p:spPr>
          <a:xfrm flipH="1">
            <a:off x="6034736" y="3928847"/>
            <a:ext cx="285" cy="1361813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6"/>
            <a:endCxn id="33" idx="3"/>
          </p:cNvCxnSpPr>
          <p:nvPr/>
        </p:nvCxnSpPr>
        <p:spPr>
          <a:xfrm>
            <a:off x="5172917" y="3930084"/>
            <a:ext cx="861819" cy="1360576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6" idx="6"/>
            <a:endCxn id="33" idx="3"/>
          </p:cNvCxnSpPr>
          <p:nvPr/>
        </p:nvCxnSpPr>
        <p:spPr>
          <a:xfrm>
            <a:off x="3448710" y="3932559"/>
            <a:ext cx="2586026" cy="1358101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3" idx="3"/>
          </p:cNvCxnSpPr>
          <p:nvPr/>
        </p:nvCxnSpPr>
        <p:spPr>
          <a:xfrm>
            <a:off x="4310814" y="3931322"/>
            <a:ext cx="1723922" cy="1359338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6"/>
            <a:endCxn id="30" idx="3"/>
          </p:cNvCxnSpPr>
          <p:nvPr/>
        </p:nvCxnSpPr>
        <p:spPr>
          <a:xfrm flipH="1">
            <a:off x="3443936" y="3932559"/>
            <a:ext cx="4774" cy="1351409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eptagon 62"/>
          <p:cNvSpPr/>
          <p:nvPr/>
        </p:nvSpPr>
        <p:spPr>
          <a:xfrm rot="18696956">
            <a:off x="412376" y="1222512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decagon 63"/>
          <p:cNvSpPr/>
          <p:nvPr/>
        </p:nvSpPr>
        <p:spPr>
          <a:xfrm>
            <a:off x="412375" y="1482120"/>
            <a:ext cx="152400" cy="152400"/>
          </a:xfrm>
          <a:prstGeom prst="dodec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68118" y="11430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Map Task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68117" y="1399401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ActiveMQ</a:t>
            </a:r>
            <a:r>
              <a:rPr lang="en-US" sz="1200" dirty="0" smtClean="0"/>
              <a:t> Broker Node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2590800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90800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90800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99641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733800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33800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733800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742641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809441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09441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809441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18282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52441" y="54864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52441" y="57150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952441" y="61722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961282" y="5943600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76" name="Heptagon 75"/>
          <p:cNvSpPr/>
          <p:nvPr/>
        </p:nvSpPr>
        <p:spPr>
          <a:xfrm rot="18696956">
            <a:off x="412376" y="1755912"/>
            <a:ext cx="152400" cy="152400"/>
          </a:xfrm>
          <a:prstGeom prst="heptag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68118" y="1676400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Twister Reduce Task</a:t>
            </a:r>
            <a:endParaRPr lang="en-US" sz="1200" dirty="0"/>
          </a:p>
        </p:txBody>
      </p:sp>
      <p:sp>
        <p:nvSpPr>
          <p:cNvPr id="78" name="Heptagon 77"/>
          <p:cNvSpPr/>
          <p:nvPr/>
        </p:nvSpPr>
        <p:spPr>
          <a:xfrm rot="8108895">
            <a:off x="3384363" y="2552545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ptagon 95"/>
          <p:cNvSpPr/>
          <p:nvPr/>
        </p:nvSpPr>
        <p:spPr>
          <a:xfrm rot="8108895">
            <a:off x="4235637" y="255477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ptagon 96"/>
          <p:cNvSpPr/>
          <p:nvPr/>
        </p:nvSpPr>
        <p:spPr>
          <a:xfrm rot="8108895">
            <a:off x="5123889" y="2557006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ptagon 97"/>
          <p:cNvSpPr/>
          <p:nvPr/>
        </p:nvSpPr>
        <p:spPr>
          <a:xfrm rot="8108895">
            <a:off x="5975163" y="2559237"/>
            <a:ext cx="152400" cy="152400"/>
          </a:xfrm>
          <a:prstGeom prst="heptag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590800" y="14154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90800" y="16440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90800" y="21012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599641" y="18726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733800" y="14154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733800" y="16440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733800" y="21012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742641" y="18726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09441" y="14154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809441" y="16440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809441" y="21012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18282" y="18726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52441" y="14154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1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52441" y="16440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2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52441" y="21012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4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61282" y="1872632"/>
            <a:ext cx="972918" cy="1847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</a:rPr>
              <a:t>Centroid 3</a:t>
            </a:r>
            <a:endParaRPr lang="en-US" sz="1400" b="1" dirty="0">
              <a:solidFill>
                <a:schemeClr val="dk1"/>
              </a:solidFill>
            </a:endParaRPr>
          </a:p>
        </p:txBody>
      </p:sp>
      <p:cxnSp>
        <p:nvCxnSpPr>
          <p:cNvPr id="129" name="Straight Connector 128"/>
          <p:cNvCxnSpPr>
            <a:stCxn id="78" idx="0"/>
            <a:endCxn id="26" idx="0"/>
          </p:cNvCxnSpPr>
          <p:nvPr/>
        </p:nvCxnSpPr>
        <p:spPr>
          <a:xfrm>
            <a:off x="3449695" y="2704465"/>
            <a:ext cx="20681" cy="107181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96" idx="0"/>
            <a:endCxn id="27" idx="0"/>
          </p:cNvCxnSpPr>
          <p:nvPr/>
        </p:nvCxnSpPr>
        <p:spPr>
          <a:xfrm>
            <a:off x="4300969" y="2706696"/>
            <a:ext cx="31511" cy="1068348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97" idx="0"/>
            <a:endCxn id="28" idx="0"/>
          </p:cNvCxnSpPr>
          <p:nvPr/>
        </p:nvCxnSpPr>
        <p:spPr>
          <a:xfrm>
            <a:off x="5189221" y="2708926"/>
            <a:ext cx="5362" cy="106488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8" idx="0"/>
            <a:endCxn id="29" idx="0"/>
          </p:cNvCxnSpPr>
          <p:nvPr/>
        </p:nvCxnSpPr>
        <p:spPr>
          <a:xfrm>
            <a:off x="6040495" y="2711157"/>
            <a:ext cx="16192" cy="106141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5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3" grpId="0" animBg="1"/>
      <p:bldP spid="64" grpId="0" animBg="1"/>
      <p:bldP spid="65" grpId="0"/>
      <p:bldP spid="66" grpId="0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76" grpId="0" animBg="1"/>
      <p:bldP spid="77" grpId="0"/>
      <p:bldP spid="78" grpId="0" animBg="1"/>
      <p:bldP spid="96" grpId="0" animBg="1"/>
      <p:bldP spid="97" grpId="0" animBg="1"/>
      <p:bldP spid="98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Broadcasting on 40 Nodes</a:t>
            </a:r>
            <a:b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200" dirty="0" smtClean="0"/>
              <a:t>(In Method C, centroids are split to 160 blocks, sent through 40 brokers in 4 rounds)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1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MRRoles4Azure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Distributed</a:t>
            </a:r>
            <a:r>
              <a:rPr lang="en-US" sz="2800" dirty="0"/>
              <a:t>, highly scalable and highly available  cloud services as the building blocks.</a:t>
            </a:r>
          </a:p>
          <a:p>
            <a:r>
              <a:rPr lang="en-US" sz="2800" dirty="0" smtClean="0"/>
              <a:t>Utilize </a:t>
            </a:r>
            <a:r>
              <a:rPr lang="en-US" sz="2800" dirty="0"/>
              <a:t>eventually-consistent , high-latency  cloud services effectively to deliver performance comparable to traditional MapReduce runtimes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Decentralized architecture with global queue based dynamic task scheduling</a:t>
            </a:r>
            <a:endParaRPr lang="en-US" sz="2800" dirty="0"/>
          </a:p>
          <a:p>
            <a:r>
              <a:rPr lang="en-US" sz="2800" dirty="0"/>
              <a:t>Minimal management and maintenance overhead</a:t>
            </a:r>
          </a:p>
          <a:p>
            <a:r>
              <a:rPr lang="en-US" sz="2800" dirty="0" smtClean="0"/>
              <a:t>Supports </a:t>
            </a:r>
            <a:r>
              <a:rPr lang="en-US" sz="2800" dirty="0"/>
              <a:t>dynamically scaling up and down of the compute resources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MapReduce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2" y="1219200"/>
            <a:ext cx="7781925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1524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1972" y="152400"/>
            <a:ext cx="798482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MRRoles4Azure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83" y="5754469"/>
            <a:ext cx="82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Queues for scheduling, Tables to store meta-data and monitoring data, Blobs for input/output/intermediate data storage. </a:t>
            </a:r>
          </a:p>
        </p:txBody>
      </p:sp>
    </p:spTree>
    <p:extLst>
      <p:ext uri="{BB962C8B-B14F-4D97-AF65-F5344CB8AC3E}">
        <p14:creationId xmlns:p14="http://schemas.microsoft.com/office/powerpoint/2010/main" val="37093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"/>
    </mc:Choice>
    <mc:Fallback xmlns="">
      <p:transition spd="slow" advTm="626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019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Iterative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MapReduce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 Azure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1"/>
            <a:ext cx="5424065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807720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Programming model extensions to support broadcast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Merge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In-Memory Caching of static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data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Cache aware hybrid scheduling using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Queues, bulletin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board (special table) 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execution histories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Hybrid intermediate data transfer</a:t>
            </a:r>
          </a:p>
          <a:p>
            <a:pPr>
              <a:spcBef>
                <a:spcPts val="300"/>
              </a:spcBef>
              <a:buClr>
                <a:srgbClr val="C00000"/>
              </a:buClr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Ite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408304"/>
            <a:ext cx="3130550" cy="22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27572" y="487520"/>
            <a:ext cx="2539428" cy="8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"/>
    </mc:Choice>
    <mc:Fallback xmlns="">
      <p:transition spd="slow" advTm="606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Kmeans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Clustering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Number of Executing Map Task Histogram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7200" y="6313566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Strong Scaling with 128M </a:t>
            </a:r>
            <a:r>
              <a:rPr lang="en-US" sz="1400" b="1" dirty="0">
                <a:cs typeface="Arial" pitchFamily="34" charset="0"/>
              </a:rPr>
              <a:t>D</a:t>
            </a:r>
            <a:r>
              <a:rPr lang="en-US" sz="1400" b="1" dirty="0" smtClean="0">
                <a:cs typeface="Arial" pitchFamily="34" charset="0"/>
              </a:rPr>
              <a:t>ata </a:t>
            </a:r>
            <a:r>
              <a:rPr lang="en-US" sz="1400" b="1" dirty="0">
                <a:cs typeface="Arial" pitchFamily="34" charset="0"/>
              </a:rPr>
              <a:t>P</a:t>
            </a:r>
            <a:r>
              <a:rPr lang="en-US" sz="1400" b="1" dirty="0" smtClean="0">
                <a:cs typeface="Arial" pitchFamily="34" charset="0"/>
              </a:rPr>
              <a:t>oints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143500" y="64615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990600" y="328327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7068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7112"/>
            <a:ext cx="9109075" cy="278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7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001000" cy="26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– Multi Dimensional Scaling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0" y="1066800"/>
            <a:ext cx="5029200" cy="9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14400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Azure Instance Type Study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4525716" y="65810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cs typeface="Arial" pitchFamily="34" charset="0"/>
              </a:rPr>
              <a:t>Number of Executing Map Task Histogram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066800" y="45720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Weak Scaling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316213" y="44958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Data Size Scaling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9292666" y="59436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Task Execution Time Histogram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9755"/>
            <a:ext cx="6887916" cy="16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8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3792"/>
              </p:ext>
            </p:extLst>
          </p:nvPr>
        </p:nvGraphicFramePr>
        <p:xfrm>
          <a:off x="304782" y="1447800"/>
          <a:ext cx="8534400" cy="438912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336026"/>
                <a:gridCol w="4198374"/>
              </a:tblGrid>
              <a:tr h="14630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DryadLINQ CTP Evaluation</a:t>
                      </a:r>
                    </a:p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Hui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Li,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Ruan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and Yuduo Zhou </a:t>
                      </a:r>
                    </a:p>
                    <a:p>
                      <a:pPr marL="114300" lvl="1" indent="0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Microsoft Foundation Grant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114300" lvl="1" indent="0" algn="r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Million Sequence Challenge </a:t>
                      </a:r>
                    </a:p>
                    <a:p>
                      <a:pPr marL="114300" lvl="1" indent="0" algn="r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Saliya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Ekanayake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Adam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Hughs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Ruan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pPr marL="114300" lvl="1" indent="0" algn="r" fontAlgn="base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NIH Grant 1RC2HG005806-01</a:t>
                      </a:r>
                      <a:endParaRPr lang="en-US" sz="1400" i="1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Cyberinfrastructure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 Remote Sensing of Ice Sheets </a:t>
                      </a:r>
                    </a:p>
                    <a:p>
                      <a:pPr marL="114300" lvl="1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Jerome Mitchell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Funded by NSF Grant OCI-0636361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0" descr="http://salsahpc.indiana.edu/sites/default/files/salsa_files/hui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04115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alsahpc.indiana.edu/sites/default/files/salsa_files/R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56" y="1524000"/>
            <a:ext cx="970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salsahpc.indiana.edu/sites/default/files/frontpage/yudu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b="34749"/>
          <a:stretch/>
        </p:blipFill>
        <p:spPr bwMode="auto">
          <a:xfrm>
            <a:off x="3383718" y="1524000"/>
            <a:ext cx="11882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Adam Hugh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6061" r="19481" b="20740"/>
          <a:stretch/>
        </p:blipFill>
        <p:spPr bwMode="auto">
          <a:xfrm>
            <a:off x="6073945" y="2971800"/>
            <a:ext cx="128919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salsahpc.indiana.edu/sites/default/files/salsa_files/Saliy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5"/>
          <a:stretch/>
        </p:blipFill>
        <p:spPr bwMode="auto">
          <a:xfrm>
            <a:off x="4704728" y="2971800"/>
            <a:ext cx="13692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Presenter Introduction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7116" b="17251"/>
          <a:stretch/>
        </p:blipFill>
        <p:spPr bwMode="auto">
          <a:xfrm>
            <a:off x="3620484" y="4438426"/>
            <a:ext cx="9514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Performance Comparisons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" y="3997459"/>
            <a:ext cx="4597928" cy="2617178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Cap3 Sequence Assembly</a:t>
              </a:r>
              <a:endParaRPr lang="en-US" sz="1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53000" y="3733800"/>
            <a:ext cx="4071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Arial" pitchFamily="34" charset="0"/>
              </a:rPr>
              <a:t>Smith Waterman Sequence Alignment</a:t>
            </a:r>
            <a:endParaRPr lang="en-US" sz="1600" b="1" dirty="0"/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7917"/>
            <a:ext cx="6960238" cy="20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39432" y="1109246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7459"/>
            <a:ext cx="43767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2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/>
        </p:nvSpPr>
        <p:spPr>
          <a:xfrm>
            <a:off x="5334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Integrate Twister with </a:t>
            </a:r>
            <a:endParaRPr lang="en-US" b="1" dirty="0" smtClean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ISGA </a:t>
            </a: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Analysis Web Server</a:t>
            </a:r>
          </a:p>
        </p:txBody>
      </p:sp>
      <p:sp>
        <p:nvSpPr>
          <p:cNvPr id="5" name="Footer Placeholder 5"/>
          <p:cNvSpPr>
            <a:spLocks noGrp="1"/>
          </p:cNvSpPr>
          <p:nvPr/>
        </p:nvSpPr>
        <p:spPr>
          <a:xfrm>
            <a:off x="-128155" y="6287293"/>
            <a:ext cx="845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 </a:t>
            </a:r>
            <a:r>
              <a:rPr lang="en-US" dirty="0" err="1" smtClean="0"/>
              <a:t>Hemmerich</a:t>
            </a:r>
            <a:r>
              <a:rPr lang="en-US" dirty="0" smtClean="0"/>
              <a:t>, Adam Hughes, Yang </a:t>
            </a:r>
            <a:r>
              <a:rPr lang="en-US" dirty="0" err="1" smtClean="0"/>
              <a:t>Ruan</a:t>
            </a:r>
            <a:r>
              <a:rPr lang="en-US" dirty="0" smtClean="0"/>
              <a:t>, Aaron </a:t>
            </a:r>
            <a:r>
              <a:rPr lang="en-US" dirty="0" err="1" smtClean="0"/>
              <a:t>Buechlein</a:t>
            </a:r>
            <a:r>
              <a:rPr lang="en-US" dirty="0" smtClean="0"/>
              <a:t>, Judy </a:t>
            </a:r>
            <a:r>
              <a:rPr lang="en-US" dirty="0" err="1" smtClean="0"/>
              <a:t>Qiu</a:t>
            </a:r>
            <a:r>
              <a:rPr lang="en-US" dirty="0" smtClean="0"/>
              <a:t>, and Geoffrey Fox. Map-Reduce Expansion of the ISGA Genomic Analysis Web Server (2010) The 2nd IEEE International Conference on Cloud Computing Technology and Science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6674" y="1759874"/>
            <a:ext cx="16764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ISGA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6674" y="2475050"/>
            <a:ext cx="16764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Ergatis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91339" y="3283744"/>
            <a:ext cx="1676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TIGR Workflow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4675560"/>
            <a:ext cx="1676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SGE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91339" y="4675560"/>
            <a:ext cx="16764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Condor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248400" y="4332660"/>
            <a:ext cx="20574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Cloud,</a:t>
            </a:r>
          </a:p>
          <a:p>
            <a:pPr algn="ctr"/>
            <a:r>
              <a:rPr lang="en-US" dirty="0" smtClean="0"/>
              <a:t>Other DCEs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4624874" y="2217074"/>
            <a:ext cx="0" cy="257976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>
            <a:off x="4624874" y="2932250"/>
            <a:ext cx="4665" cy="351494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flipH="1">
            <a:off x="2057400" y="3740944"/>
            <a:ext cx="2572139" cy="934616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>
            <a:off x="4629539" y="3740944"/>
            <a:ext cx="0" cy="934616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1" idx="3"/>
          </p:cNvCxnSpPr>
          <p:nvPr/>
        </p:nvCxnSpPr>
        <p:spPr>
          <a:xfrm>
            <a:off x="4629539" y="3740944"/>
            <a:ext cx="2647561" cy="657068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9"/>
          <p:cNvSpPr txBox="1"/>
          <p:nvPr/>
        </p:nvSpPr>
        <p:spPr>
          <a:xfrm>
            <a:off x="4671697" y="2217074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&lt;&lt;XML&gt;&gt;</a:t>
            </a:r>
            <a:endParaRPr lang="en-US" sz="1000" dirty="0"/>
          </a:p>
        </p:txBody>
      </p:sp>
      <p:sp>
        <p:nvSpPr>
          <p:cNvPr id="18" name="TextBox 31"/>
          <p:cNvSpPr txBox="1"/>
          <p:nvPr/>
        </p:nvSpPr>
        <p:spPr>
          <a:xfrm>
            <a:off x="4671697" y="2984886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&lt;&lt;XML&gt;&gt;</a:t>
            </a:r>
            <a:endParaRPr lang="en-US" sz="1000" dirty="0"/>
          </a:p>
        </p:txBody>
      </p:sp>
      <p:sp>
        <p:nvSpPr>
          <p:cNvPr id="19" name="Flowchart: Multidocument 18"/>
          <p:cNvSpPr/>
          <p:nvPr/>
        </p:nvSpPr>
        <p:spPr>
          <a:xfrm>
            <a:off x="1152330" y="5435227"/>
            <a:ext cx="1600200" cy="533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20" name="Flowchart: Multidocument 19"/>
          <p:cNvSpPr/>
          <p:nvPr/>
        </p:nvSpPr>
        <p:spPr>
          <a:xfrm>
            <a:off x="3733800" y="5435227"/>
            <a:ext cx="1600200" cy="5334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clusters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  <a:endCxn id="19" idx="0"/>
          </p:cNvCxnSpPr>
          <p:nvPr/>
        </p:nvCxnSpPr>
        <p:spPr>
          <a:xfrm>
            <a:off x="2057400" y="5132760"/>
            <a:ext cx="5118" cy="302467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20" idx="0"/>
          </p:cNvCxnSpPr>
          <p:nvPr/>
        </p:nvCxnSpPr>
        <p:spPr>
          <a:xfrm>
            <a:off x="4629539" y="5132760"/>
            <a:ext cx="14449" cy="302467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:\Users\Ryan\Documents\Research Assistant\twi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0727"/>
            <a:ext cx="1412875" cy="4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Simple Bioinformatics </a:t>
            </a: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Pipeline</a:t>
            </a:r>
          </a:p>
        </p:txBody>
      </p:sp>
      <p:sp>
        <p:nvSpPr>
          <p:cNvPr id="42" name="Flowchart: Document 41"/>
          <p:cNvSpPr/>
          <p:nvPr/>
        </p:nvSpPr>
        <p:spPr>
          <a:xfrm>
            <a:off x="253919" y="3189797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Gene Sequences</a:t>
            </a:r>
            <a:endParaRPr lang="en-US" sz="1100" dirty="0"/>
          </a:p>
        </p:txBody>
      </p:sp>
      <p:sp>
        <p:nvSpPr>
          <p:cNvPr id="52" name="Oval 51"/>
          <p:cNvSpPr/>
          <p:nvPr/>
        </p:nvSpPr>
        <p:spPr>
          <a:xfrm>
            <a:off x="1534079" y="2961197"/>
            <a:ext cx="1295400" cy="1066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Alignment &amp; Distance Calculation</a:t>
            </a:r>
            <a:endParaRPr lang="en-US" sz="11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7" y="3210072"/>
            <a:ext cx="576262" cy="57626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08544" y="3837905"/>
            <a:ext cx="118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Distance Matrix</a:t>
            </a:r>
          </a:p>
        </p:txBody>
      </p:sp>
      <p:cxnSp>
        <p:nvCxnSpPr>
          <p:cNvPr id="61" name="Straight Arrow Connector 60"/>
          <p:cNvCxnSpPr>
            <a:stCxn id="42" idx="3"/>
            <a:endCxn id="52" idx="2"/>
          </p:cNvCxnSpPr>
          <p:nvPr/>
        </p:nvCxnSpPr>
        <p:spPr>
          <a:xfrm>
            <a:off x="1092119" y="3494597"/>
            <a:ext cx="4419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201079" y="2394392"/>
            <a:ext cx="1371600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Pairwise Clustering</a:t>
            </a:r>
            <a:endParaRPr lang="en-US" sz="1100" dirty="0"/>
          </a:p>
        </p:txBody>
      </p:sp>
      <p:sp>
        <p:nvSpPr>
          <p:cNvPr id="64" name="Oval 63"/>
          <p:cNvSpPr/>
          <p:nvPr/>
        </p:nvSpPr>
        <p:spPr>
          <a:xfrm>
            <a:off x="4279457" y="3918392"/>
            <a:ext cx="1369422" cy="643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Multi-Dimensional Scaling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stCxn id="52" idx="6"/>
            <a:endCxn id="58" idx="1"/>
          </p:cNvCxnSpPr>
          <p:nvPr/>
        </p:nvCxnSpPr>
        <p:spPr>
          <a:xfrm>
            <a:off x="2829479" y="3494597"/>
            <a:ext cx="414338" cy="36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8" idx="3"/>
            <a:endCxn id="62" idx="2"/>
          </p:cNvCxnSpPr>
          <p:nvPr/>
        </p:nvCxnSpPr>
        <p:spPr>
          <a:xfrm flipV="1">
            <a:off x="3820079" y="2715895"/>
            <a:ext cx="381000" cy="7823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3"/>
            <a:endCxn id="64" idx="2"/>
          </p:cNvCxnSpPr>
          <p:nvPr/>
        </p:nvCxnSpPr>
        <p:spPr>
          <a:xfrm>
            <a:off x="3820079" y="3498203"/>
            <a:ext cx="459378" cy="7416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029879" y="3189797"/>
            <a:ext cx="1353312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Visualization</a:t>
            </a:r>
            <a:endParaRPr lang="en-US" sz="1100" dirty="0"/>
          </a:p>
        </p:txBody>
      </p:sp>
      <p:cxnSp>
        <p:nvCxnSpPr>
          <p:cNvPr id="69" name="Straight Arrow Connector 68"/>
          <p:cNvCxnSpPr>
            <a:stCxn id="62" idx="6"/>
            <a:endCxn id="68" idx="2"/>
          </p:cNvCxnSpPr>
          <p:nvPr/>
        </p:nvCxnSpPr>
        <p:spPr>
          <a:xfrm>
            <a:off x="5572679" y="2715895"/>
            <a:ext cx="457200" cy="702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47259" y="280879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Indices</a:t>
            </a:r>
          </a:p>
        </p:txBody>
      </p:sp>
      <p:cxnSp>
        <p:nvCxnSpPr>
          <p:cNvPr id="71" name="Straight Arrow Connector 70"/>
          <p:cNvCxnSpPr>
            <a:stCxn id="64" idx="6"/>
            <a:endCxn id="68" idx="2"/>
          </p:cNvCxnSpPr>
          <p:nvPr/>
        </p:nvCxnSpPr>
        <p:spPr>
          <a:xfrm flipV="1">
            <a:off x="5648879" y="3418397"/>
            <a:ext cx="381000" cy="821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801279" y="3750998"/>
            <a:ext cx="961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Coordinates</a:t>
            </a:r>
          </a:p>
        </p:txBody>
      </p:sp>
      <p:sp>
        <p:nvSpPr>
          <p:cNvPr id="73" name="Flowchart: Document 72"/>
          <p:cNvSpPr/>
          <p:nvPr/>
        </p:nvSpPr>
        <p:spPr>
          <a:xfrm>
            <a:off x="7797719" y="3111419"/>
            <a:ext cx="838200" cy="6096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3D Plot</a:t>
            </a:r>
            <a:endParaRPr lang="en-US" sz="1100" dirty="0"/>
          </a:p>
        </p:txBody>
      </p:sp>
      <p:cxnSp>
        <p:nvCxnSpPr>
          <p:cNvPr id="74" name="Straight Arrow Connector 73"/>
          <p:cNvCxnSpPr>
            <a:stCxn id="68" idx="6"/>
            <a:endCxn id="73" idx="1"/>
          </p:cNvCxnSpPr>
          <p:nvPr/>
        </p:nvCxnSpPr>
        <p:spPr>
          <a:xfrm flipV="1">
            <a:off x="7383191" y="3416219"/>
            <a:ext cx="414528" cy="21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483908" y="3629701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83298" y="271646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69360" y="202506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dobe Caslon Pro" pitchFamily="18" charset="0"/>
              </a:rPr>
              <a:t>O(</a:t>
            </a:r>
            <a:r>
              <a:rPr lang="en-US" i="1" dirty="0" err="1" smtClean="0">
                <a:latin typeface="Adobe Caslon Pro" pitchFamily="18" charset="0"/>
              </a:rPr>
              <a:t>NxN</a:t>
            </a:r>
            <a:r>
              <a:rPr lang="en-US" i="1" dirty="0" smtClean="0">
                <a:latin typeface="Adobe Caslon Pro" pitchFamily="18" charset="0"/>
              </a:rPr>
              <a:t>)</a:t>
            </a:r>
            <a:endParaRPr lang="en-US" i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6605" y="350254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Bioinformatics Pipeline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90600" y="1421780"/>
            <a:ext cx="6439741" cy="4151373"/>
            <a:chOff x="1371600" y="1676400"/>
            <a:chExt cx="6855822" cy="4419600"/>
          </a:xfrm>
        </p:grpSpPr>
        <p:sp>
          <p:nvSpPr>
            <p:cNvPr id="6" name="Flowchart: Document 5"/>
            <p:cNvSpPr/>
            <p:nvPr/>
          </p:nvSpPr>
          <p:spPr>
            <a:xfrm>
              <a:off x="1397346" y="1676400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Gene Sequences  (N = 1 Million)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192"/>
            <p:cNvGrpSpPr/>
            <p:nvPr/>
          </p:nvGrpSpPr>
          <p:grpSpPr>
            <a:xfrm>
              <a:off x="6990685" y="2515336"/>
              <a:ext cx="1083951" cy="844065"/>
              <a:chOff x="6599319" y="2515336"/>
              <a:chExt cx="1083951" cy="84406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308" y="2783139"/>
                <a:ext cx="576262" cy="57626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599319" y="2515336"/>
                <a:ext cx="10839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Distance Matrix</a:t>
                </a:r>
              </a:p>
            </p:txBody>
          </p:sp>
        </p:grpSp>
        <p:grpSp>
          <p:nvGrpSpPr>
            <p:cNvPr id="5" name="Group 188"/>
            <p:cNvGrpSpPr/>
            <p:nvPr/>
          </p:nvGrpSpPr>
          <p:grpSpPr>
            <a:xfrm>
              <a:off x="2690334" y="3957944"/>
              <a:ext cx="2303019" cy="1125539"/>
              <a:chOff x="2690334" y="3957944"/>
              <a:chExt cx="2303019" cy="112553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690334" y="4248750"/>
                <a:ext cx="1789612" cy="83473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Interpolative MDS with  Pairwise Distance Calculation </a:t>
                </a:r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8" name="Picture 2" descr="http://iterativemapreduce.org/images/twister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1347" y="3957944"/>
                <a:ext cx="1022006" cy="298702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</p:grpSp>
        <p:sp>
          <p:nvSpPr>
            <p:cNvPr id="9" name="Oval 8"/>
            <p:cNvSpPr/>
            <p:nvPr/>
          </p:nvSpPr>
          <p:spPr>
            <a:xfrm>
              <a:off x="6858000" y="4339580"/>
              <a:ext cx="1369422" cy="643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Multi-Dimensional Scaling (MDS)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31" idx="6"/>
              <a:endCxn id="39" idx="1"/>
            </p:cNvCxnSpPr>
            <p:nvPr/>
          </p:nvCxnSpPr>
          <p:spPr>
            <a:xfrm>
              <a:off x="6327296" y="3067664"/>
              <a:ext cx="925378" cy="3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19" idx="0"/>
            </p:cNvCxnSpPr>
            <p:nvPr/>
          </p:nvCxnSpPr>
          <p:spPr>
            <a:xfrm flipH="1">
              <a:off x="1956620" y="2346024"/>
              <a:ext cx="2458" cy="344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39" idx="2"/>
              <a:endCxn id="9" idx="0"/>
            </p:cNvCxnSpPr>
            <p:nvPr/>
          </p:nvCxnSpPr>
          <p:spPr>
            <a:xfrm>
              <a:off x="7540805" y="3359401"/>
              <a:ext cx="1906" cy="98017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428488" y="5560847"/>
              <a:ext cx="1353312" cy="457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Visualization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36" idx="1"/>
              <a:endCxn id="37" idx="6"/>
            </p:cNvCxnSpPr>
            <p:nvPr/>
          </p:nvCxnSpPr>
          <p:spPr>
            <a:xfrm flipH="1">
              <a:off x="4479946" y="4662536"/>
              <a:ext cx="1368068" cy="35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36" idx="3"/>
            </p:cNvCxnSpPr>
            <p:nvPr/>
          </p:nvCxnSpPr>
          <p:spPr>
            <a:xfrm flipH="1">
              <a:off x="6365834" y="4661083"/>
              <a:ext cx="492166" cy="14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ocument 15"/>
            <p:cNvSpPr/>
            <p:nvPr/>
          </p:nvSpPr>
          <p:spPr>
            <a:xfrm>
              <a:off x="7236436" y="5486400"/>
              <a:ext cx="838200" cy="609600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3D Plot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3018223" y="2706717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Reference Sequence Set (M = 100K) </a:t>
              </a:r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1503714" y="4304887"/>
              <a:ext cx="914400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N - M Sequence Set (900K) </a:t>
              </a:r>
            </a:p>
          </p:txBody>
        </p:sp>
        <p:sp>
          <p:nvSpPr>
            <p:cNvPr id="19" name="Diamond 18"/>
            <p:cNvSpPr/>
            <p:nvPr/>
          </p:nvSpPr>
          <p:spPr>
            <a:xfrm>
              <a:off x="1371600" y="2690534"/>
              <a:ext cx="1170039" cy="75990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Select Reference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2"/>
              <a:endCxn id="18" idx="0"/>
            </p:cNvCxnSpPr>
            <p:nvPr/>
          </p:nvCxnSpPr>
          <p:spPr>
            <a:xfrm>
              <a:off x="1956620" y="3450440"/>
              <a:ext cx="4294" cy="8544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3"/>
              <a:endCxn id="17" idx="1"/>
            </p:cNvCxnSpPr>
            <p:nvPr/>
          </p:nvCxnSpPr>
          <p:spPr>
            <a:xfrm flipV="1">
              <a:off x="2541639" y="3065231"/>
              <a:ext cx="476584" cy="52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3"/>
              <a:endCxn id="37" idx="2"/>
            </p:cNvCxnSpPr>
            <p:nvPr/>
          </p:nvCxnSpPr>
          <p:spPr>
            <a:xfrm>
              <a:off x="2418114" y="4663401"/>
              <a:ext cx="272220" cy="2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2"/>
              <a:endCxn id="37" idx="0"/>
            </p:cNvCxnSpPr>
            <p:nvPr/>
          </p:nvCxnSpPr>
          <p:spPr>
            <a:xfrm>
              <a:off x="3579955" y="3376341"/>
              <a:ext cx="5185" cy="8724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  <a:endCxn id="31" idx="2"/>
            </p:cNvCxnSpPr>
            <p:nvPr/>
          </p:nvCxnSpPr>
          <p:spPr>
            <a:xfrm>
              <a:off x="4141687" y="3065231"/>
              <a:ext cx="890209" cy="24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91"/>
            <p:cNvGrpSpPr/>
            <p:nvPr/>
          </p:nvGrpSpPr>
          <p:grpSpPr>
            <a:xfrm>
              <a:off x="5578302" y="3984609"/>
              <a:ext cx="1082359" cy="971484"/>
              <a:chOff x="5223808" y="3984609"/>
              <a:chExt cx="1082359" cy="97148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223808" y="3984609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prstClr val="black"/>
                    </a:solidFill>
                  </a:rPr>
                  <a:t>Reference Coordinates</a:t>
                </a:r>
              </a:p>
            </p:txBody>
          </p:sp>
          <p:sp>
            <p:nvSpPr>
              <p:cNvPr id="36" name="Folded Corner 35"/>
              <p:cNvSpPr/>
              <p:nvPr/>
            </p:nvSpPr>
            <p:spPr>
              <a:xfrm>
                <a:off x="5493520" y="4368979"/>
                <a:ext cx="517820" cy="587114"/>
              </a:xfrm>
              <a:prstGeom prst="foldedCorner">
                <a:avLst>
                  <a:gd name="adj" fmla="val 22363"/>
                </a:avLst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 smtClean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93"/>
            <p:cNvGrpSpPr/>
            <p:nvPr/>
          </p:nvGrpSpPr>
          <p:grpSpPr>
            <a:xfrm>
              <a:off x="2389239" y="5500375"/>
              <a:ext cx="1454332" cy="587114"/>
              <a:chOff x="2389239" y="5500375"/>
              <a:chExt cx="1454332" cy="58711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389239" y="5578488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prstClr val="black"/>
                    </a:solidFill>
                  </a:rPr>
                  <a:t>N - M Coordinates</a:t>
                </a:r>
              </a:p>
            </p:txBody>
          </p:sp>
          <p:sp>
            <p:nvSpPr>
              <p:cNvPr id="34" name="Folded Corner 33"/>
              <p:cNvSpPr/>
              <p:nvPr/>
            </p:nvSpPr>
            <p:spPr>
              <a:xfrm>
                <a:off x="3325751" y="5500375"/>
                <a:ext cx="517820" cy="587114"/>
              </a:xfrm>
              <a:prstGeom prst="foldedCorner">
                <a:avLst>
                  <a:gd name="adj" fmla="val 22363"/>
                </a:avLst>
              </a:prstGeom>
              <a:ln>
                <a:noFill/>
              </a:ln>
            </p:spPr>
            <p:style>
              <a:lnRef idx="2">
                <a:schemeClr val="accent6"/>
              </a:lnRef>
              <a:fillRef idx="1002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 smtClean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7" name="Straight Arrow Connector 26"/>
            <p:cNvCxnSpPr>
              <a:stCxn id="37" idx="4"/>
              <a:endCxn id="34" idx="0"/>
            </p:cNvCxnSpPr>
            <p:nvPr/>
          </p:nvCxnSpPr>
          <p:spPr>
            <a:xfrm flipH="1">
              <a:off x="3584661" y="5083483"/>
              <a:ext cx="479" cy="4168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4" idx="3"/>
              <a:endCxn id="13" idx="2"/>
            </p:cNvCxnSpPr>
            <p:nvPr/>
          </p:nvCxnSpPr>
          <p:spPr>
            <a:xfrm flipV="1">
              <a:off x="3843571" y="5789447"/>
              <a:ext cx="1584917" cy="44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6" idx="2"/>
              <a:endCxn id="13" idx="0"/>
            </p:cNvCxnSpPr>
            <p:nvPr/>
          </p:nvCxnSpPr>
          <p:spPr>
            <a:xfrm flipH="1">
              <a:off x="6105144" y="4956093"/>
              <a:ext cx="1780" cy="6047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6"/>
              <a:endCxn id="16" idx="1"/>
            </p:cNvCxnSpPr>
            <p:nvPr/>
          </p:nvCxnSpPr>
          <p:spPr>
            <a:xfrm>
              <a:off x="6781800" y="5789447"/>
              <a:ext cx="454636" cy="17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031896" y="2534264"/>
              <a:ext cx="1295400" cy="106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Pairwise Alignment &amp; Distance Calculation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4902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Adobe Caslon Pro" pitchFamily="18" charset="0"/>
                </a:rPr>
                <a:t>O(N</a:t>
              </a:r>
              <a:r>
                <a:rPr lang="en-US" i="1" baseline="30000" dirty="0" smtClean="0">
                  <a:solidFill>
                    <a:prstClr val="black"/>
                  </a:solidFill>
                  <a:latin typeface="Adobe Caslon Pro" pitchFamily="18" charset="0"/>
                </a:rPr>
                <a:t>2</a:t>
              </a:r>
              <a:r>
                <a:rPr lang="en-US" i="1" dirty="0" smtClean="0">
                  <a:solidFill>
                    <a:prstClr val="black"/>
                  </a:solidFill>
                  <a:latin typeface="Adobe Caslon Pro" pitchFamily="18" charset="0"/>
                </a:rPr>
                <a:t>) </a:t>
              </a:r>
              <a:endParaRPr lang="en-US" i="1" dirty="0">
                <a:solidFill>
                  <a:prstClr val="black"/>
                </a:solidFill>
                <a:latin typeface="Adobe Caslon Pro" pitchFamily="18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3734212" y="1263235"/>
            <a:ext cx="2048059" cy="990600"/>
            <a:chOff x="304800" y="1828800"/>
            <a:chExt cx="6808389" cy="312420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2" name="Picture 41" descr="Picture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828800"/>
              <a:ext cx="3562765" cy="31242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3" name="Picture 42" descr="Picture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2789" y="2395006"/>
              <a:ext cx="3200400" cy="224350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44" name="Picture 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r="4954"/>
          <a:stretch>
            <a:fillRect/>
          </a:stretch>
        </p:blipFill>
        <p:spPr bwMode="auto">
          <a:xfrm flipH="1">
            <a:off x="7162235" y="2989902"/>
            <a:ext cx="982083" cy="9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6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t="1230" r="8571" b="1537"/>
          <a:stretch>
            <a:fillRect/>
          </a:stretch>
        </p:blipFill>
        <p:spPr bwMode="auto">
          <a:xfrm flipH="1">
            <a:off x="7579849" y="3600852"/>
            <a:ext cx="1128937" cy="108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/>
          <p:nvPr/>
        </p:nvPicPr>
        <p:blipFill>
          <a:blip r:embed="rId9" cstate="print"/>
          <a:srcRect l="1478" t="5681" r="2463" b="2012"/>
          <a:stretch>
            <a:fillRect/>
          </a:stretch>
        </p:blipFill>
        <p:spPr bwMode="auto">
          <a:xfrm>
            <a:off x="5581531" y="5528573"/>
            <a:ext cx="1128796" cy="8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8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23340" y="4406080"/>
            <a:ext cx="869804" cy="72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9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23340" y="5564643"/>
            <a:ext cx="924053" cy="76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57200" y="3208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Million Sequence Challenge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2654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Input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DataSize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: 680k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Sample Data Size: 100k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Out-Sample Data Size: 580k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Test Environment: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PolarGrid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 with 100 nodes, 800 workers.</a:t>
            </a:r>
          </a:p>
        </p:txBody>
      </p:sp>
      <p:pic>
        <p:nvPicPr>
          <p:cNvPr id="7" name="Picture 6" descr="C:\Users\Ryan\Desktop\100k.sa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57400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yan\Desktop\680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96" y="2590800"/>
            <a:ext cx="357062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482201" y="580987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100k sample data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440108" y="58135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680k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352675"/>
          </a:xfrm>
        </p:spPr>
        <p:txBody>
          <a:bodyPr>
            <a:noAutofit/>
          </a:bodyPr>
          <a:lstStyle/>
          <a:p>
            <a:pPr algn="ctr"/>
            <a:r>
              <a:rPr lang="en-US" sz="4400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High-Performance </a:t>
            </a:r>
            <a:br>
              <a:rPr lang="en-US" sz="4400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400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Visualization </a:t>
            </a:r>
            <a:r>
              <a:rPr lang="en-US" sz="4400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Algorithms </a:t>
            </a:r>
            <a:br>
              <a:rPr lang="en-US" sz="4400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400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Data-Intensive Analysis</a:t>
            </a:r>
          </a:p>
        </p:txBody>
      </p:sp>
    </p:spTree>
    <p:extLst>
      <p:ext uri="{BB962C8B-B14F-4D97-AF65-F5344CB8AC3E}">
        <p14:creationId xmlns:p14="http://schemas.microsoft.com/office/powerpoint/2010/main" val="136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867399" y="2586692"/>
            <a:ext cx="3048001" cy="1056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MPI / MPI-IO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Parallel GTM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52400" y="4299930"/>
            <a:ext cx="5715000" cy="2405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sz="2500" dirty="0"/>
              <a:t>Finding K clusters for N data points</a:t>
            </a:r>
          </a:p>
          <a:p>
            <a:pPr marL="742950" lvl="2" indent="-342900">
              <a:lnSpc>
                <a:spcPct val="90000"/>
              </a:lnSpc>
              <a:buBlip>
                <a:blip r:embed="rId3"/>
              </a:buBlip>
            </a:pPr>
            <a:r>
              <a:rPr lang="en-US" sz="2100" dirty="0"/>
              <a:t>Relationship is a bipartite graph (bi-graph)</a:t>
            </a:r>
          </a:p>
          <a:p>
            <a:pPr marL="742950" lvl="2" indent="-342900">
              <a:lnSpc>
                <a:spcPct val="90000"/>
              </a:lnSpc>
              <a:buBlip>
                <a:blip r:embed="rId3"/>
              </a:buBlip>
            </a:pPr>
            <a:r>
              <a:rPr lang="en-US" sz="2100" dirty="0"/>
              <a:t>Represented by K-by-N matrix (K &lt;&lt; N)</a:t>
            </a:r>
          </a:p>
          <a:p>
            <a:pPr lvl="0">
              <a:lnSpc>
                <a:spcPct val="90000"/>
              </a:lnSpc>
              <a:buBlip>
                <a:blip r:embed="rId3"/>
              </a:buBlip>
            </a:pPr>
            <a:r>
              <a:rPr lang="en-US" sz="2500" dirty="0"/>
              <a:t>Decomposition for P-by-Q compute grid</a:t>
            </a:r>
          </a:p>
          <a:p>
            <a:pPr marL="742950" lvl="2" indent="-342900">
              <a:lnSpc>
                <a:spcPct val="90000"/>
              </a:lnSpc>
              <a:buBlip>
                <a:blip r:embed="rId3"/>
              </a:buBlip>
            </a:pPr>
            <a:r>
              <a:rPr lang="en-US" sz="2100" dirty="0"/>
              <a:t>Reduce memory requirement by 1/PQ</a:t>
            </a:r>
          </a:p>
        </p:txBody>
      </p:sp>
      <p:grpSp>
        <p:nvGrpSpPr>
          <p:cNvPr id="3" name="Group 57"/>
          <p:cNvGrpSpPr/>
          <p:nvPr/>
        </p:nvGrpSpPr>
        <p:grpSpPr>
          <a:xfrm>
            <a:off x="265212" y="1582291"/>
            <a:ext cx="2114904" cy="2558069"/>
            <a:chOff x="7010400" y="1143000"/>
            <a:chExt cx="2114904" cy="2558069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7010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8153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010400" y="3052930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 latent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4052" y="3054738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 data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cxnSp>
          <p:nvCxnSpPr>
            <p:cNvPr id="33" name="Straight Connector 32"/>
            <p:cNvCxnSpPr>
              <a:stCxn id="63" idx="6"/>
              <a:endCxn id="24" idx="2"/>
            </p:cNvCxnSpPr>
            <p:nvPr/>
          </p:nvCxnSpPr>
          <p:spPr>
            <a:xfrm flipV="1">
              <a:off x="7665681" y="1504578"/>
              <a:ext cx="716319" cy="2286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6"/>
              <a:endCxn id="25" idx="2"/>
            </p:cNvCxnSpPr>
            <p:nvPr/>
          </p:nvCxnSpPr>
          <p:spPr>
            <a:xfrm flipV="1">
              <a:off x="7657356" y="2076822"/>
              <a:ext cx="724644" cy="3810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63" idx="6"/>
            </p:cNvCxnSpPr>
            <p:nvPr/>
          </p:nvCxnSpPr>
          <p:spPr>
            <a:xfrm rot="10800000">
              <a:off x="7665682" y="1733178"/>
              <a:ext cx="716319" cy="3436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6"/>
              <a:endCxn id="26" idx="2"/>
            </p:cNvCxnSpPr>
            <p:nvPr/>
          </p:nvCxnSpPr>
          <p:spPr>
            <a:xfrm>
              <a:off x="7657356" y="2457822"/>
              <a:ext cx="724644" cy="18975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63" idx="6"/>
              <a:endCxn id="26" idx="2"/>
            </p:cNvCxnSpPr>
            <p:nvPr/>
          </p:nvCxnSpPr>
          <p:spPr>
            <a:xfrm>
              <a:off x="7665681" y="1733178"/>
              <a:ext cx="716319" cy="9144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2"/>
              <a:endCxn id="23" idx="6"/>
            </p:cNvCxnSpPr>
            <p:nvPr/>
          </p:nvCxnSpPr>
          <p:spPr>
            <a:xfrm rot="10800000" flipV="1">
              <a:off x="7657356" y="1504578"/>
              <a:ext cx="724644" cy="9532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247325" y="1524000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39000" y="224864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382000" y="1295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0" y="1867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0" y="2438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532621" y="1840403"/>
            <a:ext cx="3246577" cy="2459528"/>
            <a:chOff x="4343400" y="3913909"/>
            <a:chExt cx="3685032" cy="2791691"/>
          </a:xfrm>
        </p:grpSpPr>
        <p:grpSp>
          <p:nvGrpSpPr>
            <p:cNvPr id="8" name="Group 51"/>
            <p:cNvGrpSpPr/>
            <p:nvPr/>
          </p:nvGrpSpPr>
          <p:grpSpPr>
            <a:xfrm>
              <a:off x="4343400" y="3913909"/>
              <a:ext cx="3685032" cy="2791691"/>
              <a:chOff x="2667000" y="4038600"/>
              <a:chExt cx="3685032" cy="2791691"/>
            </a:xfrm>
          </p:grpSpPr>
          <p:pic>
            <p:nvPicPr>
              <p:cNvPr id="4" name="Picture 3" descr="GTM_decomposition.eps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667000" y="4038600"/>
                <a:ext cx="3685032" cy="2791691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3483676" y="4112651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4419600" y="4114800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5334000" y="4116949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Rectangle 49"/>
              <p:cNvSpPr/>
              <p:nvPr/>
            </p:nvSpPr>
            <p:spPr>
              <a:xfrm>
                <a:off x="2699286" y="4999647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99286" y="5882345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458444" y="4874956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58444" y="575765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966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110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5444" y="4028953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67400" y="3109592"/>
            <a:ext cx="21318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File System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67401" y="3642992"/>
            <a:ext cx="3048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Cray / Linux / Windows Cluster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867400" y="2053292"/>
            <a:ext cx="16002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HDF5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67600" y="2057401"/>
            <a:ext cx="1447801" cy="5292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ScaLAPACK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867399" y="1524000"/>
            <a:ext cx="3048001" cy="5292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GTM / GTM-Interpolation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301479"/>
            <a:ext cx="321240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sm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GTM Software Stack</a:t>
            </a:r>
            <a:endParaRPr lang="en-US" sz="2400" b="1" cap="sm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0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Scalable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MDS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Parallel MDS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251459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O(N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memory and computation required.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100k data </a:t>
            </a:r>
            <a:r>
              <a:rPr lang="en-US" dirty="0" smtClean="0">
                <a:solidFill>
                  <a:prstClr val="black"/>
                </a:solidFill>
                <a:sym typeface="Wingdings" pitchFamily="2" charset="2"/>
              </a:rPr>
              <a:t> 480GB memory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Balanced decomposition of </a:t>
            </a:r>
            <a:r>
              <a:rPr lang="en-US" dirty="0" err="1" smtClean="0">
                <a:solidFill>
                  <a:prstClr val="black"/>
                </a:solidFill>
              </a:rPr>
              <a:t>NxN</a:t>
            </a:r>
            <a:r>
              <a:rPr lang="en-US" dirty="0" smtClean="0">
                <a:solidFill>
                  <a:prstClr val="black"/>
                </a:solidFill>
              </a:rPr>
              <a:t> matrices by P-by-Q grid.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and computing requirement by 1/PQ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Communicate via MPI primitives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</a:rPr>
              <a:t>MDS Interpolation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approximate mapping position </a:t>
            </a:r>
            <a:r>
              <a:rPr lang="en-US" dirty="0" err="1" smtClean="0"/>
              <a:t>w.r.t</a:t>
            </a:r>
            <a:r>
              <a:rPr lang="en-US" dirty="0" smtClean="0"/>
              <a:t>. k-NN’s prior mapping.</a:t>
            </a:r>
          </a:p>
          <a:p>
            <a:r>
              <a:rPr lang="en-US" dirty="0" smtClean="0"/>
              <a:t>Per point it requires: </a:t>
            </a:r>
          </a:p>
          <a:p>
            <a:pPr lvl="1"/>
            <a:r>
              <a:rPr lang="en-US" dirty="0" smtClean="0"/>
              <a:t>O(M) memory</a:t>
            </a:r>
          </a:p>
          <a:p>
            <a:pPr lvl="1"/>
            <a:r>
              <a:rPr lang="en-US" dirty="0" smtClean="0"/>
              <a:t>O(k) computation</a:t>
            </a:r>
          </a:p>
          <a:p>
            <a:r>
              <a:rPr lang="en-US" dirty="0" smtClean="0"/>
              <a:t>Pleasingly parallel</a:t>
            </a:r>
          </a:p>
          <a:p>
            <a:r>
              <a:rPr lang="en-US" dirty="0" smtClean="0"/>
              <a:t>Mapping 2M in 1450 sec.</a:t>
            </a:r>
          </a:p>
          <a:p>
            <a:pPr lvl="1"/>
            <a:r>
              <a:rPr lang="en-US" dirty="0" smtClean="0"/>
              <a:t>vs. 100k in 27000 sec.</a:t>
            </a:r>
          </a:p>
          <a:p>
            <a:pPr lvl="1"/>
            <a:r>
              <a:rPr lang="en-US" dirty="0" smtClean="0"/>
              <a:t>7500 times faster than estimation of the full MDS.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4191000"/>
            <a:ext cx="3297241" cy="2667000"/>
            <a:chOff x="2438400" y="2477244"/>
            <a:chExt cx="4377370" cy="4244230"/>
          </a:xfrm>
        </p:grpSpPr>
        <p:sp>
          <p:nvSpPr>
            <p:cNvPr id="6" name="Oval 5"/>
            <p:cNvSpPr/>
            <p:nvPr/>
          </p:nvSpPr>
          <p:spPr>
            <a:xfrm>
              <a:off x="3429000" y="24772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c1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10844" y="24772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753844" y="24772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c3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3692829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r1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38400" y="53340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3" name="Picture 12" descr="SMACOF_update_BofX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200" y="2933699"/>
              <a:ext cx="3818570" cy="3787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Interpolation extension to GTM/MDS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43400"/>
            <a:ext cx="8229600" cy="2087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dirty="0" smtClean="0"/>
              <a:t>Full data processing by GTM or MDS is computing- and memory-intensive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Two step procedure</a:t>
            </a:r>
          </a:p>
          <a:p>
            <a:pPr lvl="1">
              <a:buBlip>
                <a:blip r:embed="rId2"/>
              </a:buBlip>
            </a:pPr>
            <a:r>
              <a:rPr lang="en-US" i="1" dirty="0" smtClean="0"/>
              <a:t>Training </a:t>
            </a:r>
            <a:r>
              <a:rPr lang="en-US" dirty="0" smtClean="0"/>
              <a:t>: training by M samples out of N data</a:t>
            </a:r>
          </a:p>
          <a:p>
            <a:pPr lvl="1">
              <a:buBlip>
                <a:blip r:embed="rId2"/>
              </a:buBlip>
            </a:pPr>
            <a:r>
              <a:rPr lang="en-US" i="1" dirty="0" smtClean="0"/>
              <a:t>Interpolation </a:t>
            </a:r>
            <a:r>
              <a:rPr lang="en-US" dirty="0" smtClean="0"/>
              <a:t>: remaining (N-M) out-of-samples are approximated without training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42950" y="2047399"/>
            <a:ext cx="7696200" cy="1893332"/>
            <a:chOff x="685800" y="4343400"/>
            <a:chExt cx="7696200" cy="1893332"/>
          </a:xfrm>
        </p:grpSpPr>
        <p:sp>
          <p:nvSpPr>
            <p:cNvPr id="27" name="Rectangle 26"/>
            <p:cNvSpPr/>
            <p:nvPr/>
          </p:nvSpPr>
          <p:spPr>
            <a:xfrm>
              <a:off x="685800" y="4343400"/>
              <a:ext cx="17526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 </a:t>
              </a:r>
              <a:b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</a:br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4953000"/>
              <a:ext cx="17526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N-</a:t>
              </a:r>
              <a:r>
                <a:rPr lang="en-US" dirty="0" err="1" smtClean="0">
                  <a:solidFill>
                    <a:schemeClr val="tx1"/>
                  </a:solidFill>
                  <a:latin typeface="Helvetica"/>
                  <a:cs typeface="Helvetica"/>
                </a:rPr>
                <a:t>n</a:t>
              </a:r>
              <a:endParaRPr lang="en-US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Out-of-sample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" y="5867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Total N data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95600" y="4408714"/>
              <a:ext cx="1447800" cy="4753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Training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5134428"/>
              <a:ext cx="1447800" cy="5515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Interpolation</a:t>
              </a:r>
            </a:p>
          </p:txBody>
        </p:sp>
        <p:cxnSp>
          <p:nvCxnSpPr>
            <p:cNvPr id="32" name="Straight Arrow Connector 31"/>
            <p:cNvCxnSpPr>
              <a:stCxn id="27" idx="3"/>
              <a:endCxn id="30" idx="1"/>
            </p:cNvCxnSpPr>
            <p:nvPr/>
          </p:nvCxnSpPr>
          <p:spPr>
            <a:xfrm flipV="1">
              <a:off x="2438400" y="4646386"/>
              <a:ext cx="457200" cy="18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hape 9"/>
            <p:cNvCxnSpPr>
              <a:stCxn id="30" idx="3"/>
              <a:endCxn id="31" idx="0"/>
            </p:cNvCxnSpPr>
            <p:nvPr/>
          </p:nvCxnSpPr>
          <p:spPr>
            <a:xfrm>
              <a:off x="4343400" y="4646386"/>
              <a:ext cx="952500" cy="488042"/>
            </a:xfrm>
            <a:prstGeom prst="bentConnector2">
              <a:avLst/>
            </a:prstGeom>
            <a:ln w="381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3"/>
              <a:endCxn id="31" idx="1"/>
            </p:cNvCxnSpPr>
            <p:nvPr/>
          </p:nvCxnSpPr>
          <p:spPr>
            <a:xfrm>
              <a:off x="2438400" y="5410200"/>
              <a:ext cx="21336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724400" y="4343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Trained data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cxnSp>
          <p:nvCxnSpPr>
            <p:cNvPr id="36" name="Straight Arrow Connector 35"/>
            <p:cNvCxnSpPr>
              <a:stCxn id="31" idx="3"/>
            </p:cNvCxnSpPr>
            <p:nvPr/>
          </p:nvCxnSpPr>
          <p:spPr>
            <a:xfrm>
              <a:off x="6019800" y="5410200"/>
              <a:ext cx="762000" cy="15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781800" y="4953000"/>
              <a:ext cx="16002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Interpolated map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3600450" y="1405267"/>
            <a:ext cx="2190750" cy="565932"/>
          </a:xfrm>
          <a:prstGeom prst="wedgeEllipseCallout">
            <a:avLst>
              <a:gd name="adj1" fmla="val -50833"/>
              <a:gd name="adj2" fmla="val 6519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MPI, Twister</a:t>
            </a:r>
            <a:endParaRPr lang="en-US" sz="2000" b="1" dirty="0"/>
          </a:p>
        </p:txBody>
      </p:sp>
      <p:sp>
        <p:nvSpPr>
          <p:cNvPr id="20" name="Oval Callout 19"/>
          <p:cNvSpPr/>
          <p:nvPr/>
        </p:nvSpPr>
        <p:spPr>
          <a:xfrm>
            <a:off x="3600450" y="3571399"/>
            <a:ext cx="2057400" cy="669143"/>
          </a:xfrm>
          <a:prstGeom prst="wedgeEllipseCallout">
            <a:avLst>
              <a:gd name="adj1" fmla="val 36205"/>
              <a:gd name="adj2" fmla="val -7870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MapReduce</a:t>
            </a:r>
            <a:endParaRPr lang="en-US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738965" y="2656367"/>
            <a:ext cx="1752600" cy="914400"/>
            <a:chOff x="685800" y="4953000"/>
            <a:chExt cx="1752600" cy="914400"/>
          </a:xfrm>
        </p:grpSpPr>
        <p:sp>
          <p:nvSpPr>
            <p:cNvPr id="22" name="Rectangle 21"/>
            <p:cNvSpPr/>
            <p:nvPr/>
          </p:nvSpPr>
          <p:spPr>
            <a:xfrm>
              <a:off x="685800" y="4953000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5134428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5321074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sz="2000" dirty="0" smtClean="0"/>
                <a:t>......</a:t>
              </a:r>
            </a:p>
            <a:p>
              <a:pPr algn="ctr">
                <a:spcAft>
                  <a:spcPts val="600"/>
                </a:spcAft>
              </a:pPr>
              <a:endParaRPr lang="en-US" sz="3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550250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P-1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5685972"/>
              <a:ext cx="1752600" cy="1814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9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GTM/MDS Applications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943600" y="1489442"/>
            <a:ext cx="320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Calibri" pitchFamily="34" charset="0"/>
              </a:rPr>
              <a:t>PubChem</a:t>
            </a:r>
            <a:r>
              <a:rPr lang="en-US" sz="1600" b="1" i="1" dirty="0" smtClean="0">
                <a:latin typeface="Calibri" pitchFamily="34" charset="0"/>
              </a:rPr>
              <a:t> data with CTD visualization by using MDS (left) and GTM (right)</a:t>
            </a:r>
          </a:p>
          <a:p>
            <a:r>
              <a:rPr lang="en-US" sz="1600" dirty="0" smtClean="0">
                <a:latin typeface="Calibri" pitchFamily="34" charset="0"/>
              </a:rPr>
              <a:t>About 930,000 chemical compounds are visualized as a point in 3D space, annotated by the related genes in Comparative </a:t>
            </a:r>
            <a:r>
              <a:rPr lang="en-US" sz="1600" dirty="0" err="1" smtClean="0">
                <a:latin typeface="Calibri" pitchFamily="34" charset="0"/>
              </a:rPr>
              <a:t>Toxicogenomics</a:t>
            </a:r>
            <a:r>
              <a:rPr lang="en-US" sz="1600" dirty="0" smtClean="0">
                <a:latin typeface="Calibri" pitchFamily="34" charset="0"/>
              </a:rPr>
              <a:t> Database (CTD)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462" y="1521341"/>
            <a:ext cx="2798138" cy="250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86783"/>
            <a:ext cx="2798138" cy="250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688" y="3733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459" y="3733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4191000"/>
            <a:ext cx="335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i="1" dirty="0" smtClean="0">
                <a:latin typeface="Calibri" pitchFamily="34" charset="0"/>
              </a:rPr>
              <a:t>Chemical compounds shown in literatures, visualized by MDS (left) and GTM (right)</a:t>
            </a:r>
          </a:p>
          <a:p>
            <a:pPr algn="r"/>
            <a:r>
              <a:rPr lang="en-US" sz="1600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 which is also stored in Chem2Bio2RDF system. </a:t>
            </a:r>
          </a:p>
        </p:txBody>
      </p:sp>
    </p:spTree>
    <p:extLst>
      <p:ext uri="{BB962C8B-B14F-4D97-AF65-F5344CB8AC3E}">
        <p14:creationId xmlns:p14="http://schemas.microsoft.com/office/powerpoint/2010/main" val="10820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143000" y="372533"/>
            <a:ext cx="7524751" cy="990601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</a:t>
            </a:r>
            <a:r>
              <a:rPr lang="en-US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Architecture</a:t>
            </a: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576793"/>
            <a:ext cx="1295400" cy="1135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Linux HPC</a:t>
            </a:r>
          </a:p>
          <a:p>
            <a:pPr algn="ctr"/>
            <a:r>
              <a:rPr lang="en-US" dirty="0" smtClean="0"/>
              <a:t>Bare-system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4576794"/>
            <a:ext cx="1600200" cy="670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Amazon Cloud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0" y="4576793"/>
            <a:ext cx="167640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Windows Server  HPC</a:t>
            </a:r>
          </a:p>
          <a:p>
            <a:pPr algn="ctr"/>
            <a:r>
              <a:rPr lang="en-US" dirty="0" smtClean="0"/>
              <a:t>Bare-system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0" y="5257800"/>
            <a:ext cx="1752601" cy="444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5741519"/>
            <a:ext cx="3810000" cy="361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CPU Nodes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19400" y="5267108"/>
            <a:ext cx="1600200" cy="435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327814" y="4576793"/>
            <a:ext cx="119985" cy="106200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57150" y="4957793"/>
            <a:ext cx="1428750" cy="341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Infrastructure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1326906" y="5747543"/>
            <a:ext cx="127489" cy="34845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2608" y="5754368"/>
            <a:ext cx="1165206" cy="341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576794"/>
            <a:ext cx="1752600" cy="670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Azure Cloud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848601" y="4576795"/>
            <a:ext cx="1066799" cy="1125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Grid Appliance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334000" y="5734843"/>
            <a:ext cx="3581399" cy="361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GPU Nodes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1" y="3662879"/>
            <a:ext cx="7381874" cy="4015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Cross Platform Iterative </a:t>
            </a:r>
            <a:r>
              <a:rPr lang="en-US" dirty="0" err="1" smtClean="0"/>
              <a:t>MapReduce</a:t>
            </a:r>
            <a:r>
              <a:rPr lang="en-US" dirty="0" smtClean="0"/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295400"/>
            <a:ext cx="7381875" cy="1090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Kernels, Genomics, Proteomics, Information Retrieval, Polar Science</a:t>
            </a:r>
          </a:p>
          <a:p>
            <a:pPr algn="ctr"/>
            <a:r>
              <a:rPr lang="en-US" dirty="0" smtClean="0"/>
              <a:t>Scientific Simulation Data Analysis and Management</a:t>
            </a:r>
          </a:p>
          <a:p>
            <a:pPr algn="ctr"/>
            <a:r>
              <a:rPr lang="en-US" dirty="0" smtClean="0"/>
              <a:t>Dissimilarity Computation, Clustering, </a:t>
            </a:r>
            <a:r>
              <a:rPr lang="en-US" dirty="0" err="1" smtClean="0"/>
              <a:t>Multidimentional</a:t>
            </a:r>
            <a:r>
              <a:rPr lang="en-US" dirty="0" smtClean="0"/>
              <a:t> Scaling, Generative Topological Mapping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1333501" y="1295400"/>
            <a:ext cx="120894" cy="10909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1" y="1635664"/>
            <a:ext cx="1421543" cy="345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1333501" y="2895600"/>
            <a:ext cx="120894" cy="72732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25592" y="2993796"/>
            <a:ext cx="1447080" cy="625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Programming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2892172"/>
            <a:ext cx="7381875" cy="365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Services and Workflow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24000" y="3277526"/>
            <a:ext cx="7381875" cy="385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High </a:t>
            </a:r>
            <a:r>
              <a:rPr lang="en-US" dirty="0"/>
              <a:t>L</a:t>
            </a:r>
            <a:r>
              <a:rPr lang="en-US" dirty="0" smtClean="0"/>
              <a:t>evel Language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24000" y="4082144"/>
            <a:ext cx="2514600" cy="462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400800" y="4082144"/>
            <a:ext cx="2514600" cy="462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Data Parallel File System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3696567"/>
            <a:ext cx="1151331" cy="345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Runtime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857" y="4121738"/>
            <a:ext cx="1040543" cy="345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38600" y="4081920"/>
            <a:ext cx="2362200" cy="462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Object Store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24000" y="2399210"/>
            <a:ext cx="7381875" cy="449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4008" tIns="32004" rIns="64008" bIns="32004" rtlCol="0" anchor="ctr"/>
          <a:lstStyle/>
          <a:p>
            <a:pPr algn="ctr"/>
            <a:r>
              <a:rPr lang="en-US" dirty="0" smtClean="0"/>
              <a:t>Security</a:t>
            </a:r>
            <a:r>
              <a:rPr lang="en-US" dirty="0"/>
              <a:t>, Provenance, </a:t>
            </a: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1524000" y="3277526"/>
            <a:ext cx="7381875" cy="1267042"/>
          </a:xfrm>
          <a:prstGeom prst="frame">
            <a:avLst>
              <a:gd name="adj1" fmla="val 2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"/>
    </mc:Choice>
    <mc:Fallback xmlns="">
      <p:transition spd="slow" advTm="569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Mapping by Dissimilarity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</a:rPr>
              <a:t>ALU 35339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9" y="2438400"/>
            <a:ext cx="4035829" cy="34290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lt1"/>
                </a:solidFill>
              </a:rPr>
              <a:t>Metagenomics</a:t>
            </a:r>
            <a:r>
              <a:rPr lang="en-US" dirty="0">
                <a:solidFill>
                  <a:schemeClr val="lt1"/>
                </a:solidFill>
              </a:rPr>
              <a:t> 30000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36563"/>
            <a:ext cx="4041775" cy="3427911"/>
          </a:xfrm>
        </p:spPr>
      </p:pic>
    </p:spTree>
    <p:extLst>
      <p:ext uri="{BB962C8B-B14F-4D97-AF65-F5344CB8AC3E}">
        <p14:creationId xmlns:p14="http://schemas.microsoft.com/office/powerpoint/2010/main" val="24893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Interpolation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571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100K training and 2M interpolation of </a:t>
            </a:r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Interpolation MDS (left) and GTM (right)</a:t>
            </a:r>
          </a:p>
        </p:txBody>
      </p:sp>
      <p:pic>
        <p:nvPicPr>
          <p:cNvPr id="5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0" y="1369136"/>
            <a:ext cx="4038600" cy="426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3332"/>
          <a:stretch/>
        </p:blipFill>
        <p:spPr bwMode="auto">
          <a:xfrm>
            <a:off x="304800" y="1369136"/>
            <a:ext cx="4302642" cy="423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2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8" y="1447800"/>
            <a:ext cx="7169727" cy="52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Science with </a:t>
            </a:r>
            <a:r>
              <a:rPr lang="en-US" b="1" dirty="0" err="1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PolarGrid</a:t>
            </a:r>
            <a:endParaRPr lang="en-US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28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vz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" y="631619"/>
            <a:ext cx="4559847" cy="293466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55" y="3667860"/>
            <a:ext cx="4175109" cy="30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" y="3667860"/>
            <a:ext cx="4502679" cy="30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645284"/>
            <a:ext cx="4340946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32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2009 Antarctica Season</a:t>
            </a:r>
            <a:endParaRPr lang="en-US" sz="4400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endParaRPr lang="en-US" sz="1600" dirty="0">
              <a:latin typeface="Times"/>
              <a:cs typeface="Times"/>
            </a:endParaRP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5"/>
              </a:buBlip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Top: 3D visualization of crossover flight paths</a:t>
            </a: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5"/>
              </a:buBlip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Bottom Left and Right: </a:t>
            </a: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5"/>
              </a:buBlip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The Web Map Service (WMS) protocol enables users to access the original data set from MATLAB and GIS software in order to display a single frame for a particular flight path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3D </a:t>
            </a:r>
            <a:r>
              <a:rPr lang="en-US" b="1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Visualization </a:t>
            </a:r>
            <a:r>
              <a:rPr lang="en-US" b="1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of Greenland</a:t>
            </a:r>
            <a:endParaRPr lang="en-US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GreenlandIceSheet3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6313" y="1600200"/>
            <a:ext cx="7191375" cy="4525963"/>
          </a:xfrm>
        </p:spPr>
      </p:pic>
    </p:spTree>
    <p:extLst>
      <p:ext uri="{BB962C8B-B14F-4D97-AF65-F5344CB8AC3E}">
        <p14:creationId xmlns:p14="http://schemas.microsoft.com/office/powerpoint/2010/main" val="5900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DryadLINQ CTP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686800" cy="685800"/>
          </a:xfrm>
        </p:spPr>
        <p:txBody>
          <a:bodyPr>
            <a:norm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Investigate in </a:t>
            </a:r>
            <a:r>
              <a:rPr lang="en-US" sz="2000" i="1" kern="0" dirty="0">
                <a:latin typeface="Book Antiqua" pitchFamily="18" charset="0"/>
              </a:rPr>
              <a:t>applicability and performance </a:t>
            </a:r>
            <a:r>
              <a:rPr lang="en-US" sz="2000" i="1" kern="0" dirty="0" smtClean="0">
                <a:latin typeface="Book Antiqua" pitchFamily="18" charset="0"/>
              </a:rPr>
              <a:t>of DryadLINQ </a:t>
            </a:r>
            <a:r>
              <a:rPr lang="en-US" sz="2000" i="1" kern="0" dirty="0">
                <a:latin typeface="Book Antiqua" pitchFamily="18" charset="0"/>
              </a:rPr>
              <a:t>CTP to develop scientific applications.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10326"/>
            <a:ext cx="2819400" cy="2985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495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  Goals</a:t>
            </a:r>
            <a:r>
              <a:rPr lang="en-US" sz="2000" i="1" kern="0" dirty="0">
                <a:latin typeface="Book Antiqua" pitchFamily="18" charset="0"/>
              </a:rPr>
              <a:t>:</a:t>
            </a:r>
          </a:p>
          <a:p>
            <a:pPr marL="85725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Evaluate key features and </a:t>
            </a:r>
            <a:r>
              <a:rPr lang="en-US" sz="2000" i="1" kern="0" dirty="0" smtClean="0">
                <a:latin typeface="Book Antiqua" pitchFamily="18" charset="0"/>
              </a:rPr>
              <a:t>interfaces</a:t>
            </a:r>
            <a:endParaRPr lang="en-US" sz="2000" i="1" kern="0" dirty="0">
              <a:latin typeface="Book Antiqua" pitchFamily="18" charset="0"/>
            </a:endParaRPr>
          </a:p>
          <a:p>
            <a:pPr marL="85725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Probe parallel </a:t>
            </a:r>
            <a:r>
              <a:rPr lang="en-US" sz="2000" i="1" kern="0" dirty="0">
                <a:latin typeface="Book Antiqua" pitchFamily="18" charset="0"/>
              </a:rPr>
              <a:t>programming </a:t>
            </a:r>
            <a:r>
              <a:rPr lang="en-US" sz="2000" i="1" kern="0" dirty="0" smtClean="0">
                <a:latin typeface="Book Antiqua" pitchFamily="18" charset="0"/>
              </a:rPr>
              <a:t>models</a:t>
            </a:r>
            <a:endParaRPr lang="en-US" sz="2000" i="1" kern="0" dirty="0">
              <a:latin typeface="Book Antiqua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  Three </a:t>
            </a:r>
            <a:r>
              <a:rPr lang="en-US" sz="2000" i="1" kern="0" dirty="0">
                <a:latin typeface="Book Antiqua" pitchFamily="18" charset="0"/>
              </a:rPr>
              <a:t>applications:</a:t>
            </a:r>
          </a:p>
          <a:p>
            <a:pPr marL="85725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SW-G bioinformatics application</a:t>
            </a:r>
          </a:p>
          <a:p>
            <a:pPr marL="85725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Matrix </a:t>
            </a:r>
            <a:r>
              <a:rPr lang="en-US" sz="2000" i="1" kern="0" dirty="0" smtClean="0">
                <a:latin typeface="Book Antiqua" pitchFamily="18" charset="0"/>
              </a:rPr>
              <a:t>Multiplication</a:t>
            </a:r>
            <a:endParaRPr lang="en-US" sz="2000" i="1" kern="0" dirty="0">
              <a:latin typeface="Book Antiqua" pitchFamily="18" charset="0"/>
            </a:endParaRPr>
          </a:p>
          <a:p>
            <a:pPr marL="85725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PageRank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Matrix-Matrix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/>
          </a:bodyPr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Parallel algorithms for matrix multiplication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Row partition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Row column partition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2 dimensional block decomposition in Fox algorithm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Multi core technologies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PLINQ</a:t>
            </a:r>
            <a:r>
              <a:rPr lang="en-US" sz="1600" i="1" kern="0" dirty="0" smtClean="0">
                <a:latin typeface="Book Antiqua" pitchFamily="18" charset="0"/>
              </a:rPr>
              <a:t>, TPL, and Thread </a:t>
            </a:r>
            <a:r>
              <a:rPr lang="en-US" sz="1600" i="1" kern="0" dirty="0">
                <a:latin typeface="Book Antiqua" pitchFamily="18" charset="0"/>
              </a:rPr>
              <a:t>Pool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Hybrid parallel model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Port multi-core to </a:t>
            </a:r>
            <a:r>
              <a:rPr lang="en-US" sz="1600" i="1" kern="0" dirty="0" smtClean="0">
                <a:latin typeface="Book Antiqua" pitchFamily="18" charset="0"/>
              </a:rPr>
              <a:t>Dryad </a:t>
            </a:r>
            <a:r>
              <a:rPr lang="en-US" sz="1600" i="1" kern="0" dirty="0">
                <a:latin typeface="Book Antiqua" pitchFamily="18" charset="0"/>
              </a:rPr>
              <a:t>task to improve </a:t>
            </a:r>
            <a:r>
              <a:rPr lang="en-US" sz="1600" i="1" kern="0" dirty="0" smtClean="0">
                <a:latin typeface="Book Antiqua" pitchFamily="18" charset="0"/>
              </a:rPr>
              <a:t>Performance</a:t>
            </a:r>
            <a:endParaRPr lang="en-US" sz="1600" i="1" kern="0" dirty="0">
              <a:latin typeface="Book Antiqua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Timing model for MM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715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02370353"/>
              </p:ext>
            </p:extLst>
          </p:nvPr>
        </p:nvGraphicFramePr>
        <p:xfrm>
          <a:off x="4267200" y="1752600"/>
          <a:ext cx="4267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08862759"/>
              </p:ext>
            </p:extLst>
          </p:nvPr>
        </p:nvGraphicFramePr>
        <p:xfrm>
          <a:off x="4343400" y="3733800"/>
          <a:ext cx="398907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0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SW-G bioinformatics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/>
          <a:lstStyle/>
          <a:p>
            <a:pPr marL="3429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Workload of SW-G, a pleasingly </a:t>
            </a:r>
            <a:r>
              <a:rPr lang="en-US" sz="2000" i="1" kern="0" dirty="0">
                <a:latin typeface="Book Antiqua" pitchFamily="18" charset="0"/>
              </a:rPr>
              <a:t>parallel application, </a:t>
            </a:r>
            <a:r>
              <a:rPr lang="en-US" sz="2000" i="1" kern="0" dirty="0" smtClean="0">
                <a:latin typeface="Book Antiqua" pitchFamily="18" charset="0"/>
              </a:rPr>
              <a:t>is heterogeneous due to the difference in input gene sequences. Hence workload balancing becomes an issue.</a:t>
            </a:r>
            <a:endParaRPr lang="en-US" sz="2000" i="1" kern="0" dirty="0">
              <a:latin typeface="Book Antiqua" pitchFamily="18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Two approach to </a:t>
            </a:r>
            <a:r>
              <a:rPr lang="en-US" sz="2000" i="1" kern="0" dirty="0" smtClean="0">
                <a:latin typeface="Book Antiqua" pitchFamily="18" charset="0"/>
              </a:rPr>
              <a:t>alleviate it:</a:t>
            </a:r>
            <a:endParaRPr lang="en-US" sz="2000" i="1" kern="0" dirty="0">
              <a:latin typeface="Book Antiqua" pitchFamily="18" charset="0"/>
            </a:endParaRP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Randomized distributed input data</a:t>
            </a:r>
          </a:p>
          <a:p>
            <a:pPr marL="742950" lvl="2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1600" i="1" kern="0" dirty="0">
                <a:latin typeface="Book Antiqua" pitchFamily="18" charset="0"/>
              </a:rPr>
              <a:t>Partition job into finer granularity tasks</a:t>
            </a:r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0655202"/>
              </p:ext>
            </p:extLst>
          </p:nvPr>
        </p:nvGraphicFramePr>
        <p:xfrm>
          <a:off x="228600" y="35814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25330580"/>
              </p:ext>
            </p:extLst>
          </p:nvPr>
        </p:nvGraphicFramePr>
        <p:xfrm>
          <a:off x="4419600" y="358140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Acknowledgement</a:t>
            </a:r>
          </a:p>
        </p:txBody>
      </p:sp>
      <p:pic>
        <p:nvPicPr>
          <p:cNvPr id="5" name="Picture 4" descr="n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648814"/>
            <a:ext cx="1054608" cy="105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nih-logo-bl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534" y="4762805"/>
            <a:ext cx="1135094" cy="102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icrosof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775" y="2438400"/>
            <a:ext cx="2782825" cy="222626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ixture_reloaded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3775" y="4761746"/>
            <a:ext cx="1396825" cy="9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6824"/>
            <a:ext cx="4862513" cy="12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95961"/>
            <a:ext cx="822960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883" indent="-342883" algn="ctr" defTabSz="914354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0" indent="-342883" algn="ctr" defTabSz="914354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Indiana University</a:t>
            </a:r>
          </a:p>
          <a:p>
            <a:pPr marL="0" indent="-342883" algn="ctr" defTabSz="914354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hlinkClick r:id="rId8"/>
              </a:rPr>
              <a:t>http://salsahpc.indiana.edu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"/>
    </mc:Choice>
    <mc:Fallback xmlns="">
      <p:transition spd="slow" advTm="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anvas 17"/>
          <p:cNvGrpSpPr/>
          <p:nvPr/>
        </p:nvGrpSpPr>
        <p:grpSpPr>
          <a:xfrm>
            <a:off x="947847" y="1365441"/>
            <a:ext cx="7205553" cy="4882959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7862" y="57151"/>
              <a:ext cx="1383363" cy="48253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88646" y="592084"/>
              <a:ext cx="1591064" cy="1252943"/>
              <a:chOff x="4697170" y="1719596"/>
              <a:chExt cx="1591408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33921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01838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36866" y="507032"/>
              <a:ext cx="1594916" cy="1398727"/>
              <a:chOff x="4628557" y="1730864"/>
              <a:chExt cx="1595261" cy="1469536"/>
            </a:xfrm>
          </p:grpSpPr>
          <p:sp>
            <p:nvSpPr>
              <p:cNvPr id="72" name="Arc 71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5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6" name="Straight Arrow Connector 65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9" name="TextBox 48"/>
              <p:cNvSpPr txBox="1"/>
              <p:nvPr/>
            </p:nvSpPr>
            <p:spPr>
              <a:xfrm>
                <a:off x="4628557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30864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8" name="Arc 17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CAP3 Analysis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Smith-Waterman Distances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Parametric sweeps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PolarGrid Matlab data analysis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High Energy Physics (HEP) Histograms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search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sorting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Information retrieval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6662"/>
              <a:ext cx="1383363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Many MPI scientific applications such as solving differential equations and particle dynamics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62316" y="3274350"/>
              <a:ext cx="440794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44059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Expectation maximization clustering e.g. </a:t>
              </a:r>
              <a:r>
                <a:rPr lang="en-US" sz="8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Kmeans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Linear Algebra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Multimensional</a:t>
              </a: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Scaling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Page Rank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of Iterative </a:t>
            </a:r>
            <a:r>
              <a:rPr lang="en-US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MapReduce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096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"/>
    </mc:Choice>
    <mc:Fallback xmlns="">
      <p:transition spd="slow" advTm="61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GTM vs. MDS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GTM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MDS (SMACOF)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600201" y="3962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800600" y="3962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STRESS or SSTRESS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254074" y="3962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1607360" y="4648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O(KN) (K &lt;&lt; N)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807759" y="4648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261233" y="4648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Complexity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612827" y="20574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 smtClean="0"/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Iterative optimization method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66700" y="20574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Purpose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600201" y="53340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4800600" y="53340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Iterative </a:t>
            </a:r>
            <a:r>
              <a:rPr lang="en-US" sz="2000" dirty="0" err="1" smtClean="0"/>
              <a:t>Majorization</a:t>
            </a:r>
            <a:r>
              <a:rPr lang="en-US" sz="2000" dirty="0" smtClean="0"/>
              <a:t> (EM-like)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54074" y="53340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</a:p>
          <a:p>
            <a:pPr algn="ctr"/>
            <a:r>
              <a:rPr lang="en-US" sz="1600" dirty="0" smtClean="0"/>
              <a:t>Method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1594660" y="32766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Vector-based data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4795059" y="32766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Non-vector (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similarity matrix)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48533" y="3276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26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"/>
    </mc:Choice>
    <mc:Fallback xmlns="">
      <p:transition spd="slow" advTm="60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PlotViz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Visualization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System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840" y="3521113"/>
            <a:ext cx="390156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Parallel visualization algorithms (GTM, MDS, …)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Improved quality by using DA optimization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Interpolation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 Integration (Twister-MDS, Twister-LDA)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560" y="2934427"/>
            <a:ext cx="291332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Parallel Visualization Algorithms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7760" y="1673263"/>
            <a:ext cx="9652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720" y="1673263"/>
            <a:ext cx="965200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960" y="1673263"/>
            <a:ext cx="965200" cy="127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07960" y="2943263"/>
            <a:ext cx="291332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PlotViz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6102868" y="1557938"/>
            <a:ext cx="1479327" cy="1376489"/>
            <a:chOff x="4246182" y="4216591"/>
            <a:chExt cx="2307018" cy="21397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6182" y="4216591"/>
              <a:ext cx="2307018" cy="21397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4504080"/>
              <a:ext cx="1447800" cy="1291539"/>
            </a:xfrm>
            <a:prstGeom prst="rect">
              <a:avLst/>
            </a:prstGeom>
            <a:scene3d>
              <a:camera prst="perspectiveFront" fov="5400000">
                <a:rot lat="0" lon="2100000" rev="0"/>
              </a:camera>
              <a:lightRig rig="threePt" dir="t"/>
            </a:scene3d>
          </p:spPr>
        </p:pic>
      </p:grpSp>
      <p:sp>
        <p:nvSpPr>
          <p:cNvPr id="16" name="Rectangle 15"/>
          <p:cNvSpPr/>
          <p:nvPr/>
        </p:nvSpPr>
        <p:spPr>
          <a:xfrm>
            <a:off x="5166240" y="3512277"/>
            <a:ext cx="35967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Provide Virtual 3D space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Cross-platform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Visualization Toolkit (VTK)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Qt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framework</a:t>
            </a:r>
          </a:p>
          <a:p>
            <a:pPr marL="274320" indent="-27432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3657600" y="2092998"/>
            <a:ext cx="19050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4146698" y="1887549"/>
            <a:ext cx="958702" cy="8414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9"/>
    </mc:Choice>
    <mc:Fallback xmlns="">
      <p:transition spd="slow" advTm="60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62940" y="617220"/>
            <a:ext cx="7600950" cy="906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 v0.9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551814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indent="-3429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Distinction </a:t>
            </a:r>
            <a:r>
              <a:rPr lang="en-US" sz="2000" i="1" kern="0" dirty="0">
                <a:latin typeface="Book Antiqua" pitchFamily="18" charset="0"/>
              </a:rPr>
              <a:t>on static and variable data</a:t>
            </a:r>
          </a:p>
          <a:p>
            <a:pPr lvl="1" indent="-3429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 </a:t>
            </a:r>
            <a:r>
              <a:rPr lang="en-US" sz="2000" i="1" kern="0" dirty="0" smtClean="0">
                <a:latin typeface="Book Antiqua" pitchFamily="18" charset="0"/>
              </a:rPr>
              <a:t>Configurable </a:t>
            </a:r>
            <a:r>
              <a:rPr lang="en-US" sz="2000" i="1" kern="0" dirty="0">
                <a:latin typeface="Book Antiqua" pitchFamily="18" charset="0"/>
              </a:rPr>
              <a:t>long running (cacheable) map/reduce tasks</a:t>
            </a:r>
          </a:p>
          <a:p>
            <a:pPr lvl="1" indent="-3429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 </a:t>
            </a:r>
            <a:r>
              <a:rPr lang="en-US" sz="2000" i="1" kern="0" dirty="0" smtClean="0">
                <a:latin typeface="Book Antiqua" pitchFamily="18" charset="0"/>
              </a:rPr>
              <a:t>Pub/sub </a:t>
            </a:r>
            <a:r>
              <a:rPr lang="en-US" sz="2000" i="1" kern="0" dirty="0">
                <a:latin typeface="Book Antiqua" pitchFamily="18" charset="0"/>
              </a:rPr>
              <a:t>messaging </a:t>
            </a:r>
            <a:r>
              <a:rPr lang="en-US" sz="2000" i="1" kern="0" dirty="0" smtClean="0">
                <a:latin typeface="Book Antiqua" pitchFamily="18" charset="0"/>
              </a:rPr>
              <a:t>based communication/data </a:t>
            </a:r>
            <a:r>
              <a:rPr lang="en-US" sz="2000" i="1" kern="0" dirty="0">
                <a:latin typeface="Book Antiqua" pitchFamily="18" charset="0"/>
              </a:rPr>
              <a:t>transfers</a:t>
            </a:r>
          </a:p>
          <a:p>
            <a:pPr lvl="1" indent="-342900" fontAlgn="base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2000" i="1" kern="0" dirty="0" smtClean="0">
                <a:latin typeface="Book Antiqua" pitchFamily="18" charset="0"/>
              </a:rPr>
              <a:t>Broker Network </a:t>
            </a:r>
            <a:r>
              <a:rPr lang="en-US" sz="2000" i="1" kern="0" dirty="0">
                <a:latin typeface="Book Antiqua" pitchFamily="18" charset="0"/>
              </a:rPr>
              <a:t>for facilitating </a:t>
            </a:r>
            <a:r>
              <a:rPr lang="en-US" sz="2000" i="1" kern="0" dirty="0" smtClean="0">
                <a:latin typeface="Book Antiqua" pitchFamily="18" charset="0"/>
              </a:rPr>
              <a:t>communication</a:t>
            </a:r>
            <a:endParaRPr lang="en-US" sz="2000" i="1" kern="0" dirty="0">
              <a:latin typeface="Book Antiqua" pitchFamily="18" charset="0"/>
            </a:endParaRPr>
          </a:p>
        </p:txBody>
      </p:sp>
      <p:pic>
        <p:nvPicPr>
          <p:cNvPr id="6" name="Picture 2" descr="D:\Documents\Dropbox\poster\twi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7289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3515" y="1548809"/>
            <a:ext cx="6019800" cy="108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3" lvl="1" indent="0"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New Infrastructure for Iterative MapReduce Programming</a:t>
            </a:r>
          </a:p>
        </p:txBody>
      </p:sp>
    </p:spTree>
    <p:extLst>
      <p:ext uri="{BB962C8B-B14F-4D97-AF65-F5344CB8AC3E}">
        <p14:creationId xmlns:p14="http://schemas.microsoft.com/office/powerpoint/2010/main" val="30014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4"/>
          <p:cNvGrpSpPr/>
          <p:nvPr/>
        </p:nvGrpSpPr>
        <p:grpSpPr>
          <a:xfrm>
            <a:off x="457200" y="685800"/>
            <a:ext cx="8153400" cy="5791200"/>
            <a:chOff x="304800" y="685800"/>
            <a:chExt cx="8153400" cy="57912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838200" y="762000"/>
              <a:ext cx="7620000" cy="1600200"/>
            </a:xfrm>
            <a:prstGeom prst="roundRect">
              <a:avLst>
                <a:gd name="adj" fmla="val 1120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990600" y="11430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configureMaps(..)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3352800" y="1143000"/>
              <a:ext cx="538914" cy="183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990600" y="1600200"/>
              <a:ext cx="25146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configureReduce(..)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  <a:stCxn id="1031" idx="3"/>
            </p:cNvCxnSpPr>
            <p:nvPr/>
          </p:nvCxnSpPr>
          <p:spPr bwMode="auto">
            <a:xfrm flipV="1">
              <a:off x="3505200" y="1600201"/>
              <a:ext cx="382203" cy="1523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38200" y="2895600"/>
              <a:ext cx="7620000" cy="2209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565107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179469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22666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6839100" y="40269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834564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295400" y="3048009"/>
              <a:ext cx="2590383" cy="304513"/>
              <a:chOff x="1453" y="5453"/>
              <a:chExt cx="3605" cy="353"/>
            </a:xfrm>
          </p:grpSpPr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3075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ndara" pitchFamily="34" charset="0"/>
                    <a:cs typeface="Arial" pitchFamily="34" charset="0"/>
                  </a:rPr>
                  <a:t>runMapReduce(..)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endParaRPr>
              </a:p>
            </p:txBody>
          </p:sp>
          <p:cxnSp>
            <p:nvCxnSpPr>
              <p:cNvPr id="1041" name="AutoShape 17"/>
              <p:cNvCxnSpPr>
                <a:cxnSpLocks noChangeShapeType="1"/>
                <a:stCxn id="1040" idx="3"/>
              </p:cNvCxnSpPr>
              <p:nvPr/>
            </p:nvCxnSpPr>
            <p:spPr bwMode="auto">
              <a:xfrm>
                <a:off x="4528" y="5630"/>
                <a:ext cx="530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7162449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6487728" y="33156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5683668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6315276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6951195" y="38652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5683668" y="35958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>
              <a:off x="6315276" y="35958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5409899" y="35958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5953125" y="35958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6584733" y="35958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H="1">
              <a:off x="6951195" y="35958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5338763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5953125" y="30461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6584733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7278855" y="30353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23622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while(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rPr>
                <a:t>condition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){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4" name="Oval 40"/>
            <p:cNvSpPr>
              <a:spLocks noChangeArrowheads="1"/>
            </p:cNvSpPr>
            <p:nvPr/>
          </p:nvSpPr>
          <p:spPr bwMode="auto">
            <a:xfrm>
              <a:off x="2978317" y="4706002"/>
              <a:ext cx="269457" cy="2802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118435" y="4544327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3118435" y="4544327"/>
              <a:ext cx="3832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066800" y="5715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} //end while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2286000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rPr>
                <a:t>updateCondition()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E110D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4572000" y="838200"/>
              <a:ext cx="1353753" cy="1293395"/>
              <a:chOff x="4782" y="2508"/>
              <a:chExt cx="1884" cy="1800"/>
            </a:xfrm>
          </p:grpSpPr>
          <p:grpSp>
            <p:nvGrpSpPr>
              <p:cNvPr id="6" name="Group 46"/>
              <p:cNvGrpSpPr>
                <a:grpSpLocks/>
              </p:cNvGrpSpPr>
              <p:nvPr/>
            </p:nvGrpSpPr>
            <p:grpSpPr bwMode="auto">
              <a:xfrm>
                <a:off x="4782" y="2508"/>
                <a:ext cx="1884" cy="1800"/>
                <a:chOff x="8145" y="2478"/>
                <a:chExt cx="1884" cy="1800"/>
              </a:xfrm>
            </p:grpSpPr>
            <p:sp>
              <p:nvSpPr>
                <p:cNvPr id="1071" name="AutoShape 47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2" name="Oval 48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5" name="AutoShape 51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6" name="Oval 52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78" name="Oval 54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cxnSp>
              <p:nvCxnSpPr>
                <p:cNvPr id="1079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0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81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>
                <a:off x="5661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6400800" y="838200"/>
              <a:ext cx="1353753" cy="1293395"/>
              <a:chOff x="7005" y="2508"/>
              <a:chExt cx="1884" cy="1800"/>
            </a:xfrm>
          </p:grpSpPr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7005" y="2508"/>
                <a:ext cx="1884" cy="1800"/>
                <a:chOff x="8145" y="2478"/>
                <a:chExt cx="1884" cy="1800"/>
              </a:xfrm>
            </p:grpSpPr>
            <p:sp>
              <p:nvSpPr>
                <p:cNvPr id="1085" name="AutoShape 61"/>
                <p:cNvSpPr>
                  <a:spLocks noChangeArrowheads="1"/>
                </p:cNvSpPr>
                <p:nvPr/>
              </p:nvSpPr>
              <p:spPr bwMode="auto">
                <a:xfrm>
                  <a:off x="8145" y="2733"/>
                  <a:ext cx="1884" cy="15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5F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8280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8436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8595" y="3648"/>
                  <a:ext cx="375" cy="390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89" name="AutoShape 65"/>
                <p:cNvSpPr>
                  <a:spLocks noChangeArrowheads="1"/>
                </p:cNvSpPr>
                <p:nvPr/>
              </p:nvSpPr>
              <p:spPr bwMode="auto">
                <a:xfrm>
                  <a:off x="9339" y="2883"/>
                  <a:ext cx="585" cy="330"/>
                </a:xfrm>
                <a:prstGeom prst="flowChartMagneticDisk">
                  <a:avLst/>
                </a:prstGeom>
                <a:solidFill>
                  <a:srgbClr val="D9959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/>
              </p:nvSpPr>
              <p:spPr bwMode="auto">
                <a:xfrm>
                  <a:off x="9234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91" name="Oval 67"/>
                <p:cNvSpPr>
                  <a:spLocks noChangeArrowheads="1"/>
                </p:cNvSpPr>
                <p:nvPr/>
              </p:nvSpPr>
              <p:spPr bwMode="auto">
                <a:xfrm>
                  <a:off x="9390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sp>
              <p:nvSpPr>
                <p:cNvPr id="1092" name="Oval 68"/>
                <p:cNvSpPr>
                  <a:spLocks noChangeArrowheads="1"/>
                </p:cNvSpPr>
                <p:nvPr/>
              </p:nvSpPr>
              <p:spPr bwMode="auto">
                <a:xfrm>
                  <a:off x="9549" y="3663"/>
                  <a:ext cx="375" cy="39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ndara" pitchFamily="34" charset="0"/>
                  </a:endParaRPr>
                </a:p>
              </p:txBody>
            </p:sp>
            <p:cxnSp>
              <p:nvCxnSpPr>
                <p:cNvPr id="1093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9609" y="3213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4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0" cy="117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95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8595" y="2478"/>
                  <a:ext cx="954" cy="118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096" name="AutoShape 72"/>
              <p:cNvCxnSpPr>
                <a:cxnSpLocks noChangeShapeType="1"/>
              </p:cNvCxnSpPr>
              <p:nvPr/>
            </p:nvCxnSpPr>
            <p:spPr bwMode="auto">
              <a:xfrm>
                <a:off x="7905" y="3885"/>
                <a:ext cx="159" cy="0"/>
              </a:xfrm>
              <a:prstGeom prst="straightConnector1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</p:cxnSp>
        </p:grp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>
              <a:off x="5683668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6300186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6951195" y="43072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00" name="Arc 76"/>
            <p:cNvSpPr>
              <a:spLocks/>
            </p:cNvSpPr>
            <p:nvPr/>
          </p:nvSpPr>
          <p:spPr bwMode="auto">
            <a:xfrm flipH="1" flipV="1">
              <a:off x="457199" y="2438399"/>
              <a:ext cx="435443" cy="3581400"/>
            </a:xfrm>
            <a:custGeom>
              <a:avLst/>
              <a:gdLst>
                <a:gd name="G0" fmla="+- 8892 0 0"/>
                <a:gd name="G1" fmla="+- 21600 0 0"/>
                <a:gd name="G2" fmla="+- 21600 0 0"/>
                <a:gd name="T0" fmla="*/ 0 w 30492"/>
                <a:gd name="T1" fmla="*/ 1915 h 43200"/>
                <a:gd name="T2" fmla="*/ 590 w 30492"/>
                <a:gd name="T3" fmla="*/ 41541 h 43200"/>
                <a:gd name="T4" fmla="*/ 8892 w 3049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92" h="43200" fill="none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</a:path>
                <a:path w="30492" h="43200" stroke="0" extrusionOk="0">
                  <a:moveTo>
                    <a:pt x="0" y="1915"/>
                  </a:moveTo>
                  <a:cubicBezTo>
                    <a:pt x="2794" y="652"/>
                    <a:pt x="5825" y="-1"/>
                    <a:pt x="8892" y="0"/>
                  </a:cubicBezTo>
                  <a:cubicBezTo>
                    <a:pt x="20821" y="0"/>
                    <a:pt x="30492" y="9670"/>
                    <a:pt x="30492" y="21600"/>
                  </a:cubicBezTo>
                  <a:cubicBezTo>
                    <a:pt x="30492" y="33529"/>
                    <a:pt x="20821" y="43200"/>
                    <a:pt x="8892" y="43200"/>
                  </a:cubicBezTo>
                  <a:cubicBezTo>
                    <a:pt x="6042" y="43200"/>
                    <a:pt x="3220" y="42636"/>
                    <a:pt x="590" y="41540"/>
                  </a:cubicBezTo>
                  <a:lnTo>
                    <a:pt x="889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1066800" y="6096000"/>
              <a:ext cx="1853866" cy="304800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close()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04800" y="685800"/>
              <a:ext cx="3429000" cy="579120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ndara" pitchFamily="34" charset="0"/>
              </a:endParaRPr>
            </a:p>
          </p:txBody>
        </p:sp>
        <p:sp>
          <p:nvSpPr>
            <p:cNvPr id="1104" name="Text Box 80"/>
            <p:cNvSpPr txBox="1">
              <a:spLocks noChangeArrowheads="1"/>
            </p:cNvSpPr>
            <p:nvPr/>
          </p:nvSpPr>
          <p:spPr bwMode="auto">
            <a:xfrm>
              <a:off x="1828800" y="4419600"/>
              <a:ext cx="1713748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Combine()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operation</a:t>
              </a:r>
            </a:p>
          </p:txBody>
        </p:sp>
        <p:sp>
          <p:nvSpPr>
            <p:cNvPr id="1105" name="Text Box 81"/>
            <p:cNvSpPr txBox="1">
              <a:spLocks noChangeArrowheads="1"/>
            </p:cNvSpPr>
            <p:nvPr/>
          </p:nvSpPr>
          <p:spPr bwMode="auto">
            <a:xfrm>
              <a:off x="7056822" y="4026969"/>
              <a:ext cx="1096578" cy="39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Reduce()</a:t>
              </a:r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7237897" y="3541946"/>
              <a:ext cx="763103" cy="3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Map()</a:t>
              </a: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600" y="762000"/>
              <a:ext cx="1752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Worker Nodes</a:t>
              </a:r>
            </a:p>
          </p:txBody>
        </p:sp>
        <p:sp>
          <p:nvSpPr>
            <p:cNvPr id="1108" name="Text Box 84"/>
            <p:cNvSpPr txBox="1">
              <a:spLocks noChangeArrowheads="1"/>
            </p:cNvSpPr>
            <p:nvPr/>
          </p:nvSpPr>
          <p:spPr bwMode="auto">
            <a:xfrm>
              <a:off x="4419600" y="4495800"/>
              <a:ext cx="3886200" cy="74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Communications/data transfers via the pub-sub broker network &amp; direct TCP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endParaRPr>
            </a:p>
          </p:txBody>
        </p:sp>
        <p:cxnSp>
          <p:nvCxnSpPr>
            <p:cNvPr id="1109" name="AutoShape 85"/>
            <p:cNvCxnSpPr>
              <a:cxnSpLocks noChangeShapeType="1"/>
            </p:cNvCxnSpPr>
            <p:nvPr/>
          </p:nvCxnSpPr>
          <p:spPr bwMode="auto">
            <a:xfrm>
              <a:off x="6096000" y="1600200"/>
              <a:ext cx="135806" cy="0"/>
            </a:xfrm>
            <a:prstGeom prst="straightConnector1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304800" y="3810000"/>
              <a:ext cx="1371600" cy="533400"/>
              <a:chOff x="2264" y="5748"/>
              <a:chExt cx="1410" cy="540"/>
            </a:xfrm>
          </p:grpSpPr>
          <p:sp>
            <p:nvSpPr>
              <p:cNvPr id="1111" name="Oval 87"/>
              <p:cNvSpPr>
                <a:spLocks noChangeArrowheads="1"/>
              </p:cNvSpPr>
              <p:nvPr/>
            </p:nvSpPr>
            <p:spPr bwMode="auto">
              <a:xfrm>
                <a:off x="2264" y="5748"/>
                <a:ext cx="1366" cy="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ndara" pitchFamily="34" charset="0"/>
                </a:endParaRPr>
              </a:p>
            </p:txBody>
          </p:sp>
          <p:sp>
            <p:nvSpPr>
              <p:cNvPr id="1112" name="Text Box 88"/>
              <p:cNvSpPr txBox="1">
                <a:spLocks noChangeArrowheads="1"/>
              </p:cNvSpPr>
              <p:nvPr/>
            </p:nvSpPr>
            <p:spPr bwMode="auto">
              <a:xfrm>
                <a:off x="2264" y="5825"/>
                <a:ext cx="1410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ndara" pitchFamily="34" charset="0"/>
                    <a:cs typeface="Arial" pitchFamily="34" charset="0"/>
                  </a:rPr>
                  <a:t>  </a:t>
                </a:r>
                <a:r>
                  <a:rPr kumimoji="0" lang="en-US" altLang="zh-CN" b="1" i="0" u="none" strike="noStrike" cap="none" normalizeH="0" baseline="0" dirty="0" smtClean="0">
                    <a:ln>
                      <a:noFill/>
                    </a:ln>
                    <a:solidFill>
                      <a:srgbClr val="7E110D"/>
                    </a:solidFill>
                    <a:effectLst/>
                    <a:latin typeface="Candara" pitchFamily="34" charset="0"/>
                    <a:cs typeface="Arial" pitchFamily="34" charset="0"/>
                  </a:rPr>
                  <a:t>Iterations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7E110D"/>
                  </a:solidFill>
                  <a:effectLst/>
                  <a:latin typeface="Candar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3" name="Text Box 89"/>
            <p:cNvSpPr txBox="1">
              <a:spLocks noChangeArrowheads="1"/>
            </p:cNvSpPr>
            <p:nvPr/>
          </p:nvSpPr>
          <p:spPr bwMode="auto">
            <a:xfrm>
              <a:off x="1828800" y="3352800"/>
              <a:ext cx="3429000" cy="54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itchFamily="34" charset="0"/>
                  <a:cs typeface="Arial" pitchFamily="34" charset="0"/>
                </a:rPr>
                <a:t>May send &lt;Key,Value&gt; pairs directly</a:t>
              </a:r>
            </a:p>
          </p:txBody>
        </p:sp>
      </p:grpSp>
      <p:sp>
        <p:nvSpPr>
          <p:cNvPr id="94" name="Text Box 83"/>
          <p:cNvSpPr txBox="1">
            <a:spLocks noChangeArrowheads="1"/>
          </p:cNvSpPr>
          <p:nvPr/>
        </p:nvSpPr>
        <p:spPr bwMode="auto">
          <a:xfrm>
            <a:off x="7696200" y="12954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Local Disk</a:t>
            </a: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5715000" y="2362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Cacheable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map/reduce tasks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>
            <a:endCxn id="1074" idx="4"/>
          </p:cNvCxnSpPr>
          <p:nvPr/>
        </p:nvCxnSpPr>
        <p:spPr>
          <a:xfrm rot="10800000">
            <a:off x="5182478" y="1959144"/>
            <a:ext cx="1142122" cy="47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6324600" y="1981200"/>
            <a:ext cx="1219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3246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5791200" y="19812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038183" y="5239503"/>
            <a:ext cx="4648617" cy="123749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Main program may contain many MapReduce invocations or iterative MapReduce invocations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1664" y="749075"/>
            <a:ext cx="31357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Main program’s process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7|0.7|0.8"/>
</p:tagLst>
</file>

<file path=ppt/theme/theme1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DemoFest2011</Template>
  <TotalTime>485</TotalTime>
  <Words>2111</Words>
  <Application>Microsoft Office PowerPoint</Application>
  <PresentationFormat>On-screen Show (4:3)</PresentationFormat>
  <Paragraphs>570</Paragraphs>
  <Slides>48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template2[1]</vt:lpstr>
      <vt:lpstr>Custom Design</vt:lpstr>
      <vt:lpstr>Analysis Tools for Data Enabled Science</vt:lpstr>
      <vt:lpstr>Presenter Introduction</vt:lpstr>
      <vt:lpstr>Presenter Introduction</vt:lpstr>
      <vt:lpstr>PowerPoint Presentation</vt:lpstr>
      <vt:lpstr>PowerPoint Presentation</vt:lpstr>
      <vt:lpstr>GTM vs. MDS</vt:lpstr>
      <vt:lpstr>PlotViz, Visualization System</vt:lpstr>
      <vt:lpstr>PowerPoint Presentation</vt:lpstr>
      <vt:lpstr>PowerPoint Presentation</vt:lpstr>
      <vt:lpstr>PowerPoint Presentation</vt:lpstr>
      <vt:lpstr>PowerPoint Presentation</vt:lpstr>
      <vt:lpstr>Broadcasting Mechanism</vt:lpstr>
      <vt:lpstr>Method A </vt:lpstr>
      <vt:lpstr>Hierarchical Sending</vt:lpstr>
      <vt:lpstr>The Estimation of Broadcasting Time</vt:lpstr>
      <vt:lpstr>Method B</vt:lpstr>
      <vt:lpstr>Hierarchical Sending</vt:lpstr>
      <vt:lpstr>The Estimation of Broadcasting Time </vt:lpstr>
      <vt:lpstr>Comparison of Twister-MDS Execution Time between Method B and Method A (100 iterations, 200 broadcastings,  40 nodes, 51200 data points)</vt:lpstr>
      <vt:lpstr>Method C</vt:lpstr>
      <vt:lpstr>Twister-Kmeans: Centroids Splitting</vt:lpstr>
      <vt:lpstr>Twister-Kmeans: Centroids Broadcasting</vt:lpstr>
      <vt:lpstr>Map to Reduce</vt:lpstr>
      <vt:lpstr>Broadcasting on 40 Nodes (In Method C, centroids are split to 160 blocks, sent through 40 brokers in 4 rounds)</vt:lpstr>
      <vt:lpstr>MRRoles4Azure</vt:lpstr>
      <vt:lpstr>MRRoles4Azure</vt:lpstr>
      <vt:lpstr>Iterative MapReduce for Azure</vt:lpstr>
      <vt:lpstr>Performance – Kmeans Clustering</vt:lpstr>
      <vt:lpstr>Performance – Multi Dimensional Scaling</vt:lpstr>
      <vt:lpstr>Performance Comparisons</vt:lpstr>
      <vt:lpstr>PowerPoint Presentation</vt:lpstr>
      <vt:lpstr>Simple Bioinformatics Pipeline</vt:lpstr>
      <vt:lpstr>PowerPoint Presentation</vt:lpstr>
      <vt:lpstr>PowerPoint Presentation</vt:lpstr>
      <vt:lpstr>High-Performance  Visualization Algorithms  For Data-Intensive Analysis</vt:lpstr>
      <vt:lpstr>Parallel GTM</vt:lpstr>
      <vt:lpstr>Scalable MDS</vt:lpstr>
      <vt:lpstr>Interpolation extension to GTM/MDS</vt:lpstr>
      <vt:lpstr>GTM/MDS Applications</vt:lpstr>
      <vt:lpstr>Mapping by Dissimilarity</vt:lpstr>
      <vt:lpstr>Interpolation</vt:lpstr>
      <vt:lpstr>Science with PolarGrid</vt:lpstr>
      <vt:lpstr>PowerPoint Presentation</vt:lpstr>
      <vt:lpstr>3D Visualization of Greenland</vt:lpstr>
      <vt:lpstr>DryadLINQ CTP Evaluation</vt:lpstr>
      <vt:lpstr>Matrix-Matrix Multiplication</vt:lpstr>
      <vt:lpstr>SW-G bioinformatics application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</dc:creator>
  <cp:lastModifiedBy>Yuduo</cp:lastModifiedBy>
  <cp:revision>68</cp:revision>
  <dcterms:created xsi:type="dcterms:W3CDTF">2006-08-16T00:00:00Z</dcterms:created>
  <dcterms:modified xsi:type="dcterms:W3CDTF">2011-09-14T03:59:29Z</dcterms:modified>
</cp:coreProperties>
</file>