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35"/>
  </p:notesMasterIdLst>
  <p:sldIdLst>
    <p:sldId id="267" r:id="rId3"/>
    <p:sldId id="343" r:id="rId4"/>
    <p:sldId id="344" r:id="rId5"/>
    <p:sldId id="345" r:id="rId6"/>
    <p:sldId id="346" r:id="rId7"/>
    <p:sldId id="297" r:id="rId8"/>
    <p:sldId id="347" r:id="rId9"/>
    <p:sldId id="333" r:id="rId10"/>
    <p:sldId id="328" r:id="rId11"/>
    <p:sldId id="350" r:id="rId12"/>
    <p:sldId id="349" r:id="rId13"/>
    <p:sldId id="348" r:id="rId14"/>
    <p:sldId id="332" r:id="rId15"/>
    <p:sldId id="351" r:id="rId16"/>
    <p:sldId id="352" r:id="rId17"/>
    <p:sldId id="353" r:id="rId18"/>
    <p:sldId id="354" r:id="rId19"/>
    <p:sldId id="355" r:id="rId20"/>
    <p:sldId id="356" r:id="rId21"/>
    <p:sldId id="367" r:id="rId22"/>
    <p:sldId id="368" r:id="rId23"/>
    <p:sldId id="371" r:id="rId24"/>
    <p:sldId id="373" r:id="rId25"/>
    <p:sldId id="366" r:id="rId26"/>
    <p:sldId id="359" r:id="rId27"/>
    <p:sldId id="360" r:id="rId28"/>
    <p:sldId id="361" r:id="rId29"/>
    <p:sldId id="363" r:id="rId30"/>
    <p:sldId id="364" r:id="rId31"/>
    <p:sldId id="365" r:id="rId32"/>
    <p:sldId id="277" r:id="rId33"/>
    <p:sldId id="3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0" autoAdjust="0"/>
    <p:restoredTop sz="90350" autoAdjust="0"/>
  </p:normalViewPr>
  <p:slideViewPr>
    <p:cSldViewPr>
      <p:cViewPr varScale="1">
        <p:scale>
          <a:sx n="108" d="100"/>
          <a:sy n="108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dryadVsHadoop-SWG-Inhomgeneo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Research\pariwise-distance-scalability-idp-dry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gunarat\Desktop\CloudCom_Temp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400"/>
            </a:pPr>
            <a:r>
              <a:rPr lang="en-US" sz="1400" b="0" dirty="0" smtClean="0"/>
              <a:t>Randomly </a:t>
            </a:r>
            <a:r>
              <a:rPr lang="en-US" sz="1400" b="0" dirty="0"/>
              <a:t>Distributed </a:t>
            </a:r>
            <a:r>
              <a:rPr lang="en-US" sz="1400" b="0" dirty="0" smtClean="0"/>
              <a:t>Inhomogeneous </a:t>
            </a:r>
            <a:r>
              <a:rPr lang="en-US" sz="1400" b="0" dirty="0"/>
              <a:t>Data </a:t>
            </a:r>
          </a:p>
          <a:p>
            <a:pPr>
              <a:defRPr sz="1400"/>
            </a:pPr>
            <a:r>
              <a:rPr lang="en-US" sz="1400" b="0" dirty="0"/>
              <a:t>Mean: 400,  Dataset Size: 10000</a:t>
            </a:r>
          </a:p>
        </c:rich>
      </c:tx>
      <c:layout>
        <c:manualLayout>
          <c:xMode val="edge"/>
          <c:yMode val="edge"/>
          <c:x val="0.29369318181818183"/>
          <c:y val="4.9405007729420421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Inhomogeneous_idp!$G$14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Inhomogeneous_idp!$C$15:$C$21</c:f>
              <c:numCache>
                <c:formatCode>General</c:formatCode>
                <c:ptCount val="7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224.89000000000001</c:v>
                </c:pt>
                <c:pt idx="6">
                  <c:v>255</c:v>
                </c:pt>
              </c:numCache>
            </c:numRef>
          </c:xVal>
          <c:yVal>
            <c:numRef>
              <c:f>Inhomogeneous_idp!$G$15:$G$21</c:f>
              <c:numCache>
                <c:formatCode>General</c:formatCode>
                <c:ptCount val="7"/>
                <c:pt idx="0">
                  <c:v>1712.147091691473</c:v>
                </c:pt>
                <c:pt idx="1">
                  <c:v>1707.4143089295108</c:v>
                </c:pt>
                <c:pt idx="2">
                  <c:v>1689.3589530193292</c:v>
                </c:pt>
                <c:pt idx="3">
                  <c:v>1743.9106906609011</c:v>
                </c:pt>
                <c:pt idx="4">
                  <c:v>1737.7260508952231</c:v>
                </c:pt>
                <c:pt idx="5">
                  <c:v>1711.2448479058048</c:v>
                </c:pt>
                <c:pt idx="6">
                  <c:v>1769.5359141793408</c:v>
                </c:pt>
              </c:numCache>
            </c:numRef>
          </c:yVal>
        </c:ser>
        <c:ser>
          <c:idx val="1"/>
          <c:order val="1"/>
          <c:tx>
            <c:strRef>
              <c:f>Inhomogeneous_idp!$F$27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Inhomogeneous_idp!$F$28:$F$33</c:f>
              <c:numCache>
                <c:formatCode>General</c:formatCode>
                <c:ptCount val="6"/>
                <c:pt idx="0">
                  <c:v>1662.077</c:v>
                </c:pt>
                <c:pt idx="1">
                  <c:v>1637.6239999999998</c:v>
                </c:pt>
                <c:pt idx="2">
                  <c:v>1618.5170000000001</c:v>
                </c:pt>
                <c:pt idx="3">
                  <c:v>1631.463</c:v>
                </c:pt>
                <c:pt idx="4">
                  <c:v>1619.9356016916831</c:v>
                </c:pt>
                <c:pt idx="5">
                  <c:v>1564.9378321640511</c:v>
                </c:pt>
              </c:numCache>
            </c:numRef>
          </c:yVal>
        </c:ser>
        <c:ser>
          <c:idx val="2"/>
          <c:order val="2"/>
          <c:tx>
            <c:strRef>
              <c:f>Inhomogeneous_idp!$H$27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Inhomogeneous_idp!$C$28:$C$33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187</c:v>
                </c:pt>
                <c:pt idx="5">
                  <c:v>255</c:v>
                </c:pt>
              </c:numCache>
            </c:numRef>
          </c:xVal>
          <c:yVal>
            <c:numRef>
              <c:f>Inhomogeneous_idp!$H$28:$H$33</c:f>
              <c:numCache>
                <c:formatCode>General</c:formatCode>
                <c:ptCount val="6"/>
                <c:pt idx="0">
                  <c:v>1786.8619999999999</c:v>
                </c:pt>
                <c:pt idx="1">
                  <c:v>1837.9370000000001</c:v>
                </c:pt>
                <c:pt idx="2">
                  <c:v>1830.377</c:v>
                </c:pt>
                <c:pt idx="3">
                  <c:v>1833.492</c:v>
                </c:pt>
                <c:pt idx="4">
                  <c:v>1824.435793925431</c:v>
                </c:pt>
                <c:pt idx="5">
                  <c:v>1761.6188710969957</c:v>
                </c:pt>
              </c:numCache>
            </c:numRef>
          </c:yVal>
        </c:ser>
        <c:axId val="99953280"/>
        <c:axId val="99992320"/>
      </c:scatterChart>
      <c:valAx>
        <c:axId val="9995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2637488133133106"/>
              <c:y val="0.8037115246957845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992320"/>
        <c:crosses val="autoZero"/>
        <c:crossBetween val="midCat"/>
      </c:valAx>
      <c:valAx>
        <c:axId val="99992320"/>
        <c:scaling>
          <c:orientation val="minMax"/>
          <c:min val="15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9532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9645377661125703E-2"/>
          <c:y val="0.88197011911972556"/>
          <c:w val="0.9"/>
          <c:h val="7.0088880935337938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sz="1400" b="0" dirty="0"/>
              <a:t>Skewed Distributed Inhomogeneous data</a:t>
            </a:r>
          </a:p>
          <a:p>
            <a:pPr>
              <a:defRPr/>
            </a:pPr>
            <a:r>
              <a:rPr lang="en-US" sz="1400" b="0" dirty="0"/>
              <a:t>Mean: 400, Dataset Size: 10000</a:t>
            </a:r>
          </a:p>
        </c:rich>
      </c:tx>
      <c:layout>
        <c:manualLayout>
          <c:xMode val="edge"/>
          <c:yMode val="edge"/>
          <c:x val="0.35601947078043888"/>
          <c:y val="0.05"/>
        </c:manualLayout>
      </c:layout>
    </c:title>
    <c:plotArea>
      <c:layout>
        <c:manualLayout>
          <c:layoutTarget val="inner"/>
          <c:xMode val="edge"/>
          <c:yMode val="edge"/>
          <c:x val="0.19953115327435259"/>
          <c:y val="0.18399826707837508"/>
          <c:w val="0.76629360783027956"/>
          <c:h val="0.53374365704286963"/>
        </c:manualLayout>
      </c:layout>
      <c:scatterChart>
        <c:scatterStyle val="lineMarker"/>
        <c:ser>
          <c:idx val="0"/>
          <c:order val="0"/>
          <c:tx>
            <c:strRef>
              <c:f>Sheet1!$F$2</c:f>
              <c:strCache>
                <c:ptCount val="1"/>
                <c:pt idx="0">
                  <c:v>DryadLinq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223.86240000000222</c:v>
                </c:pt>
                <c:pt idx="6">
                  <c:v>251.5008</c:v>
                </c:pt>
              </c:numCache>
            </c:numRef>
          </c:xVal>
          <c:yVal>
            <c:numRef>
              <c:f>Sheet1!$F$3:$F$9</c:f>
              <c:numCache>
                <c:formatCode>#,##0.000</c:formatCode>
                <c:ptCount val="7"/>
                <c:pt idx="0">
                  <c:v>1706.0681109222437</c:v>
                </c:pt>
                <c:pt idx="1">
                  <c:v>2242.8215069338808</c:v>
                </c:pt>
                <c:pt idx="2">
                  <c:v>2958.9847893560009</c:v>
                </c:pt>
                <c:pt idx="3">
                  <c:v>3667.5901052476902</c:v>
                </c:pt>
                <c:pt idx="4">
                  <c:v>4505.9049936328565</c:v>
                </c:pt>
                <c:pt idx="5">
                  <c:v>5050.9011299555641</c:v>
                </c:pt>
                <c:pt idx="6">
                  <c:v>5380.9752519185095</c:v>
                </c:pt>
              </c:numCache>
            </c:numRef>
          </c:y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Hadoop SWG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223.86240000000222</c:v>
                </c:pt>
                <c:pt idx="6">
                  <c:v>251.5008</c:v>
                </c:pt>
              </c:numCache>
            </c:numRef>
          </c:xVal>
          <c:yVal>
            <c:numRef>
              <c:f>Sheet1!$H$3:$H$9</c:f>
              <c:numCache>
                <c:formatCode>#,##0.000</c:formatCode>
                <c:ptCount val="7"/>
                <c:pt idx="0">
                  <c:v>1453.4970000000001</c:v>
                </c:pt>
                <c:pt idx="1">
                  <c:v>1459.1425716801261</c:v>
                </c:pt>
                <c:pt idx="2">
                  <c:v>1497.4150530436079</c:v>
                </c:pt>
                <c:pt idx="3">
                  <c:v>1565.4876090308931</c:v>
                </c:pt>
                <c:pt idx="4">
                  <c:v>1652.8507679966917</c:v>
                </c:pt>
                <c:pt idx="5">
                  <c:v>1686.7344113519098</c:v>
                </c:pt>
                <c:pt idx="6">
                  <c:v>1667.4681363337356</c:v>
                </c:pt>
              </c:numCache>
            </c:numRef>
          </c:y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Hadoop SWG on VM</c:v>
                </c:pt>
              </c:strCache>
            </c:strRef>
          </c:tx>
          <c:xVal>
            <c:numRef>
              <c:f>Sheet1!$C$3:$C$9</c:f>
              <c:numCache>
                <c:formatCode>General</c:formatCode>
                <c:ptCount val="7"/>
                <c:pt idx="0">
                  <c:v>0</c:v>
                </c:pt>
                <c:pt idx="1">
                  <c:v>50.157299999999999</c:v>
                </c:pt>
                <c:pt idx="2">
                  <c:v>99.115299999999991</c:v>
                </c:pt>
                <c:pt idx="3">
                  <c:v>147.57499999999999</c:v>
                </c:pt>
                <c:pt idx="4">
                  <c:v>189.59290000000001</c:v>
                </c:pt>
                <c:pt idx="5">
                  <c:v>223.86240000000222</c:v>
                </c:pt>
                <c:pt idx="6">
                  <c:v>251.5008</c:v>
                </c:pt>
              </c:numCache>
            </c:numRef>
          </c:xVal>
          <c:yVal>
            <c:numRef>
              <c:f>Sheet1!$J$3:$J$9</c:f>
              <c:numCache>
                <c:formatCode>#,##0.000</c:formatCode>
                <c:ptCount val="7"/>
                <c:pt idx="0">
                  <c:v>1786.8619999999999</c:v>
                </c:pt>
                <c:pt idx="1">
                  <c:v>1885.7500583303058</c:v>
                </c:pt>
                <c:pt idx="2">
                  <c:v>1914.7735180075579</c:v>
                </c:pt>
                <c:pt idx="3">
                  <c:v>1933.9306211782689</c:v>
                </c:pt>
                <c:pt idx="4">
                  <c:v>2030.2572986593698</c:v>
                </c:pt>
                <c:pt idx="5">
                  <c:v>1970.0290970097769</c:v>
                </c:pt>
                <c:pt idx="6">
                  <c:v>2039.3518310450993</c:v>
                </c:pt>
              </c:numCache>
            </c:numRef>
          </c:yVal>
        </c:ser>
        <c:axId val="74148480"/>
        <c:axId val="74162944"/>
      </c:scatterChart>
      <c:valAx>
        <c:axId val="74148480"/>
        <c:scaling>
          <c:orientation val="minMax"/>
          <c:max val="3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Standard Deviation</a:t>
                </a:r>
              </a:p>
            </c:rich>
          </c:tx>
          <c:layout>
            <c:manualLayout>
              <c:xMode val="edge"/>
              <c:yMode val="edge"/>
              <c:x val="0.43137224919845896"/>
              <c:y val="0.8168414260717505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162944"/>
        <c:crosses val="autoZero"/>
        <c:crossBetween val="midCat"/>
      </c:valAx>
      <c:valAx>
        <c:axId val="74162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Time (s)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1484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2152777777777772E-2"/>
          <c:y val="0.88401334208222848"/>
          <c:w val="0.9"/>
          <c:h val="7.7097769028872123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17857174103237144"/>
          <c:y val="4.2295313085864275E-2"/>
          <c:w val="0.64347180317415098"/>
          <c:h val="0.64705618146164956"/>
        </c:manualLayout>
      </c:layout>
      <c:barChart>
        <c:barDir val="col"/>
        <c:grouping val="clustered"/>
        <c:ser>
          <c:idx val="0"/>
          <c:order val="0"/>
          <c:tx>
            <c:strRef>
              <c:f>'dryad vs hadoop scalability'!$L$1</c:f>
              <c:strCache>
                <c:ptCount val="1"/>
                <c:pt idx="0">
                  <c:v>Perf. Degradation On VM (Hadoop)</c:v>
                </c:pt>
              </c:strCache>
            </c:strRef>
          </c:tx>
          <c:spPr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'dryad vs hadoop scalability'!$A$2:$A$6</c:f>
              <c:numCache>
                <c:formatCode>General</c:formatCode>
                <c:ptCount val="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cat>
          <c:val>
            <c:numRef>
              <c:f>'dryad vs hadoop scalability'!$L$2:$L$6</c:f>
              <c:numCache>
                <c:formatCode>0.00%</c:formatCode>
                <c:ptCount val="5"/>
                <c:pt idx="0">
                  <c:v>0.26020281035906023</c:v>
                </c:pt>
                <c:pt idx="1">
                  <c:v>0.19666569328339961</c:v>
                </c:pt>
                <c:pt idx="2">
                  <c:v>0.16730746351220724</c:v>
                </c:pt>
                <c:pt idx="3">
                  <c:v>0.17009335031696743</c:v>
                </c:pt>
                <c:pt idx="4">
                  <c:v>0.15329492392700494</c:v>
                </c:pt>
              </c:numCache>
            </c:numRef>
          </c:val>
        </c:ser>
        <c:gapWidth val="295"/>
        <c:overlap val="-25"/>
        <c:axId val="100669696"/>
        <c:axId val="100668160"/>
      </c:barChart>
      <c:valAx>
        <c:axId val="100668160"/>
        <c:scaling>
          <c:orientation val="minMax"/>
          <c:max val="0.30000000000000032"/>
        </c:scaling>
        <c:axPos val="r"/>
        <c:majorGridlines/>
        <c:numFmt formatCode="0%" sourceLinked="0"/>
        <c:majorTickMark val="none"/>
        <c:tickLblPos val="nextTo"/>
        <c:crossAx val="100669696"/>
        <c:crosses val="max"/>
        <c:crossBetween val="between"/>
      </c:valAx>
      <c:catAx>
        <c:axId val="100669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No. of Sequences</a:t>
                </a:r>
              </a:p>
            </c:rich>
          </c:tx>
          <c:layout>
            <c:manualLayout>
              <c:xMode val="edge"/>
              <c:yMode val="edge"/>
              <c:x val="0.34166144185247882"/>
              <c:y val="0.7784640615583831"/>
            </c:manualLayout>
          </c:layout>
        </c:title>
        <c:numFmt formatCode="General" sourceLinked="1"/>
        <c:majorTickMark val="none"/>
        <c:tickLblPos val="nextTo"/>
        <c:crossAx val="1006681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9421051340545037E-2"/>
          <c:y val="0.82562430395380648"/>
          <c:w val="0.93095469255663565"/>
          <c:h val="0.17437559159077454"/>
        </c:manualLayout>
      </c:layout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Cap3 Sequence Assembly</a:t>
            </a:r>
          </a:p>
        </c:rich>
      </c:tx>
      <c:layout>
        <c:manualLayout>
          <c:xMode val="edge"/>
          <c:yMode val="edge"/>
          <c:x val="0.33395133420822398"/>
          <c:y val="2.702702702702711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836382770994207"/>
          <c:y val="0.14609296788721152"/>
          <c:w val="0.81983203790347692"/>
          <c:h val="0.63895931041406984"/>
        </c:manualLayout>
      </c:layout>
      <c:lineChart>
        <c:grouping val="standard"/>
        <c:ser>
          <c:idx val="0"/>
          <c:order val="0"/>
          <c:tx>
            <c:strRef>
              <c:f>'Cap3'!$G$27</c:f>
              <c:strCache>
                <c:ptCount val="1"/>
                <c:pt idx="0">
                  <c:v>Azure MapReduce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'Cap3'!$G$28:$G$32</c:f>
              <c:numCache>
                <c:formatCode>General</c:formatCode>
                <c:ptCount val="5"/>
                <c:pt idx="0">
                  <c:v>1835.9280000000001</c:v>
                </c:pt>
                <c:pt idx="1">
                  <c:v>1835.471</c:v>
                </c:pt>
                <c:pt idx="2">
                  <c:v>1811.8739999999998</c:v>
                </c:pt>
                <c:pt idx="3">
                  <c:v>1844.6959999999999</c:v>
                </c:pt>
                <c:pt idx="4">
                  <c:v>1807.6029999999998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'Cap3'!$H$27</c:f>
              <c:strCache>
                <c:ptCount val="1"/>
                <c:pt idx="0">
                  <c:v>Amazon EMR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'Cap3'!$H$28:$H$32</c:f>
              <c:numCache>
                <c:formatCode>#,##0.000</c:formatCode>
                <c:ptCount val="5"/>
                <c:pt idx="0">
                  <c:v>1772.625</c:v>
                </c:pt>
                <c:pt idx="1">
                  <c:v>1808.829</c:v>
                </c:pt>
                <c:pt idx="2">
                  <c:v>1790.9839999999999</c:v>
                </c:pt>
                <c:pt idx="3">
                  <c:v>1786.797</c:v>
                </c:pt>
                <c:pt idx="4">
                  <c:v>1843.2380000000001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'Cap3'!$I$27</c:f>
              <c:strCache>
                <c:ptCount val="1"/>
                <c:pt idx="0">
                  <c:v>Hadoop Bare Metal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'Cap3'!$I$28:$I$32</c:f>
              <c:numCache>
                <c:formatCode>#,##0.000</c:formatCode>
                <c:ptCount val="5"/>
                <c:pt idx="0" formatCode="General">
                  <c:v>1740.3329999999999</c:v>
                </c:pt>
                <c:pt idx="1">
                  <c:v>1744.777</c:v>
                </c:pt>
                <c:pt idx="2">
                  <c:v>1744.9870000000001</c:v>
                </c:pt>
                <c:pt idx="3">
                  <c:v>1743.3679999999999</c:v>
                </c:pt>
                <c:pt idx="4">
                  <c:v>1741.2650000000001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'Cap3'!$J$27</c:f>
              <c:strCache>
                <c:ptCount val="1"/>
                <c:pt idx="0">
                  <c:v>Hadoop on EC2</c:v>
                </c:pt>
              </c:strCache>
            </c:strRef>
          </c:tx>
          <c:cat>
            <c:strRef>
              <c:f>'Cap3'!$F$28:$F$32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'Cap3'!$J$28:$J$32</c:f>
              <c:numCache>
                <c:formatCode>General</c:formatCode>
                <c:ptCount val="5"/>
                <c:pt idx="0">
                  <c:v>1807.7280000000001</c:v>
                </c:pt>
                <c:pt idx="1">
                  <c:v>1806.84</c:v>
                </c:pt>
                <c:pt idx="2">
                  <c:v>1815.7180000000001</c:v>
                </c:pt>
                <c:pt idx="3">
                  <c:v>1821.548</c:v>
                </c:pt>
                <c:pt idx="4">
                  <c:v>1823.1829999999998</c:v>
                </c:pt>
              </c:numCache>
            </c:numRef>
          </c:val>
          <c:smooth val="1"/>
        </c:ser>
        <c:marker val="1"/>
        <c:axId val="100754560"/>
        <c:axId val="100756480"/>
      </c:lineChart>
      <c:catAx>
        <c:axId val="100754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 * Number of files</a:t>
                </a:r>
              </a:p>
            </c:rich>
          </c:tx>
          <c:layout/>
        </c:title>
        <c:numFmt formatCode="General" sourceLinked="1"/>
        <c:tickLblPos val="nextTo"/>
        <c:txPr>
          <a:bodyPr rot="-2460000" vert="horz"/>
          <a:lstStyle/>
          <a:p>
            <a:pPr>
              <a:defRPr/>
            </a:pPr>
            <a:endParaRPr lang="en-US"/>
          </a:p>
        </c:txPr>
        <c:crossAx val="100756480"/>
        <c:crosses val="autoZero"/>
        <c:auto val="1"/>
        <c:lblAlgn val="ctr"/>
        <c:lblOffset val="100"/>
        <c:tickMarkSkip val="1"/>
      </c:catAx>
      <c:valAx>
        <c:axId val="100756480"/>
        <c:scaling>
          <c:orientation val="minMax"/>
          <c:min val="1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</c:title>
        <c:numFmt formatCode="General" sourceLinked="1"/>
        <c:tickLblPos val="nextTo"/>
        <c:crossAx val="1007545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96394356955403"/>
          <c:y val="0.42050560402922632"/>
          <c:w val="0.32484569116360595"/>
          <c:h val="0.26350329159674712"/>
        </c:manualLayout>
      </c:layout>
      <c:spPr>
        <a:solidFill>
          <a:schemeClr val="bg1"/>
        </a:solidFill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374F37-399F-4EB6-BA69-485624029121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2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B91789D-98D0-40BB-9B4E-01A329F7C885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75C1D-06FD-49A4-AB5F-C1DC2756A54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75A1A-6F8B-4F5E-91DB-686FBE50DAC1}" type="slidenum">
              <a:rPr lang="en-US" b="1" smtClean="0">
                <a:solidFill>
                  <a:srgbClr val="000000"/>
                </a:solidFill>
              </a:rPr>
              <a:pPr/>
              <a:t>22</a:t>
            </a:fld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6B6C6-E23C-4536-A037-EC5E1C0633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6D197-A627-44F7-8E49-2CBE7B6DB7C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F14E-00CF-4109-8A6C-0385827746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BFC-7041-4634-9E26-7C9D7A5F60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3CC8D-5389-4B02-B9D8-2B0D253C4F54}" type="slidenum">
              <a:rPr lang="en-US" b="1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CCD20-670A-4CCE-8CAE-D16DFABAC0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wmf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458200" cy="1470025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Clouds and </a:t>
            </a:r>
            <a:br>
              <a:rPr lang="en-US" sz="4000" b="1" i="1" dirty="0" smtClean="0"/>
            </a:br>
            <a:r>
              <a:rPr lang="en-US" sz="4000" b="1" i="1" dirty="0" smtClean="0"/>
              <a:t>Application </a:t>
            </a:r>
            <a:r>
              <a:rPr lang="en-US" sz="4000" b="1" i="1" dirty="0" smtClean="0"/>
              <a:t>to Sensor Nets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144780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Ball Aerospace Dayton OH</a:t>
            </a:r>
          </a:p>
          <a:p>
            <a:r>
              <a:rPr lang="en-US" sz="2800" b="1" i="1" dirty="0" smtClean="0"/>
              <a:t>November 4 2010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5052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</a:t>
            </a:r>
            <a:r>
              <a:rPr lang="en-US" dirty="0" smtClean="0"/>
              <a:t>manipulates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Cloud Concepts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Clouds</a:t>
            </a:r>
            <a:r>
              <a:rPr lang="en-US" sz="2800" dirty="0" smtClean="0"/>
              <a:t> are (by definition) commercially supported approach to large scale computing</a:t>
            </a:r>
          </a:p>
          <a:p>
            <a:pPr lvl="1"/>
            <a:r>
              <a:rPr lang="en-US" sz="2400" dirty="0" smtClean="0"/>
              <a:t>So we should expect </a:t>
            </a:r>
            <a:r>
              <a:rPr lang="en-US" sz="2400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sz="2400" dirty="0" smtClean="0"/>
              <a:t>Current Grid technology involves “non-commercial” software solutions which are hard to evolve/sustain</a:t>
            </a:r>
          </a:p>
          <a:p>
            <a:pPr lvl="1"/>
            <a:r>
              <a:rPr lang="en-US" sz="2400" dirty="0" smtClean="0"/>
              <a:t>Maybe Clouds </a:t>
            </a:r>
            <a:r>
              <a:rPr lang="en-US" sz="2400" dirty="0" smtClean="0">
                <a:solidFill>
                  <a:srgbClr val="FF0000"/>
                </a:solidFill>
              </a:rPr>
              <a:t>~4% IT </a:t>
            </a:r>
            <a:r>
              <a:rPr lang="en-US" sz="2400" dirty="0" smtClean="0"/>
              <a:t>expenditure 2008 growing to </a:t>
            </a:r>
            <a:r>
              <a:rPr lang="en-US" sz="2400" dirty="0" smtClean="0">
                <a:solidFill>
                  <a:srgbClr val="FF0000"/>
                </a:solidFill>
              </a:rPr>
              <a:t>14% </a:t>
            </a:r>
            <a:r>
              <a:rPr lang="en-US" sz="2400" dirty="0" smtClean="0"/>
              <a:t>in 2012 (IDC Estimate)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Public Clouds </a:t>
            </a:r>
            <a:r>
              <a:rPr lang="en-US" sz="2800" dirty="0" smtClean="0"/>
              <a:t>are broadly accessible resources like Amazon and Microsoft Azure – powerful but not easy to customize and perhaps data trust/privacy </a:t>
            </a:r>
            <a:r>
              <a:rPr lang="en-US" sz="2800" dirty="0" smtClean="0"/>
              <a:t>issues</a:t>
            </a:r>
          </a:p>
          <a:p>
            <a:pPr lvl="1"/>
            <a:r>
              <a:rPr lang="en-US" sz="2400" dirty="0" err="1" smtClean="0"/>
              <a:t>DoD</a:t>
            </a:r>
            <a:r>
              <a:rPr lang="en-US" sz="2400" dirty="0" smtClean="0"/>
              <a:t> could set up large military clouds that act equivalently to public clouds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Private Clouds </a:t>
            </a:r>
            <a:r>
              <a:rPr lang="en-US" sz="2800" dirty="0" smtClean="0"/>
              <a:t>run similar software and mechanisms but on “your own computers” (not clear if still elastic)</a:t>
            </a:r>
          </a:p>
          <a:p>
            <a:pPr lvl="1"/>
            <a:r>
              <a:rPr lang="en-US" sz="2400" dirty="0" smtClean="0"/>
              <a:t>Allows hierarchical architectures with small systems near sensors backed up by larger on demand systems; hybrid clouds with multiple levels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still are correct architecture with either REST (Web 2.0) or Web  Services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Clusters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still critical concept for </a:t>
            </a:r>
            <a:r>
              <a:rPr lang="en-US" sz="2800" dirty="0" smtClean="0"/>
              <a:t>Parallel </a:t>
            </a:r>
            <a:r>
              <a:rPr lang="en-US" sz="2800" dirty="0" smtClean="0"/>
              <a:t>or Cloud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Key Cloud Concepts II: </a:t>
            </a:r>
            <a:br>
              <a:rPr lang="en-US" sz="3200" b="1" dirty="0" smtClean="0"/>
            </a:br>
            <a:r>
              <a:rPr lang="en-US" sz="3200" b="1" dirty="0" smtClean="0"/>
              <a:t>Infrastructure and Runtimes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400" dirty="0" smtClean="0"/>
              <a:t>outsourcing of servers, computing, data, file space, utility computing, etc.</a:t>
            </a:r>
          </a:p>
          <a:p>
            <a:pPr lvl="1"/>
            <a:r>
              <a:rPr lang="en-US" sz="2400" dirty="0" smtClean="0"/>
              <a:t>Handled through Web services that control virtual machine lifecycles.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Cloud runtimes or Platform:</a:t>
            </a:r>
            <a:r>
              <a:rPr lang="en-US" sz="2400" dirty="0" smtClean="0">
                <a:solidFill>
                  <a:srgbClr val="DDF53D"/>
                </a:solidFill>
              </a:rPr>
              <a:t> </a:t>
            </a:r>
            <a:r>
              <a:rPr lang="en-US" sz="2400" dirty="0" smtClean="0"/>
              <a:t>tools (for using clouds) to do data-parallel (and other) computations. </a:t>
            </a:r>
          </a:p>
          <a:p>
            <a:pPr lvl="1"/>
            <a:r>
              <a:rPr lang="en-US" sz="2400" dirty="0" smtClean="0"/>
              <a:t>New </a:t>
            </a:r>
            <a:r>
              <a:rPr lang="en-US" sz="2400" b="1" dirty="0" smtClean="0"/>
              <a:t>runtime</a:t>
            </a:r>
            <a:r>
              <a:rPr lang="en-US" sz="2400" dirty="0" smtClean="0"/>
              <a:t>: Apache </a:t>
            </a:r>
            <a:r>
              <a:rPr lang="en-US" sz="2400" dirty="0" smtClean="0"/>
              <a:t>Hadoop, Google MapReduce, Microsoft Dryad, Bigtable, Chubby and others </a:t>
            </a:r>
          </a:p>
          <a:p>
            <a:pPr lvl="1"/>
            <a:r>
              <a:rPr lang="en-US" sz="2400" dirty="0" smtClean="0"/>
              <a:t>MapReduce designed for information retrieval but is excellent for a wide range of </a:t>
            </a:r>
            <a:r>
              <a:rPr lang="en-US" sz="2400" dirty="0" smtClean="0">
                <a:solidFill>
                  <a:srgbClr val="FF0000"/>
                </a:solidFill>
              </a:rPr>
              <a:t>data </a:t>
            </a:r>
            <a:r>
              <a:rPr lang="en-US" sz="2400" dirty="0" smtClean="0">
                <a:solidFill>
                  <a:srgbClr val="FF0000"/>
                </a:solidFill>
              </a:rPr>
              <a:t>analysis applications</a:t>
            </a:r>
            <a:endParaRPr lang="en-US" sz="2400" dirty="0" smtClean="0"/>
          </a:p>
          <a:p>
            <a:pPr lvl="1"/>
            <a:r>
              <a:rPr lang="en-US" sz="2400" dirty="0" smtClean="0"/>
              <a:t>Can also do much traditional parallel computing for data-mining if extended to support </a:t>
            </a:r>
            <a:r>
              <a:rPr lang="en-US" sz="2400" dirty="0" smtClean="0">
                <a:solidFill>
                  <a:srgbClr val="FF0000"/>
                </a:solidFill>
              </a:rPr>
              <a:t>iterative</a:t>
            </a:r>
            <a:r>
              <a:rPr lang="en-US" sz="2400" dirty="0" smtClean="0"/>
              <a:t> </a:t>
            </a:r>
            <a:r>
              <a:rPr lang="en-US" sz="2400" dirty="0" smtClean="0"/>
              <a:t>operations (see </a:t>
            </a:r>
            <a:r>
              <a:rPr lang="en-US" sz="2400" b="1" dirty="0" smtClean="0"/>
              <a:t>Twister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Important new </a:t>
            </a:r>
            <a:r>
              <a:rPr lang="en-US" sz="2400" b="1" dirty="0" smtClean="0"/>
              <a:t>languages</a:t>
            </a:r>
            <a:r>
              <a:rPr lang="en-US" sz="2400" dirty="0" smtClean="0"/>
              <a:t> – </a:t>
            </a:r>
            <a:r>
              <a:rPr lang="en-US" sz="2400" dirty="0" err="1" smtClean="0">
                <a:solidFill>
                  <a:srgbClr val="FF0000"/>
                </a:solidFill>
              </a:rPr>
              <a:t>Sawzall</a:t>
            </a:r>
            <a:r>
              <a:rPr lang="en-US" sz="2400" dirty="0" smtClean="0">
                <a:solidFill>
                  <a:srgbClr val="FF0000"/>
                </a:solidFill>
              </a:rPr>
              <a:t>, Pig Latin </a:t>
            </a:r>
            <a:r>
              <a:rPr lang="en-US" sz="2400" dirty="0" smtClean="0"/>
              <a:t>(both open source) aimed at scripting data analysis applications – I think this an area where major new progress to be expected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as a </a:t>
            </a:r>
            <a:r>
              <a:rPr lang="en-US" b="1" dirty="0" smtClean="0"/>
              <a:t>Service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(described in detail at CTS conference)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Describes use of clouds to </a:t>
            </a:r>
            <a:r>
              <a:rPr lang="en-US" dirty="0" smtClean="0">
                <a:solidFill>
                  <a:srgbClr val="FF0000"/>
                </a:solidFill>
              </a:rPr>
              <a:t>host the various services </a:t>
            </a:r>
            <a:r>
              <a:rPr lang="en-US" dirty="0" smtClean="0"/>
              <a:t>needed for collaboration, crisis management, command and control etc.</a:t>
            </a:r>
          </a:p>
          <a:p>
            <a:pPr lvl="1"/>
            <a:r>
              <a:rPr lang="en-US" dirty="0" smtClean="0"/>
              <a:t>Manage exchange of information between collaborating people and sensors</a:t>
            </a:r>
          </a:p>
          <a:p>
            <a:pPr lvl="1"/>
            <a:r>
              <a:rPr lang="en-US" dirty="0" smtClean="0"/>
              <a:t>Support the shared databases and information processing defining common knowledge</a:t>
            </a:r>
          </a:p>
          <a:p>
            <a:pPr lvl="1"/>
            <a:r>
              <a:rPr lang="en-US" dirty="0" smtClean="0"/>
              <a:t>Support filtering of information from sensors and databases</a:t>
            </a:r>
          </a:p>
          <a:p>
            <a:pPr lvl="1"/>
            <a:r>
              <a:rPr lang="en-US" dirty="0" smtClean="0"/>
              <a:t>Simulations might be managed from clouds but run on “MPI engines” outside Clouds if needed parallel implementation</a:t>
            </a:r>
          </a:p>
          <a:p>
            <a:r>
              <a:rPr lang="en-US" dirty="0" smtClean="0"/>
              <a:t>Data sources, users and simulations outside </a:t>
            </a:r>
            <a:r>
              <a:rPr lang="en-US" dirty="0" smtClean="0"/>
              <a:t>cloud</a:t>
            </a:r>
          </a:p>
          <a:p>
            <a:r>
              <a:rPr lang="en-US" dirty="0" smtClean="0"/>
              <a:t>Good for clouds as many loosely coupled individual computers;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High Energy Physics Data Analysis</a:t>
            </a:r>
            <a:endParaRPr lang="en-US" sz="3600" b="1" dirty="0"/>
          </a:p>
        </p:txBody>
      </p:sp>
      <p:pic>
        <p:nvPicPr>
          <p:cNvPr id="4" name="Picture 3" descr="HEP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4158684" cy="434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267200" y="198295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3033" y="1722025"/>
            <a:ext cx="3361626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Input to a map task: &lt;key, value&gt;  </a:t>
            </a:r>
          </a:p>
          <a:p>
            <a:pPr algn="ctr"/>
            <a:r>
              <a:rPr lang="en-US" sz="1400" dirty="0" smtClean="0"/>
              <a:t>key = Some Id    value = HEP file Name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267200" y="28019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4822" y="2573381"/>
            <a:ext cx="3570978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Output of a map task: &lt;key, value&gt;  </a:t>
            </a:r>
          </a:p>
          <a:p>
            <a:pPr algn="ctr"/>
            <a:r>
              <a:rPr lang="en-US" sz="1400" dirty="0" smtClean="0"/>
              <a:t>key = random # (0&lt;= num&lt;= max reduce tasks)</a:t>
            </a:r>
          </a:p>
          <a:p>
            <a:pPr algn="ctr"/>
            <a:r>
              <a:rPr lang="en-US" sz="1400" dirty="0" smtClean="0"/>
              <a:t>    value = Histogram as binary data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388620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5244" y="3581400"/>
            <a:ext cx="4192814" cy="855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Input to a reduce task: &lt;key, List&lt;value&gt;&gt;   </a:t>
            </a:r>
          </a:p>
          <a:p>
            <a:pPr algn="ctr"/>
            <a:r>
              <a:rPr lang="en-US" sz="1400" dirty="0" smtClean="0"/>
              <a:t>key = random # (0&lt;= num&lt;= max reduce tasks)</a:t>
            </a:r>
          </a:p>
          <a:p>
            <a:pPr algn="ctr"/>
            <a:r>
              <a:rPr lang="en-US" sz="1400" dirty="0" smtClean="0"/>
              <a:t>    value = List of histogram as binary data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267201" y="4783180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03938" y="4554581"/>
            <a:ext cx="3435428" cy="64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Output from a reduce task: value   </a:t>
            </a:r>
          </a:p>
          <a:p>
            <a:pPr algn="ctr"/>
            <a:r>
              <a:rPr lang="en-US" sz="1400" dirty="0" smtClean="0"/>
              <a:t>value = Histogram file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267201" y="5410199"/>
            <a:ext cx="27354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5267980"/>
            <a:ext cx="362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Combine outputs from reduce tasks to form the final histogram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609600"/>
            <a:ext cx="4953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An application analyzing data from Large </a:t>
            </a:r>
            <a:r>
              <a:rPr lang="en-US" sz="1600" dirty="0" err="1" smtClean="0">
                <a:solidFill>
                  <a:srgbClr val="0033CC"/>
                </a:solidFill>
              </a:rPr>
              <a:t>Hadron</a:t>
            </a:r>
            <a:r>
              <a:rPr lang="en-US" sz="1600" dirty="0" smtClean="0">
                <a:solidFill>
                  <a:srgbClr val="0033CC"/>
                </a:solidFill>
              </a:rPr>
              <a:t> Collider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br>
              <a:rPr lang="en-US" sz="1600" dirty="0" smtClean="0">
                <a:solidFill>
                  <a:srgbClr val="009900"/>
                </a:solidFill>
              </a:rPr>
            </a:b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1600" dirty="0" smtClean="0"/>
              <a:t>(1TB but 100 </a:t>
            </a:r>
            <a:r>
              <a:rPr lang="en-US" sz="1600" dirty="0" err="1" smtClean="0"/>
              <a:t>Petabytes</a:t>
            </a:r>
            <a:r>
              <a:rPr lang="en-US" sz="1600" dirty="0" smtClean="0"/>
              <a:t> eventually)</a:t>
            </a:r>
            <a:endParaRPr lang="en-US" sz="1600" dirty="0"/>
          </a:p>
        </p:txBody>
      </p:sp>
      <p:pic>
        <p:nvPicPr>
          <p:cNvPr id="18" name="Picture 17" descr="hep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143000"/>
            <a:ext cx="4724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2484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Hadoop/Dryad Comparison</a:t>
            </a:r>
            <a:br>
              <a:rPr lang="en-US" sz="3200" b="1" dirty="0" smtClean="0"/>
            </a:br>
            <a:r>
              <a:rPr lang="en-US" sz="2000" b="1" dirty="0" smtClean="0"/>
              <a:t>Inhomogeneous Data I</a:t>
            </a:r>
            <a:endParaRPr lang="en-US" sz="20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66800" y="1219199"/>
          <a:ext cx="6705600" cy="453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5638801"/>
            <a:ext cx="75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Inhomogeneity of data does not have a significant effect when the sequence lengths are randomly distributed</a:t>
            </a:r>
          </a:p>
          <a:p>
            <a:r>
              <a:rPr lang="en-US" sz="1600" dirty="0" smtClean="0"/>
              <a:t>Dryad with Windows HPCS compared to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with Linux RHEL on </a:t>
            </a:r>
            <a:r>
              <a:rPr lang="en-US" sz="1600" dirty="0" err="1" smtClean="0"/>
              <a:t>Idataplex</a:t>
            </a:r>
            <a:r>
              <a:rPr lang="en-US" sz="1600" dirty="0" smtClean="0"/>
              <a:t> (32 nodes)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Hadoop/Dryad Comparison</a:t>
            </a:r>
            <a:br>
              <a:rPr lang="en-US" sz="3200" b="1" dirty="0" smtClean="0"/>
            </a:br>
            <a:r>
              <a:rPr lang="en-US" sz="2000" b="1" dirty="0" smtClean="0"/>
              <a:t>Inhomogeneous Data II</a:t>
            </a:r>
            <a:endParaRPr lang="en-US" sz="20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62000" y="990600"/>
          <a:ext cx="746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5462826"/>
            <a:ext cx="762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shows the natural load balancing of Hadoop MR dynamic task assignment using a global pipe line in contrast to the  </a:t>
            </a:r>
            <a:r>
              <a:rPr lang="en-US" b="1" dirty="0" err="1" smtClean="0"/>
              <a:t>DryadLinq</a:t>
            </a:r>
            <a:r>
              <a:rPr lang="en-US" b="1" dirty="0" smtClean="0"/>
              <a:t> static assignment</a:t>
            </a:r>
          </a:p>
          <a:p>
            <a:r>
              <a:rPr lang="en-US" sz="1400" dirty="0" smtClean="0"/>
              <a:t>Dryad with Windows HPCS compared to </a:t>
            </a:r>
            <a:r>
              <a:rPr lang="en-US" sz="1400" dirty="0" err="1" smtClean="0"/>
              <a:t>Hadoop</a:t>
            </a:r>
            <a:r>
              <a:rPr lang="en-US" sz="1400" dirty="0" smtClean="0"/>
              <a:t> with Linux RHEL on </a:t>
            </a:r>
            <a:r>
              <a:rPr lang="en-US" sz="1400" dirty="0" err="1" smtClean="0"/>
              <a:t>Idataplex</a:t>
            </a:r>
            <a:r>
              <a:rPr lang="en-US" sz="1400" dirty="0" smtClean="0"/>
              <a:t> (32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Hadoop VM Performance Degradation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15.3% Degradation at largest data set size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1524000"/>
          <a:ext cx="58674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066800"/>
            <a:ext cx="6728189" cy="5232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Degradation = (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baremetal</a:t>
            </a:r>
            <a:endParaRPr lang="en-US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44562"/>
          </a:xfrm>
        </p:spPr>
        <p:txBody>
          <a:bodyPr/>
          <a:lstStyle/>
          <a:p>
            <a:r>
              <a:rPr lang="en-US" b="1" dirty="0" smtClean="0"/>
              <a:t>Important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Multicore</a:t>
            </a:r>
            <a:r>
              <a:rPr lang="en-US" dirty="0" smtClean="0"/>
              <a:t> 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deployment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9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Real-Time GPS Sensor Data-Mining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79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609600"/>
            <a:ext cx="6324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ervices process </a:t>
            </a:r>
            <a:r>
              <a:rPr lang="en-US" sz="2400" dirty="0">
                <a:solidFill>
                  <a:schemeClr val="tx1"/>
                </a:solidFill>
              </a:rPr>
              <a:t>real time data from ~70 GPS Sensors in Southern California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Brokers and Services on Clouds </a:t>
            </a:r>
            <a:r>
              <a:rPr lang="en-US" sz="2400" dirty="0" smtClean="0"/>
              <a:t>– no major performance issues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E1390E5-D15A-4A29-8FC6-3B736F0D31F8}" type="slidenum">
              <a:rPr lang="en-US" sz="1000" kern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000" kern="12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09600"/>
            <a:ext cx="2819400" cy="5962650"/>
            <a:chOff x="144" y="432"/>
            <a:chExt cx="1776" cy="3756"/>
          </a:xfrm>
        </p:grpSpPr>
        <p:pic>
          <p:nvPicPr>
            <p:cNvPr id="4279302" name="Picture 5" descr="gps-filters1"/>
            <p:cNvPicPr>
              <a:picLocks noChangeAspect="1" noChangeArrowheads="1"/>
            </p:cNvPicPr>
            <p:nvPr/>
          </p:nvPicPr>
          <p:blipFill>
            <a:blip r:embed="rId3" cstate="print"/>
            <a:srcRect r="55421" b="46240"/>
            <a:stretch>
              <a:fillRect/>
            </a:stretch>
          </p:blipFill>
          <p:spPr bwMode="auto">
            <a:xfrm>
              <a:off x="144" y="432"/>
              <a:ext cx="17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9303" name="Line 6"/>
            <p:cNvSpPr>
              <a:spLocks noChangeShapeType="1"/>
            </p:cNvSpPr>
            <p:nvPr/>
          </p:nvSpPr>
          <p:spPr bwMode="auto">
            <a:xfrm>
              <a:off x="1008" y="1440"/>
              <a:ext cx="0" cy="24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79304" name="Oval 7"/>
            <p:cNvSpPr>
              <a:spLocks noChangeArrowheads="1"/>
            </p:cNvSpPr>
            <p:nvPr/>
          </p:nvSpPr>
          <p:spPr bwMode="auto">
            <a:xfrm>
              <a:off x="240" y="1671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Streaming Data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4279305" name="Oval 8"/>
            <p:cNvSpPr>
              <a:spLocks noChangeArrowheads="1"/>
            </p:cNvSpPr>
            <p:nvPr/>
          </p:nvSpPr>
          <p:spPr bwMode="auto">
            <a:xfrm>
              <a:off x="240" y="2352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Transformations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Data Checking</a:t>
              </a:r>
            </a:p>
          </p:txBody>
        </p:sp>
        <p:sp>
          <p:nvSpPr>
            <p:cNvPr id="4279306" name="Oval 9"/>
            <p:cNvSpPr>
              <a:spLocks noChangeArrowheads="1"/>
            </p:cNvSpPr>
            <p:nvPr/>
          </p:nvSpPr>
          <p:spPr bwMode="auto">
            <a:xfrm>
              <a:off x="240" y="3120"/>
              <a:ext cx="1584" cy="51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Hidden Markov</a:t>
              </a:r>
              <a:b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</a:br>
              <a:r>
                <a:rPr lang="en-US" sz="1600" b="1" kern="1200" dirty="0" err="1">
                  <a:latin typeface="Times New Roman" pitchFamily="18" charset="0"/>
                  <a:ea typeface="+mn-ea"/>
                  <a:cs typeface="+mn-cs"/>
                </a:rPr>
                <a:t>Datamining</a:t>
              </a: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 (JPL)</a:t>
              </a:r>
            </a:p>
          </p:txBody>
        </p:sp>
        <p:sp>
          <p:nvSpPr>
            <p:cNvPr id="4279307" name="Oval 10"/>
            <p:cNvSpPr>
              <a:spLocks noChangeArrowheads="1"/>
            </p:cNvSpPr>
            <p:nvPr/>
          </p:nvSpPr>
          <p:spPr bwMode="auto">
            <a:xfrm>
              <a:off x="240" y="3888"/>
              <a:ext cx="1584" cy="3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latin typeface="Times New Roman" pitchFamily="18" charset="0"/>
                  <a:ea typeface="+mn-ea"/>
                  <a:cs typeface="+mn-cs"/>
                </a:rPr>
                <a:t>Display (GIS)</a:t>
              </a:r>
            </a:p>
          </p:txBody>
        </p:sp>
      </p:grpSp>
      <p:sp>
        <p:nvSpPr>
          <p:cNvPr id="4279308" name="Text Box 11"/>
          <p:cNvSpPr txBox="1">
            <a:spLocks noChangeArrowheads="1"/>
          </p:cNvSpPr>
          <p:nvPr/>
        </p:nvSpPr>
        <p:spPr bwMode="auto">
          <a:xfrm>
            <a:off x="1600200" y="2209800"/>
            <a:ext cx="120918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Times New Roman" pitchFamily="18" charset="0"/>
              </a:rPr>
              <a:t>CRTN </a:t>
            </a:r>
            <a:r>
              <a:rPr lang="en-US" sz="1600" b="1" kern="1200" dirty="0" smtClean="0">
                <a:latin typeface="Times New Roman" pitchFamily="18" charset="0"/>
                <a:ea typeface="+mn-ea"/>
                <a:cs typeface="+mn-cs"/>
              </a:rPr>
              <a:t>GPS</a:t>
            </a:r>
            <a:endParaRPr lang="en-US" sz="16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279309" name="AutoShape 14"/>
          <p:cNvCxnSpPr>
            <a:cxnSpLocks noChangeShapeType="1"/>
          </p:cNvCxnSpPr>
          <p:nvPr/>
        </p:nvCxnSpPr>
        <p:spPr bwMode="auto">
          <a:xfrm flipV="1">
            <a:off x="2667000" y="5448300"/>
            <a:ext cx="762000" cy="1152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279310" name="AutoShape 15"/>
          <p:cNvCxnSpPr>
            <a:cxnSpLocks noChangeShapeType="1"/>
            <a:stCxn id="4279306" idx="6"/>
          </p:cNvCxnSpPr>
          <p:nvPr/>
        </p:nvCxnSpPr>
        <p:spPr bwMode="auto">
          <a:xfrm flipV="1">
            <a:off x="2686050" y="2525713"/>
            <a:ext cx="666750" cy="2762250"/>
          </a:xfrm>
          <a:prstGeom prst="bentConnector3">
            <a:avLst>
              <a:gd name="adj1" fmla="val 48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79311" name="Text Box 16"/>
          <p:cNvSpPr txBox="1">
            <a:spLocks noChangeArrowheads="1"/>
          </p:cNvSpPr>
          <p:nvPr/>
        </p:nvSpPr>
        <p:spPr bwMode="auto">
          <a:xfrm>
            <a:off x="3810000" y="2362200"/>
            <a:ext cx="12362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Earthquake</a:t>
            </a:r>
          </a:p>
        </p:txBody>
      </p:sp>
      <p:sp>
        <p:nvSpPr>
          <p:cNvPr id="4279312" name="Line 17"/>
          <p:cNvSpPr>
            <a:spLocks noChangeShapeType="1"/>
          </p:cNvSpPr>
          <p:nvPr/>
        </p:nvSpPr>
        <p:spPr bwMode="auto">
          <a:xfrm>
            <a:off x="5105400" y="2057400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279314" name="Picture 12"/>
          <p:cNvPicPr>
            <a:picLocks noChangeAspect="1" noChangeArrowheads="1"/>
          </p:cNvPicPr>
          <p:nvPr/>
        </p:nvPicPr>
        <p:blipFill>
          <a:blip r:embed="rId4" cstate="print"/>
          <a:srcRect l="665" t="24306" r="48795" b="26476"/>
          <a:stretch>
            <a:fillRect/>
          </a:stretch>
        </p:blipFill>
        <p:spPr bwMode="auto">
          <a:xfrm>
            <a:off x="3413125" y="4492625"/>
            <a:ext cx="39020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9315" name="Picture 13"/>
          <p:cNvPicPr>
            <a:picLocks noChangeAspect="1" noChangeArrowheads="1"/>
          </p:cNvPicPr>
          <p:nvPr/>
        </p:nvPicPr>
        <p:blipFill>
          <a:blip r:embed="rId5" cstate="print"/>
          <a:srcRect l="4649" t="33530" r="5859"/>
          <a:stretch>
            <a:fillRect/>
          </a:stretch>
        </p:blipFill>
        <p:spPr bwMode="auto">
          <a:xfrm>
            <a:off x="3200400" y="2303462"/>
            <a:ext cx="4800600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79316" name="Text Box 18"/>
          <p:cNvSpPr txBox="1">
            <a:spLocks noChangeArrowheads="1"/>
          </p:cNvSpPr>
          <p:nvPr/>
        </p:nvSpPr>
        <p:spPr bwMode="auto">
          <a:xfrm>
            <a:off x="7391400" y="6172200"/>
            <a:ext cx="1082675" cy="336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Real Time</a:t>
            </a:r>
          </a:p>
        </p:txBody>
      </p:sp>
      <p:sp>
        <p:nvSpPr>
          <p:cNvPr id="4279317" name="Text Box 19"/>
          <p:cNvSpPr txBox="1">
            <a:spLocks noChangeArrowheads="1"/>
          </p:cNvSpPr>
          <p:nvPr/>
        </p:nvSpPr>
        <p:spPr bwMode="auto">
          <a:xfrm>
            <a:off x="7010400" y="3903662"/>
            <a:ext cx="957263" cy="338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atin typeface="Times New Roman" pitchFamily="18" charset="0"/>
                <a:ea typeface="+mn-ea"/>
                <a:cs typeface="+mn-cs"/>
              </a:rPr>
              <a:t>Archival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lowchart: Connector 116"/>
          <p:cNvSpPr/>
          <p:nvPr/>
        </p:nvSpPr>
        <p:spPr>
          <a:xfrm>
            <a:off x="60198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D81557-6509-4291-BEAB-5C8EADD59898}" type="slidenum">
              <a:rPr lang="en-US">
                <a:solidFill>
                  <a:srgbClr val="898989"/>
                </a:solidFill>
              </a:rPr>
              <a:pPr/>
              <a:t>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6564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73914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a typeface="ＭＳ Ｐゴシック" pitchFamily="-64" charset="-128"/>
              </a:rPr>
              <a:t>Processing Real-Time GPS Streams</a:t>
            </a:r>
            <a:endParaRPr lang="en-US" b="1" dirty="0" smtClean="0">
              <a:ea typeface="ＭＳ Ｐゴシック" pitchFamily="-64" charset="-12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810000" y="2254624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ryo2nb</a:t>
              </a:r>
            </a:p>
          </p:txBody>
        </p:sp>
      </p:grpSp>
      <p:sp>
        <p:nvSpPr>
          <p:cNvPr id="62" name="Cube 61"/>
          <p:cNvSpPr>
            <a:spLocks noChangeArrowheads="1"/>
          </p:cNvSpPr>
          <p:nvPr/>
        </p:nvSpPr>
        <p:spPr bwMode="auto">
          <a:xfrm>
            <a:off x="1981200" y="1905000"/>
            <a:ext cx="762000" cy="1143000"/>
          </a:xfrm>
          <a:prstGeom prst="cube">
            <a:avLst>
              <a:gd name="adj" fmla="val 988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sz="110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91" name="Cloud 90"/>
          <p:cNvSpPr/>
          <p:nvPr/>
        </p:nvSpPr>
        <p:spPr>
          <a:xfrm>
            <a:off x="838200" y="1676400"/>
            <a:ext cx="5334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2" name="Cloud 91"/>
          <p:cNvSpPr/>
          <p:nvPr/>
        </p:nvSpPr>
        <p:spPr>
          <a:xfrm>
            <a:off x="457200" y="22098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3" name="Cloud 92"/>
          <p:cNvSpPr/>
          <p:nvPr/>
        </p:nvSpPr>
        <p:spPr>
          <a:xfrm>
            <a:off x="609600" y="2743200"/>
            <a:ext cx="609600" cy="533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7" name="Right Arrow 96"/>
          <p:cNvSpPr/>
          <p:nvPr/>
        </p:nvSpPr>
        <p:spPr>
          <a:xfrm rot="501375">
            <a:off x="1374775" y="2165350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8" name="Right Arrow 97"/>
          <p:cNvSpPr/>
          <p:nvPr/>
        </p:nvSpPr>
        <p:spPr>
          <a:xfrm rot="20689462">
            <a:off x="1374775" y="2625725"/>
            <a:ext cx="493713" cy="85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143000" y="2314575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-106" charset="0"/>
              </a:rPr>
              <a:t>Raw Data</a:t>
            </a:r>
          </a:p>
        </p:txBody>
      </p:sp>
      <p:sp>
        <p:nvSpPr>
          <p:cNvPr id="100" name="Rounded Rectangle 99"/>
          <p:cNvSpPr>
            <a:spLocks noChangeArrowheads="1"/>
          </p:cNvSpPr>
          <p:nvPr/>
        </p:nvSpPr>
        <p:spPr bwMode="auto">
          <a:xfrm>
            <a:off x="2743200" y="20574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  <a:latin typeface="Calibri" pitchFamily="-106" charset="0"/>
              </a:rPr>
              <a:t>7010</a:t>
            </a:r>
          </a:p>
        </p:txBody>
      </p:sp>
      <p:sp>
        <p:nvSpPr>
          <p:cNvPr id="101" name="Rounded Rectangle 100"/>
          <p:cNvSpPr>
            <a:spLocks noChangeArrowheads="1"/>
          </p:cNvSpPr>
          <p:nvPr/>
        </p:nvSpPr>
        <p:spPr bwMode="auto">
          <a:xfrm>
            <a:off x="2743200" y="23622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  <a:latin typeface="Calibri" pitchFamily="-106" charset="0"/>
              </a:rPr>
              <a:t>7011</a:t>
            </a: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2743200" y="2667000"/>
            <a:ext cx="533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D0D0D"/>
                </a:solidFill>
                <a:latin typeface="Calibri" pitchFamily="-106" charset="0"/>
              </a:rPr>
              <a:t>7012</a:t>
            </a:r>
          </a:p>
        </p:txBody>
      </p:sp>
      <p:sp>
        <p:nvSpPr>
          <p:cNvPr id="66576" name="TextBox 102"/>
          <p:cNvSpPr txBox="1">
            <a:spLocks noChangeArrowheads="1"/>
          </p:cNvSpPr>
          <p:nvPr/>
        </p:nvSpPr>
        <p:spPr bwMode="auto">
          <a:xfrm>
            <a:off x="2743200" y="1600200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-106" charset="0"/>
              </a:rPr>
              <a:t>RYO</a:t>
            </a:r>
            <a:br>
              <a:rPr lang="en-US" sz="1100" b="1">
                <a:latin typeface="Calibri" pitchFamily="-106" charset="0"/>
              </a:rPr>
            </a:br>
            <a:r>
              <a:rPr lang="en-US" sz="1100" b="1">
                <a:latin typeface="Calibri" pitchFamily="-106" charset="0"/>
              </a:rPr>
              <a:t>Ports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064125" y="1895475"/>
            <a:ext cx="1108075" cy="1076325"/>
            <a:chOff x="1981199" y="2590799"/>
            <a:chExt cx="1219200" cy="1219200"/>
          </a:xfrm>
        </p:grpSpPr>
        <p:sp>
          <p:nvSpPr>
            <p:cNvPr id="64" name="Oval 63"/>
            <p:cNvSpPr/>
            <p:nvPr/>
          </p:nvSpPr>
          <p:spPr>
            <a:xfrm>
              <a:off x="1981199" y="2590799"/>
              <a:ext cx="1219200" cy="121920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4"/>
            <p:cNvSpPr/>
            <p:nvPr/>
          </p:nvSpPr>
          <p:spPr>
            <a:xfrm>
              <a:off x="2159748" y="2769348"/>
              <a:ext cx="862104" cy="86210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 algn="ctr" defTabSz="957263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FFFFFF"/>
                  </a:solidFill>
                  <a:ea typeface="ＭＳ Ｐゴシック" pitchFamily="-64" charset="-128"/>
                </a:rPr>
                <a:t>NB Server </a:t>
              </a:r>
            </a:p>
          </p:txBody>
        </p:sp>
      </p:grpSp>
      <p:sp>
        <p:nvSpPr>
          <p:cNvPr id="67" name="Flowchart: Connector 66"/>
          <p:cNvSpPr/>
          <p:nvPr/>
        </p:nvSpPr>
        <p:spPr>
          <a:xfrm>
            <a:off x="4835525" y="2352675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69" name="Curved Connector 68"/>
          <p:cNvCxnSpPr>
            <a:stCxn id="100" idx="3"/>
            <a:endCxn id="16" idx="1"/>
          </p:cNvCxnSpPr>
          <p:nvPr/>
        </p:nvCxnSpPr>
        <p:spPr>
          <a:xfrm>
            <a:off x="3276600" y="2171700"/>
            <a:ext cx="546100" cy="2508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5410200" y="16764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6019800" y="18288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75" name="Curved Connector 74"/>
          <p:cNvCxnSpPr>
            <a:endCxn id="67" idx="2"/>
          </p:cNvCxnSpPr>
          <p:nvPr/>
        </p:nvCxnSpPr>
        <p:spPr>
          <a:xfrm>
            <a:off x="4406900" y="2422525"/>
            <a:ext cx="428625" cy="635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80"/>
          <p:cNvGrpSpPr/>
          <p:nvPr/>
        </p:nvGrpSpPr>
        <p:grpSpPr>
          <a:xfrm>
            <a:off x="4572000" y="13716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2" name="Rounded Rectangle 8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ryo2ascii</a:t>
              </a:r>
            </a:p>
          </p:txBody>
        </p:sp>
      </p:grpSp>
      <p:cxnSp>
        <p:nvCxnSpPr>
          <p:cNvPr id="84" name="Curved Connector 83"/>
          <p:cNvCxnSpPr>
            <a:stCxn id="67" idx="0"/>
          </p:cNvCxnSpPr>
          <p:nvPr/>
        </p:nvCxnSpPr>
        <p:spPr>
          <a:xfrm rot="16200000" flipV="1">
            <a:off x="4335463" y="1776412"/>
            <a:ext cx="812800" cy="339725"/>
          </a:xfrm>
          <a:prstGeom prst="curvedConnector4">
            <a:avLst>
              <a:gd name="adj1" fmla="val 39669"/>
              <a:gd name="adj2" fmla="val 167347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endCxn id="71" idx="1"/>
          </p:cNvCxnSpPr>
          <p:nvPr/>
        </p:nvCxnSpPr>
        <p:spPr>
          <a:xfrm>
            <a:off x="5168900" y="1539875"/>
            <a:ext cx="263525" cy="158750"/>
          </a:xfrm>
          <a:prstGeom prst="curvedConnector2">
            <a:avLst/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94"/>
          <p:cNvGrpSpPr/>
          <p:nvPr/>
        </p:nvGrpSpPr>
        <p:grpSpPr>
          <a:xfrm>
            <a:off x="5638800" y="1035424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6" name="Rounded Rectangle 95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ascii2gml</a:t>
              </a:r>
            </a:p>
          </p:txBody>
        </p:sp>
      </p:grpSp>
      <p:cxnSp>
        <p:nvCxnSpPr>
          <p:cNvPr id="105" name="Curved Connector 88"/>
          <p:cNvCxnSpPr>
            <a:stCxn id="71" idx="0"/>
          </p:cNvCxnSpPr>
          <p:nvPr/>
        </p:nvCxnSpPr>
        <p:spPr>
          <a:xfrm rot="5400000" flipH="1" flipV="1">
            <a:off x="5333206" y="1356519"/>
            <a:ext cx="473075" cy="166688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urved Connector 88"/>
          <p:cNvCxnSpPr>
            <a:endCxn id="72" idx="7"/>
          </p:cNvCxnSpPr>
          <p:nvPr/>
        </p:nvCxnSpPr>
        <p:spPr>
          <a:xfrm flipH="1">
            <a:off x="6149975" y="1203325"/>
            <a:ext cx="174625" cy="647700"/>
          </a:xfrm>
          <a:prstGeom prst="curvedConnector4">
            <a:avLst>
              <a:gd name="adj1" fmla="val -130839"/>
              <a:gd name="adj2" fmla="val 61255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Flowchart: Connector 111"/>
          <p:cNvSpPr/>
          <p:nvPr/>
        </p:nvSpPr>
        <p:spPr>
          <a:xfrm>
            <a:off x="6248400" y="2362200"/>
            <a:ext cx="152400" cy="1524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4" charset="-128"/>
            </a:endParaRPr>
          </a:p>
        </p:txBody>
      </p:sp>
      <p:cxnSp>
        <p:nvCxnSpPr>
          <p:cNvPr id="113" name="Curved Connector 88"/>
          <p:cNvCxnSpPr>
            <a:stCxn id="71" idx="6"/>
          </p:cNvCxnSpPr>
          <p:nvPr/>
        </p:nvCxnSpPr>
        <p:spPr>
          <a:xfrm flipV="1">
            <a:off x="5562600" y="1685925"/>
            <a:ext cx="1333500" cy="66675"/>
          </a:xfrm>
          <a:prstGeom prst="curvedConnector4">
            <a:avLst>
              <a:gd name="adj1" fmla="val 37655"/>
              <a:gd name="adj2" fmla="val 459354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3"/>
          <p:cNvGrpSpPr/>
          <p:nvPr/>
        </p:nvGrpSpPr>
        <p:grpSpPr>
          <a:xfrm>
            <a:off x="6553200" y="1676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5" name="Rounded Rectangle 1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ascii2pos</a:t>
              </a:r>
            </a:p>
          </p:txBody>
        </p:sp>
      </p:grpSp>
      <p:cxnSp>
        <p:nvCxnSpPr>
          <p:cNvPr id="133" name="Curved Connector 88"/>
          <p:cNvCxnSpPr>
            <a:endCxn id="112" idx="7"/>
          </p:cNvCxnSpPr>
          <p:nvPr/>
        </p:nvCxnSpPr>
        <p:spPr>
          <a:xfrm rot="5400000">
            <a:off x="6446838" y="1935162"/>
            <a:ext cx="381000" cy="5175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88"/>
          <p:cNvCxnSpPr>
            <a:stCxn id="112" idx="6"/>
          </p:cNvCxnSpPr>
          <p:nvPr/>
        </p:nvCxnSpPr>
        <p:spPr>
          <a:xfrm>
            <a:off x="6400800" y="2438400"/>
            <a:ext cx="547688" cy="1587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41"/>
          <p:cNvGrpSpPr/>
          <p:nvPr/>
        </p:nvGrpSpPr>
        <p:grpSpPr>
          <a:xfrm>
            <a:off x="6934200" y="22860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3" name="Rounded Rectangle 142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4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Single Station</a:t>
              </a:r>
            </a:p>
          </p:txBody>
        </p:sp>
      </p:grpSp>
      <p:grpSp>
        <p:nvGrpSpPr>
          <p:cNvPr id="8" name="Group 162"/>
          <p:cNvGrpSpPr/>
          <p:nvPr/>
        </p:nvGrpSpPr>
        <p:grpSpPr>
          <a:xfrm>
            <a:off x="6934200" y="3200400"/>
            <a:ext cx="914400" cy="457200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4" name="Rounded Rectangle 163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5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Displacement Filter</a:t>
              </a:r>
            </a:p>
          </p:txBody>
        </p:sp>
      </p:grpSp>
      <p:grpSp>
        <p:nvGrpSpPr>
          <p:cNvPr id="9" name="Group 165"/>
          <p:cNvGrpSpPr/>
          <p:nvPr/>
        </p:nvGrpSpPr>
        <p:grpSpPr>
          <a:xfrm>
            <a:off x="6019800" y="3626224"/>
            <a:ext cx="838200" cy="4885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7" name="Rounded Rectangle 166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8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Station Health </a:t>
              </a:r>
              <a:br>
                <a:rPr lang="en-US" sz="1100" b="1" dirty="0"/>
              </a:br>
              <a:r>
                <a:rPr lang="en-US" sz="1100" b="1" dirty="0"/>
                <a:t>Filter</a:t>
              </a:r>
            </a:p>
          </p:txBody>
        </p:sp>
      </p:grpSp>
      <p:grpSp>
        <p:nvGrpSpPr>
          <p:cNvPr id="10" name="Group 168"/>
          <p:cNvGrpSpPr/>
          <p:nvPr/>
        </p:nvGrpSpPr>
        <p:grpSpPr>
          <a:xfrm>
            <a:off x="4876800" y="3505200"/>
            <a:ext cx="762000" cy="5334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0" name="Rounded Rectangle 169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71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RDAHMM Filter</a:t>
              </a:r>
            </a:p>
          </p:txBody>
        </p:sp>
      </p:grpSp>
      <p:sp>
        <p:nvSpPr>
          <p:cNvPr id="174" name="Flowchart: Connector 173"/>
          <p:cNvSpPr/>
          <p:nvPr/>
        </p:nvSpPr>
        <p:spPr>
          <a:xfrm>
            <a:off x="60960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cxnSp>
        <p:nvCxnSpPr>
          <p:cNvPr id="175" name="Curved Connector 88"/>
          <p:cNvCxnSpPr>
            <a:endCxn id="174" idx="0"/>
          </p:cNvCxnSpPr>
          <p:nvPr/>
        </p:nvCxnSpPr>
        <p:spPr>
          <a:xfrm rot="5400000">
            <a:off x="6545262" y="2239963"/>
            <a:ext cx="206375" cy="952500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88"/>
          <p:cNvCxnSpPr>
            <a:stCxn id="174" idx="6"/>
          </p:cNvCxnSpPr>
          <p:nvPr/>
        </p:nvCxnSpPr>
        <p:spPr>
          <a:xfrm>
            <a:off x="6248400" y="2895600"/>
            <a:ext cx="1143000" cy="317500"/>
          </a:xfrm>
          <a:prstGeom prst="curvedConnector2">
            <a:avLst/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2" name="Curved Connector 88"/>
          <p:cNvCxnSpPr>
            <a:stCxn id="174" idx="4"/>
          </p:cNvCxnSpPr>
          <p:nvPr/>
        </p:nvCxnSpPr>
        <p:spPr>
          <a:xfrm rot="16200000" flipH="1">
            <a:off x="5978525" y="3165475"/>
            <a:ext cx="654050" cy="26670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5" name="Curved Connector 88"/>
          <p:cNvCxnSpPr>
            <a:stCxn id="174" idx="3"/>
          </p:cNvCxnSpPr>
          <p:nvPr/>
        </p:nvCxnSpPr>
        <p:spPr>
          <a:xfrm rot="5400000">
            <a:off x="5402263" y="2805112"/>
            <a:ext cx="571500" cy="860425"/>
          </a:xfrm>
          <a:prstGeom prst="curvedConnector3">
            <a:avLst>
              <a:gd name="adj1" fmla="val 50000"/>
            </a:avLst>
          </a:prstGeom>
          <a:ln w="19050" cap="flat" cmpd="sng"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1981200" y="2209800"/>
            <a:ext cx="68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-106" charset="0"/>
              </a:rPr>
              <a:t>Scripps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Calibri" pitchFamily="-106" charset="0"/>
              </a:rPr>
              <a:t>RTD</a:t>
            </a:r>
            <a:br>
              <a:rPr lang="en-US" sz="1200" b="1">
                <a:solidFill>
                  <a:srgbClr val="000000"/>
                </a:solidFill>
                <a:latin typeface="Calibri" pitchFamily="-106" charset="0"/>
              </a:rPr>
            </a:br>
            <a:r>
              <a:rPr lang="en-US" sz="1200" b="1">
                <a:solidFill>
                  <a:srgbClr val="000000"/>
                </a:solidFill>
                <a:latin typeface="Calibri" pitchFamily="-106" charset="0"/>
              </a:rPr>
              <a:t>Server</a:t>
            </a:r>
          </a:p>
        </p:txBody>
      </p:sp>
      <p:grpSp>
        <p:nvGrpSpPr>
          <p:cNvPr id="11" name="Group 209"/>
          <p:cNvGrpSpPr/>
          <p:nvPr/>
        </p:nvGrpSpPr>
        <p:grpSpPr>
          <a:xfrm>
            <a:off x="24384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1" name="Rounded Rectangle 210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2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ryo2nb</a:t>
              </a: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1295400" y="4752975"/>
            <a:ext cx="762000" cy="454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ea typeface="ＭＳ Ｐゴシック" pitchFamily="-64" charset="-128"/>
              </a:rPr>
              <a:t>Raw Data</a:t>
            </a:r>
          </a:p>
        </p:txBody>
      </p:sp>
      <p:grpSp>
        <p:nvGrpSpPr>
          <p:cNvPr id="12" name="Group 213"/>
          <p:cNvGrpSpPr/>
          <p:nvPr/>
        </p:nvGrpSpPr>
        <p:grpSpPr>
          <a:xfrm>
            <a:off x="3429000" y="4724400"/>
            <a:ext cx="6096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5" name="Rounded Rectangle 21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900" b="1" dirty="0"/>
                <a:t>ryo2ascii</a:t>
              </a:r>
              <a:endParaRPr lang="en-US" sz="1100" b="1" dirty="0"/>
            </a:p>
          </p:txBody>
        </p:sp>
      </p:grpSp>
      <p:grpSp>
        <p:nvGrpSpPr>
          <p:cNvPr id="13" name="Group 216"/>
          <p:cNvGrpSpPr/>
          <p:nvPr/>
        </p:nvGrpSpPr>
        <p:grpSpPr>
          <a:xfrm>
            <a:off x="44196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8" name="Rounded Rectangle 217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9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ascii2pos</a:t>
              </a:r>
            </a:p>
          </p:txBody>
        </p:sp>
      </p:grpSp>
      <p:grpSp>
        <p:nvGrpSpPr>
          <p:cNvPr id="14" name="Group 220"/>
          <p:cNvGrpSpPr/>
          <p:nvPr/>
        </p:nvGrpSpPr>
        <p:grpSpPr>
          <a:xfrm>
            <a:off x="5486400" y="4724400"/>
            <a:ext cx="685800" cy="336176"/>
            <a:chOff x="1503589" y="3352791"/>
            <a:chExt cx="1011015" cy="6880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2" name="Rounded Rectangle 221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3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Single Station</a:t>
              </a:r>
            </a:p>
          </p:txBody>
        </p:sp>
      </p:grpSp>
      <p:grpSp>
        <p:nvGrpSpPr>
          <p:cNvPr id="17" name="Group 223"/>
          <p:cNvGrpSpPr/>
          <p:nvPr/>
        </p:nvGrpSpPr>
        <p:grpSpPr>
          <a:xfrm>
            <a:off x="6553200" y="4648200"/>
            <a:ext cx="762000" cy="457200"/>
            <a:chOff x="1503589" y="3352791"/>
            <a:chExt cx="1011015" cy="688095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5" name="Rounded Rectangle 224"/>
            <p:cNvSpPr/>
            <p:nvPr/>
          </p:nvSpPr>
          <p:spPr>
            <a:xfrm>
              <a:off x="1503589" y="3352791"/>
              <a:ext cx="1011015" cy="6880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26" name="Rounded Rectangle 6"/>
            <p:cNvSpPr/>
            <p:nvPr/>
          </p:nvSpPr>
          <p:spPr>
            <a:xfrm>
              <a:off x="1523743" y="3372944"/>
              <a:ext cx="970707" cy="6477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spcCol="1270" anchor="ctr"/>
            <a:lstStyle/>
            <a:p>
              <a:pPr algn="ctr" defTabSz="598341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100" b="1" dirty="0"/>
                <a:t>RDAHMM Filter</a:t>
              </a:r>
            </a:p>
          </p:txBody>
        </p:sp>
      </p:grpSp>
      <p:cxnSp>
        <p:nvCxnSpPr>
          <p:cNvPr id="228" name="Straight Arrow Connector 227"/>
          <p:cNvCxnSpPr>
            <a:cxnSpLocks noChangeShapeType="1"/>
          </p:cNvCxnSpPr>
          <p:nvPr/>
        </p:nvCxnSpPr>
        <p:spPr bwMode="auto">
          <a:xfrm>
            <a:off x="30480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3" name="Straight Arrow Connector 232"/>
          <p:cNvCxnSpPr>
            <a:cxnSpLocks noChangeShapeType="1"/>
          </p:cNvCxnSpPr>
          <p:nvPr/>
        </p:nvCxnSpPr>
        <p:spPr bwMode="auto">
          <a:xfrm>
            <a:off x="4038600" y="4892675"/>
            <a:ext cx="381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6" name="Straight Arrow Connector 235"/>
          <p:cNvCxnSpPr>
            <a:cxnSpLocks noChangeShapeType="1"/>
          </p:cNvCxnSpPr>
          <p:nvPr/>
        </p:nvCxnSpPr>
        <p:spPr bwMode="auto">
          <a:xfrm>
            <a:off x="5091113" y="4892675"/>
            <a:ext cx="409575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9" name="Straight Arrow Connector 238"/>
          <p:cNvCxnSpPr>
            <a:cxnSpLocks noChangeShapeType="1"/>
          </p:cNvCxnSpPr>
          <p:nvPr/>
        </p:nvCxnSpPr>
        <p:spPr bwMode="auto">
          <a:xfrm flipV="1">
            <a:off x="6157913" y="4876800"/>
            <a:ext cx="411162" cy="15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2" name="Straight Arrow Connector 241"/>
          <p:cNvCxnSpPr>
            <a:cxnSpLocks noChangeShapeType="1"/>
            <a:stCxn id="213" idx="3"/>
          </p:cNvCxnSpPr>
          <p:nvPr/>
        </p:nvCxnSpPr>
        <p:spPr bwMode="auto">
          <a:xfrm>
            <a:off x="2070100" y="4979988"/>
            <a:ext cx="393700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762000" y="6473825"/>
            <a:ext cx="7315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-106" charset="0"/>
              </a:rPr>
              <a:t>A Complete Sensor Message Processing Path, including a data analysis application.</a:t>
            </a:r>
            <a:endParaRPr lang="en-US" sz="1200" b="1">
              <a:latin typeface="Calibri" pitchFamily="-106" charset="0"/>
            </a:endParaRPr>
          </a:p>
        </p:txBody>
      </p:sp>
      <p:sp>
        <p:nvSpPr>
          <p:cNvPr id="90" name="Line Callout 2 89"/>
          <p:cNvSpPr/>
          <p:nvPr/>
        </p:nvSpPr>
        <p:spPr>
          <a:xfrm rot="5400000">
            <a:off x="3009900" y="44577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160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/SOPAC/GPS/CRTN01/RYO</a:t>
            </a:r>
          </a:p>
        </p:txBody>
      </p:sp>
      <p:sp>
        <p:nvSpPr>
          <p:cNvPr id="94" name="Line Callout 2 93"/>
          <p:cNvSpPr/>
          <p:nvPr/>
        </p:nvSpPr>
        <p:spPr>
          <a:xfrm rot="5400000">
            <a:off x="4000500" y="47625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5"/>
              <a:gd name="adj6" fmla="val -2960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/SOPAC/GPS/CRTN01/ASCII</a:t>
            </a:r>
          </a:p>
        </p:txBody>
      </p:sp>
      <p:sp>
        <p:nvSpPr>
          <p:cNvPr id="95" name="Line Callout 2 94"/>
          <p:cNvSpPr/>
          <p:nvPr/>
        </p:nvSpPr>
        <p:spPr>
          <a:xfrm rot="5400000">
            <a:off x="5067300" y="5067300"/>
            <a:ext cx="228600" cy="1828800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860"/>
              <a:gd name="adj6" fmla="val -4272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/SOPAC/GPS/CRTN01/POS</a:t>
            </a:r>
          </a:p>
        </p:txBody>
      </p:sp>
      <p:sp>
        <p:nvSpPr>
          <p:cNvPr id="106" name="Line Callout 2 105"/>
          <p:cNvSpPr/>
          <p:nvPr/>
        </p:nvSpPr>
        <p:spPr>
          <a:xfrm rot="5400000">
            <a:off x="6168737" y="5330536"/>
            <a:ext cx="228600" cy="1911927"/>
          </a:xfrm>
          <a:prstGeom prst="borderCallout2">
            <a:avLst>
              <a:gd name="adj1" fmla="val 16369"/>
              <a:gd name="adj2" fmla="val -1666"/>
              <a:gd name="adj3" fmla="val 49702"/>
              <a:gd name="adj4" fmla="val -2708"/>
              <a:gd name="adj5" fmla="val 49406"/>
              <a:gd name="adj6" fmla="val -5671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/SOPAC/GPS/CRTN01/DSME</a:t>
            </a:r>
          </a:p>
        </p:txBody>
      </p:sp>
      <p:sp>
        <p:nvSpPr>
          <p:cNvPr id="66620" name="TextBox 109"/>
          <p:cNvSpPr txBox="1">
            <a:spLocks noChangeArrowheads="1"/>
          </p:cNvSpPr>
          <p:nvPr/>
        </p:nvSpPr>
        <p:spPr bwMode="auto">
          <a:xfrm>
            <a:off x="381000" y="3319463"/>
            <a:ext cx="1219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-106" charset="0"/>
              </a:rPr>
              <a:t>GPS Networks</a:t>
            </a:r>
          </a:p>
        </p:txBody>
      </p:sp>
      <p:sp>
        <p:nvSpPr>
          <p:cNvPr id="109" name="Flowchart: Connector 108"/>
          <p:cNvSpPr/>
          <p:nvPr/>
        </p:nvSpPr>
        <p:spPr>
          <a:xfrm>
            <a:off x="61722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114" name="Flowchart: Connector 113"/>
          <p:cNvSpPr/>
          <p:nvPr/>
        </p:nvSpPr>
        <p:spPr>
          <a:xfrm>
            <a:off x="6248400" y="2819400"/>
            <a:ext cx="152400" cy="152400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pitchFamily="-64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43800" y="4953000"/>
            <a:ext cx="158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Broker and</a:t>
            </a:r>
            <a:br>
              <a:rPr lang="en-US" sz="2400" b="1" dirty="0" smtClean="0"/>
            </a:br>
            <a:r>
              <a:rPr lang="en-US" sz="2400" b="1" dirty="0" smtClean="0"/>
              <a:t>services in</a:t>
            </a:r>
          </a:p>
          <a:p>
            <a:r>
              <a:rPr lang="en-US" sz="2400" b="1" dirty="0" smtClean="0"/>
              <a:t>the cloud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96EE9-80A2-4337-BB3B-8BDE320BC20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4339" name="Picture 7" descr="Pictur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0"/>
            <a:ext cx="8229600" cy="6835533"/>
          </a:xfrm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Lightweight Cyberinfrastructure to support mobile Data gathering expeditions plus classic central resources (as a cloud)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5029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Geospatial Examples</a:t>
            </a:r>
            <a:br>
              <a:rPr lang="en-US" dirty="0" smtClean="0"/>
            </a:br>
            <a:r>
              <a:rPr lang="en-US" dirty="0" smtClean="0"/>
              <a:t>on Cloud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638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Image processing and mining</a:t>
            </a:r>
          </a:p>
          <a:p>
            <a:pPr lvl="1"/>
            <a:r>
              <a:rPr lang="en-US" sz="2400" dirty="0" smtClean="0"/>
              <a:t>SAR Images from Polar Grid (</a:t>
            </a:r>
            <a:r>
              <a:rPr lang="en-US" sz="2400" dirty="0" err="1" smtClean="0"/>
              <a:t>Matlab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Apply to 20 TB of data</a:t>
            </a:r>
          </a:p>
          <a:p>
            <a:pPr lvl="1"/>
            <a:r>
              <a:rPr lang="en-US" dirty="0" smtClean="0"/>
              <a:t>Could use MapReduce</a:t>
            </a:r>
            <a:endParaRPr lang="en-US" sz="2400" dirty="0" smtClean="0"/>
          </a:p>
          <a:p>
            <a:r>
              <a:rPr lang="en-US" sz="2800" dirty="0" smtClean="0"/>
              <a:t>Flood modeling </a:t>
            </a:r>
          </a:p>
          <a:p>
            <a:pPr lvl="1"/>
            <a:r>
              <a:rPr lang="en-US" sz="2400" dirty="0" smtClean="0"/>
              <a:t>Chaining flood models over a geographic area. </a:t>
            </a:r>
          </a:p>
          <a:p>
            <a:pPr lvl="1"/>
            <a:r>
              <a:rPr lang="en-US" sz="2400" dirty="0" smtClean="0"/>
              <a:t>Parameter fits and inversion problems.</a:t>
            </a:r>
          </a:p>
          <a:p>
            <a:pPr lvl="1"/>
            <a:r>
              <a:rPr lang="en-US" dirty="0" smtClean="0"/>
              <a:t>Deploy Services on Clouds – current models do not need parallelism</a:t>
            </a:r>
            <a:endParaRPr lang="en-US" sz="2400" dirty="0" smtClean="0"/>
          </a:p>
          <a:p>
            <a:r>
              <a:rPr lang="en-US" sz="2600" dirty="0" smtClean="0"/>
              <a:t>Real time GPS processing (QuakeSim)</a:t>
            </a:r>
          </a:p>
          <a:p>
            <a:pPr lvl="1"/>
            <a:r>
              <a:rPr lang="en-US" sz="2200" dirty="0" smtClean="0"/>
              <a:t>Services and Brokers (publish subscribe Sensor Aggregators) on clouds</a:t>
            </a:r>
          </a:p>
          <a:p>
            <a:pPr lvl="1"/>
            <a:r>
              <a:rPr lang="en-US" sz="2200" dirty="0" smtClean="0"/>
              <a:t>Performance issues not critical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 lvl="1"/>
            <a:endParaRPr lang="en-US" sz="2200" dirty="0" smtClean="0"/>
          </a:p>
        </p:txBody>
      </p:sp>
      <p:pic>
        <p:nvPicPr>
          <p:cNvPr id="5" name="Picture 4" descr="orignial.png"/>
          <p:cNvPicPr>
            <a:picLocks noChangeAspect="1"/>
          </p:cNvPicPr>
          <p:nvPr/>
        </p:nvPicPr>
        <p:blipFill>
          <a:blip r:embed="rId3" cstate="print"/>
          <a:srcRect l="4918" t="2188" r="6557"/>
          <a:stretch>
            <a:fillRect/>
          </a:stretch>
        </p:blipFill>
        <p:spPr>
          <a:xfrm>
            <a:off x="5791200" y="457200"/>
            <a:ext cx="2971800" cy="2460617"/>
          </a:xfrm>
          <a:prstGeom prst="rect">
            <a:avLst/>
          </a:prstGeom>
        </p:spPr>
      </p:pic>
      <p:pic>
        <p:nvPicPr>
          <p:cNvPr id="6" name="Picture 5" descr="wiener4-4.png"/>
          <p:cNvPicPr>
            <a:picLocks noChangeAspect="1"/>
          </p:cNvPicPr>
          <p:nvPr/>
        </p:nvPicPr>
        <p:blipFill>
          <a:blip r:embed="rId4" cstate="print"/>
          <a:srcRect l="4099" r="5732"/>
          <a:stretch>
            <a:fillRect/>
          </a:stretch>
        </p:blipFill>
        <p:spPr>
          <a:xfrm>
            <a:off x="5793075" y="3926317"/>
            <a:ext cx="2969925" cy="24744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6722910" y="3435781"/>
            <a:ext cx="1035930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5998" y="3200400"/>
            <a:ext cx="84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Filter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Matlab and Hadoop: Test Case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Application: Analyze PolarGrid flight line with specially tailored Douglas-Peucker algorithm</a:t>
            </a:r>
          </a:p>
          <a:p>
            <a:r>
              <a:rPr lang="en-US" dirty="0" smtClean="0"/>
              <a:t>Process from 50M to 250M points </a:t>
            </a:r>
          </a:p>
          <a:p>
            <a:r>
              <a:rPr lang="en-US" dirty="0" smtClean="0"/>
              <a:t>Two experiments: left is fixed data size with variable nodes, right is fixed nodes with variable data sizes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42667"/>
            <a:ext cx="3359150" cy="25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84" y="4111269"/>
            <a:ext cx="3441922" cy="261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96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Iterative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and </a:t>
            </a:r>
            <a:r>
              <a:rPr lang="en-US" sz="3600" b="1" dirty="0" smtClean="0"/>
              <a:t>non-Iterative </a:t>
            </a:r>
            <a:br>
              <a:rPr lang="en-US" sz="3600" b="1" dirty="0" smtClean="0"/>
            </a:br>
            <a:r>
              <a:rPr lang="en-US" sz="3600" b="1" dirty="0" smtClean="0"/>
              <a:t>Computations</a:t>
            </a:r>
            <a:endParaRPr lang="en-US" sz="3600" b="1" dirty="0"/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0" y="2514600"/>
            <a:ext cx="4926480" cy="4114800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 rot="5400000" flipV="1">
            <a:off x="1104900" y="1181100"/>
            <a:ext cx="800100" cy="1485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K-means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4453" y="51816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Performance of K-Means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4912" y="4191000"/>
            <a:ext cx="4129088" cy="2667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4495800" cy="2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2895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Smith Waterman is a non iterative case and of course runs </a:t>
            </a:r>
            <a:r>
              <a:rPr lang="en-US" b="1" dirty="0" smtClean="0">
                <a:solidFill>
                  <a:prstClr val="black"/>
                </a:solidFill>
              </a:rPr>
              <a:t>fine in Twister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K-means in Twister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Matrix Multiplication </a:t>
            </a:r>
            <a:br>
              <a:rPr lang="en-US" b="1" dirty="0" smtClean="0"/>
            </a:br>
            <a:r>
              <a:rPr lang="en-US" b="1" dirty="0" smtClean="0"/>
              <a:t>64 cores</a:t>
            </a:r>
            <a:endParaRPr lang="en-US" b="1" dirty="0"/>
          </a:p>
        </p:txBody>
      </p:sp>
      <p:grpSp>
        <p:nvGrpSpPr>
          <p:cNvPr id="2" name="Group 6"/>
          <p:cNvGrpSpPr/>
          <p:nvPr/>
        </p:nvGrpSpPr>
        <p:grpSpPr>
          <a:xfrm>
            <a:off x="2590800" y="1447800"/>
            <a:ext cx="6553200" cy="5204874"/>
            <a:chOff x="304800" y="1348326"/>
            <a:chExt cx="8305800" cy="5509674"/>
          </a:xfrm>
        </p:grpSpPr>
        <p:pic>
          <p:nvPicPr>
            <p:cNvPr id="5" name="Picture 3" descr="C:\gcf\ptliupages\publications\presentations\matrix-8-nod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348326"/>
              <a:ext cx="8305800" cy="550967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56907" y="1590313"/>
              <a:ext cx="2607635" cy="7819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Square blocks       Twister</a:t>
              </a:r>
            </a:p>
            <a:p>
              <a:r>
                <a:rPr lang="en-US" sz="1400" b="1" dirty="0" smtClean="0">
                  <a:solidFill>
                    <a:prstClr val="black"/>
                  </a:solidFill>
                </a:rPr>
                <a:t>Row/Col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decomp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Twister</a:t>
              </a:r>
            </a:p>
            <a:p>
              <a:r>
                <a:rPr lang="en-US" sz="1400" b="1" dirty="0" smtClean="0">
                  <a:solidFill>
                    <a:prstClr val="black"/>
                  </a:solidFill>
                </a:rPr>
                <a:t>Square blocks   </a:t>
              </a:r>
              <a:r>
                <a:rPr lang="en-US" sz="1400" b="1" dirty="0" err="1" smtClean="0">
                  <a:solidFill>
                    <a:prstClr val="black"/>
                  </a:solidFill>
                </a:rPr>
                <a:t>OpenMPI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5" descr="D:\academic\phd\Publications\CloudComp09\figures\matri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2286000" cy="284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524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b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(Time for 20 iterations)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of Crevasse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99080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Sequence Assembly in the Clouds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4038600" cy="140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Cap3</a:t>
            </a:r>
            <a:r>
              <a:rPr lang="en-US" dirty="0" smtClean="0"/>
              <a:t> Parallel </a:t>
            </a:r>
            <a:r>
              <a:rPr lang="en-US" b="1" dirty="0" smtClean="0"/>
              <a:t>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03837"/>
            <a:ext cx="4038600" cy="132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Cap3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Time</a:t>
            </a:r>
            <a:r>
              <a:rPr lang="en-US" dirty="0" smtClean="0"/>
              <a:t> Per core per file (458 reads in each file)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419600" cy="36576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4724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97"/>
            <a:ext cx="9144000" cy="68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304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Gartner 2009 Hype Curve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Clouds, Web2.0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Oriented Architectures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286000" y="7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4196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108546" name="Picture 2" descr="http://weareorganizedchaos.com/wp-content/uploads/2010/08/Gartner-Hype-Cycle-Emerging-Technology-2010.jpg"/>
            <p:cNvPicPr>
              <a:picLocks noChangeAspect="1" noChangeArrowheads="1"/>
            </p:cNvPicPr>
            <p:nvPr/>
          </p:nvPicPr>
          <p:blipFill>
            <a:blip r:embed="rId4" cstate="print"/>
            <a:srcRect r="10000" b="6412"/>
            <a:stretch>
              <a:fillRect/>
            </a:stretch>
          </p:blipFill>
          <p:spPr bwMode="auto">
            <a:xfrm>
              <a:off x="0" y="0"/>
              <a:ext cx="9144000" cy="6096000"/>
            </a:xfrm>
            <a:prstGeom prst="rect">
              <a:avLst/>
            </a:prstGeom>
            <a:noFill/>
          </p:spPr>
        </p:pic>
        <p:sp>
          <p:nvSpPr>
            <p:cNvPr id="18" name="Left Arrow 17"/>
            <p:cNvSpPr/>
            <p:nvPr/>
          </p:nvSpPr>
          <p:spPr>
            <a:xfrm flipV="1">
              <a:off x="5181600" y="609600"/>
              <a:ext cx="978716" cy="533400"/>
            </a:xfrm>
            <a:prstGeom prst="lef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1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08548" name="Picture 4" descr="Gartner Emerging Technology Benefit Matrix 20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6312" y="0"/>
                  <a:ext cx="8167688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0" y="685800"/>
                  <a:ext cx="2514600" cy="60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Transformational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High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Moderate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Low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191000" y="838200"/>
                <a:ext cx="1524000" cy="1015663"/>
              </a:xfrm>
              <a:prstGeom prst="rect">
                <a:avLst/>
              </a:prstGeom>
              <a:solidFill>
                <a:srgbClr val="D9A40D"/>
              </a:solidFill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Cloud Computing</a:t>
                </a:r>
              </a:p>
              <a:p>
                <a:endParaRPr lang="en-US" sz="1200" b="1" dirty="0" smtClean="0">
                  <a:solidFill>
                    <a:prstClr val="black"/>
                  </a:solidFill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Cloud Web Platforms</a:t>
                </a:r>
              </a:p>
              <a:p>
                <a:endParaRPr lang="en-US" sz="1200" b="1" dirty="0" smtClean="0">
                  <a:solidFill>
                    <a:prstClr val="black"/>
                  </a:solidFill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Media Tablet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Left Arrow 15"/>
            <p:cNvSpPr/>
            <p:nvPr/>
          </p:nvSpPr>
          <p:spPr>
            <a:xfrm rot="18900000" flipV="1">
              <a:off x="5150656" y="197971"/>
              <a:ext cx="978716" cy="533400"/>
            </a:xfrm>
            <a:prstGeom prst="leftArrow">
              <a:avLst/>
            </a:prstGeom>
            <a:solidFill>
              <a:srgbClr val="D9A40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Azure/Amazon </a:t>
            </a:r>
            <a:r>
              <a:rPr lang="en-US" b="1" dirty="0" smtClean="0"/>
              <a:t>MapReduce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Fault Tolerance and MapReduce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MPI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strict synchronization at end of each communication phase</a:t>
            </a:r>
          </a:p>
          <a:p>
            <a:pPr lvl="1"/>
            <a:r>
              <a:rPr lang="en-US" dirty="0" smtClean="0"/>
              <a:t>Thus if a process fails then everything grinds to a halt</a:t>
            </a:r>
          </a:p>
          <a:p>
            <a:r>
              <a:rPr lang="en-US" dirty="0" smtClean="0"/>
              <a:t>In MapReduce, all Map processes and all reduce processes are independent and stateless and read and write to disks</a:t>
            </a:r>
          </a:p>
          <a:p>
            <a:r>
              <a:rPr lang="en-US" dirty="0" smtClean="0"/>
              <a:t>Thus failures can easily be recovered by rerunning process without other jobs hanging around </a:t>
            </a:r>
            <a:r>
              <a:rPr lang="en-US" dirty="0" smtClean="0"/>
              <a:t>waiting</a:t>
            </a:r>
          </a:p>
          <a:p>
            <a:r>
              <a:rPr lang="en-US" dirty="0" smtClean="0"/>
              <a:t>Note Google uses fault tolerance to enable preemption of resources by higher priority jobs. This could be important in Sensor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manage distributed software (workflow) and systems/data (standard protocols)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augment Grids in elastic utility computing, data analysis languages and runtime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Sensors</a:t>
            </a:r>
            <a:r>
              <a:rPr lang="en-US" dirty="0" smtClean="0"/>
              <a:t> suitable for </a:t>
            </a:r>
            <a:r>
              <a:rPr lang="en-US" b="1" dirty="0" smtClean="0">
                <a:solidFill>
                  <a:srgbClr val="FF0000"/>
                </a:solidFill>
              </a:rPr>
              <a:t>elastic clouds </a:t>
            </a:r>
            <a:r>
              <a:rPr lang="en-US" dirty="0" smtClean="0"/>
              <a:t>(sensors can be managed by individual cloud cores)</a:t>
            </a:r>
          </a:p>
          <a:p>
            <a:r>
              <a:rPr lang="en-US" dirty="0" smtClean="0"/>
              <a:t>Need to harness </a:t>
            </a:r>
            <a:r>
              <a:rPr lang="en-US" b="1" dirty="0" smtClean="0">
                <a:solidFill>
                  <a:srgbClr val="FF0000"/>
                </a:solidFill>
              </a:rPr>
              <a:t>languages</a:t>
            </a:r>
            <a:r>
              <a:rPr lang="en-US" dirty="0" smtClean="0"/>
              <a:t> (</a:t>
            </a:r>
            <a:r>
              <a:rPr lang="en-US" dirty="0" err="1" smtClean="0"/>
              <a:t>Sawzall</a:t>
            </a:r>
            <a:r>
              <a:rPr lang="en-US" dirty="0" smtClean="0"/>
              <a:t>, Pig Latin) and </a:t>
            </a:r>
            <a:r>
              <a:rPr lang="en-US" b="1" dirty="0" smtClean="0">
                <a:solidFill>
                  <a:srgbClr val="FF0000"/>
                </a:solidFill>
              </a:rPr>
              <a:t>runtimes</a:t>
            </a:r>
            <a:r>
              <a:rPr lang="en-US" dirty="0" smtClean="0"/>
              <a:t> (Twister, MapReduce) for sensor analysis</a:t>
            </a:r>
          </a:p>
          <a:p>
            <a:r>
              <a:rPr lang="en-US" dirty="0" smtClean="0"/>
              <a:t>Need </a:t>
            </a:r>
            <a:r>
              <a:rPr lang="en-US" b="1" dirty="0" smtClean="0">
                <a:solidFill>
                  <a:srgbClr val="FF0000"/>
                </a:solidFill>
              </a:rPr>
              <a:t>hybrid cloud </a:t>
            </a:r>
            <a:r>
              <a:rPr lang="en-US" dirty="0" smtClean="0"/>
              <a:t>systems to go from sensor constellations to back end systems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324600" cy="1142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Centers Clouds &amp; </a:t>
            </a:r>
            <a:br>
              <a:rPr lang="en-US" b="1" dirty="0" smtClean="0"/>
            </a:br>
            <a:r>
              <a:rPr lang="en-US" b="1" dirty="0" smtClean="0"/>
              <a:t>Economies of Scale 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034321"/>
            <a:ext cx="4750546" cy="495348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Economies of scale</a:t>
            </a:r>
          </a:p>
          <a:p>
            <a:pPr marL="346075" lvl="1" indent="-234950"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854579" y="4531212"/>
            <a:ext cx="3908425" cy="2052025"/>
            <a:chOff x="1173163" y="1900238"/>
            <a:chExt cx="7002462" cy="3782297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67523" y="3016251"/>
              <a:ext cx="5032420" cy="2666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 defTabSz="457200">
                <a:defRPr/>
              </a:pPr>
              <a:endPara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749" y="1252475"/>
            <a:ext cx="3936255" cy="2956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1"/>
          <a:ext cx="4419600" cy="23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215390"/>
                <a:gridCol w="88392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small-sized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Large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$95 per 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$2.20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$0.40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5.7</a:t>
                      </a:r>
                      <a:endParaRPr lang="en-US" sz="12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~140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11"/>
          <p:cNvGrpSpPr/>
          <p:nvPr/>
        </p:nvGrpSpPr>
        <p:grpSpPr>
          <a:xfrm>
            <a:off x="-1" y="3643173"/>
            <a:ext cx="9144001" cy="3046988"/>
            <a:chOff x="-1" y="3943350"/>
            <a:chExt cx="9144001" cy="3046988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3943350"/>
              <a:ext cx="4991725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2 Google warehouses of computers on the banks of the Columbia River, in The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Dalles</a:t>
              </a:r>
              <a:r>
                <a:rPr lang="en-US" sz="2400" dirty="0" smtClean="0">
                  <a:solidFill>
                    <a:prstClr val="black"/>
                  </a:solidFill>
                </a:rPr>
                <a:t>, Oregon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Such centers use 20MW-200MW 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(Future) each  with 150 watts per CPU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Save money from large size, positioning with cheap power and access with Internet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724" y="3943350"/>
              <a:ext cx="4152276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C8C1C-C7DF-4071-8522-5AB5116975BF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67825"/>
            <a:ext cx="2514600" cy="36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7210"/>
            <a:ext cx="6100997" cy="35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896910"/>
            <a:ext cx="89916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         Builds giant data centers with 100,000’s of computers;</a:t>
            </a:r>
            <a:br>
              <a:rPr lang="en-US" sz="2400" dirty="0" smtClean="0"/>
            </a:br>
            <a:r>
              <a:rPr lang="en-US" sz="2400" dirty="0" smtClean="0"/>
              <a:t> ~ 200-1000 to a shipping container with Internet access</a:t>
            </a:r>
          </a:p>
          <a:p>
            <a:r>
              <a:rPr lang="en-US" sz="2400" dirty="0" smtClean="0"/>
              <a:t>“Microsoft will cram between 150 and 220 shipping containers filled with data center gear into a new 500,000 square foot Chicago facility. This move marks the most significant, public use of the shipping container systems popularized by the likes of Sun Microsystems and </a:t>
            </a:r>
            <a:r>
              <a:rPr lang="en-US" sz="2400" dirty="0" err="1" smtClean="0"/>
              <a:t>Rackable</a:t>
            </a:r>
            <a:r>
              <a:rPr lang="en-US" sz="2400" dirty="0" smtClean="0"/>
              <a:t> Systems to date.”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4085" y="120650"/>
            <a:ext cx="5636302" cy="64135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Data Centers, Clouds </a:t>
            </a:r>
            <a:br>
              <a:rPr lang="en-US" sz="3200" b="1" dirty="0" smtClean="0"/>
            </a:br>
            <a:r>
              <a:rPr lang="en-US" sz="3200" b="1" dirty="0" smtClean="0"/>
              <a:t>&amp; Economies of Scale II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917" t="22000" r="32083" b="40667"/>
          <a:stretch>
            <a:fillRect/>
          </a:stretch>
        </p:blipFill>
        <p:spPr bwMode="auto">
          <a:xfrm>
            <a:off x="0" y="13716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47800" y="381000"/>
            <a:ext cx="6629400" cy="73183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prstClr val="black"/>
                </a:solidFill>
              </a:rPr>
              <a:t>Commercial Cloud Systems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60" y="2054423"/>
            <a:ext cx="839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Software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371600"/>
            <a:ext cx="9144000" cy="5334000"/>
            <a:chOff x="1066800" y="1371600"/>
            <a:chExt cx="9144000" cy="5334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066800" y="1371600"/>
              <a:ext cx="9144000" cy="5334000"/>
              <a:chOff x="1066800" y="1371600"/>
              <a:chExt cx="9144000" cy="5334000"/>
            </a:xfrm>
          </p:grpSpPr>
          <p:grpSp>
            <p:nvGrpSpPr>
              <p:cNvPr id="2" name="Group 12"/>
              <p:cNvGrpSpPr/>
              <p:nvPr/>
            </p:nvGrpSpPr>
            <p:grpSpPr>
              <a:xfrm>
                <a:off x="1066800" y="1371600"/>
                <a:ext cx="9144000" cy="5334000"/>
                <a:chOff x="1066800" y="1295400"/>
                <a:chExt cx="9144000" cy="5181600"/>
              </a:xfrm>
            </p:grpSpPr>
            <p:pic>
              <p:nvPicPr>
                <p:cNvPr id="11" name="Picture 10" descr="clouds-0001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66800" y="1295400"/>
                  <a:ext cx="9144000" cy="5181600"/>
                </a:xfrm>
                <a:prstGeom prst="rect">
                  <a:avLst/>
                </a:prstGeom>
              </p:spPr>
            </p:pic>
            <p:pic>
              <p:nvPicPr>
                <p:cNvPr id="4" name="Picture 3" descr="3tera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391400" y="6096000"/>
                  <a:ext cx="1688758" cy="381000"/>
                </a:xfrm>
                <a:prstGeom prst="rect">
                  <a:avLst/>
                </a:prstGeom>
              </p:spPr>
            </p:pic>
            <p:pic>
              <p:nvPicPr>
                <p:cNvPr id="5" name="Picture 4" descr="AmazonEC2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276600" y="2923903"/>
                  <a:ext cx="2105799" cy="6858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zure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257800" y="1591491"/>
                  <a:ext cx="3951486" cy="381000"/>
                </a:xfrm>
                <a:prstGeom prst="rect">
                  <a:avLst/>
                </a:prstGeom>
              </p:spPr>
            </p:pic>
            <p:pic>
              <p:nvPicPr>
                <p:cNvPr id="7" name="Picture 6" descr="b-hive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828800" y="4648200"/>
                  <a:ext cx="1416907" cy="219894"/>
                </a:xfrm>
                <a:prstGeom prst="rect">
                  <a:avLst/>
                </a:prstGeom>
              </p:spPr>
            </p:pic>
            <p:pic>
              <p:nvPicPr>
                <p:cNvPr id="8" name="Picture 7" descr="engineyard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184848" y="4267200"/>
                  <a:ext cx="959152" cy="1179871"/>
                </a:xfrm>
                <a:prstGeom prst="rect">
                  <a:avLst/>
                </a:prstGeom>
              </p:spPr>
            </p:pic>
            <p:pic>
              <p:nvPicPr>
                <p:cNvPr id="9" name="Picture 8" descr="Eucalyptus.jp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219200" y="1443446"/>
                  <a:ext cx="1524000" cy="533400"/>
                </a:xfrm>
                <a:prstGeom prst="rect">
                  <a:avLst/>
                </a:prstGeom>
              </p:spPr>
            </p:pic>
            <p:pic>
              <p:nvPicPr>
                <p:cNvPr id="10" name="Picture 9" descr="GoGrid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419600" y="5562600"/>
                  <a:ext cx="1977081" cy="255639"/>
                </a:xfrm>
                <a:prstGeom prst="rect">
                  <a:avLst/>
                </a:prstGeom>
              </p:spPr>
            </p:pic>
          </p:grp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858000" y="2667000"/>
                <a:ext cx="1352550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705600" y="3733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Google App Engine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X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</a:rPr>
              <a:t>IaaS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Infrastructure</a:t>
            </a:r>
            <a:r>
              <a:rPr lang="en-US" sz="2400" b="1" dirty="0" smtClean="0"/>
              <a:t>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HaaS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Hardware</a:t>
            </a:r>
            <a:r>
              <a:rPr lang="en-US" sz="2400" dirty="0" smtClean="0"/>
              <a:t> 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– get your computer time with a credit card and with a Web interface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PaaS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Platform</a:t>
            </a:r>
            <a:r>
              <a:rPr lang="en-US" sz="2400" b="1" dirty="0" smtClean="0"/>
              <a:t>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IaaS</a:t>
            </a:r>
            <a:r>
              <a:rPr lang="en-US" sz="2400" dirty="0" smtClean="0"/>
              <a:t> plus core software capabilities on which you build  </a:t>
            </a:r>
            <a:r>
              <a:rPr lang="en-US" sz="2400" dirty="0" err="1" smtClean="0">
                <a:solidFill>
                  <a:srgbClr val="FF0000"/>
                </a:solidFill>
              </a:rPr>
              <a:t>SaaS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SaaS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Software</a:t>
            </a:r>
            <a:r>
              <a:rPr lang="en-US" sz="2400" b="1" dirty="0" smtClean="0"/>
              <a:t> 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rgbClr val="FF0000"/>
                </a:solidFill>
              </a:rPr>
              <a:t>Service</a:t>
            </a:r>
            <a:r>
              <a:rPr lang="en-US" sz="2400" dirty="0" smtClean="0"/>
              <a:t> imply software capabilities </a:t>
            </a:r>
            <a:br>
              <a:rPr lang="en-US" sz="2400" dirty="0" smtClean="0"/>
            </a:br>
            <a:r>
              <a:rPr lang="en-US" sz="2400" dirty="0" smtClean="0"/>
              <a:t>(programs) have a service (messaging) interface</a:t>
            </a:r>
          </a:p>
          <a:p>
            <a:pPr lvl="1"/>
            <a:r>
              <a:rPr lang="en-US" sz="2000" dirty="0" smtClean="0"/>
              <a:t>Applying systematically reduces system complexity to being linear in number of components</a:t>
            </a:r>
          </a:p>
          <a:p>
            <a:pPr lvl="1"/>
            <a:r>
              <a:rPr lang="en-US" sz="2000" dirty="0" smtClean="0"/>
              <a:t>Access via messaging rather than by installing in 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Net Centric </a:t>
            </a:r>
            <a:r>
              <a:rPr lang="en-US" sz="2400" b="1" dirty="0" smtClean="0">
                <a:solidFill>
                  <a:srgbClr val="FF0000"/>
                </a:solidFill>
              </a:rPr>
              <a:t>Grids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Military IT </a:t>
            </a:r>
            <a:r>
              <a:rPr lang="en-US" sz="2400" b="1" dirty="0" smtClean="0">
                <a:solidFill>
                  <a:srgbClr val="FF0000"/>
                </a:solidFill>
              </a:rPr>
              <a:t>as a Service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</a:p>
          <a:p>
            <a:endParaRPr lang="en-US" sz="2400" dirty="0"/>
          </a:p>
        </p:txBody>
      </p:sp>
      <p:grpSp>
        <p:nvGrpSpPr>
          <p:cNvPr id="4" name="Group 29"/>
          <p:cNvGrpSpPr/>
          <p:nvPr/>
        </p:nvGrpSpPr>
        <p:grpSpPr>
          <a:xfrm>
            <a:off x="76200" y="4257675"/>
            <a:ext cx="8772525" cy="2524125"/>
            <a:chOff x="76200" y="4257675"/>
            <a:chExt cx="8772525" cy="2524125"/>
          </a:xfrm>
        </p:grpSpPr>
        <p:pic>
          <p:nvPicPr>
            <p:cNvPr id="4403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4953000"/>
              <a:ext cx="12287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Picture 4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5867400"/>
              <a:ext cx="838200" cy="795552"/>
            </a:xfrm>
            <a:prstGeom prst="rect">
              <a:avLst/>
            </a:prstGeom>
            <a:noFill/>
          </p:spPr>
        </p:pic>
        <p:grpSp>
          <p:nvGrpSpPr>
            <p:cNvPr id="5" name="Group 19"/>
            <p:cNvGrpSpPr/>
            <p:nvPr/>
          </p:nvGrpSpPr>
          <p:grpSpPr>
            <a:xfrm>
              <a:off x="6324600" y="4257675"/>
              <a:ext cx="2524125" cy="2524125"/>
              <a:chOff x="6324600" y="4191000"/>
              <a:chExt cx="2524125" cy="2524125"/>
            </a:xfrm>
          </p:grpSpPr>
          <p:pic>
            <p:nvPicPr>
              <p:cNvPr id="4403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0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1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2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3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0"/>
            <p:cNvGrpSpPr/>
            <p:nvPr/>
          </p:nvGrpSpPr>
          <p:grpSpPr>
            <a:xfrm>
              <a:off x="1676400" y="4267200"/>
              <a:ext cx="1076325" cy="1076325"/>
              <a:chOff x="6324600" y="4191000"/>
              <a:chExt cx="2524125" cy="2524125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1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21" cstate="print"/>
            <a:srcRect l="21192" r="15232"/>
            <a:stretch>
              <a:fillRect/>
            </a:stretch>
          </p:blipFill>
          <p:spPr bwMode="auto">
            <a:xfrm>
              <a:off x="2286000" y="5943600"/>
              <a:ext cx="457200" cy="527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13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971800" y="5943600"/>
              <a:ext cx="304800" cy="54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6200" y="4572000"/>
              <a:ext cx="154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Other Services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600" y="6019800"/>
              <a:ext cx="815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Clients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971800" y="4572000"/>
              <a:ext cx="3200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352800" y="6172200"/>
              <a:ext cx="2819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Sensors as a Service</a:t>
            </a:r>
            <a:br>
              <a:rPr lang="en-US" dirty="0" smtClean="0"/>
            </a:br>
            <a:r>
              <a:rPr lang="en-US" sz="3100" dirty="0" smtClean="0"/>
              <a:t>Cell phones are important </a:t>
            </a:r>
            <a:br>
              <a:rPr lang="en-US" sz="3100" dirty="0" smtClean="0"/>
            </a:br>
            <a:r>
              <a:rPr lang="en-US" sz="3100" dirty="0" smtClean="0"/>
              <a:t>sensor/Collaborative device</a:t>
            </a:r>
            <a:endParaRPr lang="en-US" sz="3600" dirty="0"/>
          </a:p>
        </p:txBody>
      </p:sp>
      <p:pic>
        <p:nvPicPr>
          <p:cNvPr id="4" name="Picture 3" descr="clouds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486150"/>
            <a:ext cx="5257799" cy="3067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5128"/>
          <a:stretch>
            <a:fillRect/>
          </a:stretch>
        </p:blipFill>
        <p:spPr bwMode="auto">
          <a:xfrm>
            <a:off x="1981200" y="5562600"/>
            <a:ext cx="819150" cy="80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362200"/>
            <a:ext cx="110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581400"/>
            <a:ext cx="1000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057400"/>
            <a:ext cx="1162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524000"/>
            <a:ext cx="1266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47800"/>
            <a:ext cx="13620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 flipV="1">
            <a:off x="4419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4572000" y="5943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47244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V="1">
            <a:off x="60198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77724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4191000" y="4191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429000" y="2514600"/>
            <a:ext cx="1219200" cy="1219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191000"/>
            <a:ext cx="14478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2743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6019800"/>
            <a:ext cx="1524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029200" y="2743200"/>
            <a:ext cx="11430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277100" y="3314700"/>
            <a:ext cx="8382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4419600"/>
            <a:ext cx="20802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Sensors as a Service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3600" y="5791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Sensor Processing as a Service (MapReduce)</a:t>
            </a:r>
            <a:endParaRPr lang="en-US" sz="2000" b="1" dirty="0"/>
          </a:p>
        </p:txBody>
      </p:sp>
      <p:sp>
        <p:nvSpPr>
          <p:cNvPr id="33" name="Up-Down Arrow 32"/>
          <p:cNvSpPr/>
          <p:nvPr/>
        </p:nvSpPr>
        <p:spPr>
          <a:xfrm>
            <a:off x="6172200" y="4876800"/>
            <a:ext cx="484632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1964</Words>
  <Application>Microsoft Office PowerPoint</Application>
  <PresentationFormat>On-screen Show (4:3)</PresentationFormat>
  <Paragraphs>368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3_Office Theme</vt:lpstr>
      <vt:lpstr>4_Office Theme</vt:lpstr>
      <vt:lpstr>Clouds and  Application to Sensor Nets</vt:lpstr>
      <vt:lpstr>Important Trends</vt:lpstr>
      <vt:lpstr>Slide 3</vt:lpstr>
      <vt:lpstr>Data Centers Clouds &amp;  Economies of Scale I</vt:lpstr>
      <vt:lpstr>Data Centers, Clouds  &amp; Economies of Scale II</vt:lpstr>
      <vt:lpstr>Slide 6</vt:lpstr>
      <vt:lpstr>X as a Service</vt:lpstr>
      <vt:lpstr>Sensors as a Service Cell phones are important  sensor/Collaborative device</vt:lpstr>
      <vt:lpstr>Slide 9</vt:lpstr>
      <vt:lpstr>Grids MPI and Clouds </vt:lpstr>
      <vt:lpstr>Key Cloud Concepts I</vt:lpstr>
      <vt:lpstr>Key Cloud Concepts II:  Infrastructure and Runtimes</vt:lpstr>
      <vt:lpstr>Collaboration as a Service (described in detail at CTS conference)</vt:lpstr>
      <vt:lpstr>MapReduce</vt:lpstr>
      <vt:lpstr>MapReduce “File/Data Repository” Parallelism</vt:lpstr>
      <vt:lpstr>High Energy Physics Data Analysis</vt:lpstr>
      <vt:lpstr>Hadoop/Dryad Comparison Inhomogeneous Data I</vt:lpstr>
      <vt:lpstr>Hadoop/Dryad Comparison Inhomogeneous Data II</vt:lpstr>
      <vt:lpstr>Hadoop VM Performance Degradation</vt:lpstr>
      <vt:lpstr>Real-Time GPS Sensor Data-Mining</vt:lpstr>
      <vt:lpstr>Processing Real-Time GPS Streams</vt:lpstr>
      <vt:lpstr>Slide 22</vt:lpstr>
      <vt:lpstr>Geospatial Examples on Cloud Infrastructure</vt:lpstr>
      <vt:lpstr>Matlab and Hadoop: Test Case</vt:lpstr>
      <vt:lpstr>Twister</vt:lpstr>
      <vt:lpstr>Iterative  and non-Iterative  Computations</vt:lpstr>
      <vt:lpstr>Matrix Multiplication  64 cores</vt:lpstr>
      <vt:lpstr>Slide 28</vt:lpstr>
      <vt:lpstr>Sequence Assembly in the Clouds</vt:lpstr>
      <vt:lpstr>Azure/Amazon MapReduce</vt:lpstr>
      <vt:lpstr>Fault Tolerance and MapReduce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135</cp:revision>
  <dcterms:created xsi:type="dcterms:W3CDTF">2010-05-04T01:29:55Z</dcterms:created>
  <dcterms:modified xsi:type="dcterms:W3CDTF">2010-11-04T17:24:14Z</dcterms:modified>
</cp:coreProperties>
</file>