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8" r:id="rId2"/>
    <p:sldId id="339" r:id="rId3"/>
    <p:sldId id="309" r:id="rId4"/>
    <p:sldId id="310" r:id="rId5"/>
    <p:sldId id="313" r:id="rId6"/>
    <p:sldId id="306" r:id="rId7"/>
    <p:sldId id="312" r:id="rId8"/>
    <p:sldId id="316" r:id="rId9"/>
    <p:sldId id="317" r:id="rId10"/>
    <p:sldId id="314" r:id="rId11"/>
    <p:sldId id="318" r:id="rId12"/>
    <p:sldId id="319" r:id="rId13"/>
    <p:sldId id="337" r:id="rId14"/>
    <p:sldId id="301" r:id="rId15"/>
    <p:sldId id="341" r:id="rId16"/>
    <p:sldId id="302" r:id="rId17"/>
    <p:sldId id="279" r:id="rId18"/>
    <p:sldId id="324" r:id="rId19"/>
    <p:sldId id="331" r:id="rId20"/>
    <p:sldId id="285" r:id="rId21"/>
    <p:sldId id="335" r:id="rId22"/>
    <p:sldId id="329" r:id="rId23"/>
    <p:sldId id="330" r:id="rId24"/>
    <p:sldId id="328" r:id="rId25"/>
    <p:sldId id="295" r:id="rId26"/>
    <p:sldId id="320" r:id="rId27"/>
    <p:sldId id="334" r:id="rId28"/>
    <p:sldId id="263" r:id="rId29"/>
    <p:sldId id="287" r:id="rId30"/>
    <p:sldId id="269" r:id="rId31"/>
    <p:sldId id="34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4586" autoAdjust="0"/>
  </p:normalViewPr>
  <p:slideViewPr>
    <p:cSldViewPr snapToGrid="0">
      <p:cViewPr varScale="1">
        <p:scale>
          <a:sx n="80" d="100"/>
          <a:sy n="80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10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/>
              <a:t>Note the differences</a:t>
            </a:r>
            <a:r>
              <a:rPr lang="en-US" baseline="0" dirty="0"/>
              <a:t> in communication architectures</a:t>
            </a:r>
          </a:p>
          <a:p>
            <a:pPr marL="232943" indent="-232943">
              <a:buAutoNum type="arabicPeriod"/>
            </a:pPr>
            <a:r>
              <a:rPr lang="en-US" baseline="0" dirty="0"/>
              <a:t>Note times are in log scale</a:t>
            </a:r>
          </a:p>
          <a:p>
            <a:pPr marL="232943" indent="-232943">
              <a:buAutoNum type="arabicPeriod"/>
            </a:pPr>
            <a:r>
              <a:rPr lang="en-US" baseline="0" dirty="0"/>
              <a:t>Bars indicate compute only times, which is similar across these frameworks</a:t>
            </a:r>
          </a:p>
          <a:p>
            <a:pPr marL="232943" indent="-232943">
              <a:buAutoNum type="arabicPeriod"/>
            </a:pPr>
            <a:r>
              <a:rPr lang="en-US" baseline="0" dirty="0"/>
              <a:t>Overhead is dominated by communications in </a:t>
            </a:r>
            <a:r>
              <a:rPr lang="en-US" baseline="0" dirty="0" err="1"/>
              <a:t>Flink</a:t>
            </a:r>
            <a:r>
              <a:rPr lang="en-US" baseline="0" dirty="0"/>
              <a:t> and Spark</a:t>
            </a:r>
          </a:p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B59-ACCC-4766-A436-8F527E149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22C6-C674-4CD1-A280-A3774D7DEF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8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C9A-D58D-42B8-84AF-9BE9309B6C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8590" y="6291944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7620000" y="624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1654-9F38-4CF0-A892-7278446FA21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7/5/2017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2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282"/>
            <a:ext cx="12168221" cy="71708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35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5A3-C1D9-48F8-95AD-F1BFDFC26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116638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B6B9-3823-40E6-AAD9-FAF80F925D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3373-9EBD-4E28-BC43-B9CEC5179A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832-80E7-4E23-9DF9-58C956F4D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037-DFF3-4F1F-968D-F339D519F3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D69D-041C-4AF4-9ACE-8432B8735B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8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3589-675D-4741-91DB-7D6672F155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9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5105-4CC6-4F23-9A62-0711E03370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c.soic.indiana.edu/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pida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101" y="537334"/>
            <a:ext cx="11430000" cy="155477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Next Generation Grid: Integrating Parallel and Distributed Computing Runtimes for an HPC Enhanced Cloud and Fog Spanning IoT Big Data and Big Simulations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`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0" y="2136946"/>
            <a:ext cx="11856202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Geoffrey Fox, </a:t>
            </a:r>
            <a:r>
              <a:rPr lang="en-US" sz="2400" b="1" dirty="0" err="1">
                <a:solidFill>
                  <a:prstClr val="black"/>
                </a:solidFill>
                <a:cs typeface="Times New Roman" pitchFamily="18" charset="0"/>
              </a:rPr>
              <a:t>Supun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Times New Roman" pitchFamily="18" charset="0"/>
              </a:rPr>
              <a:t>Kamburugamuve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, Judy </a:t>
            </a:r>
            <a:r>
              <a:rPr lang="en-US" sz="2400" b="1" dirty="0" err="1">
                <a:solidFill>
                  <a:prstClr val="black"/>
                </a:solidFill>
                <a:cs typeface="Times New Roman" pitchFamily="18" charset="0"/>
              </a:rPr>
              <a:t>Qiu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, Shantenu Jha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June 28, 2017 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IEEE Cloud 2017 Honolulu Hawaii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hlinkClick r:id="rId2"/>
              </a:rPr>
              <a:t>gcf@indiana.edu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           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/>
                <a:hlinkClick r:id="rId3"/>
              </a:rPr>
              <a:t>http://www.dsc.soic.indiana.edu/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   </a:t>
            </a:r>
            <a:r>
              <a:rPr lang="en-US" sz="2400" dirty="0">
                <a:solidFill>
                  <a:prstClr val="black"/>
                </a:solidFill>
                <a:latin typeface="Arial"/>
                <a:hlinkClick r:id="rId4"/>
              </a:rPr>
              <a:t>http://spidal.org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/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School of Informatics and Computing, Digital Science Center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B10C2-6B84-4C33-92C0-4C65925F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5270"/>
            <a:ext cx="10515600" cy="2852737"/>
          </a:xfrm>
        </p:spPr>
        <p:txBody>
          <a:bodyPr/>
          <a:lstStyle/>
          <a:p>
            <a:pPr algn="ctr"/>
            <a:r>
              <a:rPr lang="en-US" b="1" dirty="0"/>
              <a:t>Implementing these ideas</a:t>
            </a:r>
            <a:br>
              <a:rPr lang="en-US" b="1" dirty="0"/>
            </a:br>
            <a:r>
              <a:rPr lang="en-US" b="1" dirty="0"/>
              <a:t>in detail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2EB84-89EA-4A3C-99E7-1DB6920F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8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384" y="751180"/>
            <a:ext cx="11654726" cy="53256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Google likes to show a timeline; we can build on (Apache version of) this</a:t>
            </a:r>
          </a:p>
          <a:p>
            <a:r>
              <a:rPr lang="en-US" dirty="0"/>
              <a:t>2002 </a:t>
            </a:r>
            <a:r>
              <a:rPr lang="en-US" b="1" dirty="0"/>
              <a:t>Google File System </a:t>
            </a:r>
            <a:r>
              <a:rPr lang="en-US" dirty="0"/>
              <a:t>GFS ~HDFS</a:t>
            </a:r>
          </a:p>
          <a:p>
            <a:r>
              <a:rPr lang="en-US" dirty="0"/>
              <a:t>2004 </a:t>
            </a:r>
            <a:r>
              <a:rPr lang="en-US" b="1" dirty="0"/>
              <a:t>MapReduce</a:t>
            </a:r>
            <a:r>
              <a:rPr lang="en-US" dirty="0"/>
              <a:t> Apache Hadoop</a:t>
            </a:r>
          </a:p>
          <a:p>
            <a:r>
              <a:rPr lang="en-US" dirty="0"/>
              <a:t>2006 </a:t>
            </a:r>
            <a:r>
              <a:rPr lang="en-US" b="1" dirty="0"/>
              <a:t>Big Table </a:t>
            </a:r>
            <a:r>
              <a:rPr lang="en-US" dirty="0"/>
              <a:t>Apache Hbase</a:t>
            </a:r>
          </a:p>
          <a:p>
            <a:r>
              <a:rPr lang="en-US" dirty="0"/>
              <a:t>2008 </a:t>
            </a:r>
            <a:r>
              <a:rPr lang="en-US" b="1" dirty="0"/>
              <a:t>Dremel </a:t>
            </a:r>
            <a:r>
              <a:rPr lang="en-US" dirty="0"/>
              <a:t>Apache Drill</a:t>
            </a:r>
          </a:p>
          <a:p>
            <a:r>
              <a:rPr lang="en-US" dirty="0"/>
              <a:t>2009 </a:t>
            </a:r>
            <a:r>
              <a:rPr lang="en-US" b="1" dirty="0"/>
              <a:t>Pregel</a:t>
            </a:r>
            <a:r>
              <a:rPr lang="en-US" dirty="0"/>
              <a:t> Apache </a:t>
            </a:r>
            <a:r>
              <a:rPr lang="en-US" dirty="0" err="1"/>
              <a:t>Giraph</a:t>
            </a:r>
            <a:endParaRPr lang="en-US" dirty="0"/>
          </a:p>
          <a:p>
            <a:r>
              <a:rPr lang="en-US" dirty="0"/>
              <a:t>2010 </a:t>
            </a:r>
            <a:r>
              <a:rPr lang="en-US" b="1" dirty="0" err="1"/>
              <a:t>FlumeJava</a:t>
            </a:r>
            <a:r>
              <a:rPr lang="en-US" b="1" dirty="0"/>
              <a:t> </a:t>
            </a:r>
            <a:r>
              <a:rPr lang="en-US" dirty="0"/>
              <a:t>Apache Crunch</a:t>
            </a:r>
          </a:p>
          <a:p>
            <a:r>
              <a:rPr lang="en-US" dirty="0"/>
              <a:t>2010 </a:t>
            </a:r>
            <a:r>
              <a:rPr lang="en-US" b="1" dirty="0"/>
              <a:t>Colossus </a:t>
            </a:r>
            <a:r>
              <a:rPr lang="en-US" dirty="0"/>
              <a:t>better GFS</a:t>
            </a:r>
          </a:p>
          <a:p>
            <a:r>
              <a:rPr lang="en-US" dirty="0"/>
              <a:t>2012 </a:t>
            </a:r>
            <a:r>
              <a:rPr lang="en-US" b="1" dirty="0"/>
              <a:t>Spanner</a:t>
            </a:r>
            <a:r>
              <a:rPr lang="en-US" dirty="0"/>
              <a:t> horizontally scalable NewSQL database ~</a:t>
            </a:r>
            <a:r>
              <a:rPr lang="en-US" dirty="0" err="1"/>
              <a:t>CockroachDB</a:t>
            </a:r>
            <a:endParaRPr lang="en-US" dirty="0"/>
          </a:p>
          <a:p>
            <a:r>
              <a:rPr lang="en-US" dirty="0"/>
              <a:t>2013</a:t>
            </a:r>
            <a:r>
              <a:rPr lang="en-US" b="1" dirty="0"/>
              <a:t> F1</a:t>
            </a:r>
            <a:r>
              <a:rPr lang="en-US" dirty="0"/>
              <a:t> horizontally scalable SQL database</a:t>
            </a:r>
          </a:p>
          <a:p>
            <a:r>
              <a:rPr lang="en-US" dirty="0"/>
              <a:t>2013 </a:t>
            </a:r>
            <a:r>
              <a:rPr lang="en-US" b="1" dirty="0" err="1"/>
              <a:t>MillWheel</a:t>
            </a:r>
            <a:r>
              <a:rPr lang="en-US" dirty="0"/>
              <a:t> ~Apache Storm, Twitter Heron (Google not first!)</a:t>
            </a:r>
          </a:p>
          <a:p>
            <a:r>
              <a:rPr lang="en-US" dirty="0"/>
              <a:t>2015 </a:t>
            </a:r>
            <a:r>
              <a:rPr lang="en-US" b="1" dirty="0"/>
              <a:t>Cloud Dataflow </a:t>
            </a:r>
            <a:r>
              <a:rPr lang="en-US" dirty="0"/>
              <a:t>Apache Beam with Spark  or Flink (dataflow) engine</a:t>
            </a:r>
          </a:p>
          <a:p>
            <a:r>
              <a:rPr lang="en-US" dirty="0"/>
              <a:t>Functionalities not identified: </a:t>
            </a:r>
            <a:r>
              <a:rPr lang="en-US" b="1" dirty="0"/>
              <a:t>Security, Data Transfer, Scheduling, DevOps, </a:t>
            </a:r>
            <a:r>
              <a:rPr lang="en-US" b="1" dirty="0" err="1"/>
              <a:t>serverless</a:t>
            </a:r>
            <a:r>
              <a:rPr lang="en-US" b="1" dirty="0"/>
              <a:t> computing </a:t>
            </a:r>
            <a:r>
              <a:rPr lang="en-US" dirty="0"/>
              <a:t>(assume </a:t>
            </a:r>
            <a:r>
              <a:rPr lang="en-US" b="1" dirty="0" err="1"/>
              <a:t>OpenWhisk</a:t>
            </a:r>
            <a:r>
              <a:rPr lang="en-US" b="1" dirty="0"/>
              <a:t> </a:t>
            </a:r>
            <a:r>
              <a:rPr lang="en-US" dirty="0"/>
              <a:t>will improve to handle robustly lots of large functions)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224" y="67010"/>
            <a:ext cx="10515600" cy="6841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Components of Big Data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BE2D6-039B-4EA5-B80C-09BE5C56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9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02037-BF66-4710-87FB-F646B0BB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986549"/>
            <a:ext cx="2699245" cy="143466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HPC-ABDS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dirty="0"/>
              <a:t>Integrated wide range of HPC and Big Data technologies</a:t>
            </a:r>
            <a:r>
              <a:rPr lang="en-US" dirty="0"/>
              <a:t>.</a:t>
            </a:r>
            <a:br>
              <a:rPr lang="en-US" sz="4000" dirty="0"/>
            </a:br>
            <a:r>
              <a:rPr lang="en-US" sz="4000" dirty="0"/>
              <a:t>I gave up updating!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15D3B-01E2-4BD4-B2DE-B5A3C59B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2699245" y="0"/>
            <a:ext cx="9492755" cy="6919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795D3-E0F8-40EF-93E6-2EE093FF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0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2702-C70D-470A-8BB6-6C1C7075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432"/>
            <a:ext cx="12192000" cy="886158"/>
          </a:xfrm>
        </p:spPr>
        <p:txBody>
          <a:bodyPr/>
          <a:lstStyle/>
          <a:p>
            <a:r>
              <a:rPr lang="en-US" b="1" dirty="0"/>
              <a:t>What do we need in runtime for distributed HPC </a:t>
            </a:r>
            <a:r>
              <a:rPr lang="en-US" b="1" dirty="0" err="1"/>
              <a:t>FaaS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AB98C-2766-4260-8DD9-603C4167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878305"/>
            <a:ext cx="11614483" cy="52818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Finish examination of all the current tools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Handle Events</a:t>
            </a:r>
          </a:p>
          <a:p>
            <a:r>
              <a:rPr lang="en-US" dirty="0"/>
              <a:t>Handle State</a:t>
            </a:r>
          </a:p>
          <a:p>
            <a:r>
              <a:rPr lang="en-US" dirty="0"/>
              <a:t>Handle Scheduling and Invocation of Function</a:t>
            </a:r>
          </a:p>
          <a:p>
            <a:r>
              <a:rPr lang="en-US" dirty="0"/>
              <a:t>Define data-flow graph that needs to be analyzed</a:t>
            </a:r>
          </a:p>
          <a:p>
            <a:r>
              <a:rPr lang="en-US" dirty="0"/>
              <a:t>Handle data flow execution graph with internal event-driven model</a:t>
            </a:r>
          </a:p>
          <a:p>
            <a:r>
              <a:rPr lang="en-US" dirty="0"/>
              <a:t>Handle geographic distribution of Functions and Events</a:t>
            </a:r>
          </a:p>
          <a:p>
            <a:r>
              <a:rPr lang="en-US" dirty="0"/>
              <a:t>Design dataflow collective and P2P communication model</a:t>
            </a:r>
          </a:p>
          <a:p>
            <a:r>
              <a:rPr lang="en-US" dirty="0"/>
              <a:t>Decide which streaming approach to adopt and integrate</a:t>
            </a:r>
          </a:p>
          <a:p>
            <a:r>
              <a:rPr lang="en-US" dirty="0"/>
              <a:t>Design in-memory dataset model for backup and exchange of data in data flow (fault tolerance)</a:t>
            </a:r>
          </a:p>
          <a:p>
            <a:r>
              <a:rPr lang="en-US" dirty="0"/>
              <a:t>Support DevOps and server-hidden cloud models</a:t>
            </a:r>
          </a:p>
          <a:p>
            <a:r>
              <a:rPr lang="en-US" dirty="0"/>
              <a:t>Support elasticity for </a:t>
            </a:r>
            <a:r>
              <a:rPr lang="en-US" dirty="0" err="1"/>
              <a:t>FaaS</a:t>
            </a:r>
            <a:r>
              <a:rPr lang="en-US" dirty="0"/>
              <a:t> (connected to server-hidden)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67DFE-C3C6-4F19-B8FE-EC9AB2A1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5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60895"/>
          </a:xfrm>
        </p:spPr>
        <p:txBody>
          <a:bodyPr/>
          <a:lstStyle/>
          <a:p>
            <a:r>
              <a:rPr lang="en-US" b="1" dirty="0"/>
              <a:t>Communication Primitives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b="5505"/>
          <a:stretch/>
        </p:blipFill>
        <p:spPr>
          <a:xfrm>
            <a:off x="4803183" y="1065118"/>
            <a:ext cx="7184483" cy="493698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960895"/>
            <a:ext cx="4803183" cy="514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Big data systems </a:t>
            </a:r>
            <a:r>
              <a:rPr lang="en-US" sz="3200"/>
              <a:t>do not </a:t>
            </a:r>
            <a:r>
              <a:rPr lang="en-US" sz="3200" dirty="0"/>
              <a:t>implement optimized communications</a:t>
            </a:r>
          </a:p>
          <a:p>
            <a:r>
              <a:rPr lang="en-US" sz="3200" dirty="0"/>
              <a:t>It is interesting to see no AllReduce implementations</a:t>
            </a:r>
          </a:p>
          <a:p>
            <a:pPr lvl="1"/>
            <a:r>
              <a:rPr lang="en-US" sz="2800" dirty="0"/>
              <a:t>AllReduce has to be done with Reduce + Broadcast</a:t>
            </a:r>
          </a:p>
          <a:p>
            <a:r>
              <a:rPr lang="en-US" sz="3200" dirty="0"/>
              <a:t>No consideration of RDMA except as add-on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FD431-818A-4E01-A46F-E8E02D3F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1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7" y="144344"/>
            <a:ext cx="10515600" cy="1325563"/>
          </a:xfrm>
        </p:spPr>
        <p:txBody>
          <a:bodyPr/>
          <a:lstStyle/>
          <a:p>
            <a:r>
              <a:rPr lang="en-US" b="1" dirty="0"/>
              <a:t>Optimized Dataflow Communications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44" y="1744693"/>
            <a:ext cx="6994264" cy="280736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0776" y="1239253"/>
            <a:ext cx="4942668" cy="4742153"/>
          </a:xfrm>
        </p:spPr>
        <p:txBody>
          <a:bodyPr>
            <a:normAutofit/>
          </a:bodyPr>
          <a:lstStyle/>
          <a:p>
            <a:r>
              <a:rPr lang="en-US" dirty="0"/>
              <a:t>Novel feature of our approach</a:t>
            </a:r>
          </a:p>
          <a:p>
            <a:r>
              <a:rPr lang="en-US" dirty="0"/>
              <a:t>Optimize the dataflow graph to facilitate different algorithms</a:t>
            </a:r>
          </a:p>
          <a:p>
            <a:r>
              <a:rPr lang="en-US" dirty="0"/>
              <a:t>Example - Reduce </a:t>
            </a:r>
          </a:p>
          <a:p>
            <a:pPr lvl="1"/>
            <a:r>
              <a:rPr lang="en-US" dirty="0"/>
              <a:t>Add subtasks and arrange them according to an optimized algorithm</a:t>
            </a:r>
          </a:p>
          <a:p>
            <a:pPr lvl="1"/>
            <a:r>
              <a:rPr lang="en-US" dirty="0"/>
              <a:t>Trees, Pipelines</a:t>
            </a:r>
          </a:p>
          <a:p>
            <a:r>
              <a:rPr lang="en-US" dirty="0"/>
              <a:t>Preserves the asynchronous nature of dataflow computation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7685" y="4724139"/>
            <a:ext cx="371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Reduce communication as a dataflow graph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EA8F7-582D-4C55-8D9A-9B48679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8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102"/>
            <a:ext cx="10515600" cy="1018773"/>
          </a:xfrm>
        </p:spPr>
        <p:txBody>
          <a:bodyPr/>
          <a:lstStyle/>
          <a:p>
            <a:r>
              <a:rPr lang="en-US" b="1" dirty="0"/>
              <a:t>Dataflow Graph State and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27" y="1360676"/>
            <a:ext cx="11353800" cy="4699161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State </a:t>
            </a:r>
            <a:r>
              <a:rPr lang="en-US" sz="3200" dirty="0"/>
              <a:t>is a key issue and handled differently in systems</a:t>
            </a:r>
          </a:p>
          <a:p>
            <a:pPr lvl="1"/>
            <a:r>
              <a:rPr lang="en-US" sz="2800" dirty="0"/>
              <a:t>CORBA, AMT, MPI and Storm/Heron have long running tasks that preserve state</a:t>
            </a:r>
          </a:p>
          <a:p>
            <a:pPr lvl="1"/>
            <a:r>
              <a:rPr lang="en-US" sz="2800" dirty="0"/>
              <a:t>Spark and Flink preserve datasets across dataflow node</a:t>
            </a:r>
          </a:p>
          <a:p>
            <a:pPr lvl="1"/>
            <a:r>
              <a:rPr lang="en-US" sz="2800" dirty="0"/>
              <a:t>All systems agree on coarse grain dataflow; only  keep state in exchanged data.</a:t>
            </a:r>
          </a:p>
          <a:p>
            <a:r>
              <a:rPr lang="en-US" sz="3200" b="1" dirty="0"/>
              <a:t>Scheduling</a:t>
            </a:r>
            <a:r>
              <a:rPr lang="en-US" sz="3200" dirty="0"/>
              <a:t> is one key area where dataflow systems differ</a:t>
            </a:r>
          </a:p>
          <a:p>
            <a:pPr lvl="1"/>
            <a:r>
              <a:rPr lang="en-US" sz="2800" dirty="0"/>
              <a:t>Dynamic Scheduling</a:t>
            </a:r>
          </a:p>
          <a:p>
            <a:pPr lvl="2"/>
            <a:r>
              <a:rPr lang="en-US" sz="2400" dirty="0"/>
              <a:t>Fine grain control of dataflow graph</a:t>
            </a:r>
          </a:p>
          <a:p>
            <a:pPr lvl="2"/>
            <a:r>
              <a:rPr lang="en-US" sz="2400" dirty="0"/>
              <a:t>Graph cannot be optimized</a:t>
            </a:r>
          </a:p>
          <a:p>
            <a:pPr lvl="1"/>
            <a:r>
              <a:rPr lang="en-US" sz="2800" dirty="0"/>
              <a:t>Static Scheduling</a:t>
            </a:r>
          </a:p>
          <a:p>
            <a:pPr lvl="2"/>
            <a:r>
              <a:rPr lang="en-US" sz="2400" dirty="0"/>
              <a:t>Less control of the dataflow graph</a:t>
            </a:r>
          </a:p>
          <a:p>
            <a:pPr lvl="2"/>
            <a:r>
              <a:rPr lang="en-US" sz="2400" dirty="0"/>
              <a:t>Graph can be optimized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327B-4D07-4C21-901B-ED728DBE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52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14" y="0"/>
            <a:ext cx="10515600" cy="1325563"/>
          </a:xfrm>
        </p:spPr>
        <p:txBody>
          <a:bodyPr/>
          <a:lstStyle/>
          <a:p>
            <a:r>
              <a:rPr lang="en-US" b="1" dirty="0"/>
              <a:t>Dataflow Graph Task Scheduling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8" y="1022886"/>
            <a:ext cx="11251453" cy="491296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DD879-2017-4E23-8F1C-E13307FA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65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2373"/>
          </a:xfrm>
        </p:spPr>
        <p:txBody>
          <a:bodyPr/>
          <a:lstStyle/>
          <a:p>
            <a:r>
              <a:rPr lang="en-US" b="1" dirty="0"/>
              <a:t>Fault Tolerance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68" y="1162373"/>
            <a:ext cx="11606939" cy="4351338"/>
          </a:xfrm>
        </p:spPr>
        <p:txBody>
          <a:bodyPr>
            <a:normAutofit/>
          </a:bodyPr>
          <a:lstStyle/>
          <a:p>
            <a:r>
              <a:rPr lang="en-US" dirty="0"/>
              <a:t>Similar form of check-pointing mechanism is used in HPC and Big Data</a:t>
            </a:r>
          </a:p>
          <a:p>
            <a:pPr lvl="1"/>
            <a:r>
              <a:rPr lang="en-US" dirty="0"/>
              <a:t>MPI, Flink, Spark</a:t>
            </a:r>
          </a:p>
          <a:p>
            <a:pPr lvl="1"/>
            <a:r>
              <a:rPr lang="en-US" dirty="0"/>
              <a:t>Flink and Spark do better than MPI due to use of database technologies; MPI is a bit harder due to richer state</a:t>
            </a:r>
          </a:p>
          <a:p>
            <a:r>
              <a:rPr lang="en-US" dirty="0"/>
              <a:t>Checkpoint after each stage of the dataflow graph</a:t>
            </a:r>
          </a:p>
          <a:p>
            <a:pPr lvl="1"/>
            <a:r>
              <a:rPr lang="en-US" dirty="0"/>
              <a:t>Natural synchronization point</a:t>
            </a:r>
          </a:p>
          <a:p>
            <a:pPr lvl="1"/>
            <a:r>
              <a:rPr lang="en-US" dirty="0"/>
              <a:t>Generally allows user to choose when to checkpoint (not every stage)</a:t>
            </a:r>
          </a:p>
          <a:p>
            <a:r>
              <a:rPr lang="en-US" dirty="0"/>
              <a:t>Executors (processes) don’t have external state, so can be considered as coarse grained operations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60D1A-BC5F-4D18-B66A-204E6FDB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7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71B9-6B3C-44DA-B803-1707CAAA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2" y="0"/>
            <a:ext cx="11136824" cy="1325563"/>
          </a:xfrm>
        </p:spPr>
        <p:txBody>
          <a:bodyPr/>
          <a:lstStyle/>
          <a:p>
            <a:r>
              <a:rPr lang="en-US" b="1" dirty="0"/>
              <a:t>Spark </a:t>
            </a:r>
            <a:r>
              <a:rPr lang="en-US" b="1" dirty="0" err="1"/>
              <a:t>Kmeans</a:t>
            </a:r>
            <a:r>
              <a:rPr lang="en-US" b="1" dirty="0"/>
              <a:t>                Flink Streaming Dataflow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45D6-F2F1-4B5B-A45C-08F68F8C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22" y="1694985"/>
            <a:ext cx="4880675" cy="4351338"/>
          </a:xfrm>
        </p:spPr>
        <p:txBody>
          <a:bodyPr>
            <a:normAutofit/>
          </a:bodyPr>
          <a:lstStyle/>
          <a:p>
            <a:r>
              <a:rPr lang="en-US" dirty="0"/>
              <a:t>P = </a:t>
            </a:r>
            <a:r>
              <a:rPr lang="en-US" dirty="0" err="1"/>
              <a:t>loadPoints</a:t>
            </a:r>
            <a:r>
              <a:rPr lang="en-US" dirty="0"/>
              <a:t>()</a:t>
            </a:r>
          </a:p>
          <a:p>
            <a:r>
              <a:rPr lang="en-US" dirty="0"/>
              <a:t>C = </a:t>
            </a:r>
            <a:r>
              <a:rPr lang="en-US" dirty="0" err="1"/>
              <a:t>loadInitCenters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  T = </a:t>
            </a:r>
            <a:r>
              <a:rPr lang="en-US" dirty="0" err="1"/>
              <a:t>P.map</a:t>
            </a:r>
            <a:r>
              <a:rPr lang="en-US" dirty="0"/>
              <a:t>().</a:t>
            </a:r>
            <a:r>
              <a:rPr lang="en-US" dirty="0" err="1"/>
              <a:t>withBroadcast</a:t>
            </a:r>
            <a:r>
              <a:rPr lang="en-US" dirty="0"/>
              <a:t>(C)</a:t>
            </a:r>
          </a:p>
          <a:p>
            <a:r>
              <a:rPr lang="en-US" dirty="0"/>
              <a:t>  C = </a:t>
            </a:r>
            <a:r>
              <a:rPr lang="en-US" dirty="0" err="1"/>
              <a:t>T.reduce</a:t>
            </a:r>
            <a:r>
              <a:rPr lang="en-US" dirty="0"/>
              <a:t>()     }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s://image.slidesharecdn.com/streaminganalyticswithapacheflinkstephanewen-160511192751/95/advanced-streaming-analytics-with-apache-flink-and-apache-kafka-stephan-ewen-8-638.jpg?cb=1462995019">
            <a:extLst>
              <a:ext uri="{FF2B5EF4-FFF2-40B4-BE49-F238E27FC236}">
                <a16:creationId xmlns:a16="http://schemas.microsoft.com/office/drawing/2014/main" id="{C874D6C0-C22B-4FD4-A87E-B10BDDC8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96" y="929898"/>
            <a:ext cx="7347643" cy="41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22B89-9101-41DA-8EFF-9D3A373F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7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" y="0"/>
            <a:ext cx="11983453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“Next Generation Grid – HPC Cloud” Problem Statement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938" y="1316094"/>
            <a:ext cx="1155612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 a dataflow event-driven </a:t>
            </a:r>
            <a:r>
              <a:rPr lang="en-US" dirty="0" err="1"/>
              <a:t>FaaS</a:t>
            </a:r>
            <a:r>
              <a:rPr lang="en-US" dirty="0"/>
              <a:t> (microservice) framework running across application and geographic domains. </a:t>
            </a:r>
          </a:p>
          <a:p>
            <a:r>
              <a:rPr lang="en-US" dirty="0"/>
              <a:t>Build on Cloud best practice but use HPC wherever possible and useful to get high performance</a:t>
            </a:r>
          </a:p>
          <a:p>
            <a:r>
              <a:rPr lang="en-US" dirty="0"/>
              <a:t>Smoothly support current paradigms Hadoop, Spark, Flink, Heron, MPI, DARMA …</a:t>
            </a:r>
          </a:p>
          <a:p>
            <a:r>
              <a:rPr lang="en-US" dirty="0"/>
              <a:t>Use interoperable common abstractions but multiple polymorphic implementations.</a:t>
            </a:r>
          </a:p>
          <a:p>
            <a:pPr lvl="1"/>
            <a:r>
              <a:rPr lang="en-US" dirty="0"/>
              <a:t>i.e. do not require a single runtime</a:t>
            </a:r>
          </a:p>
          <a:p>
            <a:r>
              <a:rPr lang="en-US" dirty="0"/>
              <a:t>Focus on Runtime but this implicitly suggests programming and execution model</a:t>
            </a:r>
          </a:p>
          <a:p>
            <a:r>
              <a:rPr lang="en-US" dirty="0"/>
              <a:t>This next generation Grid based on data and edge devices – not computing as in old Grid</a:t>
            </a:r>
          </a:p>
          <a:p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BF3D6-61CB-42BF-998F-84E8609A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6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7789" r="50492" b="4412"/>
          <a:stretch/>
        </p:blipFill>
        <p:spPr>
          <a:xfrm>
            <a:off x="1733493" y="0"/>
            <a:ext cx="103498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908" y="0"/>
            <a:ext cx="6072878" cy="1325563"/>
          </a:xfrm>
        </p:spPr>
        <p:txBody>
          <a:bodyPr/>
          <a:lstStyle/>
          <a:p>
            <a:r>
              <a:rPr lang="en-US" b="1" dirty="0" err="1"/>
              <a:t>Flink</a:t>
            </a:r>
            <a:r>
              <a:rPr lang="en-US" b="1" dirty="0"/>
              <a:t> MDS Dataflow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93F76-67B7-4633-BC63-CF49B283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39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871" y="205365"/>
            <a:ext cx="5260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Heron Streaming Architecture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03714" y="764213"/>
            <a:ext cx="6188920" cy="2378711"/>
            <a:chOff x="56854" y="659873"/>
            <a:chExt cx="6188920" cy="23787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659873"/>
              <a:ext cx="6017174" cy="237871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53000" y="692989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 node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854" y="1295399"/>
              <a:ext cx="1105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Intranode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4832" y="3046437"/>
            <a:ext cx="6257073" cy="3084529"/>
            <a:chOff x="421257" y="2895600"/>
            <a:chExt cx="5297883" cy="25468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57" y="3200400"/>
              <a:ext cx="5297883" cy="17679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6330" y="2895600"/>
              <a:ext cx="374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Typical Dataflow Processing Topology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90925" y="5042360"/>
              <a:ext cx="24692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Parallelism 2; 4 stages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83369" y="799575"/>
            <a:ext cx="187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Add HPC</a:t>
            </a:r>
          </a:p>
          <a:p>
            <a:r>
              <a:rPr lang="en-US" sz="2400" dirty="0" err="1"/>
              <a:t>Infiniband</a:t>
            </a:r>
            <a:endParaRPr lang="en-US" sz="2400" dirty="0"/>
          </a:p>
          <a:p>
            <a:r>
              <a:rPr lang="en-US" sz="2400" dirty="0" err="1"/>
              <a:t>Omnipath</a:t>
            </a:r>
            <a:endParaRPr lang="en-US" sz="2400" dirty="0"/>
          </a:p>
        </p:txBody>
      </p:sp>
      <p:sp>
        <p:nvSpPr>
          <p:cNvPr id="12" name="Arrow: Left 11"/>
          <p:cNvSpPr/>
          <p:nvPr/>
        </p:nvSpPr>
        <p:spPr bwMode="auto">
          <a:xfrm rot="10800000">
            <a:off x="5496221" y="1000904"/>
            <a:ext cx="2082449" cy="223505"/>
          </a:xfrm>
          <a:prstGeom prst="lef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latin typeface="Arial" charset="0"/>
              <a:ea typeface="ＭＳ Ｐゴシック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A471C-BFD5-49E5-B979-091B3701223B}"/>
              </a:ext>
            </a:extLst>
          </p:cNvPr>
          <p:cNvSpPr txBox="1"/>
          <p:nvPr/>
        </p:nvSpPr>
        <p:spPr>
          <a:xfrm>
            <a:off x="7640903" y="302548"/>
            <a:ext cx="285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System Management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2A87C0-311D-48BE-A4B2-9D9680569780}"/>
              </a:ext>
            </a:extLst>
          </p:cNvPr>
          <p:cNvSpPr txBox="1"/>
          <p:nvPr/>
        </p:nvSpPr>
        <p:spPr>
          <a:xfrm>
            <a:off x="7282558" y="3987149"/>
            <a:ext cx="4383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User Specified Dataflow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Tasks Long running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context shared apart from dataflow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81DC13-AA9B-4EFA-88AC-8FB021FD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91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014A11-F26C-452D-B966-4A2CD674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544"/>
            <a:ext cx="12056610" cy="1325563"/>
          </a:xfrm>
        </p:spPr>
        <p:txBody>
          <a:bodyPr/>
          <a:lstStyle/>
          <a:p>
            <a:r>
              <a:rPr lang="en-US" b="1" dirty="0"/>
              <a:t>Naiad Timely Dataflow      HLA Distributed Simulation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E4678-7F39-408B-8413-AB610C28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796"/>
            <a:ext cx="5338270" cy="4307156"/>
          </a:xfrm>
          <a:prstGeom prst="rect">
            <a:avLst/>
          </a:prstGeom>
        </p:spPr>
      </p:pic>
      <p:pic>
        <p:nvPicPr>
          <p:cNvPr id="2050" name="Picture 2" descr="https://www.researchgate.net/publication/309628600/figure/fig1/AS:424700657573920@1478267935851/Fig-1-HLA-distributed-simulation-system.ppm">
            <a:extLst>
              <a:ext uri="{FF2B5EF4-FFF2-40B4-BE49-F238E27FC236}">
                <a16:creationId xmlns:a16="http://schemas.microsoft.com/office/drawing/2014/main" id="{CACC5B54-9D81-40A4-A971-232EE4B7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70" y="1859796"/>
            <a:ext cx="6718340" cy="41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3CB52-FDF1-42EC-AF37-072F3570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9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9995-5287-4F32-B366-79239033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892"/>
          </a:xfrm>
        </p:spPr>
        <p:txBody>
          <a:bodyPr>
            <a:normAutofit/>
          </a:bodyPr>
          <a:lstStyle/>
          <a:p>
            <a:r>
              <a:rPr lang="en-US" b="1" dirty="0" err="1"/>
              <a:t>NiFi</a:t>
            </a:r>
            <a:r>
              <a:rPr lang="en-US" b="1" dirty="0"/>
              <a:t> Workflow</a:t>
            </a:r>
          </a:p>
        </p:txBody>
      </p:sp>
      <p:pic>
        <p:nvPicPr>
          <p:cNvPr id="1026" name="Picture 2" descr="Figure 1: NiFi DataFlow showing PutESP and ListenESP processors">
            <a:extLst>
              <a:ext uri="{FF2B5EF4-FFF2-40B4-BE49-F238E27FC236}">
                <a16:creationId xmlns:a16="http://schemas.microsoft.com/office/drawing/2014/main" id="{F3889281-FE4F-4B35-8505-FA420B95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810"/>
            <a:ext cx="12192000" cy="6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FD1DA-5865-4904-A939-598647D3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14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73D298-C755-4DCA-84AC-8058FAC1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00"/>
            <a:ext cx="12057681" cy="6813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610" y="16871"/>
            <a:ext cx="8627390" cy="882031"/>
          </a:xfrm>
        </p:spPr>
        <p:txBody>
          <a:bodyPr/>
          <a:lstStyle/>
          <a:p>
            <a:r>
              <a:rPr lang="en-US" b="1" dirty="0"/>
              <a:t>Dataflow for a linear algebra kernel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8109" y="5795406"/>
            <a:ext cx="438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Typical target of HPC AMT System</a:t>
            </a:r>
          </a:p>
          <a:p>
            <a:r>
              <a:rPr lang="en-US" sz="2400" dirty="0" err="1"/>
              <a:t>Danalis</a:t>
            </a:r>
            <a:r>
              <a:rPr lang="en-US" sz="2400" dirty="0"/>
              <a:t> 2016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32D22-D567-4C70-9B6C-BA61D4A5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18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39" y="0"/>
            <a:ext cx="10515600" cy="1325563"/>
          </a:xfrm>
        </p:spPr>
        <p:txBody>
          <a:bodyPr/>
          <a:lstStyle/>
          <a:p>
            <a:r>
              <a:rPr lang="en-US" dirty="0"/>
              <a:t>Dataflow </a:t>
            </a:r>
            <a:r>
              <a:rPr lang="en-US" b="1" dirty="0"/>
              <a:t>Frameworks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39" y="1098723"/>
            <a:ext cx="6373961" cy="4855912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084053"/>
            <a:ext cx="5818039" cy="47665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Every major big data framework is designed according to dataflow model</a:t>
            </a:r>
          </a:p>
          <a:p>
            <a:r>
              <a:rPr lang="en-US" dirty="0"/>
              <a:t>Batch Systems</a:t>
            </a:r>
          </a:p>
          <a:p>
            <a:pPr lvl="1"/>
            <a:r>
              <a:rPr lang="en-US" dirty="0"/>
              <a:t>Hadoop, Spark, </a:t>
            </a:r>
            <a:r>
              <a:rPr lang="en-US" dirty="0" err="1"/>
              <a:t>Flink</a:t>
            </a:r>
            <a:r>
              <a:rPr lang="en-US" dirty="0"/>
              <a:t>, Apex</a:t>
            </a:r>
          </a:p>
          <a:p>
            <a:r>
              <a:rPr lang="en-US" dirty="0"/>
              <a:t>Streaming Systems</a:t>
            </a:r>
          </a:p>
          <a:p>
            <a:pPr lvl="1"/>
            <a:r>
              <a:rPr lang="en-US" dirty="0"/>
              <a:t>Storm, Heron, </a:t>
            </a:r>
            <a:r>
              <a:rPr lang="en-US" dirty="0" err="1"/>
              <a:t>Samza</a:t>
            </a:r>
            <a:r>
              <a:rPr lang="en-US" dirty="0"/>
              <a:t>, </a:t>
            </a:r>
            <a:r>
              <a:rPr lang="en-US" dirty="0" err="1"/>
              <a:t>Flink</a:t>
            </a:r>
            <a:r>
              <a:rPr lang="en-US" dirty="0"/>
              <a:t>, Apex</a:t>
            </a:r>
          </a:p>
          <a:p>
            <a:r>
              <a:rPr lang="en-US" dirty="0"/>
              <a:t>HPC AMT Systems</a:t>
            </a:r>
          </a:p>
          <a:p>
            <a:pPr lvl="1"/>
            <a:r>
              <a:rPr lang="en-US" dirty="0"/>
              <a:t>Legion, Charm++, HPX-5, </a:t>
            </a:r>
            <a:r>
              <a:rPr lang="en-US" dirty="0" err="1"/>
              <a:t>Dague</a:t>
            </a:r>
            <a:r>
              <a:rPr lang="en-US" dirty="0"/>
              <a:t>, COMPs</a:t>
            </a:r>
          </a:p>
          <a:p>
            <a:r>
              <a:rPr lang="en-US" dirty="0"/>
              <a:t>Design choices in dataflow </a:t>
            </a:r>
          </a:p>
          <a:p>
            <a:pPr lvl="1"/>
            <a:r>
              <a:rPr lang="en-US" dirty="0"/>
              <a:t>Efficient in different application areas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914B32-8447-4031-8223-C0B25C3A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1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247333"/>
            <a:ext cx="12021519" cy="7531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HPC Runtime versus ABDS distributed Computing Model on Data Analytics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898"/>
            <a:ext cx="6312976" cy="513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1" y="1177898"/>
            <a:ext cx="569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718" y="1443232"/>
            <a:ext cx="558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Hadoop</a:t>
            </a:r>
            <a:r>
              <a:rPr lang="en-US" sz="2400" dirty="0"/>
              <a:t> writes to disk and is</a:t>
            </a:r>
            <a:r>
              <a:rPr lang="en-US" sz="2400" b="1" dirty="0"/>
              <a:t> slowest</a:t>
            </a:r>
            <a:r>
              <a:rPr lang="en-US" sz="2400" dirty="0"/>
              <a:t>; </a:t>
            </a:r>
            <a:r>
              <a:rPr lang="en-US" sz="2400" b="1" dirty="0"/>
              <a:t>Spark </a:t>
            </a:r>
            <a:r>
              <a:rPr lang="en-US" sz="2400" dirty="0"/>
              <a:t>and </a:t>
            </a:r>
            <a:r>
              <a:rPr lang="en-US" sz="2400" b="1" dirty="0"/>
              <a:t>Flink</a:t>
            </a:r>
            <a:r>
              <a:rPr lang="en-US" sz="2400" dirty="0"/>
              <a:t> spawn many processes and do not support </a:t>
            </a:r>
            <a:r>
              <a:rPr lang="en-US" sz="2400" dirty="0" err="1"/>
              <a:t>AllReduce</a:t>
            </a:r>
            <a:r>
              <a:rPr lang="en-US" sz="2400" dirty="0"/>
              <a:t> directly; </a:t>
            </a:r>
            <a:br>
              <a:rPr lang="en-US" sz="2400" dirty="0"/>
            </a:br>
            <a:r>
              <a:rPr lang="en-US" sz="2400" b="1" dirty="0"/>
              <a:t>MPI</a:t>
            </a:r>
            <a:r>
              <a:rPr lang="en-US" sz="2400" dirty="0"/>
              <a:t> does in-place combined reduce/broadcast and is </a:t>
            </a:r>
            <a:r>
              <a:rPr lang="en-US" sz="2400" b="1" dirty="0"/>
              <a:t>fastest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27890-5E06-4454-9AD7-685835A514CE}"/>
              </a:ext>
            </a:extLst>
          </p:cNvPr>
          <p:cNvSpPr txBox="1"/>
          <p:nvPr/>
        </p:nvSpPr>
        <p:spPr>
          <a:xfrm>
            <a:off x="6726264" y="3744321"/>
            <a:ext cx="531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Polymorphic Reduction capability choosing best implementation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 HPC  architecture with</a:t>
            </a:r>
          </a:p>
          <a:p>
            <a:pPr lvl="1"/>
            <a:r>
              <a:rPr lang="en-US" sz="2400" dirty="0"/>
              <a:t>Mutable model</a:t>
            </a:r>
          </a:p>
          <a:p>
            <a:pPr lvl="1"/>
            <a:r>
              <a:rPr lang="en-US" sz="2400" dirty="0"/>
              <a:t>Immutable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F983E-29E9-4A93-8F3B-D29849DE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14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23779" y="0"/>
            <a:ext cx="12168221" cy="717082"/>
          </a:xfrm>
        </p:spPr>
        <p:txBody>
          <a:bodyPr/>
          <a:lstStyle/>
          <a:p>
            <a:pPr algn="ctr"/>
            <a:r>
              <a:rPr lang="en-US" sz="3200" b="1" dirty="0"/>
              <a:t>Illustration of In-Place </a:t>
            </a:r>
            <a:r>
              <a:rPr lang="en-US" sz="3200" b="1" dirty="0" err="1"/>
              <a:t>AllReduce</a:t>
            </a:r>
            <a:r>
              <a:rPr lang="en-US" sz="3200" b="1" dirty="0"/>
              <a:t> in MPI</a:t>
            </a:r>
          </a:p>
        </p:txBody>
      </p:sp>
      <p:pic>
        <p:nvPicPr>
          <p:cNvPr id="69" name="Picture 2" descr="http://cs.umw.edu/~finlayson/class/fall14/cpsc425/notes/images/all-reduc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3365"/>
            <a:ext cx="9144000" cy="56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076400" y="5364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567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49" y="194643"/>
            <a:ext cx="10515600" cy="1063999"/>
          </a:xfrm>
        </p:spPr>
        <p:txBody>
          <a:bodyPr/>
          <a:lstStyle/>
          <a:p>
            <a:r>
              <a:rPr lang="en-US" b="1" dirty="0"/>
              <a:t>Multidimensional Scaling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80" y="1742516"/>
            <a:ext cx="4113730" cy="2793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76" y="1742516"/>
            <a:ext cx="4664807" cy="280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" y="1171247"/>
            <a:ext cx="2641180" cy="4749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4368" y="5029153"/>
            <a:ext cx="409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MDS execution time on 16 nodes with 20 processes in each node with varying number of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2589" y="5029153"/>
            <a:ext cx="3674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MDS execution time with 32000 points on varying number of nodes. Each node runs 20 parallel tasks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A2458E-79C9-4242-8149-2D04A5C6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39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9" y="331274"/>
            <a:ext cx="12168221" cy="717082"/>
          </a:xfrm>
        </p:spPr>
        <p:txBody>
          <a:bodyPr>
            <a:normAutofit/>
          </a:bodyPr>
          <a:lstStyle/>
          <a:p>
            <a:r>
              <a:rPr lang="en-US" b="1" dirty="0"/>
              <a:t>K-Means Clustering in Spark, Flink, MPI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3162" y="1128898"/>
            <a:ext cx="4572000" cy="1380352"/>
            <a:chOff x="16322" y="660476"/>
            <a:chExt cx="9053250" cy="2676374"/>
          </a:xfrm>
        </p:grpSpPr>
        <p:grpSp>
          <p:nvGrpSpPr>
            <p:cNvPr id="12" name="Canvas 4"/>
            <p:cNvGrpSpPr/>
            <p:nvPr/>
          </p:nvGrpSpPr>
          <p:grpSpPr>
            <a:xfrm>
              <a:off x="16322" y="660476"/>
              <a:ext cx="9053250" cy="2676374"/>
              <a:chOff x="0" y="0"/>
              <a:chExt cx="4777740" cy="1752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4777740" cy="1752600"/>
              </a:xfrm>
              <a:prstGeom prst="rect">
                <a:avLst/>
              </a:prstGeom>
              <a:solidFill>
                <a:schemeClr val="bg1"/>
              </a:solidFill>
            </p:spPr>
          </p:sp>
          <p:sp>
            <p:nvSpPr>
              <p:cNvPr id="14" name="Hexagon 13"/>
              <p:cNvSpPr/>
              <p:nvPr/>
            </p:nvSpPr>
            <p:spPr>
              <a:xfrm>
                <a:off x="1169997" y="609600"/>
                <a:ext cx="1100763" cy="640080"/>
              </a:xfrm>
              <a:prstGeom prst="hex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 dirty="0">
                    <a:ea typeface="Calibri" panose="020F0502020204030204" pitchFamily="34" charset="0"/>
                    <a:cs typeface="Arial Unicode MS" panose="020B0604020202020204" pitchFamily="34" charset="-128"/>
                  </a:rPr>
                  <a:t>Map (nearest centroid calculation)</a:t>
                </a:r>
                <a:endParaRPr lang="en-US" sz="1050" dirty="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5" name="Hexagon 14"/>
              <p:cNvSpPr/>
              <p:nvPr/>
            </p:nvSpPr>
            <p:spPr>
              <a:xfrm>
                <a:off x="2781300" y="609600"/>
                <a:ext cx="914400" cy="640080"/>
              </a:xfrm>
              <a:prstGeom prst="hex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 dirty="0">
                    <a:ea typeface="Calibri" panose="020F0502020204030204" pitchFamily="34" charset="0"/>
                    <a:cs typeface="Arial Unicode MS" panose="020B0604020202020204" pitchFamily="34" charset="-128"/>
                  </a:rPr>
                  <a:t>Reduce (update centroids)</a:t>
                </a:r>
                <a:endParaRPr lang="en-US" sz="1050" dirty="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16" name="Straight Arrow Connector 15"/>
              <p:cNvCxnSpPr>
                <a:stCxn id="14" idx="0"/>
                <a:endCxn id="15" idx="3"/>
              </p:cNvCxnSpPr>
              <p:nvPr/>
            </p:nvCxnSpPr>
            <p:spPr>
              <a:xfrm>
                <a:off x="2270760" y="929641"/>
                <a:ext cx="51054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Curved Connector 16"/>
              <p:cNvCxnSpPr>
                <a:stCxn id="23" idx="2"/>
                <a:endCxn id="14" idx="1"/>
              </p:cNvCxnSpPr>
              <p:nvPr/>
            </p:nvCxnSpPr>
            <p:spPr>
              <a:xfrm rot="5400000">
                <a:off x="3215555" y="66427"/>
                <a:ext cx="91441" cy="2275066"/>
              </a:xfrm>
              <a:prstGeom prst="curvedConnector3">
                <a:avLst>
                  <a:gd name="adj1" fmla="val 347464"/>
                </a:avLst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436153" y="0"/>
                <a:ext cx="668747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>
                    <a:ea typeface="Calibri" panose="020F0502020204030204" pitchFamily="34" charset="0"/>
                    <a:cs typeface="Arial Unicode MS" panose="020B0604020202020204" pitchFamily="34" charset="-128"/>
                  </a:rPr>
                  <a:t>Data Set &lt;Points&gt;</a:t>
                </a:r>
                <a:endParaRPr lang="en-US" sz="105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19" name="Straight Arrow Connector 18"/>
              <p:cNvCxnSpPr>
                <a:stCxn id="18" idx="3"/>
                <a:endCxn id="14" idx="4"/>
              </p:cNvCxnSpPr>
              <p:nvPr/>
            </p:nvCxnSpPr>
            <p:spPr>
              <a:xfrm>
                <a:off x="1104900" y="228601"/>
                <a:ext cx="212116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0" y="701040"/>
                <a:ext cx="845821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>
                    <a:ea typeface="Calibri" panose="020F0502020204030204" pitchFamily="34" charset="0"/>
                    <a:cs typeface="Arial Unicode MS" panose="020B0604020202020204" pitchFamily="34" charset="-128"/>
                  </a:rPr>
                  <a:t>Data Set &lt;Initial Centroids&gt;</a:t>
                </a:r>
                <a:endParaRPr lang="en-US" sz="105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21" name="Straight Arrow Connector 20"/>
              <p:cNvCxnSpPr>
                <a:stCxn id="20" idx="3"/>
                <a:endCxn id="14" idx="3"/>
              </p:cNvCxnSpPr>
              <p:nvPr/>
            </p:nvCxnSpPr>
            <p:spPr>
              <a:xfrm>
                <a:off x="845821" y="929640"/>
                <a:ext cx="324176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604260" y="891540"/>
                <a:ext cx="144780" cy="990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19877" y="701040"/>
                <a:ext cx="757863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 dirty="0">
                    <a:ea typeface="Calibri" panose="020F0502020204030204" pitchFamily="34" charset="0"/>
                    <a:cs typeface="Arial Unicode MS" panose="020B0604020202020204" pitchFamily="34" charset="-128"/>
                  </a:rPr>
                  <a:t>Data Set &lt;Updated Centroids&gt;</a:t>
                </a:r>
                <a:endParaRPr lang="en-US" sz="1050" dirty="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24" name="Straight Arrow Connector 23"/>
              <p:cNvCxnSpPr>
                <a:stCxn id="15" idx="0"/>
                <a:endCxn id="23" idx="1"/>
              </p:cNvCxnSpPr>
              <p:nvPr/>
            </p:nvCxnSpPr>
            <p:spPr>
              <a:xfrm>
                <a:off x="3695699" y="929640"/>
                <a:ext cx="32417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Text Box 105"/>
              <p:cNvSpPr txBox="1"/>
              <p:nvPr/>
            </p:nvSpPr>
            <p:spPr>
              <a:xfrm>
                <a:off x="2947670" y="1470656"/>
                <a:ext cx="572770" cy="2362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050">
                    <a:ea typeface="Calibri" panose="020F0502020204030204" pitchFamily="34" charset="0"/>
                    <a:cs typeface="Arial Unicode MS" panose="020B0604020202020204" pitchFamily="34" charset="-128"/>
                  </a:rPr>
                  <a:t>Broadcast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040563" y="899245"/>
              <a:ext cx="3044809" cy="53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Dataflow for K-means</a:t>
              </a:r>
            </a:p>
          </p:txBody>
        </p:sp>
      </p:grp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35" y="2670334"/>
            <a:ext cx="4077294" cy="26777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18" y="2685539"/>
            <a:ext cx="3851081" cy="271180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36923" y="5518714"/>
            <a:ext cx="4075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K-Means execution time on 16 nodes with 20 parallel tasks in each node with 10 million points and varying number of centroids. Each point has 100 attributes.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59766" y="5497322"/>
            <a:ext cx="4402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K-Means execution time on varying number of nodes with 20 processes in each node with 10 million points and 16000 centroids. Each point has 100 attributes.</a:t>
            </a:r>
          </a:p>
        </p:txBody>
      </p:sp>
    </p:spTree>
    <p:extLst>
      <p:ext uri="{BB962C8B-B14F-4D97-AF65-F5344CB8AC3E}">
        <p14:creationId xmlns:p14="http://schemas.microsoft.com/office/powerpoint/2010/main" val="356154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B4247-6A3F-42DF-8774-69B152E9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58" y="1061389"/>
            <a:ext cx="11468745" cy="4967451"/>
          </a:xfrm>
        </p:spPr>
        <p:txBody>
          <a:bodyPr/>
          <a:lstStyle/>
          <a:p>
            <a:r>
              <a:rPr lang="en-US" sz="2400" dirty="0"/>
              <a:t>Data gaining in importance compared to simulations</a:t>
            </a:r>
          </a:p>
          <a:p>
            <a:pPr lvl="1"/>
            <a:r>
              <a:rPr lang="en-US" dirty="0"/>
              <a:t>Data analysis techniques changing with old and new applications</a:t>
            </a:r>
          </a:p>
          <a:p>
            <a:r>
              <a:rPr lang="en-US" sz="2400" dirty="0"/>
              <a:t>All forms of IT increasing in importance; both data and simulations increasing</a:t>
            </a:r>
          </a:p>
          <a:p>
            <a:r>
              <a:rPr lang="en-US" sz="2400" dirty="0"/>
              <a:t>Internet of Things and Edge Computing growing in importance</a:t>
            </a:r>
          </a:p>
          <a:p>
            <a:r>
              <a:rPr lang="en-US" sz="2400" dirty="0"/>
              <a:t>Exascale initiative driving large supercomputers</a:t>
            </a:r>
          </a:p>
          <a:p>
            <a:r>
              <a:rPr lang="en-US" sz="2400" dirty="0"/>
              <a:t>Use of public clouds increasing rapidly</a:t>
            </a:r>
          </a:p>
          <a:p>
            <a:pPr lvl="1"/>
            <a:r>
              <a:rPr lang="en-US" dirty="0"/>
              <a:t>Clouds becoming diverse with subsystems containing GPU’s, FPGA’s, high performance networks, storage, memory …</a:t>
            </a:r>
          </a:p>
          <a:p>
            <a:pPr lvl="1"/>
            <a:r>
              <a:rPr lang="en-US" dirty="0"/>
              <a:t>They have economies of scale; hard to compete with</a:t>
            </a:r>
          </a:p>
          <a:p>
            <a:r>
              <a:rPr lang="en-US" sz="2400" dirty="0" err="1"/>
              <a:t>Serverless</a:t>
            </a:r>
            <a:r>
              <a:rPr lang="en-US" sz="2400" dirty="0"/>
              <a:t> computing attractive to user: </a:t>
            </a:r>
            <a:br>
              <a:rPr lang="en-US" sz="2400" dirty="0"/>
            </a:br>
            <a:r>
              <a:rPr lang="en-US" sz="2400" dirty="0"/>
              <a:t>“No server is easier to manage than no server”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3B89F-D053-42B0-9B04-95C17E1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09" y="0"/>
            <a:ext cx="10515600" cy="1061389"/>
          </a:xfrm>
        </p:spPr>
        <p:txBody>
          <a:bodyPr/>
          <a:lstStyle/>
          <a:p>
            <a:pPr algn="ctr"/>
            <a:r>
              <a:rPr lang="en-US" b="1" dirty="0"/>
              <a:t>Important Trends 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FDB55-2F68-4AA1-A53E-1520EAA6D2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10776" y="6291264"/>
            <a:ext cx="657225" cy="295275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552"/>
            <a:ext cx="10515600" cy="1325563"/>
          </a:xfrm>
        </p:spPr>
        <p:txBody>
          <a:bodyPr/>
          <a:lstStyle/>
          <a:p>
            <a:r>
              <a:rPr lang="en-US" b="1" dirty="0"/>
              <a:t>Heron High Performance Interconnects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487" y="1379178"/>
            <a:ext cx="5065295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Infiniband</a:t>
            </a:r>
            <a:r>
              <a:rPr lang="en-US" sz="2400" dirty="0"/>
              <a:t> &amp; Intel Omni-Path integrations</a:t>
            </a:r>
          </a:p>
          <a:p>
            <a:r>
              <a:rPr lang="en-US" sz="2400" dirty="0"/>
              <a:t>Using </a:t>
            </a:r>
            <a:r>
              <a:rPr lang="en-US" sz="2400" dirty="0" err="1"/>
              <a:t>Libfabric</a:t>
            </a:r>
            <a:r>
              <a:rPr lang="en-US" sz="2400" dirty="0"/>
              <a:t> as a library</a:t>
            </a:r>
          </a:p>
          <a:p>
            <a:r>
              <a:rPr lang="en-US" sz="2400" dirty="0"/>
              <a:t>Natively integrated to Heron through Stream Manager without needing to go through JNI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86" y="3343828"/>
            <a:ext cx="2549427" cy="1502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29" y="1261484"/>
            <a:ext cx="2601268" cy="1503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86" y="1261484"/>
            <a:ext cx="2549427" cy="1531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29" y="3314216"/>
            <a:ext cx="2549523" cy="1531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" y="3554847"/>
            <a:ext cx="5793140" cy="229014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B648DE-A99E-44C8-A7BE-E9243BE8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9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1"/>
            <a:ext cx="10515600" cy="1195304"/>
          </a:xfrm>
        </p:spPr>
        <p:txBody>
          <a:bodyPr/>
          <a:lstStyle/>
          <a:p>
            <a:r>
              <a:rPr lang="en-US" b="1" dirty="0"/>
              <a:t>Summary of HPC Cloud – Next Generation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0" y="1323475"/>
            <a:ext cx="11109157" cy="4351338"/>
          </a:xfrm>
        </p:spPr>
        <p:txBody>
          <a:bodyPr/>
          <a:lstStyle/>
          <a:p>
            <a:r>
              <a:rPr lang="en-US" dirty="0"/>
              <a:t>We suggest an event driven computing model built around Cloud and HPC and spanning batch, streaming, batch and edge applications</a:t>
            </a:r>
          </a:p>
          <a:p>
            <a:r>
              <a:rPr lang="en-US" dirty="0"/>
              <a:t>Expand current technology of </a:t>
            </a:r>
            <a:r>
              <a:rPr lang="en-US" dirty="0" err="1"/>
              <a:t>FaaS</a:t>
            </a:r>
            <a:r>
              <a:rPr lang="en-US" dirty="0"/>
              <a:t> (Function as a Service) and server-hidden computing</a:t>
            </a:r>
          </a:p>
          <a:p>
            <a:r>
              <a:rPr lang="en-US" dirty="0"/>
              <a:t>We have integrated HPC into many Apache systems with HPC-ABDS</a:t>
            </a:r>
          </a:p>
          <a:p>
            <a:r>
              <a:rPr lang="en-US" dirty="0"/>
              <a:t>We have analyzed the different runtimes of Hadoop, Spark, Flink, Storm, Heron, Naiad, DARMA (HPC Asynchronous Many Task)</a:t>
            </a:r>
          </a:p>
          <a:p>
            <a:pPr lvl="1"/>
            <a:r>
              <a:rPr lang="en-US" dirty="0"/>
              <a:t>There are different technologies for different circumstances but can be unified by high level abstractions such as communication collectives</a:t>
            </a:r>
          </a:p>
          <a:p>
            <a:pPr lvl="1"/>
            <a:r>
              <a:rPr lang="en-US" dirty="0"/>
              <a:t>Need to be careful about treatment of state – more research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D9315-8FD5-41F2-9598-C3D71426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3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08" y="1009974"/>
            <a:ext cx="11640595" cy="517321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Rich software stacks:</a:t>
            </a:r>
          </a:p>
          <a:p>
            <a:pPr lvl="1"/>
            <a:r>
              <a:rPr lang="en-US" dirty="0"/>
              <a:t>HPC for Parallel Computing</a:t>
            </a:r>
          </a:p>
          <a:p>
            <a:pPr lvl="1"/>
            <a:r>
              <a:rPr lang="en-US" dirty="0"/>
              <a:t>Apache for Big Data including some edge computing (streaming data)</a:t>
            </a:r>
          </a:p>
          <a:p>
            <a:r>
              <a:rPr lang="en-US" sz="2400" dirty="0"/>
              <a:t>On general principles parallel and distributed computing has different requirements even if sometimes similar functionalities</a:t>
            </a:r>
          </a:p>
          <a:p>
            <a:pPr lvl="1"/>
            <a:r>
              <a:rPr lang="en-US" dirty="0"/>
              <a:t>Apache stack typically uses distributed computing concepts</a:t>
            </a:r>
          </a:p>
          <a:p>
            <a:pPr lvl="1"/>
            <a:r>
              <a:rPr lang="en-US" dirty="0"/>
              <a:t>For example, Reduce operation is different in MPI (Harp) and Spark</a:t>
            </a:r>
          </a:p>
          <a:p>
            <a:r>
              <a:rPr lang="en-US" sz="2400" dirty="0"/>
              <a:t>Important to put grain size into analysis</a:t>
            </a:r>
          </a:p>
          <a:p>
            <a:pPr lvl="1"/>
            <a:r>
              <a:rPr lang="en-US" dirty="0"/>
              <a:t>Its easier to make dataflow efficient if grain size large</a:t>
            </a:r>
          </a:p>
          <a:p>
            <a:r>
              <a:rPr lang="en-US" sz="2400" dirty="0"/>
              <a:t>Streaming Data ubiquitous including data from edge</a:t>
            </a:r>
          </a:p>
          <a:p>
            <a:r>
              <a:rPr lang="en-US" sz="2400" dirty="0"/>
              <a:t>Edge computing has some time-sensitive applications</a:t>
            </a:r>
          </a:p>
          <a:p>
            <a:pPr lvl="1"/>
            <a:r>
              <a:rPr lang="en-US" dirty="0"/>
              <a:t>Choosing a good restaurant can wait seconds</a:t>
            </a:r>
          </a:p>
          <a:p>
            <a:pPr lvl="1"/>
            <a:r>
              <a:rPr lang="en-US" dirty="0"/>
              <a:t>Avoiding collisions must be finished in milliseconds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22" y="0"/>
            <a:ext cx="10515600" cy="1177871"/>
          </a:xfrm>
        </p:spPr>
        <p:txBody>
          <a:bodyPr/>
          <a:lstStyle/>
          <a:p>
            <a:pPr algn="ctr"/>
            <a:r>
              <a:rPr lang="en-US" b="1" dirty="0"/>
              <a:t>Important Trends II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D2002-2CE2-4F7F-829D-FCC4700C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3819-7D72-474B-9E14-D801A672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00381"/>
            <a:ext cx="12191999" cy="5129936"/>
          </a:xfrm>
        </p:spPr>
        <p:txBody>
          <a:bodyPr>
            <a:normAutofit/>
          </a:bodyPr>
          <a:lstStyle/>
          <a:p>
            <a:r>
              <a:rPr lang="en-US" dirty="0"/>
              <a:t>Classic Supercomputers will c</a:t>
            </a:r>
            <a:r>
              <a:rPr lang="en-US" sz="3200" dirty="0"/>
              <a:t>ontinu</a:t>
            </a:r>
            <a:r>
              <a:rPr lang="en-US" dirty="0"/>
              <a:t>e for large simulations and may run other applications but these codes will be developed on</a:t>
            </a:r>
          </a:p>
          <a:p>
            <a:r>
              <a:rPr lang="en-US" b="1" dirty="0"/>
              <a:t>Next-Generation Commodity Systems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are dominant force</a:t>
            </a:r>
          </a:p>
          <a:p>
            <a:pPr lvl="1"/>
            <a:r>
              <a:rPr lang="en-US" sz="2800" b="1" dirty="0"/>
              <a:t>Merge Cloud HPC and Edge computing</a:t>
            </a:r>
          </a:p>
          <a:p>
            <a:pPr lvl="1"/>
            <a:r>
              <a:rPr lang="en-US" sz="2800" dirty="0"/>
              <a:t>Clouds running in multiple giant datacenters offering all types of computing</a:t>
            </a:r>
          </a:p>
          <a:p>
            <a:pPr lvl="1"/>
            <a:r>
              <a:rPr lang="en-US" sz="2800" dirty="0"/>
              <a:t>Distributed data sources associated with device and Fog processing resources</a:t>
            </a:r>
          </a:p>
          <a:p>
            <a:pPr lvl="1"/>
            <a:r>
              <a:rPr lang="en-US" sz="2800" dirty="0"/>
              <a:t>Server-hidden computing for user pleasure</a:t>
            </a:r>
          </a:p>
          <a:p>
            <a:pPr lvl="1"/>
            <a:r>
              <a:rPr lang="en-US" sz="2800" dirty="0"/>
              <a:t>Support a distributed event driven dataflow computing model covering batch and streaming data</a:t>
            </a:r>
          </a:p>
          <a:p>
            <a:pPr lvl="1"/>
            <a:r>
              <a:rPr lang="en-US" sz="2800" dirty="0"/>
              <a:t>Needing parallel and distributed (Grid) computing ideas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CB6FB-BA24-470E-956D-B6C9971A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952232"/>
          </a:xfrm>
        </p:spPr>
        <p:txBody>
          <a:bodyPr/>
          <a:lstStyle/>
          <a:p>
            <a:pPr algn="ctr"/>
            <a:r>
              <a:rPr lang="en-US" b="1" dirty="0"/>
              <a:t>Predictions/Assumptions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550DA-A899-4D99-893D-22A67A36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14" y="191704"/>
            <a:ext cx="10515600" cy="1325563"/>
          </a:xfrm>
        </p:spPr>
        <p:txBody>
          <a:bodyPr/>
          <a:lstStyle/>
          <a:p>
            <a:r>
              <a:rPr lang="en-US" b="1" dirty="0"/>
              <a:t>Motivation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1114"/>
            <a:ext cx="11632324" cy="48159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Explosion of Internet of Things and Cloud Computing </a:t>
            </a:r>
          </a:p>
          <a:p>
            <a:pPr lvl="1"/>
            <a:r>
              <a:rPr lang="en-US" dirty="0"/>
              <a:t>Clouds will continue to grow and will include more use cases </a:t>
            </a:r>
          </a:p>
          <a:p>
            <a:r>
              <a:rPr lang="en-US" dirty="0"/>
              <a:t>Edge Computing is adding an additional dimension to Cloud Computing</a:t>
            </a:r>
          </a:p>
          <a:p>
            <a:pPr lvl="1"/>
            <a:r>
              <a:rPr lang="en-US" dirty="0"/>
              <a:t>Device --- Fog ---Cloud</a:t>
            </a:r>
          </a:p>
          <a:p>
            <a:r>
              <a:rPr lang="en-US" dirty="0"/>
              <a:t>Event driven computing is becoming dominant</a:t>
            </a:r>
          </a:p>
          <a:p>
            <a:pPr lvl="1"/>
            <a:r>
              <a:rPr lang="en-US" dirty="0"/>
              <a:t>Signal generated by a Sensor is an edge event</a:t>
            </a:r>
          </a:p>
          <a:p>
            <a:pPr lvl="1"/>
            <a:r>
              <a:rPr lang="en-US" dirty="0"/>
              <a:t>Accessing a HPC linear algebra function could be event driven and replace traditional libraries by </a:t>
            </a:r>
            <a:r>
              <a:rPr lang="en-US" dirty="0" err="1"/>
              <a:t>FaaS</a:t>
            </a:r>
            <a:r>
              <a:rPr lang="en-US" dirty="0"/>
              <a:t> (as </a:t>
            </a:r>
            <a:r>
              <a:rPr lang="en-US" dirty="0" err="1"/>
              <a:t>NetSolve</a:t>
            </a:r>
            <a:r>
              <a:rPr lang="en-US" dirty="0"/>
              <a:t> </a:t>
            </a:r>
            <a:r>
              <a:rPr lang="en-US" dirty="0" err="1"/>
              <a:t>GridSolve</a:t>
            </a:r>
            <a:r>
              <a:rPr lang="en-US" dirty="0"/>
              <a:t> Neos did in old Grid)</a:t>
            </a:r>
          </a:p>
          <a:p>
            <a:r>
              <a:rPr lang="en-US" dirty="0"/>
              <a:t>Services will be packaged as a powerful Function as a  Service </a:t>
            </a:r>
            <a:r>
              <a:rPr lang="en-US" dirty="0" err="1"/>
              <a:t>FaaS</a:t>
            </a:r>
            <a:endParaRPr lang="en-US" dirty="0"/>
          </a:p>
          <a:p>
            <a:r>
              <a:rPr lang="en-US" dirty="0" err="1"/>
              <a:t>Serverless</a:t>
            </a:r>
            <a:r>
              <a:rPr lang="en-US" dirty="0"/>
              <a:t> must be important: users not interested in low level details of IaaS or even PaaS?</a:t>
            </a:r>
          </a:p>
          <a:p>
            <a:r>
              <a:rPr lang="en-US" dirty="0"/>
              <a:t>Applications will span from Edge to Multiple Clouds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36342-CA07-4D33-AD7D-37C22F78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0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0165"/>
            <a:ext cx="10515600" cy="2852737"/>
          </a:xfrm>
        </p:spPr>
        <p:txBody>
          <a:bodyPr/>
          <a:lstStyle/>
          <a:p>
            <a:pPr algn="ctr"/>
            <a:r>
              <a:rPr lang="en-US" b="1" dirty="0"/>
              <a:t>Implementing these ideas </a:t>
            </a:r>
            <a:br>
              <a:rPr lang="en-US" b="1" dirty="0"/>
            </a:br>
            <a:r>
              <a:rPr lang="en-US" b="1" dirty="0"/>
              <a:t>at a high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8F1CB-C920-43BA-A097-D0615BFB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F276B-E4F9-4373-886C-DAC1D55CE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6" y="417634"/>
            <a:ext cx="8126672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5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383"/>
            <a:ext cx="12011186" cy="5083444"/>
          </a:xfrm>
        </p:spPr>
        <p:txBody>
          <a:bodyPr>
            <a:normAutofit fontScale="92500"/>
          </a:bodyPr>
          <a:lstStyle/>
          <a:p>
            <a:r>
              <a:rPr lang="en-US" dirty="0"/>
              <a:t>Unit of Processing is an Event driven Function</a:t>
            </a:r>
          </a:p>
          <a:p>
            <a:pPr lvl="1"/>
            <a:r>
              <a:rPr lang="en-US" sz="2800" dirty="0"/>
              <a:t>Can have state that may need to be preserved in place (Iterative MapReduce)</a:t>
            </a:r>
          </a:p>
          <a:p>
            <a:pPr lvl="1"/>
            <a:r>
              <a:rPr lang="en-US" sz="2800" dirty="0"/>
              <a:t>Can be hierarchical as in invoking a parallel job</a:t>
            </a:r>
          </a:p>
          <a:p>
            <a:pPr lvl="1"/>
            <a:r>
              <a:rPr lang="en-US" sz="2800" dirty="0"/>
              <a:t>Functions can be single or 1 of 100,000 maps in large parallel code</a:t>
            </a:r>
          </a:p>
          <a:p>
            <a:r>
              <a:rPr lang="en-US" dirty="0"/>
              <a:t>Processing units run in clouds, fogs or devices but these all have similar architecture</a:t>
            </a:r>
          </a:p>
          <a:p>
            <a:pPr lvl="1"/>
            <a:r>
              <a:rPr lang="en-US" sz="2800" dirty="0"/>
              <a:t>Fog (e.g. car) looks like a cloud to a device (radar sensor) while public cloud looks like a cloud to the fog (car)</a:t>
            </a:r>
          </a:p>
          <a:p>
            <a:r>
              <a:rPr lang="en-US" dirty="0"/>
              <a:t>Use polymorphic runtime that uses different implementations depending on environment e.g. on fault-tolerance – latency (performance) tradeoffs</a:t>
            </a:r>
          </a:p>
          <a:p>
            <a:r>
              <a:rPr lang="en-US" dirty="0"/>
              <a:t>Data locality (minimize explicit dataflow) properly supported as in HPF alignment commands (specify which data and computing needs to be kept together)</a:t>
            </a:r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21" y="0"/>
            <a:ext cx="10515600" cy="1069383"/>
          </a:xfrm>
        </p:spPr>
        <p:txBody>
          <a:bodyPr/>
          <a:lstStyle/>
          <a:p>
            <a:pPr algn="ctr"/>
            <a:r>
              <a:rPr lang="en-US" b="1" dirty="0"/>
              <a:t>Proposed Approach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F9500-47E6-49F8-846F-51992A30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9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0895"/>
            <a:ext cx="12192000" cy="50937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Analyze the runtime of existing systems</a:t>
            </a:r>
          </a:p>
          <a:p>
            <a:pPr lvl="1"/>
            <a:r>
              <a:rPr lang="en-US" sz="2800" dirty="0"/>
              <a:t>Hadoop, Spark, Flink, Naiad Big Data Processing</a:t>
            </a:r>
          </a:p>
          <a:p>
            <a:pPr lvl="1"/>
            <a:r>
              <a:rPr lang="en-US" sz="2800" dirty="0"/>
              <a:t>Storm, Heron Streaming Dataflow</a:t>
            </a:r>
          </a:p>
          <a:p>
            <a:pPr lvl="1"/>
            <a:r>
              <a:rPr lang="en-US" sz="2800" dirty="0"/>
              <a:t>Kepler, Pegasus, </a:t>
            </a:r>
            <a:r>
              <a:rPr lang="en-US" sz="2800" dirty="0" err="1"/>
              <a:t>NiFi</a:t>
            </a:r>
            <a:r>
              <a:rPr lang="en-US" sz="2800" dirty="0"/>
              <a:t> workflow</a:t>
            </a:r>
          </a:p>
          <a:p>
            <a:pPr lvl="1"/>
            <a:r>
              <a:rPr lang="en-US" sz="2800" dirty="0"/>
              <a:t>Harp Map-Collective, MPI and HPC AMT runtime like DARMA</a:t>
            </a:r>
          </a:p>
          <a:p>
            <a:pPr lvl="1"/>
            <a:r>
              <a:rPr lang="en-US" sz="2800" dirty="0"/>
              <a:t>And approaches such as </a:t>
            </a:r>
            <a:r>
              <a:rPr lang="en-US" sz="2800" dirty="0" err="1"/>
              <a:t>GridFTP</a:t>
            </a:r>
            <a:r>
              <a:rPr lang="en-US" sz="2800" dirty="0"/>
              <a:t> and CORBA/HLA (!) for wide area data links</a:t>
            </a:r>
          </a:p>
          <a:p>
            <a:r>
              <a:rPr lang="en-US" dirty="0"/>
              <a:t>Propose polymorphic unification (given function can have different implementations)</a:t>
            </a:r>
          </a:p>
          <a:p>
            <a:r>
              <a:rPr lang="en-US" dirty="0"/>
              <a:t>Choose powerful scheduler (</a:t>
            </a:r>
            <a:r>
              <a:rPr lang="en-US" dirty="0" err="1"/>
              <a:t>Mesos</a:t>
            </a:r>
            <a:r>
              <a:rPr lang="en-US" dirty="0"/>
              <a:t>?)</a:t>
            </a:r>
          </a:p>
          <a:p>
            <a:r>
              <a:rPr lang="en-US" dirty="0"/>
              <a:t>Support processing locality/alignment including MPI’s never move model with grain size consideration</a:t>
            </a:r>
          </a:p>
          <a:p>
            <a:r>
              <a:rPr lang="en-US" dirty="0"/>
              <a:t>One should integrate HPC and Clouds </a:t>
            </a:r>
          </a:p>
          <a:p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3" y="170481"/>
            <a:ext cx="10515600" cy="960895"/>
          </a:xfrm>
        </p:spPr>
        <p:txBody>
          <a:bodyPr/>
          <a:lstStyle/>
          <a:p>
            <a:pPr algn="ctr"/>
            <a:r>
              <a:rPr lang="en-US" b="1" dirty="0"/>
              <a:t>Proposed Approach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607CE-7F65-4D94-AB49-7787A045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442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1640</Words>
  <Application>Microsoft Office PowerPoint</Application>
  <PresentationFormat>Widescreen</PresentationFormat>
  <Paragraphs>248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 Unicode MS</vt:lpstr>
      <vt:lpstr>ＭＳ Ｐゴシック</vt:lpstr>
      <vt:lpstr>Arial</vt:lpstr>
      <vt:lpstr>Arial Black</vt:lpstr>
      <vt:lpstr>Calibri</vt:lpstr>
      <vt:lpstr>Calibri Light</vt:lpstr>
      <vt:lpstr>Franklin Gothic Demi</vt:lpstr>
      <vt:lpstr>Franklin Gothic Medium</vt:lpstr>
      <vt:lpstr>Times New Roman</vt:lpstr>
      <vt:lpstr>1_Office Theme</vt:lpstr>
      <vt:lpstr>Next Generation Grid: Integrating Parallel and Distributed Computing Runtimes for an HPC Enhanced Cloud and Fog Spanning IoT Big Data and Big Simulations</vt:lpstr>
      <vt:lpstr>“Next Generation Grid – HPC Cloud” Problem Statement</vt:lpstr>
      <vt:lpstr>Important Trends I</vt:lpstr>
      <vt:lpstr>Important Trends II</vt:lpstr>
      <vt:lpstr>Predictions/Assumptions</vt:lpstr>
      <vt:lpstr>Motivation Summary</vt:lpstr>
      <vt:lpstr>Implementing these ideas  at a high level</vt:lpstr>
      <vt:lpstr>Proposed Approach I</vt:lpstr>
      <vt:lpstr>Proposed Approach II</vt:lpstr>
      <vt:lpstr>Implementing these ideas in detail</vt:lpstr>
      <vt:lpstr>Components of Big Data Stack</vt:lpstr>
      <vt:lpstr>HPC-ABDS  Integrated wide range of HPC and Big Data technologies. I gave up updating!</vt:lpstr>
      <vt:lpstr>What do we need in runtime for distributed HPC FaaS</vt:lpstr>
      <vt:lpstr>Communication Primitives</vt:lpstr>
      <vt:lpstr>Optimized Dataflow Communications</vt:lpstr>
      <vt:lpstr>Dataflow Graph State and Scheduling</vt:lpstr>
      <vt:lpstr>Dataflow Graph Task Scheduling</vt:lpstr>
      <vt:lpstr>Fault Tolerance  </vt:lpstr>
      <vt:lpstr>Spark Kmeans                Flink Streaming Dataflow</vt:lpstr>
      <vt:lpstr>Flink MDS Dataflow Graph</vt:lpstr>
      <vt:lpstr>PowerPoint Presentation</vt:lpstr>
      <vt:lpstr>Naiad Timely Dataflow      HLA Distributed Simulation</vt:lpstr>
      <vt:lpstr>NiFi Workflow</vt:lpstr>
      <vt:lpstr>Dataflow for a linear algebra kernel</vt:lpstr>
      <vt:lpstr>Dataflow Frameworks</vt:lpstr>
      <vt:lpstr>HPC Runtime versus ABDS distributed Computing Model on Data Analytics</vt:lpstr>
      <vt:lpstr>Illustration of In-Place AllReduce in MPI</vt:lpstr>
      <vt:lpstr>Multidimensional Scaling</vt:lpstr>
      <vt:lpstr>K-Means Clustering in Spark, Flink, MPI</vt:lpstr>
      <vt:lpstr>Heron High Performance Interconnects </vt:lpstr>
      <vt:lpstr>Summary of HPC Cloud – Next Generation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124</cp:revision>
  <dcterms:created xsi:type="dcterms:W3CDTF">2017-06-12T19:54:34Z</dcterms:created>
  <dcterms:modified xsi:type="dcterms:W3CDTF">2017-07-05T20:55:27Z</dcterms:modified>
</cp:coreProperties>
</file>