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02" r:id="rId3"/>
    <p:sldId id="260" r:id="rId4"/>
    <p:sldId id="258" r:id="rId5"/>
    <p:sldId id="261" r:id="rId6"/>
    <p:sldId id="287" r:id="rId7"/>
    <p:sldId id="266" r:id="rId8"/>
    <p:sldId id="267" r:id="rId9"/>
    <p:sldId id="303" r:id="rId10"/>
    <p:sldId id="268" r:id="rId11"/>
    <p:sldId id="271" r:id="rId12"/>
    <p:sldId id="270" r:id="rId13"/>
    <p:sldId id="269" r:id="rId14"/>
    <p:sldId id="273" r:id="rId15"/>
    <p:sldId id="274" r:id="rId16"/>
    <p:sldId id="276" r:id="rId17"/>
    <p:sldId id="277" r:id="rId18"/>
    <p:sldId id="278" r:id="rId19"/>
    <p:sldId id="279" r:id="rId20"/>
    <p:sldId id="280" r:id="rId21"/>
    <p:sldId id="304" r:id="rId22"/>
    <p:sldId id="264" r:id="rId23"/>
    <p:sldId id="281" r:id="rId24"/>
    <p:sldId id="275" r:id="rId25"/>
    <p:sldId id="257" r:id="rId26"/>
    <p:sldId id="301" r:id="rId27"/>
    <p:sldId id="282" r:id="rId28"/>
    <p:sldId id="283" r:id="rId29"/>
    <p:sldId id="305" r:id="rId30"/>
    <p:sldId id="288" r:id="rId31"/>
    <p:sldId id="289" r:id="rId32"/>
    <p:sldId id="295" r:id="rId33"/>
    <p:sldId id="296" r:id="rId34"/>
    <p:sldId id="284" r:id="rId35"/>
    <p:sldId id="292" r:id="rId36"/>
    <p:sldId id="294" r:id="rId37"/>
    <p:sldId id="293" r:id="rId38"/>
    <p:sldId id="259" r:id="rId39"/>
    <p:sldId id="262" r:id="rId40"/>
    <p:sldId id="291" r:id="rId41"/>
    <p:sldId id="299" r:id="rId42"/>
    <p:sldId id="300" r:id="rId43"/>
    <p:sldId id="290" r:id="rId44"/>
    <p:sldId id="297" r:id="rId45"/>
    <p:sldId id="298" r:id="rId46"/>
    <p:sldId id="285" r:id="rId47"/>
    <p:sldId id="28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6" autoAdjust="0"/>
    <p:restoredTop sz="94607"/>
  </p:normalViewPr>
  <p:slideViewPr>
    <p:cSldViewPr snapToGrid="0" snapToObjects="1">
      <p:cViewPr varScale="1">
        <p:scale>
          <a:sx n="122" d="100"/>
          <a:sy n="122" d="100"/>
        </p:scale>
        <p:origin x="3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EEB5C-49FD-4F44-BE9C-A4B191F8D3A7}"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1EB8F-306A-C542-83F4-F5B292973254}" type="slidenum">
              <a:rPr lang="en-US" smtClean="0"/>
              <a:t>‹#›</a:t>
            </a:fld>
            <a:endParaRPr lang="en-US"/>
          </a:p>
        </p:txBody>
      </p:sp>
    </p:spTree>
    <p:extLst>
      <p:ext uri="{BB962C8B-B14F-4D97-AF65-F5344CB8AC3E}">
        <p14:creationId xmlns:p14="http://schemas.microsoft.com/office/powerpoint/2010/main" val="123795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6</a:t>
            </a:fld>
            <a:endParaRPr lang="en-US" altLang="en-US"/>
          </a:p>
        </p:txBody>
      </p:sp>
    </p:spTree>
    <p:extLst>
      <p:ext uri="{BB962C8B-B14F-4D97-AF65-F5344CB8AC3E}">
        <p14:creationId xmlns:p14="http://schemas.microsoft.com/office/powerpoint/2010/main" val="370976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cs.stanford.edu</a:t>
            </a:r>
            <a:r>
              <a:rPr lang="en-US" dirty="0"/>
              <a:t>/~</a:t>
            </a:r>
            <a:r>
              <a:rPr lang="en-US" dirty="0" err="1"/>
              <a:t>matei</a:t>
            </a:r>
            <a:r>
              <a:rPr lang="en-US" dirty="0"/>
              <a:t>/papers/2012/</a:t>
            </a:r>
            <a:r>
              <a:rPr lang="en-US" dirty="0" err="1"/>
              <a:t>nsdi_spark.pdf</a:t>
            </a:r>
            <a:endParaRPr lang="en-US" dirty="0"/>
          </a:p>
        </p:txBody>
      </p:sp>
      <p:sp>
        <p:nvSpPr>
          <p:cNvPr id="4" name="Slide Number Placeholder 3"/>
          <p:cNvSpPr>
            <a:spLocks noGrp="1"/>
          </p:cNvSpPr>
          <p:nvPr>
            <p:ph type="sldNum" sz="quarter" idx="10"/>
          </p:nvPr>
        </p:nvSpPr>
        <p:spPr/>
        <p:txBody>
          <a:bodyPr/>
          <a:lstStyle/>
          <a:p>
            <a:fld id="{9361EB8F-306A-C542-83F4-F5B292973254}" type="slidenum">
              <a:rPr lang="en-US" smtClean="0"/>
              <a:t>7</a:t>
            </a:fld>
            <a:endParaRPr lang="en-US"/>
          </a:p>
        </p:txBody>
      </p:sp>
    </p:spTree>
    <p:extLst>
      <p:ext uri="{BB962C8B-B14F-4D97-AF65-F5344CB8AC3E}">
        <p14:creationId xmlns:p14="http://schemas.microsoft.com/office/powerpoint/2010/main" val="301683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was inspired by https://data-</a:t>
            </a:r>
            <a:r>
              <a:rPr lang="en-US" dirty="0" err="1"/>
              <a:t>flair.training</a:t>
            </a:r>
            <a:r>
              <a:rPr lang="en-US" dirty="0"/>
              <a:t>/blogs/spark-</a:t>
            </a:r>
            <a:r>
              <a:rPr lang="en-US" dirty="0" err="1"/>
              <a:t>rdd</a:t>
            </a:r>
            <a:r>
              <a:rPr lang="en-US" dirty="0"/>
              <a:t>-operations-transformations-actions/</a:t>
            </a:r>
          </a:p>
          <a:p>
            <a:endParaRPr lang="en-US" dirty="0"/>
          </a:p>
        </p:txBody>
      </p:sp>
      <p:sp>
        <p:nvSpPr>
          <p:cNvPr id="4" name="Slide Number Placeholder 3"/>
          <p:cNvSpPr>
            <a:spLocks noGrp="1"/>
          </p:cNvSpPr>
          <p:nvPr>
            <p:ph type="sldNum" sz="quarter" idx="10"/>
          </p:nvPr>
        </p:nvSpPr>
        <p:spPr/>
        <p:txBody>
          <a:bodyPr/>
          <a:lstStyle/>
          <a:p>
            <a:fld id="{9361EB8F-306A-C542-83F4-F5B292973254}" type="slidenum">
              <a:rPr lang="en-US" smtClean="0"/>
              <a:t>11</a:t>
            </a:fld>
            <a:endParaRPr lang="en-US"/>
          </a:p>
        </p:txBody>
      </p:sp>
    </p:spTree>
    <p:extLst>
      <p:ext uri="{BB962C8B-B14F-4D97-AF65-F5344CB8AC3E}">
        <p14:creationId xmlns:p14="http://schemas.microsoft.com/office/powerpoint/2010/main" val="212794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/apache/spark/blob/master/core/</a:t>
            </a:r>
            <a:r>
              <a:rPr lang="en-US" dirty="0" err="1"/>
              <a:t>src</a:t>
            </a:r>
            <a:r>
              <a:rPr lang="en-US" dirty="0"/>
              <a:t>/main/</a:t>
            </a:r>
            <a:r>
              <a:rPr lang="en-US" dirty="0" err="1"/>
              <a:t>scala</a:t>
            </a:r>
            <a:r>
              <a:rPr lang="en-US" dirty="0"/>
              <a:t>/org/apache/spark/scheduler/</a:t>
            </a:r>
            <a:r>
              <a:rPr lang="en-US" dirty="0" err="1"/>
              <a:t>DAGScheduler.scala</a:t>
            </a:r>
            <a:endParaRPr lang="en-US" dirty="0"/>
          </a:p>
          <a:p>
            <a:endParaRPr lang="en-US" dirty="0"/>
          </a:p>
        </p:txBody>
      </p:sp>
      <p:sp>
        <p:nvSpPr>
          <p:cNvPr id="4" name="Slide Number Placeholder 3"/>
          <p:cNvSpPr>
            <a:spLocks noGrp="1"/>
          </p:cNvSpPr>
          <p:nvPr>
            <p:ph type="sldNum" sz="quarter" idx="10"/>
          </p:nvPr>
        </p:nvSpPr>
        <p:spPr/>
        <p:txBody>
          <a:bodyPr/>
          <a:lstStyle/>
          <a:p>
            <a:fld id="{9361EB8F-306A-C542-83F4-F5B292973254}" type="slidenum">
              <a:rPr lang="en-US" smtClean="0"/>
              <a:t>22</a:t>
            </a:fld>
            <a:endParaRPr lang="en-US"/>
          </a:p>
        </p:txBody>
      </p:sp>
    </p:spTree>
    <p:extLst>
      <p:ext uri="{BB962C8B-B14F-4D97-AF65-F5344CB8AC3E}">
        <p14:creationId xmlns:p14="http://schemas.microsoft.com/office/powerpoint/2010/main" val="68978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github.com</a:t>
            </a:r>
            <a:r>
              <a:rPr lang="en-US" dirty="0"/>
              <a:t>/apache/spark/blob/master/core/</a:t>
            </a:r>
            <a:r>
              <a:rPr lang="en-US" dirty="0" err="1"/>
              <a:t>src</a:t>
            </a:r>
            <a:r>
              <a:rPr lang="en-US" dirty="0"/>
              <a:t>/main/</a:t>
            </a:r>
            <a:r>
              <a:rPr lang="en-US" dirty="0" err="1"/>
              <a:t>scala</a:t>
            </a:r>
            <a:r>
              <a:rPr lang="en-US" dirty="0"/>
              <a:t>/org/apache/spark/scheduler/</a:t>
            </a:r>
            <a:r>
              <a:rPr lang="en-US"/>
              <a:t>DAGScheduler.scala</a:t>
            </a:r>
          </a:p>
        </p:txBody>
      </p:sp>
      <p:sp>
        <p:nvSpPr>
          <p:cNvPr id="4" name="Slide Number Placeholder 3"/>
          <p:cNvSpPr>
            <a:spLocks noGrp="1"/>
          </p:cNvSpPr>
          <p:nvPr>
            <p:ph type="sldNum" sz="quarter" idx="10"/>
          </p:nvPr>
        </p:nvSpPr>
        <p:spPr/>
        <p:txBody>
          <a:bodyPr/>
          <a:lstStyle/>
          <a:p>
            <a:fld id="{9361EB8F-306A-C542-83F4-F5B292973254}" type="slidenum">
              <a:rPr lang="en-US" smtClean="0"/>
              <a:t>23</a:t>
            </a:fld>
            <a:endParaRPr lang="en-US"/>
          </a:p>
        </p:txBody>
      </p:sp>
    </p:spTree>
    <p:extLst>
      <p:ext uri="{BB962C8B-B14F-4D97-AF65-F5344CB8AC3E}">
        <p14:creationId xmlns:p14="http://schemas.microsoft.com/office/powerpoint/2010/main" val="281737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1EB8F-306A-C542-83F4-F5B292973254}" type="slidenum">
              <a:rPr lang="en-US" smtClean="0"/>
              <a:t>26</a:t>
            </a:fld>
            <a:endParaRPr lang="en-US"/>
          </a:p>
        </p:txBody>
      </p:sp>
    </p:spTree>
    <p:extLst>
      <p:ext uri="{BB962C8B-B14F-4D97-AF65-F5344CB8AC3E}">
        <p14:creationId xmlns:p14="http://schemas.microsoft.com/office/powerpoint/2010/main" val="84451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36</a:t>
            </a:fld>
            <a:endParaRPr lang="en-US"/>
          </a:p>
        </p:txBody>
      </p:sp>
    </p:spTree>
    <p:extLst>
      <p:ext uri="{BB962C8B-B14F-4D97-AF65-F5344CB8AC3E}">
        <p14:creationId xmlns:p14="http://schemas.microsoft.com/office/powerpoint/2010/main" val="389803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37</a:t>
            </a:fld>
            <a:endParaRPr lang="en-US"/>
          </a:p>
        </p:txBody>
      </p:sp>
    </p:spTree>
    <p:extLst>
      <p:ext uri="{BB962C8B-B14F-4D97-AF65-F5344CB8AC3E}">
        <p14:creationId xmlns:p14="http://schemas.microsoft.com/office/powerpoint/2010/main" val="73780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1EB8F-306A-C542-83F4-F5B292973254}" type="slidenum">
              <a:rPr lang="en-US" smtClean="0"/>
              <a:t>39</a:t>
            </a:fld>
            <a:endParaRPr lang="en-US"/>
          </a:p>
        </p:txBody>
      </p:sp>
    </p:spTree>
    <p:extLst>
      <p:ext uri="{BB962C8B-B14F-4D97-AF65-F5344CB8AC3E}">
        <p14:creationId xmlns:p14="http://schemas.microsoft.com/office/powerpoint/2010/main" val="86941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1DC1-2A5D-AB4E-8A4D-AD31570AE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B7AB4-6F71-F64B-9491-84D30060D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F63754-099B-BF46-B32B-0B8DD17DA239}"/>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5" name="Footer Placeholder 4">
            <a:extLst>
              <a:ext uri="{FF2B5EF4-FFF2-40B4-BE49-F238E27FC236}">
                <a16:creationId xmlns:a16="http://schemas.microsoft.com/office/drawing/2014/main" id="{CA79C1B5-F84E-C245-A110-B4EFDBE65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49DB8-9778-1849-8BDE-6242D249B5D0}"/>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184336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B927-7680-DA46-B03C-D44D92DC8E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8417F5-AF67-2F4C-8CE4-F30AD2834E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A88BD-2E5A-A64A-85D6-9EA2F8FE1D5F}"/>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5" name="Footer Placeholder 4">
            <a:extLst>
              <a:ext uri="{FF2B5EF4-FFF2-40B4-BE49-F238E27FC236}">
                <a16:creationId xmlns:a16="http://schemas.microsoft.com/office/drawing/2014/main" id="{A7280D00-9C9E-954E-933A-BF57BEB91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63190-335D-AC41-93E9-87772C79D2A6}"/>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189551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816C12-73C1-EF4E-8D23-278321358B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9C941-2490-AA48-A6D8-0697C24476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B3E88-1765-074C-BBD8-C422034ECE3C}"/>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5" name="Footer Placeholder 4">
            <a:extLst>
              <a:ext uri="{FF2B5EF4-FFF2-40B4-BE49-F238E27FC236}">
                <a16:creationId xmlns:a16="http://schemas.microsoft.com/office/drawing/2014/main" id="{53D41811-D0AB-9A43-9AE1-7EC26814B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C9613-C71B-C240-A899-5D9B73CF3C72}"/>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241223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8BC6C5-DF22-4860-8530-FCCCBD50C0E1}"/>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950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1_Title Slide">
    <p:spTree>
      <p:nvGrpSpPr>
        <p:cNvPr id="1" name=""/>
        <p:cNvGrpSpPr/>
        <p:nvPr/>
      </p:nvGrpSpPr>
      <p:grpSpPr>
        <a:xfrm>
          <a:off x="0" y="0"/>
          <a:ext cx="0" cy="0"/>
          <a:chOff x="0" y="0"/>
          <a:chExt cx="0" cy="0"/>
        </a:xfrm>
      </p:grpSpPr>
      <p:sp>
        <p:nvSpPr>
          <p:cNvPr id="18" name="Rectangle"/>
          <p:cNvSpPr/>
          <p:nvPr/>
        </p:nvSpPr>
        <p:spPr>
          <a:xfrm>
            <a:off x="11528983" y="273543"/>
            <a:ext cx="474615" cy="367647"/>
          </a:xfrm>
          <a:prstGeom prst="rect">
            <a:avLst/>
          </a:prstGeom>
          <a:solidFill>
            <a:srgbClr val="04AD94"/>
          </a:solidFill>
          <a:ln w="25400">
            <a:miter lim="400000"/>
          </a:ln>
        </p:spPr>
        <p:txBody>
          <a:bodyPr lIns="38100" tIns="38100" rIns="38100" bIns="38100" anchor="ctr"/>
          <a:lstStyle/>
          <a:p>
            <a:pPr algn="ctr">
              <a:buClr>
                <a:srgbClr val="FFFFFF"/>
              </a:buClr>
              <a:defRPr>
                <a:solidFill>
                  <a:srgbClr val="FFFFFF"/>
                </a:solidFill>
                <a:uFill>
                  <a:solidFill>
                    <a:srgbClr val="FFFFFF"/>
                  </a:solidFill>
                </a:uFill>
              </a:defRPr>
            </a:pPr>
            <a:endParaRPr sz="900"/>
          </a:p>
        </p:txBody>
      </p:sp>
      <p:sp>
        <p:nvSpPr>
          <p:cNvPr id="19" name="Rectangle"/>
          <p:cNvSpPr/>
          <p:nvPr/>
        </p:nvSpPr>
        <p:spPr>
          <a:xfrm>
            <a:off x="11528983" y="641189"/>
            <a:ext cx="474615" cy="45720"/>
          </a:xfrm>
          <a:prstGeom prst="rect">
            <a:avLst/>
          </a:prstGeom>
          <a:solidFill>
            <a:srgbClr val="038975"/>
          </a:solidFill>
          <a:ln w="25400">
            <a:miter lim="400000"/>
          </a:ln>
        </p:spPr>
        <p:txBody>
          <a:bodyPr lIns="38100" tIns="38100" rIns="38100" bIns="38100" anchor="ctr"/>
          <a:lstStyle/>
          <a:p>
            <a:pPr algn="ctr">
              <a:buClr>
                <a:srgbClr val="FFFFFF"/>
              </a:buClr>
              <a:defRPr>
                <a:solidFill>
                  <a:srgbClr val="FFFFFF"/>
                </a:solidFill>
                <a:uFill>
                  <a:solidFill>
                    <a:srgbClr val="FFFFFF"/>
                  </a:solidFill>
                </a:uFill>
              </a:defRPr>
            </a:pPr>
            <a:endParaRPr sz="900"/>
          </a:p>
        </p:txBody>
      </p:sp>
      <p:grpSp>
        <p:nvGrpSpPr>
          <p:cNvPr id="22" name="Group"/>
          <p:cNvGrpSpPr/>
          <p:nvPr/>
        </p:nvGrpSpPr>
        <p:grpSpPr>
          <a:xfrm>
            <a:off x="347419" y="6409324"/>
            <a:ext cx="224083" cy="221157"/>
            <a:chOff x="0" y="0"/>
            <a:chExt cx="448164" cy="442312"/>
          </a:xfrm>
        </p:grpSpPr>
        <p:sp>
          <p:nvSpPr>
            <p:cNvPr id="20"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21"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25" name="Group"/>
          <p:cNvGrpSpPr/>
          <p:nvPr/>
        </p:nvGrpSpPr>
        <p:grpSpPr>
          <a:xfrm flipH="1">
            <a:off x="933709" y="6409324"/>
            <a:ext cx="224083" cy="221157"/>
            <a:chOff x="0" y="0"/>
            <a:chExt cx="448164" cy="442312"/>
          </a:xfrm>
        </p:grpSpPr>
        <p:sp>
          <p:nvSpPr>
            <p:cNvPr id="23"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24"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26"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buClrTx/>
              <a:defRPr sz="2400">
                <a:uFillTx/>
                <a:latin typeface="Helvetica"/>
                <a:ea typeface="Helvetica"/>
                <a:cs typeface="Helvetica"/>
                <a:sym typeface="Helvetica"/>
              </a:defRPr>
            </a:pPr>
            <a:endParaRPr sz="1200"/>
          </a:p>
        </p:txBody>
      </p:sp>
      <p:sp>
        <p:nvSpPr>
          <p:cNvPr id="27" name="Slide Number"/>
          <p:cNvSpPr txBox="1">
            <a:spLocks noGrp="1"/>
          </p:cNvSpPr>
          <p:nvPr>
            <p:ph type="sldNum" sz="quarter" idx="2"/>
          </p:nvPr>
        </p:nvSpPr>
        <p:spPr>
          <a:xfrm>
            <a:off x="11628549" y="346208"/>
            <a:ext cx="262781" cy="298451"/>
          </a:xfrm>
          <a:prstGeom prst="rect">
            <a:avLst/>
          </a:prstGeom>
          <a:ln cap="rnd">
            <a:round/>
          </a:ln>
        </p:spPr>
        <p:txBody>
          <a:bodyPr lIns="76200" tIns="76200" rIns="76200" bIns="76200"/>
          <a:lstStyle>
            <a:lvl1pPr algn="ctr">
              <a:defRPr sz="1400" b="1">
                <a:solidFill>
                  <a:srgbClr val="FFFFFF"/>
                </a:solidFill>
                <a:uFill>
                  <a:solidFill>
                    <a:srgbClr val="FFFFFF"/>
                  </a:solidFill>
                </a:uFill>
              </a:defRPr>
            </a:lvl1pPr>
          </a:lstStyle>
          <a:p>
            <a:fld id="{86CB4B4D-7CA3-9044-876B-883B54F8677D}" type="slidenum">
              <a:t>‹#›</a:t>
            </a:fld>
            <a:endParaRPr/>
          </a:p>
        </p:txBody>
      </p:sp>
    </p:spTree>
    <p:extLst>
      <p:ext uri="{BB962C8B-B14F-4D97-AF65-F5344CB8AC3E}">
        <p14:creationId xmlns:p14="http://schemas.microsoft.com/office/powerpoint/2010/main" val="24953639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6112-EFFA-F440-9DC6-53B4C604C4D6}"/>
              </a:ext>
            </a:extLst>
          </p:cNvPr>
          <p:cNvSpPr>
            <a:spLocks noGrp="1"/>
          </p:cNvSpPr>
          <p:nvPr>
            <p:ph type="title"/>
          </p:nvPr>
        </p:nvSpPr>
        <p:spPr>
          <a:xfrm>
            <a:off x="225287" y="0"/>
            <a:ext cx="1168841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677EE9-1A73-E243-B3D1-D23DB7003C13}"/>
              </a:ext>
            </a:extLst>
          </p:cNvPr>
          <p:cNvSpPr>
            <a:spLocks noGrp="1"/>
          </p:cNvSpPr>
          <p:nvPr>
            <p:ph idx="1"/>
          </p:nvPr>
        </p:nvSpPr>
        <p:spPr>
          <a:xfrm>
            <a:off x="225287" y="1431235"/>
            <a:ext cx="11688417" cy="47457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A9E03-85A2-6A4C-A803-BB8617635E9B}"/>
              </a:ext>
            </a:extLst>
          </p:cNvPr>
          <p:cNvSpPr>
            <a:spLocks noGrp="1"/>
          </p:cNvSpPr>
          <p:nvPr>
            <p:ph type="dt" sz="half" idx="10"/>
          </p:nvPr>
        </p:nvSpPr>
        <p:spPr>
          <a:xfrm>
            <a:off x="225287" y="6356350"/>
            <a:ext cx="3356113" cy="365125"/>
          </a:xfrm>
        </p:spPr>
        <p:txBody>
          <a:bodyPr/>
          <a:lstStyle/>
          <a:p>
            <a:fld id="{23E7F252-C197-E84B-84BC-3B8E8FCC72A4}" type="datetimeFigureOut">
              <a:rPr lang="en-US" smtClean="0"/>
              <a:t>4/9/2018</a:t>
            </a:fld>
            <a:endParaRPr lang="en-US"/>
          </a:p>
        </p:txBody>
      </p:sp>
      <p:sp>
        <p:nvSpPr>
          <p:cNvPr id="5" name="Footer Placeholder 4">
            <a:extLst>
              <a:ext uri="{FF2B5EF4-FFF2-40B4-BE49-F238E27FC236}">
                <a16:creationId xmlns:a16="http://schemas.microsoft.com/office/drawing/2014/main" id="{A531ECFE-15ED-E742-9392-7ADA78A3B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E734F-45CA-F841-A2F8-58EF451707B8}"/>
              </a:ext>
            </a:extLst>
          </p:cNvPr>
          <p:cNvSpPr>
            <a:spLocks noGrp="1"/>
          </p:cNvSpPr>
          <p:nvPr>
            <p:ph type="sldNum" sz="quarter" idx="12"/>
          </p:nvPr>
        </p:nvSpPr>
        <p:spPr>
          <a:xfrm>
            <a:off x="8610600" y="6356350"/>
            <a:ext cx="3303104" cy="365125"/>
          </a:xfrm>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425723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C9FC-5872-B14E-9A00-B8F5E3E96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77E53-FE6B-C34B-8293-8F3B97779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8C466C-8153-484B-9CB7-E498E3780B90}"/>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5" name="Footer Placeholder 4">
            <a:extLst>
              <a:ext uri="{FF2B5EF4-FFF2-40B4-BE49-F238E27FC236}">
                <a16:creationId xmlns:a16="http://schemas.microsoft.com/office/drawing/2014/main" id="{C9CB7530-E237-504E-8BF0-3479C4B36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0DC87-B93D-DD4A-B0DF-49751FB6EF67}"/>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198729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0B99-261A-434B-BF9A-37CD2BB64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4283BE-972C-EA41-BB39-42AE49C95F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D1650-B124-2D4E-B188-A7664FF94A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5140D-224D-7543-8AA6-DCDE6C07F456}"/>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6" name="Footer Placeholder 5">
            <a:extLst>
              <a:ext uri="{FF2B5EF4-FFF2-40B4-BE49-F238E27FC236}">
                <a16:creationId xmlns:a16="http://schemas.microsoft.com/office/drawing/2014/main" id="{EDEF2CF0-0E92-244B-B0BB-1FCA48409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AADA0-4512-4A46-A8D4-1CE2790EFE5E}"/>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154760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CB1D-0C29-0442-ACF3-8505AEDE59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5715D-052B-604A-9006-D146C0944D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206787-4007-894A-A3DE-E22EFC8FA6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3F4324-346A-2748-B5B0-5A883DCBF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73CB28-CFC5-1742-9A22-78BB057B16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DA543-D5E1-854B-8014-F609E94B1EB1}"/>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8" name="Footer Placeholder 7">
            <a:extLst>
              <a:ext uri="{FF2B5EF4-FFF2-40B4-BE49-F238E27FC236}">
                <a16:creationId xmlns:a16="http://schemas.microsoft.com/office/drawing/2014/main" id="{8BB86985-93F4-F647-9222-E36D7BB4C1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1DEF81-6834-2D4C-A714-C43902F2282C}"/>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176712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EE16-4F36-964D-AA25-B764BD46C0FE}"/>
              </a:ext>
            </a:extLst>
          </p:cNvPr>
          <p:cNvSpPr>
            <a:spLocks noGrp="1"/>
          </p:cNvSpPr>
          <p:nvPr>
            <p:ph type="title"/>
          </p:nvPr>
        </p:nvSpPr>
        <p:spPr>
          <a:xfrm>
            <a:off x="238539" y="0"/>
            <a:ext cx="11741426"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C805F7B-4EC8-E043-B0A5-AE6F8B072BD7}"/>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4" name="Footer Placeholder 3">
            <a:extLst>
              <a:ext uri="{FF2B5EF4-FFF2-40B4-BE49-F238E27FC236}">
                <a16:creationId xmlns:a16="http://schemas.microsoft.com/office/drawing/2014/main" id="{8B8452BA-EEA6-0644-A02E-3D7C8C7488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477FDC-C6A1-C24B-ADFF-0B4EB6938957}"/>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87173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58A66-4A5F-C240-B1BB-498C8C4692E9}"/>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3" name="Footer Placeholder 2">
            <a:extLst>
              <a:ext uri="{FF2B5EF4-FFF2-40B4-BE49-F238E27FC236}">
                <a16:creationId xmlns:a16="http://schemas.microsoft.com/office/drawing/2014/main" id="{5B91A5F3-0907-4548-BE81-E8B86224CD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3F20D-BF40-A440-9F45-6B46086D96C9}"/>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384485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A89B-303E-D04A-B528-5FDCF7934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39FA33-0F7D-1F4D-806C-599CAACB1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A71F6-6161-4444-856E-684AB9DB3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9BECC9-9E85-824B-A97D-4D27A8F6969F}"/>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6" name="Footer Placeholder 5">
            <a:extLst>
              <a:ext uri="{FF2B5EF4-FFF2-40B4-BE49-F238E27FC236}">
                <a16:creationId xmlns:a16="http://schemas.microsoft.com/office/drawing/2014/main" id="{C9E416AB-FDD4-2941-B71B-21F6DAABA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C4B81-C420-F048-9EFE-97F5B039E899}"/>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340132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4E63-F976-534B-A8F6-51C6F4A53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A8816D-EED4-3D4A-B10B-A9DC0FA79D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1B8B13-C72B-234D-A116-BF74619A8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3A68D3-9BF6-C64E-A556-D79356BB9D24}"/>
              </a:ext>
            </a:extLst>
          </p:cNvPr>
          <p:cNvSpPr>
            <a:spLocks noGrp="1"/>
          </p:cNvSpPr>
          <p:nvPr>
            <p:ph type="dt" sz="half" idx="10"/>
          </p:nvPr>
        </p:nvSpPr>
        <p:spPr/>
        <p:txBody>
          <a:bodyPr/>
          <a:lstStyle/>
          <a:p>
            <a:fld id="{23E7F252-C197-E84B-84BC-3B8E8FCC72A4}" type="datetimeFigureOut">
              <a:rPr lang="en-US" smtClean="0"/>
              <a:t>4/9/2018</a:t>
            </a:fld>
            <a:endParaRPr lang="en-US"/>
          </a:p>
        </p:txBody>
      </p:sp>
      <p:sp>
        <p:nvSpPr>
          <p:cNvPr id="6" name="Footer Placeholder 5">
            <a:extLst>
              <a:ext uri="{FF2B5EF4-FFF2-40B4-BE49-F238E27FC236}">
                <a16:creationId xmlns:a16="http://schemas.microsoft.com/office/drawing/2014/main" id="{C301D8B1-62D2-914C-B2EE-18936F86A6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3A6C0-95B4-7C4E-A967-132F81CFEC88}"/>
              </a:ext>
            </a:extLst>
          </p:cNvPr>
          <p:cNvSpPr>
            <a:spLocks noGrp="1"/>
          </p:cNvSpPr>
          <p:nvPr>
            <p:ph type="sldNum" sz="quarter" idx="12"/>
          </p:nvPr>
        </p:nvSpPr>
        <p:spPr/>
        <p:txBody>
          <a:bodyPr/>
          <a:lstStyle/>
          <a:p>
            <a:fld id="{CE02F736-3CC8-004D-BF42-8FA56017B2C2}" type="slidenum">
              <a:rPr lang="en-US" smtClean="0"/>
              <a:t>‹#›</a:t>
            </a:fld>
            <a:endParaRPr lang="en-US"/>
          </a:p>
        </p:txBody>
      </p:sp>
    </p:spTree>
    <p:extLst>
      <p:ext uri="{BB962C8B-B14F-4D97-AF65-F5344CB8AC3E}">
        <p14:creationId xmlns:p14="http://schemas.microsoft.com/office/powerpoint/2010/main" val="208716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2DEA91-6FB6-854E-A8AD-1DDFF96F66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268D78-4251-8D4C-B0EE-AF86DA16EB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DC9D5-C08B-2648-B27F-BE9CE97CFD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7F252-C197-E84B-84BC-3B8E8FCC72A4}" type="datetimeFigureOut">
              <a:rPr lang="en-US" smtClean="0"/>
              <a:t>4/9/2018</a:t>
            </a:fld>
            <a:endParaRPr lang="en-US"/>
          </a:p>
        </p:txBody>
      </p:sp>
      <p:sp>
        <p:nvSpPr>
          <p:cNvPr id="5" name="Footer Placeholder 4">
            <a:extLst>
              <a:ext uri="{FF2B5EF4-FFF2-40B4-BE49-F238E27FC236}">
                <a16:creationId xmlns:a16="http://schemas.microsoft.com/office/drawing/2014/main" id="{358DB9D0-DE54-AE46-8942-A942BD214F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4BC2D3-E3F3-024A-BAEE-166C6626B6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2F736-3CC8-004D-BF42-8FA56017B2C2}" type="slidenum">
              <a:rPr lang="en-US" smtClean="0"/>
              <a:t>‹#›</a:t>
            </a:fld>
            <a:endParaRPr lang="en-US"/>
          </a:p>
        </p:txBody>
      </p:sp>
    </p:spTree>
    <p:extLst>
      <p:ext uri="{BB962C8B-B14F-4D97-AF65-F5344CB8AC3E}">
        <p14:creationId xmlns:p14="http://schemas.microsoft.com/office/powerpoint/2010/main" val="397418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databricks.com/blog/2015/06/22/understanding-your-spark-application-through-visualization.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hark.cs.berkeley.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trata.oreilly.com/2012/08/seven-reasons-why-i-like-spark.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FAB9-A566-3F43-8B15-C651C6B72493}"/>
              </a:ext>
            </a:extLst>
          </p:cNvPr>
          <p:cNvSpPr>
            <a:spLocks noGrp="1"/>
          </p:cNvSpPr>
          <p:nvPr>
            <p:ph type="ctrTitle"/>
          </p:nvPr>
        </p:nvSpPr>
        <p:spPr>
          <a:xfrm>
            <a:off x="1524000" y="1122363"/>
            <a:ext cx="9144000" cy="1655762"/>
          </a:xfrm>
        </p:spPr>
        <p:txBody>
          <a:bodyPr>
            <a:normAutofit/>
          </a:bodyPr>
          <a:lstStyle/>
          <a:p>
            <a:r>
              <a:rPr lang="en-US" b="1" dirty="0">
                <a:latin typeface="Arial" panose="020B0604020202020204" pitchFamily="34" charset="0"/>
                <a:cs typeface="Arial" panose="020B0604020202020204" pitchFamily="34" charset="0"/>
              </a:rPr>
              <a:t>Apache Spark</a:t>
            </a:r>
          </a:p>
        </p:txBody>
      </p:sp>
      <p:sp>
        <p:nvSpPr>
          <p:cNvPr id="3" name="Subtitle 2">
            <a:extLst>
              <a:ext uri="{FF2B5EF4-FFF2-40B4-BE49-F238E27FC236}">
                <a16:creationId xmlns:a16="http://schemas.microsoft.com/office/drawing/2014/main" id="{C9EEC59B-3280-8A49-8359-2E2B4BA00188}"/>
              </a:ext>
            </a:extLst>
          </p:cNvPr>
          <p:cNvSpPr>
            <a:spLocks noGrp="1"/>
          </p:cNvSpPr>
          <p:nvPr>
            <p:ph type="subTitle" idx="1"/>
          </p:nvPr>
        </p:nvSpPr>
        <p:spPr>
          <a:xfrm>
            <a:off x="1433128" y="2982972"/>
            <a:ext cx="9144000" cy="2337630"/>
          </a:xfrm>
        </p:spPr>
        <p:txBody>
          <a:bodyPr>
            <a:normAutofit/>
          </a:bodyPr>
          <a:lstStyle/>
          <a:p>
            <a:r>
              <a:rPr lang="en-US" dirty="0" err="1"/>
              <a:t>Vibhatha</a:t>
            </a:r>
            <a:r>
              <a:rPr lang="en-US" dirty="0"/>
              <a:t> </a:t>
            </a:r>
            <a:r>
              <a:rPr lang="en-US" dirty="0" err="1"/>
              <a:t>Abeykoon</a:t>
            </a:r>
            <a:endParaRPr lang="en-US" dirty="0"/>
          </a:p>
          <a:p>
            <a:r>
              <a:rPr lang="en-US" dirty="0"/>
              <a:t>Tyler </a:t>
            </a:r>
            <a:r>
              <a:rPr lang="en-US" dirty="0" err="1"/>
              <a:t>Balson</a:t>
            </a:r>
            <a:endParaRPr lang="en-US" dirty="0"/>
          </a:p>
          <a:p>
            <a:r>
              <a:rPr lang="en-US" dirty="0"/>
              <a:t>Gregor von Laszewski</a:t>
            </a:r>
          </a:p>
          <a:p>
            <a:r>
              <a:rPr lang="en-US" dirty="0"/>
              <a:t>Geoffrey Fox</a:t>
            </a:r>
          </a:p>
          <a:p>
            <a:r>
              <a:rPr lang="en-US" dirty="0"/>
              <a:t>March 18 2018</a:t>
            </a:r>
          </a:p>
          <a:p>
            <a:endParaRPr lang="en-US" dirty="0"/>
          </a:p>
        </p:txBody>
      </p:sp>
    </p:spTree>
    <p:extLst>
      <p:ext uri="{BB962C8B-B14F-4D97-AF65-F5344CB8AC3E}">
        <p14:creationId xmlns:p14="http://schemas.microsoft.com/office/powerpoint/2010/main" val="2793301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0430-1031-784B-9A26-150BC7A018D2}"/>
              </a:ext>
            </a:extLst>
          </p:cNvPr>
          <p:cNvSpPr>
            <a:spLocks noGrp="1"/>
          </p:cNvSpPr>
          <p:nvPr>
            <p:ph type="title"/>
          </p:nvPr>
        </p:nvSpPr>
        <p:spPr>
          <a:xfrm>
            <a:off x="0" y="0"/>
            <a:ext cx="12192000" cy="907084"/>
          </a:xfrm>
        </p:spPr>
        <p:txBody>
          <a:bodyPr/>
          <a:lstStyle/>
          <a:p>
            <a:r>
              <a:rPr lang="en-US" dirty="0"/>
              <a:t>Supported RDD Operations</a:t>
            </a:r>
            <a:r>
              <a:rPr lang="en-US" dirty="0">
                <a:latin typeface="+mj-ea"/>
                <a:cs typeface="+mj-ea"/>
              </a:rPr>
              <a:t> -- </a:t>
            </a:r>
            <a:r>
              <a:rPr lang="en-US" dirty="0"/>
              <a:t>Transformations </a:t>
            </a:r>
          </a:p>
        </p:txBody>
      </p:sp>
      <p:sp>
        <p:nvSpPr>
          <p:cNvPr id="3" name="Content Placeholder 2">
            <a:extLst>
              <a:ext uri="{FF2B5EF4-FFF2-40B4-BE49-F238E27FC236}">
                <a16:creationId xmlns:a16="http://schemas.microsoft.com/office/drawing/2014/main" id="{F8277417-BC62-1147-ABA8-24D7A2C75D87}"/>
              </a:ext>
            </a:extLst>
          </p:cNvPr>
          <p:cNvSpPr>
            <a:spLocks noGrp="1"/>
          </p:cNvSpPr>
          <p:nvPr>
            <p:ph idx="1"/>
          </p:nvPr>
        </p:nvSpPr>
        <p:spPr>
          <a:xfrm>
            <a:off x="115410" y="907084"/>
            <a:ext cx="11238390" cy="5875455"/>
          </a:xfrm>
        </p:spPr>
        <p:txBody>
          <a:bodyPr vert="horz" lIns="91440" tIns="45720" rIns="91440" bIns="45720" rtlCol="0" anchor="t">
            <a:normAutofit lnSpcReduction="10000"/>
          </a:bodyPr>
          <a:lstStyle/>
          <a:p>
            <a:r>
              <a:rPr lang="en-US" dirty="0"/>
              <a:t>Transformations – function to create a new RDD from an existing RDD </a:t>
            </a:r>
          </a:p>
          <a:p>
            <a:pPr lvl="1"/>
            <a:r>
              <a:rPr lang="en-US" dirty="0"/>
              <a:t>Takes an RDD as input and outputs one or more RDDs</a:t>
            </a:r>
          </a:p>
          <a:p>
            <a:pPr lvl="1"/>
            <a:r>
              <a:rPr lang="en-US" dirty="0"/>
              <a:t>Anytime a transformation is performed a new RDD is created</a:t>
            </a:r>
          </a:p>
          <a:p>
            <a:pPr lvl="1"/>
            <a:r>
              <a:rPr lang="en-US" dirty="0"/>
              <a:t>Transformations of RDDs create an RDD lineage of all the parent RDDs</a:t>
            </a:r>
            <a:br>
              <a:rPr lang="en-US" dirty="0"/>
            </a:br>
            <a:r>
              <a:rPr lang="en-US" dirty="0"/>
              <a:t> (previous and current RDD inputs and transformations)</a:t>
            </a:r>
          </a:p>
          <a:p>
            <a:pPr lvl="2"/>
            <a:r>
              <a:rPr lang="en-US" dirty="0"/>
              <a:t>The RDD lineage may also be referred to as RDD operator graph or an RDD dependency graph</a:t>
            </a:r>
          </a:p>
          <a:p>
            <a:pPr lvl="3"/>
            <a:r>
              <a:rPr lang="en-US" dirty="0"/>
              <a:t>Graph of transformations that need to be executed after an action is called</a:t>
            </a:r>
          </a:p>
          <a:p>
            <a:pPr lvl="2"/>
            <a:r>
              <a:rPr lang="en-US" dirty="0"/>
              <a:t>The RDD lineage creates a "logical execution plan" of all the parent RDDs to the current new RDD</a:t>
            </a:r>
          </a:p>
          <a:p>
            <a:pPr lvl="3"/>
            <a:r>
              <a:rPr lang="en-US" dirty="0"/>
              <a:t>Directed Acyclic Map ==&gt; logical execution plan  </a:t>
            </a:r>
          </a:p>
          <a:p>
            <a:pPr lvl="3"/>
            <a:r>
              <a:rPr lang="en-US" dirty="0"/>
              <a:t>The logical execution plan starts with the earliest RDDs with no dependencies to other RDDs and ends with the RDD that generates the result from the execution of the "current" action</a:t>
            </a:r>
          </a:p>
          <a:p>
            <a:pPr lvl="3"/>
            <a:r>
              <a:rPr lang="en-US" dirty="0"/>
              <a:t>In Spark generating the lineage graph is straight forward </a:t>
            </a:r>
          </a:p>
          <a:p>
            <a:pPr lvl="4"/>
            <a:r>
              <a:rPr lang="en-US" dirty="0" err="1"/>
              <a:t>Spark.logLineage</a:t>
            </a:r>
            <a:r>
              <a:rPr lang="en-US" dirty="0"/>
              <a:t> property can be set to true (defaults to false) this will then provide a RDD lineage graph using </a:t>
            </a:r>
            <a:r>
              <a:rPr lang="en-US" dirty="0" err="1"/>
              <a:t>RDD.toDebugString</a:t>
            </a:r>
            <a:r>
              <a:rPr lang="en-US" dirty="0"/>
              <a:t> after the execution of an action (running a Spark job)</a:t>
            </a:r>
          </a:p>
          <a:p>
            <a:pPr lvl="1"/>
            <a:r>
              <a:rPr lang="en-US" dirty="0"/>
              <a:t>Two types of transformations in Spark</a:t>
            </a:r>
          </a:p>
          <a:p>
            <a:pPr lvl="2"/>
            <a:r>
              <a:rPr lang="en-US" dirty="0"/>
              <a:t>Narrow transformation</a:t>
            </a:r>
          </a:p>
          <a:p>
            <a:pPr lvl="2"/>
            <a:r>
              <a:rPr lang="en-US" dirty="0"/>
              <a:t>Wide transformation </a:t>
            </a:r>
          </a:p>
          <a:p>
            <a:pPr marL="0" indent="0">
              <a:buNone/>
            </a:pPr>
            <a:endParaRPr lang="en-US" dirty="0"/>
          </a:p>
        </p:txBody>
      </p:sp>
    </p:spTree>
    <p:extLst>
      <p:ext uri="{BB962C8B-B14F-4D97-AF65-F5344CB8AC3E}">
        <p14:creationId xmlns:p14="http://schemas.microsoft.com/office/powerpoint/2010/main" val="71179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A027-FEDE-474E-8251-8B8DFC945D33}"/>
              </a:ext>
            </a:extLst>
          </p:cNvPr>
          <p:cNvSpPr>
            <a:spLocks noGrp="1"/>
          </p:cNvSpPr>
          <p:nvPr>
            <p:ph type="title"/>
          </p:nvPr>
        </p:nvSpPr>
        <p:spPr>
          <a:xfrm>
            <a:off x="238539" y="365125"/>
            <a:ext cx="11116849" cy="1325563"/>
          </a:xfrm>
        </p:spPr>
        <p:txBody>
          <a:bodyPr/>
          <a:lstStyle/>
          <a:p>
            <a:r>
              <a:rPr lang="en-US" dirty="0"/>
              <a:t>Supported RDD Operations</a:t>
            </a:r>
            <a:r>
              <a:rPr lang="en-US" dirty="0">
                <a:latin typeface="+mj-ea"/>
                <a:cs typeface="+mj-ea"/>
              </a:rPr>
              <a:t> – </a:t>
            </a:r>
            <a:br>
              <a:rPr lang="en-US" dirty="0">
                <a:latin typeface="+mj-ea"/>
                <a:cs typeface="+mj-ea"/>
              </a:rPr>
            </a:br>
            <a:r>
              <a:rPr lang="en-US" dirty="0"/>
              <a:t>Transformations</a:t>
            </a:r>
          </a:p>
        </p:txBody>
      </p:sp>
      <p:sp>
        <p:nvSpPr>
          <p:cNvPr id="3" name="Text Placeholder 2">
            <a:extLst>
              <a:ext uri="{FF2B5EF4-FFF2-40B4-BE49-F238E27FC236}">
                <a16:creationId xmlns:a16="http://schemas.microsoft.com/office/drawing/2014/main" id="{8F5F62BD-9A47-487F-B180-23A299F48BE0}"/>
              </a:ext>
            </a:extLst>
          </p:cNvPr>
          <p:cNvSpPr>
            <a:spLocks noGrp="1"/>
          </p:cNvSpPr>
          <p:nvPr>
            <p:ph type="body" idx="1"/>
          </p:nvPr>
        </p:nvSpPr>
        <p:spPr/>
        <p:txBody>
          <a:bodyPr/>
          <a:lstStyle/>
          <a:p>
            <a:r>
              <a:rPr lang="en-US" dirty="0"/>
              <a:t>Narrow Transformations</a:t>
            </a:r>
          </a:p>
        </p:txBody>
      </p:sp>
      <p:sp>
        <p:nvSpPr>
          <p:cNvPr id="5" name="Text Placeholder 4">
            <a:extLst>
              <a:ext uri="{FF2B5EF4-FFF2-40B4-BE49-F238E27FC236}">
                <a16:creationId xmlns:a16="http://schemas.microsoft.com/office/drawing/2014/main" id="{51D23542-B0EB-4E8B-8CDC-599E718A1F23}"/>
              </a:ext>
            </a:extLst>
          </p:cNvPr>
          <p:cNvSpPr>
            <a:spLocks noGrp="1"/>
          </p:cNvSpPr>
          <p:nvPr>
            <p:ph type="body" sz="quarter" idx="3"/>
          </p:nvPr>
        </p:nvSpPr>
        <p:spPr/>
        <p:txBody>
          <a:bodyPr/>
          <a:lstStyle/>
          <a:p>
            <a:r>
              <a:rPr lang="en-US" dirty="0"/>
              <a:t>Wide Transformations</a:t>
            </a:r>
          </a:p>
        </p:txBody>
      </p:sp>
      <p:grpSp>
        <p:nvGrpSpPr>
          <p:cNvPr id="8" name="Group 7">
            <a:extLst>
              <a:ext uri="{FF2B5EF4-FFF2-40B4-BE49-F238E27FC236}">
                <a16:creationId xmlns:a16="http://schemas.microsoft.com/office/drawing/2014/main" id="{898DECF6-5069-A344-AB30-627B81FE9289}"/>
              </a:ext>
            </a:extLst>
          </p:cNvPr>
          <p:cNvGrpSpPr/>
          <p:nvPr/>
        </p:nvGrpSpPr>
        <p:grpSpPr>
          <a:xfrm>
            <a:off x="952329" y="2865805"/>
            <a:ext cx="1527135" cy="631089"/>
            <a:chOff x="952331" y="2676525"/>
            <a:chExt cx="1527135" cy="631089"/>
          </a:xfrm>
        </p:grpSpPr>
        <p:sp>
          <p:nvSpPr>
            <p:cNvPr id="7" name="Rectangle 6">
              <a:extLst>
                <a:ext uri="{FF2B5EF4-FFF2-40B4-BE49-F238E27FC236}">
                  <a16:creationId xmlns:a16="http://schemas.microsoft.com/office/drawing/2014/main" id="{33711F02-C6A9-49D8-9DFA-37ADEBC5A835}"/>
                </a:ext>
              </a:extLst>
            </p:cNvPr>
            <p:cNvSpPr/>
            <p:nvPr/>
          </p:nvSpPr>
          <p:spPr>
            <a:xfrm>
              <a:off x="952331" y="2676525"/>
              <a:ext cx="1527135" cy="177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212528C-002B-450F-9C5F-36FFAB32093A}"/>
                </a:ext>
              </a:extLst>
            </p:cNvPr>
            <p:cNvSpPr/>
            <p:nvPr/>
          </p:nvSpPr>
          <p:spPr>
            <a:xfrm>
              <a:off x="952331" y="2905125"/>
              <a:ext cx="1527135" cy="177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E9B4521-7B94-4D2B-9F78-F4A25F2498C5}"/>
                </a:ext>
              </a:extLst>
            </p:cNvPr>
            <p:cNvSpPr/>
            <p:nvPr/>
          </p:nvSpPr>
          <p:spPr>
            <a:xfrm>
              <a:off x="952331" y="3124200"/>
              <a:ext cx="1527135" cy="1834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AD87B40E-A6C8-CA43-A40D-16C23EB3F85C}"/>
              </a:ext>
            </a:extLst>
          </p:cNvPr>
          <p:cNvGrpSpPr/>
          <p:nvPr/>
        </p:nvGrpSpPr>
        <p:grpSpPr>
          <a:xfrm>
            <a:off x="4296711" y="2871811"/>
            <a:ext cx="1527135" cy="631089"/>
            <a:chOff x="4133115" y="2743200"/>
            <a:chExt cx="1527135" cy="631089"/>
          </a:xfrm>
        </p:grpSpPr>
        <p:sp>
          <p:nvSpPr>
            <p:cNvPr id="20" name="Rectangle 19">
              <a:extLst>
                <a:ext uri="{FF2B5EF4-FFF2-40B4-BE49-F238E27FC236}">
                  <a16:creationId xmlns:a16="http://schemas.microsoft.com/office/drawing/2014/main" id="{1261C9C5-5073-41DB-82EC-00C67C397B65}"/>
                </a:ext>
              </a:extLst>
            </p:cNvPr>
            <p:cNvSpPr/>
            <p:nvPr/>
          </p:nvSpPr>
          <p:spPr>
            <a:xfrm>
              <a:off x="4133115" y="2743200"/>
              <a:ext cx="1527135" cy="177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B8EF706-BCBB-40B1-A93B-D164A045E471}"/>
                </a:ext>
              </a:extLst>
            </p:cNvPr>
            <p:cNvSpPr/>
            <p:nvPr/>
          </p:nvSpPr>
          <p:spPr>
            <a:xfrm>
              <a:off x="4133115" y="2971800"/>
              <a:ext cx="1527135" cy="177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C41405A-E1EE-445B-97D2-554C7DD7DA4E}"/>
                </a:ext>
              </a:extLst>
            </p:cNvPr>
            <p:cNvSpPr/>
            <p:nvPr/>
          </p:nvSpPr>
          <p:spPr>
            <a:xfrm>
              <a:off x="4133115" y="3190875"/>
              <a:ext cx="1527135" cy="1834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27AA3FAC-B0D3-B447-90FB-C08D0DFD25C8}"/>
              </a:ext>
            </a:extLst>
          </p:cNvPr>
          <p:cNvGrpSpPr/>
          <p:nvPr/>
        </p:nvGrpSpPr>
        <p:grpSpPr>
          <a:xfrm>
            <a:off x="952330" y="4114915"/>
            <a:ext cx="1527135" cy="640614"/>
            <a:chOff x="980901" y="3629025"/>
            <a:chExt cx="1527135" cy="640614"/>
          </a:xfrm>
        </p:grpSpPr>
        <p:sp>
          <p:nvSpPr>
            <p:cNvPr id="23" name="Rectangle 22">
              <a:extLst>
                <a:ext uri="{FF2B5EF4-FFF2-40B4-BE49-F238E27FC236}">
                  <a16:creationId xmlns:a16="http://schemas.microsoft.com/office/drawing/2014/main" id="{9EFEAB82-EC62-4818-B910-BE221B325127}"/>
                </a:ext>
              </a:extLst>
            </p:cNvPr>
            <p:cNvSpPr/>
            <p:nvPr/>
          </p:nvSpPr>
          <p:spPr>
            <a:xfrm>
              <a:off x="980901" y="3629025"/>
              <a:ext cx="1527135" cy="177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70DBF4-4F99-418C-B9C0-F2648B450BDF}"/>
                </a:ext>
              </a:extLst>
            </p:cNvPr>
            <p:cNvSpPr/>
            <p:nvPr/>
          </p:nvSpPr>
          <p:spPr>
            <a:xfrm>
              <a:off x="980901" y="3857625"/>
              <a:ext cx="1527135" cy="177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F6AA20C-1056-43AA-9359-27E7F2148064}"/>
                </a:ext>
              </a:extLst>
            </p:cNvPr>
            <p:cNvSpPr/>
            <p:nvPr/>
          </p:nvSpPr>
          <p:spPr>
            <a:xfrm>
              <a:off x="980901" y="4086225"/>
              <a:ext cx="1527135" cy="183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3D4EFC28-60DB-BA4B-A16D-46319AB1379C}"/>
              </a:ext>
            </a:extLst>
          </p:cNvPr>
          <p:cNvGrpSpPr/>
          <p:nvPr/>
        </p:nvGrpSpPr>
        <p:grpSpPr>
          <a:xfrm>
            <a:off x="980900" y="5374481"/>
            <a:ext cx="1527135" cy="631089"/>
            <a:chOff x="857098" y="4772025"/>
            <a:chExt cx="1527135" cy="631089"/>
          </a:xfrm>
        </p:grpSpPr>
        <p:sp>
          <p:nvSpPr>
            <p:cNvPr id="26" name="Rectangle 25">
              <a:extLst>
                <a:ext uri="{FF2B5EF4-FFF2-40B4-BE49-F238E27FC236}">
                  <a16:creationId xmlns:a16="http://schemas.microsoft.com/office/drawing/2014/main" id="{728826F9-A3C5-41A6-B713-5E0EC43C2317}"/>
                </a:ext>
              </a:extLst>
            </p:cNvPr>
            <p:cNvSpPr/>
            <p:nvPr/>
          </p:nvSpPr>
          <p:spPr>
            <a:xfrm>
              <a:off x="857098" y="4772025"/>
              <a:ext cx="1527135" cy="17711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438D229-DBDC-4B9B-8373-9A8F6D083009}"/>
                </a:ext>
              </a:extLst>
            </p:cNvPr>
            <p:cNvSpPr/>
            <p:nvPr/>
          </p:nvSpPr>
          <p:spPr>
            <a:xfrm>
              <a:off x="857098" y="5000625"/>
              <a:ext cx="1527135" cy="17711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FB8D700-8A8D-49D8-819E-8ED7FFC08C1F}"/>
                </a:ext>
              </a:extLst>
            </p:cNvPr>
            <p:cNvSpPr/>
            <p:nvPr/>
          </p:nvSpPr>
          <p:spPr>
            <a:xfrm>
              <a:off x="857098" y="5219700"/>
              <a:ext cx="1527135" cy="1834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039CE1FD-F228-E545-B13D-B224E55AF910}"/>
              </a:ext>
            </a:extLst>
          </p:cNvPr>
          <p:cNvGrpSpPr/>
          <p:nvPr/>
        </p:nvGrpSpPr>
        <p:grpSpPr>
          <a:xfrm>
            <a:off x="4296712" y="4114915"/>
            <a:ext cx="1527135" cy="631089"/>
            <a:chOff x="3942649" y="3629025"/>
            <a:chExt cx="1527135" cy="631089"/>
          </a:xfrm>
        </p:grpSpPr>
        <p:sp>
          <p:nvSpPr>
            <p:cNvPr id="29" name="Rectangle 28">
              <a:extLst>
                <a:ext uri="{FF2B5EF4-FFF2-40B4-BE49-F238E27FC236}">
                  <a16:creationId xmlns:a16="http://schemas.microsoft.com/office/drawing/2014/main" id="{E4BF4C9D-6EC5-420F-BFE8-3595F1FB4C63}"/>
                </a:ext>
              </a:extLst>
            </p:cNvPr>
            <p:cNvSpPr/>
            <p:nvPr/>
          </p:nvSpPr>
          <p:spPr>
            <a:xfrm>
              <a:off x="3942649" y="3629025"/>
              <a:ext cx="1527135" cy="177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3E13F5F-4CF3-4B8B-85F2-5C4C4979FBB2}"/>
                </a:ext>
              </a:extLst>
            </p:cNvPr>
            <p:cNvSpPr/>
            <p:nvPr/>
          </p:nvSpPr>
          <p:spPr>
            <a:xfrm>
              <a:off x="3942649" y="3857625"/>
              <a:ext cx="1527135" cy="177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908B046-D809-4C71-9B44-B5F04E3A17DA}"/>
                </a:ext>
              </a:extLst>
            </p:cNvPr>
            <p:cNvSpPr/>
            <p:nvPr/>
          </p:nvSpPr>
          <p:spPr>
            <a:xfrm>
              <a:off x="3942649" y="4076700"/>
              <a:ext cx="1527135" cy="183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32D76A45-669A-D44F-9CE1-1A806D2FE207}"/>
              </a:ext>
            </a:extLst>
          </p:cNvPr>
          <p:cNvGrpSpPr/>
          <p:nvPr/>
        </p:nvGrpSpPr>
        <p:grpSpPr>
          <a:xfrm>
            <a:off x="4296713" y="5376968"/>
            <a:ext cx="1527135" cy="631089"/>
            <a:chOff x="3847416" y="4743450"/>
            <a:chExt cx="1527135" cy="631089"/>
          </a:xfrm>
        </p:grpSpPr>
        <p:sp>
          <p:nvSpPr>
            <p:cNvPr id="32" name="Rectangle 31">
              <a:extLst>
                <a:ext uri="{FF2B5EF4-FFF2-40B4-BE49-F238E27FC236}">
                  <a16:creationId xmlns:a16="http://schemas.microsoft.com/office/drawing/2014/main" id="{B70AA7FF-8768-4263-9B3A-58533E7B984E}"/>
                </a:ext>
              </a:extLst>
            </p:cNvPr>
            <p:cNvSpPr/>
            <p:nvPr/>
          </p:nvSpPr>
          <p:spPr>
            <a:xfrm>
              <a:off x="3847416" y="4743450"/>
              <a:ext cx="1527135" cy="17711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B603653-B82F-4FF8-9432-7B5AD9DAEF7E}"/>
                </a:ext>
              </a:extLst>
            </p:cNvPr>
            <p:cNvSpPr/>
            <p:nvPr/>
          </p:nvSpPr>
          <p:spPr>
            <a:xfrm>
              <a:off x="3847416" y="4962525"/>
              <a:ext cx="1527135" cy="17711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D58B7DA-E518-437B-9779-D6418888438D}"/>
                </a:ext>
              </a:extLst>
            </p:cNvPr>
            <p:cNvSpPr/>
            <p:nvPr/>
          </p:nvSpPr>
          <p:spPr>
            <a:xfrm>
              <a:off x="3847416" y="5191125"/>
              <a:ext cx="1527135" cy="1834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674330D4-D32A-A149-9916-BF5540D0E228}"/>
              </a:ext>
            </a:extLst>
          </p:cNvPr>
          <p:cNvGrpSpPr/>
          <p:nvPr/>
        </p:nvGrpSpPr>
        <p:grpSpPr>
          <a:xfrm>
            <a:off x="6571079" y="2891374"/>
            <a:ext cx="1527135" cy="631089"/>
            <a:chOff x="6571082" y="2581275"/>
            <a:chExt cx="1527135" cy="631089"/>
          </a:xfrm>
        </p:grpSpPr>
        <p:sp>
          <p:nvSpPr>
            <p:cNvPr id="35" name="Rectangle 34">
              <a:extLst>
                <a:ext uri="{FF2B5EF4-FFF2-40B4-BE49-F238E27FC236}">
                  <a16:creationId xmlns:a16="http://schemas.microsoft.com/office/drawing/2014/main" id="{0360BB14-8557-4CF5-8EE9-AA64E2D2B730}"/>
                </a:ext>
              </a:extLst>
            </p:cNvPr>
            <p:cNvSpPr/>
            <p:nvPr/>
          </p:nvSpPr>
          <p:spPr>
            <a:xfrm>
              <a:off x="6571082" y="2581275"/>
              <a:ext cx="1527135" cy="177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718D58D-8B82-4590-B713-ADBCF919420C}"/>
                </a:ext>
              </a:extLst>
            </p:cNvPr>
            <p:cNvSpPr/>
            <p:nvPr/>
          </p:nvSpPr>
          <p:spPr>
            <a:xfrm>
              <a:off x="6571082" y="2809875"/>
              <a:ext cx="1527135" cy="177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EADC3FD-DE98-41F9-B2E9-2537EC86BB23}"/>
                </a:ext>
              </a:extLst>
            </p:cNvPr>
            <p:cNvSpPr/>
            <p:nvPr/>
          </p:nvSpPr>
          <p:spPr>
            <a:xfrm>
              <a:off x="6571082" y="3028950"/>
              <a:ext cx="1527135" cy="1834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164EDED8-9E19-A944-A22C-90D23CEBF717}"/>
              </a:ext>
            </a:extLst>
          </p:cNvPr>
          <p:cNvGrpSpPr/>
          <p:nvPr/>
        </p:nvGrpSpPr>
        <p:grpSpPr>
          <a:xfrm>
            <a:off x="6571080" y="4092178"/>
            <a:ext cx="1527135" cy="631089"/>
            <a:chOff x="6732978" y="3724275"/>
            <a:chExt cx="1527135" cy="631089"/>
          </a:xfrm>
        </p:grpSpPr>
        <p:sp>
          <p:nvSpPr>
            <p:cNvPr id="38" name="Rectangle 37">
              <a:extLst>
                <a:ext uri="{FF2B5EF4-FFF2-40B4-BE49-F238E27FC236}">
                  <a16:creationId xmlns:a16="http://schemas.microsoft.com/office/drawing/2014/main" id="{73425BD3-5F39-4FB2-8823-BBECB144FD4A}"/>
                </a:ext>
              </a:extLst>
            </p:cNvPr>
            <p:cNvSpPr/>
            <p:nvPr/>
          </p:nvSpPr>
          <p:spPr>
            <a:xfrm>
              <a:off x="6732978" y="3724275"/>
              <a:ext cx="1527135" cy="177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B6AF83E6-7CF9-4426-9A7B-2B86F4CEDC29}"/>
                </a:ext>
              </a:extLst>
            </p:cNvPr>
            <p:cNvSpPr/>
            <p:nvPr/>
          </p:nvSpPr>
          <p:spPr>
            <a:xfrm>
              <a:off x="6732978" y="3952875"/>
              <a:ext cx="1527135" cy="177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2B5243D-E622-4FA9-AE52-4B1699AB530B}"/>
                </a:ext>
              </a:extLst>
            </p:cNvPr>
            <p:cNvSpPr/>
            <p:nvPr/>
          </p:nvSpPr>
          <p:spPr>
            <a:xfrm>
              <a:off x="6732978" y="4171950"/>
              <a:ext cx="1527135" cy="183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902CE257-3B23-E749-8C05-3D74F61C5FD0}"/>
              </a:ext>
            </a:extLst>
          </p:cNvPr>
          <p:cNvGrpSpPr/>
          <p:nvPr/>
        </p:nvGrpSpPr>
        <p:grpSpPr>
          <a:xfrm>
            <a:off x="9424936" y="2856280"/>
            <a:ext cx="1527135" cy="640614"/>
            <a:chOff x="9424936" y="2856280"/>
            <a:chExt cx="1527135" cy="640614"/>
          </a:xfrm>
        </p:grpSpPr>
        <p:sp>
          <p:nvSpPr>
            <p:cNvPr id="41" name="Rectangle 40">
              <a:extLst>
                <a:ext uri="{FF2B5EF4-FFF2-40B4-BE49-F238E27FC236}">
                  <a16:creationId xmlns:a16="http://schemas.microsoft.com/office/drawing/2014/main" id="{CF77AAD1-2D03-4118-A78D-2AA8794AACD9}"/>
                </a:ext>
              </a:extLst>
            </p:cNvPr>
            <p:cNvSpPr/>
            <p:nvPr/>
          </p:nvSpPr>
          <p:spPr>
            <a:xfrm>
              <a:off x="9424936" y="2856280"/>
              <a:ext cx="1527135" cy="177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2D8E7CF-6624-4785-82BB-2D3BC2A3271B}"/>
                </a:ext>
              </a:extLst>
            </p:cNvPr>
            <p:cNvSpPr/>
            <p:nvPr/>
          </p:nvSpPr>
          <p:spPr>
            <a:xfrm>
              <a:off x="9424936" y="3084880"/>
              <a:ext cx="1527135" cy="177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7D7E3AD-F31A-40D1-8152-B863E71B6EBC}"/>
                </a:ext>
              </a:extLst>
            </p:cNvPr>
            <p:cNvSpPr/>
            <p:nvPr/>
          </p:nvSpPr>
          <p:spPr>
            <a:xfrm>
              <a:off x="9424936" y="3313480"/>
              <a:ext cx="1527135" cy="18341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ACEC31E-03FB-244A-87A0-180CDF65B4D5}"/>
              </a:ext>
            </a:extLst>
          </p:cNvPr>
          <p:cNvGrpSpPr/>
          <p:nvPr/>
        </p:nvGrpSpPr>
        <p:grpSpPr>
          <a:xfrm>
            <a:off x="6571081" y="5374481"/>
            <a:ext cx="1527135" cy="631089"/>
            <a:chOff x="6371092" y="5133975"/>
            <a:chExt cx="1527135" cy="631089"/>
          </a:xfrm>
        </p:grpSpPr>
        <p:sp>
          <p:nvSpPr>
            <p:cNvPr id="44" name="Rectangle 43">
              <a:extLst>
                <a:ext uri="{FF2B5EF4-FFF2-40B4-BE49-F238E27FC236}">
                  <a16:creationId xmlns:a16="http://schemas.microsoft.com/office/drawing/2014/main" id="{C7C354D0-83C7-4B09-BE36-D7EC63A427B6}"/>
                </a:ext>
              </a:extLst>
            </p:cNvPr>
            <p:cNvSpPr/>
            <p:nvPr/>
          </p:nvSpPr>
          <p:spPr>
            <a:xfrm>
              <a:off x="6371092" y="5133975"/>
              <a:ext cx="1527135" cy="17711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B410905-221C-43ED-B768-AC5D92629DD1}"/>
                </a:ext>
              </a:extLst>
            </p:cNvPr>
            <p:cNvSpPr/>
            <p:nvPr/>
          </p:nvSpPr>
          <p:spPr>
            <a:xfrm>
              <a:off x="6371092" y="5362575"/>
              <a:ext cx="1527135" cy="17711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2B78719-F78F-46F4-862E-F5FBECBE076A}"/>
                </a:ext>
              </a:extLst>
            </p:cNvPr>
            <p:cNvSpPr/>
            <p:nvPr/>
          </p:nvSpPr>
          <p:spPr>
            <a:xfrm>
              <a:off x="6371092" y="5581650"/>
              <a:ext cx="1527135" cy="1834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D9C2A7BF-C538-864C-B086-2070B051503B}"/>
              </a:ext>
            </a:extLst>
          </p:cNvPr>
          <p:cNvGrpSpPr/>
          <p:nvPr/>
        </p:nvGrpSpPr>
        <p:grpSpPr>
          <a:xfrm>
            <a:off x="9424937" y="4092178"/>
            <a:ext cx="1527135" cy="631089"/>
            <a:chOff x="9056665" y="3676650"/>
            <a:chExt cx="1527135" cy="631089"/>
          </a:xfrm>
        </p:grpSpPr>
        <p:sp>
          <p:nvSpPr>
            <p:cNvPr id="47" name="Rectangle 46">
              <a:extLst>
                <a:ext uri="{FF2B5EF4-FFF2-40B4-BE49-F238E27FC236}">
                  <a16:creationId xmlns:a16="http://schemas.microsoft.com/office/drawing/2014/main" id="{C5E967A4-9165-47F6-8854-294E2A54274F}"/>
                </a:ext>
              </a:extLst>
            </p:cNvPr>
            <p:cNvSpPr/>
            <p:nvPr/>
          </p:nvSpPr>
          <p:spPr>
            <a:xfrm>
              <a:off x="9056665" y="3676650"/>
              <a:ext cx="1527135" cy="17711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74315CDA-38D4-408D-9443-89A67C62A7F8}"/>
                </a:ext>
              </a:extLst>
            </p:cNvPr>
            <p:cNvSpPr/>
            <p:nvPr/>
          </p:nvSpPr>
          <p:spPr>
            <a:xfrm>
              <a:off x="9056665" y="3905250"/>
              <a:ext cx="1527135" cy="17711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1CE1C04-E41A-4740-B27F-ADA367442878}"/>
                </a:ext>
              </a:extLst>
            </p:cNvPr>
            <p:cNvSpPr/>
            <p:nvPr/>
          </p:nvSpPr>
          <p:spPr>
            <a:xfrm>
              <a:off x="9056665" y="4124325"/>
              <a:ext cx="1527135" cy="18341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BBF0646A-5679-CC45-A1F4-93050AC2DFA1}"/>
              </a:ext>
            </a:extLst>
          </p:cNvPr>
          <p:cNvGrpSpPr/>
          <p:nvPr/>
        </p:nvGrpSpPr>
        <p:grpSpPr>
          <a:xfrm>
            <a:off x="9424938" y="5371330"/>
            <a:ext cx="1527135" cy="640614"/>
            <a:chOff x="9424938" y="5371330"/>
            <a:chExt cx="1527135" cy="640614"/>
          </a:xfrm>
        </p:grpSpPr>
        <p:sp>
          <p:nvSpPr>
            <p:cNvPr id="50" name="Rectangle 49">
              <a:extLst>
                <a:ext uri="{FF2B5EF4-FFF2-40B4-BE49-F238E27FC236}">
                  <a16:creationId xmlns:a16="http://schemas.microsoft.com/office/drawing/2014/main" id="{D2959DA6-B247-49CB-B20D-C700848BBDDD}"/>
                </a:ext>
              </a:extLst>
            </p:cNvPr>
            <p:cNvSpPr/>
            <p:nvPr/>
          </p:nvSpPr>
          <p:spPr>
            <a:xfrm>
              <a:off x="9424938" y="5371330"/>
              <a:ext cx="1527135" cy="1771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B3A327C-65B5-486B-BBF8-F46A884DABE8}"/>
                </a:ext>
              </a:extLst>
            </p:cNvPr>
            <p:cNvSpPr/>
            <p:nvPr/>
          </p:nvSpPr>
          <p:spPr>
            <a:xfrm>
              <a:off x="9424938" y="5599930"/>
              <a:ext cx="1527135" cy="17711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C5B8AD2A-3BD6-443C-A310-FCA460871273}"/>
                </a:ext>
              </a:extLst>
            </p:cNvPr>
            <p:cNvSpPr/>
            <p:nvPr/>
          </p:nvSpPr>
          <p:spPr>
            <a:xfrm>
              <a:off x="9424938" y="5828530"/>
              <a:ext cx="1527135" cy="18341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4" name="Straight Arrow Connector 53">
            <a:extLst>
              <a:ext uri="{FF2B5EF4-FFF2-40B4-BE49-F238E27FC236}">
                <a16:creationId xmlns:a16="http://schemas.microsoft.com/office/drawing/2014/main" id="{308D30E9-21D5-E74C-8BE7-4A7EA479BF47}"/>
              </a:ext>
            </a:extLst>
          </p:cNvPr>
          <p:cNvCxnSpPr/>
          <p:nvPr/>
        </p:nvCxnSpPr>
        <p:spPr>
          <a:xfrm>
            <a:off x="2768600" y="3208530"/>
            <a:ext cx="1181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614EE8D-EA6D-C342-9F89-D5E7140C56A6}"/>
              </a:ext>
            </a:extLst>
          </p:cNvPr>
          <p:cNvCxnSpPr/>
          <p:nvPr/>
        </p:nvCxnSpPr>
        <p:spPr>
          <a:xfrm>
            <a:off x="2762250" y="4409334"/>
            <a:ext cx="1181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064928A-2DAE-DF42-A696-DA9FE446E292}"/>
              </a:ext>
            </a:extLst>
          </p:cNvPr>
          <p:cNvCxnSpPr/>
          <p:nvPr/>
        </p:nvCxnSpPr>
        <p:spPr>
          <a:xfrm>
            <a:off x="2762250" y="5674367"/>
            <a:ext cx="11811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7F5F20A-0D8A-0440-8A0D-B2D994DA1B47}"/>
              </a:ext>
            </a:extLst>
          </p:cNvPr>
          <p:cNvCxnSpPr/>
          <p:nvPr/>
        </p:nvCxnSpPr>
        <p:spPr>
          <a:xfrm>
            <a:off x="8255000" y="3033392"/>
            <a:ext cx="1003300" cy="2337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FF4F0D4-17B1-1048-A93F-CA72E90511A3}"/>
              </a:ext>
            </a:extLst>
          </p:cNvPr>
          <p:cNvCxnSpPr/>
          <p:nvPr/>
        </p:nvCxnSpPr>
        <p:spPr>
          <a:xfrm flipV="1">
            <a:off x="8242300" y="2979930"/>
            <a:ext cx="1058486" cy="1200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81E5236-852C-E449-AA91-1A49CD793A83}"/>
              </a:ext>
            </a:extLst>
          </p:cNvPr>
          <p:cNvCxnSpPr/>
          <p:nvPr/>
        </p:nvCxnSpPr>
        <p:spPr>
          <a:xfrm>
            <a:off x="8255000" y="4654297"/>
            <a:ext cx="1003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A4A9F69-38CB-A34B-8A83-D805B19529B5}"/>
              </a:ext>
            </a:extLst>
          </p:cNvPr>
          <p:cNvCxnSpPr/>
          <p:nvPr/>
        </p:nvCxnSpPr>
        <p:spPr>
          <a:xfrm>
            <a:off x="8297486" y="5907260"/>
            <a:ext cx="1003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7683035-ACDA-6546-833D-1B0952138F68}"/>
              </a:ext>
            </a:extLst>
          </p:cNvPr>
          <p:cNvCxnSpPr/>
          <p:nvPr/>
        </p:nvCxnSpPr>
        <p:spPr>
          <a:xfrm>
            <a:off x="8297486" y="3405187"/>
            <a:ext cx="1003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2466EDF-43F0-6140-A202-158AFD2B46AE}"/>
              </a:ext>
            </a:extLst>
          </p:cNvPr>
          <p:cNvCxnSpPr/>
          <p:nvPr/>
        </p:nvCxnSpPr>
        <p:spPr>
          <a:xfrm>
            <a:off x="8242300" y="4409334"/>
            <a:ext cx="1058486" cy="1265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A5436270-AC90-E54A-985C-D515A90F0415}"/>
              </a:ext>
            </a:extLst>
          </p:cNvPr>
          <p:cNvCxnSpPr/>
          <p:nvPr/>
        </p:nvCxnSpPr>
        <p:spPr>
          <a:xfrm flipV="1">
            <a:off x="8264852" y="4320778"/>
            <a:ext cx="1035934" cy="1275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63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63AE-C3E7-4230-A5A7-138B8146EBBF}"/>
              </a:ext>
            </a:extLst>
          </p:cNvPr>
          <p:cNvSpPr>
            <a:spLocks noGrp="1"/>
          </p:cNvSpPr>
          <p:nvPr>
            <p:ph type="title"/>
          </p:nvPr>
        </p:nvSpPr>
        <p:spPr/>
        <p:txBody>
          <a:bodyPr/>
          <a:lstStyle/>
          <a:p>
            <a:r>
              <a:rPr lang="en-US" dirty="0"/>
              <a:t>Supported RDD Operations</a:t>
            </a:r>
            <a:br>
              <a:rPr lang="en-US" dirty="0">
                <a:latin typeface="+mj-ea"/>
                <a:cs typeface="+mj-ea"/>
              </a:rPr>
            </a:br>
            <a:r>
              <a:rPr lang="en-US" dirty="0"/>
              <a:t>Transformations examples (later for details)</a:t>
            </a:r>
          </a:p>
        </p:txBody>
      </p:sp>
      <p:sp>
        <p:nvSpPr>
          <p:cNvPr id="3" name="Content Placeholder 2">
            <a:extLst>
              <a:ext uri="{FF2B5EF4-FFF2-40B4-BE49-F238E27FC236}">
                <a16:creationId xmlns:a16="http://schemas.microsoft.com/office/drawing/2014/main" id="{D7C69F4D-5514-4651-9212-DB45839712EB}"/>
              </a:ext>
            </a:extLst>
          </p:cNvPr>
          <p:cNvSpPr>
            <a:spLocks noGrp="1"/>
          </p:cNvSpPr>
          <p:nvPr>
            <p:ph idx="1"/>
          </p:nvPr>
        </p:nvSpPr>
        <p:spPr>
          <a:xfrm>
            <a:off x="424070" y="1238132"/>
            <a:ext cx="10929730" cy="5619867"/>
          </a:xfrm>
        </p:spPr>
        <p:txBody>
          <a:bodyPr vert="horz" lIns="91440" tIns="45720" rIns="91440" bIns="45720" rtlCol="0" anchor="t">
            <a:normAutofit lnSpcReduction="10000"/>
          </a:bodyPr>
          <a:lstStyle/>
          <a:p>
            <a:r>
              <a:rPr lang="en-US" dirty="0"/>
              <a:t>Many are classic database operations</a:t>
            </a:r>
          </a:p>
          <a:p>
            <a:r>
              <a:rPr lang="en-US" dirty="0"/>
              <a:t>Map() - map function defined is applied to each element in the RDD</a:t>
            </a:r>
          </a:p>
          <a:p>
            <a:r>
              <a:rPr lang="en-US" dirty="0" err="1"/>
              <a:t>Flatmap</a:t>
            </a:r>
            <a:r>
              <a:rPr lang="en-US" dirty="0"/>
              <a:t>() - similar to map, but it can return a multiple new RDDs</a:t>
            </a:r>
          </a:p>
          <a:p>
            <a:r>
              <a:rPr lang="en-US" dirty="0"/>
              <a:t>Filter() - creates a new RDD after filtering out specifics from original RDD</a:t>
            </a:r>
          </a:p>
          <a:p>
            <a:r>
              <a:rPr lang="en-US" dirty="0" err="1"/>
              <a:t>MapPartitions</a:t>
            </a:r>
            <a:r>
              <a:rPr lang="en-US" dirty="0"/>
              <a:t>() - Works on RDD partitions, useful when distributed computation is done. </a:t>
            </a:r>
          </a:p>
          <a:p>
            <a:r>
              <a:rPr lang="en-US" dirty="0"/>
              <a:t>Union(dataset) - Performs union operation (putting them together in a single RDD) on RDDs</a:t>
            </a:r>
          </a:p>
          <a:p>
            <a:r>
              <a:rPr lang="en-US" dirty="0"/>
              <a:t>Intersect() - Finds the intersecting elements in RDDs and creating a new RDD</a:t>
            </a:r>
          </a:p>
          <a:p>
            <a:r>
              <a:rPr lang="en-US" dirty="0"/>
              <a:t>Distinct() - Finds out the distinct elements in RDDs and creating a new RDD</a:t>
            </a:r>
          </a:p>
          <a:p>
            <a:r>
              <a:rPr lang="en-US" dirty="0"/>
              <a:t>Join() - Performs inner or outer join on a dataset. </a:t>
            </a:r>
          </a:p>
        </p:txBody>
      </p:sp>
    </p:spTree>
    <p:extLst>
      <p:ext uri="{BB962C8B-B14F-4D97-AF65-F5344CB8AC3E}">
        <p14:creationId xmlns:p14="http://schemas.microsoft.com/office/powerpoint/2010/main" val="81314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7DA12-2782-48C5-8738-264268166478}"/>
              </a:ext>
            </a:extLst>
          </p:cNvPr>
          <p:cNvSpPr>
            <a:spLocks noGrp="1"/>
          </p:cNvSpPr>
          <p:nvPr>
            <p:ph type="title"/>
          </p:nvPr>
        </p:nvSpPr>
        <p:spPr/>
        <p:txBody>
          <a:bodyPr/>
          <a:lstStyle/>
          <a:p>
            <a:r>
              <a:rPr lang="en-US" dirty="0"/>
              <a:t>Supported RDD Operations</a:t>
            </a:r>
            <a:br>
              <a:rPr lang="en-US" dirty="0">
                <a:latin typeface="+mj-ea"/>
                <a:cs typeface="+mj-ea"/>
              </a:rPr>
            </a:br>
            <a:r>
              <a:rPr lang="en-US" dirty="0"/>
              <a:t>Actions</a:t>
            </a:r>
          </a:p>
        </p:txBody>
      </p:sp>
      <p:sp>
        <p:nvSpPr>
          <p:cNvPr id="3" name="Content Placeholder 2">
            <a:extLst>
              <a:ext uri="{FF2B5EF4-FFF2-40B4-BE49-F238E27FC236}">
                <a16:creationId xmlns:a16="http://schemas.microsoft.com/office/drawing/2014/main" id="{0FA29005-CE48-4727-B85B-3E38BEDAC939}"/>
              </a:ext>
            </a:extLst>
          </p:cNvPr>
          <p:cNvSpPr>
            <a:spLocks noGrp="1"/>
          </p:cNvSpPr>
          <p:nvPr>
            <p:ph idx="1"/>
          </p:nvPr>
        </p:nvSpPr>
        <p:spPr>
          <a:xfrm>
            <a:off x="225287" y="1243811"/>
            <a:ext cx="11688417" cy="5560234"/>
          </a:xfrm>
        </p:spPr>
        <p:txBody>
          <a:bodyPr vert="horz" lIns="91440" tIns="45720" rIns="91440" bIns="45720" rtlCol="0" anchor="t">
            <a:normAutofit/>
          </a:bodyPr>
          <a:lstStyle/>
          <a:p>
            <a:r>
              <a:rPr lang="en-US" dirty="0"/>
              <a:t>When you need to work with the actual dataset an action must</a:t>
            </a:r>
            <a:br>
              <a:rPr lang="en-US" dirty="0"/>
            </a:br>
            <a:r>
              <a:rPr lang="en-US" dirty="0"/>
              <a:t> be performed as transformations simply create new RDDs from other RDDs where actions actually produce values</a:t>
            </a:r>
          </a:p>
          <a:p>
            <a:pPr lvl="1"/>
            <a:r>
              <a:rPr lang="en-US" dirty="0"/>
              <a:t>Values are produced by actions by executing the RDD lineage graph </a:t>
            </a:r>
          </a:p>
          <a:p>
            <a:r>
              <a:rPr lang="en-US" dirty="0"/>
              <a:t>An action in Spark is an RDD operator that will produce a non-RDD value </a:t>
            </a:r>
          </a:p>
          <a:p>
            <a:pPr lvl="1"/>
            <a:r>
              <a:rPr lang="en-US" dirty="0"/>
              <a:t>These values are stored either in drivers or to an external storage system</a:t>
            </a:r>
          </a:p>
          <a:p>
            <a:r>
              <a:rPr lang="en-US" dirty="0"/>
              <a:t>Actions are what bring "laziness" of RDD to the spot light </a:t>
            </a:r>
          </a:p>
          <a:p>
            <a:pPr lvl="1"/>
            <a:r>
              <a:rPr lang="en-US" dirty="0"/>
              <a:t>Results are only computed when an action is called</a:t>
            </a:r>
          </a:p>
          <a:p>
            <a:pPr lvl="1"/>
            <a:r>
              <a:rPr lang="en-US" dirty="0"/>
              <a:t>Importance of synchronization key</a:t>
            </a:r>
          </a:p>
          <a:p>
            <a:r>
              <a:rPr lang="en-US" dirty="0"/>
              <a:t>Action are one way of sending data from the Executor to the driver and the other is accumulators </a:t>
            </a:r>
          </a:p>
        </p:txBody>
      </p:sp>
    </p:spTree>
    <p:extLst>
      <p:ext uri="{BB962C8B-B14F-4D97-AF65-F5344CB8AC3E}">
        <p14:creationId xmlns:p14="http://schemas.microsoft.com/office/powerpoint/2010/main" val="254980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5A5B-8222-4043-A33C-91821182B7F1}"/>
              </a:ext>
            </a:extLst>
          </p:cNvPr>
          <p:cNvSpPr>
            <a:spLocks noGrp="1"/>
          </p:cNvSpPr>
          <p:nvPr>
            <p:ph type="title"/>
          </p:nvPr>
        </p:nvSpPr>
        <p:spPr/>
        <p:txBody>
          <a:bodyPr/>
          <a:lstStyle/>
          <a:p>
            <a:r>
              <a:rPr lang="en-US" dirty="0"/>
              <a:t>Supported RDD Operations</a:t>
            </a:r>
            <a:br>
              <a:rPr lang="en-US" dirty="0"/>
            </a:br>
            <a:r>
              <a:rPr lang="en-US" dirty="0"/>
              <a:t>Actions Examples </a:t>
            </a:r>
          </a:p>
        </p:txBody>
      </p:sp>
      <p:sp>
        <p:nvSpPr>
          <p:cNvPr id="3" name="Content Placeholder 2">
            <a:extLst>
              <a:ext uri="{FF2B5EF4-FFF2-40B4-BE49-F238E27FC236}">
                <a16:creationId xmlns:a16="http://schemas.microsoft.com/office/drawing/2014/main" id="{AC1262AE-3EF9-4322-9638-F444BE91B5A0}"/>
              </a:ext>
            </a:extLst>
          </p:cNvPr>
          <p:cNvSpPr>
            <a:spLocks noGrp="1"/>
          </p:cNvSpPr>
          <p:nvPr>
            <p:ph idx="1"/>
          </p:nvPr>
        </p:nvSpPr>
        <p:spPr/>
        <p:txBody>
          <a:bodyPr vert="horz" lIns="91440" tIns="45720" rIns="91440" bIns="45720" rtlCol="0" anchor="t">
            <a:normAutofit/>
          </a:bodyPr>
          <a:lstStyle/>
          <a:p>
            <a:r>
              <a:rPr lang="en-US" dirty="0"/>
              <a:t>Count()</a:t>
            </a:r>
          </a:p>
          <a:p>
            <a:r>
              <a:rPr lang="en-US" dirty="0"/>
              <a:t>Collect()</a:t>
            </a:r>
          </a:p>
          <a:p>
            <a:r>
              <a:rPr lang="en-US" dirty="0"/>
              <a:t>Take()</a:t>
            </a:r>
          </a:p>
          <a:p>
            <a:r>
              <a:rPr lang="en-US" dirty="0"/>
              <a:t>Top()</a:t>
            </a:r>
          </a:p>
          <a:p>
            <a:r>
              <a:rPr lang="en-US" dirty="0" err="1"/>
              <a:t>CountByValue</a:t>
            </a:r>
            <a:r>
              <a:rPr lang="en-US" dirty="0"/>
              <a:t>()</a:t>
            </a:r>
          </a:p>
          <a:p>
            <a:r>
              <a:rPr lang="en-US" dirty="0"/>
              <a:t>Reduce()</a:t>
            </a:r>
          </a:p>
          <a:p>
            <a:r>
              <a:rPr lang="en-US" dirty="0"/>
              <a:t>Fold()</a:t>
            </a:r>
          </a:p>
          <a:p>
            <a:r>
              <a:rPr lang="en-US" dirty="0"/>
              <a:t>Aggregate()</a:t>
            </a:r>
          </a:p>
          <a:p>
            <a:r>
              <a:rPr lang="en-US" dirty="0" err="1"/>
              <a:t>Foreach</a:t>
            </a:r>
            <a:r>
              <a:rPr lang="en-US" dirty="0"/>
              <a:t>()</a:t>
            </a:r>
          </a:p>
        </p:txBody>
      </p:sp>
    </p:spTree>
    <p:extLst>
      <p:ext uri="{BB962C8B-B14F-4D97-AF65-F5344CB8AC3E}">
        <p14:creationId xmlns:p14="http://schemas.microsoft.com/office/powerpoint/2010/main" val="367522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DA17-2334-447A-9A5A-F6D724A77E3F}"/>
              </a:ext>
            </a:extLst>
          </p:cNvPr>
          <p:cNvSpPr>
            <a:spLocks noGrp="1"/>
          </p:cNvSpPr>
          <p:nvPr>
            <p:ph type="title"/>
          </p:nvPr>
        </p:nvSpPr>
        <p:spPr/>
        <p:txBody>
          <a:bodyPr/>
          <a:lstStyle/>
          <a:p>
            <a:r>
              <a:rPr lang="en-US" dirty="0"/>
              <a:t>Transformations vs. Actions </a:t>
            </a:r>
          </a:p>
        </p:txBody>
      </p:sp>
      <p:sp>
        <p:nvSpPr>
          <p:cNvPr id="3" name="Content Placeholder 2">
            <a:extLst>
              <a:ext uri="{FF2B5EF4-FFF2-40B4-BE49-F238E27FC236}">
                <a16:creationId xmlns:a16="http://schemas.microsoft.com/office/drawing/2014/main" id="{315D7A6C-1185-46D2-8939-31DD91F98136}"/>
              </a:ext>
            </a:extLst>
          </p:cNvPr>
          <p:cNvSpPr>
            <a:spLocks noGrp="1"/>
          </p:cNvSpPr>
          <p:nvPr>
            <p:ph sz="half" idx="1"/>
          </p:nvPr>
        </p:nvSpPr>
        <p:spPr/>
        <p:txBody>
          <a:bodyPr/>
          <a:lstStyle/>
          <a:p>
            <a:r>
              <a:rPr lang="en-US" dirty="0"/>
              <a:t>Transformations generate a new modified RDD based off the parent RDD</a:t>
            </a:r>
          </a:p>
        </p:txBody>
      </p:sp>
      <p:sp>
        <p:nvSpPr>
          <p:cNvPr id="4" name="Content Placeholder 3">
            <a:extLst>
              <a:ext uri="{FF2B5EF4-FFF2-40B4-BE49-F238E27FC236}">
                <a16:creationId xmlns:a16="http://schemas.microsoft.com/office/drawing/2014/main" id="{DBC59C6F-4ED4-4BED-868E-4612C02C50B6}"/>
              </a:ext>
            </a:extLst>
          </p:cNvPr>
          <p:cNvSpPr>
            <a:spLocks noGrp="1"/>
          </p:cNvSpPr>
          <p:nvPr>
            <p:ph sz="half" idx="2"/>
          </p:nvPr>
        </p:nvSpPr>
        <p:spPr/>
        <p:txBody>
          <a:bodyPr/>
          <a:lstStyle/>
          <a:p>
            <a:r>
              <a:rPr lang="en-US" dirty="0"/>
              <a:t>Actions return values from the computation performed on the RDD</a:t>
            </a:r>
          </a:p>
        </p:txBody>
      </p:sp>
    </p:spTree>
    <p:extLst>
      <p:ext uri="{BB962C8B-B14F-4D97-AF65-F5344CB8AC3E}">
        <p14:creationId xmlns:p14="http://schemas.microsoft.com/office/powerpoint/2010/main" val="426346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4D99-0BAD-224D-9BB7-CFB6F2956D3B}"/>
              </a:ext>
            </a:extLst>
          </p:cNvPr>
          <p:cNvSpPr>
            <a:spLocks noGrp="1"/>
          </p:cNvSpPr>
          <p:nvPr>
            <p:ph type="title"/>
          </p:nvPr>
        </p:nvSpPr>
        <p:spPr/>
        <p:txBody>
          <a:bodyPr/>
          <a:lstStyle/>
          <a:p>
            <a:r>
              <a:rPr lang="en-US" dirty="0"/>
              <a:t>RDD Operations</a:t>
            </a:r>
          </a:p>
        </p:txBody>
      </p:sp>
      <p:sp>
        <p:nvSpPr>
          <p:cNvPr id="3" name="Content Placeholder 2">
            <a:extLst>
              <a:ext uri="{FF2B5EF4-FFF2-40B4-BE49-F238E27FC236}">
                <a16:creationId xmlns:a16="http://schemas.microsoft.com/office/drawing/2014/main" id="{B3480CD3-9889-6F42-AE9C-4449091FDD82}"/>
              </a:ext>
            </a:extLst>
          </p:cNvPr>
          <p:cNvSpPr>
            <a:spLocks noGrp="1"/>
          </p:cNvSpPr>
          <p:nvPr>
            <p:ph idx="1"/>
          </p:nvPr>
        </p:nvSpPr>
        <p:spPr/>
        <p:txBody>
          <a:bodyPr/>
          <a:lstStyle/>
          <a:p>
            <a:r>
              <a:rPr lang="en-US" dirty="0"/>
              <a:t>1. </a:t>
            </a:r>
            <a:r>
              <a:rPr lang="en-US" b="1" dirty="0"/>
              <a:t>Transformations</a:t>
            </a:r>
            <a:r>
              <a:rPr lang="en-US" dirty="0"/>
              <a:t>: define new RDDs based on the current one.</a:t>
            </a:r>
          </a:p>
          <a:p>
            <a:pPr lvl="1"/>
            <a:r>
              <a:rPr lang="en-US" dirty="0"/>
              <a:t>e.g., filter, map, </a:t>
            </a:r>
            <a:r>
              <a:rPr lang="en-US" dirty="0" err="1"/>
              <a:t>flatMap</a:t>
            </a:r>
            <a:r>
              <a:rPr lang="en-US" dirty="0"/>
              <a:t>, reduce, etc.</a:t>
            </a:r>
          </a:p>
          <a:p>
            <a:pPr lvl="1"/>
            <a:endParaRPr lang="en-US" dirty="0"/>
          </a:p>
          <a:p>
            <a:pPr lvl="1"/>
            <a:endParaRPr lang="en-US" dirty="0"/>
          </a:p>
          <a:p>
            <a:endParaRPr lang="en-US" dirty="0"/>
          </a:p>
          <a:p>
            <a:endParaRPr lang="en-US" dirty="0"/>
          </a:p>
          <a:p>
            <a:r>
              <a:rPr lang="en-US" dirty="0"/>
              <a:t>2. </a:t>
            </a:r>
            <a:r>
              <a:rPr lang="en-US" b="1" dirty="0"/>
              <a:t>Actions</a:t>
            </a:r>
            <a:r>
              <a:rPr lang="en-US" dirty="0"/>
              <a:t>: return values.</a:t>
            </a:r>
          </a:p>
          <a:p>
            <a:pPr lvl="1"/>
            <a:r>
              <a:rPr lang="en-US" dirty="0"/>
              <a:t>e.g., count, sum, collect, etc.</a:t>
            </a:r>
          </a:p>
        </p:txBody>
      </p:sp>
      <p:grpSp>
        <p:nvGrpSpPr>
          <p:cNvPr id="11" name="Group 10">
            <a:extLst>
              <a:ext uri="{FF2B5EF4-FFF2-40B4-BE49-F238E27FC236}">
                <a16:creationId xmlns:a16="http://schemas.microsoft.com/office/drawing/2014/main" id="{BF5B8C2C-2105-3E46-B363-F60B1E7BEB40}"/>
              </a:ext>
            </a:extLst>
          </p:cNvPr>
          <p:cNvGrpSpPr/>
          <p:nvPr/>
        </p:nvGrpSpPr>
        <p:grpSpPr>
          <a:xfrm>
            <a:off x="3685931" y="2845777"/>
            <a:ext cx="750277" cy="1508369"/>
            <a:chOff x="2149231" y="2680677"/>
            <a:chExt cx="750277" cy="1508369"/>
          </a:xfrm>
        </p:grpSpPr>
        <p:sp>
          <p:nvSpPr>
            <p:cNvPr id="10" name="Rectangle 9">
              <a:extLst>
                <a:ext uri="{FF2B5EF4-FFF2-40B4-BE49-F238E27FC236}">
                  <a16:creationId xmlns:a16="http://schemas.microsoft.com/office/drawing/2014/main" id="{D8D6D404-6132-8C43-81CF-9F02B82644AF}"/>
                </a:ext>
              </a:extLst>
            </p:cNvPr>
            <p:cNvSpPr/>
            <p:nvPr/>
          </p:nvSpPr>
          <p:spPr>
            <a:xfrm>
              <a:off x="2149231" y="2680677"/>
              <a:ext cx="750277" cy="15083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8C55C674-283F-FD41-997D-AB413AC47981}"/>
                </a:ext>
              </a:extLst>
            </p:cNvPr>
            <p:cNvSpPr/>
            <p:nvPr/>
          </p:nvSpPr>
          <p:spPr>
            <a:xfrm>
              <a:off x="2214563" y="2757488"/>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5FD5BA-D985-9F49-BC1E-5AD918D8BE56}"/>
                </a:ext>
              </a:extLst>
            </p:cNvPr>
            <p:cNvSpPr/>
            <p:nvPr/>
          </p:nvSpPr>
          <p:spPr>
            <a:xfrm>
              <a:off x="2214563" y="3103772"/>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93D384-B77E-3440-8053-9D9968E71E65}"/>
                </a:ext>
              </a:extLst>
            </p:cNvPr>
            <p:cNvSpPr/>
            <p:nvPr/>
          </p:nvSpPr>
          <p:spPr>
            <a:xfrm>
              <a:off x="2214563" y="3450056"/>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DCF4AF-5AB0-254F-A247-41DEE0D50524}"/>
                </a:ext>
              </a:extLst>
            </p:cNvPr>
            <p:cNvSpPr/>
            <p:nvPr/>
          </p:nvSpPr>
          <p:spPr>
            <a:xfrm>
              <a:off x="2214563" y="3796340"/>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ight Arrow 8">
            <a:extLst>
              <a:ext uri="{FF2B5EF4-FFF2-40B4-BE49-F238E27FC236}">
                <a16:creationId xmlns:a16="http://schemas.microsoft.com/office/drawing/2014/main" id="{4D1EF54A-3399-BE40-A2C7-76B2A50679E7}"/>
              </a:ext>
            </a:extLst>
          </p:cNvPr>
          <p:cNvSpPr/>
          <p:nvPr/>
        </p:nvSpPr>
        <p:spPr>
          <a:xfrm>
            <a:off x="4941277" y="3430954"/>
            <a:ext cx="1266092" cy="336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356DB9D-D356-9543-A4AB-D2B6F685E619}"/>
              </a:ext>
            </a:extLst>
          </p:cNvPr>
          <p:cNvGrpSpPr/>
          <p:nvPr/>
        </p:nvGrpSpPr>
        <p:grpSpPr>
          <a:xfrm>
            <a:off x="6712438" y="2877117"/>
            <a:ext cx="750277" cy="1508369"/>
            <a:chOff x="2149231" y="2680677"/>
            <a:chExt cx="750277" cy="1508369"/>
          </a:xfrm>
        </p:grpSpPr>
        <p:sp>
          <p:nvSpPr>
            <p:cNvPr id="13" name="Rectangle 12">
              <a:extLst>
                <a:ext uri="{FF2B5EF4-FFF2-40B4-BE49-F238E27FC236}">
                  <a16:creationId xmlns:a16="http://schemas.microsoft.com/office/drawing/2014/main" id="{4206B7F5-D948-9142-B5AD-D7E59A210150}"/>
                </a:ext>
              </a:extLst>
            </p:cNvPr>
            <p:cNvSpPr/>
            <p:nvPr/>
          </p:nvSpPr>
          <p:spPr>
            <a:xfrm>
              <a:off x="2149231" y="2680677"/>
              <a:ext cx="750277" cy="15083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629A04F8-F4E3-1F4B-8011-145F60C70D04}"/>
                </a:ext>
              </a:extLst>
            </p:cNvPr>
            <p:cNvSpPr/>
            <p:nvPr/>
          </p:nvSpPr>
          <p:spPr>
            <a:xfrm>
              <a:off x="2214563" y="2757488"/>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A1F3531-5FDB-4143-8137-4CEE8897163E}"/>
                </a:ext>
              </a:extLst>
            </p:cNvPr>
            <p:cNvSpPr/>
            <p:nvPr/>
          </p:nvSpPr>
          <p:spPr>
            <a:xfrm>
              <a:off x="2214563" y="3103772"/>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1BAC19-04D6-9A4C-A20B-AFDEDBD264A2}"/>
                </a:ext>
              </a:extLst>
            </p:cNvPr>
            <p:cNvSpPr/>
            <p:nvPr/>
          </p:nvSpPr>
          <p:spPr>
            <a:xfrm>
              <a:off x="2214563" y="3450056"/>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695DCA-760D-E440-BBD8-F5C569C01404}"/>
                </a:ext>
              </a:extLst>
            </p:cNvPr>
            <p:cNvSpPr/>
            <p:nvPr/>
          </p:nvSpPr>
          <p:spPr>
            <a:xfrm>
              <a:off x="2214563" y="3796340"/>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ular Callout 19">
            <a:extLst>
              <a:ext uri="{FF2B5EF4-FFF2-40B4-BE49-F238E27FC236}">
                <a16:creationId xmlns:a16="http://schemas.microsoft.com/office/drawing/2014/main" id="{C3C48145-30D0-B646-9340-BCB052E3ADD9}"/>
              </a:ext>
            </a:extLst>
          </p:cNvPr>
          <p:cNvSpPr/>
          <p:nvPr/>
        </p:nvSpPr>
        <p:spPr>
          <a:xfrm>
            <a:off x="2374900" y="2922588"/>
            <a:ext cx="1016000" cy="508366"/>
          </a:xfrm>
          <a:prstGeom prst="wedgeRoundRectCallout">
            <a:avLst>
              <a:gd name="adj1" fmla="val 70417"/>
              <a:gd name="adj2" fmla="val 275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RDD</a:t>
            </a:r>
          </a:p>
        </p:txBody>
      </p:sp>
      <p:sp>
        <p:nvSpPr>
          <p:cNvPr id="21" name="Rounded Rectangular Callout 20">
            <a:extLst>
              <a:ext uri="{FF2B5EF4-FFF2-40B4-BE49-F238E27FC236}">
                <a16:creationId xmlns:a16="http://schemas.microsoft.com/office/drawing/2014/main" id="{20F45410-448D-1C43-B46C-C04FF8F326C0}"/>
              </a:ext>
            </a:extLst>
          </p:cNvPr>
          <p:cNvSpPr/>
          <p:nvPr/>
        </p:nvSpPr>
        <p:spPr>
          <a:xfrm>
            <a:off x="7967784" y="2922588"/>
            <a:ext cx="1138116" cy="508366"/>
          </a:xfrm>
          <a:prstGeom prst="wedgeRoundRectCallout">
            <a:avLst>
              <a:gd name="adj1" fmla="val -90833"/>
              <a:gd name="adj2" fmla="val 2252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New RDD</a:t>
            </a:r>
          </a:p>
        </p:txBody>
      </p:sp>
      <p:grpSp>
        <p:nvGrpSpPr>
          <p:cNvPr id="22" name="Group 21">
            <a:extLst>
              <a:ext uri="{FF2B5EF4-FFF2-40B4-BE49-F238E27FC236}">
                <a16:creationId xmlns:a16="http://schemas.microsoft.com/office/drawing/2014/main" id="{12D3A7D4-DD5D-8948-9EC4-C11640F5338E}"/>
              </a:ext>
            </a:extLst>
          </p:cNvPr>
          <p:cNvGrpSpPr/>
          <p:nvPr/>
        </p:nvGrpSpPr>
        <p:grpSpPr>
          <a:xfrm>
            <a:off x="6708531" y="4953977"/>
            <a:ext cx="750277" cy="1508369"/>
            <a:chOff x="2149231" y="2680677"/>
            <a:chExt cx="750277" cy="1508369"/>
          </a:xfrm>
        </p:grpSpPr>
        <p:sp>
          <p:nvSpPr>
            <p:cNvPr id="23" name="Rectangle 22">
              <a:extLst>
                <a:ext uri="{FF2B5EF4-FFF2-40B4-BE49-F238E27FC236}">
                  <a16:creationId xmlns:a16="http://schemas.microsoft.com/office/drawing/2014/main" id="{F0B2CB21-5F04-2C4E-8070-A97087253AD4}"/>
                </a:ext>
              </a:extLst>
            </p:cNvPr>
            <p:cNvSpPr/>
            <p:nvPr/>
          </p:nvSpPr>
          <p:spPr>
            <a:xfrm>
              <a:off x="2149231" y="2680677"/>
              <a:ext cx="750277" cy="15083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8FEA3F62-BEAF-314E-9210-8CF9993D238C}"/>
                </a:ext>
              </a:extLst>
            </p:cNvPr>
            <p:cNvSpPr/>
            <p:nvPr/>
          </p:nvSpPr>
          <p:spPr>
            <a:xfrm>
              <a:off x="2214563" y="2757488"/>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024A49-C74E-4943-A493-B23AD4A6422E}"/>
                </a:ext>
              </a:extLst>
            </p:cNvPr>
            <p:cNvSpPr/>
            <p:nvPr/>
          </p:nvSpPr>
          <p:spPr>
            <a:xfrm>
              <a:off x="2214563" y="3103772"/>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A020EA2-D6F3-B849-909A-3518C9EC28BD}"/>
                </a:ext>
              </a:extLst>
            </p:cNvPr>
            <p:cNvSpPr/>
            <p:nvPr/>
          </p:nvSpPr>
          <p:spPr>
            <a:xfrm>
              <a:off x="2214563" y="3450056"/>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4893E6-E10A-FC49-A441-DD01E627EFDE}"/>
                </a:ext>
              </a:extLst>
            </p:cNvPr>
            <p:cNvSpPr/>
            <p:nvPr/>
          </p:nvSpPr>
          <p:spPr>
            <a:xfrm>
              <a:off x="2214563" y="3796340"/>
              <a:ext cx="615723" cy="312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ight Arrow 27">
            <a:extLst>
              <a:ext uri="{FF2B5EF4-FFF2-40B4-BE49-F238E27FC236}">
                <a16:creationId xmlns:a16="http://schemas.microsoft.com/office/drawing/2014/main" id="{F2E477EC-E2E2-DC4C-8376-E5CCECACAE82}"/>
              </a:ext>
            </a:extLst>
          </p:cNvPr>
          <p:cNvSpPr/>
          <p:nvPr/>
        </p:nvSpPr>
        <p:spPr>
          <a:xfrm>
            <a:off x="7963877" y="5539154"/>
            <a:ext cx="1266092" cy="336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ular Callout 34">
            <a:extLst>
              <a:ext uri="{FF2B5EF4-FFF2-40B4-BE49-F238E27FC236}">
                <a16:creationId xmlns:a16="http://schemas.microsoft.com/office/drawing/2014/main" id="{257FC04E-0187-814C-AA25-74226230A3E3}"/>
              </a:ext>
            </a:extLst>
          </p:cNvPr>
          <p:cNvSpPr/>
          <p:nvPr/>
        </p:nvSpPr>
        <p:spPr>
          <a:xfrm>
            <a:off x="5397500" y="5030788"/>
            <a:ext cx="1016000" cy="508366"/>
          </a:xfrm>
          <a:prstGeom prst="wedgeRoundRectCallout">
            <a:avLst>
              <a:gd name="adj1" fmla="val 70417"/>
              <a:gd name="adj2" fmla="val 275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RDD</a:t>
            </a:r>
          </a:p>
        </p:txBody>
      </p:sp>
      <p:sp>
        <p:nvSpPr>
          <p:cNvPr id="36" name="Rounded Rectangular Callout 35">
            <a:extLst>
              <a:ext uri="{FF2B5EF4-FFF2-40B4-BE49-F238E27FC236}">
                <a16:creationId xmlns:a16="http://schemas.microsoft.com/office/drawing/2014/main" id="{61958389-3AFA-A447-924D-15F255875CC9}"/>
              </a:ext>
            </a:extLst>
          </p:cNvPr>
          <p:cNvSpPr/>
          <p:nvPr/>
        </p:nvSpPr>
        <p:spPr>
          <a:xfrm>
            <a:off x="9619569" y="5453001"/>
            <a:ext cx="1138116" cy="508366"/>
          </a:xfrm>
          <a:prstGeom prst="wedgeRoundRectCallout">
            <a:avLst>
              <a:gd name="adj1" fmla="val -19417"/>
              <a:gd name="adj2" fmla="val 2752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Value</a:t>
            </a:r>
          </a:p>
        </p:txBody>
      </p:sp>
    </p:spTree>
    <p:extLst>
      <p:ext uri="{BB962C8B-B14F-4D97-AF65-F5344CB8AC3E}">
        <p14:creationId xmlns:p14="http://schemas.microsoft.com/office/powerpoint/2010/main" val="338417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2C40-DE46-AF41-B79B-1940B45C7991}"/>
              </a:ext>
            </a:extLst>
          </p:cNvPr>
          <p:cNvSpPr>
            <a:spLocks noGrp="1"/>
          </p:cNvSpPr>
          <p:nvPr>
            <p:ph type="title"/>
          </p:nvPr>
        </p:nvSpPr>
        <p:spPr/>
        <p:txBody>
          <a:bodyPr>
            <a:normAutofit/>
          </a:bodyPr>
          <a:lstStyle/>
          <a:p>
            <a:r>
              <a:rPr lang="en-US" sz="4000" b="1" dirty="0"/>
              <a:t>Transformations</a:t>
            </a:r>
            <a:r>
              <a:rPr lang="en-US" sz="4000" dirty="0"/>
              <a:t>: map, </a:t>
            </a:r>
            <a:r>
              <a:rPr lang="en-US" sz="4000" dirty="0" err="1"/>
              <a:t>flatMap</a:t>
            </a:r>
            <a:r>
              <a:rPr lang="en-US" sz="4000" dirty="0"/>
              <a:t> and </a:t>
            </a:r>
            <a:r>
              <a:rPr lang="en-US" sz="4000" dirty="0" err="1"/>
              <a:t>reduceByKey</a:t>
            </a:r>
            <a:endParaRPr lang="en-US" sz="4000" dirty="0"/>
          </a:p>
        </p:txBody>
      </p:sp>
      <p:graphicFrame>
        <p:nvGraphicFramePr>
          <p:cNvPr id="4" name="Content Placeholder 3">
            <a:extLst>
              <a:ext uri="{FF2B5EF4-FFF2-40B4-BE49-F238E27FC236}">
                <a16:creationId xmlns:a16="http://schemas.microsoft.com/office/drawing/2014/main" id="{98BE58E5-8644-2741-A12C-2B2110D3B04C}"/>
              </a:ext>
            </a:extLst>
          </p:cNvPr>
          <p:cNvGraphicFramePr>
            <a:graphicFrameLocks noGrp="1"/>
          </p:cNvGraphicFramePr>
          <p:nvPr>
            <p:ph idx="1"/>
            <p:extLst/>
          </p:nvPr>
        </p:nvGraphicFramePr>
        <p:xfrm>
          <a:off x="1655989" y="1690688"/>
          <a:ext cx="8705850" cy="975360"/>
        </p:xfrm>
        <a:graphic>
          <a:graphicData uri="http://schemas.openxmlformats.org/drawingml/2006/table">
            <a:tbl>
              <a:tblPr/>
              <a:tblGrid>
                <a:gridCol w="4352925">
                  <a:extLst>
                    <a:ext uri="{9D8B030D-6E8A-4147-A177-3AD203B41FA5}">
                      <a16:colId xmlns:a16="http://schemas.microsoft.com/office/drawing/2014/main" val="2826486607"/>
                    </a:ext>
                  </a:extLst>
                </a:gridCol>
                <a:gridCol w="4352925">
                  <a:extLst>
                    <a:ext uri="{9D8B030D-6E8A-4147-A177-3AD203B41FA5}">
                      <a16:colId xmlns:a16="http://schemas.microsoft.com/office/drawing/2014/main" val="2509132527"/>
                    </a:ext>
                  </a:extLst>
                </a:gridCol>
              </a:tblGrid>
              <a:tr h="0">
                <a:tc>
                  <a:txBody>
                    <a:bodyPr/>
                    <a:lstStyle/>
                    <a:p>
                      <a:pPr algn="l" fontAlgn="t"/>
                      <a:r>
                        <a:rPr lang="en-US" b="1" dirty="0">
                          <a:effectLst/>
                        </a:rPr>
                        <a:t>map</a:t>
                      </a:r>
                      <a:r>
                        <a:rPr lang="en-US" dirty="0">
                          <a:effectLst/>
                        </a:rPr>
                        <a:t>(</a:t>
                      </a:r>
                      <a:r>
                        <a:rPr lang="en-US" i="1" dirty="0" err="1">
                          <a:effectLst/>
                        </a:rPr>
                        <a:t>func</a:t>
                      </a:r>
                      <a:r>
                        <a:rPr lang="en-US" dirty="0">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dirty="0">
                          <a:effectLst/>
                        </a:rPr>
                        <a:t>Return a new distributed dataset formed by passing each element of the source through a function </a:t>
                      </a:r>
                      <a:r>
                        <a:rPr lang="en-US" i="1" dirty="0" err="1">
                          <a:effectLst/>
                        </a:rPr>
                        <a:t>func</a:t>
                      </a:r>
                      <a:r>
                        <a:rPr lang="en-US" dirty="0">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408731"/>
                  </a:ext>
                </a:extLst>
              </a:tr>
            </a:tbl>
          </a:graphicData>
        </a:graphic>
      </p:graphicFrame>
      <p:graphicFrame>
        <p:nvGraphicFramePr>
          <p:cNvPr id="5" name="Table 4">
            <a:extLst>
              <a:ext uri="{FF2B5EF4-FFF2-40B4-BE49-F238E27FC236}">
                <a16:creationId xmlns:a16="http://schemas.microsoft.com/office/drawing/2014/main" id="{4C64F202-3377-5649-BFD6-A8EF95AF7B58}"/>
              </a:ext>
            </a:extLst>
          </p:cNvPr>
          <p:cNvGraphicFramePr>
            <a:graphicFrameLocks noGrp="1"/>
          </p:cNvGraphicFramePr>
          <p:nvPr>
            <p:extLst/>
          </p:nvPr>
        </p:nvGraphicFramePr>
        <p:xfrm>
          <a:off x="1655989" y="2666048"/>
          <a:ext cx="8705850" cy="1249680"/>
        </p:xfrm>
        <a:graphic>
          <a:graphicData uri="http://schemas.openxmlformats.org/drawingml/2006/table">
            <a:tbl>
              <a:tblPr/>
              <a:tblGrid>
                <a:gridCol w="4352925">
                  <a:extLst>
                    <a:ext uri="{9D8B030D-6E8A-4147-A177-3AD203B41FA5}">
                      <a16:colId xmlns:a16="http://schemas.microsoft.com/office/drawing/2014/main" val="2239589401"/>
                    </a:ext>
                  </a:extLst>
                </a:gridCol>
                <a:gridCol w="4352925">
                  <a:extLst>
                    <a:ext uri="{9D8B030D-6E8A-4147-A177-3AD203B41FA5}">
                      <a16:colId xmlns:a16="http://schemas.microsoft.com/office/drawing/2014/main" val="3320462039"/>
                    </a:ext>
                  </a:extLst>
                </a:gridCol>
              </a:tblGrid>
              <a:tr h="0">
                <a:tc>
                  <a:txBody>
                    <a:bodyPr/>
                    <a:lstStyle/>
                    <a:p>
                      <a:pPr algn="l" fontAlgn="t"/>
                      <a:r>
                        <a:rPr lang="en-US" b="1" dirty="0" err="1">
                          <a:effectLst/>
                        </a:rPr>
                        <a:t>flatMap</a:t>
                      </a:r>
                      <a:r>
                        <a:rPr lang="en-US" dirty="0">
                          <a:effectLst/>
                        </a:rPr>
                        <a:t>(</a:t>
                      </a:r>
                      <a:r>
                        <a:rPr lang="en-US" i="1" dirty="0" err="1">
                          <a:effectLst/>
                        </a:rPr>
                        <a:t>func</a:t>
                      </a:r>
                      <a:r>
                        <a:rPr lang="en-US" dirty="0">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dirty="0">
                          <a:effectLst/>
                        </a:rPr>
                        <a:t>Similar to map, but each input item can be mapped to 0 or more output items (so </a:t>
                      </a:r>
                      <a:r>
                        <a:rPr lang="en-US" i="1" dirty="0" err="1">
                          <a:effectLst/>
                        </a:rPr>
                        <a:t>func</a:t>
                      </a:r>
                      <a:r>
                        <a:rPr lang="en-US" i="1" dirty="0">
                          <a:effectLst/>
                        </a:rPr>
                        <a:t> </a:t>
                      </a:r>
                      <a:r>
                        <a:rPr lang="en-US" dirty="0">
                          <a:effectLst/>
                        </a:rPr>
                        <a:t>should return a </a:t>
                      </a:r>
                      <a:r>
                        <a:rPr lang="en-US" dirty="0" err="1">
                          <a:effectLst/>
                        </a:rPr>
                        <a:t>Seq</a:t>
                      </a:r>
                      <a:r>
                        <a:rPr lang="en-US" dirty="0">
                          <a:effectLst/>
                        </a:rPr>
                        <a:t> rather than a single item).</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008631"/>
                  </a:ext>
                </a:extLst>
              </a:tr>
            </a:tbl>
          </a:graphicData>
        </a:graphic>
      </p:graphicFrame>
      <p:graphicFrame>
        <p:nvGraphicFramePr>
          <p:cNvPr id="6" name="Table 5">
            <a:extLst>
              <a:ext uri="{FF2B5EF4-FFF2-40B4-BE49-F238E27FC236}">
                <a16:creationId xmlns:a16="http://schemas.microsoft.com/office/drawing/2014/main" id="{89392718-D96C-1047-9E81-3AA002F391C7}"/>
              </a:ext>
            </a:extLst>
          </p:cNvPr>
          <p:cNvGraphicFramePr>
            <a:graphicFrameLocks noGrp="1"/>
          </p:cNvGraphicFramePr>
          <p:nvPr>
            <p:extLst/>
          </p:nvPr>
        </p:nvGraphicFramePr>
        <p:xfrm>
          <a:off x="1655989" y="3925572"/>
          <a:ext cx="8705850" cy="2072640"/>
        </p:xfrm>
        <a:graphic>
          <a:graphicData uri="http://schemas.openxmlformats.org/drawingml/2006/table">
            <a:tbl>
              <a:tblPr/>
              <a:tblGrid>
                <a:gridCol w="4352925">
                  <a:extLst>
                    <a:ext uri="{9D8B030D-6E8A-4147-A177-3AD203B41FA5}">
                      <a16:colId xmlns:a16="http://schemas.microsoft.com/office/drawing/2014/main" val="2756711426"/>
                    </a:ext>
                  </a:extLst>
                </a:gridCol>
                <a:gridCol w="4352925">
                  <a:extLst>
                    <a:ext uri="{9D8B030D-6E8A-4147-A177-3AD203B41FA5}">
                      <a16:colId xmlns:a16="http://schemas.microsoft.com/office/drawing/2014/main" val="2538091654"/>
                    </a:ext>
                  </a:extLst>
                </a:gridCol>
              </a:tblGrid>
              <a:tr h="0">
                <a:tc>
                  <a:txBody>
                    <a:bodyPr/>
                    <a:lstStyle/>
                    <a:p>
                      <a:pPr algn="l" fontAlgn="t"/>
                      <a:r>
                        <a:rPr lang="en-US" b="1" dirty="0" err="1">
                          <a:effectLst/>
                        </a:rPr>
                        <a:t>reduceByKey</a:t>
                      </a:r>
                      <a:r>
                        <a:rPr lang="en-US" dirty="0">
                          <a:effectLst/>
                        </a:rPr>
                        <a:t>(</a:t>
                      </a:r>
                      <a:r>
                        <a:rPr lang="en-US" i="1" dirty="0" err="1">
                          <a:effectLst/>
                        </a:rPr>
                        <a:t>func</a:t>
                      </a:r>
                      <a:r>
                        <a:rPr lang="en-US" dirty="0">
                          <a:effectLst/>
                        </a:rPr>
                        <a:t>, [</a:t>
                      </a:r>
                      <a:r>
                        <a:rPr lang="en-US" i="1" dirty="0" err="1">
                          <a:effectLst/>
                        </a:rPr>
                        <a:t>numTasks</a:t>
                      </a:r>
                      <a:r>
                        <a:rPr lang="en-US" dirty="0">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dirty="0">
                          <a:effectLst/>
                        </a:rPr>
                        <a:t>When called on a dataset of (K, V) pairs, returns a dataset of (K, V) pairs where the values for each key are aggregated using the given reduce function </a:t>
                      </a:r>
                      <a:r>
                        <a:rPr lang="en-US" i="1" dirty="0" err="1">
                          <a:effectLst/>
                        </a:rPr>
                        <a:t>func</a:t>
                      </a:r>
                      <a:r>
                        <a:rPr lang="en-US" dirty="0">
                          <a:effectLst/>
                        </a:rPr>
                        <a:t>, which must be of type (V,V) =&gt; V. Like in </a:t>
                      </a:r>
                      <a:r>
                        <a:rPr lang="en-US" dirty="0" err="1">
                          <a:effectLst/>
                        </a:rPr>
                        <a:t>groupByKey</a:t>
                      </a:r>
                      <a:r>
                        <a:rPr lang="en-US" dirty="0">
                          <a:effectLst/>
                        </a:rPr>
                        <a:t>, the number of reduce tasks is configurable through an optional second argument.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3317748"/>
                  </a:ext>
                </a:extLst>
              </a:tr>
            </a:tbl>
          </a:graphicData>
        </a:graphic>
      </p:graphicFrame>
    </p:spTree>
    <p:extLst>
      <p:ext uri="{BB962C8B-B14F-4D97-AF65-F5344CB8AC3E}">
        <p14:creationId xmlns:p14="http://schemas.microsoft.com/office/powerpoint/2010/main" val="82692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2BBE-402D-AC4D-A014-1644A4E7FE95}"/>
              </a:ext>
            </a:extLst>
          </p:cNvPr>
          <p:cNvSpPr>
            <a:spLocks noGrp="1"/>
          </p:cNvSpPr>
          <p:nvPr>
            <p:ph type="title"/>
          </p:nvPr>
        </p:nvSpPr>
        <p:spPr/>
        <p:txBody>
          <a:bodyPr>
            <a:normAutofit/>
          </a:bodyPr>
          <a:lstStyle/>
          <a:p>
            <a:r>
              <a:rPr lang="en-US" sz="4000" b="1" dirty="0"/>
              <a:t>Transformations</a:t>
            </a:r>
            <a:r>
              <a:rPr lang="en-US" sz="4000" dirty="0"/>
              <a:t>: filter, </a:t>
            </a:r>
            <a:r>
              <a:rPr lang="en-US" sz="4000" dirty="0" err="1"/>
              <a:t>mapPartitions</a:t>
            </a:r>
            <a:r>
              <a:rPr lang="en-US" sz="4000" dirty="0"/>
              <a:t>, and </a:t>
            </a:r>
            <a:r>
              <a:rPr lang="en-US" sz="4000" dirty="0" err="1"/>
              <a:t>mapPartitionsWithIndex</a:t>
            </a:r>
            <a:endParaRPr lang="en-US" sz="4000" dirty="0"/>
          </a:p>
        </p:txBody>
      </p:sp>
      <p:graphicFrame>
        <p:nvGraphicFramePr>
          <p:cNvPr id="4" name="Content Placeholder 3">
            <a:extLst>
              <a:ext uri="{FF2B5EF4-FFF2-40B4-BE49-F238E27FC236}">
                <a16:creationId xmlns:a16="http://schemas.microsoft.com/office/drawing/2014/main" id="{DB66083F-4257-0643-8BEB-4C96EC25C7B3}"/>
              </a:ext>
            </a:extLst>
          </p:cNvPr>
          <p:cNvGraphicFramePr>
            <a:graphicFrameLocks noGrp="1"/>
          </p:cNvGraphicFramePr>
          <p:nvPr>
            <p:ph idx="1"/>
            <p:extLst/>
          </p:nvPr>
        </p:nvGraphicFramePr>
        <p:xfrm>
          <a:off x="1700213" y="2013427"/>
          <a:ext cx="8705850" cy="975360"/>
        </p:xfrm>
        <a:graphic>
          <a:graphicData uri="http://schemas.openxmlformats.org/drawingml/2006/table">
            <a:tbl>
              <a:tblPr/>
              <a:tblGrid>
                <a:gridCol w="4352925">
                  <a:extLst>
                    <a:ext uri="{9D8B030D-6E8A-4147-A177-3AD203B41FA5}">
                      <a16:colId xmlns:a16="http://schemas.microsoft.com/office/drawing/2014/main" val="159691551"/>
                    </a:ext>
                  </a:extLst>
                </a:gridCol>
                <a:gridCol w="4352925">
                  <a:extLst>
                    <a:ext uri="{9D8B030D-6E8A-4147-A177-3AD203B41FA5}">
                      <a16:colId xmlns:a16="http://schemas.microsoft.com/office/drawing/2014/main" val="4216564141"/>
                    </a:ext>
                  </a:extLst>
                </a:gridCol>
              </a:tblGrid>
              <a:tr h="0">
                <a:tc>
                  <a:txBody>
                    <a:bodyPr/>
                    <a:lstStyle/>
                    <a:p>
                      <a:pPr algn="l" fontAlgn="t"/>
                      <a:r>
                        <a:rPr lang="en-US" b="1" dirty="0">
                          <a:effectLst/>
                        </a:rPr>
                        <a:t>filter</a:t>
                      </a:r>
                      <a:r>
                        <a:rPr lang="en-US" dirty="0">
                          <a:effectLst/>
                        </a:rPr>
                        <a:t>(</a:t>
                      </a:r>
                      <a:r>
                        <a:rPr lang="en-US" i="1" dirty="0" err="1">
                          <a:effectLst/>
                        </a:rPr>
                        <a:t>func</a:t>
                      </a:r>
                      <a:r>
                        <a:rPr lang="en-US" dirty="0">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dirty="0">
                          <a:effectLst/>
                        </a:rPr>
                        <a:t>Return a new dataset formed by selecting those elements of the source on which </a:t>
                      </a:r>
                      <a:r>
                        <a:rPr lang="en-US" i="1" dirty="0" err="1">
                          <a:effectLst/>
                        </a:rPr>
                        <a:t>func</a:t>
                      </a:r>
                      <a:r>
                        <a:rPr lang="en-US" i="1" dirty="0">
                          <a:effectLst/>
                        </a:rPr>
                        <a:t> </a:t>
                      </a:r>
                      <a:r>
                        <a:rPr lang="en-US" dirty="0">
                          <a:effectLst/>
                        </a:rPr>
                        <a:t>returns true.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056998"/>
                  </a:ext>
                </a:extLst>
              </a:tr>
            </a:tbl>
          </a:graphicData>
        </a:graphic>
      </p:graphicFrame>
      <p:graphicFrame>
        <p:nvGraphicFramePr>
          <p:cNvPr id="5" name="Table 4">
            <a:extLst>
              <a:ext uri="{FF2B5EF4-FFF2-40B4-BE49-F238E27FC236}">
                <a16:creationId xmlns:a16="http://schemas.microsoft.com/office/drawing/2014/main" id="{3EFB80E0-D9AF-3B4F-9C0B-500B90340309}"/>
              </a:ext>
            </a:extLst>
          </p:cNvPr>
          <p:cNvGraphicFramePr>
            <a:graphicFrameLocks noGrp="1"/>
          </p:cNvGraphicFramePr>
          <p:nvPr>
            <p:extLst/>
          </p:nvPr>
        </p:nvGraphicFramePr>
        <p:xfrm>
          <a:off x="1700213" y="2988787"/>
          <a:ext cx="8705850" cy="1249680"/>
        </p:xfrm>
        <a:graphic>
          <a:graphicData uri="http://schemas.openxmlformats.org/drawingml/2006/table">
            <a:tbl>
              <a:tblPr/>
              <a:tblGrid>
                <a:gridCol w="4352925">
                  <a:extLst>
                    <a:ext uri="{9D8B030D-6E8A-4147-A177-3AD203B41FA5}">
                      <a16:colId xmlns:a16="http://schemas.microsoft.com/office/drawing/2014/main" val="212359741"/>
                    </a:ext>
                  </a:extLst>
                </a:gridCol>
                <a:gridCol w="4352925">
                  <a:extLst>
                    <a:ext uri="{9D8B030D-6E8A-4147-A177-3AD203B41FA5}">
                      <a16:colId xmlns:a16="http://schemas.microsoft.com/office/drawing/2014/main" val="3720620772"/>
                    </a:ext>
                  </a:extLst>
                </a:gridCol>
              </a:tblGrid>
              <a:tr h="0">
                <a:tc>
                  <a:txBody>
                    <a:bodyPr/>
                    <a:lstStyle/>
                    <a:p>
                      <a:pPr algn="l" fontAlgn="t"/>
                      <a:r>
                        <a:rPr lang="en-US" b="1" dirty="0" err="1">
                          <a:effectLst/>
                        </a:rPr>
                        <a:t>mapPartitions</a:t>
                      </a:r>
                      <a:r>
                        <a:rPr lang="en-US" dirty="0">
                          <a:effectLst/>
                        </a:rPr>
                        <a:t>(</a:t>
                      </a:r>
                      <a:r>
                        <a:rPr lang="en-US" i="1" dirty="0" err="1">
                          <a:effectLst/>
                        </a:rPr>
                        <a:t>func</a:t>
                      </a:r>
                      <a:r>
                        <a:rPr lang="en-US" dirty="0">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dirty="0">
                          <a:effectLst/>
                        </a:rPr>
                        <a:t>Similar to map, but runs separately on each partition (block) of the RDD, so </a:t>
                      </a:r>
                      <a:r>
                        <a:rPr lang="en-US" i="1" dirty="0" err="1">
                          <a:effectLst/>
                        </a:rPr>
                        <a:t>func</a:t>
                      </a:r>
                      <a:r>
                        <a:rPr lang="en-US" dirty="0">
                          <a:effectLst/>
                        </a:rPr>
                        <a:t> must be of type Iterator&lt;T&gt; =&gt; Iterator&lt;U&gt; when running on an RDD of type 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485320"/>
                  </a:ext>
                </a:extLst>
              </a:tr>
            </a:tbl>
          </a:graphicData>
        </a:graphic>
      </p:graphicFrame>
      <p:graphicFrame>
        <p:nvGraphicFramePr>
          <p:cNvPr id="6" name="Table 5">
            <a:extLst>
              <a:ext uri="{FF2B5EF4-FFF2-40B4-BE49-F238E27FC236}">
                <a16:creationId xmlns:a16="http://schemas.microsoft.com/office/drawing/2014/main" id="{3A7EF85F-82B6-B049-A944-C4E089BBA785}"/>
              </a:ext>
            </a:extLst>
          </p:cNvPr>
          <p:cNvGraphicFramePr>
            <a:graphicFrameLocks noGrp="1"/>
          </p:cNvGraphicFramePr>
          <p:nvPr>
            <p:extLst/>
          </p:nvPr>
        </p:nvGraphicFramePr>
        <p:xfrm>
          <a:off x="1700213" y="4238467"/>
          <a:ext cx="8705850" cy="1798320"/>
        </p:xfrm>
        <a:graphic>
          <a:graphicData uri="http://schemas.openxmlformats.org/drawingml/2006/table">
            <a:tbl>
              <a:tblPr/>
              <a:tblGrid>
                <a:gridCol w="4352925">
                  <a:extLst>
                    <a:ext uri="{9D8B030D-6E8A-4147-A177-3AD203B41FA5}">
                      <a16:colId xmlns:a16="http://schemas.microsoft.com/office/drawing/2014/main" val="2274945380"/>
                    </a:ext>
                  </a:extLst>
                </a:gridCol>
                <a:gridCol w="4352925">
                  <a:extLst>
                    <a:ext uri="{9D8B030D-6E8A-4147-A177-3AD203B41FA5}">
                      <a16:colId xmlns:a16="http://schemas.microsoft.com/office/drawing/2014/main" val="3288635667"/>
                    </a:ext>
                  </a:extLst>
                </a:gridCol>
              </a:tblGrid>
              <a:tr h="0">
                <a:tc>
                  <a:txBody>
                    <a:bodyPr/>
                    <a:lstStyle/>
                    <a:p>
                      <a:pPr algn="l" fontAlgn="t"/>
                      <a:r>
                        <a:rPr lang="en-US" b="1" dirty="0" err="1">
                          <a:effectLst/>
                        </a:rPr>
                        <a:t>mapPartitionsWithIndex</a:t>
                      </a:r>
                      <a:r>
                        <a:rPr lang="en-US" dirty="0">
                          <a:effectLst/>
                        </a:rPr>
                        <a:t>(</a:t>
                      </a:r>
                      <a:r>
                        <a:rPr lang="en-US" i="1" dirty="0" err="1">
                          <a:effectLst/>
                        </a:rPr>
                        <a:t>func</a:t>
                      </a:r>
                      <a:r>
                        <a:rPr lang="en-US" dirty="0">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dirty="0">
                          <a:effectLst/>
                        </a:rPr>
                        <a:t>Similar to </a:t>
                      </a:r>
                      <a:r>
                        <a:rPr lang="en-US" dirty="0" err="1">
                          <a:effectLst/>
                        </a:rPr>
                        <a:t>mapPartitions</a:t>
                      </a:r>
                      <a:r>
                        <a:rPr lang="en-US" dirty="0">
                          <a:effectLst/>
                        </a:rPr>
                        <a:t>, but also provides </a:t>
                      </a:r>
                      <a:r>
                        <a:rPr lang="en-US" i="1" dirty="0" err="1">
                          <a:effectLst/>
                        </a:rPr>
                        <a:t>func</a:t>
                      </a:r>
                      <a:r>
                        <a:rPr lang="en-US" dirty="0">
                          <a:effectLst/>
                        </a:rPr>
                        <a:t> with an integer value representing the index of the partition, so </a:t>
                      </a:r>
                      <a:r>
                        <a:rPr lang="en-US" i="1" dirty="0" err="1">
                          <a:effectLst/>
                        </a:rPr>
                        <a:t>func</a:t>
                      </a:r>
                      <a:r>
                        <a:rPr lang="en-US" dirty="0">
                          <a:effectLst/>
                        </a:rPr>
                        <a:t> must be of type (</a:t>
                      </a:r>
                      <a:r>
                        <a:rPr lang="en-US" dirty="0" err="1">
                          <a:effectLst/>
                        </a:rPr>
                        <a:t>Int</a:t>
                      </a:r>
                      <a:r>
                        <a:rPr lang="en-US" dirty="0">
                          <a:effectLst/>
                        </a:rPr>
                        <a:t>, Iterator&lt;T&gt;) =&gt; Iterator&lt;U&gt; when running on an RDD of type 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615371"/>
                  </a:ext>
                </a:extLst>
              </a:tr>
            </a:tbl>
          </a:graphicData>
        </a:graphic>
      </p:graphicFrame>
    </p:spTree>
    <p:extLst>
      <p:ext uri="{BB962C8B-B14F-4D97-AF65-F5344CB8AC3E}">
        <p14:creationId xmlns:p14="http://schemas.microsoft.com/office/powerpoint/2010/main" val="321549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6322-5358-8948-A974-8349C0490B14}"/>
              </a:ext>
            </a:extLst>
          </p:cNvPr>
          <p:cNvSpPr>
            <a:spLocks noGrp="1"/>
          </p:cNvSpPr>
          <p:nvPr>
            <p:ph type="title"/>
          </p:nvPr>
        </p:nvSpPr>
        <p:spPr/>
        <p:txBody>
          <a:bodyPr/>
          <a:lstStyle/>
          <a:p>
            <a:r>
              <a:rPr lang="en-US" b="1" dirty="0"/>
              <a:t>Actions</a:t>
            </a:r>
            <a:r>
              <a:rPr lang="en-US" dirty="0"/>
              <a:t>: reduce, collect, and count</a:t>
            </a:r>
          </a:p>
        </p:txBody>
      </p:sp>
      <p:graphicFrame>
        <p:nvGraphicFramePr>
          <p:cNvPr id="4" name="Content Placeholder 3">
            <a:extLst>
              <a:ext uri="{FF2B5EF4-FFF2-40B4-BE49-F238E27FC236}">
                <a16:creationId xmlns:a16="http://schemas.microsoft.com/office/drawing/2014/main" id="{6E9271C1-4237-CD4D-9AF2-A5A1450053A2}"/>
              </a:ext>
            </a:extLst>
          </p:cNvPr>
          <p:cNvGraphicFramePr>
            <a:graphicFrameLocks noGrp="1"/>
          </p:cNvGraphicFramePr>
          <p:nvPr>
            <p:ph idx="1"/>
            <p:extLst/>
          </p:nvPr>
        </p:nvGraphicFramePr>
        <p:xfrm>
          <a:off x="1743075" y="2126774"/>
          <a:ext cx="8705850" cy="3749040"/>
        </p:xfrm>
        <a:graphic>
          <a:graphicData uri="http://schemas.openxmlformats.org/drawingml/2006/table">
            <a:tbl>
              <a:tblPr/>
              <a:tblGrid>
                <a:gridCol w="4352925">
                  <a:extLst>
                    <a:ext uri="{9D8B030D-6E8A-4147-A177-3AD203B41FA5}">
                      <a16:colId xmlns:a16="http://schemas.microsoft.com/office/drawing/2014/main" val="180757502"/>
                    </a:ext>
                  </a:extLst>
                </a:gridCol>
                <a:gridCol w="4352925">
                  <a:extLst>
                    <a:ext uri="{9D8B030D-6E8A-4147-A177-3AD203B41FA5}">
                      <a16:colId xmlns:a16="http://schemas.microsoft.com/office/drawing/2014/main" val="3753710064"/>
                    </a:ext>
                  </a:extLst>
                </a:gridCol>
              </a:tblGrid>
              <a:tr h="0">
                <a:tc>
                  <a:txBody>
                    <a:bodyPr/>
                    <a:lstStyle/>
                    <a:p>
                      <a:pPr algn="l" fontAlgn="t"/>
                      <a:r>
                        <a:rPr lang="en-US" b="1">
                          <a:effectLst/>
                        </a:rPr>
                        <a:t>reduce</a:t>
                      </a:r>
                      <a:r>
                        <a:rPr lang="en-US">
                          <a:effectLst/>
                        </a:rPr>
                        <a:t>(</a:t>
                      </a:r>
                      <a:r>
                        <a:rPr lang="en-US" i="1">
                          <a:effectLst/>
                        </a:rPr>
                        <a:t>func</a:t>
                      </a:r>
                      <a:r>
                        <a:rPr lang="en-US">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a:effectLst/>
                        </a:rPr>
                        <a:t>Aggregate the elements of the dataset using a function </a:t>
                      </a:r>
                      <a:r>
                        <a:rPr lang="en-US" i="1">
                          <a:effectLst/>
                        </a:rPr>
                        <a:t>func</a:t>
                      </a:r>
                      <a:r>
                        <a:rPr lang="en-US">
                          <a:effectLst/>
                        </a:rPr>
                        <a:t> (which takes two arguments and returns one). The function should be commutative and associative so that it can be computed correctly in parallel.</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812855"/>
                  </a:ext>
                </a:extLst>
              </a:tr>
              <a:tr h="0">
                <a:tc>
                  <a:txBody>
                    <a:bodyPr/>
                    <a:lstStyle/>
                    <a:p>
                      <a:pPr algn="l" fontAlgn="t"/>
                      <a:r>
                        <a:rPr lang="en-US" b="1">
                          <a:effectLst/>
                        </a:rPr>
                        <a:t>collect</a:t>
                      </a:r>
                      <a:r>
                        <a:rPr lang="en-US">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a:effectLst/>
                        </a:rPr>
                        <a:t>Return all the elements of the dataset as an array at the driver program. This is usually useful after a filter or other operation that returns a sufficiently small subset of the data.</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952331"/>
                  </a:ext>
                </a:extLst>
              </a:tr>
              <a:tr h="0">
                <a:tc>
                  <a:txBody>
                    <a:bodyPr/>
                    <a:lstStyle/>
                    <a:p>
                      <a:pPr algn="l" fontAlgn="t"/>
                      <a:r>
                        <a:rPr lang="en-US" b="1">
                          <a:effectLst/>
                        </a:rPr>
                        <a:t>count</a:t>
                      </a:r>
                      <a:r>
                        <a:rPr lang="en-US">
                          <a:effectLst/>
                        </a:rPr>
                        <a: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dirty="0">
                          <a:effectLst/>
                        </a:rPr>
                        <a:t>Return the number of elements in the dataset.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625751"/>
                  </a:ext>
                </a:extLst>
              </a:tr>
            </a:tbl>
          </a:graphicData>
        </a:graphic>
      </p:graphicFrame>
    </p:spTree>
    <p:extLst>
      <p:ext uri="{BB962C8B-B14F-4D97-AF65-F5344CB8AC3E}">
        <p14:creationId xmlns:p14="http://schemas.microsoft.com/office/powerpoint/2010/main" val="189821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2CF1C-B39B-4741-8EC4-AAFA36ABF8F2}"/>
              </a:ext>
            </a:extLst>
          </p:cNvPr>
          <p:cNvSpPr>
            <a:spLocks noGrp="1"/>
          </p:cNvSpPr>
          <p:nvPr>
            <p:ph type="ctrTitle"/>
          </p:nvPr>
        </p:nvSpPr>
        <p:spPr/>
        <p:txBody>
          <a:bodyPr/>
          <a:lstStyle/>
          <a:p>
            <a:r>
              <a:rPr lang="en-US" dirty="0"/>
              <a:t>A: Introduction to Spark</a:t>
            </a:r>
          </a:p>
        </p:txBody>
      </p:sp>
      <p:sp>
        <p:nvSpPr>
          <p:cNvPr id="5" name="Subtitle 4">
            <a:extLst>
              <a:ext uri="{FF2B5EF4-FFF2-40B4-BE49-F238E27FC236}">
                <a16:creationId xmlns:a16="http://schemas.microsoft.com/office/drawing/2014/main" id="{11E773D8-A6F4-4800-BD09-4B6BDE6FAD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134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F88C-B4B5-B149-84E8-316A098B606E}"/>
              </a:ext>
            </a:extLst>
          </p:cNvPr>
          <p:cNvSpPr>
            <a:spLocks noGrp="1"/>
          </p:cNvSpPr>
          <p:nvPr>
            <p:ph type="title"/>
          </p:nvPr>
        </p:nvSpPr>
        <p:spPr>
          <a:xfrm>
            <a:off x="838200" y="0"/>
            <a:ext cx="10515600" cy="1325563"/>
          </a:xfrm>
        </p:spPr>
        <p:txBody>
          <a:bodyPr/>
          <a:lstStyle/>
          <a:p>
            <a:r>
              <a:rPr lang="en-US" b="1" dirty="0"/>
              <a:t>RDD Persistence</a:t>
            </a:r>
            <a:endParaRPr lang="en-US" dirty="0"/>
          </a:p>
        </p:txBody>
      </p:sp>
      <p:sp>
        <p:nvSpPr>
          <p:cNvPr id="3" name="Content Placeholder 2">
            <a:extLst>
              <a:ext uri="{FF2B5EF4-FFF2-40B4-BE49-F238E27FC236}">
                <a16:creationId xmlns:a16="http://schemas.microsoft.com/office/drawing/2014/main" id="{A9ADD629-1224-4949-95A3-7405E6EDD31B}"/>
              </a:ext>
            </a:extLst>
          </p:cNvPr>
          <p:cNvSpPr>
            <a:spLocks noGrp="1"/>
          </p:cNvSpPr>
          <p:nvPr>
            <p:ph idx="1"/>
          </p:nvPr>
        </p:nvSpPr>
        <p:spPr>
          <a:xfrm>
            <a:off x="838200" y="1120844"/>
            <a:ext cx="10515600" cy="4351338"/>
          </a:xfrm>
        </p:spPr>
        <p:txBody>
          <a:bodyPr>
            <a:normAutofit/>
          </a:bodyPr>
          <a:lstStyle/>
          <a:p>
            <a:r>
              <a:rPr lang="en-US" sz="2400" dirty="0"/>
              <a:t>RDD to be persisted using the </a:t>
            </a:r>
            <a:r>
              <a:rPr lang="en-US" sz="2400" b="1" i="1" dirty="0"/>
              <a:t>persist()</a:t>
            </a:r>
            <a:r>
              <a:rPr lang="en-US" sz="2400" dirty="0"/>
              <a:t> or </a:t>
            </a:r>
            <a:r>
              <a:rPr lang="en-US" sz="2400" b="1" i="1" dirty="0"/>
              <a:t>cache()</a:t>
            </a:r>
            <a:r>
              <a:rPr lang="en-US" sz="2400" dirty="0"/>
              <a:t> methods on it. </a:t>
            </a:r>
            <a:br>
              <a:rPr lang="en-US" sz="2400" dirty="0"/>
            </a:br>
            <a:r>
              <a:rPr lang="en-US" sz="2400" dirty="0"/>
              <a:t>The first time it is computed in an action, it will be kept in memory on the nodes.</a:t>
            </a:r>
          </a:p>
          <a:p>
            <a:r>
              <a:rPr lang="en-US" sz="2400" dirty="0"/>
              <a:t>Fault-tolerant – if any partition of an RDD is lost, it will automatically be recomputed using the transformations that originally created it.</a:t>
            </a:r>
          </a:p>
          <a:p>
            <a:r>
              <a:rPr lang="en-US" sz="2400" dirty="0"/>
              <a:t>Remove RDD, use the </a:t>
            </a:r>
            <a:r>
              <a:rPr lang="en-US" sz="2400" b="1" i="1" dirty="0" err="1"/>
              <a:t>RDD.unpersist</a:t>
            </a:r>
            <a:r>
              <a:rPr lang="en-US" sz="2400" b="1" i="1" dirty="0"/>
              <a:t>()</a:t>
            </a:r>
            <a:r>
              <a:rPr lang="en-US" sz="2400" dirty="0"/>
              <a:t> method</a:t>
            </a:r>
          </a:p>
        </p:txBody>
      </p:sp>
      <p:graphicFrame>
        <p:nvGraphicFramePr>
          <p:cNvPr id="4" name="Table 3">
            <a:extLst>
              <a:ext uri="{FF2B5EF4-FFF2-40B4-BE49-F238E27FC236}">
                <a16:creationId xmlns:a16="http://schemas.microsoft.com/office/drawing/2014/main" id="{FA8B8645-A819-5B4E-8776-D8CBA82E4045}"/>
              </a:ext>
            </a:extLst>
          </p:cNvPr>
          <p:cNvGraphicFramePr>
            <a:graphicFrameLocks noGrp="1"/>
          </p:cNvGraphicFramePr>
          <p:nvPr>
            <p:extLst/>
          </p:nvPr>
        </p:nvGraphicFramePr>
        <p:xfrm>
          <a:off x="1743075" y="3494468"/>
          <a:ext cx="8705850" cy="2651760"/>
        </p:xfrm>
        <a:graphic>
          <a:graphicData uri="http://schemas.openxmlformats.org/drawingml/2006/table">
            <a:tbl>
              <a:tblPr/>
              <a:tblGrid>
                <a:gridCol w="2686050">
                  <a:extLst>
                    <a:ext uri="{9D8B030D-6E8A-4147-A177-3AD203B41FA5}">
                      <a16:colId xmlns:a16="http://schemas.microsoft.com/office/drawing/2014/main" val="1574922823"/>
                    </a:ext>
                  </a:extLst>
                </a:gridCol>
                <a:gridCol w="6019800">
                  <a:extLst>
                    <a:ext uri="{9D8B030D-6E8A-4147-A177-3AD203B41FA5}">
                      <a16:colId xmlns:a16="http://schemas.microsoft.com/office/drawing/2014/main" val="2016324351"/>
                    </a:ext>
                  </a:extLst>
                </a:gridCol>
              </a:tblGrid>
              <a:tr h="0">
                <a:tc>
                  <a:txBody>
                    <a:bodyPr/>
                    <a:lstStyle/>
                    <a:p>
                      <a:pPr algn="l" fontAlgn="t"/>
                      <a:r>
                        <a:rPr lang="en-US" sz="1800" b="1" dirty="0">
                          <a:effectLst/>
                        </a:rPr>
                        <a:t>Storage Level</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b="1" dirty="0">
                          <a:effectLst/>
                        </a:rPr>
                        <a:t>Meaning</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26212"/>
                  </a:ext>
                </a:extLst>
              </a:tr>
              <a:tr h="0">
                <a:tc>
                  <a:txBody>
                    <a:bodyPr/>
                    <a:lstStyle/>
                    <a:p>
                      <a:pPr algn="l" fontAlgn="t"/>
                      <a:r>
                        <a:rPr lang="en-US" sz="1800" dirty="0">
                          <a:effectLst/>
                        </a:rPr>
                        <a:t>MEMORY_ONLY</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dirty="0">
                          <a:effectLst/>
                        </a:rPr>
                        <a:t>Store RDD as </a:t>
                      </a:r>
                      <a:r>
                        <a:rPr lang="en-US" sz="1800" dirty="0" err="1">
                          <a:effectLst/>
                        </a:rPr>
                        <a:t>deserialized</a:t>
                      </a:r>
                      <a:r>
                        <a:rPr lang="en-US" sz="1800" dirty="0">
                          <a:effectLst/>
                        </a:rPr>
                        <a:t> Java objects in the JVM. If the RDD does not fit in memory, some partitions will not be cached and will be recomputed on the fly each time they're needed. This is the default level.</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232553"/>
                  </a:ext>
                </a:extLst>
              </a:tr>
              <a:tr h="0">
                <a:tc>
                  <a:txBody>
                    <a:bodyPr/>
                    <a:lstStyle/>
                    <a:p>
                      <a:pPr algn="l" fontAlgn="t"/>
                      <a:r>
                        <a:rPr lang="en-US" sz="1800">
                          <a:effectLst/>
                        </a:rPr>
                        <a:t>MEMORY_AND_DISK</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dirty="0">
                          <a:effectLst/>
                        </a:rPr>
                        <a:t>Store RDD as </a:t>
                      </a:r>
                      <a:r>
                        <a:rPr lang="en-US" sz="1800" dirty="0" err="1">
                          <a:effectLst/>
                        </a:rPr>
                        <a:t>deserialized</a:t>
                      </a:r>
                      <a:r>
                        <a:rPr lang="en-US" sz="1800" dirty="0">
                          <a:effectLst/>
                        </a:rPr>
                        <a:t> Java objects in the JVM. If the RDD does not fit in memory, store the partitions that don't fit on disk, and read them from there when they're needed.</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46033"/>
                  </a:ext>
                </a:extLst>
              </a:tr>
            </a:tbl>
          </a:graphicData>
        </a:graphic>
      </p:graphicFrame>
    </p:spTree>
    <p:extLst>
      <p:ext uri="{BB962C8B-B14F-4D97-AF65-F5344CB8AC3E}">
        <p14:creationId xmlns:p14="http://schemas.microsoft.com/office/powerpoint/2010/main" val="1678297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2CF1C-B39B-4741-8EC4-AAFA36ABF8F2}"/>
              </a:ext>
            </a:extLst>
          </p:cNvPr>
          <p:cNvSpPr>
            <a:spLocks noGrp="1"/>
          </p:cNvSpPr>
          <p:nvPr>
            <p:ph type="ctrTitle"/>
          </p:nvPr>
        </p:nvSpPr>
        <p:spPr/>
        <p:txBody>
          <a:bodyPr/>
          <a:lstStyle/>
          <a:p>
            <a:r>
              <a:rPr lang="en-US" dirty="0"/>
              <a:t>C: Spark Directed Acyclic Graph (DAG) and Libraries</a:t>
            </a:r>
          </a:p>
        </p:txBody>
      </p:sp>
      <p:sp>
        <p:nvSpPr>
          <p:cNvPr id="5" name="Subtitle 4">
            <a:extLst>
              <a:ext uri="{FF2B5EF4-FFF2-40B4-BE49-F238E27FC236}">
                <a16:creationId xmlns:a16="http://schemas.microsoft.com/office/drawing/2014/main" id="{11E773D8-A6F4-4800-BD09-4B6BDE6FAD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837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77E9-BBBC-7B4C-ABB9-A725AE63A410}"/>
              </a:ext>
            </a:extLst>
          </p:cNvPr>
          <p:cNvSpPr>
            <a:spLocks noGrp="1"/>
          </p:cNvSpPr>
          <p:nvPr>
            <p:ph type="title"/>
          </p:nvPr>
        </p:nvSpPr>
        <p:spPr>
          <a:xfrm>
            <a:off x="36013" y="24010"/>
            <a:ext cx="11009243" cy="1325563"/>
          </a:xfrm>
        </p:spPr>
        <p:txBody>
          <a:bodyPr>
            <a:normAutofit/>
          </a:bodyPr>
          <a:lstStyle/>
          <a:p>
            <a:r>
              <a:rPr lang="en-US" sz="4200" dirty="0"/>
              <a:t>Directed Acyclic Graph (DAG) Execution Engine</a:t>
            </a:r>
          </a:p>
        </p:txBody>
      </p:sp>
      <p:sp>
        <p:nvSpPr>
          <p:cNvPr id="3" name="Content Placeholder 2">
            <a:extLst>
              <a:ext uri="{FF2B5EF4-FFF2-40B4-BE49-F238E27FC236}">
                <a16:creationId xmlns:a16="http://schemas.microsoft.com/office/drawing/2014/main" id="{7473C3D4-8C2B-514D-8D85-9BA8EC61F267}"/>
              </a:ext>
            </a:extLst>
          </p:cNvPr>
          <p:cNvSpPr>
            <a:spLocks noGrp="1"/>
          </p:cNvSpPr>
          <p:nvPr>
            <p:ph sz="half" idx="1"/>
          </p:nvPr>
        </p:nvSpPr>
        <p:spPr>
          <a:xfrm>
            <a:off x="447995" y="1126436"/>
            <a:ext cx="5571805" cy="5636442"/>
          </a:xfrm>
        </p:spPr>
        <p:txBody>
          <a:bodyPr vert="horz" lIns="91440" tIns="45720" rIns="91440" bIns="45720" rtlCol="0" anchor="t">
            <a:normAutofit fontScale="70000" lnSpcReduction="20000"/>
          </a:bodyPr>
          <a:lstStyle/>
          <a:p>
            <a:r>
              <a:rPr lang="en-US" dirty="0"/>
              <a:t>DAG is a programming style for distributed systems.</a:t>
            </a:r>
          </a:p>
          <a:p>
            <a:r>
              <a:rPr lang="en-US" dirty="0"/>
              <a:t>Basically Spark uses vertices and edges to represent RDDs and  operation to be applied on RDD respectively. </a:t>
            </a:r>
          </a:p>
          <a:p>
            <a:r>
              <a:rPr lang="en-US" dirty="0"/>
              <a:t>DAG is modelled in Spark using a DAG scheduler which further splits the graph into stages of the tasks. </a:t>
            </a:r>
          </a:p>
          <a:p>
            <a:r>
              <a:rPr lang="en-US" dirty="0"/>
              <a:t>DAG scheduler splits up the original task into smaller subtasks and use transformations in RDD to perform sub task operations. </a:t>
            </a:r>
          </a:p>
          <a:p>
            <a:r>
              <a:rPr lang="en-US" dirty="0"/>
              <a:t>In Spark the DAG can have any number of stages</a:t>
            </a:r>
          </a:p>
          <a:p>
            <a:pPr lvl="1"/>
            <a:r>
              <a:rPr lang="en-US" dirty="0"/>
              <a:t>This prevents having to split a single job up into several jobs if more than two stages are required</a:t>
            </a:r>
          </a:p>
          <a:p>
            <a:pPr lvl="1"/>
            <a:r>
              <a:rPr lang="en-US" dirty="0"/>
              <a:t>Allows simple jobs to complete after one stage</a:t>
            </a:r>
          </a:p>
          <a:p>
            <a:r>
              <a:rPr lang="en-US" dirty="0"/>
              <a:t>In MapReduce DAG has two predefined stages</a:t>
            </a:r>
          </a:p>
          <a:p>
            <a:pPr lvl="1"/>
            <a:r>
              <a:rPr lang="en-US" dirty="0"/>
              <a:t>Map </a:t>
            </a:r>
          </a:p>
          <a:p>
            <a:pPr lvl="1"/>
            <a:r>
              <a:rPr lang="en-US" dirty="0"/>
              <a:t>Reduce</a:t>
            </a:r>
          </a:p>
          <a:p>
            <a:r>
              <a:rPr lang="en-US" dirty="0">
                <a:hlinkClick r:id="rId3"/>
              </a:rPr>
              <a:t>https://databricks.com/blog/2015/06/22/understanding-your-spark-application-through-visualization.html</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75569816-24EC-474D-BFD3-A6B132C88DAC}"/>
              </a:ext>
            </a:extLst>
          </p:cNvPr>
          <p:cNvSpPr>
            <a:spLocks noGrp="1"/>
          </p:cNvSpPr>
          <p:nvPr>
            <p:ph sz="half" idx="2"/>
          </p:nvPr>
        </p:nvSpPr>
        <p:spPr>
          <a:xfrm>
            <a:off x="6172200" y="1126436"/>
            <a:ext cx="5181600" cy="5459894"/>
          </a:xfrm>
        </p:spPr>
        <p:txBody>
          <a:bodyPr vert="horz" lIns="91440" tIns="45720" rIns="91440" bIns="45720" rtlCol="0" anchor="t">
            <a:normAutofit fontScale="70000" lnSpcReduction="20000"/>
          </a:bodyPr>
          <a:lstStyle/>
          <a:p>
            <a:r>
              <a:rPr lang="en-US" dirty="0"/>
              <a:t>Directed Acyclic Graph (DAG)</a:t>
            </a:r>
          </a:p>
          <a:p>
            <a:pPr lvl="1"/>
            <a:r>
              <a:rPr lang="en-US" dirty="0"/>
              <a:t>Edges have direction, represented by the arrows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Links of DAG are transformations, actions, maps</a:t>
            </a:r>
          </a:p>
          <a:p>
            <a:r>
              <a:rPr lang="en-US" dirty="0"/>
              <a:t>Nodes of graph are result or RDD instances</a:t>
            </a:r>
          </a:p>
        </p:txBody>
      </p:sp>
      <p:sp useBgFill="1">
        <p:nvSpPr>
          <p:cNvPr id="5" name="Oval 4">
            <a:extLst>
              <a:ext uri="{FF2B5EF4-FFF2-40B4-BE49-F238E27FC236}">
                <a16:creationId xmlns:a16="http://schemas.microsoft.com/office/drawing/2014/main" id="{4CB1AF64-3C8F-6246-913E-B06D44CA3789}"/>
              </a:ext>
            </a:extLst>
          </p:cNvPr>
          <p:cNvSpPr/>
          <p:nvPr/>
        </p:nvSpPr>
        <p:spPr>
          <a:xfrm>
            <a:off x="6604000" y="311149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US" dirty="0"/>
          </a:p>
        </p:txBody>
      </p:sp>
      <p:sp useBgFill="1">
        <p:nvSpPr>
          <p:cNvPr id="6" name="Oval 5">
            <a:extLst>
              <a:ext uri="{FF2B5EF4-FFF2-40B4-BE49-F238E27FC236}">
                <a16:creationId xmlns:a16="http://schemas.microsoft.com/office/drawing/2014/main" id="{DA363E09-5925-6E49-ACDB-79BA48D2270B}"/>
              </a:ext>
            </a:extLst>
          </p:cNvPr>
          <p:cNvSpPr/>
          <p:nvPr/>
        </p:nvSpPr>
        <p:spPr>
          <a:xfrm>
            <a:off x="7797800" y="311149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US" dirty="0"/>
          </a:p>
        </p:txBody>
      </p:sp>
      <p:sp useBgFill="1">
        <p:nvSpPr>
          <p:cNvPr id="7" name="Oval 6">
            <a:extLst>
              <a:ext uri="{FF2B5EF4-FFF2-40B4-BE49-F238E27FC236}">
                <a16:creationId xmlns:a16="http://schemas.microsoft.com/office/drawing/2014/main" id="{D89A650D-E66F-2448-AED0-24652D465E72}"/>
              </a:ext>
            </a:extLst>
          </p:cNvPr>
          <p:cNvSpPr/>
          <p:nvPr/>
        </p:nvSpPr>
        <p:spPr>
          <a:xfrm>
            <a:off x="10185400" y="3046413"/>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US" dirty="0"/>
          </a:p>
        </p:txBody>
      </p:sp>
      <p:sp useBgFill="1">
        <p:nvSpPr>
          <p:cNvPr id="8" name="Oval 7">
            <a:extLst>
              <a:ext uri="{FF2B5EF4-FFF2-40B4-BE49-F238E27FC236}">
                <a16:creationId xmlns:a16="http://schemas.microsoft.com/office/drawing/2014/main" id="{AE8117C3-A436-0946-9139-66EB3ED32900}"/>
              </a:ext>
            </a:extLst>
          </p:cNvPr>
          <p:cNvSpPr/>
          <p:nvPr/>
        </p:nvSpPr>
        <p:spPr>
          <a:xfrm>
            <a:off x="8915400" y="3711573"/>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US" dirty="0"/>
          </a:p>
        </p:txBody>
      </p:sp>
      <p:sp useBgFill="1">
        <p:nvSpPr>
          <p:cNvPr id="9" name="Oval 8">
            <a:extLst>
              <a:ext uri="{FF2B5EF4-FFF2-40B4-BE49-F238E27FC236}">
                <a16:creationId xmlns:a16="http://schemas.microsoft.com/office/drawing/2014/main" id="{E0C6AB74-337F-4E41-9138-654E79D462A2}"/>
              </a:ext>
            </a:extLst>
          </p:cNvPr>
          <p:cNvSpPr/>
          <p:nvPr/>
        </p:nvSpPr>
        <p:spPr>
          <a:xfrm>
            <a:off x="10134600" y="4166791"/>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endParaRPr lang="en-US" dirty="0"/>
          </a:p>
        </p:txBody>
      </p:sp>
      <p:sp useBgFill="1">
        <p:nvSpPr>
          <p:cNvPr id="10" name="Oval 9">
            <a:extLst>
              <a:ext uri="{FF2B5EF4-FFF2-40B4-BE49-F238E27FC236}">
                <a16:creationId xmlns:a16="http://schemas.microsoft.com/office/drawing/2014/main" id="{5A30359C-A2C1-BE40-9E9A-3FABFA7462E0}"/>
              </a:ext>
            </a:extLst>
          </p:cNvPr>
          <p:cNvSpPr/>
          <p:nvPr/>
        </p:nvSpPr>
        <p:spPr>
          <a:xfrm>
            <a:off x="8991600" y="2425699"/>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en-US" dirty="0"/>
          </a:p>
        </p:txBody>
      </p:sp>
      <p:sp useBgFill="1">
        <p:nvSpPr>
          <p:cNvPr id="11" name="Oval 10">
            <a:extLst>
              <a:ext uri="{FF2B5EF4-FFF2-40B4-BE49-F238E27FC236}">
                <a16:creationId xmlns:a16="http://schemas.microsoft.com/office/drawing/2014/main" id="{B3E5E10E-3B24-794C-8F52-7A7986A08E71}"/>
              </a:ext>
            </a:extLst>
          </p:cNvPr>
          <p:cNvSpPr/>
          <p:nvPr/>
        </p:nvSpPr>
        <p:spPr>
          <a:xfrm>
            <a:off x="7988300" y="4397373"/>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endParaRPr lang="en-US" dirty="0"/>
          </a:p>
        </p:txBody>
      </p:sp>
      <p:cxnSp>
        <p:nvCxnSpPr>
          <p:cNvPr id="13" name="Straight Arrow Connector 12">
            <a:extLst>
              <a:ext uri="{FF2B5EF4-FFF2-40B4-BE49-F238E27FC236}">
                <a16:creationId xmlns:a16="http://schemas.microsoft.com/office/drawing/2014/main" id="{61C12B9F-E89F-1D42-88EC-934C5BBAE3C3}"/>
              </a:ext>
            </a:extLst>
          </p:cNvPr>
          <p:cNvCxnSpPr/>
          <p:nvPr/>
        </p:nvCxnSpPr>
        <p:spPr>
          <a:xfrm>
            <a:off x="7429500" y="3454399"/>
            <a:ext cx="215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6FE580E-AF05-0547-9EF9-5BF0BE763120}"/>
              </a:ext>
            </a:extLst>
          </p:cNvPr>
          <p:cNvCxnSpPr/>
          <p:nvPr/>
        </p:nvCxnSpPr>
        <p:spPr>
          <a:xfrm flipV="1">
            <a:off x="8483600" y="2933700"/>
            <a:ext cx="431800"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5B0869B-BE0F-9E49-90D0-C11261AA1D78}"/>
              </a:ext>
            </a:extLst>
          </p:cNvPr>
          <p:cNvCxnSpPr/>
          <p:nvPr/>
        </p:nvCxnSpPr>
        <p:spPr>
          <a:xfrm>
            <a:off x="8636000" y="3454399"/>
            <a:ext cx="137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6D79755-13AE-F14A-B30D-1CE4C57AF006}"/>
              </a:ext>
            </a:extLst>
          </p:cNvPr>
          <p:cNvCxnSpPr/>
          <p:nvPr/>
        </p:nvCxnSpPr>
        <p:spPr>
          <a:xfrm>
            <a:off x="9779000" y="2768599"/>
            <a:ext cx="35560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77F4ECC-264F-0A48-B38B-6E79B91A9FE3}"/>
              </a:ext>
            </a:extLst>
          </p:cNvPr>
          <p:cNvCxnSpPr/>
          <p:nvPr/>
        </p:nvCxnSpPr>
        <p:spPr>
          <a:xfrm>
            <a:off x="8521700" y="3762376"/>
            <a:ext cx="317500" cy="103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039C4F9-DA6C-5541-B3FB-62C1085D4573}"/>
              </a:ext>
            </a:extLst>
          </p:cNvPr>
          <p:cNvCxnSpPr/>
          <p:nvPr/>
        </p:nvCxnSpPr>
        <p:spPr>
          <a:xfrm flipV="1">
            <a:off x="8763000" y="4344194"/>
            <a:ext cx="190500" cy="165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CDD395B-8271-6C46-BB94-0AD8E64F28B1}"/>
              </a:ext>
            </a:extLst>
          </p:cNvPr>
          <p:cNvCxnSpPr/>
          <p:nvPr/>
        </p:nvCxnSpPr>
        <p:spPr>
          <a:xfrm flipV="1">
            <a:off x="9779000" y="3711573"/>
            <a:ext cx="406400" cy="289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5A253CA-4684-9E46-8886-0DC560C125E4}"/>
              </a:ext>
            </a:extLst>
          </p:cNvPr>
          <p:cNvCxnSpPr/>
          <p:nvPr/>
        </p:nvCxnSpPr>
        <p:spPr>
          <a:xfrm flipH="1">
            <a:off x="10502900" y="3814366"/>
            <a:ext cx="25400" cy="240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66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396C-D710-D04F-9F08-E6F9572DC456}"/>
              </a:ext>
            </a:extLst>
          </p:cNvPr>
          <p:cNvSpPr>
            <a:spLocks noGrp="1"/>
          </p:cNvSpPr>
          <p:nvPr>
            <p:ph type="title"/>
          </p:nvPr>
        </p:nvSpPr>
        <p:spPr>
          <a:xfrm>
            <a:off x="838200" y="0"/>
            <a:ext cx="10515600" cy="1325563"/>
          </a:xfrm>
        </p:spPr>
        <p:txBody>
          <a:bodyPr/>
          <a:lstStyle/>
          <a:p>
            <a:r>
              <a:rPr lang="en-US" dirty="0"/>
              <a:t>DAG In Action</a:t>
            </a:r>
          </a:p>
        </p:txBody>
      </p:sp>
      <p:sp>
        <p:nvSpPr>
          <p:cNvPr id="3" name="Content Placeholder 2">
            <a:extLst>
              <a:ext uri="{FF2B5EF4-FFF2-40B4-BE49-F238E27FC236}">
                <a16:creationId xmlns:a16="http://schemas.microsoft.com/office/drawing/2014/main" id="{736710DB-41EE-544F-A934-E6DCA471A7B4}"/>
              </a:ext>
            </a:extLst>
          </p:cNvPr>
          <p:cNvSpPr>
            <a:spLocks noGrp="1"/>
          </p:cNvSpPr>
          <p:nvPr>
            <p:ph idx="1"/>
          </p:nvPr>
        </p:nvSpPr>
        <p:spPr>
          <a:xfrm>
            <a:off x="838200" y="1152938"/>
            <a:ext cx="10515600" cy="5705062"/>
          </a:xfrm>
        </p:spPr>
        <p:txBody>
          <a:bodyPr vert="horz" lIns="91440" tIns="45720" rIns="91440" bIns="45720" rtlCol="0" anchor="t">
            <a:normAutofit fontScale="85000" lnSpcReduction="10000"/>
          </a:bodyPr>
          <a:lstStyle/>
          <a:p>
            <a:r>
              <a:rPr lang="en-US" dirty="0"/>
              <a:t>For DAG to work, it uses Scala layer (Java, Python are other interpreters) as the first interpreter to get the information on the task that has to be performed. </a:t>
            </a:r>
          </a:p>
          <a:p>
            <a:r>
              <a:rPr lang="en-US" dirty="0"/>
              <a:t>Once a job or a set of tasks is submitted to Spark, it creates an Operator Graph.</a:t>
            </a:r>
          </a:p>
          <a:p>
            <a:r>
              <a:rPr lang="en-US" dirty="0"/>
              <a:t>In process, at the time an Action is called on Spark RDD, spark submits a task to the DAG scheduler with the information on what to do when to do. </a:t>
            </a:r>
          </a:p>
          <a:p>
            <a:r>
              <a:rPr lang="en-US" dirty="0"/>
              <a:t>DAG Scheduler has stages being defined depending on the operation submitted to it.  A certain stage data partitioning can take place and in a certain stage data gathering can take place after a computation in being performed on separate partitions. </a:t>
            </a:r>
          </a:p>
          <a:p>
            <a:r>
              <a:rPr lang="en-US" dirty="0"/>
              <a:t>The small stages are passed to Task Scheduler and task scheduler manages all the sub tasks generated for a particular job. </a:t>
            </a:r>
          </a:p>
          <a:p>
            <a:r>
              <a:rPr lang="en-US" dirty="0"/>
              <a:t>A cluster manager is the tool which launch the tasks and Task schedulers submit those requests on the cluster manager.</a:t>
            </a:r>
          </a:p>
          <a:p>
            <a:r>
              <a:rPr lang="en-US" dirty="0"/>
              <a:t>Cluster manager will submit these tasks to different machines or workers.</a:t>
            </a:r>
          </a:p>
          <a:p>
            <a:r>
              <a:rPr lang="en-US" dirty="0"/>
              <a:t>Each of the workers are executing these tasks. (Master-worker parallel computing paradigm)</a:t>
            </a:r>
          </a:p>
        </p:txBody>
      </p:sp>
    </p:spTree>
    <p:extLst>
      <p:ext uri="{BB962C8B-B14F-4D97-AF65-F5344CB8AC3E}">
        <p14:creationId xmlns:p14="http://schemas.microsoft.com/office/powerpoint/2010/main" val="1575732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378C-EEC8-4BE7-B619-11DAFAA244BE}"/>
              </a:ext>
            </a:extLst>
          </p:cNvPr>
          <p:cNvSpPr>
            <a:spLocks noGrp="1"/>
          </p:cNvSpPr>
          <p:nvPr>
            <p:ph type="title"/>
          </p:nvPr>
        </p:nvSpPr>
        <p:spPr/>
        <p:txBody>
          <a:bodyPr/>
          <a:lstStyle/>
          <a:p>
            <a:r>
              <a:rPr lang="en-US" dirty="0"/>
              <a:t>DAG In Action</a:t>
            </a:r>
          </a:p>
        </p:txBody>
      </p:sp>
      <p:pic>
        <p:nvPicPr>
          <p:cNvPr id="4" name="Picture 4" descr="A screenshot of a cell phone&#10;&#10;Description generated with very high confidence">
            <a:extLst>
              <a:ext uri="{FF2B5EF4-FFF2-40B4-BE49-F238E27FC236}">
                <a16:creationId xmlns:a16="http://schemas.microsoft.com/office/drawing/2014/main" id="{60539677-73FC-4D16-B9B3-9CA384EC302F}"/>
              </a:ext>
            </a:extLst>
          </p:cNvPr>
          <p:cNvPicPr>
            <a:picLocks noGrp="1" noChangeAspect="1"/>
          </p:cNvPicPr>
          <p:nvPr>
            <p:ph idx="1"/>
          </p:nvPr>
        </p:nvPicPr>
        <p:blipFill>
          <a:blip r:embed="rId2"/>
          <a:stretch>
            <a:fillRect/>
          </a:stretch>
        </p:blipFill>
        <p:spPr>
          <a:xfrm>
            <a:off x="2342530" y="1419225"/>
            <a:ext cx="6474314" cy="4940383"/>
          </a:xfrm>
          <a:prstGeom prst="rect">
            <a:avLst/>
          </a:prstGeom>
        </p:spPr>
      </p:pic>
      <p:sp>
        <p:nvSpPr>
          <p:cNvPr id="6" name="TextBox 5">
            <a:extLst>
              <a:ext uri="{FF2B5EF4-FFF2-40B4-BE49-F238E27FC236}">
                <a16:creationId xmlns:a16="http://schemas.microsoft.com/office/drawing/2014/main" id="{6215A136-B919-4186-BCA2-53C60874781B}"/>
              </a:ext>
            </a:extLst>
          </p:cNvPr>
          <p:cNvSpPr txBox="1"/>
          <p:nvPr/>
        </p:nvSpPr>
        <p:spPr>
          <a:xfrm>
            <a:off x="3922713" y="6477000"/>
            <a:ext cx="7731711"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Image From : https://d2h0cx97tjks2p.cloudfront.net/blogs/wp-content/uploads/internals-of-job-execution-in-apache-spark.jpg</a:t>
            </a:r>
          </a:p>
        </p:txBody>
      </p:sp>
    </p:spTree>
    <p:extLst>
      <p:ext uri="{BB962C8B-B14F-4D97-AF65-F5344CB8AC3E}">
        <p14:creationId xmlns:p14="http://schemas.microsoft.com/office/powerpoint/2010/main" val="96673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7B86-FE8F-3C40-B7E2-A0FCB62C2EE2}"/>
              </a:ext>
            </a:extLst>
          </p:cNvPr>
          <p:cNvSpPr>
            <a:spLocks noGrp="1"/>
          </p:cNvSpPr>
          <p:nvPr>
            <p:ph type="title"/>
          </p:nvPr>
        </p:nvSpPr>
        <p:spPr>
          <a:xfrm>
            <a:off x="838200" y="0"/>
            <a:ext cx="10515600" cy="1325563"/>
          </a:xfrm>
        </p:spPr>
        <p:txBody>
          <a:bodyPr/>
          <a:lstStyle/>
          <a:p>
            <a:r>
              <a:rPr lang="en-US" dirty="0"/>
              <a:t>Spark Libraries </a:t>
            </a:r>
          </a:p>
        </p:txBody>
      </p:sp>
      <p:sp>
        <p:nvSpPr>
          <p:cNvPr id="3" name="Content Placeholder 2">
            <a:extLst>
              <a:ext uri="{FF2B5EF4-FFF2-40B4-BE49-F238E27FC236}">
                <a16:creationId xmlns:a16="http://schemas.microsoft.com/office/drawing/2014/main" id="{FFC7E585-E430-AD43-9FF9-763D9117D42E}"/>
              </a:ext>
            </a:extLst>
          </p:cNvPr>
          <p:cNvSpPr>
            <a:spLocks noGrp="1"/>
          </p:cNvSpPr>
          <p:nvPr>
            <p:ph sz="half" idx="1"/>
          </p:nvPr>
        </p:nvSpPr>
        <p:spPr>
          <a:xfrm>
            <a:off x="838200" y="1152940"/>
            <a:ext cx="5181600" cy="5526156"/>
          </a:xfrm>
        </p:spPr>
        <p:txBody>
          <a:bodyPr>
            <a:normAutofit/>
          </a:bodyPr>
          <a:lstStyle/>
          <a:p>
            <a:r>
              <a:rPr lang="en-US" dirty="0" err="1"/>
              <a:t>GraphX</a:t>
            </a:r>
            <a:endParaRPr lang="en-US" dirty="0"/>
          </a:p>
          <a:p>
            <a:pPr lvl="1"/>
            <a:r>
              <a:rPr lang="en-US" dirty="0"/>
              <a:t>Processing graphs </a:t>
            </a:r>
          </a:p>
          <a:p>
            <a:r>
              <a:rPr lang="en-US" dirty="0" err="1"/>
              <a:t>MLlib</a:t>
            </a:r>
            <a:endParaRPr lang="en-US" dirty="0"/>
          </a:p>
          <a:p>
            <a:pPr lvl="1"/>
            <a:r>
              <a:rPr lang="en-US" dirty="0"/>
              <a:t>Machine learning (ML) Algorithms </a:t>
            </a:r>
          </a:p>
          <a:p>
            <a:r>
              <a:rPr lang="en-US" dirty="0"/>
              <a:t>Spark Streaming</a:t>
            </a:r>
          </a:p>
          <a:p>
            <a:pPr lvl="1"/>
            <a:r>
              <a:rPr lang="en-US" dirty="0"/>
              <a:t>Process live data streams</a:t>
            </a:r>
          </a:p>
          <a:p>
            <a:r>
              <a:rPr lang="en-US" dirty="0"/>
              <a:t>Spark SQL</a:t>
            </a:r>
          </a:p>
          <a:p>
            <a:pPr lvl="1"/>
            <a:r>
              <a:rPr lang="en-US" dirty="0"/>
              <a:t>Process SQL and unstructured data</a:t>
            </a:r>
          </a:p>
          <a:p>
            <a:r>
              <a:rPr lang="en-US" dirty="0" err="1"/>
              <a:t>SparkR</a:t>
            </a:r>
            <a:endParaRPr lang="en-US" dirty="0"/>
          </a:p>
          <a:p>
            <a:pPr lvl="1"/>
            <a:r>
              <a:rPr lang="en-US" dirty="0"/>
              <a:t>Integrates usability of R with scalability of Spark </a:t>
            </a:r>
          </a:p>
          <a:p>
            <a:pPr lvl="1"/>
            <a:endParaRPr lang="en-US" dirty="0"/>
          </a:p>
          <a:p>
            <a:endParaRPr lang="en-US" dirty="0"/>
          </a:p>
        </p:txBody>
      </p:sp>
      <p:sp>
        <p:nvSpPr>
          <p:cNvPr id="4" name="Content Placeholder 3">
            <a:extLst>
              <a:ext uri="{FF2B5EF4-FFF2-40B4-BE49-F238E27FC236}">
                <a16:creationId xmlns:a16="http://schemas.microsoft.com/office/drawing/2014/main" id="{F9020381-E71E-BB47-84E5-7F38B8B47CC3}"/>
              </a:ext>
            </a:extLst>
          </p:cNvPr>
          <p:cNvSpPr>
            <a:spLocks noGrp="1"/>
          </p:cNvSpPr>
          <p:nvPr>
            <p:ph sz="half" idx="2"/>
          </p:nvPr>
        </p:nvSpPr>
        <p:spPr>
          <a:xfrm>
            <a:off x="6172200" y="1152940"/>
            <a:ext cx="5181600" cy="5033751"/>
          </a:xfrm>
        </p:spPr>
        <p:txBody>
          <a:bodyPr>
            <a:normAutofit/>
          </a:bodyPr>
          <a:lstStyle/>
          <a:p>
            <a:r>
              <a:rPr lang="en-US" dirty="0"/>
              <a:t>Spark Stack</a:t>
            </a:r>
          </a:p>
        </p:txBody>
      </p:sp>
      <p:grpSp>
        <p:nvGrpSpPr>
          <p:cNvPr id="11" name="Group 10">
            <a:extLst>
              <a:ext uri="{FF2B5EF4-FFF2-40B4-BE49-F238E27FC236}">
                <a16:creationId xmlns:a16="http://schemas.microsoft.com/office/drawing/2014/main" id="{00489FE6-1174-6C46-9352-00828C1D454A}"/>
              </a:ext>
            </a:extLst>
          </p:cNvPr>
          <p:cNvGrpSpPr/>
          <p:nvPr/>
        </p:nvGrpSpPr>
        <p:grpSpPr>
          <a:xfrm>
            <a:off x="6449437" y="2645923"/>
            <a:ext cx="5331745" cy="3540768"/>
            <a:chOff x="6449438" y="2645923"/>
            <a:chExt cx="4572000" cy="2986392"/>
          </a:xfrm>
        </p:grpSpPr>
        <p:sp>
          <p:nvSpPr>
            <p:cNvPr id="5" name="Rectangle 4">
              <a:extLst>
                <a:ext uri="{FF2B5EF4-FFF2-40B4-BE49-F238E27FC236}">
                  <a16:creationId xmlns:a16="http://schemas.microsoft.com/office/drawing/2014/main" id="{9EB77787-D3C4-B149-9A4B-7DA033570736}"/>
                </a:ext>
              </a:extLst>
            </p:cNvPr>
            <p:cNvSpPr/>
            <p:nvPr/>
          </p:nvSpPr>
          <p:spPr>
            <a:xfrm>
              <a:off x="6449438" y="4883285"/>
              <a:ext cx="4572000" cy="749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Apache Spark</a:t>
              </a:r>
            </a:p>
          </p:txBody>
        </p:sp>
        <p:sp>
          <p:nvSpPr>
            <p:cNvPr id="6" name="Rectangle 5">
              <a:extLst>
                <a:ext uri="{FF2B5EF4-FFF2-40B4-BE49-F238E27FC236}">
                  <a16:creationId xmlns:a16="http://schemas.microsoft.com/office/drawing/2014/main" id="{FA689567-03D5-9442-B89B-6B8D662CEA1C}"/>
                </a:ext>
              </a:extLst>
            </p:cNvPr>
            <p:cNvSpPr/>
            <p:nvPr/>
          </p:nvSpPr>
          <p:spPr>
            <a:xfrm>
              <a:off x="6449438" y="2645923"/>
              <a:ext cx="914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GraphX</a:t>
              </a:r>
              <a:endParaRPr lang="en-US" dirty="0"/>
            </a:p>
            <a:p>
              <a:pPr algn="ctr"/>
              <a:r>
                <a:rPr lang="en-US" dirty="0"/>
                <a:t>(graph)</a:t>
              </a:r>
            </a:p>
          </p:txBody>
        </p:sp>
        <p:sp>
          <p:nvSpPr>
            <p:cNvPr id="7" name="Rectangle 6">
              <a:extLst>
                <a:ext uri="{FF2B5EF4-FFF2-40B4-BE49-F238E27FC236}">
                  <a16:creationId xmlns:a16="http://schemas.microsoft.com/office/drawing/2014/main" id="{54C39D18-E802-8E45-A804-EEA2AF7D1344}"/>
                </a:ext>
              </a:extLst>
            </p:cNvPr>
            <p:cNvSpPr/>
            <p:nvPr/>
          </p:nvSpPr>
          <p:spPr>
            <a:xfrm>
              <a:off x="7641076" y="2645923"/>
              <a:ext cx="914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MLlib</a:t>
              </a:r>
              <a:endParaRPr lang="en-US" dirty="0"/>
            </a:p>
            <a:p>
              <a:pPr algn="ctr"/>
              <a:r>
                <a:rPr lang="en-US" dirty="0"/>
                <a:t>(ML)</a:t>
              </a:r>
            </a:p>
          </p:txBody>
        </p:sp>
        <p:sp>
          <p:nvSpPr>
            <p:cNvPr id="8" name="Rectangle 7">
              <a:extLst>
                <a:ext uri="{FF2B5EF4-FFF2-40B4-BE49-F238E27FC236}">
                  <a16:creationId xmlns:a16="http://schemas.microsoft.com/office/drawing/2014/main" id="{88C8285D-0958-DC42-BC83-AAB2A452BD70}"/>
                </a:ext>
              </a:extLst>
            </p:cNvPr>
            <p:cNvSpPr/>
            <p:nvPr/>
          </p:nvSpPr>
          <p:spPr>
            <a:xfrm>
              <a:off x="8860276" y="2645923"/>
              <a:ext cx="914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Spark</a:t>
              </a:r>
            </a:p>
            <a:p>
              <a:pPr algn="ctr"/>
              <a:r>
                <a:rPr lang="en-US" dirty="0"/>
                <a:t>Stream</a:t>
              </a:r>
            </a:p>
          </p:txBody>
        </p:sp>
        <p:sp>
          <p:nvSpPr>
            <p:cNvPr id="9" name="Rectangle 8">
              <a:extLst>
                <a:ext uri="{FF2B5EF4-FFF2-40B4-BE49-F238E27FC236}">
                  <a16:creationId xmlns:a16="http://schemas.microsoft.com/office/drawing/2014/main" id="{444EA258-8345-D447-8FCF-EBAC040952E9}"/>
                </a:ext>
              </a:extLst>
            </p:cNvPr>
            <p:cNvSpPr/>
            <p:nvPr/>
          </p:nvSpPr>
          <p:spPr>
            <a:xfrm>
              <a:off x="10107038" y="2645923"/>
              <a:ext cx="914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Spark</a:t>
              </a:r>
            </a:p>
            <a:p>
              <a:pPr algn="ctr"/>
              <a:r>
                <a:rPr lang="en-US" dirty="0"/>
                <a:t>SQL</a:t>
              </a:r>
            </a:p>
          </p:txBody>
        </p:sp>
      </p:grpSp>
    </p:spTree>
    <p:extLst>
      <p:ext uri="{BB962C8B-B14F-4D97-AF65-F5344CB8AC3E}">
        <p14:creationId xmlns:p14="http://schemas.microsoft.com/office/powerpoint/2010/main" val="232928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65A1C1-ED57-4241-A2D1-90A63096AF7F}"/>
              </a:ext>
            </a:extLst>
          </p:cNvPr>
          <p:cNvSpPr txBox="1"/>
          <p:nvPr/>
        </p:nvSpPr>
        <p:spPr>
          <a:xfrm>
            <a:off x="161875" y="914400"/>
            <a:ext cx="10472146"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b="1" dirty="0"/>
              <a:t>Spark SQL was originally called as Shark. </a:t>
            </a:r>
            <a:r>
              <a:rPr lang="en-US" dirty="0">
                <a:hlinkClick r:id="rId3"/>
              </a:rPr>
              <a:t>"Shark</a:t>
            </a:r>
            <a:r>
              <a:rPr lang="en-US" dirty="0"/>
              <a:t> was a component of </a:t>
            </a:r>
            <a:r>
              <a:rPr lang="en-US" dirty="0">
                <a:hlinkClick r:id="rId4"/>
              </a:rPr>
              <a:t>Spark</a:t>
            </a:r>
            <a:r>
              <a:rPr lang="en-US" dirty="0"/>
              <a:t>, an open source, distributed and fault-tolerant, in-memory analytics system, that can be installed on the same cluster as Hadoop. In particular, Shark was fully compatible with Hive and supports </a:t>
            </a:r>
            <a:r>
              <a:rPr lang="en-US" i="1" dirty="0" err="1"/>
              <a:t>HiveQL</a:t>
            </a:r>
            <a:r>
              <a:rPr lang="en-US" dirty="0"/>
              <a:t>, Hive data formats, and user-defined functions. In addition Shark can be used to query data4 in HDFS, HBase, and Amazon S3.".</a:t>
            </a:r>
            <a:endParaRPr lang="en-US" b="1"/>
          </a:p>
        </p:txBody>
      </p:sp>
      <p:sp>
        <p:nvSpPr>
          <p:cNvPr id="4" name="Title 1">
            <a:extLst>
              <a:ext uri="{FF2B5EF4-FFF2-40B4-BE49-F238E27FC236}">
                <a16:creationId xmlns:a16="http://schemas.microsoft.com/office/drawing/2014/main" id="{02252A18-B223-4D5C-AD43-42120DE616BB}"/>
              </a:ext>
            </a:extLst>
          </p:cNvPr>
          <p:cNvSpPr txBox="1">
            <a:spLocks/>
          </p:cNvSpPr>
          <p:nvPr/>
        </p:nvSpPr>
        <p:spPr>
          <a:xfrm>
            <a:off x="170809" y="247673"/>
            <a:ext cx="12022137" cy="7524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libri"/>
              </a:rPr>
              <a:t> Shark </a:t>
            </a:r>
          </a:p>
        </p:txBody>
      </p:sp>
      <p:pic>
        <p:nvPicPr>
          <p:cNvPr id="5" name="Picture 5" descr="A screenshot of a cell phone&#10;&#10;Description generated with very high confidence">
            <a:extLst>
              <a:ext uri="{FF2B5EF4-FFF2-40B4-BE49-F238E27FC236}">
                <a16:creationId xmlns:a16="http://schemas.microsoft.com/office/drawing/2014/main" id="{3E9D9AAC-9011-4097-A32F-A8AF3AF302E7}"/>
              </a:ext>
            </a:extLst>
          </p:cNvPr>
          <p:cNvPicPr>
            <a:picLocks noChangeAspect="1"/>
          </p:cNvPicPr>
          <p:nvPr/>
        </p:nvPicPr>
        <p:blipFill>
          <a:blip r:embed="rId5"/>
          <a:stretch>
            <a:fillRect/>
          </a:stretch>
        </p:blipFill>
        <p:spPr>
          <a:xfrm>
            <a:off x="2980397" y="2209165"/>
            <a:ext cx="5348044" cy="3934984"/>
          </a:xfrm>
          <a:prstGeom prst="rect">
            <a:avLst/>
          </a:prstGeom>
        </p:spPr>
      </p:pic>
      <p:sp>
        <p:nvSpPr>
          <p:cNvPr id="7" name="TextBox 6">
            <a:extLst>
              <a:ext uri="{FF2B5EF4-FFF2-40B4-BE49-F238E27FC236}">
                <a16:creationId xmlns:a16="http://schemas.microsoft.com/office/drawing/2014/main" id="{C21C3882-7706-4F1B-86A7-536671892436}"/>
              </a:ext>
            </a:extLst>
          </p:cNvPr>
          <p:cNvSpPr txBox="1"/>
          <p:nvPr/>
        </p:nvSpPr>
        <p:spPr>
          <a:xfrm>
            <a:off x="4246828" y="60674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Spark Stack (2012)</a:t>
            </a:r>
          </a:p>
        </p:txBody>
      </p:sp>
      <p:sp>
        <p:nvSpPr>
          <p:cNvPr id="8" name="TextBox 7">
            <a:extLst>
              <a:ext uri="{FF2B5EF4-FFF2-40B4-BE49-F238E27FC236}">
                <a16:creationId xmlns:a16="http://schemas.microsoft.com/office/drawing/2014/main" id="{1F6E37EC-BFCA-484A-8A14-C7BC164142F4}"/>
              </a:ext>
            </a:extLst>
          </p:cNvPr>
          <p:cNvSpPr txBox="1"/>
          <p:nvPr/>
        </p:nvSpPr>
        <p:spPr>
          <a:xfrm>
            <a:off x="-771285" y="6434554"/>
            <a:ext cx="8695245" cy="3698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Image Source : http://s.radar.oreilly.com/files/2012/11/spark-stack.jpg  </a:t>
            </a:r>
          </a:p>
        </p:txBody>
      </p:sp>
      <p:sp>
        <p:nvSpPr>
          <p:cNvPr id="3" name="TextBox 2">
            <a:extLst>
              <a:ext uri="{FF2B5EF4-FFF2-40B4-BE49-F238E27FC236}">
                <a16:creationId xmlns:a16="http://schemas.microsoft.com/office/drawing/2014/main" id="{08032867-3B7D-4D95-83C5-9B6BA4CBD35B}"/>
              </a:ext>
            </a:extLst>
          </p:cNvPr>
          <p:cNvSpPr txBox="1"/>
          <p:nvPr/>
        </p:nvSpPr>
        <p:spPr>
          <a:xfrm>
            <a:off x="8912888" y="3537020"/>
            <a:ext cx="2451798" cy="1477328"/>
          </a:xfrm>
          <a:prstGeom prst="rect">
            <a:avLst/>
          </a:prstGeom>
          <a:noFill/>
        </p:spPr>
        <p:txBody>
          <a:bodyPr wrap="square" rtlCol="0">
            <a:spAutoFit/>
          </a:bodyPr>
          <a:lstStyle/>
          <a:p>
            <a:r>
              <a:rPr lang="en-US" dirty="0"/>
              <a:t>Hadoop SQL is Hive</a:t>
            </a:r>
          </a:p>
          <a:p>
            <a:r>
              <a:rPr lang="en-US" dirty="0"/>
              <a:t>Spark SQL was Shark</a:t>
            </a:r>
          </a:p>
          <a:p>
            <a:endParaRPr lang="en-US" dirty="0"/>
          </a:p>
          <a:p>
            <a:r>
              <a:rPr lang="en-US" dirty="0"/>
              <a:t>SQL database on top of MapReduce</a:t>
            </a:r>
          </a:p>
        </p:txBody>
      </p:sp>
    </p:spTree>
    <p:extLst>
      <p:ext uri="{BB962C8B-B14F-4D97-AF65-F5344CB8AC3E}">
        <p14:creationId xmlns:p14="http://schemas.microsoft.com/office/powerpoint/2010/main" val="3556604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42D5-D2E8-45DD-BBC0-BFE75964F14E}"/>
              </a:ext>
            </a:extLst>
          </p:cNvPr>
          <p:cNvSpPr>
            <a:spLocks noGrp="1"/>
          </p:cNvSpPr>
          <p:nvPr>
            <p:ph type="title"/>
          </p:nvPr>
        </p:nvSpPr>
        <p:spPr/>
        <p:txBody>
          <a:bodyPr/>
          <a:lstStyle/>
          <a:p>
            <a:r>
              <a:rPr lang="en-US" dirty="0" err="1"/>
              <a:t>MLlib</a:t>
            </a:r>
          </a:p>
        </p:txBody>
      </p:sp>
      <p:sp>
        <p:nvSpPr>
          <p:cNvPr id="3" name="Content Placeholder 2">
            <a:extLst>
              <a:ext uri="{FF2B5EF4-FFF2-40B4-BE49-F238E27FC236}">
                <a16:creationId xmlns:a16="http://schemas.microsoft.com/office/drawing/2014/main" id="{8659B97D-BC8E-4FA7-AB35-29798F20901E}"/>
              </a:ext>
            </a:extLst>
          </p:cNvPr>
          <p:cNvSpPr>
            <a:spLocks noGrp="1"/>
          </p:cNvSpPr>
          <p:nvPr>
            <p:ph idx="1"/>
          </p:nvPr>
        </p:nvSpPr>
        <p:spPr/>
        <p:txBody>
          <a:bodyPr vert="horz" lIns="91440" tIns="45720" rIns="91440" bIns="45720" rtlCol="0" anchor="t">
            <a:normAutofit/>
          </a:bodyPr>
          <a:lstStyle/>
          <a:p>
            <a:r>
              <a:rPr lang="en-US" dirty="0" err="1"/>
              <a:t>MLlib</a:t>
            </a:r>
            <a:r>
              <a:rPr lang="en-US" dirty="0"/>
              <a:t> is another library developed on top of Spark for Machine Learning based computations on distributed systems.</a:t>
            </a:r>
          </a:p>
          <a:p>
            <a:r>
              <a:rPr lang="en-US" dirty="0"/>
              <a:t>The library is being supported with Java, Scala, Python and R. </a:t>
            </a:r>
          </a:p>
          <a:p>
            <a:r>
              <a:rPr lang="en-US" dirty="0"/>
              <a:t>Spark has significant performance over MapReduce concept as they have modified the MapReduce concept in Spark.</a:t>
            </a:r>
          </a:p>
          <a:p>
            <a:r>
              <a:rPr lang="en-US" dirty="0"/>
              <a:t>ML Library has most of the day to day used libraries in the machine learning community. </a:t>
            </a:r>
          </a:p>
          <a:p>
            <a:endParaRPr lang="en-US" dirty="0"/>
          </a:p>
        </p:txBody>
      </p:sp>
    </p:spTree>
    <p:extLst>
      <p:ext uri="{BB962C8B-B14F-4D97-AF65-F5344CB8AC3E}">
        <p14:creationId xmlns:p14="http://schemas.microsoft.com/office/powerpoint/2010/main" val="330174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117F-F369-4C4C-B823-88A5D417942A}"/>
              </a:ext>
            </a:extLst>
          </p:cNvPr>
          <p:cNvSpPr>
            <a:spLocks noGrp="1"/>
          </p:cNvSpPr>
          <p:nvPr>
            <p:ph type="title"/>
          </p:nvPr>
        </p:nvSpPr>
        <p:spPr/>
        <p:txBody>
          <a:bodyPr/>
          <a:lstStyle/>
          <a:p>
            <a:r>
              <a:rPr lang="en-US" dirty="0" err="1"/>
              <a:t>MLlib</a:t>
            </a:r>
            <a:r>
              <a:rPr lang="en-US" dirty="0"/>
              <a:t> : Algorithms</a:t>
            </a:r>
          </a:p>
        </p:txBody>
      </p:sp>
      <p:sp>
        <p:nvSpPr>
          <p:cNvPr id="3" name="Content Placeholder 2">
            <a:extLst>
              <a:ext uri="{FF2B5EF4-FFF2-40B4-BE49-F238E27FC236}">
                <a16:creationId xmlns:a16="http://schemas.microsoft.com/office/drawing/2014/main" id="{5DF0E019-7F49-4A40-A49C-9636AD85D70C}"/>
              </a:ext>
            </a:extLst>
          </p:cNvPr>
          <p:cNvSpPr>
            <a:spLocks noGrp="1"/>
          </p:cNvSpPr>
          <p:nvPr>
            <p:ph idx="1"/>
          </p:nvPr>
        </p:nvSpPr>
        <p:spPr>
          <a:xfrm>
            <a:off x="233203" y="1420589"/>
            <a:ext cx="11206514" cy="4351338"/>
          </a:xfrm>
        </p:spPr>
        <p:txBody>
          <a:bodyPr vert="horz" lIns="91440" tIns="45720" rIns="91440" bIns="45720" rtlCol="0" anchor="t">
            <a:noAutofit/>
          </a:bodyPr>
          <a:lstStyle/>
          <a:p>
            <a:r>
              <a:rPr lang="en-US" sz="1050" dirty="0"/>
              <a:t>Classification</a:t>
            </a:r>
          </a:p>
          <a:p>
            <a:pPr lvl="1"/>
            <a:r>
              <a:rPr lang="en-US" sz="1050" dirty="0"/>
              <a:t>Logistic regression</a:t>
            </a:r>
          </a:p>
          <a:p>
            <a:pPr lvl="1"/>
            <a:r>
              <a:rPr lang="en-US" sz="1050" dirty="0"/>
              <a:t>Naïve Bayes</a:t>
            </a:r>
          </a:p>
          <a:p>
            <a:r>
              <a:rPr lang="en-US" sz="1050" dirty="0"/>
              <a:t>Regression</a:t>
            </a:r>
          </a:p>
          <a:p>
            <a:pPr lvl="1"/>
            <a:r>
              <a:rPr lang="en-US" sz="1050" dirty="0"/>
              <a:t>Linear regression</a:t>
            </a:r>
          </a:p>
          <a:p>
            <a:pPr lvl="1"/>
            <a:r>
              <a:rPr lang="en-US" sz="1050" dirty="0"/>
              <a:t>Survival regression</a:t>
            </a:r>
          </a:p>
          <a:p>
            <a:r>
              <a:rPr lang="en-US" sz="1050" dirty="0"/>
              <a:t>Decision Trees</a:t>
            </a:r>
          </a:p>
          <a:p>
            <a:pPr lvl="1"/>
            <a:r>
              <a:rPr lang="en-US" sz="1050" dirty="0"/>
              <a:t>Random Forest</a:t>
            </a:r>
          </a:p>
          <a:p>
            <a:pPr lvl="1"/>
            <a:r>
              <a:rPr lang="en-US" sz="1050" dirty="0"/>
              <a:t>Gradient Boosted Trees</a:t>
            </a:r>
          </a:p>
          <a:p>
            <a:r>
              <a:rPr lang="en-US" sz="1050" dirty="0"/>
              <a:t>Recommendation</a:t>
            </a:r>
          </a:p>
          <a:p>
            <a:pPr lvl="1"/>
            <a:r>
              <a:rPr lang="en-US" sz="1050" dirty="0"/>
              <a:t>Alternating Least Squares</a:t>
            </a:r>
          </a:p>
          <a:p>
            <a:r>
              <a:rPr lang="en-US" sz="1050" dirty="0"/>
              <a:t>Clustering</a:t>
            </a:r>
          </a:p>
          <a:p>
            <a:pPr lvl="1"/>
            <a:r>
              <a:rPr lang="en-US" sz="1050" dirty="0"/>
              <a:t>K-Means</a:t>
            </a:r>
          </a:p>
          <a:p>
            <a:pPr lvl="1"/>
            <a:r>
              <a:rPr lang="en-US" sz="1050" dirty="0"/>
              <a:t>GMM</a:t>
            </a:r>
          </a:p>
          <a:p>
            <a:r>
              <a:rPr lang="en-US" sz="1050" dirty="0"/>
              <a:t>Topic Modeling</a:t>
            </a:r>
          </a:p>
          <a:p>
            <a:pPr lvl="1"/>
            <a:r>
              <a:rPr lang="en-US" sz="1050" dirty="0"/>
              <a:t>Latent </a:t>
            </a:r>
            <a:r>
              <a:rPr lang="en-US" sz="1050" dirty="0" err="1"/>
              <a:t>Dirichlet</a:t>
            </a:r>
            <a:r>
              <a:rPr lang="en-US" sz="1050" dirty="0"/>
              <a:t> Allocation</a:t>
            </a:r>
          </a:p>
          <a:p>
            <a:r>
              <a:rPr lang="en-US" sz="1050" dirty="0"/>
              <a:t>Feature Transformation</a:t>
            </a:r>
          </a:p>
          <a:p>
            <a:pPr lvl="1"/>
            <a:r>
              <a:rPr lang="en-US" sz="1050" dirty="0"/>
              <a:t>Normalization</a:t>
            </a:r>
          </a:p>
          <a:p>
            <a:pPr lvl="1"/>
            <a:r>
              <a:rPr lang="en-US" sz="1050" dirty="0"/>
              <a:t>Hashing</a:t>
            </a:r>
          </a:p>
          <a:p>
            <a:r>
              <a:rPr lang="en-US" sz="1050" dirty="0"/>
              <a:t>Decomposition</a:t>
            </a:r>
          </a:p>
          <a:p>
            <a:pPr lvl="1"/>
            <a:r>
              <a:rPr lang="en-US" sz="1050" dirty="0"/>
              <a:t>PCA</a:t>
            </a:r>
          </a:p>
          <a:p>
            <a:pPr lvl="1"/>
            <a:r>
              <a:rPr lang="en-US" sz="1050" dirty="0"/>
              <a:t>SVD</a:t>
            </a:r>
          </a:p>
        </p:txBody>
      </p:sp>
    </p:spTree>
    <p:extLst>
      <p:ext uri="{BB962C8B-B14F-4D97-AF65-F5344CB8AC3E}">
        <p14:creationId xmlns:p14="http://schemas.microsoft.com/office/powerpoint/2010/main" val="3989026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2CF1C-B39B-4741-8EC4-AAFA36ABF8F2}"/>
              </a:ext>
            </a:extLst>
          </p:cNvPr>
          <p:cNvSpPr>
            <a:spLocks noGrp="1"/>
          </p:cNvSpPr>
          <p:nvPr>
            <p:ph type="ctrTitle"/>
          </p:nvPr>
        </p:nvSpPr>
        <p:spPr/>
        <p:txBody>
          <a:bodyPr/>
          <a:lstStyle/>
          <a:p>
            <a:r>
              <a:rPr lang="en-US" dirty="0"/>
              <a:t>D: Machine Learning in Spark and other Approaches</a:t>
            </a:r>
          </a:p>
        </p:txBody>
      </p:sp>
      <p:sp>
        <p:nvSpPr>
          <p:cNvPr id="5" name="Subtitle 4">
            <a:extLst>
              <a:ext uri="{FF2B5EF4-FFF2-40B4-BE49-F238E27FC236}">
                <a16:creationId xmlns:a16="http://schemas.microsoft.com/office/drawing/2014/main" id="{11E773D8-A6F4-4800-BD09-4B6BDE6FAD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397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4FA4-900F-1746-A58E-FC8DC204EB1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5EF02D1-BD8F-CF4A-A746-87C80EBE148D}"/>
              </a:ext>
            </a:extLst>
          </p:cNvPr>
          <p:cNvSpPr>
            <a:spLocks noGrp="1"/>
          </p:cNvSpPr>
          <p:nvPr>
            <p:ph idx="1"/>
          </p:nvPr>
        </p:nvSpPr>
        <p:spPr/>
        <p:txBody>
          <a:bodyPr>
            <a:normAutofit fontScale="92500" lnSpcReduction="20000"/>
          </a:bodyPr>
          <a:lstStyle/>
          <a:p>
            <a:r>
              <a:rPr lang="en-US" dirty="0"/>
              <a:t>Spark is a fast general purpose clustered computing system</a:t>
            </a:r>
          </a:p>
          <a:p>
            <a:pPr lvl="1"/>
            <a:r>
              <a:rPr lang="en-US" dirty="0"/>
              <a:t>Although much slower than custom parallel computing solutions</a:t>
            </a:r>
          </a:p>
          <a:p>
            <a:r>
              <a:rPr lang="en-US" dirty="0"/>
              <a:t>Open Source  </a:t>
            </a:r>
          </a:p>
          <a:p>
            <a:r>
              <a:rPr lang="en-US" dirty="0"/>
              <a:t>One feature of Spark is its in-memory cluster computation capability </a:t>
            </a:r>
          </a:p>
          <a:p>
            <a:pPr lvl="1"/>
            <a:r>
              <a:rPr lang="en-US" dirty="0"/>
              <a:t>Uses middleware to allow more data to be stored in RAM</a:t>
            </a:r>
          </a:p>
          <a:p>
            <a:pPr lvl="1"/>
            <a:r>
              <a:rPr lang="en-US" dirty="0"/>
              <a:t>Can run up to 100 times faster than Hadoop MapReduce in memory and 10 times faster on disk </a:t>
            </a:r>
          </a:p>
          <a:p>
            <a:r>
              <a:rPr lang="en-US" dirty="0"/>
              <a:t> Spark is easy to use based on Hadoop (MapReduce model)</a:t>
            </a:r>
          </a:p>
          <a:p>
            <a:pPr lvl="1"/>
            <a:r>
              <a:rPr lang="en-US" dirty="0"/>
              <a:t>Applications can be written in a Java, </a:t>
            </a:r>
            <a:r>
              <a:rPr lang="en-US" b="1" dirty="0"/>
              <a:t>Python</a:t>
            </a:r>
            <a:r>
              <a:rPr lang="en-US" dirty="0"/>
              <a:t>, R and Scala (naturally we will focus on Python)</a:t>
            </a:r>
          </a:p>
          <a:p>
            <a:pPr lvl="1"/>
            <a:r>
              <a:rPr lang="en-US" dirty="0"/>
              <a:t>Includes over 80 high-level operators that can be interacted with from Java, Python, R and Scala shells</a:t>
            </a:r>
          </a:p>
          <a:p>
            <a:pPr lvl="1"/>
            <a:r>
              <a:rPr lang="en-US" dirty="0"/>
              <a:t>Only works for certain problems but these are dominant</a:t>
            </a:r>
          </a:p>
          <a:p>
            <a:r>
              <a:rPr lang="en-US" dirty="0"/>
              <a:t>The generality of Spark allows for the combination of available Spark libraries for use in the same application</a:t>
            </a:r>
          </a:p>
          <a:p>
            <a:pPr lvl="1"/>
            <a:r>
              <a:rPr lang="en-US" dirty="0"/>
              <a:t>Included libraries are SQL, </a:t>
            </a:r>
            <a:r>
              <a:rPr lang="en-US" dirty="0" err="1"/>
              <a:t>MLlib</a:t>
            </a:r>
            <a:r>
              <a:rPr lang="en-US" dirty="0"/>
              <a:t>, </a:t>
            </a:r>
            <a:r>
              <a:rPr lang="en-US" dirty="0" err="1"/>
              <a:t>GraphX</a:t>
            </a:r>
            <a:r>
              <a:rPr lang="en-US" dirty="0"/>
              <a:t> and Spark Streaming</a:t>
            </a:r>
          </a:p>
          <a:p>
            <a:endParaRPr lang="en-US" dirty="0"/>
          </a:p>
        </p:txBody>
      </p:sp>
    </p:spTree>
    <p:extLst>
      <p:ext uri="{BB962C8B-B14F-4D97-AF65-F5344CB8AC3E}">
        <p14:creationId xmlns:p14="http://schemas.microsoft.com/office/powerpoint/2010/main" val="219364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D61B9-CC3C-4FF5-9158-30DECB8A6A33}"/>
              </a:ext>
            </a:extLst>
          </p:cNvPr>
          <p:cNvSpPr>
            <a:spLocks noGrp="1"/>
          </p:cNvSpPr>
          <p:nvPr>
            <p:ph idx="1"/>
          </p:nvPr>
        </p:nvSpPr>
        <p:spPr>
          <a:xfrm>
            <a:off x="0" y="842394"/>
            <a:ext cx="5887335" cy="5459188"/>
          </a:xfrm>
        </p:spPr>
        <p:txBody>
          <a:bodyPr>
            <a:normAutofit/>
          </a:bodyPr>
          <a:lstStyle/>
          <a:p>
            <a:r>
              <a:rPr lang="en-US" sz="2400" dirty="0"/>
              <a:t>Mahout was Hadoop machine learning library but largely abandoned as Spark outperformed Hadoop</a:t>
            </a:r>
          </a:p>
          <a:p>
            <a:r>
              <a:rPr lang="en-US" sz="2400" dirty="0"/>
              <a:t>SPIDAL outperforms Spark </a:t>
            </a:r>
            <a:r>
              <a:rPr lang="en-US" sz="2400" dirty="0" err="1"/>
              <a:t>Mllib</a:t>
            </a:r>
            <a:r>
              <a:rPr lang="en-US" sz="2400" dirty="0"/>
              <a:t> and Flink due to better communication and in-place dataflow.</a:t>
            </a:r>
          </a:p>
          <a:p>
            <a:r>
              <a:rPr lang="en-US" sz="2400" dirty="0"/>
              <a:t>Has Harp-(DAAL) optimized machine learning interface</a:t>
            </a:r>
          </a:p>
          <a:p>
            <a:r>
              <a:rPr lang="en-US" sz="2400" dirty="0"/>
              <a:t>SPIDAL also has community algorithms</a:t>
            </a:r>
          </a:p>
          <a:p>
            <a:pPr lvl="1"/>
            <a:r>
              <a:rPr lang="en-US" sz="2400" dirty="0"/>
              <a:t>Biomolecular Simulation</a:t>
            </a:r>
          </a:p>
          <a:p>
            <a:pPr lvl="1"/>
            <a:r>
              <a:rPr lang="en-US" sz="2400" dirty="0"/>
              <a:t>Graphs for Network Science</a:t>
            </a:r>
          </a:p>
          <a:p>
            <a:pPr lvl="1"/>
            <a:r>
              <a:rPr lang="en-US" sz="2400" dirty="0"/>
              <a:t>Image processing for pathology and polar science</a:t>
            </a:r>
          </a:p>
        </p:txBody>
      </p:sp>
      <p:sp>
        <p:nvSpPr>
          <p:cNvPr id="2" name="Title 1">
            <a:extLst>
              <a:ext uri="{FF2B5EF4-FFF2-40B4-BE49-F238E27FC236}">
                <a16:creationId xmlns:a16="http://schemas.microsoft.com/office/drawing/2014/main" id="{F37BE3EF-B262-4D75-A72C-5C13A488B586}"/>
              </a:ext>
            </a:extLst>
          </p:cNvPr>
          <p:cNvSpPr>
            <a:spLocks noGrp="1"/>
          </p:cNvSpPr>
          <p:nvPr>
            <p:ph type="title"/>
          </p:nvPr>
        </p:nvSpPr>
        <p:spPr>
          <a:xfrm>
            <a:off x="0" y="0"/>
            <a:ext cx="5887335" cy="762000"/>
          </a:xfrm>
        </p:spPr>
        <p:txBody>
          <a:bodyPr/>
          <a:lstStyle/>
          <a:p>
            <a:pPr algn="ctr"/>
            <a:r>
              <a:rPr lang="en-US" sz="4000" b="1" dirty="0">
                <a:latin typeface="+mn-lt"/>
              </a:rPr>
              <a:t>Mahout and SPIDAL</a:t>
            </a:r>
          </a:p>
        </p:txBody>
      </p:sp>
      <p:sp>
        <p:nvSpPr>
          <p:cNvPr id="9" name="Slide Number Placeholder 8">
            <a:extLst>
              <a:ext uri="{FF2B5EF4-FFF2-40B4-BE49-F238E27FC236}">
                <a16:creationId xmlns:a16="http://schemas.microsoft.com/office/drawing/2014/main" id="{9C6B905C-EF7A-402C-ABF0-0F0F600729B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
        <p:nvSpPr>
          <p:cNvPr id="5" name="AutoShape 2" descr="Inline image 1">
            <a:extLst>
              <a:ext uri="{FF2B5EF4-FFF2-40B4-BE49-F238E27FC236}">
                <a16:creationId xmlns:a16="http://schemas.microsoft.com/office/drawing/2014/main" id="{4C1A3C20-4C3C-402B-B0C6-AB4A39E96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B33D3AF-1EBE-46C7-91B3-FFD965982DA9}"/>
              </a:ext>
            </a:extLst>
          </p:cNvPr>
          <p:cNvPicPr>
            <a:picLocks noChangeAspect="1"/>
          </p:cNvPicPr>
          <p:nvPr/>
        </p:nvPicPr>
        <p:blipFill>
          <a:blip r:embed="rId2"/>
          <a:stretch>
            <a:fillRect/>
          </a:stretch>
        </p:blipFill>
        <p:spPr>
          <a:xfrm>
            <a:off x="5887335" y="0"/>
            <a:ext cx="6304665" cy="6858000"/>
          </a:xfrm>
          <a:prstGeom prst="rect">
            <a:avLst/>
          </a:prstGeom>
        </p:spPr>
      </p:pic>
    </p:spTree>
    <p:extLst>
      <p:ext uri="{BB962C8B-B14F-4D97-AF65-F5344CB8AC3E}">
        <p14:creationId xmlns:p14="http://schemas.microsoft.com/office/powerpoint/2010/main" val="334645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406400" y="-44904"/>
            <a:ext cx="12168221" cy="762000"/>
          </a:xfrm>
        </p:spPr>
        <p:txBody>
          <a:bodyPr>
            <a:noAutofit/>
          </a:bodyPr>
          <a:lstStyle/>
          <a:p>
            <a:r>
              <a:rPr lang="en-US" sz="3000" b="1" dirty="0" err="1">
                <a:latin typeface="+mn-lt"/>
              </a:rPr>
              <a:t>Qiu</a:t>
            </a:r>
            <a:r>
              <a:rPr lang="en-US" sz="3000" b="1" dirty="0">
                <a:latin typeface="+mn-lt"/>
              </a:rPr>
              <a:t>/Fox Core SPIDAL Parallel HPC Library with Collective Used</a:t>
            </a:r>
          </a:p>
        </p:txBody>
      </p:sp>
      <p:sp>
        <p:nvSpPr>
          <p:cNvPr id="9" name="Slide Number Placeholder 8">
            <a:extLst>
              <a:ext uri="{FF2B5EF4-FFF2-40B4-BE49-F238E27FC236}">
                <a16:creationId xmlns:a16="http://schemas.microsoft.com/office/drawing/2014/main" id="{D46B106D-9F09-410E-BC53-1E10337D5E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4294967295"/>
          </p:nvPr>
        </p:nvSpPr>
        <p:spPr>
          <a:xfrm>
            <a:off x="0" y="550069"/>
            <a:ext cx="5929313" cy="5158581"/>
          </a:xfrm>
          <a:ln w="38100">
            <a:solidFill>
              <a:schemeClr val="tx1"/>
            </a:solidFill>
          </a:ln>
        </p:spPr>
        <p:txBody>
          <a:bodyPr tIns="91440" bIns="91440">
            <a:noAutofit/>
          </a:bodyPr>
          <a:lstStyle/>
          <a:p>
            <a:r>
              <a:rPr lang="en-US" sz="1900" b="1" dirty="0">
                <a:solidFill>
                  <a:srgbClr val="C00000"/>
                </a:solidFill>
              </a:rPr>
              <a:t>DA-MDS</a:t>
            </a:r>
            <a:r>
              <a:rPr lang="en-US" sz="1900" dirty="0">
                <a:solidFill>
                  <a:srgbClr val="C00000"/>
                </a:solidFill>
              </a:rPr>
              <a:t> </a:t>
            </a:r>
            <a:r>
              <a:rPr lang="en-US" sz="1900" dirty="0"/>
              <a:t>Rotate, </a:t>
            </a:r>
            <a:r>
              <a:rPr lang="en-US" sz="1900" dirty="0" err="1"/>
              <a:t>AllReduce</a:t>
            </a:r>
            <a:r>
              <a:rPr lang="en-US" sz="1900" dirty="0"/>
              <a:t>, Broadcast</a:t>
            </a:r>
          </a:p>
          <a:p>
            <a:r>
              <a:rPr lang="en-US" sz="1900" b="1" dirty="0">
                <a:solidFill>
                  <a:srgbClr val="C00000"/>
                </a:solidFill>
              </a:rPr>
              <a:t>Directed Force Dimension Reduction </a:t>
            </a:r>
            <a:r>
              <a:rPr lang="en-US" sz="1900" dirty="0" err="1"/>
              <a:t>AllGather</a:t>
            </a:r>
            <a:r>
              <a:rPr lang="en-US" sz="1900" dirty="0"/>
              <a:t>, </a:t>
            </a:r>
            <a:r>
              <a:rPr lang="en-US" sz="1900" dirty="0" err="1"/>
              <a:t>Allreduce</a:t>
            </a:r>
            <a:endParaRPr lang="en-US" sz="1900" dirty="0"/>
          </a:p>
          <a:p>
            <a:r>
              <a:rPr lang="en-US" sz="1900" b="1" dirty="0">
                <a:solidFill>
                  <a:srgbClr val="C00000"/>
                </a:solidFill>
              </a:rPr>
              <a:t>Irregular DAVS Clustering </a:t>
            </a:r>
            <a:r>
              <a:rPr lang="en-US" sz="1900" dirty="0"/>
              <a:t>Partial Rotate, </a:t>
            </a:r>
            <a:r>
              <a:rPr lang="en-US" sz="1900" dirty="0" err="1"/>
              <a:t>AllReduce</a:t>
            </a:r>
            <a:r>
              <a:rPr lang="en-US" sz="1900" dirty="0"/>
              <a:t>, Broadcast</a:t>
            </a:r>
          </a:p>
          <a:p>
            <a:r>
              <a:rPr lang="en-US" sz="1900" b="1" dirty="0">
                <a:solidFill>
                  <a:srgbClr val="C00000"/>
                </a:solidFill>
              </a:rPr>
              <a:t>DA </a:t>
            </a:r>
            <a:r>
              <a:rPr lang="en-US" sz="1900" b="1" dirty="0" err="1">
                <a:solidFill>
                  <a:srgbClr val="C00000"/>
                </a:solidFill>
              </a:rPr>
              <a:t>Semimetric</a:t>
            </a:r>
            <a:r>
              <a:rPr lang="en-US" sz="1900" b="1" dirty="0">
                <a:solidFill>
                  <a:srgbClr val="C00000"/>
                </a:solidFill>
              </a:rPr>
              <a:t> Clustering (Deterministic Annealing) </a:t>
            </a:r>
            <a:r>
              <a:rPr lang="en-US" sz="1900" dirty="0"/>
              <a:t>Rotate, </a:t>
            </a:r>
            <a:r>
              <a:rPr lang="en-US" sz="1900" dirty="0" err="1"/>
              <a:t>AllReduce</a:t>
            </a:r>
            <a:r>
              <a:rPr lang="en-US" sz="1900" dirty="0"/>
              <a:t>, Broadcast</a:t>
            </a:r>
          </a:p>
          <a:p>
            <a:r>
              <a:rPr lang="en-US" sz="1900" b="1" dirty="0">
                <a:solidFill>
                  <a:srgbClr val="C00000"/>
                </a:solidFill>
              </a:rPr>
              <a:t>K-means</a:t>
            </a:r>
            <a:r>
              <a:rPr lang="en-US" sz="1900" dirty="0">
                <a:solidFill>
                  <a:srgbClr val="C00000"/>
                </a:solidFill>
              </a:rPr>
              <a:t> </a:t>
            </a:r>
            <a:r>
              <a:rPr lang="en-US" sz="1900" dirty="0" err="1"/>
              <a:t>AllReduce</a:t>
            </a:r>
            <a:r>
              <a:rPr lang="en-US" sz="1900" dirty="0"/>
              <a:t>, Broadcast, </a:t>
            </a:r>
            <a:r>
              <a:rPr lang="en-US" sz="1900" dirty="0" err="1"/>
              <a:t>AllGather</a:t>
            </a:r>
            <a:r>
              <a:rPr lang="en-US" sz="1900" dirty="0"/>
              <a:t> DAAL</a:t>
            </a:r>
          </a:p>
          <a:p>
            <a:r>
              <a:rPr lang="en-US" sz="1900" b="1" dirty="0">
                <a:solidFill>
                  <a:srgbClr val="C00000"/>
                </a:solidFill>
              </a:rPr>
              <a:t>SVM</a:t>
            </a:r>
            <a:r>
              <a:rPr lang="en-US" sz="1900" dirty="0"/>
              <a:t> </a:t>
            </a:r>
            <a:r>
              <a:rPr lang="en-US" sz="1900" dirty="0" err="1"/>
              <a:t>AllReduce</a:t>
            </a:r>
            <a:r>
              <a:rPr lang="en-US" sz="1900" dirty="0"/>
              <a:t>, </a:t>
            </a:r>
            <a:r>
              <a:rPr lang="en-US" sz="1900" dirty="0" err="1"/>
              <a:t>AllGather</a:t>
            </a:r>
            <a:endParaRPr lang="en-US" sz="1900" dirty="0"/>
          </a:p>
          <a:p>
            <a:r>
              <a:rPr lang="en-US" sz="1900" b="1" dirty="0" err="1">
                <a:solidFill>
                  <a:srgbClr val="C00000"/>
                </a:solidFill>
              </a:rPr>
              <a:t>SubGraph</a:t>
            </a:r>
            <a:r>
              <a:rPr lang="en-US" sz="1900" b="1" dirty="0">
                <a:solidFill>
                  <a:srgbClr val="C00000"/>
                </a:solidFill>
              </a:rPr>
              <a:t> Mining</a:t>
            </a:r>
            <a:r>
              <a:rPr lang="en-US" sz="1900" b="1" dirty="0"/>
              <a:t> </a:t>
            </a:r>
            <a:r>
              <a:rPr lang="en-US" sz="1900" dirty="0" err="1"/>
              <a:t>AllGather</a:t>
            </a:r>
            <a:r>
              <a:rPr lang="en-US" sz="1900" dirty="0"/>
              <a:t>, </a:t>
            </a:r>
            <a:r>
              <a:rPr lang="en-US" sz="1900" dirty="0" err="1"/>
              <a:t>AllReduce</a:t>
            </a:r>
            <a:endParaRPr lang="en-US" sz="1900" dirty="0"/>
          </a:p>
          <a:p>
            <a:r>
              <a:rPr lang="en-US" sz="1900" b="1" dirty="0">
                <a:solidFill>
                  <a:srgbClr val="C00000"/>
                </a:solidFill>
              </a:rPr>
              <a:t>Latent Dirichlet Allocation </a:t>
            </a:r>
            <a:r>
              <a:rPr lang="en-US" sz="1900" dirty="0"/>
              <a:t>Rotate, </a:t>
            </a:r>
            <a:r>
              <a:rPr lang="en-US" sz="1900" dirty="0" err="1"/>
              <a:t>AllReduce</a:t>
            </a:r>
            <a:endParaRPr lang="en-US" sz="1900" dirty="0"/>
          </a:p>
          <a:p>
            <a:r>
              <a:rPr lang="en-US" sz="1900" b="1" dirty="0">
                <a:solidFill>
                  <a:srgbClr val="C00000"/>
                </a:solidFill>
              </a:rPr>
              <a:t>Matrix Factorization (SGD) </a:t>
            </a:r>
            <a:r>
              <a:rPr lang="en-US" sz="1900" dirty="0"/>
              <a:t>Rotate DAAL</a:t>
            </a:r>
          </a:p>
          <a:p>
            <a:r>
              <a:rPr lang="en-US" sz="1900" b="1" dirty="0">
                <a:solidFill>
                  <a:srgbClr val="C00000"/>
                </a:solidFill>
              </a:rPr>
              <a:t>Recommender System (ALS)</a:t>
            </a:r>
            <a:r>
              <a:rPr lang="en-US" sz="1900" b="1" dirty="0"/>
              <a:t> </a:t>
            </a:r>
            <a:r>
              <a:rPr lang="en-US" sz="1900" dirty="0"/>
              <a:t>Rotate DAAL</a:t>
            </a:r>
          </a:p>
          <a:p>
            <a:r>
              <a:rPr lang="en-US" sz="1900" b="1" dirty="0">
                <a:solidFill>
                  <a:srgbClr val="C00000"/>
                </a:solidFill>
              </a:rPr>
              <a:t>Singular Value Decomposition (SVD) </a:t>
            </a:r>
            <a:r>
              <a:rPr lang="en-US" sz="1900" dirty="0" err="1"/>
              <a:t>AllGather</a:t>
            </a:r>
            <a:r>
              <a:rPr lang="en-US" sz="1900" dirty="0"/>
              <a:t> DAAL</a:t>
            </a: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549493"/>
            <a:ext cx="6012873" cy="5158581"/>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C00000"/>
                </a:solidFill>
              </a:rPr>
              <a:t>QR Decomposition (QR) </a:t>
            </a:r>
            <a:r>
              <a:rPr lang="en-US" sz="2200" dirty="0"/>
              <a:t>Reduce, Broadcast DAAL</a:t>
            </a:r>
          </a:p>
          <a:p>
            <a:r>
              <a:rPr lang="en-US" sz="2200" b="1" dirty="0">
                <a:solidFill>
                  <a:srgbClr val="C00000"/>
                </a:solidFill>
              </a:rPr>
              <a:t>Neural Network </a:t>
            </a:r>
            <a:r>
              <a:rPr lang="en-US" sz="2200" dirty="0" err="1"/>
              <a:t>AllReduce</a:t>
            </a:r>
            <a:r>
              <a:rPr lang="en-US" sz="2200" dirty="0"/>
              <a:t> DAAL</a:t>
            </a:r>
          </a:p>
          <a:p>
            <a:r>
              <a:rPr lang="en-US" sz="2200" b="1" dirty="0">
                <a:solidFill>
                  <a:srgbClr val="C00000"/>
                </a:solidFill>
              </a:rPr>
              <a:t>Covariance</a:t>
            </a:r>
            <a:r>
              <a:rPr lang="en-US" sz="2200" dirty="0"/>
              <a:t> </a:t>
            </a:r>
            <a:r>
              <a:rPr lang="en-US" sz="2200" dirty="0" err="1"/>
              <a:t>AllReduce</a:t>
            </a:r>
            <a:r>
              <a:rPr lang="en-US" sz="2200" dirty="0"/>
              <a:t> DAAL</a:t>
            </a:r>
          </a:p>
          <a:p>
            <a:r>
              <a:rPr lang="en-US" sz="2200" b="1" dirty="0">
                <a:solidFill>
                  <a:srgbClr val="C00000"/>
                </a:solidFill>
              </a:rPr>
              <a:t>Low Order Moments </a:t>
            </a:r>
            <a:r>
              <a:rPr lang="en-US" sz="2200" dirty="0"/>
              <a:t>Reduce DAAL</a:t>
            </a:r>
          </a:p>
          <a:p>
            <a:r>
              <a:rPr lang="en-US" sz="2200" b="1" dirty="0">
                <a:solidFill>
                  <a:srgbClr val="C00000"/>
                </a:solidFill>
              </a:rPr>
              <a:t>Naive Bayes </a:t>
            </a:r>
            <a:r>
              <a:rPr lang="en-US" sz="2200" dirty="0"/>
              <a:t>Reduce DAAL</a:t>
            </a:r>
          </a:p>
          <a:p>
            <a:r>
              <a:rPr lang="en-US" sz="2200" b="1" dirty="0">
                <a:solidFill>
                  <a:srgbClr val="C00000"/>
                </a:solidFill>
              </a:rPr>
              <a:t>Linear Regression </a:t>
            </a:r>
            <a:r>
              <a:rPr lang="en-US" sz="2200" dirty="0"/>
              <a:t>Reduce DAAL</a:t>
            </a:r>
          </a:p>
          <a:p>
            <a:r>
              <a:rPr lang="en-US" sz="2200" b="1" dirty="0">
                <a:solidFill>
                  <a:srgbClr val="C00000"/>
                </a:solidFill>
              </a:rPr>
              <a:t>Ridge Regression </a:t>
            </a:r>
            <a:r>
              <a:rPr lang="en-US" sz="2200" dirty="0"/>
              <a:t>Reduce DAAL</a:t>
            </a:r>
          </a:p>
          <a:p>
            <a:r>
              <a:rPr lang="en-US" sz="2200" b="1" dirty="0">
                <a:solidFill>
                  <a:srgbClr val="C00000"/>
                </a:solidFill>
              </a:rPr>
              <a:t>Multi-class Logistic Regression</a:t>
            </a:r>
            <a:r>
              <a:rPr lang="en-US" sz="2200" b="1" dirty="0"/>
              <a:t> </a:t>
            </a:r>
            <a:r>
              <a:rPr lang="en-US" sz="2200" dirty="0"/>
              <a:t>Regroup, Rotate, </a:t>
            </a:r>
            <a:r>
              <a:rPr lang="en-US" sz="2200" dirty="0" err="1"/>
              <a:t>AllGather</a:t>
            </a:r>
            <a:endParaRPr lang="en-US" sz="2200" dirty="0"/>
          </a:p>
          <a:p>
            <a:r>
              <a:rPr lang="en-US" sz="2200" b="1" dirty="0">
                <a:solidFill>
                  <a:srgbClr val="C00000"/>
                </a:solidFill>
              </a:rPr>
              <a:t>Random Forest </a:t>
            </a:r>
            <a:r>
              <a:rPr lang="en-US" sz="2200" dirty="0" err="1"/>
              <a:t>AllReduce</a:t>
            </a:r>
            <a:endParaRPr lang="en-US" sz="2200" dirty="0"/>
          </a:p>
          <a:p>
            <a:r>
              <a:rPr lang="en-US" sz="2200" b="1" dirty="0">
                <a:solidFill>
                  <a:srgbClr val="C00000"/>
                </a:solidFill>
              </a:rPr>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0" y="5745129"/>
            <a:ext cx="11475001" cy="400110"/>
          </a:xfrm>
          <a:prstGeom prst="rect">
            <a:avLst/>
          </a:prstGeom>
          <a:noFill/>
        </p:spPr>
        <p:txBody>
          <a:bodyPr wrap="none" rtlCol="0">
            <a:spAutoFit/>
          </a:bodyPr>
          <a:lstStyle/>
          <a:p>
            <a:r>
              <a:rPr lang="en-US" sz="2000" b="1" dirty="0"/>
              <a:t>DAAL</a:t>
            </a:r>
            <a:r>
              <a:rPr lang="en-US" sz="2000" dirty="0"/>
              <a:t> implies integrated on node with Intel DAAL Optimized Data Analytics Library (Runs on KNL!) </a:t>
            </a:r>
          </a:p>
        </p:txBody>
      </p:sp>
    </p:spTree>
    <p:extLst>
      <p:ext uri="{BB962C8B-B14F-4D97-AF65-F5344CB8AC3E}">
        <p14:creationId xmlns:p14="http://schemas.microsoft.com/office/powerpoint/2010/main" val="282349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0F69-764F-4B49-B80C-B9F5BB5AD312}"/>
              </a:ext>
            </a:extLst>
          </p:cNvPr>
          <p:cNvSpPr>
            <a:spLocks noGrp="1"/>
          </p:cNvSpPr>
          <p:nvPr>
            <p:ph type="title"/>
          </p:nvPr>
        </p:nvSpPr>
        <p:spPr>
          <a:xfrm>
            <a:off x="84504" y="57763"/>
            <a:ext cx="4151870" cy="794854"/>
          </a:xfrm>
        </p:spPr>
        <p:txBody>
          <a:bodyPr>
            <a:normAutofit/>
          </a:bodyPr>
          <a:lstStyle/>
          <a:p>
            <a:pPr algn="ctr"/>
            <a:r>
              <a:rPr lang="en-US" sz="4000" b="1" dirty="0"/>
              <a:t>K-means Clustering</a:t>
            </a:r>
          </a:p>
        </p:txBody>
      </p:sp>
      <p:sp>
        <p:nvSpPr>
          <p:cNvPr id="7" name="Content Placeholder 6">
            <a:extLst>
              <a:ext uri="{FF2B5EF4-FFF2-40B4-BE49-F238E27FC236}">
                <a16:creationId xmlns:a16="http://schemas.microsoft.com/office/drawing/2014/main" id="{526664C2-E53D-49C8-A72B-DF38FB770B74}"/>
              </a:ext>
            </a:extLst>
          </p:cNvPr>
          <p:cNvSpPr>
            <a:spLocks noGrp="1"/>
          </p:cNvSpPr>
          <p:nvPr>
            <p:ph idx="1"/>
          </p:nvPr>
        </p:nvSpPr>
        <p:spPr>
          <a:xfrm>
            <a:off x="0" y="800014"/>
            <a:ext cx="4151870" cy="2270640"/>
          </a:xfrm>
        </p:spPr>
        <p:txBody>
          <a:bodyPr/>
          <a:lstStyle/>
          <a:p>
            <a:r>
              <a:rPr lang="en-US" dirty="0"/>
              <a:t>Sets of points in some abstract space with a distance defined</a:t>
            </a:r>
          </a:p>
          <a:p>
            <a:r>
              <a:rPr lang="en-US" dirty="0"/>
              <a:t>Group together nearby points</a:t>
            </a:r>
          </a:p>
        </p:txBody>
      </p:sp>
      <p:pic>
        <p:nvPicPr>
          <p:cNvPr id="4" name="Picture 3">
            <a:extLst>
              <a:ext uri="{FF2B5EF4-FFF2-40B4-BE49-F238E27FC236}">
                <a16:creationId xmlns:a16="http://schemas.microsoft.com/office/drawing/2014/main" id="{70C72B74-C483-4172-AC69-2FA011D1A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6205"/>
            <a:ext cx="9144000" cy="3739848"/>
          </a:xfrm>
          <a:prstGeom prst="rect">
            <a:avLst/>
          </a:prstGeom>
        </p:spPr>
      </p:pic>
      <p:pic>
        <p:nvPicPr>
          <p:cNvPr id="6" name="Picture 5">
            <a:extLst>
              <a:ext uri="{FF2B5EF4-FFF2-40B4-BE49-F238E27FC236}">
                <a16:creationId xmlns:a16="http://schemas.microsoft.com/office/drawing/2014/main" id="{5158FD93-AB17-4AA3-8A33-0020218EC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374" y="88053"/>
            <a:ext cx="7920000" cy="6858000"/>
          </a:xfrm>
          <a:prstGeom prst="rect">
            <a:avLst/>
          </a:prstGeom>
        </p:spPr>
      </p:pic>
    </p:spTree>
    <p:extLst>
      <p:ext uri="{BB962C8B-B14F-4D97-AF65-F5344CB8AC3E}">
        <p14:creationId xmlns:p14="http://schemas.microsoft.com/office/powerpoint/2010/main" val="28173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3C67-6EDB-44C8-9314-7A989F932FF0}"/>
              </a:ext>
            </a:extLst>
          </p:cNvPr>
          <p:cNvSpPr>
            <a:spLocks noGrp="1"/>
          </p:cNvSpPr>
          <p:nvPr>
            <p:ph type="title"/>
          </p:nvPr>
        </p:nvSpPr>
        <p:spPr>
          <a:xfrm>
            <a:off x="696212" y="18255"/>
            <a:ext cx="10515600" cy="896145"/>
          </a:xfrm>
        </p:spPr>
        <p:txBody>
          <a:bodyPr/>
          <a:lstStyle/>
          <a:p>
            <a:pPr algn="ctr"/>
            <a:r>
              <a:rPr lang="en-US" b="1" dirty="0">
                <a:latin typeface="Arial" panose="020B0604020202020204" pitchFamily="34" charset="0"/>
                <a:cs typeface="Arial" panose="020B0604020202020204" pitchFamily="34" charset="0"/>
              </a:rPr>
              <a:t>K-means in Detail</a:t>
            </a:r>
          </a:p>
        </p:txBody>
      </p:sp>
      <p:sp>
        <p:nvSpPr>
          <p:cNvPr id="3" name="Content Placeholder 2">
            <a:extLst>
              <a:ext uri="{FF2B5EF4-FFF2-40B4-BE49-F238E27FC236}">
                <a16:creationId xmlns:a16="http://schemas.microsoft.com/office/drawing/2014/main" id="{1885A799-8BF5-408F-8014-A6F1D3C59F43}"/>
              </a:ext>
            </a:extLst>
          </p:cNvPr>
          <p:cNvSpPr>
            <a:spLocks noGrp="1"/>
          </p:cNvSpPr>
          <p:nvPr>
            <p:ph idx="1"/>
          </p:nvPr>
        </p:nvSpPr>
        <p:spPr>
          <a:xfrm>
            <a:off x="281609" y="740840"/>
            <a:ext cx="11452244" cy="5046574"/>
          </a:xfrm>
        </p:spPr>
        <p:txBody>
          <a:bodyPr>
            <a:normAutofit lnSpcReduction="10000"/>
          </a:bodyPr>
          <a:lstStyle/>
          <a:p>
            <a:r>
              <a:rPr lang="en-US" dirty="0"/>
              <a:t>Basic K-means is;</a:t>
            </a:r>
          </a:p>
          <a:p>
            <a:r>
              <a:rPr lang="en-US" dirty="0"/>
              <a:t>Choose a number of centers N</a:t>
            </a:r>
          </a:p>
          <a:p>
            <a:r>
              <a:rPr lang="en-US" dirty="0"/>
              <a:t>Randomly or thoughtfully assign cluster numbers to points</a:t>
            </a:r>
            <a:br>
              <a:rPr lang="en-US" dirty="0"/>
            </a:br>
            <a:br>
              <a:rPr lang="en-US" dirty="0"/>
            </a:br>
            <a:r>
              <a:rPr lang="en-US" b="1" dirty="0"/>
              <a:t>Iterate</a:t>
            </a:r>
          </a:p>
          <a:p>
            <a:r>
              <a:rPr lang="en-US" dirty="0"/>
              <a:t>Assign each point to cluster that is nearest to it (or use initial choice)</a:t>
            </a:r>
          </a:p>
          <a:p>
            <a:r>
              <a:rPr lang="en-US" dirty="0"/>
              <a:t>Calculate center of each cluster as mean of assigned points</a:t>
            </a:r>
          </a:p>
          <a:p>
            <a:r>
              <a:rPr lang="en-US" dirty="0"/>
              <a:t>Calculate change from previous iteration – stop if small enough</a:t>
            </a:r>
          </a:p>
          <a:p>
            <a:endParaRPr lang="en-US" dirty="0"/>
          </a:p>
          <a:p>
            <a:r>
              <a:rPr lang="en-US" dirty="0"/>
              <a:t>Lots of variants</a:t>
            </a:r>
          </a:p>
          <a:p>
            <a:r>
              <a:rPr lang="en-US" dirty="0"/>
              <a:t>e.g. a vector space and “just a distance” version</a:t>
            </a:r>
          </a:p>
          <a:p>
            <a:endParaRPr lang="en-US" dirty="0"/>
          </a:p>
        </p:txBody>
      </p:sp>
    </p:spTree>
    <p:extLst>
      <p:ext uri="{BB962C8B-B14F-4D97-AF65-F5344CB8AC3E}">
        <p14:creationId xmlns:p14="http://schemas.microsoft.com/office/powerpoint/2010/main" val="13479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8FD7-255B-4F8D-B6AA-D9EAA331F3D7}"/>
              </a:ext>
            </a:extLst>
          </p:cNvPr>
          <p:cNvSpPr>
            <a:spLocks noGrp="1"/>
          </p:cNvSpPr>
          <p:nvPr>
            <p:ph type="title"/>
          </p:nvPr>
        </p:nvSpPr>
        <p:spPr/>
        <p:txBody>
          <a:bodyPr/>
          <a:lstStyle/>
          <a:p>
            <a:r>
              <a:rPr lang="en-US" dirty="0" err="1"/>
              <a:t>KMeans</a:t>
            </a:r>
            <a:r>
              <a:rPr lang="en-US" dirty="0"/>
              <a:t> Example Using Spark</a:t>
            </a:r>
          </a:p>
        </p:txBody>
      </p:sp>
      <p:pic>
        <p:nvPicPr>
          <p:cNvPr id="6" name="Picture 6" descr="A screenshot of a social media post&#10;&#10;Description generated with very high confidence">
            <a:extLst>
              <a:ext uri="{FF2B5EF4-FFF2-40B4-BE49-F238E27FC236}">
                <a16:creationId xmlns:a16="http://schemas.microsoft.com/office/drawing/2014/main" id="{1390F349-9554-424B-B3A4-98879D6E0053}"/>
              </a:ext>
            </a:extLst>
          </p:cNvPr>
          <p:cNvPicPr>
            <a:picLocks noGrp="1" noChangeAspect="1"/>
          </p:cNvPicPr>
          <p:nvPr>
            <p:ph idx="1"/>
          </p:nvPr>
        </p:nvPicPr>
        <p:blipFill>
          <a:blip r:embed="rId2"/>
          <a:stretch>
            <a:fillRect/>
          </a:stretch>
        </p:blipFill>
        <p:spPr>
          <a:xfrm>
            <a:off x="1504552" y="1647825"/>
            <a:ext cx="8075251" cy="4857105"/>
          </a:xfrm>
          <a:prstGeom prst="rect">
            <a:avLst/>
          </a:prstGeom>
        </p:spPr>
      </p:pic>
    </p:spTree>
    <p:extLst>
      <p:ext uri="{BB962C8B-B14F-4D97-AF65-F5344CB8AC3E}">
        <p14:creationId xmlns:p14="http://schemas.microsoft.com/office/powerpoint/2010/main" val="1937076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6286635" y="4998348"/>
            <a:ext cx="5972749" cy="1325563"/>
          </a:xfrm>
        </p:spPr>
        <p:txBody>
          <a:bodyPr/>
          <a:lstStyle/>
          <a:p>
            <a:r>
              <a:rPr lang="en-US" dirty="0"/>
              <a:t>Dataflow at Different Grain sizes</a:t>
            </a:r>
          </a:p>
        </p:txBody>
      </p:sp>
      <p:sp>
        <p:nvSpPr>
          <p:cNvPr id="4" name="Date Placeholder 3">
            <a:extLst>
              <a:ext uri="{FF2B5EF4-FFF2-40B4-BE49-F238E27FC236}">
                <a16:creationId xmlns:a16="http://schemas.microsoft.com/office/drawing/2014/main" id="{8E2CDE4E-3521-4060-A6AE-A2AA73A9E3C0}"/>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4/9/2018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3FD4F2-CE6D-47A9-8129-31B674315AF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35</a:t>
            </a:fld>
            <a:endParaRPr lang="en-US">
              <a:solidFill>
                <a:prstClr val="black">
                  <a:tint val="75000"/>
                </a:prstClr>
              </a:solidFill>
            </a:endParaRPr>
          </a:p>
        </p:txBody>
      </p:sp>
      <p:grpSp>
        <p:nvGrpSpPr>
          <p:cNvPr id="41" name="Group 40">
            <a:extLst>
              <a:ext uri="{FF2B5EF4-FFF2-40B4-BE49-F238E27FC236}">
                <a16:creationId xmlns:a16="http://schemas.microsoft.com/office/drawing/2014/main" id="{656C79D0-B377-4696-8F10-892588E6C5F9}"/>
              </a:ext>
            </a:extLst>
          </p:cNvPr>
          <p:cNvGrpSpPr/>
          <p:nvPr/>
        </p:nvGrpSpPr>
        <p:grpSpPr>
          <a:xfrm>
            <a:off x="1886504" y="2322139"/>
            <a:ext cx="3900146" cy="4361685"/>
            <a:chOff x="2215309" y="1901031"/>
            <a:chExt cx="3900146" cy="4361685"/>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2687207" y="1901031"/>
              <a:ext cx="258742" cy="3277404"/>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034837"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121933" y="2053962"/>
              <a:ext cx="797806" cy="2971542"/>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684218"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628495" y="3539733"/>
              <a:ext cx="89253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5899837" y="3884723"/>
              <a:ext cx="0" cy="1962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215309" y="5775394"/>
              <a:ext cx="36845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215309" y="3539733"/>
              <a:ext cx="34535" cy="223566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249844" y="3573048"/>
              <a:ext cx="4168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578299" y="3723835"/>
              <a:ext cx="993694" cy="418031"/>
            </a:xfrm>
            <a:prstGeom prst="rect">
              <a:avLst/>
            </a:prstGeom>
            <a:noFill/>
          </p:spPr>
          <p:txBody>
            <a:bodyPr wrap="none" rtlCol="0">
              <a:spAutoFit/>
            </a:bodyPr>
            <a:lstStyle/>
            <a:p>
              <a:r>
                <a:rPr lang="en-US" dirty="0"/>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2681565" y="5155904"/>
              <a:ext cx="795565" cy="418031"/>
            </a:xfrm>
            <a:prstGeom prst="rect">
              <a:avLst/>
            </a:prstGeom>
            <a:noFill/>
          </p:spPr>
          <p:txBody>
            <a:bodyPr wrap="none" rtlCol="0">
              <a:spAutoFit/>
            </a:bodyPr>
            <a:lstStyle/>
            <a:p>
              <a:r>
                <a:rPr lang="en-US" dirty="0"/>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158916" y="5844685"/>
              <a:ext cx="912265" cy="418031"/>
            </a:xfrm>
            <a:prstGeom prst="rect">
              <a:avLst/>
            </a:prstGeom>
            <a:noFill/>
          </p:spPr>
          <p:txBody>
            <a:bodyPr wrap="none" rtlCol="0">
              <a:spAutoFit/>
            </a:bodyPr>
            <a:lstStyle/>
            <a:p>
              <a:r>
                <a:rPr lang="en-US" dirty="0"/>
                <a:t>Iterate</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135252" y="2293180"/>
              <a:ext cx="1884362" cy="646331"/>
            </a:xfrm>
            <a:prstGeom prst="rect">
              <a:avLst/>
            </a:prstGeom>
            <a:noFill/>
          </p:spPr>
          <p:txBody>
            <a:bodyPr wrap="none" rtlCol="0">
              <a:spAutoFit/>
            </a:bodyPr>
            <a:lstStyle/>
            <a:p>
              <a:r>
                <a:rPr lang="en-US" dirty="0"/>
                <a:t>Internal Execution</a:t>
              </a:r>
              <a:br>
                <a:rPr lang="en-US" dirty="0"/>
              </a:br>
              <a:r>
                <a:rPr lang="en-US" dirty="0"/>
                <a:t>Dataflow Nodes</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3867865" y="4483232"/>
              <a:ext cx="1893621" cy="731554"/>
            </a:xfrm>
            <a:prstGeom prst="rect">
              <a:avLst/>
            </a:prstGeom>
            <a:noFill/>
          </p:spPr>
          <p:txBody>
            <a:bodyPr wrap="none" rtlCol="0">
              <a:spAutoFit/>
            </a:bodyPr>
            <a:lstStyle/>
            <a:p>
              <a:r>
                <a:rPr lang="en-US" dirty="0"/>
                <a:t>HPC</a:t>
              </a:r>
              <a:br>
                <a:rPr lang="en-US" dirty="0"/>
              </a:br>
              <a:r>
                <a:rPr lang="en-US" dirty="0"/>
                <a:t>Communication</a:t>
              </a:r>
            </a:p>
          </p:txBody>
        </p:sp>
      </p:grpSp>
      <p:sp>
        <p:nvSpPr>
          <p:cNvPr id="24" name="TextBox 23">
            <a:extLst>
              <a:ext uri="{FF2B5EF4-FFF2-40B4-BE49-F238E27FC236}">
                <a16:creationId xmlns:a16="http://schemas.microsoft.com/office/drawing/2014/main" id="{78903C99-ECFF-4C67-B7F3-639A0412D82C}"/>
              </a:ext>
            </a:extLst>
          </p:cNvPr>
          <p:cNvSpPr txBox="1"/>
          <p:nvPr/>
        </p:nvSpPr>
        <p:spPr>
          <a:xfrm>
            <a:off x="721271" y="173704"/>
            <a:ext cx="5133417" cy="369332"/>
          </a:xfrm>
          <a:prstGeom prst="rect">
            <a:avLst/>
          </a:prstGeom>
          <a:noFill/>
        </p:spPr>
        <p:txBody>
          <a:bodyPr wrap="square" rtlCol="0">
            <a:spAutoFit/>
          </a:bodyPr>
          <a:lstStyle/>
          <a:p>
            <a:r>
              <a:rPr lang="en-US" b="1" dirty="0"/>
              <a:t>Coarse Grain Dataflows links jobs in such a pipeline</a:t>
            </a:r>
          </a:p>
        </p:txBody>
      </p:sp>
      <p:sp>
        <p:nvSpPr>
          <p:cNvPr id="26" name="TextBox 25">
            <a:extLst>
              <a:ext uri="{FF2B5EF4-FFF2-40B4-BE49-F238E27FC236}">
                <a16:creationId xmlns:a16="http://schemas.microsoft.com/office/drawing/2014/main" id="{8C5D52AD-7D1F-4E92-95D2-CD333F5D3718}"/>
              </a:ext>
            </a:extLst>
          </p:cNvPr>
          <p:cNvSpPr txBox="1"/>
          <p:nvPr/>
        </p:nvSpPr>
        <p:spPr>
          <a:xfrm>
            <a:off x="1014938" y="540083"/>
            <a:ext cx="1777666" cy="369332"/>
          </a:xfrm>
          <a:prstGeom prst="rect">
            <a:avLst/>
          </a:prstGeom>
          <a:noFill/>
        </p:spPr>
        <p:txBody>
          <a:bodyPr wrap="none" rtlCol="0">
            <a:spAutoFit/>
          </a:bodyPr>
          <a:lstStyle/>
          <a:p>
            <a:r>
              <a:rPr lang="en-US" dirty="0"/>
              <a:t>Data preparation</a:t>
            </a:r>
          </a:p>
        </p:txBody>
      </p:sp>
      <p:grpSp>
        <p:nvGrpSpPr>
          <p:cNvPr id="36" name="Group 35">
            <a:extLst>
              <a:ext uri="{FF2B5EF4-FFF2-40B4-BE49-F238E27FC236}">
                <a16:creationId xmlns:a16="http://schemas.microsoft.com/office/drawing/2014/main" id="{54E1A394-D4EB-4ABC-975A-D3439C20E7D8}"/>
              </a:ext>
            </a:extLst>
          </p:cNvPr>
          <p:cNvGrpSpPr/>
          <p:nvPr/>
        </p:nvGrpSpPr>
        <p:grpSpPr>
          <a:xfrm>
            <a:off x="62738" y="575926"/>
            <a:ext cx="11256142" cy="1023722"/>
            <a:chOff x="82604" y="607824"/>
            <a:chExt cx="11256142" cy="1023722"/>
          </a:xfrm>
        </p:grpSpPr>
        <p:grpSp>
          <p:nvGrpSpPr>
            <p:cNvPr id="23" name="Group 22">
              <a:extLst>
                <a:ext uri="{FF2B5EF4-FFF2-40B4-BE49-F238E27FC236}">
                  <a16:creationId xmlns:a16="http://schemas.microsoft.com/office/drawing/2014/main" id="{8B30F444-8AB8-4A0C-BFBB-4B27A3288AA1}"/>
                </a:ext>
              </a:extLst>
            </p:cNvPr>
            <p:cNvGrpSpPr/>
            <p:nvPr/>
          </p:nvGrpSpPr>
          <p:grpSpPr>
            <a:xfrm>
              <a:off x="82604" y="607824"/>
              <a:ext cx="7821382" cy="1023722"/>
              <a:chOff x="3152320" y="178786"/>
              <a:chExt cx="7821382" cy="1023722"/>
            </a:xfrm>
          </p:grpSpPr>
          <p:sp>
            <p:nvSpPr>
              <p:cNvPr id="106" name="Oval 105">
                <a:extLst>
                  <a:ext uri="{FF2B5EF4-FFF2-40B4-BE49-F238E27FC236}">
                    <a16:creationId xmlns:a16="http://schemas.microsoft.com/office/drawing/2014/main" id="{16CBE429-89C3-4EAF-AFE7-5D9CE2628C77}"/>
                  </a:ext>
                </a:extLst>
              </p:cNvPr>
              <p:cNvSpPr/>
              <p:nvPr/>
            </p:nvSpPr>
            <p:spPr>
              <a:xfrm>
                <a:off x="315232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5562779-E344-4874-9405-B42969171A3F}"/>
                  </a:ext>
                </a:extLst>
              </p:cNvPr>
              <p:cNvSpPr/>
              <p:nvPr/>
            </p:nvSpPr>
            <p:spPr>
              <a:xfrm>
                <a:off x="655115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418641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D0116E7-2E71-49C3-A438-E1B0FDBC77BF}"/>
                  </a:ext>
                </a:extLst>
              </p:cNvPr>
              <p:cNvSpPr/>
              <p:nvPr/>
            </p:nvSpPr>
            <p:spPr>
              <a:xfrm>
                <a:off x="994998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A5C43115-F4B5-4FEF-9D76-275DE5153E7B}"/>
                  </a:ext>
                </a:extLst>
              </p:cNvPr>
              <p:cNvCxnSpPr>
                <a:cxnSpLocks/>
              </p:cNvCxnSpPr>
              <p:nvPr/>
            </p:nvCxnSpPr>
            <p:spPr>
              <a:xfrm>
                <a:off x="758524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9699DD8B-58AE-4916-8658-2C03F823CE25}"/>
                </a:ext>
              </a:extLst>
            </p:cNvPr>
            <p:cNvSpPr/>
            <p:nvPr/>
          </p:nvSpPr>
          <p:spPr>
            <a:xfrm>
              <a:off x="10315024" y="607824"/>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Arrow Connector 68">
              <a:extLst>
                <a:ext uri="{FF2B5EF4-FFF2-40B4-BE49-F238E27FC236}">
                  <a16:creationId xmlns:a16="http://schemas.microsoft.com/office/drawing/2014/main" id="{6E3512E8-7B3C-4A0C-846C-4752870AED68}"/>
                </a:ext>
              </a:extLst>
            </p:cNvPr>
            <p:cNvCxnSpPr>
              <a:cxnSpLocks/>
            </p:cNvCxnSpPr>
            <p:nvPr/>
          </p:nvCxnSpPr>
          <p:spPr>
            <a:xfrm>
              <a:off x="7960652" y="1119685"/>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80504D5-B671-43D6-BAA1-DFE141401968}"/>
              </a:ext>
            </a:extLst>
          </p:cNvPr>
          <p:cNvSpPr txBox="1"/>
          <p:nvPr/>
        </p:nvSpPr>
        <p:spPr>
          <a:xfrm>
            <a:off x="4467051" y="552615"/>
            <a:ext cx="1123769" cy="369332"/>
          </a:xfrm>
          <a:prstGeom prst="rect">
            <a:avLst/>
          </a:prstGeom>
          <a:noFill/>
        </p:spPr>
        <p:txBody>
          <a:bodyPr wrap="none" rtlCol="0">
            <a:spAutoFit/>
          </a:bodyPr>
          <a:lstStyle/>
          <a:p>
            <a:r>
              <a:rPr lang="en-US" dirty="0"/>
              <a:t>Clustering</a:t>
            </a:r>
          </a:p>
        </p:txBody>
      </p:sp>
      <p:sp>
        <p:nvSpPr>
          <p:cNvPr id="72" name="TextBox 71">
            <a:extLst>
              <a:ext uri="{FF2B5EF4-FFF2-40B4-BE49-F238E27FC236}">
                <a16:creationId xmlns:a16="http://schemas.microsoft.com/office/drawing/2014/main" id="{C632C084-036E-4427-96A8-6D5C6BC3EBBA}"/>
              </a:ext>
            </a:extLst>
          </p:cNvPr>
          <p:cNvSpPr txBox="1"/>
          <p:nvPr/>
        </p:nvSpPr>
        <p:spPr>
          <a:xfrm>
            <a:off x="7892751" y="335101"/>
            <a:ext cx="1188146" cy="646331"/>
          </a:xfrm>
          <a:prstGeom prst="rect">
            <a:avLst/>
          </a:prstGeom>
          <a:noFill/>
        </p:spPr>
        <p:txBody>
          <a:bodyPr wrap="none" rtlCol="0">
            <a:spAutoFit/>
          </a:bodyPr>
          <a:lstStyle/>
          <a:p>
            <a:r>
              <a:rPr lang="en-US" dirty="0"/>
              <a:t>Dimension</a:t>
            </a:r>
          </a:p>
          <a:p>
            <a:r>
              <a:rPr lang="en-US" dirty="0"/>
              <a:t>Reduction</a:t>
            </a:r>
          </a:p>
        </p:txBody>
      </p:sp>
      <p:sp>
        <p:nvSpPr>
          <p:cNvPr id="73" name="TextBox 72">
            <a:extLst>
              <a:ext uri="{FF2B5EF4-FFF2-40B4-BE49-F238E27FC236}">
                <a16:creationId xmlns:a16="http://schemas.microsoft.com/office/drawing/2014/main" id="{7AB6A9BB-15D8-47A9-A49D-4A7957C6C21B}"/>
              </a:ext>
            </a:extLst>
          </p:cNvPr>
          <p:cNvSpPr txBox="1"/>
          <p:nvPr/>
        </p:nvSpPr>
        <p:spPr>
          <a:xfrm>
            <a:off x="10310302" y="211362"/>
            <a:ext cx="1366528" cy="369332"/>
          </a:xfrm>
          <a:prstGeom prst="rect">
            <a:avLst/>
          </a:prstGeom>
          <a:noFill/>
        </p:spPr>
        <p:txBody>
          <a:bodyPr wrap="none" rtlCol="0">
            <a:spAutoFit/>
          </a:bodyPr>
          <a:lstStyle/>
          <a:p>
            <a:r>
              <a:rPr lang="en-US" dirty="0"/>
              <a:t>Visualization</a:t>
            </a:r>
          </a:p>
        </p:txBody>
      </p:sp>
      <p:sp>
        <p:nvSpPr>
          <p:cNvPr id="39" name="TextBox 38">
            <a:extLst>
              <a:ext uri="{FF2B5EF4-FFF2-40B4-BE49-F238E27FC236}">
                <a16:creationId xmlns:a16="http://schemas.microsoft.com/office/drawing/2014/main" id="{243E2FD4-41FF-4BA2-9C6F-F2308EC898AB}"/>
              </a:ext>
            </a:extLst>
          </p:cNvPr>
          <p:cNvSpPr txBox="1"/>
          <p:nvPr/>
        </p:nvSpPr>
        <p:spPr>
          <a:xfrm>
            <a:off x="101304" y="1713847"/>
            <a:ext cx="2236537" cy="2308324"/>
          </a:xfrm>
          <a:prstGeom prst="rect">
            <a:avLst/>
          </a:prstGeom>
          <a:noFill/>
        </p:spPr>
        <p:txBody>
          <a:bodyPr wrap="square" rtlCol="0">
            <a:spAutoFit/>
          </a:bodyPr>
          <a:lstStyle/>
          <a:p>
            <a:r>
              <a:rPr lang="en-US" dirty="0"/>
              <a:t>But internally to each job you can also elegantly express algorithm as dataflow but with more stringent performance constraints</a:t>
            </a:r>
          </a:p>
        </p:txBody>
      </p:sp>
      <p:pic>
        <p:nvPicPr>
          <p:cNvPr id="1026" name="Picture 2" descr="Related image">
            <a:extLst>
              <a:ext uri="{FF2B5EF4-FFF2-40B4-BE49-F238E27FC236}">
                <a16:creationId xmlns:a16="http://schemas.microsoft.com/office/drawing/2014/main" id="{FA7EBA40-619C-4BD1-9C7D-6A54924F5A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4263">
            <a:off x="3437532" y="1704294"/>
            <a:ext cx="902224" cy="902224"/>
          </a:xfrm>
          <a:prstGeom prst="rect">
            <a:avLst/>
          </a:prstGeom>
          <a:noFill/>
          <a:extLst>
            <a:ext uri="{909E8E84-426E-40DD-AFC4-6F175D3DCCD1}">
              <a14:hiddenFill xmlns:a14="http://schemas.microsoft.com/office/drawing/2010/main">
                <a:solidFill>
                  <a:srgbClr val="FFFFFF"/>
                </a:solidFill>
              </a14:hiddenFill>
            </a:ext>
          </a:extLst>
        </p:spPr>
      </p:pic>
      <p:sp>
        <p:nvSpPr>
          <p:cNvPr id="77" name="Content Placeholder 2">
            <a:extLst>
              <a:ext uri="{FF2B5EF4-FFF2-40B4-BE49-F238E27FC236}">
                <a16:creationId xmlns:a16="http://schemas.microsoft.com/office/drawing/2014/main" id="{0D78EA15-DEF7-41C6-ACFE-92FC705F386B}"/>
              </a:ext>
            </a:extLst>
          </p:cNvPr>
          <p:cNvSpPr txBox="1">
            <a:spLocks/>
          </p:cNvSpPr>
          <p:nvPr/>
        </p:nvSpPr>
        <p:spPr>
          <a:xfrm>
            <a:off x="7030840" y="2369513"/>
            <a:ext cx="4880675" cy="25224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 = </a:t>
            </a:r>
            <a:r>
              <a:rPr lang="en-US" dirty="0" err="1"/>
              <a:t>loadPoints</a:t>
            </a:r>
            <a:r>
              <a:rPr lang="en-US" dirty="0"/>
              <a:t>()</a:t>
            </a:r>
          </a:p>
          <a:p>
            <a:r>
              <a:rPr lang="en-US" dirty="0"/>
              <a:t>C = </a:t>
            </a:r>
            <a:r>
              <a:rPr lang="en-US" dirty="0" err="1"/>
              <a:t>loadInitCenters</a:t>
            </a:r>
            <a:r>
              <a:rPr lang="en-US" dirty="0"/>
              <a:t>()</a:t>
            </a:r>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br>
              <a:rPr lang="en-US" dirty="0"/>
            </a:br>
            <a:endParaRPr lang="en-US" dirty="0"/>
          </a:p>
        </p:txBody>
      </p:sp>
      <p:cxnSp>
        <p:nvCxnSpPr>
          <p:cNvPr id="78" name="Straight Connector 77">
            <a:extLst>
              <a:ext uri="{FF2B5EF4-FFF2-40B4-BE49-F238E27FC236}">
                <a16:creationId xmlns:a16="http://schemas.microsoft.com/office/drawing/2014/main" id="{99FD1DEC-D102-497E-BB6E-C60F54779EB3}"/>
              </a:ext>
            </a:extLst>
          </p:cNvPr>
          <p:cNvCxnSpPr>
            <a:cxnSpLocks/>
          </p:cNvCxnSpPr>
          <p:nvPr/>
        </p:nvCxnSpPr>
        <p:spPr>
          <a:xfrm>
            <a:off x="6320433" y="3429000"/>
            <a:ext cx="0" cy="85026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8AFFC1-55D7-4FD4-A596-33EC026164F7}"/>
              </a:ext>
            </a:extLst>
          </p:cNvPr>
          <p:cNvCxnSpPr>
            <a:cxnSpLocks/>
          </p:cNvCxnSpPr>
          <p:nvPr/>
        </p:nvCxnSpPr>
        <p:spPr>
          <a:xfrm>
            <a:off x="6285596" y="4306929"/>
            <a:ext cx="515041" cy="0"/>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EE7F63D-FF7D-440E-9EB6-4D417C5429B0}"/>
              </a:ext>
            </a:extLst>
          </p:cNvPr>
          <p:cNvCxnSpPr>
            <a:cxnSpLocks/>
          </p:cNvCxnSpPr>
          <p:nvPr/>
        </p:nvCxnSpPr>
        <p:spPr>
          <a:xfrm>
            <a:off x="6325011" y="3429000"/>
            <a:ext cx="515041"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D91A02-AF24-490A-8689-B857A6512AC6}"/>
              </a:ext>
            </a:extLst>
          </p:cNvPr>
          <p:cNvSpPr txBox="1"/>
          <p:nvPr/>
        </p:nvSpPr>
        <p:spPr>
          <a:xfrm>
            <a:off x="6086387" y="4376864"/>
            <a:ext cx="1080635" cy="461665"/>
          </a:xfrm>
          <a:prstGeom prst="rect">
            <a:avLst/>
          </a:prstGeom>
          <a:noFill/>
        </p:spPr>
        <p:txBody>
          <a:bodyPr wrap="square" rtlCol="0">
            <a:spAutoFit/>
          </a:bodyPr>
          <a:lstStyle/>
          <a:p>
            <a:r>
              <a:rPr lang="en-US" sz="2400" b="1" dirty="0">
                <a:solidFill>
                  <a:srgbClr val="7030A0"/>
                </a:solidFill>
              </a:rPr>
              <a:t>Iterate</a:t>
            </a:r>
          </a:p>
        </p:txBody>
      </p:sp>
      <p:sp>
        <p:nvSpPr>
          <p:cNvPr id="43" name="TextBox 42">
            <a:extLst>
              <a:ext uri="{FF2B5EF4-FFF2-40B4-BE49-F238E27FC236}">
                <a16:creationId xmlns:a16="http://schemas.microsoft.com/office/drawing/2014/main" id="{922342FE-7AE4-4FB0-A182-9EA1FB25AD5D}"/>
              </a:ext>
            </a:extLst>
          </p:cNvPr>
          <p:cNvSpPr txBox="1"/>
          <p:nvPr/>
        </p:nvSpPr>
        <p:spPr>
          <a:xfrm>
            <a:off x="5786650" y="1970740"/>
            <a:ext cx="4795287" cy="369332"/>
          </a:xfrm>
          <a:prstGeom prst="rect">
            <a:avLst/>
          </a:prstGeom>
          <a:noFill/>
        </p:spPr>
        <p:txBody>
          <a:bodyPr wrap="none" rtlCol="0">
            <a:spAutoFit/>
          </a:bodyPr>
          <a:lstStyle/>
          <a:p>
            <a:r>
              <a:rPr lang="en-US" dirty="0"/>
              <a:t>Corresponding to classic Spark K-means Dataflow</a:t>
            </a:r>
          </a:p>
        </p:txBody>
      </p:sp>
    </p:spTree>
    <p:extLst>
      <p:ext uri="{BB962C8B-B14F-4D97-AF65-F5344CB8AC3E}">
        <p14:creationId xmlns:p14="http://schemas.microsoft.com/office/powerpoint/2010/main" val="368695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1242" y="131585"/>
            <a:ext cx="9167597" cy="715962"/>
          </a:xfrm>
        </p:spPr>
        <p:txBody>
          <a:bodyPr>
            <a:normAutofit fontScale="90000"/>
          </a:bodyPr>
          <a:lstStyle/>
          <a:p>
            <a:r>
              <a:rPr lang="en-US" b="1" dirty="0">
                <a:latin typeface="+mn-lt"/>
              </a:rPr>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005" y="884336"/>
            <a:ext cx="4050282" cy="270292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547" y="1129636"/>
            <a:ext cx="3785170" cy="2706028"/>
          </a:xfrm>
          <a:prstGeom prst="rect">
            <a:avLst/>
          </a:prstGeom>
        </p:spPr>
      </p:pic>
      <p:sp>
        <p:nvSpPr>
          <p:cNvPr id="32" name="Rectangle 31"/>
          <p:cNvSpPr/>
          <p:nvPr/>
        </p:nvSpPr>
        <p:spPr>
          <a:xfrm>
            <a:off x="1795005" y="3720728"/>
            <a:ext cx="4050282" cy="1200329"/>
          </a:xfrm>
          <a:prstGeom prst="rect">
            <a:avLst/>
          </a:prstGeom>
        </p:spPr>
        <p:txBody>
          <a:bodyPr wrap="square">
            <a:spAutoFit/>
          </a:bodyPr>
          <a:lstStyle/>
          <a:p>
            <a:r>
              <a:rPr lang="en-US" dirty="0"/>
              <a:t>K-Means execution time on 8 nodes with 20 processes in each node with 1 million points and varying number of centroids. Each point has 2 attributes.</a:t>
            </a:r>
          </a:p>
        </p:txBody>
      </p:sp>
      <p:sp>
        <p:nvSpPr>
          <p:cNvPr id="33" name="Rectangle 32"/>
          <p:cNvSpPr/>
          <p:nvPr/>
        </p:nvSpPr>
        <p:spPr>
          <a:xfrm>
            <a:off x="6478547" y="3909242"/>
            <a:ext cx="5145182" cy="923330"/>
          </a:xfrm>
          <a:prstGeom prst="rect">
            <a:avLst/>
          </a:prstGeom>
        </p:spPr>
        <p:txBody>
          <a:bodyPr wrap="square">
            <a:spAutoFit/>
          </a:bodyPr>
          <a:lstStyle/>
          <a:p>
            <a:r>
              <a:rPr lang="en-US" dirty="0"/>
              <a:t>K-Means execution time on varying number of nodes with 20 processes in each node with 1 million points and 64000 centroids. Each point has 2 attributes.</a:t>
            </a:r>
          </a:p>
        </p:txBody>
      </p:sp>
      <p:sp>
        <p:nvSpPr>
          <p:cNvPr id="34" name="TextBox 33"/>
          <p:cNvSpPr txBox="1"/>
          <p:nvPr/>
        </p:nvSpPr>
        <p:spPr>
          <a:xfrm>
            <a:off x="1795005" y="4906150"/>
            <a:ext cx="9828724" cy="1200329"/>
          </a:xfrm>
          <a:prstGeom prst="rect">
            <a:avLst/>
          </a:prstGeom>
          <a:solidFill>
            <a:schemeClr val="bg1"/>
          </a:solidFill>
        </p:spPr>
        <p:txBody>
          <a:bodyPr wrap="square" rtlCol="0">
            <a:spAutoFit/>
          </a:bodyPr>
          <a:lstStyle/>
          <a:p>
            <a:r>
              <a:rPr lang="en-US" dirty="0"/>
              <a:t>K-Means performed well on all three platforms when the computation time is high and communication time is low as illustrated in 10 million points. After lowering the computation and increasing the communication by setting the points to 1 million, the performance gap between MPI and the other two platforms increased.</a:t>
            </a:r>
          </a:p>
        </p:txBody>
      </p:sp>
      <p:sp>
        <p:nvSpPr>
          <p:cNvPr id="5" name="Date Placeholder 4">
            <a:extLst>
              <a:ext uri="{FF2B5EF4-FFF2-40B4-BE49-F238E27FC236}">
                <a16:creationId xmlns:a16="http://schemas.microsoft.com/office/drawing/2014/main" id="{CD7643CE-64E2-46A8-8A51-C10EF0CE03AC}"/>
              </a:ext>
            </a:extLst>
          </p:cNvPr>
          <p:cNvSpPr>
            <a:spLocks noGrp="1"/>
          </p:cNvSpPr>
          <p:nvPr>
            <p:ph type="dt" sz="half" idx="10"/>
          </p:nvPr>
        </p:nvSpPr>
        <p:spPr/>
        <p:txBody>
          <a:bodyPr/>
          <a:lstStyle/>
          <a:p>
            <a:fld id="{32008E16-3DD5-4001-B68F-0A79888CC0F7}" type="datetime1">
              <a:rPr lang="en-US" smtClean="0">
                <a:solidFill>
                  <a:prstClr val="black">
                    <a:tint val="75000"/>
                  </a:prstClr>
                </a:solidFill>
              </a:rPr>
              <a:t>4/9/2018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8C126E-981D-43D8-9754-F6AEDAC2723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799478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60" y="116458"/>
            <a:ext cx="11438293" cy="1393452"/>
          </a:xfrm>
        </p:spPr>
        <p:txBody>
          <a:bodyPr>
            <a:normAutofit/>
          </a:bodyPr>
          <a:lstStyle/>
          <a:p>
            <a:r>
              <a:rPr lang="en-US" b="1" dirty="0">
                <a:latin typeface="+mn-lt"/>
              </a:rPr>
              <a:t>Multidimensional Scaling: </a:t>
            </a:r>
            <a:r>
              <a:rPr lang="en-US" sz="3600" b="1" dirty="0">
                <a:latin typeface="+mn-lt"/>
              </a:rPr>
              <a:t>3 Nested </a:t>
            </a:r>
            <a:br>
              <a:rPr lang="en-US" sz="3600" b="1" dirty="0">
                <a:latin typeface="+mn-lt"/>
              </a:rPr>
            </a:br>
            <a:r>
              <a:rPr lang="en-US" sz="3600" b="1" dirty="0">
                <a:latin typeface="+mn-lt"/>
              </a:rPr>
              <a:t>                                                            Parallel Sections</a:t>
            </a:r>
            <a:endParaRPr lang="en-US"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06" y="1203378"/>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a:t>
            </a:r>
            <a:r>
              <a:rPr lang="en-US" sz="2000" b="1" dirty="0"/>
              <a:t>16 nodes </a:t>
            </a:r>
            <a:r>
              <a:rPr lang="en-US" sz="2000" dirty="0"/>
              <a:t>with 20 processes in each node with varying number of points</a:t>
            </a:r>
          </a:p>
        </p:txBody>
      </p:sp>
      <p:sp>
        <p:nvSpPr>
          <p:cNvPr id="8" name="Rectangle 7"/>
          <p:cNvSpPr/>
          <p:nvPr/>
        </p:nvSpPr>
        <p:spPr>
          <a:xfrm>
            <a:off x="8042589" y="5029153"/>
            <a:ext cx="3674130" cy="923330"/>
          </a:xfrm>
          <a:prstGeom prst="rect">
            <a:avLst/>
          </a:prstGeom>
        </p:spPr>
        <p:txBody>
          <a:bodyPr wrap="square">
            <a:spAutoFit/>
          </a:bodyPr>
          <a:lstStyle/>
          <a:p>
            <a:pPr algn="ctr"/>
            <a:r>
              <a:rPr lang="en-US" dirty="0"/>
              <a:t>MDS execution time with 32000 points on </a:t>
            </a:r>
            <a:r>
              <a:rPr lang="en-US" b="1" dirty="0"/>
              <a:t>varying number of nodes</a:t>
            </a:r>
            <a:r>
              <a:rPr lang="en-US" dirty="0"/>
              <a:t>. Each node runs 20 parallel tasks</a:t>
            </a:r>
          </a:p>
        </p:txBody>
      </p:sp>
      <p:sp>
        <p:nvSpPr>
          <p:cNvPr id="10" name="Date Placeholder 9">
            <a:extLst>
              <a:ext uri="{FF2B5EF4-FFF2-40B4-BE49-F238E27FC236}">
                <a16:creationId xmlns:a16="http://schemas.microsoft.com/office/drawing/2014/main" id="{3C9D38CA-AE07-44A1-A0F2-771E2C3EF0F3}"/>
              </a:ext>
            </a:extLst>
          </p:cNvPr>
          <p:cNvSpPr>
            <a:spLocks noGrp="1"/>
          </p:cNvSpPr>
          <p:nvPr>
            <p:ph type="dt" sz="half" idx="10"/>
          </p:nvPr>
        </p:nvSpPr>
        <p:spPr/>
        <p:txBody>
          <a:bodyPr/>
          <a:lstStyle/>
          <a:p>
            <a:fld id="{AF53F390-2ABC-4B4F-9A77-2F0E75B4D9C5}" type="datetime1">
              <a:rPr lang="en-US" smtClean="0">
                <a:solidFill>
                  <a:prstClr val="black">
                    <a:tint val="75000"/>
                  </a:prstClr>
                </a:solidFill>
              </a:rPr>
              <a:t>4/9/2018</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EDC1728D-7FFC-4317-AAAE-AE12C1972A2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grpSp>
        <p:nvGrpSpPr>
          <p:cNvPr id="9" name="Group 8">
            <a:extLst>
              <a:ext uri="{FF2B5EF4-FFF2-40B4-BE49-F238E27FC236}">
                <a16:creationId xmlns:a16="http://schemas.microsoft.com/office/drawing/2014/main" id="{BEED6F8A-FBF3-42C4-9643-6D4340BA80AB}"/>
              </a:ext>
            </a:extLst>
          </p:cNvPr>
          <p:cNvGrpSpPr/>
          <p:nvPr/>
        </p:nvGrpSpPr>
        <p:grpSpPr>
          <a:xfrm>
            <a:off x="3099000" y="1742516"/>
            <a:ext cx="8781810" cy="2802763"/>
            <a:chOff x="3099000" y="1742516"/>
            <a:chExt cx="8781810" cy="280276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000" y="1742516"/>
              <a:ext cx="4664807" cy="2802763"/>
            </a:xfrm>
            <a:prstGeom prst="rect">
              <a:avLst/>
            </a:prstGeom>
          </p:spPr>
        </p:pic>
        <p:sp>
          <p:nvSpPr>
            <p:cNvPr id="3" name="TextBox 2">
              <a:extLst>
                <a:ext uri="{FF2B5EF4-FFF2-40B4-BE49-F238E27FC236}">
                  <a16:creationId xmlns:a16="http://schemas.microsoft.com/office/drawing/2014/main" id="{4B1B02A8-29DC-46FC-A942-C532008B4D66}"/>
                </a:ext>
              </a:extLst>
            </p:cNvPr>
            <p:cNvSpPr txBox="1"/>
            <p:nvPr/>
          </p:nvSpPr>
          <p:spPr>
            <a:xfrm>
              <a:off x="4598307" y="2303188"/>
              <a:ext cx="770021" cy="369332"/>
            </a:xfrm>
            <a:prstGeom prst="rect">
              <a:avLst/>
            </a:prstGeom>
            <a:noFill/>
          </p:spPr>
          <p:txBody>
            <a:bodyPr wrap="square" rtlCol="0">
              <a:spAutoFit/>
            </a:bodyPr>
            <a:lstStyle/>
            <a:p>
              <a:r>
                <a:rPr lang="en-US" b="1" dirty="0">
                  <a:solidFill>
                    <a:srgbClr val="0070C0"/>
                  </a:solidFill>
                </a:rPr>
                <a:t>Flink</a:t>
              </a:r>
            </a:p>
          </p:txBody>
        </p:sp>
        <p:sp>
          <p:nvSpPr>
            <p:cNvPr id="12" name="TextBox 11">
              <a:extLst>
                <a:ext uri="{FF2B5EF4-FFF2-40B4-BE49-F238E27FC236}">
                  <a16:creationId xmlns:a16="http://schemas.microsoft.com/office/drawing/2014/main" id="{2ACAC893-AA8D-40BE-8183-2C0C9E4C7216}"/>
                </a:ext>
              </a:extLst>
            </p:cNvPr>
            <p:cNvSpPr txBox="1"/>
            <p:nvPr/>
          </p:nvSpPr>
          <p:spPr>
            <a:xfrm>
              <a:off x="4444974" y="2971728"/>
              <a:ext cx="770021" cy="369332"/>
            </a:xfrm>
            <a:prstGeom prst="rect">
              <a:avLst/>
            </a:prstGeom>
            <a:noFill/>
          </p:spPr>
          <p:txBody>
            <a:bodyPr wrap="square" rtlCol="0">
              <a:spAutoFit/>
            </a:bodyPr>
            <a:lstStyle/>
            <a:p>
              <a:r>
                <a:rPr lang="en-US" b="1" dirty="0">
                  <a:solidFill>
                    <a:schemeClr val="tx1">
                      <a:lumMod val="50000"/>
                      <a:lumOff val="50000"/>
                    </a:schemeClr>
                  </a:solidFill>
                </a:rPr>
                <a:t>Spark</a:t>
              </a:r>
            </a:p>
          </p:txBody>
        </p:sp>
        <p:sp>
          <p:nvSpPr>
            <p:cNvPr id="13" name="TextBox 12">
              <a:extLst>
                <a:ext uri="{FF2B5EF4-FFF2-40B4-BE49-F238E27FC236}">
                  <a16:creationId xmlns:a16="http://schemas.microsoft.com/office/drawing/2014/main" id="{2A832E50-AF28-40B0-BA29-B531B802CB83}"/>
                </a:ext>
              </a:extLst>
            </p:cNvPr>
            <p:cNvSpPr txBox="1"/>
            <p:nvPr/>
          </p:nvSpPr>
          <p:spPr>
            <a:xfrm>
              <a:off x="6161663" y="3483922"/>
              <a:ext cx="770021" cy="369332"/>
            </a:xfrm>
            <a:prstGeom prst="rect">
              <a:avLst/>
            </a:prstGeom>
            <a:noFill/>
          </p:spPr>
          <p:txBody>
            <a:bodyPr wrap="square" rtlCol="0">
              <a:spAutoFit/>
            </a:bodyPr>
            <a:lstStyle/>
            <a:p>
              <a:r>
                <a:rPr lang="en-US" b="1" dirty="0">
                  <a:solidFill>
                    <a:srgbClr val="FF0000"/>
                  </a:solidFill>
                </a:rPr>
                <a:t>MPI</a:t>
              </a:r>
            </a:p>
          </p:txBody>
        </p:sp>
      </p:grpSp>
      <p:sp>
        <p:nvSpPr>
          <p:cNvPr id="14" name="TextBox 13">
            <a:extLst>
              <a:ext uri="{FF2B5EF4-FFF2-40B4-BE49-F238E27FC236}">
                <a16:creationId xmlns:a16="http://schemas.microsoft.com/office/drawing/2014/main" id="{46DA4D3C-B83F-4A1B-86AD-9069FF7162B3}"/>
              </a:ext>
            </a:extLst>
          </p:cNvPr>
          <p:cNvSpPr txBox="1"/>
          <p:nvPr/>
        </p:nvSpPr>
        <p:spPr>
          <a:xfrm>
            <a:off x="3119112" y="4593390"/>
            <a:ext cx="4356770" cy="369332"/>
          </a:xfrm>
          <a:prstGeom prst="rect">
            <a:avLst/>
          </a:prstGeom>
          <a:noFill/>
        </p:spPr>
        <p:txBody>
          <a:bodyPr wrap="none" rtlCol="0">
            <a:spAutoFit/>
          </a:bodyPr>
          <a:lstStyle/>
          <a:p>
            <a:r>
              <a:rPr lang="en-US" dirty="0"/>
              <a:t>MPI Factor of 20-200 Faster than Spark/Flink</a:t>
            </a:r>
          </a:p>
        </p:txBody>
      </p:sp>
    </p:spTree>
    <p:extLst>
      <p:ext uri="{BB962C8B-B14F-4D97-AF65-F5344CB8AC3E}">
        <p14:creationId xmlns:p14="http://schemas.microsoft.com/office/powerpoint/2010/main" val="2835319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3C16-1190-F44B-871A-06F7AAAA8522}"/>
              </a:ext>
            </a:extLst>
          </p:cNvPr>
          <p:cNvSpPr>
            <a:spLocks noGrp="1"/>
          </p:cNvSpPr>
          <p:nvPr>
            <p:ph type="title"/>
          </p:nvPr>
        </p:nvSpPr>
        <p:spPr>
          <a:xfrm>
            <a:off x="838200" y="0"/>
            <a:ext cx="10515600" cy="1325563"/>
          </a:xfrm>
        </p:spPr>
        <p:txBody>
          <a:bodyPr/>
          <a:lstStyle/>
          <a:p>
            <a:r>
              <a:rPr lang="en-US"/>
              <a:t>Data </a:t>
            </a:r>
            <a:r>
              <a:rPr lang="en-US" dirty="0"/>
              <a:t>Access and Deployment of Spark Cluster</a:t>
            </a:r>
          </a:p>
        </p:txBody>
      </p:sp>
      <p:sp>
        <p:nvSpPr>
          <p:cNvPr id="5" name="Content Placeholder 4">
            <a:extLst>
              <a:ext uri="{FF2B5EF4-FFF2-40B4-BE49-F238E27FC236}">
                <a16:creationId xmlns:a16="http://schemas.microsoft.com/office/drawing/2014/main" id="{5B961EDB-1721-7D48-BCE7-086FC1696CDE}"/>
              </a:ext>
            </a:extLst>
          </p:cNvPr>
          <p:cNvSpPr>
            <a:spLocks noGrp="1"/>
          </p:cNvSpPr>
          <p:nvPr>
            <p:ph idx="1"/>
          </p:nvPr>
        </p:nvSpPr>
        <p:spPr/>
        <p:txBody>
          <a:bodyPr>
            <a:normAutofit fontScale="92500" lnSpcReduction="10000"/>
          </a:bodyPr>
          <a:lstStyle/>
          <a:p>
            <a:r>
              <a:rPr lang="en-US" dirty="0"/>
              <a:t>Spark can run in a variety of environments including in the cloud while having the ability to access multiple data sources</a:t>
            </a:r>
          </a:p>
          <a:p>
            <a:pPr lvl="1"/>
            <a:r>
              <a:rPr lang="en-US" dirty="0"/>
              <a:t>HDFS</a:t>
            </a:r>
          </a:p>
          <a:p>
            <a:pPr lvl="1"/>
            <a:r>
              <a:rPr lang="en-US" dirty="0"/>
              <a:t>Cassandra</a:t>
            </a:r>
          </a:p>
          <a:p>
            <a:pPr lvl="1"/>
            <a:r>
              <a:rPr lang="en-US" dirty="0" err="1"/>
              <a:t>Hbase</a:t>
            </a:r>
            <a:endParaRPr lang="en-US" dirty="0"/>
          </a:p>
          <a:p>
            <a:pPr lvl="1"/>
            <a:r>
              <a:rPr lang="en-US" dirty="0"/>
              <a:t>S3</a:t>
            </a:r>
          </a:p>
          <a:p>
            <a:pPr lvl="1"/>
            <a:r>
              <a:rPr lang="en-US" dirty="0"/>
              <a:t>Any Hadoop data source</a:t>
            </a:r>
          </a:p>
          <a:p>
            <a:r>
              <a:rPr lang="en-US" dirty="0"/>
              <a:t>Running Environments</a:t>
            </a:r>
          </a:p>
          <a:p>
            <a:pPr lvl="1"/>
            <a:r>
              <a:rPr lang="en-US" dirty="0"/>
              <a:t>Apache </a:t>
            </a:r>
            <a:r>
              <a:rPr lang="en-US" dirty="0" err="1"/>
              <a:t>Mesos</a:t>
            </a:r>
            <a:endParaRPr lang="en-US" dirty="0"/>
          </a:p>
          <a:p>
            <a:pPr lvl="1"/>
            <a:r>
              <a:rPr lang="en-US" dirty="0"/>
              <a:t>Hadoop YARN</a:t>
            </a:r>
          </a:p>
          <a:p>
            <a:pPr lvl="1"/>
            <a:r>
              <a:rPr lang="en-US" dirty="0"/>
              <a:t>Standalone cluster mode (simplest) </a:t>
            </a:r>
          </a:p>
          <a:p>
            <a:pPr lvl="1"/>
            <a:endParaRPr lang="en-US" dirty="0"/>
          </a:p>
          <a:p>
            <a:pPr lvl="1"/>
            <a:r>
              <a:rPr lang="en-US" dirty="0"/>
              <a:t>Amazon EC2, Azure, HPC Cluster etc.</a:t>
            </a:r>
          </a:p>
          <a:p>
            <a:pPr lvl="1"/>
            <a:endParaRPr lang="en-US" dirty="0"/>
          </a:p>
          <a:p>
            <a:endParaRPr lang="en-US" dirty="0"/>
          </a:p>
          <a:p>
            <a:endParaRPr lang="en-US" dirty="0"/>
          </a:p>
        </p:txBody>
      </p:sp>
    </p:spTree>
    <p:extLst>
      <p:ext uri="{BB962C8B-B14F-4D97-AF65-F5344CB8AC3E}">
        <p14:creationId xmlns:p14="http://schemas.microsoft.com/office/powerpoint/2010/main" val="2763532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D50A-F4C4-AE46-9E79-8EDD4F7E4B00}"/>
              </a:ext>
            </a:extLst>
          </p:cNvPr>
          <p:cNvSpPr>
            <a:spLocks noGrp="1"/>
          </p:cNvSpPr>
          <p:nvPr>
            <p:ph type="title"/>
          </p:nvPr>
        </p:nvSpPr>
        <p:spPr>
          <a:xfrm>
            <a:off x="838200" y="0"/>
            <a:ext cx="10515600" cy="1325563"/>
          </a:xfrm>
        </p:spPr>
        <p:txBody>
          <a:bodyPr/>
          <a:lstStyle/>
          <a:p>
            <a:r>
              <a:rPr lang="en-US" dirty="0"/>
              <a:t>Limitations</a:t>
            </a:r>
          </a:p>
        </p:txBody>
      </p:sp>
      <p:sp>
        <p:nvSpPr>
          <p:cNvPr id="3" name="Content Placeholder 2">
            <a:extLst>
              <a:ext uri="{FF2B5EF4-FFF2-40B4-BE49-F238E27FC236}">
                <a16:creationId xmlns:a16="http://schemas.microsoft.com/office/drawing/2014/main" id="{1F49AD21-0C05-454C-9AD9-F58AFE623536}"/>
              </a:ext>
            </a:extLst>
          </p:cNvPr>
          <p:cNvSpPr>
            <a:spLocks noGrp="1"/>
          </p:cNvSpPr>
          <p:nvPr>
            <p:ph idx="1"/>
          </p:nvPr>
        </p:nvSpPr>
        <p:spPr>
          <a:xfrm>
            <a:off x="838200" y="1060174"/>
            <a:ext cx="10515600" cy="5797825"/>
          </a:xfrm>
        </p:spPr>
        <p:txBody>
          <a:bodyPr/>
          <a:lstStyle/>
          <a:p>
            <a:r>
              <a:rPr lang="en-US" dirty="0"/>
              <a:t>Spark needs to be integrated with a cloud-based platform like HDFS as it does not have a file management system</a:t>
            </a:r>
          </a:p>
          <a:p>
            <a:r>
              <a:rPr lang="en-US" dirty="0"/>
              <a:t>The memory consumption Is very high </a:t>
            </a:r>
          </a:p>
          <a:p>
            <a:pPr lvl="1"/>
            <a:r>
              <a:rPr lang="en-US" dirty="0"/>
              <a:t>The in-memory capability may be a bottleneck for economical processing of big data (memory is expensive)</a:t>
            </a:r>
          </a:p>
          <a:p>
            <a:r>
              <a:rPr lang="en-US" dirty="0"/>
              <a:t>Large amount of data are required for efficiency</a:t>
            </a:r>
          </a:p>
          <a:p>
            <a:r>
              <a:rPr lang="en-US" dirty="0" err="1"/>
              <a:t>MLlib</a:t>
            </a:r>
            <a:r>
              <a:rPr lang="en-US" dirty="0"/>
              <a:t> has insufficient number of available algorithms </a:t>
            </a:r>
          </a:p>
          <a:p>
            <a:r>
              <a:rPr lang="en-US" dirty="0"/>
              <a:t>Spark Streaming limited</a:t>
            </a:r>
          </a:p>
          <a:p>
            <a:pPr lvl="1"/>
            <a:endParaRPr lang="en-US" dirty="0"/>
          </a:p>
        </p:txBody>
      </p:sp>
    </p:spTree>
    <p:extLst>
      <p:ext uri="{BB962C8B-B14F-4D97-AF65-F5344CB8AC3E}">
        <p14:creationId xmlns:p14="http://schemas.microsoft.com/office/powerpoint/2010/main" val="17443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4146-92F1-B942-904B-3A05AF99FF5B}"/>
              </a:ext>
            </a:extLst>
          </p:cNvPr>
          <p:cNvSpPr>
            <a:spLocks noGrp="1"/>
          </p:cNvSpPr>
          <p:nvPr>
            <p:ph type="title"/>
          </p:nvPr>
        </p:nvSpPr>
        <p:spPr/>
        <p:txBody>
          <a:bodyPr/>
          <a:lstStyle/>
          <a:p>
            <a:r>
              <a:rPr lang="en-US" dirty="0"/>
              <a:t>Motivation and History of Spark</a:t>
            </a:r>
          </a:p>
        </p:txBody>
      </p:sp>
      <p:sp>
        <p:nvSpPr>
          <p:cNvPr id="3" name="Content Placeholder 2">
            <a:extLst>
              <a:ext uri="{FF2B5EF4-FFF2-40B4-BE49-F238E27FC236}">
                <a16:creationId xmlns:a16="http://schemas.microsoft.com/office/drawing/2014/main" id="{A53CA855-467E-534B-807A-4B01B7C51166}"/>
              </a:ext>
            </a:extLst>
          </p:cNvPr>
          <p:cNvSpPr>
            <a:spLocks noGrp="1"/>
          </p:cNvSpPr>
          <p:nvPr>
            <p:ph idx="1"/>
          </p:nvPr>
        </p:nvSpPr>
        <p:spPr/>
        <p:txBody>
          <a:bodyPr>
            <a:normAutofit fontScale="92500" lnSpcReduction="20000"/>
          </a:bodyPr>
          <a:lstStyle/>
          <a:p>
            <a:r>
              <a:rPr lang="en-US" dirty="0"/>
              <a:t>Created in 2009 at UC Berkley’s </a:t>
            </a:r>
            <a:r>
              <a:rPr lang="en-US" dirty="0" err="1"/>
              <a:t>AMPLab</a:t>
            </a:r>
            <a:r>
              <a:rPr lang="en-US" dirty="0"/>
              <a:t> by </a:t>
            </a:r>
            <a:r>
              <a:rPr lang="en-US" dirty="0" err="1"/>
              <a:t>Matei</a:t>
            </a:r>
            <a:r>
              <a:rPr lang="en-US" dirty="0"/>
              <a:t> </a:t>
            </a:r>
            <a:r>
              <a:rPr lang="en-US" dirty="0" err="1"/>
              <a:t>Zaharia</a:t>
            </a:r>
            <a:r>
              <a:rPr lang="en-US" dirty="0"/>
              <a:t> to address the Hadoop MapReduce cluster computing paradigm. Hadoop had 3 problems:</a:t>
            </a:r>
          </a:p>
          <a:p>
            <a:pPr lvl="1"/>
            <a:r>
              <a:rPr lang="en-US" dirty="0"/>
              <a:t>Uses disk based processing (slow compared to in-memory based) </a:t>
            </a:r>
          </a:p>
          <a:p>
            <a:pPr lvl="1"/>
            <a:r>
              <a:rPr lang="en-US" dirty="0"/>
              <a:t>Applications only written in Java (security concerns)</a:t>
            </a:r>
          </a:p>
          <a:p>
            <a:pPr lvl="1"/>
            <a:r>
              <a:rPr lang="en-US" dirty="0"/>
              <a:t>No stream processing support only batch processing</a:t>
            </a:r>
          </a:p>
          <a:p>
            <a:r>
              <a:rPr lang="en-US" dirty="0"/>
              <a:t>Original UC Berkeley user group used Spark to monitor and predict Bay Area traffic patterns</a:t>
            </a:r>
          </a:p>
          <a:p>
            <a:r>
              <a:rPr lang="en-US" dirty="0"/>
              <a:t>In 2010 Spark became open source under the BSD license</a:t>
            </a:r>
          </a:p>
          <a:p>
            <a:r>
              <a:rPr lang="en-US" dirty="0"/>
              <a:t>2013 Spark turned into an Apache Software project</a:t>
            </a:r>
          </a:p>
          <a:p>
            <a:pPr lvl="1"/>
            <a:r>
              <a:rPr lang="en-US" dirty="0"/>
              <a:t>Currently one of the largest projects of the Apache foundation</a:t>
            </a:r>
          </a:p>
          <a:p>
            <a:r>
              <a:rPr lang="en-US" dirty="0"/>
              <a:t>2014 Spark 1.0.0 released the largest release to this date and started the 1.x line</a:t>
            </a:r>
          </a:p>
          <a:p>
            <a:r>
              <a:rPr lang="en-US" dirty="0"/>
              <a:t>2016 Spark 2.0.0 released </a:t>
            </a:r>
          </a:p>
          <a:p>
            <a:pPr lvl="1"/>
            <a:r>
              <a:rPr lang="en-US" dirty="0"/>
              <a:t>Current Spark release 2.2.1 (12/2017) </a:t>
            </a:r>
          </a:p>
          <a:p>
            <a:endParaRPr lang="en-US" dirty="0"/>
          </a:p>
        </p:txBody>
      </p:sp>
    </p:spTree>
    <p:extLst>
      <p:ext uri="{BB962C8B-B14F-4D97-AF65-F5344CB8AC3E}">
        <p14:creationId xmlns:p14="http://schemas.microsoft.com/office/powerpoint/2010/main" val="846467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2A2F93-842A-4251-B357-19F555E98B58}"/>
              </a:ext>
            </a:extLst>
          </p:cNvPr>
          <p:cNvSpPr/>
          <p:nvPr/>
        </p:nvSpPr>
        <p:spPr>
          <a:xfrm>
            <a:off x="974259" y="136525"/>
            <a:ext cx="4192724" cy="646580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3227840" y="255671"/>
            <a:ext cx="5790978" cy="740661"/>
          </a:xfrm>
        </p:spPr>
        <p:txBody>
          <a:bodyPr>
            <a:normAutofit fontScale="90000"/>
          </a:bodyPr>
          <a:lstStyle/>
          <a:p>
            <a:r>
              <a:rPr lang="en-US" dirty="0">
                <a:latin typeface="Arial" panose="020B0604020202020204" pitchFamily="34" charset="0"/>
                <a:cs typeface="Arial" panose="020B0604020202020204" pitchFamily="34" charset="0"/>
              </a:rPr>
              <a:t>Difficulty in Parallelism</a:t>
            </a:r>
            <a:br>
              <a:rPr lang="en-US" dirty="0">
                <a:latin typeface="Arial" panose="020B0604020202020204" pitchFamily="34" charset="0"/>
                <a:cs typeface="Arial" panose="020B0604020202020204" pitchFamily="34" charset="0"/>
              </a:rPr>
            </a:br>
            <a:r>
              <a:rPr lang="en-US" sz="3100" dirty="0">
                <a:solidFill>
                  <a:srgbClr val="7030A0"/>
                </a:solidFill>
                <a:latin typeface="Arial" panose="020B0604020202020204" pitchFamily="34" charset="0"/>
                <a:cs typeface="Arial" panose="020B0604020202020204" pitchFamily="34" charset="0"/>
              </a:rPr>
              <a:t>Size of Synchronization constraints</a:t>
            </a:r>
            <a:endParaRPr lang="en-US"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1"/>
          </p:nvPr>
        </p:nvSpPr>
        <p:spPr>
          <a:xfrm>
            <a:off x="2626242" y="5651872"/>
            <a:ext cx="6324845" cy="560451"/>
          </a:xfrm>
        </p:spPr>
        <p:txBody>
          <a:bodyPr/>
          <a:lstStyle/>
          <a:p>
            <a:pPr marL="0" indent="0">
              <a:buNone/>
            </a:pPr>
            <a:r>
              <a:rPr lang="en-US" b="1" dirty="0"/>
              <a:t>Spectrum of Applications and Algorithms</a:t>
            </a:r>
          </a:p>
        </p:txBody>
      </p:sp>
      <p:sp>
        <p:nvSpPr>
          <p:cNvPr id="4" name="Date Placeholder 3">
            <a:extLst>
              <a:ext uri="{FF2B5EF4-FFF2-40B4-BE49-F238E27FC236}">
                <a16:creationId xmlns:a16="http://schemas.microsoft.com/office/drawing/2014/main" id="{BEC49A1F-AEFC-4CFC-BDE8-9B448D0E935E}"/>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4/9/2018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89E0A37-7CE1-4DF1-BBFD-8A65CEF0566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937341" y="2502946"/>
            <a:ext cx="2214525" cy="1015663"/>
          </a:xfrm>
          <a:prstGeom prst="rect">
            <a:avLst/>
          </a:prstGeom>
          <a:noFill/>
          <a:ln w="12700">
            <a:solidFill>
              <a:schemeClr val="tx1"/>
            </a:solidFill>
          </a:ln>
        </p:spPr>
        <p:txBody>
          <a:bodyPr wrap="square" rtlCol="0">
            <a:spAutoFit/>
          </a:bodyPr>
          <a:lstStyle/>
          <a:p>
            <a:r>
              <a:rPr lang="en-US" sz="2000" b="1" dirty="0"/>
              <a:t>Pleasingly Parallel</a:t>
            </a:r>
          </a:p>
          <a:p>
            <a:r>
              <a:rPr lang="en-US" sz="2000" b="1" dirty="0"/>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790896" y="1568466"/>
            <a:ext cx="2295156" cy="707886"/>
          </a:xfrm>
          <a:prstGeom prst="rect">
            <a:avLst/>
          </a:prstGeom>
          <a:noFill/>
          <a:ln w="12700">
            <a:solidFill>
              <a:schemeClr val="tx1"/>
            </a:solidFill>
          </a:ln>
        </p:spPr>
        <p:txBody>
          <a:bodyPr wrap="square" rtlCol="0">
            <a:spAutoFit/>
          </a:bodyPr>
          <a:lstStyle/>
          <a:p>
            <a:r>
              <a:rPr lang="en-US" sz="2000" b="1" dirty="0"/>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242592" y="4645983"/>
            <a:ext cx="3233824" cy="707886"/>
          </a:xfrm>
          <a:prstGeom prst="rect">
            <a:avLst/>
          </a:prstGeom>
          <a:noFill/>
          <a:ln w="12700">
            <a:solidFill>
              <a:schemeClr val="tx1"/>
            </a:solidFill>
          </a:ln>
        </p:spPr>
        <p:txBody>
          <a:bodyPr wrap="square" rtlCol="0">
            <a:spAutoFit/>
          </a:bodyPr>
          <a:lstStyle/>
          <a:p>
            <a:r>
              <a:rPr lang="en-US" sz="2000" b="1" dirty="0">
                <a:solidFill>
                  <a:srgbClr val="FF0000"/>
                </a:solidFill>
              </a:rPr>
              <a:t>Structured Adaptive Sparsity</a:t>
            </a:r>
          </a:p>
          <a:p>
            <a:r>
              <a:rPr lang="en-US" sz="2000" b="1" dirty="0">
                <a:solidFill>
                  <a:srgbClr val="FF0000"/>
                </a:solidFill>
              </a:rPr>
              <a:t>Huge Jobs</a:t>
            </a:r>
          </a:p>
        </p:txBody>
      </p:sp>
      <p:sp>
        <p:nvSpPr>
          <p:cNvPr id="13" name="TextBox 12">
            <a:extLst>
              <a:ext uri="{FF2B5EF4-FFF2-40B4-BE49-F238E27FC236}">
                <a16:creationId xmlns:a16="http://schemas.microsoft.com/office/drawing/2014/main" id="{392A4BC5-8129-431A-A6BF-8FBF459C27ED}"/>
              </a:ext>
            </a:extLst>
          </p:cNvPr>
          <p:cNvSpPr txBox="1"/>
          <p:nvPr/>
        </p:nvSpPr>
        <p:spPr>
          <a:xfrm>
            <a:off x="1172535" y="1015813"/>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8197258" y="3824652"/>
            <a:ext cx="1584251" cy="707886"/>
          </a:xfrm>
          <a:prstGeom prst="rect">
            <a:avLst/>
          </a:prstGeom>
          <a:noFill/>
          <a:ln w="12700">
            <a:solidFill>
              <a:schemeClr val="tx1"/>
            </a:solidFill>
          </a:ln>
        </p:spPr>
        <p:txBody>
          <a:bodyPr wrap="square" rtlCol="0">
            <a:spAutoFit/>
          </a:bodyPr>
          <a:lstStyle/>
          <a:p>
            <a:r>
              <a:rPr lang="en-US" sz="2000" b="1" dirty="0"/>
              <a:t>Large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172534" y="4258782"/>
            <a:ext cx="2214525" cy="707886"/>
          </a:xfrm>
          <a:prstGeom prst="rect">
            <a:avLst/>
          </a:prstGeom>
          <a:noFill/>
          <a:ln w="12700">
            <a:solidFill>
              <a:schemeClr val="tx1"/>
            </a:solidFill>
          </a:ln>
        </p:spPr>
        <p:txBody>
          <a:bodyPr wrap="square" rtlCol="0">
            <a:spAutoFit/>
          </a:bodyPr>
          <a:lstStyle/>
          <a:p>
            <a:r>
              <a:rPr lang="en-US" sz="2000" b="1" dirty="0">
                <a:solidFill>
                  <a:srgbClr val="FF0000"/>
                </a:solidFill>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1172534" y="5119211"/>
            <a:ext cx="2214525" cy="400110"/>
          </a:xfrm>
          <a:prstGeom prst="rect">
            <a:avLst/>
          </a:prstGeom>
          <a:noFill/>
          <a:ln w="12700">
            <a:solidFill>
              <a:schemeClr val="tx1"/>
            </a:solidFill>
          </a:ln>
        </p:spPr>
        <p:txBody>
          <a:bodyPr wrap="square" rtlCol="0">
            <a:spAutoFit/>
          </a:bodyPr>
          <a:lstStyle/>
          <a:p>
            <a:r>
              <a:rPr lang="en-US" sz="2000" b="1" dirty="0">
                <a:solidFill>
                  <a:srgbClr val="6600CC"/>
                </a:solidFill>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312979" y="1250078"/>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a:t>
            </a:r>
          </a:p>
          <a:p>
            <a:pPr algn="ctr"/>
            <a:r>
              <a:rPr lang="en-US" sz="2000" b="1" dirty="0">
                <a:solidFill>
                  <a:srgbClr val="6600CC"/>
                </a:solidFill>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018820" y="5546566"/>
            <a:ext cx="2907318" cy="400110"/>
          </a:xfrm>
          <a:prstGeom prst="rect">
            <a:avLst/>
          </a:prstGeom>
          <a:noFill/>
          <a:ln w="12700">
            <a:solidFill>
              <a:schemeClr val="tx1"/>
            </a:solidFill>
          </a:ln>
        </p:spPr>
        <p:txBody>
          <a:bodyPr wrap="square" rtlCol="0">
            <a:spAutoFit/>
          </a:bodyPr>
          <a:lstStyle/>
          <a:p>
            <a:r>
              <a:rPr lang="en-US" sz="2000" b="1" dirty="0">
                <a:solidFill>
                  <a:srgbClr val="6600CC"/>
                </a:solidFill>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r>
              <a:rPr lang="en-US" sz="2000" b="1" dirty="0"/>
              <a:t>Global Machine Learning</a:t>
            </a:r>
          </a:p>
          <a:p>
            <a:r>
              <a:rPr lang="en-US" sz="2000" b="1" dirty="0"/>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r>
              <a:rPr lang="en-US" sz="2000" b="1" dirty="0"/>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147049" y="1145334"/>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Clouds/Supercomputers</a:t>
            </a:r>
          </a:p>
          <a:p>
            <a:pPr algn="ctr"/>
            <a:r>
              <a:rPr lang="en-US" sz="2000" b="1" dirty="0">
                <a:solidFill>
                  <a:srgbClr val="6600CC"/>
                </a:solidFill>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543309" y="1988534"/>
            <a:ext cx="3566042" cy="707886"/>
          </a:xfrm>
          <a:prstGeom prst="rect">
            <a:avLst/>
          </a:prstGeom>
          <a:noFill/>
          <a:ln w="12700">
            <a:solidFill>
              <a:schemeClr val="tx1"/>
            </a:solidFill>
          </a:ln>
        </p:spPr>
        <p:txBody>
          <a:bodyPr wrap="square" rtlCol="0">
            <a:spAutoFit/>
          </a:bodyPr>
          <a:lstStyle/>
          <a:p>
            <a:r>
              <a:rPr lang="en-US" sz="2000" b="1" dirty="0">
                <a:solidFill>
                  <a:srgbClr val="FF0000"/>
                </a:solidFill>
              </a:rPr>
              <a:t>Unstructured Adaptive Sparsity</a:t>
            </a:r>
          </a:p>
          <a:p>
            <a:r>
              <a:rPr lang="en-US" sz="2000" b="1" dirty="0">
                <a:solidFill>
                  <a:srgbClr val="FF0000"/>
                </a:solidFill>
              </a:rPr>
              <a:t>Medium size Jobs</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491133" y="2963315"/>
            <a:ext cx="2295156" cy="707886"/>
          </a:xfrm>
          <a:prstGeom prst="rect">
            <a:avLst/>
          </a:prstGeom>
          <a:noFill/>
          <a:ln w="12700">
            <a:solidFill>
              <a:schemeClr val="tx1"/>
            </a:solidFill>
          </a:ln>
        </p:spPr>
        <p:txBody>
          <a:bodyPr wrap="square" rtlCol="0">
            <a:spAutoFit/>
          </a:bodyPr>
          <a:lstStyle/>
          <a:p>
            <a:r>
              <a:rPr lang="en-US" sz="2000" b="1" dirty="0"/>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350739" y="3088651"/>
            <a:ext cx="673544" cy="400110"/>
          </a:xfrm>
          <a:prstGeom prst="rect">
            <a:avLst/>
          </a:prstGeom>
          <a:noFill/>
          <a:ln w="12700">
            <a:solidFill>
              <a:schemeClr val="tx1"/>
            </a:solidFill>
          </a:ln>
        </p:spPr>
        <p:txBody>
          <a:bodyPr wrap="square" rtlCol="0">
            <a:spAutoFit/>
          </a:bodyPr>
          <a:lstStyle/>
          <a:p>
            <a:r>
              <a:rPr lang="en-US" sz="2000" b="1" dirty="0"/>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75616" y="3711206"/>
            <a:ext cx="2676476" cy="707886"/>
          </a:xfrm>
          <a:prstGeom prst="rect">
            <a:avLst/>
          </a:prstGeom>
          <a:noFill/>
          <a:ln w="12700">
            <a:solidFill>
              <a:schemeClr val="tx1"/>
            </a:solidFill>
          </a:ln>
        </p:spPr>
        <p:txBody>
          <a:bodyPr wrap="square" rtlCol="0">
            <a:spAutoFit/>
          </a:bodyPr>
          <a:lstStyle/>
          <a:p>
            <a:r>
              <a:rPr lang="en-US" sz="2000" b="1" dirty="0">
                <a:solidFill>
                  <a:srgbClr val="FF0000"/>
                </a:solidFill>
              </a:rPr>
              <a:t>Linear Algebra at core (typically not sparse)</a:t>
            </a:r>
          </a:p>
        </p:txBody>
      </p:sp>
      <p:cxnSp>
        <p:nvCxnSpPr>
          <p:cNvPr id="27" name="Straight Arrow Connector 26">
            <a:extLst>
              <a:ext uri="{FF2B5EF4-FFF2-40B4-BE49-F238E27FC236}">
                <a16:creationId xmlns:a16="http://schemas.microsoft.com/office/drawing/2014/main" id="{B8A134AE-79DD-4721-BFBE-9583CE4CD20E}"/>
              </a:ext>
            </a:extLst>
          </p:cNvPr>
          <p:cNvCxnSpPr>
            <a:cxnSpLocks/>
          </p:cNvCxnSpPr>
          <p:nvPr/>
        </p:nvCxnSpPr>
        <p:spPr>
          <a:xfrm flipH="1" flipV="1">
            <a:off x="356781" y="2459243"/>
            <a:ext cx="2" cy="296507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6E987D-1AC2-4152-B74E-EAE8933DB204}"/>
              </a:ext>
            </a:extLst>
          </p:cNvPr>
          <p:cNvCxnSpPr/>
          <p:nvPr/>
        </p:nvCxnSpPr>
        <p:spPr>
          <a:xfrm rot="16200000" flipV="1">
            <a:off x="-78175" y="1312893"/>
            <a:ext cx="869915"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B71172-60C5-4391-BE7D-4A1D6B71E6BC}"/>
              </a:ext>
            </a:extLst>
          </p:cNvPr>
          <p:cNvSpPr txBox="1"/>
          <p:nvPr/>
        </p:nvSpPr>
        <p:spPr>
          <a:xfrm>
            <a:off x="76619" y="1903492"/>
            <a:ext cx="1095907" cy="400110"/>
          </a:xfrm>
          <a:prstGeom prst="rect">
            <a:avLst/>
          </a:prstGeom>
          <a:noFill/>
          <a:ln w="12700">
            <a:solidFill>
              <a:srgbClr val="7030A0"/>
            </a:solidFill>
          </a:ln>
        </p:spPr>
        <p:txBody>
          <a:bodyPr wrap="square" rtlCol="0">
            <a:spAutoFit/>
          </a:bodyPr>
          <a:lstStyle/>
          <a:p>
            <a:r>
              <a:rPr lang="en-US" sz="2000" b="1" dirty="0">
                <a:solidFill>
                  <a:srgbClr val="7030A0"/>
                </a:solidFill>
              </a:rPr>
              <a:t>Disk I/O</a:t>
            </a:r>
          </a:p>
        </p:txBody>
      </p:sp>
      <p:sp>
        <p:nvSpPr>
          <p:cNvPr id="26" name="TextBox 25">
            <a:extLst>
              <a:ext uri="{FF2B5EF4-FFF2-40B4-BE49-F238E27FC236}">
                <a16:creationId xmlns:a16="http://schemas.microsoft.com/office/drawing/2014/main" id="{8841768B-D95D-4047-8734-E4B7B30C9913}"/>
              </a:ext>
            </a:extLst>
          </p:cNvPr>
          <p:cNvSpPr txBox="1"/>
          <p:nvPr/>
        </p:nvSpPr>
        <p:spPr>
          <a:xfrm>
            <a:off x="5261412" y="6169580"/>
            <a:ext cx="1627379" cy="369332"/>
          </a:xfrm>
          <a:prstGeom prst="rect">
            <a:avLst/>
          </a:prstGeom>
          <a:noFill/>
        </p:spPr>
        <p:txBody>
          <a:bodyPr wrap="square" rtlCol="0">
            <a:spAutoFit/>
          </a:bodyPr>
          <a:lstStyle/>
          <a:p>
            <a:r>
              <a:rPr lang="en-US" dirty="0">
                <a:solidFill>
                  <a:schemeClr val="accent1"/>
                </a:solidFill>
              </a:rPr>
              <a:t>Spark/Hadoop</a:t>
            </a:r>
          </a:p>
        </p:txBody>
      </p:sp>
    </p:spTree>
    <p:extLst>
      <p:ext uri="{BB962C8B-B14F-4D97-AF65-F5344CB8AC3E}">
        <p14:creationId xmlns:p14="http://schemas.microsoft.com/office/powerpoint/2010/main" val="430844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49004" y="976500"/>
            <a:ext cx="4073374" cy="1754326"/>
          </a:xfrm>
          <a:prstGeom prst="rect">
            <a:avLst/>
          </a:prstGeom>
          <a:noFill/>
        </p:spPr>
        <p:txBody>
          <a:bodyPr wrap="square" rtlCol="0">
            <a:spAutoFit/>
          </a:bodyPr>
          <a:lstStyle/>
          <a:p>
            <a:pPr defTabSz="914400"/>
            <a:r>
              <a:rPr lang="en-US" sz="1800" dirty="0"/>
              <a:t>HPC-ABDS is Cloud-HPC interoperable software with the performance of HPC (High Performance Computing) and the rich functionality of the commodity Apache Big Data Stack. This concept is illustrated by Harp-DAAL.</a:t>
            </a:r>
          </a:p>
        </p:txBody>
      </p:sp>
      <p:sp>
        <p:nvSpPr>
          <p:cNvPr id="10" name="TextBox 9"/>
          <p:cNvSpPr txBox="1"/>
          <p:nvPr/>
        </p:nvSpPr>
        <p:spPr>
          <a:xfrm>
            <a:off x="6349004" y="2992495"/>
            <a:ext cx="4408336" cy="3139321"/>
          </a:xfrm>
          <a:prstGeom prst="rect">
            <a:avLst/>
          </a:prstGeom>
          <a:noFill/>
        </p:spPr>
        <p:txBody>
          <a:bodyPr wrap="square" rtlCol="0">
            <a:spAutoFit/>
          </a:bodyPr>
          <a:lstStyle/>
          <a:p>
            <a:pPr marL="285750" indent="-285750" defTabSz="914400">
              <a:buFont typeface="Arial" charset="0"/>
              <a:buChar char="•"/>
            </a:pPr>
            <a:r>
              <a:rPr lang="en-US" sz="1800" dirty="0"/>
              <a:t>High Level Usability: Python Interface, well documented and packaged modules</a:t>
            </a:r>
          </a:p>
          <a:p>
            <a:pPr marL="285750" indent="-285750" defTabSz="914400">
              <a:buFont typeface="Arial" charset="0"/>
              <a:buChar char="•"/>
            </a:pPr>
            <a:endParaRPr lang="en-US" sz="1800" dirty="0"/>
          </a:p>
          <a:p>
            <a:pPr marL="285750" indent="-285750" defTabSz="914400">
              <a:buFont typeface="Arial" charset="0"/>
              <a:buChar char="•"/>
            </a:pPr>
            <a:r>
              <a:rPr lang="en-US" sz="1800" dirty="0"/>
              <a:t>Middle Level Data-Centric Abstractions: Computation Model and optimized communication patterns </a:t>
            </a:r>
          </a:p>
          <a:p>
            <a:pPr marL="285750" indent="-285750" defTabSz="914400">
              <a:buFont typeface="Arial" charset="0"/>
              <a:buChar char="•"/>
            </a:pPr>
            <a:endParaRPr lang="en-US" sz="1800" dirty="0"/>
          </a:p>
          <a:p>
            <a:pPr marL="285750" indent="-285750" defTabSz="914400">
              <a:buFont typeface="Arial" charset="0"/>
              <a:buChar char="•"/>
            </a:pPr>
            <a:r>
              <a:rPr lang="en-US" sz="1800" dirty="0"/>
              <a:t>Low Level optimized for Performance: HPC kernels Intel® DAAL and advanced hardware platforms  such as Xeon and Xeon Phi</a:t>
            </a:r>
          </a:p>
        </p:txBody>
      </p:sp>
      <p:sp>
        <p:nvSpPr>
          <p:cNvPr id="2" name="Rectangle 1"/>
          <p:cNvSpPr/>
          <p:nvPr/>
        </p:nvSpPr>
        <p:spPr>
          <a:xfrm>
            <a:off x="296187" y="5742935"/>
            <a:ext cx="2704330" cy="1446550"/>
          </a:xfrm>
          <a:prstGeom prst="rect">
            <a:avLst/>
          </a:prstGeom>
        </p:spPr>
        <p:txBody>
          <a:bodyPr wrap="none">
            <a:spAutoFit/>
          </a:bodyPr>
          <a:lstStyle/>
          <a:p>
            <a:pPr defTabSz="914400"/>
            <a:r>
              <a:rPr lang="en-US" altLang="en-US" sz="4400" dirty="0">
                <a:solidFill>
                  <a:srgbClr val="72A1A8"/>
                </a:solidFill>
                <a:latin typeface="Montserrat" charset="0"/>
                <a:ea typeface="Montserrat" charset="0"/>
                <a:cs typeface="Montserrat" charset="0"/>
              </a:rPr>
              <a:t>Harp-DAAL</a:t>
            </a:r>
          </a:p>
          <a:p>
            <a:pPr defTabSz="914400"/>
            <a:endParaRPr lang="en-US" sz="4400" dirty="0">
              <a:solidFill>
                <a:srgbClr val="72A1A8"/>
              </a:solidFill>
              <a:latin typeface="Montserrat" charset="0"/>
              <a:ea typeface="Montserrat" charset="0"/>
              <a:cs typeface="Montserrat" charset="0"/>
            </a:endParaRPr>
          </a:p>
        </p:txBody>
      </p:sp>
      <p:grpSp>
        <p:nvGrpSpPr>
          <p:cNvPr id="4" name="Group 3">
            <a:extLst>
              <a:ext uri="{FF2B5EF4-FFF2-40B4-BE49-F238E27FC236}">
                <a16:creationId xmlns:a16="http://schemas.microsoft.com/office/drawing/2014/main" id="{8CBB37FB-B821-4069-9722-29D23271F0BB}"/>
              </a:ext>
            </a:extLst>
          </p:cNvPr>
          <p:cNvGrpSpPr/>
          <p:nvPr/>
        </p:nvGrpSpPr>
        <p:grpSpPr>
          <a:xfrm>
            <a:off x="9619" y="1113136"/>
            <a:ext cx="5620813" cy="4271818"/>
            <a:chOff x="9619" y="1113136"/>
            <a:chExt cx="5620813" cy="427181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 y="1113136"/>
              <a:ext cx="5620813" cy="4271818"/>
            </a:xfrm>
            <a:prstGeom prst="rect">
              <a:avLst/>
            </a:prstGeom>
          </p:spPr>
        </p:pic>
        <p:sp>
          <p:nvSpPr>
            <p:cNvPr id="3" name="Rectangle 2">
              <a:extLst>
                <a:ext uri="{FF2B5EF4-FFF2-40B4-BE49-F238E27FC236}">
                  <a16:creationId xmlns:a16="http://schemas.microsoft.com/office/drawing/2014/main" id="{E2704413-39D0-46A2-97BA-8D76522F1825}"/>
                </a:ext>
              </a:extLst>
            </p:cNvPr>
            <p:cNvSpPr/>
            <p:nvPr/>
          </p:nvSpPr>
          <p:spPr>
            <a:xfrm>
              <a:off x="594987" y="2473890"/>
              <a:ext cx="1402914" cy="851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Model Parameters</a:t>
              </a:r>
            </a:p>
          </p:txBody>
        </p:sp>
        <p:sp>
          <p:nvSpPr>
            <p:cNvPr id="7" name="Rectangle 6">
              <a:extLst>
                <a:ext uri="{FF2B5EF4-FFF2-40B4-BE49-F238E27FC236}">
                  <a16:creationId xmlns:a16="http://schemas.microsoft.com/office/drawing/2014/main" id="{CE142A52-177C-48D4-BD10-53ADA5A701B7}"/>
                </a:ext>
              </a:extLst>
            </p:cNvPr>
            <p:cNvSpPr/>
            <p:nvPr/>
          </p:nvSpPr>
          <p:spPr>
            <a:xfrm>
              <a:off x="3590795" y="2473890"/>
              <a:ext cx="1469719" cy="851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Model Parameters</a:t>
              </a:r>
            </a:p>
          </p:txBody>
        </p:sp>
      </p:grpSp>
    </p:spTree>
    <p:extLst>
      <p:ext uri="{BB962C8B-B14F-4D97-AF65-F5344CB8AC3E}">
        <p14:creationId xmlns:p14="http://schemas.microsoft.com/office/powerpoint/2010/main" val="809359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1116" y="0"/>
            <a:ext cx="12743116" cy="6870032"/>
            <a:chOff x="-551116" y="0"/>
            <a:chExt cx="12743116" cy="6870032"/>
          </a:xfrm>
        </p:grpSpPr>
        <p:sp>
          <p:nvSpPr>
            <p:cNvPr id="3" name="Content Placeholder 3"/>
            <p:cNvSpPr txBox="1">
              <a:spLocks/>
            </p:cNvSpPr>
            <p:nvPr/>
          </p:nvSpPr>
          <p:spPr>
            <a:xfrm>
              <a:off x="8560800" y="1444715"/>
              <a:ext cx="3153146" cy="4172989"/>
            </a:xfrm>
            <a:prstGeom prst="rect">
              <a:avLst/>
            </a:prstGeom>
          </p:spPr>
          <p:txBody>
            <a:bodyPr>
              <a:normAutofit fontScale="25000" lnSpcReduction="20000"/>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itchFamily="34" charset="0"/>
                <a:buNone/>
              </a:pPr>
              <a:r>
                <a:rPr lang="en-US" sz="5600" dirty="0"/>
                <a:t>Source codes became available on </a:t>
              </a:r>
              <a:r>
                <a:rPr lang="en-US" sz="5600" dirty="0" err="1"/>
                <a:t>Github</a:t>
              </a:r>
              <a:r>
                <a:rPr lang="en-US" sz="5600" dirty="0"/>
                <a:t> in February, 2017.</a:t>
              </a:r>
            </a:p>
            <a:p>
              <a:pPr marL="228600" indent="-228600">
                <a:spcBef>
                  <a:spcPts val="1800"/>
                </a:spcBef>
              </a:pPr>
              <a:r>
                <a:rPr lang="en-US" sz="5600" dirty="0"/>
                <a:t>Harp-DAAL follows the same standard of DAAL’s original codes</a:t>
              </a:r>
            </a:p>
            <a:p>
              <a:pPr marL="228600" indent="-228600">
                <a:spcBef>
                  <a:spcPts val="1800"/>
                </a:spcBef>
              </a:pPr>
              <a:r>
                <a:rPr lang="en-US" sz="5600" dirty="0"/>
                <a:t>Twelve Applications </a:t>
              </a:r>
            </a:p>
            <a:p>
              <a:pPr marL="517525" lvl="1" indent="-276225">
                <a:spcBef>
                  <a:spcPts val="600"/>
                </a:spcBef>
                <a:buFont typeface="Wingdings" panose="05000000000000000000" pitchFamily="2" charset="2"/>
                <a:buChar char="§"/>
              </a:pPr>
              <a:r>
                <a:rPr lang="en-US" sz="5600" dirty="0"/>
                <a:t>Harp-DAAL Kmeans </a:t>
              </a:r>
            </a:p>
            <a:p>
              <a:pPr marL="517525" lvl="1" indent="-276225">
                <a:spcBef>
                  <a:spcPts val="600"/>
                </a:spcBef>
                <a:buFont typeface="Wingdings" panose="05000000000000000000" pitchFamily="2" charset="2"/>
                <a:buChar char="§"/>
              </a:pPr>
              <a:r>
                <a:rPr lang="en-US" sz="5600" dirty="0"/>
                <a:t>Harp-DAAL MF-SGD </a:t>
              </a:r>
            </a:p>
            <a:p>
              <a:pPr marL="517525" lvl="1" indent="-276225">
                <a:spcBef>
                  <a:spcPts val="600"/>
                </a:spcBef>
                <a:buFont typeface="Wingdings" panose="05000000000000000000" pitchFamily="2" charset="2"/>
                <a:buChar char="§"/>
              </a:pPr>
              <a:r>
                <a:rPr lang="en-US" sz="5600" dirty="0"/>
                <a:t>Harp-DAAL MF-ALS</a:t>
              </a:r>
            </a:p>
            <a:p>
              <a:pPr marL="517525" lvl="1" indent="-276225">
                <a:spcBef>
                  <a:spcPts val="600"/>
                </a:spcBef>
                <a:buFont typeface="Wingdings" panose="05000000000000000000" pitchFamily="2" charset="2"/>
                <a:buChar char="§"/>
              </a:pPr>
              <a:r>
                <a:rPr lang="en-US" sz="5600" dirty="0"/>
                <a:t>Harp-DAAL SVD</a:t>
              </a:r>
            </a:p>
            <a:p>
              <a:pPr marL="517525" lvl="1" indent="-276225">
                <a:spcBef>
                  <a:spcPts val="600"/>
                </a:spcBef>
                <a:buFont typeface="Wingdings" panose="05000000000000000000" pitchFamily="2" charset="2"/>
                <a:buChar char="§"/>
              </a:pPr>
              <a:r>
                <a:rPr lang="en-US" sz="5600" dirty="0"/>
                <a:t>Harp-DAAL PCA</a:t>
              </a:r>
            </a:p>
            <a:p>
              <a:pPr marL="517525" lvl="1" indent="-276225">
                <a:spcBef>
                  <a:spcPts val="600"/>
                </a:spcBef>
                <a:buFont typeface="Wingdings" panose="05000000000000000000" pitchFamily="2" charset="2"/>
                <a:buChar char="§"/>
              </a:pPr>
              <a:r>
                <a:rPr lang="en-US" sz="5600" dirty="0"/>
                <a:t>Harp-DAAL Neural Networks</a:t>
              </a:r>
            </a:p>
            <a:p>
              <a:pPr marL="517525" lvl="1" indent="-276225">
                <a:spcBef>
                  <a:spcPts val="600"/>
                </a:spcBef>
                <a:buFont typeface="Wingdings" panose="05000000000000000000" pitchFamily="2" charset="2"/>
                <a:buChar char="§"/>
              </a:pPr>
              <a:r>
                <a:rPr lang="en-US" sz="5600" dirty="0"/>
                <a:t>Harp-DAAL Naïve Bayes</a:t>
              </a:r>
            </a:p>
            <a:p>
              <a:pPr marL="517525" lvl="1" indent="-276225">
                <a:spcBef>
                  <a:spcPts val="600"/>
                </a:spcBef>
                <a:buFont typeface="Wingdings" panose="05000000000000000000" pitchFamily="2" charset="2"/>
                <a:buChar char="§"/>
              </a:pPr>
              <a:r>
                <a:rPr lang="en-US" sz="5600" dirty="0"/>
                <a:t>Harp-DAAL Linear Regression</a:t>
              </a:r>
            </a:p>
            <a:p>
              <a:pPr marL="517525" lvl="1" indent="-276225">
                <a:spcBef>
                  <a:spcPts val="600"/>
                </a:spcBef>
                <a:buFont typeface="Wingdings" panose="05000000000000000000" pitchFamily="2" charset="2"/>
                <a:buChar char="§"/>
              </a:pPr>
              <a:r>
                <a:rPr lang="en-US" sz="5600" dirty="0"/>
                <a:t>Harp-DAAL Ridge Regression</a:t>
              </a:r>
            </a:p>
            <a:p>
              <a:pPr marL="517525" lvl="1" indent="-276225">
                <a:spcBef>
                  <a:spcPts val="600"/>
                </a:spcBef>
                <a:buFont typeface="Wingdings" panose="05000000000000000000" pitchFamily="2" charset="2"/>
                <a:buChar char="§"/>
              </a:pPr>
              <a:r>
                <a:rPr lang="en-US" sz="5600" dirty="0"/>
                <a:t>Harp-DAAL  QR Decomposition</a:t>
              </a:r>
            </a:p>
            <a:p>
              <a:pPr marL="517525" lvl="1" indent="-276225">
                <a:spcBef>
                  <a:spcPts val="600"/>
                </a:spcBef>
                <a:buFont typeface="Wingdings" panose="05000000000000000000" pitchFamily="2" charset="2"/>
                <a:buChar char="§"/>
              </a:pPr>
              <a:r>
                <a:rPr lang="en-US" sz="5600" dirty="0"/>
                <a:t>Harp-DAAL Low Order Moments</a:t>
              </a:r>
            </a:p>
            <a:p>
              <a:pPr marL="517525" lvl="1" indent="-276225">
                <a:spcBef>
                  <a:spcPts val="600"/>
                </a:spcBef>
                <a:buFont typeface="Wingdings" panose="05000000000000000000" pitchFamily="2" charset="2"/>
                <a:buChar char="§"/>
              </a:pPr>
              <a:r>
                <a:rPr lang="en-US" sz="5600" dirty="0"/>
                <a:t>Harp-DAAL Covariance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412"/>
              <a:ext cx="8560800" cy="4841745"/>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46157"/>
              <a:ext cx="12191999"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88093" y="714813"/>
              <a:ext cx="5172707" cy="7895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 name="Title 1"/>
            <p:cNvSpPr txBox="1">
              <a:spLocks/>
            </p:cNvSpPr>
            <p:nvPr/>
          </p:nvSpPr>
          <p:spPr>
            <a:xfrm>
              <a:off x="-551116" y="725365"/>
              <a:ext cx="9400674" cy="620729"/>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sz="2400" dirty="0"/>
                <a:t>Harp-DAAL: Prototype and Production Code</a:t>
              </a:r>
            </a:p>
            <a:p>
              <a:r>
                <a:rPr lang="en-US" sz="2400" dirty="0"/>
                <a:t> </a:t>
              </a:r>
              <a:br>
                <a:rPr lang="en-US" sz="2800" dirty="0"/>
              </a:br>
              <a:endParaRPr lang="en-US" sz="2800" dirty="0"/>
            </a:p>
          </p:txBody>
        </p:sp>
        <p:sp>
          <p:nvSpPr>
            <p:cNvPr id="7" name="TextBox 6"/>
            <p:cNvSpPr txBox="1"/>
            <p:nvPr/>
          </p:nvSpPr>
          <p:spPr>
            <a:xfrm>
              <a:off x="1897687" y="1109612"/>
              <a:ext cx="4511748" cy="369332"/>
            </a:xfrm>
            <a:prstGeom prst="rect">
              <a:avLst/>
            </a:prstGeom>
            <a:noFill/>
          </p:spPr>
          <p:txBody>
            <a:bodyPr wrap="none" rtlCol="0">
              <a:spAutoFit/>
            </a:bodyPr>
            <a:lstStyle/>
            <a:p>
              <a:r>
                <a:rPr lang="en-US" sz="1800" dirty="0">
                  <a:solidFill>
                    <a:srgbClr val="0066CC"/>
                  </a:solidFill>
                </a:rPr>
                <a:t>Available at https://dsc-spidal.github.io/harp</a:t>
              </a:r>
            </a:p>
          </p:txBody>
        </p:sp>
      </p:grpSp>
    </p:spTree>
    <p:extLst>
      <p:ext uri="{BB962C8B-B14F-4D97-AF65-F5344CB8AC3E}">
        <p14:creationId xmlns:p14="http://schemas.microsoft.com/office/powerpoint/2010/main" val="557204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10739"/>
            <a:ext cx="11461897" cy="4157330"/>
          </a:xfrm>
          <a:prstGeom prst="rect">
            <a:avLst/>
          </a:prstGeom>
        </p:spPr>
      </p:pic>
      <p:grpSp>
        <p:nvGrpSpPr>
          <p:cNvPr id="3" name="Group 2">
            <a:extLst>
              <a:ext uri="{FF2B5EF4-FFF2-40B4-BE49-F238E27FC236}">
                <a16:creationId xmlns:a16="http://schemas.microsoft.com/office/drawing/2014/main" id="{D942C237-CBDB-4B65-8BF5-5393FA175F5E}"/>
              </a:ext>
            </a:extLst>
          </p:cNvPr>
          <p:cNvGrpSpPr/>
          <p:nvPr/>
        </p:nvGrpSpPr>
        <p:grpSpPr>
          <a:xfrm>
            <a:off x="101314" y="4239440"/>
            <a:ext cx="11675497" cy="2060481"/>
            <a:chOff x="119378" y="3761829"/>
            <a:chExt cx="11675497" cy="2060481"/>
          </a:xfrm>
        </p:grpSpPr>
        <p:sp>
          <p:nvSpPr>
            <p:cNvPr id="5" name="TextBox 4"/>
            <p:cNvSpPr txBox="1"/>
            <p:nvPr/>
          </p:nvSpPr>
          <p:spPr>
            <a:xfrm>
              <a:off x="119378" y="3893265"/>
              <a:ext cx="4255539"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10 to 20 nodes of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211445" y="3761829"/>
              <a:ext cx="3665699"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77144" y="3790985"/>
              <a:ext cx="3917731"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 to 12 vertices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
        <p:nvSpPr>
          <p:cNvPr id="9" name="Title 8">
            <a:extLst>
              <a:ext uri="{FF2B5EF4-FFF2-40B4-BE49-F238E27FC236}">
                <a16:creationId xmlns:a16="http://schemas.microsoft.com/office/drawing/2014/main" id="{58CEA830-1C40-41E0-A8E4-C1A0B20AEB30}"/>
              </a:ext>
            </a:extLst>
          </p:cNvPr>
          <p:cNvSpPr>
            <a:spLocks noGrp="1"/>
          </p:cNvSpPr>
          <p:nvPr>
            <p:ph type="title"/>
          </p:nvPr>
        </p:nvSpPr>
        <p:spPr>
          <a:xfrm>
            <a:off x="-65314" y="123025"/>
            <a:ext cx="12506054" cy="762000"/>
          </a:xfrm>
        </p:spPr>
        <p:txBody>
          <a:bodyPr>
            <a:normAutofit fontScale="90000"/>
          </a:bodyPr>
          <a:lstStyle/>
          <a:p>
            <a:r>
              <a:rPr lang="en-US" sz="3600" kern="1200" dirty="0">
                <a:solidFill>
                  <a:srgbClr val="FF0000"/>
                </a:solidFill>
                <a:latin typeface="Calibri" panose="020F0502020204030204"/>
              </a:rPr>
              <a:t>      Harp v. Spark                   Harp v. Torch            Harp v. MPI</a:t>
            </a:r>
            <a:br>
              <a:rPr lang="en-US" sz="3600" kern="1200" dirty="0">
                <a:solidFill>
                  <a:srgbClr val="FF0000"/>
                </a:solidFill>
                <a:latin typeface="Calibri" panose="020F0502020204030204"/>
              </a:rPr>
            </a:br>
            <a:endParaRPr lang="en-US" dirty="0">
              <a:solidFill>
                <a:srgbClr val="FF0000"/>
              </a:solidFill>
            </a:endParaRPr>
          </a:p>
        </p:txBody>
      </p:sp>
      <p:sp>
        <p:nvSpPr>
          <p:cNvPr id="8" name="Slide Number Placeholder 7">
            <a:extLst>
              <a:ext uri="{FF2B5EF4-FFF2-40B4-BE49-F238E27FC236}">
                <a16:creationId xmlns:a16="http://schemas.microsoft.com/office/drawing/2014/main" id="{E9DA3219-8307-4F48-AABE-611B824F64E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821976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Rectangle"/>
          <p:cNvSpPr/>
          <p:nvPr/>
        </p:nvSpPr>
        <p:spPr>
          <a:xfrm>
            <a:off x="11528983" y="273543"/>
            <a:ext cx="474615" cy="367647"/>
          </a:xfrm>
          <a:prstGeom prst="rect">
            <a:avLst/>
          </a:prstGeom>
          <a:solidFill>
            <a:srgbClr val="04AD94"/>
          </a:solidFill>
          <a:ln w="25400">
            <a:miter lim="400000"/>
          </a:ln>
        </p:spPr>
        <p:txBody>
          <a:bodyPr lIns="38100" tIns="38100" rIns="38100" bIns="38100" anchor="ctr"/>
          <a:lstStyle/>
          <a:p>
            <a:pPr algn="ctr">
              <a:buClr>
                <a:srgbClr val="FFFFFF"/>
              </a:buClr>
              <a:defRPr>
                <a:solidFill>
                  <a:srgbClr val="FFFFFF"/>
                </a:solidFill>
                <a:uFill>
                  <a:solidFill>
                    <a:srgbClr val="FFFFFF"/>
                  </a:solidFill>
                </a:uFill>
              </a:defRPr>
            </a:pPr>
            <a:endParaRPr sz="900"/>
          </a:p>
        </p:txBody>
      </p:sp>
      <p:sp>
        <p:nvSpPr>
          <p:cNvPr id="505" name="Rectangle"/>
          <p:cNvSpPr/>
          <p:nvPr/>
        </p:nvSpPr>
        <p:spPr>
          <a:xfrm>
            <a:off x="11528983" y="641189"/>
            <a:ext cx="474615" cy="45720"/>
          </a:xfrm>
          <a:prstGeom prst="rect">
            <a:avLst/>
          </a:prstGeom>
          <a:solidFill>
            <a:srgbClr val="038975"/>
          </a:solidFill>
          <a:ln w="25400">
            <a:miter lim="400000"/>
          </a:ln>
        </p:spPr>
        <p:txBody>
          <a:bodyPr lIns="38100" tIns="38100" rIns="38100" bIns="38100" anchor="ctr"/>
          <a:lstStyle/>
          <a:p>
            <a:pPr algn="ctr">
              <a:buClr>
                <a:srgbClr val="FFFFFF"/>
              </a:buClr>
              <a:defRPr>
                <a:solidFill>
                  <a:srgbClr val="FFFFFF"/>
                </a:solidFill>
                <a:uFill>
                  <a:solidFill>
                    <a:srgbClr val="FFFFFF"/>
                  </a:solidFill>
                </a:uFill>
              </a:defRPr>
            </a:pPr>
            <a:endParaRPr sz="900"/>
          </a:p>
        </p:txBody>
      </p:sp>
      <p:grpSp>
        <p:nvGrpSpPr>
          <p:cNvPr id="508" name="Group"/>
          <p:cNvGrpSpPr/>
          <p:nvPr/>
        </p:nvGrpSpPr>
        <p:grpSpPr>
          <a:xfrm>
            <a:off x="347419" y="6409324"/>
            <a:ext cx="224083" cy="221157"/>
            <a:chOff x="0" y="0"/>
            <a:chExt cx="448164" cy="442312"/>
          </a:xfrm>
        </p:grpSpPr>
        <p:sp>
          <p:nvSpPr>
            <p:cNvPr id="506" name="Shape">
              <a:hlinkClick r:id="" action="ppaction://hlinkshowjump?jump=previousslide"/>
            </p:cNvPr>
            <p:cNvSpPr/>
            <p:nvPr/>
          </p:nvSpPr>
          <p:spPr>
            <a:xfrm>
              <a:off x="171709"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507" name="Shape">
              <a:hlinkClick r:id="" action="ppaction://hlinkshowjump?jump=previous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grpSp>
        <p:nvGrpSpPr>
          <p:cNvPr id="511" name="Group"/>
          <p:cNvGrpSpPr/>
          <p:nvPr/>
        </p:nvGrpSpPr>
        <p:grpSpPr>
          <a:xfrm flipH="1">
            <a:off x="933709" y="6409324"/>
            <a:ext cx="224083" cy="221157"/>
            <a:chOff x="0" y="0"/>
            <a:chExt cx="448164" cy="442312"/>
          </a:xfrm>
        </p:grpSpPr>
        <p:sp>
          <p:nvSpPr>
            <p:cNvPr id="509" name="Shape">
              <a:hlinkClick r:id="" action="ppaction://hlinkshowjump?jump=nextslide"/>
            </p:cNvPr>
            <p:cNvSpPr/>
            <p:nvPr/>
          </p:nvSpPr>
          <p:spPr>
            <a:xfrm>
              <a:off x="171710" y="131470"/>
              <a:ext cx="104747" cy="179373"/>
            </a:xfrm>
            <a:custGeom>
              <a:avLst/>
              <a:gdLst/>
              <a:ahLst/>
              <a:cxnLst>
                <a:cxn ang="0">
                  <a:pos x="wd2" y="hd2"/>
                </a:cxn>
                <a:cxn ang="5400000">
                  <a:pos x="wd2" y="hd2"/>
                </a:cxn>
                <a:cxn ang="10800000">
                  <a:pos x="wd2" y="hd2"/>
                </a:cxn>
                <a:cxn ang="16200000">
                  <a:pos x="wd2" y="hd2"/>
                </a:cxn>
              </a:cxnLst>
              <a:rect l="0" t="0" r="r" b="b"/>
              <a:pathLst>
                <a:path w="21600" h="21600" extrusionOk="0">
                  <a:moveTo>
                    <a:pt x="21193" y="2285"/>
                  </a:moveTo>
                  <a:cubicBezTo>
                    <a:pt x="6658" y="10800"/>
                    <a:pt x="6658" y="10800"/>
                    <a:pt x="6658" y="10800"/>
                  </a:cubicBezTo>
                  <a:cubicBezTo>
                    <a:pt x="21193" y="19286"/>
                    <a:pt x="21193" y="19286"/>
                    <a:pt x="21193" y="19286"/>
                  </a:cubicBezTo>
                  <a:cubicBezTo>
                    <a:pt x="21448" y="19434"/>
                    <a:pt x="21600" y="19612"/>
                    <a:pt x="21600" y="19790"/>
                  </a:cubicBezTo>
                  <a:cubicBezTo>
                    <a:pt x="21600" y="19968"/>
                    <a:pt x="21448" y="20176"/>
                    <a:pt x="21193" y="20295"/>
                  </a:cubicBezTo>
                  <a:cubicBezTo>
                    <a:pt x="19364" y="21363"/>
                    <a:pt x="19364" y="21363"/>
                    <a:pt x="19364" y="21363"/>
                  </a:cubicBezTo>
                  <a:cubicBezTo>
                    <a:pt x="19160" y="21511"/>
                    <a:pt x="18805" y="21600"/>
                    <a:pt x="18500" y="21600"/>
                  </a:cubicBezTo>
                  <a:cubicBezTo>
                    <a:pt x="18195" y="21600"/>
                    <a:pt x="17890" y="21511"/>
                    <a:pt x="17636" y="21363"/>
                  </a:cubicBezTo>
                  <a:cubicBezTo>
                    <a:pt x="407" y="11304"/>
                    <a:pt x="407" y="11304"/>
                    <a:pt x="407" y="11304"/>
                  </a:cubicBezTo>
                  <a:cubicBezTo>
                    <a:pt x="152" y="11156"/>
                    <a:pt x="0" y="10948"/>
                    <a:pt x="0" y="10800"/>
                  </a:cubicBezTo>
                  <a:cubicBezTo>
                    <a:pt x="0" y="10622"/>
                    <a:pt x="152" y="10414"/>
                    <a:pt x="407" y="10296"/>
                  </a:cubicBezTo>
                  <a:cubicBezTo>
                    <a:pt x="17636" y="208"/>
                    <a:pt x="17636" y="208"/>
                    <a:pt x="17636" y="208"/>
                  </a:cubicBezTo>
                  <a:cubicBezTo>
                    <a:pt x="17890" y="89"/>
                    <a:pt x="18195" y="0"/>
                    <a:pt x="18500" y="0"/>
                  </a:cubicBezTo>
                  <a:cubicBezTo>
                    <a:pt x="18805" y="0"/>
                    <a:pt x="19160" y="89"/>
                    <a:pt x="19364" y="208"/>
                  </a:cubicBezTo>
                  <a:cubicBezTo>
                    <a:pt x="21193" y="1305"/>
                    <a:pt x="21193" y="1305"/>
                    <a:pt x="21193" y="1305"/>
                  </a:cubicBezTo>
                  <a:cubicBezTo>
                    <a:pt x="21448" y="1424"/>
                    <a:pt x="21600" y="1602"/>
                    <a:pt x="21600" y="1780"/>
                  </a:cubicBezTo>
                  <a:cubicBezTo>
                    <a:pt x="21600" y="1958"/>
                    <a:pt x="21448" y="2166"/>
                    <a:pt x="21193" y="2285"/>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sp>
          <p:nvSpPr>
            <p:cNvPr id="510" name="Shape">
              <a:hlinkClick r:id="" action="ppaction://hlinkshowjump?jump=nextslide"/>
            </p:cNvPr>
            <p:cNvSpPr/>
            <p:nvPr/>
          </p:nvSpPr>
          <p:spPr>
            <a:xfrm>
              <a:off x="0" y="0"/>
              <a:ext cx="448165" cy="442313"/>
            </a:xfrm>
            <a:custGeom>
              <a:avLst/>
              <a:gdLst/>
              <a:ahLst/>
              <a:cxnLst>
                <a:cxn ang="0">
                  <a:pos x="wd2" y="hd2"/>
                </a:cxn>
                <a:cxn ang="5400000">
                  <a:pos x="wd2" y="hd2"/>
                </a:cxn>
                <a:cxn ang="10800000">
                  <a:pos x="wd2" y="hd2"/>
                </a:cxn>
                <a:cxn ang="16200000">
                  <a:pos x="wd2" y="hd2"/>
                </a:cxn>
              </a:cxnLst>
              <a:rect l="0" t="0" r="r" b="b"/>
              <a:pathLst>
                <a:path w="21600" h="21600" extrusionOk="0">
                  <a:moveTo>
                    <a:pt x="18477" y="907"/>
                  </a:moveTo>
                  <a:cubicBezTo>
                    <a:pt x="19709" y="907"/>
                    <a:pt x="20706" y="1925"/>
                    <a:pt x="20706" y="3173"/>
                  </a:cubicBezTo>
                  <a:cubicBezTo>
                    <a:pt x="20706" y="18427"/>
                    <a:pt x="20706" y="18427"/>
                    <a:pt x="20706" y="18427"/>
                  </a:cubicBezTo>
                  <a:cubicBezTo>
                    <a:pt x="20706" y="19675"/>
                    <a:pt x="19709" y="20693"/>
                    <a:pt x="18477" y="20693"/>
                  </a:cubicBezTo>
                  <a:cubicBezTo>
                    <a:pt x="3123" y="20693"/>
                    <a:pt x="3123" y="20693"/>
                    <a:pt x="3123" y="20693"/>
                  </a:cubicBezTo>
                  <a:cubicBezTo>
                    <a:pt x="1891" y="20693"/>
                    <a:pt x="887" y="19675"/>
                    <a:pt x="887" y="18427"/>
                  </a:cubicBezTo>
                  <a:cubicBezTo>
                    <a:pt x="887" y="3173"/>
                    <a:pt x="887" y="3173"/>
                    <a:pt x="887" y="3173"/>
                  </a:cubicBezTo>
                  <a:cubicBezTo>
                    <a:pt x="887" y="1925"/>
                    <a:pt x="1891" y="907"/>
                    <a:pt x="3123" y="907"/>
                  </a:cubicBezTo>
                  <a:cubicBezTo>
                    <a:pt x="18477" y="907"/>
                    <a:pt x="18477" y="907"/>
                    <a:pt x="18477" y="907"/>
                  </a:cubicBezTo>
                  <a:moveTo>
                    <a:pt x="18477" y="0"/>
                  </a:moveTo>
                  <a:cubicBezTo>
                    <a:pt x="3123" y="0"/>
                    <a:pt x="3123" y="0"/>
                    <a:pt x="3123" y="0"/>
                  </a:cubicBezTo>
                  <a:cubicBezTo>
                    <a:pt x="1397" y="0"/>
                    <a:pt x="0" y="1424"/>
                    <a:pt x="0" y="3173"/>
                  </a:cubicBezTo>
                  <a:cubicBezTo>
                    <a:pt x="0" y="18427"/>
                    <a:pt x="0" y="18427"/>
                    <a:pt x="0" y="18427"/>
                  </a:cubicBezTo>
                  <a:cubicBezTo>
                    <a:pt x="0" y="20184"/>
                    <a:pt x="1397" y="21600"/>
                    <a:pt x="3123" y="21600"/>
                  </a:cubicBezTo>
                  <a:cubicBezTo>
                    <a:pt x="18477" y="21600"/>
                    <a:pt x="18477" y="21600"/>
                    <a:pt x="18477" y="21600"/>
                  </a:cubicBezTo>
                  <a:cubicBezTo>
                    <a:pt x="20203" y="21600"/>
                    <a:pt x="21600" y="20184"/>
                    <a:pt x="21600" y="18427"/>
                  </a:cubicBezTo>
                  <a:cubicBezTo>
                    <a:pt x="21600" y="3173"/>
                    <a:pt x="21600" y="3173"/>
                    <a:pt x="21600" y="3173"/>
                  </a:cubicBezTo>
                  <a:cubicBezTo>
                    <a:pt x="21600" y="1424"/>
                    <a:pt x="20203" y="0"/>
                    <a:pt x="18477" y="0"/>
                  </a:cubicBezTo>
                  <a:close/>
                </a:path>
              </a:pathLst>
            </a:custGeom>
            <a:solidFill>
              <a:srgbClr val="929292"/>
            </a:solidFill>
            <a:ln w="9525" cap="flat">
              <a:noFill/>
              <a:round/>
            </a:ln>
            <a:effectLst/>
          </p:spPr>
          <p:txBody>
            <a:bodyPr wrap="square" lIns="0" tIns="0" rIns="0" bIns="0" numCol="1" anchor="t">
              <a:noAutofit/>
            </a:bodyPr>
            <a:lstStyle/>
            <a:p>
              <a:pPr>
                <a:buClrTx/>
              </a:pPr>
              <a:endParaRPr sz="900"/>
            </a:p>
          </p:txBody>
        </p:sp>
      </p:grpSp>
      <p:sp>
        <p:nvSpPr>
          <p:cNvPr id="512" name="Line"/>
          <p:cNvSpPr/>
          <p:nvPr/>
        </p:nvSpPr>
        <p:spPr>
          <a:xfrm>
            <a:off x="552709" y="6522684"/>
            <a:ext cx="381001" cy="1"/>
          </a:xfrm>
          <a:prstGeom prst="line">
            <a:avLst/>
          </a:prstGeom>
          <a:ln w="25400">
            <a:solidFill>
              <a:srgbClr val="E0E0E0"/>
            </a:solidFill>
            <a:prstDash val="dash"/>
            <a:miter lim="400000"/>
          </a:ln>
        </p:spPr>
        <p:txBody>
          <a:bodyPr lIns="0" tIns="0" rIns="0" bIns="0"/>
          <a:lstStyle/>
          <a:p>
            <a:pPr defTabSz="228600">
              <a:defRPr sz="2400">
                <a:uFillTx/>
                <a:latin typeface="Helvetica"/>
                <a:ea typeface="Helvetica"/>
                <a:cs typeface="Helvetica"/>
                <a:sym typeface="Helvetica"/>
              </a:defRPr>
            </a:pPr>
            <a:endParaRPr sz="1200"/>
          </a:p>
        </p:txBody>
      </p:sp>
      <p:sp>
        <p:nvSpPr>
          <p:cNvPr id="513" name="Slide Number"/>
          <p:cNvSpPr txBox="1">
            <a:spLocks noGrp="1"/>
          </p:cNvSpPr>
          <p:nvPr>
            <p:ph type="sldNum" sz="quarter" idx="2"/>
          </p:nvPr>
        </p:nvSpPr>
        <p:spPr>
          <a:xfrm>
            <a:off x="11625374" y="346208"/>
            <a:ext cx="269131" cy="29845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44</a:t>
            </a:fld>
            <a:endParaRPr/>
          </a:p>
        </p:txBody>
      </p:sp>
      <p:sp>
        <p:nvSpPr>
          <p:cNvPr id="514" name="Value of Data"/>
          <p:cNvSpPr txBox="1"/>
          <p:nvPr/>
        </p:nvSpPr>
        <p:spPr>
          <a:xfrm>
            <a:off x="4219157" y="528359"/>
            <a:ext cx="3766417" cy="815608"/>
          </a:xfrm>
          <a:prstGeom prst="rect">
            <a:avLst/>
          </a:prstGeom>
          <a:ln w="25400" cap="rnd"/>
          <a:extLst>
            <a:ext uri="{C572A759-6A51-4108-AA02-DFA0A04FC94B}">
              <ma14:wrappingTextBoxFlag xmlns:ma14="http://schemas.microsoft.com/office/mac/drawingml/2011/main" xmlns="" val="1"/>
            </a:ext>
          </a:extLst>
        </p:spPr>
        <p:txBody>
          <a:bodyPr wrap="none" lIns="38100" tIns="38100" rIns="38100" bIns="38100">
            <a:spAutoFit/>
          </a:bodyPr>
          <a:lstStyle>
            <a:lvl1pPr algn="ctr">
              <a:buClr>
                <a:srgbClr val="929292"/>
              </a:buClr>
              <a:buFont typeface="Source Sans Pro Light"/>
              <a:defRPr sz="9600">
                <a:solidFill>
                  <a:srgbClr val="929292"/>
                </a:solidFill>
                <a:uFill>
                  <a:solidFill>
                    <a:srgbClr val="929292"/>
                  </a:solidFill>
                </a:uFill>
                <a:latin typeface="Source Sans Pro Light"/>
                <a:ea typeface="Source Sans Pro Light"/>
                <a:cs typeface="Source Sans Pro Light"/>
                <a:sym typeface="Source Sans Pro Light"/>
              </a:defRPr>
            </a:lvl1pPr>
          </a:lstStyle>
          <a:p>
            <a:r>
              <a:rPr sz="4800" dirty="0">
                <a:solidFill>
                  <a:schemeClr val="tx1"/>
                </a:solidFill>
                <a:latin typeface="Arial" charset="0"/>
                <a:ea typeface="Arial" charset="0"/>
                <a:cs typeface="Arial" charset="0"/>
              </a:rPr>
              <a:t>Value of Data</a:t>
            </a:r>
          </a:p>
        </p:txBody>
      </p:sp>
      <p:pic>
        <p:nvPicPr>
          <p:cNvPr id="515" name="Image" descr="Image"/>
          <p:cNvPicPr>
            <a:picLocks noChangeAspect="1"/>
          </p:cNvPicPr>
          <p:nvPr/>
        </p:nvPicPr>
        <p:blipFill>
          <a:blip r:embed="rId2">
            <a:extLst/>
          </a:blip>
          <a:stretch>
            <a:fillRect/>
          </a:stretch>
        </p:blipFill>
        <p:spPr>
          <a:xfrm>
            <a:off x="347419" y="1584374"/>
            <a:ext cx="7493057" cy="5046106"/>
          </a:xfrm>
          <a:prstGeom prst="rect">
            <a:avLst/>
          </a:prstGeom>
          <a:ln w="25400">
            <a:miter lim="400000"/>
          </a:ln>
        </p:spPr>
      </p:pic>
      <p:sp>
        <p:nvSpPr>
          <p:cNvPr id="516" name="[1] Courtesy Michael Franklin, BIRTE, 2015."/>
          <p:cNvSpPr txBox="1"/>
          <p:nvPr/>
        </p:nvSpPr>
        <p:spPr>
          <a:xfrm>
            <a:off x="10316320" y="6311862"/>
            <a:ext cx="1460336" cy="194925"/>
          </a:xfrm>
          <a:prstGeom prst="rect">
            <a:avLst/>
          </a:prstGeom>
          <a:ln w="254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a:lvl1pPr>
          </a:lstStyle>
          <a:p>
            <a:r>
              <a:rPr sz="600"/>
              <a:t>[1] Courtesy Michael Franklin, BIRTE, 2015. </a:t>
            </a:r>
          </a:p>
        </p:txBody>
      </p:sp>
      <p:pic>
        <p:nvPicPr>
          <p:cNvPr id="517" name="38910081_xl.jpg" descr="38910081_xl.jpg"/>
          <p:cNvPicPr>
            <a:picLocks noChangeAspect="1"/>
          </p:cNvPicPr>
          <p:nvPr/>
        </p:nvPicPr>
        <p:blipFill>
          <a:blip r:embed="rId3">
            <a:extLst/>
          </a:blip>
          <a:stretch>
            <a:fillRect/>
          </a:stretch>
        </p:blipFill>
        <p:spPr>
          <a:xfrm>
            <a:off x="7395276" y="1584374"/>
            <a:ext cx="4133708" cy="3319044"/>
          </a:xfrm>
          <a:prstGeom prst="rect">
            <a:avLst/>
          </a:prstGeom>
          <a:ln w="25400">
            <a:miter lim="400000"/>
          </a:ln>
        </p:spPr>
      </p:pic>
    </p:spTree>
    <p:extLst>
      <p:ext uri="{BB962C8B-B14F-4D97-AF65-F5344CB8AC3E}">
        <p14:creationId xmlns:p14="http://schemas.microsoft.com/office/powerpoint/2010/main" val="323227045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514"/>
                                        </p:tgtEl>
                                        <p:attrNameLst>
                                          <p:attrName>style.visibility</p:attrName>
                                        </p:attrNameLst>
                                      </p:cBhvr>
                                      <p:to>
                                        <p:strVal val="visible"/>
                                      </p:to>
                                    </p:set>
                                    <p:animEffect transition="in" filter="dissolve">
                                      <p:cBhvr>
                                        <p:cTn id="7" dur="1000"/>
                                        <p:tgtEl>
                                          <p:spTgt spid="514"/>
                                        </p:tgtEl>
                                      </p:cBhvr>
                                    </p:animEffect>
                                  </p:childTnLst>
                                </p:cTn>
                              </p:par>
                            </p:childTnLst>
                          </p:cTn>
                        </p:par>
                        <p:par>
                          <p:cTn id="8" fill="hold">
                            <p:stCondLst>
                              <p:cond delay="1000"/>
                            </p:stCondLst>
                            <p:childTnLst>
                              <p:par>
                                <p:cTn id="9" presetID="9" presetClass="entr" fill="hold" grpId="0" nodeType="afterEffect">
                                  <p:stCondLst>
                                    <p:cond delay="0"/>
                                  </p:stCondLst>
                                  <p:iterate>
                                    <p:tmAbs val="0"/>
                                  </p:iterate>
                                  <p:childTnLst>
                                    <p:set>
                                      <p:cBhvr>
                                        <p:cTn id="10" fill="hold"/>
                                        <p:tgtEl>
                                          <p:spTgt spid="515"/>
                                        </p:tgtEl>
                                        <p:attrNameLst>
                                          <p:attrName>style.visibility</p:attrName>
                                        </p:attrNameLst>
                                      </p:cBhvr>
                                      <p:to>
                                        <p:strVal val="visible"/>
                                      </p:to>
                                    </p:set>
                                    <p:animEffect transition="in" filter="dissolve">
                                      <p:cBhvr>
                                        <p:cTn id="11" dur="1000"/>
                                        <p:tgtEl>
                                          <p:spTgt spid="515"/>
                                        </p:tgtEl>
                                      </p:cBhvr>
                                    </p:animEffect>
                                  </p:childTnLst>
                                </p:cTn>
                              </p:par>
                            </p:childTnLst>
                          </p:cTn>
                        </p:par>
                        <p:par>
                          <p:cTn id="12" fill="hold">
                            <p:stCondLst>
                              <p:cond delay="2000"/>
                            </p:stCondLst>
                            <p:childTnLst>
                              <p:par>
                                <p:cTn id="13" presetID="9" presetClass="entr" fill="hold" grpId="0" nodeType="afterEffect">
                                  <p:stCondLst>
                                    <p:cond delay="0"/>
                                  </p:stCondLst>
                                  <p:iterate>
                                    <p:tmAbs val="0"/>
                                  </p:iterate>
                                  <p:childTnLst>
                                    <p:set>
                                      <p:cBhvr>
                                        <p:cTn id="14" fill="hold"/>
                                        <p:tgtEl>
                                          <p:spTgt spid="517"/>
                                        </p:tgtEl>
                                        <p:attrNameLst>
                                          <p:attrName>style.visibility</p:attrName>
                                        </p:attrNameLst>
                                      </p:cBhvr>
                                      <p:to>
                                        <p:strVal val="visible"/>
                                      </p:to>
                                    </p:set>
                                    <p:animEffect transition="in" filter="dissolve">
                                      <p:cBhvr>
                                        <p:cTn id="15" dur="10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animBg="1" advAuto="0"/>
      <p:bldP spid="515" grpId="0" animBg="1" advAuto="0"/>
      <p:bldP spid="517"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496" y="13325"/>
            <a:ext cx="12168221" cy="762000"/>
          </a:xfrm>
        </p:spPr>
        <p:txBody>
          <a:bodyPr/>
          <a:lstStyle/>
          <a:p>
            <a:r>
              <a:rPr lang="en-US" dirty="0"/>
              <a:t>Data Pipeline for Apache Heron or Storm</a:t>
            </a:r>
          </a:p>
        </p:txBody>
      </p:sp>
      <p:sp>
        <p:nvSpPr>
          <p:cNvPr id="2" name="TextBox 1"/>
          <p:cNvSpPr txBox="1"/>
          <p:nvPr/>
        </p:nvSpPr>
        <p:spPr>
          <a:xfrm>
            <a:off x="1926938" y="5258897"/>
            <a:ext cx="3171922" cy="1015663"/>
          </a:xfrm>
          <a:prstGeom prst="rect">
            <a:avLst/>
          </a:prstGeom>
          <a:noFill/>
        </p:spPr>
        <p:txBody>
          <a:bodyPr wrap="square" rtlCol="0">
            <a:spAutoFit/>
          </a:bodyPr>
          <a:lstStyle/>
          <a:p>
            <a:pPr algn="ctr"/>
            <a:r>
              <a:rPr lang="en-US" sz="2000" dirty="0"/>
              <a:t>Indiana university version</a:t>
            </a:r>
            <a:br>
              <a:rPr lang="en-US" sz="2000" dirty="0"/>
            </a:br>
            <a:r>
              <a:rPr lang="en-US" sz="2000" dirty="0"/>
              <a:t>Hosted on HPC and OpenStack cloud</a:t>
            </a:r>
          </a:p>
        </p:txBody>
      </p:sp>
      <p:sp>
        <p:nvSpPr>
          <p:cNvPr id="8" name="TextBox 7"/>
          <p:cNvSpPr txBox="1"/>
          <p:nvPr/>
        </p:nvSpPr>
        <p:spPr>
          <a:xfrm>
            <a:off x="2169444" y="4123959"/>
            <a:ext cx="2829090" cy="1015663"/>
          </a:xfrm>
          <a:prstGeom prst="rect">
            <a:avLst/>
          </a:prstGeom>
          <a:noFill/>
        </p:spPr>
        <p:txBody>
          <a:bodyPr wrap="square" rtlCol="0">
            <a:spAutoFit/>
          </a:bodyPr>
          <a:lstStyle/>
          <a:p>
            <a:r>
              <a:rPr lang="en-US" sz="2000" dirty="0"/>
              <a:t>End to end delays without any processing is less than 10ms</a:t>
            </a:r>
          </a:p>
        </p:txBody>
      </p:sp>
      <p:sp>
        <p:nvSpPr>
          <p:cNvPr id="66" name="Rectangle 65"/>
          <p:cNvSpPr/>
          <p:nvPr/>
        </p:nvSpPr>
        <p:spPr>
          <a:xfrm>
            <a:off x="4550654" y="1529165"/>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3420166" y="1389307"/>
            <a:ext cx="185469" cy="1268083"/>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8" name="Flowchart: Direct Access Storage 67"/>
          <p:cNvSpPr/>
          <p:nvPr/>
        </p:nvSpPr>
        <p:spPr>
          <a:xfrm>
            <a:off x="4619664" y="1702728"/>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9" name="Flowchart: Direct Access Storage 68"/>
          <p:cNvSpPr/>
          <p:nvPr/>
        </p:nvSpPr>
        <p:spPr>
          <a:xfrm>
            <a:off x="4615350" y="2255941"/>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0" name="Straight Arrow Connector 69"/>
          <p:cNvCxnSpPr/>
          <p:nvPr/>
        </p:nvCxnSpPr>
        <p:spPr>
          <a:xfrm>
            <a:off x="3785649" y="231528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479500" y="2371693"/>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119552" y="3167218"/>
            <a:ext cx="1764201" cy="646331"/>
          </a:xfrm>
          <a:prstGeom prst="rect">
            <a:avLst/>
          </a:prstGeom>
          <a:noFill/>
        </p:spPr>
        <p:txBody>
          <a:bodyPr wrap="none" rtlCol="0">
            <a:spAutoFit/>
          </a:bodyPr>
          <a:lstStyle/>
          <a:p>
            <a:pPr algn="ctr"/>
            <a:r>
              <a:rPr lang="en-US" dirty="0"/>
              <a:t>Message Brokers</a:t>
            </a:r>
          </a:p>
          <a:p>
            <a:pPr algn="ctr"/>
            <a:r>
              <a:rPr lang="en-US" dirty="0" err="1"/>
              <a:t>RabbitMQ</a:t>
            </a:r>
            <a:r>
              <a:rPr lang="en-US" dirty="0"/>
              <a:t>, Kafka</a:t>
            </a:r>
          </a:p>
        </p:txBody>
      </p:sp>
      <p:cxnSp>
        <p:nvCxnSpPr>
          <p:cNvPr id="73" name="Straight Arrow Connector 72"/>
          <p:cNvCxnSpPr/>
          <p:nvPr/>
        </p:nvCxnSpPr>
        <p:spPr>
          <a:xfrm>
            <a:off x="2866924" y="231528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886778" y="2693590"/>
            <a:ext cx="1000787" cy="369332"/>
          </a:xfrm>
          <a:prstGeom prst="rect">
            <a:avLst/>
          </a:prstGeom>
          <a:noFill/>
        </p:spPr>
        <p:txBody>
          <a:bodyPr wrap="none" rtlCol="0">
            <a:spAutoFit/>
          </a:bodyPr>
          <a:lstStyle/>
          <a:p>
            <a:r>
              <a:rPr lang="en-US" dirty="0"/>
              <a:t>Gateway</a:t>
            </a:r>
          </a:p>
        </p:txBody>
      </p:sp>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1333" y="1623626"/>
            <a:ext cx="1325590" cy="994192"/>
          </a:xfrm>
          <a:prstGeom prst="rect">
            <a:avLst/>
          </a:prstGeom>
        </p:spPr>
      </p:pic>
      <p:sp>
        <p:nvSpPr>
          <p:cNvPr id="76" name="Rectangle 75"/>
          <p:cNvSpPr/>
          <p:nvPr/>
        </p:nvSpPr>
        <p:spPr>
          <a:xfrm>
            <a:off x="6483607" y="817571"/>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77" name="Group 76"/>
          <p:cNvGrpSpPr/>
          <p:nvPr/>
        </p:nvGrpSpPr>
        <p:grpSpPr>
          <a:xfrm>
            <a:off x="6652995" y="886616"/>
            <a:ext cx="3599875" cy="2393232"/>
            <a:chOff x="99493" y="1349741"/>
            <a:chExt cx="3599875" cy="2393232"/>
          </a:xfrm>
        </p:grpSpPr>
        <p:sp>
          <p:nvSpPr>
            <p:cNvPr id="78" name="Rectangle 77"/>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ectangle 79"/>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1" name="Group 80"/>
            <p:cNvGrpSpPr/>
            <p:nvPr/>
          </p:nvGrpSpPr>
          <p:grpSpPr>
            <a:xfrm>
              <a:off x="99493" y="1349741"/>
              <a:ext cx="3219690" cy="1939719"/>
              <a:chOff x="4000067" y="2504164"/>
              <a:chExt cx="3219690" cy="1939719"/>
            </a:xfrm>
          </p:grpSpPr>
          <p:sp>
            <p:nvSpPr>
              <p:cNvPr id="83" name="Rectangle 82"/>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ounded Rectangle 83"/>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5" name="Oval 84"/>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91" name="Straight Connector 90"/>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2" name="Oval 91"/>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3" name="Oval 92"/>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4" name="Oval 93"/>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95" name="Straight Arrow Connector 94"/>
              <p:cNvCxnSpPr>
                <a:stCxn id="102" idx="0"/>
                <a:endCxn id="104"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Oval 95"/>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7" name="Straight Arrow Connector 96"/>
              <p:cNvCxnSpPr>
                <a:stCxn id="101"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8" name="TextBox 97"/>
              <p:cNvSpPr txBox="1"/>
              <p:nvPr/>
            </p:nvSpPr>
            <p:spPr>
              <a:xfrm>
                <a:off x="4032719" y="2549058"/>
                <a:ext cx="696862" cy="369332"/>
              </a:xfrm>
              <a:prstGeom prst="rect">
                <a:avLst/>
              </a:prstGeom>
              <a:noFill/>
            </p:spPr>
            <p:txBody>
              <a:bodyPr wrap="square" rtlCol="0">
                <a:spAutoFit/>
              </a:bodyPr>
              <a:lstStyle/>
              <a:p>
                <a:r>
                  <a:rPr lang="en-US" sz="900" dirty="0"/>
                  <a:t>Sending to </a:t>
                </a:r>
              </a:p>
              <a:p>
                <a:r>
                  <a:rPr lang="en-US" sz="900" dirty="0"/>
                  <a:t>pub-sub</a:t>
                </a:r>
              </a:p>
            </p:txBody>
          </p:sp>
          <p:sp>
            <p:nvSpPr>
              <p:cNvPr id="99" name="TextBox 98"/>
              <p:cNvSpPr txBox="1"/>
              <p:nvPr/>
            </p:nvSpPr>
            <p:spPr>
              <a:xfrm>
                <a:off x="6522895" y="2521858"/>
                <a:ext cx="696862" cy="507831"/>
              </a:xfrm>
              <a:prstGeom prst="rect">
                <a:avLst/>
              </a:prstGeom>
              <a:noFill/>
            </p:spPr>
            <p:txBody>
              <a:bodyPr wrap="square" rtlCol="0">
                <a:spAutoFit/>
              </a:bodyPr>
              <a:lstStyle/>
              <a:p>
                <a:r>
                  <a:rPr lang="en-US" sz="900" dirty="0"/>
                  <a:t>Sending to </a:t>
                </a:r>
              </a:p>
              <a:p>
                <a:r>
                  <a:rPr lang="en-US" sz="900" dirty="0"/>
                  <a:t>Persisting </a:t>
                </a:r>
              </a:p>
              <a:p>
                <a:r>
                  <a:rPr lang="en-US" sz="900" dirty="0"/>
                  <a:t>storage</a:t>
                </a:r>
              </a:p>
            </p:txBody>
          </p:sp>
          <p:sp>
            <p:nvSpPr>
              <p:cNvPr id="100" name="Rounded Rectangle 99"/>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1" name="Rounded Rectangle 100"/>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2" name="Rounded Rectangle 101"/>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3" name="Rounded Rectangle 102"/>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4" name="Rounded Rectangle 103"/>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05" name="Elbow Connector 104"/>
              <p:cNvCxnSpPr>
                <a:stCxn id="101" idx="1"/>
                <a:endCxn id="84"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Straight Arrow Connector 106"/>
              <p:cNvCxnSpPr>
                <a:endCxn id="102"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8" name="TextBox 107"/>
              <p:cNvSpPr txBox="1"/>
              <p:nvPr/>
            </p:nvSpPr>
            <p:spPr>
              <a:xfrm>
                <a:off x="4039445" y="3992991"/>
                <a:ext cx="831193" cy="400110"/>
              </a:xfrm>
              <a:prstGeom prst="rect">
                <a:avLst/>
              </a:prstGeom>
              <a:noFill/>
            </p:spPr>
            <p:txBody>
              <a:bodyPr wrap="square" rtlCol="0">
                <a:spAutoFit/>
              </a:bodyPr>
              <a:lstStyle/>
              <a:p>
                <a:r>
                  <a:rPr lang="en-US" sz="1000" dirty="0"/>
                  <a:t>Streaming </a:t>
                </a:r>
              </a:p>
              <a:p>
                <a:r>
                  <a:rPr lang="en-US" sz="1000" dirty="0"/>
                  <a:t>workflow</a:t>
                </a:r>
              </a:p>
            </p:txBody>
          </p:sp>
        </p:grpSp>
        <p:sp>
          <p:nvSpPr>
            <p:cNvPr id="82" name="TextBox 81"/>
            <p:cNvSpPr txBox="1"/>
            <p:nvPr/>
          </p:nvSpPr>
          <p:spPr>
            <a:xfrm>
              <a:off x="2435235" y="2701609"/>
              <a:ext cx="993626" cy="584775"/>
            </a:xfrm>
            <a:prstGeom prst="rect">
              <a:avLst/>
            </a:prstGeom>
            <a:noFill/>
          </p:spPr>
          <p:txBody>
            <a:bodyPr wrap="square" rtlCol="0">
              <a:spAutoFit/>
            </a:bodyPr>
            <a:lstStyle/>
            <a:p>
              <a:r>
                <a:rPr lang="en-US" sz="800" dirty="0"/>
                <a:t>A stream application with some tasks running in parallel</a:t>
              </a:r>
            </a:p>
          </p:txBody>
        </p:sp>
      </p:grpSp>
      <p:sp>
        <p:nvSpPr>
          <p:cNvPr id="109" name="TextBox 108"/>
          <p:cNvSpPr txBox="1"/>
          <p:nvPr/>
        </p:nvSpPr>
        <p:spPr>
          <a:xfrm>
            <a:off x="9646027" y="1473203"/>
            <a:ext cx="736099" cy="553998"/>
          </a:xfrm>
          <a:prstGeom prst="rect">
            <a:avLst/>
          </a:prstGeom>
          <a:solidFill>
            <a:schemeClr val="bg1"/>
          </a:solidFill>
        </p:spPr>
        <p:txBody>
          <a:bodyPr wrap="none" rtlCol="0">
            <a:spAutoFit/>
          </a:bodyPr>
          <a:lstStyle/>
          <a:p>
            <a:r>
              <a:rPr lang="en-US" sz="1000" dirty="0"/>
              <a:t>Multiple </a:t>
            </a:r>
          </a:p>
          <a:p>
            <a:r>
              <a:rPr lang="en-US" sz="1000" dirty="0"/>
              <a:t>streaming </a:t>
            </a:r>
          </a:p>
          <a:p>
            <a:r>
              <a:rPr lang="en-US" sz="1000" dirty="0"/>
              <a:t>workflows</a:t>
            </a:r>
          </a:p>
        </p:txBody>
      </p:sp>
      <p:sp>
        <p:nvSpPr>
          <p:cNvPr id="110" name="TextBox 109"/>
          <p:cNvSpPr txBox="1"/>
          <p:nvPr/>
        </p:nvSpPr>
        <p:spPr>
          <a:xfrm>
            <a:off x="7089768" y="3436165"/>
            <a:ext cx="2190408" cy="369332"/>
          </a:xfrm>
          <a:prstGeom prst="rect">
            <a:avLst/>
          </a:prstGeom>
          <a:noFill/>
        </p:spPr>
        <p:txBody>
          <a:bodyPr wrap="none" rtlCol="0">
            <a:spAutoFit/>
          </a:bodyPr>
          <a:lstStyle/>
          <a:p>
            <a:r>
              <a:rPr lang="en-US" dirty="0"/>
              <a:t>Streaming Workflows</a:t>
            </a:r>
          </a:p>
        </p:txBody>
      </p:sp>
      <p:cxnSp>
        <p:nvCxnSpPr>
          <p:cNvPr id="112" name="Straight Arrow Connector 111"/>
          <p:cNvCxnSpPr/>
          <p:nvPr/>
        </p:nvCxnSpPr>
        <p:spPr>
          <a:xfrm flipH="1">
            <a:off x="2866923" y="194824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3785649" y="196941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5470622" y="2034567"/>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3808562" y="231519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3808562" y="1969319"/>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5493535" y="2034476"/>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798411" y="4395164"/>
            <a:ext cx="5429604"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a:t>Apache Heron and Storm </a:t>
            </a:r>
            <a:r>
              <a:rPr lang="en-US" sz="2000" dirty="0"/>
              <a:t>queue Data and pass to permanently running “bolts” aka “maps”</a:t>
            </a:r>
          </a:p>
          <a:p>
            <a:pPr marL="342900" indent="-342900">
              <a:buFont typeface="Arial" panose="020B0604020202020204" pitchFamily="34" charset="0"/>
              <a:buChar char="•"/>
            </a:pPr>
            <a:r>
              <a:rPr lang="en-US" sz="2000" b="1" dirty="0"/>
              <a:t>Spark Streaming </a:t>
            </a:r>
            <a:r>
              <a:rPr lang="en-US" sz="2000" dirty="0"/>
              <a:t>gathers a mini-batch set of events and executes a batch job</a:t>
            </a:r>
          </a:p>
        </p:txBody>
      </p:sp>
    </p:spTree>
    <p:extLst>
      <p:ext uri="{BB962C8B-B14F-4D97-AF65-F5344CB8AC3E}">
        <p14:creationId xmlns:p14="http://schemas.microsoft.com/office/powerpoint/2010/main" val="832876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15A4-A9F4-134F-8879-7D75067331FA}"/>
              </a:ext>
            </a:extLst>
          </p:cNvPr>
          <p:cNvSpPr>
            <a:spLocks noGrp="1"/>
          </p:cNvSpPr>
          <p:nvPr>
            <p:ph type="title"/>
          </p:nvPr>
        </p:nvSpPr>
        <p:spPr/>
        <p:txBody>
          <a:bodyPr/>
          <a:lstStyle/>
          <a:p>
            <a:r>
              <a:rPr lang="en-US" dirty="0"/>
              <a:t>Apache Spark with Docker (1)</a:t>
            </a:r>
          </a:p>
        </p:txBody>
      </p:sp>
      <p:sp>
        <p:nvSpPr>
          <p:cNvPr id="3" name="Content Placeholder 2">
            <a:extLst>
              <a:ext uri="{FF2B5EF4-FFF2-40B4-BE49-F238E27FC236}">
                <a16:creationId xmlns:a16="http://schemas.microsoft.com/office/drawing/2014/main" id="{C2A21986-C9B0-C04F-94E4-281F15A46A4C}"/>
              </a:ext>
            </a:extLst>
          </p:cNvPr>
          <p:cNvSpPr>
            <a:spLocks noGrp="1"/>
          </p:cNvSpPr>
          <p:nvPr>
            <p:ph idx="1"/>
          </p:nvPr>
        </p:nvSpPr>
        <p:spPr/>
        <p:txBody>
          <a:bodyPr>
            <a:normAutofit/>
          </a:bodyPr>
          <a:lstStyle/>
          <a:p>
            <a:r>
              <a:rPr lang="en-US" dirty="0"/>
              <a:t>Pull Image from Docker Repository</a:t>
            </a:r>
          </a:p>
          <a:p>
            <a:pPr lvl="1"/>
            <a:r>
              <a:rPr lang="en-US" dirty="0"/>
              <a:t>We use a Docker image from Docker Hub: (https://</a:t>
            </a:r>
            <a:r>
              <a:rPr lang="en-US" dirty="0" err="1"/>
              <a:t>hub.docker.com</a:t>
            </a:r>
            <a:r>
              <a:rPr lang="en-US" dirty="0"/>
              <a:t>/r/</a:t>
            </a:r>
            <a:r>
              <a:rPr lang="en-US" dirty="0" err="1"/>
              <a:t>sequenceiq</a:t>
            </a:r>
            <a:r>
              <a:rPr lang="en-US" dirty="0"/>
              <a:t>/spark/)This repository contains a Docker file to build a Docker image with Apache Spark and Hadoop Yarn.</a:t>
            </a:r>
          </a:p>
          <a:p>
            <a:r>
              <a:rPr lang="en-US" dirty="0"/>
              <a:t>Running the Image</a:t>
            </a:r>
          </a:p>
          <a:p>
            <a:pPr lvl="1"/>
            <a:r>
              <a:rPr lang="en-US" dirty="0"/>
              <a:t>Running interactively</a:t>
            </a:r>
          </a:p>
          <a:p>
            <a:pPr lvl="1"/>
            <a:r>
              <a:rPr lang="en-US" dirty="0"/>
              <a:t>Running in the background</a:t>
            </a:r>
          </a:p>
          <a:p>
            <a:r>
              <a:rPr lang="en-US" dirty="0"/>
              <a:t>Run Spark</a:t>
            </a:r>
          </a:p>
          <a:p>
            <a:pPr lvl="1"/>
            <a:r>
              <a:rPr lang="en-US" dirty="0"/>
              <a:t>After a container is launched, we can run Spark in the following two modes: 1) yarn-client and 2) yarn-cluster. The differences between the two modes can be found here: https://</a:t>
            </a:r>
            <a:r>
              <a:rPr lang="en-US" dirty="0" err="1"/>
              <a:t>spark.apache.org</a:t>
            </a:r>
            <a:r>
              <a:rPr lang="en-US" dirty="0"/>
              <a:t>/docs/latest/running-on-</a:t>
            </a:r>
            <a:r>
              <a:rPr lang="en-US" dirty="0" err="1"/>
              <a:t>yarn.html</a:t>
            </a:r>
            <a:endParaRPr lang="en-US" dirty="0"/>
          </a:p>
        </p:txBody>
      </p:sp>
    </p:spTree>
    <p:extLst>
      <p:ext uri="{BB962C8B-B14F-4D97-AF65-F5344CB8AC3E}">
        <p14:creationId xmlns:p14="http://schemas.microsoft.com/office/powerpoint/2010/main" val="2839337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B9D5-5AA7-DA4E-85AD-8C2662ED547E}"/>
              </a:ext>
            </a:extLst>
          </p:cNvPr>
          <p:cNvSpPr>
            <a:spLocks noGrp="1"/>
          </p:cNvSpPr>
          <p:nvPr>
            <p:ph type="title"/>
          </p:nvPr>
        </p:nvSpPr>
        <p:spPr/>
        <p:txBody>
          <a:bodyPr/>
          <a:lstStyle/>
          <a:p>
            <a:r>
              <a:rPr lang="en-US" dirty="0"/>
              <a:t>Apache Spark with Docker (2)</a:t>
            </a:r>
          </a:p>
        </p:txBody>
      </p:sp>
      <p:sp>
        <p:nvSpPr>
          <p:cNvPr id="3" name="Content Placeholder 2">
            <a:extLst>
              <a:ext uri="{FF2B5EF4-FFF2-40B4-BE49-F238E27FC236}">
                <a16:creationId xmlns:a16="http://schemas.microsoft.com/office/drawing/2014/main" id="{0C096686-9C5D-184F-91F3-C1668C869CBA}"/>
              </a:ext>
            </a:extLst>
          </p:cNvPr>
          <p:cNvSpPr>
            <a:spLocks noGrp="1"/>
          </p:cNvSpPr>
          <p:nvPr>
            <p:ph idx="1"/>
          </p:nvPr>
        </p:nvSpPr>
        <p:spPr/>
        <p:txBody>
          <a:bodyPr>
            <a:normAutofit/>
          </a:bodyPr>
          <a:lstStyle/>
          <a:p>
            <a:r>
              <a:rPr lang="en-US" dirty="0"/>
              <a:t>Spark running modes:</a:t>
            </a:r>
          </a:p>
          <a:p>
            <a:pPr lvl="1"/>
            <a:r>
              <a:rPr lang="en-US" dirty="0"/>
              <a:t>Run Spark in </a:t>
            </a:r>
            <a:r>
              <a:rPr lang="en-US" b="1" dirty="0"/>
              <a:t>Yarn-Client</a:t>
            </a:r>
            <a:r>
              <a:rPr lang="en-US" dirty="0"/>
              <a:t> Mode</a:t>
            </a:r>
          </a:p>
          <a:p>
            <a:pPr lvl="1"/>
            <a:r>
              <a:rPr lang="en-US" dirty="0"/>
              <a:t>Run Spark in </a:t>
            </a:r>
            <a:r>
              <a:rPr lang="en-US" b="1" dirty="0"/>
              <a:t>Yarn-Cluster</a:t>
            </a:r>
            <a:r>
              <a:rPr lang="en-US" dirty="0"/>
              <a:t> Mode</a:t>
            </a:r>
          </a:p>
          <a:p>
            <a:r>
              <a:rPr lang="en-US" dirty="0"/>
              <a:t>Observe Task Execution from Running Logs of Spark Pi</a:t>
            </a:r>
          </a:p>
          <a:p>
            <a:pPr lvl="1"/>
            <a:r>
              <a:rPr lang="en-US" dirty="0"/>
              <a:t>We can observe the difference of Spark task execution by adjusting the parameter of </a:t>
            </a:r>
            <a:r>
              <a:rPr lang="en-US" dirty="0" err="1"/>
              <a:t>SparkPi</a:t>
            </a:r>
            <a:r>
              <a:rPr lang="en-US" dirty="0"/>
              <a:t> and the Pi result by tuning arguments.</a:t>
            </a:r>
          </a:p>
          <a:p>
            <a:r>
              <a:rPr lang="en-US" dirty="0"/>
              <a:t>Launch Spark Interactive Shell: Scala shell</a:t>
            </a:r>
          </a:p>
          <a:p>
            <a:r>
              <a:rPr lang="en-US" dirty="0"/>
              <a:t>Launch </a:t>
            </a:r>
            <a:r>
              <a:rPr lang="en-US" dirty="0" err="1"/>
              <a:t>PySpark</a:t>
            </a:r>
            <a:r>
              <a:rPr lang="en-US" dirty="0"/>
              <a:t> Interactive Shell: Python shell</a:t>
            </a:r>
          </a:p>
          <a:p>
            <a:r>
              <a:rPr lang="en-US" dirty="0"/>
              <a:t>In the lab, we will learn detailed steps of using coding Spark applications with Docker.</a:t>
            </a:r>
          </a:p>
          <a:p>
            <a:pPr lvl="1"/>
            <a:endParaRPr lang="en-US" dirty="0"/>
          </a:p>
          <a:p>
            <a:pPr lvl="1"/>
            <a:endParaRPr lang="en-US" dirty="0"/>
          </a:p>
        </p:txBody>
      </p:sp>
    </p:spTree>
    <p:extLst>
      <p:ext uri="{BB962C8B-B14F-4D97-AF65-F5344CB8AC3E}">
        <p14:creationId xmlns:p14="http://schemas.microsoft.com/office/powerpoint/2010/main" val="16651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086B-272F-9A45-9D86-88F9DBA6F7C1}"/>
              </a:ext>
            </a:extLst>
          </p:cNvPr>
          <p:cNvSpPr>
            <a:spLocks noGrp="1"/>
          </p:cNvSpPr>
          <p:nvPr>
            <p:ph type="title"/>
          </p:nvPr>
        </p:nvSpPr>
        <p:spPr>
          <a:xfrm>
            <a:off x="838200" y="168743"/>
            <a:ext cx="10515600" cy="727245"/>
          </a:xfrm>
        </p:spPr>
        <p:txBody>
          <a:bodyPr/>
          <a:lstStyle/>
          <a:p>
            <a:r>
              <a:rPr lang="en-US" dirty="0"/>
              <a:t>Key Features</a:t>
            </a:r>
          </a:p>
        </p:txBody>
      </p:sp>
      <p:sp>
        <p:nvSpPr>
          <p:cNvPr id="3" name="Content Placeholder 2">
            <a:extLst>
              <a:ext uri="{FF2B5EF4-FFF2-40B4-BE49-F238E27FC236}">
                <a16:creationId xmlns:a16="http://schemas.microsoft.com/office/drawing/2014/main" id="{82DCDE36-E89A-6B4D-8625-073C63EE2E6A}"/>
              </a:ext>
            </a:extLst>
          </p:cNvPr>
          <p:cNvSpPr>
            <a:spLocks noGrp="1"/>
          </p:cNvSpPr>
          <p:nvPr>
            <p:ph idx="1"/>
          </p:nvPr>
        </p:nvSpPr>
        <p:spPr>
          <a:xfrm>
            <a:off x="318052" y="895989"/>
            <a:ext cx="11782212" cy="5877674"/>
          </a:xfrm>
        </p:spPr>
        <p:txBody>
          <a:bodyPr>
            <a:normAutofit fontScale="92500" lnSpcReduction="10000"/>
          </a:bodyPr>
          <a:lstStyle/>
          <a:p>
            <a:r>
              <a:rPr lang="en-US" sz="2000" dirty="0"/>
              <a:t>Spark decreases the number of reads and writes to disc which significantly increasing the processing speed </a:t>
            </a:r>
          </a:p>
          <a:p>
            <a:r>
              <a:rPr lang="en-US" sz="2000" dirty="0"/>
              <a:t>The 80 high-level operators help Spark overcome the limitation of Hadoop MapReduce restriction to java</a:t>
            </a:r>
          </a:p>
          <a:p>
            <a:pPr lvl="1"/>
            <a:r>
              <a:rPr lang="en-US" sz="1600" dirty="0"/>
              <a:t>Possible to develop parallel applications with Scala, Python and R</a:t>
            </a:r>
          </a:p>
          <a:p>
            <a:pPr lvl="1"/>
            <a:r>
              <a:rPr lang="en-US" sz="1600" dirty="0"/>
              <a:t>Other systems could be used in same way with more work from community</a:t>
            </a:r>
          </a:p>
          <a:p>
            <a:r>
              <a:rPr lang="en-US" sz="2000" dirty="0"/>
              <a:t>In-memory processing reduces disc reads and writes</a:t>
            </a:r>
          </a:p>
          <a:p>
            <a:pPr lvl="1"/>
            <a:r>
              <a:rPr lang="en-US" sz="1600" dirty="0"/>
              <a:t>Data size continues to increase reading and writing TBs and PBs isn’t viable</a:t>
            </a:r>
          </a:p>
          <a:p>
            <a:pPr lvl="1"/>
            <a:r>
              <a:rPr lang="en-US" sz="1600" dirty="0"/>
              <a:t>Storing data in servers’ RAM makes access significantly faster </a:t>
            </a:r>
          </a:p>
          <a:p>
            <a:r>
              <a:rPr lang="en-US" sz="2000" dirty="0"/>
              <a:t>DAG (directed acyclic graph) execution engine</a:t>
            </a:r>
          </a:p>
          <a:p>
            <a:r>
              <a:rPr lang="en-US" sz="2000" dirty="0"/>
              <a:t>Fault tolerant </a:t>
            </a:r>
          </a:p>
          <a:p>
            <a:pPr lvl="1"/>
            <a:r>
              <a:rPr lang="en-US" sz="1600" dirty="0"/>
              <a:t>The Spark RDD abstraction handles failures of any worker nodes within the cluster  so data loss is negligible</a:t>
            </a:r>
          </a:p>
          <a:p>
            <a:r>
              <a:rPr lang="en-US" sz="2000" dirty="0"/>
              <a:t>Spark Streaming allows for the processing of real-time data streams</a:t>
            </a:r>
          </a:p>
          <a:p>
            <a:pPr lvl="1"/>
            <a:r>
              <a:rPr lang="en-US" sz="1600" dirty="0"/>
              <a:t>Not as powerful as Apache Storm/Heron/Flink</a:t>
            </a:r>
          </a:p>
          <a:p>
            <a:r>
              <a:rPr lang="en-US" sz="2000" dirty="0"/>
              <a:t>Single workflow to sophisticated analytics by integrating streaming data, machine learning, map and reduces and queries </a:t>
            </a:r>
          </a:p>
          <a:p>
            <a:r>
              <a:rPr lang="en-US" sz="2000" dirty="0"/>
              <a:t>Spark is compatible with all other forms of Hadoop data</a:t>
            </a:r>
          </a:p>
          <a:p>
            <a:pPr lvl="1"/>
            <a:r>
              <a:rPr lang="en-US" sz="1600" dirty="0"/>
              <a:t>But Hadoop not aimed at many important applications!</a:t>
            </a:r>
          </a:p>
          <a:p>
            <a:r>
              <a:rPr lang="en-US" sz="2000" dirty="0"/>
              <a:t>Lazy Evaluation: “Execution will not start until an action is triggered", ex: Data is not loaded before execution</a:t>
            </a:r>
          </a:p>
          <a:p>
            <a:r>
              <a:rPr lang="en-US" sz="2000" dirty="0"/>
              <a:t>Active community around the globe working with Spark, is very important feature</a:t>
            </a:r>
          </a:p>
        </p:txBody>
      </p:sp>
    </p:spTree>
    <p:extLst>
      <p:ext uri="{BB962C8B-B14F-4D97-AF65-F5344CB8AC3E}">
        <p14:creationId xmlns:p14="http://schemas.microsoft.com/office/powerpoint/2010/main" val="155737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2E75A58-AEB7-42B6-9E1E-21968A9E5B6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
        <p:nvSpPr>
          <p:cNvPr id="2" name="Title 1"/>
          <p:cNvSpPr>
            <a:spLocks noGrp="1"/>
          </p:cNvSpPr>
          <p:nvPr>
            <p:ph type="title" idx="4294967295"/>
          </p:nvPr>
        </p:nvSpPr>
        <p:spPr>
          <a:xfrm>
            <a:off x="169863" y="247650"/>
            <a:ext cx="12022137" cy="752475"/>
          </a:xfrm>
        </p:spPr>
        <p:txBody>
          <a:bodyPr>
            <a:normAutofit fontScale="90000"/>
          </a:bodyPr>
          <a:lstStyle/>
          <a:p>
            <a:pPr algn="ctr"/>
            <a:r>
              <a:rPr lang="en-US" b="1" dirty="0">
                <a:latin typeface="+mn-lt"/>
              </a:rPr>
              <a:t>HPC Runtime versus Spark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6112"/>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444635" y="3804383"/>
            <a:ext cx="5527806"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marL="800100" lvl="1" indent="-342900">
              <a:buFont typeface="Arial" panose="020B0604020202020204" pitchFamily="34" charset="0"/>
              <a:buChar char="•"/>
            </a:pPr>
            <a:r>
              <a:rPr lang="en-US" sz="2400" dirty="0"/>
              <a:t>Mutable model</a:t>
            </a:r>
          </a:p>
          <a:p>
            <a:pPr marL="800100" lvl="1" indent="-342900">
              <a:buFont typeface="Arial" panose="020B0604020202020204" pitchFamily="34" charset="0"/>
              <a:buChar char="•"/>
            </a:pPr>
            <a:r>
              <a:rPr lang="en-US" sz="2400" dirty="0"/>
              <a:t>Immutable data</a:t>
            </a:r>
          </a:p>
        </p:txBody>
      </p:sp>
    </p:spTree>
    <p:extLst>
      <p:ext uri="{BB962C8B-B14F-4D97-AF65-F5344CB8AC3E}">
        <p14:creationId xmlns:p14="http://schemas.microsoft.com/office/powerpoint/2010/main" val="12219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4898-1EFA-0B4F-BA62-E2F38E03F1EC}"/>
              </a:ext>
            </a:extLst>
          </p:cNvPr>
          <p:cNvSpPr>
            <a:spLocks noGrp="1"/>
          </p:cNvSpPr>
          <p:nvPr>
            <p:ph type="title"/>
          </p:nvPr>
        </p:nvSpPr>
        <p:spPr/>
        <p:txBody>
          <a:bodyPr/>
          <a:lstStyle/>
          <a:p>
            <a:r>
              <a:rPr lang="en-US" dirty="0"/>
              <a:t>Resilient Distributed Dataset (RDD) </a:t>
            </a:r>
          </a:p>
        </p:txBody>
      </p:sp>
      <p:sp>
        <p:nvSpPr>
          <p:cNvPr id="3" name="Content Placeholder 2">
            <a:extLst>
              <a:ext uri="{FF2B5EF4-FFF2-40B4-BE49-F238E27FC236}">
                <a16:creationId xmlns:a16="http://schemas.microsoft.com/office/drawing/2014/main" id="{21F4D0ED-A243-AE4E-BF96-EA3C5B813830}"/>
              </a:ext>
            </a:extLst>
          </p:cNvPr>
          <p:cNvSpPr>
            <a:spLocks noGrp="1"/>
          </p:cNvSpPr>
          <p:nvPr>
            <p:ph idx="1"/>
          </p:nvPr>
        </p:nvSpPr>
        <p:spPr>
          <a:xfrm>
            <a:off x="672504" y="1475820"/>
            <a:ext cx="10515600" cy="5139772"/>
          </a:xfrm>
        </p:spPr>
        <p:txBody>
          <a:bodyPr>
            <a:normAutofit fontScale="85000" lnSpcReduction="20000"/>
          </a:bodyPr>
          <a:lstStyle/>
          <a:p>
            <a:r>
              <a:rPr lang="en-US" dirty="0"/>
              <a:t>This is a cacheable database technology</a:t>
            </a:r>
          </a:p>
          <a:p>
            <a:r>
              <a:rPr lang="en-US" dirty="0"/>
              <a:t>Fundamental data structure of Spark and naturally supports in-memory processing </a:t>
            </a:r>
          </a:p>
          <a:p>
            <a:pPr lvl="1"/>
            <a:r>
              <a:rPr lang="en-US" dirty="0"/>
              <a:t>The state of the memory is stored as an object and the object is shared among jobs</a:t>
            </a:r>
          </a:p>
          <a:p>
            <a:pPr lvl="1"/>
            <a:r>
              <a:rPr lang="en-US" dirty="0"/>
              <a:t>Sharing data as objects in memory is 1-2 orders of magnitude faster than network and Disk sharing </a:t>
            </a:r>
          </a:p>
          <a:p>
            <a:r>
              <a:rPr lang="en-US" dirty="0"/>
              <a:t>Iterative and interactive processes become more efficient because of efficient data reuse</a:t>
            </a:r>
          </a:p>
          <a:p>
            <a:pPr lvl="1"/>
            <a:r>
              <a:rPr lang="en-US" dirty="0"/>
              <a:t>Iterative examples include PageRank, K-means clusters and logistic regression</a:t>
            </a:r>
          </a:p>
          <a:p>
            <a:pPr lvl="1"/>
            <a:r>
              <a:rPr lang="en-US" dirty="0"/>
              <a:t>An interactive example is interactive datamining where several queries are run on the same dataset</a:t>
            </a:r>
          </a:p>
          <a:p>
            <a:pPr lvl="1"/>
            <a:r>
              <a:rPr lang="en-US" dirty="0"/>
              <a:t>Makes better use of database technologies than previous technologies</a:t>
            </a:r>
          </a:p>
          <a:p>
            <a:r>
              <a:rPr lang="en-US" dirty="0"/>
              <a:t>Previous frameworks required that data be written to a stable file storage system (distributed file system)</a:t>
            </a:r>
          </a:p>
          <a:p>
            <a:pPr lvl="1"/>
            <a:r>
              <a:rPr lang="en-US" dirty="0"/>
              <a:t>This process creates overhead that could dominate execution times  </a:t>
            </a:r>
          </a:p>
          <a:p>
            <a:pPr lvl="2"/>
            <a:r>
              <a:rPr lang="en-US" dirty="0"/>
              <a:t>Data replication</a:t>
            </a:r>
          </a:p>
          <a:p>
            <a:pPr lvl="2"/>
            <a:r>
              <a:rPr lang="en-US" dirty="0"/>
              <a:t>Disk I/O</a:t>
            </a:r>
          </a:p>
          <a:p>
            <a:pPr lvl="2"/>
            <a:r>
              <a:rPr lang="en-US" dirty="0"/>
              <a:t>Serialization</a:t>
            </a:r>
          </a:p>
          <a:p>
            <a:endParaRPr lang="en-US" dirty="0"/>
          </a:p>
        </p:txBody>
      </p:sp>
    </p:spTree>
    <p:extLst>
      <p:ext uri="{BB962C8B-B14F-4D97-AF65-F5344CB8AC3E}">
        <p14:creationId xmlns:p14="http://schemas.microsoft.com/office/powerpoint/2010/main" val="2987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3C39-9AAD-494F-843C-957BE1C66ED5}"/>
              </a:ext>
            </a:extLst>
          </p:cNvPr>
          <p:cNvSpPr>
            <a:spLocks noGrp="1"/>
          </p:cNvSpPr>
          <p:nvPr>
            <p:ph type="title"/>
          </p:nvPr>
        </p:nvSpPr>
        <p:spPr>
          <a:xfrm>
            <a:off x="838200" y="159798"/>
            <a:ext cx="10515600" cy="985422"/>
          </a:xfrm>
        </p:spPr>
        <p:txBody>
          <a:bodyPr/>
          <a:lstStyle/>
          <a:p>
            <a:r>
              <a:rPr lang="en-US" dirty="0"/>
              <a:t>Features of Spark</a:t>
            </a:r>
          </a:p>
        </p:txBody>
      </p:sp>
      <p:sp>
        <p:nvSpPr>
          <p:cNvPr id="3" name="Content Placeholder 2">
            <a:extLst>
              <a:ext uri="{FF2B5EF4-FFF2-40B4-BE49-F238E27FC236}">
                <a16:creationId xmlns:a16="http://schemas.microsoft.com/office/drawing/2014/main" id="{C3A83FB4-093B-DF4B-AD76-C2933837F46B}"/>
              </a:ext>
            </a:extLst>
          </p:cNvPr>
          <p:cNvSpPr>
            <a:spLocks noGrp="1"/>
          </p:cNvSpPr>
          <p:nvPr>
            <p:ph idx="1"/>
          </p:nvPr>
        </p:nvSpPr>
        <p:spPr>
          <a:xfrm>
            <a:off x="556590" y="967666"/>
            <a:ext cx="10797209" cy="5819759"/>
          </a:xfrm>
        </p:spPr>
        <p:txBody>
          <a:bodyPr>
            <a:normAutofit fontScale="70000" lnSpcReduction="20000"/>
          </a:bodyPr>
          <a:lstStyle/>
          <a:p>
            <a:r>
              <a:rPr lang="en-US" dirty="0"/>
              <a:t>For completeness we will include in-memory computations, which is a core of Apache Spark</a:t>
            </a:r>
          </a:p>
          <a:p>
            <a:r>
              <a:rPr lang="en-US" dirty="0"/>
              <a:t>Lazy Evaluation </a:t>
            </a:r>
          </a:p>
          <a:p>
            <a:pPr lvl="1"/>
            <a:r>
              <a:rPr lang="en-US" dirty="0"/>
              <a:t>In Spark lazy evaluation means that results are not computed immediately, instead execution starts when an action is triggered</a:t>
            </a:r>
          </a:p>
          <a:p>
            <a:pPr lvl="1"/>
            <a:r>
              <a:rPr lang="en-US" dirty="0"/>
              <a:t>In Spark evaluation happens when a transformation occurs</a:t>
            </a:r>
          </a:p>
          <a:p>
            <a:pPr lvl="2"/>
            <a:r>
              <a:rPr lang="en-US" dirty="0"/>
              <a:t>Spark maintains a record of the operation </a:t>
            </a:r>
          </a:p>
          <a:p>
            <a:r>
              <a:rPr lang="en-US" dirty="0"/>
              <a:t>Fault Tolerance </a:t>
            </a:r>
          </a:p>
          <a:p>
            <a:pPr lvl="1"/>
            <a:r>
              <a:rPr lang="en-US" dirty="0"/>
              <a:t>RDDs track data lineage and rebuild data upon failures</a:t>
            </a:r>
          </a:p>
          <a:p>
            <a:pPr lvl="1"/>
            <a:r>
              <a:rPr lang="en-US" dirty="0"/>
              <a:t>RDDs do this by remembering how they were created from other datasets</a:t>
            </a:r>
          </a:p>
          <a:p>
            <a:pPr lvl="2"/>
            <a:r>
              <a:rPr lang="en-US" dirty="0"/>
              <a:t>RDDs are created by transformations (map, join …)    </a:t>
            </a:r>
          </a:p>
          <a:p>
            <a:r>
              <a:rPr lang="en-US" dirty="0"/>
              <a:t>Immutability </a:t>
            </a:r>
          </a:p>
          <a:p>
            <a:pPr lvl="1"/>
            <a:r>
              <a:rPr lang="en-US" dirty="0"/>
              <a:t>Safely share data across processes</a:t>
            </a:r>
          </a:p>
          <a:p>
            <a:pPr lvl="1"/>
            <a:r>
              <a:rPr lang="en-US" dirty="0"/>
              <a:t>Create and retrieve data anytime </a:t>
            </a:r>
          </a:p>
          <a:p>
            <a:pPr lvl="2"/>
            <a:r>
              <a:rPr lang="en-US" dirty="0"/>
              <a:t>Ensures easy caching, sharing and replication</a:t>
            </a:r>
          </a:p>
          <a:p>
            <a:pPr lvl="1"/>
            <a:r>
              <a:rPr lang="en-US" dirty="0"/>
              <a:t>Allows computations to be consistent </a:t>
            </a:r>
          </a:p>
          <a:p>
            <a:r>
              <a:rPr lang="en-US" dirty="0"/>
              <a:t>Partitioning </a:t>
            </a:r>
          </a:p>
          <a:p>
            <a:pPr lvl="1"/>
            <a:r>
              <a:rPr lang="en-US" dirty="0"/>
              <a:t> Fundamental unit of parallelism within Spark RDD</a:t>
            </a:r>
          </a:p>
          <a:p>
            <a:pPr lvl="2"/>
            <a:r>
              <a:rPr lang="en-US" dirty="0"/>
              <a:t>Each partition is a mutable logical division of data </a:t>
            </a:r>
          </a:p>
          <a:p>
            <a:pPr lvl="1"/>
            <a:r>
              <a:rPr lang="en-US" dirty="0"/>
              <a:t>Partitions are created by performing a transformation of existing partitions </a:t>
            </a:r>
          </a:p>
          <a:p>
            <a:r>
              <a:rPr lang="en-US" dirty="0"/>
              <a:t>Persistence</a:t>
            </a:r>
          </a:p>
          <a:p>
            <a:r>
              <a:rPr lang="en-US" dirty="0"/>
              <a:t>Coarse-grained Operations</a:t>
            </a:r>
          </a:p>
        </p:txBody>
      </p:sp>
    </p:spTree>
    <p:extLst>
      <p:ext uri="{BB962C8B-B14F-4D97-AF65-F5344CB8AC3E}">
        <p14:creationId xmlns:p14="http://schemas.microsoft.com/office/powerpoint/2010/main" val="28353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2CF1C-B39B-4741-8EC4-AAFA36ABF8F2}"/>
              </a:ext>
            </a:extLst>
          </p:cNvPr>
          <p:cNvSpPr>
            <a:spLocks noGrp="1"/>
          </p:cNvSpPr>
          <p:nvPr>
            <p:ph type="ctrTitle"/>
          </p:nvPr>
        </p:nvSpPr>
        <p:spPr/>
        <p:txBody>
          <a:bodyPr/>
          <a:lstStyle/>
          <a:p>
            <a:r>
              <a:rPr lang="en-US" dirty="0"/>
              <a:t>B: Spark RDD</a:t>
            </a:r>
          </a:p>
        </p:txBody>
      </p:sp>
      <p:sp>
        <p:nvSpPr>
          <p:cNvPr id="5" name="Subtitle 4">
            <a:extLst>
              <a:ext uri="{FF2B5EF4-FFF2-40B4-BE49-F238E27FC236}">
                <a16:creationId xmlns:a16="http://schemas.microsoft.com/office/drawing/2014/main" id="{11E773D8-A6F4-4800-BD09-4B6BDE6FAD8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4942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11642</TotalTime>
  <Words>3084</Words>
  <Application>Microsoft Office PowerPoint</Application>
  <PresentationFormat>Widescreen</PresentationFormat>
  <Paragraphs>508</Paragraphs>
  <Slides>47</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ＭＳ Ｐゴシック</vt:lpstr>
      <vt:lpstr>Arial</vt:lpstr>
      <vt:lpstr>Calibri</vt:lpstr>
      <vt:lpstr>Calibri Light</vt:lpstr>
      <vt:lpstr>Franklin Gothic Medium</vt:lpstr>
      <vt:lpstr>Helvetica</vt:lpstr>
      <vt:lpstr>Montserrat</vt:lpstr>
      <vt:lpstr>Source Sans Pro Light</vt:lpstr>
      <vt:lpstr>Wingdings</vt:lpstr>
      <vt:lpstr>Office Theme</vt:lpstr>
      <vt:lpstr>Apache Spark</vt:lpstr>
      <vt:lpstr>A: Introduction to Spark</vt:lpstr>
      <vt:lpstr>Introduction</vt:lpstr>
      <vt:lpstr>Motivation and History of Spark</vt:lpstr>
      <vt:lpstr>Key Features</vt:lpstr>
      <vt:lpstr>HPC Runtime versus Spark distributed Computing Model on Data Analytics</vt:lpstr>
      <vt:lpstr>Resilient Distributed Dataset (RDD) </vt:lpstr>
      <vt:lpstr>Features of Spark</vt:lpstr>
      <vt:lpstr>B: Spark RDD</vt:lpstr>
      <vt:lpstr>Supported RDD Operations -- Transformations </vt:lpstr>
      <vt:lpstr>Supported RDD Operations –  Transformations</vt:lpstr>
      <vt:lpstr>Supported RDD Operations Transformations examples (later for details)</vt:lpstr>
      <vt:lpstr>Supported RDD Operations Actions</vt:lpstr>
      <vt:lpstr>Supported RDD Operations Actions Examples </vt:lpstr>
      <vt:lpstr>Transformations vs. Actions </vt:lpstr>
      <vt:lpstr>RDD Operations</vt:lpstr>
      <vt:lpstr>Transformations: map, flatMap and reduceByKey</vt:lpstr>
      <vt:lpstr>Transformations: filter, mapPartitions, and mapPartitionsWithIndex</vt:lpstr>
      <vt:lpstr>Actions: reduce, collect, and count</vt:lpstr>
      <vt:lpstr>RDD Persistence</vt:lpstr>
      <vt:lpstr>C: Spark Directed Acyclic Graph (DAG) and Libraries</vt:lpstr>
      <vt:lpstr>Directed Acyclic Graph (DAG) Execution Engine</vt:lpstr>
      <vt:lpstr>DAG In Action</vt:lpstr>
      <vt:lpstr>DAG In Action</vt:lpstr>
      <vt:lpstr>Spark Libraries </vt:lpstr>
      <vt:lpstr>PowerPoint Presentation</vt:lpstr>
      <vt:lpstr>MLlib</vt:lpstr>
      <vt:lpstr>MLlib : Algorithms</vt:lpstr>
      <vt:lpstr>D: Machine Learning in Spark and other Approaches</vt:lpstr>
      <vt:lpstr>Mahout and SPIDAL</vt:lpstr>
      <vt:lpstr>Qiu/Fox Core SPIDAL Parallel HPC Library with Collective Used</vt:lpstr>
      <vt:lpstr>K-means Clustering</vt:lpstr>
      <vt:lpstr>K-means in Detail</vt:lpstr>
      <vt:lpstr>KMeans Example Using Spark</vt:lpstr>
      <vt:lpstr>Dataflow at Different Grain sizes</vt:lpstr>
      <vt:lpstr>K-Means Clustering in Spark, Flink, MPI</vt:lpstr>
      <vt:lpstr>Multidimensional Scaling: 3 Nested                                                              Parallel Sections</vt:lpstr>
      <vt:lpstr>Data Access and Deployment of Spark Cluster</vt:lpstr>
      <vt:lpstr>Limitations</vt:lpstr>
      <vt:lpstr>Difficulty in Parallelism Size of Synchronization constraints</vt:lpstr>
      <vt:lpstr>PowerPoint Presentation</vt:lpstr>
      <vt:lpstr>PowerPoint Presentation</vt:lpstr>
      <vt:lpstr>      Harp v. Spark                   Harp v. Torch            Harp v. MPI </vt:lpstr>
      <vt:lpstr>PowerPoint Presentation</vt:lpstr>
      <vt:lpstr>Data Pipeline for Apache Heron or Storm</vt:lpstr>
      <vt:lpstr>Apache Spark with Docker (1)</vt:lpstr>
      <vt:lpstr>Apache Spark with Docker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Spark</dc:title>
  <dc:creator>Balson, Tyler Brian</dc:creator>
  <cp:lastModifiedBy>Geoffrey Fox</cp:lastModifiedBy>
  <cp:revision>89</cp:revision>
  <dcterms:created xsi:type="dcterms:W3CDTF">2018-02-06T18:12:29Z</dcterms:created>
  <dcterms:modified xsi:type="dcterms:W3CDTF">2018-04-09T15:47:29Z</dcterms:modified>
</cp:coreProperties>
</file>