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Lst>
  <p:notesMasterIdLst>
    <p:notesMasterId r:id="rId11"/>
  </p:notesMasterIdLst>
  <p:sldIdLst>
    <p:sldId id="338" r:id="rId3"/>
    <p:sldId id="564" r:id="rId4"/>
    <p:sldId id="565" r:id="rId5"/>
    <p:sldId id="448" r:id="rId6"/>
    <p:sldId id="567" r:id="rId7"/>
    <p:sldId id="568" r:id="rId8"/>
    <p:sldId id="569" r:id="rId9"/>
    <p:sldId id="56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99" autoAdjust="0"/>
    <p:restoredTop sz="92418" autoAdjust="0"/>
  </p:normalViewPr>
  <p:slideViewPr>
    <p:cSldViewPr snapToGrid="0">
      <p:cViewPr varScale="1">
        <p:scale>
          <a:sx n="104" d="100"/>
          <a:sy n="104" d="100"/>
        </p:scale>
        <p:origin x="552" y="13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7E6778-B450-423B-B7B7-BF6DF9015041}" type="datetimeFigureOut">
              <a:rPr lang="en-US" smtClean="0"/>
              <a:t>6/14/2018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7FAF46-25CC-458C-9F6F-FEB9EF0EFEE4}" type="slidenum">
              <a:rPr lang="en-US" smtClean="0"/>
              <a:t>‹#›</a:t>
            </a:fld>
            <a:endParaRPr lang="en-US"/>
          </a:p>
        </p:txBody>
      </p:sp>
    </p:spTree>
    <p:extLst>
      <p:ext uri="{BB962C8B-B14F-4D97-AF65-F5344CB8AC3E}">
        <p14:creationId xmlns:p14="http://schemas.microsoft.com/office/powerpoint/2010/main" val="120431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7FAF46-25CC-458C-9F6F-FEB9EF0EFEE4}" type="slidenum">
              <a:rPr lang="en-US" smtClean="0"/>
              <a:t>1</a:t>
            </a:fld>
            <a:endParaRPr lang="en-US"/>
          </a:p>
        </p:txBody>
      </p:sp>
    </p:spTree>
    <p:extLst>
      <p:ext uri="{BB962C8B-B14F-4D97-AF65-F5344CB8AC3E}">
        <p14:creationId xmlns:p14="http://schemas.microsoft.com/office/powerpoint/2010/main" val="42007396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8" name="Picture 7">
            <a:extLst>
              <a:ext uri="{FF2B5EF4-FFF2-40B4-BE49-F238E27FC236}">
                <a16:creationId xmlns:a16="http://schemas.microsoft.com/office/drawing/2014/main" id="{C32E0681-A260-457F-A39E-7A3EA8749E1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350" y="6248400"/>
            <a:ext cx="1219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ate Placeholder 6">
            <a:extLst>
              <a:ext uri="{FF2B5EF4-FFF2-40B4-BE49-F238E27FC236}">
                <a16:creationId xmlns:a16="http://schemas.microsoft.com/office/drawing/2014/main" id="{212B37D4-40DD-4274-A6A2-ACF8C18F4D98}"/>
              </a:ext>
            </a:extLst>
          </p:cNvPr>
          <p:cNvSpPr>
            <a:spLocks noGrp="1"/>
          </p:cNvSpPr>
          <p:nvPr>
            <p:ph type="dt" sz="half" idx="10"/>
          </p:nvPr>
        </p:nvSpPr>
        <p:spPr>
          <a:xfrm>
            <a:off x="9491133" y="6356349"/>
            <a:ext cx="1364935" cy="365125"/>
          </a:xfrm>
          <a:prstGeom prst="rect">
            <a:avLst/>
          </a:prstGeom>
        </p:spPr>
        <p:txBody>
          <a:bodyPr/>
          <a:lstStyle/>
          <a:p>
            <a:fld id="{8C9865E0-B3EC-4F1F-B4C2-2E6E604427CB}" type="datetime1">
              <a:rPr lang="en-US" smtClean="0">
                <a:solidFill>
                  <a:prstClr val="black">
                    <a:tint val="75000"/>
                  </a:prstClr>
                </a:solidFill>
              </a:rPr>
              <a:t>6/14/2018</a:t>
            </a:fld>
            <a:endParaRPr lang="en-US" dirty="0">
              <a:solidFill>
                <a:prstClr val="black">
                  <a:tint val="75000"/>
                </a:prstClr>
              </a:solidFill>
            </a:endParaRPr>
          </a:p>
        </p:txBody>
      </p:sp>
      <p:sp>
        <p:nvSpPr>
          <p:cNvPr id="10" name="Slide Number Placeholder 8">
            <a:extLst>
              <a:ext uri="{FF2B5EF4-FFF2-40B4-BE49-F238E27FC236}">
                <a16:creationId xmlns:a16="http://schemas.microsoft.com/office/drawing/2014/main" id="{D688705D-7DDA-4F35-B6D7-1C012CE7DE13}"/>
              </a:ext>
            </a:extLst>
          </p:cNvPr>
          <p:cNvSpPr>
            <a:spLocks noGrp="1"/>
          </p:cNvSpPr>
          <p:nvPr>
            <p:ph type="sldNum" sz="quarter" idx="12"/>
          </p:nvPr>
        </p:nvSpPr>
        <p:spPr>
          <a:xfrm>
            <a:off x="10693400" y="6356349"/>
            <a:ext cx="1083733" cy="365125"/>
          </a:xfrm>
          <a:prstGeom prst="rect">
            <a:avLst/>
          </a:prstGeom>
        </p:spPr>
        <p:txBody>
          <a:bodyPr/>
          <a:lstStyle>
            <a:lvl1pPr algn="r">
              <a:defRPr/>
            </a:lvl1pPr>
          </a:lstStyle>
          <a:p>
            <a:fld id="{82E86CF4-AA86-488B-9245-79D3DE5D9F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1825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E934FF-F4E1-47C5-9CA5-30A81DDE2BE4}" type="datetimeFigureOut">
              <a:rPr lang="en-US" smtClean="0"/>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extLst>
      <p:ext uri="{BB962C8B-B14F-4D97-AF65-F5344CB8AC3E}">
        <p14:creationId xmlns:p14="http://schemas.microsoft.com/office/powerpoint/2010/main" val="3687884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DE934FF-F4E1-47C5-9CA5-30A81DDE2BE4}" type="datetimeFigureOut">
              <a:rPr lang="en-US" smtClean="0"/>
              <a:t>6/14/2018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extLst>
      <p:ext uri="{BB962C8B-B14F-4D97-AF65-F5344CB8AC3E}">
        <p14:creationId xmlns:p14="http://schemas.microsoft.com/office/powerpoint/2010/main" val="35115465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E934FF-F4E1-47C5-9CA5-30A81DDE2BE4}" type="datetimeFigureOut">
              <a:rPr lang="en-US" smtClean="0"/>
              <a:t>6/14/2018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61BA9-CDCF-4958-B8AB-66F3BF063E13}" type="slidenum">
              <a:rPr lang="en-US" smtClean="0"/>
              <a:t>‹#›</a:t>
            </a:fld>
            <a:endParaRPr lang="en-US"/>
          </a:p>
        </p:txBody>
      </p:sp>
    </p:spTree>
    <p:extLst>
      <p:ext uri="{BB962C8B-B14F-4D97-AF65-F5344CB8AC3E}">
        <p14:creationId xmlns:p14="http://schemas.microsoft.com/office/powerpoint/2010/main" val="2983455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DE934FF-F4E1-47C5-9CA5-30A81DDE2BE4}" type="datetimeFigureOut">
              <a:rPr lang="en-US" smtClean="0"/>
              <a:t>6/14/2018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pic>
        <p:nvPicPr>
          <p:cNvPr id="6" name="Picture 5"/>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11053735" y="-59561"/>
            <a:ext cx="1041685" cy="6977121"/>
          </a:xfrm>
          <a:prstGeom prst="rect">
            <a:avLst/>
          </a:prstGeom>
        </p:spPr>
      </p:pic>
      <p:sp>
        <p:nvSpPr>
          <p:cNvPr id="7" name="Title 1"/>
          <p:cNvSpPr txBox="1">
            <a:spLocks/>
          </p:cNvSpPr>
          <p:nvPr userDrawn="1"/>
        </p:nvSpPr>
        <p:spPr>
          <a:xfrm>
            <a:off x="551953" y="532667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r>
              <a:rPr lang="en-US" altLang="en-US" sz="5300">
                <a:solidFill>
                  <a:srgbClr val="72A1A8"/>
                </a:solidFill>
                <a:latin typeface="Montserrat" charset="0"/>
                <a:ea typeface="Montserrat" charset="0"/>
                <a:cs typeface="Montserrat" charset="0"/>
              </a:rPr>
              <a:t>Solution</a:t>
            </a:r>
            <a:br>
              <a:rPr lang="en-US" altLang="en-US">
                <a:solidFill>
                  <a:srgbClr val="72A1A8"/>
                </a:solidFill>
                <a:latin typeface="Montserrat" charset="0"/>
                <a:ea typeface="Montserrat" charset="0"/>
                <a:cs typeface="Montserrat" charset="0"/>
              </a:rPr>
            </a:br>
            <a:endParaRPr lang="x-none" altLang="en-US" sz="3200" dirty="0">
              <a:solidFill>
                <a:srgbClr val="72A1A8"/>
              </a:solidFill>
              <a:latin typeface="Montserrat" charset="0"/>
              <a:ea typeface="Montserrat" charset="0"/>
              <a:cs typeface="Montserrat" charset="0"/>
            </a:endParaRPr>
          </a:p>
        </p:txBody>
      </p:sp>
    </p:spTree>
    <p:extLst>
      <p:ext uri="{BB962C8B-B14F-4D97-AF65-F5344CB8AC3E}">
        <p14:creationId xmlns:p14="http://schemas.microsoft.com/office/powerpoint/2010/main" val="20402112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DE934FF-F4E1-47C5-9CA5-30A81DDE2BE4}" type="datetimeFigureOut">
              <a:rPr lang="en-US" smtClean="0"/>
              <a:t>6/14/2018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61BA9-CDCF-4958-B8AB-66F3BF063E13}" type="slidenum">
              <a:rPr lang="en-US" smtClean="0"/>
              <a:t>‹#›</a:t>
            </a:fld>
            <a:endParaRPr lang="en-US"/>
          </a:p>
        </p:txBody>
      </p:sp>
      <p:pic>
        <p:nvPicPr>
          <p:cNvPr id="6" name="Picture 5"/>
          <p:cNvPicPr>
            <a:picLocks noChangeAspect="1"/>
          </p:cNvPicPr>
          <p:nvPr userDrawn="1"/>
        </p:nvPicPr>
        <p:blipFill>
          <a:blip r:embed="rId2">
            <a:alphaModFix amt="50000"/>
            <a:extLst>
              <a:ext uri="{28A0092B-C50C-407E-A947-70E740481C1C}">
                <a14:useLocalDpi xmlns:a14="http://schemas.microsoft.com/office/drawing/2010/main" val="0"/>
              </a:ext>
            </a:extLst>
          </a:blip>
          <a:stretch>
            <a:fillRect/>
          </a:stretch>
        </p:blipFill>
        <p:spPr>
          <a:xfrm>
            <a:off x="11053735" y="-59561"/>
            <a:ext cx="1041685" cy="6977121"/>
          </a:xfrm>
          <a:prstGeom prst="rect">
            <a:avLst/>
          </a:prstGeom>
        </p:spPr>
      </p:pic>
    </p:spTree>
    <p:extLst>
      <p:ext uri="{BB962C8B-B14F-4D97-AF65-F5344CB8AC3E}">
        <p14:creationId xmlns:p14="http://schemas.microsoft.com/office/powerpoint/2010/main" val="40098262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E934FF-F4E1-47C5-9CA5-30A81DDE2BE4}" type="datetimeFigureOut">
              <a:rPr lang="en-US" smtClean="0"/>
              <a:t>6/14/2018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61BA9-CDCF-4958-B8AB-66F3BF063E13}" type="slidenum">
              <a:rPr lang="en-US" smtClean="0"/>
              <a:t>‹#›</a:t>
            </a:fld>
            <a:endParaRPr lang="en-US"/>
          </a:p>
        </p:txBody>
      </p:sp>
      <p:sp>
        <p:nvSpPr>
          <p:cNvPr id="5" name="Rectangle 4"/>
          <p:cNvSpPr/>
          <p:nvPr userDrawn="1"/>
        </p:nvSpPr>
        <p:spPr>
          <a:xfrm>
            <a:off x="5809753" y="0"/>
            <a:ext cx="6382246" cy="6858000"/>
          </a:xfrm>
          <a:prstGeom prst="rect">
            <a:avLst/>
          </a:prstGeom>
          <a:gradFill flip="none" rotWithShape="1">
            <a:gsLst>
              <a:gs pos="0">
                <a:srgbClr val="72A1A8">
                  <a:shade val="30000"/>
                  <a:satMod val="115000"/>
                </a:srgbClr>
              </a:gs>
              <a:gs pos="50000">
                <a:srgbClr val="72A1A8">
                  <a:shade val="67500"/>
                  <a:satMod val="115000"/>
                </a:srgbClr>
              </a:gs>
              <a:gs pos="100000">
                <a:srgbClr val="72A1A8">
                  <a:shade val="100000"/>
                  <a:satMod val="115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72A1A8"/>
              </a:solidFill>
            </a:endParaRPr>
          </a:p>
        </p:txBody>
      </p:sp>
      <p:pic>
        <p:nvPicPr>
          <p:cNvPr id="6" name="Picture 5"/>
          <p:cNvPicPr>
            <a:picLocks noChangeAspect="1"/>
          </p:cNvPicPr>
          <p:nvPr userDrawn="1"/>
        </p:nvPicPr>
        <p:blipFill>
          <a:blip r:embed="rId2">
            <a:alphaModFix amt="50000"/>
            <a:biLevel thresh="25000"/>
            <a:extLst>
              <a:ext uri="{28A0092B-C50C-407E-A947-70E740481C1C}">
                <a14:useLocalDpi xmlns:a14="http://schemas.microsoft.com/office/drawing/2010/main" val="0"/>
              </a:ext>
            </a:extLst>
          </a:blip>
          <a:stretch>
            <a:fillRect/>
          </a:stretch>
        </p:blipFill>
        <p:spPr>
          <a:xfrm>
            <a:off x="11053735" y="-59561"/>
            <a:ext cx="1041685" cy="6977121"/>
          </a:xfrm>
          <a:prstGeom prst="rect">
            <a:avLst/>
          </a:prstGeom>
        </p:spPr>
      </p:pic>
    </p:spTree>
    <p:extLst>
      <p:ext uri="{BB962C8B-B14F-4D97-AF65-F5344CB8AC3E}">
        <p14:creationId xmlns:p14="http://schemas.microsoft.com/office/powerpoint/2010/main" val="14696513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t>6/14/2018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extLst>
      <p:ext uri="{BB962C8B-B14F-4D97-AF65-F5344CB8AC3E}">
        <p14:creationId xmlns:p14="http://schemas.microsoft.com/office/powerpoint/2010/main" val="20288949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E934FF-F4E1-47C5-9CA5-30A81DDE2BE4}" type="datetimeFigureOut">
              <a:rPr lang="en-US" smtClean="0"/>
              <a:t>6/14/2018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61BA9-CDCF-4958-B8AB-66F3BF063E13}" type="slidenum">
              <a:rPr lang="en-US" smtClean="0"/>
              <a:t>‹#›</a:t>
            </a:fld>
            <a:endParaRPr lang="en-US"/>
          </a:p>
        </p:txBody>
      </p:sp>
    </p:spTree>
    <p:extLst>
      <p:ext uri="{BB962C8B-B14F-4D97-AF65-F5344CB8AC3E}">
        <p14:creationId xmlns:p14="http://schemas.microsoft.com/office/powerpoint/2010/main" val="16511443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extLst>
      <p:ext uri="{BB962C8B-B14F-4D97-AF65-F5344CB8AC3E}">
        <p14:creationId xmlns:p14="http://schemas.microsoft.com/office/powerpoint/2010/main" val="3009756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extLst>
      <p:ext uri="{BB962C8B-B14F-4D97-AF65-F5344CB8AC3E}">
        <p14:creationId xmlns:p14="http://schemas.microsoft.com/office/powerpoint/2010/main" val="2681952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DCC47036-F792-473C-A103-9B0E762E27B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350" y="6248400"/>
            <a:ext cx="1219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ate Placeholder 6">
            <a:extLst>
              <a:ext uri="{FF2B5EF4-FFF2-40B4-BE49-F238E27FC236}">
                <a16:creationId xmlns:a16="http://schemas.microsoft.com/office/drawing/2014/main" id="{99BAADAF-1EB7-485C-9A36-F76ED6461BD5}"/>
              </a:ext>
            </a:extLst>
          </p:cNvPr>
          <p:cNvSpPr>
            <a:spLocks noGrp="1"/>
          </p:cNvSpPr>
          <p:nvPr>
            <p:ph type="dt" sz="half" idx="10"/>
          </p:nvPr>
        </p:nvSpPr>
        <p:spPr>
          <a:xfrm>
            <a:off x="9491133" y="6356349"/>
            <a:ext cx="1316297" cy="365125"/>
          </a:xfrm>
          <a:prstGeom prst="rect">
            <a:avLst/>
          </a:prstGeom>
        </p:spPr>
        <p:txBody>
          <a:bodyPr/>
          <a:lstStyle/>
          <a:p>
            <a:fld id="{0105E2CA-3D1B-40B7-AEAA-5DA74A30CD9D}" type="datetime1">
              <a:rPr lang="en-US" smtClean="0">
                <a:solidFill>
                  <a:prstClr val="black">
                    <a:tint val="75000"/>
                  </a:prstClr>
                </a:solidFill>
              </a:rPr>
              <a:t>6/14/2018</a:t>
            </a:fld>
            <a:endParaRPr lang="en-US">
              <a:solidFill>
                <a:prstClr val="black">
                  <a:tint val="75000"/>
                </a:prstClr>
              </a:solidFill>
            </a:endParaRPr>
          </a:p>
        </p:txBody>
      </p:sp>
      <p:sp>
        <p:nvSpPr>
          <p:cNvPr id="10" name="Slide Number Placeholder 8">
            <a:extLst>
              <a:ext uri="{FF2B5EF4-FFF2-40B4-BE49-F238E27FC236}">
                <a16:creationId xmlns:a16="http://schemas.microsoft.com/office/drawing/2014/main" id="{E155DCD6-826B-4502-AE78-BF7E1DD100E1}"/>
              </a:ext>
            </a:extLst>
          </p:cNvPr>
          <p:cNvSpPr>
            <a:spLocks noGrp="1"/>
          </p:cNvSpPr>
          <p:nvPr>
            <p:ph type="sldNum" sz="quarter" idx="12"/>
          </p:nvPr>
        </p:nvSpPr>
        <p:spPr>
          <a:xfrm>
            <a:off x="10693400" y="6356349"/>
            <a:ext cx="1083733" cy="365125"/>
          </a:xfrm>
          <a:prstGeom prst="rect">
            <a:avLst/>
          </a:prstGeom>
        </p:spPr>
        <p:txBody>
          <a:bodyPr/>
          <a:lstStyle>
            <a:lvl1pPr algn="r">
              <a:defRPr/>
            </a:lvl1pPr>
          </a:lstStyle>
          <a:p>
            <a:fld id="{82E86CF4-AA86-488B-9245-79D3DE5D9F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27869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8" name="Picture 7">
            <a:extLst>
              <a:ext uri="{FF2B5EF4-FFF2-40B4-BE49-F238E27FC236}">
                <a16:creationId xmlns:a16="http://schemas.microsoft.com/office/drawing/2014/main" id="{B6CDEF5C-85F5-4775-9366-191A42E18B0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350" y="6248400"/>
            <a:ext cx="1219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ate Placeholder 6">
            <a:extLst>
              <a:ext uri="{FF2B5EF4-FFF2-40B4-BE49-F238E27FC236}">
                <a16:creationId xmlns:a16="http://schemas.microsoft.com/office/drawing/2014/main" id="{B3121B1A-466D-46F2-8EE2-A65E82093DAA}"/>
              </a:ext>
            </a:extLst>
          </p:cNvPr>
          <p:cNvSpPr>
            <a:spLocks noGrp="1"/>
          </p:cNvSpPr>
          <p:nvPr>
            <p:ph type="dt" sz="half" idx="10"/>
          </p:nvPr>
        </p:nvSpPr>
        <p:spPr>
          <a:xfrm>
            <a:off x="9491133" y="6356349"/>
            <a:ext cx="1345480" cy="365125"/>
          </a:xfrm>
          <a:prstGeom prst="rect">
            <a:avLst/>
          </a:prstGeom>
        </p:spPr>
        <p:txBody>
          <a:bodyPr/>
          <a:lstStyle/>
          <a:p>
            <a:fld id="{F6EE81C8-2D34-402D-BA22-97E41F651D34}" type="datetime1">
              <a:rPr lang="en-US" smtClean="0">
                <a:solidFill>
                  <a:prstClr val="black">
                    <a:tint val="75000"/>
                  </a:prstClr>
                </a:solidFill>
              </a:rPr>
              <a:t>6/14/2018</a:t>
            </a:fld>
            <a:endParaRPr lang="en-US">
              <a:solidFill>
                <a:prstClr val="black">
                  <a:tint val="75000"/>
                </a:prstClr>
              </a:solidFill>
            </a:endParaRPr>
          </a:p>
        </p:txBody>
      </p:sp>
      <p:sp>
        <p:nvSpPr>
          <p:cNvPr id="10" name="Slide Number Placeholder 8">
            <a:extLst>
              <a:ext uri="{FF2B5EF4-FFF2-40B4-BE49-F238E27FC236}">
                <a16:creationId xmlns:a16="http://schemas.microsoft.com/office/drawing/2014/main" id="{ADDF30C4-625F-4FFC-82FC-CBB51ABA8813}"/>
              </a:ext>
            </a:extLst>
          </p:cNvPr>
          <p:cNvSpPr>
            <a:spLocks noGrp="1"/>
          </p:cNvSpPr>
          <p:nvPr>
            <p:ph type="sldNum" sz="quarter" idx="12"/>
          </p:nvPr>
        </p:nvSpPr>
        <p:spPr>
          <a:xfrm>
            <a:off x="10693400" y="6356349"/>
            <a:ext cx="1083733" cy="365125"/>
          </a:xfrm>
          <a:prstGeom prst="rect">
            <a:avLst/>
          </a:prstGeom>
        </p:spPr>
        <p:txBody>
          <a:bodyPr/>
          <a:lstStyle>
            <a:lvl1pPr algn="r">
              <a:defRPr/>
            </a:lvl1pPr>
          </a:lstStyle>
          <a:p>
            <a:fld id="{82E86CF4-AA86-488B-9245-79D3DE5D9F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97362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a:extLst>
              <a:ext uri="{FF2B5EF4-FFF2-40B4-BE49-F238E27FC236}">
                <a16:creationId xmlns:a16="http://schemas.microsoft.com/office/drawing/2014/main" id="{0E218DEA-C096-4B44-BD52-C9BA200FE1B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350" y="6248400"/>
            <a:ext cx="1219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Date Placeholder 6">
            <a:extLst>
              <a:ext uri="{FF2B5EF4-FFF2-40B4-BE49-F238E27FC236}">
                <a16:creationId xmlns:a16="http://schemas.microsoft.com/office/drawing/2014/main" id="{8CD8579A-96E7-4425-9FCA-53BFD1D94D33}"/>
              </a:ext>
            </a:extLst>
          </p:cNvPr>
          <p:cNvSpPr>
            <a:spLocks noGrp="1"/>
          </p:cNvSpPr>
          <p:nvPr>
            <p:ph type="dt" sz="half" idx="10"/>
          </p:nvPr>
        </p:nvSpPr>
        <p:spPr>
          <a:xfrm>
            <a:off x="9491132" y="6356349"/>
            <a:ext cx="1374663" cy="365125"/>
          </a:xfrm>
          <a:prstGeom prst="rect">
            <a:avLst/>
          </a:prstGeom>
        </p:spPr>
        <p:txBody>
          <a:bodyPr/>
          <a:lstStyle/>
          <a:p>
            <a:fld id="{5A09C5A8-646C-404E-B85E-43946883FCF0}" type="datetime1">
              <a:rPr lang="en-US" smtClean="0">
                <a:solidFill>
                  <a:prstClr val="black">
                    <a:tint val="75000"/>
                  </a:prstClr>
                </a:solidFill>
              </a:rPr>
              <a:t>6/14/2018</a:t>
            </a:fld>
            <a:endParaRPr lang="en-US">
              <a:solidFill>
                <a:prstClr val="black">
                  <a:tint val="75000"/>
                </a:prstClr>
              </a:solidFill>
            </a:endParaRPr>
          </a:p>
        </p:txBody>
      </p:sp>
      <p:sp>
        <p:nvSpPr>
          <p:cNvPr id="11" name="Slide Number Placeholder 8">
            <a:extLst>
              <a:ext uri="{FF2B5EF4-FFF2-40B4-BE49-F238E27FC236}">
                <a16:creationId xmlns:a16="http://schemas.microsoft.com/office/drawing/2014/main" id="{ED3DEF36-265F-4BDC-A65B-A7791245AEA4}"/>
              </a:ext>
            </a:extLst>
          </p:cNvPr>
          <p:cNvSpPr>
            <a:spLocks noGrp="1"/>
          </p:cNvSpPr>
          <p:nvPr>
            <p:ph type="sldNum" sz="quarter" idx="12"/>
          </p:nvPr>
        </p:nvSpPr>
        <p:spPr>
          <a:xfrm>
            <a:off x="10693400" y="6356349"/>
            <a:ext cx="1083733" cy="365125"/>
          </a:xfrm>
          <a:prstGeom prst="rect">
            <a:avLst/>
          </a:prstGeom>
        </p:spPr>
        <p:txBody>
          <a:bodyPr/>
          <a:lstStyle>
            <a:lvl1pPr algn="r">
              <a:defRPr/>
            </a:lvl1pPr>
          </a:lstStyle>
          <a:p>
            <a:fld id="{82E86CF4-AA86-488B-9245-79D3DE5D9F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9705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a:extLst>
              <a:ext uri="{FF2B5EF4-FFF2-40B4-BE49-F238E27FC236}">
                <a16:creationId xmlns:a16="http://schemas.microsoft.com/office/drawing/2014/main" id="{0B3F7C5D-8415-4ACD-881D-3746F555026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350" y="6248400"/>
            <a:ext cx="1219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Date Placeholder 6">
            <a:extLst>
              <a:ext uri="{FF2B5EF4-FFF2-40B4-BE49-F238E27FC236}">
                <a16:creationId xmlns:a16="http://schemas.microsoft.com/office/drawing/2014/main" id="{DDDD171A-4741-48A9-AC97-DEBDEFD46F57}"/>
              </a:ext>
            </a:extLst>
          </p:cNvPr>
          <p:cNvSpPr>
            <a:spLocks noGrp="1"/>
          </p:cNvSpPr>
          <p:nvPr>
            <p:ph type="dt" sz="half" idx="10"/>
          </p:nvPr>
        </p:nvSpPr>
        <p:spPr>
          <a:xfrm>
            <a:off x="9491132" y="6356349"/>
            <a:ext cx="1374663" cy="365125"/>
          </a:xfrm>
          <a:prstGeom prst="rect">
            <a:avLst/>
          </a:prstGeom>
        </p:spPr>
        <p:txBody>
          <a:bodyPr/>
          <a:lstStyle/>
          <a:p>
            <a:fld id="{2BB3F41A-B518-4ED2-BD2A-2630F571EA34}" type="datetime1">
              <a:rPr lang="en-US" smtClean="0">
                <a:solidFill>
                  <a:prstClr val="black">
                    <a:tint val="75000"/>
                  </a:prstClr>
                </a:solidFill>
              </a:rPr>
              <a:t>6/14/2018</a:t>
            </a:fld>
            <a:endParaRPr lang="en-US" dirty="0">
              <a:solidFill>
                <a:prstClr val="black">
                  <a:tint val="75000"/>
                </a:prstClr>
              </a:solidFill>
            </a:endParaRPr>
          </a:p>
        </p:txBody>
      </p:sp>
      <p:sp>
        <p:nvSpPr>
          <p:cNvPr id="13" name="Slide Number Placeholder 8">
            <a:extLst>
              <a:ext uri="{FF2B5EF4-FFF2-40B4-BE49-F238E27FC236}">
                <a16:creationId xmlns:a16="http://schemas.microsoft.com/office/drawing/2014/main" id="{E30E8083-1377-4C20-A248-55817015F2E4}"/>
              </a:ext>
            </a:extLst>
          </p:cNvPr>
          <p:cNvSpPr>
            <a:spLocks noGrp="1"/>
          </p:cNvSpPr>
          <p:nvPr>
            <p:ph type="sldNum" sz="quarter" idx="12"/>
          </p:nvPr>
        </p:nvSpPr>
        <p:spPr>
          <a:xfrm>
            <a:off x="10693400" y="6356349"/>
            <a:ext cx="1083733" cy="365125"/>
          </a:xfrm>
          <a:prstGeom prst="rect">
            <a:avLst/>
          </a:prstGeom>
        </p:spPr>
        <p:txBody>
          <a:bodyPr/>
          <a:lstStyle>
            <a:lvl1pPr algn="r">
              <a:defRPr/>
            </a:lvl1pPr>
          </a:lstStyle>
          <a:p>
            <a:fld id="{82E86CF4-AA86-488B-9245-79D3DE5D9F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96356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7" name="Picture 6">
            <a:extLst>
              <a:ext uri="{FF2B5EF4-FFF2-40B4-BE49-F238E27FC236}">
                <a16:creationId xmlns:a16="http://schemas.microsoft.com/office/drawing/2014/main" id="{5AC750A6-F0D6-495D-938D-6B166FF8B8A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350" y="6248400"/>
            <a:ext cx="1219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Date Placeholder 6">
            <a:extLst>
              <a:ext uri="{FF2B5EF4-FFF2-40B4-BE49-F238E27FC236}">
                <a16:creationId xmlns:a16="http://schemas.microsoft.com/office/drawing/2014/main" id="{5116DF92-B1AE-4CE3-ADB1-1F692AFF4136}"/>
              </a:ext>
            </a:extLst>
          </p:cNvPr>
          <p:cNvSpPr>
            <a:spLocks noGrp="1"/>
          </p:cNvSpPr>
          <p:nvPr>
            <p:ph type="dt" sz="half" idx="10"/>
          </p:nvPr>
        </p:nvSpPr>
        <p:spPr>
          <a:xfrm>
            <a:off x="9491133" y="6356349"/>
            <a:ext cx="1335752" cy="365125"/>
          </a:xfrm>
          <a:prstGeom prst="rect">
            <a:avLst/>
          </a:prstGeom>
        </p:spPr>
        <p:txBody>
          <a:bodyPr/>
          <a:lstStyle/>
          <a:p>
            <a:fld id="{1DC4C83C-63AA-4E1A-B39E-13E1BA402767}" type="datetime1">
              <a:rPr lang="en-US" smtClean="0">
                <a:solidFill>
                  <a:prstClr val="black">
                    <a:tint val="75000"/>
                  </a:prstClr>
                </a:solidFill>
              </a:rPr>
              <a:t>6/14/2018</a:t>
            </a:fld>
            <a:endParaRPr lang="en-US" dirty="0">
              <a:solidFill>
                <a:prstClr val="black">
                  <a:tint val="75000"/>
                </a:prstClr>
              </a:solidFill>
            </a:endParaRPr>
          </a:p>
        </p:txBody>
      </p:sp>
      <p:sp>
        <p:nvSpPr>
          <p:cNvPr id="9" name="Slide Number Placeholder 8">
            <a:extLst>
              <a:ext uri="{FF2B5EF4-FFF2-40B4-BE49-F238E27FC236}">
                <a16:creationId xmlns:a16="http://schemas.microsoft.com/office/drawing/2014/main" id="{EC5E115B-BE13-4A5D-93DF-2A91920CAF31}"/>
              </a:ext>
            </a:extLst>
          </p:cNvPr>
          <p:cNvSpPr>
            <a:spLocks noGrp="1"/>
          </p:cNvSpPr>
          <p:nvPr>
            <p:ph type="sldNum" sz="quarter" idx="12"/>
          </p:nvPr>
        </p:nvSpPr>
        <p:spPr>
          <a:xfrm>
            <a:off x="10693400" y="6356349"/>
            <a:ext cx="1083733" cy="365125"/>
          </a:xfrm>
          <a:prstGeom prst="rect">
            <a:avLst/>
          </a:prstGeom>
        </p:spPr>
        <p:txBody>
          <a:bodyPr/>
          <a:lstStyle>
            <a:lvl1pPr algn="r">
              <a:defRPr/>
            </a:lvl1pPr>
          </a:lstStyle>
          <a:p>
            <a:fld id="{82E86CF4-AA86-488B-9245-79D3DE5D9F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71980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DD585A1-C498-4605-80DC-2390A258F05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350" y="6248400"/>
            <a:ext cx="121920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ate Placeholder 6">
            <a:extLst>
              <a:ext uri="{FF2B5EF4-FFF2-40B4-BE49-F238E27FC236}">
                <a16:creationId xmlns:a16="http://schemas.microsoft.com/office/drawing/2014/main" id="{BA9205D0-0D77-40DD-8D77-E56E7DEBBF39}"/>
              </a:ext>
            </a:extLst>
          </p:cNvPr>
          <p:cNvSpPr>
            <a:spLocks noGrp="1"/>
          </p:cNvSpPr>
          <p:nvPr>
            <p:ph type="dt" sz="half" idx="10"/>
          </p:nvPr>
        </p:nvSpPr>
        <p:spPr>
          <a:xfrm>
            <a:off x="9491133" y="6356349"/>
            <a:ext cx="1306569" cy="365125"/>
          </a:xfrm>
          <a:prstGeom prst="rect">
            <a:avLst/>
          </a:prstGeom>
        </p:spPr>
        <p:txBody>
          <a:bodyPr/>
          <a:lstStyle/>
          <a:p>
            <a:fld id="{AE1E8A7D-0C9E-4158-BD17-4958662D7106}" type="datetime1">
              <a:rPr lang="en-US" smtClean="0">
                <a:solidFill>
                  <a:prstClr val="black">
                    <a:tint val="75000"/>
                  </a:prstClr>
                </a:solidFill>
              </a:rPr>
              <a:t>6/14/2018</a:t>
            </a:fld>
            <a:endParaRPr lang="en-US" dirty="0">
              <a:solidFill>
                <a:prstClr val="black">
                  <a:tint val="75000"/>
                </a:prstClr>
              </a:solidFill>
            </a:endParaRPr>
          </a:p>
        </p:txBody>
      </p:sp>
      <p:sp>
        <p:nvSpPr>
          <p:cNvPr id="8" name="Slide Number Placeholder 8">
            <a:extLst>
              <a:ext uri="{FF2B5EF4-FFF2-40B4-BE49-F238E27FC236}">
                <a16:creationId xmlns:a16="http://schemas.microsoft.com/office/drawing/2014/main" id="{A4A44FA9-6810-4658-BC23-75C25305AEDC}"/>
              </a:ext>
            </a:extLst>
          </p:cNvPr>
          <p:cNvSpPr>
            <a:spLocks noGrp="1"/>
          </p:cNvSpPr>
          <p:nvPr>
            <p:ph type="sldNum" sz="quarter" idx="12"/>
          </p:nvPr>
        </p:nvSpPr>
        <p:spPr>
          <a:xfrm>
            <a:off x="10693400" y="6356349"/>
            <a:ext cx="1083733" cy="365125"/>
          </a:xfrm>
          <a:prstGeom prst="rect">
            <a:avLst/>
          </a:prstGeom>
        </p:spPr>
        <p:txBody>
          <a:bodyPr/>
          <a:lstStyle>
            <a:lvl1pPr algn="r">
              <a:defRPr/>
            </a:lvl1pPr>
          </a:lstStyle>
          <a:p>
            <a:fld id="{82E86CF4-AA86-488B-9245-79D3DE5D9F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0386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DE934FF-F4E1-47C5-9CA5-30A81DDE2BE4}" type="datetimeFigureOut">
              <a:rPr lang="en-US" smtClean="0"/>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extLst>
      <p:ext uri="{BB962C8B-B14F-4D97-AF65-F5344CB8AC3E}">
        <p14:creationId xmlns:p14="http://schemas.microsoft.com/office/powerpoint/2010/main" val="3723380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E934FF-F4E1-47C5-9CA5-30A81DDE2BE4}" type="datetimeFigureOut">
              <a:rPr lang="en-US" smtClean="0"/>
              <a:t>6/14/2018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61BA9-CDCF-4958-B8AB-66F3BF063E13}" type="slidenum">
              <a:rPr lang="en-US" smtClean="0"/>
              <a:t>‹#›</a:t>
            </a:fld>
            <a:endParaRPr lang="en-US"/>
          </a:p>
        </p:txBody>
      </p:sp>
    </p:spTree>
    <p:extLst>
      <p:ext uri="{BB962C8B-B14F-4D97-AF65-F5344CB8AC3E}">
        <p14:creationId xmlns:p14="http://schemas.microsoft.com/office/powerpoint/2010/main" val="1259371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13"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slideLayout" Target="../slideLayouts/slideLayout19.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Date Placeholder 6">
            <a:extLst>
              <a:ext uri="{FF2B5EF4-FFF2-40B4-BE49-F238E27FC236}">
                <a16:creationId xmlns:a16="http://schemas.microsoft.com/office/drawing/2014/main" id="{7DDF134B-7FC4-4C79-8ADD-8A057F4DBA72}"/>
              </a:ext>
            </a:extLst>
          </p:cNvPr>
          <p:cNvSpPr>
            <a:spLocks noGrp="1"/>
          </p:cNvSpPr>
          <p:nvPr>
            <p:ph type="dt" sz="half" idx="2"/>
          </p:nvPr>
        </p:nvSpPr>
        <p:spPr>
          <a:xfrm>
            <a:off x="9491133" y="6356349"/>
            <a:ext cx="1355207" cy="365125"/>
          </a:xfrm>
          <a:prstGeom prst="rect">
            <a:avLst/>
          </a:prstGeom>
        </p:spPr>
        <p:txBody>
          <a:bodyPr/>
          <a:lstStyle/>
          <a:p>
            <a:fld id="{79EB1900-E03E-4653-9427-DE696F879125}" type="datetime1">
              <a:rPr lang="en-US" smtClean="0">
                <a:solidFill>
                  <a:prstClr val="black">
                    <a:tint val="75000"/>
                  </a:prstClr>
                </a:solidFill>
              </a:rPr>
              <a:t>6/14/2018</a:t>
            </a:fld>
            <a:endParaRPr lang="en-US">
              <a:solidFill>
                <a:prstClr val="black">
                  <a:tint val="75000"/>
                </a:prstClr>
              </a:solidFill>
            </a:endParaRPr>
          </a:p>
        </p:txBody>
      </p:sp>
      <p:sp>
        <p:nvSpPr>
          <p:cNvPr id="12" name="Slide Number Placeholder 8">
            <a:extLst>
              <a:ext uri="{FF2B5EF4-FFF2-40B4-BE49-F238E27FC236}">
                <a16:creationId xmlns:a16="http://schemas.microsoft.com/office/drawing/2014/main" id="{124A0B62-2458-4801-B384-2386E03CE616}"/>
              </a:ext>
            </a:extLst>
          </p:cNvPr>
          <p:cNvSpPr>
            <a:spLocks noGrp="1"/>
          </p:cNvSpPr>
          <p:nvPr>
            <p:ph type="sldNum" sz="quarter" idx="4"/>
          </p:nvPr>
        </p:nvSpPr>
        <p:spPr>
          <a:xfrm>
            <a:off x="10693400" y="6356349"/>
            <a:ext cx="1083733" cy="365125"/>
          </a:xfrm>
          <a:prstGeom prst="rect">
            <a:avLst/>
          </a:prstGeom>
        </p:spPr>
        <p:txBody>
          <a:bodyPr/>
          <a:lstStyle>
            <a:lvl1pPr algn="r">
              <a:defRPr/>
            </a:lvl1pPr>
          </a:lstStyle>
          <a:p>
            <a:fld id="{82E86CF4-AA86-488B-9245-79D3DE5D9F5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319475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p:txStyles>
    <p:title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E934FF-F4E1-47C5-9CA5-30A81DDE2BE4}" type="datetimeFigureOut">
              <a:rPr lang="en-US" smtClean="0"/>
              <a:t>6/14/2018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61BA9-CDCF-4958-B8AB-66F3BF063E13}" type="slidenum">
              <a:rPr lang="en-US" smtClean="0"/>
              <a:t>‹#›</a:t>
            </a:fld>
            <a:endParaRPr lang="en-US"/>
          </a:p>
        </p:txBody>
      </p:sp>
    </p:spTree>
    <p:extLst>
      <p:ext uri="{BB962C8B-B14F-4D97-AF65-F5344CB8AC3E}">
        <p14:creationId xmlns:p14="http://schemas.microsoft.com/office/powerpoint/2010/main" val="3670265004"/>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cf@indiana.edu"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3.jpeg"/><Relationship Id="rId5" Type="http://schemas.openxmlformats.org/officeDocument/2006/relationships/hyperlink" Target="http://spidal.org/" TargetMode="External"/><Relationship Id="rId4" Type="http://schemas.openxmlformats.org/officeDocument/2006/relationships/hyperlink" Target="http://www.dsc.soic.indiana.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nas.nasa.gov/assets/pdf/papers/NAS_Technical_Report_NAS-2018-01.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exascale.org/bdec/sites/www.exascale.org.bdec/files/whitepapers/bdec2017pathways.pdf"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body" idx="1"/>
          </p:nvPr>
        </p:nvSpPr>
        <p:spPr>
          <a:xfrm>
            <a:off x="374226" y="5166976"/>
            <a:ext cx="10515600" cy="400110"/>
          </a:xfrm>
        </p:spPr>
        <p:txBody>
          <a:bodyPr>
            <a:normAutofit/>
          </a:bodyPr>
          <a:lstStyle/>
          <a:p>
            <a:r>
              <a:rPr lang="en-US" sz="2000" dirty="0">
                <a:solidFill>
                  <a:schemeClr val="tx1"/>
                </a:solidFill>
              </a:rPr>
              <a:t>`, </a:t>
            </a:r>
          </a:p>
        </p:txBody>
      </p:sp>
      <p:sp>
        <p:nvSpPr>
          <p:cNvPr id="6" name="AutoShape 2" descr="http://icnc-fskd.guet.cn/icnc_fskd/images/2.jpg">
            <a:extLst>
              <a:ext uri="{FF2B5EF4-FFF2-40B4-BE49-F238E27FC236}">
                <a16:creationId xmlns:a16="http://schemas.microsoft.com/office/drawing/2014/main" id="{3214D794-0A14-4F14-832C-E0E3C249B71E}"/>
              </a:ext>
            </a:extLst>
          </p:cNvPr>
          <p:cNvSpPr>
            <a:spLocks noChangeAspect="1" noChangeArrowheads="1"/>
          </p:cNvSpPr>
          <p:nvPr/>
        </p:nvSpPr>
        <p:spPr bwMode="auto">
          <a:xfrm>
            <a:off x="5943600" y="328814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7" name="Rectangle 6">
            <a:extLst>
              <a:ext uri="{FF2B5EF4-FFF2-40B4-BE49-F238E27FC236}">
                <a16:creationId xmlns:a16="http://schemas.microsoft.com/office/drawing/2014/main" id="{6882BAF7-37D6-4E5F-9133-975E9D550DDD}"/>
              </a:ext>
            </a:extLst>
          </p:cNvPr>
          <p:cNvSpPr/>
          <p:nvPr/>
        </p:nvSpPr>
        <p:spPr>
          <a:xfrm>
            <a:off x="158672" y="5596120"/>
            <a:ext cx="12055941" cy="707886"/>
          </a:xfrm>
          <a:prstGeom prst="rect">
            <a:avLst/>
          </a:prstGeom>
          <a:ln w="28575">
            <a:solidFill>
              <a:schemeClr val="bg1"/>
            </a:solidFill>
          </a:ln>
        </p:spPr>
        <p:txBody>
          <a:bodyPr wrap="square">
            <a:spAutoFit/>
          </a:bodyPr>
          <a:lstStyle/>
          <a:p>
            <a:r>
              <a:rPr lang="en-US" sz="2000" dirty="0"/>
              <a:t>Work with Judy </a:t>
            </a:r>
            <a:r>
              <a:rPr lang="en-US" sz="2000" dirty="0" err="1"/>
              <a:t>Qiu</a:t>
            </a:r>
            <a:r>
              <a:rPr lang="en-US" sz="2000" dirty="0"/>
              <a:t>, </a:t>
            </a:r>
            <a:r>
              <a:rPr lang="en-US" sz="2000" dirty="0" err="1"/>
              <a:t>Supun</a:t>
            </a:r>
            <a:r>
              <a:rPr lang="en-US" sz="2000" dirty="0"/>
              <a:t> </a:t>
            </a:r>
            <a:r>
              <a:rPr lang="en-US" sz="2000" dirty="0" err="1"/>
              <a:t>Kamburugamuva</a:t>
            </a:r>
            <a:r>
              <a:rPr lang="en-US" sz="2000" dirty="0"/>
              <a:t>, Shantenu Jha, Kannan Govindarajan, </a:t>
            </a:r>
            <a:r>
              <a:rPr lang="en-US" sz="2000" dirty="0" err="1"/>
              <a:t>Pulasthi</a:t>
            </a:r>
            <a:r>
              <a:rPr lang="en-US" sz="2000" dirty="0"/>
              <a:t> </a:t>
            </a:r>
            <a:r>
              <a:rPr lang="en-US" sz="2000" dirty="0" err="1"/>
              <a:t>Wickramasinghe</a:t>
            </a:r>
            <a:r>
              <a:rPr lang="en-US" sz="2000" dirty="0"/>
              <a:t>, </a:t>
            </a:r>
            <a:r>
              <a:rPr lang="en-US" sz="2000" dirty="0" err="1"/>
              <a:t>Gurhan</a:t>
            </a:r>
            <a:r>
              <a:rPr lang="en-US" sz="2000" dirty="0"/>
              <a:t> </a:t>
            </a:r>
            <a:r>
              <a:rPr lang="en-US" sz="2000" dirty="0" err="1"/>
              <a:t>Gunduz</a:t>
            </a:r>
            <a:r>
              <a:rPr lang="en-US" sz="2000" dirty="0"/>
              <a:t>, Ahmet </a:t>
            </a:r>
            <a:r>
              <a:rPr lang="en-US" sz="2000" dirty="0" err="1"/>
              <a:t>Uyar</a:t>
            </a:r>
            <a:endParaRPr lang="en-US" sz="2000" dirty="0"/>
          </a:p>
        </p:txBody>
      </p:sp>
      <p:sp>
        <p:nvSpPr>
          <p:cNvPr id="8" name="Date Placeholder 7">
            <a:extLst>
              <a:ext uri="{FF2B5EF4-FFF2-40B4-BE49-F238E27FC236}">
                <a16:creationId xmlns:a16="http://schemas.microsoft.com/office/drawing/2014/main" id="{85E6F6F8-F523-44FF-AE48-8C676ED7484F}"/>
              </a:ext>
            </a:extLst>
          </p:cNvPr>
          <p:cNvSpPr>
            <a:spLocks noGrp="1"/>
          </p:cNvSpPr>
          <p:nvPr>
            <p:ph type="dt" sz="half" idx="10"/>
          </p:nvPr>
        </p:nvSpPr>
        <p:spPr>
          <a:xfrm>
            <a:off x="9491133" y="6356349"/>
            <a:ext cx="1308672" cy="365125"/>
          </a:xfrm>
        </p:spPr>
        <p:txBody>
          <a:bodyPr/>
          <a:lstStyle/>
          <a:p>
            <a:fld id="{6FE0DB45-0571-4138-9A58-48660C36A2C3}" type="datetime1">
              <a:rPr lang="en-US" smtClean="0">
                <a:solidFill>
                  <a:prstClr val="black">
                    <a:tint val="75000"/>
                  </a:prstClr>
                </a:solidFill>
              </a:rPr>
              <a:t>6/14/2018</a:t>
            </a:fld>
            <a:endParaRPr lang="en-US" dirty="0">
              <a:solidFill>
                <a:prstClr val="black">
                  <a:tint val="75000"/>
                </a:prstClr>
              </a:solidFill>
            </a:endParaRPr>
          </a:p>
        </p:txBody>
      </p:sp>
      <p:sp>
        <p:nvSpPr>
          <p:cNvPr id="10" name="Slide Number Placeholder 9">
            <a:extLst>
              <a:ext uri="{FF2B5EF4-FFF2-40B4-BE49-F238E27FC236}">
                <a16:creationId xmlns:a16="http://schemas.microsoft.com/office/drawing/2014/main" id="{B257B7EA-FD4F-4265-92C1-EF899C9715D7}"/>
              </a:ext>
            </a:extLst>
          </p:cNvPr>
          <p:cNvSpPr>
            <a:spLocks noGrp="1"/>
          </p:cNvSpPr>
          <p:nvPr>
            <p:ph type="sldNum" sz="quarter" idx="12"/>
          </p:nvPr>
        </p:nvSpPr>
        <p:spPr/>
        <p:txBody>
          <a:bodyPr/>
          <a:lstStyle/>
          <a:p>
            <a:fld id="{82E86CF4-AA86-488B-9245-79D3DE5D9F5C}" type="slidenum">
              <a:rPr lang="en-US" smtClean="0">
                <a:solidFill>
                  <a:prstClr val="black">
                    <a:tint val="75000"/>
                  </a:prstClr>
                </a:solidFill>
              </a:rPr>
              <a:pPr/>
              <a:t>1</a:t>
            </a:fld>
            <a:endParaRPr lang="en-US">
              <a:solidFill>
                <a:prstClr val="black">
                  <a:tint val="75000"/>
                </a:prstClr>
              </a:solidFill>
            </a:endParaRPr>
          </a:p>
        </p:txBody>
      </p:sp>
      <p:sp>
        <p:nvSpPr>
          <p:cNvPr id="4" name="Rectangle 3">
            <a:extLst>
              <a:ext uri="{FF2B5EF4-FFF2-40B4-BE49-F238E27FC236}">
                <a16:creationId xmlns:a16="http://schemas.microsoft.com/office/drawing/2014/main" id="{6ED00E1E-723F-4497-B46A-9D6B4B743B2E}"/>
              </a:ext>
            </a:extLst>
          </p:cNvPr>
          <p:cNvSpPr/>
          <p:nvPr/>
        </p:nvSpPr>
        <p:spPr>
          <a:xfrm>
            <a:off x="-146128" y="1156620"/>
            <a:ext cx="12179456" cy="2185214"/>
          </a:xfrm>
          <a:prstGeom prst="rect">
            <a:avLst/>
          </a:prstGeom>
        </p:spPr>
        <p:txBody>
          <a:bodyPr wrap="square">
            <a:spAutoFit/>
          </a:bodyPr>
          <a:lstStyle/>
          <a:p>
            <a:pPr lvl="0" algn="ctr" defTabSz="457200">
              <a:defRPr/>
            </a:pPr>
            <a:r>
              <a:rPr lang="en-US" sz="2800" dirty="0"/>
              <a:t>13th Cloud Control Workshop, June 13-15, 2018</a:t>
            </a:r>
          </a:p>
          <a:p>
            <a:pPr lvl="0" algn="ctr" defTabSz="457200">
              <a:defRPr/>
            </a:pPr>
            <a:r>
              <a:rPr lang="en-US" sz="2800" dirty="0" err="1"/>
              <a:t>Skåvsjöholm</a:t>
            </a:r>
            <a:r>
              <a:rPr lang="en-US" sz="2800" dirty="0"/>
              <a:t> in the Stockholm Archipelago</a:t>
            </a:r>
            <a:endParaRPr lang="en-US" sz="2800" b="1" dirty="0"/>
          </a:p>
          <a:p>
            <a:pPr lvl="0" algn="ctr" defTabSz="457200">
              <a:defRPr/>
            </a:pPr>
            <a:r>
              <a:rPr lang="en-US" sz="2800" dirty="0">
                <a:cs typeface="Times New Roman" pitchFamily="18" charset="0"/>
              </a:rPr>
              <a:t>Geoffrey Fox, June 14, 2018</a:t>
            </a:r>
          </a:p>
          <a:p>
            <a:pPr lvl="0" algn="ctr" defTabSz="457200">
              <a:defRPr/>
            </a:pPr>
            <a:r>
              <a:rPr lang="en-US" sz="2800" dirty="0">
                <a:cs typeface="Times New Roman" pitchFamily="18" charset="0"/>
              </a:rPr>
              <a:t>Department of Intelligent Systems Engineering</a:t>
            </a:r>
            <a:endParaRPr lang="en-US" sz="2400" dirty="0">
              <a:hlinkClick r:id="rId3"/>
            </a:endParaRPr>
          </a:p>
          <a:p>
            <a:pPr lvl="0" algn="ctr" defTabSz="457200">
              <a:defRPr/>
            </a:pPr>
            <a:r>
              <a:rPr lang="en-US" sz="2400" dirty="0">
                <a:hlinkClick r:id="rId3"/>
              </a:rPr>
              <a:t>gcf@indiana.edu</a:t>
            </a:r>
            <a:r>
              <a:rPr lang="en-US" sz="2400" dirty="0"/>
              <a:t>, </a:t>
            </a:r>
            <a:r>
              <a:rPr lang="en-US" sz="2400" dirty="0">
                <a:hlinkClick r:id="rId4"/>
              </a:rPr>
              <a:t>http://www.dsc.soic.indiana.edu/</a:t>
            </a:r>
            <a:r>
              <a:rPr lang="en-US" sz="2400" dirty="0"/>
              <a:t>, </a:t>
            </a:r>
            <a:r>
              <a:rPr lang="en-US" sz="2400" dirty="0">
                <a:hlinkClick r:id="rId5"/>
              </a:rPr>
              <a:t>http://spidal.org</a:t>
            </a:r>
            <a:r>
              <a:rPr lang="en-US" sz="2400" dirty="0"/>
              <a:t>/</a:t>
            </a:r>
          </a:p>
        </p:txBody>
      </p:sp>
      <p:sp>
        <p:nvSpPr>
          <p:cNvPr id="2" name="Title 1"/>
          <p:cNvSpPr>
            <a:spLocks noGrp="1"/>
          </p:cNvSpPr>
          <p:nvPr>
            <p:ph type="title"/>
          </p:nvPr>
        </p:nvSpPr>
        <p:spPr>
          <a:xfrm>
            <a:off x="35157" y="22226"/>
            <a:ext cx="12179456" cy="983759"/>
          </a:xfrm>
        </p:spPr>
        <p:txBody>
          <a:bodyPr>
            <a:noAutofit/>
          </a:bodyPr>
          <a:lstStyle/>
          <a:p>
            <a:pPr algn="ctr"/>
            <a:r>
              <a:rPr lang="en-US" sz="4400" dirty="0"/>
              <a:t>Discussion: Cloud Computing for an AI First Future </a:t>
            </a:r>
          </a:p>
        </p:txBody>
      </p:sp>
      <p:pic>
        <p:nvPicPr>
          <p:cNvPr id="1026" name="Picture 2" descr="http://cloudresearch.org/workshops/wp-content/uploads/skavsjoholm_partner.jpg">
            <a:extLst>
              <a:ext uri="{FF2B5EF4-FFF2-40B4-BE49-F238E27FC236}">
                <a16:creationId xmlns:a16="http://schemas.microsoft.com/office/drawing/2014/main" id="{8157A668-ACA6-48E3-B9E8-3362A2555D1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58210" y="3352602"/>
            <a:ext cx="7694004" cy="2348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901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6E75C7-B2B4-47D2-8374-6889B85E8B98}"/>
              </a:ext>
            </a:extLst>
          </p:cNvPr>
          <p:cNvSpPr>
            <a:spLocks noGrp="1"/>
          </p:cNvSpPr>
          <p:nvPr>
            <p:ph type="title"/>
          </p:nvPr>
        </p:nvSpPr>
        <p:spPr>
          <a:xfrm>
            <a:off x="838200" y="61853"/>
            <a:ext cx="10515600" cy="926916"/>
          </a:xfrm>
        </p:spPr>
        <p:txBody>
          <a:bodyPr/>
          <a:lstStyle/>
          <a:p>
            <a:r>
              <a:rPr lang="en-US" dirty="0"/>
              <a:t>Cloud Computing for an AI First Future </a:t>
            </a:r>
          </a:p>
        </p:txBody>
      </p:sp>
      <p:sp>
        <p:nvSpPr>
          <p:cNvPr id="3" name="Content Placeholder 2">
            <a:extLst>
              <a:ext uri="{FF2B5EF4-FFF2-40B4-BE49-F238E27FC236}">
                <a16:creationId xmlns:a16="http://schemas.microsoft.com/office/drawing/2014/main" id="{258CBCB5-49A3-46F8-A402-415C3594DCD8}"/>
              </a:ext>
            </a:extLst>
          </p:cNvPr>
          <p:cNvSpPr>
            <a:spLocks noGrp="1"/>
          </p:cNvSpPr>
          <p:nvPr>
            <p:ph idx="1"/>
          </p:nvPr>
        </p:nvSpPr>
        <p:spPr>
          <a:xfrm>
            <a:off x="562708" y="879230"/>
            <a:ext cx="11438792" cy="5161085"/>
          </a:xfrm>
        </p:spPr>
        <p:txBody>
          <a:bodyPr>
            <a:normAutofit fontScale="92500" lnSpcReduction="10000"/>
          </a:bodyPr>
          <a:lstStyle/>
          <a:p>
            <a:r>
              <a:rPr lang="en-US" dirty="0"/>
              <a:t>Artificial Intelligence is a dominant disruptive technology affecting all our activities including business, education, research, and society.</a:t>
            </a:r>
          </a:p>
          <a:p>
            <a:r>
              <a:rPr lang="en-US" dirty="0"/>
              <a:t> Further,  several companies have proposed AI first strategies. </a:t>
            </a:r>
          </a:p>
          <a:p>
            <a:r>
              <a:rPr lang="en-US" dirty="0"/>
              <a:t>The AI disruption is typically associated with big data coming from edge, repositories or sophisticated scientific instruments such as telescopes, light sources and gene sequencers. </a:t>
            </a:r>
          </a:p>
          <a:p>
            <a:r>
              <a:rPr lang="en-US" dirty="0"/>
              <a:t>AI First requires mammoth computing resources such as clouds, supercomputers, hyperscale systems and their distributed integration. </a:t>
            </a:r>
          </a:p>
          <a:p>
            <a:r>
              <a:rPr lang="en-US" dirty="0"/>
              <a:t>AI First clouds are related to High Performance Computing HPC -- Cloud or Big Data integration/convergence</a:t>
            </a:r>
          </a:p>
          <a:p>
            <a:r>
              <a:rPr lang="en-US" dirty="0"/>
              <a:t>This panel could examine the driving applications and their implication for hardware and software infrastructure.</a:t>
            </a:r>
          </a:p>
          <a:p>
            <a:r>
              <a:rPr lang="en-US" dirty="0"/>
              <a:t>Panel can look at type of hardware suitable for AI First clouds</a:t>
            </a:r>
          </a:p>
          <a:p>
            <a:endParaRPr lang="en-US" dirty="0"/>
          </a:p>
        </p:txBody>
      </p:sp>
      <p:sp>
        <p:nvSpPr>
          <p:cNvPr id="4" name="Date Placeholder 3">
            <a:extLst>
              <a:ext uri="{FF2B5EF4-FFF2-40B4-BE49-F238E27FC236}">
                <a16:creationId xmlns:a16="http://schemas.microsoft.com/office/drawing/2014/main" id="{3E0FF07E-245B-436C-90DC-9A7ED794DA11}"/>
              </a:ext>
            </a:extLst>
          </p:cNvPr>
          <p:cNvSpPr>
            <a:spLocks noGrp="1"/>
          </p:cNvSpPr>
          <p:nvPr>
            <p:ph type="dt" sz="half" idx="10"/>
          </p:nvPr>
        </p:nvSpPr>
        <p:spPr/>
        <p:txBody>
          <a:bodyPr/>
          <a:lstStyle/>
          <a:p>
            <a:fld id="{0105E2CA-3D1B-40B7-AEAA-5DA74A30CD9D}" type="datetime1">
              <a:rPr lang="en-US" smtClean="0">
                <a:solidFill>
                  <a:prstClr val="black">
                    <a:tint val="75000"/>
                  </a:prstClr>
                </a:solidFill>
              </a:rPr>
              <a:t>6/14/2018</a:t>
            </a:fld>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id="{F82E15CF-04F1-40D4-B21B-B78A7667589B}"/>
              </a:ext>
            </a:extLst>
          </p:cNvPr>
          <p:cNvSpPr>
            <a:spLocks noGrp="1"/>
          </p:cNvSpPr>
          <p:nvPr>
            <p:ph type="sldNum" sz="quarter" idx="12"/>
          </p:nvPr>
        </p:nvSpPr>
        <p:spPr/>
        <p:txBody>
          <a:bodyPr/>
          <a:lstStyle/>
          <a:p>
            <a:fld id="{82E86CF4-AA86-488B-9245-79D3DE5D9F5C}" type="slidenum">
              <a:rPr lang="en-US" smtClean="0">
                <a:solidFill>
                  <a:prstClr val="black">
                    <a:tint val="75000"/>
                  </a:prstClr>
                </a:solidFill>
              </a:rPr>
              <a:pPr/>
              <a:t>2</a:t>
            </a:fld>
            <a:endParaRPr lang="en-US">
              <a:solidFill>
                <a:prstClr val="black">
                  <a:tint val="75000"/>
                </a:prstClr>
              </a:solidFill>
            </a:endParaRPr>
          </a:p>
        </p:txBody>
      </p:sp>
    </p:spTree>
    <p:extLst>
      <p:ext uri="{BB962C8B-B14F-4D97-AF65-F5344CB8AC3E}">
        <p14:creationId xmlns:p14="http://schemas.microsoft.com/office/powerpoint/2010/main" val="3855840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CEFAC-7AA4-4B91-9276-EE9CC3794DDF}"/>
              </a:ext>
            </a:extLst>
          </p:cNvPr>
          <p:cNvSpPr>
            <a:spLocks noGrp="1"/>
          </p:cNvSpPr>
          <p:nvPr>
            <p:ph type="title"/>
          </p:nvPr>
        </p:nvSpPr>
        <p:spPr>
          <a:xfrm>
            <a:off x="719666" y="-39130"/>
            <a:ext cx="10515600" cy="1325563"/>
          </a:xfrm>
        </p:spPr>
        <p:txBody>
          <a:bodyPr/>
          <a:lstStyle/>
          <a:p>
            <a:r>
              <a:rPr lang="en-US" dirty="0"/>
              <a:t>Summit Supercomputer</a:t>
            </a:r>
          </a:p>
        </p:txBody>
      </p:sp>
      <p:sp>
        <p:nvSpPr>
          <p:cNvPr id="3" name="Content Placeholder 2">
            <a:extLst>
              <a:ext uri="{FF2B5EF4-FFF2-40B4-BE49-F238E27FC236}">
                <a16:creationId xmlns:a16="http://schemas.microsoft.com/office/drawing/2014/main" id="{48030E06-349D-4982-8120-960287931FE1}"/>
              </a:ext>
            </a:extLst>
          </p:cNvPr>
          <p:cNvSpPr>
            <a:spLocks noGrp="1"/>
          </p:cNvSpPr>
          <p:nvPr>
            <p:ph idx="1"/>
          </p:nvPr>
        </p:nvSpPr>
        <p:spPr>
          <a:xfrm>
            <a:off x="0" y="864091"/>
            <a:ext cx="12192000" cy="4351338"/>
          </a:xfrm>
        </p:spPr>
        <p:txBody>
          <a:bodyPr/>
          <a:lstStyle/>
          <a:p>
            <a:r>
              <a:rPr lang="en-US" dirty="0"/>
              <a:t>Oak Ridge</a:t>
            </a:r>
          </a:p>
          <a:p>
            <a:r>
              <a:rPr lang="en-US" dirty="0"/>
              <a:t>Architecture: 4,608 compute servers, each containing two 22-core IBM Power9 processors and six NVIDIA Tesla V100 graphics processing unit accelerators, </a:t>
            </a:r>
          </a:p>
          <a:p>
            <a:pPr lvl="1"/>
            <a:r>
              <a:rPr lang="en-US" dirty="0"/>
              <a:t>Power	15 MW</a:t>
            </a:r>
          </a:p>
          <a:p>
            <a:pPr lvl="1"/>
            <a:r>
              <a:rPr lang="en-US" dirty="0"/>
              <a:t>Storage	250 PB</a:t>
            </a:r>
          </a:p>
          <a:p>
            <a:pPr lvl="1"/>
            <a:r>
              <a:rPr lang="en-US" dirty="0" err="1"/>
              <a:t>Infiniband</a:t>
            </a:r>
            <a:endParaRPr lang="en-US" dirty="0"/>
          </a:p>
          <a:p>
            <a:pPr lvl="1"/>
            <a:r>
              <a:rPr lang="en-US" dirty="0"/>
              <a:t>NVLINK</a:t>
            </a:r>
          </a:p>
          <a:p>
            <a:r>
              <a:rPr lang="en-US" dirty="0"/>
              <a:t>Note AI First </a:t>
            </a:r>
            <a:br>
              <a:rPr lang="en-US" dirty="0"/>
            </a:br>
            <a:r>
              <a:rPr lang="en-US" dirty="0"/>
              <a:t>“smartest” adjective</a:t>
            </a:r>
          </a:p>
        </p:txBody>
      </p:sp>
      <p:sp>
        <p:nvSpPr>
          <p:cNvPr id="4" name="Date Placeholder 3">
            <a:extLst>
              <a:ext uri="{FF2B5EF4-FFF2-40B4-BE49-F238E27FC236}">
                <a16:creationId xmlns:a16="http://schemas.microsoft.com/office/drawing/2014/main" id="{B4F96B48-30F4-4FDA-9F26-1D6913DC9AD1}"/>
              </a:ext>
            </a:extLst>
          </p:cNvPr>
          <p:cNvSpPr>
            <a:spLocks noGrp="1"/>
          </p:cNvSpPr>
          <p:nvPr>
            <p:ph type="dt" sz="half" idx="10"/>
          </p:nvPr>
        </p:nvSpPr>
        <p:spPr/>
        <p:txBody>
          <a:bodyPr/>
          <a:lstStyle/>
          <a:p>
            <a:fld id="{0105E2CA-3D1B-40B7-AEAA-5DA74A30CD9D}" type="datetime1">
              <a:rPr lang="en-US" smtClean="0">
                <a:solidFill>
                  <a:prstClr val="black">
                    <a:tint val="75000"/>
                  </a:prstClr>
                </a:solidFill>
              </a:rPr>
              <a:t>6/14/2018</a:t>
            </a:fld>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id="{0FE8482E-9A84-409D-8C10-55DCDF8B2AA5}"/>
              </a:ext>
            </a:extLst>
          </p:cNvPr>
          <p:cNvSpPr>
            <a:spLocks noGrp="1"/>
          </p:cNvSpPr>
          <p:nvPr>
            <p:ph type="sldNum" sz="quarter" idx="12"/>
          </p:nvPr>
        </p:nvSpPr>
        <p:spPr/>
        <p:txBody>
          <a:bodyPr/>
          <a:lstStyle/>
          <a:p>
            <a:fld id="{82E86CF4-AA86-488B-9245-79D3DE5D9F5C}" type="slidenum">
              <a:rPr lang="en-US" smtClean="0">
                <a:solidFill>
                  <a:prstClr val="black">
                    <a:tint val="75000"/>
                  </a:prstClr>
                </a:solidFill>
              </a:rPr>
              <a:pPr/>
              <a:t>3</a:t>
            </a:fld>
            <a:endParaRPr lang="en-US">
              <a:solidFill>
                <a:prstClr val="black">
                  <a:tint val="75000"/>
                </a:prstClr>
              </a:solidFill>
            </a:endParaRPr>
          </a:p>
        </p:txBody>
      </p:sp>
      <p:pic>
        <p:nvPicPr>
          <p:cNvPr id="8" name="Picture 7">
            <a:extLst>
              <a:ext uri="{FF2B5EF4-FFF2-40B4-BE49-F238E27FC236}">
                <a16:creationId xmlns:a16="http://schemas.microsoft.com/office/drawing/2014/main" id="{0F11BAF0-4333-44C5-AE90-CC1D6E91C3D9}"/>
              </a:ext>
            </a:extLst>
          </p:cNvPr>
          <p:cNvPicPr>
            <a:picLocks noChangeAspect="1"/>
          </p:cNvPicPr>
          <p:nvPr/>
        </p:nvPicPr>
        <p:blipFill>
          <a:blip r:embed="rId2"/>
          <a:stretch>
            <a:fillRect/>
          </a:stretch>
        </p:blipFill>
        <p:spPr>
          <a:xfrm>
            <a:off x="3472206" y="2995903"/>
            <a:ext cx="8719794" cy="3862097"/>
          </a:xfrm>
          <a:prstGeom prst="rect">
            <a:avLst/>
          </a:prstGeom>
        </p:spPr>
      </p:pic>
    </p:spTree>
    <p:extLst>
      <p:ext uri="{BB962C8B-B14F-4D97-AF65-F5344CB8AC3E}">
        <p14:creationId xmlns:p14="http://schemas.microsoft.com/office/powerpoint/2010/main" val="1957105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65BD4-5E2E-42E9-82AE-53907FCF5100}"/>
              </a:ext>
            </a:extLst>
          </p:cNvPr>
          <p:cNvSpPr>
            <a:spLocks noGrp="1"/>
          </p:cNvSpPr>
          <p:nvPr>
            <p:ph type="title"/>
          </p:nvPr>
        </p:nvSpPr>
        <p:spPr>
          <a:xfrm>
            <a:off x="289700" y="84864"/>
            <a:ext cx="11295609" cy="740661"/>
          </a:xfrm>
        </p:spPr>
        <p:txBody>
          <a:bodyPr>
            <a:normAutofit fontScale="90000"/>
          </a:bodyPr>
          <a:lstStyle/>
          <a:p>
            <a:pPr algn="ctr"/>
            <a:r>
              <a:rPr lang="en-US" dirty="0"/>
              <a:t>Big Data and Simulation Difficulty in Parallelism</a:t>
            </a:r>
            <a:br>
              <a:rPr lang="en-US" dirty="0"/>
            </a:br>
            <a:r>
              <a:rPr lang="en-US" sz="3100" dirty="0">
                <a:solidFill>
                  <a:srgbClr val="FF0000"/>
                </a:solidFill>
              </a:rPr>
              <a:t>Size of Synchronization constraints</a:t>
            </a:r>
            <a:endParaRPr lang="en-US" dirty="0">
              <a:solidFill>
                <a:srgbClr val="FF0000"/>
              </a:solidFill>
            </a:endParaRPr>
          </a:p>
        </p:txBody>
      </p:sp>
      <p:sp>
        <p:nvSpPr>
          <p:cNvPr id="3" name="Content Placeholder 2">
            <a:extLst>
              <a:ext uri="{FF2B5EF4-FFF2-40B4-BE49-F238E27FC236}">
                <a16:creationId xmlns:a16="http://schemas.microsoft.com/office/drawing/2014/main" id="{72E42E56-1EA1-4AB2-B9B1-D49D7BE35A75}"/>
              </a:ext>
            </a:extLst>
          </p:cNvPr>
          <p:cNvSpPr>
            <a:spLocks noGrp="1"/>
          </p:cNvSpPr>
          <p:nvPr>
            <p:ph idx="1"/>
          </p:nvPr>
        </p:nvSpPr>
        <p:spPr>
          <a:xfrm>
            <a:off x="410138" y="5407667"/>
            <a:ext cx="8490332" cy="815710"/>
          </a:xfrm>
          <a:ln w="19050">
            <a:solidFill>
              <a:schemeClr val="tx1"/>
            </a:solidFill>
          </a:ln>
        </p:spPr>
        <p:txBody>
          <a:bodyPr tIns="91440" bIns="91440">
            <a:normAutofit fontScale="77500" lnSpcReduction="20000"/>
          </a:bodyPr>
          <a:lstStyle/>
          <a:p>
            <a:pPr marL="0" indent="0" algn="ctr">
              <a:buNone/>
            </a:pPr>
            <a:r>
              <a:rPr lang="en-US" b="1" dirty="0"/>
              <a:t>Just two problem characteristics</a:t>
            </a:r>
          </a:p>
          <a:p>
            <a:pPr marL="0" indent="0" algn="ctr">
              <a:buNone/>
            </a:pPr>
            <a:r>
              <a:rPr lang="en-US" b="1" dirty="0"/>
              <a:t>There is also data/compute distribution seen in grid/edge computing</a:t>
            </a:r>
          </a:p>
        </p:txBody>
      </p:sp>
      <p:sp>
        <p:nvSpPr>
          <p:cNvPr id="4" name="Date Placeholder 3">
            <a:extLst>
              <a:ext uri="{FF2B5EF4-FFF2-40B4-BE49-F238E27FC236}">
                <a16:creationId xmlns:a16="http://schemas.microsoft.com/office/drawing/2014/main" id="{BEC49A1F-AEFC-4CFC-BDE8-9B448D0E935E}"/>
              </a:ext>
            </a:extLst>
          </p:cNvPr>
          <p:cNvSpPr>
            <a:spLocks noGrp="1"/>
          </p:cNvSpPr>
          <p:nvPr>
            <p:ph type="dt" sz="half" idx="10"/>
          </p:nvPr>
        </p:nvSpPr>
        <p:spPr/>
        <p:txBody>
          <a:bodyPr/>
          <a:lstStyle/>
          <a:p>
            <a:fld id="{264657A4-5B8E-40FD-BF74-3AF6AB2DE442}" type="datetime1">
              <a:rPr lang="en-US" smtClean="0">
                <a:solidFill>
                  <a:prstClr val="black">
                    <a:tint val="75000"/>
                  </a:prstClr>
                </a:solidFill>
              </a:rPr>
              <a:t>6/14/2018</a:t>
            </a:fld>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id="{489E0A37-7CE1-4DF1-BBFD-8A65CEF05664}"/>
              </a:ext>
            </a:extLst>
          </p:cNvPr>
          <p:cNvSpPr>
            <a:spLocks noGrp="1"/>
          </p:cNvSpPr>
          <p:nvPr>
            <p:ph type="sldNum" sz="quarter" idx="12"/>
          </p:nvPr>
        </p:nvSpPr>
        <p:spPr/>
        <p:txBody>
          <a:bodyPr/>
          <a:lstStyle/>
          <a:p>
            <a:fld id="{82E86CF4-AA86-488B-9245-79D3DE5D9F5C}" type="slidenum">
              <a:rPr lang="en-US" smtClean="0">
                <a:solidFill>
                  <a:prstClr val="black">
                    <a:tint val="75000"/>
                  </a:prstClr>
                </a:solidFill>
              </a:rPr>
              <a:pPr/>
              <a:t>4</a:t>
            </a:fld>
            <a:endParaRPr lang="en-US">
              <a:solidFill>
                <a:prstClr val="black">
                  <a:tint val="75000"/>
                </a:prstClr>
              </a:solidFill>
            </a:endParaRPr>
          </a:p>
        </p:txBody>
      </p:sp>
      <p:grpSp>
        <p:nvGrpSpPr>
          <p:cNvPr id="9" name="Group 8">
            <a:extLst>
              <a:ext uri="{FF2B5EF4-FFF2-40B4-BE49-F238E27FC236}">
                <a16:creationId xmlns:a16="http://schemas.microsoft.com/office/drawing/2014/main" id="{7ADA573E-EAF5-41DF-95B3-9CB841BD4E07}"/>
              </a:ext>
            </a:extLst>
          </p:cNvPr>
          <p:cNvGrpSpPr/>
          <p:nvPr/>
        </p:nvGrpSpPr>
        <p:grpSpPr>
          <a:xfrm>
            <a:off x="1041991" y="681037"/>
            <a:ext cx="10002284" cy="0"/>
            <a:chOff x="1041991" y="681037"/>
            <a:chExt cx="10002284" cy="0"/>
          </a:xfrm>
        </p:grpSpPr>
        <p:cxnSp>
          <p:nvCxnSpPr>
            <p:cNvPr id="7" name="Straight Arrow Connector 6">
              <a:extLst>
                <a:ext uri="{FF2B5EF4-FFF2-40B4-BE49-F238E27FC236}">
                  <a16:creationId xmlns:a16="http://schemas.microsoft.com/office/drawing/2014/main" id="{77B3D73B-63B7-413F-9BAA-70AB4A187844}"/>
                </a:ext>
              </a:extLst>
            </p:cNvPr>
            <p:cNvCxnSpPr/>
            <p:nvPr/>
          </p:nvCxnSpPr>
          <p:spPr>
            <a:xfrm>
              <a:off x="1041991" y="681037"/>
              <a:ext cx="1913861"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D70B65D-B9F2-4195-AD10-9D76488E31C4}"/>
                </a:ext>
              </a:extLst>
            </p:cNvPr>
            <p:cNvCxnSpPr/>
            <p:nvPr/>
          </p:nvCxnSpPr>
          <p:spPr>
            <a:xfrm>
              <a:off x="9130414" y="681037"/>
              <a:ext cx="1913861"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
        <p:nvSpPr>
          <p:cNvPr id="10" name="TextBox 9">
            <a:extLst>
              <a:ext uri="{FF2B5EF4-FFF2-40B4-BE49-F238E27FC236}">
                <a16:creationId xmlns:a16="http://schemas.microsoft.com/office/drawing/2014/main" id="{41AD01AF-CA24-49F8-B2C0-6CFC8E5E1712}"/>
              </a:ext>
            </a:extLst>
          </p:cNvPr>
          <p:cNvSpPr txBox="1"/>
          <p:nvPr/>
        </p:nvSpPr>
        <p:spPr>
          <a:xfrm>
            <a:off x="805152" y="2849769"/>
            <a:ext cx="3025251" cy="707886"/>
          </a:xfrm>
          <a:prstGeom prst="rect">
            <a:avLst/>
          </a:prstGeom>
          <a:noFill/>
          <a:ln w="12700">
            <a:solidFill>
              <a:schemeClr val="tx1"/>
            </a:solidFill>
          </a:ln>
        </p:spPr>
        <p:txBody>
          <a:bodyPr wrap="square" rtlCol="0">
            <a:spAutoFit/>
          </a:bodyPr>
          <a:lstStyle/>
          <a:p>
            <a:r>
              <a:rPr lang="en-US" sz="2000" b="1" dirty="0"/>
              <a:t>Pleasingly Parallel</a:t>
            </a:r>
          </a:p>
          <a:p>
            <a:r>
              <a:rPr lang="en-US" sz="2000" b="1" dirty="0"/>
              <a:t>Often independent events</a:t>
            </a:r>
          </a:p>
        </p:txBody>
      </p:sp>
      <p:sp>
        <p:nvSpPr>
          <p:cNvPr id="11" name="TextBox 10">
            <a:extLst>
              <a:ext uri="{FF2B5EF4-FFF2-40B4-BE49-F238E27FC236}">
                <a16:creationId xmlns:a16="http://schemas.microsoft.com/office/drawing/2014/main" id="{7CB3B4AF-3C5F-4FA5-9AAB-2D5CFAEE2B27}"/>
              </a:ext>
            </a:extLst>
          </p:cNvPr>
          <p:cNvSpPr txBox="1"/>
          <p:nvPr/>
        </p:nvSpPr>
        <p:spPr>
          <a:xfrm>
            <a:off x="1433493" y="1976376"/>
            <a:ext cx="2295156" cy="707886"/>
          </a:xfrm>
          <a:prstGeom prst="rect">
            <a:avLst/>
          </a:prstGeom>
          <a:noFill/>
          <a:ln w="12700">
            <a:solidFill>
              <a:schemeClr val="tx1"/>
            </a:solidFill>
          </a:ln>
        </p:spPr>
        <p:txBody>
          <a:bodyPr wrap="square" rtlCol="0">
            <a:spAutoFit/>
          </a:bodyPr>
          <a:lstStyle/>
          <a:p>
            <a:r>
              <a:rPr lang="en-US" sz="2000" b="1" dirty="0"/>
              <a:t>MapReduce as in scalable databases</a:t>
            </a:r>
          </a:p>
        </p:txBody>
      </p:sp>
      <p:sp>
        <p:nvSpPr>
          <p:cNvPr id="12" name="TextBox 11">
            <a:extLst>
              <a:ext uri="{FF2B5EF4-FFF2-40B4-BE49-F238E27FC236}">
                <a16:creationId xmlns:a16="http://schemas.microsoft.com/office/drawing/2014/main" id="{D2E1B34B-ABE5-46D1-A43B-FC8FAD87576E}"/>
              </a:ext>
            </a:extLst>
          </p:cNvPr>
          <p:cNvSpPr txBox="1"/>
          <p:nvPr/>
        </p:nvSpPr>
        <p:spPr>
          <a:xfrm>
            <a:off x="7665720" y="3996806"/>
            <a:ext cx="3086100" cy="400110"/>
          </a:xfrm>
          <a:prstGeom prst="rect">
            <a:avLst/>
          </a:prstGeom>
          <a:noFill/>
          <a:ln w="12700">
            <a:solidFill>
              <a:schemeClr val="tx1"/>
            </a:solidFill>
          </a:ln>
        </p:spPr>
        <p:txBody>
          <a:bodyPr wrap="square" rtlCol="0">
            <a:spAutoFit/>
          </a:bodyPr>
          <a:lstStyle/>
          <a:p>
            <a:r>
              <a:rPr lang="en-US" sz="2000" b="1" dirty="0"/>
              <a:t>Structured Adaptive Sparse</a:t>
            </a:r>
          </a:p>
        </p:txBody>
      </p:sp>
      <p:sp>
        <p:nvSpPr>
          <p:cNvPr id="13" name="TextBox 12">
            <a:extLst>
              <a:ext uri="{FF2B5EF4-FFF2-40B4-BE49-F238E27FC236}">
                <a16:creationId xmlns:a16="http://schemas.microsoft.com/office/drawing/2014/main" id="{392A4BC5-8129-431A-A6BF-8FBF459C27ED}"/>
              </a:ext>
            </a:extLst>
          </p:cNvPr>
          <p:cNvSpPr txBox="1"/>
          <p:nvPr/>
        </p:nvSpPr>
        <p:spPr>
          <a:xfrm>
            <a:off x="979693" y="798196"/>
            <a:ext cx="1933649" cy="400110"/>
          </a:xfrm>
          <a:prstGeom prst="rect">
            <a:avLst/>
          </a:prstGeom>
          <a:noFill/>
          <a:ln w="12700">
            <a:solidFill>
              <a:schemeClr val="tx1"/>
            </a:solidFill>
          </a:ln>
        </p:spPr>
        <p:txBody>
          <a:bodyPr wrap="square" rtlCol="0">
            <a:spAutoFit/>
          </a:bodyPr>
          <a:lstStyle/>
          <a:p>
            <a:r>
              <a:rPr lang="en-US" sz="2000" b="1" dirty="0">
                <a:solidFill>
                  <a:srgbClr val="FF0000"/>
                </a:solidFill>
              </a:rPr>
              <a:t>Loosely Coupled</a:t>
            </a:r>
          </a:p>
        </p:txBody>
      </p:sp>
      <p:sp>
        <p:nvSpPr>
          <p:cNvPr id="14" name="TextBox 13">
            <a:extLst>
              <a:ext uri="{FF2B5EF4-FFF2-40B4-BE49-F238E27FC236}">
                <a16:creationId xmlns:a16="http://schemas.microsoft.com/office/drawing/2014/main" id="{A8670B53-85F0-476E-A42A-AEBE48A84A67}"/>
              </a:ext>
            </a:extLst>
          </p:cNvPr>
          <p:cNvSpPr txBox="1"/>
          <p:nvPr/>
        </p:nvSpPr>
        <p:spPr>
          <a:xfrm>
            <a:off x="9680353" y="4548348"/>
            <a:ext cx="1584251" cy="707886"/>
          </a:xfrm>
          <a:prstGeom prst="rect">
            <a:avLst/>
          </a:prstGeom>
          <a:noFill/>
          <a:ln w="12700">
            <a:solidFill>
              <a:schemeClr val="tx1"/>
            </a:solidFill>
          </a:ln>
        </p:spPr>
        <p:txBody>
          <a:bodyPr wrap="square" rtlCol="0">
            <a:spAutoFit/>
          </a:bodyPr>
          <a:lstStyle/>
          <a:p>
            <a:r>
              <a:rPr lang="en-US" sz="2000" b="1" dirty="0"/>
              <a:t>Largest scale simulations</a:t>
            </a:r>
          </a:p>
        </p:txBody>
      </p:sp>
      <p:sp>
        <p:nvSpPr>
          <p:cNvPr id="15" name="TextBox 14">
            <a:extLst>
              <a:ext uri="{FF2B5EF4-FFF2-40B4-BE49-F238E27FC236}">
                <a16:creationId xmlns:a16="http://schemas.microsoft.com/office/drawing/2014/main" id="{3C57386F-E56D-42BF-B83B-9416B2E6DC39}"/>
              </a:ext>
            </a:extLst>
          </p:cNvPr>
          <p:cNvSpPr txBox="1"/>
          <p:nvPr/>
        </p:nvSpPr>
        <p:spPr>
          <a:xfrm>
            <a:off x="1780218" y="3724999"/>
            <a:ext cx="2214525" cy="707886"/>
          </a:xfrm>
          <a:prstGeom prst="rect">
            <a:avLst/>
          </a:prstGeom>
          <a:noFill/>
          <a:ln w="12700">
            <a:solidFill>
              <a:schemeClr val="tx1"/>
            </a:solidFill>
          </a:ln>
        </p:spPr>
        <p:txBody>
          <a:bodyPr wrap="square" rtlCol="0">
            <a:spAutoFit/>
          </a:bodyPr>
          <a:lstStyle/>
          <a:p>
            <a:r>
              <a:rPr lang="en-US" sz="2000" b="1" dirty="0">
                <a:solidFill>
                  <a:srgbClr val="FF0000"/>
                </a:solidFill>
              </a:rPr>
              <a:t>Current major Big Data category</a:t>
            </a:r>
          </a:p>
        </p:txBody>
      </p:sp>
      <p:sp>
        <p:nvSpPr>
          <p:cNvPr id="16" name="TextBox 15">
            <a:extLst>
              <a:ext uri="{FF2B5EF4-FFF2-40B4-BE49-F238E27FC236}">
                <a16:creationId xmlns:a16="http://schemas.microsoft.com/office/drawing/2014/main" id="{79D1BBCB-0CF0-4F5E-B30A-DB9580FD8E25}"/>
              </a:ext>
            </a:extLst>
          </p:cNvPr>
          <p:cNvSpPr txBox="1"/>
          <p:nvPr/>
        </p:nvSpPr>
        <p:spPr>
          <a:xfrm>
            <a:off x="962149" y="1384187"/>
            <a:ext cx="2214525" cy="400110"/>
          </a:xfrm>
          <a:prstGeom prst="rect">
            <a:avLst/>
          </a:prstGeom>
          <a:noFill/>
          <a:ln w="12700">
            <a:solidFill>
              <a:schemeClr val="tx1"/>
            </a:solidFill>
          </a:ln>
        </p:spPr>
        <p:txBody>
          <a:bodyPr wrap="square" rtlCol="0">
            <a:spAutoFit/>
          </a:bodyPr>
          <a:lstStyle/>
          <a:p>
            <a:r>
              <a:rPr lang="en-US" sz="2000" b="1" dirty="0">
                <a:solidFill>
                  <a:srgbClr val="6600CC"/>
                </a:solidFill>
              </a:rPr>
              <a:t>Commodity Clouds</a:t>
            </a:r>
          </a:p>
        </p:txBody>
      </p:sp>
      <p:sp>
        <p:nvSpPr>
          <p:cNvPr id="17" name="TextBox 16">
            <a:extLst>
              <a:ext uri="{FF2B5EF4-FFF2-40B4-BE49-F238E27FC236}">
                <a16:creationId xmlns:a16="http://schemas.microsoft.com/office/drawing/2014/main" id="{C64279C3-DBB0-47BA-B044-51961CD19E54}"/>
              </a:ext>
            </a:extLst>
          </p:cNvPr>
          <p:cNvSpPr txBox="1"/>
          <p:nvPr/>
        </p:nvSpPr>
        <p:spPr>
          <a:xfrm>
            <a:off x="4330832" y="1223085"/>
            <a:ext cx="3566042" cy="707886"/>
          </a:xfrm>
          <a:prstGeom prst="rect">
            <a:avLst/>
          </a:prstGeom>
          <a:noFill/>
          <a:ln w="12700">
            <a:solidFill>
              <a:schemeClr val="tx1"/>
            </a:solidFill>
          </a:ln>
        </p:spPr>
        <p:txBody>
          <a:bodyPr wrap="square" rtlCol="0">
            <a:spAutoFit/>
          </a:bodyPr>
          <a:lstStyle/>
          <a:p>
            <a:pPr algn="ctr"/>
            <a:r>
              <a:rPr lang="en-US" sz="2000" b="1" dirty="0">
                <a:solidFill>
                  <a:srgbClr val="6600CC"/>
                </a:solidFill>
              </a:rPr>
              <a:t>HPC Clouds: Accelerators</a:t>
            </a:r>
          </a:p>
          <a:p>
            <a:pPr algn="ctr"/>
            <a:r>
              <a:rPr lang="en-US" sz="2000" b="1" dirty="0">
                <a:solidFill>
                  <a:srgbClr val="6600CC"/>
                </a:solidFill>
              </a:rPr>
              <a:t>High Performance Interconnect</a:t>
            </a:r>
          </a:p>
        </p:txBody>
      </p:sp>
      <p:sp>
        <p:nvSpPr>
          <p:cNvPr id="18" name="TextBox 17">
            <a:extLst>
              <a:ext uri="{FF2B5EF4-FFF2-40B4-BE49-F238E27FC236}">
                <a16:creationId xmlns:a16="http://schemas.microsoft.com/office/drawing/2014/main" id="{FCDEF111-9B75-463E-A167-2DD04AC537AC}"/>
              </a:ext>
            </a:extLst>
          </p:cNvPr>
          <p:cNvSpPr txBox="1"/>
          <p:nvPr/>
        </p:nvSpPr>
        <p:spPr>
          <a:xfrm>
            <a:off x="9018820" y="5546566"/>
            <a:ext cx="2907318" cy="400110"/>
          </a:xfrm>
          <a:prstGeom prst="rect">
            <a:avLst/>
          </a:prstGeom>
          <a:noFill/>
          <a:ln w="12700">
            <a:solidFill>
              <a:schemeClr val="tx1"/>
            </a:solidFill>
          </a:ln>
        </p:spPr>
        <p:txBody>
          <a:bodyPr wrap="square" rtlCol="0">
            <a:spAutoFit/>
          </a:bodyPr>
          <a:lstStyle/>
          <a:p>
            <a:r>
              <a:rPr lang="en-US" sz="2000" b="1" dirty="0">
                <a:solidFill>
                  <a:srgbClr val="6600CC"/>
                </a:solidFill>
              </a:rPr>
              <a:t>Exascale Supercomputers</a:t>
            </a:r>
          </a:p>
        </p:txBody>
      </p:sp>
      <p:sp>
        <p:nvSpPr>
          <p:cNvPr id="19" name="TextBox 18">
            <a:extLst>
              <a:ext uri="{FF2B5EF4-FFF2-40B4-BE49-F238E27FC236}">
                <a16:creationId xmlns:a16="http://schemas.microsoft.com/office/drawing/2014/main" id="{2410FD25-1DEF-47C4-9F7C-458B0A3BBB5B}"/>
              </a:ext>
            </a:extLst>
          </p:cNvPr>
          <p:cNvSpPr txBox="1"/>
          <p:nvPr/>
        </p:nvSpPr>
        <p:spPr>
          <a:xfrm>
            <a:off x="4247557" y="2172865"/>
            <a:ext cx="1848443" cy="1323439"/>
          </a:xfrm>
          <a:prstGeom prst="rect">
            <a:avLst/>
          </a:prstGeom>
          <a:noFill/>
          <a:ln w="12700">
            <a:solidFill>
              <a:schemeClr val="tx1"/>
            </a:solidFill>
          </a:ln>
        </p:spPr>
        <p:txBody>
          <a:bodyPr wrap="square" rtlCol="0">
            <a:spAutoFit/>
          </a:bodyPr>
          <a:lstStyle/>
          <a:p>
            <a:r>
              <a:rPr lang="en-US" sz="2000" b="1" dirty="0"/>
              <a:t>Global Machine Learning</a:t>
            </a:r>
          </a:p>
          <a:p>
            <a:r>
              <a:rPr lang="en-US" sz="2000" b="1" dirty="0"/>
              <a:t>e.g. parallel clustering </a:t>
            </a:r>
          </a:p>
        </p:txBody>
      </p:sp>
      <p:sp>
        <p:nvSpPr>
          <p:cNvPr id="20" name="TextBox 19">
            <a:extLst>
              <a:ext uri="{FF2B5EF4-FFF2-40B4-BE49-F238E27FC236}">
                <a16:creationId xmlns:a16="http://schemas.microsoft.com/office/drawing/2014/main" id="{7956D980-7E8A-4814-ADE1-8EFECCC23E6D}"/>
              </a:ext>
            </a:extLst>
          </p:cNvPr>
          <p:cNvSpPr txBox="1"/>
          <p:nvPr/>
        </p:nvSpPr>
        <p:spPr>
          <a:xfrm>
            <a:off x="6241163" y="2215008"/>
            <a:ext cx="1940737" cy="400110"/>
          </a:xfrm>
          <a:prstGeom prst="rect">
            <a:avLst/>
          </a:prstGeom>
          <a:noFill/>
          <a:ln w="12700">
            <a:solidFill>
              <a:schemeClr val="tx1"/>
            </a:solidFill>
          </a:ln>
        </p:spPr>
        <p:txBody>
          <a:bodyPr wrap="square" rtlCol="0">
            <a:spAutoFit/>
          </a:bodyPr>
          <a:lstStyle/>
          <a:p>
            <a:r>
              <a:rPr lang="en-US" sz="2000" b="1" dirty="0"/>
              <a:t>Deep Learning</a:t>
            </a:r>
          </a:p>
        </p:txBody>
      </p:sp>
      <p:sp>
        <p:nvSpPr>
          <p:cNvPr id="21" name="TextBox 20">
            <a:extLst>
              <a:ext uri="{FF2B5EF4-FFF2-40B4-BE49-F238E27FC236}">
                <a16:creationId xmlns:a16="http://schemas.microsoft.com/office/drawing/2014/main" id="{93937F93-9EE5-4764-BA72-832278096132}"/>
              </a:ext>
            </a:extLst>
          </p:cNvPr>
          <p:cNvSpPr txBox="1"/>
          <p:nvPr/>
        </p:nvSpPr>
        <p:spPr>
          <a:xfrm>
            <a:off x="8211091" y="1218058"/>
            <a:ext cx="3566042" cy="707886"/>
          </a:xfrm>
          <a:prstGeom prst="rect">
            <a:avLst/>
          </a:prstGeom>
          <a:noFill/>
          <a:ln w="12700">
            <a:solidFill>
              <a:schemeClr val="tx1"/>
            </a:solidFill>
          </a:ln>
        </p:spPr>
        <p:txBody>
          <a:bodyPr wrap="square" rtlCol="0">
            <a:spAutoFit/>
          </a:bodyPr>
          <a:lstStyle/>
          <a:p>
            <a:pPr algn="ctr"/>
            <a:r>
              <a:rPr lang="en-US" sz="2000" b="1" dirty="0">
                <a:solidFill>
                  <a:srgbClr val="6600CC"/>
                </a:solidFill>
              </a:rPr>
              <a:t>HPC Clouds/Supercomputers</a:t>
            </a:r>
          </a:p>
          <a:p>
            <a:pPr algn="ctr"/>
            <a:r>
              <a:rPr lang="en-US" sz="2000" b="1" dirty="0">
                <a:solidFill>
                  <a:srgbClr val="6600CC"/>
                </a:solidFill>
              </a:rPr>
              <a:t>Memory access also critical</a:t>
            </a:r>
          </a:p>
        </p:txBody>
      </p:sp>
      <p:sp>
        <p:nvSpPr>
          <p:cNvPr id="22" name="TextBox 21">
            <a:extLst>
              <a:ext uri="{FF2B5EF4-FFF2-40B4-BE49-F238E27FC236}">
                <a16:creationId xmlns:a16="http://schemas.microsoft.com/office/drawing/2014/main" id="{BD30EBAE-3867-4BD8-89C4-6A4C1134F36D}"/>
              </a:ext>
            </a:extLst>
          </p:cNvPr>
          <p:cNvSpPr txBox="1"/>
          <p:nvPr/>
        </p:nvSpPr>
        <p:spPr>
          <a:xfrm>
            <a:off x="8349658" y="3203712"/>
            <a:ext cx="3362278" cy="400110"/>
          </a:xfrm>
          <a:prstGeom prst="rect">
            <a:avLst/>
          </a:prstGeom>
          <a:noFill/>
          <a:ln w="12700">
            <a:solidFill>
              <a:schemeClr val="tx1"/>
            </a:solidFill>
          </a:ln>
        </p:spPr>
        <p:txBody>
          <a:bodyPr wrap="square" rtlCol="0">
            <a:spAutoFit/>
          </a:bodyPr>
          <a:lstStyle/>
          <a:p>
            <a:r>
              <a:rPr lang="en-US" sz="2000" b="1" dirty="0"/>
              <a:t>Unstructured Adaptive Sparse</a:t>
            </a:r>
          </a:p>
        </p:txBody>
      </p:sp>
      <p:sp>
        <p:nvSpPr>
          <p:cNvPr id="23" name="TextBox 22">
            <a:extLst>
              <a:ext uri="{FF2B5EF4-FFF2-40B4-BE49-F238E27FC236}">
                <a16:creationId xmlns:a16="http://schemas.microsoft.com/office/drawing/2014/main" id="{661B90A9-8869-4DD1-9391-95B0E7C12551}"/>
              </a:ext>
            </a:extLst>
          </p:cNvPr>
          <p:cNvSpPr txBox="1"/>
          <p:nvPr/>
        </p:nvSpPr>
        <p:spPr>
          <a:xfrm>
            <a:off x="9481977" y="2088765"/>
            <a:ext cx="2295156" cy="707886"/>
          </a:xfrm>
          <a:prstGeom prst="rect">
            <a:avLst/>
          </a:prstGeom>
          <a:noFill/>
          <a:ln w="12700">
            <a:solidFill>
              <a:schemeClr val="tx1"/>
            </a:solidFill>
          </a:ln>
        </p:spPr>
        <p:txBody>
          <a:bodyPr wrap="square" rtlCol="0">
            <a:spAutoFit/>
          </a:bodyPr>
          <a:lstStyle/>
          <a:p>
            <a:r>
              <a:rPr lang="en-US" sz="2000" b="1" dirty="0"/>
              <a:t>Graph Analytics e.g. subgraph mining</a:t>
            </a:r>
          </a:p>
        </p:txBody>
      </p:sp>
      <p:sp>
        <p:nvSpPr>
          <p:cNvPr id="24" name="TextBox 23">
            <a:extLst>
              <a:ext uri="{FF2B5EF4-FFF2-40B4-BE49-F238E27FC236}">
                <a16:creationId xmlns:a16="http://schemas.microsoft.com/office/drawing/2014/main" id="{F6528EA6-859C-45FA-A9EB-DB6034CAD441}"/>
              </a:ext>
            </a:extLst>
          </p:cNvPr>
          <p:cNvSpPr txBox="1"/>
          <p:nvPr/>
        </p:nvSpPr>
        <p:spPr>
          <a:xfrm>
            <a:off x="8456870" y="2226453"/>
            <a:ext cx="673544" cy="400110"/>
          </a:xfrm>
          <a:prstGeom prst="rect">
            <a:avLst/>
          </a:prstGeom>
          <a:noFill/>
          <a:ln w="12700">
            <a:solidFill>
              <a:schemeClr val="tx1"/>
            </a:solidFill>
          </a:ln>
        </p:spPr>
        <p:txBody>
          <a:bodyPr wrap="square" rtlCol="0">
            <a:spAutoFit/>
          </a:bodyPr>
          <a:lstStyle/>
          <a:p>
            <a:r>
              <a:rPr lang="en-US" sz="2000" b="1" dirty="0"/>
              <a:t>LDA</a:t>
            </a:r>
          </a:p>
        </p:txBody>
      </p:sp>
      <p:sp>
        <p:nvSpPr>
          <p:cNvPr id="25" name="TextBox 24">
            <a:extLst>
              <a:ext uri="{FF2B5EF4-FFF2-40B4-BE49-F238E27FC236}">
                <a16:creationId xmlns:a16="http://schemas.microsoft.com/office/drawing/2014/main" id="{9412BE83-7D42-47C6-924B-78FD2E9228A3}"/>
              </a:ext>
            </a:extLst>
          </p:cNvPr>
          <p:cNvSpPr txBox="1"/>
          <p:nvPr/>
        </p:nvSpPr>
        <p:spPr>
          <a:xfrm>
            <a:off x="4757762" y="3627742"/>
            <a:ext cx="2676476" cy="707886"/>
          </a:xfrm>
          <a:prstGeom prst="rect">
            <a:avLst/>
          </a:prstGeom>
          <a:noFill/>
          <a:ln w="12700">
            <a:solidFill>
              <a:schemeClr val="tx1"/>
            </a:solidFill>
          </a:ln>
        </p:spPr>
        <p:txBody>
          <a:bodyPr wrap="square" rtlCol="0">
            <a:spAutoFit/>
          </a:bodyPr>
          <a:lstStyle/>
          <a:p>
            <a:r>
              <a:rPr lang="en-US" sz="2000" b="1" dirty="0">
                <a:solidFill>
                  <a:srgbClr val="FF0000"/>
                </a:solidFill>
              </a:rPr>
              <a:t>Linear Algebra at core (often not sparse)</a:t>
            </a:r>
          </a:p>
        </p:txBody>
      </p:sp>
      <p:cxnSp>
        <p:nvCxnSpPr>
          <p:cNvPr id="27" name="Straight Arrow Connector 26">
            <a:extLst>
              <a:ext uri="{FF2B5EF4-FFF2-40B4-BE49-F238E27FC236}">
                <a16:creationId xmlns:a16="http://schemas.microsoft.com/office/drawing/2014/main" id="{B8A134AE-79DD-4721-BFBE-9583CE4CD20E}"/>
              </a:ext>
            </a:extLst>
          </p:cNvPr>
          <p:cNvCxnSpPr>
            <a:cxnSpLocks/>
          </p:cNvCxnSpPr>
          <p:nvPr/>
        </p:nvCxnSpPr>
        <p:spPr>
          <a:xfrm flipH="1" flipV="1">
            <a:off x="289700" y="2696059"/>
            <a:ext cx="2" cy="296507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326E987D-1AC2-4152-B74E-EAE8933DB204}"/>
              </a:ext>
            </a:extLst>
          </p:cNvPr>
          <p:cNvCxnSpPr/>
          <p:nvPr/>
        </p:nvCxnSpPr>
        <p:spPr>
          <a:xfrm rot="16200000" flipV="1">
            <a:off x="-78175" y="1312893"/>
            <a:ext cx="869915"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19B71172-60C5-4391-BE7D-4A1D6B71E6BC}"/>
              </a:ext>
            </a:extLst>
          </p:cNvPr>
          <p:cNvSpPr txBox="1"/>
          <p:nvPr/>
        </p:nvSpPr>
        <p:spPr>
          <a:xfrm>
            <a:off x="76619" y="1903492"/>
            <a:ext cx="1095907" cy="707886"/>
          </a:xfrm>
          <a:prstGeom prst="rect">
            <a:avLst/>
          </a:prstGeom>
          <a:noFill/>
          <a:ln w="12700">
            <a:solidFill>
              <a:srgbClr val="FF0000"/>
            </a:solidFill>
          </a:ln>
        </p:spPr>
        <p:txBody>
          <a:bodyPr wrap="square" rtlCol="0">
            <a:spAutoFit/>
          </a:bodyPr>
          <a:lstStyle/>
          <a:p>
            <a:r>
              <a:rPr lang="en-US" sz="2000" b="1" dirty="0">
                <a:solidFill>
                  <a:srgbClr val="FF0000"/>
                </a:solidFill>
              </a:rPr>
              <a:t>Size of Disk I/O</a:t>
            </a:r>
          </a:p>
        </p:txBody>
      </p:sp>
      <p:sp>
        <p:nvSpPr>
          <p:cNvPr id="31" name="TextBox 30">
            <a:extLst>
              <a:ext uri="{FF2B5EF4-FFF2-40B4-BE49-F238E27FC236}">
                <a16:creationId xmlns:a16="http://schemas.microsoft.com/office/drawing/2014/main" id="{AF395DCA-8CE1-4C74-9684-442B5AB2EBBA}"/>
              </a:ext>
            </a:extLst>
          </p:cNvPr>
          <p:cNvSpPr txBox="1"/>
          <p:nvPr/>
        </p:nvSpPr>
        <p:spPr>
          <a:xfrm>
            <a:off x="9232433" y="785857"/>
            <a:ext cx="1933649" cy="400110"/>
          </a:xfrm>
          <a:prstGeom prst="rect">
            <a:avLst/>
          </a:prstGeom>
          <a:noFill/>
          <a:ln w="12700">
            <a:solidFill>
              <a:schemeClr val="tx1"/>
            </a:solidFill>
          </a:ln>
        </p:spPr>
        <p:txBody>
          <a:bodyPr wrap="square" rtlCol="0">
            <a:spAutoFit/>
          </a:bodyPr>
          <a:lstStyle/>
          <a:p>
            <a:r>
              <a:rPr lang="en-US" sz="2000" b="1" dirty="0">
                <a:solidFill>
                  <a:srgbClr val="FF0000"/>
                </a:solidFill>
              </a:rPr>
              <a:t>Tightly Coupled</a:t>
            </a:r>
          </a:p>
        </p:txBody>
      </p:sp>
      <p:sp>
        <p:nvSpPr>
          <p:cNvPr id="32" name="TextBox 31">
            <a:extLst>
              <a:ext uri="{FF2B5EF4-FFF2-40B4-BE49-F238E27FC236}">
                <a16:creationId xmlns:a16="http://schemas.microsoft.com/office/drawing/2014/main" id="{567AE611-576B-4944-9363-85BC5A2D4B2F}"/>
              </a:ext>
            </a:extLst>
          </p:cNvPr>
          <p:cNvSpPr txBox="1"/>
          <p:nvPr/>
        </p:nvSpPr>
        <p:spPr>
          <a:xfrm>
            <a:off x="832374" y="4520782"/>
            <a:ext cx="2214523" cy="707886"/>
          </a:xfrm>
          <a:prstGeom prst="rect">
            <a:avLst/>
          </a:prstGeom>
          <a:noFill/>
          <a:ln w="12700">
            <a:solidFill>
              <a:schemeClr val="tx1"/>
            </a:solidFill>
          </a:ln>
        </p:spPr>
        <p:txBody>
          <a:bodyPr wrap="square" rtlCol="0">
            <a:spAutoFit/>
          </a:bodyPr>
          <a:lstStyle/>
          <a:p>
            <a:r>
              <a:rPr lang="en-US" sz="2000" b="1" dirty="0"/>
              <a:t>Parameter sweep simulations</a:t>
            </a:r>
          </a:p>
        </p:txBody>
      </p:sp>
    </p:spTree>
    <p:extLst>
      <p:ext uri="{BB962C8B-B14F-4D97-AF65-F5344CB8AC3E}">
        <p14:creationId xmlns:p14="http://schemas.microsoft.com/office/powerpoint/2010/main" val="430844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C3463-BCC3-44B1-8B1C-52FA5A5A3D83}"/>
              </a:ext>
            </a:extLst>
          </p:cNvPr>
          <p:cNvSpPr>
            <a:spLocks noGrp="1"/>
          </p:cNvSpPr>
          <p:nvPr>
            <p:ph type="title"/>
          </p:nvPr>
        </p:nvSpPr>
        <p:spPr>
          <a:xfrm>
            <a:off x="838200" y="117908"/>
            <a:ext cx="10515600" cy="926906"/>
          </a:xfrm>
        </p:spPr>
        <p:txBody>
          <a:bodyPr/>
          <a:lstStyle/>
          <a:p>
            <a:r>
              <a:rPr lang="en-US" dirty="0"/>
              <a:t>Discussion at Workshop I</a:t>
            </a:r>
          </a:p>
        </p:txBody>
      </p:sp>
      <p:sp>
        <p:nvSpPr>
          <p:cNvPr id="3" name="Content Placeholder 2">
            <a:extLst>
              <a:ext uri="{FF2B5EF4-FFF2-40B4-BE49-F238E27FC236}">
                <a16:creationId xmlns:a16="http://schemas.microsoft.com/office/drawing/2014/main" id="{B115E08C-39FC-4059-9C60-5FABF697CEE9}"/>
              </a:ext>
            </a:extLst>
          </p:cNvPr>
          <p:cNvSpPr>
            <a:spLocks noGrp="1"/>
          </p:cNvSpPr>
          <p:nvPr>
            <p:ph idx="1"/>
          </p:nvPr>
        </p:nvSpPr>
        <p:spPr>
          <a:xfrm>
            <a:off x="-38384" y="1185545"/>
            <a:ext cx="8503110" cy="2906395"/>
          </a:xfrm>
        </p:spPr>
        <p:txBody>
          <a:bodyPr>
            <a:normAutofit fontScale="92500"/>
          </a:bodyPr>
          <a:lstStyle/>
          <a:p>
            <a:r>
              <a:rPr lang="en-US" dirty="0"/>
              <a:t>The discussion was animated with however agreement that</a:t>
            </a:r>
          </a:p>
          <a:p>
            <a:pPr lvl="1"/>
            <a:r>
              <a:rPr lang="en-US" sz="2600" dirty="0"/>
              <a:t>The current big data focus is to left of previous slide with for example Flink and Spark having workflow and SQL special thrusts </a:t>
            </a:r>
          </a:p>
          <a:p>
            <a:pPr lvl="1"/>
            <a:r>
              <a:rPr lang="en-US" sz="2600" dirty="0"/>
              <a:t>Over next five years, we can expect a greater focus of the big data community on the right side with deep learning, LDA and graph analytics having features quite similar to classic HPC problems that require high performance communication</a:t>
            </a:r>
          </a:p>
        </p:txBody>
      </p:sp>
      <p:sp>
        <p:nvSpPr>
          <p:cNvPr id="4" name="Date Placeholder 3">
            <a:extLst>
              <a:ext uri="{FF2B5EF4-FFF2-40B4-BE49-F238E27FC236}">
                <a16:creationId xmlns:a16="http://schemas.microsoft.com/office/drawing/2014/main" id="{6DB37A11-C3E5-4749-AF54-E65C4C445F8F}"/>
              </a:ext>
            </a:extLst>
          </p:cNvPr>
          <p:cNvSpPr>
            <a:spLocks noGrp="1"/>
          </p:cNvSpPr>
          <p:nvPr>
            <p:ph type="dt" sz="half" idx="10"/>
          </p:nvPr>
        </p:nvSpPr>
        <p:spPr/>
        <p:txBody>
          <a:bodyPr/>
          <a:lstStyle/>
          <a:p>
            <a:fld id="{0105E2CA-3D1B-40B7-AEAA-5DA74A30CD9D}" type="datetime1">
              <a:rPr lang="en-US" smtClean="0">
                <a:solidFill>
                  <a:prstClr val="black">
                    <a:tint val="75000"/>
                  </a:prstClr>
                </a:solidFill>
              </a:rPr>
              <a:t>6/14/2018</a:t>
            </a:fld>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id="{46F34C52-C3CF-4A2A-A3D1-3E3F4D16148B}"/>
              </a:ext>
            </a:extLst>
          </p:cNvPr>
          <p:cNvSpPr>
            <a:spLocks noGrp="1"/>
          </p:cNvSpPr>
          <p:nvPr>
            <p:ph type="sldNum" sz="quarter" idx="12"/>
          </p:nvPr>
        </p:nvSpPr>
        <p:spPr/>
        <p:txBody>
          <a:bodyPr/>
          <a:lstStyle/>
          <a:p>
            <a:fld id="{82E86CF4-AA86-488B-9245-79D3DE5D9F5C}" type="slidenum">
              <a:rPr lang="en-US" smtClean="0">
                <a:solidFill>
                  <a:prstClr val="black">
                    <a:tint val="75000"/>
                  </a:prstClr>
                </a:solidFill>
              </a:rPr>
              <a:pPr/>
              <a:t>5</a:t>
            </a:fld>
            <a:endParaRPr lang="en-US">
              <a:solidFill>
                <a:prstClr val="black">
                  <a:tint val="75000"/>
                </a:prstClr>
              </a:solidFill>
            </a:endParaRPr>
          </a:p>
        </p:txBody>
      </p:sp>
      <p:grpSp>
        <p:nvGrpSpPr>
          <p:cNvPr id="11" name="Group 10">
            <a:extLst>
              <a:ext uri="{FF2B5EF4-FFF2-40B4-BE49-F238E27FC236}">
                <a16:creationId xmlns:a16="http://schemas.microsoft.com/office/drawing/2014/main" id="{CB3481D9-88F0-4DAF-8468-958215A6E9CD}"/>
              </a:ext>
            </a:extLst>
          </p:cNvPr>
          <p:cNvGrpSpPr/>
          <p:nvPr/>
        </p:nvGrpSpPr>
        <p:grpSpPr>
          <a:xfrm>
            <a:off x="8503110" y="796785"/>
            <a:ext cx="3688890" cy="3153361"/>
            <a:chOff x="8503110" y="796785"/>
            <a:chExt cx="3688890" cy="3153361"/>
          </a:xfrm>
        </p:grpSpPr>
        <p:pic>
          <p:nvPicPr>
            <p:cNvPr id="6" name="Picture 5">
              <a:extLst>
                <a:ext uri="{FF2B5EF4-FFF2-40B4-BE49-F238E27FC236}">
                  <a16:creationId xmlns:a16="http://schemas.microsoft.com/office/drawing/2014/main" id="{3FBB98EB-33AE-4B7B-806E-CF73B9048CF8}"/>
                </a:ext>
              </a:extLst>
            </p:cNvPr>
            <p:cNvPicPr>
              <a:picLocks noChangeAspect="1"/>
            </p:cNvPicPr>
            <p:nvPr/>
          </p:nvPicPr>
          <p:blipFill>
            <a:blip r:embed="rId2"/>
            <a:stretch>
              <a:fillRect/>
            </a:stretch>
          </p:blipFill>
          <p:spPr>
            <a:xfrm>
              <a:off x="8503110" y="1513619"/>
              <a:ext cx="3688890" cy="2073991"/>
            </a:xfrm>
            <a:prstGeom prst="rect">
              <a:avLst/>
            </a:prstGeom>
          </p:spPr>
        </p:pic>
        <p:sp>
          <p:nvSpPr>
            <p:cNvPr id="7" name="TextBox 6">
              <a:extLst>
                <a:ext uri="{FF2B5EF4-FFF2-40B4-BE49-F238E27FC236}">
                  <a16:creationId xmlns:a16="http://schemas.microsoft.com/office/drawing/2014/main" id="{5E3CBDE3-F8C2-4C70-9206-0F87C8315724}"/>
                </a:ext>
              </a:extLst>
            </p:cNvPr>
            <p:cNvSpPr txBox="1"/>
            <p:nvPr/>
          </p:nvSpPr>
          <p:spPr>
            <a:xfrm flipH="1">
              <a:off x="8700893" y="1094550"/>
              <a:ext cx="3293324" cy="369332"/>
            </a:xfrm>
            <a:prstGeom prst="rect">
              <a:avLst/>
            </a:prstGeom>
            <a:noFill/>
          </p:spPr>
          <p:txBody>
            <a:bodyPr wrap="square" rtlCol="0">
              <a:spAutoFit/>
            </a:bodyPr>
            <a:lstStyle/>
            <a:p>
              <a:r>
                <a:rPr lang="en-US" b="1" dirty="0"/>
                <a:t>Now   </a:t>
              </a:r>
              <a:r>
                <a:rPr lang="en-US" dirty="0"/>
                <a:t>moving to    AI First </a:t>
              </a:r>
              <a:r>
                <a:rPr lang="en-US" b="1" dirty="0"/>
                <a:t>Future</a:t>
              </a:r>
            </a:p>
          </p:txBody>
        </p:sp>
        <p:cxnSp>
          <p:nvCxnSpPr>
            <p:cNvPr id="9" name="Straight Arrow Connector 8">
              <a:extLst>
                <a:ext uri="{FF2B5EF4-FFF2-40B4-BE49-F238E27FC236}">
                  <a16:creationId xmlns:a16="http://schemas.microsoft.com/office/drawing/2014/main" id="{E9F84617-6ED4-42F8-8985-492073A2B958}"/>
                </a:ext>
              </a:extLst>
            </p:cNvPr>
            <p:cNvCxnSpPr/>
            <p:nvPr/>
          </p:nvCxnSpPr>
          <p:spPr>
            <a:xfrm>
              <a:off x="8700893" y="3943350"/>
              <a:ext cx="3232027" cy="0"/>
            </a:xfrm>
            <a:prstGeom prst="straightConnector1">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381302B3-29A1-4370-8657-8F475D53EFB3}"/>
                </a:ext>
              </a:extLst>
            </p:cNvPr>
            <p:cNvSpPr txBox="1"/>
            <p:nvPr/>
          </p:nvSpPr>
          <p:spPr>
            <a:xfrm>
              <a:off x="9975742" y="3580814"/>
              <a:ext cx="649537" cy="369332"/>
            </a:xfrm>
            <a:prstGeom prst="rect">
              <a:avLst/>
            </a:prstGeom>
            <a:noFill/>
          </p:spPr>
          <p:txBody>
            <a:bodyPr wrap="none" rtlCol="0">
              <a:spAutoFit/>
            </a:bodyPr>
            <a:lstStyle/>
            <a:p>
              <a:r>
                <a:rPr lang="en-US" dirty="0"/>
                <a:t>Time</a:t>
              </a:r>
            </a:p>
          </p:txBody>
        </p:sp>
        <p:sp>
          <p:nvSpPr>
            <p:cNvPr id="13" name="TextBox 12">
              <a:extLst>
                <a:ext uri="{FF2B5EF4-FFF2-40B4-BE49-F238E27FC236}">
                  <a16:creationId xmlns:a16="http://schemas.microsoft.com/office/drawing/2014/main" id="{3B6C7E4E-A49A-4329-9C20-0FAD0EA4F9B9}"/>
                </a:ext>
              </a:extLst>
            </p:cNvPr>
            <p:cNvSpPr txBox="1"/>
            <p:nvPr/>
          </p:nvSpPr>
          <p:spPr>
            <a:xfrm flipH="1">
              <a:off x="8678925" y="796785"/>
              <a:ext cx="3293324" cy="369332"/>
            </a:xfrm>
            <a:prstGeom prst="rect">
              <a:avLst/>
            </a:prstGeom>
            <a:noFill/>
          </p:spPr>
          <p:txBody>
            <a:bodyPr wrap="square" rtlCol="0">
              <a:spAutoFit/>
            </a:bodyPr>
            <a:lstStyle/>
            <a:p>
              <a:r>
                <a:rPr lang="en-US" b="1" dirty="0"/>
                <a:t>Situation                      </a:t>
              </a:r>
              <a:r>
                <a:rPr lang="en-US" b="1" dirty="0" err="1"/>
                <a:t>Situation</a:t>
              </a:r>
              <a:r>
                <a:rPr lang="en-US" b="1" dirty="0"/>
                <a:t> in</a:t>
              </a:r>
            </a:p>
          </p:txBody>
        </p:sp>
      </p:grpSp>
      <p:sp>
        <p:nvSpPr>
          <p:cNvPr id="12" name="TextBox 11">
            <a:extLst>
              <a:ext uri="{FF2B5EF4-FFF2-40B4-BE49-F238E27FC236}">
                <a16:creationId xmlns:a16="http://schemas.microsoft.com/office/drawing/2014/main" id="{D5A4A752-2942-4F01-92DF-1371F94D5ADD}"/>
              </a:ext>
            </a:extLst>
          </p:cNvPr>
          <p:cNvSpPr txBox="1"/>
          <p:nvPr/>
        </p:nvSpPr>
        <p:spPr>
          <a:xfrm>
            <a:off x="159162" y="3988277"/>
            <a:ext cx="11873675" cy="2246769"/>
          </a:xfrm>
          <a:prstGeom prst="rect">
            <a:avLst/>
          </a:prstGeom>
          <a:noFill/>
        </p:spPr>
        <p:txBody>
          <a:bodyPr wrap="square" rtlCol="0">
            <a:spAutoFit/>
          </a:bodyPr>
          <a:lstStyle/>
          <a:p>
            <a:pPr marL="457200" indent="-457200">
              <a:buFont typeface="Arial" panose="020B0604020202020204" pitchFamily="34" charset="0"/>
              <a:buChar char="•"/>
            </a:pPr>
            <a:r>
              <a:rPr lang="en-US" sz="2800" dirty="0"/>
              <a:t>There was also agreement that are “AI First” cloud was a plausible vision</a:t>
            </a:r>
          </a:p>
          <a:p>
            <a:pPr marL="457200" indent="-457200">
              <a:buFont typeface="Arial" panose="020B0604020202020204" pitchFamily="34" charset="0"/>
              <a:buChar char="•"/>
            </a:pPr>
            <a:r>
              <a:rPr lang="en-US" sz="2800" dirty="0"/>
              <a:t>However there was significant disagreement as to how to realize an “AI First” cloud and if HPC was relevant</a:t>
            </a:r>
          </a:p>
          <a:p>
            <a:pPr marL="457200" indent="-457200">
              <a:buFont typeface="Arial" panose="020B0604020202020204" pitchFamily="34" charset="0"/>
              <a:buChar char="•"/>
            </a:pPr>
            <a:r>
              <a:rPr lang="en-US" sz="2800" dirty="0"/>
              <a:t>It was felt that clouds would always chose a “sweet spot” too far from HPC choices for HPC community to be able to use.</a:t>
            </a:r>
          </a:p>
        </p:txBody>
      </p:sp>
    </p:spTree>
    <p:extLst>
      <p:ext uri="{BB962C8B-B14F-4D97-AF65-F5344CB8AC3E}">
        <p14:creationId xmlns:p14="http://schemas.microsoft.com/office/powerpoint/2010/main" val="1615468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8612A-5F53-414F-B6D1-0EA1A918FE0F}"/>
              </a:ext>
            </a:extLst>
          </p:cNvPr>
          <p:cNvSpPr>
            <a:spLocks noGrp="1"/>
          </p:cNvSpPr>
          <p:nvPr>
            <p:ph type="title"/>
          </p:nvPr>
        </p:nvSpPr>
        <p:spPr>
          <a:xfrm>
            <a:off x="838200" y="18255"/>
            <a:ext cx="10515600" cy="987585"/>
          </a:xfrm>
        </p:spPr>
        <p:txBody>
          <a:bodyPr/>
          <a:lstStyle/>
          <a:p>
            <a:r>
              <a:rPr lang="en-US" dirty="0"/>
              <a:t>Discussion at Workshop II</a:t>
            </a:r>
          </a:p>
        </p:txBody>
      </p:sp>
      <p:sp>
        <p:nvSpPr>
          <p:cNvPr id="3" name="Content Placeholder 2">
            <a:extLst>
              <a:ext uri="{FF2B5EF4-FFF2-40B4-BE49-F238E27FC236}">
                <a16:creationId xmlns:a16="http://schemas.microsoft.com/office/drawing/2014/main" id="{336210A1-7AAF-460C-BC23-FF82D00C675C}"/>
              </a:ext>
            </a:extLst>
          </p:cNvPr>
          <p:cNvSpPr>
            <a:spLocks noGrp="1"/>
          </p:cNvSpPr>
          <p:nvPr>
            <p:ph idx="1"/>
          </p:nvPr>
        </p:nvSpPr>
        <p:spPr>
          <a:xfrm>
            <a:off x="0" y="795612"/>
            <a:ext cx="11990439" cy="5560737"/>
          </a:xfrm>
        </p:spPr>
        <p:txBody>
          <a:bodyPr>
            <a:normAutofit lnSpcReduction="10000"/>
          </a:bodyPr>
          <a:lstStyle/>
          <a:p>
            <a:r>
              <a:rPr lang="en-US" dirty="0"/>
              <a:t>The slow rate of change in the HPC community with many legacy applications using technologies like Fortran was noted </a:t>
            </a:r>
          </a:p>
          <a:p>
            <a:r>
              <a:rPr lang="en-US" dirty="0"/>
              <a:t>Would Cray survive in a “converged world”?</a:t>
            </a:r>
          </a:p>
          <a:p>
            <a:r>
              <a:rPr lang="en-US" dirty="0"/>
              <a:t>The storage differences between HDFS style in clouds and </a:t>
            </a:r>
            <a:r>
              <a:rPr lang="en-US" dirty="0" err="1"/>
              <a:t>Lustre</a:t>
            </a:r>
            <a:r>
              <a:rPr lang="en-US" dirty="0"/>
              <a:t> in HPC was noted</a:t>
            </a:r>
          </a:p>
          <a:p>
            <a:pPr lvl="1"/>
            <a:r>
              <a:rPr lang="en-US" dirty="0"/>
              <a:t>However S3 (AWS) is nearer </a:t>
            </a:r>
            <a:r>
              <a:rPr lang="en-US" dirty="0" err="1"/>
              <a:t>Lustre</a:t>
            </a:r>
            <a:r>
              <a:rPr lang="en-US" dirty="0"/>
              <a:t> architecture (with storage separate from compute) than HDFS.</a:t>
            </a:r>
          </a:p>
          <a:p>
            <a:r>
              <a:rPr lang="en-US" dirty="0"/>
              <a:t>The interconnect difference between Ethernet (Clouds) and </a:t>
            </a:r>
            <a:r>
              <a:rPr lang="en-US" dirty="0" err="1"/>
              <a:t>Infiniband</a:t>
            </a:r>
            <a:r>
              <a:rPr lang="en-US" dirty="0"/>
              <a:t> (HPC) was noted</a:t>
            </a:r>
          </a:p>
          <a:p>
            <a:pPr lvl="1"/>
            <a:r>
              <a:rPr lang="en-US" dirty="0"/>
              <a:t>The HPC community could surely adapt to chosen public cloud communication technology as this does not affect programming model – just details of implementation.</a:t>
            </a:r>
          </a:p>
          <a:p>
            <a:pPr lvl="1"/>
            <a:r>
              <a:rPr lang="en-US" dirty="0"/>
              <a:t>If one wants to run graph analytics on public clouds one will need excellent communication as the irregular structure and low compute/communication of big data graphs probably makes them harder for efficient implementation than big simulation problems. </a:t>
            </a:r>
          </a:p>
        </p:txBody>
      </p:sp>
      <p:sp>
        <p:nvSpPr>
          <p:cNvPr id="4" name="Date Placeholder 3">
            <a:extLst>
              <a:ext uri="{FF2B5EF4-FFF2-40B4-BE49-F238E27FC236}">
                <a16:creationId xmlns:a16="http://schemas.microsoft.com/office/drawing/2014/main" id="{2984315D-2028-4136-807B-49E1218C6B11}"/>
              </a:ext>
            </a:extLst>
          </p:cNvPr>
          <p:cNvSpPr>
            <a:spLocks noGrp="1"/>
          </p:cNvSpPr>
          <p:nvPr>
            <p:ph type="dt" sz="half" idx="10"/>
          </p:nvPr>
        </p:nvSpPr>
        <p:spPr/>
        <p:txBody>
          <a:bodyPr/>
          <a:lstStyle/>
          <a:p>
            <a:fld id="{0105E2CA-3D1B-40B7-AEAA-5DA74A30CD9D}" type="datetime1">
              <a:rPr lang="en-US" smtClean="0">
                <a:solidFill>
                  <a:prstClr val="black">
                    <a:tint val="75000"/>
                  </a:prstClr>
                </a:solidFill>
              </a:rPr>
              <a:t>6/14/2018</a:t>
            </a:fld>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id="{0AB17779-53EC-4867-954B-832232378901}"/>
              </a:ext>
            </a:extLst>
          </p:cNvPr>
          <p:cNvSpPr>
            <a:spLocks noGrp="1"/>
          </p:cNvSpPr>
          <p:nvPr>
            <p:ph type="sldNum" sz="quarter" idx="12"/>
          </p:nvPr>
        </p:nvSpPr>
        <p:spPr/>
        <p:txBody>
          <a:bodyPr/>
          <a:lstStyle/>
          <a:p>
            <a:fld id="{82E86CF4-AA86-488B-9245-79D3DE5D9F5C}" type="slidenum">
              <a:rPr lang="en-US" smtClean="0">
                <a:solidFill>
                  <a:prstClr val="black">
                    <a:tint val="75000"/>
                  </a:prstClr>
                </a:solidFill>
              </a:rPr>
              <a:pPr/>
              <a:t>6</a:t>
            </a:fld>
            <a:endParaRPr lang="en-US">
              <a:solidFill>
                <a:prstClr val="black">
                  <a:tint val="75000"/>
                </a:prstClr>
              </a:solidFill>
            </a:endParaRPr>
          </a:p>
        </p:txBody>
      </p:sp>
    </p:spTree>
    <p:extLst>
      <p:ext uri="{BB962C8B-B14F-4D97-AF65-F5344CB8AC3E}">
        <p14:creationId xmlns:p14="http://schemas.microsoft.com/office/powerpoint/2010/main" val="3446621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8612A-5F53-414F-B6D1-0EA1A918FE0F}"/>
              </a:ext>
            </a:extLst>
          </p:cNvPr>
          <p:cNvSpPr>
            <a:spLocks noGrp="1"/>
          </p:cNvSpPr>
          <p:nvPr>
            <p:ph type="title"/>
          </p:nvPr>
        </p:nvSpPr>
        <p:spPr>
          <a:xfrm>
            <a:off x="838200" y="18255"/>
            <a:ext cx="10515600" cy="987585"/>
          </a:xfrm>
        </p:spPr>
        <p:txBody>
          <a:bodyPr/>
          <a:lstStyle/>
          <a:p>
            <a:r>
              <a:rPr lang="en-US" dirty="0"/>
              <a:t>Discussion at Workshop III</a:t>
            </a:r>
          </a:p>
        </p:txBody>
      </p:sp>
      <p:sp>
        <p:nvSpPr>
          <p:cNvPr id="3" name="Content Placeholder 2">
            <a:extLst>
              <a:ext uri="{FF2B5EF4-FFF2-40B4-BE49-F238E27FC236}">
                <a16:creationId xmlns:a16="http://schemas.microsoft.com/office/drawing/2014/main" id="{336210A1-7AAF-460C-BC23-FF82D00C675C}"/>
              </a:ext>
            </a:extLst>
          </p:cNvPr>
          <p:cNvSpPr>
            <a:spLocks noGrp="1"/>
          </p:cNvSpPr>
          <p:nvPr>
            <p:ph idx="1"/>
          </p:nvPr>
        </p:nvSpPr>
        <p:spPr>
          <a:xfrm>
            <a:off x="0" y="876934"/>
            <a:ext cx="11990439" cy="5420627"/>
          </a:xfrm>
        </p:spPr>
        <p:txBody>
          <a:bodyPr>
            <a:normAutofit lnSpcReduction="10000"/>
          </a:bodyPr>
          <a:lstStyle/>
          <a:p>
            <a:r>
              <a:rPr lang="en-US" dirty="0"/>
              <a:t>Another point of view was that the movement to the right of  slide 4 offers a natural chance for convergence of HPC and public cloud hardware and software.</a:t>
            </a:r>
          </a:p>
          <a:p>
            <a:r>
              <a:rPr lang="en-US" dirty="0"/>
              <a:t>The expectation of importance of accelerators in both big data and HPC was stressed</a:t>
            </a:r>
          </a:p>
          <a:p>
            <a:pPr lvl="1"/>
            <a:r>
              <a:rPr lang="en-US" dirty="0"/>
              <a:t>Maybe those accelerators could be different (TPU v. GPU) but the same accelerators could drive HPC and public clouds</a:t>
            </a:r>
          </a:p>
          <a:p>
            <a:r>
              <a:rPr lang="en-US" dirty="0"/>
              <a:t>Probably one would always use specialized machines (supercomputers) for the really large jobs with say 100,000 cores or more as not easy to get co-location at their level on public clouds</a:t>
            </a:r>
          </a:p>
          <a:p>
            <a:r>
              <a:rPr lang="en-US" dirty="0"/>
              <a:t>Note NASA evaluation of public clouds for workloads on NASA supercomputers </a:t>
            </a:r>
            <a:r>
              <a:rPr lang="en-US" dirty="0">
                <a:hlinkClick r:id="rId2"/>
              </a:rPr>
              <a:t>https://www.nas.nasa.gov/assets/pdf/papers/NAS_Technical_Report_NAS-2018-01.pdf</a:t>
            </a:r>
            <a:endParaRPr lang="en-US" dirty="0"/>
          </a:p>
          <a:p>
            <a:r>
              <a:rPr lang="en-US" dirty="0"/>
              <a:t>Note BDEC meeting on following slide. Ask Geoffrey Fox for more information</a:t>
            </a:r>
          </a:p>
        </p:txBody>
      </p:sp>
      <p:sp>
        <p:nvSpPr>
          <p:cNvPr id="4" name="Date Placeholder 3">
            <a:extLst>
              <a:ext uri="{FF2B5EF4-FFF2-40B4-BE49-F238E27FC236}">
                <a16:creationId xmlns:a16="http://schemas.microsoft.com/office/drawing/2014/main" id="{2984315D-2028-4136-807B-49E1218C6B11}"/>
              </a:ext>
            </a:extLst>
          </p:cNvPr>
          <p:cNvSpPr>
            <a:spLocks noGrp="1"/>
          </p:cNvSpPr>
          <p:nvPr>
            <p:ph type="dt" sz="half" idx="10"/>
          </p:nvPr>
        </p:nvSpPr>
        <p:spPr/>
        <p:txBody>
          <a:bodyPr/>
          <a:lstStyle/>
          <a:p>
            <a:fld id="{0105E2CA-3D1B-40B7-AEAA-5DA74A30CD9D}" type="datetime1">
              <a:rPr lang="en-US" smtClean="0">
                <a:solidFill>
                  <a:prstClr val="black">
                    <a:tint val="75000"/>
                  </a:prstClr>
                </a:solidFill>
              </a:rPr>
              <a:t>6/14/2018</a:t>
            </a:fld>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id="{0AB17779-53EC-4867-954B-832232378901}"/>
              </a:ext>
            </a:extLst>
          </p:cNvPr>
          <p:cNvSpPr>
            <a:spLocks noGrp="1"/>
          </p:cNvSpPr>
          <p:nvPr>
            <p:ph type="sldNum" sz="quarter" idx="12"/>
          </p:nvPr>
        </p:nvSpPr>
        <p:spPr/>
        <p:txBody>
          <a:bodyPr/>
          <a:lstStyle/>
          <a:p>
            <a:fld id="{82E86CF4-AA86-488B-9245-79D3DE5D9F5C}" type="slidenum">
              <a:rPr lang="en-US" smtClean="0">
                <a:solidFill>
                  <a:prstClr val="black">
                    <a:tint val="75000"/>
                  </a:prstClr>
                </a:solidFill>
              </a:rPr>
              <a:pPr/>
              <a:t>7</a:t>
            </a:fld>
            <a:endParaRPr lang="en-US">
              <a:solidFill>
                <a:prstClr val="black">
                  <a:tint val="75000"/>
                </a:prstClr>
              </a:solidFill>
            </a:endParaRPr>
          </a:p>
        </p:txBody>
      </p:sp>
    </p:spTree>
    <p:extLst>
      <p:ext uri="{BB962C8B-B14F-4D97-AF65-F5344CB8AC3E}">
        <p14:creationId xmlns:p14="http://schemas.microsoft.com/office/powerpoint/2010/main" val="2637217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B936A-3C39-4820-B395-DF5CD1A6A113}"/>
              </a:ext>
            </a:extLst>
          </p:cNvPr>
          <p:cNvSpPr>
            <a:spLocks noGrp="1"/>
          </p:cNvSpPr>
          <p:nvPr>
            <p:ph type="title"/>
          </p:nvPr>
        </p:nvSpPr>
        <p:spPr>
          <a:xfrm>
            <a:off x="224790" y="293687"/>
            <a:ext cx="9315450" cy="1325563"/>
          </a:xfrm>
        </p:spPr>
        <p:txBody>
          <a:bodyPr>
            <a:normAutofit fontScale="90000"/>
          </a:bodyPr>
          <a:lstStyle/>
          <a:p>
            <a:r>
              <a:rPr lang="en-US" dirty="0"/>
              <a:t>Big Data and Extreme-scale Computing</a:t>
            </a:r>
            <a:r>
              <a:rPr lang="en-US" b="0" dirty="0"/>
              <a:t> (</a:t>
            </a:r>
            <a:r>
              <a:rPr lang="en-US" dirty="0"/>
              <a:t>BDEC</a:t>
            </a:r>
            <a:r>
              <a:rPr lang="en-US" b="0" dirty="0"/>
              <a:t>) </a:t>
            </a:r>
            <a:br>
              <a:rPr lang="en-US" b="0" dirty="0"/>
            </a:br>
            <a:r>
              <a:rPr lang="en-US" b="0" dirty="0"/>
              <a:t>http://www.exascale.org/bdec/</a:t>
            </a:r>
            <a:endParaRPr lang="en-US" dirty="0"/>
          </a:p>
        </p:txBody>
      </p:sp>
      <p:sp>
        <p:nvSpPr>
          <p:cNvPr id="3" name="Content Placeholder 2">
            <a:extLst>
              <a:ext uri="{FF2B5EF4-FFF2-40B4-BE49-F238E27FC236}">
                <a16:creationId xmlns:a16="http://schemas.microsoft.com/office/drawing/2014/main" id="{B99BBFCA-360C-4CBA-BFE4-4D4E98EF5FD5}"/>
              </a:ext>
            </a:extLst>
          </p:cNvPr>
          <p:cNvSpPr>
            <a:spLocks noGrp="1"/>
          </p:cNvSpPr>
          <p:nvPr>
            <p:ph idx="1"/>
          </p:nvPr>
        </p:nvSpPr>
        <p:spPr>
          <a:xfrm>
            <a:off x="-26670" y="1894205"/>
            <a:ext cx="12192000" cy="4351338"/>
          </a:xfrm>
        </p:spPr>
        <p:txBody>
          <a:bodyPr/>
          <a:lstStyle/>
          <a:p>
            <a:r>
              <a:rPr lang="en-US" b="1" dirty="0"/>
              <a:t>BDEC Pathways to Convergence Report </a:t>
            </a:r>
            <a:br>
              <a:rPr lang="en-US" b="1" dirty="0"/>
            </a:br>
            <a:br>
              <a:rPr lang="en-US" b="1" dirty="0"/>
            </a:br>
            <a:endParaRPr lang="en-US" b="1" dirty="0"/>
          </a:p>
          <a:p>
            <a:r>
              <a:rPr lang="en-US" dirty="0"/>
              <a:t>Next Meeting October 3-5, 2018 Bloomington Indiana USA. October 3 is evening reception with meeting focus “Defining application requirements for a data intensive computing continuum”</a:t>
            </a:r>
          </a:p>
          <a:p>
            <a:r>
              <a:rPr lang="en-US" dirty="0"/>
              <a:t>Later meeting February 19-21 Kobe, Japan (National infrastructure visions); Q2 2019 Europe (Exploring alternative platform architectures); Q4, 2019 USA (Vendor/Provider perspectives); Q2, 2020 Europe (? Focus); Q3-4, 2020 Final meeting Asia (write report)</a:t>
            </a:r>
          </a:p>
          <a:p>
            <a:endParaRPr lang="en-US" dirty="0"/>
          </a:p>
        </p:txBody>
      </p:sp>
      <p:sp>
        <p:nvSpPr>
          <p:cNvPr id="4" name="Date Placeholder 3">
            <a:extLst>
              <a:ext uri="{FF2B5EF4-FFF2-40B4-BE49-F238E27FC236}">
                <a16:creationId xmlns:a16="http://schemas.microsoft.com/office/drawing/2014/main" id="{22A1A373-7446-4360-8052-FE35CEA52FD7}"/>
              </a:ext>
            </a:extLst>
          </p:cNvPr>
          <p:cNvSpPr>
            <a:spLocks noGrp="1"/>
          </p:cNvSpPr>
          <p:nvPr>
            <p:ph type="dt" sz="half" idx="10"/>
          </p:nvPr>
        </p:nvSpPr>
        <p:spPr/>
        <p:txBody>
          <a:bodyPr/>
          <a:lstStyle/>
          <a:p>
            <a:fld id="{0105E2CA-3D1B-40B7-AEAA-5DA74A30CD9D}" type="datetime1">
              <a:rPr lang="en-US" smtClean="0">
                <a:solidFill>
                  <a:prstClr val="black">
                    <a:tint val="75000"/>
                  </a:prstClr>
                </a:solidFill>
              </a:rPr>
              <a:t>6/14/2018</a:t>
            </a:fld>
            <a:endParaRPr lang="en-US">
              <a:solidFill>
                <a:prstClr val="black">
                  <a:tint val="75000"/>
                </a:prstClr>
              </a:solidFill>
            </a:endParaRPr>
          </a:p>
        </p:txBody>
      </p:sp>
      <p:sp>
        <p:nvSpPr>
          <p:cNvPr id="5" name="Slide Number Placeholder 4">
            <a:extLst>
              <a:ext uri="{FF2B5EF4-FFF2-40B4-BE49-F238E27FC236}">
                <a16:creationId xmlns:a16="http://schemas.microsoft.com/office/drawing/2014/main" id="{C3EBA419-86AD-4B58-A208-C830B0F9BF33}"/>
              </a:ext>
            </a:extLst>
          </p:cNvPr>
          <p:cNvSpPr>
            <a:spLocks noGrp="1"/>
          </p:cNvSpPr>
          <p:nvPr>
            <p:ph type="sldNum" sz="quarter" idx="12"/>
          </p:nvPr>
        </p:nvSpPr>
        <p:spPr/>
        <p:txBody>
          <a:bodyPr/>
          <a:lstStyle/>
          <a:p>
            <a:fld id="{82E86CF4-AA86-488B-9245-79D3DE5D9F5C}" type="slidenum">
              <a:rPr lang="en-US" smtClean="0">
                <a:solidFill>
                  <a:prstClr val="black">
                    <a:tint val="75000"/>
                  </a:prstClr>
                </a:solidFill>
              </a:rPr>
              <a:pPr/>
              <a:t>8</a:t>
            </a:fld>
            <a:endParaRPr lang="en-US">
              <a:solidFill>
                <a:prstClr val="black">
                  <a:tint val="75000"/>
                </a:prstClr>
              </a:solidFill>
            </a:endParaRPr>
          </a:p>
        </p:txBody>
      </p:sp>
      <p:pic>
        <p:nvPicPr>
          <p:cNvPr id="2050" name="Picture 2" descr="http://www.exascale.org/bdec/sites/all/themes/bdec/images/bdec-header-2.png">
            <a:extLst>
              <a:ext uri="{FF2B5EF4-FFF2-40B4-BE49-F238E27FC236}">
                <a16:creationId xmlns:a16="http://schemas.microsoft.com/office/drawing/2014/main" id="{37E03BC8-6884-4C32-A69A-F86725568E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8710" y="0"/>
            <a:ext cx="3238500" cy="32385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E4E090F1-B98F-48C3-9190-59895C81DD4E}"/>
              </a:ext>
            </a:extLst>
          </p:cNvPr>
          <p:cNvSpPr/>
          <p:nvPr/>
        </p:nvSpPr>
        <p:spPr>
          <a:xfrm>
            <a:off x="99060" y="2161282"/>
            <a:ext cx="8747760" cy="1077218"/>
          </a:xfrm>
          <a:prstGeom prst="rect">
            <a:avLst/>
          </a:prstGeom>
        </p:spPr>
        <p:txBody>
          <a:bodyPr wrap="square">
            <a:spAutoFit/>
          </a:bodyPr>
          <a:lstStyle/>
          <a:p>
            <a:r>
              <a:rPr lang="en-US" sz="3200" dirty="0">
                <a:hlinkClick r:id="rId3"/>
              </a:rPr>
              <a:t>http://www.exascale.org/bdec/sites/www.exascale.org.bdec/files/whitepapers/bdec2017pathways.pdf</a:t>
            </a:r>
            <a:endParaRPr lang="en-US" sz="3200" dirty="0"/>
          </a:p>
        </p:txBody>
      </p:sp>
    </p:spTree>
    <p:extLst>
      <p:ext uri="{BB962C8B-B14F-4D97-AF65-F5344CB8AC3E}">
        <p14:creationId xmlns:p14="http://schemas.microsoft.com/office/powerpoint/2010/main" val="2024745886"/>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23870</TotalTime>
  <Words>708</Words>
  <Application>Microsoft Office PowerPoint</Application>
  <PresentationFormat>Widescreen</PresentationFormat>
  <Paragraphs>97</Paragraphs>
  <Slides>8</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Calibri Light</vt:lpstr>
      <vt:lpstr>Montserrat</vt:lpstr>
      <vt:lpstr>Times New Roman</vt:lpstr>
      <vt:lpstr>1_Office Theme</vt:lpstr>
      <vt:lpstr>2_Office Theme</vt:lpstr>
      <vt:lpstr>Discussion: Cloud Computing for an AI First Future </vt:lpstr>
      <vt:lpstr>Cloud Computing for an AI First Future </vt:lpstr>
      <vt:lpstr>Summit Supercomputer</vt:lpstr>
      <vt:lpstr>Big Data and Simulation Difficulty in Parallelism Size of Synchronization constraints</vt:lpstr>
      <vt:lpstr>Discussion at Workshop I</vt:lpstr>
      <vt:lpstr>Discussion at Workshop II</vt:lpstr>
      <vt:lpstr>Discussion at Workshop III</vt:lpstr>
      <vt:lpstr>Big Data and Extreme-scale Computing (BDEC)  http://www.exascale.org/bdec/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Towards Efficient Dataflow Frameworks for Big Data Applications: Integrating Parallel and Distributed Computing Runtimes</dc:title>
  <dc:creator>supun</dc:creator>
  <cp:lastModifiedBy>Geoffrey Fox</cp:lastModifiedBy>
  <cp:revision>356</cp:revision>
  <dcterms:created xsi:type="dcterms:W3CDTF">2017-06-12T19:54:34Z</dcterms:created>
  <dcterms:modified xsi:type="dcterms:W3CDTF">2018-06-14T18:51:12Z</dcterms:modified>
</cp:coreProperties>
</file>