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4"/>
  </p:notesMasterIdLst>
  <p:sldIdLst>
    <p:sldId id="338" r:id="rId3"/>
    <p:sldId id="566" r:id="rId4"/>
    <p:sldId id="565" r:id="rId5"/>
    <p:sldId id="570" r:id="rId6"/>
    <p:sldId id="568" r:id="rId7"/>
    <p:sldId id="574" r:id="rId8"/>
    <p:sldId id="1200" r:id="rId9"/>
    <p:sldId id="448" r:id="rId10"/>
    <p:sldId id="478" r:id="rId11"/>
    <p:sldId id="285" r:id="rId12"/>
    <p:sldId id="454" r:id="rId13"/>
    <p:sldId id="455" r:id="rId14"/>
    <p:sldId id="452" r:id="rId15"/>
    <p:sldId id="426" r:id="rId16"/>
    <p:sldId id="427" r:id="rId17"/>
    <p:sldId id="553" r:id="rId18"/>
    <p:sldId id="259" r:id="rId19"/>
    <p:sldId id="449" r:id="rId20"/>
    <p:sldId id="450" r:id="rId21"/>
    <p:sldId id="451" r:id="rId22"/>
    <p:sldId id="3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9" autoAdjust="0"/>
    <p:restoredTop sz="92418" autoAdjust="0"/>
  </p:normalViewPr>
  <p:slideViewPr>
    <p:cSldViewPr snapToGrid="0">
      <p:cViewPr varScale="1">
        <p:scale>
          <a:sx n="70" d="100"/>
          <a:sy n="70" d="100"/>
        </p:scale>
        <p:origin x="594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12B37D4-40DD-4274-A6A2-ACF8C18F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B33803FA-D678-4BE0-99AB-2FEAB9810B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688705D-7DDA-4F35-B6D7-1C012CE7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0F-33A6-41FD-B4A1-1C7A6078D17D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8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B6C-8D16-45A5-AB1B-846EBD124E90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1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6FAD-5C95-4D47-A232-D8941AC27211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DE52-0B43-411E-B440-FA3F57A0B880}" type="datetime1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4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11F4-5994-41C9-9224-A2648273E2F3}" type="datetime1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5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14F-C27A-405B-AF47-66AC325DA103}" type="datetime1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51953" y="5326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  <a:t>Solution</a:t>
            </a:r>
            <a:br>
              <a:rPr lang="en-US" altLang="en-US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1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3040-CB78-47D1-83C8-F4D1F1457804}" type="datetime1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6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B29-C5C9-44F6-BA2E-F4878E69BB3D}" type="datetime1">
              <a:rPr lang="en-US" smtClean="0"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809753" y="0"/>
            <a:ext cx="6382246" cy="6858000"/>
          </a:xfrm>
          <a:prstGeom prst="rect">
            <a:avLst/>
          </a:prstGeom>
          <a:gradFill flip="none" rotWithShape="1">
            <a:gsLst>
              <a:gs pos="0">
                <a:srgbClr val="72A1A8">
                  <a:shade val="30000"/>
                  <a:satMod val="115000"/>
                </a:srgbClr>
              </a:gs>
              <a:gs pos="50000">
                <a:srgbClr val="72A1A8">
                  <a:shade val="67500"/>
                  <a:satMod val="115000"/>
                </a:srgbClr>
              </a:gs>
              <a:gs pos="100000">
                <a:srgbClr val="72A1A8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2A1A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1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3741-FB01-4DAA-ACD8-ADD833A32620}" type="datetime1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4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D9F5-D375-411B-A456-7BAEAF4F66DC}" type="datetime1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9BAADAF-1EB7-485C-9A36-F76ED64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16297" cy="365125"/>
          </a:xfrm>
          <a:prstGeom prst="rect">
            <a:avLst/>
          </a:prstGeom>
        </p:spPr>
        <p:txBody>
          <a:bodyPr/>
          <a:lstStyle/>
          <a:p>
            <a:fld id="{67805F6E-084A-44A1-B7A9-9E36AFB15C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55DCD6-826B-4502-AE78-BF7E1DD1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A0E6-AE9D-4D70-86A2-EF85BB4CDE26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42E0-FD6D-40F0-B123-AC75947A4730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121B1A-466D-46F2-8EE2-A65E8209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45480" cy="365125"/>
          </a:xfrm>
          <a:prstGeom prst="rect">
            <a:avLst/>
          </a:prstGeom>
        </p:spPr>
        <p:txBody>
          <a:bodyPr/>
          <a:lstStyle/>
          <a:p>
            <a:fld id="{C10325C3-8E71-4BE2-B226-3EF1E82299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DF30C4-625F-4FFC-82FC-CBB51ABA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CD8579A-96E7-4425-9FCA-53BFD1D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78E09537-1317-4BFD-88EF-CDB19A6921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D3DEF36-265F-4BDC-A65B-A7791245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DDD171A-4741-48A9-AC97-DEBDEFD4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35007BFB-3542-464E-93DC-3881028A71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30E8083-1377-4C20-A248-55817015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116DF92-B1AE-4CE3-ADB1-1F692AF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35752" cy="365125"/>
          </a:xfrm>
          <a:prstGeom prst="rect">
            <a:avLst/>
          </a:prstGeom>
        </p:spPr>
        <p:txBody>
          <a:bodyPr/>
          <a:lstStyle/>
          <a:p>
            <a:fld id="{BAD38407-B030-488F-8574-4528EF71B4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E115B-BE13-4A5D-93DF-2A91920C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205D0-0D77-40DD-8D77-E56E7DEB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6569" cy="365125"/>
          </a:xfrm>
          <a:prstGeom prst="rect">
            <a:avLst/>
          </a:prstGeom>
        </p:spPr>
        <p:txBody>
          <a:bodyPr/>
          <a:lstStyle/>
          <a:p>
            <a:fld id="{214EB257-14B1-4653-A600-97C22065B4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4A44FA9-6810-4658-BC23-75C25305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2E3F1D91-6BD5-47EC-8C1A-0A078868ED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42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7DDF134B-7FC4-4C79-8ADD-8A057F4D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355207" cy="365125"/>
          </a:xfrm>
          <a:prstGeom prst="rect">
            <a:avLst/>
          </a:prstGeom>
        </p:spPr>
        <p:txBody>
          <a:bodyPr/>
          <a:lstStyle/>
          <a:p>
            <a:fld id="{C735E50F-987A-4902-AFEB-136AD3E7EC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24A0B62-2458-4801-B384-2386E03C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B54C-B849-4250-BC94-959EA03B03E4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6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loudmesh/clien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gdatawg.nist.gov/_uploadfiles/M0641_v1_7213461555.docx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74226" y="5166976"/>
            <a:ext cx="10515600" cy="4001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`, </a:t>
            </a:r>
          </a:p>
        </p:txBody>
      </p:sp>
      <p:sp>
        <p:nvSpPr>
          <p:cNvPr id="6" name="AutoShape 2" descr="http://icnc-fskd.guet.cn/icnc_fskd/images/2.jpg">
            <a:extLst>
              <a:ext uri="{FF2B5EF4-FFF2-40B4-BE49-F238E27FC236}">
                <a16:creationId xmlns:a16="http://schemas.microsoft.com/office/drawing/2014/main" id="{3214D794-0A14-4F14-832C-E0E3C249B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81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2BAF7-37D6-4E5F-9133-975E9D550DDD}"/>
              </a:ext>
            </a:extLst>
          </p:cNvPr>
          <p:cNvSpPr/>
          <p:nvPr/>
        </p:nvSpPr>
        <p:spPr>
          <a:xfrm>
            <a:off x="61757" y="5556786"/>
            <a:ext cx="12055941" cy="70788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Work with </a:t>
            </a:r>
            <a:r>
              <a:rPr lang="en-US" sz="2000" dirty="0" err="1"/>
              <a:t>Supun</a:t>
            </a:r>
            <a:r>
              <a:rPr lang="en-US" sz="2000" dirty="0"/>
              <a:t> </a:t>
            </a:r>
            <a:r>
              <a:rPr lang="en-US" sz="2000" dirty="0" err="1"/>
              <a:t>Kamburugamuva</a:t>
            </a:r>
            <a:r>
              <a:rPr lang="en-US" sz="2000" dirty="0"/>
              <a:t>, Shantenu Jha, Kannan Govindarajan, </a:t>
            </a:r>
            <a:r>
              <a:rPr lang="en-US" sz="2000" dirty="0" err="1"/>
              <a:t>Pulasthi</a:t>
            </a:r>
            <a:r>
              <a:rPr lang="en-US" sz="2000" dirty="0"/>
              <a:t> </a:t>
            </a:r>
            <a:r>
              <a:rPr lang="en-US" sz="2000" dirty="0" err="1"/>
              <a:t>Wickramasinghe</a:t>
            </a:r>
            <a:r>
              <a:rPr lang="en-US" sz="2000" dirty="0"/>
              <a:t>, </a:t>
            </a:r>
            <a:r>
              <a:rPr lang="en-US" sz="2000" dirty="0" err="1"/>
              <a:t>Gurhan</a:t>
            </a:r>
            <a:r>
              <a:rPr lang="en-US" sz="2000" dirty="0"/>
              <a:t> </a:t>
            </a:r>
            <a:r>
              <a:rPr lang="en-US" sz="2000" dirty="0" err="1"/>
              <a:t>Gunduz</a:t>
            </a:r>
            <a:r>
              <a:rPr lang="en-US" sz="2000" dirty="0"/>
              <a:t>, Ahmet </a:t>
            </a:r>
            <a:r>
              <a:rPr lang="en-US" sz="2000" dirty="0" err="1"/>
              <a:t>Uyar</a:t>
            </a:r>
            <a:endParaRPr lang="en-US" sz="20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E6F6F8-F523-44FF-AE48-8C676ED7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8672" cy="365125"/>
          </a:xfrm>
        </p:spPr>
        <p:txBody>
          <a:bodyPr/>
          <a:lstStyle/>
          <a:p>
            <a:fld id="{594420A0-AF7B-404B-8492-5A6736E1C5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57B7EA-FD4F-4265-92C1-EF899C97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-146128" y="1156620"/>
            <a:ext cx="12179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400" dirty="0"/>
              <a:t>13th Cloud Control Workshop, June 13-15, 2018</a:t>
            </a:r>
          </a:p>
          <a:p>
            <a:pPr lvl="0" algn="ctr" defTabSz="457200">
              <a:defRPr/>
            </a:pPr>
            <a:r>
              <a:rPr lang="en-US" sz="2400" dirty="0" err="1"/>
              <a:t>Skåvsjöholm</a:t>
            </a:r>
            <a:r>
              <a:rPr lang="en-US" sz="2400" dirty="0"/>
              <a:t> in the Stockholm Archipelago</a:t>
            </a:r>
            <a:endParaRPr lang="en-US" sz="2400" b="1" dirty="0"/>
          </a:p>
          <a:p>
            <a:pPr algn="ctr" defTabSz="457200">
              <a:defRPr/>
            </a:pPr>
            <a:r>
              <a:rPr lang="en-US" sz="2400" dirty="0">
                <a:cs typeface="Times New Roman" pitchFamily="18" charset="0"/>
              </a:rPr>
              <a:t>Geoffrey Fox, Gregor von Laszewski, Judy </a:t>
            </a:r>
            <a:r>
              <a:rPr lang="en-US" sz="2400" dirty="0" err="1">
                <a:cs typeface="Times New Roman" pitchFamily="18" charset="0"/>
              </a:rPr>
              <a:t>Qiu</a:t>
            </a:r>
            <a:r>
              <a:rPr lang="en-US" sz="2400" dirty="0">
                <a:cs typeface="Times New Roman" pitchFamily="18" charset="0"/>
              </a:rPr>
              <a:t> June 13, 2018</a:t>
            </a:r>
          </a:p>
          <a:p>
            <a:pPr lvl="0" algn="ctr" defTabSz="457200">
              <a:defRPr/>
            </a:pPr>
            <a:r>
              <a:rPr lang="en-US" sz="2400" dirty="0">
                <a:cs typeface="Times New Roman" pitchFamily="18" charset="0"/>
              </a:rPr>
              <a:t>Department of Intelligent Systems Engineering, Indiana University</a:t>
            </a:r>
            <a:endParaRPr lang="en-US" sz="2000" dirty="0">
              <a:hlinkClick r:id="rId3"/>
            </a:endParaRPr>
          </a:p>
          <a:p>
            <a:pPr lvl="0" algn="ctr" defTabSz="457200">
              <a:defRPr/>
            </a:pPr>
            <a:r>
              <a:rPr lang="en-US" sz="2400" dirty="0">
                <a:hlinkClick r:id="rId3"/>
              </a:rPr>
              <a:t>gcf@indiana.edu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http://www.dsc.soic.indiana.edu/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http://spidal.org</a:t>
            </a:r>
            <a:r>
              <a:rPr lang="en-US" sz="2400" dirty="0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155"/>
            <a:ext cx="12179456" cy="983759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Cloud Management in Cloudmesh &amp; Twister2: </a:t>
            </a:r>
            <a:br>
              <a:rPr lang="en-US" sz="4400" dirty="0"/>
            </a:br>
            <a:r>
              <a:rPr lang="en-US" sz="3600" dirty="0"/>
              <a:t>A High-Performance Big Data Programming Environment </a:t>
            </a:r>
            <a:r>
              <a:rPr lang="en-US" sz="4400" dirty="0"/>
              <a:t> </a:t>
            </a:r>
          </a:p>
        </p:txBody>
      </p:sp>
      <p:pic>
        <p:nvPicPr>
          <p:cNvPr id="1026" name="Picture 2" descr="http://cloudresearch.org/workshops/wp-content/uploads/skavsjoholm_partner.jpg">
            <a:extLst>
              <a:ext uri="{FF2B5EF4-FFF2-40B4-BE49-F238E27FC236}">
                <a16:creationId xmlns:a16="http://schemas.microsoft.com/office/drawing/2014/main" id="{8157A668-ACA6-48E3-B9E8-3362A255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17" y="3162170"/>
            <a:ext cx="7694004" cy="23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sym typeface="+mn-ea"/>
              </a:rPr>
              <a:t>Harp-DAAL: A </a:t>
            </a:r>
            <a:r>
              <a:rPr lang="en-US" sz="2700" dirty="0"/>
              <a:t>HPC-Cloud convergence framework for productivity and performance</a:t>
            </a:r>
            <a:endParaRPr lang="x-none" altLang="en-US" sz="2700" dirty="0">
              <a:sym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78919-6CF4-41BA-BA2A-90FE87C8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4360"/>
            <a:ext cx="12191999" cy="338328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 Nova" panose="020B0604020202020204" pitchFamily="34" charset="0"/>
              </a:rPr>
              <a:t>Harp</a:t>
            </a:r>
            <a:r>
              <a:rPr lang="en-US" sz="2200" dirty="0">
                <a:latin typeface="Arial Nova" panose="020B0604020202020204" pitchFamily="34" charset="0"/>
              </a:rPr>
              <a:t> is an Hadoop plug-in offering highly optimized </a:t>
            </a:r>
            <a:r>
              <a:rPr lang="en-US" sz="2200" b="1" dirty="0">
                <a:solidFill>
                  <a:srgbClr val="C00000"/>
                </a:solidFill>
                <a:latin typeface="Arial Nova" panose="020B0604020202020204" pitchFamily="34" charset="0"/>
              </a:rPr>
              <a:t>Map collective </a:t>
            </a:r>
            <a:r>
              <a:rPr lang="en-US" sz="2200" dirty="0">
                <a:latin typeface="Arial Nova" panose="020B0604020202020204" pitchFamily="34" charset="0"/>
              </a:rPr>
              <a:t>operations plus support of  computation models covering  much machine learning</a:t>
            </a:r>
          </a:p>
          <a:p>
            <a:r>
              <a:rPr lang="en-US" sz="2200" b="1" dirty="0">
                <a:solidFill>
                  <a:srgbClr val="C00000"/>
                </a:solidFill>
                <a:latin typeface="Arial Nova" panose="020B0604020202020204" pitchFamily="34" charset="0"/>
              </a:rPr>
              <a:t>Harp-DAAL </a:t>
            </a:r>
            <a:r>
              <a:rPr lang="en-US" sz="2200" dirty="0">
                <a:latin typeface="Arial Nova" panose="020B0604020202020204" pitchFamily="34" charset="0"/>
              </a:rPr>
              <a:t>seamlessly integrates Intel’s DAAL node Data Analytics Library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2200" b="1" dirty="0">
                <a:solidFill>
                  <a:srgbClr val="C00000"/>
                </a:solidFill>
                <a:latin typeface="Arial Nova" panose="020B0604020202020204" pitchFamily="34" charset="0"/>
                <a:sym typeface="+mn-ea"/>
              </a:rPr>
              <a:t>DAAL: </a:t>
            </a:r>
            <a:r>
              <a:rPr lang="en-US" altLang="en-US" sz="2200" dirty="0" err="1">
                <a:latin typeface="Arial Nova" panose="020B0604020202020204" pitchFamily="34" charset="0"/>
                <a:sym typeface="+mn-ea"/>
              </a:rPr>
              <a:t>SubGraph</a:t>
            </a:r>
            <a:r>
              <a:rPr lang="en-US" altLang="en-US" sz="2200" dirty="0">
                <a:latin typeface="Arial Nova" panose="020B0604020202020204" pitchFamily="34" charset="0"/>
                <a:sym typeface="+mn-ea"/>
              </a:rPr>
              <a:t> Mining, K-means, Matrix Factorization, Recommender System (ALS), Singular Value Decomposition (SVD), QR Decomposition, Neural Network, Covariance, Low Order Moments, Naive Bayes Reduce, Linear Regression, Ridge Regression, Principal Component Analysis (PCA)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2200" b="1" dirty="0">
                <a:solidFill>
                  <a:srgbClr val="C00000"/>
                </a:solidFill>
                <a:latin typeface="Arial Nova" panose="020B0604020202020204" pitchFamily="34" charset="0"/>
                <a:sym typeface="+mn-ea"/>
              </a:rPr>
              <a:t>No DAAL yet: </a:t>
            </a:r>
            <a:r>
              <a:rPr lang="en-US" altLang="en-US" sz="2200" dirty="0">
                <a:latin typeface="Arial Nova" panose="020B0604020202020204" pitchFamily="34" charset="0"/>
                <a:sym typeface="+mn-ea"/>
              </a:rPr>
              <a:t>DA-MDS Multi-dimensional Scaling (DA is Deterministic Annealing), Directed Force Dimension, Irregular DAVS Clustering, DA </a:t>
            </a:r>
            <a:r>
              <a:rPr lang="en-US" altLang="en-US" sz="2200" dirty="0" err="1">
                <a:latin typeface="Arial Nova" panose="020B0604020202020204" pitchFamily="34" charset="0"/>
                <a:sym typeface="+mn-ea"/>
              </a:rPr>
              <a:t>Semimetric</a:t>
            </a:r>
            <a:r>
              <a:rPr lang="en-US" altLang="en-US" sz="2200" dirty="0">
                <a:latin typeface="Arial Nova" panose="020B0604020202020204" pitchFamily="34" charset="0"/>
                <a:sym typeface="+mn-ea"/>
              </a:rPr>
              <a:t> Clustering, Multi-class Logistic Regression, SVM, Latent Dirichlet Allocation, Random Forest</a:t>
            </a:r>
          </a:p>
          <a:p>
            <a:endParaRPr lang="en-US" sz="2200" dirty="0">
              <a:latin typeface="Arial Nova" panose="020B0604020202020204" pitchFamily="34" charset="0"/>
            </a:endParaRPr>
          </a:p>
        </p:txBody>
      </p:sp>
      <p:pic>
        <p:nvPicPr>
          <p:cNvPr id="11" name="image14.png">
            <a:extLst>
              <a:ext uri="{FF2B5EF4-FFF2-40B4-BE49-F238E27FC236}">
                <a16:creationId xmlns:a16="http://schemas.microsoft.com/office/drawing/2014/main" id="{22B7F133-7F83-4BAC-AAC6-0047321FC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3"/>
          <a:stretch/>
        </p:blipFill>
        <p:spPr bwMode="auto">
          <a:xfrm>
            <a:off x="1467660" y="3977640"/>
            <a:ext cx="908082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47F88-C355-4A76-B830-4A7A8A8B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655D-6136-452C-8381-B52426CDF8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D79A2-5D89-4A64-8525-8B371407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4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1064" y="5457197"/>
            <a:ext cx="11909871" cy="93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26333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Map Collective Run time merges MapReduce and HPC</a:t>
            </a:r>
            <a:endParaRPr kumimoji="0" lang="x-none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2A1A8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C0770-D19E-4327-A969-0BC645E6D687}"/>
              </a:ext>
            </a:extLst>
          </p:cNvPr>
          <p:cNvSpPr/>
          <p:nvPr/>
        </p:nvSpPr>
        <p:spPr>
          <a:xfrm>
            <a:off x="6348614" y="2147197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allreduce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CF6F5-3D45-4095-AB71-6580F4AF1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23" y="902641"/>
            <a:ext cx="2853302" cy="1113088"/>
          </a:xfrm>
          <a:prstGeom prst="rect">
            <a:avLst/>
          </a:prstGeom>
          <a:solidFill>
            <a:srgbClr val="263338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24CBF3-3D88-4173-A406-A4767979BD11}"/>
              </a:ext>
            </a:extLst>
          </p:cNvPr>
          <p:cNvSpPr/>
          <p:nvPr/>
        </p:nvSpPr>
        <p:spPr>
          <a:xfrm>
            <a:off x="3346204" y="2135781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reduce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B6C9A1-14C7-4489-AC51-1E5827B8D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902641"/>
            <a:ext cx="2701082" cy="1113088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45DB97-7501-4A27-A54B-C8E497201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4" y="902641"/>
            <a:ext cx="2493051" cy="1062389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C65504-FD08-4185-AD17-9987BCFCCE47}"/>
              </a:ext>
            </a:extLst>
          </p:cNvPr>
          <p:cNvSpPr/>
          <p:nvPr/>
        </p:nvSpPr>
        <p:spPr>
          <a:xfrm>
            <a:off x="9749825" y="5094649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rotate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596A56-DA0D-406C-8E19-691F854B0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56" y="3123305"/>
            <a:ext cx="2759458" cy="16743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E7F4A9-4158-423B-A97D-9EDE0DA5EF8E}"/>
              </a:ext>
            </a:extLst>
          </p:cNvPr>
          <p:cNvSpPr/>
          <p:nvPr/>
        </p:nvSpPr>
        <p:spPr>
          <a:xfrm>
            <a:off x="5346856" y="5131997"/>
            <a:ext cx="1645920" cy="59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push &amp; pull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B06AB5-8DF0-40F8-961D-6A16248B9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95" y="3154760"/>
            <a:ext cx="2754245" cy="20232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A163D0-BDCD-4C2B-81C3-7177CFC0A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14" y="3123304"/>
            <a:ext cx="2740868" cy="20547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6610BC-C160-462C-AC05-EC46767DA0DA}"/>
              </a:ext>
            </a:extLst>
          </p:cNvPr>
          <p:cNvSpPr/>
          <p:nvPr/>
        </p:nvSpPr>
        <p:spPr>
          <a:xfrm>
            <a:off x="9578195" y="2265099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allgather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3F84C2-CD9E-4F65-B77E-36CCD70093A5}"/>
              </a:ext>
            </a:extLst>
          </p:cNvPr>
          <p:cNvSpPr/>
          <p:nvPr/>
        </p:nvSpPr>
        <p:spPr>
          <a:xfrm>
            <a:off x="551585" y="5117256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regroup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6AB789-B951-4D7D-BE1B-592A02406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3128467"/>
            <a:ext cx="3227886" cy="20385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2CF49D-B9E2-4C93-8E37-1BA3263651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96" y="827135"/>
            <a:ext cx="3102718" cy="15943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E7A705-DBCB-4655-BC46-1F316AC29864}"/>
              </a:ext>
            </a:extLst>
          </p:cNvPr>
          <p:cNvSpPr/>
          <p:nvPr/>
        </p:nvSpPr>
        <p:spPr>
          <a:xfrm>
            <a:off x="551585" y="2135782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broadcast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F6FD8-9C9A-47E5-A2ED-CA9581FD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728"/>
            <a:ext cx="12168221" cy="762000"/>
          </a:xfrm>
        </p:spPr>
        <p:txBody>
          <a:bodyPr/>
          <a:lstStyle/>
          <a:p>
            <a:pPr algn="ctr"/>
            <a:r>
              <a:rPr lang="en-US" sz="4400" dirty="0"/>
              <a:t>Run time software for Harp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85481-A3B8-490D-A2BB-9231ACC1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3F6B-CDC5-4BFE-96F2-5466FA9C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AED-E18E-4B7F-A7DD-362F4051D2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7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" y="510739"/>
            <a:ext cx="11461897" cy="4157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42C237-CBDB-4B65-8BF5-5393FA175F5E}"/>
              </a:ext>
            </a:extLst>
          </p:cNvPr>
          <p:cNvGrpSpPr/>
          <p:nvPr/>
        </p:nvGrpSpPr>
        <p:grpSpPr>
          <a:xfrm>
            <a:off x="101314" y="4239440"/>
            <a:ext cx="11675497" cy="2060481"/>
            <a:chOff x="119378" y="3761829"/>
            <a:chExt cx="11675497" cy="2060481"/>
          </a:xfrm>
        </p:grpSpPr>
        <p:sp>
          <p:nvSpPr>
            <p:cNvPr id="5" name="TextBox 4"/>
            <p:cNvSpPr txBox="1"/>
            <p:nvPr/>
          </p:nvSpPr>
          <p:spPr>
            <a:xfrm>
              <a:off x="119378" y="3893265"/>
              <a:ext cx="42555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 million points, 10 thousand centroids, 10 feature dimensions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to 20 nodes of Intel KNL7250 processors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15x speedups over Spark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MLlib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1445" y="3761829"/>
              <a:ext cx="366569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500K or 1 million data points of feature dimension 300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Running on single KNL 7250 (Harp-DAAL) vs. single K80 GPU (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PyTorch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achieves 3x to 6x speedups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77144" y="3790985"/>
              <a:ext cx="391773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Twitter with 44 million vertices, 2 billion edges, subgraph templates of 10 to 12 vertices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 nodes of Intel Xeon E5 2670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2x to 5x speedups over state-of-the-art MPI-Fascia solution 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8CEA830-1C40-41E0-A8E4-C1A0B20A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14" y="123025"/>
            <a:ext cx="12506054" cy="762000"/>
          </a:xfrm>
        </p:spPr>
        <p:txBody>
          <a:bodyPr>
            <a:normAutofit fontScale="90000"/>
          </a:bodyPr>
          <a:lstStyle/>
          <a:p>
            <a: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  <a:t>      Harp v. Spark                   Harp v. Torch            Harp v. MPI</a:t>
            </a:r>
            <a:b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DA3219-8307-4F48-AABE-611B824F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E1F3A-74AD-460C-B2FE-D0BA84E3D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5D99-2FE2-46F6-96E1-982E6FD018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3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9" y="955785"/>
            <a:ext cx="12090400" cy="5364176"/>
          </a:xfrm>
        </p:spPr>
        <p:txBody>
          <a:bodyPr>
            <a:normAutofit/>
          </a:bodyPr>
          <a:lstStyle/>
          <a:p>
            <a:r>
              <a:rPr lang="en-US" sz="2400" dirty="0"/>
              <a:t>Analyze the </a:t>
            </a:r>
            <a:r>
              <a:rPr lang="en-US" sz="2400" b="1" dirty="0"/>
              <a:t>runtime of existing systems</a:t>
            </a:r>
          </a:p>
          <a:p>
            <a:pPr lvl="1"/>
            <a:r>
              <a:rPr lang="en-US" sz="2400" dirty="0"/>
              <a:t>Hadoop, Spark, Flink, Pregel Big Data Processing</a:t>
            </a:r>
          </a:p>
          <a:p>
            <a:pPr lvl="1"/>
            <a:r>
              <a:rPr lang="en-US" sz="2400" dirty="0" err="1"/>
              <a:t>OpenWhisk</a:t>
            </a:r>
            <a:r>
              <a:rPr lang="en-US" sz="2400" dirty="0"/>
              <a:t> and commercial </a:t>
            </a:r>
            <a:r>
              <a:rPr lang="en-US" sz="2400" dirty="0" err="1"/>
              <a:t>FaaS</a:t>
            </a:r>
            <a:endParaRPr lang="en-US" sz="2400" dirty="0"/>
          </a:p>
          <a:p>
            <a:pPr lvl="1"/>
            <a:r>
              <a:rPr lang="en-US" sz="2400" dirty="0"/>
              <a:t>Storm, Heron, Apex Streaming Dataflow</a:t>
            </a:r>
          </a:p>
          <a:p>
            <a:pPr lvl="1"/>
            <a:r>
              <a:rPr lang="en-US" sz="2400" dirty="0"/>
              <a:t>Kepler, Pegasus, </a:t>
            </a:r>
            <a:r>
              <a:rPr lang="en-US" sz="2400" dirty="0" err="1"/>
              <a:t>NiFi</a:t>
            </a:r>
            <a:r>
              <a:rPr lang="en-US" sz="2400" dirty="0"/>
              <a:t> workflow systems</a:t>
            </a:r>
          </a:p>
          <a:p>
            <a:pPr lvl="1"/>
            <a:r>
              <a:rPr lang="en-US" sz="2400" dirty="0"/>
              <a:t>Harp Map-Collective, MPI and HPC AMT asynchronous many task runtime like DARMA</a:t>
            </a:r>
          </a:p>
          <a:p>
            <a:pPr lvl="1"/>
            <a:r>
              <a:rPr lang="en-US" sz="2400" dirty="0"/>
              <a:t>And approaches such as </a:t>
            </a:r>
            <a:r>
              <a:rPr lang="en-US" sz="2400" dirty="0" err="1"/>
              <a:t>GridFTP</a:t>
            </a:r>
            <a:r>
              <a:rPr lang="en-US" sz="2400" dirty="0"/>
              <a:t> and CORBA/HLA (!) for wide area data links</a:t>
            </a:r>
          </a:p>
          <a:p>
            <a:r>
              <a:rPr lang="en-US" sz="2400" dirty="0"/>
              <a:t>Most systems are monolithic and make </a:t>
            </a:r>
            <a:br>
              <a:rPr lang="en-US" sz="2400" dirty="0"/>
            </a:br>
            <a:r>
              <a:rPr lang="en-US" sz="2400" dirty="0"/>
              <a:t>choices that are sometimes non-optimal</a:t>
            </a:r>
          </a:p>
          <a:p>
            <a:r>
              <a:rPr lang="en-US" sz="2400" dirty="0"/>
              <a:t>Build a toolkit with components that can</a:t>
            </a:r>
            <a:br>
              <a:rPr lang="en-US" sz="2400" dirty="0"/>
            </a:br>
            <a:r>
              <a:rPr lang="en-US" sz="2400" dirty="0"/>
              <a:t>have multiple implementations such as</a:t>
            </a:r>
          </a:p>
          <a:p>
            <a:pPr lvl="1"/>
            <a:r>
              <a:rPr lang="en-US" dirty="0"/>
              <a:t>Static or dynamic scheduling</a:t>
            </a:r>
          </a:p>
          <a:p>
            <a:pPr lvl="1"/>
            <a:r>
              <a:rPr lang="en-US" dirty="0"/>
              <a:t>Dataflow or BSP communication</a:t>
            </a:r>
          </a:p>
          <a:p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30" y="157039"/>
            <a:ext cx="12168221" cy="762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Twister2: “Next Generation Grid - Edge – HPC Cloud” Programming Environment</a:t>
            </a:r>
            <a:r>
              <a:rPr lang="en-US" sz="3600" b="1" dirty="0">
                <a:latin typeface="+mn-lt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395C3-2B3A-4AAA-B07D-26BD3386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C6B004-2920-4A19-B88D-3773E343D1A0}"/>
              </a:ext>
            </a:extLst>
          </p:cNvPr>
          <p:cNvGrpSpPr/>
          <p:nvPr/>
        </p:nvGrpSpPr>
        <p:grpSpPr>
          <a:xfrm>
            <a:off x="5598366" y="3928611"/>
            <a:ext cx="6569855" cy="2240634"/>
            <a:chOff x="1952787" y="200751"/>
            <a:chExt cx="7886700" cy="2689741"/>
          </a:xfrm>
        </p:grpSpPr>
        <p:pic>
          <p:nvPicPr>
            <p:cNvPr id="6" name="Picture 2" descr="http://www.iterativemapreduce.org/images/twister.png">
              <a:extLst>
                <a:ext uri="{FF2B5EF4-FFF2-40B4-BE49-F238E27FC236}">
                  <a16:creationId xmlns:a16="http://schemas.microsoft.com/office/drawing/2014/main" id="{DAE9E33A-98E4-4E14-87A5-E04111F46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787" y="200751"/>
              <a:ext cx="788670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3FB23D-49A7-491C-B3E5-E87E609C668A}"/>
                </a:ext>
              </a:extLst>
            </p:cNvPr>
            <p:cNvSpPr/>
            <p:nvPr/>
          </p:nvSpPr>
          <p:spPr>
            <a:xfrm>
              <a:off x="3847491" y="2521160"/>
              <a:ext cx="366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http://www.iterativemapreduce.org/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F6768-30AC-4A40-84E3-5E1750B4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B020-F68B-4FB3-827A-8FE2EA78C6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7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973818"/>
          </a:xfrm>
        </p:spPr>
        <p:txBody>
          <a:bodyPr/>
          <a:lstStyle/>
          <a:p>
            <a:pPr algn="ctr"/>
            <a:r>
              <a:rPr lang="en-US" dirty="0"/>
              <a:t>Twister2 Components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549E-54FF-434D-A1AD-701A695ECD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5383"/>
              </p:ext>
            </p:extLst>
          </p:nvPr>
        </p:nvGraphicFramePr>
        <p:xfrm>
          <a:off x="0" y="647910"/>
          <a:ext cx="12105314" cy="5653237"/>
        </p:xfrm>
        <a:graphic>
          <a:graphicData uri="http://schemas.openxmlformats.org/drawingml/2006/table">
            <a:tbl>
              <a:tblPr/>
              <a:tblGrid>
                <a:gridCol w="2003450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178837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69735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653292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9383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Comments: User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632828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 Specification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 Points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and Configuration Management; Program, Data and Message Level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execution mode; save and reset state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797323"/>
                  </a:ext>
                </a:extLst>
              </a:tr>
              <a:tr h="646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Semantics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 of Resources to Bolts/Maps in Containers, Processes, Threads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systems make different choices - why?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986233"/>
                  </a:ext>
                </a:extLst>
              </a:tr>
              <a:tr h="372370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Parallel Computing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Flink Hadoop Pregel MPI modes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Computes Rule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30476"/>
                  </a:ext>
                </a:extLst>
              </a:tr>
              <a:tr h="566916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Submission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(Dynamic/Static) Resource Allocation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Plugins for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Slurm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Yarn, Mesos, Marathon, Aurora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API (e.g. Python) for Job Management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041165"/>
                  </a:ext>
                </a:extLst>
              </a:tr>
              <a:tr h="561663"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System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migration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of tasks and migrating tasks for better resource utilization 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Task-based programming with Dynamic or Static Graph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accelerators (CUDA,KNL)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740383"/>
                  </a:ext>
                </a:extLst>
              </a:tr>
              <a:tr h="413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Elasticity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OpenWhisk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580037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and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OpenWhisk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Kafka/RabbitMQ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52298"/>
                  </a:ext>
                </a:extLst>
              </a:tr>
              <a:tr h="308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Execution 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Process, Threads, Queues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368275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Scheduling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Scheduling, Static Scheduling,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Pluggable Scheduling Algorithms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55026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Graph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Graph, Dynamic Graph Generation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66708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8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899235"/>
          </a:xfrm>
        </p:spPr>
        <p:txBody>
          <a:bodyPr/>
          <a:lstStyle/>
          <a:p>
            <a:pPr algn="ctr"/>
            <a:r>
              <a:rPr lang="en-US" dirty="0"/>
              <a:t>Twister2 Components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5232-0A8D-42B9-9C6E-7196948BD7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34963"/>
              </p:ext>
            </p:extLst>
          </p:nvPr>
        </p:nvGraphicFramePr>
        <p:xfrm>
          <a:off x="0" y="605481"/>
          <a:ext cx="12192001" cy="5581345"/>
        </p:xfrm>
        <a:graphic>
          <a:graphicData uri="http://schemas.openxmlformats.org/drawingml/2006/table">
            <a:tbl>
              <a:tblPr/>
              <a:tblGrid>
                <a:gridCol w="1860115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228450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08147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895289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043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578376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API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user level and could map to multiple communication systems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7282"/>
                  </a:ext>
                </a:extLst>
              </a:tr>
              <a:tr h="887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Dataflow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Fine-Grain Twister2 Dataflow communications: MPI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and RMA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Coarse grain Dataflow from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NiFi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Kepler?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ETL data pipelines;</a:t>
                      </a: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new Dataflow communication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API and library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960825"/>
                  </a:ext>
                </a:extLst>
              </a:tr>
              <a:tr h="576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Map-Collective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 MPI, Harp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MPI Point to Point and Collective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130236"/>
                  </a:ext>
                </a:extLst>
              </a:tr>
              <a:tr h="347846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Access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Static (Batch) Data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 Systems, NoSQL, SQL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API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388834"/>
                  </a:ext>
                </a:extLst>
              </a:tr>
              <a:tr h="343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Data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Message Brokers, Spouts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1497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Management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Distributed Data Set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Relaxed Distributed Shared Memory(immutable data),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Mutable Distributed Data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Transformation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RDD, Heron Streamlet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38564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Fault Tolerance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Pointing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Upstream (streaming) backup; Lightweight; Coordination Points; Spark/Flink, MPI and Heron models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Streaming and batch cases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distinct; 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272695"/>
                  </a:ext>
                </a:extLst>
              </a:tr>
              <a:tr h="5767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Storage, Messaging, execution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needed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5494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1"/>
            <a:ext cx="10515600" cy="804842"/>
          </a:xfrm>
        </p:spPr>
        <p:txBody>
          <a:bodyPr/>
          <a:lstStyle/>
          <a:p>
            <a:r>
              <a:rPr lang="en-US" dirty="0"/>
              <a:t>Twister2 Dataflow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1" y="804842"/>
            <a:ext cx="11935255" cy="5637522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Twister:Net</a:t>
            </a:r>
            <a:r>
              <a:rPr lang="en-US" b="1" dirty="0"/>
              <a:t> </a:t>
            </a:r>
            <a:r>
              <a:rPr lang="en-US" dirty="0"/>
              <a:t>offers two communication models</a:t>
            </a:r>
          </a:p>
          <a:p>
            <a:r>
              <a:rPr lang="en-US" b="1" dirty="0"/>
              <a:t>BSP</a:t>
            </a:r>
            <a:r>
              <a:rPr lang="en-US" dirty="0"/>
              <a:t> (Bulk Synchronous Processing) message-level communication using TCP or MPI separated from its task management plus extra Harp collectives</a:t>
            </a:r>
          </a:p>
          <a:p>
            <a:r>
              <a:rPr lang="en-US" b="1" dirty="0"/>
              <a:t>DFW </a:t>
            </a:r>
            <a:r>
              <a:rPr lang="en-US" dirty="0"/>
              <a:t>a new </a:t>
            </a:r>
            <a:r>
              <a:rPr lang="en-US" b="1" dirty="0"/>
              <a:t>Dataflow library </a:t>
            </a:r>
            <a:r>
              <a:rPr lang="en-US" dirty="0"/>
              <a:t>built using MPI software but at data movement not message level</a:t>
            </a:r>
          </a:p>
          <a:p>
            <a:pPr lvl="1"/>
            <a:r>
              <a:rPr lang="en-US" dirty="0"/>
              <a:t>Non-blocking</a:t>
            </a:r>
          </a:p>
          <a:p>
            <a:pPr lvl="1"/>
            <a:r>
              <a:rPr lang="en-US" dirty="0"/>
              <a:t>Dynamic data sizes</a:t>
            </a:r>
          </a:p>
          <a:p>
            <a:pPr lvl="1"/>
            <a:r>
              <a:rPr lang="en-US" dirty="0"/>
              <a:t>Streaming model</a:t>
            </a:r>
          </a:p>
          <a:p>
            <a:pPr lvl="2"/>
            <a:r>
              <a:rPr lang="en-US" dirty="0"/>
              <a:t>Batch case is modeled as a finite stream</a:t>
            </a:r>
          </a:p>
          <a:p>
            <a:pPr lvl="1"/>
            <a:r>
              <a:rPr lang="en-US" dirty="0"/>
              <a:t>The communications are between a set of </a:t>
            </a:r>
            <a:br>
              <a:rPr lang="en-US" dirty="0"/>
            </a:br>
            <a:r>
              <a:rPr lang="en-US" dirty="0"/>
              <a:t>tasks in an arbitrary task graph</a:t>
            </a:r>
          </a:p>
          <a:p>
            <a:pPr lvl="1"/>
            <a:r>
              <a:rPr lang="en-US" dirty="0"/>
              <a:t>Key based communications</a:t>
            </a:r>
          </a:p>
          <a:p>
            <a:pPr lvl="1"/>
            <a:r>
              <a:rPr lang="en-US" dirty="0"/>
              <a:t>Data-level Communications spilling to disks</a:t>
            </a:r>
          </a:p>
          <a:p>
            <a:pPr lvl="1"/>
            <a:r>
              <a:rPr lang="en-US" dirty="0"/>
              <a:t>Target tasks can be different from source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3A208A-B300-4412-AE74-C04AF7DD82C1}"/>
              </a:ext>
            </a:extLst>
          </p:cNvPr>
          <p:cNvGrpSpPr/>
          <p:nvPr/>
        </p:nvGrpSpPr>
        <p:grpSpPr>
          <a:xfrm>
            <a:off x="6616931" y="2527259"/>
            <a:ext cx="5481808" cy="3525899"/>
            <a:chOff x="6616931" y="2527259"/>
            <a:chExt cx="5481808" cy="3525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74C51F-0DDD-4981-9C1C-7FD8D62D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6931" y="2527259"/>
              <a:ext cx="5481808" cy="3525899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2D4657-AA55-4519-9B60-8558BB358A3B}"/>
                </a:ext>
              </a:extLst>
            </p:cNvPr>
            <p:cNvCxnSpPr/>
            <p:nvPr/>
          </p:nvCxnSpPr>
          <p:spPr>
            <a:xfrm>
              <a:off x="9349740" y="2857500"/>
              <a:ext cx="0" cy="26898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2515D3E-C257-4630-B879-ABC8C11D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0921-EB38-43BF-8CD9-F401460360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8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3408326"/>
            <a:ext cx="8877300" cy="2959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568" y="3655025"/>
            <a:ext cx="3009673" cy="2462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/>
              <a:t>Latency of Apache Heron and </a:t>
            </a:r>
            <a:r>
              <a:rPr lang="en-US" sz="2200" dirty="0" err="1"/>
              <a:t>Twister:Net</a:t>
            </a:r>
            <a:r>
              <a:rPr lang="en-US" sz="2200" dirty="0"/>
              <a:t> DFW (Dataflow) for Reduce, Broadcast and Partition operations in 16 nodes with 256-way parallelism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45046D-41EE-4D5B-B2C9-86B191D8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8" y="155860"/>
            <a:ext cx="5881816" cy="94961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Twister:Net</a:t>
            </a:r>
            <a:r>
              <a:rPr lang="en-US" b="1" dirty="0"/>
              <a:t> and Apache Heron and Spark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8B355-AE4C-495C-84CE-BA7B19E5A302}"/>
              </a:ext>
            </a:extLst>
          </p:cNvPr>
          <p:cNvSpPr/>
          <p:nvPr/>
        </p:nvSpPr>
        <p:spPr>
          <a:xfrm>
            <a:off x="190727" y="1195069"/>
            <a:ext cx="547152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/>
              <a:t>Left: K-means job execution time on 16 nodes with varying centers, 2 million points with 320-way parallelism. Right: K-Means </a:t>
            </a:r>
            <a:r>
              <a:rPr lang="en-US" sz="2200" dirty="0" err="1"/>
              <a:t>wth</a:t>
            </a:r>
            <a:r>
              <a:rPr lang="en-US" sz="2200" dirty="0"/>
              <a:t> 4,8 and 16 nodes where each node having 20 tasks. 2 million points with 16000 centers used.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D9F85-5310-4C44-BC9E-89132C35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60" y="344585"/>
            <a:ext cx="6037884" cy="301894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31A07-A54C-4798-B59F-C6FD521C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DCEE-D892-4C02-8D12-AC0A60FAA3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934105-B4EC-43F7-9BB4-E478DDF8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Twister2 Timeline: End of August 2018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6" y="154853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Twister:Net</a:t>
            </a:r>
            <a:r>
              <a:rPr lang="en-US" dirty="0"/>
              <a:t> Dataflow Communication API</a:t>
            </a:r>
          </a:p>
          <a:p>
            <a:pPr lvl="1"/>
            <a:r>
              <a:rPr lang="en-US" dirty="0"/>
              <a:t>Dataflow communications with MPI or TCP </a:t>
            </a:r>
          </a:p>
          <a:p>
            <a:r>
              <a:rPr lang="en-US" dirty="0"/>
              <a:t>Harp for Machine Learning (Custom BSP Communications)</a:t>
            </a:r>
          </a:p>
          <a:p>
            <a:pPr lvl="1"/>
            <a:r>
              <a:rPr lang="en-US" dirty="0"/>
              <a:t>Rich collectives</a:t>
            </a:r>
          </a:p>
          <a:p>
            <a:pPr lvl="1"/>
            <a:r>
              <a:rPr lang="en-US" dirty="0"/>
              <a:t>Around 30 ML algorithms</a:t>
            </a:r>
          </a:p>
          <a:p>
            <a:r>
              <a:rPr lang="en-US" dirty="0"/>
              <a:t>HDFS Integration</a:t>
            </a:r>
          </a:p>
          <a:p>
            <a:r>
              <a:rPr lang="en-US" dirty="0"/>
              <a:t>Task Graph</a:t>
            </a:r>
          </a:p>
          <a:p>
            <a:pPr lvl="1"/>
            <a:r>
              <a:rPr lang="en-US" dirty="0"/>
              <a:t>Streaming - Storm model</a:t>
            </a:r>
          </a:p>
          <a:p>
            <a:pPr lvl="1"/>
            <a:r>
              <a:rPr lang="en-US" dirty="0"/>
              <a:t>Batch analytics - Hadoop </a:t>
            </a:r>
          </a:p>
          <a:p>
            <a:r>
              <a:rPr lang="en-US" dirty="0"/>
              <a:t>Deployments on Docker, Kubernetes, Mesos (Aurora), Nomad, </a:t>
            </a:r>
            <a:r>
              <a:rPr lang="en-US" dirty="0" err="1"/>
              <a:t>Slurm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9D65-1878-4E5C-AC34-67E5407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619C-B12E-4252-91A6-8041F44C9C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17EE7-2B0A-4287-A07E-53181E42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1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101147"/>
          </a:xfrm>
        </p:spPr>
        <p:txBody>
          <a:bodyPr/>
          <a:lstStyle/>
          <a:p>
            <a:r>
              <a:rPr lang="en-US" dirty="0"/>
              <a:t>Twister2 Timeline: End of December 2018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01946"/>
            <a:ext cx="10930466" cy="47044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Native MPI integration to Mesos, Yarn</a:t>
            </a:r>
          </a:p>
          <a:p>
            <a:r>
              <a:rPr lang="en-US" dirty="0"/>
              <a:t>Naiad model based Task system for Machine Learning</a:t>
            </a:r>
          </a:p>
          <a:p>
            <a:r>
              <a:rPr lang="en-US" dirty="0"/>
              <a:t>Link to Pilot Jobs</a:t>
            </a:r>
          </a:p>
          <a:p>
            <a:r>
              <a:rPr lang="en-US" dirty="0"/>
              <a:t>Fault tolerance</a:t>
            </a:r>
          </a:p>
          <a:p>
            <a:pPr lvl="1"/>
            <a:r>
              <a:rPr lang="en-US" dirty="0"/>
              <a:t>Streaming</a:t>
            </a:r>
          </a:p>
          <a:p>
            <a:pPr lvl="1"/>
            <a:r>
              <a:rPr lang="en-US" dirty="0"/>
              <a:t>Batch</a:t>
            </a:r>
          </a:p>
          <a:p>
            <a:r>
              <a:rPr lang="en-US" dirty="0"/>
              <a:t>Hierarchical dataflows with Streaming, Machine Learning and Batch integrated seamlessly</a:t>
            </a:r>
          </a:p>
          <a:p>
            <a:r>
              <a:rPr lang="en-US" dirty="0"/>
              <a:t>Data abstractions for streaming and batch (Streamlets, RDD)</a:t>
            </a:r>
          </a:p>
          <a:p>
            <a:r>
              <a:rPr lang="en-US" dirty="0"/>
              <a:t>Workflow graphs (Kepler, Spark) with linkage defined by Data Abstractions (RDD)</a:t>
            </a:r>
          </a:p>
          <a:p>
            <a:r>
              <a:rPr lang="en-US" dirty="0"/>
              <a:t>End to end applications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9D65-1878-4E5C-AC34-67E5407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BE3-ACAE-426E-8388-FBE4F29823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17EE7-2B0A-4287-A07E-53181E42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8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iterativemapreduce.org/images/twister.png">
            <a:extLst>
              <a:ext uri="{FF2B5EF4-FFF2-40B4-BE49-F238E27FC236}">
                <a16:creationId xmlns:a16="http://schemas.microsoft.com/office/drawing/2014/main" id="{17FB36A0-300C-4E56-BC85-04437531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56" y="4434840"/>
            <a:ext cx="4809290" cy="17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1" y="1"/>
            <a:ext cx="9251769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Management Requirements: Cloudmesh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371" y="735421"/>
            <a:ext cx="11359122" cy="2747554"/>
          </a:xfrm>
        </p:spPr>
        <p:txBody>
          <a:bodyPr>
            <a:normAutofit/>
          </a:bodyPr>
          <a:lstStyle/>
          <a:p>
            <a:r>
              <a:rPr lang="en-US" sz="2400" dirty="0"/>
              <a:t>Dynamic Bare-metal deployment</a:t>
            </a:r>
          </a:p>
          <a:p>
            <a:r>
              <a:rPr lang="en-US" sz="2400" dirty="0"/>
              <a:t>DevOps</a:t>
            </a:r>
          </a:p>
          <a:p>
            <a:r>
              <a:rPr lang="en-US" sz="2400" dirty="0"/>
              <a:t>Cross-platform workflow management of tasks</a:t>
            </a:r>
          </a:p>
          <a:p>
            <a:r>
              <a:rPr lang="en-US" sz="2400" dirty="0"/>
              <a:t>Cross-platform templated VM management</a:t>
            </a:r>
          </a:p>
          <a:p>
            <a:r>
              <a:rPr lang="en-US" sz="2400" dirty="0"/>
              <a:t>Cross platform experiment management</a:t>
            </a:r>
          </a:p>
          <a:p>
            <a:r>
              <a:rPr lang="en-US" sz="2400" dirty="0"/>
              <a:t>Supports NIST Big Data Reference Architecture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58CA-DF2F-47A0-8769-B0596499E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DF4C02-7FCE-4A74-88EE-35195FF90608}"/>
              </a:ext>
            </a:extLst>
          </p:cNvPr>
          <p:cNvSpPr txBox="1">
            <a:spLocks/>
          </p:cNvSpPr>
          <p:nvPr/>
        </p:nvSpPr>
        <p:spPr>
          <a:xfrm>
            <a:off x="250371" y="3297827"/>
            <a:ext cx="1059288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Big Data Programming Requirements: Harp, Twister2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3FCA5E-1CDF-4875-8822-30B7404D3555}"/>
              </a:ext>
            </a:extLst>
          </p:cNvPr>
          <p:cNvSpPr txBox="1">
            <a:spLocks/>
          </p:cNvSpPr>
          <p:nvPr/>
        </p:nvSpPr>
        <p:spPr>
          <a:xfrm>
            <a:off x="250371" y="4008304"/>
            <a:ext cx="11359122" cy="2240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Spans data management to complex parallel machine learning e.g. graphs</a:t>
            </a:r>
          </a:p>
          <a:p>
            <a:r>
              <a:rPr lang="en-US" dirty="0"/>
              <a:t>Scalable HPC quality parallel performance</a:t>
            </a:r>
          </a:p>
          <a:p>
            <a:r>
              <a:rPr lang="en-US" dirty="0"/>
              <a:t>Compatible with Heron, Hadoop and Spark </a:t>
            </a:r>
            <a:br>
              <a:rPr lang="en-US" dirty="0"/>
            </a:br>
            <a:r>
              <a:rPr lang="en-US" dirty="0"/>
              <a:t>in many cases</a:t>
            </a:r>
          </a:p>
          <a:p>
            <a:r>
              <a:rPr lang="en-US" dirty="0"/>
              <a:t>Deployable on Docker, Kubernetes and Mesos </a:t>
            </a:r>
          </a:p>
          <a:p>
            <a:r>
              <a:rPr lang="en-US" dirty="0"/>
              <a:t>Cloudmesh, Harp, Twister2 are tools built on other tools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0D0033-4B73-42A9-8775-CBCADECAA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263" y="312316"/>
            <a:ext cx="4912738" cy="31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68"/>
            <a:ext cx="10515600" cy="792450"/>
          </a:xfrm>
        </p:spPr>
        <p:txBody>
          <a:bodyPr/>
          <a:lstStyle/>
          <a:p>
            <a:r>
              <a:rPr lang="en-US" dirty="0"/>
              <a:t>Twister2 Timeline: After December 2018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6" y="696036"/>
            <a:ext cx="10515600" cy="57593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Dynamic task migrations </a:t>
            </a:r>
          </a:p>
          <a:p>
            <a:r>
              <a:rPr lang="en-US" dirty="0"/>
              <a:t>RDMA and other communication enhancements</a:t>
            </a:r>
          </a:p>
          <a:p>
            <a:r>
              <a:rPr lang="en-US" dirty="0"/>
              <a:t>Integrate parts of Twister2 components as big data systems enhancements (i.e. run current Big Data software invoking Twister2 components)</a:t>
            </a:r>
          </a:p>
          <a:p>
            <a:pPr lvl="1"/>
            <a:r>
              <a:rPr lang="en-US" dirty="0"/>
              <a:t>Heron (easiest), Spark, Flink, Hadoop (like Harp today)</a:t>
            </a:r>
          </a:p>
          <a:p>
            <a:r>
              <a:rPr lang="en-US" dirty="0"/>
              <a:t>Support different APIs (i.e. run Twister2 looking like current Big Data Software)</a:t>
            </a:r>
          </a:p>
          <a:p>
            <a:pPr lvl="1"/>
            <a:r>
              <a:rPr lang="en-US" dirty="0"/>
              <a:t>Hadoop</a:t>
            </a:r>
          </a:p>
          <a:p>
            <a:pPr lvl="1"/>
            <a:r>
              <a:rPr lang="en-US" dirty="0"/>
              <a:t>Spark (Flink)</a:t>
            </a:r>
          </a:p>
          <a:p>
            <a:pPr lvl="1"/>
            <a:r>
              <a:rPr lang="en-US" dirty="0"/>
              <a:t>Storm</a:t>
            </a:r>
          </a:p>
          <a:p>
            <a:r>
              <a:rPr lang="en-US" dirty="0"/>
              <a:t>Refinements like Marathon with Mesos etc.</a:t>
            </a:r>
          </a:p>
          <a:p>
            <a:r>
              <a:rPr lang="en-US" dirty="0"/>
              <a:t>Function as a Service and Serverless</a:t>
            </a:r>
          </a:p>
          <a:p>
            <a:r>
              <a:rPr lang="en-US" dirty="0"/>
              <a:t>Support higher level abstractions</a:t>
            </a:r>
          </a:p>
          <a:p>
            <a:pPr lvl="1"/>
            <a:r>
              <a:rPr lang="en-US" dirty="0" err="1"/>
              <a:t>Twister:SQL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9D65-1878-4E5C-AC34-67E5407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D00F-415D-446D-9B98-82C6C44C71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17EE7-2B0A-4287-A07E-53181E42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9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71669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Cloudmesh Harp Twister2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5481"/>
            <a:ext cx="12100560" cy="57508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Cloudmesh provides a client to manipulate “software defined” infrastructures, platforms and services.</a:t>
            </a:r>
          </a:p>
          <a:p>
            <a:r>
              <a:rPr lang="en-US" dirty="0"/>
              <a:t>We have built a high performance data analysis library SPIDAL supported by an Hadoop plug-in Harp with computation models</a:t>
            </a:r>
          </a:p>
          <a:p>
            <a:r>
              <a:rPr lang="en-US" dirty="0"/>
              <a:t>We have integrated HPC into many Apache systems with HPC-ABDS with rich set of communication collectives as in Harp</a:t>
            </a:r>
          </a:p>
          <a:p>
            <a:r>
              <a:rPr lang="en-US" dirty="0"/>
              <a:t>We have done a preliminary analysis of the different runtimes of Hadoop, Spark, Flink, Storm, Heron, Naiad, DARMA (HPC Asynchronous Many Task) and identified key components</a:t>
            </a:r>
          </a:p>
          <a:p>
            <a:r>
              <a:rPr lang="en-US" dirty="0"/>
              <a:t>There are different technologies for different circumstances but can be unified by high level abstractions such as communication/data/task/workflow API’s</a:t>
            </a:r>
          </a:p>
          <a:p>
            <a:r>
              <a:rPr lang="en-US" dirty="0"/>
              <a:t>Apache systems use dataflow communication which is natural for distributed systems but slower for classic parallel computing. We suggest </a:t>
            </a:r>
            <a:r>
              <a:rPr lang="en-US" dirty="0" err="1"/>
              <a:t>Twister:Net</a:t>
            </a:r>
            <a:endParaRPr lang="en-US" dirty="0"/>
          </a:p>
          <a:p>
            <a:pPr lvl="1"/>
            <a:r>
              <a:rPr lang="en-US" dirty="0"/>
              <a:t>No standard dataflow library (why?). </a:t>
            </a:r>
            <a:r>
              <a:rPr lang="en-US" b="1" dirty="0"/>
              <a:t>Add Dataflow primitives in MPI-4?</a:t>
            </a:r>
          </a:p>
          <a:p>
            <a:r>
              <a:rPr lang="en-US" dirty="0"/>
              <a:t>HPC could adopt some of tools of Big Data as in Coordination Points (dataflow nodes), State management (fault tolerance) with RDD (datasets)</a:t>
            </a:r>
          </a:p>
          <a:p>
            <a:r>
              <a:rPr lang="en-US" dirty="0"/>
              <a:t>Could integrate dataflow and workflow in a cleaner fashion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C741E-C512-484A-B2F3-50C367D1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ACAF-F5B3-4572-9F56-6520BFEDF2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D753A-F7F1-4C48-AF01-2BCE12DD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136526"/>
            <a:ext cx="10515600" cy="907415"/>
          </a:xfrm>
        </p:spPr>
        <p:txBody>
          <a:bodyPr/>
          <a:lstStyle/>
          <a:p>
            <a:r>
              <a:rPr lang="en-US" dirty="0"/>
              <a:t>Cloudmesh Capabilities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81792" y="1086272"/>
            <a:ext cx="5708468" cy="501734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Cloudmesh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2"/>
              </a:rPr>
              <a:t>https://github.com/cloudmesh/client</a:t>
            </a:r>
            <a:endParaRPr lang="en-US" dirty="0"/>
          </a:p>
          <a:p>
            <a:pPr lvl="1"/>
            <a:r>
              <a:rPr lang="en-US" dirty="0" err="1"/>
              <a:t>Orginated</a:t>
            </a:r>
            <a:r>
              <a:rPr lang="en-US" dirty="0"/>
              <a:t> from FutureGrid project which needed to support multiple different infrastructures</a:t>
            </a:r>
          </a:p>
          <a:p>
            <a:pPr lvl="1"/>
            <a:r>
              <a:rPr lang="en-US" dirty="0"/>
              <a:t>Use to offer virtual clusters on XSEDE Comet</a:t>
            </a:r>
          </a:p>
          <a:p>
            <a:pPr lvl="1"/>
            <a:r>
              <a:rPr lang="en-US" dirty="0"/>
              <a:t>As University resources decline, moving away from OpenStack to bare metal Docker (we have taught all cloud classes at IU last 8 years)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err="1"/>
              <a:t>Cloudmesh</a:t>
            </a:r>
            <a:r>
              <a:rPr lang="en-US" b="1" dirty="0"/>
              <a:t> Deployment</a:t>
            </a:r>
          </a:p>
          <a:p>
            <a:pPr lvl="1"/>
            <a:r>
              <a:rPr lang="en-US" sz="2600" dirty="0"/>
              <a:t>Dynamic infrastructure deployment </a:t>
            </a:r>
          </a:p>
          <a:p>
            <a:pPr lvl="2"/>
            <a:r>
              <a:rPr lang="en-US" sz="2200" dirty="0"/>
              <a:t>of clouds such as OpenStack and HPC batch system on the same compute resources via bare metal provisioning</a:t>
            </a:r>
          </a:p>
          <a:p>
            <a:pPr lvl="1"/>
            <a:r>
              <a:rPr lang="en-US" sz="2600" dirty="0"/>
              <a:t>Dynamic deployment of platforms </a:t>
            </a:r>
          </a:p>
          <a:p>
            <a:pPr lvl="2"/>
            <a:r>
              <a:rPr lang="en-US" sz="2200" dirty="0"/>
              <a:t>based on user specific deployments for the duration of the application execution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04560" y="830580"/>
            <a:ext cx="5943600" cy="532638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Cloudmesh</a:t>
            </a:r>
            <a:r>
              <a:rPr lang="en-US" b="1" dirty="0"/>
              <a:t> Management </a:t>
            </a:r>
          </a:p>
          <a:p>
            <a:pPr lvl="1"/>
            <a:r>
              <a:rPr lang="en-US" b="1" dirty="0"/>
              <a:t>Infrastructure</a:t>
            </a:r>
          </a:p>
          <a:p>
            <a:pPr lvl="2"/>
            <a:r>
              <a:rPr lang="en-US" sz="2400" dirty="0"/>
              <a:t>Manage which infrastructure services are running on which resources</a:t>
            </a:r>
          </a:p>
          <a:p>
            <a:pPr lvl="1"/>
            <a:r>
              <a:rPr lang="en-US" b="1" dirty="0"/>
              <a:t>Hybrid Infrastructure </a:t>
            </a:r>
          </a:p>
          <a:p>
            <a:pPr lvl="2"/>
            <a:r>
              <a:rPr lang="en-US" sz="2400" dirty="0"/>
              <a:t>Abstract the IaaS framework with templated(software-defined) image management so we can say </a:t>
            </a:r>
          </a:p>
          <a:p>
            <a:pPr lvl="3"/>
            <a:r>
              <a:rPr lang="en-US" sz="2400" dirty="0"/>
              <a:t>cloud = “IU-cloud” // cloud = “</a:t>
            </a:r>
            <a:r>
              <a:rPr lang="en-US" sz="2400" dirty="0" err="1"/>
              <a:t>aws</a:t>
            </a:r>
            <a:r>
              <a:rPr lang="en-US" sz="2400" dirty="0"/>
              <a:t>”</a:t>
            </a:r>
          </a:p>
          <a:p>
            <a:pPr lvl="3"/>
            <a:r>
              <a:rPr lang="en-US" sz="2400" dirty="0" err="1"/>
              <a:t>myvm</a:t>
            </a:r>
            <a:r>
              <a:rPr lang="en-US" sz="2400" dirty="0"/>
              <a:t> = start </a:t>
            </a:r>
            <a:r>
              <a:rPr lang="en-US" sz="2400" dirty="0" err="1"/>
              <a:t>vm</a:t>
            </a:r>
            <a:r>
              <a:rPr lang="en-US" sz="2400" dirty="0"/>
              <a:t>  </a:t>
            </a:r>
          </a:p>
          <a:p>
            <a:pPr lvl="3"/>
            <a:r>
              <a:rPr lang="en-US" sz="2400" dirty="0"/>
              <a:t>login </a:t>
            </a:r>
            <a:r>
              <a:rPr lang="en-US" sz="2400" dirty="0" err="1"/>
              <a:t>myvm</a:t>
            </a:r>
            <a:endParaRPr lang="en-US" sz="2400" dirty="0"/>
          </a:p>
          <a:p>
            <a:pPr lvl="1"/>
            <a:r>
              <a:rPr lang="en-US" b="1" dirty="0"/>
              <a:t>Platform Management</a:t>
            </a:r>
          </a:p>
          <a:p>
            <a:pPr lvl="2"/>
            <a:r>
              <a:rPr lang="en-US" sz="2400" dirty="0"/>
              <a:t>Provide one line commands to deploy templated platforms</a:t>
            </a:r>
          </a:p>
          <a:p>
            <a:pPr lvl="3"/>
            <a:r>
              <a:rPr lang="en-US" sz="2400" dirty="0"/>
              <a:t>deploy </a:t>
            </a:r>
            <a:r>
              <a:rPr lang="en-US" sz="2400" dirty="0" err="1"/>
              <a:t>hadoop</a:t>
            </a:r>
            <a:r>
              <a:rPr lang="en-US" sz="2400" dirty="0"/>
              <a:t> --hosts </a:t>
            </a:r>
            <a:r>
              <a:rPr lang="en-US" sz="2400" dirty="0" err="1"/>
              <a:t>myvms</a:t>
            </a:r>
            <a:endParaRPr lang="en-US" sz="2400" dirty="0"/>
          </a:p>
          <a:p>
            <a:pPr lvl="1"/>
            <a:r>
              <a:rPr lang="en-US" b="1" dirty="0"/>
              <a:t>Experiment management</a:t>
            </a:r>
          </a:p>
          <a:p>
            <a:pPr lvl="2"/>
            <a:r>
              <a:rPr lang="en-US" sz="2400" dirty="0"/>
              <a:t>Simple collection of data for an “experiment” = job</a:t>
            </a:r>
          </a:p>
          <a:p>
            <a:pPr lvl="2"/>
            <a:r>
              <a:rPr lang="en-US" sz="2400" dirty="0"/>
              <a:t>Simple execution of repetitive tasks for benchmarking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B373-DC6E-4BCE-8D82-33E804646A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9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Cloudmesh</a:t>
            </a:r>
            <a:r>
              <a:rPr lang="en-US" dirty="0"/>
              <a:t> Layered Architecture View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" y="1532162"/>
            <a:ext cx="6092613" cy="42604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688714"/>
            <a:ext cx="5604933" cy="3706245"/>
          </a:xfrm>
        </p:spPr>
        <p:txBody>
          <a:bodyPr>
            <a:normAutofit/>
          </a:bodyPr>
          <a:lstStyle/>
          <a:p>
            <a:r>
              <a:rPr lang="en-US" dirty="0"/>
              <a:t>Allows adding Components</a:t>
            </a:r>
          </a:p>
          <a:p>
            <a:r>
              <a:rPr lang="en-US" dirty="0"/>
              <a:t>Integrates Abstractions to make adding easier</a:t>
            </a:r>
          </a:p>
          <a:p>
            <a:r>
              <a:rPr lang="en-US" dirty="0"/>
              <a:t>Exposes functionality through client and portal</a:t>
            </a:r>
          </a:p>
          <a:p>
            <a:r>
              <a:rPr lang="en-US" dirty="0"/>
              <a:t>Uses REST services</a:t>
            </a:r>
          </a:p>
          <a:p>
            <a:r>
              <a:rPr lang="en-US" dirty="0"/>
              <a:t> Allows </a:t>
            </a:r>
            <a:r>
              <a:rPr lang="en-US" dirty="0" err="1"/>
              <a:t>Jupyter</a:t>
            </a:r>
            <a:r>
              <a:rPr lang="en-US" dirty="0"/>
              <a:t> invocation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8CB2-CD00-427C-A76C-877ACB20B4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82F19E8-3E45-4E99-99F1-8EC02ACE1C0D}"/>
              </a:ext>
            </a:extLst>
          </p:cNvPr>
          <p:cNvSpPr txBox="1">
            <a:spLocks/>
          </p:cNvSpPr>
          <p:nvPr/>
        </p:nvSpPr>
        <p:spPr>
          <a:xfrm>
            <a:off x="6507480" y="5610066"/>
            <a:ext cx="37985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https://github.com/cloudmesh/client</a:t>
            </a:r>
          </a:p>
        </p:txBody>
      </p:sp>
    </p:spTree>
    <p:extLst>
      <p:ext uri="{BB962C8B-B14F-4D97-AF65-F5344CB8AC3E}">
        <p14:creationId xmlns:p14="http://schemas.microsoft.com/office/powerpoint/2010/main" val="373512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945"/>
            <a:ext cx="10515600" cy="1325563"/>
          </a:xfrm>
        </p:spPr>
        <p:txBody>
          <a:bodyPr/>
          <a:lstStyle/>
          <a:p>
            <a:r>
              <a:rPr lang="en-US" dirty="0" err="1"/>
              <a:t>Cloudmesh</a:t>
            </a:r>
            <a:r>
              <a:rPr lang="en-US" dirty="0"/>
              <a:t> Abstractions v3.0 </a:t>
            </a:r>
            <a:br>
              <a:rPr lang="en-US" dirty="0"/>
            </a:br>
            <a:r>
              <a:rPr lang="en-US" dirty="0"/>
              <a:t>What Abstract Services do We Need?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1325563"/>
            <a:ext cx="10035470" cy="443177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D211-B7B9-4BD5-8DC8-5549285A4B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6798" y="5872175"/>
            <a:ext cx="985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a subset to address them most common and immediate needs we found across applications (NIST)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49481" y="3122761"/>
            <a:ext cx="1017917" cy="4761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426695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99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Tools used by Cloudmesh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37" y="661853"/>
            <a:ext cx="11190536" cy="5333794"/>
          </a:xfrm>
        </p:spPr>
        <p:txBody>
          <a:bodyPr>
            <a:normAutofit fontScale="85000"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b="1" dirty="0"/>
              <a:t>Provisioning  </a:t>
            </a:r>
            <a:r>
              <a:rPr lang="en-US" sz="2800" dirty="0"/>
              <a:t>Tools to provide bare-metal or hypervisor-based systems</a:t>
            </a:r>
            <a:r>
              <a:rPr lang="en-US" sz="2800" b="1" dirty="0"/>
              <a:t>: </a:t>
            </a:r>
          </a:p>
          <a:p>
            <a:pPr marL="685800" lvl="2">
              <a:spcBef>
                <a:spcPts val="1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Cobbler, </a:t>
            </a:r>
            <a:r>
              <a:rPr lang="en-US" sz="2400" dirty="0"/>
              <a:t>Foreman, Razor, </a:t>
            </a:r>
            <a:r>
              <a:rPr lang="en-US" sz="2400" dirty="0" err="1"/>
              <a:t>RackHD</a:t>
            </a:r>
            <a:r>
              <a:rPr lang="en-US" sz="2400" dirty="0"/>
              <a:t>, XCAT, Juju</a:t>
            </a:r>
          </a:p>
          <a:p>
            <a:r>
              <a:rPr lang="en-US" b="1" dirty="0"/>
              <a:t>DevOps - </a:t>
            </a:r>
            <a:r>
              <a:rPr lang="en-US" dirty="0"/>
              <a:t>Deploy &amp; manage services &amp; software stacks based on </a:t>
            </a:r>
            <a:r>
              <a:rPr lang="en-US" dirty="0" err="1"/>
              <a:t>Devel</a:t>
            </a:r>
            <a:r>
              <a:rPr lang="en-US" dirty="0"/>
              <a:t>./Users needs. </a:t>
            </a:r>
          </a:p>
          <a:p>
            <a:pPr lvl="1"/>
            <a:r>
              <a:rPr lang="en-US" dirty="0"/>
              <a:t>Supports bare metal and virtualized environments: </a:t>
            </a:r>
            <a:r>
              <a:rPr lang="en-US" b="1" dirty="0" err="1">
                <a:solidFill>
                  <a:srgbClr val="FF0000"/>
                </a:solidFill>
              </a:rPr>
              <a:t>Ansible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Puppet, Chef, </a:t>
            </a:r>
            <a:r>
              <a:rPr lang="en-US" dirty="0" err="1"/>
              <a:t>Saltstack</a:t>
            </a:r>
            <a:endParaRPr lang="en-US" dirty="0"/>
          </a:p>
          <a:p>
            <a:r>
              <a:rPr lang="en-US" b="1" dirty="0"/>
              <a:t>Virtual Machines - </a:t>
            </a:r>
            <a:r>
              <a:rPr lang="en-US" dirty="0"/>
              <a:t>emulation of a computer system 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LibCloud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plus</a:t>
            </a:r>
            <a:r>
              <a:rPr lang="en-US" b="1" dirty="0"/>
              <a:t> Azure, AWS (</a:t>
            </a:r>
            <a:r>
              <a:rPr lang="en-US" b="1" dirty="0" err="1"/>
              <a:t>Boto</a:t>
            </a:r>
            <a:r>
              <a:rPr lang="en-US" b="1" dirty="0"/>
              <a:t>), OpenStack, EC2, Google, </a:t>
            </a:r>
          </a:p>
          <a:p>
            <a:r>
              <a:rPr lang="en-US" b="1" dirty="0"/>
              <a:t>Containers </a:t>
            </a:r>
            <a:r>
              <a:rPr lang="en-US" dirty="0"/>
              <a:t>operating system virtualization running in resource-isolated processes</a:t>
            </a:r>
            <a:endParaRPr lang="en-US" b="1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Docker, Swarm, Kubernetes</a:t>
            </a:r>
          </a:p>
          <a:p>
            <a:r>
              <a:rPr lang="en-US" b="1" dirty="0"/>
              <a:t>Orchestration - </a:t>
            </a:r>
            <a:r>
              <a:rPr lang="en-US" dirty="0"/>
              <a:t>manage the interconnections and interactions among workloads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Heat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/>
              <a:t>Saltstack</a:t>
            </a:r>
            <a:r>
              <a:rPr lang="en-US" dirty="0"/>
              <a:t>, Azure Automation, IBM Cloud Orchestrator, , TOSCA</a:t>
            </a:r>
            <a:endParaRPr lang="en-US" b="1" dirty="0"/>
          </a:p>
          <a:p>
            <a:r>
              <a:rPr lang="en-US" b="1" dirty="0"/>
              <a:t>Service Specification </a:t>
            </a:r>
            <a:r>
              <a:rPr lang="mr-IN" dirty="0"/>
              <a:t>–</a:t>
            </a:r>
            <a:r>
              <a:rPr lang="en-US" dirty="0"/>
              <a:t> Design REST services with portable API documentation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OpenAPI</a:t>
            </a:r>
            <a:r>
              <a:rPr lang="en-US" b="1" dirty="0">
                <a:solidFill>
                  <a:srgbClr val="FF0000"/>
                </a:solidFill>
              </a:rPr>
              <a:t> (Swagger)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RAML, </a:t>
            </a:r>
            <a:r>
              <a:rPr lang="en-US" dirty="0" err="1"/>
              <a:t>BluePrint</a:t>
            </a:r>
            <a:r>
              <a:rPr lang="en-US" dirty="0"/>
              <a:t> API, </a:t>
            </a:r>
            <a:r>
              <a:rPr lang="en-US" dirty="0">
                <a:solidFill>
                  <a:srgbClr val="FF0000"/>
                </a:solidFill>
              </a:rPr>
              <a:t>NIST BDRA</a:t>
            </a:r>
          </a:p>
          <a:p>
            <a:r>
              <a:rPr lang="en-US" dirty="0"/>
              <a:t>We are building/using Cloudmesh capabilities to launch </a:t>
            </a:r>
            <a:r>
              <a:rPr lang="en-US" b="1" dirty="0">
                <a:solidFill>
                  <a:srgbClr val="FF0000"/>
                </a:solidFill>
              </a:rPr>
              <a:t>Big Data technologies </a:t>
            </a:r>
            <a:r>
              <a:rPr lang="en-US" dirty="0"/>
              <a:t>such as Mesos, SLURM, Hadoop, Spark, Heron, Twister2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C42-9291-46FA-93D6-CD3B27483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2598C-C98A-4158-9E0E-D650AA412FD0}"/>
              </a:ext>
            </a:extLst>
          </p:cNvPr>
          <p:cNvSpPr txBox="1"/>
          <p:nvPr/>
        </p:nvSpPr>
        <p:spPr>
          <a:xfrm>
            <a:off x="6096000" y="5826815"/>
            <a:ext cx="320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using tools in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135681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31" y="222411"/>
            <a:ext cx="4348070" cy="1600200"/>
          </a:xfrm>
        </p:spPr>
        <p:txBody>
          <a:bodyPr>
            <a:normAutofit/>
          </a:bodyPr>
          <a:lstStyle/>
          <a:p>
            <a:r>
              <a:rPr lang="en-US" sz="3600" dirty="0"/>
              <a:t>Cloudmesh supports </a:t>
            </a:r>
            <a:br>
              <a:rPr lang="en-US" sz="3600" dirty="0"/>
            </a:br>
            <a:r>
              <a:rPr lang="en-US" sz="3600" dirty="0"/>
              <a:t>NIST Big Data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20" y="0"/>
            <a:ext cx="7235189" cy="68603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2391" y="1888271"/>
            <a:ext cx="4423410" cy="496972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Cloudmesh for NIST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NIST </a:t>
            </a:r>
            <a:r>
              <a:rPr lang="en-US" sz="2000" dirty="0" err="1"/>
              <a:t>NIST</a:t>
            </a:r>
            <a:r>
              <a:rPr lang="en-US" sz="2000" dirty="0"/>
              <a:t> Big Data Reference Architecture publication Volume 8 : Reference Architecture Interface </a:t>
            </a:r>
            <a:r>
              <a:rPr lang="en-US" sz="2000" dirty="0">
                <a:hlinkClick r:id="rId3"/>
              </a:rPr>
              <a:t>https://bigdatawg.nist.gov/_uploadfiles/M0641_v1_7213461555.docx</a:t>
            </a:r>
            <a:endParaRPr lang="en-US" sz="20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Build Cloudmesh services for each of NIST BDRA interfaces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Must be vendor neutral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Uses XSEDE Comet at SDSC bringing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HPC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Virtualization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Containers via Virtual Cluster VC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Microservices via VC</a:t>
            </a:r>
            <a:endParaRPr lang="en-US" sz="2000" b="1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endParaRPr lang="en-US" sz="20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636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5BD4-5E2E-42E9-82AE-53907FCF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00" y="84864"/>
            <a:ext cx="11295609" cy="7406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Big Data and Simulation Difficulty in Parallelism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Size of Synchronization constraints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2E56-1EA1-4AB2-B9B1-D49D7BE3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8" y="5407667"/>
            <a:ext cx="8490332" cy="815710"/>
          </a:xfrm>
          <a:ln w="19050">
            <a:solidFill>
              <a:schemeClr val="tx1"/>
            </a:solidFill>
          </a:ln>
        </p:spPr>
        <p:txBody>
          <a:bodyPr tIns="91440" bIns="91440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Just two problem characteristics</a:t>
            </a:r>
          </a:p>
          <a:p>
            <a:pPr marL="0" indent="0" algn="ctr">
              <a:buNone/>
            </a:pPr>
            <a:r>
              <a:rPr lang="en-US" b="1" dirty="0"/>
              <a:t>There is also data/compute distribution seen in grid/edge computing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9A1F-AEFC-4CFC-BDE8-9B448D0E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57A4-5B8E-40FD-BF74-3AF6AB2DE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E0A37-7CE1-4DF1-BBFD-8A65CEF0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DA573E-EAF5-41DF-95B3-9CB841BD4E07}"/>
              </a:ext>
            </a:extLst>
          </p:cNvPr>
          <p:cNvGrpSpPr/>
          <p:nvPr/>
        </p:nvGrpSpPr>
        <p:grpSpPr>
          <a:xfrm>
            <a:off x="1041991" y="681037"/>
            <a:ext cx="10002284" cy="0"/>
            <a:chOff x="1041991" y="681037"/>
            <a:chExt cx="10002284" cy="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B3D73B-63B7-413F-9BAA-70AB4A187844}"/>
                </a:ext>
              </a:extLst>
            </p:cNvPr>
            <p:cNvCxnSpPr/>
            <p:nvPr/>
          </p:nvCxnSpPr>
          <p:spPr>
            <a:xfrm>
              <a:off x="1041991" y="681037"/>
              <a:ext cx="19138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70B65D-B9F2-4195-AD10-9D76488E31C4}"/>
                </a:ext>
              </a:extLst>
            </p:cNvPr>
            <p:cNvCxnSpPr/>
            <p:nvPr/>
          </p:nvCxnSpPr>
          <p:spPr>
            <a:xfrm>
              <a:off x="9130414" y="681037"/>
              <a:ext cx="19138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AD01AF-CA24-49F8-B2C0-6CFC8E5E1712}"/>
              </a:ext>
            </a:extLst>
          </p:cNvPr>
          <p:cNvSpPr txBox="1"/>
          <p:nvPr/>
        </p:nvSpPr>
        <p:spPr>
          <a:xfrm>
            <a:off x="805152" y="2849769"/>
            <a:ext cx="302525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Pleasingly Parallel</a:t>
            </a:r>
          </a:p>
          <a:p>
            <a:r>
              <a:rPr lang="en-US" sz="2000" b="1" dirty="0"/>
              <a:t>Often independent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3B4AF-3C5F-4FA5-9AAB-2D5CFAEE2B27}"/>
              </a:ext>
            </a:extLst>
          </p:cNvPr>
          <p:cNvSpPr txBox="1"/>
          <p:nvPr/>
        </p:nvSpPr>
        <p:spPr>
          <a:xfrm>
            <a:off x="1433493" y="1976376"/>
            <a:ext cx="22951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MapReduce as in scalable databases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1B34B-ABE5-46D1-A43B-FC8FAD87576E}"/>
              </a:ext>
            </a:extLst>
          </p:cNvPr>
          <p:cNvSpPr txBox="1"/>
          <p:nvPr/>
        </p:nvSpPr>
        <p:spPr>
          <a:xfrm>
            <a:off x="7665720" y="3996806"/>
            <a:ext cx="30861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Structured Adaptive Sparse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A4BC5-8129-431A-A6BF-8FBF459C27ED}"/>
              </a:ext>
            </a:extLst>
          </p:cNvPr>
          <p:cNvSpPr txBox="1"/>
          <p:nvPr/>
        </p:nvSpPr>
        <p:spPr>
          <a:xfrm>
            <a:off x="979693" y="798196"/>
            <a:ext cx="193364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Loosely Coupled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70B53-85F0-476E-A42A-AEBE48A84A67}"/>
              </a:ext>
            </a:extLst>
          </p:cNvPr>
          <p:cNvSpPr txBox="1"/>
          <p:nvPr/>
        </p:nvSpPr>
        <p:spPr>
          <a:xfrm>
            <a:off x="9680353" y="4548348"/>
            <a:ext cx="158425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Largest scale simulations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7386F-E56D-42BF-B83B-9416B2E6DC39}"/>
              </a:ext>
            </a:extLst>
          </p:cNvPr>
          <p:cNvSpPr txBox="1"/>
          <p:nvPr/>
        </p:nvSpPr>
        <p:spPr>
          <a:xfrm>
            <a:off x="1780218" y="3724999"/>
            <a:ext cx="221452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Current major Big Data category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D1BBCB-0CF0-4F5E-B30A-DB9580FD8E25}"/>
              </a:ext>
            </a:extLst>
          </p:cNvPr>
          <p:cNvSpPr txBox="1"/>
          <p:nvPr/>
        </p:nvSpPr>
        <p:spPr>
          <a:xfrm>
            <a:off x="962149" y="1384187"/>
            <a:ext cx="2214525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CC"/>
                </a:solidFill>
              </a:rPr>
              <a:t>Commodity Clouds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279C3-DBB0-47BA-B044-51961CD19E54}"/>
              </a:ext>
            </a:extLst>
          </p:cNvPr>
          <p:cNvSpPr txBox="1"/>
          <p:nvPr/>
        </p:nvSpPr>
        <p:spPr>
          <a:xfrm>
            <a:off x="4330832" y="1223085"/>
            <a:ext cx="35660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CC"/>
                </a:solidFill>
              </a:rPr>
              <a:t>HPC Clouds: Accelerators</a:t>
            </a:r>
          </a:p>
          <a:p>
            <a:pPr algn="ctr"/>
            <a:r>
              <a:rPr lang="en-US" sz="2000" b="1" dirty="0">
                <a:solidFill>
                  <a:srgbClr val="6600CC"/>
                </a:solidFill>
              </a:rPr>
              <a:t>High Performance Interconnect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DEF111-9B75-463E-A167-2DD04AC537AC}"/>
              </a:ext>
            </a:extLst>
          </p:cNvPr>
          <p:cNvSpPr txBox="1"/>
          <p:nvPr/>
        </p:nvSpPr>
        <p:spPr>
          <a:xfrm>
            <a:off x="9018820" y="5546566"/>
            <a:ext cx="290731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CC"/>
                </a:solidFill>
              </a:rPr>
              <a:t>Exascale Supercomputers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0FD25-1DEF-47C4-9F7C-458B0A3BBB5B}"/>
              </a:ext>
            </a:extLst>
          </p:cNvPr>
          <p:cNvSpPr txBox="1"/>
          <p:nvPr/>
        </p:nvSpPr>
        <p:spPr>
          <a:xfrm>
            <a:off x="4247557" y="2172865"/>
            <a:ext cx="1848443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Global Machine Learning</a:t>
            </a:r>
          </a:p>
          <a:p>
            <a:r>
              <a:rPr lang="en-US" sz="2000" b="1" dirty="0"/>
              <a:t>e.g. parallel clustering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56D980-7E8A-4814-ADE1-8EFECCC23E6D}"/>
              </a:ext>
            </a:extLst>
          </p:cNvPr>
          <p:cNvSpPr txBox="1"/>
          <p:nvPr/>
        </p:nvSpPr>
        <p:spPr>
          <a:xfrm>
            <a:off x="6241163" y="2215008"/>
            <a:ext cx="1940737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Deep Learning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37F93-9EE5-4764-BA72-832278096132}"/>
              </a:ext>
            </a:extLst>
          </p:cNvPr>
          <p:cNvSpPr txBox="1"/>
          <p:nvPr/>
        </p:nvSpPr>
        <p:spPr>
          <a:xfrm>
            <a:off x="8211091" y="1218058"/>
            <a:ext cx="35660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CC"/>
                </a:solidFill>
              </a:rPr>
              <a:t>HPC Clouds/Supercomputers</a:t>
            </a:r>
          </a:p>
          <a:p>
            <a:pPr algn="ctr"/>
            <a:r>
              <a:rPr lang="en-US" sz="2000" b="1" dirty="0">
                <a:solidFill>
                  <a:srgbClr val="6600CC"/>
                </a:solidFill>
              </a:rPr>
              <a:t>Memory access also critical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0EBAE-3867-4BD8-89C4-6A4C1134F36D}"/>
              </a:ext>
            </a:extLst>
          </p:cNvPr>
          <p:cNvSpPr txBox="1"/>
          <p:nvPr/>
        </p:nvSpPr>
        <p:spPr>
          <a:xfrm>
            <a:off x="8349658" y="3203712"/>
            <a:ext cx="336227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Unstructured Adaptive Sparse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1B90A9-8869-4DD1-9391-95B0E7C12551}"/>
              </a:ext>
            </a:extLst>
          </p:cNvPr>
          <p:cNvSpPr txBox="1"/>
          <p:nvPr/>
        </p:nvSpPr>
        <p:spPr>
          <a:xfrm>
            <a:off x="9481977" y="2088765"/>
            <a:ext cx="22951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Graph Analytics e.g. subgraph mining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28EA6-859C-45FA-A9EB-DB6034CAD441}"/>
              </a:ext>
            </a:extLst>
          </p:cNvPr>
          <p:cNvSpPr txBox="1"/>
          <p:nvPr/>
        </p:nvSpPr>
        <p:spPr>
          <a:xfrm>
            <a:off x="8456870" y="2226453"/>
            <a:ext cx="673544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LDA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12BE83-7D42-47C6-924B-78FD2E9228A3}"/>
              </a:ext>
            </a:extLst>
          </p:cNvPr>
          <p:cNvSpPr txBox="1"/>
          <p:nvPr/>
        </p:nvSpPr>
        <p:spPr>
          <a:xfrm>
            <a:off x="4757762" y="3627742"/>
            <a:ext cx="267647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Linear Algebra at core (often not sparse)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A134AE-79DD-4721-BFBE-9583CE4CD20E}"/>
              </a:ext>
            </a:extLst>
          </p:cNvPr>
          <p:cNvCxnSpPr>
            <a:cxnSpLocks/>
          </p:cNvCxnSpPr>
          <p:nvPr/>
        </p:nvCxnSpPr>
        <p:spPr>
          <a:xfrm flipH="1" flipV="1">
            <a:off x="289700" y="2696059"/>
            <a:ext cx="2" cy="2965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6E987D-1AC2-4152-B74E-EAE8933DB204}"/>
              </a:ext>
            </a:extLst>
          </p:cNvPr>
          <p:cNvCxnSpPr/>
          <p:nvPr/>
        </p:nvCxnSpPr>
        <p:spPr>
          <a:xfrm rot="16200000" flipV="1">
            <a:off x="-78175" y="1312893"/>
            <a:ext cx="8699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9B71172-60C5-4391-BE7D-4A1D6B71E6BC}"/>
              </a:ext>
            </a:extLst>
          </p:cNvPr>
          <p:cNvSpPr txBox="1"/>
          <p:nvPr/>
        </p:nvSpPr>
        <p:spPr>
          <a:xfrm>
            <a:off x="76619" y="1903492"/>
            <a:ext cx="1095907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Size of Disk I/O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395DCA-8CE1-4C74-9684-442B5AB2EBBA}"/>
              </a:ext>
            </a:extLst>
          </p:cNvPr>
          <p:cNvSpPr txBox="1"/>
          <p:nvPr/>
        </p:nvSpPr>
        <p:spPr>
          <a:xfrm>
            <a:off x="9232433" y="785857"/>
            <a:ext cx="193364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Tightly Coupled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7AE611-576B-4944-9363-85BC5A2D4B2F}"/>
              </a:ext>
            </a:extLst>
          </p:cNvPr>
          <p:cNvSpPr txBox="1"/>
          <p:nvPr/>
        </p:nvSpPr>
        <p:spPr>
          <a:xfrm>
            <a:off x="832374" y="4520782"/>
            <a:ext cx="221452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Parameter sweep simulations</a:t>
            </a:r>
          </a:p>
        </p:txBody>
      </p:sp>
    </p:spTree>
    <p:extLst>
      <p:ext uri="{BB962C8B-B14F-4D97-AF65-F5344CB8AC3E}">
        <p14:creationId xmlns:p14="http://schemas.microsoft.com/office/powerpoint/2010/main" val="43084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676B3E-6DD9-4BF1-8E27-4BA0F780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0124"/>
            <a:ext cx="12168220" cy="5546192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400" b="1" dirty="0"/>
              <a:t>Harp-DAAL</a:t>
            </a:r>
            <a:r>
              <a:rPr lang="en-US" sz="2400" dirty="0"/>
              <a:t> with a kernel Machine Learning library exploiting the Intel node library DAAL and HPC style communication collectives within the Hadoop ecosystem. The broad applicability of Harp-DAAL is supporting many classes of data-intensive computation, from pleasingly parallel to machine learning and simulations. 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Twister2</a:t>
            </a:r>
            <a:r>
              <a:rPr lang="en-US" sz="2400" dirty="0"/>
              <a:t> is a toolkit of components that can be packaged in different ways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Integrated batch or streaming data capabilities familiar from Apache Hadoop, Spark, Heron and Flink but with high performance.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Separate bulk synchronous and data flow communication;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Task management as in Mesos, Yarn and Kubernetes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Dataflow graph execution models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Launching of the Harp-DAAL  library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Streaming and repository data access interfaces, </a:t>
            </a:r>
          </a:p>
          <a:p>
            <a:pPr lvl="1">
              <a:lnSpc>
                <a:spcPts val="2700"/>
              </a:lnSpc>
              <a:spcBef>
                <a:spcPts val="600"/>
              </a:spcBef>
            </a:pPr>
            <a:r>
              <a:rPr lang="en-US" sz="2400" dirty="0"/>
              <a:t>In-memory databases and fault tolerance at dataflow nodes. (use RDD to do classic checkpoint-restart)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D0A93F-FB37-4CEC-A022-3E639671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72" y="106507"/>
            <a:ext cx="12286672" cy="56361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Integrating HPC and Apache Programming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C51C-6168-4175-8064-3B50B283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F6B31-A7D1-4A94-AC22-2341CE12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24BC-379C-4672-B067-FE76EB08D4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291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25321</TotalTime>
  <Words>2000</Words>
  <Application>Microsoft Office PowerPoint</Application>
  <PresentationFormat>Widescreen</PresentationFormat>
  <Paragraphs>341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Nova</vt:lpstr>
      <vt:lpstr>Calibri</vt:lpstr>
      <vt:lpstr>Calibri Light</vt:lpstr>
      <vt:lpstr>Mangal</vt:lpstr>
      <vt:lpstr>Montserrat</vt:lpstr>
      <vt:lpstr>Times New Roman</vt:lpstr>
      <vt:lpstr>1_Office Theme</vt:lpstr>
      <vt:lpstr>2_Office Theme</vt:lpstr>
      <vt:lpstr>Cloud Management in Cloudmesh &amp; Twister2:  A High-Performance Big Data Programming Environment  </vt:lpstr>
      <vt:lpstr>Management Requirements: Cloudmesh</vt:lpstr>
      <vt:lpstr>Cloudmesh Capabilities</vt:lpstr>
      <vt:lpstr>Cloudmesh Layered Architecture View</vt:lpstr>
      <vt:lpstr>Cloudmesh Abstractions v3.0  What Abstract Services do We Need?</vt:lpstr>
      <vt:lpstr>Tools used by Cloudmesh</vt:lpstr>
      <vt:lpstr>Cloudmesh supports  NIST Big Data Architecture</vt:lpstr>
      <vt:lpstr>Big Data and Simulation Difficulty in Parallelism Size of Synchronization constraints</vt:lpstr>
      <vt:lpstr>Integrating HPC and Apache Programming Environments</vt:lpstr>
      <vt:lpstr>Harp-DAAL: A HPC-Cloud convergence framework for productivity and performance</vt:lpstr>
      <vt:lpstr>Run time software for Harp</vt:lpstr>
      <vt:lpstr>      Harp v. Spark                   Harp v. Torch            Harp v. MPI </vt:lpstr>
      <vt:lpstr>Twister2: “Next Generation Grid - Edge – HPC Cloud” Programming Environment </vt:lpstr>
      <vt:lpstr>Twister2 Components I</vt:lpstr>
      <vt:lpstr>Twister2 Components II</vt:lpstr>
      <vt:lpstr>Twister2 Dataflow Communications</vt:lpstr>
      <vt:lpstr>Twister:Net and Apache Heron and Spark</vt:lpstr>
      <vt:lpstr>Twister2 Timeline: End of August 2018</vt:lpstr>
      <vt:lpstr>Twister2 Timeline: End of December 2018</vt:lpstr>
      <vt:lpstr>Twister2 Timeline: After December 2018</vt:lpstr>
      <vt:lpstr>Summary of Cloudmesh Harp Twister2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377</cp:revision>
  <dcterms:created xsi:type="dcterms:W3CDTF">2017-06-12T19:54:34Z</dcterms:created>
  <dcterms:modified xsi:type="dcterms:W3CDTF">2018-07-02T08:15:58Z</dcterms:modified>
</cp:coreProperties>
</file>