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6"/>
  </p:sldMasterIdLst>
  <p:notesMasterIdLst>
    <p:notesMasterId r:id="rId17"/>
  </p:notesMasterIdLst>
  <p:sldIdLst>
    <p:sldId id="791" r:id="rId7"/>
    <p:sldId id="818" r:id="rId8"/>
    <p:sldId id="826" r:id="rId9"/>
    <p:sldId id="820" r:id="rId10"/>
    <p:sldId id="822" r:id="rId11"/>
    <p:sldId id="823" r:id="rId12"/>
    <p:sldId id="824" r:id="rId13"/>
    <p:sldId id="819" r:id="rId14"/>
    <p:sldId id="827" r:id="rId15"/>
    <p:sldId id="825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009A46"/>
    <a:srgbClr val="BDE2A2"/>
    <a:srgbClr val="B4DE94"/>
    <a:srgbClr val="8FF24C"/>
    <a:srgbClr val="FF00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8" autoAdjust="0"/>
    <p:restoredTop sz="96086" autoAdjust="0"/>
  </p:normalViewPr>
  <p:slideViewPr>
    <p:cSldViewPr snapToGrid="0" snapToObjects="1">
      <p:cViewPr varScale="1">
        <p:scale>
          <a:sx n="84" d="100"/>
          <a:sy n="84" d="100"/>
        </p:scale>
        <p:origin x="15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4898"/>
    </p:cViewPr>
  </p:sorterViewPr>
  <p:notesViewPr>
    <p:cSldViewPr snapToGrid="0" snapToObject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C38FE-F884-4E17-A83D-543C466F79A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C080E-B00D-4181-91FC-08D9D447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4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6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F656-0936-4646-875D-2C4F54CF6E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64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FF656-0936-4646-875D-2C4F54CF6E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51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upercomputing-Backgrou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15D47E-E4A3-43B9-A8BF-5ECDE26A3D2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99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55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C5E9FF-3143-4DEC-BCCB-C894062FBCD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751432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0"/>
            <a:ext cx="51816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25761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27E4EC-F94E-4EC1-A542-64AA37DC212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CB78FB-1415-9B4D-996E-11F146E2B0ED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61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upercomputing-Backgrou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F1E26F-1F09-4DAA-96CC-D00F49762AB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29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EDE7FC-4A07-410E-8074-36B3DF63983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6494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ECB90F-5243-4618-ADDF-CCA904268217}" type="datetime1"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22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0"/>
            <a:ext cx="51816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34501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Supercomputing-Background-2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414" y="6254045"/>
            <a:ext cx="656771" cy="300062"/>
          </a:xfrm>
          <a:prstGeom prst="rect">
            <a:avLst/>
          </a:prstGeom>
        </p:spPr>
        <p:txBody>
          <a:bodyPr/>
          <a:lstStyle>
            <a:lvl1pPr>
              <a:defRPr sz="2000" b="0" i="1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4B85148-DB98-4269-ACE6-2DF49F9918C9}" type="slidenum">
              <a:rPr lang="en-US" smtClean="0"/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430E08-3875-45DA-9B0E-243C2FA94EC5}" type="datetime1">
              <a:rPr kumimoji="0" lang="en-US" sz="1200" b="0" i="1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1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3" r:id="rId3"/>
    <p:sldLayoutId id="2147483797" r:id="rId4"/>
    <p:sldLayoutId id="2147483808" r:id="rId5"/>
    <p:sldLayoutId id="2147483800" r:id="rId6"/>
    <p:sldLayoutId id="2147483802" r:id="rId7"/>
    <p:sldLayoutId id="2147483805" r:id="rId8"/>
    <p:sldLayoutId id="2147483806" r:id="rId9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reamingsystem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35495"/>
            <a:ext cx="9144000" cy="81915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Summary of Streaming Data Workshop STREAM2015 October 27-28 2015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604"/>
            <a:ext cx="9144000" cy="1097412"/>
          </a:xfrm>
        </p:spPr>
        <p:txBody>
          <a:bodyPr>
            <a:no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http://streamingsystems.org/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9EE5-3FB1-45EA-898F-9C0CFE0BBB4B}" type="datetime1">
              <a:rPr lang="en-US" smtClean="0"/>
              <a:t>2/7/2016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069976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67975"/>
            <a:ext cx="914400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NSF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Geoffrey Fox, </a:t>
            </a:r>
            <a:r>
              <a:rPr lang="en-US" sz="2400" b="1" dirty="0" err="1" smtClean="0">
                <a:solidFill>
                  <a:prstClr val="black"/>
                </a:solidFill>
                <a:cs typeface="Times New Roman" pitchFamily="18" charset="0"/>
              </a:rPr>
              <a:t>Shantenu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cs typeface="Times New Roman" pitchFamily="18" charset="0"/>
              </a:rPr>
              <a:t>Jha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prstClr val="black"/>
                </a:solidFill>
                <a:cs typeface="Times New Roman" pitchFamily="18" charset="0"/>
              </a:rPr>
              <a:t>Lavanya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Ramakrishnan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January 14, 2016</a:t>
            </a:r>
          </a:p>
        </p:txBody>
      </p:sp>
    </p:spTree>
    <p:extLst>
      <p:ext uri="{BB962C8B-B14F-4D97-AF65-F5344CB8AC3E}">
        <p14:creationId xmlns:p14="http://schemas.microsoft.com/office/powerpoint/2010/main" val="4200050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"/>
            <a:ext cx="8382000" cy="1143000"/>
          </a:xfrm>
        </p:spPr>
        <p:txBody>
          <a:bodyPr/>
          <a:lstStyle/>
          <a:p>
            <a:pPr algn="ctr"/>
            <a:r>
              <a:rPr lang="en-US" dirty="0" smtClean="0"/>
              <a:t>Near Term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6675"/>
            <a:ext cx="9144000" cy="4038600"/>
          </a:xfrm>
        </p:spPr>
        <p:txBody>
          <a:bodyPr/>
          <a:lstStyle/>
          <a:p>
            <a:r>
              <a:rPr lang="en-US" sz="2400" dirty="0"/>
              <a:t>“Discovered” interesting interdisciplinary community – need to build and sustain e.g. NSF RCN?</a:t>
            </a:r>
          </a:p>
          <a:p>
            <a:r>
              <a:rPr lang="en-US" sz="2400" dirty="0" smtClean="0"/>
              <a:t>Understand different applications e.g. relation between science and commercial application characteristics</a:t>
            </a:r>
          </a:p>
          <a:p>
            <a:r>
              <a:rPr lang="en-US" sz="2400" dirty="0" smtClean="0"/>
              <a:t>Develop Benchmarks </a:t>
            </a:r>
            <a:r>
              <a:rPr lang="en-US" sz="2400" dirty="0"/>
              <a:t>and Application </a:t>
            </a:r>
            <a:r>
              <a:rPr lang="en-US" sz="2400" dirty="0" smtClean="0"/>
              <a:t>Collections</a:t>
            </a:r>
          </a:p>
          <a:p>
            <a:r>
              <a:rPr lang="en-US" sz="2400" dirty="0" smtClean="0"/>
              <a:t>Prototyping of existing and potentially new systems</a:t>
            </a:r>
          </a:p>
          <a:p>
            <a:pPr lvl="1"/>
            <a:r>
              <a:rPr lang="en-US" sz="2400" dirty="0" smtClean="0"/>
              <a:t>Clouds</a:t>
            </a:r>
          </a:p>
          <a:p>
            <a:pPr lvl="1"/>
            <a:r>
              <a:rPr lang="en-US" sz="2400" dirty="0" smtClean="0"/>
              <a:t>HPC</a:t>
            </a:r>
          </a:p>
          <a:p>
            <a:pPr lvl="1"/>
            <a:r>
              <a:rPr lang="en-US" sz="2400" dirty="0" smtClean="0"/>
              <a:t>External and internal I/O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818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240" y="19050"/>
            <a:ext cx="8382000" cy="632460"/>
          </a:xfrm>
        </p:spPr>
        <p:txBody>
          <a:bodyPr/>
          <a:lstStyle/>
          <a:p>
            <a:pPr algn="ctr"/>
            <a:r>
              <a:rPr lang="en-US" dirty="0" smtClean="0"/>
              <a:t>Overall Information 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" y="582930"/>
            <a:ext cx="9144000" cy="5509260"/>
          </a:xfrm>
        </p:spPr>
        <p:txBody>
          <a:bodyPr/>
          <a:lstStyle/>
          <a:p>
            <a:r>
              <a:rPr lang="en-US" sz="2400" b="1" dirty="0"/>
              <a:t>STREAM2015</a:t>
            </a:r>
            <a:r>
              <a:rPr lang="en-US" sz="2400" dirty="0"/>
              <a:t> </a:t>
            </a:r>
            <a:r>
              <a:rPr lang="en-US" sz="2400" dirty="0" smtClean="0"/>
              <a:t>proposed in response to </a:t>
            </a:r>
            <a:r>
              <a:rPr lang="en-US" sz="2400" dirty="0"/>
              <a:t>NSF ACI’s Dear Colleague Letter  </a:t>
            </a:r>
            <a:r>
              <a:rPr lang="en-US" sz="2400" dirty="0" smtClean="0"/>
              <a:t> [</a:t>
            </a:r>
            <a:r>
              <a:rPr lang="en-US" sz="2400" dirty="0"/>
              <a:t>DCL15053] to the community to identify the gaps, requirements and challenges of future production cyberinfrastructure beyond traditional HPC</a:t>
            </a:r>
            <a:r>
              <a:rPr lang="en-US" sz="2400" dirty="0" smtClean="0"/>
              <a:t>.</a:t>
            </a:r>
          </a:p>
          <a:p>
            <a:pPr lvl="1"/>
            <a:r>
              <a:rPr lang="en-US" dirty="0" smtClean="0"/>
              <a:t>Built on ongoing work from co-PI’s on technology for streaming and use in DoE – especially for steering and analysis of instruments such as light  sources</a:t>
            </a:r>
          </a:p>
          <a:p>
            <a:pPr lvl="1"/>
            <a:r>
              <a:rPr lang="en-US" dirty="0" smtClean="0"/>
              <a:t>Modest AFOSR funding</a:t>
            </a:r>
          </a:p>
          <a:p>
            <a:pPr lvl="1"/>
            <a:r>
              <a:rPr lang="en-US" dirty="0" smtClean="0"/>
              <a:t>October 27-28 2015 Indianapolis</a:t>
            </a:r>
          </a:p>
          <a:p>
            <a:r>
              <a:rPr lang="en-US" sz="2400" dirty="0">
                <a:hlinkClick r:id="rId2"/>
              </a:rPr>
              <a:t>http://streamingsystems.org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has background material plus STREAM2015 resources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43 attendees</a:t>
            </a:r>
          </a:p>
          <a:p>
            <a:pPr lvl="1"/>
            <a:r>
              <a:rPr lang="en-US" dirty="0" smtClean="0"/>
              <a:t>17 Workshop white papers (from call for participation</a:t>
            </a:r>
          </a:p>
          <a:p>
            <a:pPr lvl="1"/>
            <a:r>
              <a:rPr lang="en-US" dirty="0" smtClean="0"/>
              <a:t>29 Presentations (28 with slides; 23 with videos)</a:t>
            </a:r>
          </a:p>
          <a:p>
            <a:pPr lvl="1"/>
            <a:r>
              <a:rPr lang="en-US" dirty="0" smtClean="0"/>
              <a:t>Next week it will have workshop report posted</a:t>
            </a:r>
          </a:p>
          <a:p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EE02B1-7931-401A-A250-0E6F9029A1E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557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6240" y="19050"/>
            <a:ext cx="8382000" cy="746760"/>
          </a:xfrm>
        </p:spPr>
        <p:txBody>
          <a:bodyPr/>
          <a:lstStyle/>
          <a:p>
            <a:pPr algn="ctr"/>
            <a:r>
              <a:rPr lang="en-US" dirty="0" smtClean="0"/>
              <a:t>Overall Information 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5810"/>
            <a:ext cx="9144000" cy="4038600"/>
          </a:xfrm>
        </p:spPr>
        <p:txBody>
          <a:bodyPr/>
          <a:lstStyle/>
          <a:p>
            <a:r>
              <a:rPr lang="en-US" sz="2400" dirty="0" smtClean="0"/>
              <a:t>Lot of enthusiasm from participants for workshop, field and continuation of activities</a:t>
            </a:r>
          </a:p>
          <a:p>
            <a:r>
              <a:rPr lang="en-US" sz="2400" dirty="0" smtClean="0"/>
              <a:t>“Different” slice of researchers from normal</a:t>
            </a:r>
          </a:p>
          <a:p>
            <a:r>
              <a:rPr lang="en-US" sz="2400" dirty="0" smtClean="0"/>
              <a:t>Reasonable </a:t>
            </a:r>
            <a:r>
              <a:rPr lang="en-US" sz="2400" dirty="0"/>
              <a:t>Industry involvement: Amazon, Google, Microsoft. Johnson Controls (Industrial Internet of </a:t>
            </a:r>
            <a:r>
              <a:rPr lang="en-US" sz="2400" dirty="0" smtClean="0"/>
              <a:t>Things </a:t>
            </a:r>
            <a:r>
              <a:rPr lang="en-US" sz="2400" dirty="0" err="1" smtClean="0"/>
              <a:t>IIoT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Missing IBM, Twitter, GE (</a:t>
            </a:r>
            <a:r>
              <a:rPr lang="en-US" sz="2400" dirty="0" err="1" smtClean="0"/>
              <a:t>IIoT</a:t>
            </a:r>
            <a:r>
              <a:rPr lang="en-US" sz="2400" dirty="0" smtClean="0"/>
              <a:t> leader with </a:t>
            </a:r>
            <a:r>
              <a:rPr lang="en-US" sz="2400" dirty="0" err="1" smtClean="0"/>
              <a:t>Predix</a:t>
            </a:r>
            <a:r>
              <a:rPr lang="en-US" sz="2400" dirty="0" smtClean="0"/>
              <a:t>) and others</a:t>
            </a:r>
          </a:p>
          <a:p>
            <a:r>
              <a:rPr lang="en-US" sz="2400" dirty="0" smtClean="0"/>
              <a:t>Covered field broadly including technology, applications and education</a:t>
            </a:r>
          </a:p>
          <a:p>
            <a:r>
              <a:rPr lang="en-US" sz="2400" dirty="0" smtClean="0"/>
              <a:t>There will be a DOE focused and funded follow up workshop in Washington DC </a:t>
            </a:r>
            <a:r>
              <a:rPr lang="en-US" sz="2400" b="1" dirty="0" smtClean="0"/>
              <a:t>STREAM2016</a:t>
            </a:r>
            <a:r>
              <a:rPr lang="en-US" sz="2400" dirty="0"/>
              <a:t> March 21-24, </a:t>
            </a:r>
            <a:r>
              <a:rPr lang="en-US" sz="2400" dirty="0" smtClean="0"/>
              <a:t>2016</a:t>
            </a:r>
          </a:p>
          <a:p>
            <a:pPr lvl="1"/>
            <a:r>
              <a:rPr lang="en-US" sz="2400" dirty="0" smtClean="0"/>
              <a:t>Certainly additional focus on DoE instruments</a:t>
            </a:r>
          </a:p>
          <a:p>
            <a:pPr lvl="1"/>
            <a:r>
              <a:rPr lang="en-US" sz="2400" dirty="0" smtClean="0"/>
              <a:t>Working with Rich Carlson on planning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EE02B1-7931-401A-A250-0E6F9029A1E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1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1910"/>
            <a:ext cx="8382000" cy="815340"/>
          </a:xfrm>
        </p:spPr>
        <p:txBody>
          <a:bodyPr/>
          <a:lstStyle/>
          <a:p>
            <a:r>
              <a:rPr lang="en-US" dirty="0" smtClean="0"/>
              <a:t>What are we Studying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3744"/>
            <a:ext cx="9144000" cy="525843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stream </a:t>
            </a:r>
            <a:r>
              <a:rPr lang="en-US" dirty="0" smtClean="0"/>
              <a:t>is a </a:t>
            </a:r>
            <a:r>
              <a:rPr lang="en-US" dirty="0"/>
              <a:t>possibly unbounded sequence </a:t>
            </a:r>
            <a:r>
              <a:rPr lang="en-US" dirty="0" smtClean="0"/>
              <a:t>(time series) of </a:t>
            </a:r>
            <a:r>
              <a:rPr lang="en-US" dirty="0"/>
              <a:t>events. </a:t>
            </a:r>
            <a:endParaRPr lang="en-US" dirty="0" smtClean="0"/>
          </a:p>
          <a:p>
            <a:pPr lvl="1"/>
            <a:r>
              <a:rPr lang="en-US" dirty="0" smtClean="0"/>
              <a:t>Successive </a:t>
            </a:r>
            <a:r>
              <a:rPr lang="en-US" dirty="0"/>
              <a:t>events may or may not be correlated and each event may optionally include a timestamp. </a:t>
            </a:r>
            <a:endParaRPr lang="en-US" dirty="0" smtClean="0"/>
          </a:p>
          <a:p>
            <a:r>
              <a:rPr lang="en-US" b="1" dirty="0" smtClean="0"/>
              <a:t>Exemplars</a:t>
            </a:r>
            <a:r>
              <a:rPr lang="en-US" dirty="0" smtClean="0"/>
              <a:t> </a:t>
            </a:r>
            <a:r>
              <a:rPr lang="en-US" dirty="0"/>
              <a:t>of streams include time-series data generated by instruments, experiments, simulations, or commercial applications including social media </a:t>
            </a:r>
            <a:r>
              <a:rPr lang="en-US" dirty="0" smtClean="0"/>
              <a:t>posts and </a:t>
            </a:r>
            <a:r>
              <a:rPr lang="en-US" dirty="0" err="1" smtClean="0"/>
              <a:t>IIoT</a:t>
            </a:r>
            <a:r>
              <a:rPr lang="en-US" dirty="0" smtClean="0"/>
              <a:t>. </a:t>
            </a:r>
            <a:r>
              <a:rPr lang="en-US" dirty="0"/>
              <a:t>  </a:t>
            </a:r>
            <a:endParaRPr lang="en-US" dirty="0" smtClean="0"/>
          </a:p>
          <a:p>
            <a:r>
              <a:rPr lang="en-US" b="1" dirty="0" smtClean="0"/>
              <a:t>Steering</a:t>
            </a:r>
            <a:r>
              <a:rPr lang="en-US" dirty="0" smtClean="0"/>
              <a:t> </a:t>
            </a:r>
            <a:r>
              <a:rPr lang="en-US" dirty="0"/>
              <a:t>is defined as the ability to dynamically change the progression of a computational process such as a large-scale simulation via an external computational process.  Steering, which is inevitably real-time, might include changing progress of  simulations, or realigning experimental sensors, or control of autonomous vehicles. </a:t>
            </a:r>
            <a:endParaRPr lang="en-US" dirty="0" smtClean="0"/>
          </a:p>
          <a:p>
            <a:r>
              <a:rPr lang="en-US" dirty="0" smtClean="0"/>
              <a:t>Streaming </a:t>
            </a:r>
            <a:r>
              <a:rPr lang="en-US" dirty="0"/>
              <a:t>and steering often occur together.  An  example could be for an </a:t>
            </a:r>
            <a:r>
              <a:rPr lang="en-US" b="1" dirty="0"/>
              <a:t>exascale simulations </a:t>
            </a:r>
            <a:r>
              <a:rPr lang="en-US" dirty="0"/>
              <a:t>where it is impractical to store every </a:t>
            </a:r>
            <a:r>
              <a:rPr lang="en-US" dirty="0" err="1"/>
              <a:t>timestep</a:t>
            </a:r>
            <a:r>
              <a:rPr lang="en-US" dirty="0"/>
              <a:t> and the data must be reduced, resulting in streams which may constitute the final results from the simulation in a manner similar to the way we use data from an instrument in a massive physics experiment.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058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934041" y="6634138"/>
            <a:ext cx="656771" cy="293913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9325099" y="6588553"/>
            <a:ext cx="2057400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079437"/>
              </p:ext>
            </p:extLst>
          </p:nvPr>
        </p:nvGraphicFramePr>
        <p:xfrm>
          <a:off x="0" y="-28389"/>
          <a:ext cx="9144000" cy="6833354"/>
        </p:xfrm>
        <a:graphic>
          <a:graphicData uri="http://schemas.openxmlformats.org/drawingml/2006/table">
            <a:tbl>
              <a:tblPr/>
              <a:tblGrid>
                <a:gridCol w="219153">
                  <a:extLst>
                    <a:ext uri="{9D8B030D-6E8A-4147-A177-3AD203B41FA5}">
                      <a16:colId xmlns:a16="http://schemas.microsoft.com/office/drawing/2014/main" val="2186015017"/>
                    </a:ext>
                  </a:extLst>
                </a:gridCol>
                <a:gridCol w="2751734">
                  <a:extLst>
                    <a:ext uri="{9D8B030D-6E8A-4147-A177-3AD203B41FA5}">
                      <a16:colId xmlns:a16="http://schemas.microsoft.com/office/drawing/2014/main" val="817926684"/>
                    </a:ext>
                  </a:extLst>
                </a:gridCol>
                <a:gridCol w="3701434">
                  <a:extLst>
                    <a:ext uri="{9D8B030D-6E8A-4147-A177-3AD203B41FA5}">
                      <a16:colId xmlns:a16="http://schemas.microsoft.com/office/drawing/2014/main" val="3478841360"/>
                    </a:ext>
                  </a:extLst>
                </a:gridCol>
                <a:gridCol w="2471679">
                  <a:extLst>
                    <a:ext uri="{9D8B030D-6E8A-4147-A177-3AD203B41FA5}">
                      <a16:colId xmlns:a16="http://schemas.microsoft.com/office/drawing/2014/main" val="312789207"/>
                    </a:ext>
                  </a:extLst>
                </a:gridCol>
              </a:tblGrid>
              <a:tr h="274158">
                <a:tc gridSpan="2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Streaming/Steering Application Class</a:t>
                      </a:r>
                      <a:endParaRPr lang="en-US" sz="14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Details and Examples</a:t>
                      </a:r>
                      <a:endParaRPr lang="en-US" sz="140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Features</a:t>
                      </a:r>
                      <a:endParaRPr lang="en-US" sz="14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331858"/>
                  </a:ext>
                </a:extLst>
              </a:tr>
              <a:tr h="104676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Industrial Internet of Things,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Cyberphysical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Systems, DDAS, Control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Software Defined Machines, Smart buildings, transportation, Electrical Grid, Environmental and seismic sensors, Robotics, Autonomous vehicles, Drones</a:t>
                      </a:r>
                      <a:endParaRPr lang="en-US" sz="160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Real-time response often needed; data varies from large to small events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74333"/>
                  </a:ext>
                </a:extLst>
              </a:tr>
              <a:tr h="48911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Internet of People: wearables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Smart watches, bands, health, glasses, telemedicine</a:t>
                      </a:r>
                      <a:endParaRPr lang="en-US" sz="160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Small independent events</a:t>
                      </a:r>
                      <a:endParaRPr lang="en-US" sz="160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808834"/>
                  </a:ext>
                </a:extLst>
              </a:tr>
              <a:tr h="72007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Social media, Twitter, cell phones, blogs, e-commerce and financial transactions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Study of information flow, online algorithms, outliers, graph analytics</a:t>
                      </a:r>
                      <a:endParaRPr lang="en-US" sz="1600">
                        <a:effectLst/>
                      </a:endParaRPr>
                    </a:p>
                  </a:txBody>
                  <a:tcPr marL="4102" marR="4102" marT="4102" marB="4102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Sophisticated analytics across many events; text and numerical data</a:t>
                      </a:r>
                      <a:endParaRPr lang="en-US" sz="160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757978"/>
                  </a:ext>
                </a:extLst>
              </a:tr>
              <a:tr h="72007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Satellite and airborne monitors, National Security: Justice, Military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Surveillance, remote sensing, Missile defense, Anti-submarine, Naval tactical cloud 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Often large volumes of data and sophisticated image analysis</a:t>
                      </a:r>
                      <a:endParaRPr lang="en-US" sz="160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832273"/>
                  </a:ext>
                </a:extLst>
              </a:tr>
              <a:tr h="95103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Astronomy, Light and Neutron Sources, TEM, Instruments like LHC, Sequencers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Scientific Data Analysis in real time or batch from “large” sources. LSST, DES, SKA in astronomy</a:t>
                      </a:r>
                      <a:endParaRPr lang="en-US" sz="160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Real-time or sometimes batch, or even both. large complex events</a:t>
                      </a:r>
                      <a:endParaRPr lang="en-US" sz="160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79696"/>
                  </a:ext>
                </a:extLst>
              </a:tr>
              <a:tr h="95103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en-US" sz="200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 Assimilation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Integrate typically distributed  data into simulations to enhance quality. 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Link large scale parallel simulations with time dependent data. Sensitivity to latency.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114234"/>
                  </a:ext>
                </a:extLst>
              </a:tr>
              <a:tr h="72007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Analysis of Simulation Results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Climate, Fusion, Molecular Dynamics, Materials. Typically local or in-situ data. HPC Big Data Convergence</a:t>
                      </a:r>
                      <a:endParaRPr lang="en-US" sz="160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Increasing bottleneck as simulations scale in size.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893793"/>
                  </a:ext>
                </a:extLst>
              </a:tr>
              <a:tr h="72007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Steering and Control </a:t>
                      </a:r>
                      <a:endParaRPr lang="en-US" sz="160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Avionics. Control of simulations or Experiments. Network monitoring. Data could be local or distributed</a:t>
                      </a:r>
                      <a:endParaRPr lang="en-US" sz="160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Variety of scenarios  with similarities to robotics</a:t>
                      </a:r>
                      <a:endParaRPr lang="en-US" sz="1600" dirty="0">
                        <a:effectLst/>
                      </a:endParaRPr>
                    </a:p>
                  </a:txBody>
                  <a:tcPr marL="14356" marR="14356" marT="14356" marB="143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59703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9025801" y="1385480"/>
            <a:ext cx="35626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48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971550"/>
          </a:xfrm>
        </p:spPr>
        <p:txBody>
          <a:bodyPr/>
          <a:lstStyle/>
          <a:p>
            <a:pPr algn="ctr"/>
            <a:r>
              <a:rPr lang="en-US" sz="4000" dirty="0" smtClean="0"/>
              <a:t>“State of the Art I”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788034"/>
            <a:ext cx="9144000" cy="532701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Classification of Application</a:t>
            </a:r>
          </a:p>
          <a:p>
            <a:pPr lvl="1"/>
            <a:r>
              <a:rPr lang="en-US" sz="2400" dirty="0" smtClean="0"/>
              <a:t>Initial investigation of application characteristics to define/develop classification</a:t>
            </a:r>
          </a:p>
          <a:p>
            <a:pPr lvl="2"/>
            <a:r>
              <a:rPr lang="en-US" sz="1800" dirty="0" smtClean="0"/>
              <a:t>Event size, synchronicity, time &amp; length scales..</a:t>
            </a:r>
          </a:p>
          <a:p>
            <a:pPr lvl="2"/>
            <a:r>
              <a:rPr lang="en-US" sz="1800" dirty="0" smtClean="0"/>
              <a:t>See table on last slide</a:t>
            </a:r>
          </a:p>
          <a:p>
            <a:r>
              <a:rPr lang="en-US" sz="2400" dirty="0" smtClean="0"/>
              <a:t>Current solutions</a:t>
            </a:r>
          </a:p>
          <a:p>
            <a:pPr lvl="1"/>
            <a:r>
              <a:rPr lang="en-US" sz="2400" dirty="0"/>
              <a:t>Impressive commercial solutions for commercial applications: applicability to science unclear!</a:t>
            </a:r>
          </a:p>
          <a:p>
            <a:pPr lvl="1"/>
            <a:r>
              <a:rPr lang="en-US" sz="2400" dirty="0" smtClean="0"/>
              <a:t>Plethora of “local point” solutions [see report for detailed listing] but few end-to-end streaming infrastructure!</a:t>
            </a:r>
          </a:p>
          <a:p>
            <a:pPr lvl="1"/>
            <a:r>
              <a:rPr lang="en-US" sz="2400" dirty="0" smtClean="0"/>
              <a:t>Opens up issues in distributed computing, e.g., performance, fault-tolerance, dynamic resource management.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367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9864"/>
            <a:ext cx="8382000" cy="1143000"/>
          </a:xfrm>
        </p:spPr>
        <p:txBody>
          <a:bodyPr/>
          <a:lstStyle/>
          <a:p>
            <a:pPr algn="ctr"/>
            <a:r>
              <a:rPr lang="en-US" sz="4000" dirty="0" smtClean="0"/>
              <a:t>“State of the Art II”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336674"/>
            <a:ext cx="9006840" cy="45954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Convergence of Streaming + HPC</a:t>
            </a:r>
          </a:p>
          <a:p>
            <a:pPr lvl="1"/>
            <a:r>
              <a:rPr lang="en-US" sz="2400" dirty="0" smtClean="0"/>
              <a:t>Commercial solutions do not address this space!</a:t>
            </a:r>
          </a:p>
          <a:p>
            <a:pPr lvl="1"/>
            <a:r>
              <a:rPr lang="en-US" sz="2400" dirty="0" smtClean="0"/>
              <a:t> Interaction between “big” and “streaming” data technologies</a:t>
            </a:r>
          </a:p>
          <a:p>
            <a:pPr lvl="1"/>
            <a:r>
              <a:rPr lang="en-US" sz="2400" dirty="0" smtClean="0"/>
              <a:t>Integrate streaming data with HPC simulations</a:t>
            </a:r>
          </a:p>
          <a:p>
            <a:pPr lvl="2"/>
            <a:r>
              <a:rPr lang="en-US" sz="1800" dirty="0"/>
              <a:t>One important facet of </a:t>
            </a:r>
            <a:r>
              <a:rPr lang="en-US" sz="1800" dirty="0" smtClean="0"/>
              <a:t>steering</a:t>
            </a:r>
          </a:p>
          <a:p>
            <a:pPr lvl="1"/>
            <a:r>
              <a:rPr lang="en-US" sz="2400" dirty="0" smtClean="0"/>
              <a:t>Plethora of issues in distributed workflow </a:t>
            </a:r>
          </a:p>
          <a:p>
            <a:pPr lvl="1"/>
            <a:r>
              <a:rPr lang="en-US" sz="2400" dirty="0" smtClean="0"/>
              <a:t>Current HPDC not optimized for streaming data</a:t>
            </a:r>
          </a:p>
          <a:p>
            <a:r>
              <a:rPr lang="en-US" sz="2400" dirty="0" smtClean="0"/>
              <a:t>All of the above have implications for NSF’s future infrastructure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853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224010" cy="1143000"/>
          </a:xfrm>
        </p:spPr>
        <p:txBody>
          <a:bodyPr/>
          <a:lstStyle/>
          <a:p>
            <a:pPr algn="ctr"/>
            <a:r>
              <a:rPr lang="en-US" dirty="0" smtClean="0"/>
              <a:t>Future Research Directions in STREAM2015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447800"/>
            <a:ext cx="8866413" cy="4038600"/>
          </a:xfrm>
        </p:spPr>
        <p:txBody>
          <a:bodyPr/>
          <a:lstStyle/>
          <a:p>
            <a:r>
              <a:rPr lang="en-US" sz="2400" dirty="0" smtClean="0"/>
              <a:t>Streaming System infrastructure including HPC – Big Data convergence</a:t>
            </a:r>
          </a:p>
          <a:p>
            <a:r>
              <a:rPr lang="en-US" sz="2400" b="1" dirty="0" smtClean="0"/>
              <a:t>Programming Models </a:t>
            </a:r>
            <a:r>
              <a:rPr lang="en-US" sz="2400" dirty="0" smtClean="0"/>
              <a:t>and </a:t>
            </a:r>
            <a:r>
              <a:rPr lang="en-US" sz="2400" b="1" dirty="0" smtClean="0"/>
              <a:t>runtime</a:t>
            </a:r>
          </a:p>
          <a:p>
            <a:pPr lvl="1"/>
            <a:r>
              <a:rPr lang="en-US" sz="2400" dirty="0" smtClean="0"/>
              <a:t>Note commercial solutions are better than existing Apache solutions (4 year old commercial systems!) e.g. Twitter announces Heron to replace Storm</a:t>
            </a:r>
          </a:p>
          <a:p>
            <a:pPr lvl="1"/>
            <a:r>
              <a:rPr lang="en-US" sz="2400" dirty="0" smtClean="0"/>
              <a:t>Links to dataflow and publish-subscribe technology</a:t>
            </a:r>
          </a:p>
          <a:p>
            <a:r>
              <a:rPr lang="en-US" sz="2400" b="1" dirty="0" smtClean="0"/>
              <a:t>Algorithms </a:t>
            </a:r>
            <a:r>
              <a:rPr lang="en-US" sz="2400" dirty="0" smtClean="0"/>
              <a:t>including existing and new online (touch each data point once) and sampling methods</a:t>
            </a:r>
          </a:p>
          <a:p>
            <a:r>
              <a:rPr lang="en-US" sz="2400" b="1" dirty="0" smtClean="0"/>
              <a:t>Steering</a:t>
            </a:r>
            <a:r>
              <a:rPr lang="en-US" sz="2400" dirty="0" smtClean="0"/>
              <a:t> and Human in the Loop</a:t>
            </a:r>
          </a:p>
          <a:p>
            <a:pPr lvl="1"/>
            <a:r>
              <a:rPr lang="en-US" sz="2400" dirty="0" smtClean="0"/>
              <a:t>Benefit from integration with streaming data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592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388" y="69799"/>
            <a:ext cx="8839200" cy="1143000"/>
          </a:xfrm>
        </p:spPr>
        <p:txBody>
          <a:bodyPr/>
          <a:lstStyle/>
          <a:p>
            <a:r>
              <a:rPr lang="en-US" dirty="0" smtClean="0"/>
              <a:t>“Map Streaming” Architecture used in Apache Storm and Commercial Solutions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336675"/>
            <a:ext cx="4309940" cy="4038600"/>
          </a:xfrm>
        </p:spPr>
        <p:txBody>
          <a:bodyPr/>
          <a:lstStyle/>
          <a:p>
            <a:r>
              <a:rPr lang="en-US" sz="2400" dirty="0" smtClean="0"/>
              <a:t>Dataflow for computing (maps)</a:t>
            </a:r>
          </a:p>
          <a:p>
            <a:r>
              <a:rPr lang="en-US" sz="2400" dirty="0" smtClean="0"/>
              <a:t>Data (Streaming Events) buffered by publish-subscribe brokers</a:t>
            </a:r>
          </a:p>
          <a:p>
            <a:pPr lvl="1"/>
            <a:r>
              <a:rPr lang="en-US" sz="2400" dirty="0" smtClean="0"/>
              <a:t>Apache Kafka</a:t>
            </a:r>
          </a:p>
          <a:p>
            <a:pPr lvl="1"/>
            <a:r>
              <a:rPr lang="en-US" sz="2400" dirty="0" smtClean="0"/>
              <a:t>RabbitMQ ….</a:t>
            </a:r>
          </a:p>
          <a:p>
            <a:r>
              <a:rPr lang="en-US" sz="2400" dirty="0" smtClean="0"/>
              <a:t>IU released HPC enhancements to Storm for higher performance inter-map communication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 pitchFamily="34" charset="0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itchFamily="34" charset="0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60A9D-51A2-4BB5-AE16-A19FEEA2116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+mn-cs"/>
              </a:rPr>
              <a:t>2/7/2016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36" t="17390" r="16866"/>
          <a:stretch/>
        </p:blipFill>
        <p:spPr bwMode="auto">
          <a:xfrm>
            <a:off x="4309940" y="1212799"/>
            <a:ext cx="4670773" cy="49600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70929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578624&quot;&gt;&lt;property id=&quot;20148&quot; value=&quot;5&quot;/&gt;&lt;property id=&quot;20300&quot; value=&quot;Slide 1 - &amp;quot;Summary of Streaming Data Workshop STREAM2015 October 27-28 2015&amp;quot;&quot;/&gt;&lt;property id=&quot;20307&quot; value=&quot;791&quot;/&gt;&lt;/object&gt;&lt;object type=&quot;3&quot; unique_id=&quot;585023&quot;&gt;&lt;property id=&quot;20148&quot; value=&quot;5&quot;/&gt;&lt;property id=&quot;20300&quot; value=&quot;Slide 2 - &amp;quot;Overall Information I&amp;quot;&quot;/&gt;&lt;property id=&quot;20307&quot; value=&quot;818&quot;/&gt;&lt;/object&gt;&lt;object type=&quot;3&quot; unique_id=&quot;591272&quot;&gt;&lt;property id=&quot;20148&quot; value=&quot;5&quot;/&gt;&lt;property id=&quot;20300&quot; value=&quot;Slide 3 - &amp;quot;Overall Information II&amp;quot;&quot;/&gt;&lt;property id=&quot;20307&quot; value=&quot;826&quot;/&gt;&lt;/object&gt;&lt;object type=&quot;3&quot; unique_id=&quot;591273&quot;&gt;&lt;property id=&quot;20148&quot; value=&quot;5&quot;/&gt;&lt;property id=&quot;20300&quot; value=&quot;Slide 4 - &amp;quot;What are we Studying&amp;quot;&quot;/&gt;&lt;property id=&quot;20307&quot; value=&quot;820&quot;/&gt;&lt;/object&gt;&lt;object type=&quot;3&quot; unique_id=&quot;591274&quot;&gt;&lt;property id=&quot;20148&quot; value=&quot;5&quot;/&gt;&lt;property id=&quot;20300&quot; value=&quot;Slide 5&quot;/&gt;&lt;property id=&quot;20307&quot; value=&quot;822&quot;/&gt;&lt;/object&gt;&lt;object type=&quot;3&quot; unique_id=&quot;591275&quot;&gt;&lt;property id=&quot;20148&quot; value=&quot;5&quot;/&gt;&lt;property id=&quot;20300&quot; value=&quot;Slide 6 - &amp;quot;“State of the Art I”&amp;quot;&quot;/&gt;&lt;property id=&quot;20307&quot; value=&quot;823&quot;/&gt;&lt;/object&gt;&lt;object type=&quot;3&quot; unique_id=&quot;591276&quot;&gt;&lt;property id=&quot;20148&quot; value=&quot;5&quot;/&gt;&lt;property id=&quot;20300&quot; value=&quot;Slide 7 - &amp;quot;“State of the Art II”&amp;quot;&quot;/&gt;&lt;property id=&quot;20307&quot; value=&quot;824&quot;/&gt;&lt;/object&gt;&lt;object type=&quot;3&quot; unique_id=&quot;591277&quot;&gt;&lt;property id=&quot;20148&quot; value=&quot;5&quot;/&gt;&lt;property id=&quot;20300&quot; value=&quot;Slide 8 - &amp;quot;Future Research Directions in STREAM2015 Report&amp;quot;&quot;/&gt;&lt;property id=&quot;20307&quot; value=&quot;819&quot;/&gt;&lt;/object&gt;&lt;object type=&quot;3&quot; unique_id=&quot;591278&quot;&gt;&lt;property id=&quot;20148&quot; value=&quot;5&quot;/&gt;&lt;property id=&quot;20300&quot; value=&quot;Slide 10 - &amp;quot;Near Term Action Items&amp;quot;&quot;/&gt;&lt;property id=&quot;20307&quot; value=&quot;825&quot;/&gt;&lt;/object&gt;&lt;object type=&quot;3&quot; unique_id=&quot;591503&quot;&gt;&lt;property id=&quot;20148&quot; value=&quot;5&quot;/&gt;&lt;property id=&quot;20300&quot; value=&quot;Slide 9 - &amp;quot;“Map Streaming” Architecture used in Apache Storm and Commercial Solutions&amp;quot;&quot;/&gt;&lt;property id=&quot;20307&quot; value=&quot;827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2_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athena xmlns="http://schemas.microsoft.com/edu/athena" version="0.1.1819.0"/>
</file>

<file path=customXml/item2.xml><?xml version="1.0" encoding="utf-8"?>
<athena xmlns="http://schemas.microsoft.com/edu/athena" version="0.1.1819.0"/>
</file>

<file path=customXml/item3.xml><?xml version="1.0" encoding="utf-8"?>
<athena xmlns="http://schemas.microsoft.com/edu/athena" version="0.1.1819.0"/>
</file>

<file path=customXml/item4.xml><?xml version="1.0" encoding="utf-8"?>
<athena xmlns="http://schemas.microsoft.com/edu/athena" version="0.1.1819.0"/>
</file>

<file path=customXml/item5.xml><?xml version="1.0" encoding="utf-8"?>
<athena xmlns="http://schemas.microsoft.com/edu/athena" version="0.1.1819.0"/>
</file>

<file path=customXml/itemProps1.xml><?xml version="1.0" encoding="utf-8"?>
<ds:datastoreItem xmlns:ds="http://schemas.openxmlformats.org/officeDocument/2006/customXml" ds:itemID="{6ED799BC-8176-4448-B4C2-B6D8D2FD89CB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8EB78B8A-8892-4EDF-8FBF-57B4F544245A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83489A5D-7D4F-45E9-B9CE-A5881C1ADCA1}">
  <ds:schemaRefs>
    <ds:schemaRef ds:uri="http://schemas.microsoft.com/edu/athena"/>
  </ds:schemaRefs>
</ds:datastoreItem>
</file>

<file path=customXml/itemProps4.xml><?xml version="1.0" encoding="utf-8"?>
<ds:datastoreItem xmlns:ds="http://schemas.openxmlformats.org/officeDocument/2006/customXml" ds:itemID="{AD9B9BAE-1432-40D4-8494-CB7A16B28237}">
  <ds:schemaRefs>
    <ds:schemaRef ds:uri="http://schemas.microsoft.com/edu/athena"/>
  </ds:schemaRefs>
</ds:datastoreItem>
</file>

<file path=customXml/itemProps5.xml><?xml version="1.0" encoding="utf-8"?>
<ds:datastoreItem xmlns:ds="http://schemas.openxmlformats.org/officeDocument/2006/customXml" ds:itemID="{C85416F4-52BF-4112-B3A5-F0ED97AD92EE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30217</TotalTime>
  <Words>803</Words>
  <Application>Microsoft Office PowerPoint</Application>
  <PresentationFormat>On-screen Show (4:3)</PresentationFormat>
  <Paragraphs>125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Medium</vt:lpstr>
      <vt:lpstr>ＭＳ Ｐゴシック</vt:lpstr>
      <vt:lpstr>Times New Roman</vt:lpstr>
      <vt:lpstr>2_Blank Presentation</vt:lpstr>
      <vt:lpstr>Summary of Streaming Data Workshop STREAM2015 October 27-28 2015</vt:lpstr>
      <vt:lpstr>Overall Information I</vt:lpstr>
      <vt:lpstr>Overall Information II</vt:lpstr>
      <vt:lpstr>What are we Studying</vt:lpstr>
      <vt:lpstr>PowerPoint Presentation</vt:lpstr>
      <vt:lpstr>“State of the Art I”</vt:lpstr>
      <vt:lpstr>“State of the Art II”</vt:lpstr>
      <vt:lpstr>Future Research Directions in STREAM2015 Report</vt:lpstr>
      <vt:lpstr>“Map Streaming” Architecture used in Apache Storm and Commercial Solutions</vt:lpstr>
      <vt:lpstr>Near Term Action Items</vt:lpstr>
    </vt:vector>
  </TitlesOfParts>
  <Company>CCT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Shantenu Jha</dc:creator>
  <cp:lastModifiedBy>Geoffrey Fox</cp:lastModifiedBy>
  <cp:revision>684</cp:revision>
  <dcterms:created xsi:type="dcterms:W3CDTF">2014-02-25T01:32:12Z</dcterms:created>
  <dcterms:modified xsi:type="dcterms:W3CDTF">2016-02-07T16:57:12Z</dcterms:modified>
</cp:coreProperties>
</file>