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2" r:id="rId5"/>
    <p:sldId id="265" r:id="rId6"/>
    <p:sldId id="258" r:id="rId7"/>
    <p:sldId id="261" r:id="rId8"/>
    <p:sldId id="266" r:id="rId9"/>
    <p:sldId id="263" r:id="rId10"/>
  </p:sldIdLst>
  <p:sldSz cx="12192000" cy="6858000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70" d="100"/>
          <a:sy n="70" d="100"/>
        </p:scale>
        <p:origin x="72" y="7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Dropbox\papers_write\storm\graphs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79297148946446"/>
          <c:y val="6.535947712418301E-2"/>
          <c:w val="0.8346603084342219"/>
          <c:h val="0.65891753726862579"/>
        </c:manualLayout>
      </c:layout>
      <c:lineChart>
        <c:grouping val="standard"/>
        <c:varyColors val="0"/>
        <c:ser>
          <c:idx val="2"/>
          <c:order val="0"/>
          <c:tx>
            <c:strRef>
              <c:f>Sheet1!$X$5</c:f>
              <c:strCache>
                <c:ptCount val="1"/>
                <c:pt idx="0">
                  <c:v>50-Naïve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Sheet1!$W$6:$W$15</c:f>
              <c:numCache>
                <c:formatCode>General</c:formatCode>
                <c:ptCount val="10"/>
                <c:pt idx="0">
                  <c:v>10000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</c:numCache>
            </c:numRef>
          </c:cat>
          <c:val>
            <c:numRef>
              <c:f>Sheet1!$X$6:$X$15</c:f>
              <c:numCache>
                <c:formatCode>General</c:formatCode>
                <c:ptCount val="10"/>
                <c:pt idx="0">
                  <c:v>6</c:v>
                </c:pt>
                <c:pt idx="1">
                  <c:v>10</c:v>
                </c:pt>
                <c:pt idx="2">
                  <c:v>19</c:v>
                </c:pt>
                <c:pt idx="3">
                  <c:v>27</c:v>
                </c:pt>
                <c:pt idx="4">
                  <c:v>35</c:v>
                </c:pt>
                <c:pt idx="5">
                  <c:v>43</c:v>
                </c:pt>
                <c:pt idx="6">
                  <c:v>51</c:v>
                </c:pt>
                <c:pt idx="7">
                  <c:v>59</c:v>
                </c:pt>
                <c:pt idx="8">
                  <c:v>68</c:v>
                </c:pt>
                <c:pt idx="9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356-42FE-AF16-F26B4F163161}"/>
            </c:ext>
          </c:extLst>
        </c:ser>
        <c:ser>
          <c:idx val="3"/>
          <c:order val="1"/>
          <c:tx>
            <c:strRef>
              <c:f>Sheet1!$Y$5</c:f>
              <c:strCache>
                <c:ptCount val="1"/>
                <c:pt idx="0">
                  <c:v>50-Tree Broadcast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Sheet1!$W$6:$W$15</c:f>
              <c:numCache>
                <c:formatCode>General</c:formatCode>
                <c:ptCount val="10"/>
                <c:pt idx="0">
                  <c:v>10000</c:v>
                </c:pt>
                <c:pt idx="1">
                  <c:v>20000</c:v>
                </c:pt>
                <c:pt idx="2">
                  <c:v>40000</c:v>
                </c:pt>
                <c:pt idx="3">
                  <c:v>60000</c:v>
                </c:pt>
                <c:pt idx="4">
                  <c:v>80000</c:v>
                </c:pt>
                <c:pt idx="5">
                  <c:v>100000</c:v>
                </c:pt>
                <c:pt idx="6">
                  <c:v>120000</c:v>
                </c:pt>
                <c:pt idx="7">
                  <c:v>140000</c:v>
                </c:pt>
                <c:pt idx="8">
                  <c:v>160000</c:v>
                </c:pt>
                <c:pt idx="9">
                  <c:v>180000</c:v>
                </c:pt>
              </c:numCache>
            </c:numRef>
          </c:cat>
          <c:val>
            <c:numRef>
              <c:f>Sheet1!$Y$6:$Y$15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16</c:v>
                </c:pt>
                <c:pt idx="8">
                  <c:v>18</c:v>
                </c:pt>
                <c:pt idx="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356-42FE-AF16-F26B4F163161}"/>
            </c:ext>
          </c:extLst>
        </c:ser>
        <c:ser>
          <c:idx val="0"/>
          <c:order val="2"/>
          <c:tx>
            <c:strRef>
              <c:f>Sheet1!$Z$5</c:f>
              <c:strCache>
                <c:ptCount val="1"/>
                <c:pt idx="0">
                  <c:v>20-Naïve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val>
            <c:numRef>
              <c:f>Sheet1!$Z$6:$Z$15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32</c:v>
                </c:pt>
                <c:pt idx="8">
                  <c:v>38</c:v>
                </c:pt>
                <c:pt idx="9">
                  <c:v>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356-42FE-AF16-F26B4F163161}"/>
            </c:ext>
          </c:extLst>
        </c:ser>
        <c:ser>
          <c:idx val="1"/>
          <c:order val="3"/>
          <c:tx>
            <c:strRef>
              <c:f>Sheet1!$AA$5</c:f>
              <c:strCache>
                <c:ptCount val="1"/>
                <c:pt idx="0">
                  <c:v>20-Tree Broadcast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Sheet1!$AA$6:$AA$15</c:f>
              <c:numCache>
                <c:formatCode>General</c:formatCode>
                <c:ptCount val="10"/>
                <c:pt idx="0">
                  <c:v>3</c:v>
                </c:pt>
                <c:pt idx="1">
                  <c:v>4</c:v>
                </c:pt>
                <c:pt idx="2">
                  <c:v>6</c:v>
                </c:pt>
                <c:pt idx="3">
                  <c:v>8</c:v>
                </c:pt>
                <c:pt idx="4">
                  <c:v>10</c:v>
                </c:pt>
                <c:pt idx="5">
                  <c:v>12</c:v>
                </c:pt>
                <c:pt idx="6">
                  <c:v>14</c:v>
                </c:pt>
                <c:pt idx="7">
                  <c:v>17</c:v>
                </c:pt>
                <c:pt idx="8">
                  <c:v>19</c:v>
                </c:pt>
                <c:pt idx="9">
                  <c:v>21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356-42FE-AF16-F26B4F1631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07483824"/>
        <c:axId val="-1007483280"/>
      </c:lineChart>
      <c:catAx>
        <c:axId val="-10074838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Message size in bytes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07483280"/>
        <c:crosses val="autoZero"/>
        <c:auto val="1"/>
        <c:lblAlgn val="ctr"/>
        <c:lblOffset val="100"/>
        <c:tickLblSkip val="2"/>
        <c:noMultiLvlLbl val="0"/>
      </c:catAx>
      <c:valAx>
        <c:axId val="-1007483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Latency ms</a:t>
                </a:r>
              </a:p>
            </c:rich>
          </c:tx>
          <c:layout>
            <c:manualLayout>
              <c:xMode val="edge"/>
              <c:yMode val="edge"/>
              <c:x val="2.3546720076313622E-2"/>
              <c:y val="0.26674501508206999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07483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3996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638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14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98590" y="6291944"/>
            <a:ext cx="875695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7620000" y="624635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srgbClr val="000000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159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6352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3617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466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771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47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2" descr="Supercomputing-Background-1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6708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197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19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757FC-133A-4C19-94ED-A37D9C6C3D62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E86CF4-AA86-488B-9245-79D3DE5D9F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12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dsc.soic.indiana.edu/publications/SLAM_In_the_cloud.pdf" TargetMode="External"/><Relationship Id="rId2" Type="http://schemas.openxmlformats.org/officeDocument/2006/relationships/hyperlink" Target="http://storm.apache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goo.gl/xdB8L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Streaming Applications for </a:t>
            </a:r>
            <a:r>
              <a:rPr lang="en-US" dirty="0" smtClean="0"/>
              <a:t>Robots </a:t>
            </a:r>
            <a:r>
              <a:rPr lang="en-US" dirty="0"/>
              <a:t>with Real Time </a:t>
            </a:r>
            <a:r>
              <a:rPr lang="en-US" dirty="0" err="1"/>
              <a:t>QoS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Oct-28-2015</a:t>
            </a:r>
          </a:p>
          <a:p>
            <a:r>
              <a:rPr lang="en-US" dirty="0" smtClean="0"/>
              <a:t>Supun </a:t>
            </a:r>
            <a:r>
              <a:rPr lang="en-US" dirty="0" err="1" smtClean="0"/>
              <a:t>Kamburugamuve</a:t>
            </a:r>
            <a:endParaRPr lang="en-US" dirty="0" smtClean="0"/>
          </a:p>
          <a:p>
            <a:r>
              <a:rPr lang="en-US" dirty="0" smtClean="0"/>
              <a:t>Indiana University</a:t>
            </a:r>
          </a:p>
        </p:txBody>
      </p:sp>
      <p:pic>
        <p:nvPicPr>
          <p:cNvPr id="4" name="Picture 2" descr="Supercomputing-Background-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4"/>
            <a:ext cx="12192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618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at IU Digital Science Center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Offloading robotic algorithms to servers</a:t>
            </a:r>
          </a:p>
          <a:p>
            <a:pPr lvl="1"/>
            <a:r>
              <a:rPr lang="en-US" dirty="0" smtClean="0"/>
              <a:t>Save power</a:t>
            </a:r>
          </a:p>
          <a:p>
            <a:pPr lvl="1"/>
            <a:r>
              <a:rPr lang="en-US" dirty="0" smtClean="0"/>
              <a:t>Increase mobility</a:t>
            </a:r>
          </a:p>
          <a:p>
            <a:r>
              <a:rPr lang="en-US" dirty="0" smtClean="0"/>
              <a:t>We consider expensive computations</a:t>
            </a:r>
          </a:p>
          <a:p>
            <a:r>
              <a:rPr lang="en-US" dirty="0" smtClean="0"/>
              <a:t>Latency and Jitter are the most important performance characteristics</a:t>
            </a:r>
          </a:p>
          <a:p>
            <a:r>
              <a:rPr lang="en-US" dirty="0"/>
              <a:t>N</a:t>
            </a:r>
            <a:r>
              <a:rPr lang="en-US" dirty="0" smtClean="0"/>
              <a:t>eed parallel computations to reduce latency</a:t>
            </a:r>
          </a:p>
          <a:p>
            <a:pPr lvl="1"/>
            <a:r>
              <a:rPr lang="en-US" dirty="0" smtClean="0"/>
              <a:t>Both at robot level and across robots</a:t>
            </a:r>
          </a:p>
          <a:p>
            <a:r>
              <a:rPr lang="en-US" dirty="0" smtClean="0"/>
              <a:t>We work with mostly constant rate data streams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25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4796664" y="2486563"/>
            <a:ext cx="733245" cy="115162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pipeline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14280" y="2428334"/>
            <a:ext cx="185469" cy="126808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Direct Access Storage 5"/>
          <p:cNvSpPr/>
          <p:nvPr/>
        </p:nvSpPr>
        <p:spPr>
          <a:xfrm>
            <a:off x="4865674" y="2660126"/>
            <a:ext cx="595223" cy="301924"/>
          </a:xfrm>
          <a:prstGeom prst="flowChartMagneticDru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Direct Access Storage 6"/>
          <p:cNvSpPr/>
          <p:nvPr/>
        </p:nvSpPr>
        <p:spPr>
          <a:xfrm>
            <a:off x="4861360" y="3213339"/>
            <a:ext cx="595223" cy="301924"/>
          </a:xfrm>
          <a:prstGeom prst="flowChartMagneticDrum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3841802" y="3329091"/>
            <a:ext cx="534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725510" y="3329091"/>
            <a:ext cx="672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4270104" y="3918873"/>
            <a:ext cx="17642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Message Brokers</a:t>
            </a:r>
          </a:p>
          <a:p>
            <a:pPr algn="ctr"/>
            <a:r>
              <a:rPr lang="en-US" dirty="0" err="1" smtClean="0"/>
              <a:t>RabbitMQ</a:t>
            </a:r>
            <a:r>
              <a:rPr lang="en-US" dirty="0" smtClean="0"/>
              <a:t>, Kafka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680318" y="3329091"/>
            <a:ext cx="5068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006620" y="3918873"/>
            <a:ext cx="1000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Gateway</a:t>
            </a:r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728" y="2637436"/>
            <a:ext cx="1325590" cy="994192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6671130" y="1888645"/>
            <a:ext cx="4063438" cy="2560430"/>
          </a:xfrm>
          <a:prstGeom prst="rect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840517" y="1957690"/>
            <a:ext cx="3599875" cy="2393232"/>
            <a:chOff x="99493" y="1349741"/>
            <a:chExt cx="3599875" cy="2393232"/>
          </a:xfrm>
        </p:grpSpPr>
        <p:sp>
          <p:nvSpPr>
            <p:cNvPr id="22" name="Rectangle 21"/>
            <p:cNvSpPr/>
            <p:nvPr/>
          </p:nvSpPr>
          <p:spPr>
            <a:xfrm>
              <a:off x="581176" y="1725045"/>
              <a:ext cx="3118192" cy="20179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28776" y="1572645"/>
              <a:ext cx="3118192" cy="20179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76376" y="1420245"/>
              <a:ext cx="3118192" cy="201792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" name="Group 24"/>
            <p:cNvGrpSpPr/>
            <p:nvPr/>
          </p:nvGrpSpPr>
          <p:grpSpPr>
            <a:xfrm>
              <a:off x="99493" y="1349741"/>
              <a:ext cx="3219690" cy="1939719"/>
              <a:chOff x="4000067" y="2504164"/>
              <a:chExt cx="3219690" cy="1939719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4000067" y="2504164"/>
                <a:ext cx="3159731" cy="1939719"/>
              </a:xfrm>
              <a:prstGeom prst="rect">
                <a:avLst/>
              </a:prstGeom>
              <a:ln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4523661" y="3578953"/>
                <a:ext cx="2161873" cy="302135"/>
              </a:xfrm>
              <a:prstGeom prst="round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5055385" y="3121308"/>
                <a:ext cx="194345" cy="194345"/>
              </a:xfrm>
              <a:prstGeom prst="ellipse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Oval 29"/>
              <p:cNvSpPr/>
              <p:nvPr/>
            </p:nvSpPr>
            <p:spPr>
              <a:xfrm>
                <a:off x="6320460" y="3639179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Oval 30"/>
              <p:cNvSpPr/>
              <p:nvPr/>
            </p:nvSpPr>
            <p:spPr>
              <a:xfrm>
                <a:off x="4680787" y="3639179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" name="Oval 31"/>
              <p:cNvSpPr/>
              <p:nvPr/>
            </p:nvSpPr>
            <p:spPr>
              <a:xfrm>
                <a:off x="5767151" y="3624356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Oval 32"/>
              <p:cNvSpPr/>
              <p:nvPr/>
            </p:nvSpPr>
            <p:spPr>
              <a:xfrm>
                <a:off x="5205418" y="3645205"/>
                <a:ext cx="194345" cy="194345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4" name="Oval 33"/>
              <p:cNvSpPr/>
              <p:nvPr/>
            </p:nvSpPr>
            <p:spPr>
              <a:xfrm>
                <a:off x="5202455" y="4143706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5" name="Straight Connector 34"/>
              <p:cNvCxnSpPr/>
              <p:nvPr/>
            </p:nvCxnSpPr>
            <p:spPr>
              <a:xfrm flipV="1">
                <a:off x="5579282" y="3875565"/>
                <a:ext cx="0" cy="199726"/>
              </a:xfrm>
              <a:prstGeom prst="line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6" name="Oval 35"/>
              <p:cNvSpPr/>
              <p:nvPr/>
            </p:nvSpPr>
            <p:spPr>
              <a:xfrm>
                <a:off x="6051496" y="2595285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7" name="Oval 36"/>
              <p:cNvSpPr/>
              <p:nvPr/>
            </p:nvSpPr>
            <p:spPr>
              <a:xfrm>
                <a:off x="5956442" y="4143706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Oval 37"/>
              <p:cNvSpPr/>
              <p:nvPr/>
            </p:nvSpPr>
            <p:spPr>
              <a:xfrm>
                <a:off x="6059426" y="3132216"/>
                <a:ext cx="194345" cy="194345"/>
              </a:xfrm>
              <a:prstGeom prst="ellipse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9" name="Straight Arrow Connector 38"/>
              <p:cNvCxnSpPr>
                <a:stCxn id="48" idx="0"/>
                <a:endCxn id="50" idx="2"/>
              </p:cNvCxnSpPr>
              <p:nvPr/>
            </p:nvCxnSpPr>
            <p:spPr>
              <a:xfrm flipH="1" flipV="1">
                <a:off x="6124236" y="2850859"/>
                <a:ext cx="1664" cy="225098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0" name="Oval 39"/>
              <p:cNvSpPr/>
              <p:nvPr/>
            </p:nvSpPr>
            <p:spPr>
              <a:xfrm>
                <a:off x="5061801" y="2599373"/>
                <a:ext cx="194345" cy="194345"/>
              </a:xfrm>
              <a:prstGeom prst="ellipse">
                <a:avLst/>
              </a:prstGeom>
              <a:solidFill>
                <a:srgbClr val="00B0F0"/>
              </a:solidFill>
              <a:ln>
                <a:solidFill>
                  <a:srgbClr val="00B0F0"/>
                </a:solidFill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41" name="Straight Arrow Connector 40"/>
              <p:cNvCxnSpPr>
                <a:stCxn id="47" idx="0"/>
              </p:cNvCxnSpPr>
              <p:nvPr/>
            </p:nvCxnSpPr>
            <p:spPr>
              <a:xfrm flipH="1" flipV="1">
                <a:off x="5126576" y="2876391"/>
                <a:ext cx="4684" cy="19796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42" name="TextBox 41"/>
              <p:cNvSpPr txBox="1"/>
              <p:nvPr/>
            </p:nvSpPr>
            <p:spPr>
              <a:xfrm>
                <a:off x="4032719" y="2549058"/>
                <a:ext cx="69686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Sending to </a:t>
                </a:r>
              </a:p>
              <a:p>
                <a:r>
                  <a:rPr lang="en-US" sz="900" dirty="0" smtClean="0"/>
                  <a:t>pub-sub</a:t>
                </a:r>
                <a:endParaRPr lang="en-US" sz="900" dirty="0"/>
              </a:p>
            </p:txBody>
          </p:sp>
          <p:sp>
            <p:nvSpPr>
              <p:cNvPr id="43" name="TextBox 42"/>
              <p:cNvSpPr txBox="1"/>
              <p:nvPr/>
            </p:nvSpPr>
            <p:spPr>
              <a:xfrm>
                <a:off x="6522895" y="2521858"/>
                <a:ext cx="696862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900" dirty="0" smtClean="0"/>
                  <a:t>Sending to </a:t>
                </a:r>
              </a:p>
              <a:p>
                <a:r>
                  <a:rPr lang="en-US" sz="900" dirty="0" smtClean="0"/>
                  <a:t>Persisting </a:t>
                </a:r>
              </a:p>
              <a:p>
                <a:r>
                  <a:rPr lang="en-US" sz="900" dirty="0" smtClean="0"/>
                  <a:t>to storage</a:t>
                </a:r>
                <a:endParaRPr lang="en-US" sz="900" dirty="0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>
                <a:off x="4870639" y="4083140"/>
                <a:ext cx="1508510" cy="306081"/>
              </a:xfrm>
              <a:prstGeom prst="roundRect">
                <a:avLst/>
              </a:prstGeom>
              <a:noFill/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ed Rectangle 46"/>
              <p:cNvSpPr/>
              <p:nvPr/>
            </p:nvSpPr>
            <p:spPr>
              <a:xfrm>
                <a:off x="4763196" y="3074358"/>
                <a:ext cx="736127" cy="302135"/>
              </a:xfrm>
              <a:prstGeom prst="roundRect">
                <a:avLst/>
              </a:prstGeom>
              <a:noFill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ed Rectangle 47"/>
              <p:cNvSpPr/>
              <p:nvPr/>
            </p:nvSpPr>
            <p:spPr>
              <a:xfrm>
                <a:off x="5757836" y="3075957"/>
                <a:ext cx="736127" cy="302135"/>
              </a:xfrm>
              <a:prstGeom prst="roundRect">
                <a:avLst/>
              </a:prstGeom>
              <a:noFill/>
            </p:spPr>
            <p:style>
              <a:lnRef idx="2">
                <a:schemeClr val="accent4"/>
              </a:lnRef>
              <a:fillRef idx="1">
                <a:schemeClr val="lt1"/>
              </a:fillRef>
              <a:effectRef idx="0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9" name="Rounded Rectangle 48"/>
              <p:cNvSpPr/>
              <p:nvPr/>
            </p:nvSpPr>
            <p:spPr>
              <a:xfrm>
                <a:off x="4750362" y="2562328"/>
                <a:ext cx="736127" cy="302135"/>
              </a:xfrm>
              <a:prstGeom prst="roundRect">
                <a:avLst/>
              </a:prstGeom>
              <a:noFill/>
              <a:ln>
                <a:solidFill>
                  <a:srgbClr val="00B0F0"/>
                </a:solidFill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ed Rectangle 49"/>
              <p:cNvSpPr/>
              <p:nvPr/>
            </p:nvSpPr>
            <p:spPr>
              <a:xfrm>
                <a:off x="5756172" y="2548724"/>
                <a:ext cx="736127" cy="302135"/>
              </a:xfrm>
              <a:prstGeom prst="roundRect">
                <a:avLst/>
              </a:prstGeom>
              <a:noFill/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1" name="Elbow Connector 50"/>
              <p:cNvCxnSpPr>
                <a:stCxn id="47" idx="1"/>
                <a:endCxn id="28" idx="1"/>
              </p:cNvCxnSpPr>
              <p:nvPr/>
            </p:nvCxnSpPr>
            <p:spPr>
              <a:xfrm rot="10800000" flipV="1">
                <a:off x="4523662" y="3225425"/>
                <a:ext cx="239535" cy="504595"/>
              </a:xfrm>
              <a:prstGeom prst="bentConnector3">
                <a:avLst>
                  <a:gd name="adj1" fmla="val 195435"/>
                </a:avLst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2" name="Straight Arrow Connector 51"/>
              <p:cNvCxnSpPr/>
              <p:nvPr/>
            </p:nvCxnSpPr>
            <p:spPr>
              <a:xfrm flipV="1">
                <a:off x="5133859" y="3344848"/>
                <a:ext cx="1804" cy="228402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3" name="Straight Arrow Connector 52"/>
              <p:cNvCxnSpPr>
                <a:endCxn id="48" idx="2"/>
              </p:cNvCxnSpPr>
              <p:nvPr/>
            </p:nvCxnSpPr>
            <p:spPr>
              <a:xfrm flipH="1" flipV="1">
                <a:off x="6125900" y="3378092"/>
                <a:ext cx="6172" cy="179847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4" name="TextBox 53"/>
              <p:cNvSpPr txBox="1"/>
              <p:nvPr/>
            </p:nvSpPr>
            <p:spPr>
              <a:xfrm>
                <a:off x="4039446" y="3992991"/>
                <a:ext cx="739222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000" dirty="0" smtClean="0"/>
                  <a:t>Streaming </a:t>
                </a:r>
              </a:p>
              <a:p>
                <a:r>
                  <a:rPr lang="en-US" sz="1000" dirty="0" smtClean="0"/>
                  <a:t>workflow</a:t>
                </a:r>
                <a:endParaRPr lang="en-US" sz="1000" dirty="0"/>
              </a:p>
            </p:txBody>
          </p:sp>
        </p:grpSp>
        <p:sp>
          <p:nvSpPr>
            <p:cNvPr id="26" name="TextBox 25"/>
            <p:cNvSpPr txBox="1"/>
            <p:nvPr/>
          </p:nvSpPr>
          <p:spPr>
            <a:xfrm>
              <a:off x="2435235" y="2701609"/>
              <a:ext cx="993626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dirty="0" smtClean="0"/>
                <a:t>A stream application with some tasks running in parallel</a:t>
              </a:r>
              <a:endParaRPr lang="en-US" sz="800" dirty="0"/>
            </a:p>
          </p:txBody>
        </p:sp>
      </p:grpSp>
      <p:sp>
        <p:nvSpPr>
          <p:cNvPr id="55" name="TextBox 54"/>
          <p:cNvSpPr txBox="1"/>
          <p:nvPr/>
        </p:nvSpPr>
        <p:spPr>
          <a:xfrm>
            <a:off x="9833549" y="2544277"/>
            <a:ext cx="736099" cy="55399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000" dirty="0" smtClean="0"/>
              <a:t>Multiple </a:t>
            </a:r>
          </a:p>
          <a:p>
            <a:r>
              <a:rPr lang="en-US" sz="1000" dirty="0" smtClean="0"/>
              <a:t>streaming </a:t>
            </a:r>
          </a:p>
          <a:p>
            <a:r>
              <a:rPr lang="en-US" sz="1000" dirty="0" smtClean="0"/>
              <a:t>workflows</a:t>
            </a:r>
            <a:endParaRPr lang="en-US" sz="1000" dirty="0"/>
          </a:p>
        </p:txBody>
      </p:sp>
      <p:sp>
        <p:nvSpPr>
          <p:cNvPr id="63" name="TextBox 62"/>
          <p:cNvSpPr txBox="1"/>
          <p:nvPr/>
        </p:nvSpPr>
        <p:spPr>
          <a:xfrm>
            <a:off x="7603646" y="4584516"/>
            <a:ext cx="2190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Workflows</a:t>
            </a:r>
            <a:endParaRPr lang="en-US" dirty="0"/>
          </a:p>
        </p:txBody>
      </p:sp>
      <p:sp>
        <p:nvSpPr>
          <p:cNvPr id="64" name="TextBox 63"/>
          <p:cNvSpPr txBox="1"/>
          <p:nvPr/>
        </p:nvSpPr>
        <p:spPr>
          <a:xfrm>
            <a:off x="7902251" y="4893424"/>
            <a:ext cx="150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Apache Storm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2680318" y="2962050"/>
            <a:ext cx="44462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 flipH="1">
            <a:off x="3841802" y="2983220"/>
            <a:ext cx="5348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>
            <a:off x="5716632" y="2991965"/>
            <a:ext cx="67286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6766681" y="5352756"/>
            <a:ext cx="42292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Hosted in </a:t>
            </a:r>
            <a:r>
              <a:rPr lang="en-US" dirty="0" err="1" smtClean="0"/>
              <a:t>FutureSystems</a:t>
            </a:r>
            <a:r>
              <a:rPr lang="en-US" dirty="0" smtClean="0"/>
              <a:t> OpenStack VMs which are accessible through IU network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20953" y="5352756"/>
            <a:ext cx="3772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End to end delays without any processing is less than 10ms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4242" y="1587654"/>
            <a:ext cx="4561758" cy="4336718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Simultaneous Localization &amp; Mapping (SLAM</a:t>
            </a:r>
            <a:r>
              <a:rPr lang="en-US" dirty="0" smtClean="0"/>
              <a:t>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6096000" y="2244741"/>
                <a:ext cx="56602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𝑚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)=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1: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, 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en-US" i="0">
                                      <a:latin typeface="Cambria Math" panose="02040503050406030204" pitchFamily="18" charset="0"/>
                                    </a:rPr>
                                    <m:t>1: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sub>
                              </m:sSub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sub>
                          </m:sSub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𝑢</m:t>
                              </m:r>
                            </m:e>
                            <m: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1: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6000" y="2244741"/>
                <a:ext cx="5660267" cy="369332"/>
              </a:xfrm>
              <a:prstGeom prst="rect">
                <a:avLst/>
              </a:prstGeom>
              <a:blipFill rotWithShape="0">
                <a:blip r:embed="rId3"/>
                <a:stretch>
                  <a:fillRect t="-119672" r="-8504" b="-1836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164590" y="3494403"/>
            <a:ext cx="19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Particles are distributed </a:t>
            </a:r>
          </a:p>
          <a:p>
            <a:r>
              <a:rPr lang="en-US" sz="1400" dirty="0" smtClean="0"/>
              <a:t>in parallel tasks</a:t>
            </a:r>
            <a:endParaRPr 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1566396"/>
            <a:ext cx="53873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Build a map given the distance measurements from robot to objects around it and its pose</a:t>
            </a:r>
            <a:endParaRPr lang="en-US" dirty="0"/>
          </a:p>
        </p:txBody>
      </p:sp>
      <p:pic>
        <p:nvPicPr>
          <p:cNvPr id="11" name="Picture 10"/>
          <p:cNvPicPr/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045" r="6481"/>
          <a:stretch/>
        </p:blipFill>
        <p:spPr bwMode="auto">
          <a:xfrm>
            <a:off x="7335446" y="3631571"/>
            <a:ext cx="2497585" cy="216835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99495" y="1880704"/>
            <a:ext cx="21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Workflow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910629" y="5799930"/>
            <a:ext cx="14403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Parallel Speedup </a:t>
            </a:r>
            <a:endParaRPr lang="en-US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6108536" y="2708241"/>
            <a:ext cx="5374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Rao-</a:t>
            </a:r>
            <a:r>
              <a:rPr lang="en-US" dirty="0" err="1" smtClean="0"/>
              <a:t>Blackwellized</a:t>
            </a:r>
            <a:r>
              <a:rPr lang="en-US" dirty="0" smtClean="0"/>
              <a:t>  particle filtering based algorithm for SLAM.  Distribute the particles across parallel tasks and compute in parallel.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1539" y="4492101"/>
            <a:ext cx="14115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Map building happens periodically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181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Multi-Robot Collision Avoidance 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356" y="2417994"/>
            <a:ext cx="5870172" cy="313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683639" y="1767439"/>
            <a:ext cx="2102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Streaming Workflow</a:t>
            </a:r>
            <a:endParaRPr lang="en-US" dirty="0"/>
          </a:p>
        </p:txBody>
      </p:sp>
      <p:pic>
        <p:nvPicPr>
          <p:cNvPr id="1026" name="图片 3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408" y="3622897"/>
            <a:ext cx="2567863" cy="2067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图片 3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3151" y="3639143"/>
            <a:ext cx="2567863" cy="20514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25356" y="2376815"/>
            <a:ext cx="1358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Information from robots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488411" y="4749554"/>
            <a:ext cx="16075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Runs in parallel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410408" y="1823845"/>
            <a:ext cx="5014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Velocity Obstacles (VOs) along with other constrains such </a:t>
            </a:r>
            <a:r>
              <a:rPr lang="en-US" dirty="0"/>
              <a:t>as acceleration and max velocity limits, Non-Holonomic </a:t>
            </a:r>
            <a:r>
              <a:rPr lang="en-US" dirty="0" smtClean="0"/>
              <a:t>constraints, </a:t>
            </a:r>
            <a:r>
              <a:rPr lang="en-US" dirty="0"/>
              <a:t>for differential robots, and localization </a:t>
            </a:r>
            <a:r>
              <a:rPr lang="en-US" dirty="0" smtClean="0"/>
              <a:t>uncertainty.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774802" y="5690617"/>
            <a:ext cx="16505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Control Latency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99693" y="5690617"/>
            <a:ext cx="3239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Collisions with number of robots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5079" y="3181044"/>
            <a:ext cx="2632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 Compute Velocity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386334" y="2078380"/>
            <a:ext cx="6620466" cy="3845685"/>
            <a:chOff x="0" y="0"/>
            <a:chExt cx="9184740" cy="6611483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084988"/>
              <a:ext cx="9144000" cy="352632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085158"/>
              <a:ext cx="9144000" cy="3526325"/>
            </a:xfrm>
            <a:prstGeom prst="rect">
              <a:avLst/>
            </a:prstGeom>
            <a:solidFill>
              <a:schemeClr val="bg1"/>
            </a:solidFill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l="13335" t="43088" r="6691" b="7241"/>
            <a:stretch/>
          </p:blipFill>
          <p:spPr>
            <a:xfrm>
              <a:off x="13580" y="0"/>
              <a:ext cx="9171160" cy="378799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3281881" y="2035263"/>
              <a:ext cx="9412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No Cut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50197" y="5113203"/>
              <a:ext cx="73917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Fluctuations decrease after Cut on #iterations per swarm member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Jitter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4399" y="1794295"/>
            <a:ext cx="252312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Nature of application </a:t>
            </a:r>
          </a:p>
          <a:p>
            <a:pPr marL="168275" indent="-168275">
              <a:buFont typeface="Arial" panose="020B0604020202020204" pitchFamily="34" charset="0"/>
              <a:buChar char="•"/>
            </a:pPr>
            <a:r>
              <a:rPr lang="en-US" dirty="0" smtClean="0"/>
              <a:t>System level influences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Network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Garbage collection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Scheduling of tasks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r>
              <a:rPr lang="en-US" dirty="0" smtClean="0"/>
              <a:t>Virtualization</a:t>
            </a:r>
          </a:p>
          <a:p>
            <a:pPr marL="461963" lvl="2" indent="-168275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800100" lvl="1" indent="-342900">
              <a:buFont typeface="+mj-lt"/>
              <a:buAutoNum type="arabicPeriod"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291534" y="1506072"/>
            <a:ext cx="2460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SLAM Latency variations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103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100" dirty="0"/>
              <a:t>Bringing Optimal </a:t>
            </a:r>
            <a:r>
              <a:rPr lang="en-US" sz="3100" dirty="0" smtClean="0"/>
              <a:t>Communications </a:t>
            </a:r>
            <a:r>
              <a:rPr lang="en-US" sz="3100" dirty="0"/>
              <a:t>to </a:t>
            </a:r>
            <a:r>
              <a:rPr lang="en-US" sz="3100" dirty="0" smtClean="0"/>
              <a:t>Storm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05748" y="3448566"/>
            <a:ext cx="11939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Optimized</a:t>
            </a:r>
          </a:p>
          <a:p>
            <a:r>
              <a:rPr lang="en-US" sz="1400" dirty="0"/>
              <a:t>20 or 50 tasks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396870" y="2098973"/>
            <a:ext cx="10286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Original</a:t>
            </a:r>
          </a:p>
          <a:p>
            <a:r>
              <a:rPr lang="en-US" sz="1400" dirty="0"/>
              <a:t>50 Tasks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396870" y="2778205"/>
            <a:ext cx="7893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Original</a:t>
            </a:r>
          </a:p>
          <a:p>
            <a:r>
              <a:rPr lang="en-US" sz="1400" dirty="0"/>
              <a:t>20 Tasks</a:t>
            </a:r>
          </a:p>
        </p:txBody>
      </p:sp>
      <p:pic>
        <p:nvPicPr>
          <p:cNvPr id="1026" name="Picture 2" descr="parallel_worker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1479" y="2906649"/>
            <a:ext cx="3979174" cy="166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1050279" y="5248164"/>
            <a:ext cx="53150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Memory mapped files for intra-node communications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050279" y="1904251"/>
            <a:ext cx="3757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Both process based and thread based </a:t>
            </a:r>
          </a:p>
          <a:p>
            <a:r>
              <a:rPr lang="en-US" dirty="0" smtClean="0"/>
              <a:t>parallelism is used</a:t>
            </a:r>
            <a:endParaRPr lang="en-US" dirty="0"/>
          </a:p>
        </p:txBody>
      </p:sp>
      <p:graphicFrame>
        <p:nvGraphicFramePr>
          <p:cNvPr id="14" name="Chart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9823699"/>
              </p:ext>
            </p:extLst>
          </p:nvPr>
        </p:nvGraphicFramePr>
        <p:xfrm>
          <a:off x="6181156" y="2147229"/>
          <a:ext cx="4314826" cy="2914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240938" y="4603715"/>
            <a:ext cx="37402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Worker and Task distribution of Storm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667132" y="5196664"/>
            <a:ext cx="40721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Broadcast takes advantage of task locality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02505" y="1777897"/>
            <a:ext cx="2194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Binary tree broadcast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777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of 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Maintaining the latency within reasonable bounds</a:t>
            </a:r>
          </a:p>
          <a:p>
            <a:pPr lvl="1"/>
            <a:r>
              <a:rPr lang="en-US" dirty="0" smtClean="0"/>
              <a:t>Scheduling for predictable performance</a:t>
            </a:r>
          </a:p>
          <a:p>
            <a:pPr lvl="1"/>
            <a:r>
              <a:rPr lang="en-US" dirty="0" smtClean="0"/>
              <a:t>Duplicate computations to remove random increases</a:t>
            </a:r>
          </a:p>
          <a:p>
            <a:r>
              <a:rPr lang="en-US" dirty="0" smtClean="0"/>
              <a:t>Higher level abstractions for complex streaming applications</a:t>
            </a:r>
          </a:p>
          <a:p>
            <a:pPr lvl="1"/>
            <a:r>
              <a:rPr lang="en-US" dirty="0" smtClean="0"/>
              <a:t>Storm API is low level (MPI like, fast) and Spark Streaming is </a:t>
            </a:r>
            <a:r>
              <a:rPr lang="en-US" dirty="0"/>
              <a:t>h</a:t>
            </a:r>
            <a:r>
              <a:rPr lang="en-US" dirty="0" smtClean="0"/>
              <a:t>igh level (Slow). </a:t>
            </a:r>
          </a:p>
          <a:p>
            <a:r>
              <a:rPr lang="en-US" dirty="0" smtClean="0"/>
              <a:t>Scaling to multiple data sources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070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  <a:p>
            <a:pPr lvl="1"/>
            <a:r>
              <a:rPr lang="en-US" dirty="0" smtClean="0"/>
              <a:t>Projects https</a:t>
            </a:r>
            <a:r>
              <a:rPr lang="en-US" dirty="0"/>
              <a:t>://github.com/iotcloud</a:t>
            </a:r>
            <a:endParaRPr lang="en-US" dirty="0" smtClean="0"/>
          </a:p>
          <a:p>
            <a:pPr lvl="1"/>
            <a:r>
              <a:rPr lang="en-US" dirty="0"/>
              <a:t>Apache Storm </a:t>
            </a:r>
            <a:r>
              <a:rPr lang="en-US" dirty="0">
                <a:hlinkClick r:id="rId2"/>
              </a:rPr>
              <a:t>http://storm.apache.org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lvl="1"/>
            <a:r>
              <a:rPr lang="en-US" dirty="0"/>
              <a:t>SLAM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dsc.soic.indiana.edu/publications/SLAM_In_the_cloud.pdf</a:t>
            </a:r>
            <a:endParaRPr lang="en-US" dirty="0" smtClean="0"/>
          </a:p>
          <a:p>
            <a:pPr lvl="1"/>
            <a:r>
              <a:rPr lang="en-US" dirty="0" smtClean="0"/>
              <a:t>Collision </a:t>
            </a:r>
            <a:r>
              <a:rPr lang="en-US" dirty="0"/>
              <a:t>Avoidance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goo.gl/xdB8LZ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34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Streaming Applications for Robots with Real Time QoS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Research at IU Digital Science Center&amp;quot;&quot;/&gt;&lt;property id=&quot;20307&quot; value=&quot;257&quot;/&gt;&lt;/object&gt;&lt;object type=&quot;3&quot; unique_id=&quot;10005&quot;&gt;&lt;property id=&quot;20148&quot; value=&quot;5&quot;/&gt;&lt;property id=&quot;20300&quot; value=&quot;Slide 3 - &amp;quot;Data pipeline&amp;quot;&quot;/&gt;&lt;property id=&quot;20307&quot; value=&quot;264&quot;/&gt;&lt;/object&gt;&lt;object type=&quot;3&quot; unique_id=&quot;10006&quot;&gt;&lt;property id=&quot;20148&quot; value=&quot;5&quot;/&gt;&lt;property id=&quot;20300&quot; value=&quot;Slide 4 - &amp;quot;Simultaneous Localization &amp;amp; Mapping (SLAM)&amp;quot;&quot;/&gt;&lt;property id=&quot;20307&quot; value=&quot;262&quot;/&gt;&lt;/object&gt;&lt;object type=&quot;3&quot; unique_id=&quot;10007&quot;&gt;&lt;property id=&quot;20148&quot; value=&quot;5&quot;/&gt;&lt;property id=&quot;20300&quot; value=&quot;Slide 5 - &amp;quot;Multi-Robot Collision Avoidance &amp;quot;&quot;/&gt;&lt;property id=&quot;20307&quot; value=&quot;265&quot;/&gt;&lt;/object&gt;&lt;object type=&quot;3&quot; unique_id=&quot;10008&quot;&gt;&lt;property id=&quot;20148&quot; value=&quot;5&quot;/&gt;&lt;property id=&quot;20300&quot; value=&quot;Slide 6 - &amp;quot;Jitter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Bringing Optimal Communications to Storm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Summary of Challenges&amp;quot;&quot;/&gt;&lt;property id=&quot;20307&quot; value=&quot;266&quot;/&gt;&lt;/object&gt;&lt;object type=&quot;3&quot; unique_id=&quot;10011&quot;&gt;&lt;property id=&quot;20148&quot; value=&quot;5&quot;/&gt;&lt;property id=&quot;20300&quot; value=&quot;Slide 9 - &amp;quot;Thank You&amp;quot;&quot;/&gt;&lt;property id=&quot;20307&quot; value=&quot;263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379</Words>
  <Application>Microsoft Office PowerPoint</Application>
  <PresentationFormat>Widescreen</PresentationFormat>
  <Paragraphs>89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Franklin Gothic Demi</vt:lpstr>
      <vt:lpstr>Franklin Gothic Medium</vt:lpstr>
      <vt:lpstr>Office Theme</vt:lpstr>
      <vt:lpstr>Streaming Applications for Robots with Real Time QoS</vt:lpstr>
      <vt:lpstr>Research at IU Digital Science Center</vt:lpstr>
      <vt:lpstr>Data pipeline</vt:lpstr>
      <vt:lpstr>Simultaneous Localization &amp; Mapping (SLAM)</vt:lpstr>
      <vt:lpstr>Multi-Robot Collision Avoidance </vt:lpstr>
      <vt:lpstr>Jitter</vt:lpstr>
      <vt:lpstr>Bringing Optimal Communications to Storm</vt:lpstr>
      <vt:lpstr>Summary of Challenges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Streaming Applications for IOT with Real Time QoS</dc:title>
  <dc:creator>Supun</dc:creator>
  <cp:lastModifiedBy>Geoffrey Fox</cp:lastModifiedBy>
  <cp:revision>57</cp:revision>
  <dcterms:created xsi:type="dcterms:W3CDTF">2015-10-26T17:42:04Z</dcterms:created>
  <dcterms:modified xsi:type="dcterms:W3CDTF">2015-12-10T13:57:31Z</dcterms:modified>
</cp:coreProperties>
</file>