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4" r:id="rId1"/>
  </p:sldMasterIdLst>
  <p:notesMasterIdLst>
    <p:notesMasterId r:id="rId21"/>
  </p:notesMasterIdLst>
  <p:handoutMasterIdLst>
    <p:handoutMasterId r:id="rId22"/>
  </p:handoutMasterIdLst>
  <p:sldIdLst>
    <p:sldId id="1014" r:id="rId2"/>
    <p:sldId id="1029" r:id="rId3"/>
    <p:sldId id="1015" r:id="rId4"/>
    <p:sldId id="1016" r:id="rId5"/>
    <p:sldId id="1017" r:id="rId6"/>
    <p:sldId id="1018" r:id="rId7"/>
    <p:sldId id="1032" r:id="rId8"/>
    <p:sldId id="1019" r:id="rId9"/>
    <p:sldId id="1020" r:id="rId10"/>
    <p:sldId id="1030" r:id="rId11"/>
    <p:sldId id="1031" r:id="rId12"/>
    <p:sldId id="1021" r:id="rId13"/>
    <p:sldId id="1022" r:id="rId14"/>
    <p:sldId id="1023" r:id="rId15"/>
    <p:sldId id="1028" r:id="rId16"/>
    <p:sldId id="1024" r:id="rId17"/>
    <p:sldId id="1025" r:id="rId18"/>
    <p:sldId id="1033" r:id="rId19"/>
    <p:sldId id="1027" r:id="rId20"/>
  </p:sldIdLst>
  <p:sldSz cx="9144000" cy="6858000" type="screen4x3"/>
  <p:notesSz cx="6858000" cy="9144000"/>
  <p:defaultTextStyle>
    <a:defPPr>
      <a:defRPr lang="en-US"/>
    </a:defPPr>
    <a:lvl1pPr algn="ctr" rtl="0" eaLnBrk="0" fontAlgn="base" hangingPunct="0">
      <a:spcBef>
        <a:spcPct val="0"/>
      </a:spcBef>
      <a:spcAft>
        <a:spcPct val="0"/>
      </a:spcAft>
      <a:defRPr sz="1200" kern="1200">
        <a:solidFill>
          <a:schemeClr val="tx1"/>
        </a:solidFill>
        <a:latin typeface="Times" pitchFamily="80"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Times" pitchFamily="80"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Times" pitchFamily="80"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Times" pitchFamily="80"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Times" pitchFamily="80" charset="0"/>
        <a:ea typeface="ＭＳ Ｐゴシック" pitchFamily="34" charset="-128"/>
        <a:cs typeface="+mn-cs"/>
      </a:defRPr>
    </a:lvl5pPr>
    <a:lvl6pPr marL="2286000" algn="l" defTabSz="914400" rtl="0" eaLnBrk="1" latinLnBrk="0" hangingPunct="1">
      <a:defRPr sz="1200" kern="1200">
        <a:solidFill>
          <a:schemeClr val="tx1"/>
        </a:solidFill>
        <a:latin typeface="Times" pitchFamily="80" charset="0"/>
        <a:ea typeface="ＭＳ Ｐゴシック" pitchFamily="34" charset="-128"/>
        <a:cs typeface="+mn-cs"/>
      </a:defRPr>
    </a:lvl6pPr>
    <a:lvl7pPr marL="2743200" algn="l" defTabSz="914400" rtl="0" eaLnBrk="1" latinLnBrk="0" hangingPunct="1">
      <a:defRPr sz="1200" kern="1200">
        <a:solidFill>
          <a:schemeClr val="tx1"/>
        </a:solidFill>
        <a:latin typeface="Times" pitchFamily="80" charset="0"/>
        <a:ea typeface="ＭＳ Ｐゴシック" pitchFamily="34" charset="-128"/>
        <a:cs typeface="+mn-cs"/>
      </a:defRPr>
    </a:lvl7pPr>
    <a:lvl8pPr marL="3200400" algn="l" defTabSz="914400" rtl="0" eaLnBrk="1" latinLnBrk="0" hangingPunct="1">
      <a:defRPr sz="1200" kern="1200">
        <a:solidFill>
          <a:schemeClr val="tx1"/>
        </a:solidFill>
        <a:latin typeface="Times" pitchFamily="80" charset="0"/>
        <a:ea typeface="ＭＳ Ｐゴシック" pitchFamily="34" charset="-128"/>
        <a:cs typeface="+mn-cs"/>
      </a:defRPr>
    </a:lvl8pPr>
    <a:lvl9pPr marL="3657600" algn="l" defTabSz="914400" rtl="0" eaLnBrk="1" latinLnBrk="0" hangingPunct="1">
      <a:defRPr sz="1200" kern="1200">
        <a:solidFill>
          <a:schemeClr val="tx1"/>
        </a:solidFill>
        <a:latin typeface="Times" pitchFamily="80"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towns" initials="jt" lastIdx="2" clrIdx="0"/>
  <p:cmAuthor id="1" name="Patricia Kovatch" initials="P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7C81AD"/>
    <a:srgbClr val="376092"/>
    <a:srgbClr val="81110E"/>
    <a:srgbClr val="53657A"/>
    <a:srgbClr val="6B6B6B"/>
    <a:srgbClr val="816109"/>
    <a:srgbClr val="096A22"/>
    <a:srgbClr val="E3080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3" autoAdjust="0"/>
    <p:restoredTop sz="86473" autoAdjust="0"/>
  </p:normalViewPr>
  <p:slideViewPr>
    <p:cSldViewPr>
      <p:cViewPr>
        <p:scale>
          <a:sx n="75" d="100"/>
          <a:sy n="75" d="100"/>
        </p:scale>
        <p:origin x="-488" y="-232"/>
      </p:cViewPr>
      <p:guideLst>
        <p:guide orient="horz" pos="2160"/>
        <p:guide pos="2880"/>
      </p:guideLst>
    </p:cSldViewPr>
  </p:slideViewPr>
  <p:outlineViewPr>
    <p:cViewPr>
      <p:scale>
        <a:sx n="33" d="100"/>
        <a:sy n="33" d="100"/>
      </p:scale>
      <p:origin x="0" y="18510"/>
    </p:cViewPr>
  </p:outlineViewPr>
  <p:notesTextViewPr>
    <p:cViewPr>
      <p:scale>
        <a:sx n="100" d="100"/>
        <a:sy n="100" d="100"/>
      </p:scale>
      <p:origin x="0" y="0"/>
    </p:cViewPr>
  </p:notesTextViewPr>
  <p:sorterViewPr>
    <p:cViewPr>
      <p:scale>
        <a:sx n="128" d="100"/>
        <a:sy n="128" d="100"/>
      </p:scale>
      <p:origin x="0" y="372"/>
    </p:cViewPr>
  </p:sorterViewPr>
  <p:notesViewPr>
    <p:cSldViewPr>
      <p:cViewPr varScale="1">
        <p:scale>
          <a:sx n="51" d="100"/>
          <a:sy n="51" d="100"/>
        </p:scale>
        <p:origin x="-190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1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Times" pitchFamily="-97" charset="0"/>
                <a:ea typeface="ＭＳ Ｐゴシック" pitchFamily="-97" charset="-128"/>
              </a:defRPr>
            </a:lvl1pPr>
          </a:lstStyle>
          <a:p>
            <a:pPr>
              <a:defRPr/>
            </a:pPr>
            <a:endParaRPr lang="en-US"/>
          </a:p>
        </p:txBody>
      </p:sp>
      <p:sp>
        <p:nvSpPr>
          <p:cNvPr id="5611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pitchFamily="-97" charset="0"/>
                <a:ea typeface="ＭＳ Ｐゴシック" pitchFamily="-97" charset="-128"/>
              </a:defRPr>
            </a:lvl1pPr>
          </a:lstStyle>
          <a:p>
            <a:pPr>
              <a:defRPr/>
            </a:pPr>
            <a:endParaRPr lang="en-US"/>
          </a:p>
        </p:txBody>
      </p:sp>
      <p:sp>
        <p:nvSpPr>
          <p:cNvPr id="6" name="Slide Number Placeholder 5"/>
          <p:cNvSpPr>
            <a:spLocks noGrp="1"/>
          </p:cNvSpPr>
          <p:nvPr/>
        </p:nvSpPr>
        <p:spPr bwMode="auto">
          <a:xfrm>
            <a:off x="0" y="8667750"/>
            <a:ext cx="457200" cy="476250"/>
          </a:xfrm>
          <a:prstGeom prst="rect">
            <a:avLst/>
          </a:prstGeom>
          <a:noFill/>
          <a:ln w="9525">
            <a:noFill/>
            <a:miter lim="800000"/>
            <a:headEnd/>
            <a:tailEnd/>
          </a:ln>
          <a:effectLst/>
        </p:spPr>
        <p:txBody>
          <a:bodyPr anchor="b"/>
          <a:lstStyle>
            <a:defPPr>
              <a:defRPr lang="en-US"/>
            </a:defPPr>
            <a:lvl1pPr algn="r" rtl="0" eaLnBrk="1" fontAlgn="base" hangingPunct="1">
              <a:spcBef>
                <a:spcPct val="0"/>
              </a:spcBef>
              <a:spcAft>
                <a:spcPct val="0"/>
              </a:spcAft>
              <a:defRPr sz="1000" kern="1200">
                <a:solidFill>
                  <a:srgbClr val="160881"/>
                </a:solidFill>
                <a:latin typeface="+mn-lt"/>
                <a:ea typeface="+mn-ea"/>
                <a:cs typeface="+mn-cs"/>
              </a:defRPr>
            </a:lvl1pPr>
            <a:lvl2pPr marL="457200" algn="l" rtl="0" fontAlgn="base">
              <a:spcBef>
                <a:spcPct val="0"/>
              </a:spcBef>
              <a:spcAft>
                <a:spcPct val="0"/>
              </a:spcAft>
              <a:defRPr sz="1200" kern="1200">
                <a:solidFill>
                  <a:schemeClr val="tx1"/>
                </a:solidFill>
                <a:latin typeface="Times" pitchFamily="-97" charset="0"/>
                <a:ea typeface="+mn-ea"/>
                <a:cs typeface="+mn-cs"/>
              </a:defRPr>
            </a:lvl2pPr>
            <a:lvl3pPr marL="914400" algn="l" rtl="0" fontAlgn="base">
              <a:spcBef>
                <a:spcPct val="0"/>
              </a:spcBef>
              <a:spcAft>
                <a:spcPct val="0"/>
              </a:spcAft>
              <a:defRPr sz="1200" kern="1200">
                <a:solidFill>
                  <a:schemeClr val="tx1"/>
                </a:solidFill>
                <a:latin typeface="Times" pitchFamily="-97" charset="0"/>
                <a:ea typeface="+mn-ea"/>
                <a:cs typeface="+mn-cs"/>
              </a:defRPr>
            </a:lvl3pPr>
            <a:lvl4pPr marL="1371600" algn="l" rtl="0" fontAlgn="base">
              <a:spcBef>
                <a:spcPct val="0"/>
              </a:spcBef>
              <a:spcAft>
                <a:spcPct val="0"/>
              </a:spcAft>
              <a:defRPr sz="1200" kern="1200">
                <a:solidFill>
                  <a:schemeClr val="tx1"/>
                </a:solidFill>
                <a:latin typeface="Times" pitchFamily="-97" charset="0"/>
                <a:ea typeface="+mn-ea"/>
                <a:cs typeface="+mn-cs"/>
              </a:defRPr>
            </a:lvl4pPr>
            <a:lvl5pPr marL="1828800" algn="l" rtl="0" fontAlgn="base">
              <a:spcBef>
                <a:spcPct val="0"/>
              </a:spcBef>
              <a:spcAft>
                <a:spcPct val="0"/>
              </a:spcAft>
              <a:defRPr sz="1200" kern="1200">
                <a:solidFill>
                  <a:schemeClr val="tx1"/>
                </a:solidFill>
                <a:latin typeface="Times" pitchFamily="-97" charset="0"/>
                <a:ea typeface="+mn-ea"/>
                <a:cs typeface="+mn-cs"/>
              </a:defRPr>
            </a:lvl5pPr>
            <a:lvl6pPr marL="2286000" algn="l" defTabSz="914400" rtl="0" eaLnBrk="1" latinLnBrk="0" hangingPunct="1">
              <a:defRPr sz="1200" kern="1200">
                <a:solidFill>
                  <a:schemeClr val="tx1"/>
                </a:solidFill>
                <a:latin typeface="Times" pitchFamily="-97" charset="0"/>
                <a:ea typeface="+mn-ea"/>
                <a:cs typeface="+mn-cs"/>
              </a:defRPr>
            </a:lvl6pPr>
            <a:lvl7pPr marL="2743200" algn="l" defTabSz="914400" rtl="0" eaLnBrk="1" latinLnBrk="0" hangingPunct="1">
              <a:defRPr sz="1200" kern="1200">
                <a:solidFill>
                  <a:schemeClr val="tx1"/>
                </a:solidFill>
                <a:latin typeface="Times" pitchFamily="-97" charset="0"/>
                <a:ea typeface="+mn-ea"/>
                <a:cs typeface="+mn-cs"/>
              </a:defRPr>
            </a:lvl7pPr>
            <a:lvl8pPr marL="3200400" algn="l" defTabSz="914400" rtl="0" eaLnBrk="1" latinLnBrk="0" hangingPunct="1">
              <a:defRPr sz="1200" kern="1200">
                <a:solidFill>
                  <a:schemeClr val="tx1"/>
                </a:solidFill>
                <a:latin typeface="Times" pitchFamily="-97" charset="0"/>
                <a:ea typeface="+mn-ea"/>
                <a:cs typeface="+mn-cs"/>
              </a:defRPr>
            </a:lvl8pPr>
            <a:lvl9pPr marL="3657600" algn="l" defTabSz="914400" rtl="0" eaLnBrk="1" latinLnBrk="0" hangingPunct="1">
              <a:defRPr sz="1200" kern="1200">
                <a:solidFill>
                  <a:schemeClr val="tx1"/>
                </a:solidFill>
                <a:latin typeface="Times" pitchFamily="-97" charset="0"/>
                <a:ea typeface="+mn-ea"/>
                <a:cs typeface="+mn-cs"/>
              </a:defRPr>
            </a:lvl9pPr>
          </a:lstStyle>
          <a:p>
            <a:pPr>
              <a:defRPr/>
            </a:pPr>
            <a:fld id="{8608ECE3-368B-48B4-AFD5-5152755E0959}" type="slidenum">
              <a:rPr lang="en-US" smtClean="0"/>
              <a:pPr>
                <a:defRPr/>
              </a:pPr>
              <a:t>‹#›</a:t>
            </a:fld>
            <a:endParaRPr lang="en-US" dirty="0"/>
          </a:p>
        </p:txBody>
      </p:sp>
    </p:spTree>
    <p:extLst>
      <p:ext uri="{BB962C8B-B14F-4D97-AF65-F5344CB8AC3E}">
        <p14:creationId xmlns:p14="http://schemas.microsoft.com/office/powerpoint/2010/main" val="137635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Times" pitchFamily="-97" charset="0"/>
                <a:ea typeface="ＭＳ Ｐゴシック" pitchFamily="-97" charset="-128"/>
              </a:defRPr>
            </a:lvl1pPr>
          </a:lstStyle>
          <a:p>
            <a:pPr>
              <a:defRPr/>
            </a:pPr>
            <a:endParaRPr lang="en-US"/>
          </a:p>
        </p:txBody>
      </p:sp>
      <p:sp>
        <p:nvSpPr>
          <p:cNvPr id="150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pitchFamily="-97" charset="0"/>
                <a:ea typeface="ＭＳ Ｐゴシック" pitchFamily="-97"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68815701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mn-cs"/>
      </a:defRPr>
    </a:lvl1pPr>
    <a:lvl2pPr marL="4572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The</a:t>
            </a:r>
            <a:r>
              <a:rPr lang="en-US" baseline="0" dirty="0" smtClean="0"/>
              <a:t> 3 highlighted points of the architecture view.</a:t>
            </a:r>
          </a:p>
          <a:p>
            <a:r>
              <a:rPr lang="en-US" baseline="0" dirty="0" smtClean="0"/>
              <a:t>Currently the framework is implemented like this, while we haven’t tried all the items mentioned in the 3</a:t>
            </a:r>
            <a:r>
              <a:rPr lang="en-US" baseline="30000" dirty="0" smtClean="0"/>
              <a:t>rd</a:t>
            </a:r>
            <a:r>
              <a:rPr lang="en-US" baseline="0" dirty="0" smtClean="0"/>
              <a:t> party layer yet.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A bit more details on the implementation.</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Clarify</a:t>
            </a:r>
            <a:r>
              <a:rPr lang="en-US" baseline="0" dirty="0" smtClean="0"/>
              <a:t> the two major achievement/goals: the ‘General’, based on the </a:t>
            </a:r>
            <a:r>
              <a:rPr lang="en-US" baseline="0" dirty="0" err="1" smtClean="0"/>
              <a:t>mashup</a:t>
            </a:r>
            <a:r>
              <a:rPr lang="en-US" baseline="0" dirty="0" smtClean="0"/>
              <a:t> data including automatically retrieved data from NSF award search and the user uploaded ones via XD portal; the ‘XD Related’ are based only on the user uploaded publications, and </a:t>
            </a:r>
            <a:r>
              <a:rPr lang="en-US" baseline="0" dirty="0" err="1" smtClean="0"/>
              <a:t>google</a:t>
            </a:r>
            <a:r>
              <a:rPr lang="en-US" baseline="0" dirty="0" smtClean="0"/>
              <a:t> </a:t>
            </a:r>
            <a:r>
              <a:rPr lang="en-US" baseline="0" dirty="0" err="1" smtClean="0"/>
              <a:t>shoclar</a:t>
            </a:r>
            <a:r>
              <a:rPr lang="en-US" baseline="0" dirty="0" smtClean="0"/>
              <a:t> citations data for those publications.</a:t>
            </a:r>
          </a:p>
          <a:p>
            <a:r>
              <a:rPr lang="en-US" baseline="0" dirty="0" smtClean="0"/>
              <a:t>The ‘XD Related’ data are more like a snapshot since the current available data are most likely very </a:t>
            </a:r>
            <a:r>
              <a:rPr lang="en-US" baseline="0" dirty="0" err="1" smtClean="0"/>
              <a:t>incompleted</a:t>
            </a:r>
            <a:r>
              <a:rPr lang="en-US" baseline="0" dirty="0" smtClean="0"/>
              <a: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This picture and data will</a:t>
            </a:r>
            <a:r>
              <a:rPr lang="en-US" baseline="0" dirty="0" smtClean="0"/>
              <a:t> be updated to the latest in the final version for NSF review since now the citation retrieval is still in progress. (Updated for XD 13)</a:t>
            </a:r>
          </a:p>
          <a:p>
            <a:r>
              <a:rPr lang="en-US" baseline="0" dirty="0" smtClean="0"/>
              <a:t>Publication data are based on all the data we have – the </a:t>
            </a:r>
            <a:r>
              <a:rPr lang="en-US" baseline="0" dirty="0" err="1" smtClean="0"/>
              <a:t>mashup</a:t>
            </a:r>
            <a:r>
              <a:rPr lang="en-US" baseline="0" dirty="0" smtClean="0"/>
              <a:t> data including the NSF data and the XD portal data.</a:t>
            </a:r>
          </a:p>
          <a:p>
            <a:r>
              <a:rPr lang="en-US" baseline="0" dirty="0" smtClean="0"/>
              <a:t>Since the major portion of the data are from NSF award search, an in that source most authors have incomplete author names (last name, first initial e.g.) so the metrics could appear higher than it should be for some users with common names.</a:t>
            </a:r>
          </a:p>
          <a:p>
            <a:r>
              <a:rPr lang="en-US" baseline="0" dirty="0" smtClean="0"/>
              <a:t>Citation data are from </a:t>
            </a:r>
            <a:r>
              <a:rPr lang="en-US" baseline="0" dirty="0" err="1" smtClean="0"/>
              <a:t>google</a:t>
            </a:r>
            <a:r>
              <a:rPr lang="en-US" baseline="0" dirty="0" smtClean="0"/>
              <a:t> scholar.</a:t>
            </a: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Based on all user uploaded publications. Citations</a:t>
            </a:r>
            <a:r>
              <a:rPr lang="en-US" baseline="0" dirty="0" smtClean="0"/>
              <a:t> are from Google Scholar.</a:t>
            </a:r>
          </a:p>
          <a:p>
            <a:r>
              <a:rPr lang="en-US" baseline="0" dirty="0" smtClean="0"/>
              <a:t>There are some more publications uploaded since we obtained these data. We will sync the latest data before the review and update the statistics and metrics as well. (Done for XD 13)</a:t>
            </a:r>
          </a:p>
          <a:p>
            <a:r>
              <a:rPr lang="en-US" baseline="0" dirty="0" smtClean="0"/>
              <a:t>How to motivate more users to upload their publications, and also </a:t>
            </a:r>
            <a:r>
              <a:rPr lang="en-US" baseline="0" dirty="0" err="1" smtClean="0"/>
              <a:t>uploa</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The three problems mentioned here: </a:t>
            </a:r>
            <a:r>
              <a:rPr lang="en-US" baseline="0" dirty="0" smtClean="0"/>
              <a:t>XD impact in general (how to justify the funding XD received?); individual impact within XD (how to compare individuals based on XD relevant impact); general achievement/reputation for prospective XD PIs/users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What metrics are being used by others</a:t>
            </a:r>
            <a:r>
              <a:rPr lang="en-US" baseline="0" dirty="0" smtClean="0"/>
              <a:t> to measure researchers; funded projects, etc.</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Publication and citation</a:t>
            </a:r>
            <a:r>
              <a:rPr lang="en-US" baseline="0" dirty="0" smtClean="0"/>
              <a:t> data for each individual XD user are the raw data to be sued to derive various metrics.</a:t>
            </a:r>
          </a:p>
          <a:p>
            <a:r>
              <a:rPr lang="en-US" baseline="0" dirty="0" smtClean="0"/>
              <a:t>Automated way </a:t>
            </a:r>
            <a:r>
              <a:rPr lang="en-US" baseline="0" dirty="0" err="1" smtClean="0"/>
              <a:t>vs</a:t>
            </a:r>
            <a:r>
              <a:rPr lang="en-US" baseline="0" dirty="0" smtClean="0"/>
              <a:t> user provided data. The former is to evaluate the researchers’ impact in general; the latter to get XD related publications, and then to get XD related impact metrics.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Automatic approach – to</a:t>
            </a:r>
            <a:r>
              <a:rPr lang="en-US" baseline="0" dirty="0" smtClean="0"/>
              <a:t> get the ‘in general’ metrics indicating individual researcher’s achievement.</a:t>
            </a:r>
          </a:p>
          <a:p>
            <a:r>
              <a:rPr lang="en-US" baseline="0" dirty="0" smtClean="0"/>
              <a:t>User provided data – a) via XD portal, XD related publications to compute XD related metrics. The data is very limited since the </a:t>
            </a:r>
            <a:r>
              <a:rPr lang="en-US" baseline="0" dirty="0" err="1" smtClean="0"/>
              <a:t>biblio</a:t>
            </a:r>
            <a:r>
              <a:rPr lang="en-US" baseline="0" dirty="0" smtClean="0"/>
              <a:t> upload is an optional but not required, and users typically don’t feel motivated to do that. While getting more such data, the XD related metrics would be increasing significantly.</a:t>
            </a:r>
          </a:p>
          <a:p>
            <a:r>
              <a:rPr lang="en-US" baseline="0" dirty="0" smtClean="0"/>
              <a:t>User provided data – b) Based on Google scholar profile id to retrieve the publication list has been done in the proof of concept work. So if the users are providing such information via the XD portal or via POPS as part of the allocation request process, we can try this approach to automatically get user vetted publications list.</a:t>
            </a:r>
          </a:p>
          <a:p>
            <a:r>
              <a:rPr lang="en-US" baseline="0" dirty="0" smtClean="0"/>
              <a:t>Citation data via Google Scholar seems working fine, although quite slowly. In the future this process might be kept running to find citation for new publications; or updating the old data if all completed.</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The metrics currently defined; and the</a:t>
            </a:r>
            <a:r>
              <a:rPr lang="en-US" baseline="0" dirty="0" smtClean="0"/>
              <a:t> ‘recent’ versions for all of them.</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Picture helps to understand what H-index and G-index stand for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Picture helps to understand what H-index and G-index stand for</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Picture helps to understand what H-index and G-index stand for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Date Placeholder 3"/>
          <p:cNvSpPr txBox="1">
            <a:spLocks/>
          </p:cNvSpPr>
          <p:nvPr/>
        </p:nvSpPr>
        <p:spPr>
          <a:xfrm>
            <a:off x="6705600" y="350838"/>
            <a:ext cx="2133600" cy="365125"/>
          </a:xfrm>
          <a:prstGeom prst="rect">
            <a:avLst/>
          </a:prstGeom>
        </p:spPr>
        <p:txBody>
          <a:bodyPr anchor="ctr"/>
          <a:lstStyle/>
          <a:p>
            <a:pPr algn="r"/>
            <a:fld id="{4D71F8D1-984B-4442-A24C-E3D0FEC4E148}" type="datetime4">
              <a:rPr lang="en-US" sz="1500">
                <a:solidFill>
                  <a:schemeClr val="bg1"/>
                </a:solidFill>
                <a:latin typeface="Verdana" pitchFamily="-65" charset="0"/>
              </a:rPr>
              <a:pPr algn="r"/>
              <a:t>July 20, 2013</a:t>
            </a:fld>
            <a:endParaRPr lang="en-US" sz="1500">
              <a:solidFill>
                <a:schemeClr val="bg1"/>
              </a:solidFill>
              <a:latin typeface="Verdana" pitchFamily="-65" charset="0"/>
            </a:endParaRPr>
          </a:p>
        </p:txBody>
      </p:sp>
      <p:sp>
        <p:nvSpPr>
          <p:cNvPr id="2" name="Title 1"/>
          <p:cNvSpPr>
            <a:spLocks noGrp="1"/>
          </p:cNvSpPr>
          <p:nvPr>
            <p:ph type="ctrTitle"/>
          </p:nvPr>
        </p:nvSpPr>
        <p:spPr>
          <a:xfrm>
            <a:off x="609600" y="2663380"/>
            <a:ext cx="7848600" cy="918020"/>
          </a:xfrm>
        </p:spPr>
        <p:txBody>
          <a:bodyPr>
            <a:normAutofit/>
          </a:bodyPr>
          <a:lstStyle>
            <a:lvl1pPr algn="l">
              <a:defRPr sz="3200" b="1" i="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657600"/>
            <a:ext cx="7848600" cy="505586"/>
          </a:xfrm>
        </p:spPr>
        <p:txBody>
          <a:bodyPr>
            <a:normAutofit/>
          </a:bodyPr>
          <a:lstStyle>
            <a:lvl1pPr marL="0" indent="0" algn="l">
              <a:buNone/>
              <a:defRPr sz="2700" b="1" i="0">
                <a:solidFill>
                  <a:schemeClr val="accent1">
                    <a:lumMod val="40000"/>
                    <a:lumOff val="6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6" name="Picture 5" descr="xsede-ppt-titl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4800600"/>
          </a:xfrm>
        </p:spPr>
        <p:txBody>
          <a:bodyPr>
            <a:normAutofit/>
          </a:bodyPr>
          <a:lstStyle>
            <a:lvl2pPr>
              <a:defRPr>
                <a:solidFill>
                  <a:srgbClr val="7C81AD"/>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0" y="6492875"/>
            <a:ext cx="12192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0" y="6492875"/>
            <a:ext cx="10668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66800"/>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423703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66800"/>
            <a:ext cx="4041775"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6562"/>
            <a:ext cx="4041775" cy="423703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a:xfrm>
            <a:off x="0" y="6492875"/>
            <a:ext cx="12192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3" name="Slide Number Placeholder 4"/>
          <p:cNvSpPr>
            <a:spLocks noGrp="1"/>
          </p:cNvSpPr>
          <p:nvPr>
            <p:ph type="sldNum" sz="quarter" idx="10"/>
          </p:nvPr>
        </p:nvSpPr>
        <p:spPr>
          <a:xfrm>
            <a:off x="0" y="6492875"/>
            <a:ext cx="12192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0" y="6492875"/>
            <a:ext cx="12192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a:xfrm>
            <a:off x="457200" y="6356350"/>
            <a:ext cx="1447800" cy="36512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9344170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xsede-ppt-page.jpg"/>
          <p:cNvPicPr>
            <a:picLocks noChangeAspect="1"/>
          </p:cNvPicPr>
          <p:nvPr/>
        </p:nvPicPr>
        <p:blipFill>
          <a:blip r:embed="rId10"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8" name="Text Placeholder 2"/>
          <p:cNvSpPr>
            <a:spLocks noGrp="1"/>
          </p:cNvSpPr>
          <p:nvPr>
            <p:ph type="body" idx="1"/>
          </p:nvPr>
        </p:nvSpPr>
        <p:spPr bwMode="auto">
          <a:xfrm>
            <a:off x="457200" y="12192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0" y="6492875"/>
            <a:ext cx="1219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cs typeface="Arial"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hf hdr="0" ftr="0" dt="0"/>
  <p:txStyles>
    <p:titleStyle>
      <a:lvl1pPr algn="l" defTabSz="457200" rtl="0" eaLnBrk="1" fontAlgn="base" hangingPunct="1">
        <a:spcBef>
          <a:spcPct val="0"/>
        </a:spcBef>
        <a:spcAft>
          <a:spcPct val="0"/>
        </a:spcAft>
        <a:defRPr sz="3200" b="1" kern="1200">
          <a:solidFill>
            <a:srgbClr val="376092"/>
          </a:solidFill>
          <a:latin typeface="Arial"/>
          <a:ea typeface="ＭＳ Ｐゴシック" pitchFamily="-65" charset="-128"/>
          <a:cs typeface="Arial"/>
        </a:defRPr>
      </a:lvl1pPr>
      <a:lvl2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2pPr>
      <a:lvl3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3pPr>
      <a:lvl4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4pPr>
      <a:lvl5pPr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5pPr>
      <a:lvl6pPr marL="4572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6pPr>
      <a:lvl7pPr marL="9144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7pPr>
      <a:lvl8pPr marL="13716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8pPr>
      <a:lvl9pPr marL="1828800" algn="l" defTabSz="457200" rtl="0" eaLnBrk="1" fontAlgn="base" hangingPunct="1">
        <a:spcBef>
          <a:spcPct val="0"/>
        </a:spcBef>
        <a:spcAft>
          <a:spcPct val="0"/>
        </a:spcAft>
        <a:defRPr sz="3200" b="1">
          <a:solidFill>
            <a:srgbClr val="376092"/>
          </a:solidFill>
          <a:latin typeface="Arial"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25406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25406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25406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25406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25406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fuwang.uits.indiana.edu:8080/tas/" TargetMode="External"/><Relationship Id="rId4" Type="http://schemas.openxmlformats.org/officeDocument/2006/relationships/hyperlink" Target="http://fuwang.uits.indiana.edu:8080/xdportalpub/" TargetMode="External"/><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nanohub.org/citation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link.springer.com/article/10.1007/s11192-006-0144-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2111123"/>
            <a:ext cx="7772400" cy="1546474"/>
          </a:xfrm>
          <a:prstGeom prst="rect">
            <a:avLst/>
          </a:prstGeom>
        </p:spPr>
        <p:txBody>
          <a:bodyPr lIns="91425" tIns="91425" rIns="91425" bIns="91425" anchor="b" anchorCtr="0">
            <a:noAutofit/>
          </a:bodyPr>
          <a:lstStyle/>
          <a:p>
            <a:pPr lvl="0" rtl="0">
              <a:buNone/>
            </a:pPr>
            <a:r>
              <a:rPr lang="en" dirty="0"/>
              <a:t>XSEDE TAS </a:t>
            </a:r>
          </a:p>
          <a:p>
            <a:pPr>
              <a:buNone/>
            </a:pPr>
            <a:r>
              <a:rPr lang="en" dirty="0"/>
              <a:t>Scientific </a:t>
            </a:r>
            <a:r>
              <a:rPr lang="en" dirty="0" smtClean="0"/>
              <a:t>Impact</a:t>
            </a:r>
            <a:r>
              <a:rPr lang="en-US" dirty="0" smtClean="0"/>
              <a:t/>
            </a:r>
            <a:br>
              <a:rPr lang="en-US" dirty="0" smtClean="0"/>
            </a:br>
            <a:r>
              <a:rPr lang="en-US" dirty="0" smtClean="0"/>
              <a:t>Framework</a:t>
            </a:r>
            <a:endParaRPr lang="en" dirty="0"/>
          </a:p>
        </p:txBody>
      </p:sp>
      <p:sp>
        <p:nvSpPr>
          <p:cNvPr id="31" name="Shape 31"/>
          <p:cNvSpPr txBox="1">
            <a:spLocks noGrp="1"/>
          </p:cNvSpPr>
          <p:nvPr>
            <p:ph type="subTitle" idx="1"/>
          </p:nvPr>
        </p:nvSpPr>
        <p:spPr>
          <a:xfrm>
            <a:off x="4267200" y="3810000"/>
            <a:ext cx="4038600" cy="2115563"/>
          </a:xfrm>
          <a:prstGeom prst="rect">
            <a:avLst/>
          </a:prstGeom>
        </p:spPr>
        <p:txBody>
          <a:bodyPr lIns="91425" tIns="91425" rIns="91425" bIns="91425" anchor="t" anchorCtr="0">
            <a:noAutofit/>
          </a:bodyPr>
          <a:lstStyle/>
          <a:p>
            <a:pPr lvl="0" rtl="0">
              <a:buNone/>
            </a:pPr>
            <a:r>
              <a:rPr lang="en" dirty="0"/>
              <a:t>Gregor von Laszewski</a:t>
            </a:r>
          </a:p>
          <a:p>
            <a:pPr lvl="0" rtl="0">
              <a:buNone/>
            </a:pPr>
            <a:r>
              <a:rPr lang="en" dirty="0"/>
              <a:t>Fugang Wang</a:t>
            </a:r>
          </a:p>
          <a:p>
            <a:pPr lvl="0" rtl="0">
              <a:buNone/>
            </a:pPr>
            <a:r>
              <a:rPr lang="en" dirty="0"/>
              <a:t>Steve Gallo</a:t>
            </a:r>
          </a:p>
          <a:p>
            <a:pPr>
              <a:buNone/>
            </a:pPr>
            <a:r>
              <a:rPr lang="en" dirty="0"/>
              <a:t>Tom Furlani</a:t>
            </a:r>
          </a:p>
        </p:txBody>
      </p:sp>
    </p:spTree>
    <p:extLst>
      <p:ext uri="{BB962C8B-B14F-4D97-AF65-F5344CB8AC3E}">
        <p14:creationId xmlns:p14="http://schemas.microsoft.com/office/powerpoint/2010/main" val="211737064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dirty="0" smtClean="0"/>
              <a:t>Metrics</a:t>
            </a:r>
            <a:r>
              <a:rPr lang="en-US" dirty="0" smtClean="0"/>
              <a:t> Cont’d</a:t>
            </a:r>
            <a:endParaRPr lang="en" dirty="0"/>
          </a:p>
        </p:txBody>
      </p:sp>
      <p:pic>
        <p:nvPicPr>
          <p:cNvPr id="2" name="Picture 1"/>
          <p:cNvPicPr>
            <a:picLocks noChangeAspect="1"/>
          </p:cNvPicPr>
          <p:nvPr/>
        </p:nvPicPr>
        <p:blipFill>
          <a:blip r:embed="rId3"/>
          <a:stretch>
            <a:fillRect/>
          </a:stretch>
        </p:blipFill>
        <p:spPr>
          <a:xfrm>
            <a:off x="186765" y="2057400"/>
            <a:ext cx="3810000" cy="3810000"/>
          </a:xfrm>
          <a:prstGeom prst="rect">
            <a:avLst/>
          </a:prstGeom>
        </p:spPr>
      </p:pic>
      <p:sp>
        <p:nvSpPr>
          <p:cNvPr id="3" name="Rectangle 2"/>
          <p:cNvSpPr/>
          <p:nvPr/>
        </p:nvSpPr>
        <p:spPr>
          <a:xfrm>
            <a:off x="381000" y="5867400"/>
            <a:ext cx="3327954" cy="307777"/>
          </a:xfrm>
          <a:prstGeom prst="rect">
            <a:avLst/>
          </a:prstGeom>
        </p:spPr>
        <p:txBody>
          <a:bodyPr wrap="none">
            <a:spAutoFit/>
          </a:bodyPr>
          <a:lstStyle/>
          <a:p>
            <a:r>
              <a:rPr lang="en-US" dirty="0" smtClean="0"/>
              <a:t>Ref: http</a:t>
            </a:r>
            <a:r>
              <a:rPr lang="en-US" dirty="0"/>
              <a:t>://</a:t>
            </a:r>
            <a:r>
              <a:rPr lang="en-US" dirty="0" err="1"/>
              <a:t>en.wikipedia.org</a:t>
            </a:r>
            <a:r>
              <a:rPr lang="en-US" dirty="0"/>
              <a:t>/wiki/H-index</a:t>
            </a:r>
          </a:p>
        </p:txBody>
      </p:sp>
      <p:pic>
        <p:nvPicPr>
          <p:cNvPr id="5" name="Picture 4"/>
          <p:cNvPicPr>
            <a:picLocks noChangeAspect="1"/>
          </p:cNvPicPr>
          <p:nvPr/>
        </p:nvPicPr>
        <p:blipFill>
          <a:blip r:embed="rId4"/>
          <a:stretch>
            <a:fillRect/>
          </a:stretch>
        </p:blipFill>
        <p:spPr>
          <a:xfrm>
            <a:off x="4402260" y="1981200"/>
            <a:ext cx="3522540" cy="3536414"/>
          </a:xfrm>
          <a:prstGeom prst="rect">
            <a:avLst/>
          </a:prstGeom>
        </p:spPr>
      </p:pic>
      <p:sp>
        <p:nvSpPr>
          <p:cNvPr id="6" name="Rectangle 5"/>
          <p:cNvSpPr/>
          <p:nvPr/>
        </p:nvSpPr>
        <p:spPr>
          <a:xfrm>
            <a:off x="4495800" y="5562600"/>
            <a:ext cx="3337948" cy="307777"/>
          </a:xfrm>
          <a:prstGeom prst="rect">
            <a:avLst/>
          </a:prstGeom>
        </p:spPr>
        <p:txBody>
          <a:bodyPr wrap="none">
            <a:spAutoFit/>
          </a:bodyPr>
          <a:lstStyle/>
          <a:p>
            <a:r>
              <a:rPr lang="en-US" dirty="0" smtClean="0"/>
              <a:t>Ref: http</a:t>
            </a:r>
            <a:r>
              <a:rPr lang="en-US" dirty="0"/>
              <a:t>://</a:t>
            </a:r>
            <a:r>
              <a:rPr lang="en-US" dirty="0" err="1"/>
              <a:t>en.wikipedia.org</a:t>
            </a:r>
            <a:r>
              <a:rPr lang="en-US" dirty="0"/>
              <a:t>/wiki/G-index</a:t>
            </a:r>
          </a:p>
        </p:txBody>
      </p:sp>
      <p:sp>
        <p:nvSpPr>
          <p:cNvPr id="7" name="Rectangle 6"/>
          <p:cNvSpPr/>
          <p:nvPr/>
        </p:nvSpPr>
        <p:spPr>
          <a:xfrm>
            <a:off x="4098442" y="1405982"/>
            <a:ext cx="4572000" cy="954107"/>
          </a:xfrm>
          <a:prstGeom prst="rect">
            <a:avLst/>
          </a:prstGeom>
        </p:spPr>
        <p:txBody>
          <a:bodyPr>
            <a:spAutoFit/>
          </a:bodyPr>
          <a:lstStyle/>
          <a:p>
            <a:r>
              <a:rPr lang="en-US" dirty="0" smtClean="0"/>
              <a:t>G-index: Given </a:t>
            </a:r>
            <a:r>
              <a:rPr lang="en-US" dirty="0"/>
              <a:t>a set of articles ranked in decreasing order of the number of citations that they received, the g-index is the (unique) largest number such that the top g articles received (together) at least g2 citations.</a:t>
            </a:r>
          </a:p>
        </p:txBody>
      </p:sp>
      <p:sp>
        <p:nvSpPr>
          <p:cNvPr id="8" name="Rectangle 7"/>
          <p:cNvSpPr/>
          <p:nvPr/>
        </p:nvSpPr>
        <p:spPr>
          <a:xfrm>
            <a:off x="251340" y="1371600"/>
            <a:ext cx="3489905" cy="830997"/>
          </a:xfrm>
          <a:prstGeom prst="rect">
            <a:avLst/>
          </a:prstGeom>
        </p:spPr>
        <p:txBody>
          <a:bodyPr wrap="square">
            <a:spAutoFit/>
          </a:bodyPr>
          <a:lstStyle/>
          <a:p>
            <a:r>
              <a:rPr lang="en-US" b="1" dirty="0" smtClean="0"/>
              <a:t>H-index: A </a:t>
            </a:r>
            <a:r>
              <a:rPr lang="en-US" b="1" dirty="0"/>
              <a:t>scientist has index h if h of his/her </a:t>
            </a:r>
            <a:r>
              <a:rPr lang="en-US" b="1" dirty="0" err="1"/>
              <a:t>Np</a:t>
            </a:r>
            <a:r>
              <a:rPr lang="en-US" b="1" dirty="0"/>
              <a:t> papers have at least h citations each, and the other (</a:t>
            </a:r>
            <a:r>
              <a:rPr lang="en-US" b="1" dirty="0" err="1"/>
              <a:t>Np</a:t>
            </a:r>
            <a:r>
              <a:rPr lang="en-US" b="1" dirty="0"/>
              <a:t> − h) papers have no more than h citations each</a:t>
            </a:r>
            <a:r>
              <a:rPr lang="en-US" dirty="0"/>
              <a:t>. </a:t>
            </a:r>
          </a:p>
        </p:txBody>
      </p:sp>
    </p:spTree>
    <p:extLst>
      <p:ext uri="{BB962C8B-B14F-4D97-AF65-F5344CB8AC3E}">
        <p14:creationId xmlns:p14="http://schemas.microsoft.com/office/powerpoint/2010/main" val="2994294992"/>
      </p:ext>
    </p:extLst>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dirty="0" smtClean="0"/>
              <a:t>Metrics</a:t>
            </a:r>
            <a:r>
              <a:rPr lang="en-US" dirty="0" smtClean="0"/>
              <a:t> Cont’d</a:t>
            </a:r>
            <a:endParaRPr lang="en" dirty="0"/>
          </a:p>
        </p:txBody>
      </p:sp>
      <p:pic>
        <p:nvPicPr>
          <p:cNvPr id="2" name="Picture 1"/>
          <p:cNvPicPr>
            <a:picLocks noChangeAspect="1"/>
          </p:cNvPicPr>
          <p:nvPr/>
        </p:nvPicPr>
        <p:blipFill>
          <a:blip r:embed="rId3"/>
          <a:stretch>
            <a:fillRect/>
          </a:stretch>
        </p:blipFill>
        <p:spPr>
          <a:xfrm>
            <a:off x="186765" y="2057400"/>
            <a:ext cx="3810000" cy="3810000"/>
          </a:xfrm>
          <a:prstGeom prst="rect">
            <a:avLst/>
          </a:prstGeom>
        </p:spPr>
      </p:pic>
      <p:sp>
        <p:nvSpPr>
          <p:cNvPr id="3" name="Rectangle 2"/>
          <p:cNvSpPr/>
          <p:nvPr/>
        </p:nvSpPr>
        <p:spPr>
          <a:xfrm>
            <a:off x="381000" y="5867400"/>
            <a:ext cx="3327954" cy="307777"/>
          </a:xfrm>
          <a:prstGeom prst="rect">
            <a:avLst/>
          </a:prstGeom>
        </p:spPr>
        <p:txBody>
          <a:bodyPr wrap="none">
            <a:spAutoFit/>
          </a:bodyPr>
          <a:lstStyle/>
          <a:p>
            <a:r>
              <a:rPr lang="en-US" dirty="0" smtClean="0"/>
              <a:t>Ref: http</a:t>
            </a:r>
            <a:r>
              <a:rPr lang="en-US" dirty="0"/>
              <a:t>://</a:t>
            </a:r>
            <a:r>
              <a:rPr lang="en-US" dirty="0" err="1"/>
              <a:t>en.wikipedia.org</a:t>
            </a:r>
            <a:r>
              <a:rPr lang="en-US" dirty="0"/>
              <a:t>/wiki/H-index</a:t>
            </a:r>
          </a:p>
        </p:txBody>
      </p:sp>
      <p:pic>
        <p:nvPicPr>
          <p:cNvPr id="5" name="Picture 4"/>
          <p:cNvPicPr>
            <a:picLocks noChangeAspect="1"/>
          </p:cNvPicPr>
          <p:nvPr/>
        </p:nvPicPr>
        <p:blipFill>
          <a:blip r:embed="rId4"/>
          <a:stretch>
            <a:fillRect/>
          </a:stretch>
        </p:blipFill>
        <p:spPr>
          <a:xfrm>
            <a:off x="4402260" y="1981200"/>
            <a:ext cx="3522540" cy="3536414"/>
          </a:xfrm>
          <a:prstGeom prst="rect">
            <a:avLst/>
          </a:prstGeom>
        </p:spPr>
      </p:pic>
      <p:sp>
        <p:nvSpPr>
          <p:cNvPr id="6" name="Rectangle 5"/>
          <p:cNvSpPr/>
          <p:nvPr/>
        </p:nvSpPr>
        <p:spPr>
          <a:xfrm>
            <a:off x="4495800" y="5562600"/>
            <a:ext cx="3337948" cy="307777"/>
          </a:xfrm>
          <a:prstGeom prst="rect">
            <a:avLst/>
          </a:prstGeom>
        </p:spPr>
        <p:txBody>
          <a:bodyPr wrap="none">
            <a:spAutoFit/>
          </a:bodyPr>
          <a:lstStyle/>
          <a:p>
            <a:r>
              <a:rPr lang="en-US" dirty="0" smtClean="0"/>
              <a:t>Ref: http</a:t>
            </a:r>
            <a:r>
              <a:rPr lang="en-US" dirty="0"/>
              <a:t>://</a:t>
            </a:r>
            <a:r>
              <a:rPr lang="en-US" dirty="0" err="1"/>
              <a:t>en.wikipedia.org</a:t>
            </a:r>
            <a:r>
              <a:rPr lang="en-US" dirty="0"/>
              <a:t>/wiki/G-index</a:t>
            </a:r>
          </a:p>
        </p:txBody>
      </p:sp>
      <p:sp>
        <p:nvSpPr>
          <p:cNvPr id="7" name="Rectangle 6"/>
          <p:cNvSpPr/>
          <p:nvPr/>
        </p:nvSpPr>
        <p:spPr>
          <a:xfrm>
            <a:off x="4098442" y="1405982"/>
            <a:ext cx="4572000" cy="954107"/>
          </a:xfrm>
          <a:prstGeom prst="rect">
            <a:avLst/>
          </a:prstGeom>
        </p:spPr>
        <p:txBody>
          <a:bodyPr>
            <a:spAutoFit/>
          </a:bodyPr>
          <a:lstStyle/>
          <a:p>
            <a:r>
              <a:rPr lang="en-US" dirty="0" smtClean="0"/>
              <a:t>G-index: Given </a:t>
            </a:r>
            <a:r>
              <a:rPr lang="en-US" dirty="0"/>
              <a:t>a set of articles ranked in decreasing order of the number of citations that they received, the g-index is the (unique) largest number such that the top g articles received (together) at least g2 citations.</a:t>
            </a:r>
          </a:p>
        </p:txBody>
      </p:sp>
      <p:sp>
        <p:nvSpPr>
          <p:cNvPr id="8" name="Rectangle 7"/>
          <p:cNvSpPr/>
          <p:nvPr/>
        </p:nvSpPr>
        <p:spPr>
          <a:xfrm>
            <a:off x="251340" y="1371600"/>
            <a:ext cx="3489905" cy="830997"/>
          </a:xfrm>
          <a:prstGeom prst="rect">
            <a:avLst/>
          </a:prstGeom>
        </p:spPr>
        <p:txBody>
          <a:bodyPr wrap="square">
            <a:spAutoFit/>
          </a:bodyPr>
          <a:lstStyle/>
          <a:p>
            <a:r>
              <a:rPr lang="en-US" b="1" dirty="0" smtClean="0"/>
              <a:t>H-index: A </a:t>
            </a:r>
            <a:r>
              <a:rPr lang="en-US" b="1" dirty="0"/>
              <a:t>scientist has index h if h of his/her </a:t>
            </a:r>
            <a:r>
              <a:rPr lang="en-US" b="1" dirty="0" err="1"/>
              <a:t>Np</a:t>
            </a:r>
            <a:r>
              <a:rPr lang="en-US" b="1" dirty="0"/>
              <a:t> papers have at least h citations each, and the other (</a:t>
            </a:r>
            <a:r>
              <a:rPr lang="en-US" b="1" dirty="0" err="1"/>
              <a:t>Np</a:t>
            </a:r>
            <a:r>
              <a:rPr lang="en-US" b="1" dirty="0"/>
              <a:t> − h) papers have no more than h citations each</a:t>
            </a:r>
            <a:r>
              <a:rPr lang="en-US" dirty="0"/>
              <a:t>. </a:t>
            </a:r>
          </a:p>
        </p:txBody>
      </p:sp>
    </p:spTree>
    <p:extLst>
      <p:ext uri="{BB962C8B-B14F-4D97-AF65-F5344CB8AC3E}">
        <p14:creationId xmlns:p14="http://schemas.microsoft.com/office/powerpoint/2010/main" val="518588685"/>
      </p:ext>
    </p:extLst>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3050"/>
            <a:ext cx="3008313" cy="565150"/>
          </a:xfrm>
          <a:prstGeom prst="rect">
            <a:avLst/>
          </a:prstGeom>
        </p:spPr>
        <p:txBody>
          <a:bodyPr lIns="91425" tIns="91425" rIns="91425" bIns="91425" anchor="b" anchorCtr="0">
            <a:noAutofit/>
          </a:bodyPr>
          <a:lstStyle/>
          <a:p>
            <a:pPr>
              <a:buNone/>
            </a:pPr>
            <a:r>
              <a:rPr lang="en" sz="3600" dirty="0"/>
              <a:t>Design</a:t>
            </a:r>
          </a:p>
        </p:txBody>
      </p:sp>
      <p:sp>
        <p:nvSpPr>
          <p:cNvPr id="2" name="Content Placeholder 1"/>
          <p:cNvSpPr>
            <a:spLocks noGrp="1"/>
          </p:cNvSpPr>
          <p:nvPr>
            <p:ph idx="1"/>
          </p:nvPr>
        </p:nvSpPr>
        <p:spPr/>
        <p:txBody>
          <a:bodyPr/>
          <a:lstStyle/>
          <a:p>
            <a:endParaRPr lang="en-US"/>
          </a:p>
        </p:txBody>
      </p:sp>
      <p:sp>
        <p:nvSpPr>
          <p:cNvPr id="78" name="Shape 78"/>
          <p:cNvSpPr txBox="1">
            <a:spLocks noGrp="1"/>
          </p:cNvSpPr>
          <p:nvPr>
            <p:ph type="body" sz="half" idx="2"/>
          </p:nvPr>
        </p:nvSpPr>
        <p:spPr>
          <a:xfrm>
            <a:off x="152400" y="990600"/>
            <a:ext cx="2895600" cy="5135563"/>
          </a:xfrm>
          <a:prstGeom prst="rect">
            <a:avLst/>
          </a:prstGeom>
        </p:spPr>
        <p:txBody>
          <a:bodyPr lIns="91425" tIns="91425" rIns="91425" bIns="91425" anchor="t" anchorCtr="0">
            <a:normAutofit fontScale="92500"/>
          </a:bodyPr>
          <a:lstStyle/>
          <a:p>
            <a:pPr marL="457200" lvl="0" indent="-419100" rtl="0">
              <a:buClr>
                <a:schemeClr val="dk1"/>
              </a:buClr>
              <a:buSzPct val="166666"/>
              <a:buFont typeface="Arial"/>
              <a:buChar char="•"/>
            </a:pPr>
            <a:r>
              <a:rPr lang="en-US" sz="2400" dirty="0" smtClean="0"/>
              <a:t>Pluggable data sources via mining databases and/or accessing 3</a:t>
            </a:r>
            <a:r>
              <a:rPr lang="en-US" sz="2400" baseline="30000" dirty="0" smtClean="0"/>
              <a:t>rd</a:t>
            </a:r>
            <a:r>
              <a:rPr lang="en-US" sz="2400" dirty="0" smtClean="0"/>
              <a:t> party service APIs</a:t>
            </a:r>
            <a:endParaRPr lang="en" sz="2400" dirty="0"/>
          </a:p>
          <a:p>
            <a:pPr marL="457200" lvl="0" indent="-419100" rtl="0">
              <a:buClr>
                <a:schemeClr val="dk1"/>
              </a:buClr>
              <a:buSzPct val="166666"/>
              <a:buFont typeface="Arial"/>
              <a:buChar char="•"/>
            </a:pPr>
            <a:r>
              <a:rPr lang="en-US" sz="2400" dirty="0" err="1" smtClean="0"/>
              <a:t>Mashup</a:t>
            </a:r>
            <a:r>
              <a:rPr lang="en-US" sz="2400" dirty="0" smtClean="0"/>
              <a:t> database providing common interface to collaborating systems like XDMOD</a:t>
            </a:r>
            <a:endParaRPr lang="en" sz="2400" dirty="0"/>
          </a:p>
          <a:p>
            <a:pPr marL="457200" lvl="0" indent="-419100" rtl="0">
              <a:buClr>
                <a:schemeClr val="dk1"/>
              </a:buClr>
              <a:buSzPct val="166666"/>
              <a:buFont typeface="Arial"/>
              <a:buChar char="•"/>
            </a:pPr>
            <a:r>
              <a:rPr lang="en-US" sz="2400" dirty="0" smtClean="0"/>
              <a:t>Service layer and web presentation</a:t>
            </a:r>
            <a:endParaRPr lang="en" sz="2400" dirty="0"/>
          </a:p>
        </p:txBody>
      </p:sp>
      <p:sp>
        <p:nvSpPr>
          <p:cNvPr id="79" name="Shape 79"/>
          <p:cNvSpPr/>
          <p:nvPr/>
        </p:nvSpPr>
        <p:spPr>
          <a:xfrm>
            <a:off x="2971800" y="152400"/>
            <a:ext cx="5715000" cy="5767783"/>
          </a:xfrm>
          <a:prstGeom prst="rect">
            <a:avLst/>
          </a:prstGeom>
          <a:blipFill>
            <a:blip r:embed="rId3"/>
            <a:stretch>
              <a:fillRect/>
            </a:stretch>
          </a:blipFill>
        </p:spPr>
      </p:sp>
    </p:spTree>
    <p:extLst>
      <p:ext uri="{BB962C8B-B14F-4D97-AF65-F5344CB8AC3E}">
        <p14:creationId xmlns:p14="http://schemas.microsoft.com/office/powerpoint/2010/main" val="1646530563"/>
      </p:ext>
    </p:extLst>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Implementation</a:t>
            </a:r>
          </a:p>
        </p:txBody>
      </p:sp>
      <p:sp>
        <p:nvSpPr>
          <p:cNvPr id="85" name="Shape 8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2400" dirty="0" smtClean="0"/>
              <a:t>The core system code base is in python.</a:t>
            </a:r>
            <a:endParaRPr lang="en" sz="2400" dirty="0"/>
          </a:p>
          <a:p>
            <a:pPr marL="457200" lvl="0" indent="-419100" rtl="0">
              <a:buClr>
                <a:schemeClr val="dk1"/>
              </a:buClr>
              <a:buSzPct val="166666"/>
              <a:buFont typeface="Arial"/>
              <a:buChar char="•"/>
            </a:pPr>
            <a:r>
              <a:rPr lang="en" sz="2400" dirty="0" smtClean="0"/>
              <a:t>MySQL is the main database solution used but mongodb is </a:t>
            </a:r>
            <a:r>
              <a:rPr lang="en-US" sz="2400" dirty="0" smtClean="0"/>
              <a:t>a </a:t>
            </a:r>
            <a:r>
              <a:rPr lang="en" sz="2400" dirty="0" smtClean="0"/>
              <a:t>possible alternative.</a:t>
            </a:r>
          </a:p>
          <a:p>
            <a:pPr marL="457200" lvl="0" indent="-419100" rtl="0">
              <a:buClr>
                <a:schemeClr val="dk1"/>
              </a:buClr>
              <a:buSzPct val="166666"/>
              <a:buFont typeface="Arial"/>
              <a:buChar char="•"/>
            </a:pPr>
            <a:r>
              <a:rPr lang="en" sz="2400" dirty="0" smtClean="0"/>
              <a:t>Python library MySQLdb</a:t>
            </a:r>
            <a:r>
              <a:rPr lang="en-US" sz="2400" dirty="0" smtClean="0"/>
              <a:t>, </a:t>
            </a:r>
            <a:r>
              <a:rPr lang="en" sz="2400" dirty="0" smtClean="0"/>
              <a:t>SQLAlchemy</a:t>
            </a:r>
            <a:r>
              <a:rPr lang="en-US" sz="2400" dirty="0" smtClean="0"/>
              <a:t>, psycopg2</a:t>
            </a:r>
            <a:r>
              <a:rPr lang="en" sz="2400" dirty="0" smtClean="0"/>
              <a:t> are used to interact with </a:t>
            </a:r>
            <a:r>
              <a:rPr lang="en-US" sz="2400" dirty="0" smtClean="0"/>
              <a:t>the </a:t>
            </a:r>
            <a:r>
              <a:rPr lang="en" sz="2400" dirty="0" smtClean="0"/>
              <a:t>various data</a:t>
            </a:r>
            <a:r>
              <a:rPr lang="en-US" sz="2400" dirty="0" smtClean="0"/>
              <a:t> sources</a:t>
            </a:r>
            <a:r>
              <a:rPr lang="en" sz="2400" dirty="0" smtClean="0"/>
              <a:t>.</a:t>
            </a:r>
            <a:endParaRPr lang="en-US" sz="2400" dirty="0" smtClean="0"/>
          </a:p>
          <a:p>
            <a:pPr marL="457200" lvl="0" indent="-419100" rtl="0">
              <a:buClr>
                <a:schemeClr val="dk1"/>
              </a:buClr>
              <a:buSzPct val="166666"/>
              <a:buFont typeface="Arial"/>
              <a:buChar char="•"/>
            </a:pPr>
            <a:r>
              <a:rPr lang="en-US" sz="2400" dirty="0" smtClean="0"/>
              <a:t>Python library requests and </a:t>
            </a:r>
            <a:r>
              <a:rPr lang="en-US" sz="2400" dirty="0" err="1" smtClean="0"/>
              <a:t>BeautifulSoup</a:t>
            </a:r>
            <a:r>
              <a:rPr lang="en-US" sz="2400" dirty="0" smtClean="0"/>
              <a:t> are used in scraping citation data and properly parsing them.</a:t>
            </a:r>
            <a:endParaRPr lang="en" sz="2400" dirty="0" smtClean="0"/>
          </a:p>
          <a:p>
            <a:pPr marL="457200" lvl="0" indent="-419100" rtl="0">
              <a:buClr>
                <a:schemeClr val="dk1"/>
              </a:buClr>
              <a:buSzPct val="166666"/>
              <a:buFont typeface="Arial"/>
              <a:buChar char="•"/>
            </a:pPr>
            <a:r>
              <a:rPr lang="en" sz="2400" dirty="0" smtClean="0"/>
              <a:t>Use</a:t>
            </a:r>
            <a:r>
              <a:rPr lang="en-US" sz="2400" dirty="0" smtClean="0"/>
              <a:t>s</a:t>
            </a:r>
            <a:r>
              <a:rPr lang="en" sz="2400" dirty="0" smtClean="0"/>
              <a:t> </a:t>
            </a:r>
            <a:r>
              <a:rPr lang="en" sz="2400" dirty="0"/>
              <a:t>flask framework for the service interface and Web </a:t>
            </a:r>
            <a:r>
              <a:rPr lang="en" sz="2400" dirty="0" smtClean="0"/>
              <a:t>GUI</a:t>
            </a:r>
            <a:r>
              <a:rPr lang="en-US" sz="2400" dirty="0" smtClean="0"/>
              <a:t> (an early service prototype used </a:t>
            </a:r>
            <a:r>
              <a:rPr lang="en-US" sz="2400" dirty="0" err="1" smtClean="0"/>
              <a:t>cherrypy</a:t>
            </a:r>
            <a:r>
              <a:rPr lang="en-US" sz="2400" dirty="0" smtClean="0"/>
              <a:t>)</a:t>
            </a:r>
            <a:r>
              <a:rPr lang="en" sz="2400" dirty="0" smtClean="0"/>
              <a:t>.</a:t>
            </a:r>
            <a:endParaRPr lang="en" sz="2400" dirty="0"/>
          </a:p>
          <a:p>
            <a:pPr marL="457200" lvl="0" indent="-419100" rtl="0">
              <a:buClr>
                <a:schemeClr val="dk1"/>
              </a:buClr>
              <a:buSzPct val="166666"/>
              <a:buFont typeface="Arial"/>
              <a:buChar char="•"/>
            </a:pPr>
            <a:r>
              <a:rPr lang="en" sz="2400" dirty="0"/>
              <a:t>Various </a:t>
            </a:r>
            <a:r>
              <a:rPr lang="en-US" sz="2400" dirty="0" smtClean="0"/>
              <a:t>J</a:t>
            </a:r>
            <a:r>
              <a:rPr lang="en" sz="2400" dirty="0" smtClean="0"/>
              <a:t>ava</a:t>
            </a:r>
            <a:r>
              <a:rPr lang="en-US" sz="2400" dirty="0" smtClean="0"/>
              <a:t>S</a:t>
            </a:r>
            <a:r>
              <a:rPr lang="en" sz="2400" dirty="0" smtClean="0"/>
              <a:t>cript </a:t>
            </a:r>
            <a:r>
              <a:rPr lang="en" sz="2400" dirty="0"/>
              <a:t>libraries such as highcharts are utilized in the web tier.</a:t>
            </a:r>
          </a:p>
        </p:txBody>
      </p:sp>
    </p:spTree>
    <p:extLst>
      <p:ext uri="{BB962C8B-B14F-4D97-AF65-F5344CB8AC3E}">
        <p14:creationId xmlns:p14="http://schemas.microsoft.com/office/powerpoint/2010/main" val="880413208"/>
      </p:ext>
    </p:extLst>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US" dirty="0" smtClean="0"/>
              <a:t>Progress and </a:t>
            </a:r>
            <a:r>
              <a:rPr lang="en" dirty="0" smtClean="0"/>
              <a:t>Status</a:t>
            </a:r>
            <a:endParaRPr lang="en" dirty="0"/>
          </a:p>
        </p:txBody>
      </p:sp>
      <p:sp>
        <p:nvSpPr>
          <p:cNvPr id="91" name="Shape 9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1800" dirty="0"/>
              <a:t>Mined NSF award search data and retrieved publications for all XD </a:t>
            </a:r>
            <a:r>
              <a:rPr lang="en" sz="1800" dirty="0" smtClean="0"/>
              <a:t>users</a:t>
            </a:r>
            <a:r>
              <a:rPr lang="en-US" sz="1800" dirty="0" smtClean="0"/>
              <a:t> </a:t>
            </a:r>
            <a:r>
              <a:rPr lang="en" sz="1800" dirty="0" smtClean="0"/>
              <a:t>(</a:t>
            </a:r>
            <a:r>
              <a:rPr lang="en" sz="1800" dirty="0"/>
              <a:t>Done)</a:t>
            </a:r>
          </a:p>
          <a:p>
            <a:pPr marL="457200" lvl="0" indent="-381000" rtl="0">
              <a:buClr>
                <a:schemeClr val="dk1"/>
              </a:buClr>
              <a:buSzPct val="166666"/>
              <a:buFont typeface="Arial"/>
              <a:buChar char="•"/>
            </a:pPr>
            <a:r>
              <a:rPr lang="en" sz="1800" dirty="0"/>
              <a:t>Fetching publication data from XDcDB (Done)</a:t>
            </a:r>
          </a:p>
          <a:p>
            <a:pPr marL="457200" lvl="0" indent="-381000" rtl="0">
              <a:buClr>
                <a:schemeClr val="dk1"/>
              </a:buClr>
              <a:buSzPct val="166666"/>
              <a:buFont typeface="Arial"/>
              <a:buChar char="•"/>
            </a:pPr>
            <a:r>
              <a:rPr lang="en" sz="1800" dirty="0"/>
              <a:t>A mashup database containing the consolidated data (Done)</a:t>
            </a:r>
          </a:p>
          <a:p>
            <a:pPr marL="457200" lvl="0" indent="-381000" rtl="0">
              <a:buClr>
                <a:schemeClr val="dk1"/>
              </a:buClr>
              <a:buSzPct val="166666"/>
              <a:buFont typeface="Arial"/>
              <a:buChar char="•"/>
            </a:pPr>
            <a:r>
              <a:rPr lang="en" sz="1800" dirty="0"/>
              <a:t>Fetching citation data for all publications via Google Scholar (in progress)</a:t>
            </a:r>
          </a:p>
          <a:p>
            <a:pPr marL="457200" lvl="0" indent="-381000" rtl="0">
              <a:buClr>
                <a:schemeClr val="dk1"/>
              </a:buClr>
              <a:buSzPct val="166666"/>
              <a:buFont typeface="Arial"/>
              <a:buChar char="•"/>
            </a:pPr>
            <a:r>
              <a:rPr lang="en" sz="1800" dirty="0"/>
              <a:t>Defined and calculated </a:t>
            </a:r>
            <a:r>
              <a:rPr lang="en" sz="1800" dirty="0" smtClean="0"/>
              <a:t>metrics </a:t>
            </a:r>
            <a:r>
              <a:rPr lang="en" sz="1800" dirty="0"/>
              <a:t>(# of pubs; # of citations; h-index; and g-index) for a portion of users as a proof of </a:t>
            </a:r>
            <a:r>
              <a:rPr lang="en" sz="1800" dirty="0" smtClean="0"/>
              <a:t>concept</a:t>
            </a:r>
            <a:endParaRPr lang="en-US" sz="1800" dirty="0" smtClean="0"/>
          </a:p>
          <a:p>
            <a:pPr marL="857250" lvl="1" indent="-381000">
              <a:buSzPct val="166666"/>
              <a:buFont typeface="Arial"/>
              <a:buChar char="•"/>
            </a:pPr>
            <a:r>
              <a:rPr lang="en-US" sz="1800" dirty="0" smtClean="0"/>
              <a:t>General – Completed for all PIs who had active usage in 2012</a:t>
            </a:r>
          </a:p>
          <a:p>
            <a:pPr marL="857250" lvl="1" indent="-381000">
              <a:buSzPct val="166666"/>
              <a:buFont typeface="Arial"/>
              <a:buChar char="•"/>
            </a:pPr>
            <a:r>
              <a:rPr lang="en-US" sz="1800" dirty="0" smtClean="0"/>
              <a:t>XD Related – Based on all currently available user uploaded publications (~500)</a:t>
            </a:r>
            <a:endParaRPr lang="en" sz="1800" dirty="0"/>
          </a:p>
          <a:p>
            <a:pPr marL="457200" lvl="0" indent="-381000" rtl="0">
              <a:buClr>
                <a:schemeClr val="dk1"/>
              </a:buClr>
              <a:buSzPct val="166666"/>
              <a:buFont typeface="Arial"/>
              <a:buChar char="•"/>
            </a:pPr>
            <a:r>
              <a:rPr lang="en" sz="1800" dirty="0"/>
              <a:t>Data is now presented via the python flask service framework we </a:t>
            </a:r>
            <a:r>
              <a:rPr lang="en-US" sz="1800" dirty="0" smtClean="0"/>
              <a:t>have been </a:t>
            </a:r>
            <a:r>
              <a:rPr lang="en" sz="1800" dirty="0" smtClean="0"/>
              <a:t>prototyping </a:t>
            </a:r>
            <a:r>
              <a:rPr lang="en" sz="1800" dirty="0"/>
              <a:t>and is planned to be integrated within XDMOD </a:t>
            </a:r>
            <a:r>
              <a:rPr lang="en" sz="1800" dirty="0" smtClean="0"/>
              <a:t>framework</a:t>
            </a:r>
            <a:endParaRPr lang="en-US" sz="1800" dirty="0" smtClean="0"/>
          </a:p>
          <a:p>
            <a:pPr marL="857250" lvl="1" indent="-381000">
              <a:buSzPct val="166666"/>
              <a:buFont typeface="Arial"/>
              <a:buChar char="•"/>
            </a:pPr>
            <a:r>
              <a:rPr lang="en-US" sz="1800" dirty="0" smtClean="0">
                <a:hlinkClick r:id="rId3"/>
              </a:rPr>
              <a:t>http://fuwang.uits.indiana.edu:8080/tas/</a:t>
            </a:r>
            <a:endParaRPr lang="en-US" sz="1800" dirty="0" smtClean="0"/>
          </a:p>
          <a:p>
            <a:pPr marL="857250" lvl="1" indent="-381000">
              <a:buSzPct val="166666"/>
              <a:buFont typeface="Arial"/>
              <a:buChar char="•"/>
            </a:pPr>
            <a:r>
              <a:rPr lang="en-US" sz="1800" dirty="0" smtClean="0">
                <a:hlinkClick r:id="rId4"/>
              </a:rPr>
              <a:t>http</a:t>
            </a:r>
            <a:r>
              <a:rPr lang="en-US" sz="1800" dirty="0">
                <a:hlinkClick r:id="rId4"/>
              </a:rPr>
              <a:t>://fuwang.uits.indiana.edu:8080/xdportalpub</a:t>
            </a:r>
            <a:r>
              <a:rPr lang="en-US" sz="1800" dirty="0" smtClean="0">
                <a:hlinkClick r:id="rId4"/>
              </a:rPr>
              <a:t>/</a:t>
            </a:r>
            <a:endParaRPr lang="en-US" sz="1800" dirty="0" smtClean="0"/>
          </a:p>
        </p:txBody>
      </p:sp>
    </p:spTree>
    <p:extLst>
      <p:ext uri="{BB962C8B-B14F-4D97-AF65-F5344CB8AC3E}">
        <p14:creationId xmlns:p14="http://schemas.microsoft.com/office/powerpoint/2010/main" val="1596614943"/>
      </p:ext>
    </p:extLst>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 Rest Services – </a:t>
            </a:r>
            <a:r>
              <a:rPr lang="en-US" dirty="0" err="1" smtClean="0"/>
              <a:t>Db</a:t>
            </a:r>
            <a:r>
              <a:rPr lang="en-US" dirty="0" smtClean="0"/>
              <a:t> – Web Interface</a:t>
            </a:r>
            <a:endParaRPr lang="en-US" dirty="0"/>
          </a:p>
        </p:txBody>
      </p:sp>
      <p:pic>
        <p:nvPicPr>
          <p:cNvPr id="5" name="Content Placeholder 4" descr="Screen Shot 2013-07-20 at 9.04.17 PM.png"/>
          <p:cNvPicPr>
            <a:picLocks noGrp="1" noChangeAspect="1"/>
          </p:cNvPicPr>
          <p:nvPr>
            <p:ph idx="1"/>
          </p:nvPr>
        </p:nvPicPr>
        <p:blipFill>
          <a:blip r:embed="rId2">
            <a:extLst>
              <a:ext uri="{28A0092B-C50C-407E-A947-70E740481C1C}">
                <a14:useLocalDpi xmlns:a14="http://schemas.microsoft.com/office/drawing/2010/main" val="0"/>
              </a:ext>
            </a:extLst>
          </a:blip>
          <a:srcRect l="1100" r="1100"/>
          <a:stretch>
            <a:fillRect/>
          </a:stretch>
        </p:blipFill>
        <p:spPr/>
      </p:pic>
      <p:sp>
        <p:nvSpPr>
          <p:cNvPr id="4" name="Slide Number Placeholder 3"/>
          <p:cNvSpPr>
            <a:spLocks noGrp="1"/>
          </p:cNvSpPr>
          <p:nvPr>
            <p:ph type="sldNum" sz="quarter" idx="10"/>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07703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smtClean="0"/>
              <a:t>Status</a:t>
            </a:r>
            <a:r>
              <a:rPr lang="en-US" dirty="0" smtClean="0"/>
              <a:t> – in general</a:t>
            </a:r>
            <a:endParaRPr lang="en" dirty="0"/>
          </a:p>
        </p:txBody>
      </p:sp>
      <p:sp>
        <p:nvSpPr>
          <p:cNvPr id="97" name="Shape 97"/>
          <p:cNvSpPr txBox="1">
            <a:spLocks noGrp="1"/>
          </p:cNvSpPr>
          <p:nvPr>
            <p:ph type="body" idx="1"/>
          </p:nvPr>
        </p:nvSpPr>
        <p:spPr>
          <a:xfrm>
            <a:off x="364956" y="1600200"/>
            <a:ext cx="5532748" cy="2458393"/>
          </a:xfrm>
          <a:prstGeom prst="rect">
            <a:avLst/>
          </a:prstGeom>
        </p:spPr>
        <p:txBody>
          <a:bodyPr lIns="91425" tIns="91425" rIns="91425" bIns="91425" anchor="t" anchorCtr="0">
            <a:noAutofit/>
          </a:bodyPr>
          <a:lstStyle/>
          <a:p>
            <a:r>
              <a:rPr lang="en-US" sz="2000" dirty="0" smtClean="0"/>
              <a:t>Citation data </a:t>
            </a:r>
            <a:r>
              <a:rPr lang="en-US" sz="2000" dirty="0"/>
              <a:t>&amp;</a:t>
            </a:r>
            <a:r>
              <a:rPr lang="en-US" sz="2000" dirty="0" smtClean="0"/>
              <a:t> </a:t>
            </a:r>
            <a:r>
              <a:rPr lang="en-US" sz="2000" dirty="0" smtClean="0"/>
              <a:t>metrics available for all </a:t>
            </a:r>
            <a:r>
              <a:rPr lang="en-US" sz="2000" dirty="0" smtClean="0"/>
              <a:t>XD </a:t>
            </a:r>
            <a:r>
              <a:rPr lang="en-US" sz="2000" dirty="0" err="1" smtClean="0"/>
              <a:t>Pis</a:t>
            </a:r>
            <a:endParaRPr lang="en-US" sz="2000" dirty="0" smtClean="0"/>
          </a:p>
          <a:p>
            <a:pPr lvl="1"/>
            <a:r>
              <a:rPr lang="en-US" sz="1600" dirty="0" smtClean="0"/>
              <a:t>1469 active </a:t>
            </a:r>
            <a:r>
              <a:rPr lang="en-US" sz="1600" dirty="0" smtClean="0"/>
              <a:t>in 2012</a:t>
            </a:r>
            <a:r>
              <a:rPr lang="en-US" sz="1600" dirty="0" smtClean="0"/>
              <a:t> </a:t>
            </a:r>
            <a:r>
              <a:rPr lang="en-US" sz="1600" dirty="0"/>
              <a:t>(based on XD resource usage) </a:t>
            </a:r>
            <a:endParaRPr lang="en-US" sz="1600" dirty="0" smtClean="0"/>
          </a:p>
          <a:p>
            <a:r>
              <a:rPr lang="en-US" sz="2000" dirty="0" smtClean="0"/>
              <a:t>This accounts for 27.8% of all publications collected, or ~34k out of ~122k</a:t>
            </a:r>
          </a:p>
          <a:p>
            <a:pPr lvl="1"/>
            <a:r>
              <a:rPr lang="en-US" sz="1600" dirty="0" smtClean="0"/>
              <a:t>In progress to obtain the citation data for the rest of publications.</a:t>
            </a:r>
          </a:p>
        </p:txBody>
      </p:sp>
      <p:pic>
        <p:nvPicPr>
          <p:cNvPr id="3" name="Picture 2" descr="Screen Shot 2013-06-27 at 12.31.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962400"/>
            <a:ext cx="5257800" cy="2053622"/>
          </a:xfrm>
          <a:prstGeom prst="rect">
            <a:avLst/>
          </a:prstGeom>
        </p:spPr>
      </p:pic>
      <p:pic>
        <p:nvPicPr>
          <p:cNvPr id="4" name="Picture 3" descr="Screen Shot 2013-07-17 at 6.15.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762000"/>
            <a:ext cx="2943739" cy="2640955"/>
          </a:xfrm>
          <a:prstGeom prst="rect">
            <a:avLst/>
          </a:prstGeom>
        </p:spPr>
      </p:pic>
      <p:sp>
        <p:nvSpPr>
          <p:cNvPr id="7" name="Shape 97"/>
          <p:cNvSpPr txBox="1">
            <a:spLocks/>
          </p:cNvSpPr>
          <p:nvPr/>
        </p:nvSpPr>
        <p:spPr>
          <a:xfrm>
            <a:off x="5943600" y="3886200"/>
            <a:ext cx="2802870" cy="205673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US" sz="1200" b="1" dirty="0" smtClean="0"/>
              <a:t>Data Source Disclaimer:</a:t>
            </a:r>
          </a:p>
          <a:p>
            <a:r>
              <a:rPr lang="en-US" sz="1200" dirty="0" smtClean="0"/>
              <a:t>The </a:t>
            </a:r>
            <a:r>
              <a:rPr lang="en-US" sz="1200" dirty="0"/>
              <a:t>NSF award search data through October </a:t>
            </a:r>
            <a:r>
              <a:rPr lang="en-US" sz="1200" dirty="0" smtClean="0"/>
              <a:t>2012</a:t>
            </a:r>
          </a:p>
          <a:p>
            <a:r>
              <a:rPr lang="en-US" sz="1200" dirty="0" smtClean="0"/>
              <a:t>The </a:t>
            </a:r>
            <a:r>
              <a:rPr lang="en-US" sz="1200" dirty="0"/>
              <a:t>citation data were obtained from Google </a:t>
            </a:r>
            <a:r>
              <a:rPr lang="en-US" sz="1200" dirty="0" smtClean="0"/>
              <a:t>Scholar.</a:t>
            </a:r>
          </a:p>
          <a:p>
            <a:r>
              <a:rPr lang="en-US" sz="1200" dirty="0" smtClean="0"/>
              <a:t>The </a:t>
            </a:r>
            <a:r>
              <a:rPr lang="en-US" sz="1200" dirty="0"/>
              <a:t>user </a:t>
            </a:r>
            <a:r>
              <a:rPr lang="en-US" sz="1200" dirty="0" smtClean="0"/>
              <a:t>information were </a:t>
            </a:r>
            <a:r>
              <a:rPr lang="en-US" sz="1200" dirty="0"/>
              <a:t>obtained from </a:t>
            </a:r>
            <a:r>
              <a:rPr lang="en-US" sz="1200" dirty="0" err="1"/>
              <a:t>XDcDB</a:t>
            </a:r>
            <a:r>
              <a:rPr lang="en-US" sz="1200" dirty="0"/>
              <a:t>. </a:t>
            </a:r>
            <a:endParaRPr lang="en-US" sz="1200" dirty="0" smtClean="0"/>
          </a:p>
          <a:p>
            <a:r>
              <a:rPr lang="en-US" sz="1200" dirty="0"/>
              <a:t>T</a:t>
            </a:r>
            <a:r>
              <a:rPr lang="en-US" sz="1200" dirty="0" smtClean="0"/>
              <a:t>he </a:t>
            </a:r>
            <a:r>
              <a:rPr lang="en-US" sz="1200" dirty="0"/>
              <a:t>usage data were obtained from XDMOD</a:t>
            </a:r>
          </a:p>
        </p:txBody>
      </p:sp>
      <p:sp>
        <p:nvSpPr>
          <p:cNvPr id="9" name="TextBox 8"/>
          <p:cNvSpPr txBox="1"/>
          <p:nvPr/>
        </p:nvSpPr>
        <p:spPr>
          <a:xfrm>
            <a:off x="381000" y="152400"/>
            <a:ext cx="8509000" cy="584776"/>
          </a:xfrm>
          <a:prstGeom prst="rect">
            <a:avLst/>
          </a:prstGeom>
          <a:noFill/>
        </p:spPr>
        <p:txBody>
          <a:bodyPr wrap="square" rtlCol="0">
            <a:spAutoFit/>
          </a:bodyPr>
          <a:lstStyle/>
          <a:p>
            <a:r>
              <a:rPr lang="en-US" sz="1600" b="1" dirty="0" smtClean="0">
                <a:solidFill>
                  <a:srgbClr val="FF0000"/>
                </a:solidFill>
              </a:rPr>
              <a:t>NOTE THE DATA PRESENTED HERE IS STILL INCOMPLETE AND MUST NOT BE USED WITHOUT UNDERSTANDING THE LIMITATIONS OF THE DATA</a:t>
            </a:r>
            <a:endParaRPr lang="en-US" sz="1600" b="1" dirty="0">
              <a:solidFill>
                <a:srgbClr val="FF0000"/>
              </a:solidFill>
            </a:endParaRPr>
          </a:p>
        </p:txBody>
      </p:sp>
    </p:spTree>
    <p:extLst>
      <p:ext uri="{BB962C8B-B14F-4D97-AF65-F5344CB8AC3E}">
        <p14:creationId xmlns:p14="http://schemas.microsoft.com/office/powerpoint/2010/main" val="906321691"/>
      </p:ext>
    </p:extLst>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smtClean="0"/>
              <a:t>Status</a:t>
            </a:r>
            <a:r>
              <a:rPr lang="en-US" dirty="0" smtClean="0"/>
              <a:t> – XD related only</a:t>
            </a:r>
            <a:endParaRPr lang="en" dirty="0"/>
          </a:p>
        </p:txBody>
      </p:sp>
      <p:sp>
        <p:nvSpPr>
          <p:cNvPr id="97" name="Shape 97"/>
          <p:cNvSpPr txBox="1">
            <a:spLocks noGrp="1"/>
          </p:cNvSpPr>
          <p:nvPr>
            <p:ph type="body" idx="1"/>
          </p:nvPr>
        </p:nvSpPr>
        <p:spPr>
          <a:xfrm>
            <a:off x="457201" y="1600200"/>
            <a:ext cx="2474082" cy="4967700"/>
          </a:xfrm>
          <a:prstGeom prst="rect">
            <a:avLst/>
          </a:prstGeom>
        </p:spPr>
        <p:txBody>
          <a:bodyPr lIns="91425" tIns="91425" rIns="91425" bIns="91425" anchor="t" anchorCtr="0">
            <a:noAutofit/>
          </a:bodyPr>
          <a:lstStyle/>
          <a:p>
            <a:pPr lvl="0"/>
            <a:r>
              <a:rPr lang="en-US" sz="1600" dirty="0" smtClean="0"/>
              <a:t>XD users: </a:t>
            </a:r>
            <a:r>
              <a:rPr lang="en-US" sz="1600" b="1" dirty="0" smtClean="0"/>
              <a:t>627</a:t>
            </a:r>
            <a:endParaRPr lang="en-US" sz="1600" dirty="0" smtClean="0"/>
          </a:p>
          <a:p>
            <a:pPr lvl="0"/>
            <a:r>
              <a:rPr lang="en-US" sz="1600" dirty="0" smtClean="0"/>
              <a:t>Organizations: </a:t>
            </a:r>
            <a:r>
              <a:rPr lang="en-US" sz="1600" b="1" dirty="0" smtClean="0"/>
              <a:t>180</a:t>
            </a:r>
            <a:endParaRPr lang="en-US" sz="1600" dirty="0" smtClean="0"/>
          </a:p>
          <a:p>
            <a:pPr lvl="0"/>
            <a:r>
              <a:rPr lang="en-US" sz="1600" dirty="0" smtClean="0"/>
              <a:t>XSEDE projects: </a:t>
            </a:r>
            <a:r>
              <a:rPr lang="en-US" sz="1600" b="1" dirty="0" smtClean="0"/>
              <a:t>222</a:t>
            </a:r>
            <a:endParaRPr lang="en-US" sz="1600" dirty="0" smtClean="0"/>
          </a:p>
          <a:p>
            <a:pPr lvl="0"/>
            <a:r>
              <a:rPr lang="en-US" sz="1600" dirty="0" smtClean="0"/>
              <a:t>Number of publications: </a:t>
            </a:r>
            <a:r>
              <a:rPr lang="en-US" sz="1600" b="1" dirty="0" smtClean="0"/>
              <a:t>536</a:t>
            </a:r>
            <a:endParaRPr lang="en-US" sz="1600" dirty="0" smtClean="0"/>
          </a:p>
          <a:p>
            <a:pPr lvl="0"/>
            <a:r>
              <a:rPr lang="en-US" sz="1600" dirty="0" smtClean="0"/>
              <a:t>Total citations received from these publications: </a:t>
            </a:r>
            <a:r>
              <a:rPr lang="en-US" sz="1600" b="1" dirty="0" smtClean="0"/>
              <a:t>4946</a:t>
            </a:r>
          </a:p>
          <a:p>
            <a:pPr marL="0" lvl="0" indent="0">
              <a:buNone/>
            </a:pPr>
            <a:r>
              <a:rPr lang="en-US" sz="1600" b="1" dirty="0" smtClean="0"/>
              <a:t>(As of July 16, 2013)</a:t>
            </a:r>
            <a:endParaRPr lang="en-US" sz="1600" dirty="0" smtClean="0"/>
          </a:p>
          <a:p>
            <a:pPr marL="0" indent="0">
              <a:buNone/>
            </a:pPr>
            <a:endParaRPr sz="1600" dirty="0"/>
          </a:p>
        </p:txBody>
      </p:sp>
      <p:pic>
        <p:nvPicPr>
          <p:cNvPr id="5" name="Picture 4" descr="Screen Shot 2013-06-27 at 12.32.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10" y="4258622"/>
            <a:ext cx="7050997" cy="1134409"/>
          </a:xfrm>
          <a:prstGeom prst="rect">
            <a:avLst/>
          </a:prstGeom>
        </p:spPr>
      </p:pic>
      <p:pic>
        <p:nvPicPr>
          <p:cNvPr id="6" name="Picture 5" descr="Screen Shot 2013-06-27 at 12.32.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572000"/>
            <a:ext cx="7014754" cy="1195308"/>
          </a:xfrm>
          <a:prstGeom prst="rect">
            <a:avLst/>
          </a:prstGeom>
        </p:spPr>
      </p:pic>
      <p:pic>
        <p:nvPicPr>
          <p:cNvPr id="7" name="Picture 6" descr="Screen Shot 2013-06-27 at 12.32.5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4724400"/>
            <a:ext cx="7182871" cy="1276325"/>
          </a:xfrm>
          <a:prstGeom prst="rect">
            <a:avLst/>
          </a:prstGeom>
        </p:spPr>
      </p:pic>
      <p:pic>
        <p:nvPicPr>
          <p:cNvPr id="2" name="Picture 1" descr="Screen Shot 2013-07-17 at 6.11.2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1283" y="1769208"/>
            <a:ext cx="5623311" cy="2492404"/>
          </a:xfrm>
          <a:prstGeom prst="rect">
            <a:avLst/>
          </a:prstGeom>
        </p:spPr>
      </p:pic>
      <p:pic>
        <p:nvPicPr>
          <p:cNvPr id="3" name="Picture 2" descr="Screen Shot 2013-07-17 at 6.12.0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1486" y="1475795"/>
            <a:ext cx="5883108" cy="239882"/>
          </a:xfrm>
          <a:prstGeom prst="rect">
            <a:avLst/>
          </a:prstGeom>
        </p:spPr>
      </p:pic>
      <p:sp>
        <p:nvSpPr>
          <p:cNvPr id="4" name="TextBox 3"/>
          <p:cNvSpPr txBox="1"/>
          <p:nvPr/>
        </p:nvSpPr>
        <p:spPr>
          <a:xfrm>
            <a:off x="381000" y="152400"/>
            <a:ext cx="8509000" cy="584776"/>
          </a:xfrm>
          <a:prstGeom prst="rect">
            <a:avLst/>
          </a:prstGeom>
          <a:noFill/>
        </p:spPr>
        <p:txBody>
          <a:bodyPr wrap="square" rtlCol="0">
            <a:spAutoFit/>
          </a:bodyPr>
          <a:lstStyle/>
          <a:p>
            <a:r>
              <a:rPr lang="en-US" sz="1600" b="1" dirty="0" smtClean="0">
                <a:solidFill>
                  <a:srgbClr val="FF0000"/>
                </a:solidFill>
              </a:rPr>
              <a:t>NOTE THE DATA PRESENTED HERE IS STILL INCOMPLETE AND MUST NOT BE USED WITHOUT UNDERSTANDING THE LIMITATIONS OF THE DATA</a:t>
            </a:r>
            <a:endParaRPr lang="en-US" sz="1600" b="1" dirty="0">
              <a:solidFill>
                <a:srgbClr val="FF0000"/>
              </a:solidFill>
            </a:endParaRPr>
          </a:p>
        </p:txBody>
      </p:sp>
    </p:spTree>
    <p:extLst>
      <p:ext uri="{BB962C8B-B14F-4D97-AF65-F5344CB8AC3E}">
        <p14:creationId xmlns:p14="http://schemas.microsoft.com/office/powerpoint/2010/main" val="3005487312"/>
      </p:ext>
    </p:extLst>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normAutofit fontScale="62500" lnSpcReduction="20000"/>
          </a:bodyPr>
          <a:lstStyle/>
          <a:p>
            <a:r>
              <a:rPr lang="en-US" dirty="0"/>
              <a:t>Completing the citation data fetching from Google </a:t>
            </a:r>
            <a:r>
              <a:rPr lang="en-US" dirty="0" smtClean="0"/>
              <a:t>Scholar</a:t>
            </a:r>
          </a:p>
          <a:p>
            <a:r>
              <a:rPr lang="en-US" dirty="0" smtClean="0"/>
              <a:t>Other databases: ISI, Microsoft research, ….</a:t>
            </a:r>
            <a:endParaRPr lang="en-US" dirty="0"/>
          </a:p>
          <a:p>
            <a:r>
              <a:rPr lang="en-US" dirty="0" smtClean="0"/>
              <a:t>Formal study</a:t>
            </a:r>
          </a:p>
          <a:p>
            <a:r>
              <a:rPr lang="en-US" dirty="0" smtClean="0"/>
              <a:t>Streamlined </a:t>
            </a:r>
            <a:r>
              <a:rPr lang="en-US" dirty="0"/>
              <a:t>process to update the data continuously</a:t>
            </a:r>
          </a:p>
          <a:p>
            <a:pPr lvl="1"/>
            <a:r>
              <a:rPr lang="en-US" dirty="0"/>
              <a:t>Mining NSF award </a:t>
            </a:r>
            <a:r>
              <a:rPr lang="en-US" dirty="0" err="1"/>
              <a:t>db</a:t>
            </a:r>
            <a:r>
              <a:rPr lang="en-US" dirty="0"/>
              <a:t> for new XD users</a:t>
            </a:r>
          </a:p>
          <a:p>
            <a:pPr lvl="1"/>
            <a:r>
              <a:rPr lang="en-US" dirty="0"/>
              <a:t>Adding newly uploaded publications from XD portal </a:t>
            </a:r>
            <a:r>
              <a:rPr lang="en-US" dirty="0" err="1"/>
              <a:t>db</a:t>
            </a:r>
            <a:endParaRPr lang="en-US" dirty="0"/>
          </a:p>
          <a:p>
            <a:pPr lvl="1"/>
            <a:r>
              <a:rPr lang="en-US" dirty="0"/>
              <a:t>Updating metrics for those impacted entities</a:t>
            </a:r>
          </a:p>
          <a:p>
            <a:r>
              <a:rPr lang="en-US" dirty="0"/>
              <a:t>Metrics in other levels like Field of Study (</a:t>
            </a:r>
            <a:r>
              <a:rPr lang="en-US" dirty="0" err="1"/>
              <a:t>fos</a:t>
            </a:r>
            <a:r>
              <a:rPr lang="en-US" dirty="0"/>
              <a:t>)</a:t>
            </a:r>
          </a:p>
          <a:p>
            <a:r>
              <a:rPr lang="en-US" dirty="0"/>
              <a:t>The impact metrics correlating with the input/cost (e.g. CPU Hours consumed in XD allocations; Supporting grant fund)</a:t>
            </a:r>
          </a:p>
          <a:p>
            <a:r>
              <a:rPr lang="en-US" dirty="0"/>
              <a:t>Investigating other sources for citation data</a:t>
            </a:r>
          </a:p>
          <a:p>
            <a:r>
              <a:rPr lang="en-US" dirty="0"/>
              <a:t>Estimating number of citations based on JIF if available (?)</a:t>
            </a:r>
          </a:p>
          <a:p>
            <a:r>
              <a:rPr lang="en-US" dirty="0"/>
              <a:t>Accurate publications list (Author info incomplete or ambiguous)</a:t>
            </a:r>
          </a:p>
          <a:p>
            <a:pPr lvl="1"/>
            <a:r>
              <a:rPr lang="en-US" dirty="0"/>
              <a:t>Collaborating with the XD portal to 1&gt; Let the users verify and confirm the publications; 2&gt; Identify XD related publications and association</a:t>
            </a:r>
          </a:p>
          <a:p>
            <a:r>
              <a:rPr lang="en-US" dirty="0"/>
              <a:t>Make latest data available to be integrated into XDMOD framework</a:t>
            </a:r>
          </a:p>
          <a:p>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58289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prstGeom prst="rect">
            <a:avLst/>
          </a:prstGeom>
        </p:spPr>
        <p:txBody>
          <a:bodyPr lIns="91425" tIns="91425" rIns="91425" bIns="91425" anchor="b" anchorCtr="0">
            <a:noAutofit/>
          </a:bodyPr>
          <a:lstStyle/>
          <a:p>
            <a:pPr>
              <a:buNone/>
            </a:pPr>
            <a:r>
              <a:rPr lang="en" dirty="0"/>
              <a:t>Lessons learned</a:t>
            </a:r>
          </a:p>
        </p:txBody>
      </p:sp>
      <p:sp>
        <p:nvSpPr>
          <p:cNvPr id="104" name="Shape 104"/>
          <p:cNvSpPr txBox="1">
            <a:spLocks noGrp="1"/>
          </p:cNvSpPr>
          <p:nvPr>
            <p:ph idx="1"/>
          </p:nvPr>
        </p:nvSpPr>
        <p:spPr>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2000" dirty="0"/>
              <a:t>This effort impacts </a:t>
            </a:r>
            <a:r>
              <a:rPr lang="en" sz="2000" dirty="0" smtClean="0"/>
              <a:t>and</a:t>
            </a:r>
            <a:r>
              <a:rPr lang="en-US" sz="2000" dirty="0" smtClean="0"/>
              <a:t> interaction between the following efforts is recommended:</a:t>
            </a:r>
            <a:endParaRPr lang="en" sz="2000" dirty="0"/>
          </a:p>
          <a:p>
            <a:pPr marL="914400" lvl="1" indent="-381000" rtl="0">
              <a:buClr>
                <a:schemeClr val="dk1"/>
              </a:buClr>
              <a:buSzPct val="80000"/>
              <a:buFont typeface="Courier New"/>
              <a:buChar char="o"/>
            </a:pPr>
            <a:r>
              <a:rPr lang="en" sz="2000" dirty="0" smtClean="0"/>
              <a:t>P</a:t>
            </a:r>
            <a:r>
              <a:rPr lang="en-US" sz="2000" dirty="0" smtClean="0"/>
              <a:t>OPS</a:t>
            </a:r>
            <a:r>
              <a:rPr lang="en" sz="2000" dirty="0" smtClean="0"/>
              <a:t> </a:t>
            </a:r>
            <a:r>
              <a:rPr lang="en" sz="2000" dirty="0"/>
              <a:t>2.0 </a:t>
            </a:r>
            <a:r>
              <a:rPr lang="en" sz="2000" dirty="0" smtClean="0"/>
              <a:t>(</a:t>
            </a:r>
            <a:r>
              <a:rPr lang="en-US" sz="2000" dirty="0" smtClean="0"/>
              <a:t>review process</a:t>
            </a:r>
            <a:r>
              <a:rPr lang="en" sz="2000" dirty="0" smtClean="0"/>
              <a:t>)</a:t>
            </a:r>
            <a:endParaRPr lang="en" sz="2000" dirty="0"/>
          </a:p>
          <a:p>
            <a:pPr marL="914400" lvl="1" indent="-381000" rtl="0">
              <a:buClr>
                <a:schemeClr val="dk1"/>
              </a:buClr>
              <a:buSzPct val="80000"/>
              <a:buFont typeface="Courier New"/>
              <a:buChar char="o"/>
            </a:pPr>
            <a:r>
              <a:rPr lang="en" sz="2000" dirty="0"/>
              <a:t>TAS </a:t>
            </a:r>
            <a:r>
              <a:rPr lang="en" sz="2000" dirty="0" smtClean="0"/>
              <a:t>(</a:t>
            </a:r>
            <a:r>
              <a:rPr lang="en-US" sz="2000" dirty="0" smtClean="0"/>
              <a:t>integration into portal framework</a:t>
            </a:r>
            <a:r>
              <a:rPr lang="en" sz="2000" dirty="0" smtClean="0"/>
              <a:t>)</a:t>
            </a:r>
            <a:endParaRPr lang="en" sz="2000" dirty="0"/>
          </a:p>
          <a:p>
            <a:pPr marL="914400" lvl="1" indent="-381000" rtl="0">
              <a:buClr>
                <a:schemeClr val="dk1"/>
              </a:buClr>
              <a:buSzPct val="80000"/>
              <a:buFont typeface="Courier New"/>
              <a:buChar char="o"/>
            </a:pPr>
            <a:r>
              <a:rPr lang="en" sz="2000" dirty="0"/>
              <a:t>XSEDE portal (bibliography gathering</a:t>
            </a:r>
            <a:r>
              <a:rPr lang="en" sz="2000" dirty="0" smtClean="0"/>
              <a:t>)</a:t>
            </a:r>
            <a:endParaRPr lang="en" sz="2000" dirty="0"/>
          </a:p>
          <a:p>
            <a:pPr marL="457200" lvl="0" indent="-419100" rtl="0">
              <a:buClr>
                <a:schemeClr val="dk1"/>
              </a:buClr>
              <a:buSzPct val="166666"/>
              <a:buFont typeface="Arial"/>
              <a:buChar char="•"/>
            </a:pPr>
            <a:r>
              <a:rPr lang="en" sz="2000" dirty="0" smtClean="0"/>
              <a:t>ORCID</a:t>
            </a:r>
            <a:r>
              <a:rPr lang="en-US" sz="2000" dirty="0" smtClean="0"/>
              <a:t> </a:t>
            </a:r>
            <a:endParaRPr lang="en" sz="2000" dirty="0"/>
          </a:p>
          <a:p>
            <a:pPr marL="914400" lvl="1" indent="-381000" rtl="0">
              <a:buClr>
                <a:schemeClr val="dk1"/>
              </a:buClr>
              <a:buSzPct val="80000"/>
              <a:buFont typeface="Courier New"/>
              <a:buChar char="o"/>
            </a:pPr>
            <a:r>
              <a:rPr lang="en" sz="2000" dirty="0"/>
              <a:t>many different systems</a:t>
            </a:r>
          </a:p>
          <a:p>
            <a:pPr marL="1371600" lvl="2" indent="-381000" rtl="0">
              <a:buClr>
                <a:schemeClr val="dk1"/>
              </a:buClr>
              <a:buSzPct val="80000"/>
              <a:buFont typeface="Wingdings"/>
              <a:buChar char="§"/>
            </a:pPr>
            <a:r>
              <a:rPr lang="en" sz="2000" dirty="0"/>
              <a:t>users should </a:t>
            </a:r>
            <a:r>
              <a:rPr lang="en-US" sz="2000" dirty="0" smtClean="0"/>
              <a:t>register</a:t>
            </a:r>
            <a:r>
              <a:rPr lang="en" sz="2000" dirty="0" smtClean="0"/>
              <a:t> </a:t>
            </a:r>
            <a:r>
              <a:rPr lang="en" sz="2000" dirty="0"/>
              <a:t>one or more of them</a:t>
            </a:r>
          </a:p>
          <a:p>
            <a:pPr marL="1371600" lvl="2" indent="-381000" rtl="0">
              <a:buClr>
                <a:schemeClr val="dk1"/>
              </a:buClr>
              <a:buSzPct val="80000"/>
              <a:buFont typeface="Wingdings"/>
              <a:buChar char="§"/>
            </a:pPr>
            <a:r>
              <a:rPr lang="en" sz="2000" dirty="0"/>
              <a:t>Resumes are quite an accurate set of data </a:t>
            </a:r>
            <a:endParaRPr lang="en-US" sz="2000" dirty="0" smtClean="0"/>
          </a:p>
          <a:p>
            <a:pPr marL="1828800" lvl="3" indent="-381000">
              <a:buSzPct val="80000"/>
              <a:buFont typeface="Wingdings"/>
              <a:buChar char="§"/>
            </a:pPr>
            <a:r>
              <a:rPr lang="en" dirty="0" smtClean="0"/>
              <a:t>can resumes be uploaded and be automatically mined?</a:t>
            </a:r>
            <a:endParaRPr lang="en" dirty="0"/>
          </a:p>
          <a:p>
            <a:pPr marL="1371600" lvl="2" indent="-381000" rtl="0">
              <a:buClr>
                <a:schemeClr val="dk1"/>
              </a:buClr>
              <a:buSzPct val="80000"/>
              <a:buFont typeface="Wingdings"/>
              <a:buChar char="§"/>
            </a:pPr>
            <a:r>
              <a:rPr lang="en" sz="2000" dirty="0"/>
              <a:t>limited funding</a:t>
            </a:r>
          </a:p>
          <a:p>
            <a:pPr marL="1371600" lvl="2" indent="-381000" rtl="0">
              <a:buClr>
                <a:schemeClr val="dk1"/>
              </a:buClr>
              <a:buSzPct val="80000"/>
              <a:buFont typeface="Wingdings"/>
              <a:buChar char="§"/>
            </a:pPr>
            <a:r>
              <a:rPr lang="en" sz="2000" dirty="0"/>
              <a:t>unique XSEDE personID how does it relate to other </a:t>
            </a:r>
            <a:r>
              <a:rPr lang="en" sz="2000" dirty="0" smtClean="0"/>
              <a:t>stuff</a:t>
            </a:r>
            <a:endParaRPr lang="en" sz="2000" dirty="0"/>
          </a:p>
        </p:txBody>
      </p:sp>
    </p:spTree>
    <p:extLst>
      <p:ext uri="{BB962C8B-B14F-4D97-AF65-F5344CB8AC3E}">
        <p14:creationId xmlns:p14="http://schemas.microsoft.com/office/powerpoint/2010/main" val="1934247952"/>
      </p:ext>
    </p:extLst>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a:bodyPr>
          <a:lstStyle/>
          <a:p>
            <a:r>
              <a:rPr lang="en-US" dirty="0" smtClean="0"/>
              <a:t>Program manager</a:t>
            </a:r>
          </a:p>
          <a:p>
            <a:pPr lvl="1"/>
            <a:r>
              <a:rPr lang="en-US" dirty="0" smtClean="0"/>
              <a:t>How can we measure the impact of projects, field of study and other categories?</a:t>
            </a:r>
          </a:p>
          <a:p>
            <a:r>
              <a:rPr lang="en-US" dirty="0" smtClean="0"/>
              <a:t>Review Committee </a:t>
            </a:r>
          </a:p>
          <a:p>
            <a:pPr lvl="1"/>
            <a:r>
              <a:rPr lang="en-US" dirty="0" smtClean="0"/>
              <a:t>How can we prioritize requests for resources?</a:t>
            </a:r>
          </a:p>
          <a:p>
            <a:r>
              <a:rPr lang="en-US" dirty="0" smtClean="0"/>
              <a:t>User</a:t>
            </a:r>
          </a:p>
          <a:p>
            <a:pPr lvl="1"/>
            <a:r>
              <a:rPr lang="en-US" dirty="0" smtClean="0"/>
              <a:t>How can I provide supporting information to those providing XSEDE resources and get resources for free?</a:t>
            </a:r>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76142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prstGeom prst="rect">
            <a:avLst/>
          </a:prstGeom>
        </p:spPr>
        <p:txBody>
          <a:bodyPr lIns="91425" tIns="91425" rIns="91425" bIns="91425" anchor="b" anchorCtr="0">
            <a:noAutofit/>
          </a:bodyPr>
          <a:lstStyle/>
          <a:p>
            <a:pPr>
              <a:buNone/>
            </a:pPr>
            <a:r>
              <a:rPr lang="en"/>
              <a:t>Problem</a:t>
            </a:r>
          </a:p>
        </p:txBody>
      </p:sp>
      <p:sp>
        <p:nvSpPr>
          <p:cNvPr id="54" name="Shape 54"/>
          <p:cNvSpPr txBox="1">
            <a:spLocks noGrp="1"/>
          </p:cNvSpPr>
          <p:nvPr>
            <p:ph idx="1"/>
          </p:nvPr>
        </p:nvSpPr>
        <p:spPr>
          <a:prstGeom prst="rect">
            <a:avLst/>
          </a:prstGeom>
        </p:spPr>
        <p:txBody>
          <a:bodyPr lIns="91425" tIns="91425" rIns="91425" bIns="91425" anchor="t" anchorCtr="0">
            <a:noAutofit/>
          </a:bodyPr>
          <a:lstStyle/>
          <a:p>
            <a:r>
              <a:rPr lang="en" sz="2400" dirty="0"/>
              <a:t>XSEDE provides large scale resources to users to advance science</a:t>
            </a:r>
            <a:r>
              <a:rPr lang="en" sz="2400" dirty="0" smtClean="0"/>
              <a:t>.</a:t>
            </a:r>
            <a:endParaRPr lang="en" sz="2400" dirty="0"/>
          </a:p>
          <a:p>
            <a:pPr lvl="1"/>
            <a:r>
              <a:rPr lang="en-US" sz="2000" dirty="0" smtClean="0"/>
              <a:t>What is</a:t>
            </a:r>
            <a:r>
              <a:rPr lang="en" sz="2000" dirty="0" smtClean="0"/>
              <a:t> </a:t>
            </a:r>
            <a:r>
              <a:rPr lang="en" sz="2000" dirty="0"/>
              <a:t>the impact of providing such facilities like </a:t>
            </a:r>
            <a:r>
              <a:rPr lang="en" sz="2000" dirty="0" smtClean="0"/>
              <a:t>XSEDE</a:t>
            </a:r>
            <a:r>
              <a:rPr lang="en-US" sz="2000" dirty="0"/>
              <a:t>?</a:t>
            </a:r>
            <a:endParaRPr lang="en-US" sz="2000" dirty="0" smtClean="0"/>
          </a:p>
          <a:p>
            <a:pPr lvl="1"/>
            <a:r>
              <a:rPr lang="en-US" sz="2000" dirty="0" smtClean="0"/>
              <a:t>How </a:t>
            </a:r>
            <a:r>
              <a:rPr lang="en-US" sz="2000" dirty="0"/>
              <a:t>i</a:t>
            </a:r>
            <a:r>
              <a:rPr lang="en-US" sz="2000" dirty="0" smtClean="0"/>
              <a:t>s the impact of scientific research of individual user, project, or field of study, and what if being related to the granted allocation in XD?</a:t>
            </a:r>
          </a:p>
          <a:p>
            <a:pPr lvl="1"/>
            <a:r>
              <a:rPr lang="en-US" sz="2000" dirty="0" smtClean="0"/>
              <a:t>What </a:t>
            </a:r>
            <a:r>
              <a:rPr lang="en-US" sz="2000" dirty="0" smtClean="0"/>
              <a:t>is the criteria to judge whether the proposal is potentially leading to good research and broader impact, and how to get metrics to back up this?</a:t>
            </a:r>
            <a:endParaRPr lang="en" sz="2000" dirty="0"/>
          </a:p>
        </p:txBody>
      </p:sp>
    </p:spTree>
    <p:extLst>
      <p:ext uri="{BB962C8B-B14F-4D97-AF65-F5344CB8AC3E}">
        <p14:creationId xmlns:p14="http://schemas.microsoft.com/office/powerpoint/2010/main" val="3354015212"/>
      </p:ext>
    </p:extLst>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prstGeom prst="rect">
            <a:avLst/>
          </a:prstGeom>
        </p:spPr>
        <p:txBody>
          <a:bodyPr lIns="91425" tIns="91425" rIns="91425" bIns="91425" anchor="b" anchorCtr="0">
            <a:noAutofit/>
          </a:bodyPr>
          <a:lstStyle/>
          <a:p>
            <a:pPr>
              <a:buNone/>
            </a:pPr>
            <a:r>
              <a:rPr lang="en-US" dirty="0" smtClean="0"/>
              <a:t>Background and Related Efforts</a:t>
            </a:r>
            <a:endParaRPr lang="en" dirty="0"/>
          </a:p>
        </p:txBody>
      </p:sp>
      <p:sp>
        <p:nvSpPr>
          <p:cNvPr id="54" name="Shape 54"/>
          <p:cNvSpPr txBox="1">
            <a:spLocks noGrp="1"/>
          </p:cNvSpPr>
          <p:nvPr>
            <p:ph idx="1"/>
          </p:nvPr>
        </p:nvSpPr>
        <p:spPr>
          <a:prstGeom prst="rect">
            <a:avLst/>
          </a:prstGeom>
        </p:spPr>
        <p:txBody>
          <a:bodyPr lIns="91425" tIns="91425" rIns="91425" bIns="91425" anchor="t" anchorCtr="0">
            <a:noAutofit/>
          </a:bodyPr>
          <a:lstStyle/>
          <a:p>
            <a:r>
              <a:rPr lang="en-US" sz="2400" dirty="0" smtClean="0"/>
              <a:t>Measure a project’s impact in general</a:t>
            </a:r>
          </a:p>
          <a:p>
            <a:pPr lvl="1"/>
            <a:r>
              <a:rPr lang="en-US" sz="1800" dirty="0" err="1"/>
              <a:t>n</a:t>
            </a:r>
            <a:r>
              <a:rPr lang="en-US" sz="1800" dirty="0" err="1" smtClean="0"/>
              <a:t>anohub’s</a:t>
            </a:r>
            <a:r>
              <a:rPr lang="en-US" sz="1800" dirty="0" smtClean="0"/>
              <a:t> </a:t>
            </a:r>
            <a:r>
              <a:rPr lang="en-US" sz="1800" dirty="0"/>
              <a:t>citation statistics - </a:t>
            </a:r>
            <a:r>
              <a:rPr lang="en-US" sz="1800" dirty="0">
                <a:hlinkClick r:id="rId3"/>
              </a:rPr>
              <a:t>https://nanohub.org/</a:t>
            </a:r>
            <a:r>
              <a:rPr lang="en-US" sz="1800" dirty="0" smtClean="0">
                <a:hlinkClick r:id="rId3"/>
              </a:rPr>
              <a:t>citations</a:t>
            </a:r>
            <a:endParaRPr lang="en-US" sz="1800" dirty="0" smtClean="0"/>
          </a:p>
          <a:p>
            <a:pPr lvl="2"/>
            <a:r>
              <a:rPr lang="en-US" sz="1800" dirty="0" smtClean="0"/>
              <a:t>A ‘citation’ is a published work that cites/refers </a:t>
            </a:r>
            <a:r>
              <a:rPr lang="en-US" sz="1800" dirty="0" err="1" smtClean="0"/>
              <a:t>nanohub</a:t>
            </a:r>
            <a:r>
              <a:rPr lang="en-US" sz="1800" dirty="0"/>
              <a:t> </a:t>
            </a:r>
            <a:r>
              <a:rPr lang="en-US" sz="1800" dirty="0" smtClean="0"/>
              <a:t>site or its related content</a:t>
            </a:r>
          </a:p>
          <a:p>
            <a:pPr lvl="2"/>
            <a:r>
              <a:rPr lang="en-US" sz="1800" dirty="0" smtClean="0"/>
              <a:t>Secondary citation is the citation of the above defined ‘citation’</a:t>
            </a:r>
          </a:p>
          <a:p>
            <a:pPr lvl="2"/>
            <a:r>
              <a:rPr lang="en-US" sz="1800" dirty="0" smtClean="0"/>
              <a:t>Statistical distributions of the ‘citation’ related data based on different criteria (author’s organization; topic area – research, education, and so on; continent; cited/referred tools/content; cited year; publication type)</a:t>
            </a:r>
          </a:p>
          <a:p>
            <a:pPr lvl="2"/>
            <a:r>
              <a:rPr lang="en-US" sz="1800" dirty="0" smtClean="0"/>
              <a:t>Overall secondary citation and h-index computed</a:t>
            </a:r>
            <a:endParaRPr lang="en" sz="1800" dirty="0"/>
          </a:p>
          <a:p>
            <a:r>
              <a:rPr lang="en-US" sz="2400" dirty="0" smtClean="0"/>
              <a:t>Measure an individual’s scientific achievement/impact</a:t>
            </a:r>
          </a:p>
          <a:p>
            <a:pPr lvl="1"/>
            <a:r>
              <a:rPr lang="en-US" sz="1800" dirty="0" smtClean="0"/>
              <a:t>Faculty recruit/promotion: for the research perspective – number of publications; metrics like h-index, g-index; data based on recent pubs</a:t>
            </a:r>
          </a:p>
          <a:p>
            <a:pPr lvl="1"/>
            <a:r>
              <a:rPr lang="en-US" sz="1800" dirty="0" smtClean="0"/>
              <a:t>USCIS immigration – First Preference EB-1: number of publications; citations; citation geographical distribution; articles reviewed; etc.</a:t>
            </a:r>
            <a:endParaRPr lang="en" sz="1800" dirty="0"/>
          </a:p>
        </p:txBody>
      </p:sp>
    </p:spTree>
    <p:extLst>
      <p:ext uri="{BB962C8B-B14F-4D97-AF65-F5344CB8AC3E}">
        <p14:creationId xmlns:p14="http://schemas.microsoft.com/office/powerpoint/2010/main" val="3670331627"/>
      </p:ext>
    </p:extLst>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prstGeom prst="rect">
            <a:avLst/>
          </a:prstGeom>
        </p:spPr>
        <p:txBody>
          <a:bodyPr lIns="91425" tIns="91425" rIns="91425" bIns="91425" anchor="b" anchorCtr="0">
            <a:noAutofit/>
          </a:bodyPr>
          <a:lstStyle/>
          <a:p>
            <a:pPr>
              <a:buNone/>
            </a:pPr>
            <a:r>
              <a:rPr lang="en-US" dirty="0" smtClean="0"/>
              <a:t>Approach</a:t>
            </a:r>
            <a:endParaRPr lang="en" dirty="0"/>
          </a:p>
        </p:txBody>
      </p:sp>
      <p:sp>
        <p:nvSpPr>
          <p:cNvPr id="60" name="Shape 60"/>
          <p:cNvSpPr txBox="1">
            <a:spLocks noGrp="1"/>
          </p:cNvSpPr>
          <p:nvPr>
            <p:ph idx="1"/>
          </p:nvPr>
        </p:nvSpPr>
        <p:spPr>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2400" dirty="0"/>
              <a:t>Using the publication and citation data to derive measurement for scientific output impact.</a:t>
            </a:r>
          </a:p>
          <a:p>
            <a:pPr marL="457200" lvl="0" indent="-419100" rtl="0">
              <a:buClr>
                <a:schemeClr val="dk1"/>
              </a:buClr>
              <a:buSzPct val="166666"/>
              <a:buFont typeface="Arial"/>
              <a:buChar char="•"/>
            </a:pPr>
            <a:r>
              <a:rPr lang="en" sz="2400" dirty="0"/>
              <a:t>Publication and/or citation data are available via subscribed resources (such as ISI Web of Knowledge) or open access like Google Scholar, Microsoft Academic Search, however they usually don't provide unlimited access.</a:t>
            </a:r>
          </a:p>
          <a:p>
            <a:pPr marL="457200" lvl="0" indent="-419100">
              <a:buClr>
                <a:schemeClr val="dk1"/>
              </a:buClr>
              <a:buSzPct val="166666"/>
              <a:buFont typeface="Arial"/>
              <a:buChar char="•"/>
            </a:pPr>
            <a:r>
              <a:rPr lang="en" sz="2400" dirty="0"/>
              <a:t>Another approach is to gather the data from users </a:t>
            </a:r>
            <a:r>
              <a:rPr lang="en" sz="2400" dirty="0" smtClean="0"/>
              <a:t>directly</a:t>
            </a:r>
            <a:r>
              <a:rPr lang="en-US" sz="2400" dirty="0" smtClean="0"/>
              <a:t>.</a:t>
            </a:r>
          </a:p>
          <a:p>
            <a:pPr marL="457200" lvl="0" indent="-419100">
              <a:buClr>
                <a:schemeClr val="dk1"/>
              </a:buClr>
              <a:buSzPct val="166666"/>
              <a:buFont typeface="Arial"/>
              <a:buChar char="•"/>
            </a:pPr>
            <a:r>
              <a:rPr lang="en-US" sz="2400" dirty="0" smtClean="0"/>
              <a:t>We will also need users’ input to identify if a publication is XD related (via the XD portal </a:t>
            </a:r>
            <a:r>
              <a:rPr lang="en-US" sz="2400" dirty="0" err="1" smtClean="0"/>
              <a:t>biblio</a:t>
            </a:r>
            <a:r>
              <a:rPr lang="en-US" sz="2400" dirty="0" smtClean="0"/>
              <a:t> module)</a:t>
            </a:r>
            <a:endParaRPr lang="en" sz="2400" dirty="0"/>
          </a:p>
        </p:txBody>
      </p:sp>
    </p:spTree>
    <p:extLst>
      <p:ext uri="{BB962C8B-B14F-4D97-AF65-F5344CB8AC3E}">
        <p14:creationId xmlns:p14="http://schemas.microsoft.com/office/powerpoint/2010/main" val="612125191"/>
      </p:ext>
    </p:extLst>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prstGeom prst="rect">
            <a:avLst/>
          </a:prstGeom>
        </p:spPr>
        <p:txBody>
          <a:bodyPr lIns="91425" tIns="91425" rIns="91425" bIns="91425" anchor="b" anchorCtr="0">
            <a:noAutofit/>
          </a:bodyPr>
          <a:lstStyle/>
          <a:p>
            <a:pPr>
              <a:buNone/>
            </a:pPr>
            <a:r>
              <a:rPr lang="en-US" dirty="0" smtClean="0"/>
              <a:t>Data </a:t>
            </a:r>
            <a:r>
              <a:rPr lang="en-US" dirty="0" err="1" smtClean="0"/>
              <a:t>Aquisition</a:t>
            </a:r>
            <a:endParaRPr lang="en" dirty="0"/>
          </a:p>
        </p:txBody>
      </p:sp>
      <p:sp>
        <p:nvSpPr>
          <p:cNvPr id="66" name="Shape 66"/>
          <p:cNvSpPr txBox="1">
            <a:spLocks noGrp="1"/>
          </p:cNvSpPr>
          <p:nvPr>
            <p:ph idx="1"/>
          </p:nvPr>
        </p:nvSpPr>
        <p:spPr>
          <a:prstGeom prst="rect">
            <a:avLst/>
          </a:prstGeom>
        </p:spPr>
        <p:txBody>
          <a:bodyPr lIns="91425" tIns="91425" rIns="91425" bIns="91425" anchor="t" anchorCtr="0">
            <a:noAutofit/>
          </a:bodyPr>
          <a:lstStyle/>
          <a:p>
            <a:pPr lvl="0" rtl="0">
              <a:buNone/>
            </a:pPr>
            <a:r>
              <a:rPr lang="en" sz="1800" dirty="0"/>
              <a:t>Publication data:</a:t>
            </a:r>
          </a:p>
          <a:p>
            <a:pPr marL="457200" lvl="0" indent="-342900" rtl="0">
              <a:buClr>
                <a:schemeClr val="dk1"/>
              </a:buClr>
              <a:buSzPct val="166666"/>
              <a:buFont typeface="Arial"/>
              <a:buChar char="•"/>
            </a:pPr>
            <a:r>
              <a:rPr lang="en" sz="1800" dirty="0"/>
              <a:t>Automatic </a:t>
            </a:r>
            <a:r>
              <a:rPr lang="en" sz="1800" dirty="0" smtClean="0"/>
              <a:t>approach:</a:t>
            </a:r>
            <a:endParaRPr lang="en" sz="1800" dirty="0"/>
          </a:p>
          <a:p>
            <a:pPr marL="914400" lvl="1" indent="-342900" rtl="0">
              <a:buClr>
                <a:schemeClr val="dk1"/>
              </a:buClr>
              <a:buSzPct val="100000"/>
              <a:buFont typeface="Courier New"/>
              <a:buChar char="o"/>
            </a:pPr>
            <a:r>
              <a:rPr lang="en" sz="1800" dirty="0"/>
              <a:t>Mining the NSF award search data provided by NSF;</a:t>
            </a:r>
          </a:p>
          <a:p>
            <a:pPr marL="914400" lvl="1" indent="-342900" rtl="0">
              <a:buClr>
                <a:schemeClr val="dk1"/>
              </a:buClr>
              <a:buSzPct val="100000"/>
              <a:buFont typeface="Courier New"/>
              <a:buChar char="o"/>
            </a:pPr>
            <a:r>
              <a:rPr lang="en" sz="1800" dirty="0"/>
              <a:t>Utilizing services from Google Scholar, Microsoft Academic Search, etc.;</a:t>
            </a:r>
          </a:p>
          <a:p>
            <a:pPr marL="914400" lvl="1" indent="-342900" rtl="0">
              <a:buClr>
                <a:schemeClr val="dk1"/>
              </a:buClr>
              <a:buSzPct val="100000"/>
              <a:buFont typeface="Courier New"/>
              <a:buChar char="o"/>
            </a:pPr>
            <a:r>
              <a:rPr lang="en" sz="1800" dirty="0" smtClean="0"/>
              <a:t>M</a:t>
            </a:r>
            <a:r>
              <a:rPr lang="en-US" sz="1800" dirty="0" smtClean="0"/>
              <a:t>e</a:t>
            </a:r>
            <a:r>
              <a:rPr lang="en" sz="1800" dirty="0" smtClean="0"/>
              <a:t>shup </a:t>
            </a:r>
            <a:r>
              <a:rPr lang="en" sz="1800" dirty="0"/>
              <a:t>data from different sources;</a:t>
            </a:r>
          </a:p>
          <a:p>
            <a:pPr marL="457200" lvl="0" indent="-342900" rtl="0">
              <a:buClr>
                <a:schemeClr val="dk1"/>
              </a:buClr>
              <a:buSzPct val="166666"/>
              <a:buFont typeface="Arial"/>
              <a:buChar char="•"/>
            </a:pPr>
            <a:r>
              <a:rPr lang="en" sz="1800" dirty="0"/>
              <a:t>Requiring user </a:t>
            </a:r>
            <a:r>
              <a:rPr lang="en" sz="1800" dirty="0" smtClean="0"/>
              <a:t>input</a:t>
            </a:r>
            <a:endParaRPr lang="en" sz="1800" dirty="0"/>
          </a:p>
          <a:p>
            <a:pPr marL="914400" lvl="1" indent="-342900" rtl="0">
              <a:buClr>
                <a:schemeClr val="dk1"/>
              </a:buClr>
              <a:buSzPct val="100000"/>
              <a:buFont typeface="Courier New"/>
              <a:buChar char="o"/>
            </a:pPr>
            <a:r>
              <a:rPr lang="en" sz="1800" dirty="0"/>
              <a:t>XD portal </a:t>
            </a:r>
            <a:r>
              <a:rPr lang="en" sz="1800" dirty="0" smtClean="0"/>
              <a:t>provide</a:t>
            </a:r>
            <a:r>
              <a:rPr lang="en-US" sz="1800" dirty="0" smtClean="0"/>
              <a:t>s</a:t>
            </a:r>
            <a:r>
              <a:rPr lang="en" sz="1800" dirty="0" smtClean="0"/>
              <a:t> </a:t>
            </a:r>
            <a:r>
              <a:rPr lang="en" sz="1800" dirty="0"/>
              <a:t>a means for users to upload their publication data. However currently the data gathered are very limited.</a:t>
            </a:r>
          </a:p>
          <a:p>
            <a:pPr marL="914400" lvl="1" indent="-342900" rtl="0">
              <a:buClr>
                <a:schemeClr val="dk1"/>
              </a:buClr>
              <a:buSzPct val="100000"/>
              <a:buFont typeface="Courier New"/>
              <a:buChar char="o"/>
            </a:pPr>
            <a:r>
              <a:rPr lang="en" sz="1800" dirty="0"/>
              <a:t>Users provide their public profile id </a:t>
            </a:r>
            <a:r>
              <a:rPr lang="en-US" sz="1800" dirty="0" smtClean="0"/>
              <a:t>in </a:t>
            </a:r>
            <a:r>
              <a:rPr lang="en" sz="1800" dirty="0" smtClean="0"/>
              <a:t>a </a:t>
            </a:r>
            <a:r>
              <a:rPr lang="en" sz="1800" dirty="0"/>
              <a:t>3rd party online biblio management system like Google Scholar, and we then do the automatic retrieval;</a:t>
            </a:r>
          </a:p>
          <a:p>
            <a:pPr lvl="0" rtl="0">
              <a:buNone/>
            </a:pPr>
            <a:r>
              <a:rPr lang="en" sz="1800" dirty="0"/>
              <a:t>Citation data:</a:t>
            </a:r>
          </a:p>
          <a:p>
            <a:pPr marL="457200" lvl="0" indent="-342900" rtl="0">
              <a:buClr>
                <a:schemeClr val="dk1"/>
              </a:buClr>
              <a:buSzPct val="166666"/>
              <a:buFont typeface="Arial"/>
              <a:buChar char="•"/>
            </a:pPr>
            <a:r>
              <a:rPr lang="en" sz="1800" dirty="0"/>
              <a:t>Should not be provided by users. Google Scholar is </a:t>
            </a:r>
            <a:r>
              <a:rPr lang="en" sz="1800" dirty="0" smtClean="0"/>
              <a:t>no</a:t>
            </a:r>
            <a:r>
              <a:rPr lang="en-US" sz="1800" dirty="0" smtClean="0"/>
              <a:t>w</a:t>
            </a:r>
            <a:r>
              <a:rPr lang="en" sz="1800" dirty="0" smtClean="0"/>
              <a:t> </a:t>
            </a:r>
            <a:r>
              <a:rPr lang="en" sz="1800" dirty="0"/>
              <a:t>being utilized and others such as ISI are on the list to explore.</a:t>
            </a:r>
          </a:p>
        </p:txBody>
      </p:sp>
    </p:spTree>
    <p:extLst>
      <p:ext uri="{BB962C8B-B14F-4D97-AF65-F5344CB8AC3E}">
        <p14:creationId xmlns:p14="http://schemas.microsoft.com/office/powerpoint/2010/main" val="321496946"/>
      </p:ext>
    </p:extLst>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Intuitive Metrics:  </a:t>
            </a:r>
            <a:r>
              <a:rPr lang="en-US" dirty="0" smtClean="0"/>
              <a:t># of </a:t>
            </a:r>
            <a:r>
              <a:rPr lang="en-US" dirty="0"/>
              <a:t>publications, </a:t>
            </a:r>
            <a:r>
              <a:rPr lang="en-US" dirty="0" smtClean="0"/>
              <a:t># of </a:t>
            </a:r>
            <a:r>
              <a:rPr lang="en-US" dirty="0"/>
              <a:t>citations</a:t>
            </a:r>
          </a:p>
          <a:p>
            <a:r>
              <a:rPr lang="en-US" dirty="0"/>
              <a:t>H-index </a:t>
            </a:r>
            <a:endParaRPr lang="en-US" dirty="0" smtClean="0"/>
          </a:p>
          <a:p>
            <a:pPr lvl="1"/>
            <a:r>
              <a:rPr lang="en-US" dirty="0" smtClean="0"/>
              <a:t>Derived </a:t>
            </a:r>
            <a:r>
              <a:rPr lang="en-US" dirty="0"/>
              <a:t>based on productivity (quantity of papers published) and impact (based on citation)</a:t>
            </a:r>
          </a:p>
          <a:p>
            <a:pPr lvl="1"/>
            <a:r>
              <a:rPr lang="en-US" b="1" u="sng" dirty="0"/>
              <a:t>h as the number of papers with citation number higher or equal to h</a:t>
            </a:r>
          </a:p>
          <a:p>
            <a:r>
              <a:rPr lang="en-US" dirty="0"/>
              <a:t>G-index </a:t>
            </a:r>
            <a:endParaRPr lang="en-US" dirty="0" smtClean="0"/>
          </a:p>
          <a:p>
            <a:pPr lvl="1"/>
            <a:r>
              <a:rPr lang="en-US" dirty="0" smtClean="0"/>
              <a:t>Similar </a:t>
            </a:r>
            <a:r>
              <a:rPr lang="en-US" dirty="0"/>
              <a:t>to h-index but it uses average citations so you got rewarded if you have a paper with very high citations</a:t>
            </a:r>
          </a:p>
          <a:p>
            <a:r>
              <a:rPr lang="en-US" dirty="0" smtClean="0"/>
              <a:t>i10</a:t>
            </a:r>
            <a:r>
              <a:rPr lang="en-US" dirty="0"/>
              <a:t>-index (number of publications with at least 10 citations)</a:t>
            </a:r>
          </a:p>
          <a:p>
            <a:pPr lvl="1"/>
            <a:r>
              <a:rPr lang="en-US" dirty="0"/>
              <a:t>Does a researcher keep up with the good research he/she usually does more recently – Metrics from only recent publications</a:t>
            </a:r>
          </a:p>
          <a:p>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48827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Metrics</a:t>
            </a:r>
            <a:endParaRPr lang="en" dirty="0"/>
          </a:p>
        </p:txBody>
      </p:sp>
      <p:sp>
        <p:nvSpPr>
          <p:cNvPr id="72" name="Shape 72"/>
          <p:cNvSpPr txBox="1">
            <a:spLocks noGrp="1"/>
          </p:cNvSpPr>
          <p:nvPr>
            <p:ph idx="1"/>
          </p:nvPr>
        </p:nvSpPr>
        <p:spPr>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US" sz="1600" dirty="0" smtClean="0"/>
              <a:t>Intuitive Metrics: Number of publications, Number of citations</a:t>
            </a:r>
          </a:p>
          <a:p>
            <a:pPr marL="457200" lvl="0" indent="-381000" rtl="0">
              <a:buClr>
                <a:schemeClr val="dk1"/>
              </a:buClr>
              <a:buSzPct val="166666"/>
              <a:buFont typeface="Arial"/>
              <a:buChar char="•"/>
            </a:pPr>
            <a:r>
              <a:rPr lang="en-US" sz="1600" dirty="0" smtClean="0"/>
              <a:t>H-index (see also next slide)</a:t>
            </a:r>
            <a:endParaRPr lang="en" sz="1600" dirty="0"/>
          </a:p>
          <a:p>
            <a:pPr marL="819150" lvl="1">
              <a:buSzPct val="80000"/>
            </a:pPr>
            <a:r>
              <a:rPr lang="en" sz="1600" dirty="0"/>
              <a:t>Derived based on productivity (quantity of papers published) and impact (based on citation)</a:t>
            </a:r>
          </a:p>
          <a:p>
            <a:pPr marL="819150" lvl="1">
              <a:buSzPct val="80000"/>
            </a:pPr>
            <a:r>
              <a:rPr lang="en" sz="1600" dirty="0"/>
              <a:t>h as the number of papers with citation number higher or equal to </a:t>
            </a:r>
            <a:r>
              <a:rPr lang="en" sz="1600" dirty="0" smtClean="0"/>
              <a:t>h</a:t>
            </a:r>
            <a:endParaRPr lang="en-US" sz="1600" dirty="0" smtClean="0"/>
          </a:p>
          <a:p>
            <a:pPr marL="457200" lvl="0" indent="-381000" rtl="0">
              <a:buClr>
                <a:schemeClr val="dk1"/>
              </a:buClr>
              <a:buSzPct val="166666"/>
              <a:buFont typeface="Arial"/>
              <a:buChar char="•"/>
            </a:pPr>
            <a:r>
              <a:rPr lang="en-US" sz="1600" dirty="0" smtClean="0"/>
              <a:t>G</a:t>
            </a:r>
            <a:r>
              <a:rPr lang="en" sz="1600" dirty="0" smtClean="0"/>
              <a:t>-index</a:t>
            </a:r>
            <a:r>
              <a:rPr lang="en-US" sz="1600" dirty="0" smtClean="0"/>
              <a:t> (see also next slide)</a:t>
            </a:r>
          </a:p>
          <a:p>
            <a:pPr marL="914400" lvl="1" indent="-381000">
              <a:buSzPct val="80000"/>
            </a:pPr>
            <a:r>
              <a:rPr lang="en" sz="1600" dirty="0"/>
              <a:t>Similar to h-index but it uses average citations so you got rewarded if you have </a:t>
            </a:r>
            <a:r>
              <a:rPr lang="en-US" sz="1600" dirty="0"/>
              <a:t>a </a:t>
            </a:r>
            <a:r>
              <a:rPr lang="en" sz="1600" dirty="0"/>
              <a:t>paper</a:t>
            </a:r>
            <a:r>
              <a:rPr lang="en-US" sz="1600" dirty="0"/>
              <a:t> with very high citations</a:t>
            </a:r>
            <a:endParaRPr lang="en" sz="1600" dirty="0"/>
          </a:p>
          <a:p>
            <a:pPr marL="914400" lvl="1" indent="-381000">
              <a:buSzPct val="80000"/>
            </a:pPr>
            <a:r>
              <a:rPr lang="en" sz="1600" dirty="0"/>
              <a:t>Proposed by Leo Egghe on </a:t>
            </a:r>
            <a:r>
              <a:rPr lang="en" sz="1600" dirty="0" smtClean="0"/>
              <a:t>2006</a:t>
            </a:r>
            <a:endParaRPr lang="en-US" sz="1600" dirty="0" smtClean="0"/>
          </a:p>
          <a:p>
            <a:pPr marL="1314450" lvl="2" indent="-381000">
              <a:buSzPct val="80000"/>
            </a:pPr>
            <a:r>
              <a:rPr lang="en" sz="1600" dirty="0" smtClean="0">
                <a:hlinkClick r:id="rId3"/>
              </a:rPr>
              <a:t>http://link.springer.com/article/10.1007%2Fs11192-006-0144-7</a:t>
            </a:r>
            <a:endParaRPr lang="en-US" sz="1600" dirty="0" smtClean="0"/>
          </a:p>
          <a:p>
            <a:pPr marL="457200" lvl="0" indent="-381000" rtl="0">
              <a:buClr>
                <a:schemeClr val="dk1"/>
              </a:buClr>
              <a:buSzPct val="166666"/>
              <a:buFont typeface="Arial"/>
              <a:buChar char="•"/>
            </a:pPr>
            <a:r>
              <a:rPr lang="en-US" sz="1600" dirty="0" smtClean="0"/>
              <a:t>Other Metrics – i10-index (number of publications with at least 10 citations)</a:t>
            </a:r>
          </a:p>
          <a:p>
            <a:pPr marL="457200" lvl="0" indent="-381000" rtl="0">
              <a:buClr>
                <a:schemeClr val="dk1"/>
              </a:buClr>
              <a:buSzPct val="166666"/>
              <a:buFont typeface="Arial"/>
              <a:buChar char="•"/>
            </a:pPr>
            <a:r>
              <a:rPr lang="en-US" sz="1600" dirty="0" smtClean="0"/>
              <a:t>Does a researcher keep up with the good research he/she usually does more recently – Metrics from only recent publications</a:t>
            </a:r>
            <a:endParaRPr lang="en" sz="1600" dirty="0"/>
          </a:p>
        </p:txBody>
      </p:sp>
    </p:spTree>
    <p:extLst>
      <p:ext uri="{BB962C8B-B14F-4D97-AF65-F5344CB8AC3E}">
        <p14:creationId xmlns:p14="http://schemas.microsoft.com/office/powerpoint/2010/main" val="3286709158"/>
      </p:ext>
    </p:extLst>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prstGeom prst="rect">
            <a:avLst/>
          </a:prstGeom>
        </p:spPr>
        <p:txBody>
          <a:bodyPr lIns="91425" tIns="91425" rIns="91425" bIns="91425" anchor="b" anchorCtr="0">
            <a:noAutofit/>
          </a:bodyPr>
          <a:lstStyle/>
          <a:p>
            <a:pPr>
              <a:buNone/>
            </a:pPr>
            <a:r>
              <a:rPr lang="en" dirty="0" smtClean="0"/>
              <a:t>Metrics</a:t>
            </a:r>
            <a:r>
              <a:rPr lang="en-US" dirty="0" smtClean="0"/>
              <a:t> </a:t>
            </a:r>
            <a:r>
              <a:rPr lang="en-US" dirty="0" smtClean="0"/>
              <a:t>h-index</a:t>
            </a:r>
            <a:endParaRPr lang="en" dirty="0"/>
          </a:p>
        </p:txBody>
      </p:sp>
      <p:sp>
        <p:nvSpPr>
          <p:cNvPr id="11" name="Text Placeholder 10"/>
          <p:cNvSpPr>
            <a:spLocks noGrp="1"/>
          </p:cNvSpPr>
          <p:nvPr>
            <p:ph type="body" sz="quarter" idx="3"/>
          </p:nvPr>
        </p:nvSpPr>
        <p:spPr/>
        <p:txBody>
          <a:bodyPr/>
          <a:lstStyle/>
          <a:p>
            <a:r>
              <a:rPr lang="en-US" dirty="0" smtClean="0"/>
              <a:t>H-index</a:t>
            </a:r>
            <a:endParaRPr lang="en-US" dirty="0"/>
          </a:p>
        </p:txBody>
      </p:sp>
      <p:sp>
        <p:nvSpPr>
          <p:cNvPr id="12" name="Content Placeholder 11"/>
          <p:cNvSpPr>
            <a:spLocks noGrp="1"/>
          </p:cNvSpPr>
          <p:nvPr>
            <p:ph sz="quarter" idx="4"/>
          </p:nvPr>
        </p:nvSpPr>
        <p:spPr/>
        <p:txBody>
          <a:bodyPr>
            <a:normAutofit fontScale="92500" lnSpcReduction="20000"/>
          </a:bodyPr>
          <a:lstStyle/>
          <a:p>
            <a:r>
              <a:rPr lang="en-US" b="1" dirty="0" smtClean="0"/>
              <a:t>A </a:t>
            </a:r>
            <a:r>
              <a:rPr lang="en-US" b="1" dirty="0"/>
              <a:t>scientist has index h </a:t>
            </a:r>
            <a:br>
              <a:rPr lang="en-US" b="1" dirty="0"/>
            </a:br>
            <a:r>
              <a:rPr lang="en-US" b="1" dirty="0" smtClean="0"/>
              <a:t/>
            </a:r>
            <a:br>
              <a:rPr lang="en-US" b="1" dirty="0" smtClean="0"/>
            </a:br>
            <a:r>
              <a:rPr lang="en-US" b="1" dirty="0" smtClean="0"/>
              <a:t>if </a:t>
            </a:r>
            <a:r>
              <a:rPr lang="en-US" b="1" dirty="0"/>
              <a:t>h of his/her </a:t>
            </a:r>
            <a:r>
              <a:rPr lang="en-US" b="1" dirty="0" smtClean="0"/>
              <a:t>N </a:t>
            </a:r>
            <a:r>
              <a:rPr lang="en-US" b="1" dirty="0"/>
              <a:t>papers have at least h citations each, and the other (</a:t>
            </a:r>
            <a:r>
              <a:rPr lang="en-US" b="1" dirty="0" smtClean="0"/>
              <a:t>N−h</a:t>
            </a:r>
            <a:r>
              <a:rPr lang="en-US" b="1" dirty="0"/>
              <a:t>) papers have no more than h citations </a:t>
            </a:r>
            <a:r>
              <a:rPr lang="en-US" b="1" dirty="0" smtClean="0"/>
              <a:t>each</a:t>
            </a:r>
          </a:p>
          <a:p>
            <a:endParaRPr lang="en-US" b="1" dirty="0" smtClean="0"/>
          </a:p>
          <a:p>
            <a:r>
              <a:rPr lang="en-US" b="1" dirty="0" smtClean="0"/>
              <a:t>Proposed </a:t>
            </a:r>
            <a:r>
              <a:rPr lang="en-US" b="1" dirty="0"/>
              <a:t>by J. E. Hirsch on 2005</a:t>
            </a:r>
          </a:p>
          <a:p>
            <a:pPr lvl="1"/>
            <a:r>
              <a:rPr lang="en-US" b="1" dirty="0"/>
              <a:t>http://</a:t>
            </a:r>
            <a:r>
              <a:rPr lang="en-US" b="1" dirty="0" err="1"/>
              <a:t>www.pnas.org</a:t>
            </a:r>
            <a:r>
              <a:rPr lang="en-US" b="1" dirty="0"/>
              <a:t>/content/102/46/16569</a:t>
            </a:r>
          </a:p>
          <a:p>
            <a:pPr lvl="1"/>
            <a:r>
              <a:rPr lang="en-US" b="1" dirty="0"/>
              <a:t>H-index(m) to compare veteran researchers with junior researchers</a:t>
            </a:r>
          </a:p>
          <a:p>
            <a:endParaRPr lang="en-US" dirty="0"/>
          </a:p>
          <a:p>
            <a:endParaRPr lang="en-US" dirty="0"/>
          </a:p>
        </p:txBody>
      </p:sp>
      <p:sp>
        <p:nvSpPr>
          <p:cNvPr id="3" name="Rectangle 2"/>
          <p:cNvSpPr/>
          <p:nvPr/>
        </p:nvSpPr>
        <p:spPr>
          <a:xfrm>
            <a:off x="381000" y="5867400"/>
            <a:ext cx="3327954" cy="307777"/>
          </a:xfrm>
          <a:prstGeom prst="rect">
            <a:avLst/>
          </a:prstGeom>
        </p:spPr>
        <p:txBody>
          <a:bodyPr wrap="none">
            <a:spAutoFit/>
          </a:bodyPr>
          <a:lstStyle/>
          <a:p>
            <a:r>
              <a:rPr lang="en-US" dirty="0" smtClean="0"/>
              <a:t>Ref: http</a:t>
            </a:r>
            <a:r>
              <a:rPr lang="en-US" dirty="0"/>
              <a:t>://</a:t>
            </a:r>
            <a:r>
              <a:rPr lang="en-US" dirty="0" err="1"/>
              <a:t>en.wikipedia.org</a:t>
            </a:r>
            <a:r>
              <a:rPr lang="en-US" dirty="0"/>
              <a:t>/wiki/H-index</a:t>
            </a:r>
          </a:p>
        </p:txBody>
      </p:sp>
      <p:sp>
        <p:nvSpPr>
          <p:cNvPr id="8" name="Rectangle 7"/>
          <p:cNvSpPr/>
          <p:nvPr/>
        </p:nvSpPr>
        <p:spPr>
          <a:xfrm>
            <a:off x="251340" y="1371600"/>
            <a:ext cx="3489905" cy="276999"/>
          </a:xfrm>
          <a:prstGeom prst="rect">
            <a:avLst/>
          </a:prstGeom>
        </p:spPr>
        <p:txBody>
          <a:bodyPr wrap="square">
            <a:spAutoFit/>
          </a:bodyPr>
          <a:lstStyle/>
          <a:p>
            <a:r>
              <a:rPr lang="en-US" dirty="0" smtClean="0"/>
              <a:t>. </a:t>
            </a:r>
            <a:endParaRPr lang="en-US" dirty="0"/>
          </a:p>
        </p:txBody>
      </p:sp>
      <p:pic>
        <p:nvPicPr>
          <p:cNvPr id="14" name="Content Placeholder 13"/>
          <p:cNvPicPr>
            <a:picLocks noGrp="1" noChangeAspect="1"/>
          </p:cNvPicPr>
          <p:nvPr>
            <p:ph sz="half" idx="2"/>
          </p:nvPr>
        </p:nvPicPr>
        <p:blipFill>
          <a:blip r:embed="rId3"/>
          <a:srcRect l="2323" r="2323"/>
          <a:stretch>
            <a:fillRect/>
          </a:stretch>
        </p:blipFill>
        <p:spPr>
          <a:xfrm>
            <a:off x="457200" y="1143000"/>
            <a:ext cx="4040188" cy="4237038"/>
          </a:xfrm>
          <a:prstGeom prst="rect">
            <a:avLst/>
          </a:prstGeom>
        </p:spPr>
      </p:pic>
    </p:spTree>
    <p:extLst>
      <p:ext uri="{BB962C8B-B14F-4D97-AF65-F5344CB8AC3E}">
        <p14:creationId xmlns:p14="http://schemas.microsoft.com/office/powerpoint/2010/main" val="1861666031"/>
      </p:ext>
    </p:extLst>
  </p:cSld>
  <p:clrMapOvr>
    <a:masterClrMapping/>
  </p:clrMapOvr>
  <p:transition xmlns:p14="http://schemas.microsoft.com/office/powerpoint/2010/main" spd="slow">
    <p:cut/>
  </p:transition>
</p:sld>
</file>

<file path=ppt/theme/theme1.xml><?xml version="1.0" encoding="utf-8"?>
<a:theme xmlns:a="http://schemas.openxmlformats.org/drawingml/2006/main" name="XSEDE-Slide-Template-v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21507</TotalTime>
  <Words>2290</Words>
  <Application>Microsoft Macintosh PowerPoint</Application>
  <PresentationFormat>On-screen Show (4:3)</PresentationFormat>
  <Paragraphs>180</Paragraphs>
  <Slides>19</Slides>
  <Notes>15</Notes>
  <HiddenSlides>5</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XSEDE-Slide-Template-v1.3</vt:lpstr>
      <vt:lpstr>XSEDE TAS  Scientific Impact Framework</vt:lpstr>
      <vt:lpstr>Requirements</vt:lpstr>
      <vt:lpstr>Problem</vt:lpstr>
      <vt:lpstr>Background and Related Efforts</vt:lpstr>
      <vt:lpstr>Approach</vt:lpstr>
      <vt:lpstr>Data Aquisition</vt:lpstr>
      <vt:lpstr>Metrics</vt:lpstr>
      <vt:lpstr>Metrics</vt:lpstr>
      <vt:lpstr>Metrics h-index</vt:lpstr>
      <vt:lpstr>Metrics Cont’d</vt:lpstr>
      <vt:lpstr>Metrics Cont’d</vt:lpstr>
      <vt:lpstr>Design</vt:lpstr>
      <vt:lpstr>Implementation</vt:lpstr>
      <vt:lpstr>Progress and Status</vt:lpstr>
      <vt:lpstr>Access: Rest Services – Db – Web Interface</vt:lpstr>
      <vt:lpstr>Status – in general</vt:lpstr>
      <vt:lpstr>Status – XD related only</vt:lpstr>
      <vt:lpstr>Future Plans</vt:lpstr>
      <vt:lpstr>Lessons learned</vt:lpstr>
    </vt:vector>
  </TitlesOfParts>
  <Manager/>
  <Company>Indiana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Impact</dc:title>
  <dc:subject/>
  <dc:creator>Gregor von Laszewski</dc:creator>
  <cp:keywords/>
  <dc:description/>
  <cp:lastModifiedBy>Gregor von Laszewski</cp:lastModifiedBy>
  <cp:revision>255</cp:revision>
  <cp:lastPrinted>2005-07-14T15:23:10Z</cp:lastPrinted>
  <dcterms:created xsi:type="dcterms:W3CDTF">2011-09-25T20:52:10Z</dcterms:created>
  <dcterms:modified xsi:type="dcterms:W3CDTF">2013-07-21T18:15:16Z</dcterms:modified>
  <cp:category/>
</cp:coreProperties>
</file>