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3"/>
  </p:notesMasterIdLst>
  <p:sldIdLst>
    <p:sldId id="267" r:id="rId2"/>
    <p:sldId id="365" r:id="rId3"/>
    <p:sldId id="373" r:id="rId4"/>
    <p:sldId id="366" r:id="rId5"/>
    <p:sldId id="367" r:id="rId6"/>
    <p:sldId id="368" r:id="rId7"/>
    <p:sldId id="370" r:id="rId8"/>
    <p:sldId id="375" r:id="rId9"/>
    <p:sldId id="428" r:id="rId10"/>
    <p:sldId id="376" r:id="rId11"/>
    <p:sldId id="378" r:id="rId12"/>
    <p:sldId id="379" r:id="rId13"/>
    <p:sldId id="382" r:id="rId14"/>
    <p:sldId id="383" r:id="rId15"/>
    <p:sldId id="432" r:id="rId16"/>
    <p:sldId id="431" r:id="rId17"/>
    <p:sldId id="426" r:id="rId18"/>
    <p:sldId id="427" r:id="rId19"/>
    <p:sldId id="396" r:id="rId20"/>
    <p:sldId id="380" r:id="rId21"/>
    <p:sldId id="429" r:id="rId22"/>
    <p:sldId id="430" r:id="rId23"/>
    <p:sldId id="381" r:id="rId24"/>
    <p:sldId id="387" r:id="rId25"/>
    <p:sldId id="388" r:id="rId26"/>
    <p:sldId id="389" r:id="rId27"/>
    <p:sldId id="390" r:id="rId28"/>
    <p:sldId id="391" r:id="rId29"/>
    <p:sldId id="392" r:id="rId30"/>
    <p:sldId id="393" r:id="rId31"/>
    <p:sldId id="3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9" autoAdjust="0"/>
    <p:restoredTop sz="89293" autoAdjust="0"/>
  </p:normalViewPr>
  <p:slideViewPr>
    <p:cSldViewPr>
      <p:cViewPr varScale="1">
        <p:scale>
          <a:sx n="106" d="100"/>
          <a:sy n="106" d="100"/>
        </p:scale>
        <p:origin x="-58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7/18/2010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DB245-671E-4234-BBCA-8FBF74F52D2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4EB5F-A47C-F64F-B8EF-79CE957917F9}" type="slidenum">
              <a:rPr lang="en-US">
                <a:solidFill>
                  <a:prstClr val="black"/>
                </a:solidFill>
              </a:rPr>
              <a:pPr/>
              <a:t>20</a:t>
            </a:fld>
            <a:endParaRPr lang="en-US">
              <a:solidFill>
                <a:prstClr val="black"/>
              </a:solidFill>
            </a:endParaRPr>
          </a:p>
        </p:txBody>
      </p:sp>
      <p:sp>
        <p:nvSpPr>
          <p:cNvPr id="61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3FFBF0-5B59-A941-80B4-A270196D1D08}" type="slidenum">
              <a:rPr lang="en-US">
                <a:solidFill>
                  <a:prstClr val="black"/>
                </a:solidFill>
              </a:rPr>
              <a:pPr/>
              <a:t>23</a:t>
            </a:fld>
            <a:endParaRPr lang="en-US">
              <a:solidFill>
                <a:prstClr val="black"/>
              </a:solidFill>
            </a:endParaRPr>
          </a:p>
        </p:txBody>
      </p:sp>
      <p:sp>
        <p:nvSpPr>
          <p:cNvPr id="81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4B06AE82-870D-8043-8C0D-FF11F15B0613}" type="datetime1">
              <a:rPr lang="en-US" smtClean="0">
                <a:solidFill>
                  <a:prstClr val="black">
                    <a:tint val="75000"/>
                  </a:prstClr>
                </a:solidFill>
              </a:rPr>
              <a:pPr/>
              <a:t>7/18/2010</a:t>
            </a:fld>
            <a:endParaRPr lang="en-GB">
              <a:solidFill>
                <a:prstClr val="black">
                  <a:tint val="75000"/>
                </a:prstClr>
              </a:solidFill>
            </a:endParaRPr>
          </a:p>
        </p:txBody>
      </p:sp>
      <p:sp>
        <p:nvSpPr>
          <p:cNvPr id="5" name="Footer Placeholder 4"/>
          <p:cNvSpPr>
            <a:spLocks noGrp="1"/>
          </p:cNvSpPr>
          <p:nvPr>
            <p:ph type="ftr" idx="11"/>
          </p:nvPr>
        </p:nvSpPr>
        <p:spPr>
          <a:xfrm>
            <a:off x="3127375" y="6246813"/>
            <a:ext cx="2895600" cy="473075"/>
          </a:xfrm>
        </p:spPr>
        <p:txBody>
          <a:bodyPr/>
          <a:lstStyle>
            <a:lvl1pPr>
              <a:defRPr/>
            </a:lvl1pPr>
          </a:lstStyle>
          <a:p>
            <a:r>
              <a:rPr lang="en-US" smtClean="0">
                <a:solidFill>
                  <a:prstClr val="black">
                    <a:tint val="75000"/>
                  </a:prstClr>
                </a:solidFill>
              </a:rPr>
              <a:t>http://futuregrid.org</a:t>
            </a:r>
            <a:endParaRPr lang="en-GB">
              <a:solidFill>
                <a:prstClr val="black">
                  <a:tint val="75000"/>
                </a:prstClr>
              </a:solidFill>
            </a:endParaRPr>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14" cstate="print"/>
          <a:stretch>
            <a:fillRect/>
          </a:stretch>
        </p:blipFill>
        <p:spPr>
          <a:xfrm>
            <a:off x="0" y="0"/>
            <a:ext cx="1600200" cy="1540764"/>
          </a:xfrm>
          <a:prstGeom prst="rect">
            <a:avLst/>
          </a:prstGeom>
        </p:spPr>
      </p:pic>
      <p:sp>
        <p:nvSpPr>
          <p:cNvPr id="2" name="Title Placeholder 1"/>
          <p:cNvSpPr>
            <a:spLocks noGrp="1"/>
          </p:cNvSpPr>
          <p:nvPr>
            <p:ph type="title"/>
          </p:nvPr>
        </p:nvSpPr>
        <p:spPr>
          <a:xfrm>
            <a:off x="5334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7/18/2010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dirty="0" smtClean="0"/>
              <a:t>FutureGrid</a:t>
            </a:r>
            <a:endParaRPr lang="en-US" sz="4000" dirty="0"/>
          </a:p>
        </p:txBody>
      </p:sp>
      <p:sp>
        <p:nvSpPr>
          <p:cNvPr id="3" name="Subtitle 2"/>
          <p:cNvSpPr>
            <a:spLocks noGrp="1"/>
          </p:cNvSpPr>
          <p:nvPr>
            <p:ph type="subTitle" idx="1"/>
          </p:nvPr>
        </p:nvSpPr>
        <p:spPr>
          <a:xfrm>
            <a:off x="0" y="1905000"/>
            <a:ext cx="9144000" cy="2743200"/>
          </a:xfrm>
        </p:spPr>
        <p:txBody>
          <a:bodyPr>
            <a:noAutofit/>
          </a:bodyPr>
          <a:lstStyle/>
          <a:p>
            <a:r>
              <a:rPr lang="en-US" sz="2400" b="1" dirty="0" smtClean="0"/>
              <a:t>TeraGrid Science Advisory Board</a:t>
            </a:r>
            <a:endParaRPr lang="en-US" sz="2400" b="1" dirty="0" smtClean="0"/>
          </a:p>
          <a:p>
            <a:r>
              <a:rPr lang="en-US" sz="2400" b="1" dirty="0" smtClean="0"/>
              <a:t>San Diego CA</a:t>
            </a:r>
            <a:r>
              <a:rPr lang="en-US" sz="2400" b="1" dirty="0" smtClean="0"/>
              <a:t/>
            </a:r>
            <a:br>
              <a:rPr lang="en-US" sz="2400" b="1" dirty="0" smtClean="0"/>
            </a:br>
            <a:r>
              <a:rPr lang="en-US" sz="2400" b="1" dirty="0" smtClean="0"/>
              <a:t>July </a:t>
            </a:r>
            <a:r>
              <a:rPr lang="en-US" sz="2400" b="1" dirty="0" smtClean="0"/>
              <a:t>19 </a:t>
            </a:r>
            <a:r>
              <a:rPr lang="en-US" sz="2400" b="1" dirty="0" smtClean="0"/>
              <a:t>2010</a:t>
            </a:r>
            <a:endParaRPr lang="it-IT" sz="2400" b="1" dirty="0" smtClean="0"/>
          </a:p>
        </p:txBody>
      </p:sp>
      <p:sp>
        <p:nvSpPr>
          <p:cNvPr id="5" name="Subtitle 2"/>
          <p:cNvSpPr txBox="1">
            <a:spLocks/>
          </p:cNvSpPr>
          <p:nvPr/>
        </p:nvSpPr>
        <p:spPr>
          <a:xfrm>
            <a:off x="0" y="3276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on FutureGrid</a:t>
            </a:r>
            <a:endParaRPr lang="en-US" dirty="0"/>
          </a:p>
        </p:txBody>
      </p:sp>
      <p:sp>
        <p:nvSpPr>
          <p:cNvPr id="3" name="Content Placeholder 2"/>
          <p:cNvSpPr>
            <a:spLocks noGrp="1"/>
          </p:cNvSpPr>
          <p:nvPr>
            <p:ph idx="1"/>
          </p:nvPr>
        </p:nvSpPr>
        <p:spPr>
          <a:xfrm>
            <a:off x="0" y="1600200"/>
            <a:ext cx="9144000" cy="4800600"/>
          </a:xfrm>
        </p:spPr>
        <p:txBody>
          <a:bodyPr>
            <a:normAutofit fontScale="85000" lnSpcReduction="1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supporting online </a:t>
            </a:r>
            <a:r>
              <a:rPr lang="en-US" dirty="0" smtClean="0"/>
              <a:t>laboratories</a:t>
            </a:r>
          </a:p>
          <a:p>
            <a:r>
              <a:rPr lang="en-US" dirty="0" smtClean="0"/>
              <a:t>Will support 200 students in NCSA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err="1" smtClean="0">
                <a:solidFill>
                  <a:srgbClr val="FF0000"/>
                </a:solidFill>
              </a:rPr>
              <a:t>Teragrid</a:t>
            </a:r>
            <a:r>
              <a:rPr lang="en-US" dirty="0" smtClean="0">
                <a:solidFill>
                  <a:srgbClr val="FF0000"/>
                </a:solidFill>
              </a:rPr>
              <a:t> ‘10 </a:t>
            </a:r>
            <a:r>
              <a:rPr lang="en-US" dirty="0" smtClean="0"/>
              <a:t>“Cloud </a:t>
            </a:r>
            <a:r>
              <a:rPr lang="en-US" dirty="0" smtClean="0"/>
              <a:t>technologies, data-intensive science and the </a:t>
            </a:r>
            <a:r>
              <a:rPr lang="en-US" dirty="0" smtClean="0"/>
              <a:t>TG”; </a:t>
            </a:r>
            <a:r>
              <a:rPr lang="en-US" dirty="0" err="1" smtClean="0"/>
              <a:t>CloudCom</a:t>
            </a:r>
            <a:r>
              <a:rPr lang="en-US" dirty="0" smtClean="0"/>
              <a:t> conference tutorials Nov 3-Dec 3</a:t>
            </a:r>
          </a:p>
          <a:p>
            <a:r>
              <a:rPr lang="en-US" dirty="0" smtClean="0"/>
              <a:t>Experimental class use fall semester at Indiana and Florida</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FutureGrid Software Architecture</a:t>
            </a:r>
            <a:endParaRPr lang="en-US" dirty="0"/>
          </a:p>
        </p:txBody>
      </p:sp>
      <p:sp>
        <p:nvSpPr>
          <p:cNvPr id="3" name="Content Placeholder 2"/>
          <p:cNvSpPr>
            <a:spLocks noGrp="1"/>
          </p:cNvSpPr>
          <p:nvPr>
            <p:ph idx="1"/>
          </p:nvPr>
        </p:nvSpPr>
        <p:spPr>
          <a:xfrm>
            <a:off x="152400" y="1066800"/>
            <a:ext cx="8991600" cy="5791200"/>
          </a:xfrm>
        </p:spPr>
        <p:txBody>
          <a:bodyPr>
            <a:normAutofit fontScale="77500" lnSpcReduction="20000"/>
          </a:bodyPr>
          <a:lstStyle/>
          <a:p>
            <a:r>
              <a:rPr lang="en-US" dirty="0" smtClean="0"/>
              <a:t>Flexible Architecture allows one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eventually be </a:t>
            </a:r>
            <a:r>
              <a:rPr lang="en-US" dirty="0" smtClean="0">
                <a:solidFill>
                  <a:srgbClr val="FF0000"/>
                </a:solidFill>
              </a:rPr>
              <a:t>supported </a:t>
            </a:r>
            <a:r>
              <a:rPr lang="en-US" dirty="0" smtClean="0"/>
              <a:t>at </a:t>
            </a:r>
            <a:r>
              <a:rPr lang="en-US" dirty="0" smtClean="0"/>
              <a:t>“TeraGrid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II, MapReduce, </a:t>
            </a:r>
            <a:r>
              <a:rPr lang="en-US" dirty="0" err="1" smtClean="0"/>
              <a:t>Bigtable</a:t>
            </a:r>
            <a:r>
              <a:rPr lang="en-US" dirty="0" smtClean="0"/>
              <a:t> …..</a:t>
            </a:r>
          </a:p>
          <a:p>
            <a:pPr lvl="1"/>
            <a:r>
              <a:rPr lang="en-US" dirty="0" smtClean="0">
                <a:solidFill>
                  <a:srgbClr val="FF0000"/>
                </a:solidFill>
              </a:rPr>
              <a:t>Will accumulate </a:t>
            </a:r>
            <a:r>
              <a:rPr lang="en-US" dirty="0" smtClean="0">
                <a:solidFill>
                  <a:srgbClr val="FF0000"/>
                </a:solidFill>
              </a:rPr>
              <a:t>more supported </a:t>
            </a:r>
            <a:r>
              <a:rPr lang="en-US" dirty="0" smtClean="0">
                <a:solidFill>
                  <a:srgbClr val="FF0000"/>
                </a:solidFill>
              </a:rPr>
              <a:t>software as system used!</a:t>
            </a:r>
            <a:endParaRPr lang="en-US" dirty="0" smtClean="0">
              <a:solidFill>
                <a:srgbClr val="FF0000"/>
              </a:solidFill>
            </a:endParaRPr>
          </a:p>
          <a:p>
            <a:r>
              <a:rPr lang="en-US" dirty="0" smtClean="0"/>
              <a:t>Will support links to external clouds, GPU clusters etc.</a:t>
            </a:r>
          </a:p>
          <a:p>
            <a:pPr lvl="1"/>
            <a:r>
              <a:rPr lang="en-US" dirty="0" smtClean="0"/>
              <a:t>Grid5000 initial highlight with OGF29 Hadoop deployment over Grid5000 and FutureGrid</a:t>
            </a:r>
          </a:p>
          <a:p>
            <a:pPr lvl="1"/>
            <a:r>
              <a:rPr lang="en-US" dirty="0" smtClean="0">
                <a:solidFill>
                  <a:srgbClr val="FF0000"/>
                </a:solidFill>
              </a:rPr>
              <a:t>Interested in </a:t>
            </a:r>
            <a:r>
              <a:rPr lang="en-US" dirty="0" smtClean="0">
                <a:solidFill>
                  <a:srgbClr val="FF0000"/>
                </a:solidFill>
              </a:rPr>
              <a:t>more external system collaborators!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11</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914400"/>
          </a:xfrm>
        </p:spPr>
        <p:txBody>
          <a:bodyPr/>
          <a:lstStyle/>
          <a:p>
            <a:r>
              <a:rPr lang="en-US" dirty="0" smtClean="0"/>
              <a:t>Software Components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dirty="0" smtClean="0">
                <a:solidFill>
                  <a:srgbClr val="FF0000"/>
                </a:solidFill>
              </a:rPr>
              <a:t>Experiment</a:t>
            </a:r>
            <a:r>
              <a:rPr lang="en-US" dirty="0" smtClean="0"/>
              <a:t> </a:t>
            </a:r>
            <a:r>
              <a:rPr lang="en-US"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 Examples</a:t>
            </a:r>
            <a:endParaRPr lang="en-US" dirty="0"/>
          </a:p>
        </p:txBody>
      </p:sp>
      <p:sp>
        <p:nvSpPr>
          <p:cNvPr id="3" name="Content Placeholder 2"/>
          <p:cNvSpPr>
            <a:spLocks noGrp="1"/>
          </p:cNvSpPr>
          <p:nvPr>
            <p:ph idx="1"/>
          </p:nvPr>
        </p:nvSpPr>
        <p:spPr>
          <a:xfrm>
            <a:off x="228600" y="1600200"/>
            <a:ext cx="8915400" cy="4525963"/>
          </a:xfrm>
        </p:spPr>
        <p:txBody>
          <a:bodyPr>
            <a:normAutofit fontScale="85000" lnSpcReduction="10000"/>
          </a:bodyPr>
          <a:lstStyle/>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a:t>
            </a:r>
            <a:r>
              <a:rPr lang="en-US" dirty="0" smtClean="0"/>
              <a:t>first Linux and then Windows</a:t>
            </a:r>
          </a:p>
          <a:p>
            <a:r>
              <a:rPr lang="en-US" dirty="0" smtClean="0"/>
              <a:t>Give </a:t>
            </a:r>
            <a:r>
              <a:rPr lang="en-US" dirty="0" smtClean="0"/>
              <a:t>me a Hadoop environment with 160 nodes</a:t>
            </a:r>
          </a:p>
          <a:p>
            <a:r>
              <a:rPr lang="en-US" dirty="0" smtClean="0"/>
              <a:t>Give me a 1000 BLAST instances linked to Grid5000</a:t>
            </a:r>
          </a:p>
          <a:p>
            <a:endParaRPr lang="en-US" dirty="0" smtClean="0"/>
          </a:p>
          <a:p>
            <a:r>
              <a:rPr lang="en-US" dirty="0" smtClean="0"/>
              <a:t>Run my application on Hadoop, Dryad, Amazon and Azure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14</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dirty="0" smtClean="0"/>
              <a:t>Security Issues</a:t>
            </a:r>
            <a:endParaRPr lang="en-US" dirty="0"/>
          </a:p>
        </p:txBody>
      </p:sp>
      <p:sp>
        <p:nvSpPr>
          <p:cNvPr id="3" name="Content Placeholder 2"/>
          <p:cNvSpPr>
            <a:spLocks noGrp="1"/>
          </p:cNvSpPr>
          <p:nvPr>
            <p:ph idx="1"/>
          </p:nvPr>
        </p:nvSpPr>
        <p:spPr>
          <a:xfrm>
            <a:off x="152400" y="1143000"/>
            <a:ext cx="8839200" cy="5562600"/>
          </a:xfrm>
        </p:spPr>
        <p:txBody>
          <a:bodyPr>
            <a:normAutofit lnSpcReduction="10000"/>
          </a:bodyPr>
          <a:lstStyle/>
          <a:p>
            <a:r>
              <a:rPr lang="en-US" sz="2400" dirty="0" smtClean="0"/>
              <a:t>Need to provide dynamic flexible usability and preserve  system security</a:t>
            </a:r>
          </a:p>
          <a:p>
            <a:r>
              <a:rPr lang="en-US" sz="2400" dirty="0" smtClean="0"/>
              <a:t>Still evolving process but initial approach involves </a:t>
            </a:r>
          </a:p>
          <a:p>
            <a:r>
              <a:rPr lang="en-US" sz="2400" dirty="0" smtClean="0"/>
              <a:t>Encouraging use of “</a:t>
            </a:r>
            <a:r>
              <a:rPr lang="en-US" sz="2400" dirty="0" smtClean="0">
                <a:solidFill>
                  <a:srgbClr val="FF0000"/>
                </a:solidFill>
              </a:rPr>
              <a:t>as a Service</a:t>
            </a:r>
            <a:r>
              <a:rPr lang="en-US" sz="2400" dirty="0" smtClean="0"/>
              <a:t>” approach e.g. “Database as a Software” not “Database in your image”; clearly possible for some cases as in “Hadoop as a  Service”</a:t>
            </a:r>
          </a:p>
          <a:p>
            <a:pPr lvl="1"/>
            <a:r>
              <a:rPr lang="en-US" sz="2000" dirty="0" smtClean="0"/>
              <a:t>Commercial clouds use </a:t>
            </a:r>
            <a:r>
              <a:rPr lang="en-US" sz="2000" dirty="0" err="1" smtClean="0">
                <a:solidFill>
                  <a:srgbClr val="FF0000"/>
                </a:solidFill>
              </a:rPr>
              <a:t>aaS</a:t>
            </a:r>
            <a:r>
              <a:rPr lang="en-US" sz="2000" dirty="0" smtClean="0"/>
              <a:t> for database, queues, tables, storage …..</a:t>
            </a:r>
            <a:endParaRPr lang="en-US" sz="2000" dirty="0" smtClean="0"/>
          </a:p>
          <a:p>
            <a:pPr lvl="1"/>
            <a:r>
              <a:rPr lang="en-US" sz="2000" dirty="0" smtClean="0"/>
              <a:t>Makes complexity linear in #features rather than exponential if need to support all images with or without all features</a:t>
            </a:r>
          </a:p>
          <a:p>
            <a:r>
              <a:rPr lang="en-US" sz="2400" dirty="0" smtClean="0"/>
              <a:t>Have a </a:t>
            </a:r>
            <a:r>
              <a:rPr lang="en-US" sz="2400" dirty="0" smtClean="0">
                <a:solidFill>
                  <a:srgbClr val="FF0000"/>
                </a:solidFill>
              </a:rPr>
              <a:t>suite of vetted images </a:t>
            </a:r>
            <a:r>
              <a:rPr lang="en-US" sz="2400" dirty="0" smtClean="0"/>
              <a:t>that can be used by users with suitable roles</a:t>
            </a:r>
          </a:p>
          <a:p>
            <a:pPr lvl="1"/>
            <a:r>
              <a:rPr lang="en-US" sz="2000" dirty="0" smtClean="0"/>
              <a:t>Typically do not allow root access; can be VM or not VM based</a:t>
            </a:r>
          </a:p>
          <a:p>
            <a:pPr lvl="1"/>
            <a:r>
              <a:rPr lang="en-US" sz="2000" dirty="0" smtClean="0"/>
              <a:t>Can create images and requested that they be vetted</a:t>
            </a:r>
          </a:p>
          <a:p>
            <a:r>
              <a:rPr lang="en-US" sz="2400" dirty="0" smtClean="0"/>
              <a:t>“</a:t>
            </a:r>
            <a:r>
              <a:rPr lang="en-US" sz="2400" dirty="0" smtClean="0">
                <a:solidFill>
                  <a:srgbClr val="FF0000"/>
                </a:solidFill>
              </a:rPr>
              <a:t>Dangerous images</a:t>
            </a:r>
            <a:r>
              <a:rPr lang="en-US" sz="2400" dirty="0" smtClean="0"/>
              <a:t>” (e.g. allow root access) use VM’s and network isolation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57826" cy="1143000"/>
          </a:xfrm>
        </p:spPr>
        <p:txBody>
          <a:bodyPr>
            <a:normAutofit fontScale="90000"/>
          </a:bodyPr>
          <a:lstStyle/>
          <a:p>
            <a:r>
              <a:rPr lang="en-US" dirty="0" smtClean="0"/>
              <a:t>Image Creation Process</a:t>
            </a:r>
            <a:endParaRPr lang="en-US" dirty="0"/>
          </a:p>
        </p:txBody>
      </p:sp>
      <p:sp>
        <p:nvSpPr>
          <p:cNvPr id="3" name="Content Placeholder 2"/>
          <p:cNvSpPr>
            <a:spLocks noGrp="1"/>
          </p:cNvSpPr>
          <p:nvPr>
            <p:ph idx="1"/>
          </p:nvPr>
        </p:nvSpPr>
        <p:spPr>
          <a:xfrm>
            <a:off x="457200" y="1600200"/>
            <a:ext cx="3637756" cy="5222831"/>
          </a:xfrm>
        </p:spPr>
        <p:txBody>
          <a:bodyPr>
            <a:normAutofit fontScale="47500" lnSpcReduction="20000"/>
          </a:bodyPr>
          <a:lstStyle/>
          <a:p>
            <a:r>
              <a:rPr lang="en-US" dirty="0" smtClean="0"/>
              <a:t>Creating deployable image</a:t>
            </a:r>
          </a:p>
          <a:p>
            <a:pPr lvl="1"/>
            <a:r>
              <a:rPr lang="en-US" dirty="0" smtClean="0"/>
              <a:t>User chooses one base mages </a:t>
            </a:r>
          </a:p>
          <a:p>
            <a:pPr lvl="1"/>
            <a:r>
              <a:rPr lang="en-US" dirty="0" smtClean="0"/>
              <a:t>User decides who can access the image;  what additional software is on the image</a:t>
            </a:r>
          </a:p>
          <a:p>
            <a:pPr lvl="1"/>
            <a:r>
              <a:rPr lang="en-US" dirty="0" smtClean="0"/>
              <a:t>Image gets generated; updated; and verified</a:t>
            </a:r>
          </a:p>
          <a:p>
            <a:r>
              <a:rPr lang="en-US" dirty="0" smtClean="0"/>
              <a:t>Image gets deployed</a:t>
            </a:r>
          </a:p>
          <a:p>
            <a:r>
              <a:rPr lang="en-US" dirty="0" smtClean="0"/>
              <a:t>Deployed image gets continuously</a:t>
            </a:r>
          </a:p>
          <a:p>
            <a:pPr lvl="1"/>
            <a:r>
              <a:rPr lang="en-US" dirty="0" smtClean="0"/>
              <a:t>Updated; and verified</a:t>
            </a:r>
          </a:p>
          <a:p>
            <a:endParaRPr lang="en-US" dirty="0" smtClean="0"/>
          </a:p>
          <a:p>
            <a:r>
              <a:rPr lang="en-US" dirty="0" smtClean="0"/>
              <a:t>Note: Due to security requirement an image must be customized with authorization mechanism</a:t>
            </a:r>
          </a:p>
          <a:p>
            <a:pPr lvl="1"/>
            <a:r>
              <a:rPr lang="en-US" dirty="0" smtClean="0"/>
              <a:t>We are not creating </a:t>
            </a:r>
            <a:r>
              <a:rPr lang="en-US" dirty="0" err="1" smtClean="0"/>
              <a:t>NxN</a:t>
            </a:r>
            <a:r>
              <a:rPr lang="en-US" dirty="0" smtClean="0"/>
              <a:t> images as many users will only need the base image</a:t>
            </a:r>
          </a:p>
          <a:p>
            <a:pPr lvl="1"/>
            <a:r>
              <a:rPr lang="en-US" dirty="0" smtClean="0"/>
              <a:t>Administrators will use the same process to create the images that are vetted by them</a:t>
            </a:r>
          </a:p>
          <a:p>
            <a:pPr lvl="1"/>
            <a:r>
              <a:rPr lang="en-US" dirty="0" smtClean="0"/>
              <a:t>An image gets customized through integration via a CMS process</a:t>
            </a:r>
          </a:p>
        </p:txBody>
      </p:sp>
      <p:pic>
        <p:nvPicPr>
          <p:cNvPr id="4" name="Picture 3"/>
          <p:cNvPicPr>
            <a:picLocks noChangeAspect="1"/>
          </p:cNvPicPr>
          <p:nvPr/>
        </p:nvPicPr>
        <p:blipFill>
          <a:blip r:embed="rId3" cstate="print"/>
          <a:stretch>
            <a:fillRect/>
          </a:stretch>
        </p:blipFill>
        <p:spPr>
          <a:xfrm>
            <a:off x="4094956" y="0"/>
            <a:ext cx="5049043" cy="6823031"/>
          </a:xfrm>
          <a:prstGeom prst="rect">
            <a:avLst/>
          </a:prstGeom>
        </p:spPr>
      </p:pic>
      <p:sp>
        <p:nvSpPr>
          <p:cNvPr id="5" name="Slide Number Placeholder 4"/>
          <p:cNvSpPr>
            <a:spLocks noGrp="1"/>
          </p:cNvSpPr>
          <p:nvPr>
            <p:ph type="sldNum" sz="quarter" idx="12"/>
          </p:nvPr>
        </p:nvSpPr>
        <p:spPr/>
        <p:txBody>
          <a:bodyPr/>
          <a:lstStyle/>
          <a:p>
            <a:fld id="{742408D8-B790-1A40-8CE9-D315C970A69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a:t>
            </a:r>
            <a:endParaRPr lang="en-US" sz="3400" dirty="0" smtClean="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33400" y="0"/>
            <a:ext cx="8819938" cy="6858001"/>
          </a:xfrm>
          <a:prstGeom prst="rect">
            <a:avLst/>
          </a:prstGeom>
          <a:noFill/>
          <a:ln w="9525">
            <a:noFill/>
            <a:miter lim="800000"/>
            <a:headEnd/>
            <a:tailEnd/>
          </a:ln>
          <a:effectLst/>
        </p:spPr>
      </p:pic>
      <p:cxnSp>
        <p:nvCxnSpPr>
          <p:cNvPr id="21" name="Straight Connector 20"/>
          <p:cNvCxnSpPr/>
          <p:nvPr/>
        </p:nvCxnSpPr>
        <p:spPr>
          <a:xfrm rot="5400000" flipH="1" flipV="1">
            <a:off x="4572000" y="-1"/>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smtClean="0"/>
              <a:t>FutureGrid Interaction with Commercial Clouds</a:t>
            </a:r>
            <a:endParaRPr lang="en-US" dirty="0"/>
          </a:p>
        </p:txBody>
      </p:sp>
      <p:sp>
        <p:nvSpPr>
          <p:cNvPr id="6" name="Content Placeholder 5"/>
          <p:cNvSpPr>
            <a:spLocks noGrp="1"/>
          </p:cNvSpPr>
          <p:nvPr>
            <p:ph idx="1"/>
          </p:nvPr>
        </p:nvSpPr>
        <p:spPr>
          <a:xfrm>
            <a:off x="0" y="1447800"/>
            <a:ext cx="9144000" cy="5410200"/>
          </a:xfrm>
        </p:spPr>
        <p:txBody>
          <a:bodyPr>
            <a:normAutofit fontScale="70000" lnSpcReduction="20000"/>
          </a:bodyPr>
          <a:lstStyle/>
          <a:p>
            <a:pPr marL="514350" indent="-514350">
              <a:buFont typeface="+mj-lt"/>
              <a:buAutoNum type="alphaLcPeriod"/>
            </a:pPr>
            <a:r>
              <a:rPr lang="en-US" dirty="0" smtClean="0"/>
              <a:t>We support experiments that </a:t>
            </a:r>
            <a:r>
              <a:rPr lang="en-US" dirty="0" smtClean="0">
                <a:solidFill>
                  <a:srgbClr val="FF0000"/>
                </a:solidFill>
              </a:rPr>
              <a:t>link Commercial Clouds and FutureGrid </a:t>
            </a:r>
            <a:r>
              <a:rPr lang="en-US" dirty="0" smtClean="0"/>
              <a:t>experiments with one or more workflow environments and portal technology  installed to link components across these platforms</a:t>
            </a:r>
          </a:p>
          <a:p>
            <a:pPr marL="514350" indent="-514350" fontAlgn="t">
              <a:buFont typeface="+mj-lt"/>
              <a:buAutoNum type="alphaLcPeriod"/>
            </a:pPr>
            <a:r>
              <a:rPr lang="en-US" dirty="0" smtClean="0"/>
              <a:t>We support </a:t>
            </a:r>
            <a:r>
              <a:rPr lang="en-US" dirty="0" smtClean="0">
                <a:solidFill>
                  <a:srgbClr val="FF0000"/>
                </a:solidFill>
              </a:rPr>
              <a:t>environments on FutureGrid that are similar to Commercial Clouds</a:t>
            </a:r>
            <a:r>
              <a:rPr lang="en-US" dirty="0" smtClean="0"/>
              <a:t> and natural for performance and functionality comparisons. </a:t>
            </a:r>
          </a:p>
          <a:p>
            <a:pPr marL="1028700" lvl="1" indent="-571500" fontAlgn="t">
              <a:buFont typeface="+mj-lt"/>
              <a:buAutoNum type="romanLcPeriod"/>
            </a:pPr>
            <a:r>
              <a:rPr lang="en-US" sz="3200" dirty="0" smtClean="0"/>
              <a:t>These can both be used to prepare for using Commercial Clouds and as the most likely starting point for porting to them (item c below). </a:t>
            </a:r>
          </a:p>
          <a:p>
            <a:pPr marL="1028700" lvl="1" indent="-571500" fontAlgn="t">
              <a:buFont typeface="+mj-lt"/>
              <a:buAutoNum type="romanLcPeriod"/>
            </a:pPr>
            <a:r>
              <a:rPr lang="en-US" sz="3200" dirty="0" smtClean="0"/>
              <a:t>One example would be support of MapReduce-like environments on FutureGrid including Hadoop on Linux and Dryad on Windows HPCS which are already part of FutureGrid portfolio of supported software.</a:t>
            </a:r>
          </a:p>
          <a:p>
            <a:pPr marL="514350" indent="-514350" fontAlgn="t">
              <a:buFont typeface="+mj-lt"/>
              <a:buAutoNum type="alphaLcPeriod"/>
            </a:pPr>
            <a:r>
              <a:rPr lang="en-US" dirty="0" smtClean="0"/>
              <a:t>We develop expertise and support </a:t>
            </a:r>
            <a:r>
              <a:rPr lang="en-US" dirty="0" smtClean="0">
                <a:solidFill>
                  <a:srgbClr val="FF0000"/>
                </a:solidFill>
              </a:rPr>
              <a:t>porting</a:t>
            </a:r>
            <a:r>
              <a:rPr lang="en-US" dirty="0" smtClean="0"/>
              <a:t> to Commercial Clouds from other Windows or Linux environments</a:t>
            </a:r>
          </a:p>
          <a:p>
            <a:pPr marL="514350" indent="-514350" fontAlgn="t">
              <a:buFont typeface="+mj-lt"/>
              <a:buAutoNum type="alphaLcPeriod"/>
            </a:pPr>
            <a:r>
              <a:rPr lang="en-US" dirty="0" smtClean="0"/>
              <a:t>We support </a:t>
            </a:r>
            <a:r>
              <a:rPr lang="en-US" dirty="0" smtClean="0">
                <a:solidFill>
                  <a:srgbClr val="FF0000"/>
                </a:solidFill>
              </a:rPr>
              <a:t>comparisons between </a:t>
            </a:r>
            <a:r>
              <a:rPr lang="en-US" dirty="0" smtClean="0"/>
              <a:t>and </a:t>
            </a:r>
            <a:r>
              <a:rPr lang="en-US" dirty="0" smtClean="0">
                <a:solidFill>
                  <a:srgbClr val="FF0000"/>
                </a:solidFill>
              </a:rPr>
              <a:t>integration of </a:t>
            </a:r>
            <a:r>
              <a:rPr lang="en-US" dirty="0" smtClean="0"/>
              <a:t>multiple </a:t>
            </a:r>
            <a:r>
              <a:rPr lang="en-US" dirty="0" smtClean="0">
                <a:solidFill>
                  <a:srgbClr val="FF0000"/>
                </a:solidFill>
              </a:rPr>
              <a:t>commercial Cloud</a:t>
            </a:r>
            <a:r>
              <a:rPr lang="en-US" dirty="0" smtClean="0"/>
              <a:t> environments -- especially Amazon and Azure in the immediate future </a:t>
            </a:r>
          </a:p>
          <a:p>
            <a:pPr marL="514350" indent="-514350" fontAlgn="t">
              <a:buFont typeface="+mj-lt"/>
              <a:buAutoNum type="alphaLcPeriod"/>
            </a:pPr>
            <a:r>
              <a:rPr lang="en-US" dirty="0" smtClean="0"/>
              <a:t>We develop </a:t>
            </a:r>
            <a:r>
              <a:rPr lang="en-US" dirty="0" smtClean="0">
                <a:solidFill>
                  <a:srgbClr val="FF0000"/>
                </a:solidFill>
              </a:rPr>
              <a:t>tutorials and expertise </a:t>
            </a:r>
            <a:r>
              <a:rPr lang="en-US" dirty="0" smtClean="0"/>
              <a:t>to help users move to Commercial Clouds from other environments.</a:t>
            </a:r>
          </a:p>
          <a:p>
            <a:pPr marL="514350" indent="-514350">
              <a:buFont typeface="+mj-lt"/>
              <a:buAutoNum type="alphaLcPeriod"/>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r>
              <a:rPr lang="en-US" sz="2800" dirty="0" smtClean="0"/>
              <a:t>       Support development of new applications and new middleware using Cloud, Grid and Parallel computing (Nimbus, Eucalyptus, </a:t>
            </a:r>
            <a:r>
              <a:rPr lang="en-US" sz="2800" dirty="0" err="1" smtClean="0"/>
              <a:t>Hadoop</a:t>
            </a:r>
            <a:r>
              <a:rPr lang="en-US" sz="2800" dirty="0" smtClean="0"/>
              <a:t>, </a:t>
            </a:r>
            <a:r>
              <a:rPr lang="en-US" sz="2800" dirty="0" err="1" smtClean="0"/>
              <a:t>Globus</a:t>
            </a:r>
            <a:r>
              <a:rPr lang="en-US" sz="2800" dirty="0" smtClean="0"/>
              <a:t>, Unicore, MPI, </a:t>
            </a:r>
            <a:r>
              <a:rPr lang="en-US" sz="2800" dirty="0" err="1" smtClean="0"/>
              <a:t>OpenMP</a:t>
            </a:r>
            <a:r>
              <a:rPr lang="en-US" sz="2800" dirty="0" smtClean="0"/>
              <a:t>. Linux, Windows …) looking at functionality, interoperability, performance </a:t>
            </a:r>
          </a:p>
          <a:p>
            <a:r>
              <a:rPr lang="en-US" sz="2800" dirty="0" smtClean="0"/>
              <a:t>Enable replicable experiments </a:t>
            </a:r>
            <a:r>
              <a:rPr lang="en-US" sz="2800" dirty="0" smtClean="0"/>
              <a:t>in computer </a:t>
            </a:r>
            <a:r>
              <a:rPr lang="en-US" sz="2800" dirty="0" smtClean="0"/>
              <a:t>science of grid </a:t>
            </a:r>
            <a:r>
              <a:rPr lang="en-US" sz="2800" dirty="0" smtClean="0"/>
              <a:t>and cloud computing</a:t>
            </a:r>
            <a:endParaRPr lang="en-US" sz="2800" dirty="0" smtClean="0"/>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June 2010 </a:t>
            </a:r>
            <a:r>
              <a:rPr lang="en-US" sz="2800" dirty="0" smtClean="0"/>
              <a:t>Initial users; </a:t>
            </a:r>
            <a:r>
              <a:rPr lang="en-US" sz="2800" b="1" dirty="0" smtClean="0"/>
              <a:t>September 2010 </a:t>
            </a:r>
            <a:r>
              <a:rPr lang="en-US" sz="2800" dirty="0" smtClean="0"/>
              <a:t>All hardware (except IU </a:t>
            </a:r>
            <a:r>
              <a:rPr lang="en-US" sz="2800" dirty="0" smtClean="0"/>
              <a:t>“shared </a:t>
            </a:r>
            <a:r>
              <a:rPr lang="en-US" sz="2800" dirty="0" smtClean="0"/>
              <a:t>memory </a:t>
            </a:r>
            <a:r>
              <a:rPr lang="en-US" sz="2800" dirty="0" smtClean="0"/>
              <a:t>system”) </a:t>
            </a:r>
            <a:r>
              <a:rPr lang="en-US" sz="2800" dirty="0" smtClean="0"/>
              <a:t>accepted and significant use starts; </a:t>
            </a:r>
            <a:r>
              <a:rPr lang="en-US" sz="2800" b="1" dirty="0" smtClean="0"/>
              <a:t>October 2011</a:t>
            </a:r>
            <a:r>
              <a:rPr lang="en-US" sz="28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RAIN: Dynamic </a:t>
            </a:r>
            <a:r>
              <a:rPr lang="en-US" dirty="0"/>
              <a:t>Provisioning </a:t>
            </a:r>
          </a:p>
        </p:txBody>
      </p:sp>
      <p:sp>
        <p:nvSpPr>
          <p:cNvPr id="3074" name="Rectangle 2"/>
          <p:cNvSpPr>
            <a:spLocks noGrp="1" noChangeArrowheads="1"/>
          </p:cNvSpPr>
          <p:nvPr>
            <p:ph type="body" idx="1"/>
          </p:nvPr>
        </p:nvSpPr>
        <p:spPr>
          <a:xfrm>
            <a:off x="228600" y="1371600"/>
            <a:ext cx="8763000" cy="5333999"/>
          </a:xfrm>
          <a:ln/>
        </p:spPr>
        <p:txBody>
          <a:bodyPr>
            <a:normAutofit fontScale="700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underlying system to support current user </a:t>
            </a:r>
            <a:r>
              <a:rPr lang="en-US" dirty="0" smtClean="0"/>
              <a:t>demands at different levels</a:t>
            </a:r>
            <a:endParaRPr lang="en-US" dirty="0"/>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Linux, Windows,</a:t>
            </a:r>
            <a:r>
              <a:rPr lang="en-US" dirty="0" smtClean="0"/>
              <a:t> </a:t>
            </a:r>
            <a:r>
              <a:rPr lang="en-US" dirty="0" err="1"/>
              <a:t>X</a:t>
            </a:r>
            <a:r>
              <a:rPr lang="en-US" dirty="0" err="1" smtClean="0"/>
              <a:t>en</a:t>
            </a:r>
            <a:r>
              <a:rPr lang="en-US" dirty="0"/>
              <a:t>,</a:t>
            </a:r>
            <a:r>
              <a:rPr lang="en-US" dirty="0" smtClean="0"/>
              <a:t> KVM, Nimbus</a:t>
            </a:r>
            <a:r>
              <a:rPr lang="en-US" dirty="0"/>
              <a:t>,</a:t>
            </a:r>
            <a:r>
              <a:rPr lang="en-US" dirty="0" smtClean="0"/>
              <a:t> Eucalyptus, Hadoop, Dryad</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Switching between Linux and Windows possible!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solidFill>
                  <a:srgbClr val="FF0000"/>
                </a:solidFill>
              </a:rPr>
              <a:t>Stateless</a:t>
            </a:r>
            <a:r>
              <a:rPr lang="en-US" dirty="0"/>
              <a:t> </a:t>
            </a:r>
            <a:r>
              <a:rPr lang="en-US" dirty="0" smtClean="0"/>
              <a:t>(means no “controversial” state) images: Defined as any node that that does not store permanent state, or configuration changes, software updates, etc.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Shorter </a:t>
            </a:r>
            <a:r>
              <a:rPr lang="en-US" dirty="0"/>
              <a:t>boot times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Pre-certified; easier </a:t>
            </a:r>
            <a:r>
              <a:rPr lang="en-US" dirty="0"/>
              <a:t>to maintain</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FF0000"/>
                </a:solidFill>
              </a:rPr>
              <a:t>Statefull </a:t>
            </a:r>
            <a:r>
              <a:rPr lang="en-US" dirty="0" smtClean="0"/>
              <a:t>installs: Defined as any node that has a mechanism to preserve its state, typically by means of a non-volatile disk drive. </a:t>
            </a:r>
            <a:endParaRPr lang="en-US" dirty="0"/>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Windows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Linux with custom features</a:t>
            </a:r>
            <a:endParaRPr lang="en-US" dirty="0"/>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FF0000"/>
                </a:solidFill>
              </a:rPr>
              <a:t>Encourage use of services: e.g. </a:t>
            </a:r>
            <a:r>
              <a:rPr lang="en-US" dirty="0" err="1" smtClean="0">
                <a:solidFill>
                  <a:srgbClr val="FF0000"/>
                </a:solidFill>
              </a:rPr>
              <a:t>MyCustomSQL</a:t>
            </a:r>
            <a:r>
              <a:rPr lang="en-US" dirty="0" smtClean="0">
                <a:solidFill>
                  <a:srgbClr val="FF0000"/>
                </a:solidFill>
              </a:rPr>
              <a:t> as a service and not </a:t>
            </a:r>
            <a:r>
              <a:rPr lang="en-US" dirty="0" err="1" smtClean="0">
                <a:solidFill>
                  <a:srgbClr val="FF0000"/>
                </a:solidFill>
              </a:rPr>
              <a:t>MyCustomSQL</a:t>
            </a:r>
            <a:r>
              <a:rPr lang="en-US" dirty="0" smtClean="0">
                <a:solidFill>
                  <a:srgbClr val="FF0000"/>
                </a:solidFill>
              </a:rPr>
              <a:t> as part of installed image?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Runs OUTSIDE virtualization so cloud neutral</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Use </a:t>
            </a:r>
            <a:r>
              <a:rPr lang="en-US" dirty="0">
                <a:solidFill>
                  <a:srgbClr val="FF0000"/>
                </a:solidFill>
              </a:rPr>
              <a:t>M</a:t>
            </a:r>
            <a:r>
              <a:rPr lang="en-US" dirty="0" smtClean="0">
                <a:solidFill>
                  <a:srgbClr val="FF0000"/>
                </a:solidFill>
              </a:rPr>
              <a:t>oab</a:t>
            </a:r>
            <a:r>
              <a:rPr lang="en-US" dirty="0" smtClean="0"/>
              <a:t> </a:t>
            </a:r>
            <a:r>
              <a:rPr lang="en-US" dirty="0"/>
              <a:t>to trigger changes and </a:t>
            </a:r>
            <a:r>
              <a:rPr lang="en-US" dirty="0" err="1">
                <a:solidFill>
                  <a:srgbClr val="FF0000"/>
                </a:solidFill>
              </a:rPr>
              <a:t>xCAT</a:t>
            </a:r>
            <a:r>
              <a:rPr lang="en-US" dirty="0"/>
              <a:t> to manage installs</a:t>
            </a:r>
          </a:p>
        </p:txBody>
      </p:sp>
      <p:sp>
        <p:nvSpPr>
          <p:cNvPr id="5" name="Slide Number Placeholder 4"/>
          <p:cNvSpPr>
            <a:spLocks noGrp="1"/>
          </p:cNvSpPr>
          <p:nvPr>
            <p:ph type="sldNum" sz="quarter" idx="12"/>
          </p:nvPr>
        </p:nvSpPr>
        <p:spPr/>
        <p:txBody>
          <a:bodyPr/>
          <a:lstStyle/>
          <a:p>
            <a:fld id="{3990A9DD-81D6-F043-A7F1-9B91BC7564A7}" type="slidenum">
              <a:rPr lang="en-US" smtClean="0">
                <a:solidFill>
                  <a:prstClr val="black">
                    <a:tint val="75000"/>
                  </a:prstClr>
                </a:solidFill>
              </a:rPr>
              <a:pPr/>
              <a:t>20</a:t>
            </a:fld>
            <a:endParaRPr lang="en-US">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FG Security Concerns</a:t>
            </a:r>
            <a:endParaRPr lang="en-US" dirty="0"/>
          </a:p>
        </p:txBody>
      </p:sp>
      <p:sp>
        <p:nvSpPr>
          <p:cNvPr id="3" name="Content Placeholder 2"/>
          <p:cNvSpPr>
            <a:spLocks noGrp="1"/>
          </p:cNvSpPr>
          <p:nvPr>
            <p:ph idx="1"/>
          </p:nvPr>
        </p:nvSpPr>
        <p:spPr>
          <a:xfrm>
            <a:off x="457200" y="1342571"/>
            <a:ext cx="8229600" cy="5378903"/>
          </a:xfrm>
        </p:spPr>
        <p:txBody>
          <a:bodyPr>
            <a:normAutofit fontScale="62500" lnSpcReduction="20000"/>
          </a:bodyPr>
          <a:lstStyle/>
          <a:p>
            <a:r>
              <a:rPr lang="en-US" dirty="0" smtClean="0"/>
              <a:t>Elementary security concerns and requirements</a:t>
            </a:r>
          </a:p>
          <a:p>
            <a:pPr lvl="1"/>
            <a:r>
              <a:rPr lang="en-US" dirty="0" smtClean="0"/>
              <a:t>Single sign on (including services: Nimbus, Eucalyptus, …) ; Auditing; Image Management (creation, </a:t>
            </a:r>
            <a:r>
              <a:rPr lang="en-US" dirty="0" err="1" smtClean="0"/>
              <a:t>curation</a:t>
            </a:r>
            <a:r>
              <a:rPr lang="en-US" dirty="0" smtClean="0"/>
              <a:t>, storage) ; role based authorization</a:t>
            </a:r>
          </a:p>
          <a:p>
            <a:r>
              <a:rPr lang="en-US" dirty="0" smtClean="0"/>
              <a:t>Authentication</a:t>
            </a:r>
          </a:p>
          <a:p>
            <a:pPr lvl="1"/>
            <a:r>
              <a:rPr lang="en-US" dirty="0" smtClean="0"/>
              <a:t>Single sign on with the help of </a:t>
            </a:r>
            <a:r>
              <a:rPr lang="en-US" dirty="0" err="1" smtClean="0"/>
              <a:t>CiLogon</a:t>
            </a:r>
            <a:r>
              <a:rPr lang="en-US" dirty="0" smtClean="0"/>
              <a:t> and/or </a:t>
            </a:r>
            <a:r>
              <a:rPr lang="en-US" dirty="0" err="1" smtClean="0"/>
              <a:t>Atlasian</a:t>
            </a:r>
            <a:r>
              <a:rPr lang="en-US" dirty="0" smtClean="0"/>
              <a:t> Crowd (TBD): leverage </a:t>
            </a:r>
            <a:r>
              <a:rPr lang="en-US" dirty="0" err="1" smtClean="0"/>
              <a:t>InCommon</a:t>
            </a:r>
            <a:r>
              <a:rPr lang="en-US" dirty="0" smtClean="0"/>
              <a:t>, </a:t>
            </a:r>
            <a:r>
              <a:rPr lang="en-US" dirty="0" err="1" smtClean="0"/>
              <a:t>Shiboleth</a:t>
            </a:r>
            <a:r>
              <a:rPr lang="en-US" dirty="0" smtClean="0"/>
              <a:t>, </a:t>
            </a:r>
            <a:r>
              <a:rPr lang="en-US" dirty="0" err="1" smtClean="0"/>
              <a:t>OpenID</a:t>
            </a:r>
            <a:r>
              <a:rPr lang="en-US" dirty="0" smtClean="0"/>
              <a:t>, and a local </a:t>
            </a:r>
            <a:r>
              <a:rPr lang="en-US" dirty="0" err="1" smtClean="0"/>
              <a:t>IdP</a:t>
            </a:r>
            <a:r>
              <a:rPr lang="en-US" dirty="0" smtClean="0"/>
              <a:t> based on LDAP </a:t>
            </a:r>
          </a:p>
          <a:p>
            <a:r>
              <a:rPr lang="en-US" dirty="0" smtClean="0"/>
              <a:t>Authorization</a:t>
            </a:r>
          </a:p>
          <a:p>
            <a:pPr lvl="1"/>
            <a:r>
              <a:rPr lang="en-US" dirty="0" smtClean="0"/>
              <a:t>Group/role based authorization</a:t>
            </a:r>
          </a:p>
          <a:p>
            <a:pPr lvl="2"/>
            <a:r>
              <a:rPr lang="en-US" dirty="0" smtClean="0"/>
              <a:t>Support individual users, classes, communities while reusing base images</a:t>
            </a:r>
          </a:p>
          <a:p>
            <a:pPr lvl="2"/>
            <a:r>
              <a:rPr lang="en-US" dirty="0" smtClean="0"/>
              <a:t>Provide a local FG </a:t>
            </a:r>
            <a:r>
              <a:rPr lang="en-US" dirty="0" err="1" smtClean="0"/>
              <a:t>IdP</a:t>
            </a:r>
            <a:r>
              <a:rPr lang="en-US" dirty="0" smtClean="0"/>
              <a:t> to integrate role/group based authorization (based on LDAP)</a:t>
            </a:r>
          </a:p>
          <a:p>
            <a:r>
              <a:rPr lang="en-US" dirty="0" smtClean="0"/>
              <a:t>More Secure Image Management</a:t>
            </a:r>
          </a:p>
          <a:p>
            <a:pPr lvl="1"/>
            <a:r>
              <a:rPr lang="en-US" dirty="0" smtClean="0"/>
              <a:t>Vetted images get generated while allowing augmentation with role based authorization (this is done in other systems by hand and often can lead to exploit as experience shows, we make it more secure while users must specify which FG users can have access to their system. Users must have an account on FG to access this kind of image) </a:t>
            </a:r>
          </a:p>
          <a:p>
            <a:pPr lvl="1"/>
            <a:r>
              <a:rPr lang="en-US" dirty="0" smtClean="0"/>
              <a:t>Authorization is done via verification of groups managed in an LDAP server</a:t>
            </a:r>
          </a:p>
          <a:p>
            <a:pPr lvl="1"/>
            <a:r>
              <a:rPr lang="en-US" dirty="0" smtClean="0"/>
              <a:t>Images are tested continuously for common exploit dangers (we run a service)</a:t>
            </a:r>
          </a:p>
          <a:p>
            <a:pPr lvl="1"/>
            <a:r>
              <a:rPr lang="en-US" dirty="0" smtClean="0"/>
              <a:t>Images are integrated in an automatic Configuration Management System (CMS) so updates are executed dynamically</a:t>
            </a:r>
          </a:p>
          <a:p>
            <a:pPr lvl="1"/>
            <a:endParaRPr lang="en-US" dirty="0"/>
          </a:p>
        </p:txBody>
      </p:sp>
      <p:sp>
        <p:nvSpPr>
          <p:cNvPr id="4" name="Slide Number Placeholder 3"/>
          <p:cNvSpPr>
            <a:spLocks noGrp="1"/>
          </p:cNvSpPr>
          <p:nvPr>
            <p:ph type="sldNum" sz="quarter" idx="12"/>
          </p:nvPr>
        </p:nvSpPr>
        <p:spPr/>
        <p:txBody>
          <a:bodyPr/>
          <a:lstStyle/>
          <a:p>
            <a:fld id="{742408D8-B790-1A40-8CE9-D315C970A69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Secure Image Management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Vetted images are supported and are stateless. </a:t>
            </a:r>
          </a:p>
          <a:p>
            <a:pPr lvl="1"/>
            <a:r>
              <a:rPr lang="en-US" dirty="0" smtClean="0"/>
              <a:t>Users do not need root on their images. If components are to be added they must be added through a vetting process and verified. Users can create new images while adding vetted modules</a:t>
            </a:r>
          </a:p>
          <a:p>
            <a:pPr lvl="1"/>
            <a:r>
              <a:rPr lang="en-US" dirty="0" smtClean="0"/>
              <a:t>Stateless images are our default.</a:t>
            </a:r>
          </a:p>
          <a:p>
            <a:pPr lvl="2"/>
            <a:r>
              <a:rPr lang="en-US" dirty="0" smtClean="0"/>
              <a:t>However, users can snapshot images. Through integration with CMS they are automatically upgraded (see previous slide). E.g. if you save an image and load it, the first thing that takes place is an image update. </a:t>
            </a:r>
          </a:p>
          <a:p>
            <a:r>
              <a:rPr lang="en-US" dirty="0" smtClean="0"/>
              <a:t>If a user needs root, the image will run on a VM, possibly with network access restrictions. </a:t>
            </a:r>
          </a:p>
          <a:p>
            <a:pPr lvl="1"/>
            <a:r>
              <a:rPr lang="en-US" dirty="0" smtClean="0"/>
              <a:t>However, we like to avoid the need for root as much as possible.</a:t>
            </a:r>
          </a:p>
          <a:p>
            <a:r>
              <a:rPr lang="en-US" dirty="0" smtClean="0"/>
              <a:t>In all cases security checks will be conducted continuously.</a:t>
            </a:r>
          </a:p>
          <a:p>
            <a:pPr lvl="1"/>
            <a:r>
              <a:rPr lang="en-US" dirty="0" smtClean="0"/>
              <a:t>If a possible exploit can be found the image is quarantined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42408D8-B790-1A40-8CE9-D315C970A69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and </a:t>
            </a:r>
            <a:r>
              <a:rPr lang="en-US" dirty="0" smtClean="0"/>
              <a:t>Moab in detail</a:t>
            </a:r>
            <a:endParaRPr lang="en-US" dirty="0"/>
          </a:p>
        </p:txBody>
      </p:sp>
      <p:sp>
        <p:nvSpPr>
          <p:cNvPr id="5122" name="Rectangle 2"/>
          <p:cNvSpPr>
            <a:spLocks noGrp="1" noChangeArrowheads="1"/>
          </p:cNvSpPr>
          <p:nvPr>
            <p:ph type="body" idx="1"/>
          </p:nvPr>
        </p:nvSpPr>
        <p:spPr>
          <a:xfrm>
            <a:off x="414720" y="1218368"/>
            <a:ext cx="8729280" cy="5258631"/>
          </a:xfrm>
          <a:ln/>
        </p:spPr>
        <p:txBody>
          <a:bodyPr>
            <a:normAutofit fontScale="925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err="1"/>
              <a:t>xCAT</a:t>
            </a:r>
            <a:r>
              <a:rPr lang="en-US" b="1" dirty="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Uses </a:t>
            </a:r>
            <a:r>
              <a:rPr lang="en-US" dirty="0" err="1" smtClean="0"/>
              <a:t>Preboot</a:t>
            </a:r>
            <a:r>
              <a:rPr lang="en-US" dirty="0" smtClean="0"/>
              <a:t> </a:t>
            </a:r>
            <a:r>
              <a:rPr lang="en-US" dirty="0" err="1" smtClean="0"/>
              <a:t>eXecution</a:t>
            </a:r>
            <a:r>
              <a:rPr lang="en-US" dirty="0" smtClean="0"/>
              <a:t> Environment (PXE) to </a:t>
            </a:r>
            <a:r>
              <a:rPr lang="en-US" dirty="0"/>
              <a:t>perform </a:t>
            </a:r>
            <a:r>
              <a:rPr lang="en-US" dirty="0" smtClean="0"/>
              <a:t>remote network installation from RAM or disk file systems</a:t>
            </a:r>
            <a:endParaRPr lang="en-US" dirty="0"/>
          </a:p>
          <a:p>
            <a:pPr marL="1183422" lvl="2"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Creates </a:t>
            </a:r>
            <a:r>
              <a:rPr lang="en-US" dirty="0"/>
              <a:t>stateless Linux </a:t>
            </a:r>
            <a:r>
              <a:rPr lang="en-US" dirty="0" smtClean="0"/>
              <a:t>images (today)</a:t>
            </a:r>
            <a:endParaRPr lang="en-US" dirty="0"/>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Changes </a:t>
            </a:r>
            <a:r>
              <a:rPr lang="en-US" dirty="0"/>
              <a:t>the boot configuration of the nodes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We are intending in future to use remote power control and console to switch on or of the servers (IPMI)</a:t>
            </a:r>
          </a:p>
          <a:p>
            <a:pPr marL="383322"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Moab</a:t>
            </a:r>
            <a:r>
              <a:rPr lang="en-US" dirty="0" smtClean="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Meta-schedules </a:t>
            </a:r>
            <a:r>
              <a:rPr lang="en-US" dirty="0"/>
              <a:t>over resource managers 		</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Such as TORQUE(today) </a:t>
            </a:r>
            <a:r>
              <a:rPr lang="en-US" dirty="0"/>
              <a:t>and Windows </a:t>
            </a:r>
            <a:r>
              <a:rPr lang="en-US" dirty="0" smtClean="0"/>
              <a:t>HPCS</a:t>
            </a:r>
            <a:endParaRPr lang="en-US" dirty="0"/>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control nodes through </a:t>
            </a:r>
            <a:r>
              <a:rPr lang="en-US" dirty="0" err="1"/>
              <a:t>xCAT</a:t>
            </a:r>
            <a:endParaRPr lang="en-US" dirty="0"/>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Changing </a:t>
            </a:r>
            <a:r>
              <a:rPr lang="en-US" dirty="0"/>
              <a:t>the OS</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Remote </a:t>
            </a:r>
            <a:r>
              <a:rPr lang="en-US" dirty="0"/>
              <a:t>power </a:t>
            </a:r>
            <a:r>
              <a:rPr lang="en-US" dirty="0" smtClean="0"/>
              <a:t>control in future</a:t>
            </a:r>
            <a:endParaRPr lang="en-US" dirty="0"/>
          </a:p>
        </p:txBody>
      </p:sp>
      <p:sp>
        <p:nvSpPr>
          <p:cNvPr id="5" name="Slide Number Placeholder 4"/>
          <p:cNvSpPr>
            <a:spLocks noGrp="1"/>
          </p:cNvSpPr>
          <p:nvPr>
            <p:ph type="sldNum" sz="quarter" idx="12"/>
          </p:nvPr>
        </p:nvSpPr>
        <p:spPr/>
        <p:txBody>
          <a:bodyPr/>
          <a:lstStyle/>
          <a:p>
            <a:fld id="{3990A9DD-81D6-F043-A7F1-9B91BC7564A7}" type="slidenum">
              <a:rPr lang="en-US" smtClean="0">
                <a:solidFill>
                  <a:prstClr val="black">
                    <a:tint val="75000"/>
                  </a:prstClr>
                </a:solidFill>
              </a:rPr>
              <a:pPr/>
              <a:t>23</a:t>
            </a:fld>
            <a:endParaRPr lang="en-US">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 Job Reprovisioning </a:t>
            </a:r>
            <a:endParaRPr lang="en-US" dirty="0"/>
          </a:p>
        </p:txBody>
      </p:sp>
      <p:sp>
        <p:nvSpPr>
          <p:cNvPr id="3" name="Content Placeholder 2"/>
          <p:cNvSpPr>
            <a:spLocks noGrp="1"/>
          </p:cNvSpPr>
          <p:nvPr>
            <p:ph idx="1"/>
          </p:nvPr>
        </p:nvSpPr>
        <p:spPr>
          <a:xfrm>
            <a:off x="457200" y="1342572"/>
            <a:ext cx="8229600" cy="3762864"/>
          </a:xfrm>
        </p:spPr>
        <p:txBody>
          <a:bodyPr>
            <a:normAutofit fontScale="92500"/>
          </a:bodyPr>
          <a:lstStyle/>
          <a:p>
            <a:r>
              <a:rPr lang="en-US" dirty="0" smtClean="0"/>
              <a:t>The user submits a job to a general queue. This job specifies a custom Image type attached to it. </a:t>
            </a:r>
          </a:p>
          <a:p>
            <a:r>
              <a:rPr lang="en-US" dirty="0" smtClean="0"/>
              <a:t>The Image gets reprovisioned on the resources </a:t>
            </a:r>
          </a:p>
          <a:p>
            <a:r>
              <a:rPr lang="en-US" dirty="0" smtClean="0"/>
              <a:t>The job gets executed within that image </a:t>
            </a:r>
          </a:p>
          <a:p>
            <a:r>
              <a:rPr lang="en-US" dirty="0" smtClean="0"/>
              <a:t>After job is done the Image is no longer needed. </a:t>
            </a:r>
          </a:p>
          <a:p>
            <a:r>
              <a:rPr lang="en-US" dirty="0" smtClean="0"/>
              <a:t>Use case: Many different users with many different images</a:t>
            </a:r>
          </a:p>
          <a:p>
            <a:endParaRPr lang="en-US" dirty="0"/>
          </a:p>
        </p:txBody>
      </p:sp>
      <p:pic>
        <p:nvPicPr>
          <p:cNvPr id="4" name="Picture 3"/>
          <p:cNvPicPr>
            <a:picLocks noChangeAspect="1"/>
          </p:cNvPicPr>
          <p:nvPr/>
        </p:nvPicPr>
        <p:blipFill>
          <a:blip r:embed="rId3" cstate="print"/>
          <a:stretch>
            <a:fillRect/>
          </a:stretch>
        </p:blipFill>
        <p:spPr>
          <a:xfrm>
            <a:off x="2259453" y="4475093"/>
            <a:ext cx="6427347" cy="221367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Custom Reprovisioning</a:t>
            </a:r>
            <a:endParaRPr lang="en-US" dirty="0"/>
          </a:p>
        </p:txBody>
      </p:sp>
      <p:pic>
        <p:nvPicPr>
          <p:cNvPr id="4" name="Picture 3"/>
          <p:cNvPicPr>
            <a:picLocks noChangeAspect="1"/>
          </p:cNvPicPr>
          <p:nvPr/>
        </p:nvPicPr>
        <p:blipFill>
          <a:blip r:embed="rId3" cstate="print"/>
          <a:stretch>
            <a:fillRect/>
          </a:stretch>
        </p:blipFill>
        <p:spPr>
          <a:xfrm>
            <a:off x="1210623" y="1143001"/>
            <a:ext cx="6261100" cy="5372100"/>
          </a:xfrm>
          <a:prstGeom prst="rect">
            <a:avLst/>
          </a:prstGeom>
        </p:spPr>
      </p:pic>
      <p:grpSp>
        <p:nvGrpSpPr>
          <p:cNvPr id="3" name="Group 8"/>
          <p:cNvGrpSpPr/>
          <p:nvPr/>
        </p:nvGrpSpPr>
        <p:grpSpPr>
          <a:xfrm>
            <a:off x="457200" y="1143001"/>
            <a:ext cx="7693838" cy="5410775"/>
            <a:chOff x="457200" y="1143001"/>
            <a:chExt cx="7693838" cy="5410775"/>
          </a:xfrm>
        </p:grpSpPr>
        <p:sp>
          <p:nvSpPr>
            <p:cNvPr id="7" name="Rectangle 6"/>
            <p:cNvSpPr/>
            <p:nvPr/>
          </p:nvSpPr>
          <p:spPr>
            <a:xfrm>
              <a:off x="4050633" y="5698551"/>
              <a:ext cx="1871578" cy="855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nvGrpSpPr>
            <p:cNvPr id="8" name="Group 7"/>
            <p:cNvGrpSpPr/>
            <p:nvPr/>
          </p:nvGrpSpPr>
          <p:grpSpPr>
            <a:xfrm>
              <a:off x="457200" y="1143001"/>
              <a:ext cx="7693838" cy="2808357"/>
              <a:chOff x="457200" y="1143001"/>
              <a:chExt cx="7693838" cy="2808357"/>
            </a:xfrm>
          </p:grpSpPr>
          <p:sp>
            <p:nvSpPr>
              <p:cNvPr id="6" name="Rectangle 5"/>
              <p:cNvSpPr/>
              <p:nvPr/>
            </p:nvSpPr>
            <p:spPr>
              <a:xfrm>
                <a:off x="4050633" y="1143001"/>
                <a:ext cx="1871578" cy="17104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 name="Rectangle 4"/>
              <p:cNvSpPr/>
              <p:nvPr/>
            </p:nvSpPr>
            <p:spPr>
              <a:xfrm>
                <a:off x="457200" y="2240907"/>
                <a:ext cx="7693838" cy="17104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Normal approach to job submission</a:t>
                </a:r>
                <a:endParaRPr lang="en-US" dirty="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fontScale="90000"/>
          </a:bodyPr>
          <a:lstStyle/>
          <a:p>
            <a:r>
              <a:rPr lang="en-US" b="1" dirty="0" smtClean="0"/>
              <a:t>Reprovisioning based on prior state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user submits a job to a general queue. This job specifies an OS (re-used stateless image) type attached to it. </a:t>
            </a:r>
          </a:p>
          <a:p>
            <a:r>
              <a:rPr lang="en-US" dirty="0" smtClean="0"/>
              <a:t>The queue evaluates the OS requirement. </a:t>
            </a:r>
          </a:p>
          <a:p>
            <a:pPr lvl="1"/>
            <a:r>
              <a:rPr lang="en-US" dirty="0" smtClean="0"/>
              <a:t>If an available node has OS already running, run the job there. </a:t>
            </a:r>
          </a:p>
          <a:p>
            <a:pPr lvl="1"/>
            <a:r>
              <a:rPr lang="en-US" dirty="0" smtClean="0"/>
              <a:t>If there are no OS types available, reprovision an available node and submit the job to the new node. </a:t>
            </a:r>
          </a:p>
          <a:p>
            <a:r>
              <a:rPr lang="en-US" dirty="0" smtClean="0"/>
              <a:t>Repeat the provisioning steps if the job requires multiple processors (such as a large MPI job). </a:t>
            </a:r>
          </a:p>
          <a:p>
            <a:r>
              <a:rPr lang="en-US" dirty="0" smtClean="0"/>
              <a:t>Use case: reusing the same stateless image between usages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Generic Reprovisioning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57200" y="1143001"/>
            <a:ext cx="8099540" cy="55811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own VO queue</a:t>
            </a:r>
            <a:endParaRPr lang="en-US" dirty="0"/>
          </a:p>
        </p:txBody>
      </p:sp>
      <p:sp>
        <p:nvSpPr>
          <p:cNvPr id="3" name="Content Placeholder 2"/>
          <p:cNvSpPr>
            <a:spLocks noGrp="1"/>
          </p:cNvSpPr>
          <p:nvPr>
            <p:ph idx="1"/>
          </p:nvPr>
        </p:nvSpPr>
        <p:spPr>
          <a:xfrm>
            <a:off x="0" y="1295400"/>
            <a:ext cx="9144000" cy="5562600"/>
          </a:xfrm>
        </p:spPr>
        <p:txBody>
          <a:bodyPr>
            <a:normAutofit fontScale="62500" lnSpcReduction="20000"/>
          </a:bodyPr>
          <a:lstStyle/>
          <a:p>
            <a:r>
              <a:rPr lang="en-US" dirty="0" smtClean="0"/>
              <a:t>This use case illustrates how a group of users or a Virtual Organization (VO) can handle their own queue to specifically tune their application environment to their specification. </a:t>
            </a:r>
          </a:p>
          <a:p>
            <a:r>
              <a:rPr lang="en-US" dirty="0" smtClean="0"/>
              <a:t>A VO sets up a new queue, and provides an Operating System image that is associated to this image. </a:t>
            </a:r>
          </a:p>
          <a:p>
            <a:pPr lvl="1"/>
            <a:r>
              <a:rPr lang="en-US" dirty="0" smtClean="0"/>
              <a:t>Can aid in image creation through the use of advanced scripts and a configuration management tool. </a:t>
            </a:r>
          </a:p>
          <a:p>
            <a:r>
              <a:rPr lang="en-US" dirty="0" smtClean="0"/>
              <a:t>A user within the VO submits a job to the VO queue. </a:t>
            </a:r>
          </a:p>
          <a:p>
            <a:r>
              <a:rPr lang="en-US" dirty="0" smtClean="0"/>
              <a:t>The queue is evaluated, and determines if there are free resource nodes available. </a:t>
            </a:r>
          </a:p>
          <a:p>
            <a:pPr lvl="1"/>
            <a:r>
              <a:rPr lang="en-US" dirty="0" smtClean="0"/>
              <a:t>If there is an available node and the VO OS is running on it, then the Job is scheduled there. </a:t>
            </a:r>
          </a:p>
          <a:p>
            <a:pPr lvl="1"/>
            <a:r>
              <a:rPr lang="en-US" dirty="0" smtClean="0"/>
              <a:t>If an un-provisioned node is available, the VO OS is provisioned and the job is then submitted to that node. </a:t>
            </a:r>
          </a:p>
          <a:p>
            <a:pPr lvl="1"/>
            <a:r>
              <a:rPr lang="en-US" dirty="0" smtClean="0"/>
              <a:t>If there are other idle nodes without jobs running, a node can be re-provisioned to the VO OS and the job is then submitted to that node. </a:t>
            </a:r>
          </a:p>
          <a:p>
            <a:r>
              <a:rPr lang="en-US" dirty="0" smtClean="0"/>
              <a:t>Repeat the provisioning steps if multiple processors are required (such as an MPI job).</a:t>
            </a:r>
          </a:p>
          <a:p>
            <a:r>
              <a:rPr lang="en-US" dirty="0" smtClean="0"/>
              <a:t>Use case: Provide a service to the users of a VO. For example: submit a job that uses particular software. For example provide a queue called Genesis or Hadoop for the associated user community. Provisioning is hidden from the users.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Queue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296663" y="1894390"/>
            <a:ext cx="8847337" cy="42317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0000" lnSpcReduction="20000"/>
          </a:bodyPr>
          <a:lstStyle/>
          <a:p>
            <a:r>
              <a:rPr lang="en-US" dirty="0" smtClean="0">
                <a:solidFill>
                  <a:srgbClr val="00B0F0"/>
                </a:solidFill>
              </a:rPr>
              <a:t>       </a:t>
            </a:r>
            <a:r>
              <a:rPr lang="en-US" dirty="0" smtClean="0">
                <a:solidFill>
                  <a:srgbClr val="FF0000"/>
                </a:solidFill>
              </a:rPr>
              <a:t>Indiana University </a:t>
            </a:r>
            <a:r>
              <a:rPr lang="en-US" dirty="0" smtClean="0"/>
              <a:t>(Architecture, core software, Support)</a:t>
            </a:r>
          </a:p>
          <a:p>
            <a:pPr lvl="1"/>
            <a:r>
              <a:rPr lang="en-US" dirty="0" smtClean="0"/>
              <a:t>Collaboration between research and infrastructure groups</a:t>
            </a:r>
          </a:p>
          <a:p>
            <a:r>
              <a:rPr lang="en-US" dirty="0" smtClean="0">
                <a:solidFill>
                  <a:srgbClr val="FF0000"/>
                </a:solidFill>
              </a:rPr>
              <a:t>Purdue University </a:t>
            </a:r>
            <a:r>
              <a:rPr lang="en-US" dirty="0" smtClean="0"/>
              <a:t>(HTC Hardware)</a:t>
            </a:r>
          </a:p>
          <a:p>
            <a:r>
              <a:rPr lang="en-US" dirty="0" smtClean="0">
                <a:solidFill>
                  <a:srgbClr val="FF0000"/>
                </a:solidFill>
              </a:rPr>
              <a:t>San Diego Supercomputer Center </a:t>
            </a:r>
            <a:r>
              <a:rPr lang="en-US" dirty="0" smtClean="0"/>
              <a:t>at University of California San Diego (INCA, Monitoring)</a:t>
            </a:r>
          </a:p>
          <a:p>
            <a:r>
              <a:rPr lang="en-US" dirty="0" smtClean="0">
                <a:solidFill>
                  <a:srgbClr val="FF0000"/>
                </a:solidFill>
              </a:rPr>
              <a:t>University of Chicago</a:t>
            </a:r>
            <a:r>
              <a:rPr lang="en-US" dirty="0" smtClean="0"/>
              <a:t>/Argonne National Labs (Nimbus)</a:t>
            </a:r>
          </a:p>
          <a:p>
            <a:r>
              <a:rPr lang="en-US" dirty="0" smtClean="0">
                <a:solidFill>
                  <a:srgbClr val="FF000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FF000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FF0000"/>
                </a:solidFill>
              </a:rPr>
              <a:t>Red institutions </a:t>
            </a:r>
            <a:r>
              <a:rPr lang="en-US" dirty="0" smtClean="0"/>
              <a:t>have FutureGrid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rmAutofit fontScale="90000"/>
          </a:bodyPr>
          <a:lstStyle/>
          <a:p>
            <a:r>
              <a:rPr lang="en-US" dirty="0" smtClean="0"/>
              <a:t>Current Status of Dynamic Provisioning @ FutureGrid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FutureGrid now supports the Dynamic Provisioning feature through MOAB.</a:t>
            </a:r>
          </a:p>
          <a:p>
            <a:pPr lvl="1"/>
            <a:r>
              <a:rPr lang="en-US" dirty="0"/>
              <a:t>S</a:t>
            </a:r>
            <a:r>
              <a:rPr lang="en-US" dirty="0" smtClean="0"/>
              <a:t>ubmit a job with ‘os1’ requested, if there is a node running ‘os1’ and in idle status, the job will be scheduled.</a:t>
            </a:r>
            <a:endParaRPr lang="en-US" dirty="0"/>
          </a:p>
          <a:p>
            <a:pPr lvl="1"/>
            <a:r>
              <a:rPr lang="en-US" dirty="0"/>
              <a:t>I</a:t>
            </a:r>
            <a:r>
              <a:rPr lang="en-US" dirty="0" smtClean="0"/>
              <a:t>f there is no node running ‘os1’, a provisioning job will be started automatically and change an idle node’s OS to the requested one. And when it's done, the submitted job will be scheduled there.</a:t>
            </a:r>
          </a:p>
          <a:p>
            <a:pPr lvl="1"/>
            <a:r>
              <a:rPr lang="en-US" dirty="0" smtClean="0"/>
              <a:t>In our experiment we used 2 rhel5 OS and dynamically switched between, one stateless and one statefull.</a:t>
            </a:r>
          </a:p>
          <a:p>
            <a:pPr lvl="1"/>
            <a:r>
              <a:rPr lang="en-US" dirty="0" smtClean="0"/>
              <a:t>In our experiment the </a:t>
            </a:r>
            <a:r>
              <a:rPr lang="en-US" dirty="0" err="1" smtClean="0"/>
              <a:t>reprovisioning</a:t>
            </a:r>
            <a:r>
              <a:rPr lang="en-US" dirty="0" smtClean="0"/>
              <a:t> costs were</a:t>
            </a:r>
          </a:p>
          <a:p>
            <a:pPr lvl="2"/>
            <a:r>
              <a:rPr lang="en-US" dirty="0" smtClean="0"/>
              <a:t>Approximately 4-5 minutes for Statefull and Stateless</a:t>
            </a:r>
          </a:p>
          <a:p>
            <a:pPr lvl="2"/>
            <a:r>
              <a:rPr lang="en-US" dirty="0" smtClean="0"/>
              <a:t>Used sierra.futuregrid.org iDataPlex at SDSC</a:t>
            </a:r>
          </a:p>
        </p:txBody>
      </p:sp>
    </p:spTree>
    <p:extLst>
      <p:ext uri="{BB962C8B-B14F-4D97-AF65-F5344CB8AC3E}">
        <p14:creationId xmlns="" xmlns:p14="http://schemas.microsoft.com/office/powerpoint/2010/main" xmlns:mv="urn:schemas-microsoft-com:mac:vml" xmlns:mc="http://schemas.openxmlformats.org/markup-compatibility/2006" val="423054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b="1" dirty="0" smtClean="0"/>
              <a:t>Difficult Issues</a:t>
            </a:r>
            <a:endParaRPr lang="en-US" b="1" dirty="0"/>
          </a:p>
        </p:txBody>
      </p:sp>
      <p:sp>
        <p:nvSpPr>
          <p:cNvPr id="3" name="Content Placeholder 2"/>
          <p:cNvSpPr>
            <a:spLocks noGrp="1"/>
          </p:cNvSpPr>
          <p:nvPr>
            <p:ph idx="1"/>
          </p:nvPr>
        </p:nvSpPr>
        <p:spPr>
          <a:xfrm>
            <a:off x="0" y="1219200"/>
            <a:ext cx="9144000" cy="5410200"/>
          </a:xfrm>
        </p:spPr>
        <p:txBody>
          <a:bodyPr>
            <a:normAutofit fontScale="92500" lnSpcReduction="10000"/>
          </a:bodyPr>
          <a:lstStyle/>
          <a:p>
            <a:r>
              <a:rPr lang="en-US" sz="2800" dirty="0" smtClean="0">
                <a:solidFill>
                  <a:srgbClr val="FF0000"/>
                </a:solidFill>
              </a:rPr>
              <a:t>Performance of VM’s poor with Infiniband: </a:t>
            </a:r>
            <a:r>
              <a:rPr lang="en-US" sz="2800" dirty="0" smtClean="0"/>
              <a:t>FutureGrid does not have resources to address such core VM issues – we can identify issues and report</a:t>
            </a:r>
          </a:p>
          <a:p>
            <a:r>
              <a:rPr lang="en-US" sz="2800" dirty="0" smtClean="0">
                <a:solidFill>
                  <a:srgbClr val="FF0000"/>
                </a:solidFill>
              </a:rPr>
              <a:t>What about root access? </a:t>
            </a:r>
            <a:r>
              <a:rPr lang="en-US" sz="2800" dirty="0" smtClean="0"/>
              <a:t>Typically administrators involved in preparation of images requiring root access. This is part of certification process. We will offer certified tools to prepare images</a:t>
            </a:r>
          </a:p>
          <a:p>
            <a:r>
              <a:rPr lang="en-US" sz="2800" dirty="0" smtClean="0">
                <a:solidFill>
                  <a:srgbClr val="FF0000"/>
                </a:solidFill>
              </a:rPr>
              <a:t>What about attacks on Infiniband switch? </a:t>
            </a:r>
            <a:r>
              <a:rPr lang="en-US" sz="2800" dirty="0" smtClean="0"/>
              <a:t>We need to study this </a:t>
            </a:r>
          </a:p>
          <a:p>
            <a:r>
              <a:rPr lang="en-US" sz="2800" dirty="0" smtClean="0">
                <a:solidFill>
                  <a:srgbClr val="FF0000"/>
                </a:solidFill>
              </a:rPr>
              <a:t>How does one certify statefull images? </a:t>
            </a:r>
            <a:r>
              <a:rPr lang="en-US" sz="2800" dirty="0" smtClean="0"/>
              <a:t>All statefull images must have a certain default software included that auto-update the image which is tested against a security service prior to staging. In case an image is identified as having a security risk it is no longer allowed to be booted. </a:t>
            </a:r>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sp>
        <p:nvSpPr>
          <p:cNvPr id="4" name="TextBox 3"/>
          <p:cNvSpPr txBox="1"/>
          <p:nvPr/>
        </p:nvSpPr>
        <p:spPr>
          <a:xfrm>
            <a:off x="0" y="5181600"/>
            <a:ext cx="9032033" cy="1754326"/>
          </a:xfrm>
          <a:prstGeom prst="rect">
            <a:avLst/>
          </a:prstGeom>
          <a:noFill/>
        </p:spPr>
        <p:txBody>
          <a:bodyPr wrap="square" rtlCol="0">
            <a:spAutoFit/>
          </a:bodyPr>
          <a:lstStyle/>
          <a:p>
            <a:pPr>
              <a:buFont typeface="Arial"/>
              <a:buChar char="•"/>
            </a:pPr>
            <a:r>
              <a:rPr lang="en-US" dirty="0" smtClean="0">
                <a:solidFill>
                  <a:prstClr val="black"/>
                </a:solidFill>
              </a:rPr>
              <a:t> 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 Can isolate experiments on request; IU runs Network for NLR/Internet2</a:t>
            </a:r>
          </a:p>
          <a:p>
            <a:pPr>
              <a:buFont typeface="Arial"/>
              <a:buChar char="•"/>
            </a:pPr>
            <a:r>
              <a:rPr lang="en-US" dirty="0" smtClean="0">
                <a:solidFill>
                  <a:prstClr val="black"/>
                </a:solidFill>
              </a:rPr>
              <a:t> (Many)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Font typeface="Arial"/>
              <a:buChar char="•"/>
            </a:pPr>
            <a:r>
              <a:rPr lang="en-US" dirty="0" smtClean="0">
                <a:solidFill>
                  <a:prstClr val="black"/>
                </a:solidFill>
              </a:rPr>
              <a:t> (*) IU machines share same storage; (**) Shared memory and GPU Cluster in year 2</a:t>
            </a:r>
          </a:p>
          <a:p>
            <a:endParaRPr lang="en-US" dirty="0">
              <a:solidFill>
                <a:prstClr val="black"/>
              </a:solidFill>
            </a:endParaRPr>
          </a:p>
        </p:txBody>
      </p:sp>
      <p:grpSp>
        <p:nvGrpSpPr>
          <p:cNvPr id="3" name="Group 4"/>
          <p:cNvGrpSpPr>
            <a:grpSpLocks noChangeAspect="1"/>
          </p:cNvGrpSpPr>
          <p:nvPr/>
        </p:nvGrpSpPr>
        <p:grpSpPr bwMode="auto">
          <a:xfrm>
            <a:off x="88899" y="1295400"/>
            <a:ext cx="9055101" cy="4214813"/>
            <a:chOff x="0" y="816"/>
            <a:chExt cx="5704" cy="2655"/>
          </a:xfrm>
        </p:grpSpPr>
        <p:sp>
          <p:nvSpPr>
            <p:cNvPr id="1027" name="AutoShape 3"/>
            <p:cNvSpPr>
              <a:spLocks noChangeAspect="1" noChangeArrowheads="1" noTextEdit="1"/>
            </p:cNvSpPr>
            <p:nvPr/>
          </p:nvSpPr>
          <p:spPr bwMode="auto">
            <a:xfrm>
              <a:off x="0" y="816"/>
              <a:ext cx="5689" cy="2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5" name="Group 205"/>
            <p:cNvGrpSpPr>
              <a:grpSpLocks/>
            </p:cNvGrpSpPr>
            <p:nvPr/>
          </p:nvGrpSpPr>
          <p:grpSpPr bwMode="auto">
            <a:xfrm>
              <a:off x="0" y="816"/>
              <a:ext cx="5674" cy="627"/>
              <a:chOff x="0" y="816"/>
              <a:chExt cx="5674" cy="627"/>
            </a:xfrm>
          </p:grpSpPr>
          <p:sp>
            <p:nvSpPr>
              <p:cNvPr id="1029" name="Rectangle 5"/>
              <p:cNvSpPr>
                <a:spLocks noChangeArrowheads="1"/>
              </p:cNvSpPr>
              <p:nvPr/>
            </p:nvSpPr>
            <p:spPr bwMode="auto">
              <a:xfrm>
                <a:off x="7" y="822"/>
                <a:ext cx="1473"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0" name="Rectangle 6"/>
              <p:cNvSpPr>
                <a:spLocks noChangeArrowheads="1"/>
              </p:cNvSpPr>
              <p:nvPr/>
            </p:nvSpPr>
            <p:spPr bwMode="auto">
              <a:xfrm>
                <a:off x="7"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Rectangle 7"/>
              <p:cNvSpPr>
                <a:spLocks noChangeArrowheads="1"/>
              </p:cNvSpPr>
              <p:nvPr/>
            </p:nvSpPr>
            <p:spPr bwMode="auto">
              <a:xfrm>
                <a:off x="1475"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Rectangle 8"/>
              <p:cNvSpPr>
                <a:spLocks noChangeArrowheads="1"/>
              </p:cNvSpPr>
              <p:nvPr/>
            </p:nvSpPr>
            <p:spPr bwMode="auto">
              <a:xfrm>
                <a:off x="12" y="961"/>
                <a:ext cx="1463"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Rectangle 9"/>
              <p:cNvSpPr>
                <a:spLocks noChangeArrowheads="1"/>
              </p:cNvSpPr>
              <p:nvPr/>
            </p:nvSpPr>
            <p:spPr bwMode="auto">
              <a:xfrm>
                <a:off x="432" y="964"/>
                <a:ext cx="71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System type</a:t>
                </a:r>
                <a:endParaRPr lang="en-US" smtClean="0">
                  <a:solidFill>
                    <a:prstClr val="black"/>
                  </a:solidFill>
                  <a:latin typeface="Arial" pitchFamily="34" charset="0"/>
                  <a:cs typeface="Arial" pitchFamily="34" charset="0"/>
                </a:endParaRPr>
              </a:p>
            </p:txBody>
          </p:sp>
          <p:sp>
            <p:nvSpPr>
              <p:cNvPr id="1034" name="Rectangle 10"/>
              <p:cNvSpPr>
                <a:spLocks noChangeArrowheads="1"/>
              </p:cNvSpPr>
              <p:nvPr/>
            </p:nvSpPr>
            <p:spPr bwMode="auto">
              <a:xfrm>
                <a:off x="1054"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1486" y="822"/>
                <a:ext cx="539"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6" name="Rectangle 12"/>
              <p:cNvSpPr>
                <a:spLocks noChangeArrowheads="1"/>
              </p:cNvSpPr>
              <p:nvPr/>
            </p:nvSpPr>
            <p:spPr bwMode="auto">
              <a:xfrm>
                <a:off x="1486"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Rectangle 13"/>
              <p:cNvSpPr>
                <a:spLocks noChangeArrowheads="1"/>
              </p:cNvSpPr>
              <p:nvPr/>
            </p:nvSpPr>
            <p:spPr bwMode="auto">
              <a:xfrm>
                <a:off x="2020"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8" name="Rectangle 14"/>
              <p:cNvSpPr>
                <a:spLocks noChangeArrowheads="1"/>
              </p:cNvSpPr>
              <p:nvPr/>
            </p:nvSpPr>
            <p:spPr bwMode="auto">
              <a:xfrm>
                <a:off x="1492" y="961"/>
                <a:ext cx="528"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Rectangle 15"/>
              <p:cNvSpPr>
                <a:spLocks noChangeArrowheads="1"/>
              </p:cNvSpPr>
              <p:nvPr/>
            </p:nvSpPr>
            <p:spPr bwMode="auto">
              <a:xfrm>
                <a:off x="1563" y="964"/>
                <a:ext cx="46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CPUs</a:t>
                </a:r>
                <a:endParaRPr lang="en-US" smtClean="0">
                  <a:solidFill>
                    <a:prstClr val="black"/>
                  </a:solidFill>
                  <a:latin typeface="Arial" pitchFamily="34" charset="0"/>
                  <a:cs typeface="Arial" pitchFamily="34" charset="0"/>
                </a:endParaRPr>
              </a:p>
            </p:txBody>
          </p:sp>
          <p:sp>
            <p:nvSpPr>
              <p:cNvPr id="1040" name="Rectangle 16"/>
              <p:cNvSpPr>
                <a:spLocks noChangeArrowheads="1"/>
              </p:cNvSpPr>
              <p:nvPr/>
            </p:nvSpPr>
            <p:spPr bwMode="auto">
              <a:xfrm>
                <a:off x="1949"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41" name="Rectangle 17"/>
              <p:cNvSpPr>
                <a:spLocks noChangeArrowheads="1"/>
              </p:cNvSpPr>
              <p:nvPr/>
            </p:nvSpPr>
            <p:spPr bwMode="auto">
              <a:xfrm>
                <a:off x="2031" y="822"/>
                <a:ext cx="485"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2" name="Rectangle 18"/>
              <p:cNvSpPr>
                <a:spLocks noChangeArrowheads="1"/>
              </p:cNvSpPr>
              <p:nvPr/>
            </p:nvSpPr>
            <p:spPr bwMode="auto">
              <a:xfrm>
                <a:off x="2031"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3" name="Rectangle 19"/>
              <p:cNvSpPr>
                <a:spLocks noChangeArrowheads="1"/>
              </p:cNvSpPr>
              <p:nvPr/>
            </p:nvSpPr>
            <p:spPr bwMode="auto">
              <a:xfrm>
                <a:off x="2510"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4" name="Rectangle 20"/>
              <p:cNvSpPr>
                <a:spLocks noChangeArrowheads="1"/>
              </p:cNvSpPr>
              <p:nvPr/>
            </p:nvSpPr>
            <p:spPr bwMode="auto">
              <a:xfrm>
                <a:off x="2037" y="961"/>
                <a:ext cx="473"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5" name="Rectangle 21"/>
              <p:cNvSpPr>
                <a:spLocks noChangeArrowheads="1"/>
              </p:cNvSpPr>
              <p:nvPr/>
            </p:nvSpPr>
            <p:spPr bwMode="auto">
              <a:xfrm>
                <a:off x="2077" y="964"/>
                <a:ext cx="470"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Cores</a:t>
                </a:r>
                <a:endParaRPr lang="en-US" smtClean="0">
                  <a:solidFill>
                    <a:prstClr val="black"/>
                  </a:solidFill>
                  <a:latin typeface="Arial" pitchFamily="34" charset="0"/>
                  <a:cs typeface="Arial" pitchFamily="34" charset="0"/>
                </a:endParaRPr>
              </a:p>
            </p:txBody>
          </p:sp>
          <p:sp>
            <p:nvSpPr>
              <p:cNvPr id="1046" name="Rectangle 22"/>
              <p:cNvSpPr>
                <a:spLocks noChangeArrowheads="1"/>
              </p:cNvSpPr>
              <p:nvPr/>
            </p:nvSpPr>
            <p:spPr bwMode="auto">
              <a:xfrm>
                <a:off x="2470"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2522" y="822"/>
                <a:ext cx="594"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8" name="Rectangle 24"/>
              <p:cNvSpPr>
                <a:spLocks noChangeArrowheads="1"/>
              </p:cNvSpPr>
              <p:nvPr/>
            </p:nvSpPr>
            <p:spPr bwMode="auto">
              <a:xfrm>
                <a:off x="2522"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9" name="Rectangle 25"/>
              <p:cNvSpPr>
                <a:spLocks noChangeArrowheads="1"/>
              </p:cNvSpPr>
              <p:nvPr/>
            </p:nvSpPr>
            <p:spPr bwMode="auto">
              <a:xfrm>
                <a:off x="3110"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0" name="Rectangle 26"/>
              <p:cNvSpPr>
                <a:spLocks noChangeArrowheads="1"/>
              </p:cNvSpPr>
              <p:nvPr/>
            </p:nvSpPr>
            <p:spPr bwMode="auto">
              <a:xfrm>
                <a:off x="2528" y="961"/>
                <a:ext cx="582"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1" name="Rectangle 27"/>
              <p:cNvSpPr>
                <a:spLocks noChangeArrowheads="1"/>
              </p:cNvSpPr>
              <p:nvPr/>
            </p:nvSpPr>
            <p:spPr bwMode="auto">
              <a:xfrm>
                <a:off x="2584" y="964"/>
                <a:ext cx="55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TFLOPS</a:t>
                </a:r>
                <a:endParaRPr lang="en-US" smtClean="0">
                  <a:solidFill>
                    <a:prstClr val="black"/>
                  </a:solidFill>
                  <a:latin typeface="Arial" pitchFamily="34" charset="0"/>
                  <a:cs typeface="Arial" pitchFamily="34" charset="0"/>
                </a:endParaRPr>
              </a:p>
            </p:txBody>
          </p:sp>
          <p:sp>
            <p:nvSpPr>
              <p:cNvPr id="1052" name="Rectangle 28"/>
              <p:cNvSpPr>
                <a:spLocks noChangeArrowheads="1"/>
              </p:cNvSpPr>
              <p:nvPr/>
            </p:nvSpPr>
            <p:spPr bwMode="auto">
              <a:xfrm>
                <a:off x="3055"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53" name="Rectangle 29"/>
              <p:cNvSpPr>
                <a:spLocks noChangeArrowheads="1"/>
              </p:cNvSpPr>
              <p:nvPr/>
            </p:nvSpPr>
            <p:spPr bwMode="auto">
              <a:xfrm>
                <a:off x="3121" y="822"/>
                <a:ext cx="594"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4" name="Rectangle 30"/>
              <p:cNvSpPr>
                <a:spLocks noChangeArrowheads="1"/>
              </p:cNvSpPr>
              <p:nvPr/>
            </p:nvSpPr>
            <p:spPr bwMode="auto">
              <a:xfrm>
                <a:off x="3121"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5" name="Rectangle 31"/>
              <p:cNvSpPr>
                <a:spLocks noChangeArrowheads="1"/>
              </p:cNvSpPr>
              <p:nvPr/>
            </p:nvSpPr>
            <p:spPr bwMode="auto">
              <a:xfrm>
                <a:off x="3709"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6" name="Rectangle 32"/>
              <p:cNvSpPr>
                <a:spLocks noChangeArrowheads="1"/>
              </p:cNvSpPr>
              <p:nvPr/>
            </p:nvSpPr>
            <p:spPr bwMode="auto">
              <a:xfrm>
                <a:off x="3127" y="961"/>
                <a:ext cx="582"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7" name="Rectangle 33"/>
              <p:cNvSpPr>
                <a:spLocks noChangeArrowheads="1"/>
              </p:cNvSpPr>
              <p:nvPr/>
            </p:nvSpPr>
            <p:spPr bwMode="auto">
              <a:xfrm>
                <a:off x="3131" y="964"/>
                <a:ext cx="663"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RAM (GB)</a:t>
                </a:r>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3706"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59" name="Rectangle 35"/>
              <p:cNvSpPr>
                <a:spLocks noChangeArrowheads="1"/>
              </p:cNvSpPr>
              <p:nvPr/>
            </p:nvSpPr>
            <p:spPr bwMode="auto">
              <a:xfrm>
                <a:off x="3721"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0" name="Rectangle 36"/>
              <p:cNvSpPr>
                <a:spLocks noChangeArrowheads="1"/>
              </p:cNvSpPr>
              <p:nvPr/>
            </p:nvSpPr>
            <p:spPr bwMode="auto">
              <a:xfrm>
                <a:off x="4472"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1" name="Rectangle 37"/>
              <p:cNvSpPr>
                <a:spLocks noChangeArrowheads="1"/>
              </p:cNvSpPr>
              <p:nvPr/>
            </p:nvSpPr>
            <p:spPr bwMode="auto">
              <a:xfrm>
                <a:off x="3727" y="822"/>
                <a:ext cx="745"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2" name="Rectangle 38"/>
              <p:cNvSpPr>
                <a:spLocks noChangeArrowheads="1"/>
              </p:cNvSpPr>
              <p:nvPr/>
            </p:nvSpPr>
            <p:spPr bwMode="auto">
              <a:xfrm>
                <a:off x="3827" y="825"/>
                <a:ext cx="664"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Secondary </a:t>
                </a:r>
                <a:endParaRPr lang="en-US" smtClean="0">
                  <a:solidFill>
                    <a:prstClr val="black"/>
                  </a:solidFill>
                  <a:latin typeface="Arial" pitchFamily="34" charset="0"/>
                  <a:cs typeface="Arial" pitchFamily="34" charset="0"/>
                </a:endParaRPr>
              </a:p>
            </p:txBody>
          </p:sp>
          <p:sp>
            <p:nvSpPr>
              <p:cNvPr id="1063" name="Rectangle 39"/>
              <p:cNvSpPr>
                <a:spLocks noChangeArrowheads="1"/>
              </p:cNvSpPr>
              <p:nvPr/>
            </p:nvSpPr>
            <p:spPr bwMode="auto">
              <a:xfrm>
                <a:off x="3727" y="961"/>
                <a:ext cx="74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4" name="Rectangle 40"/>
              <p:cNvSpPr>
                <a:spLocks noChangeArrowheads="1"/>
              </p:cNvSpPr>
              <p:nvPr/>
            </p:nvSpPr>
            <p:spPr bwMode="auto">
              <a:xfrm>
                <a:off x="3775" y="964"/>
                <a:ext cx="10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a:t>
                </a:r>
                <a:endParaRPr lang="en-US" smtClean="0">
                  <a:solidFill>
                    <a:prstClr val="black"/>
                  </a:solidFill>
                  <a:latin typeface="Arial" pitchFamily="34" charset="0"/>
                  <a:cs typeface="Arial" pitchFamily="34" charset="0"/>
                </a:endParaRPr>
              </a:p>
            </p:txBody>
          </p:sp>
          <p:sp>
            <p:nvSpPr>
              <p:cNvPr id="1065" name="Rectangle 41"/>
              <p:cNvSpPr>
                <a:spLocks noChangeArrowheads="1"/>
              </p:cNvSpPr>
              <p:nvPr/>
            </p:nvSpPr>
            <p:spPr bwMode="auto">
              <a:xfrm>
                <a:off x="3823" y="964"/>
                <a:ext cx="6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torage (TB)</a:t>
                </a:r>
                <a:endParaRPr lang="en-US" smtClean="0">
                  <a:solidFill>
                    <a:prstClr val="black"/>
                  </a:solidFill>
                  <a:latin typeface="Arial" pitchFamily="34" charset="0"/>
                  <a:cs typeface="Arial" pitchFamily="34" charset="0"/>
                </a:endParaRPr>
              </a:p>
            </p:txBody>
          </p:sp>
          <p:sp>
            <p:nvSpPr>
              <p:cNvPr id="1066" name="Rectangle 42"/>
              <p:cNvSpPr>
                <a:spLocks noChangeArrowheads="1"/>
              </p:cNvSpPr>
              <p:nvPr/>
            </p:nvSpPr>
            <p:spPr bwMode="auto">
              <a:xfrm>
                <a:off x="4424"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67" name="Rectangle 43"/>
              <p:cNvSpPr>
                <a:spLocks noChangeArrowheads="1"/>
              </p:cNvSpPr>
              <p:nvPr/>
            </p:nvSpPr>
            <p:spPr bwMode="auto">
              <a:xfrm>
                <a:off x="4484"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8" name="Rectangle 44"/>
              <p:cNvSpPr>
                <a:spLocks noChangeArrowheads="1"/>
              </p:cNvSpPr>
              <p:nvPr/>
            </p:nvSpPr>
            <p:spPr bwMode="auto">
              <a:xfrm>
                <a:off x="5235" y="822"/>
                <a:ext cx="6" cy="27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9" name="Rectangle 45"/>
              <p:cNvSpPr>
                <a:spLocks noChangeArrowheads="1"/>
              </p:cNvSpPr>
              <p:nvPr/>
            </p:nvSpPr>
            <p:spPr bwMode="auto">
              <a:xfrm>
                <a:off x="4490" y="822"/>
                <a:ext cx="745"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0" name="Rectangle 46"/>
              <p:cNvSpPr>
                <a:spLocks noChangeArrowheads="1"/>
              </p:cNvSpPr>
              <p:nvPr/>
            </p:nvSpPr>
            <p:spPr bwMode="auto">
              <a:xfrm>
                <a:off x="4535" y="825"/>
                <a:ext cx="783"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Default local </a:t>
                </a:r>
                <a:endParaRPr lang="en-US" smtClean="0">
                  <a:solidFill>
                    <a:prstClr val="black"/>
                  </a:solidFill>
                  <a:latin typeface="Arial" pitchFamily="34" charset="0"/>
                  <a:cs typeface="Arial" pitchFamily="34" charset="0"/>
                </a:endParaRPr>
              </a:p>
            </p:txBody>
          </p:sp>
          <p:sp>
            <p:nvSpPr>
              <p:cNvPr id="1071" name="Rectangle 47"/>
              <p:cNvSpPr>
                <a:spLocks noChangeArrowheads="1"/>
              </p:cNvSpPr>
              <p:nvPr/>
            </p:nvSpPr>
            <p:spPr bwMode="auto">
              <a:xfrm>
                <a:off x="4490" y="961"/>
                <a:ext cx="74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2" name="Rectangle 48"/>
              <p:cNvSpPr>
                <a:spLocks noChangeArrowheads="1"/>
              </p:cNvSpPr>
              <p:nvPr/>
            </p:nvSpPr>
            <p:spPr bwMode="auto">
              <a:xfrm>
                <a:off x="4592" y="964"/>
                <a:ext cx="63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file system</a:t>
                </a:r>
                <a:endParaRPr lang="en-US" smtClean="0">
                  <a:solidFill>
                    <a:prstClr val="black"/>
                  </a:solidFill>
                  <a:latin typeface="Arial" pitchFamily="34" charset="0"/>
                  <a:cs typeface="Arial" pitchFamily="34" charset="0"/>
                </a:endParaRPr>
              </a:p>
            </p:txBody>
          </p:sp>
          <p:sp>
            <p:nvSpPr>
              <p:cNvPr id="1073" name="Rectangle 49"/>
              <p:cNvSpPr>
                <a:spLocks noChangeArrowheads="1"/>
              </p:cNvSpPr>
              <p:nvPr/>
            </p:nvSpPr>
            <p:spPr bwMode="auto">
              <a:xfrm>
                <a:off x="5134"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74" name="Rectangle 50"/>
              <p:cNvSpPr>
                <a:spLocks noChangeArrowheads="1"/>
              </p:cNvSpPr>
              <p:nvPr/>
            </p:nvSpPr>
            <p:spPr bwMode="auto">
              <a:xfrm>
                <a:off x="5247" y="822"/>
                <a:ext cx="422" cy="139"/>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5" name="Rectangle 51"/>
              <p:cNvSpPr>
                <a:spLocks noChangeArrowheads="1"/>
              </p:cNvSpPr>
              <p:nvPr/>
            </p:nvSpPr>
            <p:spPr bwMode="auto">
              <a:xfrm>
                <a:off x="5247" y="961"/>
                <a:ext cx="6"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6" name="Rectangle 52"/>
              <p:cNvSpPr>
                <a:spLocks noChangeArrowheads="1"/>
              </p:cNvSpPr>
              <p:nvPr/>
            </p:nvSpPr>
            <p:spPr bwMode="auto">
              <a:xfrm>
                <a:off x="5664" y="961"/>
                <a:ext cx="5"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7" name="Rectangle 53"/>
              <p:cNvSpPr>
                <a:spLocks noChangeArrowheads="1"/>
              </p:cNvSpPr>
              <p:nvPr/>
            </p:nvSpPr>
            <p:spPr bwMode="auto">
              <a:xfrm>
                <a:off x="5253" y="961"/>
                <a:ext cx="411" cy="140"/>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8" name="Rectangle 54"/>
              <p:cNvSpPr>
                <a:spLocks noChangeArrowheads="1"/>
              </p:cNvSpPr>
              <p:nvPr/>
            </p:nvSpPr>
            <p:spPr bwMode="auto">
              <a:xfrm>
                <a:off x="5360" y="964"/>
                <a:ext cx="26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Site</a:t>
                </a:r>
                <a:endParaRPr lang="en-US" smtClean="0">
                  <a:solidFill>
                    <a:prstClr val="black"/>
                  </a:solidFill>
                  <a:latin typeface="Arial" pitchFamily="34" charset="0"/>
                  <a:cs typeface="Arial" pitchFamily="34" charset="0"/>
                </a:endParaRPr>
              </a:p>
            </p:txBody>
          </p:sp>
          <p:sp>
            <p:nvSpPr>
              <p:cNvPr id="1079" name="Rectangle 55"/>
              <p:cNvSpPr>
                <a:spLocks noChangeArrowheads="1"/>
              </p:cNvSpPr>
              <p:nvPr/>
            </p:nvSpPr>
            <p:spPr bwMode="auto">
              <a:xfrm>
                <a:off x="5555" y="96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080" name="Rectangle 56"/>
              <p:cNvSpPr>
                <a:spLocks noChangeArrowheads="1"/>
              </p:cNvSpPr>
              <p:nvPr/>
            </p:nvSpPr>
            <p:spPr bwMode="auto">
              <a:xfrm>
                <a:off x="0"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1" name="Line 57"/>
              <p:cNvSpPr>
                <a:spLocks noChangeShapeType="1"/>
              </p:cNvSpPr>
              <p:nvPr/>
            </p:nvSpPr>
            <p:spPr bwMode="auto">
              <a:xfrm>
                <a:off x="0"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2" name="Line 58"/>
              <p:cNvSpPr>
                <a:spLocks noChangeShapeType="1"/>
              </p:cNvSpPr>
              <p:nvPr/>
            </p:nvSpPr>
            <p:spPr bwMode="auto">
              <a:xfrm>
                <a:off x="0"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3" name="Rectangle 59"/>
              <p:cNvSpPr>
                <a:spLocks noChangeArrowheads="1"/>
              </p:cNvSpPr>
              <p:nvPr/>
            </p:nvSpPr>
            <p:spPr bwMode="auto">
              <a:xfrm>
                <a:off x="0"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4" name="Line 60"/>
              <p:cNvSpPr>
                <a:spLocks noChangeShapeType="1"/>
              </p:cNvSpPr>
              <p:nvPr/>
            </p:nvSpPr>
            <p:spPr bwMode="auto">
              <a:xfrm>
                <a:off x="0"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5" name="Line 61"/>
              <p:cNvSpPr>
                <a:spLocks noChangeShapeType="1"/>
              </p:cNvSpPr>
              <p:nvPr/>
            </p:nvSpPr>
            <p:spPr bwMode="auto">
              <a:xfrm>
                <a:off x="0"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6" name="Rectangle 62"/>
              <p:cNvSpPr>
                <a:spLocks noChangeArrowheads="1"/>
              </p:cNvSpPr>
              <p:nvPr/>
            </p:nvSpPr>
            <p:spPr bwMode="auto">
              <a:xfrm>
                <a:off x="6" y="816"/>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7" name="Line 63"/>
              <p:cNvSpPr>
                <a:spLocks noChangeShapeType="1"/>
              </p:cNvSpPr>
              <p:nvPr/>
            </p:nvSpPr>
            <p:spPr bwMode="auto">
              <a:xfrm>
                <a:off x="6" y="816"/>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8" name="Rectangle 64"/>
              <p:cNvSpPr>
                <a:spLocks noChangeArrowheads="1"/>
              </p:cNvSpPr>
              <p:nvPr/>
            </p:nvSpPr>
            <p:spPr bwMode="auto">
              <a:xfrm>
                <a:off x="1480"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9" name="Line 65"/>
              <p:cNvSpPr>
                <a:spLocks noChangeShapeType="1"/>
              </p:cNvSpPr>
              <p:nvPr/>
            </p:nvSpPr>
            <p:spPr bwMode="auto">
              <a:xfrm>
                <a:off x="1480"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0" name="Line 66"/>
              <p:cNvSpPr>
                <a:spLocks noChangeShapeType="1"/>
              </p:cNvSpPr>
              <p:nvPr/>
            </p:nvSpPr>
            <p:spPr bwMode="auto">
              <a:xfrm>
                <a:off x="1480"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1" name="Rectangle 67"/>
              <p:cNvSpPr>
                <a:spLocks noChangeArrowheads="1"/>
              </p:cNvSpPr>
              <p:nvPr/>
            </p:nvSpPr>
            <p:spPr bwMode="auto">
              <a:xfrm>
                <a:off x="1486" y="816"/>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2" name="Line 68"/>
              <p:cNvSpPr>
                <a:spLocks noChangeShapeType="1"/>
              </p:cNvSpPr>
              <p:nvPr/>
            </p:nvSpPr>
            <p:spPr bwMode="auto">
              <a:xfrm>
                <a:off x="1486" y="816"/>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3" name="Rectangle 69"/>
              <p:cNvSpPr>
                <a:spLocks noChangeArrowheads="1"/>
              </p:cNvSpPr>
              <p:nvPr/>
            </p:nvSpPr>
            <p:spPr bwMode="auto">
              <a:xfrm>
                <a:off x="2025"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4" name="Line 70"/>
              <p:cNvSpPr>
                <a:spLocks noChangeShapeType="1"/>
              </p:cNvSpPr>
              <p:nvPr/>
            </p:nvSpPr>
            <p:spPr bwMode="auto">
              <a:xfrm>
                <a:off x="2025"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5" name="Line 71"/>
              <p:cNvSpPr>
                <a:spLocks noChangeShapeType="1"/>
              </p:cNvSpPr>
              <p:nvPr/>
            </p:nvSpPr>
            <p:spPr bwMode="auto">
              <a:xfrm>
                <a:off x="2025"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6" name="Rectangle 72"/>
              <p:cNvSpPr>
                <a:spLocks noChangeArrowheads="1"/>
              </p:cNvSpPr>
              <p:nvPr/>
            </p:nvSpPr>
            <p:spPr bwMode="auto">
              <a:xfrm>
                <a:off x="2031" y="816"/>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7" name="Line 73"/>
              <p:cNvSpPr>
                <a:spLocks noChangeShapeType="1"/>
              </p:cNvSpPr>
              <p:nvPr/>
            </p:nvSpPr>
            <p:spPr bwMode="auto">
              <a:xfrm>
                <a:off x="2031" y="816"/>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8" name="Rectangle 74"/>
              <p:cNvSpPr>
                <a:spLocks noChangeArrowheads="1"/>
              </p:cNvSpPr>
              <p:nvPr/>
            </p:nvSpPr>
            <p:spPr bwMode="auto">
              <a:xfrm>
                <a:off x="2516"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9" name="Line 75"/>
              <p:cNvSpPr>
                <a:spLocks noChangeShapeType="1"/>
              </p:cNvSpPr>
              <p:nvPr/>
            </p:nvSpPr>
            <p:spPr bwMode="auto">
              <a:xfrm>
                <a:off x="2516"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0" name="Line 76"/>
              <p:cNvSpPr>
                <a:spLocks noChangeShapeType="1"/>
              </p:cNvSpPr>
              <p:nvPr/>
            </p:nvSpPr>
            <p:spPr bwMode="auto">
              <a:xfrm>
                <a:off x="2516"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1" name="Rectangle 77"/>
              <p:cNvSpPr>
                <a:spLocks noChangeArrowheads="1"/>
              </p:cNvSpPr>
              <p:nvPr/>
            </p:nvSpPr>
            <p:spPr bwMode="auto">
              <a:xfrm>
                <a:off x="2522" y="816"/>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2" name="Line 78"/>
              <p:cNvSpPr>
                <a:spLocks noChangeShapeType="1"/>
              </p:cNvSpPr>
              <p:nvPr/>
            </p:nvSpPr>
            <p:spPr bwMode="auto">
              <a:xfrm>
                <a:off x="2522" y="816"/>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3" name="Rectangle 79"/>
              <p:cNvSpPr>
                <a:spLocks noChangeArrowheads="1"/>
              </p:cNvSpPr>
              <p:nvPr/>
            </p:nvSpPr>
            <p:spPr bwMode="auto">
              <a:xfrm>
                <a:off x="3116" y="816"/>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4" name="Line 80"/>
              <p:cNvSpPr>
                <a:spLocks noChangeShapeType="1"/>
              </p:cNvSpPr>
              <p:nvPr/>
            </p:nvSpPr>
            <p:spPr bwMode="auto">
              <a:xfrm>
                <a:off x="3116" y="81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5" name="Line 81"/>
              <p:cNvSpPr>
                <a:spLocks noChangeShapeType="1"/>
              </p:cNvSpPr>
              <p:nvPr/>
            </p:nvSpPr>
            <p:spPr bwMode="auto">
              <a:xfrm>
                <a:off x="3116"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6" name="Rectangle 82"/>
              <p:cNvSpPr>
                <a:spLocks noChangeArrowheads="1"/>
              </p:cNvSpPr>
              <p:nvPr/>
            </p:nvSpPr>
            <p:spPr bwMode="auto">
              <a:xfrm>
                <a:off x="3121" y="816"/>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7" name="Line 83"/>
              <p:cNvSpPr>
                <a:spLocks noChangeShapeType="1"/>
              </p:cNvSpPr>
              <p:nvPr/>
            </p:nvSpPr>
            <p:spPr bwMode="auto">
              <a:xfrm>
                <a:off x="3121" y="816"/>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8" name="Rectangle 84"/>
              <p:cNvSpPr>
                <a:spLocks noChangeArrowheads="1"/>
              </p:cNvSpPr>
              <p:nvPr/>
            </p:nvSpPr>
            <p:spPr bwMode="auto">
              <a:xfrm>
                <a:off x="3715"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9" name="Line 85"/>
              <p:cNvSpPr>
                <a:spLocks noChangeShapeType="1"/>
              </p:cNvSpPr>
              <p:nvPr/>
            </p:nvSpPr>
            <p:spPr bwMode="auto">
              <a:xfrm>
                <a:off x="3715"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0" name="Line 86"/>
              <p:cNvSpPr>
                <a:spLocks noChangeShapeType="1"/>
              </p:cNvSpPr>
              <p:nvPr/>
            </p:nvSpPr>
            <p:spPr bwMode="auto">
              <a:xfrm>
                <a:off x="3715"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1" name="Rectangle 87"/>
              <p:cNvSpPr>
                <a:spLocks noChangeArrowheads="1"/>
              </p:cNvSpPr>
              <p:nvPr/>
            </p:nvSpPr>
            <p:spPr bwMode="auto">
              <a:xfrm>
                <a:off x="3721" y="816"/>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2" name="Line 88"/>
              <p:cNvSpPr>
                <a:spLocks noChangeShapeType="1"/>
              </p:cNvSpPr>
              <p:nvPr/>
            </p:nvSpPr>
            <p:spPr bwMode="auto">
              <a:xfrm>
                <a:off x="3721" y="816"/>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3" name="Rectangle 89"/>
              <p:cNvSpPr>
                <a:spLocks noChangeArrowheads="1"/>
              </p:cNvSpPr>
              <p:nvPr/>
            </p:nvSpPr>
            <p:spPr bwMode="auto">
              <a:xfrm>
                <a:off x="4478"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4" name="Line 90"/>
              <p:cNvSpPr>
                <a:spLocks noChangeShapeType="1"/>
              </p:cNvSpPr>
              <p:nvPr/>
            </p:nvSpPr>
            <p:spPr bwMode="auto">
              <a:xfrm>
                <a:off x="4478"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5" name="Line 91"/>
              <p:cNvSpPr>
                <a:spLocks noChangeShapeType="1"/>
              </p:cNvSpPr>
              <p:nvPr/>
            </p:nvSpPr>
            <p:spPr bwMode="auto">
              <a:xfrm>
                <a:off x="4478"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6" name="Rectangle 92"/>
              <p:cNvSpPr>
                <a:spLocks noChangeArrowheads="1"/>
              </p:cNvSpPr>
              <p:nvPr/>
            </p:nvSpPr>
            <p:spPr bwMode="auto">
              <a:xfrm>
                <a:off x="4484" y="816"/>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7" name="Line 93"/>
              <p:cNvSpPr>
                <a:spLocks noChangeShapeType="1"/>
              </p:cNvSpPr>
              <p:nvPr/>
            </p:nvSpPr>
            <p:spPr bwMode="auto">
              <a:xfrm>
                <a:off x="4484" y="816"/>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8" name="Rectangle 94"/>
              <p:cNvSpPr>
                <a:spLocks noChangeArrowheads="1"/>
              </p:cNvSpPr>
              <p:nvPr/>
            </p:nvSpPr>
            <p:spPr bwMode="auto">
              <a:xfrm>
                <a:off x="5241" y="816"/>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9" name="Line 95"/>
              <p:cNvSpPr>
                <a:spLocks noChangeShapeType="1"/>
              </p:cNvSpPr>
              <p:nvPr/>
            </p:nvSpPr>
            <p:spPr bwMode="auto">
              <a:xfrm>
                <a:off x="5241" y="816"/>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0" name="Line 96"/>
              <p:cNvSpPr>
                <a:spLocks noChangeShapeType="1"/>
              </p:cNvSpPr>
              <p:nvPr/>
            </p:nvSpPr>
            <p:spPr bwMode="auto">
              <a:xfrm>
                <a:off x="5241"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1" name="Rectangle 97"/>
              <p:cNvSpPr>
                <a:spLocks noChangeArrowheads="1"/>
              </p:cNvSpPr>
              <p:nvPr/>
            </p:nvSpPr>
            <p:spPr bwMode="auto">
              <a:xfrm>
                <a:off x="5247" y="816"/>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2" name="Line 98"/>
              <p:cNvSpPr>
                <a:spLocks noChangeShapeType="1"/>
              </p:cNvSpPr>
              <p:nvPr/>
            </p:nvSpPr>
            <p:spPr bwMode="auto">
              <a:xfrm>
                <a:off x="5247" y="816"/>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3" name="Rectangle 99"/>
              <p:cNvSpPr>
                <a:spLocks noChangeArrowheads="1"/>
              </p:cNvSpPr>
              <p:nvPr/>
            </p:nvSpPr>
            <p:spPr bwMode="auto">
              <a:xfrm>
                <a:off x="5669" y="816"/>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4" name="Line 100"/>
              <p:cNvSpPr>
                <a:spLocks noChangeShapeType="1"/>
              </p:cNvSpPr>
              <p:nvPr/>
            </p:nvSpPr>
            <p:spPr bwMode="auto">
              <a:xfrm>
                <a:off x="5669" y="81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5" name="Line 101"/>
              <p:cNvSpPr>
                <a:spLocks noChangeShapeType="1"/>
              </p:cNvSpPr>
              <p:nvPr/>
            </p:nvSpPr>
            <p:spPr bwMode="auto">
              <a:xfrm>
                <a:off x="5669"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6" name="Rectangle 102"/>
              <p:cNvSpPr>
                <a:spLocks noChangeArrowheads="1"/>
              </p:cNvSpPr>
              <p:nvPr/>
            </p:nvSpPr>
            <p:spPr bwMode="auto">
              <a:xfrm>
                <a:off x="5669" y="816"/>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7" name="Line 103"/>
              <p:cNvSpPr>
                <a:spLocks noChangeShapeType="1"/>
              </p:cNvSpPr>
              <p:nvPr/>
            </p:nvSpPr>
            <p:spPr bwMode="auto">
              <a:xfrm>
                <a:off x="5669" y="81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8" name="Line 104"/>
              <p:cNvSpPr>
                <a:spLocks noChangeShapeType="1"/>
              </p:cNvSpPr>
              <p:nvPr/>
            </p:nvSpPr>
            <p:spPr bwMode="auto">
              <a:xfrm>
                <a:off x="5669" y="816"/>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9" name="Rectangle 105"/>
              <p:cNvSpPr>
                <a:spLocks noChangeArrowheads="1"/>
              </p:cNvSpPr>
              <p:nvPr/>
            </p:nvSpPr>
            <p:spPr bwMode="auto">
              <a:xfrm>
                <a:off x="0" y="822"/>
                <a:ext cx="6" cy="2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0" name="Line 106"/>
              <p:cNvSpPr>
                <a:spLocks noChangeShapeType="1"/>
              </p:cNvSpPr>
              <p:nvPr/>
            </p:nvSpPr>
            <p:spPr bwMode="auto">
              <a:xfrm>
                <a:off x="0" y="822"/>
                <a:ext cx="1" cy="27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1" name="Rectangle 107"/>
              <p:cNvSpPr>
                <a:spLocks noChangeArrowheads="1"/>
              </p:cNvSpPr>
              <p:nvPr/>
            </p:nvSpPr>
            <p:spPr bwMode="auto">
              <a:xfrm>
                <a:off x="1480"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2" name="Line 108"/>
              <p:cNvSpPr>
                <a:spLocks noChangeShapeType="1"/>
              </p:cNvSpPr>
              <p:nvPr/>
            </p:nvSpPr>
            <p:spPr bwMode="auto">
              <a:xfrm>
                <a:off x="1480"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3" name="Rectangle 109"/>
              <p:cNvSpPr>
                <a:spLocks noChangeArrowheads="1"/>
              </p:cNvSpPr>
              <p:nvPr/>
            </p:nvSpPr>
            <p:spPr bwMode="auto">
              <a:xfrm>
                <a:off x="2025"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4" name="Line 110"/>
              <p:cNvSpPr>
                <a:spLocks noChangeShapeType="1"/>
              </p:cNvSpPr>
              <p:nvPr/>
            </p:nvSpPr>
            <p:spPr bwMode="auto">
              <a:xfrm>
                <a:off x="2025"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5" name="Rectangle 111"/>
              <p:cNvSpPr>
                <a:spLocks noChangeArrowheads="1"/>
              </p:cNvSpPr>
              <p:nvPr/>
            </p:nvSpPr>
            <p:spPr bwMode="auto">
              <a:xfrm>
                <a:off x="2516"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6" name="Line 112"/>
              <p:cNvSpPr>
                <a:spLocks noChangeShapeType="1"/>
              </p:cNvSpPr>
              <p:nvPr/>
            </p:nvSpPr>
            <p:spPr bwMode="auto">
              <a:xfrm>
                <a:off x="2516"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7" name="Rectangle 113"/>
              <p:cNvSpPr>
                <a:spLocks noChangeArrowheads="1"/>
              </p:cNvSpPr>
              <p:nvPr/>
            </p:nvSpPr>
            <p:spPr bwMode="auto">
              <a:xfrm>
                <a:off x="3116" y="822"/>
                <a:ext cx="5"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8" name="Line 114"/>
              <p:cNvSpPr>
                <a:spLocks noChangeShapeType="1"/>
              </p:cNvSpPr>
              <p:nvPr/>
            </p:nvSpPr>
            <p:spPr bwMode="auto">
              <a:xfrm>
                <a:off x="3116"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9" name="Rectangle 115"/>
              <p:cNvSpPr>
                <a:spLocks noChangeArrowheads="1"/>
              </p:cNvSpPr>
              <p:nvPr/>
            </p:nvSpPr>
            <p:spPr bwMode="auto">
              <a:xfrm>
                <a:off x="3715"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0" name="Line 116"/>
              <p:cNvSpPr>
                <a:spLocks noChangeShapeType="1"/>
              </p:cNvSpPr>
              <p:nvPr/>
            </p:nvSpPr>
            <p:spPr bwMode="auto">
              <a:xfrm>
                <a:off x="3715"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1" name="Rectangle 117"/>
              <p:cNvSpPr>
                <a:spLocks noChangeArrowheads="1"/>
              </p:cNvSpPr>
              <p:nvPr/>
            </p:nvSpPr>
            <p:spPr bwMode="auto">
              <a:xfrm>
                <a:off x="4478"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2" name="Line 118"/>
              <p:cNvSpPr>
                <a:spLocks noChangeShapeType="1"/>
              </p:cNvSpPr>
              <p:nvPr/>
            </p:nvSpPr>
            <p:spPr bwMode="auto">
              <a:xfrm>
                <a:off x="4478"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3" name="Rectangle 119"/>
              <p:cNvSpPr>
                <a:spLocks noChangeArrowheads="1"/>
              </p:cNvSpPr>
              <p:nvPr/>
            </p:nvSpPr>
            <p:spPr bwMode="auto">
              <a:xfrm>
                <a:off x="5241" y="822"/>
                <a:ext cx="6" cy="279"/>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4" name="Line 120"/>
              <p:cNvSpPr>
                <a:spLocks noChangeShapeType="1"/>
              </p:cNvSpPr>
              <p:nvPr/>
            </p:nvSpPr>
            <p:spPr bwMode="auto">
              <a:xfrm>
                <a:off x="5241" y="822"/>
                <a:ext cx="1" cy="279"/>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5" name="Rectangle 121"/>
              <p:cNvSpPr>
                <a:spLocks noChangeArrowheads="1"/>
              </p:cNvSpPr>
              <p:nvPr/>
            </p:nvSpPr>
            <p:spPr bwMode="auto">
              <a:xfrm>
                <a:off x="5669" y="822"/>
                <a:ext cx="5" cy="2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6" name="Line 122"/>
              <p:cNvSpPr>
                <a:spLocks noChangeShapeType="1"/>
              </p:cNvSpPr>
              <p:nvPr/>
            </p:nvSpPr>
            <p:spPr bwMode="auto">
              <a:xfrm>
                <a:off x="5669" y="822"/>
                <a:ext cx="1" cy="27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7" name="Rectangle 123"/>
              <p:cNvSpPr>
                <a:spLocks noChangeArrowheads="1"/>
              </p:cNvSpPr>
              <p:nvPr/>
            </p:nvSpPr>
            <p:spPr bwMode="auto">
              <a:xfrm>
                <a:off x="7" y="1107"/>
                <a:ext cx="5662" cy="6"/>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8" name="Rectangle 124"/>
              <p:cNvSpPr>
                <a:spLocks noChangeArrowheads="1"/>
              </p:cNvSpPr>
              <p:nvPr/>
            </p:nvSpPr>
            <p:spPr bwMode="auto">
              <a:xfrm>
                <a:off x="7" y="1113"/>
                <a:ext cx="5" cy="139"/>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9" name="Rectangle 125"/>
              <p:cNvSpPr>
                <a:spLocks noChangeArrowheads="1"/>
              </p:cNvSpPr>
              <p:nvPr/>
            </p:nvSpPr>
            <p:spPr bwMode="auto">
              <a:xfrm>
                <a:off x="5664" y="1113"/>
                <a:ext cx="5" cy="139"/>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0" name="Rectangle 126"/>
              <p:cNvSpPr>
                <a:spLocks noChangeArrowheads="1"/>
              </p:cNvSpPr>
              <p:nvPr/>
            </p:nvSpPr>
            <p:spPr bwMode="auto">
              <a:xfrm>
                <a:off x="12" y="1113"/>
                <a:ext cx="5652" cy="139"/>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1" name="Rectangle 127"/>
              <p:cNvSpPr>
                <a:spLocks noChangeArrowheads="1"/>
              </p:cNvSpPr>
              <p:nvPr/>
            </p:nvSpPr>
            <p:spPr bwMode="auto">
              <a:xfrm>
                <a:off x="12" y="1115"/>
                <a:ext cx="192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Dynamically configurable systems</a:t>
                </a:r>
                <a:endParaRPr lang="en-US" smtClean="0">
                  <a:solidFill>
                    <a:prstClr val="black"/>
                  </a:solidFill>
                  <a:latin typeface="Arial" pitchFamily="34" charset="0"/>
                  <a:cs typeface="Arial" pitchFamily="34" charset="0"/>
                </a:endParaRPr>
              </a:p>
            </p:txBody>
          </p:sp>
          <p:sp>
            <p:nvSpPr>
              <p:cNvPr id="1152" name="Rectangle 128"/>
              <p:cNvSpPr>
                <a:spLocks noChangeArrowheads="1"/>
              </p:cNvSpPr>
              <p:nvPr/>
            </p:nvSpPr>
            <p:spPr bwMode="auto">
              <a:xfrm>
                <a:off x="1775" y="111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153" name="Rectangle 129"/>
              <p:cNvSpPr>
                <a:spLocks noChangeArrowheads="1"/>
              </p:cNvSpPr>
              <p:nvPr/>
            </p:nvSpPr>
            <p:spPr bwMode="auto">
              <a:xfrm>
                <a:off x="0"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4" name="Line 130"/>
              <p:cNvSpPr>
                <a:spLocks noChangeShapeType="1"/>
              </p:cNvSpPr>
              <p:nvPr/>
            </p:nvSpPr>
            <p:spPr bwMode="auto">
              <a:xfrm>
                <a:off x="0"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5" name="Line 131"/>
              <p:cNvSpPr>
                <a:spLocks noChangeShapeType="1"/>
              </p:cNvSpPr>
              <p:nvPr/>
            </p:nvSpPr>
            <p:spPr bwMode="auto">
              <a:xfrm>
                <a:off x="0"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6" name="Rectangle 132"/>
              <p:cNvSpPr>
                <a:spLocks noChangeArrowheads="1"/>
              </p:cNvSpPr>
              <p:nvPr/>
            </p:nvSpPr>
            <p:spPr bwMode="auto">
              <a:xfrm>
                <a:off x="6" y="1101"/>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7" name="Line 133"/>
              <p:cNvSpPr>
                <a:spLocks noChangeShapeType="1"/>
              </p:cNvSpPr>
              <p:nvPr/>
            </p:nvSpPr>
            <p:spPr bwMode="auto">
              <a:xfrm>
                <a:off x="6" y="1101"/>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8" name="Rectangle 134"/>
              <p:cNvSpPr>
                <a:spLocks noChangeArrowheads="1"/>
              </p:cNvSpPr>
              <p:nvPr/>
            </p:nvSpPr>
            <p:spPr bwMode="auto">
              <a:xfrm>
                <a:off x="1480"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9" name="Line 135"/>
              <p:cNvSpPr>
                <a:spLocks noChangeShapeType="1"/>
              </p:cNvSpPr>
              <p:nvPr/>
            </p:nvSpPr>
            <p:spPr bwMode="auto">
              <a:xfrm>
                <a:off x="1480"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0" name="Line 136"/>
              <p:cNvSpPr>
                <a:spLocks noChangeShapeType="1"/>
              </p:cNvSpPr>
              <p:nvPr/>
            </p:nvSpPr>
            <p:spPr bwMode="auto">
              <a:xfrm>
                <a:off x="1480"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1" name="Rectangle 137"/>
              <p:cNvSpPr>
                <a:spLocks noChangeArrowheads="1"/>
              </p:cNvSpPr>
              <p:nvPr/>
            </p:nvSpPr>
            <p:spPr bwMode="auto">
              <a:xfrm>
                <a:off x="1486" y="1101"/>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2" name="Line 138"/>
              <p:cNvSpPr>
                <a:spLocks noChangeShapeType="1"/>
              </p:cNvSpPr>
              <p:nvPr/>
            </p:nvSpPr>
            <p:spPr bwMode="auto">
              <a:xfrm>
                <a:off x="1486" y="1101"/>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3" name="Rectangle 139"/>
              <p:cNvSpPr>
                <a:spLocks noChangeArrowheads="1"/>
              </p:cNvSpPr>
              <p:nvPr/>
            </p:nvSpPr>
            <p:spPr bwMode="auto">
              <a:xfrm>
                <a:off x="2025"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4" name="Line 140"/>
              <p:cNvSpPr>
                <a:spLocks noChangeShapeType="1"/>
              </p:cNvSpPr>
              <p:nvPr/>
            </p:nvSpPr>
            <p:spPr bwMode="auto">
              <a:xfrm>
                <a:off x="2025"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5" name="Line 141"/>
              <p:cNvSpPr>
                <a:spLocks noChangeShapeType="1"/>
              </p:cNvSpPr>
              <p:nvPr/>
            </p:nvSpPr>
            <p:spPr bwMode="auto">
              <a:xfrm>
                <a:off x="2025"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6" name="Rectangle 142"/>
              <p:cNvSpPr>
                <a:spLocks noChangeArrowheads="1"/>
              </p:cNvSpPr>
              <p:nvPr/>
            </p:nvSpPr>
            <p:spPr bwMode="auto">
              <a:xfrm>
                <a:off x="2031" y="1101"/>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7" name="Line 143"/>
              <p:cNvSpPr>
                <a:spLocks noChangeShapeType="1"/>
              </p:cNvSpPr>
              <p:nvPr/>
            </p:nvSpPr>
            <p:spPr bwMode="auto">
              <a:xfrm>
                <a:off x="2031" y="1101"/>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8" name="Rectangle 144"/>
              <p:cNvSpPr>
                <a:spLocks noChangeArrowheads="1"/>
              </p:cNvSpPr>
              <p:nvPr/>
            </p:nvSpPr>
            <p:spPr bwMode="auto">
              <a:xfrm>
                <a:off x="2516"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9" name="Line 145"/>
              <p:cNvSpPr>
                <a:spLocks noChangeShapeType="1"/>
              </p:cNvSpPr>
              <p:nvPr/>
            </p:nvSpPr>
            <p:spPr bwMode="auto">
              <a:xfrm>
                <a:off x="2516"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0" name="Line 146"/>
              <p:cNvSpPr>
                <a:spLocks noChangeShapeType="1"/>
              </p:cNvSpPr>
              <p:nvPr/>
            </p:nvSpPr>
            <p:spPr bwMode="auto">
              <a:xfrm>
                <a:off x="2516"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1" name="Rectangle 147"/>
              <p:cNvSpPr>
                <a:spLocks noChangeArrowheads="1"/>
              </p:cNvSpPr>
              <p:nvPr/>
            </p:nvSpPr>
            <p:spPr bwMode="auto">
              <a:xfrm>
                <a:off x="2522" y="1101"/>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2" name="Line 148"/>
              <p:cNvSpPr>
                <a:spLocks noChangeShapeType="1"/>
              </p:cNvSpPr>
              <p:nvPr/>
            </p:nvSpPr>
            <p:spPr bwMode="auto">
              <a:xfrm>
                <a:off x="2522" y="1101"/>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3" name="Rectangle 149"/>
              <p:cNvSpPr>
                <a:spLocks noChangeArrowheads="1"/>
              </p:cNvSpPr>
              <p:nvPr/>
            </p:nvSpPr>
            <p:spPr bwMode="auto">
              <a:xfrm>
                <a:off x="3116" y="1101"/>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4" name="Line 150"/>
              <p:cNvSpPr>
                <a:spLocks noChangeShapeType="1"/>
              </p:cNvSpPr>
              <p:nvPr/>
            </p:nvSpPr>
            <p:spPr bwMode="auto">
              <a:xfrm>
                <a:off x="3116"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5" name="Line 151"/>
              <p:cNvSpPr>
                <a:spLocks noChangeShapeType="1"/>
              </p:cNvSpPr>
              <p:nvPr/>
            </p:nvSpPr>
            <p:spPr bwMode="auto">
              <a:xfrm>
                <a:off x="3116"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6" name="Rectangle 152"/>
              <p:cNvSpPr>
                <a:spLocks noChangeArrowheads="1"/>
              </p:cNvSpPr>
              <p:nvPr/>
            </p:nvSpPr>
            <p:spPr bwMode="auto">
              <a:xfrm>
                <a:off x="3121" y="1101"/>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7" name="Line 153"/>
              <p:cNvSpPr>
                <a:spLocks noChangeShapeType="1"/>
              </p:cNvSpPr>
              <p:nvPr/>
            </p:nvSpPr>
            <p:spPr bwMode="auto">
              <a:xfrm>
                <a:off x="3121" y="1101"/>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8" name="Rectangle 154"/>
              <p:cNvSpPr>
                <a:spLocks noChangeArrowheads="1"/>
              </p:cNvSpPr>
              <p:nvPr/>
            </p:nvSpPr>
            <p:spPr bwMode="auto">
              <a:xfrm>
                <a:off x="3715"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9" name="Line 155"/>
              <p:cNvSpPr>
                <a:spLocks noChangeShapeType="1"/>
              </p:cNvSpPr>
              <p:nvPr/>
            </p:nvSpPr>
            <p:spPr bwMode="auto">
              <a:xfrm>
                <a:off x="3715"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0" name="Line 156"/>
              <p:cNvSpPr>
                <a:spLocks noChangeShapeType="1"/>
              </p:cNvSpPr>
              <p:nvPr/>
            </p:nvSpPr>
            <p:spPr bwMode="auto">
              <a:xfrm>
                <a:off x="3715"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1" name="Rectangle 157"/>
              <p:cNvSpPr>
                <a:spLocks noChangeArrowheads="1"/>
              </p:cNvSpPr>
              <p:nvPr/>
            </p:nvSpPr>
            <p:spPr bwMode="auto">
              <a:xfrm>
                <a:off x="3721" y="1101"/>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2" name="Line 158"/>
              <p:cNvSpPr>
                <a:spLocks noChangeShapeType="1"/>
              </p:cNvSpPr>
              <p:nvPr/>
            </p:nvSpPr>
            <p:spPr bwMode="auto">
              <a:xfrm>
                <a:off x="3721" y="1101"/>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3" name="Rectangle 159"/>
              <p:cNvSpPr>
                <a:spLocks noChangeArrowheads="1"/>
              </p:cNvSpPr>
              <p:nvPr/>
            </p:nvSpPr>
            <p:spPr bwMode="auto">
              <a:xfrm>
                <a:off x="4478"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4" name="Line 160"/>
              <p:cNvSpPr>
                <a:spLocks noChangeShapeType="1"/>
              </p:cNvSpPr>
              <p:nvPr/>
            </p:nvSpPr>
            <p:spPr bwMode="auto">
              <a:xfrm>
                <a:off x="4478"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5" name="Line 161"/>
              <p:cNvSpPr>
                <a:spLocks noChangeShapeType="1"/>
              </p:cNvSpPr>
              <p:nvPr/>
            </p:nvSpPr>
            <p:spPr bwMode="auto">
              <a:xfrm>
                <a:off x="4478"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6" name="Rectangle 162"/>
              <p:cNvSpPr>
                <a:spLocks noChangeArrowheads="1"/>
              </p:cNvSpPr>
              <p:nvPr/>
            </p:nvSpPr>
            <p:spPr bwMode="auto">
              <a:xfrm>
                <a:off x="4484" y="1101"/>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7" name="Line 163"/>
              <p:cNvSpPr>
                <a:spLocks noChangeShapeType="1"/>
              </p:cNvSpPr>
              <p:nvPr/>
            </p:nvSpPr>
            <p:spPr bwMode="auto">
              <a:xfrm>
                <a:off x="4484" y="1101"/>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8" name="Rectangle 164"/>
              <p:cNvSpPr>
                <a:spLocks noChangeArrowheads="1"/>
              </p:cNvSpPr>
              <p:nvPr/>
            </p:nvSpPr>
            <p:spPr bwMode="auto">
              <a:xfrm>
                <a:off x="5241" y="110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9" name="Line 165"/>
              <p:cNvSpPr>
                <a:spLocks noChangeShapeType="1"/>
              </p:cNvSpPr>
              <p:nvPr/>
            </p:nvSpPr>
            <p:spPr bwMode="auto">
              <a:xfrm>
                <a:off x="5241"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0" name="Line 166"/>
              <p:cNvSpPr>
                <a:spLocks noChangeShapeType="1"/>
              </p:cNvSpPr>
              <p:nvPr/>
            </p:nvSpPr>
            <p:spPr bwMode="auto">
              <a:xfrm>
                <a:off x="5241"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1" name="Rectangle 167"/>
              <p:cNvSpPr>
                <a:spLocks noChangeArrowheads="1"/>
              </p:cNvSpPr>
              <p:nvPr/>
            </p:nvSpPr>
            <p:spPr bwMode="auto">
              <a:xfrm>
                <a:off x="5247" y="1101"/>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2" name="Line 168"/>
              <p:cNvSpPr>
                <a:spLocks noChangeShapeType="1"/>
              </p:cNvSpPr>
              <p:nvPr/>
            </p:nvSpPr>
            <p:spPr bwMode="auto">
              <a:xfrm>
                <a:off x="5247" y="1101"/>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3" name="Rectangle 169"/>
              <p:cNvSpPr>
                <a:spLocks noChangeArrowheads="1"/>
              </p:cNvSpPr>
              <p:nvPr/>
            </p:nvSpPr>
            <p:spPr bwMode="auto">
              <a:xfrm>
                <a:off x="5669" y="1101"/>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4" name="Line 170"/>
              <p:cNvSpPr>
                <a:spLocks noChangeShapeType="1"/>
              </p:cNvSpPr>
              <p:nvPr/>
            </p:nvSpPr>
            <p:spPr bwMode="auto">
              <a:xfrm>
                <a:off x="5669"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5" name="Line 171"/>
              <p:cNvSpPr>
                <a:spLocks noChangeShapeType="1"/>
              </p:cNvSpPr>
              <p:nvPr/>
            </p:nvSpPr>
            <p:spPr bwMode="auto">
              <a:xfrm>
                <a:off x="5669" y="110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6" name="Rectangle 172"/>
              <p:cNvSpPr>
                <a:spLocks noChangeArrowheads="1"/>
              </p:cNvSpPr>
              <p:nvPr/>
            </p:nvSpPr>
            <p:spPr bwMode="auto">
              <a:xfrm>
                <a:off x="0" y="1107"/>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7" name="Line 173"/>
              <p:cNvSpPr>
                <a:spLocks noChangeShapeType="1"/>
              </p:cNvSpPr>
              <p:nvPr/>
            </p:nvSpPr>
            <p:spPr bwMode="auto">
              <a:xfrm>
                <a:off x="0" y="110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8" name="Rectangle 174"/>
              <p:cNvSpPr>
                <a:spLocks noChangeArrowheads="1"/>
              </p:cNvSpPr>
              <p:nvPr/>
            </p:nvSpPr>
            <p:spPr bwMode="auto">
              <a:xfrm>
                <a:off x="5669" y="1107"/>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9" name="Line 175"/>
              <p:cNvSpPr>
                <a:spLocks noChangeShapeType="1"/>
              </p:cNvSpPr>
              <p:nvPr/>
            </p:nvSpPr>
            <p:spPr bwMode="auto">
              <a:xfrm>
                <a:off x="5669" y="110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0" name="Rectangle 176"/>
              <p:cNvSpPr>
                <a:spLocks noChangeArrowheads="1"/>
              </p:cNvSpPr>
              <p:nvPr/>
            </p:nvSpPr>
            <p:spPr bwMode="auto">
              <a:xfrm>
                <a:off x="12" y="1268"/>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201" name="Rectangle 177"/>
              <p:cNvSpPr>
                <a:spLocks noChangeArrowheads="1"/>
              </p:cNvSpPr>
              <p:nvPr/>
            </p:nvSpPr>
            <p:spPr bwMode="auto">
              <a:xfrm>
                <a:off x="749"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2" name="Rectangle 178"/>
              <p:cNvSpPr>
                <a:spLocks noChangeArrowheads="1"/>
              </p:cNvSpPr>
              <p:nvPr/>
            </p:nvSpPr>
            <p:spPr bwMode="auto">
              <a:xfrm>
                <a:off x="1683" y="1268"/>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256</a:t>
                </a:r>
                <a:endParaRPr lang="en-US" smtClean="0">
                  <a:solidFill>
                    <a:prstClr val="black"/>
                  </a:solidFill>
                  <a:latin typeface="Arial" pitchFamily="34" charset="0"/>
                  <a:cs typeface="Arial" pitchFamily="34" charset="0"/>
                </a:endParaRPr>
              </a:p>
            </p:txBody>
          </p:sp>
          <p:sp>
            <p:nvSpPr>
              <p:cNvPr id="1203" name="Rectangle 179"/>
              <p:cNvSpPr>
                <a:spLocks noChangeArrowheads="1"/>
              </p:cNvSpPr>
              <p:nvPr/>
            </p:nvSpPr>
            <p:spPr bwMode="auto">
              <a:xfrm>
                <a:off x="1865"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4" name="Rectangle 180"/>
              <p:cNvSpPr>
                <a:spLocks noChangeArrowheads="1"/>
              </p:cNvSpPr>
              <p:nvPr/>
            </p:nvSpPr>
            <p:spPr bwMode="auto">
              <a:xfrm>
                <a:off x="2168" y="126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1024</a:t>
                </a:r>
                <a:endParaRPr lang="en-US" smtClean="0">
                  <a:solidFill>
                    <a:prstClr val="black"/>
                  </a:solidFill>
                  <a:latin typeface="Arial" pitchFamily="34" charset="0"/>
                  <a:cs typeface="Arial" pitchFamily="34" charset="0"/>
                </a:endParaRPr>
              </a:p>
            </p:txBody>
          </p:sp>
          <p:sp>
            <p:nvSpPr>
              <p:cNvPr id="1205" name="Rectangle 181"/>
              <p:cNvSpPr>
                <a:spLocks noChangeArrowheads="1"/>
              </p:cNvSpPr>
              <p:nvPr/>
            </p:nvSpPr>
            <p:spPr bwMode="auto">
              <a:xfrm>
                <a:off x="2410"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6" name="Rectangle 182"/>
              <p:cNvSpPr>
                <a:spLocks noChangeArrowheads="1"/>
              </p:cNvSpPr>
              <p:nvPr/>
            </p:nvSpPr>
            <p:spPr bwMode="auto">
              <a:xfrm>
                <a:off x="2834" y="1268"/>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11</a:t>
                </a:r>
                <a:endParaRPr lang="en-US" smtClean="0">
                  <a:solidFill>
                    <a:prstClr val="black"/>
                  </a:solidFill>
                  <a:latin typeface="Arial" pitchFamily="34" charset="0"/>
                  <a:cs typeface="Arial" pitchFamily="34" charset="0"/>
                </a:endParaRPr>
              </a:p>
            </p:txBody>
          </p:sp>
          <p:sp>
            <p:nvSpPr>
              <p:cNvPr id="1207" name="Rectangle 183"/>
              <p:cNvSpPr>
                <a:spLocks noChangeArrowheads="1"/>
              </p:cNvSpPr>
              <p:nvPr/>
            </p:nvSpPr>
            <p:spPr bwMode="auto">
              <a:xfrm>
                <a:off x="2955"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08" name="Rectangle 184"/>
              <p:cNvSpPr>
                <a:spLocks noChangeArrowheads="1"/>
              </p:cNvSpPr>
              <p:nvPr/>
            </p:nvSpPr>
            <p:spPr bwMode="auto">
              <a:xfrm>
                <a:off x="3313" y="126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3072</a:t>
                </a:r>
                <a:endParaRPr lang="en-US" smtClean="0">
                  <a:solidFill>
                    <a:prstClr val="black"/>
                  </a:solidFill>
                  <a:latin typeface="Arial" pitchFamily="34" charset="0"/>
                  <a:cs typeface="Arial" pitchFamily="34" charset="0"/>
                </a:endParaRPr>
              </a:p>
            </p:txBody>
          </p:sp>
          <p:sp>
            <p:nvSpPr>
              <p:cNvPr id="1209" name="Rectangle 185"/>
              <p:cNvSpPr>
                <a:spLocks noChangeArrowheads="1"/>
              </p:cNvSpPr>
              <p:nvPr/>
            </p:nvSpPr>
            <p:spPr bwMode="auto">
              <a:xfrm>
                <a:off x="3555"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0" name="Rectangle 186"/>
              <p:cNvSpPr>
                <a:spLocks noChangeArrowheads="1"/>
              </p:cNvSpPr>
              <p:nvPr/>
            </p:nvSpPr>
            <p:spPr bwMode="auto">
              <a:xfrm>
                <a:off x="3972" y="126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335*</a:t>
                </a:r>
                <a:endParaRPr lang="en-US" smtClean="0">
                  <a:solidFill>
                    <a:prstClr val="black"/>
                  </a:solidFill>
                  <a:latin typeface="Arial" pitchFamily="34" charset="0"/>
                  <a:cs typeface="Arial" pitchFamily="34" charset="0"/>
                </a:endParaRPr>
              </a:p>
            </p:txBody>
          </p:sp>
          <p:sp>
            <p:nvSpPr>
              <p:cNvPr id="1211" name="Rectangle 187"/>
              <p:cNvSpPr>
                <a:spLocks noChangeArrowheads="1"/>
              </p:cNvSpPr>
              <p:nvPr/>
            </p:nvSpPr>
            <p:spPr bwMode="auto">
              <a:xfrm>
                <a:off x="4214"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2" name="Rectangle 188"/>
              <p:cNvSpPr>
                <a:spLocks noChangeArrowheads="1"/>
              </p:cNvSpPr>
              <p:nvPr/>
            </p:nvSpPr>
            <p:spPr bwMode="auto">
              <a:xfrm>
                <a:off x="4708" y="1268"/>
                <a:ext cx="37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a:t>
                </a:r>
                <a:endParaRPr lang="en-US" smtClean="0">
                  <a:solidFill>
                    <a:prstClr val="black"/>
                  </a:solidFill>
                  <a:latin typeface="Arial" pitchFamily="34" charset="0"/>
                  <a:cs typeface="Arial" pitchFamily="34" charset="0"/>
                </a:endParaRPr>
              </a:p>
            </p:txBody>
          </p:sp>
          <p:sp>
            <p:nvSpPr>
              <p:cNvPr id="1213" name="Rectangle 189"/>
              <p:cNvSpPr>
                <a:spLocks noChangeArrowheads="1"/>
              </p:cNvSpPr>
              <p:nvPr/>
            </p:nvSpPr>
            <p:spPr bwMode="auto">
              <a:xfrm>
                <a:off x="5017" y="12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4" name="Rectangle 190"/>
              <p:cNvSpPr>
                <a:spLocks noChangeArrowheads="1"/>
              </p:cNvSpPr>
              <p:nvPr/>
            </p:nvSpPr>
            <p:spPr bwMode="auto">
              <a:xfrm>
                <a:off x="5394" y="1261"/>
                <a:ext cx="18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IU</a:t>
                </a:r>
                <a:endParaRPr lang="en-US" smtClean="0">
                  <a:solidFill>
                    <a:prstClr val="black"/>
                  </a:solidFill>
                  <a:latin typeface="Arial" pitchFamily="34" charset="0"/>
                  <a:cs typeface="Arial" pitchFamily="34" charset="0"/>
                </a:endParaRPr>
              </a:p>
            </p:txBody>
          </p:sp>
          <p:sp>
            <p:nvSpPr>
              <p:cNvPr id="1215" name="Rectangle 191"/>
              <p:cNvSpPr>
                <a:spLocks noChangeArrowheads="1"/>
              </p:cNvSpPr>
              <p:nvPr/>
            </p:nvSpPr>
            <p:spPr bwMode="auto">
              <a:xfrm>
                <a:off x="5522" y="126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16" name="Rectangle 192"/>
              <p:cNvSpPr>
                <a:spLocks noChangeArrowheads="1"/>
              </p:cNvSpPr>
              <p:nvPr/>
            </p:nvSpPr>
            <p:spPr bwMode="auto">
              <a:xfrm>
                <a:off x="0"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7" name="Line 193"/>
              <p:cNvSpPr>
                <a:spLocks noChangeShapeType="1"/>
              </p:cNvSpPr>
              <p:nvPr/>
            </p:nvSpPr>
            <p:spPr bwMode="auto">
              <a:xfrm>
                <a:off x="0"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8" name="Line 194"/>
              <p:cNvSpPr>
                <a:spLocks noChangeShapeType="1"/>
              </p:cNvSpPr>
              <p:nvPr/>
            </p:nvSpPr>
            <p:spPr bwMode="auto">
              <a:xfrm>
                <a:off x="0"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9" name="Rectangle 195"/>
              <p:cNvSpPr>
                <a:spLocks noChangeArrowheads="1"/>
              </p:cNvSpPr>
              <p:nvPr/>
            </p:nvSpPr>
            <p:spPr bwMode="auto">
              <a:xfrm>
                <a:off x="6" y="1252"/>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0" name="Line 196"/>
              <p:cNvSpPr>
                <a:spLocks noChangeShapeType="1"/>
              </p:cNvSpPr>
              <p:nvPr/>
            </p:nvSpPr>
            <p:spPr bwMode="auto">
              <a:xfrm>
                <a:off x="6" y="1252"/>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1" name="Rectangle 197"/>
              <p:cNvSpPr>
                <a:spLocks noChangeArrowheads="1"/>
              </p:cNvSpPr>
              <p:nvPr/>
            </p:nvSpPr>
            <p:spPr bwMode="auto">
              <a:xfrm>
                <a:off x="1480"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2" name="Line 198"/>
              <p:cNvSpPr>
                <a:spLocks noChangeShapeType="1"/>
              </p:cNvSpPr>
              <p:nvPr/>
            </p:nvSpPr>
            <p:spPr bwMode="auto">
              <a:xfrm>
                <a:off x="1480"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3" name="Line 199"/>
              <p:cNvSpPr>
                <a:spLocks noChangeShapeType="1"/>
              </p:cNvSpPr>
              <p:nvPr/>
            </p:nvSpPr>
            <p:spPr bwMode="auto">
              <a:xfrm>
                <a:off x="1480"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4" name="Rectangle 200"/>
              <p:cNvSpPr>
                <a:spLocks noChangeArrowheads="1"/>
              </p:cNvSpPr>
              <p:nvPr/>
            </p:nvSpPr>
            <p:spPr bwMode="auto">
              <a:xfrm>
                <a:off x="1486" y="1252"/>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5" name="Line 201"/>
              <p:cNvSpPr>
                <a:spLocks noChangeShapeType="1"/>
              </p:cNvSpPr>
              <p:nvPr/>
            </p:nvSpPr>
            <p:spPr bwMode="auto">
              <a:xfrm>
                <a:off x="1486" y="1252"/>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6" name="Rectangle 202"/>
              <p:cNvSpPr>
                <a:spLocks noChangeArrowheads="1"/>
              </p:cNvSpPr>
              <p:nvPr/>
            </p:nvSpPr>
            <p:spPr bwMode="auto">
              <a:xfrm>
                <a:off x="2025"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7" name="Line 203"/>
              <p:cNvSpPr>
                <a:spLocks noChangeShapeType="1"/>
              </p:cNvSpPr>
              <p:nvPr/>
            </p:nvSpPr>
            <p:spPr bwMode="auto">
              <a:xfrm>
                <a:off x="2025"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8" name="Line 204"/>
              <p:cNvSpPr>
                <a:spLocks noChangeShapeType="1"/>
              </p:cNvSpPr>
              <p:nvPr/>
            </p:nvSpPr>
            <p:spPr bwMode="auto">
              <a:xfrm>
                <a:off x="2025"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 name="Group 406"/>
            <p:cNvGrpSpPr>
              <a:grpSpLocks/>
            </p:cNvGrpSpPr>
            <p:nvPr/>
          </p:nvGrpSpPr>
          <p:grpSpPr bwMode="auto">
            <a:xfrm>
              <a:off x="0" y="1252"/>
              <a:ext cx="5703" cy="493"/>
              <a:chOff x="0" y="1252"/>
              <a:chExt cx="5703" cy="493"/>
            </a:xfrm>
          </p:grpSpPr>
          <p:sp>
            <p:nvSpPr>
              <p:cNvPr id="1230" name="Rectangle 206"/>
              <p:cNvSpPr>
                <a:spLocks noChangeArrowheads="1"/>
              </p:cNvSpPr>
              <p:nvPr/>
            </p:nvSpPr>
            <p:spPr bwMode="auto">
              <a:xfrm>
                <a:off x="2031" y="1252"/>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1" name="Line 207"/>
              <p:cNvSpPr>
                <a:spLocks noChangeShapeType="1"/>
              </p:cNvSpPr>
              <p:nvPr/>
            </p:nvSpPr>
            <p:spPr bwMode="auto">
              <a:xfrm>
                <a:off x="2031" y="1252"/>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2" name="Rectangle 208"/>
              <p:cNvSpPr>
                <a:spLocks noChangeArrowheads="1"/>
              </p:cNvSpPr>
              <p:nvPr/>
            </p:nvSpPr>
            <p:spPr bwMode="auto">
              <a:xfrm>
                <a:off x="2516"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3" name="Line 209"/>
              <p:cNvSpPr>
                <a:spLocks noChangeShapeType="1"/>
              </p:cNvSpPr>
              <p:nvPr/>
            </p:nvSpPr>
            <p:spPr bwMode="auto">
              <a:xfrm>
                <a:off x="2516"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4" name="Line 210"/>
              <p:cNvSpPr>
                <a:spLocks noChangeShapeType="1"/>
              </p:cNvSpPr>
              <p:nvPr/>
            </p:nvSpPr>
            <p:spPr bwMode="auto">
              <a:xfrm>
                <a:off x="2516"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5" name="Rectangle 211"/>
              <p:cNvSpPr>
                <a:spLocks noChangeArrowheads="1"/>
              </p:cNvSpPr>
              <p:nvPr/>
            </p:nvSpPr>
            <p:spPr bwMode="auto">
              <a:xfrm>
                <a:off x="2522" y="125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6" name="Line 212"/>
              <p:cNvSpPr>
                <a:spLocks noChangeShapeType="1"/>
              </p:cNvSpPr>
              <p:nvPr/>
            </p:nvSpPr>
            <p:spPr bwMode="auto">
              <a:xfrm>
                <a:off x="2522" y="125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7" name="Rectangle 213"/>
              <p:cNvSpPr>
                <a:spLocks noChangeArrowheads="1"/>
              </p:cNvSpPr>
              <p:nvPr/>
            </p:nvSpPr>
            <p:spPr bwMode="auto">
              <a:xfrm>
                <a:off x="3116" y="125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8" name="Line 214"/>
              <p:cNvSpPr>
                <a:spLocks noChangeShapeType="1"/>
              </p:cNvSpPr>
              <p:nvPr/>
            </p:nvSpPr>
            <p:spPr bwMode="auto">
              <a:xfrm>
                <a:off x="3116" y="125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9" name="Line 215"/>
              <p:cNvSpPr>
                <a:spLocks noChangeShapeType="1"/>
              </p:cNvSpPr>
              <p:nvPr/>
            </p:nvSpPr>
            <p:spPr bwMode="auto">
              <a:xfrm>
                <a:off x="3116"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0" name="Rectangle 216"/>
              <p:cNvSpPr>
                <a:spLocks noChangeArrowheads="1"/>
              </p:cNvSpPr>
              <p:nvPr/>
            </p:nvSpPr>
            <p:spPr bwMode="auto">
              <a:xfrm>
                <a:off x="3121" y="125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1" name="Line 217"/>
              <p:cNvSpPr>
                <a:spLocks noChangeShapeType="1"/>
              </p:cNvSpPr>
              <p:nvPr/>
            </p:nvSpPr>
            <p:spPr bwMode="auto">
              <a:xfrm>
                <a:off x="3121" y="125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2" name="Rectangle 218"/>
              <p:cNvSpPr>
                <a:spLocks noChangeArrowheads="1"/>
              </p:cNvSpPr>
              <p:nvPr/>
            </p:nvSpPr>
            <p:spPr bwMode="auto">
              <a:xfrm>
                <a:off x="3715"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3" name="Line 219"/>
              <p:cNvSpPr>
                <a:spLocks noChangeShapeType="1"/>
              </p:cNvSpPr>
              <p:nvPr/>
            </p:nvSpPr>
            <p:spPr bwMode="auto">
              <a:xfrm>
                <a:off x="3715"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4" name="Line 220"/>
              <p:cNvSpPr>
                <a:spLocks noChangeShapeType="1"/>
              </p:cNvSpPr>
              <p:nvPr/>
            </p:nvSpPr>
            <p:spPr bwMode="auto">
              <a:xfrm>
                <a:off x="3715"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5" name="Rectangle 221"/>
              <p:cNvSpPr>
                <a:spLocks noChangeArrowheads="1"/>
              </p:cNvSpPr>
              <p:nvPr/>
            </p:nvSpPr>
            <p:spPr bwMode="auto">
              <a:xfrm>
                <a:off x="3721" y="125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6" name="Line 222"/>
              <p:cNvSpPr>
                <a:spLocks noChangeShapeType="1"/>
              </p:cNvSpPr>
              <p:nvPr/>
            </p:nvSpPr>
            <p:spPr bwMode="auto">
              <a:xfrm>
                <a:off x="3721" y="125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7" name="Rectangle 223"/>
              <p:cNvSpPr>
                <a:spLocks noChangeArrowheads="1"/>
              </p:cNvSpPr>
              <p:nvPr/>
            </p:nvSpPr>
            <p:spPr bwMode="auto">
              <a:xfrm>
                <a:off x="4478"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8" name="Line 224"/>
              <p:cNvSpPr>
                <a:spLocks noChangeShapeType="1"/>
              </p:cNvSpPr>
              <p:nvPr/>
            </p:nvSpPr>
            <p:spPr bwMode="auto">
              <a:xfrm>
                <a:off x="4478"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9" name="Line 225"/>
              <p:cNvSpPr>
                <a:spLocks noChangeShapeType="1"/>
              </p:cNvSpPr>
              <p:nvPr/>
            </p:nvSpPr>
            <p:spPr bwMode="auto">
              <a:xfrm>
                <a:off x="4478"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0" name="Rectangle 226"/>
              <p:cNvSpPr>
                <a:spLocks noChangeArrowheads="1"/>
              </p:cNvSpPr>
              <p:nvPr/>
            </p:nvSpPr>
            <p:spPr bwMode="auto">
              <a:xfrm>
                <a:off x="4484" y="125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1" name="Line 227"/>
              <p:cNvSpPr>
                <a:spLocks noChangeShapeType="1"/>
              </p:cNvSpPr>
              <p:nvPr/>
            </p:nvSpPr>
            <p:spPr bwMode="auto">
              <a:xfrm>
                <a:off x="4484" y="125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2" name="Rectangle 228"/>
              <p:cNvSpPr>
                <a:spLocks noChangeArrowheads="1"/>
              </p:cNvSpPr>
              <p:nvPr/>
            </p:nvSpPr>
            <p:spPr bwMode="auto">
              <a:xfrm>
                <a:off x="5241" y="125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3" name="Line 229"/>
              <p:cNvSpPr>
                <a:spLocks noChangeShapeType="1"/>
              </p:cNvSpPr>
              <p:nvPr/>
            </p:nvSpPr>
            <p:spPr bwMode="auto">
              <a:xfrm>
                <a:off x="5241" y="125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4" name="Line 230"/>
              <p:cNvSpPr>
                <a:spLocks noChangeShapeType="1"/>
              </p:cNvSpPr>
              <p:nvPr/>
            </p:nvSpPr>
            <p:spPr bwMode="auto">
              <a:xfrm>
                <a:off x="5241"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5" name="Rectangle 231"/>
              <p:cNvSpPr>
                <a:spLocks noChangeArrowheads="1"/>
              </p:cNvSpPr>
              <p:nvPr/>
            </p:nvSpPr>
            <p:spPr bwMode="auto">
              <a:xfrm>
                <a:off x="5247" y="1252"/>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6" name="Line 232"/>
              <p:cNvSpPr>
                <a:spLocks noChangeShapeType="1"/>
              </p:cNvSpPr>
              <p:nvPr/>
            </p:nvSpPr>
            <p:spPr bwMode="auto">
              <a:xfrm>
                <a:off x="5247" y="1252"/>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7" name="Rectangle 233"/>
              <p:cNvSpPr>
                <a:spLocks noChangeArrowheads="1"/>
              </p:cNvSpPr>
              <p:nvPr/>
            </p:nvSpPr>
            <p:spPr bwMode="auto">
              <a:xfrm>
                <a:off x="5669" y="125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8" name="Line 234"/>
              <p:cNvSpPr>
                <a:spLocks noChangeShapeType="1"/>
              </p:cNvSpPr>
              <p:nvPr/>
            </p:nvSpPr>
            <p:spPr bwMode="auto">
              <a:xfrm>
                <a:off x="5669" y="125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9" name="Line 235"/>
              <p:cNvSpPr>
                <a:spLocks noChangeShapeType="1"/>
              </p:cNvSpPr>
              <p:nvPr/>
            </p:nvSpPr>
            <p:spPr bwMode="auto">
              <a:xfrm>
                <a:off x="5669" y="125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0" name="Rectangle 236"/>
              <p:cNvSpPr>
                <a:spLocks noChangeArrowheads="1"/>
              </p:cNvSpPr>
              <p:nvPr/>
            </p:nvSpPr>
            <p:spPr bwMode="auto">
              <a:xfrm>
                <a:off x="0" y="1258"/>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1" name="Line 237"/>
              <p:cNvSpPr>
                <a:spLocks noChangeShapeType="1"/>
              </p:cNvSpPr>
              <p:nvPr/>
            </p:nvSpPr>
            <p:spPr bwMode="auto">
              <a:xfrm>
                <a:off x="0" y="1258"/>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2" name="Rectangle 238"/>
              <p:cNvSpPr>
                <a:spLocks noChangeArrowheads="1"/>
              </p:cNvSpPr>
              <p:nvPr/>
            </p:nvSpPr>
            <p:spPr bwMode="auto">
              <a:xfrm>
                <a:off x="1480"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3" name="Line 239"/>
              <p:cNvSpPr>
                <a:spLocks noChangeShapeType="1"/>
              </p:cNvSpPr>
              <p:nvPr/>
            </p:nvSpPr>
            <p:spPr bwMode="auto">
              <a:xfrm>
                <a:off x="1480"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4" name="Rectangle 240"/>
              <p:cNvSpPr>
                <a:spLocks noChangeArrowheads="1"/>
              </p:cNvSpPr>
              <p:nvPr/>
            </p:nvSpPr>
            <p:spPr bwMode="auto">
              <a:xfrm>
                <a:off x="2025"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5" name="Line 241"/>
              <p:cNvSpPr>
                <a:spLocks noChangeShapeType="1"/>
              </p:cNvSpPr>
              <p:nvPr/>
            </p:nvSpPr>
            <p:spPr bwMode="auto">
              <a:xfrm>
                <a:off x="2025"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6" name="Rectangle 242"/>
              <p:cNvSpPr>
                <a:spLocks noChangeArrowheads="1"/>
              </p:cNvSpPr>
              <p:nvPr/>
            </p:nvSpPr>
            <p:spPr bwMode="auto">
              <a:xfrm>
                <a:off x="2516"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7" name="Line 243"/>
              <p:cNvSpPr>
                <a:spLocks noChangeShapeType="1"/>
              </p:cNvSpPr>
              <p:nvPr/>
            </p:nvSpPr>
            <p:spPr bwMode="auto">
              <a:xfrm>
                <a:off x="2516"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8" name="Rectangle 244"/>
              <p:cNvSpPr>
                <a:spLocks noChangeArrowheads="1"/>
              </p:cNvSpPr>
              <p:nvPr/>
            </p:nvSpPr>
            <p:spPr bwMode="auto">
              <a:xfrm>
                <a:off x="3116" y="1258"/>
                <a:ext cx="5"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9" name="Line 245"/>
              <p:cNvSpPr>
                <a:spLocks noChangeShapeType="1"/>
              </p:cNvSpPr>
              <p:nvPr/>
            </p:nvSpPr>
            <p:spPr bwMode="auto">
              <a:xfrm>
                <a:off x="3116"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0" name="Rectangle 246"/>
              <p:cNvSpPr>
                <a:spLocks noChangeArrowheads="1"/>
              </p:cNvSpPr>
              <p:nvPr/>
            </p:nvSpPr>
            <p:spPr bwMode="auto">
              <a:xfrm>
                <a:off x="3715"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1" name="Line 247"/>
              <p:cNvSpPr>
                <a:spLocks noChangeShapeType="1"/>
              </p:cNvSpPr>
              <p:nvPr/>
            </p:nvSpPr>
            <p:spPr bwMode="auto">
              <a:xfrm>
                <a:off x="3715"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2" name="Rectangle 248"/>
              <p:cNvSpPr>
                <a:spLocks noChangeArrowheads="1"/>
              </p:cNvSpPr>
              <p:nvPr/>
            </p:nvSpPr>
            <p:spPr bwMode="auto">
              <a:xfrm>
                <a:off x="4478"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3" name="Line 249"/>
              <p:cNvSpPr>
                <a:spLocks noChangeShapeType="1"/>
              </p:cNvSpPr>
              <p:nvPr/>
            </p:nvSpPr>
            <p:spPr bwMode="auto">
              <a:xfrm>
                <a:off x="4478"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4" name="Rectangle 250"/>
              <p:cNvSpPr>
                <a:spLocks noChangeArrowheads="1"/>
              </p:cNvSpPr>
              <p:nvPr/>
            </p:nvSpPr>
            <p:spPr bwMode="auto">
              <a:xfrm>
                <a:off x="5241" y="1258"/>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5" name="Line 251"/>
              <p:cNvSpPr>
                <a:spLocks noChangeShapeType="1"/>
              </p:cNvSpPr>
              <p:nvPr/>
            </p:nvSpPr>
            <p:spPr bwMode="auto">
              <a:xfrm>
                <a:off x="5241" y="1258"/>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6" name="Rectangle 252"/>
              <p:cNvSpPr>
                <a:spLocks noChangeArrowheads="1"/>
              </p:cNvSpPr>
              <p:nvPr/>
            </p:nvSpPr>
            <p:spPr bwMode="auto">
              <a:xfrm>
                <a:off x="5669" y="1258"/>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7" name="Line 253"/>
              <p:cNvSpPr>
                <a:spLocks noChangeShapeType="1"/>
              </p:cNvSpPr>
              <p:nvPr/>
            </p:nvSpPr>
            <p:spPr bwMode="auto">
              <a:xfrm>
                <a:off x="5669" y="1258"/>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8" name="Rectangle 254"/>
              <p:cNvSpPr>
                <a:spLocks noChangeArrowheads="1"/>
              </p:cNvSpPr>
              <p:nvPr/>
            </p:nvSpPr>
            <p:spPr bwMode="auto">
              <a:xfrm>
                <a:off x="12" y="1419"/>
                <a:ext cx="895"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Dell PowerEdge</a:t>
                </a:r>
                <a:endParaRPr lang="en-US" smtClean="0">
                  <a:solidFill>
                    <a:prstClr val="black"/>
                  </a:solidFill>
                  <a:latin typeface="Arial" pitchFamily="34" charset="0"/>
                  <a:cs typeface="Arial" pitchFamily="34" charset="0"/>
                </a:endParaRPr>
              </a:p>
            </p:txBody>
          </p:sp>
          <p:sp>
            <p:nvSpPr>
              <p:cNvPr id="1279" name="Rectangle 255"/>
              <p:cNvSpPr>
                <a:spLocks noChangeArrowheads="1"/>
              </p:cNvSpPr>
              <p:nvPr/>
            </p:nvSpPr>
            <p:spPr bwMode="auto">
              <a:xfrm>
                <a:off x="809"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0" name="Rectangle 256"/>
              <p:cNvSpPr>
                <a:spLocks noChangeArrowheads="1"/>
              </p:cNvSpPr>
              <p:nvPr/>
            </p:nvSpPr>
            <p:spPr bwMode="auto">
              <a:xfrm>
                <a:off x="1683" y="1419"/>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192</a:t>
                </a:r>
                <a:endParaRPr lang="en-US" smtClean="0">
                  <a:solidFill>
                    <a:prstClr val="black"/>
                  </a:solidFill>
                  <a:latin typeface="Arial" pitchFamily="34" charset="0"/>
                  <a:cs typeface="Arial" pitchFamily="34" charset="0"/>
                </a:endParaRPr>
              </a:p>
            </p:txBody>
          </p:sp>
          <p:sp>
            <p:nvSpPr>
              <p:cNvPr id="1281" name="Rectangle 257"/>
              <p:cNvSpPr>
                <a:spLocks noChangeArrowheads="1"/>
              </p:cNvSpPr>
              <p:nvPr/>
            </p:nvSpPr>
            <p:spPr bwMode="auto">
              <a:xfrm>
                <a:off x="1865"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2" name="Rectangle 258"/>
              <p:cNvSpPr>
                <a:spLocks noChangeArrowheads="1"/>
              </p:cNvSpPr>
              <p:nvPr/>
            </p:nvSpPr>
            <p:spPr bwMode="auto">
              <a:xfrm>
                <a:off x="2168" y="1419"/>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1152</a:t>
                </a:r>
                <a:endParaRPr lang="en-US" smtClean="0">
                  <a:solidFill>
                    <a:prstClr val="black"/>
                  </a:solidFill>
                  <a:latin typeface="Arial" pitchFamily="34" charset="0"/>
                  <a:cs typeface="Arial" pitchFamily="34" charset="0"/>
                </a:endParaRPr>
              </a:p>
            </p:txBody>
          </p:sp>
          <p:sp>
            <p:nvSpPr>
              <p:cNvPr id="1283" name="Rectangle 259"/>
              <p:cNvSpPr>
                <a:spLocks noChangeArrowheads="1"/>
              </p:cNvSpPr>
              <p:nvPr/>
            </p:nvSpPr>
            <p:spPr bwMode="auto">
              <a:xfrm>
                <a:off x="2410"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4" name="Rectangle 260"/>
              <p:cNvSpPr>
                <a:spLocks noChangeArrowheads="1"/>
              </p:cNvSpPr>
              <p:nvPr/>
            </p:nvSpPr>
            <p:spPr bwMode="auto">
              <a:xfrm>
                <a:off x="2834" y="1419"/>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12</a:t>
                </a:r>
                <a:endParaRPr lang="en-US" smtClean="0">
                  <a:solidFill>
                    <a:prstClr val="black"/>
                  </a:solidFill>
                  <a:latin typeface="Arial" pitchFamily="34" charset="0"/>
                  <a:cs typeface="Arial" pitchFamily="34" charset="0"/>
                </a:endParaRPr>
              </a:p>
            </p:txBody>
          </p:sp>
          <p:sp>
            <p:nvSpPr>
              <p:cNvPr id="1285" name="Rectangle 261"/>
              <p:cNvSpPr>
                <a:spLocks noChangeArrowheads="1"/>
              </p:cNvSpPr>
              <p:nvPr/>
            </p:nvSpPr>
            <p:spPr bwMode="auto">
              <a:xfrm>
                <a:off x="2955"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6" name="Rectangle 262"/>
              <p:cNvSpPr>
                <a:spLocks noChangeArrowheads="1"/>
              </p:cNvSpPr>
              <p:nvPr/>
            </p:nvSpPr>
            <p:spPr bwMode="auto">
              <a:xfrm>
                <a:off x="3313" y="1419"/>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1152</a:t>
                </a:r>
                <a:endParaRPr lang="en-US" smtClean="0">
                  <a:solidFill>
                    <a:prstClr val="black"/>
                  </a:solidFill>
                  <a:latin typeface="Arial" pitchFamily="34" charset="0"/>
                  <a:cs typeface="Arial" pitchFamily="34" charset="0"/>
                </a:endParaRPr>
              </a:p>
            </p:txBody>
          </p:sp>
          <p:sp>
            <p:nvSpPr>
              <p:cNvPr id="1287" name="Rectangle 263"/>
              <p:cNvSpPr>
                <a:spLocks noChangeArrowheads="1"/>
              </p:cNvSpPr>
              <p:nvPr/>
            </p:nvSpPr>
            <p:spPr bwMode="auto">
              <a:xfrm>
                <a:off x="3555"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88" name="Rectangle 264"/>
              <p:cNvSpPr>
                <a:spLocks noChangeArrowheads="1"/>
              </p:cNvSpPr>
              <p:nvPr/>
            </p:nvSpPr>
            <p:spPr bwMode="auto">
              <a:xfrm>
                <a:off x="4033" y="1419"/>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15</a:t>
                </a:r>
                <a:endParaRPr lang="en-US" smtClean="0">
                  <a:solidFill>
                    <a:prstClr val="black"/>
                  </a:solidFill>
                  <a:latin typeface="Arial" pitchFamily="34" charset="0"/>
                  <a:cs typeface="Arial" pitchFamily="34" charset="0"/>
                </a:endParaRPr>
              </a:p>
            </p:txBody>
          </p:sp>
          <p:sp>
            <p:nvSpPr>
              <p:cNvPr id="1289" name="Rectangle 265"/>
              <p:cNvSpPr>
                <a:spLocks noChangeArrowheads="1"/>
              </p:cNvSpPr>
              <p:nvPr/>
            </p:nvSpPr>
            <p:spPr bwMode="auto">
              <a:xfrm>
                <a:off x="4154"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90" name="Rectangle 266"/>
              <p:cNvSpPr>
                <a:spLocks noChangeArrowheads="1"/>
              </p:cNvSpPr>
              <p:nvPr/>
            </p:nvSpPr>
            <p:spPr bwMode="auto">
              <a:xfrm>
                <a:off x="4751" y="1419"/>
                <a:ext cx="28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NFS</a:t>
                </a:r>
                <a:endParaRPr lang="en-US" smtClean="0">
                  <a:solidFill>
                    <a:prstClr val="black"/>
                  </a:solidFill>
                  <a:latin typeface="Arial" pitchFamily="34" charset="0"/>
                  <a:cs typeface="Arial" pitchFamily="34" charset="0"/>
                </a:endParaRPr>
              </a:p>
            </p:txBody>
          </p:sp>
          <p:sp>
            <p:nvSpPr>
              <p:cNvPr id="1291" name="Rectangle 267"/>
              <p:cNvSpPr>
                <a:spLocks noChangeArrowheads="1"/>
              </p:cNvSpPr>
              <p:nvPr/>
            </p:nvSpPr>
            <p:spPr bwMode="auto">
              <a:xfrm>
                <a:off x="4974" y="141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92" name="Rectangle 268"/>
              <p:cNvSpPr>
                <a:spLocks noChangeArrowheads="1"/>
              </p:cNvSpPr>
              <p:nvPr/>
            </p:nvSpPr>
            <p:spPr bwMode="auto">
              <a:xfrm>
                <a:off x="5297" y="1413"/>
                <a:ext cx="392"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TACC</a:t>
                </a:r>
                <a:endParaRPr lang="en-US" smtClean="0">
                  <a:solidFill>
                    <a:prstClr val="black"/>
                  </a:solidFill>
                  <a:latin typeface="Arial" pitchFamily="34" charset="0"/>
                  <a:cs typeface="Arial" pitchFamily="34" charset="0"/>
                </a:endParaRPr>
              </a:p>
            </p:txBody>
          </p:sp>
          <p:sp>
            <p:nvSpPr>
              <p:cNvPr id="1293" name="Rectangle 269"/>
              <p:cNvSpPr>
                <a:spLocks noChangeArrowheads="1"/>
              </p:cNvSpPr>
              <p:nvPr/>
            </p:nvSpPr>
            <p:spPr bwMode="auto">
              <a:xfrm>
                <a:off x="5619" y="141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294" name="Rectangle 270"/>
              <p:cNvSpPr>
                <a:spLocks noChangeArrowheads="1"/>
              </p:cNvSpPr>
              <p:nvPr/>
            </p:nvSpPr>
            <p:spPr bwMode="auto">
              <a:xfrm>
                <a:off x="0" y="1403"/>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5" name="Line 271"/>
              <p:cNvSpPr>
                <a:spLocks noChangeShapeType="1"/>
              </p:cNvSpPr>
              <p:nvPr/>
            </p:nvSpPr>
            <p:spPr bwMode="auto">
              <a:xfrm>
                <a:off x="0" y="140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6" name="Line 272"/>
              <p:cNvSpPr>
                <a:spLocks noChangeShapeType="1"/>
              </p:cNvSpPr>
              <p:nvPr/>
            </p:nvSpPr>
            <p:spPr bwMode="auto">
              <a:xfrm>
                <a:off x="0" y="140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7" name="Rectangle 273"/>
              <p:cNvSpPr>
                <a:spLocks noChangeArrowheads="1"/>
              </p:cNvSpPr>
              <p:nvPr/>
            </p:nvSpPr>
            <p:spPr bwMode="auto">
              <a:xfrm>
                <a:off x="6" y="1403"/>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8" name="Line 274"/>
              <p:cNvSpPr>
                <a:spLocks noChangeShapeType="1"/>
              </p:cNvSpPr>
              <p:nvPr/>
            </p:nvSpPr>
            <p:spPr bwMode="auto">
              <a:xfrm>
                <a:off x="6" y="1403"/>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9" name="Rectangle 275"/>
              <p:cNvSpPr>
                <a:spLocks noChangeArrowheads="1"/>
              </p:cNvSpPr>
              <p:nvPr/>
            </p:nvSpPr>
            <p:spPr bwMode="auto">
              <a:xfrm>
                <a:off x="1480"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0" name="Line 276"/>
              <p:cNvSpPr>
                <a:spLocks noChangeShapeType="1"/>
              </p:cNvSpPr>
              <p:nvPr/>
            </p:nvSpPr>
            <p:spPr bwMode="auto">
              <a:xfrm>
                <a:off x="1480"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1" name="Line 277"/>
              <p:cNvSpPr>
                <a:spLocks noChangeShapeType="1"/>
              </p:cNvSpPr>
              <p:nvPr/>
            </p:nvSpPr>
            <p:spPr bwMode="auto">
              <a:xfrm>
                <a:off x="1480"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2" name="Rectangle 278"/>
              <p:cNvSpPr>
                <a:spLocks noChangeArrowheads="1"/>
              </p:cNvSpPr>
              <p:nvPr/>
            </p:nvSpPr>
            <p:spPr bwMode="auto">
              <a:xfrm>
                <a:off x="1486" y="1403"/>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3" name="Line 279"/>
              <p:cNvSpPr>
                <a:spLocks noChangeShapeType="1"/>
              </p:cNvSpPr>
              <p:nvPr/>
            </p:nvSpPr>
            <p:spPr bwMode="auto">
              <a:xfrm>
                <a:off x="1486" y="1403"/>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4" name="Rectangle 280"/>
              <p:cNvSpPr>
                <a:spLocks noChangeArrowheads="1"/>
              </p:cNvSpPr>
              <p:nvPr/>
            </p:nvSpPr>
            <p:spPr bwMode="auto">
              <a:xfrm>
                <a:off x="2025"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5" name="Line 281"/>
              <p:cNvSpPr>
                <a:spLocks noChangeShapeType="1"/>
              </p:cNvSpPr>
              <p:nvPr/>
            </p:nvSpPr>
            <p:spPr bwMode="auto">
              <a:xfrm>
                <a:off x="2025"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6" name="Line 282"/>
              <p:cNvSpPr>
                <a:spLocks noChangeShapeType="1"/>
              </p:cNvSpPr>
              <p:nvPr/>
            </p:nvSpPr>
            <p:spPr bwMode="auto">
              <a:xfrm>
                <a:off x="2025"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7" name="Rectangle 283"/>
              <p:cNvSpPr>
                <a:spLocks noChangeArrowheads="1"/>
              </p:cNvSpPr>
              <p:nvPr/>
            </p:nvSpPr>
            <p:spPr bwMode="auto">
              <a:xfrm>
                <a:off x="2031" y="1403"/>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8" name="Line 284"/>
              <p:cNvSpPr>
                <a:spLocks noChangeShapeType="1"/>
              </p:cNvSpPr>
              <p:nvPr/>
            </p:nvSpPr>
            <p:spPr bwMode="auto">
              <a:xfrm>
                <a:off x="2031" y="1403"/>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9" name="Rectangle 285"/>
              <p:cNvSpPr>
                <a:spLocks noChangeArrowheads="1"/>
              </p:cNvSpPr>
              <p:nvPr/>
            </p:nvSpPr>
            <p:spPr bwMode="auto">
              <a:xfrm>
                <a:off x="2516"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0" name="Line 286"/>
              <p:cNvSpPr>
                <a:spLocks noChangeShapeType="1"/>
              </p:cNvSpPr>
              <p:nvPr/>
            </p:nvSpPr>
            <p:spPr bwMode="auto">
              <a:xfrm>
                <a:off x="2516"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1" name="Line 287"/>
              <p:cNvSpPr>
                <a:spLocks noChangeShapeType="1"/>
              </p:cNvSpPr>
              <p:nvPr/>
            </p:nvSpPr>
            <p:spPr bwMode="auto">
              <a:xfrm>
                <a:off x="2516"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2" name="Rectangle 288"/>
              <p:cNvSpPr>
                <a:spLocks noChangeArrowheads="1"/>
              </p:cNvSpPr>
              <p:nvPr/>
            </p:nvSpPr>
            <p:spPr bwMode="auto">
              <a:xfrm>
                <a:off x="2522" y="1403"/>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3" name="Line 289"/>
              <p:cNvSpPr>
                <a:spLocks noChangeShapeType="1"/>
              </p:cNvSpPr>
              <p:nvPr/>
            </p:nvSpPr>
            <p:spPr bwMode="auto">
              <a:xfrm>
                <a:off x="2522" y="1403"/>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4" name="Rectangle 290"/>
              <p:cNvSpPr>
                <a:spLocks noChangeArrowheads="1"/>
              </p:cNvSpPr>
              <p:nvPr/>
            </p:nvSpPr>
            <p:spPr bwMode="auto">
              <a:xfrm>
                <a:off x="3116" y="1403"/>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5" name="Line 291"/>
              <p:cNvSpPr>
                <a:spLocks noChangeShapeType="1"/>
              </p:cNvSpPr>
              <p:nvPr/>
            </p:nvSpPr>
            <p:spPr bwMode="auto">
              <a:xfrm>
                <a:off x="3116" y="1403"/>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6" name="Line 292"/>
              <p:cNvSpPr>
                <a:spLocks noChangeShapeType="1"/>
              </p:cNvSpPr>
              <p:nvPr/>
            </p:nvSpPr>
            <p:spPr bwMode="auto">
              <a:xfrm>
                <a:off x="3116"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7" name="Rectangle 293"/>
              <p:cNvSpPr>
                <a:spLocks noChangeArrowheads="1"/>
              </p:cNvSpPr>
              <p:nvPr/>
            </p:nvSpPr>
            <p:spPr bwMode="auto">
              <a:xfrm>
                <a:off x="3121" y="1403"/>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8" name="Line 294"/>
              <p:cNvSpPr>
                <a:spLocks noChangeShapeType="1"/>
              </p:cNvSpPr>
              <p:nvPr/>
            </p:nvSpPr>
            <p:spPr bwMode="auto">
              <a:xfrm>
                <a:off x="3121" y="1403"/>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9" name="Rectangle 295"/>
              <p:cNvSpPr>
                <a:spLocks noChangeArrowheads="1"/>
              </p:cNvSpPr>
              <p:nvPr/>
            </p:nvSpPr>
            <p:spPr bwMode="auto">
              <a:xfrm>
                <a:off x="3715"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0" name="Line 296"/>
              <p:cNvSpPr>
                <a:spLocks noChangeShapeType="1"/>
              </p:cNvSpPr>
              <p:nvPr/>
            </p:nvSpPr>
            <p:spPr bwMode="auto">
              <a:xfrm>
                <a:off x="3715"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1" name="Line 297"/>
              <p:cNvSpPr>
                <a:spLocks noChangeShapeType="1"/>
              </p:cNvSpPr>
              <p:nvPr/>
            </p:nvSpPr>
            <p:spPr bwMode="auto">
              <a:xfrm>
                <a:off x="3715"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2" name="Rectangle 298"/>
              <p:cNvSpPr>
                <a:spLocks noChangeArrowheads="1"/>
              </p:cNvSpPr>
              <p:nvPr/>
            </p:nvSpPr>
            <p:spPr bwMode="auto">
              <a:xfrm>
                <a:off x="3721" y="1403"/>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3" name="Line 299"/>
              <p:cNvSpPr>
                <a:spLocks noChangeShapeType="1"/>
              </p:cNvSpPr>
              <p:nvPr/>
            </p:nvSpPr>
            <p:spPr bwMode="auto">
              <a:xfrm>
                <a:off x="3721" y="1403"/>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4" name="Rectangle 300"/>
              <p:cNvSpPr>
                <a:spLocks noChangeArrowheads="1"/>
              </p:cNvSpPr>
              <p:nvPr/>
            </p:nvSpPr>
            <p:spPr bwMode="auto">
              <a:xfrm>
                <a:off x="4478"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5" name="Line 301"/>
              <p:cNvSpPr>
                <a:spLocks noChangeShapeType="1"/>
              </p:cNvSpPr>
              <p:nvPr/>
            </p:nvSpPr>
            <p:spPr bwMode="auto">
              <a:xfrm>
                <a:off x="4478"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6" name="Line 302"/>
              <p:cNvSpPr>
                <a:spLocks noChangeShapeType="1"/>
              </p:cNvSpPr>
              <p:nvPr/>
            </p:nvSpPr>
            <p:spPr bwMode="auto">
              <a:xfrm>
                <a:off x="4478"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7" name="Rectangle 303"/>
              <p:cNvSpPr>
                <a:spLocks noChangeArrowheads="1"/>
              </p:cNvSpPr>
              <p:nvPr/>
            </p:nvSpPr>
            <p:spPr bwMode="auto">
              <a:xfrm>
                <a:off x="4484" y="1403"/>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8" name="Line 304"/>
              <p:cNvSpPr>
                <a:spLocks noChangeShapeType="1"/>
              </p:cNvSpPr>
              <p:nvPr/>
            </p:nvSpPr>
            <p:spPr bwMode="auto">
              <a:xfrm>
                <a:off x="4484" y="1403"/>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9" name="Rectangle 305"/>
              <p:cNvSpPr>
                <a:spLocks noChangeArrowheads="1"/>
              </p:cNvSpPr>
              <p:nvPr/>
            </p:nvSpPr>
            <p:spPr bwMode="auto">
              <a:xfrm>
                <a:off x="5241" y="1403"/>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0" name="Line 306"/>
              <p:cNvSpPr>
                <a:spLocks noChangeShapeType="1"/>
              </p:cNvSpPr>
              <p:nvPr/>
            </p:nvSpPr>
            <p:spPr bwMode="auto">
              <a:xfrm>
                <a:off x="5241" y="1403"/>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1" name="Line 307"/>
              <p:cNvSpPr>
                <a:spLocks noChangeShapeType="1"/>
              </p:cNvSpPr>
              <p:nvPr/>
            </p:nvSpPr>
            <p:spPr bwMode="auto">
              <a:xfrm>
                <a:off x="5241" y="1403"/>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2" name="Rectangle 308"/>
              <p:cNvSpPr>
                <a:spLocks noChangeArrowheads="1"/>
              </p:cNvSpPr>
              <p:nvPr/>
            </p:nvSpPr>
            <p:spPr bwMode="auto">
              <a:xfrm>
                <a:off x="5247" y="1403"/>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3" name="Line 309"/>
              <p:cNvSpPr>
                <a:spLocks noChangeShapeType="1"/>
              </p:cNvSpPr>
              <p:nvPr/>
            </p:nvSpPr>
            <p:spPr bwMode="auto">
              <a:xfrm>
                <a:off x="5247" y="1403"/>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4" name="Rectangle 310"/>
              <p:cNvSpPr>
                <a:spLocks noChangeArrowheads="1"/>
              </p:cNvSpPr>
              <p:nvPr/>
            </p:nvSpPr>
            <p:spPr bwMode="auto">
              <a:xfrm>
                <a:off x="5669" y="1403"/>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5" name="Line 311"/>
              <p:cNvSpPr>
                <a:spLocks noChangeShapeType="1"/>
              </p:cNvSpPr>
              <p:nvPr/>
            </p:nvSpPr>
            <p:spPr bwMode="auto">
              <a:xfrm>
                <a:off x="5669" y="14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6" name="Line 312"/>
              <p:cNvSpPr>
                <a:spLocks noChangeShapeType="1"/>
              </p:cNvSpPr>
              <p:nvPr/>
            </p:nvSpPr>
            <p:spPr bwMode="auto">
              <a:xfrm>
                <a:off x="5669" y="140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7" name="Rectangle 313"/>
              <p:cNvSpPr>
                <a:spLocks noChangeArrowheads="1"/>
              </p:cNvSpPr>
              <p:nvPr/>
            </p:nvSpPr>
            <p:spPr bwMode="auto">
              <a:xfrm>
                <a:off x="0" y="1409"/>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8" name="Line 314"/>
              <p:cNvSpPr>
                <a:spLocks noChangeShapeType="1"/>
              </p:cNvSpPr>
              <p:nvPr/>
            </p:nvSpPr>
            <p:spPr bwMode="auto">
              <a:xfrm>
                <a:off x="0" y="1409"/>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9" name="Rectangle 315"/>
              <p:cNvSpPr>
                <a:spLocks noChangeArrowheads="1"/>
              </p:cNvSpPr>
              <p:nvPr/>
            </p:nvSpPr>
            <p:spPr bwMode="auto">
              <a:xfrm>
                <a:off x="1480"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0" name="Line 316"/>
              <p:cNvSpPr>
                <a:spLocks noChangeShapeType="1"/>
              </p:cNvSpPr>
              <p:nvPr/>
            </p:nvSpPr>
            <p:spPr bwMode="auto">
              <a:xfrm>
                <a:off x="1480"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1" name="Rectangle 317"/>
              <p:cNvSpPr>
                <a:spLocks noChangeArrowheads="1"/>
              </p:cNvSpPr>
              <p:nvPr/>
            </p:nvSpPr>
            <p:spPr bwMode="auto">
              <a:xfrm>
                <a:off x="2025"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2" name="Line 318"/>
              <p:cNvSpPr>
                <a:spLocks noChangeShapeType="1"/>
              </p:cNvSpPr>
              <p:nvPr/>
            </p:nvSpPr>
            <p:spPr bwMode="auto">
              <a:xfrm>
                <a:off x="2025"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3" name="Rectangle 319"/>
              <p:cNvSpPr>
                <a:spLocks noChangeArrowheads="1"/>
              </p:cNvSpPr>
              <p:nvPr/>
            </p:nvSpPr>
            <p:spPr bwMode="auto">
              <a:xfrm>
                <a:off x="2516"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4" name="Line 320"/>
              <p:cNvSpPr>
                <a:spLocks noChangeShapeType="1"/>
              </p:cNvSpPr>
              <p:nvPr/>
            </p:nvSpPr>
            <p:spPr bwMode="auto">
              <a:xfrm>
                <a:off x="2516"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5" name="Rectangle 321"/>
              <p:cNvSpPr>
                <a:spLocks noChangeArrowheads="1"/>
              </p:cNvSpPr>
              <p:nvPr/>
            </p:nvSpPr>
            <p:spPr bwMode="auto">
              <a:xfrm>
                <a:off x="3116" y="1409"/>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6" name="Line 322"/>
              <p:cNvSpPr>
                <a:spLocks noChangeShapeType="1"/>
              </p:cNvSpPr>
              <p:nvPr/>
            </p:nvSpPr>
            <p:spPr bwMode="auto">
              <a:xfrm>
                <a:off x="3116"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7" name="Rectangle 323"/>
              <p:cNvSpPr>
                <a:spLocks noChangeArrowheads="1"/>
              </p:cNvSpPr>
              <p:nvPr/>
            </p:nvSpPr>
            <p:spPr bwMode="auto">
              <a:xfrm>
                <a:off x="3715"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8" name="Line 324"/>
              <p:cNvSpPr>
                <a:spLocks noChangeShapeType="1"/>
              </p:cNvSpPr>
              <p:nvPr/>
            </p:nvSpPr>
            <p:spPr bwMode="auto">
              <a:xfrm>
                <a:off x="3715"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9" name="Rectangle 325"/>
              <p:cNvSpPr>
                <a:spLocks noChangeArrowheads="1"/>
              </p:cNvSpPr>
              <p:nvPr/>
            </p:nvSpPr>
            <p:spPr bwMode="auto">
              <a:xfrm>
                <a:off x="4478"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0" name="Line 326"/>
              <p:cNvSpPr>
                <a:spLocks noChangeShapeType="1"/>
              </p:cNvSpPr>
              <p:nvPr/>
            </p:nvSpPr>
            <p:spPr bwMode="auto">
              <a:xfrm>
                <a:off x="4478"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1" name="Rectangle 327"/>
              <p:cNvSpPr>
                <a:spLocks noChangeArrowheads="1"/>
              </p:cNvSpPr>
              <p:nvPr/>
            </p:nvSpPr>
            <p:spPr bwMode="auto">
              <a:xfrm>
                <a:off x="5241" y="1409"/>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2" name="Line 328"/>
              <p:cNvSpPr>
                <a:spLocks noChangeShapeType="1"/>
              </p:cNvSpPr>
              <p:nvPr/>
            </p:nvSpPr>
            <p:spPr bwMode="auto">
              <a:xfrm>
                <a:off x="5241" y="1409"/>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3" name="Rectangle 329"/>
              <p:cNvSpPr>
                <a:spLocks noChangeArrowheads="1"/>
              </p:cNvSpPr>
              <p:nvPr/>
            </p:nvSpPr>
            <p:spPr bwMode="auto">
              <a:xfrm>
                <a:off x="5669" y="1409"/>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4" name="Line 330"/>
              <p:cNvSpPr>
                <a:spLocks noChangeShapeType="1"/>
              </p:cNvSpPr>
              <p:nvPr/>
            </p:nvSpPr>
            <p:spPr bwMode="auto">
              <a:xfrm>
                <a:off x="5669" y="1409"/>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5" name="Rectangle 331"/>
              <p:cNvSpPr>
                <a:spLocks noChangeArrowheads="1"/>
              </p:cNvSpPr>
              <p:nvPr/>
            </p:nvSpPr>
            <p:spPr bwMode="auto">
              <a:xfrm>
                <a:off x="12" y="1570"/>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356" name="Rectangle 332"/>
              <p:cNvSpPr>
                <a:spLocks noChangeArrowheads="1"/>
              </p:cNvSpPr>
              <p:nvPr/>
            </p:nvSpPr>
            <p:spPr bwMode="auto">
              <a:xfrm>
                <a:off x="749"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57" name="Rectangle 333"/>
              <p:cNvSpPr>
                <a:spLocks noChangeArrowheads="1"/>
              </p:cNvSpPr>
              <p:nvPr/>
            </p:nvSpPr>
            <p:spPr bwMode="auto">
              <a:xfrm>
                <a:off x="1683" y="1570"/>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168</a:t>
                </a:r>
                <a:endParaRPr lang="en-US" smtClean="0">
                  <a:solidFill>
                    <a:prstClr val="black"/>
                  </a:solidFill>
                  <a:latin typeface="Arial" pitchFamily="34" charset="0"/>
                  <a:cs typeface="Arial" pitchFamily="34" charset="0"/>
                </a:endParaRPr>
              </a:p>
            </p:txBody>
          </p:sp>
          <p:sp>
            <p:nvSpPr>
              <p:cNvPr id="1358" name="Rectangle 334"/>
              <p:cNvSpPr>
                <a:spLocks noChangeArrowheads="1"/>
              </p:cNvSpPr>
              <p:nvPr/>
            </p:nvSpPr>
            <p:spPr bwMode="auto">
              <a:xfrm>
                <a:off x="1865"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59" name="Rectangle 335"/>
              <p:cNvSpPr>
                <a:spLocks noChangeArrowheads="1"/>
              </p:cNvSpPr>
              <p:nvPr/>
            </p:nvSpPr>
            <p:spPr bwMode="auto">
              <a:xfrm>
                <a:off x="2228" y="1570"/>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672</a:t>
                </a:r>
                <a:endParaRPr lang="en-US" smtClean="0">
                  <a:solidFill>
                    <a:prstClr val="black"/>
                  </a:solidFill>
                  <a:latin typeface="Arial" pitchFamily="34" charset="0"/>
                  <a:cs typeface="Arial" pitchFamily="34" charset="0"/>
                </a:endParaRPr>
              </a:p>
            </p:txBody>
          </p:sp>
          <p:sp>
            <p:nvSpPr>
              <p:cNvPr id="1360" name="Rectangle 336"/>
              <p:cNvSpPr>
                <a:spLocks noChangeArrowheads="1"/>
              </p:cNvSpPr>
              <p:nvPr/>
            </p:nvSpPr>
            <p:spPr bwMode="auto">
              <a:xfrm>
                <a:off x="2410"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1" name="Rectangle 337"/>
              <p:cNvSpPr>
                <a:spLocks noChangeArrowheads="1"/>
              </p:cNvSpPr>
              <p:nvPr/>
            </p:nvSpPr>
            <p:spPr bwMode="auto">
              <a:xfrm>
                <a:off x="2895" y="1570"/>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a:t>
                </a:r>
                <a:endParaRPr lang="en-US" smtClean="0">
                  <a:solidFill>
                    <a:prstClr val="black"/>
                  </a:solidFill>
                  <a:latin typeface="Arial" pitchFamily="34" charset="0"/>
                  <a:cs typeface="Arial" pitchFamily="34" charset="0"/>
                </a:endParaRPr>
              </a:p>
            </p:txBody>
          </p:sp>
          <p:sp>
            <p:nvSpPr>
              <p:cNvPr id="1362" name="Rectangle 338"/>
              <p:cNvSpPr>
                <a:spLocks noChangeArrowheads="1"/>
              </p:cNvSpPr>
              <p:nvPr/>
            </p:nvSpPr>
            <p:spPr bwMode="auto">
              <a:xfrm>
                <a:off x="2955"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3" name="Rectangle 339"/>
              <p:cNvSpPr>
                <a:spLocks noChangeArrowheads="1"/>
              </p:cNvSpPr>
              <p:nvPr/>
            </p:nvSpPr>
            <p:spPr bwMode="auto">
              <a:xfrm>
                <a:off x="3313" y="1570"/>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2016</a:t>
                </a:r>
                <a:endParaRPr lang="en-US" smtClean="0">
                  <a:solidFill>
                    <a:prstClr val="black"/>
                  </a:solidFill>
                  <a:latin typeface="Arial" pitchFamily="34" charset="0"/>
                  <a:cs typeface="Arial" pitchFamily="34" charset="0"/>
                </a:endParaRPr>
              </a:p>
            </p:txBody>
          </p:sp>
          <p:sp>
            <p:nvSpPr>
              <p:cNvPr id="1364" name="Rectangle 340"/>
              <p:cNvSpPr>
                <a:spLocks noChangeArrowheads="1"/>
              </p:cNvSpPr>
              <p:nvPr/>
            </p:nvSpPr>
            <p:spPr bwMode="auto">
              <a:xfrm>
                <a:off x="3555"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5" name="Rectangle 341"/>
              <p:cNvSpPr>
                <a:spLocks noChangeArrowheads="1"/>
              </p:cNvSpPr>
              <p:nvPr/>
            </p:nvSpPr>
            <p:spPr bwMode="auto">
              <a:xfrm>
                <a:off x="3972" y="1570"/>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120</a:t>
                </a:r>
                <a:endParaRPr lang="en-US" smtClean="0">
                  <a:solidFill>
                    <a:prstClr val="black"/>
                  </a:solidFill>
                  <a:latin typeface="Arial" pitchFamily="34" charset="0"/>
                  <a:cs typeface="Arial" pitchFamily="34" charset="0"/>
                </a:endParaRPr>
              </a:p>
            </p:txBody>
          </p:sp>
          <p:sp>
            <p:nvSpPr>
              <p:cNvPr id="1366" name="Rectangle 342"/>
              <p:cNvSpPr>
                <a:spLocks noChangeArrowheads="1"/>
              </p:cNvSpPr>
              <p:nvPr/>
            </p:nvSpPr>
            <p:spPr bwMode="auto">
              <a:xfrm>
                <a:off x="4154"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7" name="Rectangle 343"/>
              <p:cNvSpPr>
                <a:spLocks noChangeArrowheads="1"/>
              </p:cNvSpPr>
              <p:nvPr/>
            </p:nvSpPr>
            <p:spPr bwMode="auto">
              <a:xfrm>
                <a:off x="4718" y="1570"/>
                <a:ext cx="35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GPFS</a:t>
                </a:r>
                <a:endParaRPr lang="en-US" smtClean="0">
                  <a:solidFill>
                    <a:prstClr val="black"/>
                  </a:solidFill>
                  <a:latin typeface="Arial" pitchFamily="34" charset="0"/>
                  <a:cs typeface="Arial" pitchFamily="34" charset="0"/>
                </a:endParaRPr>
              </a:p>
            </p:txBody>
          </p:sp>
          <p:sp>
            <p:nvSpPr>
              <p:cNvPr id="1368" name="Rectangle 344"/>
              <p:cNvSpPr>
                <a:spLocks noChangeArrowheads="1"/>
              </p:cNvSpPr>
              <p:nvPr/>
            </p:nvSpPr>
            <p:spPr bwMode="auto">
              <a:xfrm>
                <a:off x="5007" y="15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69" name="Rectangle 345"/>
              <p:cNvSpPr>
                <a:spLocks noChangeArrowheads="1"/>
              </p:cNvSpPr>
              <p:nvPr/>
            </p:nvSpPr>
            <p:spPr bwMode="auto">
              <a:xfrm>
                <a:off x="5374" y="1564"/>
                <a:ext cx="22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UC</a:t>
                </a:r>
                <a:endParaRPr lang="en-US" smtClean="0">
                  <a:solidFill>
                    <a:prstClr val="black"/>
                  </a:solidFill>
                  <a:latin typeface="Arial" pitchFamily="34" charset="0"/>
                  <a:cs typeface="Arial" pitchFamily="34" charset="0"/>
                </a:endParaRPr>
              </a:p>
            </p:txBody>
          </p:sp>
          <p:sp>
            <p:nvSpPr>
              <p:cNvPr id="1370" name="Rectangle 346"/>
              <p:cNvSpPr>
                <a:spLocks noChangeArrowheads="1"/>
              </p:cNvSpPr>
              <p:nvPr/>
            </p:nvSpPr>
            <p:spPr bwMode="auto">
              <a:xfrm>
                <a:off x="5542" y="1564"/>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371" name="Rectangle 347"/>
              <p:cNvSpPr>
                <a:spLocks noChangeArrowheads="1"/>
              </p:cNvSpPr>
              <p:nvPr/>
            </p:nvSpPr>
            <p:spPr bwMode="auto">
              <a:xfrm>
                <a:off x="0" y="1555"/>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2" name="Line 348"/>
              <p:cNvSpPr>
                <a:spLocks noChangeShapeType="1"/>
              </p:cNvSpPr>
              <p:nvPr/>
            </p:nvSpPr>
            <p:spPr bwMode="auto">
              <a:xfrm>
                <a:off x="0" y="155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3" name="Line 349"/>
              <p:cNvSpPr>
                <a:spLocks noChangeShapeType="1"/>
              </p:cNvSpPr>
              <p:nvPr/>
            </p:nvSpPr>
            <p:spPr bwMode="auto">
              <a:xfrm>
                <a:off x="0" y="155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4" name="Rectangle 350"/>
              <p:cNvSpPr>
                <a:spLocks noChangeArrowheads="1"/>
              </p:cNvSpPr>
              <p:nvPr/>
            </p:nvSpPr>
            <p:spPr bwMode="auto">
              <a:xfrm>
                <a:off x="6" y="1555"/>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5" name="Line 351"/>
              <p:cNvSpPr>
                <a:spLocks noChangeShapeType="1"/>
              </p:cNvSpPr>
              <p:nvPr/>
            </p:nvSpPr>
            <p:spPr bwMode="auto">
              <a:xfrm>
                <a:off x="6" y="1555"/>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6" name="Rectangle 352"/>
              <p:cNvSpPr>
                <a:spLocks noChangeArrowheads="1"/>
              </p:cNvSpPr>
              <p:nvPr/>
            </p:nvSpPr>
            <p:spPr bwMode="auto">
              <a:xfrm>
                <a:off x="1480"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7" name="Line 353"/>
              <p:cNvSpPr>
                <a:spLocks noChangeShapeType="1"/>
              </p:cNvSpPr>
              <p:nvPr/>
            </p:nvSpPr>
            <p:spPr bwMode="auto">
              <a:xfrm>
                <a:off x="1480"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8" name="Line 354"/>
              <p:cNvSpPr>
                <a:spLocks noChangeShapeType="1"/>
              </p:cNvSpPr>
              <p:nvPr/>
            </p:nvSpPr>
            <p:spPr bwMode="auto">
              <a:xfrm>
                <a:off x="1480"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9" name="Rectangle 355"/>
              <p:cNvSpPr>
                <a:spLocks noChangeArrowheads="1"/>
              </p:cNvSpPr>
              <p:nvPr/>
            </p:nvSpPr>
            <p:spPr bwMode="auto">
              <a:xfrm>
                <a:off x="1486" y="1555"/>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0" name="Line 356"/>
              <p:cNvSpPr>
                <a:spLocks noChangeShapeType="1"/>
              </p:cNvSpPr>
              <p:nvPr/>
            </p:nvSpPr>
            <p:spPr bwMode="auto">
              <a:xfrm>
                <a:off x="1486" y="1555"/>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1" name="Rectangle 357"/>
              <p:cNvSpPr>
                <a:spLocks noChangeArrowheads="1"/>
              </p:cNvSpPr>
              <p:nvPr/>
            </p:nvSpPr>
            <p:spPr bwMode="auto">
              <a:xfrm>
                <a:off x="2025"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2" name="Line 358"/>
              <p:cNvSpPr>
                <a:spLocks noChangeShapeType="1"/>
              </p:cNvSpPr>
              <p:nvPr/>
            </p:nvSpPr>
            <p:spPr bwMode="auto">
              <a:xfrm>
                <a:off x="2025"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3" name="Line 359"/>
              <p:cNvSpPr>
                <a:spLocks noChangeShapeType="1"/>
              </p:cNvSpPr>
              <p:nvPr/>
            </p:nvSpPr>
            <p:spPr bwMode="auto">
              <a:xfrm>
                <a:off x="2025"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4" name="Rectangle 360"/>
              <p:cNvSpPr>
                <a:spLocks noChangeArrowheads="1"/>
              </p:cNvSpPr>
              <p:nvPr/>
            </p:nvSpPr>
            <p:spPr bwMode="auto">
              <a:xfrm>
                <a:off x="2031" y="1555"/>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5" name="Line 361"/>
              <p:cNvSpPr>
                <a:spLocks noChangeShapeType="1"/>
              </p:cNvSpPr>
              <p:nvPr/>
            </p:nvSpPr>
            <p:spPr bwMode="auto">
              <a:xfrm>
                <a:off x="2031" y="1555"/>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6" name="Rectangle 362"/>
              <p:cNvSpPr>
                <a:spLocks noChangeArrowheads="1"/>
              </p:cNvSpPr>
              <p:nvPr/>
            </p:nvSpPr>
            <p:spPr bwMode="auto">
              <a:xfrm>
                <a:off x="2516"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7" name="Line 363"/>
              <p:cNvSpPr>
                <a:spLocks noChangeShapeType="1"/>
              </p:cNvSpPr>
              <p:nvPr/>
            </p:nvSpPr>
            <p:spPr bwMode="auto">
              <a:xfrm>
                <a:off x="2516"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8" name="Line 364"/>
              <p:cNvSpPr>
                <a:spLocks noChangeShapeType="1"/>
              </p:cNvSpPr>
              <p:nvPr/>
            </p:nvSpPr>
            <p:spPr bwMode="auto">
              <a:xfrm>
                <a:off x="2516"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9" name="Rectangle 365"/>
              <p:cNvSpPr>
                <a:spLocks noChangeArrowheads="1"/>
              </p:cNvSpPr>
              <p:nvPr/>
            </p:nvSpPr>
            <p:spPr bwMode="auto">
              <a:xfrm>
                <a:off x="2522" y="155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0" name="Line 366"/>
              <p:cNvSpPr>
                <a:spLocks noChangeShapeType="1"/>
              </p:cNvSpPr>
              <p:nvPr/>
            </p:nvSpPr>
            <p:spPr bwMode="auto">
              <a:xfrm>
                <a:off x="2522" y="155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1" name="Rectangle 367"/>
              <p:cNvSpPr>
                <a:spLocks noChangeArrowheads="1"/>
              </p:cNvSpPr>
              <p:nvPr/>
            </p:nvSpPr>
            <p:spPr bwMode="auto">
              <a:xfrm>
                <a:off x="3116" y="1555"/>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2" name="Line 368"/>
              <p:cNvSpPr>
                <a:spLocks noChangeShapeType="1"/>
              </p:cNvSpPr>
              <p:nvPr/>
            </p:nvSpPr>
            <p:spPr bwMode="auto">
              <a:xfrm>
                <a:off x="3116" y="1555"/>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3" name="Line 369"/>
              <p:cNvSpPr>
                <a:spLocks noChangeShapeType="1"/>
              </p:cNvSpPr>
              <p:nvPr/>
            </p:nvSpPr>
            <p:spPr bwMode="auto">
              <a:xfrm>
                <a:off x="3116"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4" name="Rectangle 370"/>
              <p:cNvSpPr>
                <a:spLocks noChangeArrowheads="1"/>
              </p:cNvSpPr>
              <p:nvPr/>
            </p:nvSpPr>
            <p:spPr bwMode="auto">
              <a:xfrm>
                <a:off x="3121" y="155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5" name="Line 371"/>
              <p:cNvSpPr>
                <a:spLocks noChangeShapeType="1"/>
              </p:cNvSpPr>
              <p:nvPr/>
            </p:nvSpPr>
            <p:spPr bwMode="auto">
              <a:xfrm>
                <a:off x="3121" y="155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6" name="Rectangle 372"/>
              <p:cNvSpPr>
                <a:spLocks noChangeArrowheads="1"/>
              </p:cNvSpPr>
              <p:nvPr/>
            </p:nvSpPr>
            <p:spPr bwMode="auto">
              <a:xfrm>
                <a:off x="3715"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7" name="Line 373"/>
              <p:cNvSpPr>
                <a:spLocks noChangeShapeType="1"/>
              </p:cNvSpPr>
              <p:nvPr/>
            </p:nvSpPr>
            <p:spPr bwMode="auto">
              <a:xfrm>
                <a:off x="3715"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8" name="Line 374"/>
              <p:cNvSpPr>
                <a:spLocks noChangeShapeType="1"/>
              </p:cNvSpPr>
              <p:nvPr/>
            </p:nvSpPr>
            <p:spPr bwMode="auto">
              <a:xfrm>
                <a:off x="3715"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9" name="Rectangle 375"/>
              <p:cNvSpPr>
                <a:spLocks noChangeArrowheads="1"/>
              </p:cNvSpPr>
              <p:nvPr/>
            </p:nvSpPr>
            <p:spPr bwMode="auto">
              <a:xfrm>
                <a:off x="3721" y="155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0" name="Line 376"/>
              <p:cNvSpPr>
                <a:spLocks noChangeShapeType="1"/>
              </p:cNvSpPr>
              <p:nvPr/>
            </p:nvSpPr>
            <p:spPr bwMode="auto">
              <a:xfrm>
                <a:off x="3721" y="155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1" name="Rectangle 377"/>
              <p:cNvSpPr>
                <a:spLocks noChangeArrowheads="1"/>
              </p:cNvSpPr>
              <p:nvPr/>
            </p:nvSpPr>
            <p:spPr bwMode="auto">
              <a:xfrm>
                <a:off x="4478"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2" name="Line 378"/>
              <p:cNvSpPr>
                <a:spLocks noChangeShapeType="1"/>
              </p:cNvSpPr>
              <p:nvPr/>
            </p:nvSpPr>
            <p:spPr bwMode="auto">
              <a:xfrm>
                <a:off x="4478"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3" name="Line 379"/>
              <p:cNvSpPr>
                <a:spLocks noChangeShapeType="1"/>
              </p:cNvSpPr>
              <p:nvPr/>
            </p:nvSpPr>
            <p:spPr bwMode="auto">
              <a:xfrm>
                <a:off x="4478"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4" name="Rectangle 380"/>
              <p:cNvSpPr>
                <a:spLocks noChangeArrowheads="1"/>
              </p:cNvSpPr>
              <p:nvPr/>
            </p:nvSpPr>
            <p:spPr bwMode="auto">
              <a:xfrm>
                <a:off x="4484" y="155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5" name="Line 381"/>
              <p:cNvSpPr>
                <a:spLocks noChangeShapeType="1"/>
              </p:cNvSpPr>
              <p:nvPr/>
            </p:nvSpPr>
            <p:spPr bwMode="auto">
              <a:xfrm>
                <a:off x="4484" y="155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6" name="Rectangle 382"/>
              <p:cNvSpPr>
                <a:spLocks noChangeArrowheads="1"/>
              </p:cNvSpPr>
              <p:nvPr/>
            </p:nvSpPr>
            <p:spPr bwMode="auto">
              <a:xfrm>
                <a:off x="5241" y="155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7" name="Line 383"/>
              <p:cNvSpPr>
                <a:spLocks noChangeShapeType="1"/>
              </p:cNvSpPr>
              <p:nvPr/>
            </p:nvSpPr>
            <p:spPr bwMode="auto">
              <a:xfrm>
                <a:off x="5241" y="155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8" name="Line 384"/>
              <p:cNvSpPr>
                <a:spLocks noChangeShapeType="1"/>
              </p:cNvSpPr>
              <p:nvPr/>
            </p:nvSpPr>
            <p:spPr bwMode="auto">
              <a:xfrm>
                <a:off x="5241" y="155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9" name="Rectangle 385"/>
              <p:cNvSpPr>
                <a:spLocks noChangeArrowheads="1"/>
              </p:cNvSpPr>
              <p:nvPr/>
            </p:nvSpPr>
            <p:spPr bwMode="auto">
              <a:xfrm>
                <a:off x="5247" y="1555"/>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0" name="Line 386"/>
              <p:cNvSpPr>
                <a:spLocks noChangeShapeType="1"/>
              </p:cNvSpPr>
              <p:nvPr/>
            </p:nvSpPr>
            <p:spPr bwMode="auto">
              <a:xfrm>
                <a:off x="5247" y="1555"/>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1" name="Rectangle 387"/>
              <p:cNvSpPr>
                <a:spLocks noChangeArrowheads="1"/>
              </p:cNvSpPr>
              <p:nvPr/>
            </p:nvSpPr>
            <p:spPr bwMode="auto">
              <a:xfrm>
                <a:off x="5669" y="1555"/>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2" name="Line 388"/>
              <p:cNvSpPr>
                <a:spLocks noChangeShapeType="1"/>
              </p:cNvSpPr>
              <p:nvPr/>
            </p:nvSpPr>
            <p:spPr bwMode="auto">
              <a:xfrm>
                <a:off x="5669" y="15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3" name="Line 389"/>
              <p:cNvSpPr>
                <a:spLocks noChangeShapeType="1"/>
              </p:cNvSpPr>
              <p:nvPr/>
            </p:nvSpPr>
            <p:spPr bwMode="auto">
              <a:xfrm>
                <a:off x="5669" y="155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4" name="Rectangle 390"/>
              <p:cNvSpPr>
                <a:spLocks noChangeArrowheads="1"/>
              </p:cNvSpPr>
              <p:nvPr/>
            </p:nvSpPr>
            <p:spPr bwMode="auto">
              <a:xfrm>
                <a:off x="0" y="1561"/>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5" name="Line 391"/>
              <p:cNvSpPr>
                <a:spLocks noChangeShapeType="1"/>
              </p:cNvSpPr>
              <p:nvPr/>
            </p:nvSpPr>
            <p:spPr bwMode="auto">
              <a:xfrm>
                <a:off x="0" y="156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6" name="Rectangle 392"/>
              <p:cNvSpPr>
                <a:spLocks noChangeArrowheads="1"/>
              </p:cNvSpPr>
              <p:nvPr/>
            </p:nvSpPr>
            <p:spPr bwMode="auto">
              <a:xfrm>
                <a:off x="1480"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7" name="Line 393"/>
              <p:cNvSpPr>
                <a:spLocks noChangeShapeType="1"/>
              </p:cNvSpPr>
              <p:nvPr/>
            </p:nvSpPr>
            <p:spPr bwMode="auto">
              <a:xfrm>
                <a:off x="1480"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8" name="Rectangle 394"/>
              <p:cNvSpPr>
                <a:spLocks noChangeArrowheads="1"/>
              </p:cNvSpPr>
              <p:nvPr/>
            </p:nvSpPr>
            <p:spPr bwMode="auto">
              <a:xfrm>
                <a:off x="2025"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9" name="Line 395"/>
              <p:cNvSpPr>
                <a:spLocks noChangeShapeType="1"/>
              </p:cNvSpPr>
              <p:nvPr/>
            </p:nvSpPr>
            <p:spPr bwMode="auto">
              <a:xfrm>
                <a:off x="2025"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0" name="Rectangle 396"/>
              <p:cNvSpPr>
                <a:spLocks noChangeArrowheads="1"/>
              </p:cNvSpPr>
              <p:nvPr/>
            </p:nvSpPr>
            <p:spPr bwMode="auto">
              <a:xfrm>
                <a:off x="2516"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1" name="Line 397"/>
              <p:cNvSpPr>
                <a:spLocks noChangeShapeType="1"/>
              </p:cNvSpPr>
              <p:nvPr/>
            </p:nvSpPr>
            <p:spPr bwMode="auto">
              <a:xfrm>
                <a:off x="2516"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2" name="Rectangle 398"/>
              <p:cNvSpPr>
                <a:spLocks noChangeArrowheads="1"/>
              </p:cNvSpPr>
              <p:nvPr/>
            </p:nvSpPr>
            <p:spPr bwMode="auto">
              <a:xfrm>
                <a:off x="3116" y="1561"/>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3" name="Line 399"/>
              <p:cNvSpPr>
                <a:spLocks noChangeShapeType="1"/>
              </p:cNvSpPr>
              <p:nvPr/>
            </p:nvSpPr>
            <p:spPr bwMode="auto">
              <a:xfrm>
                <a:off x="3116"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4" name="Rectangle 400"/>
              <p:cNvSpPr>
                <a:spLocks noChangeArrowheads="1"/>
              </p:cNvSpPr>
              <p:nvPr/>
            </p:nvSpPr>
            <p:spPr bwMode="auto">
              <a:xfrm>
                <a:off x="3715"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5" name="Line 401"/>
              <p:cNvSpPr>
                <a:spLocks noChangeShapeType="1"/>
              </p:cNvSpPr>
              <p:nvPr/>
            </p:nvSpPr>
            <p:spPr bwMode="auto">
              <a:xfrm>
                <a:off x="3715"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6" name="Rectangle 402"/>
              <p:cNvSpPr>
                <a:spLocks noChangeArrowheads="1"/>
              </p:cNvSpPr>
              <p:nvPr/>
            </p:nvSpPr>
            <p:spPr bwMode="auto">
              <a:xfrm>
                <a:off x="4478"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7" name="Line 403"/>
              <p:cNvSpPr>
                <a:spLocks noChangeShapeType="1"/>
              </p:cNvSpPr>
              <p:nvPr/>
            </p:nvSpPr>
            <p:spPr bwMode="auto">
              <a:xfrm>
                <a:off x="4478"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8" name="Rectangle 404"/>
              <p:cNvSpPr>
                <a:spLocks noChangeArrowheads="1"/>
              </p:cNvSpPr>
              <p:nvPr/>
            </p:nvSpPr>
            <p:spPr bwMode="auto">
              <a:xfrm>
                <a:off x="5241" y="156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9" name="Line 405"/>
              <p:cNvSpPr>
                <a:spLocks noChangeShapeType="1"/>
              </p:cNvSpPr>
              <p:nvPr/>
            </p:nvSpPr>
            <p:spPr bwMode="auto">
              <a:xfrm>
                <a:off x="5241" y="156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7" name="Group 607"/>
            <p:cNvGrpSpPr>
              <a:grpSpLocks/>
            </p:cNvGrpSpPr>
            <p:nvPr/>
          </p:nvGrpSpPr>
          <p:grpSpPr bwMode="auto">
            <a:xfrm>
              <a:off x="0" y="1561"/>
              <a:ext cx="5704" cy="635"/>
              <a:chOff x="0" y="1561"/>
              <a:chExt cx="5704" cy="635"/>
            </a:xfrm>
          </p:grpSpPr>
          <p:sp>
            <p:nvSpPr>
              <p:cNvPr id="1431" name="Rectangle 407"/>
              <p:cNvSpPr>
                <a:spLocks noChangeArrowheads="1"/>
              </p:cNvSpPr>
              <p:nvPr/>
            </p:nvSpPr>
            <p:spPr bwMode="auto">
              <a:xfrm>
                <a:off x="5669" y="1561"/>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2" name="Line 408"/>
              <p:cNvSpPr>
                <a:spLocks noChangeShapeType="1"/>
              </p:cNvSpPr>
              <p:nvPr/>
            </p:nvSpPr>
            <p:spPr bwMode="auto">
              <a:xfrm>
                <a:off x="5669" y="156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3" name="Rectangle 409"/>
              <p:cNvSpPr>
                <a:spLocks noChangeArrowheads="1"/>
              </p:cNvSpPr>
              <p:nvPr/>
            </p:nvSpPr>
            <p:spPr bwMode="auto">
              <a:xfrm>
                <a:off x="12" y="1722"/>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434" name="Rectangle 410"/>
              <p:cNvSpPr>
                <a:spLocks noChangeArrowheads="1"/>
              </p:cNvSpPr>
              <p:nvPr/>
            </p:nvSpPr>
            <p:spPr bwMode="auto">
              <a:xfrm>
                <a:off x="749"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35" name="Rectangle 411"/>
              <p:cNvSpPr>
                <a:spLocks noChangeArrowheads="1"/>
              </p:cNvSpPr>
              <p:nvPr/>
            </p:nvSpPr>
            <p:spPr bwMode="auto">
              <a:xfrm>
                <a:off x="1683" y="172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168</a:t>
                </a:r>
                <a:endParaRPr lang="en-US" smtClean="0">
                  <a:solidFill>
                    <a:prstClr val="black"/>
                  </a:solidFill>
                  <a:latin typeface="Arial" pitchFamily="34" charset="0"/>
                  <a:cs typeface="Arial" pitchFamily="34" charset="0"/>
                </a:endParaRPr>
              </a:p>
            </p:txBody>
          </p:sp>
          <p:sp>
            <p:nvSpPr>
              <p:cNvPr id="1436" name="Rectangle 412"/>
              <p:cNvSpPr>
                <a:spLocks noChangeArrowheads="1"/>
              </p:cNvSpPr>
              <p:nvPr/>
            </p:nvSpPr>
            <p:spPr bwMode="auto">
              <a:xfrm>
                <a:off x="1865"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37" name="Rectangle 413"/>
              <p:cNvSpPr>
                <a:spLocks noChangeArrowheads="1"/>
              </p:cNvSpPr>
              <p:nvPr/>
            </p:nvSpPr>
            <p:spPr bwMode="auto">
              <a:xfrm>
                <a:off x="2228" y="172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672</a:t>
                </a:r>
                <a:endParaRPr lang="en-US" smtClean="0">
                  <a:solidFill>
                    <a:prstClr val="black"/>
                  </a:solidFill>
                  <a:latin typeface="Arial" pitchFamily="34" charset="0"/>
                  <a:cs typeface="Arial" pitchFamily="34" charset="0"/>
                </a:endParaRPr>
              </a:p>
            </p:txBody>
          </p:sp>
          <p:sp>
            <p:nvSpPr>
              <p:cNvPr id="1438" name="Rectangle 414"/>
              <p:cNvSpPr>
                <a:spLocks noChangeArrowheads="1"/>
              </p:cNvSpPr>
              <p:nvPr/>
            </p:nvSpPr>
            <p:spPr bwMode="auto">
              <a:xfrm>
                <a:off x="2410"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39" name="Rectangle 415"/>
              <p:cNvSpPr>
                <a:spLocks noChangeArrowheads="1"/>
              </p:cNvSpPr>
              <p:nvPr/>
            </p:nvSpPr>
            <p:spPr bwMode="auto">
              <a:xfrm>
                <a:off x="2895" y="1722"/>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a:t>
                </a:r>
                <a:endParaRPr lang="en-US" smtClean="0">
                  <a:solidFill>
                    <a:prstClr val="black"/>
                  </a:solidFill>
                  <a:latin typeface="Arial" pitchFamily="34" charset="0"/>
                  <a:cs typeface="Arial" pitchFamily="34" charset="0"/>
                </a:endParaRPr>
              </a:p>
            </p:txBody>
          </p:sp>
          <p:sp>
            <p:nvSpPr>
              <p:cNvPr id="1440" name="Rectangle 416"/>
              <p:cNvSpPr>
                <a:spLocks noChangeArrowheads="1"/>
              </p:cNvSpPr>
              <p:nvPr/>
            </p:nvSpPr>
            <p:spPr bwMode="auto">
              <a:xfrm>
                <a:off x="2955"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1" name="Rectangle 417"/>
              <p:cNvSpPr>
                <a:spLocks noChangeArrowheads="1"/>
              </p:cNvSpPr>
              <p:nvPr/>
            </p:nvSpPr>
            <p:spPr bwMode="auto">
              <a:xfrm>
                <a:off x="3313" y="1722"/>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2688</a:t>
                </a:r>
                <a:endParaRPr lang="en-US" smtClean="0">
                  <a:solidFill>
                    <a:prstClr val="black"/>
                  </a:solidFill>
                  <a:latin typeface="Arial" pitchFamily="34" charset="0"/>
                  <a:cs typeface="Arial" pitchFamily="34" charset="0"/>
                </a:endParaRPr>
              </a:p>
            </p:txBody>
          </p:sp>
          <p:sp>
            <p:nvSpPr>
              <p:cNvPr id="1442" name="Rectangle 418"/>
              <p:cNvSpPr>
                <a:spLocks noChangeArrowheads="1"/>
              </p:cNvSpPr>
              <p:nvPr/>
            </p:nvSpPr>
            <p:spPr bwMode="auto">
              <a:xfrm>
                <a:off x="3555"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3" name="Rectangle 419"/>
              <p:cNvSpPr>
                <a:spLocks noChangeArrowheads="1"/>
              </p:cNvSpPr>
              <p:nvPr/>
            </p:nvSpPr>
            <p:spPr bwMode="auto">
              <a:xfrm>
                <a:off x="4033" y="1722"/>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72</a:t>
                </a:r>
                <a:endParaRPr lang="en-US" smtClean="0">
                  <a:solidFill>
                    <a:prstClr val="black"/>
                  </a:solidFill>
                  <a:latin typeface="Arial" pitchFamily="34" charset="0"/>
                  <a:cs typeface="Arial" pitchFamily="34" charset="0"/>
                </a:endParaRPr>
              </a:p>
            </p:txBody>
          </p:sp>
          <p:sp>
            <p:nvSpPr>
              <p:cNvPr id="1444" name="Rectangle 420"/>
              <p:cNvSpPr>
                <a:spLocks noChangeArrowheads="1"/>
              </p:cNvSpPr>
              <p:nvPr/>
            </p:nvSpPr>
            <p:spPr bwMode="auto">
              <a:xfrm>
                <a:off x="4154"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5" name="Rectangle 421"/>
              <p:cNvSpPr>
                <a:spLocks noChangeArrowheads="1"/>
              </p:cNvSpPr>
              <p:nvPr/>
            </p:nvSpPr>
            <p:spPr bwMode="auto">
              <a:xfrm>
                <a:off x="4547" y="1722"/>
                <a:ext cx="72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Lustre/PVFS</a:t>
                </a:r>
                <a:endParaRPr lang="en-US" smtClean="0">
                  <a:solidFill>
                    <a:prstClr val="black"/>
                  </a:solidFill>
                  <a:latin typeface="Arial" pitchFamily="34" charset="0"/>
                  <a:cs typeface="Arial" pitchFamily="34" charset="0"/>
                </a:endParaRPr>
              </a:p>
            </p:txBody>
          </p:sp>
          <p:sp>
            <p:nvSpPr>
              <p:cNvPr id="1446" name="Rectangle 422"/>
              <p:cNvSpPr>
                <a:spLocks noChangeArrowheads="1"/>
              </p:cNvSpPr>
              <p:nvPr/>
            </p:nvSpPr>
            <p:spPr bwMode="auto">
              <a:xfrm>
                <a:off x="5179" y="17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47" name="Rectangle 423"/>
              <p:cNvSpPr>
                <a:spLocks noChangeArrowheads="1"/>
              </p:cNvSpPr>
              <p:nvPr/>
            </p:nvSpPr>
            <p:spPr bwMode="auto">
              <a:xfrm>
                <a:off x="5297" y="1716"/>
                <a:ext cx="22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UC</a:t>
                </a:r>
                <a:endParaRPr lang="en-US" smtClean="0">
                  <a:solidFill>
                    <a:prstClr val="black"/>
                  </a:solidFill>
                  <a:latin typeface="Arial" pitchFamily="34" charset="0"/>
                  <a:cs typeface="Arial" pitchFamily="34" charset="0"/>
                </a:endParaRPr>
              </a:p>
            </p:txBody>
          </p:sp>
          <p:sp>
            <p:nvSpPr>
              <p:cNvPr id="1448" name="Rectangle 424"/>
              <p:cNvSpPr>
                <a:spLocks noChangeArrowheads="1"/>
              </p:cNvSpPr>
              <p:nvPr/>
            </p:nvSpPr>
            <p:spPr bwMode="auto">
              <a:xfrm>
                <a:off x="5465" y="1716"/>
                <a:ext cx="21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SD</a:t>
                </a:r>
                <a:endParaRPr lang="en-US" smtClean="0">
                  <a:solidFill>
                    <a:prstClr val="black"/>
                  </a:solidFill>
                  <a:latin typeface="Arial" pitchFamily="34" charset="0"/>
                  <a:cs typeface="Arial" pitchFamily="34" charset="0"/>
                </a:endParaRPr>
              </a:p>
            </p:txBody>
          </p:sp>
          <p:sp>
            <p:nvSpPr>
              <p:cNvPr id="1449" name="Rectangle 425"/>
              <p:cNvSpPr>
                <a:spLocks noChangeArrowheads="1"/>
              </p:cNvSpPr>
              <p:nvPr/>
            </p:nvSpPr>
            <p:spPr bwMode="auto">
              <a:xfrm>
                <a:off x="5620" y="1716"/>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450" name="Rectangle 426"/>
              <p:cNvSpPr>
                <a:spLocks noChangeArrowheads="1"/>
              </p:cNvSpPr>
              <p:nvPr/>
            </p:nvSpPr>
            <p:spPr bwMode="auto">
              <a:xfrm>
                <a:off x="0" y="1707"/>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1" name="Line 427"/>
              <p:cNvSpPr>
                <a:spLocks noChangeShapeType="1"/>
              </p:cNvSpPr>
              <p:nvPr/>
            </p:nvSpPr>
            <p:spPr bwMode="auto">
              <a:xfrm>
                <a:off x="0" y="170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2" name="Line 428"/>
              <p:cNvSpPr>
                <a:spLocks noChangeShapeType="1"/>
              </p:cNvSpPr>
              <p:nvPr/>
            </p:nvSpPr>
            <p:spPr bwMode="auto">
              <a:xfrm>
                <a:off x="0" y="170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3" name="Rectangle 429"/>
              <p:cNvSpPr>
                <a:spLocks noChangeArrowheads="1"/>
              </p:cNvSpPr>
              <p:nvPr/>
            </p:nvSpPr>
            <p:spPr bwMode="auto">
              <a:xfrm>
                <a:off x="6" y="1707"/>
                <a:ext cx="147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4" name="Line 430"/>
              <p:cNvSpPr>
                <a:spLocks noChangeShapeType="1"/>
              </p:cNvSpPr>
              <p:nvPr/>
            </p:nvSpPr>
            <p:spPr bwMode="auto">
              <a:xfrm>
                <a:off x="6" y="1707"/>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5" name="Rectangle 431"/>
              <p:cNvSpPr>
                <a:spLocks noChangeArrowheads="1"/>
              </p:cNvSpPr>
              <p:nvPr/>
            </p:nvSpPr>
            <p:spPr bwMode="auto">
              <a:xfrm>
                <a:off x="1480"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6" name="Line 432"/>
              <p:cNvSpPr>
                <a:spLocks noChangeShapeType="1"/>
              </p:cNvSpPr>
              <p:nvPr/>
            </p:nvSpPr>
            <p:spPr bwMode="auto">
              <a:xfrm>
                <a:off x="1480"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7" name="Line 433"/>
              <p:cNvSpPr>
                <a:spLocks noChangeShapeType="1"/>
              </p:cNvSpPr>
              <p:nvPr/>
            </p:nvSpPr>
            <p:spPr bwMode="auto">
              <a:xfrm>
                <a:off x="1480"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8" name="Rectangle 434"/>
              <p:cNvSpPr>
                <a:spLocks noChangeArrowheads="1"/>
              </p:cNvSpPr>
              <p:nvPr/>
            </p:nvSpPr>
            <p:spPr bwMode="auto">
              <a:xfrm>
                <a:off x="1486" y="1707"/>
                <a:ext cx="539"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9" name="Line 435"/>
              <p:cNvSpPr>
                <a:spLocks noChangeShapeType="1"/>
              </p:cNvSpPr>
              <p:nvPr/>
            </p:nvSpPr>
            <p:spPr bwMode="auto">
              <a:xfrm>
                <a:off x="1486" y="1707"/>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0" name="Rectangle 436"/>
              <p:cNvSpPr>
                <a:spLocks noChangeArrowheads="1"/>
              </p:cNvSpPr>
              <p:nvPr/>
            </p:nvSpPr>
            <p:spPr bwMode="auto">
              <a:xfrm>
                <a:off x="2025"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1" name="Line 437"/>
              <p:cNvSpPr>
                <a:spLocks noChangeShapeType="1"/>
              </p:cNvSpPr>
              <p:nvPr/>
            </p:nvSpPr>
            <p:spPr bwMode="auto">
              <a:xfrm>
                <a:off x="2025"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2" name="Line 438"/>
              <p:cNvSpPr>
                <a:spLocks noChangeShapeType="1"/>
              </p:cNvSpPr>
              <p:nvPr/>
            </p:nvSpPr>
            <p:spPr bwMode="auto">
              <a:xfrm>
                <a:off x="2025"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3" name="Rectangle 439"/>
              <p:cNvSpPr>
                <a:spLocks noChangeArrowheads="1"/>
              </p:cNvSpPr>
              <p:nvPr/>
            </p:nvSpPr>
            <p:spPr bwMode="auto">
              <a:xfrm>
                <a:off x="2031" y="1707"/>
                <a:ext cx="48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4" name="Line 440"/>
              <p:cNvSpPr>
                <a:spLocks noChangeShapeType="1"/>
              </p:cNvSpPr>
              <p:nvPr/>
            </p:nvSpPr>
            <p:spPr bwMode="auto">
              <a:xfrm>
                <a:off x="2031" y="1707"/>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5" name="Rectangle 441"/>
              <p:cNvSpPr>
                <a:spLocks noChangeArrowheads="1"/>
              </p:cNvSpPr>
              <p:nvPr/>
            </p:nvSpPr>
            <p:spPr bwMode="auto">
              <a:xfrm>
                <a:off x="2516"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6" name="Line 442"/>
              <p:cNvSpPr>
                <a:spLocks noChangeShapeType="1"/>
              </p:cNvSpPr>
              <p:nvPr/>
            </p:nvSpPr>
            <p:spPr bwMode="auto">
              <a:xfrm>
                <a:off x="2516"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7" name="Line 443"/>
              <p:cNvSpPr>
                <a:spLocks noChangeShapeType="1"/>
              </p:cNvSpPr>
              <p:nvPr/>
            </p:nvSpPr>
            <p:spPr bwMode="auto">
              <a:xfrm>
                <a:off x="2516"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8" name="Rectangle 444"/>
              <p:cNvSpPr>
                <a:spLocks noChangeArrowheads="1"/>
              </p:cNvSpPr>
              <p:nvPr/>
            </p:nvSpPr>
            <p:spPr bwMode="auto">
              <a:xfrm>
                <a:off x="2522" y="170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9" name="Line 445"/>
              <p:cNvSpPr>
                <a:spLocks noChangeShapeType="1"/>
              </p:cNvSpPr>
              <p:nvPr/>
            </p:nvSpPr>
            <p:spPr bwMode="auto">
              <a:xfrm>
                <a:off x="2522" y="170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0" name="Rectangle 446"/>
              <p:cNvSpPr>
                <a:spLocks noChangeArrowheads="1"/>
              </p:cNvSpPr>
              <p:nvPr/>
            </p:nvSpPr>
            <p:spPr bwMode="auto">
              <a:xfrm>
                <a:off x="3116" y="1707"/>
                <a:ext cx="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1" name="Line 447"/>
              <p:cNvSpPr>
                <a:spLocks noChangeShapeType="1"/>
              </p:cNvSpPr>
              <p:nvPr/>
            </p:nvSpPr>
            <p:spPr bwMode="auto">
              <a:xfrm>
                <a:off x="3116" y="1707"/>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2" name="Line 448"/>
              <p:cNvSpPr>
                <a:spLocks noChangeShapeType="1"/>
              </p:cNvSpPr>
              <p:nvPr/>
            </p:nvSpPr>
            <p:spPr bwMode="auto">
              <a:xfrm>
                <a:off x="3116"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3" name="Rectangle 449"/>
              <p:cNvSpPr>
                <a:spLocks noChangeArrowheads="1"/>
              </p:cNvSpPr>
              <p:nvPr/>
            </p:nvSpPr>
            <p:spPr bwMode="auto">
              <a:xfrm>
                <a:off x="3121" y="170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4" name="Line 450"/>
              <p:cNvSpPr>
                <a:spLocks noChangeShapeType="1"/>
              </p:cNvSpPr>
              <p:nvPr/>
            </p:nvSpPr>
            <p:spPr bwMode="auto">
              <a:xfrm>
                <a:off x="3121" y="170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5" name="Rectangle 451"/>
              <p:cNvSpPr>
                <a:spLocks noChangeArrowheads="1"/>
              </p:cNvSpPr>
              <p:nvPr/>
            </p:nvSpPr>
            <p:spPr bwMode="auto">
              <a:xfrm>
                <a:off x="3715"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6" name="Line 452"/>
              <p:cNvSpPr>
                <a:spLocks noChangeShapeType="1"/>
              </p:cNvSpPr>
              <p:nvPr/>
            </p:nvSpPr>
            <p:spPr bwMode="auto">
              <a:xfrm>
                <a:off x="3715"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7" name="Line 453"/>
              <p:cNvSpPr>
                <a:spLocks noChangeShapeType="1"/>
              </p:cNvSpPr>
              <p:nvPr/>
            </p:nvSpPr>
            <p:spPr bwMode="auto">
              <a:xfrm>
                <a:off x="3715"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8" name="Rectangle 454"/>
              <p:cNvSpPr>
                <a:spLocks noChangeArrowheads="1"/>
              </p:cNvSpPr>
              <p:nvPr/>
            </p:nvSpPr>
            <p:spPr bwMode="auto">
              <a:xfrm>
                <a:off x="3721" y="170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9" name="Line 455"/>
              <p:cNvSpPr>
                <a:spLocks noChangeShapeType="1"/>
              </p:cNvSpPr>
              <p:nvPr/>
            </p:nvSpPr>
            <p:spPr bwMode="auto">
              <a:xfrm>
                <a:off x="3721" y="170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0" name="Rectangle 456"/>
              <p:cNvSpPr>
                <a:spLocks noChangeArrowheads="1"/>
              </p:cNvSpPr>
              <p:nvPr/>
            </p:nvSpPr>
            <p:spPr bwMode="auto">
              <a:xfrm>
                <a:off x="4478"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1" name="Line 457"/>
              <p:cNvSpPr>
                <a:spLocks noChangeShapeType="1"/>
              </p:cNvSpPr>
              <p:nvPr/>
            </p:nvSpPr>
            <p:spPr bwMode="auto">
              <a:xfrm>
                <a:off x="4478"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2" name="Line 458"/>
              <p:cNvSpPr>
                <a:spLocks noChangeShapeType="1"/>
              </p:cNvSpPr>
              <p:nvPr/>
            </p:nvSpPr>
            <p:spPr bwMode="auto">
              <a:xfrm>
                <a:off x="4478"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3" name="Rectangle 459"/>
              <p:cNvSpPr>
                <a:spLocks noChangeArrowheads="1"/>
              </p:cNvSpPr>
              <p:nvPr/>
            </p:nvSpPr>
            <p:spPr bwMode="auto">
              <a:xfrm>
                <a:off x="4484" y="170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4" name="Line 460"/>
              <p:cNvSpPr>
                <a:spLocks noChangeShapeType="1"/>
              </p:cNvSpPr>
              <p:nvPr/>
            </p:nvSpPr>
            <p:spPr bwMode="auto">
              <a:xfrm>
                <a:off x="4484" y="170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5" name="Rectangle 461"/>
              <p:cNvSpPr>
                <a:spLocks noChangeArrowheads="1"/>
              </p:cNvSpPr>
              <p:nvPr/>
            </p:nvSpPr>
            <p:spPr bwMode="auto">
              <a:xfrm>
                <a:off x="5241" y="170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6" name="Line 462"/>
              <p:cNvSpPr>
                <a:spLocks noChangeShapeType="1"/>
              </p:cNvSpPr>
              <p:nvPr/>
            </p:nvSpPr>
            <p:spPr bwMode="auto">
              <a:xfrm>
                <a:off x="5241" y="170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7" name="Line 463"/>
              <p:cNvSpPr>
                <a:spLocks noChangeShapeType="1"/>
              </p:cNvSpPr>
              <p:nvPr/>
            </p:nvSpPr>
            <p:spPr bwMode="auto">
              <a:xfrm>
                <a:off x="5241" y="170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8" name="Rectangle 464"/>
              <p:cNvSpPr>
                <a:spLocks noChangeArrowheads="1"/>
              </p:cNvSpPr>
              <p:nvPr/>
            </p:nvSpPr>
            <p:spPr bwMode="auto">
              <a:xfrm>
                <a:off x="5247" y="1707"/>
                <a:ext cx="422"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9" name="Line 465"/>
              <p:cNvSpPr>
                <a:spLocks noChangeShapeType="1"/>
              </p:cNvSpPr>
              <p:nvPr/>
            </p:nvSpPr>
            <p:spPr bwMode="auto">
              <a:xfrm>
                <a:off x="5247" y="1707"/>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0" name="Rectangle 466"/>
              <p:cNvSpPr>
                <a:spLocks noChangeArrowheads="1"/>
              </p:cNvSpPr>
              <p:nvPr/>
            </p:nvSpPr>
            <p:spPr bwMode="auto">
              <a:xfrm>
                <a:off x="5669" y="170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1" name="Line 467"/>
              <p:cNvSpPr>
                <a:spLocks noChangeShapeType="1"/>
              </p:cNvSpPr>
              <p:nvPr/>
            </p:nvSpPr>
            <p:spPr bwMode="auto">
              <a:xfrm>
                <a:off x="5669" y="170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2" name="Line 468"/>
              <p:cNvSpPr>
                <a:spLocks noChangeShapeType="1"/>
              </p:cNvSpPr>
              <p:nvPr/>
            </p:nvSpPr>
            <p:spPr bwMode="auto">
              <a:xfrm>
                <a:off x="5669" y="170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3" name="Rectangle 469"/>
              <p:cNvSpPr>
                <a:spLocks noChangeArrowheads="1"/>
              </p:cNvSpPr>
              <p:nvPr/>
            </p:nvSpPr>
            <p:spPr bwMode="auto">
              <a:xfrm>
                <a:off x="0" y="1712"/>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4" name="Line 470"/>
              <p:cNvSpPr>
                <a:spLocks noChangeShapeType="1"/>
              </p:cNvSpPr>
              <p:nvPr/>
            </p:nvSpPr>
            <p:spPr bwMode="auto">
              <a:xfrm>
                <a:off x="0" y="171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5" name="Rectangle 471"/>
              <p:cNvSpPr>
                <a:spLocks noChangeArrowheads="1"/>
              </p:cNvSpPr>
              <p:nvPr/>
            </p:nvSpPr>
            <p:spPr bwMode="auto">
              <a:xfrm>
                <a:off x="1480"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6" name="Line 472"/>
              <p:cNvSpPr>
                <a:spLocks noChangeShapeType="1"/>
              </p:cNvSpPr>
              <p:nvPr/>
            </p:nvSpPr>
            <p:spPr bwMode="auto">
              <a:xfrm>
                <a:off x="1480"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7" name="Rectangle 473"/>
              <p:cNvSpPr>
                <a:spLocks noChangeArrowheads="1"/>
              </p:cNvSpPr>
              <p:nvPr/>
            </p:nvSpPr>
            <p:spPr bwMode="auto">
              <a:xfrm>
                <a:off x="2025"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8" name="Line 474"/>
              <p:cNvSpPr>
                <a:spLocks noChangeShapeType="1"/>
              </p:cNvSpPr>
              <p:nvPr/>
            </p:nvSpPr>
            <p:spPr bwMode="auto">
              <a:xfrm>
                <a:off x="2025"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9" name="Rectangle 475"/>
              <p:cNvSpPr>
                <a:spLocks noChangeArrowheads="1"/>
              </p:cNvSpPr>
              <p:nvPr/>
            </p:nvSpPr>
            <p:spPr bwMode="auto">
              <a:xfrm>
                <a:off x="2516"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0" name="Line 476"/>
              <p:cNvSpPr>
                <a:spLocks noChangeShapeType="1"/>
              </p:cNvSpPr>
              <p:nvPr/>
            </p:nvSpPr>
            <p:spPr bwMode="auto">
              <a:xfrm>
                <a:off x="2516"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1" name="Rectangle 477"/>
              <p:cNvSpPr>
                <a:spLocks noChangeArrowheads="1"/>
              </p:cNvSpPr>
              <p:nvPr/>
            </p:nvSpPr>
            <p:spPr bwMode="auto">
              <a:xfrm>
                <a:off x="3116" y="1712"/>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2" name="Line 478"/>
              <p:cNvSpPr>
                <a:spLocks noChangeShapeType="1"/>
              </p:cNvSpPr>
              <p:nvPr/>
            </p:nvSpPr>
            <p:spPr bwMode="auto">
              <a:xfrm>
                <a:off x="3116"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3" name="Rectangle 479"/>
              <p:cNvSpPr>
                <a:spLocks noChangeArrowheads="1"/>
              </p:cNvSpPr>
              <p:nvPr/>
            </p:nvSpPr>
            <p:spPr bwMode="auto">
              <a:xfrm>
                <a:off x="3715"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4" name="Line 480"/>
              <p:cNvSpPr>
                <a:spLocks noChangeShapeType="1"/>
              </p:cNvSpPr>
              <p:nvPr/>
            </p:nvSpPr>
            <p:spPr bwMode="auto">
              <a:xfrm>
                <a:off x="3715"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5" name="Rectangle 481"/>
              <p:cNvSpPr>
                <a:spLocks noChangeArrowheads="1"/>
              </p:cNvSpPr>
              <p:nvPr/>
            </p:nvSpPr>
            <p:spPr bwMode="auto">
              <a:xfrm>
                <a:off x="4478"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6" name="Line 482"/>
              <p:cNvSpPr>
                <a:spLocks noChangeShapeType="1"/>
              </p:cNvSpPr>
              <p:nvPr/>
            </p:nvSpPr>
            <p:spPr bwMode="auto">
              <a:xfrm>
                <a:off x="4478"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7" name="Rectangle 483"/>
              <p:cNvSpPr>
                <a:spLocks noChangeArrowheads="1"/>
              </p:cNvSpPr>
              <p:nvPr/>
            </p:nvSpPr>
            <p:spPr bwMode="auto">
              <a:xfrm>
                <a:off x="5241" y="171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8" name="Line 484"/>
              <p:cNvSpPr>
                <a:spLocks noChangeShapeType="1"/>
              </p:cNvSpPr>
              <p:nvPr/>
            </p:nvSpPr>
            <p:spPr bwMode="auto">
              <a:xfrm>
                <a:off x="5241" y="171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9" name="Rectangle 485"/>
              <p:cNvSpPr>
                <a:spLocks noChangeArrowheads="1"/>
              </p:cNvSpPr>
              <p:nvPr/>
            </p:nvSpPr>
            <p:spPr bwMode="auto">
              <a:xfrm>
                <a:off x="5669" y="1712"/>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0" name="Line 486"/>
              <p:cNvSpPr>
                <a:spLocks noChangeShapeType="1"/>
              </p:cNvSpPr>
              <p:nvPr/>
            </p:nvSpPr>
            <p:spPr bwMode="auto">
              <a:xfrm>
                <a:off x="5669" y="171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1" name="Rectangle 487"/>
              <p:cNvSpPr>
                <a:spLocks noChangeArrowheads="1"/>
              </p:cNvSpPr>
              <p:nvPr/>
            </p:nvSpPr>
            <p:spPr bwMode="auto">
              <a:xfrm>
                <a:off x="12" y="1874"/>
                <a:ext cx="49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Subtotal</a:t>
                </a:r>
                <a:endParaRPr lang="en-US" smtClean="0">
                  <a:solidFill>
                    <a:prstClr val="black"/>
                  </a:solidFill>
                  <a:latin typeface="Arial" pitchFamily="34" charset="0"/>
                  <a:cs typeface="Arial" pitchFamily="34" charset="0"/>
                </a:endParaRPr>
              </a:p>
            </p:txBody>
          </p:sp>
          <p:sp>
            <p:nvSpPr>
              <p:cNvPr id="1512" name="Rectangle 488"/>
              <p:cNvSpPr>
                <a:spLocks noChangeArrowheads="1"/>
              </p:cNvSpPr>
              <p:nvPr/>
            </p:nvSpPr>
            <p:spPr bwMode="auto">
              <a:xfrm>
                <a:off x="429" y="1874"/>
                <a:ext cx="8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3" name="Rectangle 489"/>
              <p:cNvSpPr>
                <a:spLocks noChangeArrowheads="1"/>
              </p:cNvSpPr>
              <p:nvPr/>
            </p:nvSpPr>
            <p:spPr bwMode="auto">
              <a:xfrm>
                <a:off x="1683" y="1873"/>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784</a:t>
                </a:r>
                <a:endParaRPr lang="en-US" smtClean="0">
                  <a:solidFill>
                    <a:prstClr val="black"/>
                  </a:solidFill>
                  <a:latin typeface="Arial" pitchFamily="34" charset="0"/>
                  <a:cs typeface="Arial" pitchFamily="34" charset="0"/>
                </a:endParaRPr>
              </a:p>
            </p:txBody>
          </p:sp>
          <p:sp>
            <p:nvSpPr>
              <p:cNvPr id="1514" name="Rectangle 490"/>
              <p:cNvSpPr>
                <a:spLocks noChangeArrowheads="1"/>
              </p:cNvSpPr>
              <p:nvPr/>
            </p:nvSpPr>
            <p:spPr bwMode="auto">
              <a:xfrm>
                <a:off x="1865"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5" name="Rectangle 491"/>
              <p:cNvSpPr>
                <a:spLocks noChangeArrowheads="1"/>
              </p:cNvSpPr>
              <p:nvPr/>
            </p:nvSpPr>
            <p:spPr bwMode="auto">
              <a:xfrm>
                <a:off x="2168" y="187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3520</a:t>
                </a:r>
                <a:endParaRPr lang="en-US" smtClean="0">
                  <a:solidFill>
                    <a:prstClr val="black"/>
                  </a:solidFill>
                  <a:latin typeface="Arial" pitchFamily="34" charset="0"/>
                  <a:cs typeface="Arial" pitchFamily="34" charset="0"/>
                </a:endParaRPr>
              </a:p>
            </p:txBody>
          </p:sp>
          <p:sp>
            <p:nvSpPr>
              <p:cNvPr id="1516" name="Rectangle 492"/>
              <p:cNvSpPr>
                <a:spLocks noChangeArrowheads="1"/>
              </p:cNvSpPr>
              <p:nvPr/>
            </p:nvSpPr>
            <p:spPr bwMode="auto">
              <a:xfrm>
                <a:off x="2410"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7" name="Rectangle 493"/>
              <p:cNvSpPr>
                <a:spLocks noChangeArrowheads="1"/>
              </p:cNvSpPr>
              <p:nvPr/>
            </p:nvSpPr>
            <p:spPr bwMode="auto">
              <a:xfrm>
                <a:off x="2834" y="1873"/>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37</a:t>
                </a:r>
                <a:endParaRPr lang="en-US" smtClean="0">
                  <a:solidFill>
                    <a:prstClr val="black"/>
                  </a:solidFill>
                  <a:latin typeface="Arial" pitchFamily="34" charset="0"/>
                  <a:cs typeface="Arial" pitchFamily="34" charset="0"/>
                </a:endParaRPr>
              </a:p>
            </p:txBody>
          </p:sp>
          <p:sp>
            <p:nvSpPr>
              <p:cNvPr id="1518" name="Rectangle 494"/>
              <p:cNvSpPr>
                <a:spLocks noChangeArrowheads="1"/>
              </p:cNvSpPr>
              <p:nvPr/>
            </p:nvSpPr>
            <p:spPr bwMode="auto">
              <a:xfrm>
                <a:off x="2955"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19" name="Rectangle 495"/>
              <p:cNvSpPr>
                <a:spLocks noChangeArrowheads="1"/>
              </p:cNvSpPr>
              <p:nvPr/>
            </p:nvSpPr>
            <p:spPr bwMode="auto">
              <a:xfrm>
                <a:off x="3313" y="187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8928</a:t>
                </a:r>
                <a:endParaRPr lang="en-US" smtClean="0">
                  <a:solidFill>
                    <a:prstClr val="black"/>
                  </a:solidFill>
                  <a:latin typeface="Arial" pitchFamily="34" charset="0"/>
                  <a:cs typeface="Arial" pitchFamily="34" charset="0"/>
                </a:endParaRPr>
              </a:p>
            </p:txBody>
          </p:sp>
          <p:sp>
            <p:nvSpPr>
              <p:cNvPr id="1520" name="Rectangle 496"/>
              <p:cNvSpPr>
                <a:spLocks noChangeArrowheads="1"/>
              </p:cNvSpPr>
              <p:nvPr/>
            </p:nvSpPr>
            <p:spPr bwMode="auto">
              <a:xfrm>
                <a:off x="3555"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1" name="Rectangle 497"/>
              <p:cNvSpPr>
                <a:spLocks noChangeArrowheads="1"/>
              </p:cNvSpPr>
              <p:nvPr/>
            </p:nvSpPr>
            <p:spPr bwMode="auto">
              <a:xfrm>
                <a:off x="3972" y="1873"/>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542</a:t>
                </a:r>
                <a:endParaRPr lang="en-US" smtClean="0">
                  <a:solidFill>
                    <a:prstClr val="black"/>
                  </a:solidFill>
                  <a:latin typeface="Arial" pitchFamily="34" charset="0"/>
                  <a:cs typeface="Arial" pitchFamily="34" charset="0"/>
                </a:endParaRPr>
              </a:p>
            </p:txBody>
          </p:sp>
          <p:sp>
            <p:nvSpPr>
              <p:cNvPr id="1522" name="Rectangle 498"/>
              <p:cNvSpPr>
                <a:spLocks noChangeArrowheads="1"/>
              </p:cNvSpPr>
              <p:nvPr/>
            </p:nvSpPr>
            <p:spPr bwMode="auto">
              <a:xfrm>
                <a:off x="4154"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3" name="Rectangle 499"/>
              <p:cNvSpPr>
                <a:spLocks noChangeArrowheads="1"/>
              </p:cNvSpPr>
              <p:nvPr/>
            </p:nvSpPr>
            <p:spPr bwMode="auto">
              <a:xfrm>
                <a:off x="4863" y="18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4" name="Rectangle 500"/>
              <p:cNvSpPr>
                <a:spLocks noChangeArrowheads="1"/>
              </p:cNvSpPr>
              <p:nvPr/>
            </p:nvSpPr>
            <p:spPr bwMode="auto">
              <a:xfrm>
                <a:off x="5458" y="186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25" name="Rectangle 501"/>
              <p:cNvSpPr>
                <a:spLocks noChangeArrowheads="1"/>
              </p:cNvSpPr>
              <p:nvPr/>
            </p:nvSpPr>
            <p:spPr bwMode="auto">
              <a:xfrm>
                <a:off x="0" y="1858"/>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6" name="Line 502"/>
              <p:cNvSpPr>
                <a:spLocks noChangeShapeType="1"/>
              </p:cNvSpPr>
              <p:nvPr/>
            </p:nvSpPr>
            <p:spPr bwMode="auto">
              <a:xfrm>
                <a:off x="0" y="1858"/>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7" name="Line 503"/>
              <p:cNvSpPr>
                <a:spLocks noChangeShapeType="1"/>
              </p:cNvSpPr>
              <p:nvPr/>
            </p:nvSpPr>
            <p:spPr bwMode="auto">
              <a:xfrm>
                <a:off x="0" y="185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8" name="Rectangle 504"/>
              <p:cNvSpPr>
                <a:spLocks noChangeArrowheads="1"/>
              </p:cNvSpPr>
              <p:nvPr/>
            </p:nvSpPr>
            <p:spPr bwMode="auto">
              <a:xfrm>
                <a:off x="6" y="1858"/>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9" name="Line 505"/>
              <p:cNvSpPr>
                <a:spLocks noChangeShapeType="1"/>
              </p:cNvSpPr>
              <p:nvPr/>
            </p:nvSpPr>
            <p:spPr bwMode="auto">
              <a:xfrm>
                <a:off x="6" y="1858"/>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0" name="Rectangle 506"/>
              <p:cNvSpPr>
                <a:spLocks noChangeArrowheads="1"/>
              </p:cNvSpPr>
              <p:nvPr/>
            </p:nvSpPr>
            <p:spPr bwMode="auto">
              <a:xfrm>
                <a:off x="1480"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1" name="Line 507"/>
              <p:cNvSpPr>
                <a:spLocks noChangeShapeType="1"/>
              </p:cNvSpPr>
              <p:nvPr/>
            </p:nvSpPr>
            <p:spPr bwMode="auto">
              <a:xfrm>
                <a:off x="1480"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2" name="Line 508"/>
              <p:cNvSpPr>
                <a:spLocks noChangeShapeType="1"/>
              </p:cNvSpPr>
              <p:nvPr/>
            </p:nvSpPr>
            <p:spPr bwMode="auto">
              <a:xfrm>
                <a:off x="1480"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3" name="Rectangle 509"/>
              <p:cNvSpPr>
                <a:spLocks noChangeArrowheads="1"/>
              </p:cNvSpPr>
              <p:nvPr/>
            </p:nvSpPr>
            <p:spPr bwMode="auto">
              <a:xfrm>
                <a:off x="1486" y="1858"/>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4" name="Line 510"/>
              <p:cNvSpPr>
                <a:spLocks noChangeShapeType="1"/>
              </p:cNvSpPr>
              <p:nvPr/>
            </p:nvSpPr>
            <p:spPr bwMode="auto">
              <a:xfrm>
                <a:off x="1486" y="1858"/>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5" name="Rectangle 511"/>
              <p:cNvSpPr>
                <a:spLocks noChangeArrowheads="1"/>
              </p:cNvSpPr>
              <p:nvPr/>
            </p:nvSpPr>
            <p:spPr bwMode="auto">
              <a:xfrm>
                <a:off x="2025"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6" name="Line 512"/>
              <p:cNvSpPr>
                <a:spLocks noChangeShapeType="1"/>
              </p:cNvSpPr>
              <p:nvPr/>
            </p:nvSpPr>
            <p:spPr bwMode="auto">
              <a:xfrm>
                <a:off x="2025"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7" name="Line 513"/>
              <p:cNvSpPr>
                <a:spLocks noChangeShapeType="1"/>
              </p:cNvSpPr>
              <p:nvPr/>
            </p:nvSpPr>
            <p:spPr bwMode="auto">
              <a:xfrm>
                <a:off x="2025"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8" name="Rectangle 514"/>
              <p:cNvSpPr>
                <a:spLocks noChangeArrowheads="1"/>
              </p:cNvSpPr>
              <p:nvPr/>
            </p:nvSpPr>
            <p:spPr bwMode="auto">
              <a:xfrm>
                <a:off x="2031" y="1858"/>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9" name="Line 515"/>
              <p:cNvSpPr>
                <a:spLocks noChangeShapeType="1"/>
              </p:cNvSpPr>
              <p:nvPr/>
            </p:nvSpPr>
            <p:spPr bwMode="auto">
              <a:xfrm>
                <a:off x="2031" y="1858"/>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0" name="Rectangle 516"/>
              <p:cNvSpPr>
                <a:spLocks noChangeArrowheads="1"/>
              </p:cNvSpPr>
              <p:nvPr/>
            </p:nvSpPr>
            <p:spPr bwMode="auto">
              <a:xfrm>
                <a:off x="2516"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1" name="Line 517"/>
              <p:cNvSpPr>
                <a:spLocks noChangeShapeType="1"/>
              </p:cNvSpPr>
              <p:nvPr/>
            </p:nvSpPr>
            <p:spPr bwMode="auto">
              <a:xfrm>
                <a:off x="2516"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2" name="Line 518"/>
              <p:cNvSpPr>
                <a:spLocks noChangeShapeType="1"/>
              </p:cNvSpPr>
              <p:nvPr/>
            </p:nvSpPr>
            <p:spPr bwMode="auto">
              <a:xfrm>
                <a:off x="2516"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3" name="Rectangle 519"/>
              <p:cNvSpPr>
                <a:spLocks noChangeArrowheads="1"/>
              </p:cNvSpPr>
              <p:nvPr/>
            </p:nvSpPr>
            <p:spPr bwMode="auto">
              <a:xfrm>
                <a:off x="2522" y="185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4" name="Line 520"/>
              <p:cNvSpPr>
                <a:spLocks noChangeShapeType="1"/>
              </p:cNvSpPr>
              <p:nvPr/>
            </p:nvSpPr>
            <p:spPr bwMode="auto">
              <a:xfrm>
                <a:off x="2522" y="185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5" name="Rectangle 521"/>
              <p:cNvSpPr>
                <a:spLocks noChangeArrowheads="1"/>
              </p:cNvSpPr>
              <p:nvPr/>
            </p:nvSpPr>
            <p:spPr bwMode="auto">
              <a:xfrm>
                <a:off x="3116" y="1858"/>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6" name="Line 522"/>
              <p:cNvSpPr>
                <a:spLocks noChangeShapeType="1"/>
              </p:cNvSpPr>
              <p:nvPr/>
            </p:nvSpPr>
            <p:spPr bwMode="auto">
              <a:xfrm>
                <a:off x="3116" y="1858"/>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7" name="Line 523"/>
              <p:cNvSpPr>
                <a:spLocks noChangeShapeType="1"/>
              </p:cNvSpPr>
              <p:nvPr/>
            </p:nvSpPr>
            <p:spPr bwMode="auto">
              <a:xfrm>
                <a:off x="3116"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8" name="Rectangle 524"/>
              <p:cNvSpPr>
                <a:spLocks noChangeArrowheads="1"/>
              </p:cNvSpPr>
              <p:nvPr/>
            </p:nvSpPr>
            <p:spPr bwMode="auto">
              <a:xfrm>
                <a:off x="3121" y="185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9" name="Line 525"/>
              <p:cNvSpPr>
                <a:spLocks noChangeShapeType="1"/>
              </p:cNvSpPr>
              <p:nvPr/>
            </p:nvSpPr>
            <p:spPr bwMode="auto">
              <a:xfrm>
                <a:off x="3121" y="185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0" name="Rectangle 526"/>
              <p:cNvSpPr>
                <a:spLocks noChangeArrowheads="1"/>
              </p:cNvSpPr>
              <p:nvPr/>
            </p:nvSpPr>
            <p:spPr bwMode="auto">
              <a:xfrm>
                <a:off x="3715"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1" name="Line 527"/>
              <p:cNvSpPr>
                <a:spLocks noChangeShapeType="1"/>
              </p:cNvSpPr>
              <p:nvPr/>
            </p:nvSpPr>
            <p:spPr bwMode="auto">
              <a:xfrm>
                <a:off x="3715"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2" name="Line 528"/>
              <p:cNvSpPr>
                <a:spLocks noChangeShapeType="1"/>
              </p:cNvSpPr>
              <p:nvPr/>
            </p:nvSpPr>
            <p:spPr bwMode="auto">
              <a:xfrm>
                <a:off x="3715"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3" name="Rectangle 529"/>
              <p:cNvSpPr>
                <a:spLocks noChangeArrowheads="1"/>
              </p:cNvSpPr>
              <p:nvPr/>
            </p:nvSpPr>
            <p:spPr bwMode="auto">
              <a:xfrm>
                <a:off x="3721" y="185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4" name="Line 530"/>
              <p:cNvSpPr>
                <a:spLocks noChangeShapeType="1"/>
              </p:cNvSpPr>
              <p:nvPr/>
            </p:nvSpPr>
            <p:spPr bwMode="auto">
              <a:xfrm>
                <a:off x="3721" y="185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5" name="Rectangle 531"/>
              <p:cNvSpPr>
                <a:spLocks noChangeArrowheads="1"/>
              </p:cNvSpPr>
              <p:nvPr/>
            </p:nvSpPr>
            <p:spPr bwMode="auto">
              <a:xfrm>
                <a:off x="4478"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6" name="Line 532"/>
              <p:cNvSpPr>
                <a:spLocks noChangeShapeType="1"/>
              </p:cNvSpPr>
              <p:nvPr/>
            </p:nvSpPr>
            <p:spPr bwMode="auto">
              <a:xfrm>
                <a:off x="4478"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7" name="Line 533"/>
              <p:cNvSpPr>
                <a:spLocks noChangeShapeType="1"/>
              </p:cNvSpPr>
              <p:nvPr/>
            </p:nvSpPr>
            <p:spPr bwMode="auto">
              <a:xfrm>
                <a:off x="4478"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8" name="Rectangle 534"/>
              <p:cNvSpPr>
                <a:spLocks noChangeArrowheads="1"/>
              </p:cNvSpPr>
              <p:nvPr/>
            </p:nvSpPr>
            <p:spPr bwMode="auto">
              <a:xfrm>
                <a:off x="4484" y="185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9" name="Line 535"/>
              <p:cNvSpPr>
                <a:spLocks noChangeShapeType="1"/>
              </p:cNvSpPr>
              <p:nvPr/>
            </p:nvSpPr>
            <p:spPr bwMode="auto">
              <a:xfrm>
                <a:off x="4484" y="185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0" name="Rectangle 536"/>
              <p:cNvSpPr>
                <a:spLocks noChangeArrowheads="1"/>
              </p:cNvSpPr>
              <p:nvPr/>
            </p:nvSpPr>
            <p:spPr bwMode="auto">
              <a:xfrm>
                <a:off x="5241" y="185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1" name="Line 537"/>
              <p:cNvSpPr>
                <a:spLocks noChangeShapeType="1"/>
              </p:cNvSpPr>
              <p:nvPr/>
            </p:nvSpPr>
            <p:spPr bwMode="auto">
              <a:xfrm>
                <a:off x="5241" y="185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2" name="Line 538"/>
              <p:cNvSpPr>
                <a:spLocks noChangeShapeType="1"/>
              </p:cNvSpPr>
              <p:nvPr/>
            </p:nvSpPr>
            <p:spPr bwMode="auto">
              <a:xfrm>
                <a:off x="5241" y="185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3" name="Rectangle 539"/>
              <p:cNvSpPr>
                <a:spLocks noChangeArrowheads="1"/>
              </p:cNvSpPr>
              <p:nvPr/>
            </p:nvSpPr>
            <p:spPr bwMode="auto">
              <a:xfrm>
                <a:off x="5247" y="1858"/>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4" name="Line 540"/>
              <p:cNvSpPr>
                <a:spLocks noChangeShapeType="1"/>
              </p:cNvSpPr>
              <p:nvPr/>
            </p:nvSpPr>
            <p:spPr bwMode="auto">
              <a:xfrm>
                <a:off x="5247" y="1858"/>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5" name="Rectangle 541"/>
              <p:cNvSpPr>
                <a:spLocks noChangeArrowheads="1"/>
              </p:cNvSpPr>
              <p:nvPr/>
            </p:nvSpPr>
            <p:spPr bwMode="auto">
              <a:xfrm>
                <a:off x="5669" y="1858"/>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6" name="Line 542"/>
              <p:cNvSpPr>
                <a:spLocks noChangeShapeType="1"/>
              </p:cNvSpPr>
              <p:nvPr/>
            </p:nvSpPr>
            <p:spPr bwMode="auto">
              <a:xfrm>
                <a:off x="5669" y="185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7" name="Line 543"/>
              <p:cNvSpPr>
                <a:spLocks noChangeShapeType="1"/>
              </p:cNvSpPr>
              <p:nvPr/>
            </p:nvSpPr>
            <p:spPr bwMode="auto">
              <a:xfrm>
                <a:off x="5669" y="185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8" name="Rectangle 544"/>
              <p:cNvSpPr>
                <a:spLocks noChangeArrowheads="1"/>
              </p:cNvSpPr>
              <p:nvPr/>
            </p:nvSpPr>
            <p:spPr bwMode="auto">
              <a:xfrm>
                <a:off x="0" y="1864"/>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9" name="Line 545"/>
              <p:cNvSpPr>
                <a:spLocks noChangeShapeType="1"/>
              </p:cNvSpPr>
              <p:nvPr/>
            </p:nvSpPr>
            <p:spPr bwMode="auto">
              <a:xfrm>
                <a:off x="0" y="186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0" name="Rectangle 546"/>
              <p:cNvSpPr>
                <a:spLocks noChangeArrowheads="1"/>
              </p:cNvSpPr>
              <p:nvPr/>
            </p:nvSpPr>
            <p:spPr bwMode="auto">
              <a:xfrm>
                <a:off x="1480"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1" name="Line 547"/>
              <p:cNvSpPr>
                <a:spLocks noChangeShapeType="1"/>
              </p:cNvSpPr>
              <p:nvPr/>
            </p:nvSpPr>
            <p:spPr bwMode="auto">
              <a:xfrm>
                <a:off x="1480"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2" name="Rectangle 548"/>
              <p:cNvSpPr>
                <a:spLocks noChangeArrowheads="1"/>
              </p:cNvSpPr>
              <p:nvPr/>
            </p:nvSpPr>
            <p:spPr bwMode="auto">
              <a:xfrm>
                <a:off x="2025"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3" name="Line 549"/>
              <p:cNvSpPr>
                <a:spLocks noChangeShapeType="1"/>
              </p:cNvSpPr>
              <p:nvPr/>
            </p:nvSpPr>
            <p:spPr bwMode="auto">
              <a:xfrm>
                <a:off x="2025"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4" name="Rectangle 550"/>
              <p:cNvSpPr>
                <a:spLocks noChangeArrowheads="1"/>
              </p:cNvSpPr>
              <p:nvPr/>
            </p:nvSpPr>
            <p:spPr bwMode="auto">
              <a:xfrm>
                <a:off x="2516"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5" name="Line 551"/>
              <p:cNvSpPr>
                <a:spLocks noChangeShapeType="1"/>
              </p:cNvSpPr>
              <p:nvPr/>
            </p:nvSpPr>
            <p:spPr bwMode="auto">
              <a:xfrm>
                <a:off x="2516"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6" name="Rectangle 552"/>
              <p:cNvSpPr>
                <a:spLocks noChangeArrowheads="1"/>
              </p:cNvSpPr>
              <p:nvPr/>
            </p:nvSpPr>
            <p:spPr bwMode="auto">
              <a:xfrm>
                <a:off x="3116" y="1864"/>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7" name="Line 553"/>
              <p:cNvSpPr>
                <a:spLocks noChangeShapeType="1"/>
              </p:cNvSpPr>
              <p:nvPr/>
            </p:nvSpPr>
            <p:spPr bwMode="auto">
              <a:xfrm>
                <a:off x="3116"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8" name="Rectangle 554"/>
              <p:cNvSpPr>
                <a:spLocks noChangeArrowheads="1"/>
              </p:cNvSpPr>
              <p:nvPr/>
            </p:nvSpPr>
            <p:spPr bwMode="auto">
              <a:xfrm>
                <a:off x="3715"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9" name="Line 555"/>
              <p:cNvSpPr>
                <a:spLocks noChangeShapeType="1"/>
              </p:cNvSpPr>
              <p:nvPr/>
            </p:nvSpPr>
            <p:spPr bwMode="auto">
              <a:xfrm>
                <a:off x="3715"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0" name="Rectangle 556"/>
              <p:cNvSpPr>
                <a:spLocks noChangeArrowheads="1"/>
              </p:cNvSpPr>
              <p:nvPr/>
            </p:nvSpPr>
            <p:spPr bwMode="auto">
              <a:xfrm>
                <a:off x="4478"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1" name="Line 557"/>
              <p:cNvSpPr>
                <a:spLocks noChangeShapeType="1"/>
              </p:cNvSpPr>
              <p:nvPr/>
            </p:nvSpPr>
            <p:spPr bwMode="auto">
              <a:xfrm>
                <a:off x="4478"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2" name="Rectangle 558"/>
              <p:cNvSpPr>
                <a:spLocks noChangeArrowheads="1"/>
              </p:cNvSpPr>
              <p:nvPr/>
            </p:nvSpPr>
            <p:spPr bwMode="auto">
              <a:xfrm>
                <a:off x="5241" y="186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3" name="Line 559"/>
              <p:cNvSpPr>
                <a:spLocks noChangeShapeType="1"/>
              </p:cNvSpPr>
              <p:nvPr/>
            </p:nvSpPr>
            <p:spPr bwMode="auto">
              <a:xfrm>
                <a:off x="5241" y="186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4" name="Rectangle 560"/>
              <p:cNvSpPr>
                <a:spLocks noChangeArrowheads="1"/>
              </p:cNvSpPr>
              <p:nvPr/>
            </p:nvSpPr>
            <p:spPr bwMode="auto">
              <a:xfrm>
                <a:off x="5669" y="1864"/>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5" name="Line 561"/>
              <p:cNvSpPr>
                <a:spLocks noChangeShapeType="1"/>
              </p:cNvSpPr>
              <p:nvPr/>
            </p:nvSpPr>
            <p:spPr bwMode="auto">
              <a:xfrm>
                <a:off x="5669" y="186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6" name="Rectangle 562"/>
              <p:cNvSpPr>
                <a:spLocks noChangeArrowheads="1"/>
              </p:cNvSpPr>
              <p:nvPr/>
            </p:nvSpPr>
            <p:spPr bwMode="auto">
              <a:xfrm>
                <a:off x="7" y="2016"/>
                <a:ext cx="5662" cy="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7" name="Rectangle 563"/>
              <p:cNvSpPr>
                <a:spLocks noChangeArrowheads="1"/>
              </p:cNvSpPr>
              <p:nvPr/>
            </p:nvSpPr>
            <p:spPr bwMode="auto">
              <a:xfrm>
                <a:off x="7" y="2021"/>
                <a:ext cx="5" cy="140"/>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8" name="Rectangle 564"/>
              <p:cNvSpPr>
                <a:spLocks noChangeArrowheads="1"/>
              </p:cNvSpPr>
              <p:nvPr/>
            </p:nvSpPr>
            <p:spPr bwMode="auto">
              <a:xfrm>
                <a:off x="5664" y="2021"/>
                <a:ext cx="5" cy="140"/>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9" name="Rectangle 565"/>
              <p:cNvSpPr>
                <a:spLocks noChangeArrowheads="1"/>
              </p:cNvSpPr>
              <p:nvPr/>
            </p:nvSpPr>
            <p:spPr bwMode="auto">
              <a:xfrm>
                <a:off x="12" y="2021"/>
                <a:ext cx="5652" cy="140"/>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0" name="Rectangle 566"/>
              <p:cNvSpPr>
                <a:spLocks noChangeArrowheads="1"/>
              </p:cNvSpPr>
              <p:nvPr/>
            </p:nvSpPr>
            <p:spPr bwMode="auto">
              <a:xfrm>
                <a:off x="12" y="2024"/>
                <a:ext cx="213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Systems not dynamically configurable</a:t>
                </a:r>
                <a:endParaRPr lang="en-US" smtClean="0">
                  <a:solidFill>
                    <a:prstClr val="black"/>
                  </a:solidFill>
                  <a:latin typeface="Arial" pitchFamily="34" charset="0"/>
                  <a:cs typeface="Arial" pitchFamily="34" charset="0"/>
                </a:endParaRPr>
              </a:p>
            </p:txBody>
          </p:sp>
          <p:sp>
            <p:nvSpPr>
              <p:cNvPr id="1591" name="Rectangle 567"/>
              <p:cNvSpPr>
                <a:spLocks noChangeArrowheads="1"/>
              </p:cNvSpPr>
              <p:nvPr/>
            </p:nvSpPr>
            <p:spPr bwMode="auto">
              <a:xfrm>
                <a:off x="1974" y="2024"/>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592" name="Rectangle 568"/>
              <p:cNvSpPr>
                <a:spLocks noChangeArrowheads="1"/>
              </p:cNvSpPr>
              <p:nvPr/>
            </p:nvSpPr>
            <p:spPr bwMode="auto">
              <a:xfrm>
                <a:off x="0"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3" name="Line 569"/>
              <p:cNvSpPr>
                <a:spLocks noChangeShapeType="1"/>
              </p:cNvSpPr>
              <p:nvPr/>
            </p:nvSpPr>
            <p:spPr bwMode="auto">
              <a:xfrm>
                <a:off x="0"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4" name="Line 570"/>
              <p:cNvSpPr>
                <a:spLocks noChangeShapeType="1"/>
              </p:cNvSpPr>
              <p:nvPr/>
            </p:nvSpPr>
            <p:spPr bwMode="auto">
              <a:xfrm>
                <a:off x="0"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5" name="Rectangle 571"/>
              <p:cNvSpPr>
                <a:spLocks noChangeArrowheads="1"/>
              </p:cNvSpPr>
              <p:nvPr/>
            </p:nvSpPr>
            <p:spPr bwMode="auto">
              <a:xfrm>
                <a:off x="6" y="2010"/>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6" name="Line 572"/>
              <p:cNvSpPr>
                <a:spLocks noChangeShapeType="1"/>
              </p:cNvSpPr>
              <p:nvPr/>
            </p:nvSpPr>
            <p:spPr bwMode="auto">
              <a:xfrm>
                <a:off x="6" y="2010"/>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7" name="Rectangle 573"/>
              <p:cNvSpPr>
                <a:spLocks noChangeArrowheads="1"/>
              </p:cNvSpPr>
              <p:nvPr/>
            </p:nvSpPr>
            <p:spPr bwMode="auto">
              <a:xfrm>
                <a:off x="1480"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8" name="Line 574"/>
              <p:cNvSpPr>
                <a:spLocks noChangeShapeType="1"/>
              </p:cNvSpPr>
              <p:nvPr/>
            </p:nvSpPr>
            <p:spPr bwMode="auto">
              <a:xfrm>
                <a:off x="1480"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9" name="Line 575"/>
              <p:cNvSpPr>
                <a:spLocks noChangeShapeType="1"/>
              </p:cNvSpPr>
              <p:nvPr/>
            </p:nvSpPr>
            <p:spPr bwMode="auto">
              <a:xfrm>
                <a:off x="1480"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0" name="Rectangle 576"/>
              <p:cNvSpPr>
                <a:spLocks noChangeArrowheads="1"/>
              </p:cNvSpPr>
              <p:nvPr/>
            </p:nvSpPr>
            <p:spPr bwMode="auto">
              <a:xfrm>
                <a:off x="1486" y="2010"/>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1" name="Line 577"/>
              <p:cNvSpPr>
                <a:spLocks noChangeShapeType="1"/>
              </p:cNvSpPr>
              <p:nvPr/>
            </p:nvSpPr>
            <p:spPr bwMode="auto">
              <a:xfrm>
                <a:off x="1486" y="2010"/>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2" name="Rectangle 578"/>
              <p:cNvSpPr>
                <a:spLocks noChangeArrowheads="1"/>
              </p:cNvSpPr>
              <p:nvPr/>
            </p:nvSpPr>
            <p:spPr bwMode="auto">
              <a:xfrm>
                <a:off x="2025"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3" name="Line 579"/>
              <p:cNvSpPr>
                <a:spLocks noChangeShapeType="1"/>
              </p:cNvSpPr>
              <p:nvPr/>
            </p:nvSpPr>
            <p:spPr bwMode="auto">
              <a:xfrm>
                <a:off x="2025"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4" name="Line 580"/>
              <p:cNvSpPr>
                <a:spLocks noChangeShapeType="1"/>
              </p:cNvSpPr>
              <p:nvPr/>
            </p:nvSpPr>
            <p:spPr bwMode="auto">
              <a:xfrm>
                <a:off x="2025"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5" name="Rectangle 581"/>
              <p:cNvSpPr>
                <a:spLocks noChangeArrowheads="1"/>
              </p:cNvSpPr>
              <p:nvPr/>
            </p:nvSpPr>
            <p:spPr bwMode="auto">
              <a:xfrm>
                <a:off x="2031" y="2010"/>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6" name="Line 582"/>
              <p:cNvSpPr>
                <a:spLocks noChangeShapeType="1"/>
              </p:cNvSpPr>
              <p:nvPr/>
            </p:nvSpPr>
            <p:spPr bwMode="auto">
              <a:xfrm>
                <a:off x="2031" y="2010"/>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7" name="Rectangle 583"/>
              <p:cNvSpPr>
                <a:spLocks noChangeArrowheads="1"/>
              </p:cNvSpPr>
              <p:nvPr/>
            </p:nvSpPr>
            <p:spPr bwMode="auto">
              <a:xfrm>
                <a:off x="2516"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8" name="Line 584"/>
              <p:cNvSpPr>
                <a:spLocks noChangeShapeType="1"/>
              </p:cNvSpPr>
              <p:nvPr/>
            </p:nvSpPr>
            <p:spPr bwMode="auto">
              <a:xfrm>
                <a:off x="2516"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9" name="Line 585"/>
              <p:cNvSpPr>
                <a:spLocks noChangeShapeType="1"/>
              </p:cNvSpPr>
              <p:nvPr/>
            </p:nvSpPr>
            <p:spPr bwMode="auto">
              <a:xfrm>
                <a:off x="2516"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0" name="Rectangle 586"/>
              <p:cNvSpPr>
                <a:spLocks noChangeArrowheads="1"/>
              </p:cNvSpPr>
              <p:nvPr/>
            </p:nvSpPr>
            <p:spPr bwMode="auto">
              <a:xfrm>
                <a:off x="2522" y="201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1" name="Line 587"/>
              <p:cNvSpPr>
                <a:spLocks noChangeShapeType="1"/>
              </p:cNvSpPr>
              <p:nvPr/>
            </p:nvSpPr>
            <p:spPr bwMode="auto">
              <a:xfrm>
                <a:off x="2522" y="201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2" name="Rectangle 588"/>
              <p:cNvSpPr>
                <a:spLocks noChangeArrowheads="1"/>
              </p:cNvSpPr>
              <p:nvPr/>
            </p:nvSpPr>
            <p:spPr bwMode="auto">
              <a:xfrm>
                <a:off x="3116" y="201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3" name="Line 589"/>
              <p:cNvSpPr>
                <a:spLocks noChangeShapeType="1"/>
              </p:cNvSpPr>
              <p:nvPr/>
            </p:nvSpPr>
            <p:spPr bwMode="auto">
              <a:xfrm>
                <a:off x="3116" y="201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4" name="Line 590"/>
              <p:cNvSpPr>
                <a:spLocks noChangeShapeType="1"/>
              </p:cNvSpPr>
              <p:nvPr/>
            </p:nvSpPr>
            <p:spPr bwMode="auto">
              <a:xfrm>
                <a:off x="3116"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5" name="Rectangle 591"/>
              <p:cNvSpPr>
                <a:spLocks noChangeArrowheads="1"/>
              </p:cNvSpPr>
              <p:nvPr/>
            </p:nvSpPr>
            <p:spPr bwMode="auto">
              <a:xfrm>
                <a:off x="3121" y="201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6" name="Line 592"/>
              <p:cNvSpPr>
                <a:spLocks noChangeShapeType="1"/>
              </p:cNvSpPr>
              <p:nvPr/>
            </p:nvSpPr>
            <p:spPr bwMode="auto">
              <a:xfrm>
                <a:off x="3121" y="201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7" name="Rectangle 593"/>
              <p:cNvSpPr>
                <a:spLocks noChangeArrowheads="1"/>
              </p:cNvSpPr>
              <p:nvPr/>
            </p:nvSpPr>
            <p:spPr bwMode="auto">
              <a:xfrm>
                <a:off x="3715"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8" name="Line 594"/>
              <p:cNvSpPr>
                <a:spLocks noChangeShapeType="1"/>
              </p:cNvSpPr>
              <p:nvPr/>
            </p:nvSpPr>
            <p:spPr bwMode="auto">
              <a:xfrm>
                <a:off x="3715"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9" name="Line 595"/>
              <p:cNvSpPr>
                <a:spLocks noChangeShapeType="1"/>
              </p:cNvSpPr>
              <p:nvPr/>
            </p:nvSpPr>
            <p:spPr bwMode="auto">
              <a:xfrm>
                <a:off x="3715"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0" name="Rectangle 596"/>
              <p:cNvSpPr>
                <a:spLocks noChangeArrowheads="1"/>
              </p:cNvSpPr>
              <p:nvPr/>
            </p:nvSpPr>
            <p:spPr bwMode="auto">
              <a:xfrm>
                <a:off x="3721" y="201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1" name="Line 597"/>
              <p:cNvSpPr>
                <a:spLocks noChangeShapeType="1"/>
              </p:cNvSpPr>
              <p:nvPr/>
            </p:nvSpPr>
            <p:spPr bwMode="auto">
              <a:xfrm>
                <a:off x="3721" y="201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2" name="Rectangle 598"/>
              <p:cNvSpPr>
                <a:spLocks noChangeArrowheads="1"/>
              </p:cNvSpPr>
              <p:nvPr/>
            </p:nvSpPr>
            <p:spPr bwMode="auto">
              <a:xfrm>
                <a:off x="4478"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3" name="Line 599"/>
              <p:cNvSpPr>
                <a:spLocks noChangeShapeType="1"/>
              </p:cNvSpPr>
              <p:nvPr/>
            </p:nvSpPr>
            <p:spPr bwMode="auto">
              <a:xfrm>
                <a:off x="4478"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4" name="Line 600"/>
              <p:cNvSpPr>
                <a:spLocks noChangeShapeType="1"/>
              </p:cNvSpPr>
              <p:nvPr/>
            </p:nvSpPr>
            <p:spPr bwMode="auto">
              <a:xfrm>
                <a:off x="4478"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5" name="Rectangle 601"/>
              <p:cNvSpPr>
                <a:spLocks noChangeArrowheads="1"/>
              </p:cNvSpPr>
              <p:nvPr/>
            </p:nvSpPr>
            <p:spPr bwMode="auto">
              <a:xfrm>
                <a:off x="4484" y="201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6" name="Line 602"/>
              <p:cNvSpPr>
                <a:spLocks noChangeShapeType="1"/>
              </p:cNvSpPr>
              <p:nvPr/>
            </p:nvSpPr>
            <p:spPr bwMode="auto">
              <a:xfrm>
                <a:off x="4484" y="201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7" name="Rectangle 603"/>
              <p:cNvSpPr>
                <a:spLocks noChangeArrowheads="1"/>
              </p:cNvSpPr>
              <p:nvPr/>
            </p:nvSpPr>
            <p:spPr bwMode="auto">
              <a:xfrm>
                <a:off x="5241" y="201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8" name="Line 604"/>
              <p:cNvSpPr>
                <a:spLocks noChangeShapeType="1"/>
              </p:cNvSpPr>
              <p:nvPr/>
            </p:nvSpPr>
            <p:spPr bwMode="auto">
              <a:xfrm>
                <a:off x="5241" y="201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9" name="Line 605"/>
              <p:cNvSpPr>
                <a:spLocks noChangeShapeType="1"/>
              </p:cNvSpPr>
              <p:nvPr/>
            </p:nvSpPr>
            <p:spPr bwMode="auto">
              <a:xfrm>
                <a:off x="5241"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0" name="Rectangle 606"/>
              <p:cNvSpPr>
                <a:spLocks noChangeArrowheads="1"/>
              </p:cNvSpPr>
              <p:nvPr/>
            </p:nvSpPr>
            <p:spPr bwMode="auto">
              <a:xfrm>
                <a:off x="5247" y="2010"/>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808"/>
            <p:cNvGrpSpPr>
              <a:grpSpLocks/>
            </p:cNvGrpSpPr>
            <p:nvPr/>
          </p:nvGrpSpPr>
          <p:grpSpPr bwMode="auto">
            <a:xfrm>
              <a:off x="0" y="2010"/>
              <a:ext cx="5674" cy="644"/>
              <a:chOff x="0" y="2010"/>
              <a:chExt cx="5674" cy="644"/>
            </a:xfrm>
          </p:grpSpPr>
          <p:sp>
            <p:nvSpPr>
              <p:cNvPr id="1632" name="Line 608"/>
              <p:cNvSpPr>
                <a:spLocks noChangeShapeType="1"/>
              </p:cNvSpPr>
              <p:nvPr/>
            </p:nvSpPr>
            <p:spPr bwMode="auto">
              <a:xfrm>
                <a:off x="5247" y="2010"/>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3" name="Rectangle 609"/>
              <p:cNvSpPr>
                <a:spLocks noChangeArrowheads="1"/>
              </p:cNvSpPr>
              <p:nvPr/>
            </p:nvSpPr>
            <p:spPr bwMode="auto">
              <a:xfrm>
                <a:off x="5669" y="201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4" name="Line 610"/>
              <p:cNvSpPr>
                <a:spLocks noChangeShapeType="1"/>
              </p:cNvSpPr>
              <p:nvPr/>
            </p:nvSpPr>
            <p:spPr bwMode="auto">
              <a:xfrm>
                <a:off x="5669" y="201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5" name="Line 611"/>
              <p:cNvSpPr>
                <a:spLocks noChangeShapeType="1"/>
              </p:cNvSpPr>
              <p:nvPr/>
            </p:nvSpPr>
            <p:spPr bwMode="auto">
              <a:xfrm>
                <a:off x="5669" y="201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6" name="Rectangle 612"/>
              <p:cNvSpPr>
                <a:spLocks noChangeArrowheads="1"/>
              </p:cNvSpPr>
              <p:nvPr/>
            </p:nvSpPr>
            <p:spPr bwMode="auto">
              <a:xfrm>
                <a:off x="0" y="2016"/>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7" name="Line 613"/>
              <p:cNvSpPr>
                <a:spLocks noChangeShapeType="1"/>
              </p:cNvSpPr>
              <p:nvPr/>
            </p:nvSpPr>
            <p:spPr bwMode="auto">
              <a:xfrm>
                <a:off x="0" y="2016"/>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8" name="Rectangle 614"/>
              <p:cNvSpPr>
                <a:spLocks noChangeArrowheads="1"/>
              </p:cNvSpPr>
              <p:nvPr/>
            </p:nvSpPr>
            <p:spPr bwMode="auto">
              <a:xfrm>
                <a:off x="5669" y="2016"/>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9" name="Line 615"/>
              <p:cNvSpPr>
                <a:spLocks noChangeShapeType="1"/>
              </p:cNvSpPr>
              <p:nvPr/>
            </p:nvSpPr>
            <p:spPr bwMode="auto">
              <a:xfrm>
                <a:off x="5669" y="2016"/>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0" name="Rectangle 616"/>
              <p:cNvSpPr>
                <a:spLocks noChangeArrowheads="1"/>
              </p:cNvSpPr>
              <p:nvPr/>
            </p:nvSpPr>
            <p:spPr bwMode="auto">
              <a:xfrm>
                <a:off x="12" y="2177"/>
                <a:ext cx="66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Cray XT5m</a:t>
                </a:r>
                <a:endParaRPr lang="en-US" smtClean="0">
                  <a:solidFill>
                    <a:prstClr val="black"/>
                  </a:solidFill>
                  <a:latin typeface="Arial" pitchFamily="34" charset="0"/>
                  <a:cs typeface="Arial" pitchFamily="34" charset="0"/>
                </a:endParaRPr>
              </a:p>
            </p:txBody>
          </p:sp>
          <p:sp>
            <p:nvSpPr>
              <p:cNvPr id="1641" name="Rectangle 617"/>
              <p:cNvSpPr>
                <a:spLocks noChangeArrowheads="1"/>
              </p:cNvSpPr>
              <p:nvPr/>
            </p:nvSpPr>
            <p:spPr bwMode="auto">
              <a:xfrm>
                <a:off x="594"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2" name="Rectangle 618"/>
              <p:cNvSpPr>
                <a:spLocks noChangeArrowheads="1"/>
              </p:cNvSpPr>
              <p:nvPr/>
            </p:nvSpPr>
            <p:spPr bwMode="auto">
              <a:xfrm>
                <a:off x="1683" y="2177"/>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168</a:t>
                </a:r>
                <a:endParaRPr lang="en-US" smtClean="0">
                  <a:solidFill>
                    <a:prstClr val="black"/>
                  </a:solidFill>
                  <a:latin typeface="Arial" pitchFamily="34" charset="0"/>
                  <a:cs typeface="Arial" pitchFamily="34" charset="0"/>
                </a:endParaRPr>
              </a:p>
            </p:txBody>
          </p:sp>
          <p:sp>
            <p:nvSpPr>
              <p:cNvPr id="1643" name="Rectangle 619"/>
              <p:cNvSpPr>
                <a:spLocks noChangeArrowheads="1"/>
              </p:cNvSpPr>
              <p:nvPr/>
            </p:nvSpPr>
            <p:spPr bwMode="auto">
              <a:xfrm>
                <a:off x="1865"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4" name="Rectangle 620"/>
              <p:cNvSpPr>
                <a:spLocks noChangeArrowheads="1"/>
              </p:cNvSpPr>
              <p:nvPr/>
            </p:nvSpPr>
            <p:spPr bwMode="auto">
              <a:xfrm>
                <a:off x="2228" y="2177"/>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672</a:t>
                </a:r>
                <a:endParaRPr lang="en-US" smtClean="0">
                  <a:solidFill>
                    <a:prstClr val="black"/>
                  </a:solidFill>
                  <a:latin typeface="Arial" pitchFamily="34" charset="0"/>
                  <a:cs typeface="Arial" pitchFamily="34" charset="0"/>
                </a:endParaRPr>
              </a:p>
            </p:txBody>
          </p:sp>
          <p:sp>
            <p:nvSpPr>
              <p:cNvPr id="1645" name="Rectangle 621"/>
              <p:cNvSpPr>
                <a:spLocks noChangeArrowheads="1"/>
              </p:cNvSpPr>
              <p:nvPr/>
            </p:nvSpPr>
            <p:spPr bwMode="auto">
              <a:xfrm>
                <a:off x="2410"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6" name="Rectangle 622"/>
              <p:cNvSpPr>
                <a:spLocks noChangeArrowheads="1"/>
              </p:cNvSpPr>
              <p:nvPr/>
            </p:nvSpPr>
            <p:spPr bwMode="auto">
              <a:xfrm>
                <a:off x="2895" y="2177"/>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a:t>
                </a:r>
                <a:endParaRPr lang="en-US" smtClean="0">
                  <a:solidFill>
                    <a:prstClr val="black"/>
                  </a:solidFill>
                  <a:latin typeface="Arial" pitchFamily="34" charset="0"/>
                  <a:cs typeface="Arial" pitchFamily="34" charset="0"/>
                </a:endParaRPr>
              </a:p>
            </p:txBody>
          </p:sp>
          <p:sp>
            <p:nvSpPr>
              <p:cNvPr id="1647" name="Rectangle 623"/>
              <p:cNvSpPr>
                <a:spLocks noChangeArrowheads="1"/>
              </p:cNvSpPr>
              <p:nvPr/>
            </p:nvSpPr>
            <p:spPr bwMode="auto">
              <a:xfrm>
                <a:off x="2955"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48" name="Rectangle 624"/>
              <p:cNvSpPr>
                <a:spLocks noChangeArrowheads="1"/>
              </p:cNvSpPr>
              <p:nvPr/>
            </p:nvSpPr>
            <p:spPr bwMode="auto">
              <a:xfrm>
                <a:off x="3313" y="2177"/>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1344</a:t>
                </a:r>
                <a:endParaRPr lang="en-US" smtClean="0">
                  <a:solidFill>
                    <a:prstClr val="black"/>
                  </a:solidFill>
                  <a:latin typeface="Arial" pitchFamily="34" charset="0"/>
                  <a:cs typeface="Arial" pitchFamily="34" charset="0"/>
                </a:endParaRPr>
              </a:p>
            </p:txBody>
          </p:sp>
          <p:sp>
            <p:nvSpPr>
              <p:cNvPr id="1649" name="Rectangle 625"/>
              <p:cNvSpPr>
                <a:spLocks noChangeArrowheads="1"/>
              </p:cNvSpPr>
              <p:nvPr/>
            </p:nvSpPr>
            <p:spPr bwMode="auto">
              <a:xfrm>
                <a:off x="3555"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0" name="Rectangle 626"/>
              <p:cNvSpPr>
                <a:spLocks noChangeArrowheads="1"/>
              </p:cNvSpPr>
              <p:nvPr/>
            </p:nvSpPr>
            <p:spPr bwMode="auto">
              <a:xfrm>
                <a:off x="3972" y="2177"/>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335*</a:t>
                </a:r>
                <a:endParaRPr lang="en-US" smtClean="0">
                  <a:solidFill>
                    <a:prstClr val="black"/>
                  </a:solidFill>
                  <a:latin typeface="Arial" pitchFamily="34" charset="0"/>
                  <a:cs typeface="Arial" pitchFamily="34" charset="0"/>
                </a:endParaRPr>
              </a:p>
            </p:txBody>
          </p:sp>
          <p:sp>
            <p:nvSpPr>
              <p:cNvPr id="1651" name="Rectangle 627"/>
              <p:cNvSpPr>
                <a:spLocks noChangeArrowheads="1"/>
              </p:cNvSpPr>
              <p:nvPr/>
            </p:nvSpPr>
            <p:spPr bwMode="auto">
              <a:xfrm>
                <a:off x="4214"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2" name="Rectangle 628"/>
              <p:cNvSpPr>
                <a:spLocks noChangeArrowheads="1"/>
              </p:cNvSpPr>
              <p:nvPr/>
            </p:nvSpPr>
            <p:spPr bwMode="auto">
              <a:xfrm>
                <a:off x="4708" y="2177"/>
                <a:ext cx="37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a:t>
                </a:r>
                <a:endParaRPr lang="en-US" smtClean="0">
                  <a:solidFill>
                    <a:prstClr val="black"/>
                  </a:solidFill>
                  <a:latin typeface="Arial" pitchFamily="34" charset="0"/>
                  <a:cs typeface="Arial" pitchFamily="34" charset="0"/>
                </a:endParaRPr>
              </a:p>
            </p:txBody>
          </p:sp>
          <p:sp>
            <p:nvSpPr>
              <p:cNvPr id="1653" name="Rectangle 629"/>
              <p:cNvSpPr>
                <a:spLocks noChangeArrowheads="1"/>
              </p:cNvSpPr>
              <p:nvPr/>
            </p:nvSpPr>
            <p:spPr bwMode="auto">
              <a:xfrm>
                <a:off x="5017" y="2177"/>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4" name="Rectangle 630"/>
              <p:cNvSpPr>
                <a:spLocks noChangeArrowheads="1"/>
              </p:cNvSpPr>
              <p:nvPr/>
            </p:nvSpPr>
            <p:spPr bwMode="auto">
              <a:xfrm>
                <a:off x="5394" y="2170"/>
                <a:ext cx="18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IU</a:t>
                </a:r>
                <a:endParaRPr lang="en-US" smtClean="0">
                  <a:solidFill>
                    <a:prstClr val="black"/>
                  </a:solidFill>
                  <a:latin typeface="Arial" pitchFamily="34" charset="0"/>
                  <a:cs typeface="Arial" pitchFamily="34" charset="0"/>
                </a:endParaRPr>
              </a:p>
            </p:txBody>
          </p:sp>
          <p:sp>
            <p:nvSpPr>
              <p:cNvPr id="1655" name="Rectangle 631"/>
              <p:cNvSpPr>
                <a:spLocks noChangeArrowheads="1"/>
              </p:cNvSpPr>
              <p:nvPr/>
            </p:nvSpPr>
            <p:spPr bwMode="auto">
              <a:xfrm>
                <a:off x="5522" y="2170"/>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656" name="Rectangle 632"/>
              <p:cNvSpPr>
                <a:spLocks noChangeArrowheads="1"/>
              </p:cNvSpPr>
              <p:nvPr/>
            </p:nvSpPr>
            <p:spPr bwMode="auto">
              <a:xfrm>
                <a:off x="0" y="2161"/>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7" name="Line 633"/>
              <p:cNvSpPr>
                <a:spLocks noChangeShapeType="1"/>
              </p:cNvSpPr>
              <p:nvPr/>
            </p:nvSpPr>
            <p:spPr bwMode="auto">
              <a:xfrm>
                <a:off x="0" y="216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8" name="Line 634"/>
              <p:cNvSpPr>
                <a:spLocks noChangeShapeType="1"/>
              </p:cNvSpPr>
              <p:nvPr/>
            </p:nvSpPr>
            <p:spPr bwMode="auto">
              <a:xfrm>
                <a:off x="0" y="216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9" name="Rectangle 635"/>
              <p:cNvSpPr>
                <a:spLocks noChangeArrowheads="1"/>
              </p:cNvSpPr>
              <p:nvPr/>
            </p:nvSpPr>
            <p:spPr bwMode="auto">
              <a:xfrm>
                <a:off x="6" y="2161"/>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0" name="Line 636"/>
              <p:cNvSpPr>
                <a:spLocks noChangeShapeType="1"/>
              </p:cNvSpPr>
              <p:nvPr/>
            </p:nvSpPr>
            <p:spPr bwMode="auto">
              <a:xfrm>
                <a:off x="6" y="2161"/>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1" name="Rectangle 637"/>
              <p:cNvSpPr>
                <a:spLocks noChangeArrowheads="1"/>
              </p:cNvSpPr>
              <p:nvPr/>
            </p:nvSpPr>
            <p:spPr bwMode="auto">
              <a:xfrm>
                <a:off x="1480"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2" name="Line 638"/>
              <p:cNvSpPr>
                <a:spLocks noChangeShapeType="1"/>
              </p:cNvSpPr>
              <p:nvPr/>
            </p:nvSpPr>
            <p:spPr bwMode="auto">
              <a:xfrm>
                <a:off x="1480"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3" name="Line 639"/>
              <p:cNvSpPr>
                <a:spLocks noChangeShapeType="1"/>
              </p:cNvSpPr>
              <p:nvPr/>
            </p:nvSpPr>
            <p:spPr bwMode="auto">
              <a:xfrm>
                <a:off x="1480"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4" name="Rectangle 640"/>
              <p:cNvSpPr>
                <a:spLocks noChangeArrowheads="1"/>
              </p:cNvSpPr>
              <p:nvPr/>
            </p:nvSpPr>
            <p:spPr bwMode="auto">
              <a:xfrm>
                <a:off x="1486" y="2161"/>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5" name="Line 641"/>
              <p:cNvSpPr>
                <a:spLocks noChangeShapeType="1"/>
              </p:cNvSpPr>
              <p:nvPr/>
            </p:nvSpPr>
            <p:spPr bwMode="auto">
              <a:xfrm>
                <a:off x="1486" y="2161"/>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6" name="Rectangle 642"/>
              <p:cNvSpPr>
                <a:spLocks noChangeArrowheads="1"/>
              </p:cNvSpPr>
              <p:nvPr/>
            </p:nvSpPr>
            <p:spPr bwMode="auto">
              <a:xfrm>
                <a:off x="2025"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7" name="Line 643"/>
              <p:cNvSpPr>
                <a:spLocks noChangeShapeType="1"/>
              </p:cNvSpPr>
              <p:nvPr/>
            </p:nvSpPr>
            <p:spPr bwMode="auto">
              <a:xfrm>
                <a:off x="2025"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8" name="Line 644"/>
              <p:cNvSpPr>
                <a:spLocks noChangeShapeType="1"/>
              </p:cNvSpPr>
              <p:nvPr/>
            </p:nvSpPr>
            <p:spPr bwMode="auto">
              <a:xfrm>
                <a:off x="2025"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9" name="Rectangle 645"/>
              <p:cNvSpPr>
                <a:spLocks noChangeArrowheads="1"/>
              </p:cNvSpPr>
              <p:nvPr/>
            </p:nvSpPr>
            <p:spPr bwMode="auto">
              <a:xfrm>
                <a:off x="2031" y="2161"/>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0" name="Line 646"/>
              <p:cNvSpPr>
                <a:spLocks noChangeShapeType="1"/>
              </p:cNvSpPr>
              <p:nvPr/>
            </p:nvSpPr>
            <p:spPr bwMode="auto">
              <a:xfrm>
                <a:off x="2031" y="2161"/>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1" name="Rectangle 647"/>
              <p:cNvSpPr>
                <a:spLocks noChangeArrowheads="1"/>
              </p:cNvSpPr>
              <p:nvPr/>
            </p:nvSpPr>
            <p:spPr bwMode="auto">
              <a:xfrm>
                <a:off x="2516"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2" name="Line 648"/>
              <p:cNvSpPr>
                <a:spLocks noChangeShapeType="1"/>
              </p:cNvSpPr>
              <p:nvPr/>
            </p:nvSpPr>
            <p:spPr bwMode="auto">
              <a:xfrm>
                <a:off x="2516"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3" name="Line 649"/>
              <p:cNvSpPr>
                <a:spLocks noChangeShapeType="1"/>
              </p:cNvSpPr>
              <p:nvPr/>
            </p:nvSpPr>
            <p:spPr bwMode="auto">
              <a:xfrm>
                <a:off x="2516"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4" name="Rectangle 650"/>
              <p:cNvSpPr>
                <a:spLocks noChangeArrowheads="1"/>
              </p:cNvSpPr>
              <p:nvPr/>
            </p:nvSpPr>
            <p:spPr bwMode="auto">
              <a:xfrm>
                <a:off x="2522" y="2161"/>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5" name="Line 651"/>
              <p:cNvSpPr>
                <a:spLocks noChangeShapeType="1"/>
              </p:cNvSpPr>
              <p:nvPr/>
            </p:nvSpPr>
            <p:spPr bwMode="auto">
              <a:xfrm>
                <a:off x="2522" y="2161"/>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6" name="Rectangle 652"/>
              <p:cNvSpPr>
                <a:spLocks noChangeArrowheads="1"/>
              </p:cNvSpPr>
              <p:nvPr/>
            </p:nvSpPr>
            <p:spPr bwMode="auto">
              <a:xfrm>
                <a:off x="3116" y="2161"/>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7" name="Line 653"/>
              <p:cNvSpPr>
                <a:spLocks noChangeShapeType="1"/>
              </p:cNvSpPr>
              <p:nvPr/>
            </p:nvSpPr>
            <p:spPr bwMode="auto">
              <a:xfrm>
                <a:off x="3116" y="2161"/>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8" name="Line 654"/>
              <p:cNvSpPr>
                <a:spLocks noChangeShapeType="1"/>
              </p:cNvSpPr>
              <p:nvPr/>
            </p:nvSpPr>
            <p:spPr bwMode="auto">
              <a:xfrm>
                <a:off x="3116"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9" name="Rectangle 655"/>
              <p:cNvSpPr>
                <a:spLocks noChangeArrowheads="1"/>
              </p:cNvSpPr>
              <p:nvPr/>
            </p:nvSpPr>
            <p:spPr bwMode="auto">
              <a:xfrm>
                <a:off x="3121" y="2161"/>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0" name="Line 656"/>
              <p:cNvSpPr>
                <a:spLocks noChangeShapeType="1"/>
              </p:cNvSpPr>
              <p:nvPr/>
            </p:nvSpPr>
            <p:spPr bwMode="auto">
              <a:xfrm>
                <a:off x="3121" y="2161"/>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1" name="Rectangle 657"/>
              <p:cNvSpPr>
                <a:spLocks noChangeArrowheads="1"/>
              </p:cNvSpPr>
              <p:nvPr/>
            </p:nvSpPr>
            <p:spPr bwMode="auto">
              <a:xfrm>
                <a:off x="3715"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2" name="Line 658"/>
              <p:cNvSpPr>
                <a:spLocks noChangeShapeType="1"/>
              </p:cNvSpPr>
              <p:nvPr/>
            </p:nvSpPr>
            <p:spPr bwMode="auto">
              <a:xfrm>
                <a:off x="3715"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3" name="Line 659"/>
              <p:cNvSpPr>
                <a:spLocks noChangeShapeType="1"/>
              </p:cNvSpPr>
              <p:nvPr/>
            </p:nvSpPr>
            <p:spPr bwMode="auto">
              <a:xfrm>
                <a:off x="3715"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4" name="Rectangle 660"/>
              <p:cNvSpPr>
                <a:spLocks noChangeArrowheads="1"/>
              </p:cNvSpPr>
              <p:nvPr/>
            </p:nvSpPr>
            <p:spPr bwMode="auto">
              <a:xfrm>
                <a:off x="3721" y="2161"/>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5" name="Line 661"/>
              <p:cNvSpPr>
                <a:spLocks noChangeShapeType="1"/>
              </p:cNvSpPr>
              <p:nvPr/>
            </p:nvSpPr>
            <p:spPr bwMode="auto">
              <a:xfrm>
                <a:off x="3721" y="2161"/>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6" name="Rectangle 662"/>
              <p:cNvSpPr>
                <a:spLocks noChangeArrowheads="1"/>
              </p:cNvSpPr>
              <p:nvPr/>
            </p:nvSpPr>
            <p:spPr bwMode="auto">
              <a:xfrm>
                <a:off x="4478"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7" name="Line 663"/>
              <p:cNvSpPr>
                <a:spLocks noChangeShapeType="1"/>
              </p:cNvSpPr>
              <p:nvPr/>
            </p:nvSpPr>
            <p:spPr bwMode="auto">
              <a:xfrm>
                <a:off x="4478"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8" name="Line 664"/>
              <p:cNvSpPr>
                <a:spLocks noChangeShapeType="1"/>
              </p:cNvSpPr>
              <p:nvPr/>
            </p:nvSpPr>
            <p:spPr bwMode="auto">
              <a:xfrm>
                <a:off x="4478"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9" name="Rectangle 665"/>
              <p:cNvSpPr>
                <a:spLocks noChangeArrowheads="1"/>
              </p:cNvSpPr>
              <p:nvPr/>
            </p:nvSpPr>
            <p:spPr bwMode="auto">
              <a:xfrm>
                <a:off x="4484" y="2161"/>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0" name="Line 666"/>
              <p:cNvSpPr>
                <a:spLocks noChangeShapeType="1"/>
              </p:cNvSpPr>
              <p:nvPr/>
            </p:nvSpPr>
            <p:spPr bwMode="auto">
              <a:xfrm>
                <a:off x="4484" y="2161"/>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1" name="Rectangle 667"/>
              <p:cNvSpPr>
                <a:spLocks noChangeArrowheads="1"/>
              </p:cNvSpPr>
              <p:nvPr/>
            </p:nvSpPr>
            <p:spPr bwMode="auto">
              <a:xfrm>
                <a:off x="5241" y="2161"/>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2" name="Line 668"/>
              <p:cNvSpPr>
                <a:spLocks noChangeShapeType="1"/>
              </p:cNvSpPr>
              <p:nvPr/>
            </p:nvSpPr>
            <p:spPr bwMode="auto">
              <a:xfrm>
                <a:off x="5241" y="2161"/>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3" name="Line 669"/>
              <p:cNvSpPr>
                <a:spLocks noChangeShapeType="1"/>
              </p:cNvSpPr>
              <p:nvPr/>
            </p:nvSpPr>
            <p:spPr bwMode="auto">
              <a:xfrm>
                <a:off x="5241" y="2161"/>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4" name="Rectangle 670"/>
              <p:cNvSpPr>
                <a:spLocks noChangeArrowheads="1"/>
              </p:cNvSpPr>
              <p:nvPr/>
            </p:nvSpPr>
            <p:spPr bwMode="auto">
              <a:xfrm>
                <a:off x="5247" y="2161"/>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5" name="Line 671"/>
              <p:cNvSpPr>
                <a:spLocks noChangeShapeType="1"/>
              </p:cNvSpPr>
              <p:nvPr/>
            </p:nvSpPr>
            <p:spPr bwMode="auto">
              <a:xfrm>
                <a:off x="5247" y="2161"/>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6" name="Rectangle 672"/>
              <p:cNvSpPr>
                <a:spLocks noChangeArrowheads="1"/>
              </p:cNvSpPr>
              <p:nvPr/>
            </p:nvSpPr>
            <p:spPr bwMode="auto">
              <a:xfrm>
                <a:off x="5669" y="2161"/>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7" name="Line 673"/>
              <p:cNvSpPr>
                <a:spLocks noChangeShapeType="1"/>
              </p:cNvSpPr>
              <p:nvPr/>
            </p:nvSpPr>
            <p:spPr bwMode="auto">
              <a:xfrm>
                <a:off x="5669" y="216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8" name="Line 674"/>
              <p:cNvSpPr>
                <a:spLocks noChangeShapeType="1"/>
              </p:cNvSpPr>
              <p:nvPr/>
            </p:nvSpPr>
            <p:spPr bwMode="auto">
              <a:xfrm>
                <a:off x="5669" y="216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9" name="Rectangle 675"/>
              <p:cNvSpPr>
                <a:spLocks noChangeArrowheads="1"/>
              </p:cNvSpPr>
              <p:nvPr/>
            </p:nvSpPr>
            <p:spPr bwMode="auto">
              <a:xfrm>
                <a:off x="0" y="2167"/>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0" name="Line 676"/>
              <p:cNvSpPr>
                <a:spLocks noChangeShapeType="1"/>
              </p:cNvSpPr>
              <p:nvPr/>
            </p:nvSpPr>
            <p:spPr bwMode="auto">
              <a:xfrm>
                <a:off x="0" y="216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1" name="Rectangle 677"/>
              <p:cNvSpPr>
                <a:spLocks noChangeArrowheads="1"/>
              </p:cNvSpPr>
              <p:nvPr/>
            </p:nvSpPr>
            <p:spPr bwMode="auto">
              <a:xfrm>
                <a:off x="1480"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2" name="Line 678"/>
              <p:cNvSpPr>
                <a:spLocks noChangeShapeType="1"/>
              </p:cNvSpPr>
              <p:nvPr/>
            </p:nvSpPr>
            <p:spPr bwMode="auto">
              <a:xfrm>
                <a:off x="1480"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3" name="Rectangle 679"/>
              <p:cNvSpPr>
                <a:spLocks noChangeArrowheads="1"/>
              </p:cNvSpPr>
              <p:nvPr/>
            </p:nvSpPr>
            <p:spPr bwMode="auto">
              <a:xfrm>
                <a:off x="2025"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4" name="Line 680"/>
              <p:cNvSpPr>
                <a:spLocks noChangeShapeType="1"/>
              </p:cNvSpPr>
              <p:nvPr/>
            </p:nvSpPr>
            <p:spPr bwMode="auto">
              <a:xfrm>
                <a:off x="2025"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5" name="Rectangle 681"/>
              <p:cNvSpPr>
                <a:spLocks noChangeArrowheads="1"/>
              </p:cNvSpPr>
              <p:nvPr/>
            </p:nvSpPr>
            <p:spPr bwMode="auto">
              <a:xfrm>
                <a:off x="2516"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6" name="Line 682"/>
              <p:cNvSpPr>
                <a:spLocks noChangeShapeType="1"/>
              </p:cNvSpPr>
              <p:nvPr/>
            </p:nvSpPr>
            <p:spPr bwMode="auto">
              <a:xfrm>
                <a:off x="2516"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7" name="Rectangle 683"/>
              <p:cNvSpPr>
                <a:spLocks noChangeArrowheads="1"/>
              </p:cNvSpPr>
              <p:nvPr/>
            </p:nvSpPr>
            <p:spPr bwMode="auto">
              <a:xfrm>
                <a:off x="3116" y="2167"/>
                <a:ext cx="5"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8" name="Line 684"/>
              <p:cNvSpPr>
                <a:spLocks noChangeShapeType="1"/>
              </p:cNvSpPr>
              <p:nvPr/>
            </p:nvSpPr>
            <p:spPr bwMode="auto">
              <a:xfrm>
                <a:off x="3116"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9" name="Rectangle 685"/>
              <p:cNvSpPr>
                <a:spLocks noChangeArrowheads="1"/>
              </p:cNvSpPr>
              <p:nvPr/>
            </p:nvSpPr>
            <p:spPr bwMode="auto">
              <a:xfrm>
                <a:off x="3715"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0" name="Line 686"/>
              <p:cNvSpPr>
                <a:spLocks noChangeShapeType="1"/>
              </p:cNvSpPr>
              <p:nvPr/>
            </p:nvSpPr>
            <p:spPr bwMode="auto">
              <a:xfrm>
                <a:off x="3715"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1" name="Rectangle 687"/>
              <p:cNvSpPr>
                <a:spLocks noChangeArrowheads="1"/>
              </p:cNvSpPr>
              <p:nvPr/>
            </p:nvSpPr>
            <p:spPr bwMode="auto">
              <a:xfrm>
                <a:off x="4478"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2" name="Line 688"/>
              <p:cNvSpPr>
                <a:spLocks noChangeShapeType="1"/>
              </p:cNvSpPr>
              <p:nvPr/>
            </p:nvSpPr>
            <p:spPr bwMode="auto">
              <a:xfrm>
                <a:off x="4478"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3" name="Rectangle 689"/>
              <p:cNvSpPr>
                <a:spLocks noChangeArrowheads="1"/>
              </p:cNvSpPr>
              <p:nvPr/>
            </p:nvSpPr>
            <p:spPr bwMode="auto">
              <a:xfrm>
                <a:off x="5241" y="2167"/>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4" name="Line 690"/>
              <p:cNvSpPr>
                <a:spLocks noChangeShapeType="1"/>
              </p:cNvSpPr>
              <p:nvPr/>
            </p:nvSpPr>
            <p:spPr bwMode="auto">
              <a:xfrm>
                <a:off x="5241" y="2167"/>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5" name="Rectangle 691"/>
              <p:cNvSpPr>
                <a:spLocks noChangeArrowheads="1"/>
              </p:cNvSpPr>
              <p:nvPr/>
            </p:nvSpPr>
            <p:spPr bwMode="auto">
              <a:xfrm>
                <a:off x="5669" y="2167"/>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6" name="Line 692"/>
              <p:cNvSpPr>
                <a:spLocks noChangeShapeType="1"/>
              </p:cNvSpPr>
              <p:nvPr/>
            </p:nvSpPr>
            <p:spPr bwMode="auto">
              <a:xfrm>
                <a:off x="5669" y="2167"/>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7" name="Rectangle 693"/>
              <p:cNvSpPr>
                <a:spLocks noChangeArrowheads="1"/>
              </p:cNvSpPr>
              <p:nvPr/>
            </p:nvSpPr>
            <p:spPr bwMode="auto">
              <a:xfrm>
                <a:off x="12" y="2328"/>
                <a:ext cx="153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Shared memory system TBD</a:t>
                </a:r>
                <a:endParaRPr lang="en-US" smtClean="0">
                  <a:solidFill>
                    <a:prstClr val="black"/>
                  </a:solidFill>
                  <a:latin typeface="Arial" pitchFamily="34" charset="0"/>
                  <a:cs typeface="Arial" pitchFamily="34" charset="0"/>
                </a:endParaRPr>
              </a:p>
            </p:txBody>
          </p:sp>
          <p:sp>
            <p:nvSpPr>
              <p:cNvPr id="1718" name="Rectangle 694"/>
              <p:cNvSpPr>
                <a:spLocks noChangeArrowheads="1"/>
              </p:cNvSpPr>
              <p:nvPr/>
            </p:nvSpPr>
            <p:spPr bwMode="auto">
              <a:xfrm>
                <a:off x="1422"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19" name="Rectangle 695"/>
              <p:cNvSpPr>
                <a:spLocks noChangeArrowheads="1"/>
              </p:cNvSpPr>
              <p:nvPr/>
            </p:nvSpPr>
            <p:spPr bwMode="auto">
              <a:xfrm>
                <a:off x="1743" y="232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40**</a:t>
                </a:r>
                <a:endParaRPr lang="en-US" smtClean="0">
                  <a:solidFill>
                    <a:prstClr val="black"/>
                  </a:solidFill>
                  <a:latin typeface="Arial" pitchFamily="34" charset="0"/>
                  <a:cs typeface="Arial" pitchFamily="34" charset="0"/>
                </a:endParaRPr>
              </a:p>
            </p:txBody>
          </p:sp>
          <p:sp>
            <p:nvSpPr>
              <p:cNvPr id="1720" name="Rectangle 696"/>
              <p:cNvSpPr>
                <a:spLocks noChangeArrowheads="1"/>
              </p:cNvSpPr>
              <p:nvPr/>
            </p:nvSpPr>
            <p:spPr bwMode="auto">
              <a:xfrm>
                <a:off x="1985"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1" name="Rectangle 697"/>
              <p:cNvSpPr>
                <a:spLocks noChangeArrowheads="1"/>
              </p:cNvSpPr>
              <p:nvPr/>
            </p:nvSpPr>
            <p:spPr bwMode="auto">
              <a:xfrm>
                <a:off x="2208" y="2328"/>
                <a:ext cx="37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480**</a:t>
                </a:r>
                <a:endParaRPr lang="en-US" smtClean="0">
                  <a:solidFill>
                    <a:prstClr val="black"/>
                  </a:solidFill>
                  <a:latin typeface="Arial" pitchFamily="34" charset="0"/>
                  <a:cs typeface="Arial" pitchFamily="34" charset="0"/>
                </a:endParaRPr>
              </a:p>
            </p:txBody>
          </p:sp>
          <p:sp>
            <p:nvSpPr>
              <p:cNvPr id="1722" name="Rectangle 698"/>
              <p:cNvSpPr>
                <a:spLocks noChangeArrowheads="1"/>
              </p:cNvSpPr>
              <p:nvPr/>
            </p:nvSpPr>
            <p:spPr bwMode="auto">
              <a:xfrm>
                <a:off x="2511"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3" name="Rectangle 699"/>
              <p:cNvSpPr>
                <a:spLocks noChangeArrowheads="1"/>
              </p:cNvSpPr>
              <p:nvPr/>
            </p:nvSpPr>
            <p:spPr bwMode="auto">
              <a:xfrm>
                <a:off x="2894" y="2328"/>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a:t>
                </a:r>
                <a:endParaRPr lang="en-US" smtClean="0">
                  <a:solidFill>
                    <a:prstClr val="black"/>
                  </a:solidFill>
                  <a:latin typeface="Arial" pitchFamily="34" charset="0"/>
                  <a:cs typeface="Arial" pitchFamily="34" charset="0"/>
                </a:endParaRPr>
              </a:p>
            </p:txBody>
          </p:sp>
          <p:sp>
            <p:nvSpPr>
              <p:cNvPr id="1724" name="Rectangle 700"/>
              <p:cNvSpPr>
                <a:spLocks noChangeArrowheads="1"/>
              </p:cNvSpPr>
              <p:nvPr/>
            </p:nvSpPr>
            <p:spPr bwMode="auto">
              <a:xfrm>
                <a:off x="3076"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5" name="Rectangle 701"/>
              <p:cNvSpPr>
                <a:spLocks noChangeArrowheads="1"/>
              </p:cNvSpPr>
              <p:nvPr/>
            </p:nvSpPr>
            <p:spPr bwMode="auto">
              <a:xfrm>
                <a:off x="3373" y="2328"/>
                <a:ext cx="37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640**</a:t>
                </a:r>
                <a:endParaRPr lang="en-US" smtClean="0">
                  <a:solidFill>
                    <a:prstClr val="black"/>
                  </a:solidFill>
                  <a:latin typeface="Arial" pitchFamily="34" charset="0"/>
                  <a:cs typeface="Arial" pitchFamily="34" charset="0"/>
                </a:endParaRPr>
              </a:p>
            </p:txBody>
          </p:sp>
          <p:sp>
            <p:nvSpPr>
              <p:cNvPr id="1726" name="Rectangle 702"/>
              <p:cNvSpPr>
                <a:spLocks noChangeArrowheads="1"/>
              </p:cNvSpPr>
              <p:nvPr/>
            </p:nvSpPr>
            <p:spPr bwMode="auto">
              <a:xfrm>
                <a:off x="3676"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7" name="Rectangle 703"/>
              <p:cNvSpPr>
                <a:spLocks noChangeArrowheads="1"/>
              </p:cNvSpPr>
              <p:nvPr/>
            </p:nvSpPr>
            <p:spPr bwMode="auto">
              <a:xfrm>
                <a:off x="3972" y="2328"/>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335*</a:t>
                </a:r>
                <a:endParaRPr lang="en-US" smtClean="0">
                  <a:solidFill>
                    <a:prstClr val="black"/>
                  </a:solidFill>
                  <a:latin typeface="Arial" pitchFamily="34" charset="0"/>
                  <a:cs typeface="Arial" pitchFamily="34" charset="0"/>
                </a:endParaRPr>
              </a:p>
            </p:txBody>
          </p:sp>
          <p:sp>
            <p:nvSpPr>
              <p:cNvPr id="1728" name="Rectangle 704"/>
              <p:cNvSpPr>
                <a:spLocks noChangeArrowheads="1"/>
              </p:cNvSpPr>
              <p:nvPr/>
            </p:nvSpPr>
            <p:spPr bwMode="auto">
              <a:xfrm>
                <a:off x="4214"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29" name="Rectangle 705"/>
              <p:cNvSpPr>
                <a:spLocks noChangeArrowheads="1"/>
              </p:cNvSpPr>
              <p:nvPr/>
            </p:nvSpPr>
            <p:spPr bwMode="auto">
              <a:xfrm>
                <a:off x="4708" y="2328"/>
                <a:ext cx="37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Lustre</a:t>
                </a:r>
                <a:endParaRPr lang="en-US" smtClean="0">
                  <a:solidFill>
                    <a:prstClr val="black"/>
                  </a:solidFill>
                  <a:latin typeface="Arial" pitchFamily="34" charset="0"/>
                  <a:cs typeface="Arial" pitchFamily="34" charset="0"/>
                </a:endParaRPr>
              </a:p>
            </p:txBody>
          </p:sp>
          <p:sp>
            <p:nvSpPr>
              <p:cNvPr id="1730" name="Rectangle 706"/>
              <p:cNvSpPr>
                <a:spLocks noChangeArrowheads="1"/>
              </p:cNvSpPr>
              <p:nvPr/>
            </p:nvSpPr>
            <p:spPr bwMode="auto">
              <a:xfrm>
                <a:off x="5017" y="23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31" name="Rectangle 707"/>
              <p:cNvSpPr>
                <a:spLocks noChangeArrowheads="1"/>
              </p:cNvSpPr>
              <p:nvPr/>
            </p:nvSpPr>
            <p:spPr bwMode="auto">
              <a:xfrm>
                <a:off x="5394" y="2322"/>
                <a:ext cx="18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IU</a:t>
                </a:r>
                <a:endParaRPr lang="en-US" smtClean="0">
                  <a:solidFill>
                    <a:prstClr val="black"/>
                  </a:solidFill>
                  <a:latin typeface="Arial" pitchFamily="34" charset="0"/>
                  <a:cs typeface="Arial" pitchFamily="34" charset="0"/>
                </a:endParaRPr>
              </a:p>
            </p:txBody>
          </p:sp>
          <p:sp>
            <p:nvSpPr>
              <p:cNvPr id="1732" name="Rectangle 708"/>
              <p:cNvSpPr>
                <a:spLocks noChangeArrowheads="1"/>
              </p:cNvSpPr>
              <p:nvPr/>
            </p:nvSpPr>
            <p:spPr bwMode="auto">
              <a:xfrm>
                <a:off x="5522" y="232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33" name="Rectangle 709"/>
              <p:cNvSpPr>
                <a:spLocks noChangeArrowheads="1"/>
              </p:cNvSpPr>
              <p:nvPr/>
            </p:nvSpPr>
            <p:spPr bwMode="auto">
              <a:xfrm>
                <a:off x="0"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4" name="Line 710"/>
              <p:cNvSpPr>
                <a:spLocks noChangeShapeType="1"/>
              </p:cNvSpPr>
              <p:nvPr/>
            </p:nvSpPr>
            <p:spPr bwMode="auto">
              <a:xfrm>
                <a:off x="0"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5" name="Line 711"/>
              <p:cNvSpPr>
                <a:spLocks noChangeShapeType="1"/>
              </p:cNvSpPr>
              <p:nvPr/>
            </p:nvSpPr>
            <p:spPr bwMode="auto">
              <a:xfrm>
                <a:off x="0"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6" name="Rectangle 712"/>
              <p:cNvSpPr>
                <a:spLocks noChangeArrowheads="1"/>
              </p:cNvSpPr>
              <p:nvPr/>
            </p:nvSpPr>
            <p:spPr bwMode="auto">
              <a:xfrm>
                <a:off x="6" y="2312"/>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7" name="Line 713"/>
              <p:cNvSpPr>
                <a:spLocks noChangeShapeType="1"/>
              </p:cNvSpPr>
              <p:nvPr/>
            </p:nvSpPr>
            <p:spPr bwMode="auto">
              <a:xfrm>
                <a:off x="6" y="2312"/>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8" name="Rectangle 714"/>
              <p:cNvSpPr>
                <a:spLocks noChangeArrowheads="1"/>
              </p:cNvSpPr>
              <p:nvPr/>
            </p:nvSpPr>
            <p:spPr bwMode="auto">
              <a:xfrm>
                <a:off x="1480"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9" name="Line 715"/>
              <p:cNvSpPr>
                <a:spLocks noChangeShapeType="1"/>
              </p:cNvSpPr>
              <p:nvPr/>
            </p:nvSpPr>
            <p:spPr bwMode="auto">
              <a:xfrm>
                <a:off x="1480"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0" name="Line 716"/>
              <p:cNvSpPr>
                <a:spLocks noChangeShapeType="1"/>
              </p:cNvSpPr>
              <p:nvPr/>
            </p:nvSpPr>
            <p:spPr bwMode="auto">
              <a:xfrm>
                <a:off x="1480"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1" name="Rectangle 717"/>
              <p:cNvSpPr>
                <a:spLocks noChangeArrowheads="1"/>
              </p:cNvSpPr>
              <p:nvPr/>
            </p:nvSpPr>
            <p:spPr bwMode="auto">
              <a:xfrm>
                <a:off x="1486" y="2312"/>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2" name="Line 718"/>
              <p:cNvSpPr>
                <a:spLocks noChangeShapeType="1"/>
              </p:cNvSpPr>
              <p:nvPr/>
            </p:nvSpPr>
            <p:spPr bwMode="auto">
              <a:xfrm>
                <a:off x="1486" y="2312"/>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3" name="Rectangle 719"/>
              <p:cNvSpPr>
                <a:spLocks noChangeArrowheads="1"/>
              </p:cNvSpPr>
              <p:nvPr/>
            </p:nvSpPr>
            <p:spPr bwMode="auto">
              <a:xfrm>
                <a:off x="2025"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4" name="Line 720"/>
              <p:cNvSpPr>
                <a:spLocks noChangeShapeType="1"/>
              </p:cNvSpPr>
              <p:nvPr/>
            </p:nvSpPr>
            <p:spPr bwMode="auto">
              <a:xfrm>
                <a:off x="2025"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5" name="Line 721"/>
              <p:cNvSpPr>
                <a:spLocks noChangeShapeType="1"/>
              </p:cNvSpPr>
              <p:nvPr/>
            </p:nvSpPr>
            <p:spPr bwMode="auto">
              <a:xfrm>
                <a:off x="2025"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6" name="Rectangle 722"/>
              <p:cNvSpPr>
                <a:spLocks noChangeArrowheads="1"/>
              </p:cNvSpPr>
              <p:nvPr/>
            </p:nvSpPr>
            <p:spPr bwMode="auto">
              <a:xfrm>
                <a:off x="2031" y="2312"/>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7" name="Line 723"/>
              <p:cNvSpPr>
                <a:spLocks noChangeShapeType="1"/>
              </p:cNvSpPr>
              <p:nvPr/>
            </p:nvSpPr>
            <p:spPr bwMode="auto">
              <a:xfrm>
                <a:off x="2031" y="2312"/>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8" name="Rectangle 724"/>
              <p:cNvSpPr>
                <a:spLocks noChangeArrowheads="1"/>
              </p:cNvSpPr>
              <p:nvPr/>
            </p:nvSpPr>
            <p:spPr bwMode="auto">
              <a:xfrm>
                <a:off x="2516"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9" name="Line 725"/>
              <p:cNvSpPr>
                <a:spLocks noChangeShapeType="1"/>
              </p:cNvSpPr>
              <p:nvPr/>
            </p:nvSpPr>
            <p:spPr bwMode="auto">
              <a:xfrm>
                <a:off x="2516"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0" name="Line 726"/>
              <p:cNvSpPr>
                <a:spLocks noChangeShapeType="1"/>
              </p:cNvSpPr>
              <p:nvPr/>
            </p:nvSpPr>
            <p:spPr bwMode="auto">
              <a:xfrm>
                <a:off x="2516"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1" name="Rectangle 727"/>
              <p:cNvSpPr>
                <a:spLocks noChangeArrowheads="1"/>
              </p:cNvSpPr>
              <p:nvPr/>
            </p:nvSpPr>
            <p:spPr bwMode="auto">
              <a:xfrm>
                <a:off x="2522" y="231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2" name="Line 728"/>
              <p:cNvSpPr>
                <a:spLocks noChangeShapeType="1"/>
              </p:cNvSpPr>
              <p:nvPr/>
            </p:nvSpPr>
            <p:spPr bwMode="auto">
              <a:xfrm>
                <a:off x="2522" y="231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3" name="Rectangle 729"/>
              <p:cNvSpPr>
                <a:spLocks noChangeArrowheads="1"/>
              </p:cNvSpPr>
              <p:nvPr/>
            </p:nvSpPr>
            <p:spPr bwMode="auto">
              <a:xfrm>
                <a:off x="3116" y="231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4" name="Line 730"/>
              <p:cNvSpPr>
                <a:spLocks noChangeShapeType="1"/>
              </p:cNvSpPr>
              <p:nvPr/>
            </p:nvSpPr>
            <p:spPr bwMode="auto">
              <a:xfrm>
                <a:off x="3116" y="231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5" name="Line 731"/>
              <p:cNvSpPr>
                <a:spLocks noChangeShapeType="1"/>
              </p:cNvSpPr>
              <p:nvPr/>
            </p:nvSpPr>
            <p:spPr bwMode="auto">
              <a:xfrm>
                <a:off x="3116"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6" name="Rectangle 732"/>
              <p:cNvSpPr>
                <a:spLocks noChangeArrowheads="1"/>
              </p:cNvSpPr>
              <p:nvPr/>
            </p:nvSpPr>
            <p:spPr bwMode="auto">
              <a:xfrm>
                <a:off x="3121" y="2312"/>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7" name="Line 733"/>
              <p:cNvSpPr>
                <a:spLocks noChangeShapeType="1"/>
              </p:cNvSpPr>
              <p:nvPr/>
            </p:nvSpPr>
            <p:spPr bwMode="auto">
              <a:xfrm>
                <a:off x="3121" y="231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8" name="Rectangle 734"/>
              <p:cNvSpPr>
                <a:spLocks noChangeArrowheads="1"/>
              </p:cNvSpPr>
              <p:nvPr/>
            </p:nvSpPr>
            <p:spPr bwMode="auto">
              <a:xfrm>
                <a:off x="3715"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9" name="Line 735"/>
              <p:cNvSpPr>
                <a:spLocks noChangeShapeType="1"/>
              </p:cNvSpPr>
              <p:nvPr/>
            </p:nvSpPr>
            <p:spPr bwMode="auto">
              <a:xfrm>
                <a:off x="3715"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0" name="Line 736"/>
              <p:cNvSpPr>
                <a:spLocks noChangeShapeType="1"/>
              </p:cNvSpPr>
              <p:nvPr/>
            </p:nvSpPr>
            <p:spPr bwMode="auto">
              <a:xfrm>
                <a:off x="3715"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1" name="Rectangle 737"/>
              <p:cNvSpPr>
                <a:spLocks noChangeArrowheads="1"/>
              </p:cNvSpPr>
              <p:nvPr/>
            </p:nvSpPr>
            <p:spPr bwMode="auto">
              <a:xfrm>
                <a:off x="3721" y="231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2" name="Line 738"/>
              <p:cNvSpPr>
                <a:spLocks noChangeShapeType="1"/>
              </p:cNvSpPr>
              <p:nvPr/>
            </p:nvSpPr>
            <p:spPr bwMode="auto">
              <a:xfrm>
                <a:off x="3721" y="231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3" name="Rectangle 739"/>
              <p:cNvSpPr>
                <a:spLocks noChangeArrowheads="1"/>
              </p:cNvSpPr>
              <p:nvPr/>
            </p:nvSpPr>
            <p:spPr bwMode="auto">
              <a:xfrm>
                <a:off x="4478"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4" name="Line 740"/>
              <p:cNvSpPr>
                <a:spLocks noChangeShapeType="1"/>
              </p:cNvSpPr>
              <p:nvPr/>
            </p:nvSpPr>
            <p:spPr bwMode="auto">
              <a:xfrm>
                <a:off x="4478"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5" name="Line 741"/>
              <p:cNvSpPr>
                <a:spLocks noChangeShapeType="1"/>
              </p:cNvSpPr>
              <p:nvPr/>
            </p:nvSpPr>
            <p:spPr bwMode="auto">
              <a:xfrm>
                <a:off x="4478"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6" name="Rectangle 742"/>
              <p:cNvSpPr>
                <a:spLocks noChangeArrowheads="1"/>
              </p:cNvSpPr>
              <p:nvPr/>
            </p:nvSpPr>
            <p:spPr bwMode="auto">
              <a:xfrm>
                <a:off x="4484" y="2312"/>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7" name="Line 743"/>
              <p:cNvSpPr>
                <a:spLocks noChangeShapeType="1"/>
              </p:cNvSpPr>
              <p:nvPr/>
            </p:nvSpPr>
            <p:spPr bwMode="auto">
              <a:xfrm>
                <a:off x="4484" y="231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8" name="Rectangle 744"/>
              <p:cNvSpPr>
                <a:spLocks noChangeArrowheads="1"/>
              </p:cNvSpPr>
              <p:nvPr/>
            </p:nvSpPr>
            <p:spPr bwMode="auto">
              <a:xfrm>
                <a:off x="5241" y="2312"/>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9" name="Line 745"/>
              <p:cNvSpPr>
                <a:spLocks noChangeShapeType="1"/>
              </p:cNvSpPr>
              <p:nvPr/>
            </p:nvSpPr>
            <p:spPr bwMode="auto">
              <a:xfrm>
                <a:off x="5241" y="231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0" name="Line 746"/>
              <p:cNvSpPr>
                <a:spLocks noChangeShapeType="1"/>
              </p:cNvSpPr>
              <p:nvPr/>
            </p:nvSpPr>
            <p:spPr bwMode="auto">
              <a:xfrm>
                <a:off x="5241"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1" name="Rectangle 747"/>
              <p:cNvSpPr>
                <a:spLocks noChangeArrowheads="1"/>
              </p:cNvSpPr>
              <p:nvPr/>
            </p:nvSpPr>
            <p:spPr bwMode="auto">
              <a:xfrm>
                <a:off x="5247" y="2312"/>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2" name="Line 748"/>
              <p:cNvSpPr>
                <a:spLocks noChangeShapeType="1"/>
              </p:cNvSpPr>
              <p:nvPr/>
            </p:nvSpPr>
            <p:spPr bwMode="auto">
              <a:xfrm>
                <a:off x="5247" y="2312"/>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3" name="Rectangle 749"/>
              <p:cNvSpPr>
                <a:spLocks noChangeArrowheads="1"/>
              </p:cNvSpPr>
              <p:nvPr/>
            </p:nvSpPr>
            <p:spPr bwMode="auto">
              <a:xfrm>
                <a:off x="5669" y="2312"/>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4" name="Line 750"/>
              <p:cNvSpPr>
                <a:spLocks noChangeShapeType="1"/>
              </p:cNvSpPr>
              <p:nvPr/>
            </p:nvSpPr>
            <p:spPr bwMode="auto">
              <a:xfrm>
                <a:off x="5669" y="231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5" name="Line 751"/>
              <p:cNvSpPr>
                <a:spLocks noChangeShapeType="1"/>
              </p:cNvSpPr>
              <p:nvPr/>
            </p:nvSpPr>
            <p:spPr bwMode="auto">
              <a:xfrm>
                <a:off x="5669" y="2312"/>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6" name="Rectangle 752"/>
              <p:cNvSpPr>
                <a:spLocks noChangeArrowheads="1"/>
              </p:cNvSpPr>
              <p:nvPr/>
            </p:nvSpPr>
            <p:spPr bwMode="auto">
              <a:xfrm>
                <a:off x="0" y="2318"/>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7" name="Line 753"/>
              <p:cNvSpPr>
                <a:spLocks noChangeShapeType="1"/>
              </p:cNvSpPr>
              <p:nvPr/>
            </p:nvSpPr>
            <p:spPr bwMode="auto">
              <a:xfrm>
                <a:off x="0" y="2318"/>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8" name="Rectangle 754"/>
              <p:cNvSpPr>
                <a:spLocks noChangeArrowheads="1"/>
              </p:cNvSpPr>
              <p:nvPr/>
            </p:nvSpPr>
            <p:spPr bwMode="auto">
              <a:xfrm>
                <a:off x="1480"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9" name="Line 755"/>
              <p:cNvSpPr>
                <a:spLocks noChangeShapeType="1"/>
              </p:cNvSpPr>
              <p:nvPr/>
            </p:nvSpPr>
            <p:spPr bwMode="auto">
              <a:xfrm>
                <a:off x="1480"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0" name="Rectangle 756"/>
              <p:cNvSpPr>
                <a:spLocks noChangeArrowheads="1"/>
              </p:cNvSpPr>
              <p:nvPr/>
            </p:nvSpPr>
            <p:spPr bwMode="auto">
              <a:xfrm>
                <a:off x="2025"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1" name="Line 757"/>
              <p:cNvSpPr>
                <a:spLocks noChangeShapeType="1"/>
              </p:cNvSpPr>
              <p:nvPr/>
            </p:nvSpPr>
            <p:spPr bwMode="auto">
              <a:xfrm>
                <a:off x="2025"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2" name="Rectangle 758"/>
              <p:cNvSpPr>
                <a:spLocks noChangeArrowheads="1"/>
              </p:cNvSpPr>
              <p:nvPr/>
            </p:nvSpPr>
            <p:spPr bwMode="auto">
              <a:xfrm>
                <a:off x="2516"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3" name="Line 759"/>
              <p:cNvSpPr>
                <a:spLocks noChangeShapeType="1"/>
              </p:cNvSpPr>
              <p:nvPr/>
            </p:nvSpPr>
            <p:spPr bwMode="auto">
              <a:xfrm>
                <a:off x="2516"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4" name="Rectangle 760"/>
              <p:cNvSpPr>
                <a:spLocks noChangeArrowheads="1"/>
              </p:cNvSpPr>
              <p:nvPr/>
            </p:nvSpPr>
            <p:spPr bwMode="auto">
              <a:xfrm>
                <a:off x="3116" y="2318"/>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5" name="Line 761"/>
              <p:cNvSpPr>
                <a:spLocks noChangeShapeType="1"/>
              </p:cNvSpPr>
              <p:nvPr/>
            </p:nvSpPr>
            <p:spPr bwMode="auto">
              <a:xfrm>
                <a:off x="3116"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6" name="Rectangle 762"/>
              <p:cNvSpPr>
                <a:spLocks noChangeArrowheads="1"/>
              </p:cNvSpPr>
              <p:nvPr/>
            </p:nvSpPr>
            <p:spPr bwMode="auto">
              <a:xfrm>
                <a:off x="3715"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7" name="Line 763"/>
              <p:cNvSpPr>
                <a:spLocks noChangeShapeType="1"/>
              </p:cNvSpPr>
              <p:nvPr/>
            </p:nvSpPr>
            <p:spPr bwMode="auto">
              <a:xfrm>
                <a:off x="3715"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8" name="Rectangle 764"/>
              <p:cNvSpPr>
                <a:spLocks noChangeArrowheads="1"/>
              </p:cNvSpPr>
              <p:nvPr/>
            </p:nvSpPr>
            <p:spPr bwMode="auto">
              <a:xfrm>
                <a:off x="4478"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9" name="Line 765"/>
              <p:cNvSpPr>
                <a:spLocks noChangeShapeType="1"/>
              </p:cNvSpPr>
              <p:nvPr/>
            </p:nvSpPr>
            <p:spPr bwMode="auto">
              <a:xfrm>
                <a:off x="4478"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0" name="Rectangle 766"/>
              <p:cNvSpPr>
                <a:spLocks noChangeArrowheads="1"/>
              </p:cNvSpPr>
              <p:nvPr/>
            </p:nvSpPr>
            <p:spPr bwMode="auto">
              <a:xfrm>
                <a:off x="5241" y="2318"/>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1" name="Line 767"/>
              <p:cNvSpPr>
                <a:spLocks noChangeShapeType="1"/>
              </p:cNvSpPr>
              <p:nvPr/>
            </p:nvSpPr>
            <p:spPr bwMode="auto">
              <a:xfrm>
                <a:off x="5241" y="2318"/>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2" name="Rectangle 768"/>
              <p:cNvSpPr>
                <a:spLocks noChangeArrowheads="1"/>
              </p:cNvSpPr>
              <p:nvPr/>
            </p:nvSpPr>
            <p:spPr bwMode="auto">
              <a:xfrm>
                <a:off x="5669" y="2318"/>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3" name="Line 769"/>
              <p:cNvSpPr>
                <a:spLocks noChangeShapeType="1"/>
              </p:cNvSpPr>
              <p:nvPr/>
            </p:nvSpPr>
            <p:spPr bwMode="auto">
              <a:xfrm>
                <a:off x="5669" y="2318"/>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4" name="Rectangle 770"/>
              <p:cNvSpPr>
                <a:spLocks noChangeArrowheads="1"/>
              </p:cNvSpPr>
              <p:nvPr/>
            </p:nvSpPr>
            <p:spPr bwMode="auto">
              <a:xfrm>
                <a:off x="12" y="2479"/>
                <a:ext cx="86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Cell BE Cluster</a:t>
                </a:r>
                <a:endParaRPr lang="en-US" smtClean="0">
                  <a:solidFill>
                    <a:prstClr val="black"/>
                  </a:solidFill>
                  <a:latin typeface="Arial" pitchFamily="34" charset="0"/>
                  <a:cs typeface="Arial" pitchFamily="34" charset="0"/>
                </a:endParaRPr>
              </a:p>
            </p:txBody>
          </p:sp>
          <p:sp>
            <p:nvSpPr>
              <p:cNvPr id="1795" name="Rectangle 771"/>
              <p:cNvSpPr>
                <a:spLocks noChangeArrowheads="1"/>
              </p:cNvSpPr>
              <p:nvPr/>
            </p:nvSpPr>
            <p:spPr bwMode="auto">
              <a:xfrm>
                <a:off x="0" y="2479"/>
                <a:ext cx="1056" cy="145"/>
              </a:xfrm>
              <a:prstGeom prst="rect">
                <a:avLst/>
              </a:prstGeom>
              <a:solidFill>
                <a:schemeClr val="accent1">
                  <a:lumMod val="20000"/>
                  <a:lumOff val="80000"/>
                </a:schemeClr>
              </a:solid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500" dirty="0" smtClean="0">
                    <a:solidFill>
                      <a:srgbClr val="000000"/>
                    </a:solidFill>
                    <a:latin typeface="Times New Roman" pitchFamily="18" charset="0"/>
                    <a:cs typeface="Arial" pitchFamily="34" charset="0"/>
                  </a:rPr>
                  <a:t>GPU Cluster TBD</a:t>
                </a:r>
                <a:endParaRPr lang="en-US" dirty="0" smtClean="0">
                  <a:solidFill>
                    <a:prstClr val="black"/>
                  </a:solidFill>
                  <a:latin typeface="Arial" pitchFamily="34" charset="0"/>
                  <a:cs typeface="Arial" pitchFamily="34" charset="0"/>
                </a:endParaRPr>
              </a:p>
            </p:txBody>
          </p:sp>
          <p:sp>
            <p:nvSpPr>
              <p:cNvPr id="1796" name="Rectangle 772"/>
              <p:cNvSpPr>
                <a:spLocks noChangeArrowheads="1"/>
              </p:cNvSpPr>
              <p:nvPr/>
            </p:nvSpPr>
            <p:spPr bwMode="auto">
              <a:xfrm>
                <a:off x="1805" y="2479"/>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a:t>
                </a:r>
                <a:endParaRPr lang="en-US" smtClean="0">
                  <a:solidFill>
                    <a:prstClr val="black"/>
                  </a:solidFill>
                  <a:latin typeface="Arial" pitchFamily="34" charset="0"/>
                  <a:cs typeface="Arial" pitchFamily="34" charset="0"/>
                </a:endParaRPr>
              </a:p>
            </p:txBody>
          </p:sp>
          <p:sp>
            <p:nvSpPr>
              <p:cNvPr id="1797" name="Rectangle 773"/>
              <p:cNvSpPr>
                <a:spLocks noChangeArrowheads="1"/>
              </p:cNvSpPr>
              <p:nvPr/>
            </p:nvSpPr>
            <p:spPr bwMode="auto">
              <a:xfrm>
                <a:off x="1776" y="2479"/>
                <a:ext cx="173" cy="145"/>
              </a:xfrm>
              <a:prstGeom prst="rect">
                <a:avLst/>
              </a:prstGeom>
              <a:solidFill>
                <a:schemeClr val="accent1">
                  <a:lumMod val="20000"/>
                  <a:lumOff val="80000"/>
                </a:schemeClr>
              </a:solid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98" name="Rectangle 774"/>
              <p:cNvSpPr>
                <a:spLocks noChangeArrowheads="1"/>
              </p:cNvSpPr>
              <p:nvPr/>
            </p:nvSpPr>
            <p:spPr bwMode="auto">
              <a:xfrm>
                <a:off x="2410"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799" name="Rectangle 775"/>
              <p:cNvSpPr>
                <a:spLocks noChangeArrowheads="1"/>
              </p:cNvSpPr>
              <p:nvPr/>
            </p:nvSpPr>
            <p:spPr bwMode="auto">
              <a:xfrm>
                <a:off x="2955"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0" name="Rectangle 776"/>
              <p:cNvSpPr>
                <a:spLocks noChangeArrowheads="1"/>
              </p:cNvSpPr>
              <p:nvPr/>
            </p:nvSpPr>
            <p:spPr bwMode="auto">
              <a:xfrm>
                <a:off x="3555"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1" name="Rectangle 777"/>
              <p:cNvSpPr>
                <a:spLocks noChangeArrowheads="1"/>
              </p:cNvSpPr>
              <p:nvPr/>
            </p:nvSpPr>
            <p:spPr bwMode="auto">
              <a:xfrm>
                <a:off x="4154"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2" name="Rectangle 778"/>
              <p:cNvSpPr>
                <a:spLocks noChangeArrowheads="1"/>
              </p:cNvSpPr>
              <p:nvPr/>
            </p:nvSpPr>
            <p:spPr bwMode="auto">
              <a:xfrm>
                <a:off x="4863" y="24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3" name="Rectangle 779"/>
              <p:cNvSpPr>
                <a:spLocks noChangeArrowheads="1"/>
              </p:cNvSpPr>
              <p:nvPr/>
            </p:nvSpPr>
            <p:spPr bwMode="auto">
              <a:xfrm>
                <a:off x="5458" y="247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04" name="Rectangle 780"/>
              <p:cNvSpPr>
                <a:spLocks noChangeArrowheads="1"/>
              </p:cNvSpPr>
              <p:nvPr/>
            </p:nvSpPr>
            <p:spPr bwMode="auto">
              <a:xfrm>
                <a:off x="0"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5" name="Line 781"/>
              <p:cNvSpPr>
                <a:spLocks noChangeShapeType="1"/>
              </p:cNvSpPr>
              <p:nvPr/>
            </p:nvSpPr>
            <p:spPr bwMode="auto">
              <a:xfrm>
                <a:off x="0"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6" name="Line 782"/>
              <p:cNvSpPr>
                <a:spLocks noChangeShapeType="1"/>
              </p:cNvSpPr>
              <p:nvPr/>
            </p:nvSpPr>
            <p:spPr bwMode="auto">
              <a:xfrm>
                <a:off x="0"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7" name="Rectangle 783"/>
              <p:cNvSpPr>
                <a:spLocks noChangeArrowheads="1"/>
              </p:cNvSpPr>
              <p:nvPr/>
            </p:nvSpPr>
            <p:spPr bwMode="auto">
              <a:xfrm>
                <a:off x="6" y="2464"/>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8" name="Line 784"/>
              <p:cNvSpPr>
                <a:spLocks noChangeShapeType="1"/>
              </p:cNvSpPr>
              <p:nvPr/>
            </p:nvSpPr>
            <p:spPr bwMode="auto">
              <a:xfrm>
                <a:off x="6" y="2464"/>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9" name="Rectangle 785"/>
              <p:cNvSpPr>
                <a:spLocks noChangeArrowheads="1"/>
              </p:cNvSpPr>
              <p:nvPr/>
            </p:nvSpPr>
            <p:spPr bwMode="auto">
              <a:xfrm>
                <a:off x="1480"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0" name="Line 786"/>
              <p:cNvSpPr>
                <a:spLocks noChangeShapeType="1"/>
              </p:cNvSpPr>
              <p:nvPr/>
            </p:nvSpPr>
            <p:spPr bwMode="auto">
              <a:xfrm>
                <a:off x="1480"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1" name="Line 787"/>
              <p:cNvSpPr>
                <a:spLocks noChangeShapeType="1"/>
              </p:cNvSpPr>
              <p:nvPr/>
            </p:nvSpPr>
            <p:spPr bwMode="auto">
              <a:xfrm>
                <a:off x="1480"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2" name="Rectangle 788"/>
              <p:cNvSpPr>
                <a:spLocks noChangeArrowheads="1"/>
              </p:cNvSpPr>
              <p:nvPr/>
            </p:nvSpPr>
            <p:spPr bwMode="auto">
              <a:xfrm>
                <a:off x="1486" y="2464"/>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3" name="Line 789"/>
              <p:cNvSpPr>
                <a:spLocks noChangeShapeType="1"/>
              </p:cNvSpPr>
              <p:nvPr/>
            </p:nvSpPr>
            <p:spPr bwMode="auto">
              <a:xfrm>
                <a:off x="1486" y="2464"/>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4" name="Rectangle 790"/>
              <p:cNvSpPr>
                <a:spLocks noChangeArrowheads="1"/>
              </p:cNvSpPr>
              <p:nvPr/>
            </p:nvSpPr>
            <p:spPr bwMode="auto">
              <a:xfrm>
                <a:off x="2025"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5" name="Line 791"/>
              <p:cNvSpPr>
                <a:spLocks noChangeShapeType="1"/>
              </p:cNvSpPr>
              <p:nvPr/>
            </p:nvSpPr>
            <p:spPr bwMode="auto">
              <a:xfrm>
                <a:off x="2025"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6" name="Line 792"/>
              <p:cNvSpPr>
                <a:spLocks noChangeShapeType="1"/>
              </p:cNvSpPr>
              <p:nvPr/>
            </p:nvSpPr>
            <p:spPr bwMode="auto">
              <a:xfrm>
                <a:off x="2025"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7" name="Rectangle 793"/>
              <p:cNvSpPr>
                <a:spLocks noChangeArrowheads="1"/>
              </p:cNvSpPr>
              <p:nvPr/>
            </p:nvSpPr>
            <p:spPr bwMode="auto">
              <a:xfrm>
                <a:off x="2031" y="2464"/>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8" name="Line 794"/>
              <p:cNvSpPr>
                <a:spLocks noChangeShapeType="1"/>
              </p:cNvSpPr>
              <p:nvPr/>
            </p:nvSpPr>
            <p:spPr bwMode="auto">
              <a:xfrm>
                <a:off x="2031" y="2464"/>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9" name="Rectangle 795"/>
              <p:cNvSpPr>
                <a:spLocks noChangeArrowheads="1"/>
              </p:cNvSpPr>
              <p:nvPr/>
            </p:nvSpPr>
            <p:spPr bwMode="auto">
              <a:xfrm>
                <a:off x="2516"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0" name="Line 796"/>
              <p:cNvSpPr>
                <a:spLocks noChangeShapeType="1"/>
              </p:cNvSpPr>
              <p:nvPr/>
            </p:nvSpPr>
            <p:spPr bwMode="auto">
              <a:xfrm>
                <a:off x="2516"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1" name="Line 797"/>
              <p:cNvSpPr>
                <a:spLocks noChangeShapeType="1"/>
              </p:cNvSpPr>
              <p:nvPr/>
            </p:nvSpPr>
            <p:spPr bwMode="auto">
              <a:xfrm>
                <a:off x="2516"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2" name="Rectangle 798"/>
              <p:cNvSpPr>
                <a:spLocks noChangeArrowheads="1"/>
              </p:cNvSpPr>
              <p:nvPr/>
            </p:nvSpPr>
            <p:spPr bwMode="auto">
              <a:xfrm>
                <a:off x="2522" y="2464"/>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3" name="Line 799"/>
              <p:cNvSpPr>
                <a:spLocks noChangeShapeType="1"/>
              </p:cNvSpPr>
              <p:nvPr/>
            </p:nvSpPr>
            <p:spPr bwMode="auto">
              <a:xfrm>
                <a:off x="2522" y="2464"/>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4" name="Rectangle 800"/>
              <p:cNvSpPr>
                <a:spLocks noChangeArrowheads="1"/>
              </p:cNvSpPr>
              <p:nvPr/>
            </p:nvSpPr>
            <p:spPr bwMode="auto">
              <a:xfrm>
                <a:off x="3116" y="246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5" name="Line 801"/>
              <p:cNvSpPr>
                <a:spLocks noChangeShapeType="1"/>
              </p:cNvSpPr>
              <p:nvPr/>
            </p:nvSpPr>
            <p:spPr bwMode="auto">
              <a:xfrm>
                <a:off x="3116" y="246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6" name="Line 802"/>
              <p:cNvSpPr>
                <a:spLocks noChangeShapeType="1"/>
              </p:cNvSpPr>
              <p:nvPr/>
            </p:nvSpPr>
            <p:spPr bwMode="auto">
              <a:xfrm>
                <a:off x="3116"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7" name="Rectangle 803"/>
              <p:cNvSpPr>
                <a:spLocks noChangeArrowheads="1"/>
              </p:cNvSpPr>
              <p:nvPr/>
            </p:nvSpPr>
            <p:spPr bwMode="auto">
              <a:xfrm>
                <a:off x="3121" y="2464"/>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8" name="Line 804"/>
              <p:cNvSpPr>
                <a:spLocks noChangeShapeType="1"/>
              </p:cNvSpPr>
              <p:nvPr/>
            </p:nvSpPr>
            <p:spPr bwMode="auto">
              <a:xfrm>
                <a:off x="3121" y="2464"/>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9" name="Rectangle 805"/>
              <p:cNvSpPr>
                <a:spLocks noChangeArrowheads="1"/>
              </p:cNvSpPr>
              <p:nvPr/>
            </p:nvSpPr>
            <p:spPr bwMode="auto">
              <a:xfrm>
                <a:off x="3715"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0" name="Line 806"/>
              <p:cNvSpPr>
                <a:spLocks noChangeShapeType="1"/>
              </p:cNvSpPr>
              <p:nvPr/>
            </p:nvSpPr>
            <p:spPr bwMode="auto">
              <a:xfrm>
                <a:off x="3715"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1" name="Line 807"/>
              <p:cNvSpPr>
                <a:spLocks noChangeShapeType="1"/>
              </p:cNvSpPr>
              <p:nvPr/>
            </p:nvSpPr>
            <p:spPr bwMode="auto">
              <a:xfrm>
                <a:off x="3715"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9" name="Group 1009"/>
            <p:cNvGrpSpPr>
              <a:grpSpLocks/>
            </p:cNvGrpSpPr>
            <p:nvPr/>
          </p:nvGrpSpPr>
          <p:grpSpPr bwMode="auto">
            <a:xfrm>
              <a:off x="0" y="2464"/>
              <a:ext cx="5674" cy="646"/>
              <a:chOff x="0" y="2464"/>
              <a:chExt cx="5674" cy="646"/>
            </a:xfrm>
          </p:grpSpPr>
          <p:sp>
            <p:nvSpPr>
              <p:cNvPr id="1833" name="Rectangle 809"/>
              <p:cNvSpPr>
                <a:spLocks noChangeArrowheads="1"/>
              </p:cNvSpPr>
              <p:nvPr/>
            </p:nvSpPr>
            <p:spPr bwMode="auto">
              <a:xfrm>
                <a:off x="3721" y="2464"/>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4" name="Line 810"/>
              <p:cNvSpPr>
                <a:spLocks noChangeShapeType="1"/>
              </p:cNvSpPr>
              <p:nvPr/>
            </p:nvSpPr>
            <p:spPr bwMode="auto">
              <a:xfrm>
                <a:off x="3721" y="2464"/>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5" name="Rectangle 811"/>
              <p:cNvSpPr>
                <a:spLocks noChangeArrowheads="1"/>
              </p:cNvSpPr>
              <p:nvPr/>
            </p:nvSpPr>
            <p:spPr bwMode="auto">
              <a:xfrm>
                <a:off x="4478"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6" name="Line 812"/>
              <p:cNvSpPr>
                <a:spLocks noChangeShapeType="1"/>
              </p:cNvSpPr>
              <p:nvPr/>
            </p:nvSpPr>
            <p:spPr bwMode="auto">
              <a:xfrm>
                <a:off x="4478"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7" name="Line 813"/>
              <p:cNvSpPr>
                <a:spLocks noChangeShapeType="1"/>
              </p:cNvSpPr>
              <p:nvPr/>
            </p:nvSpPr>
            <p:spPr bwMode="auto">
              <a:xfrm>
                <a:off x="4478"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8" name="Rectangle 814"/>
              <p:cNvSpPr>
                <a:spLocks noChangeArrowheads="1"/>
              </p:cNvSpPr>
              <p:nvPr/>
            </p:nvSpPr>
            <p:spPr bwMode="auto">
              <a:xfrm>
                <a:off x="4484" y="2464"/>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9" name="Line 815"/>
              <p:cNvSpPr>
                <a:spLocks noChangeShapeType="1"/>
              </p:cNvSpPr>
              <p:nvPr/>
            </p:nvSpPr>
            <p:spPr bwMode="auto">
              <a:xfrm>
                <a:off x="4484" y="2464"/>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0" name="Rectangle 816"/>
              <p:cNvSpPr>
                <a:spLocks noChangeArrowheads="1"/>
              </p:cNvSpPr>
              <p:nvPr/>
            </p:nvSpPr>
            <p:spPr bwMode="auto">
              <a:xfrm>
                <a:off x="5241" y="2464"/>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1" name="Line 817"/>
              <p:cNvSpPr>
                <a:spLocks noChangeShapeType="1"/>
              </p:cNvSpPr>
              <p:nvPr/>
            </p:nvSpPr>
            <p:spPr bwMode="auto">
              <a:xfrm>
                <a:off x="5241" y="2464"/>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2" name="Line 818"/>
              <p:cNvSpPr>
                <a:spLocks noChangeShapeType="1"/>
              </p:cNvSpPr>
              <p:nvPr/>
            </p:nvSpPr>
            <p:spPr bwMode="auto">
              <a:xfrm>
                <a:off x="5241"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3" name="Rectangle 819"/>
              <p:cNvSpPr>
                <a:spLocks noChangeArrowheads="1"/>
              </p:cNvSpPr>
              <p:nvPr/>
            </p:nvSpPr>
            <p:spPr bwMode="auto">
              <a:xfrm>
                <a:off x="5247" y="2464"/>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4" name="Line 820"/>
              <p:cNvSpPr>
                <a:spLocks noChangeShapeType="1"/>
              </p:cNvSpPr>
              <p:nvPr/>
            </p:nvSpPr>
            <p:spPr bwMode="auto">
              <a:xfrm>
                <a:off x="5247" y="2464"/>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5" name="Rectangle 821"/>
              <p:cNvSpPr>
                <a:spLocks noChangeArrowheads="1"/>
              </p:cNvSpPr>
              <p:nvPr/>
            </p:nvSpPr>
            <p:spPr bwMode="auto">
              <a:xfrm>
                <a:off x="5669" y="246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6" name="Line 822"/>
              <p:cNvSpPr>
                <a:spLocks noChangeShapeType="1"/>
              </p:cNvSpPr>
              <p:nvPr/>
            </p:nvSpPr>
            <p:spPr bwMode="auto">
              <a:xfrm>
                <a:off x="5669" y="246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7" name="Line 823"/>
              <p:cNvSpPr>
                <a:spLocks noChangeShapeType="1"/>
              </p:cNvSpPr>
              <p:nvPr/>
            </p:nvSpPr>
            <p:spPr bwMode="auto">
              <a:xfrm>
                <a:off x="5669" y="2464"/>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8" name="Rectangle 824"/>
              <p:cNvSpPr>
                <a:spLocks noChangeArrowheads="1"/>
              </p:cNvSpPr>
              <p:nvPr/>
            </p:nvSpPr>
            <p:spPr bwMode="auto">
              <a:xfrm>
                <a:off x="0" y="2470"/>
                <a:ext cx="6"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9" name="Line 825"/>
              <p:cNvSpPr>
                <a:spLocks noChangeShapeType="1"/>
              </p:cNvSpPr>
              <p:nvPr/>
            </p:nvSpPr>
            <p:spPr bwMode="auto">
              <a:xfrm>
                <a:off x="0" y="2470"/>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0" name="Rectangle 826"/>
              <p:cNvSpPr>
                <a:spLocks noChangeArrowheads="1"/>
              </p:cNvSpPr>
              <p:nvPr/>
            </p:nvSpPr>
            <p:spPr bwMode="auto">
              <a:xfrm>
                <a:off x="1480"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1" name="Line 827"/>
              <p:cNvSpPr>
                <a:spLocks noChangeShapeType="1"/>
              </p:cNvSpPr>
              <p:nvPr/>
            </p:nvSpPr>
            <p:spPr bwMode="auto">
              <a:xfrm>
                <a:off x="1480"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2" name="Rectangle 828"/>
              <p:cNvSpPr>
                <a:spLocks noChangeArrowheads="1"/>
              </p:cNvSpPr>
              <p:nvPr/>
            </p:nvSpPr>
            <p:spPr bwMode="auto">
              <a:xfrm>
                <a:off x="2025"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3" name="Line 829"/>
              <p:cNvSpPr>
                <a:spLocks noChangeShapeType="1"/>
              </p:cNvSpPr>
              <p:nvPr/>
            </p:nvSpPr>
            <p:spPr bwMode="auto">
              <a:xfrm>
                <a:off x="2025"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4" name="Rectangle 830"/>
              <p:cNvSpPr>
                <a:spLocks noChangeArrowheads="1"/>
              </p:cNvSpPr>
              <p:nvPr/>
            </p:nvSpPr>
            <p:spPr bwMode="auto">
              <a:xfrm>
                <a:off x="2516"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5" name="Line 831"/>
              <p:cNvSpPr>
                <a:spLocks noChangeShapeType="1"/>
              </p:cNvSpPr>
              <p:nvPr/>
            </p:nvSpPr>
            <p:spPr bwMode="auto">
              <a:xfrm>
                <a:off x="2516"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6" name="Rectangle 832"/>
              <p:cNvSpPr>
                <a:spLocks noChangeArrowheads="1"/>
              </p:cNvSpPr>
              <p:nvPr/>
            </p:nvSpPr>
            <p:spPr bwMode="auto">
              <a:xfrm>
                <a:off x="3116" y="2470"/>
                <a:ext cx="5"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7" name="Line 833"/>
              <p:cNvSpPr>
                <a:spLocks noChangeShapeType="1"/>
              </p:cNvSpPr>
              <p:nvPr/>
            </p:nvSpPr>
            <p:spPr bwMode="auto">
              <a:xfrm>
                <a:off x="3116"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8" name="Rectangle 834"/>
              <p:cNvSpPr>
                <a:spLocks noChangeArrowheads="1"/>
              </p:cNvSpPr>
              <p:nvPr/>
            </p:nvSpPr>
            <p:spPr bwMode="auto">
              <a:xfrm>
                <a:off x="3715"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9" name="Line 835"/>
              <p:cNvSpPr>
                <a:spLocks noChangeShapeType="1"/>
              </p:cNvSpPr>
              <p:nvPr/>
            </p:nvSpPr>
            <p:spPr bwMode="auto">
              <a:xfrm>
                <a:off x="3715"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0" name="Rectangle 836"/>
              <p:cNvSpPr>
                <a:spLocks noChangeArrowheads="1"/>
              </p:cNvSpPr>
              <p:nvPr/>
            </p:nvSpPr>
            <p:spPr bwMode="auto">
              <a:xfrm>
                <a:off x="4478"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1" name="Line 837"/>
              <p:cNvSpPr>
                <a:spLocks noChangeShapeType="1"/>
              </p:cNvSpPr>
              <p:nvPr/>
            </p:nvSpPr>
            <p:spPr bwMode="auto">
              <a:xfrm>
                <a:off x="4478"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2" name="Rectangle 838"/>
              <p:cNvSpPr>
                <a:spLocks noChangeArrowheads="1"/>
              </p:cNvSpPr>
              <p:nvPr/>
            </p:nvSpPr>
            <p:spPr bwMode="auto">
              <a:xfrm>
                <a:off x="5241" y="2470"/>
                <a:ext cx="6" cy="14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3" name="Line 839"/>
              <p:cNvSpPr>
                <a:spLocks noChangeShapeType="1"/>
              </p:cNvSpPr>
              <p:nvPr/>
            </p:nvSpPr>
            <p:spPr bwMode="auto">
              <a:xfrm>
                <a:off x="5241" y="2470"/>
                <a:ext cx="1" cy="14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4" name="Rectangle 840"/>
              <p:cNvSpPr>
                <a:spLocks noChangeArrowheads="1"/>
              </p:cNvSpPr>
              <p:nvPr/>
            </p:nvSpPr>
            <p:spPr bwMode="auto">
              <a:xfrm>
                <a:off x="5669" y="2470"/>
                <a:ext cx="5" cy="14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5" name="Line 841"/>
              <p:cNvSpPr>
                <a:spLocks noChangeShapeType="1"/>
              </p:cNvSpPr>
              <p:nvPr/>
            </p:nvSpPr>
            <p:spPr bwMode="auto">
              <a:xfrm>
                <a:off x="5669" y="2470"/>
                <a:ext cx="1" cy="14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6" name="Rectangle 842"/>
              <p:cNvSpPr>
                <a:spLocks noChangeArrowheads="1"/>
              </p:cNvSpPr>
              <p:nvPr/>
            </p:nvSpPr>
            <p:spPr bwMode="auto">
              <a:xfrm>
                <a:off x="12" y="2631"/>
                <a:ext cx="831"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IBM iDataPlex</a:t>
                </a:r>
                <a:endParaRPr lang="en-US" smtClean="0">
                  <a:solidFill>
                    <a:prstClr val="black"/>
                  </a:solidFill>
                  <a:latin typeface="Arial" pitchFamily="34" charset="0"/>
                  <a:cs typeface="Arial" pitchFamily="34" charset="0"/>
                </a:endParaRPr>
              </a:p>
            </p:txBody>
          </p:sp>
          <p:sp>
            <p:nvSpPr>
              <p:cNvPr id="1867" name="Rectangle 843"/>
              <p:cNvSpPr>
                <a:spLocks noChangeArrowheads="1"/>
              </p:cNvSpPr>
              <p:nvPr/>
            </p:nvSpPr>
            <p:spPr bwMode="auto">
              <a:xfrm>
                <a:off x="749"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68" name="Rectangle 844"/>
              <p:cNvSpPr>
                <a:spLocks noChangeArrowheads="1"/>
              </p:cNvSpPr>
              <p:nvPr/>
            </p:nvSpPr>
            <p:spPr bwMode="auto">
              <a:xfrm>
                <a:off x="1743" y="2631"/>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64</a:t>
                </a:r>
                <a:endParaRPr lang="en-US" smtClean="0">
                  <a:solidFill>
                    <a:prstClr val="black"/>
                  </a:solidFill>
                  <a:latin typeface="Arial" pitchFamily="34" charset="0"/>
                  <a:cs typeface="Arial" pitchFamily="34" charset="0"/>
                </a:endParaRPr>
              </a:p>
            </p:txBody>
          </p:sp>
          <p:sp>
            <p:nvSpPr>
              <p:cNvPr id="1869" name="Rectangle 845"/>
              <p:cNvSpPr>
                <a:spLocks noChangeArrowheads="1"/>
              </p:cNvSpPr>
              <p:nvPr/>
            </p:nvSpPr>
            <p:spPr bwMode="auto">
              <a:xfrm>
                <a:off x="1865"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0" name="Rectangle 846"/>
              <p:cNvSpPr>
                <a:spLocks noChangeArrowheads="1"/>
              </p:cNvSpPr>
              <p:nvPr/>
            </p:nvSpPr>
            <p:spPr bwMode="auto">
              <a:xfrm>
                <a:off x="2228" y="2631"/>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256</a:t>
                </a:r>
                <a:endParaRPr lang="en-US" smtClean="0">
                  <a:solidFill>
                    <a:prstClr val="black"/>
                  </a:solidFill>
                  <a:latin typeface="Arial" pitchFamily="34" charset="0"/>
                  <a:cs typeface="Arial" pitchFamily="34" charset="0"/>
                </a:endParaRPr>
              </a:p>
            </p:txBody>
          </p:sp>
          <p:sp>
            <p:nvSpPr>
              <p:cNvPr id="1871" name="Rectangle 847"/>
              <p:cNvSpPr>
                <a:spLocks noChangeArrowheads="1"/>
              </p:cNvSpPr>
              <p:nvPr/>
            </p:nvSpPr>
            <p:spPr bwMode="auto">
              <a:xfrm>
                <a:off x="2410"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2" name="Rectangle 848"/>
              <p:cNvSpPr>
                <a:spLocks noChangeArrowheads="1"/>
              </p:cNvSpPr>
              <p:nvPr/>
            </p:nvSpPr>
            <p:spPr bwMode="auto">
              <a:xfrm>
                <a:off x="2895" y="2631"/>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a:t>
                </a:r>
                <a:endParaRPr lang="en-US" smtClean="0">
                  <a:solidFill>
                    <a:prstClr val="black"/>
                  </a:solidFill>
                  <a:latin typeface="Arial" pitchFamily="34" charset="0"/>
                  <a:cs typeface="Arial" pitchFamily="34" charset="0"/>
                </a:endParaRPr>
              </a:p>
            </p:txBody>
          </p:sp>
          <p:sp>
            <p:nvSpPr>
              <p:cNvPr id="1873" name="Rectangle 849"/>
              <p:cNvSpPr>
                <a:spLocks noChangeArrowheads="1"/>
              </p:cNvSpPr>
              <p:nvPr/>
            </p:nvSpPr>
            <p:spPr bwMode="auto">
              <a:xfrm>
                <a:off x="2955"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4" name="Rectangle 850"/>
              <p:cNvSpPr>
                <a:spLocks noChangeArrowheads="1"/>
              </p:cNvSpPr>
              <p:nvPr/>
            </p:nvSpPr>
            <p:spPr bwMode="auto">
              <a:xfrm>
                <a:off x="3373" y="2631"/>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768</a:t>
                </a:r>
                <a:endParaRPr lang="en-US" smtClean="0">
                  <a:solidFill>
                    <a:prstClr val="black"/>
                  </a:solidFill>
                  <a:latin typeface="Arial" pitchFamily="34" charset="0"/>
                  <a:cs typeface="Arial" pitchFamily="34" charset="0"/>
                </a:endParaRPr>
              </a:p>
            </p:txBody>
          </p:sp>
          <p:sp>
            <p:nvSpPr>
              <p:cNvPr id="1875" name="Rectangle 851"/>
              <p:cNvSpPr>
                <a:spLocks noChangeArrowheads="1"/>
              </p:cNvSpPr>
              <p:nvPr/>
            </p:nvSpPr>
            <p:spPr bwMode="auto">
              <a:xfrm>
                <a:off x="3555"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6" name="Rectangle 852"/>
              <p:cNvSpPr>
                <a:spLocks noChangeArrowheads="1"/>
              </p:cNvSpPr>
              <p:nvPr/>
            </p:nvSpPr>
            <p:spPr bwMode="auto">
              <a:xfrm>
                <a:off x="4094" y="2631"/>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5</a:t>
                </a:r>
                <a:endParaRPr lang="en-US" smtClean="0">
                  <a:solidFill>
                    <a:prstClr val="black"/>
                  </a:solidFill>
                  <a:latin typeface="Arial" pitchFamily="34" charset="0"/>
                  <a:cs typeface="Arial" pitchFamily="34" charset="0"/>
                </a:endParaRPr>
              </a:p>
            </p:txBody>
          </p:sp>
          <p:sp>
            <p:nvSpPr>
              <p:cNvPr id="1877" name="Rectangle 853"/>
              <p:cNvSpPr>
                <a:spLocks noChangeArrowheads="1"/>
              </p:cNvSpPr>
              <p:nvPr/>
            </p:nvSpPr>
            <p:spPr bwMode="auto">
              <a:xfrm>
                <a:off x="4154"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78" name="Rectangle 854"/>
              <p:cNvSpPr>
                <a:spLocks noChangeArrowheads="1"/>
              </p:cNvSpPr>
              <p:nvPr/>
            </p:nvSpPr>
            <p:spPr bwMode="auto">
              <a:xfrm>
                <a:off x="4751" y="2631"/>
                <a:ext cx="28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NFS</a:t>
                </a:r>
                <a:endParaRPr lang="en-US" smtClean="0">
                  <a:solidFill>
                    <a:prstClr val="black"/>
                  </a:solidFill>
                  <a:latin typeface="Arial" pitchFamily="34" charset="0"/>
                  <a:cs typeface="Arial" pitchFamily="34" charset="0"/>
                </a:endParaRPr>
              </a:p>
            </p:txBody>
          </p:sp>
          <p:sp>
            <p:nvSpPr>
              <p:cNvPr id="1879" name="Rectangle 855"/>
              <p:cNvSpPr>
                <a:spLocks noChangeArrowheads="1"/>
              </p:cNvSpPr>
              <p:nvPr/>
            </p:nvSpPr>
            <p:spPr bwMode="auto">
              <a:xfrm>
                <a:off x="4974" y="2631"/>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80" name="Rectangle 856"/>
              <p:cNvSpPr>
                <a:spLocks noChangeArrowheads="1"/>
              </p:cNvSpPr>
              <p:nvPr/>
            </p:nvSpPr>
            <p:spPr bwMode="auto">
              <a:xfrm>
                <a:off x="5381" y="2624"/>
                <a:ext cx="21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UF</a:t>
                </a:r>
                <a:endParaRPr lang="en-US" smtClean="0">
                  <a:solidFill>
                    <a:prstClr val="black"/>
                  </a:solidFill>
                  <a:latin typeface="Arial" pitchFamily="34" charset="0"/>
                  <a:cs typeface="Arial" pitchFamily="34" charset="0"/>
                </a:endParaRPr>
              </a:p>
            </p:txBody>
          </p:sp>
          <p:sp>
            <p:nvSpPr>
              <p:cNvPr id="1881" name="Rectangle 857"/>
              <p:cNvSpPr>
                <a:spLocks noChangeArrowheads="1"/>
              </p:cNvSpPr>
              <p:nvPr/>
            </p:nvSpPr>
            <p:spPr bwMode="auto">
              <a:xfrm>
                <a:off x="5536" y="2624"/>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882" name="Rectangle 858"/>
              <p:cNvSpPr>
                <a:spLocks noChangeArrowheads="1"/>
              </p:cNvSpPr>
              <p:nvPr/>
            </p:nvSpPr>
            <p:spPr bwMode="auto">
              <a:xfrm>
                <a:off x="0" y="2615"/>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3" name="Line 859"/>
              <p:cNvSpPr>
                <a:spLocks noChangeShapeType="1"/>
              </p:cNvSpPr>
              <p:nvPr/>
            </p:nvSpPr>
            <p:spPr bwMode="auto">
              <a:xfrm>
                <a:off x="0" y="261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4" name="Line 860"/>
              <p:cNvSpPr>
                <a:spLocks noChangeShapeType="1"/>
              </p:cNvSpPr>
              <p:nvPr/>
            </p:nvSpPr>
            <p:spPr bwMode="auto">
              <a:xfrm>
                <a:off x="0" y="261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5" name="Rectangle 861"/>
              <p:cNvSpPr>
                <a:spLocks noChangeArrowheads="1"/>
              </p:cNvSpPr>
              <p:nvPr/>
            </p:nvSpPr>
            <p:spPr bwMode="auto">
              <a:xfrm>
                <a:off x="6" y="2615"/>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6" name="Line 862"/>
              <p:cNvSpPr>
                <a:spLocks noChangeShapeType="1"/>
              </p:cNvSpPr>
              <p:nvPr/>
            </p:nvSpPr>
            <p:spPr bwMode="auto">
              <a:xfrm>
                <a:off x="6" y="2615"/>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7" name="Rectangle 863"/>
              <p:cNvSpPr>
                <a:spLocks noChangeArrowheads="1"/>
              </p:cNvSpPr>
              <p:nvPr/>
            </p:nvSpPr>
            <p:spPr bwMode="auto">
              <a:xfrm>
                <a:off x="1480"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8" name="Line 864"/>
              <p:cNvSpPr>
                <a:spLocks noChangeShapeType="1"/>
              </p:cNvSpPr>
              <p:nvPr/>
            </p:nvSpPr>
            <p:spPr bwMode="auto">
              <a:xfrm>
                <a:off x="1480"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9" name="Line 865"/>
              <p:cNvSpPr>
                <a:spLocks noChangeShapeType="1"/>
              </p:cNvSpPr>
              <p:nvPr/>
            </p:nvSpPr>
            <p:spPr bwMode="auto">
              <a:xfrm>
                <a:off x="1480"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0" name="Rectangle 866"/>
              <p:cNvSpPr>
                <a:spLocks noChangeArrowheads="1"/>
              </p:cNvSpPr>
              <p:nvPr/>
            </p:nvSpPr>
            <p:spPr bwMode="auto">
              <a:xfrm>
                <a:off x="1486" y="2615"/>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1" name="Line 867"/>
              <p:cNvSpPr>
                <a:spLocks noChangeShapeType="1"/>
              </p:cNvSpPr>
              <p:nvPr/>
            </p:nvSpPr>
            <p:spPr bwMode="auto">
              <a:xfrm>
                <a:off x="1486" y="2615"/>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2" name="Rectangle 868"/>
              <p:cNvSpPr>
                <a:spLocks noChangeArrowheads="1"/>
              </p:cNvSpPr>
              <p:nvPr/>
            </p:nvSpPr>
            <p:spPr bwMode="auto">
              <a:xfrm>
                <a:off x="2025"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3" name="Line 869"/>
              <p:cNvSpPr>
                <a:spLocks noChangeShapeType="1"/>
              </p:cNvSpPr>
              <p:nvPr/>
            </p:nvSpPr>
            <p:spPr bwMode="auto">
              <a:xfrm>
                <a:off x="2025"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4" name="Line 870"/>
              <p:cNvSpPr>
                <a:spLocks noChangeShapeType="1"/>
              </p:cNvSpPr>
              <p:nvPr/>
            </p:nvSpPr>
            <p:spPr bwMode="auto">
              <a:xfrm>
                <a:off x="2025"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5" name="Rectangle 871"/>
              <p:cNvSpPr>
                <a:spLocks noChangeArrowheads="1"/>
              </p:cNvSpPr>
              <p:nvPr/>
            </p:nvSpPr>
            <p:spPr bwMode="auto">
              <a:xfrm>
                <a:off x="2031" y="2615"/>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6" name="Line 872"/>
              <p:cNvSpPr>
                <a:spLocks noChangeShapeType="1"/>
              </p:cNvSpPr>
              <p:nvPr/>
            </p:nvSpPr>
            <p:spPr bwMode="auto">
              <a:xfrm>
                <a:off x="2031" y="2615"/>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7" name="Rectangle 873"/>
              <p:cNvSpPr>
                <a:spLocks noChangeArrowheads="1"/>
              </p:cNvSpPr>
              <p:nvPr/>
            </p:nvSpPr>
            <p:spPr bwMode="auto">
              <a:xfrm>
                <a:off x="2516"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8" name="Line 874"/>
              <p:cNvSpPr>
                <a:spLocks noChangeShapeType="1"/>
              </p:cNvSpPr>
              <p:nvPr/>
            </p:nvSpPr>
            <p:spPr bwMode="auto">
              <a:xfrm>
                <a:off x="2516"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9" name="Line 875"/>
              <p:cNvSpPr>
                <a:spLocks noChangeShapeType="1"/>
              </p:cNvSpPr>
              <p:nvPr/>
            </p:nvSpPr>
            <p:spPr bwMode="auto">
              <a:xfrm>
                <a:off x="2516"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0" name="Rectangle 876"/>
              <p:cNvSpPr>
                <a:spLocks noChangeArrowheads="1"/>
              </p:cNvSpPr>
              <p:nvPr/>
            </p:nvSpPr>
            <p:spPr bwMode="auto">
              <a:xfrm>
                <a:off x="2522" y="261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1" name="Line 877"/>
              <p:cNvSpPr>
                <a:spLocks noChangeShapeType="1"/>
              </p:cNvSpPr>
              <p:nvPr/>
            </p:nvSpPr>
            <p:spPr bwMode="auto">
              <a:xfrm>
                <a:off x="2522" y="261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2" name="Rectangle 878"/>
              <p:cNvSpPr>
                <a:spLocks noChangeArrowheads="1"/>
              </p:cNvSpPr>
              <p:nvPr/>
            </p:nvSpPr>
            <p:spPr bwMode="auto">
              <a:xfrm>
                <a:off x="3116" y="2615"/>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3" name="Line 879"/>
              <p:cNvSpPr>
                <a:spLocks noChangeShapeType="1"/>
              </p:cNvSpPr>
              <p:nvPr/>
            </p:nvSpPr>
            <p:spPr bwMode="auto">
              <a:xfrm>
                <a:off x="3116" y="2615"/>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4" name="Line 880"/>
              <p:cNvSpPr>
                <a:spLocks noChangeShapeType="1"/>
              </p:cNvSpPr>
              <p:nvPr/>
            </p:nvSpPr>
            <p:spPr bwMode="auto">
              <a:xfrm>
                <a:off x="3116"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5" name="Rectangle 881"/>
              <p:cNvSpPr>
                <a:spLocks noChangeArrowheads="1"/>
              </p:cNvSpPr>
              <p:nvPr/>
            </p:nvSpPr>
            <p:spPr bwMode="auto">
              <a:xfrm>
                <a:off x="3121" y="2615"/>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6" name="Line 882"/>
              <p:cNvSpPr>
                <a:spLocks noChangeShapeType="1"/>
              </p:cNvSpPr>
              <p:nvPr/>
            </p:nvSpPr>
            <p:spPr bwMode="auto">
              <a:xfrm>
                <a:off x="3121" y="2615"/>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7" name="Rectangle 883"/>
              <p:cNvSpPr>
                <a:spLocks noChangeArrowheads="1"/>
              </p:cNvSpPr>
              <p:nvPr/>
            </p:nvSpPr>
            <p:spPr bwMode="auto">
              <a:xfrm>
                <a:off x="3715"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8" name="Line 884"/>
              <p:cNvSpPr>
                <a:spLocks noChangeShapeType="1"/>
              </p:cNvSpPr>
              <p:nvPr/>
            </p:nvSpPr>
            <p:spPr bwMode="auto">
              <a:xfrm>
                <a:off x="3715"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9" name="Line 885"/>
              <p:cNvSpPr>
                <a:spLocks noChangeShapeType="1"/>
              </p:cNvSpPr>
              <p:nvPr/>
            </p:nvSpPr>
            <p:spPr bwMode="auto">
              <a:xfrm>
                <a:off x="3715"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0" name="Rectangle 886"/>
              <p:cNvSpPr>
                <a:spLocks noChangeArrowheads="1"/>
              </p:cNvSpPr>
              <p:nvPr/>
            </p:nvSpPr>
            <p:spPr bwMode="auto">
              <a:xfrm>
                <a:off x="3721" y="261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1" name="Line 887"/>
              <p:cNvSpPr>
                <a:spLocks noChangeShapeType="1"/>
              </p:cNvSpPr>
              <p:nvPr/>
            </p:nvSpPr>
            <p:spPr bwMode="auto">
              <a:xfrm>
                <a:off x="3721" y="261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2" name="Rectangle 888"/>
              <p:cNvSpPr>
                <a:spLocks noChangeArrowheads="1"/>
              </p:cNvSpPr>
              <p:nvPr/>
            </p:nvSpPr>
            <p:spPr bwMode="auto">
              <a:xfrm>
                <a:off x="4478"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3" name="Line 889"/>
              <p:cNvSpPr>
                <a:spLocks noChangeShapeType="1"/>
              </p:cNvSpPr>
              <p:nvPr/>
            </p:nvSpPr>
            <p:spPr bwMode="auto">
              <a:xfrm>
                <a:off x="4478"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4" name="Line 890"/>
              <p:cNvSpPr>
                <a:spLocks noChangeShapeType="1"/>
              </p:cNvSpPr>
              <p:nvPr/>
            </p:nvSpPr>
            <p:spPr bwMode="auto">
              <a:xfrm>
                <a:off x="4478"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5" name="Rectangle 891"/>
              <p:cNvSpPr>
                <a:spLocks noChangeArrowheads="1"/>
              </p:cNvSpPr>
              <p:nvPr/>
            </p:nvSpPr>
            <p:spPr bwMode="auto">
              <a:xfrm>
                <a:off x="4484" y="2615"/>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6" name="Line 892"/>
              <p:cNvSpPr>
                <a:spLocks noChangeShapeType="1"/>
              </p:cNvSpPr>
              <p:nvPr/>
            </p:nvSpPr>
            <p:spPr bwMode="auto">
              <a:xfrm>
                <a:off x="4484" y="2615"/>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7" name="Rectangle 893"/>
              <p:cNvSpPr>
                <a:spLocks noChangeArrowheads="1"/>
              </p:cNvSpPr>
              <p:nvPr/>
            </p:nvSpPr>
            <p:spPr bwMode="auto">
              <a:xfrm>
                <a:off x="5241" y="2615"/>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8" name="Line 894"/>
              <p:cNvSpPr>
                <a:spLocks noChangeShapeType="1"/>
              </p:cNvSpPr>
              <p:nvPr/>
            </p:nvSpPr>
            <p:spPr bwMode="auto">
              <a:xfrm>
                <a:off x="5241" y="2615"/>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9" name="Line 895"/>
              <p:cNvSpPr>
                <a:spLocks noChangeShapeType="1"/>
              </p:cNvSpPr>
              <p:nvPr/>
            </p:nvSpPr>
            <p:spPr bwMode="auto">
              <a:xfrm>
                <a:off x="5241" y="2615"/>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0" name="Rectangle 896"/>
              <p:cNvSpPr>
                <a:spLocks noChangeArrowheads="1"/>
              </p:cNvSpPr>
              <p:nvPr/>
            </p:nvSpPr>
            <p:spPr bwMode="auto">
              <a:xfrm>
                <a:off x="5247" y="2615"/>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1" name="Line 897"/>
              <p:cNvSpPr>
                <a:spLocks noChangeShapeType="1"/>
              </p:cNvSpPr>
              <p:nvPr/>
            </p:nvSpPr>
            <p:spPr bwMode="auto">
              <a:xfrm>
                <a:off x="5247" y="2615"/>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2" name="Rectangle 898"/>
              <p:cNvSpPr>
                <a:spLocks noChangeArrowheads="1"/>
              </p:cNvSpPr>
              <p:nvPr/>
            </p:nvSpPr>
            <p:spPr bwMode="auto">
              <a:xfrm>
                <a:off x="5669" y="2615"/>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3" name="Line 899"/>
              <p:cNvSpPr>
                <a:spLocks noChangeShapeType="1"/>
              </p:cNvSpPr>
              <p:nvPr/>
            </p:nvSpPr>
            <p:spPr bwMode="auto">
              <a:xfrm>
                <a:off x="5669" y="261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4" name="Line 900"/>
              <p:cNvSpPr>
                <a:spLocks noChangeShapeType="1"/>
              </p:cNvSpPr>
              <p:nvPr/>
            </p:nvSpPr>
            <p:spPr bwMode="auto">
              <a:xfrm>
                <a:off x="5669" y="261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5" name="Rectangle 901"/>
              <p:cNvSpPr>
                <a:spLocks noChangeArrowheads="1"/>
              </p:cNvSpPr>
              <p:nvPr/>
            </p:nvSpPr>
            <p:spPr bwMode="auto">
              <a:xfrm>
                <a:off x="0" y="2621"/>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6" name="Line 902"/>
              <p:cNvSpPr>
                <a:spLocks noChangeShapeType="1"/>
              </p:cNvSpPr>
              <p:nvPr/>
            </p:nvSpPr>
            <p:spPr bwMode="auto">
              <a:xfrm>
                <a:off x="0" y="262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7" name="Rectangle 903"/>
              <p:cNvSpPr>
                <a:spLocks noChangeArrowheads="1"/>
              </p:cNvSpPr>
              <p:nvPr/>
            </p:nvSpPr>
            <p:spPr bwMode="auto">
              <a:xfrm>
                <a:off x="1480"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8" name="Line 904"/>
              <p:cNvSpPr>
                <a:spLocks noChangeShapeType="1"/>
              </p:cNvSpPr>
              <p:nvPr/>
            </p:nvSpPr>
            <p:spPr bwMode="auto">
              <a:xfrm>
                <a:off x="1480"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9" name="Rectangle 905"/>
              <p:cNvSpPr>
                <a:spLocks noChangeArrowheads="1"/>
              </p:cNvSpPr>
              <p:nvPr/>
            </p:nvSpPr>
            <p:spPr bwMode="auto">
              <a:xfrm>
                <a:off x="2025"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0" name="Line 906"/>
              <p:cNvSpPr>
                <a:spLocks noChangeShapeType="1"/>
              </p:cNvSpPr>
              <p:nvPr/>
            </p:nvSpPr>
            <p:spPr bwMode="auto">
              <a:xfrm>
                <a:off x="2025"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1" name="Rectangle 907"/>
              <p:cNvSpPr>
                <a:spLocks noChangeArrowheads="1"/>
              </p:cNvSpPr>
              <p:nvPr/>
            </p:nvSpPr>
            <p:spPr bwMode="auto">
              <a:xfrm>
                <a:off x="2516"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2" name="Line 908"/>
              <p:cNvSpPr>
                <a:spLocks noChangeShapeType="1"/>
              </p:cNvSpPr>
              <p:nvPr/>
            </p:nvSpPr>
            <p:spPr bwMode="auto">
              <a:xfrm>
                <a:off x="2516"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3" name="Rectangle 909"/>
              <p:cNvSpPr>
                <a:spLocks noChangeArrowheads="1"/>
              </p:cNvSpPr>
              <p:nvPr/>
            </p:nvSpPr>
            <p:spPr bwMode="auto">
              <a:xfrm>
                <a:off x="3116" y="2621"/>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4" name="Line 910"/>
              <p:cNvSpPr>
                <a:spLocks noChangeShapeType="1"/>
              </p:cNvSpPr>
              <p:nvPr/>
            </p:nvSpPr>
            <p:spPr bwMode="auto">
              <a:xfrm>
                <a:off x="3116"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5" name="Rectangle 911"/>
              <p:cNvSpPr>
                <a:spLocks noChangeArrowheads="1"/>
              </p:cNvSpPr>
              <p:nvPr/>
            </p:nvSpPr>
            <p:spPr bwMode="auto">
              <a:xfrm>
                <a:off x="3715"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6" name="Line 912"/>
              <p:cNvSpPr>
                <a:spLocks noChangeShapeType="1"/>
              </p:cNvSpPr>
              <p:nvPr/>
            </p:nvSpPr>
            <p:spPr bwMode="auto">
              <a:xfrm>
                <a:off x="3715"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7" name="Rectangle 913"/>
              <p:cNvSpPr>
                <a:spLocks noChangeArrowheads="1"/>
              </p:cNvSpPr>
              <p:nvPr/>
            </p:nvSpPr>
            <p:spPr bwMode="auto">
              <a:xfrm>
                <a:off x="4478"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8" name="Line 914"/>
              <p:cNvSpPr>
                <a:spLocks noChangeShapeType="1"/>
              </p:cNvSpPr>
              <p:nvPr/>
            </p:nvSpPr>
            <p:spPr bwMode="auto">
              <a:xfrm>
                <a:off x="4478"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9" name="Rectangle 915"/>
              <p:cNvSpPr>
                <a:spLocks noChangeArrowheads="1"/>
              </p:cNvSpPr>
              <p:nvPr/>
            </p:nvSpPr>
            <p:spPr bwMode="auto">
              <a:xfrm>
                <a:off x="5241" y="2621"/>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0" name="Line 916"/>
              <p:cNvSpPr>
                <a:spLocks noChangeShapeType="1"/>
              </p:cNvSpPr>
              <p:nvPr/>
            </p:nvSpPr>
            <p:spPr bwMode="auto">
              <a:xfrm>
                <a:off x="5241" y="2621"/>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1" name="Rectangle 917"/>
              <p:cNvSpPr>
                <a:spLocks noChangeArrowheads="1"/>
              </p:cNvSpPr>
              <p:nvPr/>
            </p:nvSpPr>
            <p:spPr bwMode="auto">
              <a:xfrm>
                <a:off x="5669" y="2621"/>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2" name="Line 918"/>
              <p:cNvSpPr>
                <a:spLocks noChangeShapeType="1"/>
              </p:cNvSpPr>
              <p:nvPr/>
            </p:nvSpPr>
            <p:spPr bwMode="auto">
              <a:xfrm>
                <a:off x="5669" y="2621"/>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3" name="Rectangle 919"/>
              <p:cNvSpPr>
                <a:spLocks noChangeArrowheads="1"/>
              </p:cNvSpPr>
              <p:nvPr/>
            </p:nvSpPr>
            <p:spPr bwMode="auto">
              <a:xfrm>
                <a:off x="12" y="2782"/>
                <a:ext cx="339"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High </a:t>
                </a:r>
                <a:endParaRPr lang="en-US" smtClean="0">
                  <a:solidFill>
                    <a:prstClr val="black"/>
                  </a:solidFill>
                  <a:latin typeface="Arial" pitchFamily="34" charset="0"/>
                  <a:cs typeface="Arial" pitchFamily="34" charset="0"/>
                </a:endParaRPr>
              </a:p>
            </p:txBody>
          </p:sp>
          <p:sp>
            <p:nvSpPr>
              <p:cNvPr id="1944" name="Rectangle 920"/>
              <p:cNvSpPr>
                <a:spLocks noChangeArrowheads="1"/>
              </p:cNvSpPr>
              <p:nvPr/>
            </p:nvSpPr>
            <p:spPr bwMode="auto">
              <a:xfrm>
                <a:off x="285" y="2782"/>
                <a:ext cx="106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Throughput Cluster</a:t>
                </a:r>
                <a:endParaRPr lang="en-US" smtClean="0">
                  <a:solidFill>
                    <a:prstClr val="black"/>
                  </a:solidFill>
                  <a:latin typeface="Arial" pitchFamily="34" charset="0"/>
                  <a:cs typeface="Arial" pitchFamily="34" charset="0"/>
                </a:endParaRPr>
              </a:p>
            </p:txBody>
          </p:sp>
          <p:sp>
            <p:nvSpPr>
              <p:cNvPr id="1945" name="Rectangle 921"/>
              <p:cNvSpPr>
                <a:spLocks noChangeArrowheads="1"/>
              </p:cNvSpPr>
              <p:nvPr/>
            </p:nvSpPr>
            <p:spPr bwMode="auto">
              <a:xfrm>
                <a:off x="1236"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46" name="Rectangle 922"/>
              <p:cNvSpPr>
                <a:spLocks noChangeArrowheads="1"/>
              </p:cNvSpPr>
              <p:nvPr/>
            </p:nvSpPr>
            <p:spPr bwMode="auto">
              <a:xfrm>
                <a:off x="1683" y="278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192</a:t>
                </a:r>
                <a:endParaRPr lang="en-US" smtClean="0">
                  <a:solidFill>
                    <a:prstClr val="black"/>
                  </a:solidFill>
                  <a:latin typeface="Arial" pitchFamily="34" charset="0"/>
                  <a:cs typeface="Arial" pitchFamily="34" charset="0"/>
                </a:endParaRPr>
              </a:p>
            </p:txBody>
          </p:sp>
          <p:sp>
            <p:nvSpPr>
              <p:cNvPr id="1947" name="Rectangle 923"/>
              <p:cNvSpPr>
                <a:spLocks noChangeArrowheads="1"/>
              </p:cNvSpPr>
              <p:nvPr/>
            </p:nvSpPr>
            <p:spPr bwMode="auto">
              <a:xfrm>
                <a:off x="1865"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48" name="Rectangle 924"/>
              <p:cNvSpPr>
                <a:spLocks noChangeArrowheads="1"/>
              </p:cNvSpPr>
              <p:nvPr/>
            </p:nvSpPr>
            <p:spPr bwMode="auto">
              <a:xfrm>
                <a:off x="2228" y="278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384</a:t>
                </a:r>
                <a:endParaRPr lang="en-US" smtClean="0">
                  <a:solidFill>
                    <a:prstClr val="black"/>
                  </a:solidFill>
                  <a:latin typeface="Arial" pitchFamily="34" charset="0"/>
                  <a:cs typeface="Arial" pitchFamily="34" charset="0"/>
                </a:endParaRPr>
              </a:p>
            </p:txBody>
          </p:sp>
          <p:sp>
            <p:nvSpPr>
              <p:cNvPr id="1949" name="Rectangle 925"/>
              <p:cNvSpPr>
                <a:spLocks noChangeArrowheads="1"/>
              </p:cNvSpPr>
              <p:nvPr/>
            </p:nvSpPr>
            <p:spPr bwMode="auto">
              <a:xfrm>
                <a:off x="2410"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0" name="Rectangle 926"/>
              <p:cNvSpPr>
                <a:spLocks noChangeArrowheads="1"/>
              </p:cNvSpPr>
              <p:nvPr/>
            </p:nvSpPr>
            <p:spPr bwMode="auto">
              <a:xfrm>
                <a:off x="2895" y="2782"/>
                <a:ext cx="116"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4</a:t>
                </a:r>
                <a:endParaRPr lang="en-US" smtClean="0">
                  <a:solidFill>
                    <a:prstClr val="black"/>
                  </a:solidFill>
                  <a:latin typeface="Arial" pitchFamily="34" charset="0"/>
                  <a:cs typeface="Arial" pitchFamily="34" charset="0"/>
                </a:endParaRPr>
              </a:p>
            </p:txBody>
          </p:sp>
          <p:sp>
            <p:nvSpPr>
              <p:cNvPr id="1951" name="Rectangle 927"/>
              <p:cNvSpPr>
                <a:spLocks noChangeArrowheads="1"/>
              </p:cNvSpPr>
              <p:nvPr/>
            </p:nvSpPr>
            <p:spPr bwMode="auto">
              <a:xfrm>
                <a:off x="2955"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2" name="Rectangle 928"/>
              <p:cNvSpPr>
                <a:spLocks noChangeArrowheads="1"/>
              </p:cNvSpPr>
              <p:nvPr/>
            </p:nvSpPr>
            <p:spPr bwMode="auto">
              <a:xfrm>
                <a:off x="3373" y="2782"/>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192</a:t>
                </a:r>
                <a:endParaRPr lang="en-US" smtClean="0">
                  <a:solidFill>
                    <a:prstClr val="black"/>
                  </a:solidFill>
                  <a:latin typeface="Arial" pitchFamily="34" charset="0"/>
                  <a:cs typeface="Arial" pitchFamily="34" charset="0"/>
                </a:endParaRPr>
              </a:p>
            </p:txBody>
          </p:sp>
          <p:sp>
            <p:nvSpPr>
              <p:cNvPr id="1953" name="Rectangle 929"/>
              <p:cNvSpPr>
                <a:spLocks noChangeArrowheads="1"/>
              </p:cNvSpPr>
              <p:nvPr/>
            </p:nvSpPr>
            <p:spPr bwMode="auto">
              <a:xfrm>
                <a:off x="3555"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4" name="Rectangle 930"/>
              <p:cNvSpPr>
                <a:spLocks noChangeArrowheads="1"/>
              </p:cNvSpPr>
              <p:nvPr/>
            </p:nvSpPr>
            <p:spPr bwMode="auto">
              <a:xfrm>
                <a:off x="4154"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5" name="Rectangle 931"/>
              <p:cNvSpPr>
                <a:spLocks noChangeArrowheads="1"/>
              </p:cNvSpPr>
              <p:nvPr/>
            </p:nvSpPr>
            <p:spPr bwMode="auto">
              <a:xfrm>
                <a:off x="4863" y="2782"/>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6" name="Rectangle 932"/>
              <p:cNvSpPr>
                <a:spLocks noChangeArrowheads="1"/>
              </p:cNvSpPr>
              <p:nvPr/>
            </p:nvSpPr>
            <p:spPr bwMode="auto">
              <a:xfrm>
                <a:off x="5381" y="2776"/>
                <a:ext cx="21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PU</a:t>
                </a:r>
                <a:endParaRPr lang="en-US" smtClean="0">
                  <a:solidFill>
                    <a:prstClr val="black"/>
                  </a:solidFill>
                  <a:latin typeface="Arial" pitchFamily="34" charset="0"/>
                  <a:cs typeface="Arial" pitchFamily="34" charset="0"/>
                </a:endParaRPr>
              </a:p>
            </p:txBody>
          </p:sp>
          <p:sp>
            <p:nvSpPr>
              <p:cNvPr id="1957" name="Rectangle 933"/>
              <p:cNvSpPr>
                <a:spLocks noChangeArrowheads="1"/>
              </p:cNvSpPr>
              <p:nvPr/>
            </p:nvSpPr>
            <p:spPr bwMode="auto">
              <a:xfrm>
                <a:off x="5536" y="2776"/>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1958" name="Rectangle 934"/>
              <p:cNvSpPr>
                <a:spLocks noChangeArrowheads="1"/>
              </p:cNvSpPr>
              <p:nvPr/>
            </p:nvSpPr>
            <p:spPr bwMode="auto">
              <a:xfrm>
                <a:off x="0" y="2767"/>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9" name="Line 935"/>
              <p:cNvSpPr>
                <a:spLocks noChangeShapeType="1"/>
              </p:cNvSpPr>
              <p:nvPr/>
            </p:nvSpPr>
            <p:spPr bwMode="auto">
              <a:xfrm>
                <a:off x="0" y="276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0" name="Line 936"/>
              <p:cNvSpPr>
                <a:spLocks noChangeShapeType="1"/>
              </p:cNvSpPr>
              <p:nvPr/>
            </p:nvSpPr>
            <p:spPr bwMode="auto">
              <a:xfrm>
                <a:off x="0" y="276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1" name="Rectangle 937"/>
              <p:cNvSpPr>
                <a:spLocks noChangeArrowheads="1"/>
              </p:cNvSpPr>
              <p:nvPr/>
            </p:nvSpPr>
            <p:spPr bwMode="auto">
              <a:xfrm>
                <a:off x="6" y="2767"/>
                <a:ext cx="147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2" name="Line 938"/>
              <p:cNvSpPr>
                <a:spLocks noChangeShapeType="1"/>
              </p:cNvSpPr>
              <p:nvPr/>
            </p:nvSpPr>
            <p:spPr bwMode="auto">
              <a:xfrm>
                <a:off x="6" y="2767"/>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3" name="Rectangle 939"/>
              <p:cNvSpPr>
                <a:spLocks noChangeArrowheads="1"/>
              </p:cNvSpPr>
              <p:nvPr/>
            </p:nvSpPr>
            <p:spPr bwMode="auto">
              <a:xfrm>
                <a:off x="1480"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4" name="Line 940"/>
              <p:cNvSpPr>
                <a:spLocks noChangeShapeType="1"/>
              </p:cNvSpPr>
              <p:nvPr/>
            </p:nvSpPr>
            <p:spPr bwMode="auto">
              <a:xfrm>
                <a:off x="1480"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5" name="Line 941"/>
              <p:cNvSpPr>
                <a:spLocks noChangeShapeType="1"/>
              </p:cNvSpPr>
              <p:nvPr/>
            </p:nvSpPr>
            <p:spPr bwMode="auto">
              <a:xfrm>
                <a:off x="1480"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6" name="Rectangle 942"/>
              <p:cNvSpPr>
                <a:spLocks noChangeArrowheads="1"/>
              </p:cNvSpPr>
              <p:nvPr/>
            </p:nvSpPr>
            <p:spPr bwMode="auto">
              <a:xfrm>
                <a:off x="1486" y="2767"/>
                <a:ext cx="539"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7" name="Line 943"/>
              <p:cNvSpPr>
                <a:spLocks noChangeShapeType="1"/>
              </p:cNvSpPr>
              <p:nvPr/>
            </p:nvSpPr>
            <p:spPr bwMode="auto">
              <a:xfrm>
                <a:off x="1486" y="2767"/>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8" name="Rectangle 944"/>
              <p:cNvSpPr>
                <a:spLocks noChangeArrowheads="1"/>
              </p:cNvSpPr>
              <p:nvPr/>
            </p:nvSpPr>
            <p:spPr bwMode="auto">
              <a:xfrm>
                <a:off x="2025"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9" name="Line 945"/>
              <p:cNvSpPr>
                <a:spLocks noChangeShapeType="1"/>
              </p:cNvSpPr>
              <p:nvPr/>
            </p:nvSpPr>
            <p:spPr bwMode="auto">
              <a:xfrm>
                <a:off x="2025"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0" name="Line 946"/>
              <p:cNvSpPr>
                <a:spLocks noChangeShapeType="1"/>
              </p:cNvSpPr>
              <p:nvPr/>
            </p:nvSpPr>
            <p:spPr bwMode="auto">
              <a:xfrm>
                <a:off x="2025"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1" name="Rectangle 947"/>
              <p:cNvSpPr>
                <a:spLocks noChangeArrowheads="1"/>
              </p:cNvSpPr>
              <p:nvPr/>
            </p:nvSpPr>
            <p:spPr bwMode="auto">
              <a:xfrm>
                <a:off x="2031" y="2767"/>
                <a:ext cx="48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2" name="Line 948"/>
              <p:cNvSpPr>
                <a:spLocks noChangeShapeType="1"/>
              </p:cNvSpPr>
              <p:nvPr/>
            </p:nvSpPr>
            <p:spPr bwMode="auto">
              <a:xfrm>
                <a:off x="2031" y="2767"/>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3" name="Rectangle 949"/>
              <p:cNvSpPr>
                <a:spLocks noChangeArrowheads="1"/>
              </p:cNvSpPr>
              <p:nvPr/>
            </p:nvSpPr>
            <p:spPr bwMode="auto">
              <a:xfrm>
                <a:off x="2516"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4" name="Line 950"/>
              <p:cNvSpPr>
                <a:spLocks noChangeShapeType="1"/>
              </p:cNvSpPr>
              <p:nvPr/>
            </p:nvSpPr>
            <p:spPr bwMode="auto">
              <a:xfrm>
                <a:off x="2516"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5" name="Line 951"/>
              <p:cNvSpPr>
                <a:spLocks noChangeShapeType="1"/>
              </p:cNvSpPr>
              <p:nvPr/>
            </p:nvSpPr>
            <p:spPr bwMode="auto">
              <a:xfrm>
                <a:off x="2516"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6" name="Rectangle 952"/>
              <p:cNvSpPr>
                <a:spLocks noChangeArrowheads="1"/>
              </p:cNvSpPr>
              <p:nvPr/>
            </p:nvSpPr>
            <p:spPr bwMode="auto">
              <a:xfrm>
                <a:off x="2522" y="276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7" name="Line 953"/>
              <p:cNvSpPr>
                <a:spLocks noChangeShapeType="1"/>
              </p:cNvSpPr>
              <p:nvPr/>
            </p:nvSpPr>
            <p:spPr bwMode="auto">
              <a:xfrm>
                <a:off x="2522" y="276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8" name="Rectangle 954"/>
              <p:cNvSpPr>
                <a:spLocks noChangeArrowheads="1"/>
              </p:cNvSpPr>
              <p:nvPr/>
            </p:nvSpPr>
            <p:spPr bwMode="auto">
              <a:xfrm>
                <a:off x="3116" y="2767"/>
                <a:ext cx="5"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9" name="Line 955"/>
              <p:cNvSpPr>
                <a:spLocks noChangeShapeType="1"/>
              </p:cNvSpPr>
              <p:nvPr/>
            </p:nvSpPr>
            <p:spPr bwMode="auto">
              <a:xfrm>
                <a:off x="3116" y="2767"/>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0" name="Line 956"/>
              <p:cNvSpPr>
                <a:spLocks noChangeShapeType="1"/>
              </p:cNvSpPr>
              <p:nvPr/>
            </p:nvSpPr>
            <p:spPr bwMode="auto">
              <a:xfrm>
                <a:off x="3116"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1" name="Rectangle 957"/>
              <p:cNvSpPr>
                <a:spLocks noChangeArrowheads="1"/>
              </p:cNvSpPr>
              <p:nvPr/>
            </p:nvSpPr>
            <p:spPr bwMode="auto">
              <a:xfrm>
                <a:off x="3121" y="2767"/>
                <a:ext cx="594"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2" name="Line 958"/>
              <p:cNvSpPr>
                <a:spLocks noChangeShapeType="1"/>
              </p:cNvSpPr>
              <p:nvPr/>
            </p:nvSpPr>
            <p:spPr bwMode="auto">
              <a:xfrm>
                <a:off x="3121" y="2767"/>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3" name="Rectangle 959"/>
              <p:cNvSpPr>
                <a:spLocks noChangeArrowheads="1"/>
              </p:cNvSpPr>
              <p:nvPr/>
            </p:nvSpPr>
            <p:spPr bwMode="auto">
              <a:xfrm>
                <a:off x="3715"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4" name="Line 960"/>
              <p:cNvSpPr>
                <a:spLocks noChangeShapeType="1"/>
              </p:cNvSpPr>
              <p:nvPr/>
            </p:nvSpPr>
            <p:spPr bwMode="auto">
              <a:xfrm>
                <a:off x="3715"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5" name="Line 961"/>
              <p:cNvSpPr>
                <a:spLocks noChangeShapeType="1"/>
              </p:cNvSpPr>
              <p:nvPr/>
            </p:nvSpPr>
            <p:spPr bwMode="auto">
              <a:xfrm>
                <a:off x="3715"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6" name="Rectangle 962"/>
              <p:cNvSpPr>
                <a:spLocks noChangeArrowheads="1"/>
              </p:cNvSpPr>
              <p:nvPr/>
            </p:nvSpPr>
            <p:spPr bwMode="auto">
              <a:xfrm>
                <a:off x="3721" y="276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7" name="Line 963"/>
              <p:cNvSpPr>
                <a:spLocks noChangeShapeType="1"/>
              </p:cNvSpPr>
              <p:nvPr/>
            </p:nvSpPr>
            <p:spPr bwMode="auto">
              <a:xfrm>
                <a:off x="3721" y="276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8" name="Rectangle 964"/>
              <p:cNvSpPr>
                <a:spLocks noChangeArrowheads="1"/>
              </p:cNvSpPr>
              <p:nvPr/>
            </p:nvSpPr>
            <p:spPr bwMode="auto">
              <a:xfrm>
                <a:off x="4478"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9" name="Line 965"/>
              <p:cNvSpPr>
                <a:spLocks noChangeShapeType="1"/>
              </p:cNvSpPr>
              <p:nvPr/>
            </p:nvSpPr>
            <p:spPr bwMode="auto">
              <a:xfrm>
                <a:off x="4478"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0" name="Line 966"/>
              <p:cNvSpPr>
                <a:spLocks noChangeShapeType="1"/>
              </p:cNvSpPr>
              <p:nvPr/>
            </p:nvSpPr>
            <p:spPr bwMode="auto">
              <a:xfrm>
                <a:off x="4478"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1" name="Rectangle 967"/>
              <p:cNvSpPr>
                <a:spLocks noChangeArrowheads="1"/>
              </p:cNvSpPr>
              <p:nvPr/>
            </p:nvSpPr>
            <p:spPr bwMode="auto">
              <a:xfrm>
                <a:off x="4484" y="2767"/>
                <a:ext cx="757"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2" name="Line 968"/>
              <p:cNvSpPr>
                <a:spLocks noChangeShapeType="1"/>
              </p:cNvSpPr>
              <p:nvPr/>
            </p:nvSpPr>
            <p:spPr bwMode="auto">
              <a:xfrm>
                <a:off x="4484" y="2767"/>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3" name="Rectangle 969"/>
              <p:cNvSpPr>
                <a:spLocks noChangeArrowheads="1"/>
              </p:cNvSpPr>
              <p:nvPr/>
            </p:nvSpPr>
            <p:spPr bwMode="auto">
              <a:xfrm>
                <a:off x="5241" y="2767"/>
                <a:ext cx="6"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4" name="Line 970"/>
              <p:cNvSpPr>
                <a:spLocks noChangeShapeType="1"/>
              </p:cNvSpPr>
              <p:nvPr/>
            </p:nvSpPr>
            <p:spPr bwMode="auto">
              <a:xfrm>
                <a:off x="5241" y="2767"/>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5" name="Line 971"/>
              <p:cNvSpPr>
                <a:spLocks noChangeShapeType="1"/>
              </p:cNvSpPr>
              <p:nvPr/>
            </p:nvSpPr>
            <p:spPr bwMode="auto">
              <a:xfrm>
                <a:off x="5241" y="2767"/>
                <a:ext cx="1" cy="5"/>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6" name="Rectangle 972"/>
              <p:cNvSpPr>
                <a:spLocks noChangeArrowheads="1"/>
              </p:cNvSpPr>
              <p:nvPr/>
            </p:nvSpPr>
            <p:spPr bwMode="auto">
              <a:xfrm>
                <a:off x="5247" y="2767"/>
                <a:ext cx="422" cy="5"/>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7" name="Line 973"/>
              <p:cNvSpPr>
                <a:spLocks noChangeShapeType="1"/>
              </p:cNvSpPr>
              <p:nvPr/>
            </p:nvSpPr>
            <p:spPr bwMode="auto">
              <a:xfrm>
                <a:off x="5247" y="2767"/>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8" name="Rectangle 974"/>
              <p:cNvSpPr>
                <a:spLocks noChangeArrowheads="1"/>
              </p:cNvSpPr>
              <p:nvPr/>
            </p:nvSpPr>
            <p:spPr bwMode="auto">
              <a:xfrm>
                <a:off x="5669" y="276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9" name="Line 975"/>
              <p:cNvSpPr>
                <a:spLocks noChangeShapeType="1"/>
              </p:cNvSpPr>
              <p:nvPr/>
            </p:nvSpPr>
            <p:spPr bwMode="auto">
              <a:xfrm>
                <a:off x="5669" y="276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0" name="Line 976"/>
              <p:cNvSpPr>
                <a:spLocks noChangeShapeType="1"/>
              </p:cNvSpPr>
              <p:nvPr/>
            </p:nvSpPr>
            <p:spPr bwMode="auto">
              <a:xfrm>
                <a:off x="5669" y="2767"/>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1" name="Rectangle 977"/>
              <p:cNvSpPr>
                <a:spLocks noChangeArrowheads="1"/>
              </p:cNvSpPr>
              <p:nvPr/>
            </p:nvSpPr>
            <p:spPr bwMode="auto">
              <a:xfrm>
                <a:off x="0" y="2772"/>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2" name="Line 978"/>
              <p:cNvSpPr>
                <a:spLocks noChangeShapeType="1"/>
              </p:cNvSpPr>
              <p:nvPr/>
            </p:nvSpPr>
            <p:spPr bwMode="auto">
              <a:xfrm>
                <a:off x="0" y="277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3" name="Rectangle 979"/>
              <p:cNvSpPr>
                <a:spLocks noChangeArrowheads="1"/>
              </p:cNvSpPr>
              <p:nvPr/>
            </p:nvSpPr>
            <p:spPr bwMode="auto">
              <a:xfrm>
                <a:off x="1480"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4" name="Line 980"/>
              <p:cNvSpPr>
                <a:spLocks noChangeShapeType="1"/>
              </p:cNvSpPr>
              <p:nvPr/>
            </p:nvSpPr>
            <p:spPr bwMode="auto">
              <a:xfrm>
                <a:off x="1480"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5" name="Rectangle 981"/>
              <p:cNvSpPr>
                <a:spLocks noChangeArrowheads="1"/>
              </p:cNvSpPr>
              <p:nvPr/>
            </p:nvSpPr>
            <p:spPr bwMode="auto">
              <a:xfrm>
                <a:off x="2025"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6" name="Line 982"/>
              <p:cNvSpPr>
                <a:spLocks noChangeShapeType="1"/>
              </p:cNvSpPr>
              <p:nvPr/>
            </p:nvSpPr>
            <p:spPr bwMode="auto">
              <a:xfrm>
                <a:off x="2025"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7" name="Rectangle 983"/>
              <p:cNvSpPr>
                <a:spLocks noChangeArrowheads="1"/>
              </p:cNvSpPr>
              <p:nvPr/>
            </p:nvSpPr>
            <p:spPr bwMode="auto">
              <a:xfrm>
                <a:off x="2516"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8" name="Line 984"/>
              <p:cNvSpPr>
                <a:spLocks noChangeShapeType="1"/>
              </p:cNvSpPr>
              <p:nvPr/>
            </p:nvSpPr>
            <p:spPr bwMode="auto">
              <a:xfrm>
                <a:off x="2516"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9" name="Rectangle 985"/>
              <p:cNvSpPr>
                <a:spLocks noChangeArrowheads="1"/>
              </p:cNvSpPr>
              <p:nvPr/>
            </p:nvSpPr>
            <p:spPr bwMode="auto">
              <a:xfrm>
                <a:off x="3116" y="2772"/>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0" name="Line 986"/>
              <p:cNvSpPr>
                <a:spLocks noChangeShapeType="1"/>
              </p:cNvSpPr>
              <p:nvPr/>
            </p:nvSpPr>
            <p:spPr bwMode="auto">
              <a:xfrm>
                <a:off x="3116"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1" name="Rectangle 987"/>
              <p:cNvSpPr>
                <a:spLocks noChangeArrowheads="1"/>
              </p:cNvSpPr>
              <p:nvPr/>
            </p:nvSpPr>
            <p:spPr bwMode="auto">
              <a:xfrm>
                <a:off x="3715"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2" name="Line 988"/>
              <p:cNvSpPr>
                <a:spLocks noChangeShapeType="1"/>
              </p:cNvSpPr>
              <p:nvPr/>
            </p:nvSpPr>
            <p:spPr bwMode="auto">
              <a:xfrm>
                <a:off x="3715"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3" name="Rectangle 989"/>
              <p:cNvSpPr>
                <a:spLocks noChangeArrowheads="1"/>
              </p:cNvSpPr>
              <p:nvPr/>
            </p:nvSpPr>
            <p:spPr bwMode="auto">
              <a:xfrm>
                <a:off x="4478"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4" name="Line 990"/>
              <p:cNvSpPr>
                <a:spLocks noChangeShapeType="1"/>
              </p:cNvSpPr>
              <p:nvPr/>
            </p:nvSpPr>
            <p:spPr bwMode="auto">
              <a:xfrm>
                <a:off x="4478"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5" name="Rectangle 991"/>
              <p:cNvSpPr>
                <a:spLocks noChangeArrowheads="1"/>
              </p:cNvSpPr>
              <p:nvPr/>
            </p:nvSpPr>
            <p:spPr bwMode="auto">
              <a:xfrm>
                <a:off x="5241" y="2772"/>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6" name="Line 992"/>
              <p:cNvSpPr>
                <a:spLocks noChangeShapeType="1"/>
              </p:cNvSpPr>
              <p:nvPr/>
            </p:nvSpPr>
            <p:spPr bwMode="auto">
              <a:xfrm>
                <a:off x="5241" y="2772"/>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7" name="Rectangle 993"/>
              <p:cNvSpPr>
                <a:spLocks noChangeArrowheads="1"/>
              </p:cNvSpPr>
              <p:nvPr/>
            </p:nvSpPr>
            <p:spPr bwMode="auto">
              <a:xfrm>
                <a:off x="5669" y="2772"/>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8" name="Line 994"/>
              <p:cNvSpPr>
                <a:spLocks noChangeShapeType="1"/>
              </p:cNvSpPr>
              <p:nvPr/>
            </p:nvSpPr>
            <p:spPr bwMode="auto">
              <a:xfrm>
                <a:off x="5669" y="2772"/>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9" name="Rectangle 995"/>
              <p:cNvSpPr>
                <a:spLocks noChangeArrowheads="1"/>
              </p:cNvSpPr>
              <p:nvPr/>
            </p:nvSpPr>
            <p:spPr bwMode="auto">
              <a:xfrm>
                <a:off x="12" y="2934"/>
                <a:ext cx="49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Subtotal</a:t>
                </a:r>
                <a:endParaRPr lang="en-US" smtClean="0">
                  <a:solidFill>
                    <a:prstClr val="black"/>
                  </a:solidFill>
                  <a:latin typeface="Arial" pitchFamily="34" charset="0"/>
                  <a:cs typeface="Arial" pitchFamily="34" charset="0"/>
                </a:endParaRPr>
              </a:p>
            </p:txBody>
          </p:sp>
          <p:sp>
            <p:nvSpPr>
              <p:cNvPr id="2020" name="Rectangle 996"/>
              <p:cNvSpPr>
                <a:spLocks noChangeArrowheads="1"/>
              </p:cNvSpPr>
              <p:nvPr/>
            </p:nvSpPr>
            <p:spPr bwMode="auto">
              <a:xfrm>
                <a:off x="429" y="2935"/>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i="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1" name="Rectangle 997"/>
              <p:cNvSpPr>
                <a:spLocks noChangeArrowheads="1"/>
              </p:cNvSpPr>
              <p:nvPr/>
            </p:nvSpPr>
            <p:spPr bwMode="auto">
              <a:xfrm>
                <a:off x="1683" y="2933"/>
                <a:ext cx="243"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552</a:t>
                </a:r>
                <a:endParaRPr lang="en-US" smtClean="0">
                  <a:solidFill>
                    <a:prstClr val="black"/>
                  </a:solidFill>
                  <a:latin typeface="Arial" pitchFamily="34" charset="0"/>
                  <a:cs typeface="Arial" pitchFamily="34" charset="0"/>
                </a:endParaRPr>
              </a:p>
            </p:txBody>
          </p:sp>
          <p:sp>
            <p:nvSpPr>
              <p:cNvPr id="2022" name="Rectangle 998"/>
              <p:cNvSpPr>
                <a:spLocks noChangeArrowheads="1"/>
              </p:cNvSpPr>
              <p:nvPr/>
            </p:nvSpPr>
            <p:spPr bwMode="auto">
              <a:xfrm>
                <a:off x="1865"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3" name="Rectangle 999"/>
              <p:cNvSpPr>
                <a:spLocks noChangeArrowheads="1"/>
              </p:cNvSpPr>
              <p:nvPr/>
            </p:nvSpPr>
            <p:spPr bwMode="auto">
              <a:xfrm>
                <a:off x="2168" y="293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2080</a:t>
                </a:r>
                <a:endParaRPr lang="en-US" smtClean="0">
                  <a:solidFill>
                    <a:prstClr val="black"/>
                  </a:solidFill>
                  <a:latin typeface="Arial" pitchFamily="34" charset="0"/>
                  <a:cs typeface="Arial" pitchFamily="34" charset="0"/>
                </a:endParaRPr>
              </a:p>
            </p:txBody>
          </p:sp>
          <p:sp>
            <p:nvSpPr>
              <p:cNvPr id="2024" name="Rectangle 1000"/>
              <p:cNvSpPr>
                <a:spLocks noChangeArrowheads="1"/>
              </p:cNvSpPr>
              <p:nvPr/>
            </p:nvSpPr>
            <p:spPr bwMode="auto">
              <a:xfrm>
                <a:off x="2410"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5" name="Rectangle 1001"/>
              <p:cNvSpPr>
                <a:spLocks noChangeArrowheads="1"/>
              </p:cNvSpPr>
              <p:nvPr/>
            </p:nvSpPr>
            <p:spPr bwMode="auto">
              <a:xfrm>
                <a:off x="2834" y="2933"/>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21</a:t>
                </a:r>
                <a:endParaRPr lang="en-US" smtClean="0">
                  <a:solidFill>
                    <a:prstClr val="black"/>
                  </a:solidFill>
                  <a:latin typeface="Arial" pitchFamily="34" charset="0"/>
                  <a:cs typeface="Arial" pitchFamily="34" charset="0"/>
                </a:endParaRPr>
              </a:p>
            </p:txBody>
          </p:sp>
          <p:sp>
            <p:nvSpPr>
              <p:cNvPr id="2026" name="Rectangle 1002"/>
              <p:cNvSpPr>
                <a:spLocks noChangeArrowheads="1"/>
              </p:cNvSpPr>
              <p:nvPr/>
            </p:nvSpPr>
            <p:spPr bwMode="auto">
              <a:xfrm>
                <a:off x="2955"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7" name="Rectangle 1003"/>
              <p:cNvSpPr>
                <a:spLocks noChangeArrowheads="1"/>
              </p:cNvSpPr>
              <p:nvPr/>
            </p:nvSpPr>
            <p:spPr bwMode="auto">
              <a:xfrm>
                <a:off x="3313" y="2933"/>
                <a:ext cx="307"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3328</a:t>
                </a:r>
                <a:endParaRPr lang="en-US" smtClean="0">
                  <a:solidFill>
                    <a:prstClr val="black"/>
                  </a:solidFill>
                  <a:latin typeface="Arial" pitchFamily="34" charset="0"/>
                  <a:cs typeface="Arial" pitchFamily="34" charset="0"/>
                </a:endParaRPr>
              </a:p>
            </p:txBody>
          </p:sp>
          <p:sp>
            <p:nvSpPr>
              <p:cNvPr id="2028" name="Rectangle 1004"/>
              <p:cNvSpPr>
                <a:spLocks noChangeArrowheads="1"/>
              </p:cNvSpPr>
              <p:nvPr/>
            </p:nvSpPr>
            <p:spPr bwMode="auto">
              <a:xfrm>
                <a:off x="3555"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29" name="Rectangle 1005"/>
              <p:cNvSpPr>
                <a:spLocks noChangeArrowheads="1"/>
              </p:cNvSpPr>
              <p:nvPr/>
            </p:nvSpPr>
            <p:spPr bwMode="auto">
              <a:xfrm>
                <a:off x="4033" y="2933"/>
                <a:ext cx="180"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10</a:t>
                </a:r>
                <a:endParaRPr lang="en-US" smtClean="0">
                  <a:solidFill>
                    <a:prstClr val="black"/>
                  </a:solidFill>
                  <a:latin typeface="Arial" pitchFamily="34" charset="0"/>
                  <a:cs typeface="Arial" pitchFamily="34" charset="0"/>
                </a:endParaRPr>
              </a:p>
            </p:txBody>
          </p:sp>
          <p:sp>
            <p:nvSpPr>
              <p:cNvPr id="2030" name="Rectangle 1006"/>
              <p:cNvSpPr>
                <a:spLocks noChangeArrowheads="1"/>
              </p:cNvSpPr>
              <p:nvPr/>
            </p:nvSpPr>
            <p:spPr bwMode="auto">
              <a:xfrm>
                <a:off x="4154"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31" name="Rectangle 1007"/>
              <p:cNvSpPr>
                <a:spLocks noChangeArrowheads="1"/>
              </p:cNvSpPr>
              <p:nvPr/>
            </p:nvSpPr>
            <p:spPr bwMode="auto">
              <a:xfrm>
                <a:off x="4863" y="2933"/>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32" name="Rectangle 1008"/>
              <p:cNvSpPr>
                <a:spLocks noChangeArrowheads="1"/>
              </p:cNvSpPr>
              <p:nvPr/>
            </p:nvSpPr>
            <p:spPr bwMode="auto">
              <a:xfrm>
                <a:off x="5458" y="2928"/>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grpSp>
        <p:sp>
          <p:nvSpPr>
            <p:cNvPr id="2034" name="Rectangle 1010"/>
            <p:cNvSpPr>
              <a:spLocks noChangeArrowheads="1"/>
            </p:cNvSpPr>
            <p:nvPr/>
          </p:nvSpPr>
          <p:spPr bwMode="auto">
            <a:xfrm>
              <a:off x="0" y="2918"/>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5" name="Line 1011"/>
            <p:cNvSpPr>
              <a:spLocks noChangeShapeType="1"/>
            </p:cNvSpPr>
            <p:nvPr/>
          </p:nvSpPr>
          <p:spPr bwMode="auto">
            <a:xfrm>
              <a:off x="0" y="2918"/>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6" name="Line 1012"/>
            <p:cNvSpPr>
              <a:spLocks noChangeShapeType="1"/>
            </p:cNvSpPr>
            <p:nvPr/>
          </p:nvSpPr>
          <p:spPr bwMode="auto">
            <a:xfrm>
              <a:off x="0" y="291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7" name="Rectangle 1013"/>
            <p:cNvSpPr>
              <a:spLocks noChangeArrowheads="1"/>
            </p:cNvSpPr>
            <p:nvPr/>
          </p:nvSpPr>
          <p:spPr bwMode="auto">
            <a:xfrm>
              <a:off x="6" y="2918"/>
              <a:ext cx="147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8" name="Line 1014"/>
            <p:cNvSpPr>
              <a:spLocks noChangeShapeType="1"/>
            </p:cNvSpPr>
            <p:nvPr/>
          </p:nvSpPr>
          <p:spPr bwMode="auto">
            <a:xfrm>
              <a:off x="6" y="2918"/>
              <a:ext cx="147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9" name="Rectangle 1015"/>
            <p:cNvSpPr>
              <a:spLocks noChangeArrowheads="1"/>
            </p:cNvSpPr>
            <p:nvPr/>
          </p:nvSpPr>
          <p:spPr bwMode="auto">
            <a:xfrm>
              <a:off x="1480"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0" name="Line 1016"/>
            <p:cNvSpPr>
              <a:spLocks noChangeShapeType="1"/>
            </p:cNvSpPr>
            <p:nvPr/>
          </p:nvSpPr>
          <p:spPr bwMode="auto">
            <a:xfrm>
              <a:off x="1480"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1" name="Line 1017"/>
            <p:cNvSpPr>
              <a:spLocks noChangeShapeType="1"/>
            </p:cNvSpPr>
            <p:nvPr/>
          </p:nvSpPr>
          <p:spPr bwMode="auto">
            <a:xfrm>
              <a:off x="1480"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2" name="Rectangle 1018"/>
            <p:cNvSpPr>
              <a:spLocks noChangeArrowheads="1"/>
            </p:cNvSpPr>
            <p:nvPr/>
          </p:nvSpPr>
          <p:spPr bwMode="auto">
            <a:xfrm>
              <a:off x="1486" y="2918"/>
              <a:ext cx="539"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3" name="Line 1019"/>
            <p:cNvSpPr>
              <a:spLocks noChangeShapeType="1"/>
            </p:cNvSpPr>
            <p:nvPr/>
          </p:nvSpPr>
          <p:spPr bwMode="auto">
            <a:xfrm>
              <a:off x="1486" y="2918"/>
              <a:ext cx="539"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4" name="Rectangle 1020"/>
            <p:cNvSpPr>
              <a:spLocks noChangeArrowheads="1"/>
            </p:cNvSpPr>
            <p:nvPr/>
          </p:nvSpPr>
          <p:spPr bwMode="auto">
            <a:xfrm>
              <a:off x="2025"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5" name="Line 1021"/>
            <p:cNvSpPr>
              <a:spLocks noChangeShapeType="1"/>
            </p:cNvSpPr>
            <p:nvPr/>
          </p:nvSpPr>
          <p:spPr bwMode="auto">
            <a:xfrm>
              <a:off x="2025"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6" name="Line 1022"/>
            <p:cNvSpPr>
              <a:spLocks noChangeShapeType="1"/>
            </p:cNvSpPr>
            <p:nvPr/>
          </p:nvSpPr>
          <p:spPr bwMode="auto">
            <a:xfrm>
              <a:off x="2025"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7" name="Rectangle 1023"/>
            <p:cNvSpPr>
              <a:spLocks noChangeArrowheads="1"/>
            </p:cNvSpPr>
            <p:nvPr/>
          </p:nvSpPr>
          <p:spPr bwMode="auto">
            <a:xfrm>
              <a:off x="2031" y="2918"/>
              <a:ext cx="48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8" name="Line 1024"/>
            <p:cNvSpPr>
              <a:spLocks noChangeShapeType="1"/>
            </p:cNvSpPr>
            <p:nvPr/>
          </p:nvSpPr>
          <p:spPr bwMode="auto">
            <a:xfrm>
              <a:off x="2031" y="2918"/>
              <a:ext cx="48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9" name="Rectangle 1025"/>
            <p:cNvSpPr>
              <a:spLocks noChangeArrowheads="1"/>
            </p:cNvSpPr>
            <p:nvPr/>
          </p:nvSpPr>
          <p:spPr bwMode="auto">
            <a:xfrm>
              <a:off x="2516"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0" name="Line 1026"/>
            <p:cNvSpPr>
              <a:spLocks noChangeShapeType="1"/>
            </p:cNvSpPr>
            <p:nvPr/>
          </p:nvSpPr>
          <p:spPr bwMode="auto">
            <a:xfrm>
              <a:off x="2516"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1" name="Line 1027"/>
            <p:cNvSpPr>
              <a:spLocks noChangeShapeType="1"/>
            </p:cNvSpPr>
            <p:nvPr/>
          </p:nvSpPr>
          <p:spPr bwMode="auto">
            <a:xfrm>
              <a:off x="2516"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2" name="Rectangle 1028"/>
            <p:cNvSpPr>
              <a:spLocks noChangeArrowheads="1"/>
            </p:cNvSpPr>
            <p:nvPr/>
          </p:nvSpPr>
          <p:spPr bwMode="auto">
            <a:xfrm>
              <a:off x="2522" y="291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3" name="Line 1029"/>
            <p:cNvSpPr>
              <a:spLocks noChangeShapeType="1"/>
            </p:cNvSpPr>
            <p:nvPr/>
          </p:nvSpPr>
          <p:spPr bwMode="auto">
            <a:xfrm>
              <a:off x="2522" y="291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4" name="Rectangle 1030"/>
            <p:cNvSpPr>
              <a:spLocks noChangeArrowheads="1"/>
            </p:cNvSpPr>
            <p:nvPr/>
          </p:nvSpPr>
          <p:spPr bwMode="auto">
            <a:xfrm>
              <a:off x="3116" y="2918"/>
              <a:ext cx="5"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5" name="Line 1031"/>
            <p:cNvSpPr>
              <a:spLocks noChangeShapeType="1"/>
            </p:cNvSpPr>
            <p:nvPr/>
          </p:nvSpPr>
          <p:spPr bwMode="auto">
            <a:xfrm>
              <a:off x="3116" y="2918"/>
              <a:ext cx="5"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6" name="Line 1032"/>
            <p:cNvSpPr>
              <a:spLocks noChangeShapeType="1"/>
            </p:cNvSpPr>
            <p:nvPr/>
          </p:nvSpPr>
          <p:spPr bwMode="auto">
            <a:xfrm>
              <a:off x="3116"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7" name="Rectangle 1033"/>
            <p:cNvSpPr>
              <a:spLocks noChangeArrowheads="1"/>
            </p:cNvSpPr>
            <p:nvPr/>
          </p:nvSpPr>
          <p:spPr bwMode="auto">
            <a:xfrm>
              <a:off x="3121" y="2918"/>
              <a:ext cx="594"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8" name="Line 1034"/>
            <p:cNvSpPr>
              <a:spLocks noChangeShapeType="1"/>
            </p:cNvSpPr>
            <p:nvPr/>
          </p:nvSpPr>
          <p:spPr bwMode="auto">
            <a:xfrm>
              <a:off x="3121" y="2918"/>
              <a:ext cx="594"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9" name="Rectangle 1035"/>
            <p:cNvSpPr>
              <a:spLocks noChangeArrowheads="1"/>
            </p:cNvSpPr>
            <p:nvPr/>
          </p:nvSpPr>
          <p:spPr bwMode="auto">
            <a:xfrm>
              <a:off x="3715"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0" name="Line 1036"/>
            <p:cNvSpPr>
              <a:spLocks noChangeShapeType="1"/>
            </p:cNvSpPr>
            <p:nvPr/>
          </p:nvSpPr>
          <p:spPr bwMode="auto">
            <a:xfrm>
              <a:off x="3715"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1" name="Line 1037"/>
            <p:cNvSpPr>
              <a:spLocks noChangeShapeType="1"/>
            </p:cNvSpPr>
            <p:nvPr/>
          </p:nvSpPr>
          <p:spPr bwMode="auto">
            <a:xfrm>
              <a:off x="3715"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2" name="Rectangle 1038"/>
            <p:cNvSpPr>
              <a:spLocks noChangeArrowheads="1"/>
            </p:cNvSpPr>
            <p:nvPr/>
          </p:nvSpPr>
          <p:spPr bwMode="auto">
            <a:xfrm>
              <a:off x="3721" y="291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3" name="Line 1039"/>
            <p:cNvSpPr>
              <a:spLocks noChangeShapeType="1"/>
            </p:cNvSpPr>
            <p:nvPr/>
          </p:nvSpPr>
          <p:spPr bwMode="auto">
            <a:xfrm>
              <a:off x="3721" y="291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4" name="Rectangle 1040"/>
            <p:cNvSpPr>
              <a:spLocks noChangeArrowheads="1"/>
            </p:cNvSpPr>
            <p:nvPr/>
          </p:nvSpPr>
          <p:spPr bwMode="auto">
            <a:xfrm>
              <a:off x="4478"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5" name="Line 1041"/>
            <p:cNvSpPr>
              <a:spLocks noChangeShapeType="1"/>
            </p:cNvSpPr>
            <p:nvPr/>
          </p:nvSpPr>
          <p:spPr bwMode="auto">
            <a:xfrm>
              <a:off x="4478"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6" name="Line 1042"/>
            <p:cNvSpPr>
              <a:spLocks noChangeShapeType="1"/>
            </p:cNvSpPr>
            <p:nvPr/>
          </p:nvSpPr>
          <p:spPr bwMode="auto">
            <a:xfrm>
              <a:off x="4478"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7" name="Rectangle 1043"/>
            <p:cNvSpPr>
              <a:spLocks noChangeArrowheads="1"/>
            </p:cNvSpPr>
            <p:nvPr/>
          </p:nvSpPr>
          <p:spPr bwMode="auto">
            <a:xfrm>
              <a:off x="4484" y="2918"/>
              <a:ext cx="757"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8" name="Line 1044"/>
            <p:cNvSpPr>
              <a:spLocks noChangeShapeType="1"/>
            </p:cNvSpPr>
            <p:nvPr/>
          </p:nvSpPr>
          <p:spPr bwMode="auto">
            <a:xfrm>
              <a:off x="4484" y="2918"/>
              <a:ext cx="757"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9" name="Rectangle 1045"/>
            <p:cNvSpPr>
              <a:spLocks noChangeArrowheads="1"/>
            </p:cNvSpPr>
            <p:nvPr/>
          </p:nvSpPr>
          <p:spPr bwMode="auto">
            <a:xfrm>
              <a:off x="5241" y="2918"/>
              <a:ext cx="6"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0" name="Line 1046"/>
            <p:cNvSpPr>
              <a:spLocks noChangeShapeType="1"/>
            </p:cNvSpPr>
            <p:nvPr/>
          </p:nvSpPr>
          <p:spPr bwMode="auto">
            <a:xfrm>
              <a:off x="5241" y="2918"/>
              <a:ext cx="6"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1" name="Line 1047"/>
            <p:cNvSpPr>
              <a:spLocks noChangeShapeType="1"/>
            </p:cNvSpPr>
            <p:nvPr/>
          </p:nvSpPr>
          <p:spPr bwMode="auto">
            <a:xfrm>
              <a:off x="5241" y="2918"/>
              <a:ext cx="1" cy="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2" name="Rectangle 1048"/>
            <p:cNvSpPr>
              <a:spLocks noChangeArrowheads="1"/>
            </p:cNvSpPr>
            <p:nvPr/>
          </p:nvSpPr>
          <p:spPr bwMode="auto">
            <a:xfrm>
              <a:off x="5247" y="2918"/>
              <a:ext cx="422" cy="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3" name="Line 1049"/>
            <p:cNvSpPr>
              <a:spLocks noChangeShapeType="1"/>
            </p:cNvSpPr>
            <p:nvPr/>
          </p:nvSpPr>
          <p:spPr bwMode="auto">
            <a:xfrm>
              <a:off x="5247" y="2918"/>
              <a:ext cx="422" cy="1"/>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4" name="Rectangle 1050"/>
            <p:cNvSpPr>
              <a:spLocks noChangeArrowheads="1"/>
            </p:cNvSpPr>
            <p:nvPr/>
          </p:nvSpPr>
          <p:spPr bwMode="auto">
            <a:xfrm>
              <a:off x="5669" y="2918"/>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5" name="Line 1051"/>
            <p:cNvSpPr>
              <a:spLocks noChangeShapeType="1"/>
            </p:cNvSpPr>
            <p:nvPr/>
          </p:nvSpPr>
          <p:spPr bwMode="auto">
            <a:xfrm>
              <a:off x="5669" y="291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6" name="Line 1052"/>
            <p:cNvSpPr>
              <a:spLocks noChangeShapeType="1"/>
            </p:cNvSpPr>
            <p:nvPr/>
          </p:nvSpPr>
          <p:spPr bwMode="auto">
            <a:xfrm>
              <a:off x="5669" y="2918"/>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7" name="Rectangle 1053"/>
            <p:cNvSpPr>
              <a:spLocks noChangeArrowheads="1"/>
            </p:cNvSpPr>
            <p:nvPr/>
          </p:nvSpPr>
          <p:spPr bwMode="auto">
            <a:xfrm>
              <a:off x="0" y="2924"/>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8" name="Line 1054"/>
            <p:cNvSpPr>
              <a:spLocks noChangeShapeType="1"/>
            </p:cNvSpPr>
            <p:nvPr/>
          </p:nvSpPr>
          <p:spPr bwMode="auto">
            <a:xfrm>
              <a:off x="0" y="292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9" name="Rectangle 1055"/>
            <p:cNvSpPr>
              <a:spLocks noChangeArrowheads="1"/>
            </p:cNvSpPr>
            <p:nvPr/>
          </p:nvSpPr>
          <p:spPr bwMode="auto">
            <a:xfrm>
              <a:off x="1480"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0" name="Line 1056"/>
            <p:cNvSpPr>
              <a:spLocks noChangeShapeType="1"/>
            </p:cNvSpPr>
            <p:nvPr/>
          </p:nvSpPr>
          <p:spPr bwMode="auto">
            <a:xfrm>
              <a:off x="1480"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1" name="Rectangle 1057"/>
            <p:cNvSpPr>
              <a:spLocks noChangeArrowheads="1"/>
            </p:cNvSpPr>
            <p:nvPr/>
          </p:nvSpPr>
          <p:spPr bwMode="auto">
            <a:xfrm>
              <a:off x="2025"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2" name="Line 1058"/>
            <p:cNvSpPr>
              <a:spLocks noChangeShapeType="1"/>
            </p:cNvSpPr>
            <p:nvPr/>
          </p:nvSpPr>
          <p:spPr bwMode="auto">
            <a:xfrm>
              <a:off x="2025"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3" name="Rectangle 1059"/>
            <p:cNvSpPr>
              <a:spLocks noChangeArrowheads="1"/>
            </p:cNvSpPr>
            <p:nvPr/>
          </p:nvSpPr>
          <p:spPr bwMode="auto">
            <a:xfrm>
              <a:off x="2516"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4" name="Line 1060"/>
            <p:cNvSpPr>
              <a:spLocks noChangeShapeType="1"/>
            </p:cNvSpPr>
            <p:nvPr/>
          </p:nvSpPr>
          <p:spPr bwMode="auto">
            <a:xfrm>
              <a:off x="2516"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5" name="Rectangle 1061"/>
            <p:cNvSpPr>
              <a:spLocks noChangeArrowheads="1"/>
            </p:cNvSpPr>
            <p:nvPr/>
          </p:nvSpPr>
          <p:spPr bwMode="auto">
            <a:xfrm>
              <a:off x="3116" y="2924"/>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6" name="Line 1062"/>
            <p:cNvSpPr>
              <a:spLocks noChangeShapeType="1"/>
            </p:cNvSpPr>
            <p:nvPr/>
          </p:nvSpPr>
          <p:spPr bwMode="auto">
            <a:xfrm>
              <a:off x="3116"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7" name="Rectangle 1063"/>
            <p:cNvSpPr>
              <a:spLocks noChangeArrowheads="1"/>
            </p:cNvSpPr>
            <p:nvPr/>
          </p:nvSpPr>
          <p:spPr bwMode="auto">
            <a:xfrm>
              <a:off x="3715"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8" name="Line 1064"/>
            <p:cNvSpPr>
              <a:spLocks noChangeShapeType="1"/>
            </p:cNvSpPr>
            <p:nvPr/>
          </p:nvSpPr>
          <p:spPr bwMode="auto">
            <a:xfrm>
              <a:off x="3715"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9" name="Rectangle 1065"/>
            <p:cNvSpPr>
              <a:spLocks noChangeArrowheads="1"/>
            </p:cNvSpPr>
            <p:nvPr/>
          </p:nvSpPr>
          <p:spPr bwMode="auto">
            <a:xfrm>
              <a:off x="4478"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0" name="Line 1066"/>
            <p:cNvSpPr>
              <a:spLocks noChangeShapeType="1"/>
            </p:cNvSpPr>
            <p:nvPr/>
          </p:nvSpPr>
          <p:spPr bwMode="auto">
            <a:xfrm>
              <a:off x="4478"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1" name="Rectangle 1067"/>
            <p:cNvSpPr>
              <a:spLocks noChangeArrowheads="1"/>
            </p:cNvSpPr>
            <p:nvPr/>
          </p:nvSpPr>
          <p:spPr bwMode="auto">
            <a:xfrm>
              <a:off x="5241" y="2924"/>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2" name="Line 1068"/>
            <p:cNvSpPr>
              <a:spLocks noChangeShapeType="1"/>
            </p:cNvSpPr>
            <p:nvPr/>
          </p:nvSpPr>
          <p:spPr bwMode="auto">
            <a:xfrm>
              <a:off x="5241" y="2924"/>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3" name="Rectangle 1069"/>
            <p:cNvSpPr>
              <a:spLocks noChangeArrowheads="1"/>
            </p:cNvSpPr>
            <p:nvPr/>
          </p:nvSpPr>
          <p:spPr bwMode="auto">
            <a:xfrm>
              <a:off x="5669" y="2924"/>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4" name="Line 1070"/>
            <p:cNvSpPr>
              <a:spLocks noChangeShapeType="1"/>
            </p:cNvSpPr>
            <p:nvPr/>
          </p:nvSpPr>
          <p:spPr bwMode="auto">
            <a:xfrm>
              <a:off x="5669" y="2924"/>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5" name="Rectangle 1071"/>
            <p:cNvSpPr>
              <a:spLocks noChangeArrowheads="1"/>
            </p:cNvSpPr>
            <p:nvPr/>
          </p:nvSpPr>
          <p:spPr bwMode="auto">
            <a:xfrm>
              <a:off x="12" y="3086"/>
              <a:ext cx="331"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Total</a:t>
              </a:r>
              <a:endParaRPr lang="en-US" smtClean="0">
                <a:solidFill>
                  <a:prstClr val="black"/>
                </a:solidFill>
                <a:latin typeface="Arial" pitchFamily="34" charset="0"/>
                <a:cs typeface="Arial" pitchFamily="34" charset="0"/>
              </a:endParaRPr>
            </a:p>
          </p:txBody>
        </p:sp>
        <p:sp>
          <p:nvSpPr>
            <p:cNvPr id="2096" name="Rectangle 1072"/>
            <p:cNvSpPr>
              <a:spLocks noChangeArrowheads="1"/>
            </p:cNvSpPr>
            <p:nvPr/>
          </p:nvSpPr>
          <p:spPr bwMode="auto">
            <a:xfrm>
              <a:off x="274" y="3086"/>
              <a:ext cx="85"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i="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97" name="Rectangle 1073"/>
            <p:cNvSpPr>
              <a:spLocks noChangeArrowheads="1"/>
            </p:cNvSpPr>
            <p:nvPr/>
          </p:nvSpPr>
          <p:spPr bwMode="auto">
            <a:xfrm>
              <a:off x="1623" y="3085"/>
              <a:ext cx="310"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1336</a:t>
              </a:r>
              <a:endParaRPr lang="en-US" smtClean="0">
                <a:solidFill>
                  <a:prstClr val="black"/>
                </a:solidFill>
                <a:latin typeface="Arial" pitchFamily="34" charset="0"/>
                <a:cs typeface="Arial" pitchFamily="34" charset="0"/>
              </a:endParaRPr>
            </a:p>
          </p:txBody>
        </p:sp>
        <p:sp>
          <p:nvSpPr>
            <p:cNvPr id="2098" name="Rectangle 1074"/>
            <p:cNvSpPr>
              <a:spLocks noChangeArrowheads="1"/>
            </p:cNvSpPr>
            <p:nvPr/>
          </p:nvSpPr>
          <p:spPr bwMode="auto">
            <a:xfrm>
              <a:off x="1865"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099" name="Rectangle 1075"/>
            <p:cNvSpPr>
              <a:spLocks noChangeArrowheads="1"/>
            </p:cNvSpPr>
            <p:nvPr/>
          </p:nvSpPr>
          <p:spPr bwMode="auto">
            <a:xfrm>
              <a:off x="2168" y="3085"/>
              <a:ext cx="310"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5600</a:t>
              </a:r>
              <a:endParaRPr lang="en-US" smtClean="0">
                <a:solidFill>
                  <a:prstClr val="black"/>
                </a:solidFill>
                <a:latin typeface="Arial" pitchFamily="34" charset="0"/>
                <a:cs typeface="Arial" pitchFamily="34" charset="0"/>
              </a:endParaRPr>
            </a:p>
          </p:txBody>
        </p:sp>
        <p:sp>
          <p:nvSpPr>
            <p:cNvPr id="2100" name="Rectangle 1076"/>
            <p:cNvSpPr>
              <a:spLocks noChangeArrowheads="1"/>
            </p:cNvSpPr>
            <p:nvPr/>
          </p:nvSpPr>
          <p:spPr bwMode="auto">
            <a:xfrm>
              <a:off x="2410"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1" name="Rectangle 1077"/>
            <p:cNvSpPr>
              <a:spLocks noChangeArrowheads="1"/>
            </p:cNvSpPr>
            <p:nvPr/>
          </p:nvSpPr>
          <p:spPr bwMode="auto">
            <a:xfrm>
              <a:off x="2834" y="3085"/>
              <a:ext cx="18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58</a:t>
              </a:r>
              <a:endParaRPr lang="en-US" smtClean="0">
                <a:solidFill>
                  <a:prstClr val="black"/>
                </a:solidFill>
                <a:latin typeface="Arial" pitchFamily="34" charset="0"/>
                <a:cs typeface="Arial" pitchFamily="34" charset="0"/>
              </a:endParaRPr>
            </a:p>
          </p:txBody>
        </p:sp>
        <p:sp>
          <p:nvSpPr>
            <p:cNvPr id="2102" name="Rectangle 1078"/>
            <p:cNvSpPr>
              <a:spLocks noChangeArrowheads="1"/>
            </p:cNvSpPr>
            <p:nvPr/>
          </p:nvSpPr>
          <p:spPr bwMode="auto">
            <a:xfrm>
              <a:off x="2955"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3" name="Rectangle 1079"/>
            <p:cNvSpPr>
              <a:spLocks noChangeArrowheads="1"/>
            </p:cNvSpPr>
            <p:nvPr/>
          </p:nvSpPr>
          <p:spPr bwMode="auto">
            <a:xfrm>
              <a:off x="3251" y="3085"/>
              <a:ext cx="374"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10560</a:t>
              </a:r>
              <a:endParaRPr lang="en-US" smtClean="0">
                <a:solidFill>
                  <a:prstClr val="black"/>
                </a:solidFill>
                <a:latin typeface="Arial" pitchFamily="34" charset="0"/>
                <a:cs typeface="Arial" pitchFamily="34" charset="0"/>
              </a:endParaRPr>
            </a:p>
          </p:txBody>
        </p:sp>
        <p:sp>
          <p:nvSpPr>
            <p:cNvPr id="2104" name="Rectangle 1080"/>
            <p:cNvSpPr>
              <a:spLocks noChangeArrowheads="1"/>
            </p:cNvSpPr>
            <p:nvPr/>
          </p:nvSpPr>
          <p:spPr bwMode="auto">
            <a:xfrm>
              <a:off x="3555"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5" name="Rectangle 1081"/>
            <p:cNvSpPr>
              <a:spLocks noChangeArrowheads="1"/>
            </p:cNvSpPr>
            <p:nvPr/>
          </p:nvSpPr>
          <p:spPr bwMode="auto">
            <a:xfrm>
              <a:off x="3972" y="3085"/>
              <a:ext cx="24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552</a:t>
              </a:r>
              <a:endParaRPr lang="en-US" smtClean="0">
                <a:solidFill>
                  <a:prstClr val="black"/>
                </a:solidFill>
                <a:latin typeface="Arial" pitchFamily="34" charset="0"/>
                <a:cs typeface="Arial" pitchFamily="34" charset="0"/>
              </a:endParaRPr>
            </a:p>
          </p:txBody>
        </p:sp>
        <p:sp>
          <p:nvSpPr>
            <p:cNvPr id="2106" name="Rectangle 1082"/>
            <p:cNvSpPr>
              <a:spLocks noChangeArrowheads="1"/>
            </p:cNvSpPr>
            <p:nvPr/>
          </p:nvSpPr>
          <p:spPr bwMode="auto">
            <a:xfrm>
              <a:off x="4154" y="3085"/>
              <a:ext cx="86"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7" name="Rectangle 1083"/>
            <p:cNvSpPr>
              <a:spLocks noChangeArrowheads="1"/>
            </p:cNvSpPr>
            <p:nvPr/>
          </p:nvSpPr>
          <p:spPr bwMode="auto">
            <a:xfrm>
              <a:off x="4863" y="3085"/>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8" name="Rectangle 1084"/>
            <p:cNvSpPr>
              <a:spLocks noChangeArrowheads="1"/>
            </p:cNvSpPr>
            <p:nvPr/>
          </p:nvSpPr>
          <p:spPr bwMode="auto">
            <a:xfrm>
              <a:off x="5458" y="3079"/>
              <a:ext cx="84" cy="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sp>
          <p:nvSpPr>
            <p:cNvPr id="2109" name="Rectangle 1085"/>
            <p:cNvSpPr>
              <a:spLocks noChangeArrowheads="1"/>
            </p:cNvSpPr>
            <p:nvPr/>
          </p:nvSpPr>
          <p:spPr bwMode="auto">
            <a:xfrm>
              <a:off x="0"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0" name="Line 1086"/>
            <p:cNvSpPr>
              <a:spLocks noChangeShapeType="1"/>
            </p:cNvSpPr>
            <p:nvPr/>
          </p:nvSpPr>
          <p:spPr bwMode="auto">
            <a:xfrm>
              <a:off x="0"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1" name="Line 1087"/>
            <p:cNvSpPr>
              <a:spLocks noChangeShapeType="1"/>
            </p:cNvSpPr>
            <p:nvPr/>
          </p:nvSpPr>
          <p:spPr bwMode="auto">
            <a:xfrm>
              <a:off x="0"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2" name="Rectangle 1088"/>
            <p:cNvSpPr>
              <a:spLocks noChangeArrowheads="1"/>
            </p:cNvSpPr>
            <p:nvPr/>
          </p:nvSpPr>
          <p:spPr bwMode="auto">
            <a:xfrm>
              <a:off x="6" y="3070"/>
              <a:ext cx="147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3" name="Line 1089"/>
            <p:cNvSpPr>
              <a:spLocks noChangeShapeType="1"/>
            </p:cNvSpPr>
            <p:nvPr/>
          </p:nvSpPr>
          <p:spPr bwMode="auto">
            <a:xfrm>
              <a:off x="6" y="3070"/>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4" name="Rectangle 1090"/>
            <p:cNvSpPr>
              <a:spLocks noChangeArrowheads="1"/>
            </p:cNvSpPr>
            <p:nvPr/>
          </p:nvSpPr>
          <p:spPr bwMode="auto">
            <a:xfrm>
              <a:off x="1480"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5" name="Line 1091"/>
            <p:cNvSpPr>
              <a:spLocks noChangeShapeType="1"/>
            </p:cNvSpPr>
            <p:nvPr/>
          </p:nvSpPr>
          <p:spPr bwMode="auto">
            <a:xfrm>
              <a:off x="1480"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6" name="Line 1092"/>
            <p:cNvSpPr>
              <a:spLocks noChangeShapeType="1"/>
            </p:cNvSpPr>
            <p:nvPr/>
          </p:nvSpPr>
          <p:spPr bwMode="auto">
            <a:xfrm>
              <a:off x="1480"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7" name="Rectangle 1093"/>
            <p:cNvSpPr>
              <a:spLocks noChangeArrowheads="1"/>
            </p:cNvSpPr>
            <p:nvPr/>
          </p:nvSpPr>
          <p:spPr bwMode="auto">
            <a:xfrm>
              <a:off x="1486" y="3070"/>
              <a:ext cx="539"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8" name="Line 1094"/>
            <p:cNvSpPr>
              <a:spLocks noChangeShapeType="1"/>
            </p:cNvSpPr>
            <p:nvPr/>
          </p:nvSpPr>
          <p:spPr bwMode="auto">
            <a:xfrm>
              <a:off x="1486" y="3070"/>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9" name="Rectangle 1095"/>
            <p:cNvSpPr>
              <a:spLocks noChangeArrowheads="1"/>
            </p:cNvSpPr>
            <p:nvPr/>
          </p:nvSpPr>
          <p:spPr bwMode="auto">
            <a:xfrm>
              <a:off x="2025"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0" name="Line 1096"/>
            <p:cNvSpPr>
              <a:spLocks noChangeShapeType="1"/>
            </p:cNvSpPr>
            <p:nvPr/>
          </p:nvSpPr>
          <p:spPr bwMode="auto">
            <a:xfrm>
              <a:off x="2025"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1" name="Line 1097"/>
            <p:cNvSpPr>
              <a:spLocks noChangeShapeType="1"/>
            </p:cNvSpPr>
            <p:nvPr/>
          </p:nvSpPr>
          <p:spPr bwMode="auto">
            <a:xfrm>
              <a:off x="2025"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2" name="Rectangle 1098"/>
            <p:cNvSpPr>
              <a:spLocks noChangeArrowheads="1"/>
            </p:cNvSpPr>
            <p:nvPr/>
          </p:nvSpPr>
          <p:spPr bwMode="auto">
            <a:xfrm>
              <a:off x="2031" y="3070"/>
              <a:ext cx="48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3" name="Line 1099"/>
            <p:cNvSpPr>
              <a:spLocks noChangeShapeType="1"/>
            </p:cNvSpPr>
            <p:nvPr/>
          </p:nvSpPr>
          <p:spPr bwMode="auto">
            <a:xfrm>
              <a:off x="2031" y="3070"/>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4" name="Rectangle 1100"/>
            <p:cNvSpPr>
              <a:spLocks noChangeArrowheads="1"/>
            </p:cNvSpPr>
            <p:nvPr/>
          </p:nvSpPr>
          <p:spPr bwMode="auto">
            <a:xfrm>
              <a:off x="2516"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5" name="Line 1101"/>
            <p:cNvSpPr>
              <a:spLocks noChangeShapeType="1"/>
            </p:cNvSpPr>
            <p:nvPr/>
          </p:nvSpPr>
          <p:spPr bwMode="auto">
            <a:xfrm>
              <a:off x="2516"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6" name="Line 1102"/>
            <p:cNvSpPr>
              <a:spLocks noChangeShapeType="1"/>
            </p:cNvSpPr>
            <p:nvPr/>
          </p:nvSpPr>
          <p:spPr bwMode="auto">
            <a:xfrm>
              <a:off x="2516"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7" name="Rectangle 1103"/>
            <p:cNvSpPr>
              <a:spLocks noChangeArrowheads="1"/>
            </p:cNvSpPr>
            <p:nvPr/>
          </p:nvSpPr>
          <p:spPr bwMode="auto">
            <a:xfrm>
              <a:off x="2522" y="307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8" name="Line 1104"/>
            <p:cNvSpPr>
              <a:spLocks noChangeShapeType="1"/>
            </p:cNvSpPr>
            <p:nvPr/>
          </p:nvSpPr>
          <p:spPr bwMode="auto">
            <a:xfrm>
              <a:off x="2522" y="307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9" name="Rectangle 1105"/>
            <p:cNvSpPr>
              <a:spLocks noChangeArrowheads="1"/>
            </p:cNvSpPr>
            <p:nvPr/>
          </p:nvSpPr>
          <p:spPr bwMode="auto">
            <a:xfrm>
              <a:off x="3116" y="307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0" name="Line 1106"/>
            <p:cNvSpPr>
              <a:spLocks noChangeShapeType="1"/>
            </p:cNvSpPr>
            <p:nvPr/>
          </p:nvSpPr>
          <p:spPr bwMode="auto">
            <a:xfrm>
              <a:off x="3116" y="307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1" name="Line 1107"/>
            <p:cNvSpPr>
              <a:spLocks noChangeShapeType="1"/>
            </p:cNvSpPr>
            <p:nvPr/>
          </p:nvSpPr>
          <p:spPr bwMode="auto">
            <a:xfrm>
              <a:off x="3116"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2" name="Rectangle 1108"/>
            <p:cNvSpPr>
              <a:spLocks noChangeArrowheads="1"/>
            </p:cNvSpPr>
            <p:nvPr/>
          </p:nvSpPr>
          <p:spPr bwMode="auto">
            <a:xfrm>
              <a:off x="3121" y="3070"/>
              <a:ext cx="59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3" name="Line 1109"/>
            <p:cNvSpPr>
              <a:spLocks noChangeShapeType="1"/>
            </p:cNvSpPr>
            <p:nvPr/>
          </p:nvSpPr>
          <p:spPr bwMode="auto">
            <a:xfrm>
              <a:off x="3121" y="3070"/>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4" name="Rectangle 1110"/>
            <p:cNvSpPr>
              <a:spLocks noChangeArrowheads="1"/>
            </p:cNvSpPr>
            <p:nvPr/>
          </p:nvSpPr>
          <p:spPr bwMode="auto">
            <a:xfrm>
              <a:off x="3715"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5" name="Line 1111"/>
            <p:cNvSpPr>
              <a:spLocks noChangeShapeType="1"/>
            </p:cNvSpPr>
            <p:nvPr/>
          </p:nvSpPr>
          <p:spPr bwMode="auto">
            <a:xfrm>
              <a:off x="3715"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6" name="Line 1112"/>
            <p:cNvSpPr>
              <a:spLocks noChangeShapeType="1"/>
            </p:cNvSpPr>
            <p:nvPr/>
          </p:nvSpPr>
          <p:spPr bwMode="auto">
            <a:xfrm>
              <a:off x="3715"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7" name="Rectangle 1113"/>
            <p:cNvSpPr>
              <a:spLocks noChangeArrowheads="1"/>
            </p:cNvSpPr>
            <p:nvPr/>
          </p:nvSpPr>
          <p:spPr bwMode="auto">
            <a:xfrm>
              <a:off x="3721" y="307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8" name="Line 1114"/>
            <p:cNvSpPr>
              <a:spLocks noChangeShapeType="1"/>
            </p:cNvSpPr>
            <p:nvPr/>
          </p:nvSpPr>
          <p:spPr bwMode="auto">
            <a:xfrm>
              <a:off x="3721" y="307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9" name="Rectangle 1115"/>
            <p:cNvSpPr>
              <a:spLocks noChangeArrowheads="1"/>
            </p:cNvSpPr>
            <p:nvPr/>
          </p:nvSpPr>
          <p:spPr bwMode="auto">
            <a:xfrm>
              <a:off x="4478"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0" name="Line 1116"/>
            <p:cNvSpPr>
              <a:spLocks noChangeShapeType="1"/>
            </p:cNvSpPr>
            <p:nvPr/>
          </p:nvSpPr>
          <p:spPr bwMode="auto">
            <a:xfrm>
              <a:off x="4478"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1" name="Line 1117"/>
            <p:cNvSpPr>
              <a:spLocks noChangeShapeType="1"/>
            </p:cNvSpPr>
            <p:nvPr/>
          </p:nvSpPr>
          <p:spPr bwMode="auto">
            <a:xfrm>
              <a:off x="4478"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2" name="Rectangle 1118"/>
            <p:cNvSpPr>
              <a:spLocks noChangeArrowheads="1"/>
            </p:cNvSpPr>
            <p:nvPr/>
          </p:nvSpPr>
          <p:spPr bwMode="auto">
            <a:xfrm>
              <a:off x="4484" y="3070"/>
              <a:ext cx="757"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3" name="Line 1119"/>
            <p:cNvSpPr>
              <a:spLocks noChangeShapeType="1"/>
            </p:cNvSpPr>
            <p:nvPr/>
          </p:nvSpPr>
          <p:spPr bwMode="auto">
            <a:xfrm>
              <a:off x="4484" y="3070"/>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4" name="Rectangle 1120"/>
            <p:cNvSpPr>
              <a:spLocks noChangeArrowheads="1"/>
            </p:cNvSpPr>
            <p:nvPr/>
          </p:nvSpPr>
          <p:spPr bwMode="auto">
            <a:xfrm>
              <a:off x="5241" y="3070"/>
              <a:ext cx="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5" name="Line 1121"/>
            <p:cNvSpPr>
              <a:spLocks noChangeShapeType="1"/>
            </p:cNvSpPr>
            <p:nvPr/>
          </p:nvSpPr>
          <p:spPr bwMode="auto">
            <a:xfrm>
              <a:off x="5241" y="3070"/>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6" name="Line 1122"/>
            <p:cNvSpPr>
              <a:spLocks noChangeShapeType="1"/>
            </p:cNvSpPr>
            <p:nvPr/>
          </p:nvSpPr>
          <p:spPr bwMode="auto">
            <a:xfrm>
              <a:off x="5241"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7" name="Rectangle 1123"/>
            <p:cNvSpPr>
              <a:spLocks noChangeArrowheads="1"/>
            </p:cNvSpPr>
            <p:nvPr/>
          </p:nvSpPr>
          <p:spPr bwMode="auto">
            <a:xfrm>
              <a:off x="5247" y="3070"/>
              <a:ext cx="42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8" name="Line 1124"/>
            <p:cNvSpPr>
              <a:spLocks noChangeShapeType="1"/>
            </p:cNvSpPr>
            <p:nvPr/>
          </p:nvSpPr>
          <p:spPr bwMode="auto">
            <a:xfrm>
              <a:off x="5247" y="3070"/>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9" name="Rectangle 1125"/>
            <p:cNvSpPr>
              <a:spLocks noChangeArrowheads="1"/>
            </p:cNvSpPr>
            <p:nvPr/>
          </p:nvSpPr>
          <p:spPr bwMode="auto">
            <a:xfrm>
              <a:off x="5669" y="3070"/>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0" name="Line 1126"/>
            <p:cNvSpPr>
              <a:spLocks noChangeShapeType="1"/>
            </p:cNvSpPr>
            <p:nvPr/>
          </p:nvSpPr>
          <p:spPr bwMode="auto">
            <a:xfrm>
              <a:off x="5669" y="3070"/>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1" name="Line 1127"/>
            <p:cNvSpPr>
              <a:spLocks noChangeShapeType="1"/>
            </p:cNvSpPr>
            <p:nvPr/>
          </p:nvSpPr>
          <p:spPr bwMode="auto">
            <a:xfrm>
              <a:off x="5669" y="3070"/>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2" name="Rectangle 1128"/>
            <p:cNvSpPr>
              <a:spLocks noChangeArrowheads="1"/>
            </p:cNvSpPr>
            <p:nvPr/>
          </p:nvSpPr>
          <p:spPr bwMode="auto">
            <a:xfrm>
              <a:off x="0" y="3076"/>
              <a:ext cx="6"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3" name="Line 1129"/>
            <p:cNvSpPr>
              <a:spLocks noChangeShapeType="1"/>
            </p:cNvSpPr>
            <p:nvPr/>
          </p:nvSpPr>
          <p:spPr bwMode="auto">
            <a:xfrm>
              <a:off x="0" y="3076"/>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4" name="Rectangle 1130"/>
            <p:cNvSpPr>
              <a:spLocks noChangeArrowheads="1"/>
            </p:cNvSpPr>
            <p:nvPr/>
          </p:nvSpPr>
          <p:spPr bwMode="auto">
            <a:xfrm>
              <a:off x="0"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5" name="Line 1131"/>
            <p:cNvSpPr>
              <a:spLocks noChangeShapeType="1"/>
            </p:cNvSpPr>
            <p:nvPr/>
          </p:nvSpPr>
          <p:spPr bwMode="auto">
            <a:xfrm>
              <a:off x="0"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6" name="Line 1132"/>
            <p:cNvSpPr>
              <a:spLocks noChangeShapeType="1"/>
            </p:cNvSpPr>
            <p:nvPr/>
          </p:nvSpPr>
          <p:spPr bwMode="auto">
            <a:xfrm>
              <a:off x="0"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7" name="Rectangle 1133"/>
            <p:cNvSpPr>
              <a:spLocks noChangeArrowheads="1"/>
            </p:cNvSpPr>
            <p:nvPr/>
          </p:nvSpPr>
          <p:spPr bwMode="auto">
            <a:xfrm>
              <a:off x="0"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8" name="Line 1134"/>
            <p:cNvSpPr>
              <a:spLocks noChangeShapeType="1"/>
            </p:cNvSpPr>
            <p:nvPr/>
          </p:nvSpPr>
          <p:spPr bwMode="auto">
            <a:xfrm>
              <a:off x="0"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9" name="Line 1135"/>
            <p:cNvSpPr>
              <a:spLocks noChangeShapeType="1"/>
            </p:cNvSpPr>
            <p:nvPr/>
          </p:nvSpPr>
          <p:spPr bwMode="auto">
            <a:xfrm>
              <a:off x="0"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0" name="Rectangle 1136"/>
            <p:cNvSpPr>
              <a:spLocks noChangeArrowheads="1"/>
            </p:cNvSpPr>
            <p:nvPr/>
          </p:nvSpPr>
          <p:spPr bwMode="auto">
            <a:xfrm>
              <a:off x="6" y="3222"/>
              <a:ext cx="147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1" name="Line 1137"/>
            <p:cNvSpPr>
              <a:spLocks noChangeShapeType="1"/>
            </p:cNvSpPr>
            <p:nvPr/>
          </p:nvSpPr>
          <p:spPr bwMode="auto">
            <a:xfrm>
              <a:off x="6" y="3222"/>
              <a:ext cx="147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2" name="Rectangle 1138"/>
            <p:cNvSpPr>
              <a:spLocks noChangeArrowheads="1"/>
            </p:cNvSpPr>
            <p:nvPr/>
          </p:nvSpPr>
          <p:spPr bwMode="auto">
            <a:xfrm>
              <a:off x="1480"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3" name="Line 1139"/>
            <p:cNvSpPr>
              <a:spLocks noChangeShapeType="1"/>
            </p:cNvSpPr>
            <p:nvPr/>
          </p:nvSpPr>
          <p:spPr bwMode="auto">
            <a:xfrm>
              <a:off x="1480"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4" name="Rectangle 1140"/>
            <p:cNvSpPr>
              <a:spLocks noChangeArrowheads="1"/>
            </p:cNvSpPr>
            <p:nvPr/>
          </p:nvSpPr>
          <p:spPr bwMode="auto">
            <a:xfrm>
              <a:off x="1480"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5" name="Line 1141"/>
            <p:cNvSpPr>
              <a:spLocks noChangeShapeType="1"/>
            </p:cNvSpPr>
            <p:nvPr/>
          </p:nvSpPr>
          <p:spPr bwMode="auto">
            <a:xfrm>
              <a:off x="1480"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6" name="Line 1142"/>
            <p:cNvSpPr>
              <a:spLocks noChangeShapeType="1"/>
            </p:cNvSpPr>
            <p:nvPr/>
          </p:nvSpPr>
          <p:spPr bwMode="auto">
            <a:xfrm>
              <a:off x="1480"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7" name="Rectangle 1143"/>
            <p:cNvSpPr>
              <a:spLocks noChangeArrowheads="1"/>
            </p:cNvSpPr>
            <p:nvPr/>
          </p:nvSpPr>
          <p:spPr bwMode="auto">
            <a:xfrm>
              <a:off x="1486" y="3222"/>
              <a:ext cx="539"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8" name="Line 1144"/>
            <p:cNvSpPr>
              <a:spLocks noChangeShapeType="1"/>
            </p:cNvSpPr>
            <p:nvPr/>
          </p:nvSpPr>
          <p:spPr bwMode="auto">
            <a:xfrm>
              <a:off x="1486" y="3222"/>
              <a:ext cx="53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9" name="Rectangle 1145"/>
            <p:cNvSpPr>
              <a:spLocks noChangeArrowheads="1"/>
            </p:cNvSpPr>
            <p:nvPr/>
          </p:nvSpPr>
          <p:spPr bwMode="auto">
            <a:xfrm>
              <a:off x="2025"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0" name="Line 1146"/>
            <p:cNvSpPr>
              <a:spLocks noChangeShapeType="1"/>
            </p:cNvSpPr>
            <p:nvPr/>
          </p:nvSpPr>
          <p:spPr bwMode="auto">
            <a:xfrm>
              <a:off x="2025"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1" name="Rectangle 1147"/>
            <p:cNvSpPr>
              <a:spLocks noChangeArrowheads="1"/>
            </p:cNvSpPr>
            <p:nvPr/>
          </p:nvSpPr>
          <p:spPr bwMode="auto">
            <a:xfrm>
              <a:off x="2025"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2" name="Line 1148"/>
            <p:cNvSpPr>
              <a:spLocks noChangeShapeType="1"/>
            </p:cNvSpPr>
            <p:nvPr/>
          </p:nvSpPr>
          <p:spPr bwMode="auto">
            <a:xfrm>
              <a:off x="2025"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3" name="Line 1149"/>
            <p:cNvSpPr>
              <a:spLocks noChangeShapeType="1"/>
            </p:cNvSpPr>
            <p:nvPr/>
          </p:nvSpPr>
          <p:spPr bwMode="auto">
            <a:xfrm>
              <a:off x="2025"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4" name="Rectangle 1150"/>
            <p:cNvSpPr>
              <a:spLocks noChangeArrowheads="1"/>
            </p:cNvSpPr>
            <p:nvPr/>
          </p:nvSpPr>
          <p:spPr bwMode="auto">
            <a:xfrm>
              <a:off x="2031" y="3222"/>
              <a:ext cx="48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5" name="Line 1151"/>
            <p:cNvSpPr>
              <a:spLocks noChangeShapeType="1"/>
            </p:cNvSpPr>
            <p:nvPr/>
          </p:nvSpPr>
          <p:spPr bwMode="auto">
            <a:xfrm>
              <a:off x="2031" y="3222"/>
              <a:ext cx="48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6" name="Rectangle 1152"/>
            <p:cNvSpPr>
              <a:spLocks noChangeArrowheads="1"/>
            </p:cNvSpPr>
            <p:nvPr/>
          </p:nvSpPr>
          <p:spPr bwMode="auto">
            <a:xfrm>
              <a:off x="2516"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7" name="Line 1153"/>
            <p:cNvSpPr>
              <a:spLocks noChangeShapeType="1"/>
            </p:cNvSpPr>
            <p:nvPr/>
          </p:nvSpPr>
          <p:spPr bwMode="auto">
            <a:xfrm>
              <a:off x="2516"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8" name="Rectangle 1154"/>
            <p:cNvSpPr>
              <a:spLocks noChangeArrowheads="1"/>
            </p:cNvSpPr>
            <p:nvPr/>
          </p:nvSpPr>
          <p:spPr bwMode="auto">
            <a:xfrm>
              <a:off x="2516"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9" name="Line 1155"/>
            <p:cNvSpPr>
              <a:spLocks noChangeShapeType="1"/>
            </p:cNvSpPr>
            <p:nvPr/>
          </p:nvSpPr>
          <p:spPr bwMode="auto">
            <a:xfrm>
              <a:off x="2516"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0" name="Line 1156"/>
            <p:cNvSpPr>
              <a:spLocks noChangeShapeType="1"/>
            </p:cNvSpPr>
            <p:nvPr/>
          </p:nvSpPr>
          <p:spPr bwMode="auto">
            <a:xfrm>
              <a:off x="2516"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1" name="Rectangle 1157"/>
            <p:cNvSpPr>
              <a:spLocks noChangeArrowheads="1"/>
            </p:cNvSpPr>
            <p:nvPr/>
          </p:nvSpPr>
          <p:spPr bwMode="auto">
            <a:xfrm>
              <a:off x="2522" y="3222"/>
              <a:ext cx="59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2" name="Line 1158"/>
            <p:cNvSpPr>
              <a:spLocks noChangeShapeType="1"/>
            </p:cNvSpPr>
            <p:nvPr/>
          </p:nvSpPr>
          <p:spPr bwMode="auto">
            <a:xfrm>
              <a:off x="2522" y="322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3" name="Rectangle 1159"/>
            <p:cNvSpPr>
              <a:spLocks noChangeArrowheads="1"/>
            </p:cNvSpPr>
            <p:nvPr/>
          </p:nvSpPr>
          <p:spPr bwMode="auto">
            <a:xfrm>
              <a:off x="3116" y="3076"/>
              <a:ext cx="5"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4" name="Line 1160"/>
            <p:cNvSpPr>
              <a:spLocks noChangeShapeType="1"/>
            </p:cNvSpPr>
            <p:nvPr/>
          </p:nvSpPr>
          <p:spPr bwMode="auto">
            <a:xfrm>
              <a:off x="3116"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5" name="Rectangle 1161"/>
            <p:cNvSpPr>
              <a:spLocks noChangeArrowheads="1"/>
            </p:cNvSpPr>
            <p:nvPr/>
          </p:nvSpPr>
          <p:spPr bwMode="auto">
            <a:xfrm>
              <a:off x="3116" y="322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6" name="Line 1162"/>
            <p:cNvSpPr>
              <a:spLocks noChangeShapeType="1"/>
            </p:cNvSpPr>
            <p:nvPr/>
          </p:nvSpPr>
          <p:spPr bwMode="auto">
            <a:xfrm>
              <a:off x="3116" y="322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7" name="Line 1163"/>
            <p:cNvSpPr>
              <a:spLocks noChangeShapeType="1"/>
            </p:cNvSpPr>
            <p:nvPr/>
          </p:nvSpPr>
          <p:spPr bwMode="auto">
            <a:xfrm>
              <a:off x="3116"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8" name="Rectangle 1164"/>
            <p:cNvSpPr>
              <a:spLocks noChangeArrowheads="1"/>
            </p:cNvSpPr>
            <p:nvPr/>
          </p:nvSpPr>
          <p:spPr bwMode="auto">
            <a:xfrm>
              <a:off x="3121" y="3222"/>
              <a:ext cx="59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9" name="Line 1165"/>
            <p:cNvSpPr>
              <a:spLocks noChangeShapeType="1"/>
            </p:cNvSpPr>
            <p:nvPr/>
          </p:nvSpPr>
          <p:spPr bwMode="auto">
            <a:xfrm>
              <a:off x="3121" y="3222"/>
              <a:ext cx="5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0" name="Rectangle 1166"/>
            <p:cNvSpPr>
              <a:spLocks noChangeArrowheads="1"/>
            </p:cNvSpPr>
            <p:nvPr/>
          </p:nvSpPr>
          <p:spPr bwMode="auto">
            <a:xfrm>
              <a:off x="3715"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1" name="Line 1167"/>
            <p:cNvSpPr>
              <a:spLocks noChangeShapeType="1"/>
            </p:cNvSpPr>
            <p:nvPr/>
          </p:nvSpPr>
          <p:spPr bwMode="auto">
            <a:xfrm>
              <a:off x="3715"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2" name="Rectangle 1168"/>
            <p:cNvSpPr>
              <a:spLocks noChangeArrowheads="1"/>
            </p:cNvSpPr>
            <p:nvPr/>
          </p:nvSpPr>
          <p:spPr bwMode="auto">
            <a:xfrm>
              <a:off x="3715"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3" name="Line 1169"/>
            <p:cNvSpPr>
              <a:spLocks noChangeShapeType="1"/>
            </p:cNvSpPr>
            <p:nvPr/>
          </p:nvSpPr>
          <p:spPr bwMode="auto">
            <a:xfrm>
              <a:off x="3715"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4" name="Line 1170"/>
            <p:cNvSpPr>
              <a:spLocks noChangeShapeType="1"/>
            </p:cNvSpPr>
            <p:nvPr/>
          </p:nvSpPr>
          <p:spPr bwMode="auto">
            <a:xfrm>
              <a:off x="3715"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5" name="Rectangle 1171"/>
            <p:cNvSpPr>
              <a:spLocks noChangeArrowheads="1"/>
            </p:cNvSpPr>
            <p:nvPr/>
          </p:nvSpPr>
          <p:spPr bwMode="auto">
            <a:xfrm>
              <a:off x="3721" y="3222"/>
              <a:ext cx="757"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6" name="Line 1172"/>
            <p:cNvSpPr>
              <a:spLocks noChangeShapeType="1"/>
            </p:cNvSpPr>
            <p:nvPr/>
          </p:nvSpPr>
          <p:spPr bwMode="auto">
            <a:xfrm>
              <a:off x="3721" y="322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7" name="Rectangle 1173"/>
            <p:cNvSpPr>
              <a:spLocks noChangeArrowheads="1"/>
            </p:cNvSpPr>
            <p:nvPr/>
          </p:nvSpPr>
          <p:spPr bwMode="auto">
            <a:xfrm>
              <a:off x="4478"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8" name="Line 1174"/>
            <p:cNvSpPr>
              <a:spLocks noChangeShapeType="1"/>
            </p:cNvSpPr>
            <p:nvPr/>
          </p:nvSpPr>
          <p:spPr bwMode="auto">
            <a:xfrm>
              <a:off x="4478"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9" name="Rectangle 1175"/>
            <p:cNvSpPr>
              <a:spLocks noChangeArrowheads="1"/>
            </p:cNvSpPr>
            <p:nvPr/>
          </p:nvSpPr>
          <p:spPr bwMode="auto">
            <a:xfrm>
              <a:off x="4478"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0" name="Line 1176"/>
            <p:cNvSpPr>
              <a:spLocks noChangeShapeType="1"/>
            </p:cNvSpPr>
            <p:nvPr/>
          </p:nvSpPr>
          <p:spPr bwMode="auto">
            <a:xfrm>
              <a:off x="4478"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1" name="Line 1177"/>
            <p:cNvSpPr>
              <a:spLocks noChangeShapeType="1"/>
            </p:cNvSpPr>
            <p:nvPr/>
          </p:nvSpPr>
          <p:spPr bwMode="auto">
            <a:xfrm>
              <a:off x="4478"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2" name="Rectangle 1178"/>
            <p:cNvSpPr>
              <a:spLocks noChangeArrowheads="1"/>
            </p:cNvSpPr>
            <p:nvPr/>
          </p:nvSpPr>
          <p:spPr bwMode="auto">
            <a:xfrm>
              <a:off x="4484" y="3222"/>
              <a:ext cx="757"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3" name="Line 1179"/>
            <p:cNvSpPr>
              <a:spLocks noChangeShapeType="1"/>
            </p:cNvSpPr>
            <p:nvPr/>
          </p:nvSpPr>
          <p:spPr bwMode="auto">
            <a:xfrm>
              <a:off x="4484" y="3222"/>
              <a:ext cx="7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4" name="Rectangle 1180"/>
            <p:cNvSpPr>
              <a:spLocks noChangeArrowheads="1"/>
            </p:cNvSpPr>
            <p:nvPr/>
          </p:nvSpPr>
          <p:spPr bwMode="auto">
            <a:xfrm>
              <a:off x="5241" y="3076"/>
              <a:ext cx="6" cy="146"/>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5" name="Line 1181"/>
            <p:cNvSpPr>
              <a:spLocks noChangeShapeType="1"/>
            </p:cNvSpPr>
            <p:nvPr/>
          </p:nvSpPr>
          <p:spPr bwMode="auto">
            <a:xfrm>
              <a:off x="5241" y="3076"/>
              <a:ext cx="1" cy="146"/>
            </a:xfrm>
            <a:prstGeom prst="line">
              <a:avLst/>
            </a:prstGeom>
            <a:noFill/>
            <a:ln w="0">
              <a:solidFill>
                <a:srgbClr val="BFBFB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6" name="Rectangle 1182"/>
            <p:cNvSpPr>
              <a:spLocks noChangeArrowheads="1"/>
            </p:cNvSpPr>
            <p:nvPr/>
          </p:nvSpPr>
          <p:spPr bwMode="auto">
            <a:xfrm>
              <a:off x="5241" y="3222"/>
              <a:ext cx="6"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7" name="Line 1183"/>
            <p:cNvSpPr>
              <a:spLocks noChangeShapeType="1"/>
            </p:cNvSpPr>
            <p:nvPr/>
          </p:nvSpPr>
          <p:spPr bwMode="auto">
            <a:xfrm>
              <a:off x="5241" y="3222"/>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8" name="Line 1184"/>
            <p:cNvSpPr>
              <a:spLocks noChangeShapeType="1"/>
            </p:cNvSpPr>
            <p:nvPr/>
          </p:nvSpPr>
          <p:spPr bwMode="auto">
            <a:xfrm>
              <a:off x="5241"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9" name="Rectangle 1185"/>
            <p:cNvSpPr>
              <a:spLocks noChangeArrowheads="1"/>
            </p:cNvSpPr>
            <p:nvPr/>
          </p:nvSpPr>
          <p:spPr bwMode="auto">
            <a:xfrm>
              <a:off x="5247" y="3222"/>
              <a:ext cx="42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0" name="Line 1186"/>
            <p:cNvSpPr>
              <a:spLocks noChangeShapeType="1"/>
            </p:cNvSpPr>
            <p:nvPr/>
          </p:nvSpPr>
          <p:spPr bwMode="auto">
            <a:xfrm>
              <a:off x="5247" y="3222"/>
              <a:ext cx="42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1" name="Rectangle 1187"/>
            <p:cNvSpPr>
              <a:spLocks noChangeArrowheads="1"/>
            </p:cNvSpPr>
            <p:nvPr/>
          </p:nvSpPr>
          <p:spPr bwMode="auto">
            <a:xfrm>
              <a:off x="5669" y="3076"/>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2" name="Line 1188"/>
            <p:cNvSpPr>
              <a:spLocks noChangeShapeType="1"/>
            </p:cNvSpPr>
            <p:nvPr/>
          </p:nvSpPr>
          <p:spPr bwMode="auto">
            <a:xfrm>
              <a:off x="5669" y="3076"/>
              <a:ext cx="1" cy="14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3" name="Rectangle 1189"/>
            <p:cNvSpPr>
              <a:spLocks noChangeArrowheads="1"/>
            </p:cNvSpPr>
            <p:nvPr/>
          </p:nvSpPr>
          <p:spPr bwMode="auto">
            <a:xfrm>
              <a:off x="5669" y="322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4" name="Line 1190"/>
            <p:cNvSpPr>
              <a:spLocks noChangeShapeType="1"/>
            </p:cNvSpPr>
            <p:nvPr/>
          </p:nvSpPr>
          <p:spPr bwMode="auto">
            <a:xfrm>
              <a:off x="5669" y="322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5" name="Line 1191"/>
            <p:cNvSpPr>
              <a:spLocks noChangeShapeType="1"/>
            </p:cNvSpPr>
            <p:nvPr/>
          </p:nvSpPr>
          <p:spPr bwMode="auto">
            <a:xfrm>
              <a:off x="5669"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6" name="Rectangle 1192"/>
            <p:cNvSpPr>
              <a:spLocks noChangeArrowheads="1"/>
            </p:cNvSpPr>
            <p:nvPr/>
          </p:nvSpPr>
          <p:spPr bwMode="auto">
            <a:xfrm>
              <a:off x="5669" y="322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7" name="Line 1193"/>
            <p:cNvSpPr>
              <a:spLocks noChangeShapeType="1"/>
            </p:cNvSpPr>
            <p:nvPr/>
          </p:nvSpPr>
          <p:spPr bwMode="auto">
            <a:xfrm>
              <a:off x="5669" y="3222"/>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8" name="Line 1194"/>
            <p:cNvSpPr>
              <a:spLocks noChangeShapeType="1"/>
            </p:cNvSpPr>
            <p:nvPr/>
          </p:nvSpPr>
          <p:spPr bwMode="auto">
            <a:xfrm>
              <a:off x="5669" y="32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9" name="Rectangle 1195"/>
            <p:cNvSpPr>
              <a:spLocks noChangeArrowheads="1"/>
            </p:cNvSpPr>
            <p:nvPr/>
          </p:nvSpPr>
          <p:spPr bwMode="auto">
            <a:xfrm>
              <a:off x="12" y="3231"/>
              <a:ext cx="99"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mtClean="0">
                  <a:solidFill>
                    <a:srgbClr val="000000"/>
                  </a:solidFill>
                  <a:latin typeface="Times New Roman" pitchFamily="18" charset="0"/>
                  <a:cs typeface="Arial" pitchFamily="34" charset="0"/>
                </a:rPr>
                <a:t> </a:t>
              </a:r>
              <a:endParaRPr lang="en-US" smtClean="0">
                <a:solidFill>
                  <a:prstClr val="black"/>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lstStyle/>
          <a:p>
            <a:r>
              <a:rPr lang="en-US" dirty="0" smtClean="0"/>
              <a:t>FutureGrid: a Grid/Cloud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completed June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completed June 7; </a:t>
            </a:r>
            <a:r>
              <a:rPr lang="en-US" sz="2400" b="1" dirty="0" smtClean="0"/>
              <a:t>TACC</a:t>
            </a:r>
            <a:r>
              <a:rPr lang="en-US" sz="2400" dirty="0" smtClean="0"/>
              <a:t> Dell </a:t>
            </a:r>
            <a:r>
              <a:rPr lang="en-US" sz="2400" dirty="0" smtClean="0"/>
              <a:t>running acceptance tests</a:t>
            </a:r>
            <a:endParaRPr lang="en-US" sz="2400" dirty="0" smtClean="0"/>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solidFill>
                    <a:prstClr val="black"/>
                  </a:solidFill>
                </a:rPr>
                <a:t>FG Network</a:t>
              </a:r>
              <a:endParaRPr lang="en-US" dirty="0">
                <a:solidFill>
                  <a:prstClr val="black"/>
                </a:solidFill>
              </a:endParaRPr>
            </a:p>
          </p:txBody>
        </p:sp>
      </p:grpSp>
      <p:pic>
        <p:nvPicPr>
          <p:cNvPr id="93186" name="Picture 2"/>
          <p:cNvPicPr>
            <a:picLocks noChangeAspect="1" noChangeArrowheads="1"/>
          </p:cNvPicPr>
          <p:nvPr/>
        </p:nvPicPr>
        <p:blipFill>
          <a:blip r:embed="rId4" cstate="print"/>
          <a:srcRect l="7558" t="32500" r="40698" b="15833"/>
          <a:stretch>
            <a:fillRect/>
          </a:stretch>
        </p:blipFill>
        <p:spPr bwMode="auto">
          <a:xfrm>
            <a:off x="0" y="2133600"/>
            <a:ext cx="67818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4000" dirty="0" smtClean="0"/>
              <a:t>Storage and Interconnect Hardware</a:t>
            </a:r>
            <a:endParaRPr lang="en-US" sz="4000" dirty="0"/>
          </a:p>
        </p:txBody>
      </p:sp>
      <p:graphicFrame>
        <p:nvGraphicFramePr>
          <p:cNvPr id="6" name="Content Placeholder 5"/>
          <p:cNvGraphicFramePr>
            <a:graphicFrameLocks noGrp="1"/>
          </p:cNvGraphicFramePr>
          <p:nvPr>
            <p:ph idx="1"/>
          </p:nvPr>
        </p:nvGraphicFramePr>
        <p:xfrm>
          <a:off x="1143000" y="685801"/>
          <a:ext cx="7625998" cy="22758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5232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6</a:t>
            </a:fld>
            <a:endParaRPr lang="en-US">
              <a:solidFill>
                <a:prstClr val="black">
                  <a:tint val="75000"/>
                </a:prstClr>
              </a:solidFill>
            </a:endParaRPr>
          </a:p>
        </p:txBody>
      </p:sp>
      <p:graphicFrame>
        <p:nvGraphicFramePr>
          <p:cNvPr id="5" name="Table 4"/>
          <p:cNvGraphicFramePr>
            <a:graphicFrameLocks noGrp="1"/>
          </p:cNvGraphicFramePr>
          <p:nvPr/>
        </p:nvGraphicFramePr>
        <p:xfrm>
          <a:off x="0" y="29718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smtClean="0"/>
                        <a:t>tango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
        <p:nvSpPr>
          <p:cNvPr id="7" name="TextBox 6"/>
          <p:cNvSpPr txBox="1"/>
          <p:nvPr/>
        </p:nvSpPr>
        <p:spPr>
          <a:xfrm>
            <a:off x="152400" y="6488668"/>
            <a:ext cx="6703695" cy="369332"/>
          </a:xfrm>
          <a:prstGeom prst="rect">
            <a:avLst/>
          </a:prstGeom>
          <a:noFill/>
        </p:spPr>
        <p:txBody>
          <a:bodyPr wrap="none" rtlCol="0">
            <a:spAutoFit/>
          </a:bodyPr>
          <a:lstStyle/>
          <a:p>
            <a:r>
              <a:rPr lang="en-US" dirty="0" smtClean="0">
                <a:solidFill>
                  <a:prstClr val="black"/>
                </a:solidFill>
              </a:rPr>
              <a:t>Names from International Civil Aviation Organization (ICAO) alphabet </a:t>
            </a:r>
            <a:endParaRPr lang="en-US"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exciting proposals to use!!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4000" cy="1143000"/>
          </a:xfrm>
        </p:spPr>
        <p:txBody>
          <a:bodyPr>
            <a:normAutofit/>
          </a:bodyPr>
          <a:lstStyle/>
          <a:p>
            <a:pPr eaLnBrk="1" hangingPunct="1"/>
            <a:r>
              <a:rPr lang="en-US"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10200"/>
          </a:xfrm>
        </p:spPr>
        <p:txBody>
          <a:bodyPr>
            <a:normAutofit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and one of two</a:t>
            </a:r>
            <a:r>
              <a:rPr lang="en-US" sz="2700" dirty="0" smtClean="0">
                <a:solidFill>
                  <a:srgbClr val="FF0000"/>
                </a:solidFill>
              </a:rPr>
              <a:t> experimental </a:t>
            </a:r>
            <a:r>
              <a:rPr lang="en-US" sz="2700" dirty="0" smtClean="0"/>
              <a:t>TeraGrid systems (other is GPU)</a:t>
            </a:r>
          </a:p>
          <a:p>
            <a:pPr lvl="1">
              <a:lnSpc>
                <a:spcPct val="80000"/>
              </a:lnSpc>
            </a:pPr>
            <a:r>
              <a:rPr lang="en-US" sz="2300" dirty="0" smtClean="0"/>
              <a:t>It will also mimic commercial clouds (initially </a:t>
            </a:r>
            <a:r>
              <a:rPr lang="en-US" sz="2300" dirty="0" err="1" smtClean="0"/>
              <a:t>IaaS</a:t>
            </a:r>
            <a:r>
              <a:rPr lang="en-US" sz="2300" dirty="0" smtClean="0"/>
              <a:t> not </a:t>
            </a:r>
            <a:r>
              <a:rPr lang="en-US" sz="2300" dirty="0" err="1" smtClean="0"/>
              <a:t>PaaS</a:t>
            </a:r>
            <a:r>
              <a:rPr lang="en-US" sz="2300" dirty="0" smtClean="0"/>
              <a:t>)</a:t>
            </a:r>
          </a:p>
          <a:p>
            <a:pPr eaLnBrk="1" hangingPunct="1">
              <a:lnSpc>
                <a:spcPct val="80000"/>
              </a:lnSpc>
            </a:pPr>
            <a:r>
              <a:rPr lang="en-US" sz="2700" dirty="0" smtClean="0"/>
              <a:t>FutureGrid is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lstStyle/>
          <a:p>
            <a:r>
              <a:rPr lang="en-US" dirty="0" smtClean="0"/>
              <a:t>Some Current FutureGrid usages</a:t>
            </a:r>
            <a:endParaRPr lang="en-US" dirty="0"/>
          </a:p>
        </p:txBody>
      </p:sp>
      <p:sp>
        <p:nvSpPr>
          <p:cNvPr id="3" name="Content Placeholder 2"/>
          <p:cNvSpPr>
            <a:spLocks noGrp="1"/>
          </p:cNvSpPr>
          <p:nvPr>
            <p:ph idx="1"/>
          </p:nvPr>
        </p:nvSpPr>
        <p:spPr>
          <a:xfrm>
            <a:off x="228600" y="685800"/>
            <a:ext cx="8915400" cy="6172200"/>
          </a:xfrm>
        </p:spPr>
        <p:txBody>
          <a:bodyPr>
            <a:normAutofit fontScale="62500" lnSpcReduction="20000"/>
          </a:bodyPr>
          <a:lstStyle/>
          <a:p>
            <a:r>
              <a:rPr lang="en-US" dirty="0" smtClean="0"/>
              <a:t>        Investigate </a:t>
            </a:r>
            <a:r>
              <a:rPr lang="en-US" dirty="0" err="1" smtClean="0"/>
              <a:t>metascheduling</a:t>
            </a:r>
            <a:r>
              <a:rPr lang="en-US" dirty="0" smtClean="0"/>
              <a:t> approaches on Cray and iDataPlex</a:t>
            </a:r>
          </a:p>
          <a:p>
            <a:r>
              <a:rPr lang="en-US" dirty="0" smtClean="0"/>
              <a:t>     Deploy Genesis II and Unicore end points on Cray and iDataPlex clusters</a:t>
            </a:r>
          </a:p>
          <a:p>
            <a:r>
              <a:rPr lang="en-US" dirty="0" smtClean="0"/>
              <a:t>Develop new Nimbus cloud capabilities</a:t>
            </a:r>
          </a:p>
          <a:p>
            <a:r>
              <a:rPr lang="en-US" dirty="0" smtClean="0"/>
              <a:t>Prototype applications (BLAST) across multiple FutureGrid clusters and Grid’5000</a:t>
            </a:r>
          </a:p>
          <a:p>
            <a:r>
              <a:rPr lang="en-US" dirty="0" smtClean="0"/>
              <a:t>Compare Amazon, Azure with FutureGrid hardware running Linux, Linux on </a:t>
            </a:r>
            <a:r>
              <a:rPr lang="en-US" dirty="0" err="1" smtClean="0"/>
              <a:t>Xen</a:t>
            </a:r>
            <a:r>
              <a:rPr lang="en-US" dirty="0" smtClean="0"/>
              <a:t> or Windows</a:t>
            </a:r>
          </a:p>
          <a:p>
            <a:r>
              <a:rPr lang="en-US" dirty="0" smtClean="0"/>
              <a:t>Test </a:t>
            </a:r>
            <a:r>
              <a:rPr lang="en-US" dirty="0" err="1" smtClean="0"/>
              <a:t>ScaleMP</a:t>
            </a:r>
            <a:r>
              <a:rPr lang="en-US" dirty="0" smtClean="0"/>
              <a:t> software shared memory for genome assembly</a:t>
            </a:r>
          </a:p>
          <a:p>
            <a:r>
              <a:rPr lang="en-US" dirty="0" smtClean="0"/>
              <a:t>Develop Genetic algorithms on Hadoop for optimization</a:t>
            </a:r>
          </a:p>
          <a:p>
            <a:r>
              <a:rPr lang="en-US" dirty="0" smtClean="0"/>
              <a:t>Attach power monitoring equipment to iDataPlex nodes to study power use versus use characteristics</a:t>
            </a:r>
          </a:p>
          <a:p>
            <a:r>
              <a:rPr lang="en-US" dirty="0" smtClean="0"/>
              <a:t>Industry (Columbus IN) running CFD codes </a:t>
            </a:r>
            <a:r>
              <a:rPr lang="en-US" dirty="0" smtClean="0"/>
              <a:t>to study combustion strategies to maximize energy </a:t>
            </a:r>
            <a:r>
              <a:rPr lang="en-US" dirty="0" smtClean="0"/>
              <a:t>efficiency</a:t>
            </a:r>
          </a:p>
          <a:p>
            <a:r>
              <a:rPr lang="en-US" dirty="0" smtClean="0"/>
              <a:t>Support evaluation needed by XD TIS and TAS services</a:t>
            </a:r>
          </a:p>
          <a:p>
            <a:r>
              <a:rPr lang="en-US" dirty="0" smtClean="0"/>
              <a:t>Investigate performance of </a:t>
            </a:r>
            <a:r>
              <a:rPr lang="en-US" dirty="0" err="1" smtClean="0"/>
              <a:t>Kepler</a:t>
            </a:r>
            <a:r>
              <a:rPr lang="en-US" dirty="0" smtClean="0"/>
              <a:t> workflow engine</a:t>
            </a:r>
          </a:p>
          <a:p>
            <a:r>
              <a:rPr lang="en-US" dirty="0" smtClean="0"/>
              <a:t>Study scalability of SAGA in difference latency scenarios</a:t>
            </a:r>
          </a:p>
          <a:p>
            <a:r>
              <a:rPr lang="en-US" dirty="0" smtClean="0"/>
              <a:t>Test and evaluate new algorithms for </a:t>
            </a:r>
            <a:r>
              <a:rPr lang="en-US" dirty="0" err="1" smtClean="0"/>
              <a:t>phylogenetics</a:t>
            </a:r>
            <a:r>
              <a:rPr lang="en-US" dirty="0" smtClean="0"/>
              <a:t>/</a:t>
            </a:r>
            <a:r>
              <a:rPr lang="en-US" dirty="0" err="1" smtClean="0"/>
              <a:t>systematics</a:t>
            </a:r>
            <a:r>
              <a:rPr lang="en-US" dirty="0" smtClean="0"/>
              <a:t> research in CIPRES portal</a:t>
            </a:r>
          </a:p>
          <a:p>
            <a:r>
              <a:rPr lang="en-US" dirty="0" smtClean="0"/>
              <a:t>Investigate performance overheads of clouds in parallel and distributed environments</a:t>
            </a:r>
          </a:p>
          <a:p>
            <a:r>
              <a:rPr lang="en-US" dirty="0" smtClean="0"/>
              <a:t>Support tutorials and classes in cloud, grid and parallel computing</a:t>
            </a:r>
          </a:p>
          <a:p>
            <a:r>
              <a:rPr lang="en-US" dirty="0" smtClean="0"/>
              <a:t>~12 active/finished users out of ~32 early user applicants</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7419</TotalTime>
  <Words>3269</Words>
  <Application>Microsoft Office PowerPoint</Application>
  <PresentationFormat>On-screen Show (4:3)</PresentationFormat>
  <Paragraphs>550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3_Office Theme</vt:lpstr>
      <vt:lpstr>FutureGrid</vt:lpstr>
      <vt:lpstr>FutureGrid Concepts</vt:lpstr>
      <vt:lpstr>FutureGrid Partners</vt:lpstr>
      <vt:lpstr>FutureGrid Hardware</vt:lpstr>
      <vt:lpstr>FutureGrid: a Grid/Cloud Testbed</vt:lpstr>
      <vt:lpstr>Storage and Interconnect Hardware</vt:lpstr>
      <vt:lpstr>Network Impairment Device</vt:lpstr>
      <vt:lpstr>FutureGrid Usage Model</vt:lpstr>
      <vt:lpstr>Some Current FutureGrid usages</vt:lpstr>
      <vt:lpstr>Education on FutureGrid</vt:lpstr>
      <vt:lpstr>FutureGrid Software Architecture</vt:lpstr>
      <vt:lpstr>Software Components</vt:lpstr>
      <vt:lpstr>Dynamic provisioning Examples</vt:lpstr>
      <vt:lpstr>Dynamic Provisioning</vt:lpstr>
      <vt:lpstr>Security Issues</vt:lpstr>
      <vt:lpstr>Image Creation Process</vt:lpstr>
      <vt:lpstr>Dynamic Virtual Clusters</vt:lpstr>
      <vt:lpstr>Slide 18</vt:lpstr>
      <vt:lpstr>FutureGrid Interaction with Commercial Clouds</vt:lpstr>
      <vt:lpstr>RAIN: Dynamic Provisioning </vt:lpstr>
      <vt:lpstr>Basic FG Security Concerns</vt:lpstr>
      <vt:lpstr>More Secure Image Management</vt:lpstr>
      <vt:lpstr>xCAT and Moab in detail</vt:lpstr>
      <vt:lpstr>Per Job Reprovisioning </vt:lpstr>
      <vt:lpstr>Custom Reprovisioning</vt:lpstr>
      <vt:lpstr>Reprovisioning based on prior state </vt:lpstr>
      <vt:lpstr>Generic Reprovisioning</vt:lpstr>
      <vt:lpstr>Manage your own VO queue</vt:lpstr>
      <vt:lpstr>VO Queue</vt:lpstr>
      <vt:lpstr>Current Status of Dynamic Provisioning @ FutureGrid</vt:lpstr>
      <vt:lpstr>Difficult Issues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223</cp:revision>
  <dcterms:created xsi:type="dcterms:W3CDTF">2010-05-04T01:29:55Z</dcterms:created>
  <dcterms:modified xsi:type="dcterms:W3CDTF">2010-07-19T16:20:39Z</dcterms:modified>
</cp:coreProperties>
</file>