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66"/>
  </p:notesMasterIdLst>
  <p:sldIdLst>
    <p:sldId id="267" r:id="rId2"/>
    <p:sldId id="557" r:id="rId3"/>
    <p:sldId id="559" r:id="rId4"/>
    <p:sldId id="606" r:id="rId5"/>
    <p:sldId id="614" r:id="rId6"/>
    <p:sldId id="487" r:id="rId7"/>
    <p:sldId id="488" r:id="rId8"/>
    <p:sldId id="607" r:id="rId9"/>
    <p:sldId id="608" r:id="rId10"/>
    <p:sldId id="561" r:id="rId11"/>
    <p:sldId id="610" r:id="rId12"/>
    <p:sldId id="623" r:id="rId13"/>
    <p:sldId id="624" r:id="rId14"/>
    <p:sldId id="625" r:id="rId15"/>
    <p:sldId id="626" r:id="rId16"/>
    <p:sldId id="560" r:id="rId17"/>
    <p:sldId id="611" r:id="rId18"/>
    <p:sldId id="612" r:id="rId19"/>
    <p:sldId id="613" r:id="rId20"/>
    <p:sldId id="490" r:id="rId21"/>
    <p:sldId id="627" r:id="rId22"/>
    <p:sldId id="628" r:id="rId23"/>
    <p:sldId id="629" r:id="rId24"/>
    <p:sldId id="630" r:id="rId25"/>
    <p:sldId id="631" r:id="rId26"/>
    <p:sldId id="665" r:id="rId27"/>
    <p:sldId id="666" r:id="rId28"/>
    <p:sldId id="493" r:id="rId29"/>
    <p:sldId id="495" r:id="rId30"/>
    <p:sldId id="496" r:id="rId31"/>
    <p:sldId id="497" r:id="rId32"/>
    <p:sldId id="499" r:id="rId33"/>
    <p:sldId id="502" r:id="rId34"/>
    <p:sldId id="671" r:id="rId35"/>
    <p:sldId id="633" r:id="rId36"/>
    <p:sldId id="506" r:id="rId37"/>
    <p:sldId id="507" r:id="rId38"/>
    <p:sldId id="508" r:id="rId39"/>
    <p:sldId id="515" r:id="rId40"/>
    <p:sldId id="572" r:id="rId41"/>
    <p:sldId id="604" r:id="rId42"/>
    <p:sldId id="575" r:id="rId43"/>
    <p:sldId id="672" r:id="rId44"/>
    <p:sldId id="673" r:id="rId45"/>
    <p:sldId id="674" r:id="rId46"/>
    <p:sldId id="675" r:id="rId47"/>
    <p:sldId id="676" r:id="rId48"/>
    <p:sldId id="677" r:id="rId49"/>
    <p:sldId id="678" r:id="rId50"/>
    <p:sldId id="634" r:id="rId51"/>
    <p:sldId id="521" r:id="rId52"/>
    <p:sldId id="522" r:id="rId53"/>
    <p:sldId id="523" r:id="rId54"/>
    <p:sldId id="526" r:id="rId55"/>
    <p:sldId id="527" r:id="rId56"/>
    <p:sldId id="667" r:id="rId57"/>
    <p:sldId id="635" r:id="rId58"/>
    <p:sldId id="532" r:id="rId59"/>
    <p:sldId id="533" r:id="rId60"/>
    <p:sldId id="540" r:id="rId61"/>
    <p:sldId id="541" r:id="rId62"/>
    <p:sldId id="554" r:id="rId63"/>
    <p:sldId id="555" r:id="rId64"/>
    <p:sldId id="556" r:id="rId65"/>
  </p:sldIdLst>
  <p:sldSz cx="9144000" cy="6858000" type="screen4x3"/>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CDC"/>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8" autoAdjust="0"/>
    <p:restoredTop sz="89293" autoAdjust="0"/>
  </p:normalViewPr>
  <p:slideViewPr>
    <p:cSldViewPr>
      <p:cViewPr varScale="1">
        <p:scale>
          <a:sx n="70" d="100"/>
          <a:sy n="70" d="100"/>
        </p:scale>
        <p:origin x="55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imalee\Dropbox\papers\collective_communication\twister4azure_7_3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4546670963312"/>
          <c:y val="3.4089480474015964E-2"/>
          <c:w val="0.5624263633712453"/>
          <c:h val="0.82920807312878997"/>
        </c:manualLayout>
      </c:layout>
      <c:lineChart>
        <c:grouping val="standard"/>
        <c:varyColors val="0"/>
        <c:ser>
          <c:idx val="0"/>
          <c:order val="0"/>
          <c:tx>
            <c:strRef>
              <c:f>'kmeans-with-allred'!$C$28</c:f>
              <c:strCache>
                <c:ptCount val="1"/>
                <c:pt idx="0">
                  <c:v>Twister4Azure</c:v>
                </c:pt>
              </c:strCache>
            </c:strRef>
          </c:tx>
          <c:cat>
            <c:strRef>
              <c:f>'kmeans-with-allred'!$B$29:$B$32</c:f>
              <c:strCache>
                <c:ptCount val="4"/>
                <c:pt idx="0">
                  <c:v>32 x 32 M</c:v>
                </c:pt>
                <c:pt idx="1">
                  <c:v>64 x 64 M</c:v>
                </c:pt>
                <c:pt idx="2">
                  <c:v>128 x 128 M</c:v>
                </c:pt>
                <c:pt idx="3">
                  <c:v>256 x 256 M</c:v>
                </c:pt>
              </c:strCache>
            </c:strRef>
          </c:cat>
          <c:val>
            <c:numRef>
              <c:f>'kmeans-with-allred'!$C$29:$C$32</c:f>
              <c:numCache>
                <c:formatCode>General</c:formatCode>
                <c:ptCount val="4"/>
                <c:pt idx="0">
                  <c:v>509.572</c:v>
                </c:pt>
                <c:pt idx="1">
                  <c:v>535.85199999999998</c:v>
                </c:pt>
                <c:pt idx="2">
                  <c:v>567.92600000000004</c:v>
                </c:pt>
                <c:pt idx="3">
                  <c:v>709.20799999999997</c:v>
                </c:pt>
              </c:numCache>
            </c:numRef>
          </c:val>
          <c:smooth val="0"/>
        </c:ser>
        <c:ser>
          <c:idx val="1"/>
          <c:order val="1"/>
          <c:tx>
            <c:strRef>
              <c:f>'kmeans-with-allred'!$D$28</c:f>
              <c:strCache>
                <c:ptCount val="1"/>
                <c:pt idx="0">
                  <c:v>T4A+ tree broadcast</c:v>
                </c:pt>
              </c:strCache>
            </c:strRef>
          </c:tx>
          <c:cat>
            <c:strRef>
              <c:f>'kmeans-with-allred'!$B$29:$B$32</c:f>
              <c:strCache>
                <c:ptCount val="4"/>
                <c:pt idx="0">
                  <c:v>32 x 32 M</c:v>
                </c:pt>
                <c:pt idx="1">
                  <c:v>64 x 64 M</c:v>
                </c:pt>
                <c:pt idx="2">
                  <c:v>128 x 128 M</c:v>
                </c:pt>
                <c:pt idx="3">
                  <c:v>256 x 256 M</c:v>
                </c:pt>
              </c:strCache>
            </c:strRef>
          </c:cat>
          <c:val>
            <c:numRef>
              <c:f>'kmeans-with-allred'!$D$29:$D$32</c:f>
              <c:numCache>
                <c:formatCode>General</c:formatCode>
                <c:ptCount val="4"/>
                <c:pt idx="0">
                  <c:v>505.15300000000002</c:v>
                </c:pt>
                <c:pt idx="1">
                  <c:v>515.01099999999997</c:v>
                </c:pt>
                <c:pt idx="2">
                  <c:v>534.91999999999996</c:v>
                </c:pt>
                <c:pt idx="3">
                  <c:v>566.78300000000002</c:v>
                </c:pt>
              </c:numCache>
            </c:numRef>
          </c:val>
          <c:smooth val="0"/>
        </c:ser>
        <c:ser>
          <c:idx val="2"/>
          <c:order val="2"/>
          <c:tx>
            <c:strRef>
              <c:f>'kmeans-with-allred'!$B$37</c:f>
              <c:strCache>
                <c:ptCount val="1"/>
                <c:pt idx="0">
                  <c:v>T4A + AllReduce</c:v>
                </c:pt>
              </c:strCache>
            </c:strRef>
          </c:tx>
          <c:cat>
            <c:strRef>
              <c:f>'kmeans-with-allred'!$B$29:$B$32</c:f>
              <c:strCache>
                <c:ptCount val="4"/>
                <c:pt idx="0">
                  <c:v>32 x 32 M</c:v>
                </c:pt>
                <c:pt idx="1">
                  <c:v>64 x 64 M</c:v>
                </c:pt>
                <c:pt idx="2">
                  <c:v>128 x 128 M</c:v>
                </c:pt>
                <c:pt idx="3">
                  <c:v>256 x 256 M</c:v>
                </c:pt>
              </c:strCache>
            </c:strRef>
          </c:cat>
          <c:val>
            <c:numRef>
              <c:f>'kmeans-with-allred'!$E$29:$E$32</c:f>
              <c:numCache>
                <c:formatCode>General</c:formatCode>
                <c:ptCount val="4"/>
                <c:pt idx="0">
                  <c:v>491</c:v>
                </c:pt>
                <c:pt idx="1">
                  <c:v>491</c:v>
                </c:pt>
                <c:pt idx="2">
                  <c:v>505</c:v>
                </c:pt>
                <c:pt idx="3">
                  <c:v>520</c:v>
                </c:pt>
              </c:numCache>
            </c:numRef>
          </c:val>
          <c:smooth val="0"/>
        </c:ser>
        <c:ser>
          <c:idx val="4"/>
          <c:order val="3"/>
          <c:tx>
            <c:strRef>
              <c:f>'kmeans-with-allred'!$H$28</c:f>
              <c:strCache>
                <c:ptCount val="1"/>
                <c:pt idx="0">
                  <c:v>Hadoop Adjusted for Azure</c:v>
                </c:pt>
              </c:strCache>
            </c:strRef>
          </c:tx>
          <c:val>
            <c:numRef>
              <c:f>'kmeans-with-allred'!$H$29:$H$32</c:f>
              <c:numCache>
                <c:formatCode>General</c:formatCode>
                <c:ptCount val="4"/>
                <c:pt idx="0">
                  <c:v>1057.7431693070046</c:v>
                </c:pt>
                <c:pt idx="1">
                  <c:v>1084.0501693070046</c:v>
                </c:pt>
                <c:pt idx="2">
                  <c:v>1129.5211693070046</c:v>
                </c:pt>
                <c:pt idx="3">
                  <c:v>1202.6151693070046</c:v>
                </c:pt>
              </c:numCache>
            </c:numRef>
          </c:val>
          <c:smooth val="0"/>
        </c:ser>
        <c:dLbls>
          <c:showLegendKey val="0"/>
          <c:showVal val="0"/>
          <c:showCatName val="0"/>
          <c:showSerName val="0"/>
          <c:showPercent val="0"/>
          <c:showBubbleSize val="0"/>
        </c:dLbls>
        <c:marker val="1"/>
        <c:smooth val="0"/>
        <c:axId val="322078824"/>
        <c:axId val="322079216"/>
      </c:lineChart>
      <c:catAx>
        <c:axId val="322078824"/>
        <c:scaling>
          <c:orientation val="minMax"/>
        </c:scaling>
        <c:delete val="0"/>
        <c:axPos val="b"/>
        <c:title>
          <c:tx>
            <c:rich>
              <a:bodyPr/>
              <a:lstStyle/>
              <a:p>
                <a:pPr>
                  <a:defRPr/>
                </a:pPr>
                <a:r>
                  <a:rPr lang="en-US" dirty="0" err="1"/>
                  <a:t>Num</a:t>
                </a:r>
                <a:r>
                  <a:rPr lang="en-US" dirty="0"/>
                  <a:t> </a:t>
                </a:r>
                <a:r>
                  <a:rPr lang="en-US" dirty="0" smtClean="0"/>
                  <a:t>cores </a:t>
                </a:r>
                <a:r>
                  <a:rPr lang="en-US" dirty="0"/>
                  <a:t>x </a:t>
                </a:r>
                <a:r>
                  <a:rPr lang="en-US" dirty="0" err="1"/>
                  <a:t>Num</a:t>
                </a:r>
                <a:r>
                  <a:rPr lang="en-US" dirty="0"/>
                  <a:t> Data Points</a:t>
                </a:r>
              </a:p>
            </c:rich>
          </c:tx>
          <c:overlay val="0"/>
        </c:title>
        <c:numFmt formatCode="General" sourceLinked="0"/>
        <c:majorTickMark val="out"/>
        <c:minorTickMark val="none"/>
        <c:tickLblPos val="nextTo"/>
        <c:crossAx val="322079216"/>
        <c:crosses val="autoZero"/>
        <c:auto val="1"/>
        <c:lblAlgn val="ctr"/>
        <c:lblOffset val="100"/>
        <c:noMultiLvlLbl val="0"/>
      </c:catAx>
      <c:valAx>
        <c:axId val="322079216"/>
        <c:scaling>
          <c:orientation val="minMax"/>
          <c:max val="1400"/>
          <c:min val="0"/>
        </c:scaling>
        <c:delete val="0"/>
        <c:axPos val="l"/>
        <c:majorGridlines/>
        <c:title>
          <c:tx>
            <c:rich>
              <a:bodyPr rot="-5400000" vert="horz"/>
              <a:lstStyle/>
              <a:p>
                <a:pPr>
                  <a:defRPr/>
                </a:pPr>
                <a:r>
                  <a:rPr lang="en-US"/>
                  <a:t>Time (ms)</a:t>
                </a:r>
              </a:p>
            </c:rich>
          </c:tx>
          <c:overlay val="0"/>
        </c:title>
        <c:numFmt formatCode="General" sourceLinked="1"/>
        <c:majorTickMark val="out"/>
        <c:minorTickMark val="none"/>
        <c:tickLblPos val="nextTo"/>
        <c:crossAx val="322078824"/>
        <c:crosses val="autoZero"/>
        <c:crossBetween val="midCat"/>
      </c:valAx>
    </c:plotArea>
    <c:legend>
      <c:legendPos val="r"/>
      <c:layout>
        <c:manualLayout>
          <c:xMode val="edge"/>
          <c:yMode val="edge"/>
          <c:x val="0.68616890691693844"/>
          <c:y val="0.33021310216641619"/>
          <c:w val="0.31046408971605821"/>
          <c:h val="0.35185526343783424"/>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89346730431703"/>
          <c:y val="4.452136110921661E-2"/>
          <c:w val="0.59823857140556813"/>
          <c:h val="0.71785792772106916"/>
        </c:manualLayout>
      </c:layout>
      <c:scatterChart>
        <c:scatterStyle val="smoothMarker"/>
        <c:varyColors val="0"/>
        <c:ser>
          <c:idx val="2"/>
          <c:order val="0"/>
          <c:tx>
            <c:strRef>
              <c:f>'kmeans-with-allred'!$X$28</c:f>
              <c:strCache>
                <c:ptCount val="1"/>
                <c:pt idx="0">
                  <c:v>T4A + AllReduce</c:v>
                </c:pt>
              </c:strCache>
            </c:strRef>
          </c:tx>
          <c:xVal>
            <c:numRef>
              <c:f>'kmeans-with-allred'!$U$29:$U$32</c:f>
              <c:numCache>
                <c:formatCode>General</c:formatCode>
                <c:ptCount val="4"/>
                <c:pt idx="0">
                  <c:v>32</c:v>
                </c:pt>
                <c:pt idx="1">
                  <c:v>64</c:v>
                </c:pt>
                <c:pt idx="2">
                  <c:v>128</c:v>
                </c:pt>
                <c:pt idx="3">
                  <c:v>256</c:v>
                </c:pt>
              </c:numCache>
            </c:numRef>
          </c:xVal>
          <c:yVal>
            <c:numRef>
              <c:f>'kmeans-with-allred'!$X$29:$X$32</c:f>
              <c:numCache>
                <c:formatCode>General</c:formatCode>
                <c:ptCount val="4"/>
                <c:pt idx="0">
                  <c:v>1</c:v>
                </c:pt>
                <c:pt idx="1">
                  <c:v>0.97891260162601623</c:v>
                </c:pt>
                <c:pt idx="2">
                  <c:v>0.95371287128712867</c:v>
                </c:pt>
                <c:pt idx="3">
                  <c:v>0.907015065913371</c:v>
                </c:pt>
              </c:numCache>
            </c:numRef>
          </c:yVal>
          <c:smooth val="1"/>
        </c:ser>
        <c:ser>
          <c:idx val="1"/>
          <c:order val="1"/>
          <c:tx>
            <c:strRef>
              <c:f>'kmeans-with-allred'!$W$28</c:f>
              <c:strCache>
                <c:ptCount val="1"/>
                <c:pt idx="0">
                  <c:v>T4A+ tree broadcast</c:v>
                </c:pt>
              </c:strCache>
            </c:strRef>
          </c:tx>
          <c:xVal>
            <c:numRef>
              <c:f>'kmeans-with-allred'!$U$29:$U$32</c:f>
              <c:numCache>
                <c:formatCode>General</c:formatCode>
                <c:ptCount val="4"/>
                <c:pt idx="0">
                  <c:v>32</c:v>
                </c:pt>
                <c:pt idx="1">
                  <c:v>64</c:v>
                </c:pt>
                <c:pt idx="2">
                  <c:v>128</c:v>
                </c:pt>
                <c:pt idx="3">
                  <c:v>256</c:v>
                </c:pt>
              </c:numCache>
            </c:numRef>
          </c:xVal>
          <c:yVal>
            <c:numRef>
              <c:f>'kmeans-with-allred'!$W$29:$W$32</c:f>
              <c:numCache>
                <c:formatCode>General</c:formatCode>
                <c:ptCount val="4"/>
                <c:pt idx="0">
                  <c:v>1</c:v>
                </c:pt>
                <c:pt idx="1">
                  <c:v>0.95522116329921491</c:v>
                </c:pt>
                <c:pt idx="2">
                  <c:v>0.93180849472818372</c:v>
                </c:pt>
                <c:pt idx="3">
                  <c:v>0.82267882312940876</c:v>
                </c:pt>
              </c:numCache>
            </c:numRef>
          </c:yVal>
          <c:smooth val="1"/>
        </c:ser>
        <c:ser>
          <c:idx val="0"/>
          <c:order val="2"/>
          <c:tx>
            <c:strRef>
              <c:f>'kmeans-with-allred'!$V$28</c:f>
              <c:strCache>
                <c:ptCount val="1"/>
                <c:pt idx="0">
                  <c:v>Twister4Azure-legacy</c:v>
                </c:pt>
              </c:strCache>
            </c:strRef>
          </c:tx>
          <c:xVal>
            <c:numRef>
              <c:f>'kmeans-with-allred'!$U$29:$U$32</c:f>
              <c:numCache>
                <c:formatCode>General</c:formatCode>
                <c:ptCount val="4"/>
                <c:pt idx="0">
                  <c:v>32</c:v>
                </c:pt>
                <c:pt idx="1">
                  <c:v>64</c:v>
                </c:pt>
                <c:pt idx="2">
                  <c:v>128</c:v>
                </c:pt>
                <c:pt idx="3">
                  <c:v>256</c:v>
                </c:pt>
              </c:numCache>
            </c:numRef>
          </c:xVal>
          <c:yVal>
            <c:numRef>
              <c:f>'kmeans-with-allred'!$V$29:$V$32</c:f>
              <c:numCache>
                <c:formatCode>General</c:formatCode>
                <c:ptCount val="4"/>
                <c:pt idx="0">
                  <c:v>1</c:v>
                </c:pt>
                <c:pt idx="1">
                  <c:v>0.97781352008107114</c:v>
                </c:pt>
                <c:pt idx="2">
                  <c:v>0.86626643302145034</c:v>
                </c:pt>
                <c:pt idx="3">
                  <c:v>0.64086378889010465</c:v>
                </c:pt>
              </c:numCache>
            </c:numRef>
          </c:yVal>
          <c:smooth val="1"/>
        </c:ser>
        <c:ser>
          <c:idx val="3"/>
          <c:order val="3"/>
          <c:tx>
            <c:strRef>
              <c:f>'kmeans-with-allred'!$Y$28</c:f>
              <c:strCache>
                <c:ptCount val="1"/>
                <c:pt idx="0">
                  <c:v>Hadoop</c:v>
                </c:pt>
              </c:strCache>
            </c:strRef>
          </c:tx>
          <c:xVal>
            <c:numRef>
              <c:f>'kmeans-with-allred'!$U$29:$U$32</c:f>
              <c:numCache>
                <c:formatCode>General</c:formatCode>
                <c:ptCount val="4"/>
                <c:pt idx="0">
                  <c:v>32</c:v>
                </c:pt>
                <c:pt idx="1">
                  <c:v>64</c:v>
                </c:pt>
                <c:pt idx="2">
                  <c:v>128</c:v>
                </c:pt>
                <c:pt idx="3">
                  <c:v>256</c:v>
                </c:pt>
              </c:numCache>
            </c:numRef>
          </c:xVal>
          <c:yVal>
            <c:numRef>
              <c:f>'kmeans-with-allred'!$Y$29:$Y$32</c:f>
              <c:numCache>
                <c:formatCode>General</c:formatCode>
                <c:ptCount val="4"/>
                <c:pt idx="0">
                  <c:v>1</c:v>
                </c:pt>
                <c:pt idx="1">
                  <c:v>0.85962458309032164</c:v>
                </c:pt>
                <c:pt idx="2">
                  <c:v>0.75201021505376342</c:v>
                </c:pt>
                <c:pt idx="3">
                  <c:v>0.53775812593039141</c:v>
                </c:pt>
              </c:numCache>
            </c:numRef>
          </c:yVal>
          <c:smooth val="1"/>
        </c:ser>
        <c:ser>
          <c:idx val="4"/>
          <c:order val="4"/>
          <c:tx>
            <c:strRef>
              <c:f>'kmeans-with-allred'!$Z$28</c:f>
              <c:strCache>
                <c:ptCount val="1"/>
                <c:pt idx="0">
                  <c:v>Hadoop Adjusted for Azure</c:v>
                </c:pt>
              </c:strCache>
            </c:strRef>
          </c:tx>
          <c:xVal>
            <c:numRef>
              <c:f>'kmeans-with-allred'!$U$29:$U$32</c:f>
              <c:numCache>
                <c:formatCode>General</c:formatCode>
                <c:ptCount val="4"/>
                <c:pt idx="0">
                  <c:v>32</c:v>
                </c:pt>
                <c:pt idx="1">
                  <c:v>64</c:v>
                </c:pt>
                <c:pt idx="2">
                  <c:v>128</c:v>
                </c:pt>
                <c:pt idx="3">
                  <c:v>256</c:v>
                </c:pt>
              </c:numCache>
            </c:numRef>
          </c:xVal>
          <c:yVal>
            <c:numRef>
              <c:f>'kmeans-with-allred'!$Z$29:$Z$32</c:f>
              <c:numCache>
                <c:formatCode>General</c:formatCode>
                <c:ptCount val="4"/>
                <c:pt idx="0">
                  <c:v>1</c:v>
                </c:pt>
                <c:pt idx="1">
                  <c:v>0.89217932061877159</c:v>
                </c:pt>
                <c:pt idx="2">
                  <c:v>0.80382660529915451</c:v>
                </c:pt>
                <c:pt idx="3">
                  <c:v>0.6111961304660527</c:v>
                </c:pt>
              </c:numCache>
            </c:numRef>
          </c:yVal>
          <c:smooth val="1"/>
        </c:ser>
        <c:dLbls>
          <c:showLegendKey val="0"/>
          <c:showVal val="0"/>
          <c:showCatName val="0"/>
          <c:showSerName val="0"/>
          <c:showPercent val="0"/>
          <c:showBubbleSize val="0"/>
        </c:dLbls>
        <c:axId val="322079608"/>
        <c:axId val="322080392"/>
      </c:scatterChart>
      <c:valAx>
        <c:axId val="322079608"/>
        <c:scaling>
          <c:orientation val="minMax"/>
          <c:max val="256"/>
          <c:min val="32"/>
        </c:scaling>
        <c:delete val="0"/>
        <c:axPos val="b"/>
        <c:title>
          <c:tx>
            <c:rich>
              <a:bodyPr/>
              <a:lstStyle/>
              <a:p>
                <a:pPr>
                  <a:defRPr/>
                </a:pPr>
                <a:r>
                  <a:rPr lang="en-US"/>
                  <a:t>Num Cores</a:t>
                </a:r>
              </a:p>
            </c:rich>
          </c:tx>
          <c:overlay val="0"/>
        </c:title>
        <c:numFmt formatCode="General" sourceLinked="1"/>
        <c:majorTickMark val="out"/>
        <c:minorTickMark val="none"/>
        <c:tickLblPos val="nextTo"/>
        <c:crossAx val="322080392"/>
        <c:crosses val="autoZero"/>
        <c:crossBetween val="midCat"/>
        <c:majorUnit val="32"/>
      </c:valAx>
      <c:valAx>
        <c:axId val="322080392"/>
        <c:scaling>
          <c:orientation val="minMax"/>
          <c:max val="1"/>
          <c:min val="0.5"/>
        </c:scaling>
        <c:delete val="0"/>
        <c:axPos val="l"/>
        <c:majorGridlines/>
        <c:title>
          <c:tx>
            <c:rich>
              <a:bodyPr rot="-5400000" vert="horz"/>
              <a:lstStyle/>
              <a:p>
                <a:pPr>
                  <a:defRPr/>
                </a:pPr>
                <a:r>
                  <a:rPr lang="en-US"/>
                  <a:t>Relative Parallel Efficiency</a:t>
                </a:r>
              </a:p>
            </c:rich>
          </c:tx>
          <c:overlay val="0"/>
        </c:title>
        <c:numFmt formatCode="General" sourceLinked="1"/>
        <c:majorTickMark val="out"/>
        <c:minorTickMark val="none"/>
        <c:tickLblPos val="nextTo"/>
        <c:crossAx val="322079608"/>
        <c:crosses val="autoZero"/>
        <c:crossBetween val="midCat"/>
      </c:valAx>
    </c:plotArea>
    <c:legend>
      <c:legendPos val="r"/>
      <c:overlay val="0"/>
    </c:legend>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69373846441401E-2"/>
          <c:y val="2.6817680398645821E-2"/>
          <c:w val="0.89733025850089498"/>
          <c:h val="0.83294895203316976"/>
        </c:manualLayout>
      </c:layout>
      <c:areaChart>
        <c:grouping val="standard"/>
        <c:varyColors val="0"/>
        <c:ser>
          <c:idx val="1"/>
          <c:order val="0"/>
          <c:spPr>
            <a:ln w="6350">
              <a:solidFill>
                <a:schemeClr val="tx1"/>
              </a:solidFill>
            </a:ln>
          </c:spPr>
          <c:val>
            <c:numRef>
              <c:f>Sheet1!$J$1:$J$266</c:f>
              <c:numCache>
                <c:formatCode>General</c:formatCode>
                <c:ptCount val="2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174</c:v>
                </c:pt>
                <c:pt idx="62">
                  <c:v>256</c:v>
                </c:pt>
                <c:pt idx="63">
                  <c:v>256</c:v>
                </c:pt>
                <c:pt idx="64">
                  <c:v>256</c:v>
                </c:pt>
                <c:pt idx="65">
                  <c:v>256</c:v>
                </c:pt>
                <c:pt idx="66">
                  <c:v>256</c:v>
                </c:pt>
                <c:pt idx="67">
                  <c:v>256</c:v>
                </c:pt>
                <c:pt idx="68">
                  <c:v>256</c:v>
                </c:pt>
                <c:pt idx="69">
                  <c:v>256</c:v>
                </c:pt>
                <c:pt idx="70">
                  <c:v>256</c:v>
                </c:pt>
                <c:pt idx="71">
                  <c:v>256</c:v>
                </c:pt>
                <c:pt idx="72">
                  <c:v>256</c:v>
                </c:pt>
                <c:pt idx="73">
                  <c:v>256</c:v>
                </c:pt>
                <c:pt idx="74">
                  <c:v>256</c:v>
                </c:pt>
                <c:pt idx="75">
                  <c:v>256</c:v>
                </c:pt>
                <c:pt idx="76">
                  <c:v>256</c:v>
                </c:pt>
                <c:pt idx="77">
                  <c:v>256</c:v>
                </c:pt>
                <c:pt idx="78">
                  <c:v>256</c:v>
                </c:pt>
                <c:pt idx="79">
                  <c:v>256</c:v>
                </c:pt>
                <c:pt idx="80">
                  <c:v>256</c:v>
                </c:pt>
                <c:pt idx="81">
                  <c:v>256</c:v>
                </c:pt>
                <c:pt idx="82">
                  <c:v>251</c:v>
                </c:pt>
                <c:pt idx="83">
                  <c:v>44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56</c:v>
                </c:pt>
                <c:pt idx="107">
                  <c:v>256</c:v>
                </c:pt>
                <c:pt idx="108">
                  <c:v>256</c:v>
                </c:pt>
                <c:pt idx="109">
                  <c:v>256</c:v>
                </c:pt>
                <c:pt idx="110">
                  <c:v>256</c:v>
                </c:pt>
                <c:pt idx="111">
                  <c:v>256</c:v>
                </c:pt>
                <c:pt idx="112">
                  <c:v>256</c:v>
                </c:pt>
                <c:pt idx="113">
                  <c:v>256</c:v>
                </c:pt>
                <c:pt idx="114">
                  <c:v>256</c:v>
                </c:pt>
                <c:pt idx="115">
                  <c:v>256</c:v>
                </c:pt>
                <c:pt idx="116">
                  <c:v>256</c:v>
                </c:pt>
                <c:pt idx="117">
                  <c:v>256</c:v>
                </c:pt>
                <c:pt idx="118">
                  <c:v>256</c:v>
                </c:pt>
                <c:pt idx="119">
                  <c:v>256</c:v>
                </c:pt>
                <c:pt idx="120">
                  <c:v>256</c:v>
                </c:pt>
                <c:pt idx="121">
                  <c:v>256</c:v>
                </c:pt>
                <c:pt idx="122">
                  <c:v>256</c:v>
                </c:pt>
                <c:pt idx="123">
                  <c:v>256</c:v>
                </c:pt>
                <c:pt idx="124">
                  <c:v>256</c:v>
                </c:pt>
                <c:pt idx="125">
                  <c:v>256</c:v>
                </c:pt>
                <c:pt idx="126">
                  <c:v>256</c:v>
                </c:pt>
                <c:pt idx="127">
                  <c:v>256</c:v>
                </c:pt>
                <c:pt idx="128">
                  <c:v>147</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256</c:v>
                </c:pt>
                <c:pt idx="153">
                  <c:v>256</c:v>
                </c:pt>
                <c:pt idx="154">
                  <c:v>256</c:v>
                </c:pt>
                <c:pt idx="155">
                  <c:v>256</c:v>
                </c:pt>
                <c:pt idx="156">
                  <c:v>256</c:v>
                </c:pt>
                <c:pt idx="157">
                  <c:v>256</c:v>
                </c:pt>
                <c:pt idx="158">
                  <c:v>256</c:v>
                </c:pt>
                <c:pt idx="159">
                  <c:v>256</c:v>
                </c:pt>
                <c:pt idx="160">
                  <c:v>256</c:v>
                </c:pt>
                <c:pt idx="161">
                  <c:v>256</c:v>
                </c:pt>
                <c:pt idx="162">
                  <c:v>256</c:v>
                </c:pt>
                <c:pt idx="163">
                  <c:v>256</c:v>
                </c:pt>
                <c:pt idx="164">
                  <c:v>256</c:v>
                </c:pt>
                <c:pt idx="165">
                  <c:v>256</c:v>
                </c:pt>
                <c:pt idx="166">
                  <c:v>256</c:v>
                </c:pt>
                <c:pt idx="167">
                  <c:v>256</c:v>
                </c:pt>
                <c:pt idx="168">
                  <c:v>256</c:v>
                </c:pt>
                <c:pt idx="169">
                  <c:v>256</c:v>
                </c:pt>
                <c:pt idx="170">
                  <c:v>256</c:v>
                </c:pt>
                <c:pt idx="171">
                  <c:v>256</c:v>
                </c:pt>
                <c:pt idx="172">
                  <c:v>256</c:v>
                </c:pt>
                <c:pt idx="173">
                  <c:v>232</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214</c:v>
                </c:pt>
                <c:pt idx="198">
                  <c:v>256</c:v>
                </c:pt>
                <c:pt idx="199">
                  <c:v>256</c:v>
                </c:pt>
                <c:pt idx="200">
                  <c:v>256</c:v>
                </c:pt>
                <c:pt idx="201">
                  <c:v>256</c:v>
                </c:pt>
                <c:pt idx="202">
                  <c:v>256</c:v>
                </c:pt>
                <c:pt idx="203">
                  <c:v>256</c:v>
                </c:pt>
                <c:pt idx="204">
                  <c:v>256</c:v>
                </c:pt>
                <c:pt idx="205">
                  <c:v>256</c:v>
                </c:pt>
                <c:pt idx="206">
                  <c:v>256</c:v>
                </c:pt>
                <c:pt idx="207">
                  <c:v>256</c:v>
                </c:pt>
                <c:pt idx="208">
                  <c:v>256</c:v>
                </c:pt>
                <c:pt idx="209">
                  <c:v>256</c:v>
                </c:pt>
                <c:pt idx="210">
                  <c:v>256</c:v>
                </c:pt>
                <c:pt idx="211">
                  <c:v>256</c:v>
                </c:pt>
                <c:pt idx="212">
                  <c:v>256</c:v>
                </c:pt>
                <c:pt idx="213">
                  <c:v>256</c:v>
                </c:pt>
                <c:pt idx="214">
                  <c:v>256</c:v>
                </c:pt>
                <c:pt idx="215">
                  <c:v>256</c:v>
                </c:pt>
                <c:pt idx="216">
                  <c:v>256</c:v>
                </c:pt>
                <c:pt idx="217">
                  <c:v>256</c:v>
                </c:pt>
                <c:pt idx="218">
                  <c:v>252</c:v>
                </c:pt>
                <c:pt idx="219">
                  <c:v>13</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256</c:v>
                </c:pt>
                <c:pt idx="244">
                  <c:v>256</c:v>
                </c:pt>
                <c:pt idx="245">
                  <c:v>256</c:v>
                </c:pt>
                <c:pt idx="246">
                  <c:v>256</c:v>
                </c:pt>
                <c:pt idx="247">
                  <c:v>256</c:v>
                </c:pt>
                <c:pt idx="248">
                  <c:v>256</c:v>
                </c:pt>
                <c:pt idx="249">
                  <c:v>256</c:v>
                </c:pt>
                <c:pt idx="250">
                  <c:v>256</c:v>
                </c:pt>
                <c:pt idx="251">
                  <c:v>256</c:v>
                </c:pt>
                <c:pt idx="252">
                  <c:v>256</c:v>
                </c:pt>
                <c:pt idx="253">
                  <c:v>256</c:v>
                </c:pt>
                <c:pt idx="254">
                  <c:v>256</c:v>
                </c:pt>
                <c:pt idx="255">
                  <c:v>256</c:v>
                </c:pt>
                <c:pt idx="256">
                  <c:v>256</c:v>
                </c:pt>
                <c:pt idx="257">
                  <c:v>256</c:v>
                </c:pt>
                <c:pt idx="258">
                  <c:v>256</c:v>
                </c:pt>
                <c:pt idx="259">
                  <c:v>256</c:v>
                </c:pt>
                <c:pt idx="260">
                  <c:v>256</c:v>
                </c:pt>
                <c:pt idx="261">
                  <c:v>256</c:v>
                </c:pt>
                <c:pt idx="262">
                  <c:v>256</c:v>
                </c:pt>
                <c:pt idx="263">
                  <c:v>256</c:v>
                </c:pt>
                <c:pt idx="264">
                  <c:v>182</c:v>
                </c:pt>
                <c:pt idx="265">
                  <c:v>1</c:v>
                </c:pt>
              </c:numCache>
            </c:numRef>
          </c:val>
        </c:ser>
        <c:ser>
          <c:idx val="0"/>
          <c:order val="1"/>
          <c:spPr>
            <a:ln w="6350">
              <a:solidFill>
                <a:schemeClr val="tx1"/>
              </a:solidFill>
            </a:ln>
          </c:spPr>
          <c:cat>
            <c:numRef>
              <c:f>Sheet1!$L$1:$L$266</c:f>
              <c:numCache>
                <c:formatCode>General</c:formatCode>
                <c:ptCount val="26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numCache>
            </c:numRef>
          </c:cat>
          <c:val>
            <c:numRef>
              <c:f>Sheet1!$I$1:$I$266</c:f>
              <c:numCache>
                <c:formatCode>General</c:formatCode>
                <c:ptCount val="266"/>
                <c:pt idx="0">
                  <c:v>16</c:v>
                </c:pt>
                <c:pt idx="1">
                  <c:v>185</c:v>
                </c:pt>
                <c:pt idx="2">
                  <c:v>233</c:v>
                </c:pt>
                <c:pt idx="3">
                  <c:v>253</c:v>
                </c:pt>
                <c:pt idx="4">
                  <c:v>255</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255</c:v>
                </c:pt>
                <c:pt idx="31">
                  <c:v>254</c:v>
                </c:pt>
                <c:pt idx="32">
                  <c:v>252</c:v>
                </c:pt>
                <c:pt idx="33">
                  <c:v>250</c:v>
                </c:pt>
                <c:pt idx="34">
                  <c:v>250</c:v>
                </c:pt>
                <c:pt idx="35">
                  <c:v>241</c:v>
                </c:pt>
                <c:pt idx="36">
                  <c:v>234</c:v>
                </c:pt>
                <c:pt idx="37">
                  <c:v>223</c:v>
                </c:pt>
                <c:pt idx="38">
                  <c:v>216</c:v>
                </c:pt>
                <c:pt idx="39">
                  <c:v>206</c:v>
                </c:pt>
                <c:pt idx="40">
                  <c:v>191</c:v>
                </c:pt>
                <c:pt idx="41">
                  <c:v>179</c:v>
                </c:pt>
                <c:pt idx="42">
                  <c:v>165</c:v>
                </c:pt>
                <c:pt idx="43">
                  <c:v>152</c:v>
                </c:pt>
                <c:pt idx="44">
                  <c:v>139</c:v>
                </c:pt>
                <c:pt idx="45">
                  <c:v>118</c:v>
                </c:pt>
                <c:pt idx="46">
                  <c:v>102</c:v>
                </c:pt>
                <c:pt idx="47">
                  <c:v>88</c:v>
                </c:pt>
                <c:pt idx="48">
                  <c:v>73</c:v>
                </c:pt>
                <c:pt idx="49">
                  <c:v>54</c:v>
                </c:pt>
                <c:pt idx="50">
                  <c:v>42</c:v>
                </c:pt>
                <c:pt idx="51">
                  <c:v>33</c:v>
                </c:pt>
                <c:pt idx="52">
                  <c:v>26</c:v>
                </c:pt>
                <c:pt idx="53">
                  <c:v>19</c:v>
                </c:pt>
                <c:pt idx="54">
                  <c:v>13</c:v>
                </c:pt>
                <c:pt idx="55">
                  <c:v>9</c:v>
                </c:pt>
                <c:pt idx="56">
                  <c:v>7</c:v>
                </c:pt>
                <c:pt idx="57">
                  <c:v>5</c:v>
                </c:pt>
                <c:pt idx="58">
                  <c:v>3</c:v>
                </c:pt>
                <c:pt idx="59">
                  <c:v>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246</c:v>
                </c:pt>
                <c:pt idx="85">
                  <c:v>256</c:v>
                </c:pt>
                <c:pt idx="86">
                  <c:v>256</c:v>
                </c:pt>
                <c:pt idx="87">
                  <c:v>256</c:v>
                </c:pt>
                <c:pt idx="88">
                  <c:v>256</c:v>
                </c:pt>
                <c:pt idx="89">
                  <c:v>256</c:v>
                </c:pt>
                <c:pt idx="90">
                  <c:v>256</c:v>
                </c:pt>
                <c:pt idx="91">
                  <c:v>256</c:v>
                </c:pt>
                <c:pt idx="92">
                  <c:v>256</c:v>
                </c:pt>
                <c:pt idx="93">
                  <c:v>256</c:v>
                </c:pt>
                <c:pt idx="94">
                  <c:v>256</c:v>
                </c:pt>
                <c:pt idx="95">
                  <c:v>256</c:v>
                </c:pt>
                <c:pt idx="96">
                  <c:v>256</c:v>
                </c:pt>
                <c:pt idx="97">
                  <c:v>256</c:v>
                </c:pt>
                <c:pt idx="98">
                  <c:v>256</c:v>
                </c:pt>
                <c:pt idx="99">
                  <c:v>256</c:v>
                </c:pt>
                <c:pt idx="100">
                  <c:v>256</c:v>
                </c:pt>
                <c:pt idx="101">
                  <c:v>256</c:v>
                </c:pt>
                <c:pt idx="102">
                  <c:v>256</c:v>
                </c:pt>
                <c:pt idx="103">
                  <c:v>256</c:v>
                </c:pt>
                <c:pt idx="104">
                  <c:v>256</c:v>
                </c:pt>
                <c:pt idx="105">
                  <c:v>234</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124</c:v>
                </c:pt>
                <c:pt idx="130">
                  <c:v>256</c:v>
                </c:pt>
                <c:pt idx="131">
                  <c:v>256</c:v>
                </c:pt>
                <c:pt idx="132">
                  <c:v>256</c:v>
                </c:pt>
                <c:pt idx="133">
                  <c:v>256</c:v>
                </c:pt>
                <c:pt idx="134">
                  <c:v>256</c:v>
                </c:pt>
                <c:pt idx="135">
                  <c:v>256</c:v>
                </c:pt>
                <c:pt idx="136">
                  <c:v>256</c:v>
                </c:pt>
                <c:pt idx="137">
                  <c:v>256</c:v>
                </c:pt>
                <c:pt idx="138">
                  <c:v>256</c:v>
                </c:pt>
                <c:pt idx="139">
                  <c:v>256</c:v>
                </c:pt>
                <c:pt idx="140">
                  <c:v>256</c:v>
                </c:pt>
                <c:pt idx="141">
                  <c:v>256</c:v>
                </c:pt>
                <c:pt idx="142">
                  <c:v>256</c:v>
                </c:pt>
                <c:pt idx="143">
                  <c:v>256</c:v>
                </c:pt>
                <c:pt idx="144">
                  <c:v>256</c:v>
                </c:pt>
                <c:pt idx="145">
                  <c:v>256</c:v>
                </c:pt>
                <c:pt idx="146">
                  <c:v>256</c:v>
                </c:pt>
                <c:pt idx="147">
                  <c:v>256</c:v>
                </c:pt>
                <c:pt idx="148">
                  <c:v>256</c:v>
                </c:pt>
                <c:pt idx="149">
                  <c:v>256</c:v>
                </c:pt>
                <c:pt idx="150">
                  <c:v>254</c:v>
                </c:pt>
                <c:pt idx="151">
                  <c:v>51</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97</c:v>
                </c:pt>
                <c:pt idx="175">
                  <c:v>256</c:v>
                </c:pt>
                <c:pt idx="176">
                  <c:v>256</c:v>
                </c:pt>
                <c:pt idx="177">
                  <c:v>256</c:v>
                </c:pt>
                <c:pt idx="178">
                  <c:v>256</c:v>
                </c:pt>
                <c:pt idx="179">
                  <c:v>256</c:v>
                </c:pt>
                <c:pt idx="180">
                  <c:v>256</c:v>
                </c:pt>
                <c:pt idx="181">
                  <c:v>256</c:v>
                </c:pt>
                <c:pt idx="182">
                  <c:v>256</c:v>
                </c:pt>
                <c:pt idx="183">
                  <c:v>256</c:v>
                </c:pt>
                <c:pt idx="184">
                  <c:v>256</c:v>
                </c:pt>
                <c:pt idx="185">
                  <c:v>256</c:v>
                </c:pt>
                <c:pt idx="186">
                  <c:v>256</c:v>
                </c:pt>
                <c:pt idx="187">
                  <c:v>256</c:v>
                </c:pt>
                <c:pt idx="188">
                  <c:v>256</c:v>
                </c:pt>
                <c:pt idx="189">
                  <c:v>256</c:v>
                </c:pt>
                <c:pt idx="190">
                  <c:v>256</c:v>
                </c:pt>
                <c:pt idx="191">
                  <c:v>256</c:v>
                </c:pt>
                <c:pt idx="192">
                  <c:v>256</c:v>
                </c:pt>
                <c:pt idx="193">
                  <c:v>256</c:v>
                </c:pt>
                <c:pt idx="194">
                  <c:v>256</c:v>
                </c:pt>
                <c:pt idx="195">
                  <c:v>254</c:v>
                </c:pt>
                <c:pt idx="196">
                  <c:v>80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254</c:v>
                </c:pt>
                <c:pt idx="221">
                  <c:v>256</c:v>
                </c:pt>
                <c:pt idx="222">
                  <c:v>256</c:v>
                </c:pt>
                <c:pt idx="223">
                  <c:v>256</c:v>
                </c:pt>
                <c:pt idx="224">
                  <c:v>256</c:v>
                </c:pt>
                <c:pt idx="225">
                  <c:v>256</c:v>
                </c:pt>
                <c:pt idx="226">
                  <c:v>256</c:v>
                </c:pt>
                <c:pt idx="227">
                  <c:v>256</c:v>
                </c:pt>
                <c:pt idx="228">
                  <c:v>256</c:v>
                </c:pt>
                <c:pt idx="229">
                  <c:v>256</c:v>
                </c:pt>
                <c:pt idx="230">
                  <c:v>256</c:v>
                </c:pt>
                <c:pt idx="231">
                  <c:v>256</c:v>
                </c:pt>
                <c:pt idx="232">
                  <c:v>256</c:v>
                </c:pt>
                <c:pt idx="233">
                  <c:v>256</c:v>
                </c:pt>
                <c:pt idx="234">
                  <c:v>256</c:v>
                </c:pt>
                <c:pt idx="235">
                  <c:v>256</c:v>
                </c:pt>
                <c:pt idx="236">
                  <c:v>256</c:v>
                </c:pt>
                <c:pt idx="237">
                  <c:v>256</c:v>
                </c:pt>
                <c:pt idx="238">
                  <c:v>256</c:v>
                </c:pt>
                <c:pt idx="239">
                  <c:v>256</c:v>
                </c:pt>
                <c:pt idx="240">
                  <c:v>256</c:v>
                </c:pt>
                <c:pt idx="241">
                  <c:v>229</c:v>
                </c:pt>
                <c:pt idx="242">
                  <c:v>36</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numCache>
            </c:numRef>
          </c:val>
        </c:ser>
        <c:dLbls>
          <c:showLegendKey val="0"/>
          <c:showVal val="0"/>
          <c:showCatName val="0"/>
          <c:showSerName val="0"/>
          <c:showPercent val="0"/>
          <c:showBubbleSize val="0"/>
        </c:dLbls>
        <c:axId val="322078040"/>
        <c:axId val="322078432"/>
      </c:areaChart>
      <c:catAx>
        <c:axId val="322078040"/>
        <c:scaling>
          <c:orientation val="minMax"/>
        </c:scaling>
        <c:delete val="0"/>
        <c:axPos val="b"/>
        <c:title>
          <c:tx>
            <c:rich>
              <a:bodyPr/>
              <a:lstStyle/>
              <a:p>
                <a:pPr>
                  <a:defRPr/>
                </a:pPr>
                <a:r>
                  <a:rPr lang="en-US"/>
                  <a:t>Elapsed Time (s)</a:t>
                </a:r>
              </a:p>
            </c:rich>
          </c:tx>
          <c:overlay val="0"/>
        </c:title>
        <c:numFmt formatCode="General" sourceLinked="1"/>
        <c:majorTickMark val="out"/>
        <c:minorTickMark val="none"/>
        <c:tickLblPos val="nextTo"/>
        <c:crossAx val="322078432"/>
        <c:crosses val="autoZero"/>
        <c:auto val="1"/>
        <c:lblAlgn val="ctr"/>
        <c:lblOffset val="100"/>
        <c:tickLblSkip val="25"/>
        <c:noMultiLvlLbl val="0"/>
      </c:catAx>
      <c:valAx>
        <c:axId val="322078432"/>
        <c:scaling>
          <c:orientation val="minMax"/>
        </c:scaling>
        <c:delete val="0"/>
        <c:axPos val="l"/>
        <c:majorGridlines/>
        <c:title>
          <c:tx>
            <c:rich>
              <a:bodyPr rot="-5400000" vert="horz"/>
              <a:lstStyle/>
              <a:p>
                <a:pPr>
                  <a:defRPr/>
                </a:pPr>
                <a:r>
                  <a:rPr lang="en-US"/>
                  <a:t>Number of Executing Map Tasks</a:t>
                </a:r>
              </a:p>
            </c:rich>
          </c:tx>
          <c:overlay val="0"/>
        </c:title>
        <c:numFmt formatCode="General" sourceLinked="1"/>
        <c:majorTickMark val="out"/>
        <c:minorTickMark val="none"/>
        <c:tickLblPos val="nextTo"/>
        <c:crossAx val="322078040"/>
        <c:crosses val="autoZero"/>
        <c:crossBetween val="midCat"/>
      </c:valAx>
    </c:plotArea>
    <c:plotVisOnly val="1"/>
    <c:dispBlanksAs val="zero"/>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Max FLOPS (Autotuned)</a:t>
            </a:r>
          </a:p>
        </c:rich>
      </c:tx>
      <c:overlay val="0"/>
    </c:title>
    <c:autoTitleDeleted val="0"/>
    <c:plotArea>
      <c:layout/>
      <c:barChart>
        <c:barDir val="col"/>
        <c:grouping val="clustered"/>
        <c:varyColors val="0"/>
        <c:ser>
          <c:idx val="0"/>
          <c:order val="0"/>
          <c:tx>
            <c:strRef>
              <c:f>Sheet3!$M$3</c:f>
              <c:strCache>
                <c:ptCount val="1"/>
                <c:pt idx="0">
                  <c:v>Native</c:v>
                </c:pt>
              </c:strCache>
            </c:strRef>
          </c:tx>
          <c:invertIfNegative val="0"/>
          <c:errBars>
            <c:errBarType val="both"/>
            <c:errValType val="cust"/>
            <c:noEndCap val="0"/>
            <c:plus>
              <c:numRef>
                <c:f>(Sheet3!$H$2,Sheet3!$H$3)</c:f>
                <c:numCache>
                  <c:formatCode>General</c:formatCode>
                  <c:ptCount val="2"/>
                  <c:pt idx="0">
                    <c:v>3.0709577341287001E-3</c:v>
                  </c:pt>
                  <c:pt idx="1">
                    <c:v>4.3161059307058099E-3</c:v>
                  </c:pt>
                </c:numCache>
              </c:numRef>
            </c:plus>
            <c:minus>
              <c:numRef>
                <c:f>(Sheet3!$H$2,Sheet3!$H$3)</c:f>
                <c:numCache>
                  <c:formatCode>General</c:formatCode>
                  <c:ptCount val="2"/>
                  <c:pt idx="0">
                    <c:v>3.0709577341287001E-3</c:v>
                  </c:pt>
                  <c:pt idx="1">
                    <c:v>4.3161059307058099E-3</c:v>
                  </c:pt>
                </c:numCache>
              </c:numRef>
            </c:minus>
          </c:errBars>
          <c:cat>
            <c:strRef>
              <c:f>Sheet3!$L$4:$L$5</c:f>
              <c:strCache>
                <c:ptCount val="2"/>
                <c:pt idx="0">
                  <c:v>maxspflops</c:v>
                </c:pt>
                <c:pt idx="1">
                  <c:v>maxdpflops</c:v>
                </c:pt>
              </c:strCache>
            </c:strRef>
          </c:cat>
          <c:val>
            <c:numRef>
              <c:f>Sheet3!$M$4:$M$5</c:f>
              <c:numCache>
                <c:formatCode>General</c:formatCode>
                <c:ptCount val="2"/>
                <c:pt idx="0">
                  <c:v>1000.994</c:v>
                </c:pt>
                <c:pt idx="1">
                  <c:v>509.13200000000012</c:v>
                </c:pt>
              </c:numCache>
            </c:numRef>
          </c:val>
        </c:ser>
        <c:ser>
          <c:idx val="1"/>
          <c:order val="1"/>
          <c:tx>
            <c:v>VM</c:v>
          </c:tx>
          <c:invertIfNegative val="0"/>
          <c:errBars>
            <c:errBarType val="both"/>
            <c:errValType val="cust"/>
            <c:noEndCap val="0"/>
            <c:plus>
              <c:numRef>
                <c:f>Sheet3!$I$4:$I$5</c:f>
                <c:numCache>
                  <c:formatCode>General</c:formatCode>
                  <c:ptCount val="2"/>
                  <c:pt idx="0">
                    <c:v>0.11671252279932499</c:v>
                  </c:pt>
                  <c:pt idx="1">
                    <c:v>1.4737573807179501E-2</c:v>
                  </c:pt>
                </c:numCache>
              </c:numRef>
            </c:plus>
            <c:minus>
              <c:numRef>
                <c:f>Sheet3!$I$4:$I$5</c:f>
                <c:numCache>
                  <c:formatCode>General</c:formatCode>
                  <c:ptCount val="2"/>
                  <c:pt idx="0">
                    <c:v>0.11671252279932499</c:v>
                  </c:pt>
                  <c:pt idx="1">
                    <c:v>1.4737573807179501E-2</c:v>
                  </c:pt>
                </c:numCache>
              </c:numRef>
            </c:minus>
          </c:errBars>
          <c:cat>
            <c:strRef>
              <c:f>Sheet3!$L$4:$L$5</c:f>
              <c:strCache>
                <c:ptCount val="2"/>
                <c:pt idx="0">
                  <c:v>maxspflops</c:v>
                </c:pt>
                <c:pt idx="1">
                  <c:v>maxdpflops</c:v>
                </c:pt>
              </c:strCache>
            </c:strRef>
          </c:cat>
          <c:val>
            <c:numRef>
              <c:f>Sheet3!$N$4:$N$5</c:f>
              <c:numCache>
                <c:formatCode>General</c:formatCode>
                <c:ptCount val="2"/>
                <c:pt idx="0">
                  <c:v>1001.176</c:v>
                </c:pt>
                <c:pt idx="1">
                  <c:v>509.17379999999991</c:v>
                </c:pt>
              </c:numCache>
            </c:numRef>
          </c:val>
        </c:ser>
        <c:dLbls>
          <c:showLegendKey val="0"/>
          <c:showVal val="0"/>
          <c:showCatName val="0"/>
          <c:showSerName val="0"/>
          <c:showPercent val="0"/>
          <c:showBubbleSize val="0"/>
        </c:dLbls>
        <c:gapWidth val="150"/>
        <c:axId val="323239232"/>
        <c:axId val="323241192"/>
      </c:barChart>
      <c:catAx>
        <c:axId val="323239232"/>
        <c:scaling>
          <c:orientation val="minMax"/>
        </c:scaling>
        <c:delete val="0"/>
        <c:axPos val="b"/>
        <c:title>
          <c:tx>
            <c:rich>
              <a:bodyPr/>
              <a:lstStyle/>
              <a:p>
                <a:pPr>
                  <a:defRPr/>
                </a:pPr>
                <a:r>
                  <a:rPr lang="en-US"/>
                  <a:t>Benchmark</a:t>
                </a:r>
              </a:p>
            </c:rich>
          </c:tx>
          <c:overlay val="0"/>
        </c:title>
        <c:numFmt formatCode="General" sourceLinked="0"/>
        <c:majorTickMark val="out"/>
        <c:minorTickMark val="none"/>
        <c:tickLblPos val="nextTo"/>
        <c:crossAx val="323241192"/>
        <c:crosses val="autoZero"/>
        <c:auto val="1"/>
        <c:lblAlgn val="ctr"/>
        <c:lblOffset val="100"/>
        <c:noMultiLvlLbl val="0"/>
      </c:catAx>
      <c:valAx>
        <c:axId val="323241192"/>
        <c:scaling>
          <c:orientation val="minMax"/>
        </c:scaling>
        <c:delete val="0"/>
        <c:axPos val="l"/>
        <c:majorGridlines/>
        <c:minorGridlines/>
        <c:title>
          <c:tx>
            <c:rich>
              <a:bodyPr rot="-5400000" vert="horz"/>
              <a:lstStyle/>
              <a:p>
                <a:pPr>
                  <a:defRPr/>
                </a:pPr>
                <a:r>
                  <a:rPr lang="en-US"/>
                  <a:t>GFLOPS</a:t>
                </a:r>
              </a:p>
            </c:rich>
          </c:tx>
          <c:overlay val="0"/>
        </c:title>
        <c:numFmt formatCode="General" sourceLinked="1"/>
        <c:majorTickMark val="out"/>
        <c:minorTickMark val="none"/>
        <c:tickLblPos val="nextTo"/>
        <c:crossAx val="323239232"/>
        <c:crosses val="autoZero"/>
        <c:crossBetween val="between"/>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Bus Speed</a:t>
            </a:r>
          </a:p>
        </c:rich>
      </c:tx>
      <c:overlay val="0"/>
    </c:title>
    <c:autoTitleDeleted val="0"/>
    <c:plotArea>
      <c:layout/>
      <c:barChart>
        <c:barDir val="col"/>
        <c:grouping val="clustered"/>
        <c:varyColors val="0"/>
        <c:ser>
          <c:idx val="0"/>
          <c:order val="0"/>
          <c:tx>
            <c:v>Native</c:v>
          </c:tx>
          <c:invertIfNegative val="0"/>
          <c:errBars>
            <c:errBarType val="both"/>
            <c:errValType val="cust"/>
            <c:noEndCap val="0"/>
            <c:plus>
              <c:numRef>
                <c:f>Sheet3!$H$2:$H$3</c:f>
                <c:numCache>
                  <c:formatCode>General</c:formatCode>
                  <c:ptCount val="2"/>
                  <c:pt idx="0">
                    <c:v>3.0709577341287001E-3</c:v>
                  </c:pt>
                  <c:pt idx="1">
                    <c:v>4.3161059307058099E-3</c:v>
                  </c:pt>
                </c:numCache>
              </c:numRef>
            </c:plus>
            <c:minus>
              <c:numRef>
                <c:f>Sheet3!$H$2:$H$3</c:f>
                <c:numCache>
                  <c:formatCode>General</c:formatCode>
                  <c:ptCount val="2"/>
                  <c:pt idx="0">
                    <c:v>3.0709577341287001E-3</c:v>
                  </c:pt>
                  <c:pt idx="1">
                    <c:v>4.3161059307058099E-3</c:v>
                  </c:pt>
                </c:numCache>
              </c:numRef>
            </c:minus>
          </c:errBars>
          <c:cat>
            <c:strRef>
              <c:f>Sheet3!$B$2:$B$3</c:f>
              <c:strCache>
                <c:ptCount val="2"/>
                <c:pt idx="0">
                  <c:v>bspeed_download </c:v>
                </c:pt>
                <c:pt idx="1">
                  <c:v>bspeed_readback</c:v>
                </c:pt>
              </c:strCache>
            </c:strRef>
          </c:cat>
          <c:val>
            <c:numRef>
              <c:f>Sheet3!$C$2:$C$3</c:f>
              <c:numCache>
                <c:formatCode>General</c:formatCode>
                <c:ptCount val="2"/>
                <c:pt idx="0">
                  <c:v>6.0209000000000001</c:v>
                </c:pt>
                <c:pt idx="1">
                  <c:v>5.7948199999999996</c:v>
                </c:pt>
              </c:numCache>
            </c:numRef>
          </c:val>
        </c:ser>
        <c:ser>
          <c:idx val="1"/>
          <c:order val="1"/>
          <c:tx>
            <c:v>VM</c:v>
          </c:tx>
          <c:invertIfNegative val="0"/>
          <c:errBars>
            <c:errBarType val="both"/>
            <c:errValType val="cust"/>
            <c:noEndCap val="0"/>
            <c:plus>
              <c:numRef>
                <c:f>Sheet3!$I$2:$I$3</c:f>
                <c:numCache>
                  <c:formatCode>General</c:formatCode>
                  <c:ptCount val="2"/>
                  <c:pt idx="0">
                    <c:v>0.14307720172374699</c:v>
                  </c:pt>
                  <c:pt idx="1">
                    <c:v>3.5592773274776897E-2</c:v>
                  </c:pt>
                </c:numCache>
              </c:numRef>
            </c:plus>
            <c:minus>
              <c:numRef>
                <c:f>Sheet3!$I$2:$I$3</c:f>
                <c:numCache>
                  <c:formatCode>General</c:formatCode>
                  <c:ptCount val="2"/>
                  <c:pt idx="0">
                    <c:v>0.14307720172374699</c:v>
                  </c:pt>
                  <c:pt idx="1">
                    <c:v>3.5592773274776897E-2</c:v>
                  </c:pt>
                </c:numCache>
              </c:numRef>
            </c:minus>
          </c:errBars>
          <c:cat>
            <c:strRef>
              <c:f>Sheet3!$B$2:$B$3</c:f>
              <c:strCache>
                <c:ptCount val="2"/>
                <c:pt idx="0">
                  <c:v>bspeed_download </c:v>
                </c:pt>
                <c:pt idx="1">
                  <c:v>bspeed_readback</c:v>
                </c:pt>
              </c:strCache>
            </c:strRef>
          </c:cat>
          <c:val>
            <c:numRef>
              <c:f>Sheet3!$E$2:$E$3</c:f>
              <c:numCache>
                <c:formatCode>General</c:formatCode>
                <c:ptCount val="2"/>
                <c:pt idx="0">
                  <c:v>5.7960200000000004</c:v>
                </c:pt>
                <c:pt idx="1">
                  <c:v>5.4637800000000007</c:v>
                </c:pt>
              </c:numCache>
            </c:numRef>
          </c:val>
        </c:ser>
        <c:dLbls>
          <c:showLegendKey val="0"/>
          <c:showVal val="0"/>
          <c:showCatName val="0"/>
          <c:showSerName val="0"/>
          <c:showPercent val="0"/>
          <c:showBubbleSize val="0"/>
        </c:dLbls>
        <c:gapWidth val="150"/>
        <c:axId val="323238448"/>
        <c:axId val="323241584"/>
      </c:barChart>
      <c:catAx>
        <c:axId val="323238448"/>
        <c:scaling>
          <c:orientation val="minMax"/>
        </c:scaling>
        <c:delete val="0"/>
        <c:axPos val="b"/>
        <c:title>
          <c:tx>
            <c:rich>
              <a:bodyPr/>
              <a:lstStyle/>
              <a:p>
                <a:pPr>
                  <a:defRPr/>
                </a:pPr>
                <a:r>
                  <a:rPr lang="en-US"/>
                  <a:t>Benchmark</a:t>
                </a:r>
              </a:p>
            </c:rich>
          </c:tx>
          <c:overlay val="0"/>
        </c:title>
        <c:numFmt formatCode="General" sourceLinked="0"/>
        <c:majorTickMark val="out"/>
        <c:minorTickMark val="none"/>
        <c:tickLblPos val="nextTo"/>
        <c:crossAx val="323241584"/>
        <c:crosses val="autoZero"/>
        <c:auto val="1"/>
        <c:lblAlgn val="ctr"/>
        <c:lblOffset val="100"/>
        <c:noMultiLvlLbl val="0"/>
      </c:catAx>
      <c:valAx>
        <c:axId val="323241584"/>
        <c:scaling>
          <c:orientation val="minMax"/>
          <c:min val="0"/>
        </c:scaling>
        <c:delete val="0"/>
        <c:axPos val="l"/>
        <c:majorGridlines/>
        <c:minorGridlines/>
        <c:title>
          <c:tx>
            <c:rich>
              <a:bodyPr rot="-5400000" vert="horz"/>
              <a:lstStyle/>
              <a:p>
                <a:pPr>
                  <a:defRPr/>
                </a:pPr>
                <a:r>
                  <a:rPr lang="en-US"/>
                  <a:t>Buss Speed (GB/s)</a:t>
                </a:r>
              </a:p>
            </c:rich>
          </c:tx>
          <c:overlay val="0"/>
        </c:title>
        <c:numFmt formatCode="General" sourceLinked="1"/>
        <c:majorTickMark val="out"/>
        <c:minorTickMark val="none"/>
        <c:tickLblPos val="nextTo"/>
        <c:crossAx val="323238448"/>
        <c:crosses val="autoZero"/>
        <c:crossBetween val="between"/>
      </c:valAx>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Fast Fourier Transform and Matrix-Matrix Multiplcation</a:t>
            </a:r>
          </a:p>
        </c:rich>
      </c:tx>
      <c:overlay val="0"/>
    </c:title>
    <c:autoTitleDeleted val="0"/>
    <c:plotArea>
      <c:layout>
        <c:manualLayout>
          <c:layoutTarget val="inner"/>
          <c:xMode val="edge"/>
          <c:yMode val="edge"/>
          <c:x val="8.6553613325635395E-2"/>
          <c:y val="1.1952191235059801E-2"/>
          <c:w val="0.80805827508690897"/>
          <c:h val="0.77168271794710896"/>
        </c:manualLayout>
      </c:layout>
      <c:barChart>
        <c:barDir val="col"/>
        <c:grouping val="clustered"/>
        <c:varyColors val="0"/>
        <c:ser>
          <c:idx val="0"/>
          <c:order val="0"/>
          <c:tx>
            <c:strRef>
              <c:f>Sheet3!$M$56</c:f>
              <c:strCache>
                <c:ptCount val="1"/>
                <c:pt idx="0">
                  <c:v>Native </c:v>
                </c:pt>
              </c:strCache>
            </c:strRef>
          </c:tx>
          <c:invertIfNegative val="0"/>
          <c:errBars>
            <c:errBarType val="both"/>
            <c:errValType val="cust"/>
            <c:noEndCap val="0"/>
            <c:plus>
              <c:numRef>
                <c:f>Sheet3!$O$57:$O$72</c:f>
                <c:numCache>
                  <c:formatCode>General</c:formatCode>
                  <c:ptCount val="16"/>
                  <c:pt idx="0">
                    <c:v>2.533155135710226</c:v>
                  </c:pt>
                  <c:pt idx="1">
                    <c:v>0.49508544920189201</c:v>
                  </c:pt>
                  <c:pt idx="2">
                    <c:v>2.3931980150640109</c:v>
                  </c:pt>
                  <c:pt idx="3">
                    <c:v>0.491727978909001</c:v>
                  </c:pt>
                  <c:pt idx="4">
                    <c:v>0.34540068552445902</c:v>
                  </c:pt>
                  <c:pt idx="5">
                    <c:v>4.6404191074020801E-2</c:v>
                  </c:pt>
                  <c:pt idx="6">
                    <c:v>0.22618717572873201</c:v>
                  </c:pt>
                  <c:pt idx="7">
                    <c:v>4.1717114014616197E-2</c:v>
                  </c:pt>
                  <c:pt idx="8">
                    <c:v>2.4939281056462321</c:v>
                  </c:pt>
                  <c:pt idx="9">
                    <c:v>1.5283256243338821</c:v>
                  </c:pt>
                  <c:pt idx="10">
                    <c:v>3.2190795746116052</c:v>
                  </c:pt>
                  <c:pt idx="11">
                    <c:v>1.681025129636557</c:v>
                  </c:pt>
                  <c:pt idx="12">
                    <c:v>0.36373446536369403</c:v>
                  </c:pt>
                  <c:pt idx="13">
                    <c:v>0.10852918254072599</c:v>
                  </c:pt>
                  <c:pt idx="14">
                    <c:v>0.43771441730855498</c:v>
                  </c:pt>
                  <c:pt idx="15">
                    <c:v>0.11062399614777001</c:v>
                  </c:pt>
                </c:numCache>
              </c:numRef>
            </c:plus>
            <c:minus>
              <c:numRef>
                <c:f>Sheet3!$O$57:$O$72</c:f>
                <c:numCache>
                  <c:formatCode>General</c:formatCode>
                  <c:ptCount val="16"/>
                  <c:pt idx="0">
                    <c:v>2.533155135710226</c:v>
                  </c:pt>
                  <c:pt idx="1">
                    <c:v>0.49508544920189201</c:v>
                  </c:pt>
                  <c:pt idx="2">
                    <c:v>2.3931980150640109</c:v>
                  </c:pt>
                  <c:pt idx="3">
                    <c:v>0.491727978909001</c:v>
                  </c:pt>
                  <c:pt idx="4">
                    <c:v>0.34540068552445902</c:v>
                  </c:pt>
                  <c:pt idx="5">
                    <c:v>4.6404191074020801E-2</c:v>
                  </c:pt>
                  <c:pt idx="6">
                    <c:v>0.22618717572873201</c:v>
                  </c:pt>
                  <c:pt idx="7">
                    <c:v>4.1717114014616197E-2</c:v>
                  </c:pt>
                  <c:pt idx="8">
                    <c:v>2.4939281056462321</c:v>
                  </c:pt>
                  <c:pt idx="9">
                    <c:v>1.5283256243338821</c:v>
                  </c:pt>
                  <c:pt idx="10">
                    <c:v>3.2190795746116052</c:v>
                  </c:pt>
                  <c:pt idx="11">
                    <c:v>1.681025129636557</c:v>
                  </c:pt>
                  <c:pt idx="12">
                    <c:v>0.36373446536369403</c:v>
                  </c:pt>
                  <c:pt idx="13">
                    <c:v>0.10852918254072599</c:v>
                  </c:pt>
                  <c:pt idx="14">
                    <c:v>0.43771441730855498</c:v>
                  </c:pt>
                  <c:pt idx="15">
                    <c:v>0.11062399614777001</c:v>
                  </c:pt>
                </c:numCache>
              </c:numRef>
            </c:minus>
          </c:errBars>
          <c:cat>
            <c:strRef>
              <c:f>Sheet3!$L$57:$L$72</c:f>
              <c:strCache>
                <c:ptCount val="16"/>
                <c:pt idx="0">
                  <c:v>fft_sp</c:v>
                </c:pt>
                <c:pt idx="1">
                  <c:v>fft_sp_pcie</c:v>
                </c:pt>
                <c:pt idx="2">
                  <c:v>ifft_sp</c:v>
                </c:pt>
                <c:pt idx="3">
                  <c:v>ifft_sp_pcie</c:v>
                </c:pt>
                <c:pt idx="4">
                  <c:v>fft_dp</c:v>
                </c:pt>
                <c:pt idx="5">
                  <c:v>fft_dp_pcie</c:v>
                </c:pt>
                <c:pt idx="6">
                  <c:v>ifft_dp</c:v>
                </c:pt>
                <c:pt idx="7">
                  <c:v>ifft_dp_pcie</c:v>
                </c:pt>
                <c:pt idx="8">
                  <c:v>sgemm_n</c:v>
                </c:pt>
                <c:pt idx="9">
                  <c:v>sgemm_n_pcie</c:v>
                </c:pt>
                <c:pt idx="10">
                  <c:v>sgemm_t</c:v>
                </c:pt>
                <c:pt idx="11">
                  <c:v>sgemm_t_pcie</c:v>
                </c:pt>
                <c:pt idx="12">
                  <c:v>dgemm_n</c:v>
                </c:pt>
                <c:pt idx="13">
                  <c:v>dgemm_n_pcie</c:v>
                </c:pt>
                <c:pt idx="14">
                  <c:v>dgemm_t</c:v>
                </c:pt>
                <c:pt idx="15">
                  <c:v>dgemm_t_pcie </c:v>
                </c:pt>
              </c:strCache>
            </c:strRef>
          </c:cat>
          <c:val>
            <c:numRef>
              <c:f>Sheet3!$M$57:$M$72</c:f>
              <c:numCache>
                <c:formatCode>General</c:formatCode>
                <c:ptCount val="16"/>
                <c:pt idx="0">
                  <c:v>94.899159999999995</c:v>
                </c:pt>
                <c:pt idx="1">
                  <c:v>21.174320000000002</c:v>
                </c:pt>
                <c:pt idx="2">
                  <c:v>91.999120000000005</c:v>
                </c:pt>
                <c:pt idx="3">
                  <c:v>21.026579999999999</c:v>
                </c:pt>
                <c:pt idx="4">
                  <c:v>58.590580000000003</c:v>
                </c:pt>
                <c:pt idx="5">
                  <c:v>11.803000000000001</c:v>
                </c:pt>
                <c:pt idx="6">
                  <c:v>57.697620000000008</c:v>
                </c:pt>
                <c:pt idx="7">
                  <c:v>11.76634</c:v>
                </c:pt>
                <c:pt idx="8">
                  <c:v>255.0634</c:v>
                </c:pt>
                <c:pt idx="9">
                  <c:v>107.1052</c:v>
                </c:pt>
                <c:pt idx="10">
                  <c:v>255.01259999999999</c:v>
                </c:pt>
                <c:pt idx="11">
                  <c:v>107.098</c:v>
                </c:pt>
                <c:pt idx="12">
                  <c:v>101.6964</c:v>
                </c:pt>
                <c:pt idx="13">
                  <c:v>29.94434</c:v>
                </c:pt>
                <c:pt idx="14">
                  <c:v>101.691</c:v>
                </c:pt>
                <c:pt idx="15">
                  <c:v>29.943639999999998</c:v>
                </c:pt>
              </c:numCache>
            </c:numRef>
          </c:val>
        </c:ser>
        <c:ser>
          <c:idx val="1"/>
          <c:order val="1"/>
          <c:tx>
            <c:strRef>
              <c:f>Sheet3!$N$56</c:f>
              <c:strCache>
                <c:ptCount val="1"/>
                <c:pt idx="0">
                  <c:v>VM</c:v>
                </c:pt>
              </c:strCache>
            </c:strRef>
          </c:tx>
          <c:invertIfNegative val="0"/>
          <c:errBars>
            <c:errBarType val="both"/>
            <c:errValType val="cust"/>
            <c:noEndCap val="0"/>
            <c:plus>
              <c:numRef>
                <c:f>Sheet3!$P$57:$P$72</c:f>
                <c:numCache>
                  <c:formatCode>General</c:formatCode>
                  <c:ptCount val="16"/>
                  <c:pt idx="0">
                    <c:v>2.159416244437796</c:v>
                  </c:pt>
                  <c:pt idx="1">
                    <c:v>0.88217338742080298</c:v>
                  </c:pt>
                  <c:pt idx="2">
                    <c:v>1.8439072329949751</c:v>
                  </c:pt>
                  <c:pt idx="3">
                    <c:v>0.88088623458010396</c:v>
                  </c:pt>
                  <c:pt idx="4">
                    <c:v>1.207548621062392</c:v>
                  </c:pt>
                  <c:pt idx="5">
                    <c:v>0.148985362447736</c:v>
                  </c:pt>
                  <c:pt idx="6">
                    <c:v>1.148159909499012</c:v>
                  </c:pt>
                  <c:pt idx="7">
                    <c:v>0.15441925993033101</c:v>
                  </c:pt>
                  <c:pt idx="8">
                    <c:v>6.7048641390357702</c:v>
                  </c:pt>
                  <c:pt idx="9">
                    <c:v>4.5312990856762978</c:v>
                  </c:pt>
                  <c:pt idx="10">
                    <c:v>5.4941425914266331</c:v>
                  </c:pt>
                  <c:pt idx="11">
                    <c:v>4.3670318102456482</c:v>
                  </c:pt>
                  <c:pt idx="12">
                    <c:v>1.3177509086885011</c:v>
                  </c:pt>
                  <c:pt idx="13">
                    <c:v>3.1368043227103599</c:v>
                  </c:pt>
                  <c:pt idx="14">
                    <c:v>1.4791718397352971</c:v>
                  </c:pt>
                  <c:pt idx="15">
                    <c:v>3.134488319030162</c:v>
                  </c:pt>
                </c:numCache>
              </c:numRef>
            </c:plus>
            <c:minus>
              <c:numRef>
                <c:f>Sheet3!$P$57:$P$72</c:f>
                <c:numCache>
                  <c:formatCode>General</c:formatCode>
                  <c:ptCount val="16"/>
                  <c:pt idx="0">
                    <c:v>2.159416244437796</c:v>
                  </c:pt>
                  <c:pt idx="1">
                    <c:v>0.88217338742080298</c:v>
                  </c:pt>
                  <c:pt idx="2">
                    <c:v>1.8439072329949751</c:v>
                  </c:pt>
                  <c:pt idx="3">
                    <c:v>0.88088623458010396</c:v>
                  </c:pt>
                  <c:pt idx="4">
                    <c:v>1.207548621062392</c:v>
                  </c:pt>
                  <c:pt idx="5">
                    <c:v>0.148985362447736</c:v>
                  </c:pt>
                  <c:pt idx="6">
                    <c:v>1.148159909499012</c:v>
                  </c:pt>
                  <c:pt idx="7">
                    <c:v>0.15441925993033101</c:v>
                  </c:pt>
                  <c:pt idx="8">
                    <c:v>6.7048641390357702</c:v>
                  </c:pt>
                  <c:pt idx="9">
                    <c:v>4.5312990856762978</c:v>
                  </c:pt>
                  <c:pt idx="10">
                    <c:v>5.4941425914266331</c:v>
                  </c:pt>
                  <c:pt idx="11">
                    <c:v>4.3670318102456482</c:v>
                  </c:pt>
                  <c:pt idx="12">
                    <c:v>1.3177509086885011</c:v>
                  </c:pt>
                  <c:pt idx="13">
                    <c:v>3.1368043227103599</c:v>
                  </c:pt>
                  <c:pt idx="14">
                    <c:v>1.4791718397352971</c:v>
                  </c:pt>
                  <c:pt idx="15">
                    <c:v>3.134488319030162</c:v>
                  </c:pt>
                </c:numCache>
              </c:numRef>
            </c:minus>
          </c:errBars>
          <c:cat>
            <c:strRef>
              <c:f>Sheet3!$L$57:$L$72</c:f>
              <c:strCache>
                <c:ptCount val="16"/>
                <c:pt idx="0">
                  <c:v>fft_sp</c:v>
                </c:pt>
                <c:pt idx="1">
                  <c:v>fft_sp_pcie</c:v>
                </c:pt>
                <c:pt idx="2">
                  <c:v>ifft_sp</c:v>
                </c:pt>
                <c:pt idx="3">
                  <c:v>ifft_sp_pcie</c:v>
                </c:pt>
                <c:pt idx="4">
                  <c:v>fft_dp</c:v>
                </c:pt>
                <c:pt idx="5">
                  <c:v>fft_dp_pcie</c:v>
                </c:pt>
                <c:pt idx="6">
                  <c:v>ifft_dp</c:v>
                </c:pt>
                <c:pt idx="7">
                  <c:v>ifft_dp_pcie</c:v>
                </c:pt>
                <c:pt idx="8">
                  <c:v>sgemm_n</c:v>
                </c:pt>
                <c:pt idx="9">
                  <c:v>sgemm_n_pcie</c:v>
                </c:pt>
                <c:pt idx="10">
                  <c:v>sgemm_t</c:v>
                </c:pt>
                <c:pt idx="11">
                  <c:v>sgemm_t_pcie</c:v>
                </c:pt>
                <c:pt idx="12">
                  <c:v>dgemm_n</c:v>
                </c:pt>
                <c:pt idx="13">
                  <c:v>dgemm_n_pcie</c:v>
                </c:pt>
                <c:pt idx="14">
                  <c:v>dgemm_t</c:v>
                </c:pt>
                <c:pt idx="15">
                  <c:v>dgemm_t_pcie </c:v>
                </c:pt>
              </c:strCache>
            </c:strRef>
          </c:cat>
          <c:val>
            <c:numRef>
              <c:f>Sheet3!$N$57:$N$72</c:f>
              <c:numCache>
                <c:formatCode>General</c:formatCode>
                <c:ptCount val="16"/>
                <c:pt idx="0">
                  <c:v>94.660279999999986</c:v>
                </c:pt>
                <c:pt idx="1">
                  <c:v>19.299759999999999</c:v>
                </c:pt>
                <c:pt idx="2">
                  <c:v>92.472620000000006</c:v>
                </c:pt>
                <c:pt idx="3">
                  <c:v>19.207979999999999</c:v>
                </c:pt>
                <c:pt idx="4">
                  <c:v>56.849600000000002</c:v>
                </c:pt>
                <c:pt idx="5">
                  <c:v>10.86002</c:v>
                </c:pt>
                <c:pt idx="6">
                  <c:v>56.01238</c:v>
                </c:pt>
                <c:pt idx="7">
                  <c:v>10.829319999999999</c:v>
                </c:pt>
                <c:pt idx="8">
                  <c:v>248.30799999999999</c:v>
                </c:pt>
                <c:pt idx="9">
                  <c:v>97.678719999999998</c:v>
                </c:pt>
                <c:pt idx="10">
                  <c:v>249.3604</c:v>
                </c:pt>
                <c:pt idx="11">
                  <c:v>97.833219999999997</c:v>
                </c:pt>
                <c:pt idx="12">
                  <c:v>100.4832</c:v>
                </c:pt>
                <c:pt idx="13">
                  <c:v>26.00658</c:v>
                </c:pt>
                <c:pt idx="14">
                  <c:v>101.20887999999999</c:v>
                </c:pt>
                <c:pt idx="15">
                  <c:v>26.050180000000001</c:v>
                </c:pt>
              </c:numCache>
            </c:numRef>
          </c:val>
        </c:ser>
        <c:dLbls>
          <c:showLegendKey val="0"/>
          <c:showVal val="0"/>
          <c:showCatName val="0"/>
          <c:showSerName val="0"/>
          <c:showPercent val="0"/>
          <c:showBubbleSize val="0"/>
        </c:dLbls>
        <c:gapWidth val="150"/>
        <c:axId val="323240800"/>
        <c:axId val="323239624"/>
      </c:barChart>
      <c:catAx>
        <c:axId val="323240800"/>
        <c:scaling>
          <c:orientation val="minMax"/>
        </c:scaling>
        <c:delete val="0"/>
        <c:axPos val="b"/>
        <c:title>
          <c:tx>
            <c:rich>
              <a:bodyPr/>
              <a:lstStyle/>
              <a:p>
                <a:pPr>
                  <a:defRPr/>
                </a:pPr>
                <a:r>
                  <a:rPr lang="en-US"/>
                  <a:t>Benchmark</a:t>
                </a:r>
              </a:p>
              <a:p>
                <a:pPr>
                  <a:defRPr/>
                </a:pPr>
                <a:endParaRPr lang="en-US"/>
              </a:p>
            </c:rich>
          </c:tx>
          <c:overlay val="0"/>
        </c:title>
        <c:numFmt formatCode="General" sourceLinked="0"/>
        <c:majorTickMark val="out"/>
        <c:minorTickMark val="none"/>
        <c:tickLblPos val="nextTo"/>
        <c:crossAx val="323239624"/>
        <c:crosses val="autoZero"/>
        <c:auto val="1"/>
        <c:lblAlgn val="ctr"/>
        <c:lblOffset val="100"/>
        <c:noMultiLvlLbl val="0"/>
      </c:catAx>
      <c:valAx>
        <c:axId val="323239624"/>
        <c:scaling>
          <c:orientation val="minMax"/>
        </c:scaling>
        <c:delete val="0"/>
        <c:axPos val="l"/>
        <c:majorGridlines/>
        <c:minorGridlines/>
        <c:title>
          <c:tx>
            <c:rich>
              <a:bodyPr rot="-5400000" vert="horz"/>
              <a:lstStyle/>
              <a:p>
                <a:pPr>
                  <a:defRPr/>
                </a:pPr>
                <a:r>
                  <a:rPr lang="en-US"/>
                  <a:t>GFLOPS</a:t>
                </a:r>
              </a:p>
            </c:rich>
          </c:tx>
          <c:overlay val="0"/>
        </c:title>
        <c:numFmt formatCode="General" sourceLinked="1"/>
        <c:majorTickMark val="out"/>
        <c:minorTickMark val="none"/>
        <c:tickLblPos val="nextTo"/>
        <c:crossAx val="323240800"/>
        <c:crosses val="autoZero"/>
        <c:crossBetween val="between"/>
      </c:valAx>
    </c:plotArea>
    <c:legend>
      <c:legendPos val="r"/>
      <c:layout>
        <c:manualLayout>
          <c:xMode val="edge"/>
          <c:yMode val="edge"/>
          <c:x val="0.91218236760966498"/>
          <c:y val="0.46198622831508601"/>
          <c:w val="7.7829426395350301E-2"/>
          <c:h val="8.4738031163826E-2"/>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5/18/2013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161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Most</a:t>
            </a:r>
            <a:r>
              <a:rPr lang="en-US" baseline="0" dirty="0" smtClean="0"/>
              <a:t> of these</a:t>
            </a:r>
            <a:r>
              <a:rPr lang="en-US" dirty="0" smtClean="0"/>
              <a:t> applications consists of iterative computation and communication steps</a:t>
            </a:r>
            <a:r>
              <a:rPr lang="en-US" baseline="0" dirty="0" smtClean="0"/>
              <a:t> where single iterations can easily be specified as  </a:t>
            </a:r>
            <a:r>
              <a:rPr lang="en-US" baseline="0" dirty="0" err="1" smtClean="0"/>
              <a:t>MapReduce</a:t>
            </a:r>
            <a:r>
              <a:rPr lang="en-US" baseline="0" dirty="0" smtClean="0"/>
              <a:t> computations.</a:t>
            </a:r>
            <a:endParaRPr lang="en-US" dirty="0" smtClean="0"/>
          </a:p>
          <a:p>
            <a:r>
              <a:rPr lang="en-US" dirty="0" smtClean="0"/>
              <a:t>Large input</a:t>
            </a:r>
            <a:r>
              <a:rPr lang="en-US" baseline="0" dirty="0" smtClean="0"/>
              <a:t> data sizes which are loop-invariant and can be reused across iterations.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baseline="0" dirty="0" smtClean="0"/>
              <a:t>Loop-variant results.. Orders of magnitude smaller…</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While these can be performed</a:t>
            </a:r>
            <a:r>
              <a:rPr lang="en-US" baseline="0" dirty="0" smtClean="0"/>
              <a:t> using traditional </a:t>
            </a:r>
            <a:r>
              <a:rPr lang="en-US" dirty="0" err="1" smtClean="0"/>
              <a:t>MapReduce</a:t>
            </a:r>
            <a:r>
              <a:rPr lang="en-US" dirty="0" smtClean="0"/>
              <a:t> frameworks, Traditional</a:t>
            </a:r>
            <a:r>
              <a:rPr lang="en-US" baseline="0" dirty="0" smtClean="0"/>
              <a:t> is not efficient for these types of computations. MR leaves lot of room for improvements in terms of iterative applications.</a:t>
            </a:r>
          </a:p>
          <a:p>
            <a:endParaRPr lang="en-US" dirty="0"/>
          </a:p>
        </p:txBody>
      </p:sp>
      <p:sp>
        <p:nvSpPr>
          <p:cNvPr id="4" name="Slide Number Placeholder 3"/>
          <p:cNvSpPr>
            <a:spLocks noGrp="1"/>
          </p:cNvSpPr>
          <p:nvPr>
            <p:ph type="sldNum" sz="quarter" idx="10"/>
          </p:nvPr>
        </p:nvSpPr>
        <p:spPr/>
        <p:txBody>
          <a:bodyPr/>
          <a:lstStyle/>
          <a:p>
            <a:fld id="{5C47A4A8-66EE-4213-8177-E27493F06808}" type="slidenum">
              <a:rPr lang="en-US" smtClean="0"/>
              <a:t>37</a:t>
            </a:fld>
            <a:endParaRPr lang="en-US"/>
          </a:p>
        </p:txBody>
      </p:sp>
    </p:spTree>
    <p:extLst>
      <p:ext uri="{BB962C8B-B14F-4D97-AF65-F5344CB8AC3E}">
        <p14:creationId xmlns:p14="http://schemas.microsoft.com/office/powerpoint/2010/main" val="303055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Java HPC Twister experiment was performed in a dedicated large-memory cluster of Intel(R) Xeon(R) CPU E5620 (2.4GHz) x 8 cores with 192GB memory per compute node and with Gigabit Ethernet on Linux. Java HPC Twister results do not include the initial data distribution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Azure large instances</a:t>
            </a:r>
            <a:r>
              <a:rPr lang="en-US" sz="1200" kern="1200" baseline="0" dirty="0" smtClean="0">
                <a:solidFill>
                  <a:schemeClr val="tx1"/>
                </a:solidFill>
                <a:effectLst/>
                <a:latin typeface="+mn-lt"/>
                <a:ea typeface="+mn-ea"/>
                <a:cs typeface="+mn-cs"/>
              </a:rPr>
              <a:t> with 4 workers per instances is used. M</a:t>
            </a:r>
            <a:r>
              <a:rPr lang="en-US" sz="1200" kern="1200" dirty="0" smtClean="0">
                <a:solidFill>
                  <a:schemeClr val="tx1"/>
                </a:solidFill>
                <a:effectLst/>
                <a:latin typeface="+mn-lt"/>
                <a:ea typeface="+mn-ea"/>
                <a:cs typeface="+mn-cs"/>
              </a:rPr>
              <a:t>emory</a:t>
            </a:r>
            <a:r>
              <a:rPr lang="en-US" sz="1200" kern="1200" baseline="0" dirty="0" smtClean="0">
                <a:solidFill>
                  <a:schemeClr val="tx1"/>
                </a:solidFill>
                <a:effectLst/>
                <a:latin typeface="+mn-lt"/>
                <a:ea typeface="+mn-ea"/>
                <a:cs typeface="+mn-cs"/>
              </a:rPr>
              <a:t> mapped based caching and </a:t>
            </a:r>
            <a:r>
              <a:rPr lang="en-US" sz="1200" kern="1200" baseline="0" dirty="0" err="1" smtClean="0">
                <a:solidFill>
                  <a:schemeClr val="tx1"/>
                </a:solidFill>
                <a:effectLst/>
                <a:latin typeface="+mn-lt"/>
                <a:ea typeface="+mn-ea"/>
                <a:cs typeface="+mn-cs"/>
              </a:rPr>
              <a:t>AllGather</a:t>
            </a:r>
            <a:r>
              <a:rPr lang="en-US" sz="1200" kern="1200" baseline="0" dirty="0" smtClean="0">
                <a:solidFill>
                  <a:schemeClr val="tx1"/>
                </a:solidFill>
                <a:effectLst/>
                <a:latin typeface="+mn-lt"/>
                <a:ea typeface="+mn-ea"/>
                <a:cs typeface="+mn-cs"/>
              </a:rPr>
              <a:t> primitive are used.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Left: </a:t>
            </a:r>
            <a:r>
              <a:rPr lang="en-US" sz="1200" kern="1200" dirty="0" smtClean="0">
                <a:solidFill>
                  <a:schemeClr val="tx1"/>
                </a:solidFill>
                <a:effectLst/>
                <a:latin typeface="+mn-lt"/>
                <a:ea typeface="+mn-ea"/>
                <a:cs typeface="+mn-cs"/>
              </a:rPr>
              <a:t>Weak scaling where workload per core is ~constant. Ideal is a straight horizontal line. X axis is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 </a:t>
            </a:r>
            <a:r>
              <a:rPr lang="en-US" sz="1200" kern="1200" dirty="0" smtClean="0">
                <a:solidFill>
                  <a:schemeClr val="tx1"/>
                </a:solidFill>
                <a:effectLst/>
                <a:latin typeface="+mn-lt"/>
                <a:ea typeface="+mn-ea"/>
                <a:cs typeface="+mn-cs"/>
              </a:rPr>
              <a:t>Data size scaling with 128 Azure small instances/cores, 20 iterations.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Twister4Azure adjusted </a:t>
            </a:r>
            <a:r>
              <a:rPr lang="en-US" sz="1200" kern="1200" dirty="0" smtClean="0">
                <a:solidFill>
                  <a:schemeClr val="tx1"/>
                </a:solidFill>
                <a:effectLst/>
                <a:latin typeface="+mn-lt"/>
                <a:ea typeface="+mn-ea"/>
                <a:cs typeface="+mn-cs"/>
              </a:rPr>
              <a:t>(t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depicts the performance of Twister4Azure normalized according to the sequential MDS BC calculation and Stress calculation performance ratio between the Azure(</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and Cluster(</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 environments used for Java HPC Twister. It is calculated using 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This estimation however does not account for the overheads that remain constant irrespective of the computation time. Hence Twister4Azure seems to perform</a:t>
            </a:r>
            <a:r>
              <a:rPr lang="en-US" sz="1200" kern="1200" baseline="0" dirty="0" smtClean="0">
                <a:solidFill>
                  <a:schemeClr val="tx1"/>
                </a:solidFill>
                <a:effectLst/>
                <a:latin typeface="+mn-lt"/>
                <a:ea typeface="+mn-ea"/>
                <a:cs typeface="+mn-cs"/>
              </a:rPr>
              <a:t> better, but in reality when the task execution times become smaller, twister4Azure overheads will become relatively larger and the performance would not be as good as shown in the adjusted curve.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653291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62989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981808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native</a:t>
            </a:r>
            <a:r>
              <a:rPr lang="en-US" baseline="0" dirty="0" smtClean="0"/>
              <a:t> performance for FLOPS metrics (great!) See a 4-5% overhead and slightly higher variance with PCI-Express bus speed benchmarks. Still not bad!</a:t>
            </a:r>
            <a:endParaRPr lang="en-US" dirty="0"/>
          </a:p>
        </p:txBody>
      </p:sp>
      <p:sp>
        <p:nvSpPr>
          <p:cNvPr id="4" name="Slide Number Placeholder 3"/>
          <p:cNvSpPr>
            <a:spLocks noGrp="1"/>
          </p:cNvSpPr>
          <p:nvPr>
            <p:ph type="sldNum" sz="quarter" idx="10"/>
          </p:nvPr>
        </p:nvSpPr>
        <p:spPr/>
        <p:txBody>
          <a:bodyPr/>
          <a:lstStyle/>
          <a:p>
            <a:pPr>
              <a:defRPr/>
            </a:pPr>
            <a:fld id="{DD2E8D73-6814-DF44-AEAF-20CF6F398EDE}" type="slidenum">
              <a:rPr lang="en-US" smtClean="0"/>
              <a:pPr>
                <a:defRPr/>
              </a:pPr>
              <a:t>48</a:t>
            </a:fld>
            <a:endParaRPr lang="en-US"/>
          </a:p>
        </p:txBody>
      </p:sp>
    </p:spTree>
    <p:extLst>
      <p:ext uri="{BB962C8B-B14F-4D97-AF65-F5344CB8AC3E}">
        <p14:creationId xmlns:p14="http://schemas.microsoft.com/office/powerpoint/2010/main" val="118687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FFT and all Matrix</a:t>
            </a:r>
            <a:r>
              <a:rPr lang="en-US" baseline="0" dirty="0" smtClean="0"/>
              <a:t> multiplication is near native. As we can see with the PCIE benchmarks, there is some added overhead there, but only a few % of native.</a:t>
            </a:r>
            <a:endParaRPr lang="en-US" dirty="0"/>
          </a:p>
        </p:txBody>
      </p:sp>
      <p:sp>
        <p:nvSpPr>
          <p:cNvPr id="4" name="Slide Number Placeholder 3"/>
          <p:cNvSpPr>
            <a:spLocks noGrp="1"/>
          </p:cNvSpPr>
          <p:nvPr>
            <p:ph type="sldNum" sz="quarter" idx="10"/>
          </p:nvPr>
        </p:nvSpPr>
        <p:spPr/>
        <p:txBody>
          <a:bodyPr/>
          <a:lstStyle/>
          <a:p>
            <a:pPr>
              <a:defRPr/>
            </a:pPr>
            <a:fld id="{DD2E8D73-6814-DF44-AEAF-20CF6F398EDE}" type="slidenum">
              <a:rPr lang="en-US" smtClean="0"/>
              <a:pPr>
                <a:defRPr/>
              </a:pPr>
              <a:t>49</a:t>
            </a:fld>
            <a:endParaRPr lang="en-US"/>
          </a:p>
        </p:txBody>
      </p:sp>
    </p:spTree>
    <p:extLst>
      <p:ext uri="{BB962C8B-B14F-4D97-AF65-F5344CB8AC3E}">
        <p14:creationId xmlns:p14="http://schemas.microsoft.com/office/powerpoint/2010/main" val="385095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55</a:t>
            </a:fld>
            <a:endParaRPr lang="en-US"/>
          </a:p>
        </p:txBody>
      </p:sp>
    </p:spTree>
    <p:extLst>
      <p:ext uri="{BB962C8B-B14F-4D97-AF65-F5344CB8AC3E}">
        <p14:creationId xmlns:p14="http://schemas.microsoft.com/office/powerpoint/2010/main" val="2709061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58</a:t>
            </a:fld>
            <a:endParaRPr lang="en-US"/>
          </a:p>
        </p:txBody>
      </p:sp>
    </p:spTree>
    <p:extLst>
      <p:ext uri="{BB962C8B-B14F-4D97-AF65-F5344CB8AC3E}">
        <p14:creationId xmlns:p14="http://schemas.microsoft.com/office/powerpoint/2010/main" val="352186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3</a:t>
            </a:fld>
            <a:endParaRPr lang="en-US"/>
          </a:p>
        </p:txBody>
      </p:sp>
    </p:spTree>
    <p:extLst>
      <p:ext uri="{BB962C8B-B14F-4D97-AF65-F5344CB8AC3E}">
        <p14:creationId xmlns:p14="http://schemas.microsoft.com/office/powerpoint/2010/main" val="209779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6</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7</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2551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29</a:t>
            </a:fld>
            <a:endParaRPr lang="en-US"/>
          </a:p>
        </p:txBody>
      </p:sp>
    </p:spTree>
    <p:extLst>
      <p:ext uri="{BB962C8B-B14F-4D97-AF65-F5344CB8AC3E}">
        <p14:creationId xmlns:p14="http://schemas.microsoft.com/office/powerpoint/2010/main" val="2620226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31</a:t>
            </a:fld>
            <a:endParaRPr lang="en-US"/>
          </a:p>
        </p:txBody>
      </p:sp>
    </p:spTree>
    <p:extLst>
      <p:ext uri="{BB962C8B-B14F-4D97-AF65-F5344CB8AC3E}">
        <p14:creationId xmlns:p14="http://schemas.microsoft.com/office/powerpoint/2010/main" val="87216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3548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218472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5/18/2013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5/18/2013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5/18/2013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5/18/2013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5/18/2013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5/18/2013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5/18/2013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5/18/2013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gif"/><Relationship Id="rId3" Type="http://schemas.openxmlformats.org/officeDocument/2006/relationships/image" Target="../media/image4.jpeg"/><Relationship Id="rId21" Type="http://schemas.openxmlformats.org/officeDocument/2006/relationships/image" Target="../media/image22.gif"/><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gif"/><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40.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hyperlink" Target="https://sites.google.com/site/opensourceiotclou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cgltestcloud1.appspot.com/preview"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package" Target="../embeddings/Microsoft_Excel_Worksheet1.xlsx"/><Relationship Id="rId7"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2.emf"/><Relationship Id="rId5" Type="http://schemas.openxmlformats.org/officeDocument/2006/relationships/package" Target="../embeddings/Microsoft_Excel_Worksheet2.xlsx"/><Relationship Id="rId4" Type="http://schemas.openxmlformats.org/officeDocument/2006/relationships/image" Target="../media/image51.emf"/></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cra.org/ccc/docs/nitrdsymposium/pdfs/keyes.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2" y="685800"/>
            <a:ext cx="9144000" cy="1470025"/>
          </a:xfrm>
        </p:spPr>
        <p:txBody>
          <a:bodyPr>
            <a:noAutofit/>
          </a:bodyPr>
          <a:lstStyle/>
          <a:p>
            <a:r>
              <a:rPr lang="en-US" sz="4800" dirty="0" smtClean="0"/>
              <a:t>Contributions to</a:t>
            </a:r>
            <a:br>
              <a:rPr lang="en-US" sz="4800" dirty="0" smtClean="0"/>
            </a:br>
            <a:r>
              <a:rPr lang="en-US" sz="4800" dirty="0" smtClean="0"/>
              <a:t>Data Science </a:t>
            </a:r>
            <a:r>
              <a:rPr lang="en-US" sz="4800" dirty="0"/>
              <a:t>and </a:t>
            </a:r>
            <a:r>
              <a:rPr lang="en-US" sz="4800" dirty="0" smtClean="0"/>
              <a:t>Clouds</a:t>
            </a:r>
            <a:r>
              <a:rPr lang="en-US" sz="4800" dirty="0"/>
              <a:t> </a:t>
            </a:r>
          </a:p>
        </p:txBody>
      </p:sp>
      <p:sp>
        <p:nvSpPr>
          <p:cNvPr id="3" name="Subtitle 2"/>
          <p:cNvSpPr>
            <a:spLocks noGrp="1"/>
          </p:cNvSpPr>
          <p:nvPr>
            <p:ph type="subTitle" idx="1"/>
          </p:nvPr>
        </p:nvSpPr>
        <p:spPr>
          <a:xfrm>
            <a:off x="0" y="2667000"/>
            <a:ext cx="9144000" cy="838200"/>
          </a:xfrm>
        </p:spPr>
        <p:txBody>
          <a:bodyPr>
            <a:noAutofit/>
          </a:bodyPr>
          <a:lstStyle/>
          <a:p>
            <a:r>
              <a:rPr lang="it-IT" sz="2000" b="1" dirty="0" smtClean="0">
                <a:solidFill>
                  <a:schemeClr val="tx1"/>
                </a:solidFill>
              </a:rPr>
              <a:t>April </a:t>
            </a:r>
            <a:r>
              <a:rPr lang="it-IT" sz="2000" b="1" dirty="0" smtClean="0">
                <a:solidFill>
                  <a:schemeClr val="tx1"/>
                </a:solidFill>
              </a:rPr>
              <a:t>18 2013</a:t>
            </a: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r>
              <a:rPr lang="en-US" sz="2400" dirty="0" smtClean="0">
                <a:solidFill>
                  <a:prstClr val="black"/>
                </a:solidFill>
              </a:rPr>
              <a:t>    </a:t>
            </a:r>
            <a:r>
              <a:rPr lang="en-US" sz="2400" dirty="0" smtClean="0">
                <a:solidFill>
                  <a:prstClr val="black"/>
                </a:solidFill>
                <a:hlinkClick r:id="rId5"/>
              </a:rPr>
              <a:t>http://www.futuregrid.org</a:t>
            </a:r>
            <a:r>
              <a:rPr lang="en-US" sz="2400" dirty="0" smtClean="0">
                <a:solidFill>
                  <a:prstClr val="black"/>
                </a:solidFill>
              </a:rPr>
              <a:t>  </a:t>
            </a: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enome.gov/images/content/cost_per_gen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
            <a:ext cx="9144000" cy="68619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smtClean="0">
                <a:solidFill>
                  <a:prstClr val="black"/>
                </a:solidFill>
              </a:rPr>
              <a:t>Why need cost effective </a:t>
            </a:r>
          </a:p>
          <a:p>
            <a:r>
              <a:rPr lang="en-US" sz="2800" dirty="0" smtClean="0">
                <a:solidFill>
                  <a:prstClr val="black"/>
                </a:solidFill>
              </a:rPr>
              <a:t>Computing!</a:t>
            </a:r>
          </a:p>
          <a:p>
            <a:r>
              <a:rPr lang="en-US" sz="2400" dirty="0" smtClean="0">
                <a:solidFill>
                  <a:prstClr val="black"/>
                </a:solidFill>
              </a:rPr>
              <a:t>Full Personal Genomics: 3 petabytes per day</a:t>
            </a:r>
            <a:endParaRPr lang="en-US" sz="2400" dirty="0">
              <a:solidFill>
                <a:prstClr val="black"/>
              </a:solidFill>
            </a:endParaRPr>
          </a:p>
        </p:txBody>
      </p:sp>
      <p:sp>
        <p:nvSpPr>
          <p:cNvPr id="3" name="Rectangle 2"/>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Tree>
    <p:extLst>
      <p:ext uri="{BB962C8B-B14F-4D97-AF65-F5344CB8AC3E}">
        <p14:creationId xmlns:p14="http://schemas.microsoft.com/office/powerpoint/2010/main" val="1838980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44385" y="6477000"/>
            <a:ext cx="1343253" cy="369332"/>
          </a:xfrm>
          <a:prstGeom prst="rect">
            <a:avLst/>
          </a:prstGeom>
          <a:noFill/>
        </p:spPr>
        <p:txBody>
          <a:bodyPr wrap="none" rtlCol="0">
            <a:spAutoFit/>
          </a:bodyPr>
          <a:lstStyle/>
          <a:p>
            <a:r>
              <a:rPr lang="en-US" dirty="0" smtClean="0">
                <a:solidFill>
                  <a:prstClr val="black"/>
                </a:solidFill>
              </a:rPr>
              <a:t>Gannon Talk</a:t>
            </a:r>
            <a:endParaRPr lang="en-US" dirty="0">
              <a:solidFill>
                <a:prstClr val="black"/>
              </a:solidFill>
            </a:endParaRPr>
          </a:p>
        </p:txBody>
      </p:sp>
    </p:spTree>
    <p:extLst>
      <p:ext uri="{BB962C8B-B14F-4D97-AF65-F5344CB8AC3E}">
        <p14:creationId xmlns:p14="http://schemas.microsoft.com/office/powerpoint/2010/main" val="818855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12</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1238561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smtClean="0"/>
              <a:t>Informatics aimed </a:t>
            </a:r>
            <a:r>
              <a:rPr lang="en-US" sz="2200" dirty="0" smtClean="0"/>
              <a:t>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13</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6324600"/>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87887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11669"/>
            <a:ext cx="9144000" cy="646331"/>
          </a:xfrm>
          <a:prstGeom prst="rect">
            <a:avLst/>
          </a:prstGeom>
          <a:solidFill>
            <a:schemeClr val="bg1"/>
          </a:solidFill>
        </p:spPr>
        <p:txBody>
          <a:bodyPr wrap="square">
            <a:spAutoFit/>
          </a:bodyPr>
          <a:lstStyle/>
          <a:p>
            <a:r>
              <a:rPr lang="en-US" dirty="0">
                <a:solidFill>
                  <a:srgbClr val="000000"/>
                </a:solidFill>
              </a:rPr>
              <a:t>Tom Davenport Harvard Business School http://fisheritcenter.haas.berkeley.edu/Big_Data/index.html Nov 2012</a:t>
            </a:r>
          </a:p>
        </p:txBody>
      </p:sp>
    </p:spTree>
    <p:extLst>
      <p:ext uri="{BB962C8B-B14F-4D97-AF65-F5344CB8AC3E}">
        <p14:creationId xmlns:p14="http://schemas.microsoft.com/office/powerpoint/2010/main" val="2061758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Computing </a:t>
            </a:r>
            <a:r>
              <a:rPr lang="en-US" dirty="0" smtClean="0"/>
              <a:t>Model</a:t>
            </a:r>
            <a:endParaRPr lang="en-US" dirty="0"/>
          </a:p>
        </p:txBody>
      </p:sp>
      <p:sp>
        <p:nvSpPr>
          <p:cNvPr id="5" name="Subtitle 4"/>
          <p:cNvSpPr>
            <a:spLocks noGrp="1"/>
          </p:cNvSpPr>
          <p:nvPr>
            <p:ph type="subTitle" idx="1"/>
          </p:nvPr>
        </p:nvSpPr>
        <p:spPr/>
        <p:txBody>
          <a:bodyPr/>
          <a:lstStyle/>
          <a:p>
            <a:r>
              <a:rPr lang="en-US" dirty="0"/>
              <a:t>Industry adopted clouds which are attractive for data analytics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15</a:t>
            </a:fld>
            <a:endParaRPr lang="en-US"/>
          </a:p>
        </p:txBody>
      </p:sp>
    </p:spTree>
    <p:extLst>
      <p:ext uri="{BB962C8B-B14F-4D97-AF65-F5344CB8AC3E}">
        <p14:creationId xmlns:p14="http://schemas.microsoft.com/office/powerpoint/2010/main" val="1846989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1000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11617"/>
            <a:ext cx="9144000" cy="6855908"/>
            <a:chOff x="0" y="11617"/>
            <a:chExt cx="9144000" cy="6855908"/>
          </a:xfrm>
        </p:grpSpPr>
        <p:grpSp>
          <p:nvGrpSpPr>
            <p:cNvPr id="3" name="Group 2"/>
            <p:cNvGrpSpPr/>
            <p:nvPr/>
          </p:nvGrpSpPr>
          <p:grpSpPr>
            <a:xfrm>
              <a:off x="0" y="45907"/>
              <a:ext cx="9144000" cy="6821618"/>
              <a:chOff x="0" y="45907"/>
              <a:chExt cx="9144000" cy="6821618"/>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558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238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52400" y="11617"/>
              <a:ext cx="3449955" cy="646331"/>
            </a:xfrm>
            <a:prstGeom prst="rect">
              <a:avLst/>
            </a:prstGeom>
            <a:noFill/>
            <a:ln w="38100">
              <a:solidFill>
                <a:srgbClr val="FF0000"/>
              </a:solidFill>
            </a:ln>
          </p:spPr>
          <p:txBody>
            <a:bodyPr wrap="square" rtlCol="0">
              <a:spAutoFit/>
            </a:bodyPr>
            <a:lstStyle/>
            <a:p>
              <a:r>
                <a:rPr lang="en-US" dirty="0" smtClean="0">
                  <a:solidFill>
                    <a:srgbClr val="FF0000"/>
                  </a:solidFill>
                </a:rPr>
                <a:t>5 years Cloud Computing</a:t>
              </a:r>
            </a:p>
            <a:p>
              <a:r>
                <a:rPr lang="en-US" dirty="0" smtClean="0">
                  <a:solidFill>
                    <a:srgbClr val="FF0000"/>
                  </a:solidFill>
                </a:rPr>
                <a:t>2 years Big Data Transformational</a:t>
              </a:r>
              <a:endParaRPr lang="en-US" dirty="0">
                <a:solidFill>
                  <a:srgbClr val="FF0000"/>
                </a:solidFill>
              </a:endParaRPr>
            </a:p>
          </p:txBody>
        </p:sp>
      </p:grpSp>
    </p:spTree>
    <p:extLst>
      <p:ext uri="{BB962C8B-B14F-4D97-AF65-F5344CB8AC3E}">
        <p14:creationId xmlns:p14="http://schemas.microsoft.com/office/powerpoint/2010/main" val="4240603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making money</a:t>
            </a:r>
            <a:endParaRPr lang="en-US" b="1" dirty="0"/>
          </a:p>
        </p:txBody>
      </p:sp>
      <p:sp>
        <p:nvSpPr>
          <p:cNvPr id="3" name="Content Placeholder 2"/>
          <p:cNvSpPr>
            <a:spLocks noGrp="1"/>
          </p:cNvSpPr>
          <p:nvPr>
            <p:ph idx="1"/>
          </p:nvPr>
        </p:nvSpPr>
        <p:spPr/>
        <p:txBody>
          <a:bodyPr>
            <a:normAutofit/>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p:txBody>
      </p:sp>
    </p:spTree>
    <p:extLst>
      <p:ext uri="{BB962C8B-B14F-4D97-AF65-F5344CB8AC3E}">
        <p14:creationId xmlns:p14="http://schemas.microsoft.com/office/powerpoint/2010/main" val="1916013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228600" y="1295400"/>
            <a:ext cx="8534400" cy="5181600"/>
          </a:xfrm>
        </p:spPr>
        <p:txBody>
          <a:bodyPr>
            <a:normAutofit lnSpcReduction="10000"/>
          </a:bodyPr>
          <a:lstStyle/>
          <a:p>
            <a:r>
              <a:rPr lang="en-US" dirty="0" smtClean="0"/>
              <a:t>A bunch of computers in an efficient data center with an excellent Internet connection</a:t>
            </a:r>
          </a:p>
          <a:p>
            <a:r>
              <a:rPr lang="en-US" dirty="0" smtClean="0"/>
              <a:t>They were produced to meet need of public-facing Web 2.0 e-Commerce/Social Networking sites</a:t>
            </a:r>
          </a:p>
          <a:p>
            <a:r>
              <a:rPr lang="en-US" dirty="0" smtClean="0"/>
              <a:t>They can be considered as “optimal giant data center” plus internet connection</a:t>
            </a:r>
          </a:p>
          <a:p>
            <a:r>
              <a:rPr lang="en-US" dirty="0" smtClean="0"/>
              <a:t>Note enterprises use private clouds that are giant data centers but not optimized for Internet access</a:t>
            </a:r>
            <a:endParaRPr lang="en-US" dirty="0"/>
          </a:p>
        </p:txBody>
      </p:sp>
    </p:spTree>
    <p:extLst>
      <p:ext uri="{BB962C8B-B14F-4D97-AF65-F5344CB8AC3E}">
        <p14:creationId xmlns:p14="http://schemas.microsoft.com/office/powerpoint/2010/main" val="131944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2756352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914400"/>
            <a:ext cx="7772400"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228600" y="2384424"/>
            <a:ext cx="8847786" cy="4321176"/>
          </a:xfrm>
        </p:spPr>
        <p:txBody>
          <a:bodyPr>
            <a:normAutofit fontScale="70000" lnSpcReduction="20000"/>
          </a:bodyPr>
          <a:lstStyle/>
          <a:p>
            <a:r>
              <a:rPr lang="en-US" dirty="0" smtClean="0"/>
              <a:t>Use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 ( </a:t>
            </a:r>
            <a:r>
              <a:rPr lang="en-US" dirty="0"/>
              <a:t>or </a:t>
            </a:r>
            <a:r>
              <a:rPr lang="en-US" dirty="0" smtClean="0">
                <a:solidFill>
                  <a:srgbClr val="FF0000"/>
                </a:solidFill>
              </a:rPr>
              <a:t>e-X)</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Crisis, Energy,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a:p>
            <a:endParaRPr lang="en-US" dirty="0">
              <a:solidFill>
                <a:schemeClr val="tx1"/>
              </a:solidFill>
            </a:endParaRPr>
          </a:p>
          <a:p>
            <a:r>
              <a:rPr lang="en-US" dirty="0" smtClean="0">
                <a:solidFill>
                  <a:schemeClr val="tx1"/>
                </a:solidFill>
              </a:rPr>
              <a:t>Education: </a:t>
            </a:r>
            <a:r>
              <a:rPr lang="en-US" dirty="0" smtClean="0">
                <a:solidFill>
                  <a:srgbClr val="FF0000"/>
                </a:solidFill>
              </a:rPr>
              <a:t>Data Science </a:t>
            </a:r>
            <a:r>
              <a:rPr lang="en-US" dirty="0" smtClean="0">
                <a:solidFill>
                  <a:schemeClr val="tx1"/>
                </a:solidFill>
              </a:rPr>
              <a:t>see recent New York Times articles</a:t>
            </a:r>
          </a:p>
          <a:p>
            <a:r>
              <a:rPr lang="en-US" dirty="0">
                <a:hlinkClick r:id="rId2"/>
              </a:rPr>
              <a:t>http://datascience101.wordpress.com/2013/04/13/new-york-times-data-science-articles/</a:t>
            </a:r>
            <a:endParaRPr lang="en-US" dirty="0" smtClean="0">
              <a:solidFill>
                <a:schemeClr val="tx1"/>
              </a:solidFill>
            </a:endParaRPr>
          </a:p>
        </p:txBody>
      </p:sp>
    </p:spTree>
    <p:extLst>
      <p:ext uri="{BB962C8B-B14F-4D97-AF65-F5344CB8AC3E}">
        <p14:creationId xmlns:p14="http://schemas.microsoft.com/office/powerpoint/2010/main" val="3853305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1143000"/>
            <a:ext cx="8839200" cy="457200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is as much </a:t>
            </a:r>
            <a:r>
              <a:rPr lang="en-US" sz="2400" dirty="0" err="1" smtClean="0"/>
              <a:t>PaaS</a:t>
            </a:r>
            <a:r>
              <a:rPr lang="en-US" sz="2400" dirty="0" smtClean="0"/>
              <a:t> as Azure </a:t>
            </a:r>
            <a:endParaRPr lang="en-US" sz="2400" dirty="0"/>
          </a:p>
          <a:p>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20</a:t>
            </a:fld>
            <a:endParaRPr lang="en-US"/>
          </a:p>
        </p:txBody>
      </p:sp>
    </p:spTree>
    <p:extLst>
      <p:ext uri="{BB962C8B-B14F-4D97-AF65-F5344CB8AC3E}">
        <p14:creationId xmlns:p14="http://schemas.microsoft.com/office/powerpoint/2010/main" val="3334058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a:t>
            </a:r>
            <a:r>
              <a:rPr lang="en-US" dirty="0" smtClean="0"/>
              <a:t>Model</a:t>
            </a:r>
            <a:endParaRPr lang="en-US" dirty="0"/>
          </a:p>
        </p:txBody>
      </p:sp>
      <p:sp>
        <p:nvSpPr>
          <p:cNvPr id="5" name="Subtitle 4"/>
          <p:cNvSpPr>
            <a:spLocks noGrp="1"/>
          </p:cNvSpPr>
          <p:nvPr>
            <p:ph type="subTitle" idx="1"/>
          </p:nvPr>
        </p:nvSpPr>
        <p:spPr/>
        <p:txBody>
          <a:bodyPr/>
          <a:lstStyle/>
          <a:p>
            <a:r>
              <a:rPr lang="en-US" dirty="0" smtClean="0"/>
              <a:t>4</a:t>
            </a:r>
            <a:r>
              <a:rPr lang="en-US" baseline="30000" dirty="0" smtClean="0"/>
              <a:t>th</a:t>
            </a:r>
            <a:r>
              <a:rPr lang="en-US" dirty="0" smtClean="0"/>
              <a:t> </a:t>
            </a:r>
            <a:r>
              <a:rPr lang="en-US" dirty="0"/>
              <a:t>Paradigm; From Theory to Data driven science?</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21</a:t>
            </a:fld>
            <a:endParaRPr lang="en-US"/>
          </a:p>
        </p:txBody>
      </p:sp>
    </p:spTree>
    <p:extLst>
      <p:ext uri="{BB962C8B-B14F-4D97-AF65-F5344CB8AC3E}">
        <p14:creationId xmlns:p14="http://schemas.microsoft.com/office/powerpoint/2010/main" val="536954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810922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219200"/>
            <a:ext cx="9067800" cy="5029200"/>
          </a:xfrm>
        </p:spPr>
        <p:txBody>
          <a:bodyPr>
            <a:normAutofit fontScale="925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2991254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1388032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0425"/>
            <a:ext cx="8839200" cy="1470025"/>
          </a:xfrm>
        </p:spPr>
        <p:txBody>
          <a:bodyPr/>
          <a:lstStyle/>
          <a:p>
            <a:r>
              <a:rPr lang="en-US" dirty="0"/>
              <a:t>Confusion in </a:t>
            </a:r>
            <a:r>
              <a:rPr lang="en-US" dirty="0" smtClean="0"/>
              <a:t>the </a:t>
            </a:r>
            <a:r>
              <a:rPr lang="en-US" dirty="0"/>
              <a:t>new-old </a:t>
            </a:r>
            <a:r>
              <a:rPr lang="en-US" dirty="0" smtClean="0"/>
              <a:t>data field</a:t>
            </a:r>
            <a:endParaRPr lang="en-US" dirty="0"/>
          </a:p>
        </p:txBody>
      </p:sp>
      <p:sp>
        <p:nvSpPr>
          <p:cNvPr id="5" name="Subtitle 4"/>
          <p:cNvSpPr>
            <a:spLocks noGrp="1"/>
          </p:cNvSpPr>
          <p:nvPr>
            <p:ph type="subTitle" idx="1"/>
          </p:nvPr>
        </p:nvSpPr>
        <p:spPr>
          <a:xfrm>
            <a:off x="533400" y="3810000"/>
            <a:ext cx="8458200" cy="1752600"/>
          </a:xfrm>
        </p:spPr>
        <p:txBody>
          <a:bodyPr/>
          <a:lstStyle/>
          <a:p>
            <a:r>
              <a:rPr lang="en-US" dirty="0" smtClean="0"/>
              <a:t>lack </a:t>
            </a:r>
            <a:r>
              <a:rPr lang="en-US" dirty="0"/>
              <a:t>of consensus academically in several aspects from storage to algorithms, to processing and education</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25</a:t>
            </a:fld>
            <a:endParaRPr lang="en-US"/>
          </a:p>
        </p:txBody>
      </p:sp>
    </p:spTree>
    <p:extLst>
      <p:ext uri="{BB962C8B-B14F-4D97-AF65-F5344CB8AC3E}">
        <p14:creationId xmlns:p14="http://schemas.microsoft.com/office/powerpoint/2010/main" val="757125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a:t>
            </a:r>
            <a:endParaRPr lang="en-US" dirty="0"/>
          </a:p>
        </p:txBody>
      </p:sp>
      <p:sp>
        <p:nvSpPr>
          <p:cNvPr id="3" name="Content Placeholder 2"/>
          <p:cNvSpPr>
            <a:spLocks noGrp="1"/>
          </p:cNvSpPr>
          <p:nvPr>
            <p:ph idx="1"/>
          </p:nvPr>
        </p:nvSpPr>
        <p:spPr>
          <a:xfrm>
            <a:off x="-3810" y="838200"/>
            <a:ext cx="9144000" cy="4525963"/>
          </a:xfrm>
        </p:spPr>
        <p:txBody>
          <a:bodyPr/>
          <a:lstStyle/>
          <a:p>
            <a:r>
              <a:rPr lang="en-US" sz="2400" dirty="0" smtClean="0"/>
              <a:t>Industry seems to know what it is doing although it’s secretive – Amazon’s last paper on their recommender system was 2003</a:t>
            </a:r>
          </a:p>
          <a:p>
            <a:pPr lvl="1"/>
            <a:r>
              <a:rPr lang="en-US" sz="2000" dirty="0" smtClean="0"/>
              <a:t>Industry runs the largest data analytics on clouds</a:t>
            </a:r>
          </a:p>
          <a:p>
            <a:pPr lvl="1"/>
            <a:r>
              <a:rPr lang="en-US" sz="2000" dirty="0" smtClean="0"/>
              <a:t>But industry algorithms are rather different from science</a:t>
            </a:r>
          </a:p>
          <a:p>
            <a:r>
              <a:rPr lang="en-US" sz="2400" b="1" dirty="0" smtClean="0"/>
              <a:t>Academia confused on repository model: </a:t>
            </a:r>
            <a:r>
              <a:rPr lang="en-US" sz="2400" dirty="0" smtClean="0"/>
              <a:t>traditionally one stores data but one needs to support “</a:t>
            </a:r>
            <a:r>
              <a:rPr lang="en-US" sz="2400" dirty="0" smtClean="0">
                <a:solidFill>
                  <a:prstClr val="black">
                    <a:tint val="75000"/>
                  </a:prstClr>
                </a:solidFill>
              </a:rPr>
              <a:t>running </a:t>
            </a:r>
            <a:r>
              <a:rPr lang="en-US" sz="2400" dirty="0" smtClean="0">
                <a:solidFill>
                  <a:srgbClr val="FF0000"/>
                </a:solidFill>
              </a:rPr>
              <a:t>Data Analytics</a:t>
            </a:r>
            <a:r>
              <a:rPr lang="en-US" sz="2400" dirty="0" smtClean="0"/>
              <a:t>” and one is taught to bring computing to data as in Google/Hadoop file system</a:t>
            </a:r>
          </a:p>
          <a:p>
            <a:pPr lvl="1"/>
            <a:r>
              <a:rPr lang="en-US" sz="2000" dirty="0" smtClean="0"/>
              <a:t>Either store data in compute cloud OR enable high performance networking between distributed data repositories and “analytics engines”</a:t>
            </a:r>
          </a:p>
          <a:p>
            <a:r>
              <a:rPr lang="en-US" sz="2400" b="1" dirty="0" smtClean="0"/>
              <a:t>Academia confused on data storage model: </a:t>
            </a:r>
            <a:r>
              <a:rPr lang="en-US" sz="2400" dirty="0" smtClean="0"/>
              <a:t>Files (traditional) v. Database (old industry) v. NOSQL (new cloud industry)</a:t>
            </a:r>
          </a:p>
          <a:p>
            <a:pPr lvl="1"/>
            <a:r>
              <a:rPr lang="en-US" sz="2000" dirty="0" err="1" smtClean="0"/>
              <a:t>Hbase</a:t>
            </a:r>
            <a:r>
              <a:rPr lang="en-US" sz="2000" dirty="0" smtClean="0"/>
              <a:t> </a:t>
            </a:r>
            <a:r>
              <a:rPr lang="en-US" sz="2000" dirty="0" err="1" smtClean="0"/>
              <a:t>MongoDB</a:t>
            </a:r>
            <a:r>
              <a:rPr lang="en-US" sz="2000" dirty="0" smtClean="0"/>
              <a:t> </a:t>
            </a:r>
            <a:r>
              <a:rPr lang="en-US" sz="2000" dirty="0" err="1" smtClean="0"/>
              <a:t>Riak</a:t>
            </a:r>
            <a:r>
              <a:rPr lang="en-US" sz="2000" dirty="0" smtClean="0"/>
              <a:t> Cassandra are typical NOSQL systems</a:t>
            </a:r>
          </a:p>
          <a:p>
            <a:r>
              <a:rPr lang="en-US" sz="2400" b="1" dirty="0" smtClean="0"/>
              <a:t>Academia confused on curation of data: </a:t>
            </a:r>
            <a:r>
              <a:rPr lang="en-US" sz="2400" dirty="0" smtClean="0"/>
              <a:t>University Libraries, Projects, National repositories, Amazon/Google?</a:t>
            </a:r>
          </a:p>
          <a:p>
            <a:pPr lvl="1"/>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26</a:t>
            </a:fld>
            <a:endParaRPr lang="en-US"/>
          </a:p>
        </p:txBody>
      </p:sp>
    </p:spTree>
    <p:extLst>
      <p:ext uri="{BB962C8B-B14F-4D97-AF65-F5344CB8AC3E}">
        <p14:creationId xmlns:p14="http://schemas.microsoft.com/office/powerpoint/2010/main" val="2724416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II?</a:t>
            </a:r>
            <a:endParaRPr lang="en-US" dirty="0"/>
          </a:p>
        </p:txBody>
      </p:sp>
      <p:sp>
        <p:nvSpPr>
          <p:cNvPr id="3" name="Content Placeholder 2"/>
          <p:cNvSpPr>
            <a:spLocks noGrp="1"/>
          </p:cNvSpPr>
          <p:nvPr>
            <p:ph idx="1"/>
          </p:nvPr>
        </p:nvSpPr>
        <p:spPr>
          <a:xfrm>
            <a:off x="-3810" y="838200"/>
            <a:ext cx="9144000" cy="5334000"/>
          </a:xfrm>
        </p:spPr>
        <p:txBody>
          <a:bodyPr/>
          <a:lstStyle/>
          <a:p>
            <a:r>
              <a:rPr lang="en-US" sz="2400" b="1" dirty="0"/>
              <a:t>Academia agrees on principles of Simulation </a:t>
            </a:r>
            <a:r>
              <a:rPr lang="en-US" sz="2400" b="1" dirty="0" smtClean="0"/>
              <a:t>Exascale Architecture</a:t>
            </a:r>
            <a:r>
              <a:rPr lang="en-US" sz="2400" b="1" dirty="0"/>
              <a:t>: </a:t>
            </a:r>
            <a:r>
              <a:rPr lang="en-US" sz="2400" dirty="0"/>
              <a:t>HPC Cluster with accelerator </a:t>
            </a:r>
            <a:r>
              <a:rPr lang="en-US" sz="2400" dirty="0" smtClean="0"/>
              <a:t>plus parallel </a:t>
            </a:r>
            <a:r>
              <a:rPr lang="en-US" sz="2400" dirty="0"/>
              <a:t>wide area file </a:t>
            </a:r>
            <a:r>
              <a:rPr lang="en-US" sz="2400" dirty="0" smtClean="0"/>
              <a:t>system</a:t>
            </a:r>
          </a:p>
          <a:p>
            <a:pPr lvl="1"/>
            <a:r>
              <a:rPr lang="en-US" sz="2000" dirty="0" smtClean="0"/>
              <a:t>Industry doesn’t make extensive use of high end simulation</a:t>
            </a:r>
            <a:endParaRPr lang="en-US" sz="2000" dirty="0"/>
          </a:p>
          <a:p>
            <a:r>
              <a:rPr lang="en-US" sz="2400" b="1" dirty="0" smtClean="0"/>
              <a:t>Academia confused </a:t>
            </a:r>
            <a:r>
              <a:rPr lang="en-US" sz="2400" b="1" dirty="0"/>
              <a:t>on architecture for data analysis: </a:t>
            </a:r>
            <a:r>
              <a:rPr lang="en-US" sz="2400" dirty="0" smtClean="0"/>
              <a:t>Grid (as in LHC),</a:t>
            </a:r>
            <a:r>
              <a:rPr lang="en-US" sz="2400" b="1" dirty="0" smtClean="0"/>
              <a:t> </a:t>
            </a:r>
            <a:r>
              <a:rPr lang="en-US" sz="2400" dirty="0" smtClean="0"/>
              <a:t>Public Cloud, Private Cloud, re-use simulation architecture with database, object store, parallel file system, HDFS style data </a:t>
            </a:r>
            <a:endParaRPr lang="en-US" sz="2400" dirty="0"/>
          </a:p>
          <a:p>
            <a:r>
              <a:rPr lang="en-US" sz="2400" b="1" dirty="0"/>
              <a:t>Academia has not agreed on </a:t>
            </a:r>
            <a:r>
              <a:rPr lang="en-US" sz="2400" b="1" dirty="0" smtClean="0"/>
              <a:t>Programming/Execution model: </a:t>
            </a:r>
            <a:r>
              <a:rPr lang="en-US" sz="2400" dirty="0" smtClean="0"/>
              <a:t>“Data Grid Software”, MPI, MapReduce ..</a:t>
            </a:r>
          </a:p>
          <a:p>
            <a:r>
              <a:rPr lang="en-US" sz="2400" b="1" dirty="0" smtClean="0"/>
              <a:t>Academia has not agreed on need for new algorithms: </a:t>
            </a:r>
            <a:r>
              <a:rPr lang="en-US" sz="2400" dirty="0" smtClean="0"/>
              <a:t>Use natural extension of old algorithms, R or Matlab. Simulation successes  built on great algorithm libraries; what algorithms are important</a:t>
            </a:r>
          </a:p>
          <a:p>
            <a:r>
              <a:rPr lang="en-US" sz="2400" b="1" dirty="0" smtClean="0"/>
              <a:t>Academia could attract more students</a:t>
            </a:r>
            <a:r>
              <a:rPr lang="en-US" sz="2400" dirty="0" smtClean="0"/>
              <a:t>: with data-oriented curricula that prepare for industry or research careers</a:t>
            </a:r>
          </a:p>
          <a:p>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27</a:t>
            </a:fld>
            <a:endParaRPr lang="en-US"/>
          </a:p>
        </p:txBody>
      </p:sp>
    </p:spTree>
    <p:extLst>
      <p:ext uri="{BB962C8B-B14F-4D97-AF65-F5344CB8AC3E}">
        <p14:creationId xmlns:p14="http://schemas.microsoft.com/office/powerpoint/2010/main" val="205177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Clouds in Research</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28</a:t>
            </a:fld>
            <a:endParaRPr lang="en-US"/>
          </a:p>
        </p:txBody>
      </p:sp>
    </p:spTree>
    <p:extLst>
      <p:ext uri="{BB962C8B-B14F-4D97-AF65-F5344CB8AC3E}">
        <p14:creationId xmlns:p14="http://schemas.microsoft.com/office/powerpoint/2010/main" val="1751123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z="3600" dirty="0" smtClean="0"/>
              <a:t>Clouds have highlighted SaaS PaaS IaaS </a:t>
            </a:r>
            <a:endParaRPr lang="en-US" sz="3600" dirty="0"/>
          </a:p>
        </p:txBody>
      </p:sp>
      <p:sp>
        <p:nvSpPr>
          <p:cNvPr id="4" name="Content Placeholder 3"/>
          <p:cNvSpPr>
            <a:spLocks noGrp="1"/>
          </p:cNvSpPr>
          <p:nvPr>
            <p:ph idx="1"/>
          </p:nvPr>
        </p:nvSpPr>
        <p:spPr>
          <a:xfrm>
            <a:off x="4746847" y="1299318"/>
            <a:ext cx="4043500" cy="5133098"/>
          </a:xfrm>
        </p:spPr>
        <p:txBody>
          <a:bodyPr/>
          <a:lstStyle/>
          <a:p>
            <a:r>
              <a:rPr lang="en-US" sz="2400" dirty="0" smtClean="0"/>
              <a:t>Software Services are building blocks of applications</a:t>
            </a:r>
            <a:br>
              <a:rPr lang="en-US" sz="2400" dirty="0" smtClean="0"/>
            </a:br>
            <a:endParaRPr lang="en-US" sz="2400" dirty="0" smtClean="0"/>
          </a:p>
          <a:p>
            <a:r>
              <a:rPr lang="en-US" sz="2400" dirty="0" smtClean="0"/>
              <a:t>The middleware or computing environment including </a:t>
            </a:r>
            <a:r>
              <a:rPr lang="en-US" sz="2400" b="1" dirty="0" smtClean="0">
                <a:solidFill>
                  <a:srgbClr val="FF0000"/>
                </a:solidFill>
              </a:rPr>
              <a:t>HPC, Grids</a:t>
            </a:r>
            <a:r>
              <a:rPr lang="en-US" sz="2400" dirty="0" smtClean="0"/>
              <a:t> …</a:t>
            </a:r>
            <a:br>
              <a:rPr lang="en-US" sz="2400" dirty="0" smtClean="0"/>
            </a:br>
            <a:endParaRPr lang="en-US" sz="2400" dirty="0"/>
          </a:p>
          <a:p>
            <a:r>
              <a:rPr lang="en-US" sz="2400" dirty="0"/>
              <a:t>Nimbus, Eucalyptus, </a:t>
            </a:r>
            <a:r>
              <a:rPr lang="en-US" sz="2400" dirty="0" smtClean="0"/>
              <a:t>OpenStack, OpenNebula</a:t>
            </a:r>
            <a:r>
              <a:rPr lang="en-US" sz="2400" dirty="0"/>
              <a:t/>
            </a:r>
            <a:br>
              <a:rPr lang="en-US" sz="2400" dirty="0"/>
            </a:br>
            <a:r>
              <a:rPr lang="en-US" sz="2400" dirty="0" err="1" smtClean="0"/>
              <a:t>CloudStack</a:t>
            </a:r>
            <a:r>
              <a:rPr lang="en-US" sz="2400" dirty="0" smtClean="0"/>
              <a:t> plus </a:t>
            </a:r>
            <a:r>
              <a:rPr lang="en-US" sz="2400" b="1" dirty="0" smtClean="0">
                <a:solidFill>
                  <a:srgbClr val="FF0000"/>
                </a:solidFill>
              </a:rPr>
              <a:t>Bare-metal</a:t>
            </a:r>
          </a:p>
          <a:p>
            <a:r>
              <a:rPr lang="en-US" sz="2400" dirty="0" smtClean="0"/>
              <a:t>OpenFlow – </a:t>
            </a:r>
            <a:r>
              <a:rPr lang="en-US" sz="2400" i="1" dirty="0" smtClean="0"/>
              <a:t>likely to grow in importance </a:t>
            </a:r>
          </a:p>
        </p:txBody>
      </p:sp>
      <p:grpSp>
        <p:nvGrpSpPr>
          <p:cNvPr id="41" name="Group 40"/>
          <p:cNvGrpSpPr/>
          <p:nvPr/>
        </p:nvGrpSpPr>
        <p:grpSpPr>
          <a:xfrm>
            <a:off x="285814" y="4187679"/>
            <a:ext cx="4450644" cy="1323438"/>
            <a:chOff x="2133600" y="4844268"/>
            <a:chExt cx="4114800" cy="1317787"/>
          </a:xfrm>
          <a:solidFill>
            <a:schemeClr val="accent1">
              <a:lumMod val="40000"/>
              <a:lumOff val="60000"/>
            </a:schemeClr>
          </a:solidFill>
        </p:grpSpPr>
        <p:sp>
          <p:nvSpPr>
            <p:cNvPr id="42" name="Rounded Rectangle 41"/>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181202" y="4844268"/>
              <a:ext cx="1447800" cy="1317787"/>
            </a:xfrm>
            <a:prstGeom prst="rect">
              <a:avLst/>
            </a:prstGeom>
            <a:noFill/>
          </p:spPr>
          <p:txBody>
            <a:bodyPr wrap="square" rtlCol="0">
              <a:spAutoFit/>
            </a:bodyPr>
            <a:lstStyle/>
            <a:p>
              <a:pPr algn="ctr"/>
              <a:r>
                <a:rPr lang="en-US" sz="2000" dirty="0" smtClean="0">
                  <a:latin typeface="Cooper Std Black" pitchFamily="18" charset="0"/>
                  <a:ea typeface="Adobe Gothic Std B" pitchFamily="34" charset="-128"/>
                </a:rPr>
                <a:t>Infra</a:t>
              </a:r>
            </a:p>
            <a:p>
              <a:pPr algn="ctr"/>
              <a:r>
                <a:rPr lang="en-US" sz="2000" dirty="0" smtClean="0">
                  <a:latin typeface="Cooper Std Black" pitchFamily="18" charset="0"/>
                  <a:ea typeface="Adobe Gothic Std B" pitchFamily="34" charset="-128"/>
                </a:rPr>
                <a:t>structure</a:t>
              </a:r>
            </a:p>
            <a:p>
              <a:r>
                <a:rPr lang="en-US" sz="4000" dirty="0" smtClean="0">
                  <a:latin typeface="Cooper Std Black" pitchFamily="18" charset="0"/>
                  <a:ea typeface="Adobe Gothic Std B" pitchFamily="34" charset="-128"/>
                </a:rPr>
                <a:t>IaaS</a:t>
              </a:r>
              <a:endParaRPr lang="en-US" sz="4000" dirty="0">
                <a:latin typeface="Cooper Std Black" pitchFamily="18" charset="0"/>
                <a:ea typeface="Adobe Gothic Std B" pitchFamily="34" charset="-128"/>
              </a:endParaRPr>
            </a:p>
          </p:txBody>
        </p:sp>
        <p:sp>
          <p:nvSpPr>
            <p:cNvPr id="44" name="TextBox 43"/>
            <p:cNvSpPr txBox="1"/>
            <p:nvPr/>
          </p:nvSpPr>
          <p:spPr>
            <a:xfrm>
              <a:off x="3336694" y="4876800"/>
              <a:ext cx="2911706" cy="1200329"/>
            </a:xfrm>
            <a:prstGeom prst="rect">
              <a:avLst/>
            </a:prstGeom>
            <a:noFill/>
          </p:spPr>
          <p:txBody>
            <a:bodyPr wrap="square" rtlCol="0">
              <a:spAutoFit/>
            </a:bodyPr>
            <a:lstStyle/>
            <a:p>
              <a:pPr marL="285750" indent="-285750">
                <a:buFont typeface="Wingdings" pitchFamily="2" charset="2"/>
                <a:buChar char="Ø"/>
              </a:pPr>
              <a:r>
                <a:rPr lang="en-US" b="1" dirty="0" smtClean="0"/>
                <a:t>Software Defined Computing (virtual Clusters)</a:t>
              </a:r>
            </a:p>
            <a:p>
              <a:pPr marL="285750" indent="-285750">
                <a:buFont typeface="Wingdings" pitchFamily="2" charset="2"/>
                <a:buChar char="Ø"/>
              </a:pPr>
              <a:r>
                <a:rPr lang="en-US" b="1" dirty="0" smtClean="0"/>
                <a:t>Hypervisor, Bare Metal</a:t>
              </a:r>
            </a:p>
            <a:p>
              <a:pPr marL="285750" indent="-285750">
                <a:buFont typeface="Wingdings" pitchFamily="2" charset="2"/>
                <a:buChar char="Ø"/>
              </a:pPr>
              <a:r>
                <a:rPr lang="en-US" b="1" dirty="0" smtClean="0"/>
                <a:t>Operating System</a:t>
              </a:r>
            </a:p>
          </p:txBody>
        </p:sp>
      </p:grpSp>
      <p:grpSp>
        <p:nvGrpSpPr>
          <p:cNvPr id="45" name="Group 44"/>
          <p:cNvGrpSpPr/>
          <p:nvPr/>
        </p:nvGrpSpPr>
        <p:grpSpPr>
          <a:xfrm>
            <a:off x="438214" y="2647973"/>
            <a:ext cx="4145844" cy="1524454"/>
            <a:chOff x="2133600" y="2133600"/>
            <a:chExt cx="4145844" cy="1229221"/>
          </a:xfrm>
          <a:solidFill>
            <a:schemeClr val="accent6">
              <a:lumMod val="40000"/>
              <a:lumOff val="60000"/>
            </a:schemeClr>
          </a:solidFill>
        </p:grpSpPr>
        <p:sp>
          <p:nvSpPr>
            <p:cNvPr id="46" name="Rounded Rectangle 45"/>
            <p:cNvSpPr/>
            <p:nvPr/>
          </p:nvSpPr>
          <p:spPr>
            <a:xfrm>
              <a:off x="2133600" y="21336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133600" y="2381934"/>
              <a:ext cx="1600200" cy="822477"/>
            </a:xfrm>
            <a:prstGeom prst="rect">
              <a:avLst/>
            </a:prstGeom>
            <a:grpFill/>
          </p:spPr>
          <p:txBody>
            <a:bodyPr wrap="square" rtlCol="0">
              <a:spAutoFit/>
            </a:bodyPr>
            <a:lstStyle/>
            <a:p>
              <a:r>
                <a:rPr lang="en-US" sz="2000" dirty="0" smtClean="0">
                  <a:latin typeface="Cooper Std Black" pitchFamily="18" charset="0"/>
                  <a:ea typeface="Adobe Gothic Std B" pitchFamily="34" charset="-128"/>
                </a:rPr>
                <a:t>Platform</a:t>
              </a:r>
              <a:r>
                <a:rPr lang="en-US" sz="4000" dirty="0" smtClean="0">
                  <a:latin typeface="Cooper Std Black" pitchFamily="18" charset="0"/>
                  <a:ea typeface="Adobe Gothic Std B" pitchFamily="34" charset="-128"/>
                </a:rPr>
                <a:t/>
              </a:r>
              <a:br>
                <a:rPr lang="en-US" sz="4000" dirty="0" smtClean="0">
                  <a:latin typeface="Cooper Std Black" pitchFamily="18" charset="0"/>
                  <a:ea typeface="Adobe Gothic Std B" pitchFamily="34" charset="-128"/>
                </a:rPr>
              </a:br>
              <a:r>
                <a:rPr lang="en-US" sz="4000" dirty="0" smtClean="0">
                  <a:latin typeface="Cooper Std Black" pitchFamily="18" charset="0"/>
                  <a:ea typeface="Adobe Gothic Std B" pitchFamily="34" charset="-128"/>
                </a:rPr>
                <a:t>PaaS</a:t>
              </a:r>
              <a:endParaRPr lang="en-US" sz="4000" dirty="0">
                <a:latin typeface="Cooper Std Black" pitchFamily="18" charset="0"/>
                <a:ea typeface="Adobe Gothic Std B" pitchFamily="34" charset="-128"/>
              </a:endParaRPr>
            </a:p>
          </p:txBody>
        </p:sp>
        <p:sp>
          <p:nvSpPr>
            <p:cNvPr id="48" name="TextBox 47"/>
            <p:cNvSpPr txBox="1"/>
            <p:nvPr/>
          </p:nvSpPr>
          <p:spPr>
            <a:xfrm>
              <a:off x="3612444" y="2166490"/>
              <a:ext cx="2667000" cy="1196331"/>
            </a:xfrm>
            <a:prstGeom prst="rect">
              <a:avLst/>
            </a:prstGeom>
            <a:noFill/>
          </p:spPr>
          <p:txBody>
            <a:bodyPr wrap="square" rtlCol="0">
              <a:spAutoFit/>
            </a:bodyPr>
            <a:lstStyle/>
            <a:p>
              <a:pPr marL="285750" indent="-285750">
                <a:buFont typeface="Wingdings" pitchFamily="2" charset="2"/>
                <a:buChar char="Ø"/>
              </a:pPr>
              <a:r>
                <a:rPr lang="en-US" b="1" dirty="0" smtClean="0"/>
                <a:t>Cloud e.g. MapReduce</a:t>
              </a:r>
            </a:p>
            <a:p>
              <a:pPr marL="285750" indent="-285750">
                <a:buFont typeface="Wingdings" pitchFamily="2" charset="2"/>
                <a:buChar char="Ø"/>
              </a:pPr>
              <a:r>
                <a:rPr lang="en-US" b="1" dirty="0" smtClean="0"/>
                <a:t>HPC e.g. </a:t>
              </a:r>
              <a:r>
                <a:rPr lang="en-US" b="1" dirty="0" err="1" smtClean="0"/>
                <a:t>PETSc</a:t>
              </a:r>
              <a:r>
                <a:rPr lang="en-US" b="1" dirty="0" smtClean="0"/>
                <a:t>, SAGA</a:t>
              </a:r>
            </a:p>
            <a:p>
              <a:pPr marL="285750" indent="-285750">
                <a:buFont typeface="Wingdings" pitchFamily="2" charset="2"/>
                <a:buChar char="Ø"/>
              </a:pPr>
              <a:r>
                <a:rPr lang="en-US" b="1" dirty="0" smtClean="0"/>
                <a:t>Computer Science e.g. Compiler tools, Sensor nets, Monitors</a:t>
              </a:r>
              <a:endParaRPr lang="en-US" b="1" dirty="0"/>
            </a:p>
          </p:txBody>
        </p:sp>
      </p:grpSp>
      <p:grpSp>
        <p:nvGrpSpPr>
          <p:cNvPr id="49" name="Group 48"/>
          <p:cNvGrpSpPr/>
          <p:nvPr/>
        </p:nvGrpSpPr>
        <p:grpSpPr>
          <a:xfrm>
            <a:off x="285814" y="5473751"/>
            <a:ext cx="4450644" cy="1100460"/>
            <a:chOff x="2133600" y="4869606"/>
            <a:chExt cx="4114800" cy="1309799"/>
          </a:xfrm>
          <a:solidFill>
            <a:schemeClr val="bg1">
              <a:lumMod val="85000"/>
            </a:schemeClr>
          </a:solidFill>
        </p:grpSpPr>
        <p:sp>
          <p:nvSpPr>
            <p:cNvPr id="50" name="Rounded Rectangle 49"/>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258822" y="4891772"/>
              <a:ext cx="1613969" cy="1287633"/>
            </a:xfrm>
            <a:prstGeom prst="rect">
              <a:avLst/>
            </a:prstGeom>
            <a:noFill/>
          </p:spPr>
          <p:txBody>
            <a:bodyPr wrap="square" rtlCol="0">
              <a:spAutoFit/>
            </a:bodyPr>
            <a:lstStyle/>
            <a:p>
              <a:r>
                <a:rPr lang="en-US" sz="2400" dirty="0" smtClean="0">
                  <a:latin typeface="Cooper Std Black" pitchFamily="18" charset="0"/>
                  <a:ea typeface="Adobe Gothic Std B" pitchFamily="34" charset="-128"/>
                </a:rPr>
                <a:t>Network</a:t>
              </a:r>
            </a:p>
            <a:p>
              <a:r>
                <a:rPr lang="en-US" sz="4000" dirty="0" err="1" smtClean="0">
                  <a:latin typeface="Cooper Std Black" pitchFamily="18" charset="0"/>
                  <a:ea typeface="Adobe Gothic Std B" pitchFamily="34" charset="-128"/>
                </a:rPr>
                <a:t>NaaS</a:t>
              </a:r>
              <a:endParaRPr lang="en-US" sz="4000" dirty="0">
                <a:latin typeface="Cooper Std Black" pitchFamily="18" charset="0"/>
                <a:ea typeface="Adobe Gothic Std B" pitchFamily="34" charset="-128"/>
              </a:endParaRPr>
            </a:p>
          </p:txBody>
        </p:sp>
        <p:sp>
          <p:nvSpPr>
            <p:cNvPr id="52" name="TextBox 51"/>
            <p:cNvSpPr txBox="1"/>
            <p:nvPr/>
          </p:nvSpPr>
          <p:spPr>
            <a:xfrm>
              <a:off x="3705098" y="4869606"/>
              <a:ext cx="2497532" cy="1103686"/>
            </a:xfrm>
            <a:prstGeom prst="rect">
              <a:avLst/>
            </a:prstGeom>
            <a:noFill/>
          </p:spPr>
          <p:txBody>
            <a:bodyPr wrap="square" rtlCol="0">
              <a:spAutoFit/>
            </a:bodyPr>
            <a:lstStyle/>
            <a:p>
              <a:pPr marL="285750" indent="-285750">
                <a:buFont typeface="Wingdings" pitchFamily="2" charset="2"/>
                <a:buChar char="Ø"/>
              </a:pPr>
              <a:r>
                <a:rPr lang="en-US" b="1" dirty="0" smtClean="0"/>
                <a:t>Software Defined Networks</a:t>
              </a:r>
            </a:p>
            <a:p>
              <a:pPr marL="285750" indent="-285750">
                <a:buFont typeface="Wingdings" pitchFamily="2" charset="2"/>
                <a:buChar char="Ø"/>
              </a:pPr>
              <a:r>
                <a:rPr lang="en-US" b="1" dirty="0" smtClean="0"/>
                <a:t>OpenFlow GENI</a:t>
              </a:r>
              <a:endParaRPr lang="en-US" b="1" dirty="0"/>
            </a:p>
          </p:txBody>
        </p:sp>
      </p:grpSp>
      <p:grpSp>
        <p:nvGrpSpPr>
          <p:cNvPr id="53" name="Group 52"/>
          <p:cNvGrpSpPr/>
          <p:nvPr/>
        </p:nvGrpSpPr>
        <p:grpSpPr>
          <a:xfrm>
            <a:off x="452004" y="856556"/>
            <a:ext cx="4132054" cy="1856825"/>
            <a:chOff x="734040" y="1295400"/>
            <a:chExt cx="4132054" cy="1848896"/>
          </a:xfrm>
        </p:grpSpPr>
        <p:grpSp>
          <p:nvGrpSpPr>
            <p:cNvPr id="54" name="Group 53"/>
            <p:cNvGrpSpPr/>
            <p:nvPr/>
          </p:nvGrpSpPr>
          <p:grpSpPr>
            <a:xfrm>
              <a:off x="734040" y="1295400"/>
              <a:ext cx="4118264" cy="1692195"/>
              <a:chOff x="2130136" y="2133600"/>
              <a:chExt cx="4118264" cy="1154636"/>
            </a:xfrm>
            <a:solidFill>
              <a:schemeClr val="accent6">
                <a:lumMod val="40000"/>
                <a:lumOff val="60000"/>
              </a:schemeClr>
            </a:solidFill>
          </p:grpSpPr>
          <p:sp>
            <p:nvSpPr>
              <p:cNvPr id="56" name="Rounded Rectangle 55"/>
              <p:cNvSpPr/>
              <p:nvPr/>
            </p:nvSpPr>
            <p:spPr>
              <a:xfrm>
                <a:off x="2133600" y="2133600"/>
                <a:ext cx="4114800" cy="1143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2130136" y="2242693"/>
                <a:ext cx="1600200" cy="1045543"/>
              </a:xfrm>
              <a:prstGeom prst="rect">
                <a:avLst/>
              </a:prstGeom>
              <a:noFill/>
            </p:spPr>
            <p:txBody>
              <a:bodyPr wrap="square" rtlCol="0">
                <a:spAutoFit/>
              </a:bodyPr>
              <a:lstStyle/>
              <a:p>
                <a:r>
                  <a:rPr lang="en-US" sz="2000" dirty="0" smtClean="0">
                    <a:latin typeface="Cooper Std Black" pitchFamily="18" charset="0"/>
                    <a:ea typeface="Adobe Gothic Std B" pitchFamily="34" charset="-128"/>
                  </a:rPr>
                  <a:t>Software</a:t>
                </a:r>
              </a:p>
              <a:p>
                <a:r>
                  <a:rPr lang="en-US" sz="1600" dirty="0" smtClean="0">
                    <a:latin typeface="Cooper Std Black" pitchFamily="18" charset="0"/>
                    <a:ea typeface="Adobe Gothic Std B" pitchFamily="34" charset="-128"/>
                  </a:rPr>
                  <a:t>(Application</a:t>
                </a:r>
              </a:p>
              <a:p>
                <a:r>
                  <a:rPr lang="en-US" sz="1600" dirty="0" smtClean="0">
                    <a:latin typeface="Cooper Std Black" pitchFamily="18" charset="0"/>
                    <a:ea typeface="Adobe Gothic Std B" pitchFamily="34" charset="-128"/>
                  </a:rPr>
                  <a:t>Or  Usage) </a:t>
                </a:r>
                <a:r>
                  <a:rPr lang="en-US" sz="4000" dirty="0" err="1" smtClean="0">
                    <a:latin typeface="Cooper Std Black" pitchFamily="18" charset="0"/>
                    <a:ea typeface="Adobe Gothic Std B" pitchFamily="34" charset="-128"/>
                  </a:rPr>
                  <a:t>SaaS</a:t>
                </a:r>
                <a:endParaRPr lang="en-US" sz="4000" dirty="0">
                  <a:latin typeface="Cooper Std Black" pitchFamily="18" charset="0"/>
                  <a:ea typeface="Adobe Gothic Std B" pitchFamily="34" charset="-128"/>
                </a:endParaRPr>
              </a:p>
            </p:txBody>
          </p:sp>
        </p:grpSp>
        <p:sp>
          <p:nvSpPr>
            <p:cNvPr id="55" name="TextBox 54"/>
            <p:cNvSpPr txBox="1"/>
            <p:nvPr/>
          </p:nvSpPr>
          <p:spPr>
            <a:xfrm>
              <a:off x="2199094" y="1397461"/>
              <a:ext cx="2667000" cy="1746835"/>
            </a:xfrm>
            <a:prstGeom prst="rect">
              <a:avLst/>
            </a:prstGeom>
            <a:noFill/>
          </p:spPr>
          <p:txBody>
            <a:bodyPr wrap="square" rtlCol="0">
              <a:spAutoFit/>
            </a:bodyPr>
            <a:lstStyle/>
            <a:p>
              <a:pPr marL="285750" indent="-285750">
                <a:buFont typeface="Wingdings" pitchFamily="2" charset="2"/>
                <a:buChar char="Ø"/>
              </a:pPr>
              <a:r>
                <a:rPr lang="en-US" b="1" dirty="0" smtClean="0"/>
                <a:t>Education</a:t>
              </a:r>
            </a:p>
            <a:p>
              <a:pPr marL="285750" indent="-285750">
                <a:buFont typeface="Wingdings" pitchFamily="2" charset="2"/>
                <a:buChar char="Ø"/>
              </a:pPr>
              <a:r>
                <a:rPr lang="en-US" b="1" dirty="0" smtClean="0"/>
                <a:t>Applications</a:t>
              </a:r>
            </a:p>
            <a:p>
              <a:pPr marL="285750" indent="-285750">
                <a:buFont typeface="Wingdings" pitchFamily="2" charset="2"/>
                <a:buChar char="Ø"/>
              </a:pPr>
              <a:r>
                <a:rPr lang="en-US" b="1" dirty="0"/>
                <a:t>CS Research Use e.g. test new compiler or storage model</a:t>
              </a:r>
            </a:p>
            <a:p>
              <a:pPr marL="285750" indent="-285750">
                <a:buFont typeface="Wingdings" pitchFamily="2" charset="2"/>
                <a:buChar char="Ø"/>
              </a:pPr>
              <a:endParaRPr lang="en-US" b="1" dirty="0" smtClean="0"/>
            </a:p>
          </p:txBody>
        </p:sp>
      </p:grpSp>
      <p:sp>
        <p:nvSpPr>
          <p:cNvPr id="3" name="TextBox 2"/>
          <p:cNvSpPr txBox="1"/>
          <p:nvPr/>
        </p:nvSpPr>
        <p:spPr>
          <a:xfrm>
            <a:off x="4557496" y="745013"/>
            <a:ext cx="4668907" cy="461665"/>
          </a:xfrm>
          <a:prstGeom prst="rect">
            <a:avLst/>
          </a:prstGeom>
          <a:noFill/>
        </p:spPr>
        <p:txBody>
          <a:bodyPr wrap="none" rtlCol="0">
            <a:spAutoFit/>
          </a:bodyPr>
          <a:lstStyle/>
          <a:p>
            <a:r>
              <a:rPr lang="en-US" sz="2400" b="1" dirty="0" smtClean="0">
                <a:solidFill>
                  <a:srgbClr val="FF0000"/>
                </a:solidFill>
              </a:rPr>
              <a:t>But equally valid for classic clusters</a:t>
            </a:r>
            <a:endParaRPr lang="en-US" sz="2400" b="1" dirty="0">
              <a:solidFill>
                <a:srgbClr val="FF0000"/>
              </a:solidFill>
            </a:endParaRPr>
          </a:p>
        </p:txBody>
      </p:sp>
    </p:spTree>
    <p:extLst>
      <p:ext uri="{BB962C8B-B14F-4D97-AF65-F5344CB8AC3E}">
        <p14:creationId xmlns:p14="http://schemas.microsoft.com/office/powerpoint/2010/main" val="1080490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spTree>
    <p:extLst>
      <p:ext uri="{BB962C8B-B14F-4D97-AF65-F5344CB8AC3E}">
        <p14:creationId xmlns:p14="http://schemas.microsoft.com/office/powerpoint/2010/main" val="783198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r>
              <a:rPr lang="en-US" sz="2400" dirty="0" smtClean="0"/>
              <a:t>Use </a:t>
            </a:r>
            <a:r>
              <a:rPr lang="en-US" sz="2400" b="1" dirty="0" smtClean="0"/>
              <a:t>Services</a:t>
            </a:r>
            <a:r>
              <a:rPr lang="en-US" sz="2400" dirty="0" smtClean="0"/>
              <a:t> (</a:t>
            </a:r>
            <a:r>
              <a:rPr lang="en-US" sz="2400" b="1" dirty="0" smtClean="0"/>
              <a:t>SaaS</a:t>
            </a:r>
            <a:r>
              <a:rPr lang="en-US" sz="2400" dirty="0" smtClean="0"/>
              <a:t>)</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dirty="0"/>
          </a:p>
        </p:txBody>
      </p:sp>
    </p:spTree>
    <p:extLst>
      <p:ext uri="{BB962C8B-B14F-4D97-AF65-F5344CB8AC3E}">
        <p14:creationId xmlns:p14="http://schemas.microsoft.com/office/powerpoint/2010/main" val="2806439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76200" y="6858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a:spcBef>
                <a:spcPts val="300"/>
              </a:spcBef>
            </a:pPr>
            <a:r>
              <a:rPr lang="en-US" sz="2400" dirty="0" smtClean="0"/>
              <a:t>The 4 forms of MapReduce/MPI </a:t>
            </a:r>
          </a:p>
          <a:p>
            <a:pPr marL="914400" lvl="1" indent="-457200">
              <a:spcBef>
                <a:spcPts val="300"/>
              </a:spcBef>
              <a:buFont typeface="+mj-lt"/>
              <a:buAutoNum type="arabicParenR"/>
            </a:pPr>
            <a:r>
              <a:rPr lang="en-US" sz="2000" b="1" dirty="0" smtClean="0"/>
              <a:t>Map Only </a:t>
            </a:r>
            <a:r>
              <a:rPr lang="en-US" sz="2000" dirty="0" smtClean="0"/>
              <a:t>– pleasingly parallel</a:t>
            </a:r>
          </a:p>
          <a:p>
            <a:pPr marL="914400" lvl="1" indent="-457200">
              <a:spcBef>
                <a:spcPts val="300"/>
              </a:spcBef>
              <a:buFont typeface="+mj-lt"/>
              <a:buAutoNum type="arabicParenR"/>
            </a:pPr>
            <a:r>
              <a:rPr lang="en-US" sz="2000" b="1" dirty="0" smtClean="0"/>
              <a:t>Classic MapReduce </a:t>
            </a:r>
            <a:r>
              <a:rPr lang="en-US" sz="2000" dirty="0" smtClean="0"/>
              <a:t>as in Hadoop; single Map followed by reduction with fault tolerant use of disk</a:t>
            </a:r>
          </a:p>
          <a:p>
            <a:pPr marL="914400" lvl="1" indent="-457200">
              <a:spcBef>
                <a:spcPts val="300"/>
              </a:spcBef>
              <a:buFont typeface="+mj-lt"/>
              <a:buAutoNum type="arabicParenR"/>
            </a:pPr>
            <a:r>
              <a:rPr lang="en-US" sz="2000" b="1" dirty="0" smtClean="0"/>
              <a:t>Iterative MapReduce </a:t>
            </a:r>
            <a:r>
              <a:rPr lang="en-US" sz="2000" dirty="0" smtClean="0"/>
              <a:t>use for data mining such as Expectation Maximization in clustering etc.; Cache data in memory between iterations and support the </a:t>
            </a:r>
            <a:r>
              <a:rPr lang="en-US" sz="2000" b="1" dirty="0" smtClean="0"/>
              <a:t>large collective communication</a:t>
            </a:r>
            <a:r>
              <a:rPr lang="en-US" sz="2000" dirty="0" smtClean="0"/>
              <a:t> (Reduce, Scatter, Gather, Multicast) use in data mining</a:t>
            </a:r>
          </a:p>
          <a:p>
            <a:pPr marL="914400" lvl="1" indent="-457200">
              <a:spcBef>
                <a:spcPts val="300"/>
              </a:spcBef>
              <a:buFont typeface="+mj-lt"/>
              <a:buAutoNum type="arabicParenR"/>
            </a:pPr>
            <a:r>
              <a:rPr lang="en-US" sz="2000" b="1" dirty="0" smtClean="0"/>
              <a:t>Classic MPI! </a:t>
            </a:r>
            <a:r>
              <a:rPr lang="en-US" sz="2000" dirty="0" smtClean="0"/>
              <a:t>Support small point to point messaging efficiently as used in partial differential equation solvers</a:t>
            </a:r>
          </a:p>
          <a:p>
            <a:pPr lvl="1">
              <a:spcBef>
                <a:spcPts val="300"/>
              </a:spcBef>
            </a:pPr>
            <a:endParaRPr lang="en-US" sz="2000" dirty="0" smtClean="0"/>
          </a:p>
        </p:txBody>
      </p:sp>
    </p:spTree>
    <p:extLst>
      <p:ext uri="{BB962C8B-B14F-4D97-AF65-F5344CB8AC3E}">
        <p14:creationId xmlns:p14="http://schemas.microsoft.com/office/powerpoint/2010/main" val="2736339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(over </a:t>
            </a:r>
            <a:r>
              <a:rPr lang="en-US" sz="2400" b="1" dirty="0" smtClean="0"/>
              <a:t>users</a:t>
            </a:r>
            <a:r>
              <a:rPr lang="en-US" sz="2400" dirty="0" smtClean="0"/>
              <a:t> or </a:t>
            </a:r>
            <a:r>
              <a:rPr lang="en-US" sz="2400" b="1" dirty="0" smtClean="0"/>
              <a:t>usages</a:t>
            </a:r>
            <a:r>
              <a:rPr lang="en-US" sz="2400" dirty="0" smtClean="0"/>
              <a:t>)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Biology</a:t>
            </a:r>
          </a:p>
          <a:p>
            <a:pPr>
              <a:spcBef>
                <a:spcPts val="200"/>
              </a:spcBef>
            </a:pPr>
            <a:r>
              <a:rPr lang="en-US" sz="2700" b="1" dirty="0" smtClean="0">
                <a:solidFill>
                  <a:srgbClr val="FF0000"/>
                </a:solidFill>
              </a:rPr>
              <a:t>But overall very little science use of clouds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32</a:t>
            </a:fld>
            <a:endParaRPr lang="en-US"/>
          </a:p>
        </p:txBody>
      </p:sp>
    </p:spTree>
    <p:extLst>
      <p:ext uri="{BB962C8B-B14F-4D97-AF65-F5344CB8AC3E}">
        <p14:creationId xmlns:p14="http://schemas.microsoft.com/office/powerpoint/2010/main" val="1651628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33</a:t>
            </a:fld>
            <a:endParaRPr lang="en-US"/>
          </a:p>
        </p:txBody>
      </p:sp>
    </p:spTree>
    <p:extLst>
      <p:ext uri="{BB962C8B-B14F-4D97-AF65-F5344CB8AC3E}">
        <p14:creationId xmlns:p14="http://schemas.microsoft.com/office/powerpoint/2010/main" val="2734941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10"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2526818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057400"/>
            <a:ext cx="8991600" cy="1470025"/>
          </a:xfrm>
        </p:spPr>
        <p:txBody>
          <a:bodyPr/>
          <a:lstStyle/>
          <a:p>
            <a:r>
              <a:rPr lang="en-US" dirty="0"/>
              <a:t>Data Intensive Programming Models</a:t>
            </a:r>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35</a:t>
            </a:fld>
            <a:endParaRPr lang="en-US"/>
          </a:p>
        </p:txBody>
      </p:sp>
    </p:spTree>
    <p:extLst>
      <p:ext uri="{BB962C8B-B14F-4D97-AF65-F5344CB8AC3E}">
        <p14:creationId xmlns:p14="http://schemas.microsoft.com/office/powerpoint/2010/main" val="4252820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2"/>
            <a:ext cx="8229600" cy="974558"/>
          </a:xfrm>
        </p:spPr>
        <p:txBody>
          <a:bodyPr/>
          <a:lstStyle/>
          <a:p>
            <a:r>
              <a:rPr lang="en-US" dirty="0" smtClean="0"/>
              <a:t>Map Collective Model (Judy Qiu)</a:t>
            </a:r>
            <a:endParaRPr lang="en-US" dirty="0"/>
          </a:p>
        </p:txBody>
      </p:sp>
      <p:sp>
        <p:nvSpPr>
          <p:cNvPr id="3" name="Content Placeholder 2"/>
          <p:cNvSpPr>
            <a:spLocks noGrp="1"/>
          </p:cNvSpPr>
          <p:nvPr>
            <p:ph idx="1"/>
          </p:nvPr>
        </p:nvSpPr>
        <p:spPr>
          <a:xfrm>
            <a:off x="228600" y="762000"/>
            <a:ext cx="8229600" cy="685800"/>
          </a:xfrm>
        </p:spPr>
        <p:txBody>
          <a:bodyPr/>
          <a:lstStyle/>
          <a:p>
            <a:r>
              <a:rPr lang="en-US" dirty="0" smtClean="0"/>
              <a:t>Combine MPI and MapReduce ideas</a:t>
            </a:r>
          </a:p>
          <a:p>
            <a:r>
              <a:rPr lang="en-US" dirty="0" smtClean="0"/>
              <a:t>Implement collectives optimally on Infiniband, Azure, Amazon ……</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36</a:t>
            </a:fld>
            <a:endParaRPr lang="en-US"/>
          </a:p>
        </p:txBody>
      </p:sp>
      <p:grpSp>
        <p:nvGrpSpPr>
          <p:cNvPr id="43" name="Group 42"/>
          <p:cNvGrpSpPr/>
          <p:nvPr/>
        </p:nvGrpSpPr>
        <p:grpSpPr>
          <a:xfrm>
            <a:off x="1522659" y="1961650"/>
            <a:ext cx="4878141" cy="4439150"/>
            <a:chOff x="1190509" y="1691945"/>
            <a:chExt cx="4878141" cy="4439150"/>
          </a:xfrm>
        </p:grpSpPr>
        <p:sp>
          <p:nvSpPr>
            <p:cNvPr id="5" name="Arc 4"/>
            <p:cNvSpPr/>
            <p:nvPr/>
          </p:nvSpPr>
          <p:spPr>
            <a:xfrm rot="900000">
              <a:off x="4158248" y="1691945"/>
              <a:ext cx="1910402" cy="4439150"/>
            </a:xfrm>
            <a:prstGeom prst="arc">
              <a:avLst>
                <a:gd name="adj1" fmla="val 13843730"/>
                <a:gd name="adj2" fmla="val 63521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prstClr val="black"/>
                </a:solidFill>
              </a:endParaRPr>
            </a:p>
          </p:txBody>
        </p:sp>
        <p:sp>
          <p:nvSpPr>
            <p:cNvPr id="6" name="TextBox 92"/>
            <p:cNvSpPr txBox="1"/>
            <p:nvPr/>
          </p:nvSpPr>
          <p:spPr>
            <a:xfrm>
              <a:off x="3653705" y="2587679"/>
              <a:ext cx="6848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Input</a:t>
              </a:r>
              <a:endParaRPr lang="en-US" dirty="0">
                <a:solidFill>
                  <a:prstClr val="black"/>
                </a:solidFill>
              </a:endParaRPr>
            </a:p>
          </p:txBody>
        </p:sp>
        <p:cxnSp>
          <p:nvCxnSpPr>
            <p:cNvPr id="7" name="Straight Arrow Connector 6"/>
            <p:cNvCxnSpPr>
              <a:endCxn id="14" idx="0"/>
            </p:cNvCxnSpPr>
            <p:nvPr/>
          </p:nvCxnSpPr>
          <p:spPr>
            <a:xfrm flipH="1">
              <a:off x="3647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50110" y="3493902"/>
              <a:ext cx="77997" cy="39229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5" idx="0"/>
            </p:cNvCxnSpPr>
            <p:nvPr/>
          </p:nvCxnSpPr>
          <p:spPr>
            <a:xfrm flipH="1">
              <a:off x="4028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34705" y="3494671"/>
              <a:ext cx="1588" cy="391529"/>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6" idx="0"/>
            </p:cNvCxnSpPr>
            <p:nvPr/>
          </p:nvCxnSpPr>
          <p:spPr>
            <a:xfrm flipH="1">
              <a:off x="4866678" y="2983811"/>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4"/>
            </p:cNvCxnSpPr>
            <p:nvPr/>
          </p:nvCxnSpPr>
          <p:spPr>
            <a:xfrm flipH="1">
              <a:off x="4712353" y="3516417"/>
              <a:ext cx="154325" cy="369783"/>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495078" y="3211617"/>
              <a:ext cx="1524000" cy="305594"/>
              <a:chOff x="3501305" y="3211617"/>
              <a:chExt cx="1524000" cy="305594"/>
            </a:xfrm>
          </p:grpSpPr>
          <p:sp>
            <p:nvSpPr>
              <p:cNvPr id="14" name="Oval 13"/>
              <p:cNvSpPr/>
              <p:nvPr/>
            </p:nvSpPr>
            <p:spPr>
              <a:xfrm>
                <a:off x="3501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5" name="Oval 14"/>
              <p:cNvSpPr/>
              <p:nvPr/>
            </p:nvSpPr>
            <p:spPr>
              <a:xfrm>
                <a:off x="3882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6" name="Oval 15"/>
              <p:cNvSpPr/>
              <p:nvPr/>
            </p:nvSpPr>
            <p:spPr>
              <a:xfrm>
                <a:off x="4720505" y="3211617"/>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7" name="Oval 16"/>
              <p:cNvSpPr/>
              <p:nvPr/>
            </p:nvSpPr>
            <p:spPr>
              <a:xfrm>
                <a:off x="43395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8" name="Oval 17"/>
              <p:cNvSpPr/>
              <p:nvPr/>
            </p:nvSpPr>
            <p:spPr>
              <a:xfrm>
                <a:off x="44919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9" name="TextBox 135"/>
            <p:cNvSpPr txBox="1"/>
            <p:nvPr/>
          </p:nvSpPr>
          <p:spPr>
            <a:xfrm>
              <a:off x="2500113" y="3225864"/>
              <a:ext cx="6094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prstClr val="black"/>
                  </a:solidFill>
                </a:rPr>
                <a:t>map</a:t>
              </a:r>
              <a:endParaRPr lang="en-US" b="1" dirty="0">
                <a:solidFill>
                  <a:prstClr val="black"/>
                </a:solidFill>
              </a:endParaRPr>
            </a:p>
          </p:txBody>
        </p:sp>
        <p:sp>
          <p:nvSpPr>
            <p:cNvPr id="20" name="Oval 19"/>
            <p:cNvSpPr/>
            <p:nvPr/>
          </p:nvSpPr>
          <p:spPr>
            <a:xfrm>
              <a:off x="37338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21" name="Oval 20"/>
            <p:cNvSpPr/>
            <p:nvPr/>
          </p:nvSpPr>
          <p:spPr>
            <a:xfrm>
              <a:off x="43434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cxnSp>
          <p:nvCxnSpPr>
            <p:cNvPr id="22" name="Straight Arrow Connector 21"/>
            <p:cNvCxnSpPr/>
            <p:nvPr/>
          </p:nvCxnSpPr>
          <p:spPr>
            <a:xfrm>
              <a:off x="4491904"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7726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43822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108098" y="4648200"/>
              <a:ext cx="198119" cy="45719"/>
              <a:chOff x="7696200" y="2743200"/>
              <a:chExt cx="198119" cy="45719"/>
            </a:xfrm>
          </p:grpSpPr>
          <p:sp>
            <p:nvSpPr>
              <p:cNvPr id="26" name="Oval 25"/>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7" name="Oval 26"/>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28" name="TextBox 150"/>
            <p:cNvSpPr txBox="1"/>
            <p:nvPr/>
          </p:nvSpPr>
          <p:spPr>
            <a:xfrm>
              <a:off x="1321043" y="4495800"/>
              <a:ext cx="2057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Generalized </a:t>
              </a:r>
              <a:r>
                <a:rPr lang="en-US" b="1" dirty="0" smtClean="0">
                  <a:solidFill>
                    <a:prstClr val="black"/>
                  </a:solidFill>
                </a:rPr>
                <a:t>Reduce</a:t>
              </a:r>
              <a:endParaRPr lang="en-US" b="1" dirty="0">
                <a:solidFill>
                  <a:prstClr val="black"/>
                </a:solidFill>
              </a:endParaRPr>
            </a:p>
          </p:txBody>
        </p:sp>
        <p:cxnSp>
          <p:nvCxnSpPr>
            <p:cNvPr id="29" name="Straight Arrow Connector 28"/>
            <p:cNvCxnSpPr/>
            <p:nvPr/>
          </p:nvCxnSpPr>
          <p:spPr>
            <a:xfrm>
              <a:off x="3887788"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498163" y="3962400"/>
              <a:ext cx="1517831" cy="260523"/>
              <a:chOff x="3511369" y="3962400"/>
              <a:chExt cx="1517831" cy="260523"/>
            </a:xfrm>
          </p:grpSpPr>
          <p:sp>
            <p:nvSpPr>
              <p:cNvPr id="31" name="Hexagon 30"/>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Hexagon 31"/>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Hexagon 32"/>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Hexagon 33"/>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5" name="TextBox 92"/>
            <p:cNvSpPr txBox="1"/>
            <p:nvPr/>
          </p:nvSpPr>
          <p:spPr>
            <a:xfrm>
              <a:off x="1321043" y="3907995"/>
              <a:ext cx="21452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Initial </a:t>
              </a:r>
              <a:r>
                <a:rPr lang="en-US" b="1" dirty="0" smtClean="0">
                  <a:solidFill>
                    <a:prstClr val="black"/>
                  </a:solidFill>
                </a:rPr>
                <a:t>Collective </a:t>
              </a:r>
              <a:r>
                <a:rPr lang="en-US" dirty="0" smtClean="0">
                  <a:solidFill>
                    <a:prstClr val="black"/>
                  </a:solidFill>
                </a:rPr>
                <a:t>Step</a:t>
              </a:r>
              <a:endParaRPr lang="en-US" dirty="0">
                <a:solidFill>
                  <a:prstClr val="black"/>
                </a:solidFill>
              </a:endParaRPr>
            </a:p>
          </p:txBody>
        </p:sp>
        <p:grpSp>
          <p:nvGrpSpPr>
            <p:cNvPr id="36" name="Group 35"/>
            <p:cNvGrpSpPr/>
            <p:nvPr/>
          </p:nvGrpSpPr>
          <p:grpSpPr>
            <a:xfrm>
              <a:off x="3498163" y="5105400"/>
              <a:ext cx="1517831" cy="260523"/>
              <a:chOff x="3511369" y="3962400"/>
              <a:chExt cx="1517831" cy="260523"/>
            </a:xfrm>
          </p:grpSpPr>
          <p:sp>
            <p:nvSpPr>
              <p:cNvPr id="37" name="Hexagon 36"/>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Hexagon 37"/>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Hexagon 39"/>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TextBox 92"/>
            <p:cNvSpPr txBox="1"/>
            <p:nvPr/>
          </p:nvSpPr>
          <p:spPr>
            <a:xfrm>
              <a:off x="1190509" y="5023499"/>
              <a:ext cx="206345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Final </a:t>
              </a:r>
              <a:r>
                <a:rPr lang="en-US" b="1" dirty="0" smtClean="0">
                  <a:solidFill>
                    <a:prstClr val="black"/>
                  </a:solidFill>
                </a:rPr>
                <a:t>Collective</a:t>
              </a:r>
              <a:r>
                <a:rPr lang="en-US" dirty="0" smtClean="0">
                  <a:solidFill>
                    <a:prstClr val="black"/>
                  </a:solidFill>
                </a:rPr>
                <a:t> Step</a:t>
              </a:r>
              <a:endParaRPr lang="en-US" dirty="0">
                <a:solidFill>
                  <a:prstClr val="black"/>
                </a:solidFill>
              </a:endParaRPr>
            </a:p>
          </p:txBody>
        </p:sp>
        <p:sp>
          <p:nvSpPr>
            <p:cNvPr id="42" name="TextBox 135"/>
            <p:cNvSpPr txBox="1"/>
            <p:nvPr/>
          </p:nvSpPr>
          <p:spPr>
            <a:xfrm>
              <a:off x="5015994" y="2042612"/>
              <a:ext cx="89332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prstClr val="black"/>
                  </a:solidFill>
                </a:rPr>
                <a:t>Iterate</a:t>
              </a:r>
              <a:endParaRPr lang="en-US" sz="2000" b="1" dirty="0">
                <a:solidFill>
                  <a:prstClr val="black"/>
                </a:solidFill>
              </a:endParaRPr>
            </a:p>
          </p:txBody>
        </p:sp>
      </p:grpSp>
    </p:spTree>
    <p:extLst>
      <p:ext uri="{BB962C8B-B14F-4D97-AF65-F5344CB8AC3E}">
        <p14:creationId xmlns:p14="http://schemas.microsoft.com/office/powerpoint/2010/main" val="3553124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
            <a:ext cx="6117375" cy="1143000"/>
          </a:xfrm>
        </p:spPr>
        <p:txBody>
          <a:bodyPr>
            <a:normAutofit fontScale="90000"/>
          </a:bodyPr>
          <a:lstStyle/>
          <a:p>
            <a:r>
              <a:rPr lang="en-US" sz="3600" dirty="0" smtClean="0"/>
              <a:t>Twister Iterative MapReduce </a:t>
            </a:r>
            <a:br>
              <a:rPr lang="en-US" sz="3600" dirty="0" smtClean="0"/>
            </a:br>
            <a:r>
              <a:rPr lang="en-US" sz="3600" dirty="0" smtClean="0"/>
              <a:t>for Data Intensive Applications</a:t>
            </a:r>
            <a:endParaRPr lang="en-US" sz="3600" dirty="0"/>
          </a:p>
        </p:txBody>
      </p:sp>
      <p:sp>
        <p:nvSpPr>
          <p:cNvPr id="3" name="Content Placeholder 2"/>
          <p:cNvSpPr>
            <a:spLocks noGrp="1"/>
          </p:cNvSpPr>
          <p:nvPr>
            <p:ph idx="1"/>
          </p:nvPr>
        </p:nvSpPr>
        <p:spPr>
          <a:xfrm>
            <a:off x="152400" y="4800600"/>
            <a:ext cx="9067800" cy="1981200"/>
          </a:xfrm>
        </p:spPr>
        <p:txBody>
          <a:bodyPr>
            <a:normAutofit fontScale="85000" lnSpcReduction="20000"/>
          </a:bodyPr>
          <a:lstStyle/>
          <a:p>
            <a:r>
              <a:rPr lang="en-US" dirty="0"/>
              <a:t>(Iterative) MapReduce </a:t>
            </a:r>
            <a:r>
              <a:rPr lang="en-US" dirty="0" smtClean="0"/>
              <a:t>structure with Map-Collective is framework</a:t>
            </a:r>
          </a:p>
          <a:p>
            <a:r>
              <a:rPr lang="en-US" dirty="0" smtClean="0"/>
              <a:t>Twister runs on Linux or Azure</a:t>
            </a:r>
          </a:p>
          <a:p>
            <a:r>
              <a:rPr lang="en-US" dirty="0"/>
              <a:t>Twister4Azure is built on top of Azure </a:t>
            </a:r>
            <a:r>
              <a:rPr lang="en-US" b="1" dirty="0"/>
              <a:t>tables</a:t>
            </a:r>
            <a:r>
              <a:rPr lang="en-US" dirty="0"/>
              <a:t>, </a:t>
            </a:r>
            <a:r>
              <a:rPr lang="en-US" b="1" dirty="0"/>
              <a:t>queues</a:t>
            </a:r>
            <a:r>
              <a:rPr lang="en-US" dirty="0"/>
              <a:t>, </a:t>
            </a:r>
            <a:r>
              <a:rPr lang="en-US" b="1" dirty="0" smtClean="0"/>
              <a:t>storage</a:t>
            </a:r>
          </a:p>
        </p:txBody>
      </p:sp>
      <p:grpSp>
        <p:nvGrpSpPr>
          <p:cNvPr id="9" name="Group 8"/>
          <p:cNvGrpSpPr/>
          <p:nvPr/>
        </p:nvGrpSpPr>
        <p:grpSpPr>
          <a:xfrm>
            <a:off x="962467" y="1339324"/>
            <a:ext cx="6873897" cy="2610786"/>
            <a:chOff x="1448402" y="1343697"/>
            <a:chExt cx="6316144" cy="2200443"/>
          </a:xfrm>
        </p:grpSpPr>
        <p:sp>
          <p:nvSpPr>
            <p:cNvPr id="52" name="Rounded Rectangle 51"/>
            <p:cNvSpPr/>
            <p:nvPr/>
          </p:nvSpPr>
          <p:spPr>
            <a:xfrm>
              <a:off x="3160648" y="1705444"/>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3160648" y="2155261"/>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3160648" y="2983213"/>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989015" y="1933040"/>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989015" y="2732318"/>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3606764" y="2597910"/>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32523" y="2387339"/>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3"/>
            </p:cNvCxnSpPr>
            <p:nvPr/>
          </p:nvCxnSpPr>
          <p:spPr>
            <a:xfrm>
              <a:off x="4052878" y="1861357"/>
              <a:ext cx="1936138" cy="293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3" idx="3"/>
            </p:cNvCxnSpPr>
            <p:nvPr/>
          </p:nvCxnSpPr>
          <p:spPr>
            <a:xfrm flipV="1">
              <a:off x="4052878" y="2275332"/>
              <a:ext cx="1936138" cy="35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4" idx="3"/>
            </p:cNvCxnSpPr>
            <p:nvPr/>
          </p:nvCxnSpPr>
          <p:spPr>
            <a:xfrm flipV="1">
              <a:off x="4052878" y="2324525"/>
              <a:ext cx="1936138" cy="814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52" idx="3"/>
              <a:endCxn id="56" idx="1"/>
            </p:cNvCxnSpPr>
            <p:nvPr/>
          </p:nvCxnSpPr>
          <p:spPr>
            <a:xfrm>
              <a:off x="4052878" y="1861357"/>
              <a:ext cx="2036748" cy="9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4" idx="3"/>
              <a:endCxn id="56" idx="2"/>
            </p:cNvCxnSpPr>
            <p:nvPr/>
          </p:nvCxnSpPr>
          <p:spPr>
            <a:xfrm flipV="1">
              <a:off x="4052878" y="2921385"/>
              <a:ext cx="1936138" cy="2177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961545" y="2467086"/>
              <a:ext cx="803001" cy="0"/>
            </a:xfrm>
            <a:prstGeom prst="line">
              <a:avLst/>
            </a:prstGeom>
            <a:ln w="57150">
              <a:solidFill>
                <a:schemeClr val="tx1"/>
              </a:solidFill>
              <a:head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764546"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2125671" y="3544140"/>
              <a:ext cx="563887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125670"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125670" y="2467086"/>
              <a:ext cx="856533" cy="0"/>
            </a:xfrm>
            <a:prstGeom prst="line">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118493" y="1343697"/>
              <a:ext cx="962828" cy="334948"/>
            </a:xfrm>
            <a:prstGeom prst="rect">
              <a:avLst/>
            </a:prstGeom>
            <a:noFill/>
          </p:spPr>
          <p:txBody>
            <a:bodyPr wrap="none" rtlCol="0">
              <a:spAutoFit/>
            </a:bodyPr>
            <a:lstStyle/>
            <a:p>
              <a:r>
                <a:rPr lang="en-US" sz="1600" b="1" dirty="0" smtClean="0"/>
                <a:t>Compute</a:t>
              </a:r>
              <a:endParaRPr lang="en-US" sz="1600" b="1" dirty="0"/>
            </a:p>
          </p:txBody>
        </p:sp>
        <p:sp>
          <p:nvSpPr>
            <p:cNvPr id="70" name="TextBox 69"/>
            <p:cNvSpPr txBox="1"/>
            <p:nvPr/>
          </p:nvSpPr>
          <p:spPr>
            <a:xfrm>
              <a:off x="4184436" y="1355446"/>
              <a:ext cx="1534459" cy="334948"/>
            </a:xfrm>
            <a:prstGeom prst="rect">
              <a:avLst/>
            </a:prstGeom>
            <a:noFill/>
          </p:spPr>
          <p:txBody>
            <a:bodyPr wrap="none" rtlCol="0">
              <a:spAutoFit/>
            </a:bodyPr>
            <a:lstStyle/>
            <a:p>
              <a:r>
                <a:rPr lang="en-US" sz="1600" b="1" dirty="0" smtClean="0"/>
                <a:t>Communication</a:t>
              </a:r>
              <a:endParaRPr lang="en-US" sz="1600" b="1" dirty="0"/>
            </a:p>
          </p:txBody>
        </p:sp>
        <p:sp>
          <p:nvSpPr>
            <p:cNvPr id="71" name="TextBox 70"/>
            <p:cNvSpPr txBox="1"/>
            <p:nvPr/>
          </p:nvSpPr>
          <p:spPr>
            <a:xfrm>
              <a:off x="5840251" y="1355446"/>
              <a:ext cx="1529778" cy="334948"/>
            </a:xfrm>
            <a:prstGeom prst="rect">
              <a:avLst/>
            </a:prstGeom>
            <a:noFill/>
          </p:spPr>
          <p:txBody>
            <a:bodyPr wrap="none" rtlCol="0">
              <a:spAutoFit/>
            </a:bodyPr>
            <a:lstStyle/>
            <a:p>
              <a:r>
                <a:rPr lang="en-US" sz="1600" b="1" dirty="0" smtClean="0"/>
                <a:t>Reduce/ barrier</a:t>
              </a:r>
              <a:endParaRPr lang="en-US" sz="1600" b="1" dirty="0"/>
            </a:p>
          </p:txBody>
        </p:sp>
        <p:sp>
          <p:nvSpPr>
            <p:cNvPr id="72" name="TextBox 71"/>
            <p:cNvSpPr txBox="1"/>
            <p:nvPr/>
          </p:nvSpPr>
          <p:spPr>
            <a:xfrm>
              <a:off x="1448402" y="2104229"/>
              <a:ext cx="1354538" cy="334948"/>
            </a:xfrm>
            <a:prstGeom prst="rect">
              <a:avLst/>
            </a:prstGeom>
            <a:noFill/>
          </p:spPr>
          <p:txBody>
            <a:bodyPr wrap="none" rtlCol="0">
              <a:spAutoFit/>
            </a:bodyPr>
            <a:lstStyle/>
            <a:p>
              <a:r>
                <a:rPr lang="en-US" sz="1600" b="1" dirty="0" smtClean="0"/>
                <a:t>New Iteration</a:t>
              </a:r>
              <a:endParaRPr lang="en-US" sz="1600" b="1" dirty="0"/>
            </a:p>
          </p:txBody>
        </p:sp>
        <p:sp>
          <p:nvSpPr>
            <p:cNvPr id="4" name="Flowchart: Magnetic Disk 3"/>
            <p:cNvSpPr/>
            <p:nvPr/>
          </p:nvSpPr>
          <p:spPr>
            <a:xfrm>
              <a:off x="3828742" y="181984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Flowchart: Magnetic Disk 26"/>
            <p:cNvSpPr/>
            <p:nvPr/>
          </p:nvSpPr>
          <p:spPr>
            <a:xfrm>
              <a:off x="3828741" y="226778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Flowchart: Magnetic Disk 27"/>
            <p:cNvSpPr/>
            <p:nvPr/>
          </p:nvSpPr>
          <p:spPr>
            <a:xfrm>
              <a:off x="3828740" y="3107013"/>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Folded Corner 4"/>
            <p:cNvSpPr/>
            <p:nvPr/>
          </p:nvSpPr>
          <p:spPr>
            <a:xfrm>
              <a:off x="7156039" y="2355304"/>
              <a:ext cx="181155" cy="223564"/>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0" name="Oval Callout 9"/>
          <p:cNvSpPr/>
          <p:nvPr/>
        </p:nvSpPr>
        <p:spPr>
          <a:xfrm>
            <a:off x="3795347" y="3831771"/>
            <a:ext cx="2218192" cy="1045029"/>
          </a:xfrm>
          <a:prstGeom prst="wedgeEllipseCallout">
            <a:avLst>
              <a:gd name="adj1" fmla="val -45477"/>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Larger Loop-Invariant Data</a:t>
            </a:r>
            <a:endParaRPr lang="en-US" b="1" dirty="0"/>
          </a:p>
        </p:txBody>
      </p:sp>
      <p:sp>
        <p:nvSpPr>
          <p:cNvPr id="34" name="Oval Callout 33"/>
          <p:cNvSpPr/>
          <p:nvPr/>
        </p:nvSpPr>
        <p:spPr>
          <a:xfrm>
            <a:off x="6277885" y="152400"/>
            <a:ext cx="2108696" cy="1045029"/>
          </a:xfrm>
          <a:prstGeom prst="wedgeEllipseCallout">
            <a:avLst>
              <a:gd name="adj1" fmla="val -35341"/>
              <a:gd name="adj2" fmla="val 7178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Generalize to arbitrary Collective </a:t>
            </a:r>
            <a:endParaRPr lang="en-US" b="1" dirty="0"/>
          </a:p>
        </p:txBody>
      </p:sp>
      <p:sp>
        <p:nvSpPr>
          <p:cNvPr id="14" name="Rounded Rectangular Callout 13"/>
          <p:cNvSpPr/>
          <p:nvPr/>
        </p:nvSpPr>
        <p:spPr>
          <a:xfrm>
            <a:off x="760022" y="1397493"/>
            <a:ext cx="1299414" cy="600254"/>
          </a:xfrm>
          <a:prstGeom prst="wedgeRoundRectCallout">
            <a:avLst>
              <a:gd name="adj1" fmla="val 100414"/>
              <a:gd name="adj2" fmla="val 14361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Broadcast</a:t>
            </a:r>
            <a:endParaRPr lang="en-US" b="1" dirty="0"/>
          </a:p>
        </p:txBody>
      </p:sp>
      <p:sp>
        <p:nvSpPr>
          <p:cNvPr id="33" name="Oval Callout 32"/>
          <p:cNvSpPr/>
          <p:nvPr/>
        </p:nvSpPr>
        <p:spPr>
          <a:xfrm>
            <a:off x="6858001" y="3004083"/>
            <a:ext cx="2133600" cy="1350202"/>
          </a:xfrm>
          <a:prstGeom prst="wedgeEllipseCallout">
            <a:avLst>
              <a:gd name="adj1" fmla="val -28906"/>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Smaller Loop-Variant Data</a:t>
            </a:r>
          </a:p>
        </p:txBody>
      </p:sp>
      <p:sp>
        <p:nvSpPr>
          <p:cNvPr id="35" name="TextBox 34"/>
          <p:cNvSpPr txBox="1"/>
          <p:nvPr/>
        </p:nvSpPr>
        <p:spPr>
          <a:xfrm>
            <a:off x="7174122" y="6387890"/>
            <a:ext cx="1798441" cy="369332"/>
          </a:xfrm>
          <a:prstGeom prst="rect">
            <a:avLst/>
          </a:prstGeom>
          <a:noFill/>
          <a:ln>
            <a:solidFill>
              <a:schemeClr val="tx1"/>
            </a:solidFill>
          </a:ln>
        </p:spPr>
        <p:txBody>
          <a:bodyPr wrap="none" rtlCol="0">
            <a:spAutoFit/>
          </a:bodyPr>
          <a:lstStyle/>
          <a:p>
            <a:r>
              <a:rPr lang="en-US" dirty="0"/>
              <a:t>Qiu, </a:t>
            </a:r>
            <a:r>
              <a:rPr lang="en-US" dirty="0" err="1"/>
              <a:t>Gunarathne</a:t>
            </a:r>
            <a:r>
              <a:rPr lang="en-US" dirty="0"/>
              <a:t> </a:t>
            </a:r>
          </a:p>
        </p:txBody>
      </p:sp>
    </p:spTree>
    <p:extLst>
      <p:ext uri="{BB962C8B-B14F-4D97-AF65-F5344CB8AC3E}">
        <p14:creationId xmlns:p14="http://schemas.microsoft.com/office/powerpoint/2010/main" val="2856732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90757" cy="1143000"/>
          </a:xfrm>
          <a:ln>
            <a:noFill/>
          </a:ln>
        </p:spPr>
        <p:txBody>
          <a:bodyPr>
            <a:normAutofit fontScale="90000"/>
          </a:bodyPr>
          <a:lstStyle/>
          <a:p>
            <a:r>
              <a:rPr lang="en-US" sz="3600" dirty="0" smtClean="0">
                <a:effectLst>
                  <a:outerShdw blurRad="38100" dist="38100" dir="2700000" algn="tl">
                    <a:srgbClr val="000000">
                      <a:alpha val="43137"/>
                    </a:srgbClr>
                  </a:outerShdw>
                </a:effectLst>
              </a:rPr>
              <a:t>Pleasingly Parallel</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Performance </a:t>
            </a:r>
            <a:r>
              <a:rPr lang="en-US" sz="3600" dirty="0">
                <a:effectLst>
                  <a:outerShdw blurRad="38100" dist="38100" dir="2700000" algn="tl">
                    <a:srgbClr val="000000">
                      <a:alpha val="43137"/>
                    </a:srgbClr>
                  </a:outerShdw>
                </a:effectLst>
              </a:rPr>
              <a:t>Comparisons</a:t>
            </a:r>
          </a:p>
        </p:txBody>
      </p:sp>
      <p:grpSp>
        <p:nvGrpSpPr>
          <p:cNvPr id="3" name="Group 2"/>
          <p:cNvGrpSpPr/>
          <p:nvPr/>
        </p:nvGrpSpPr>
        <p:grpSpPr>
          <a:xfrm>
            <a:off x="700354" y="1002976"/>
            <a:ext cx="3429000" cy="2472154"/>
            <a:chOff x="2438400" y="1126175"/>
            <a:chExt cx="3429000" cy="247215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464729"/>
              <a:ext cx="3429000" cy="2133600"/>
            </a:xfrm>
            <a:prstGeom prst="rect">
              <a:avLst/>
            </a:prstGeom>
            <a:ln w="3175">
              <a:solidFill>
                <a:schemeClr val="tx1"/>
              </a:solidFill>
            </a:ln>
            <a:effectLst/>
          </p:spPr>
        </p:pic>
        <p:sp>
          <p:nvSpPr>
            <p:cNvPr id="7" name="Rectangle 6"/>
            <p:cNvSpPr/>
            <p:nvPr/>
          </p:nvSpPr>
          <p:spPr>
            <a:xfrm>
              <a:off x="3061294" y="1126175"/>
              <a:ext cx="2194768" cy="338554"/>
            </a:xfrm>
            <a:prstGeom prst="rect">
              <a:avLst/>
            </a:prstGeom>
          </p:spPr>
          <p:txBody>
            <a:bodyPr wrap="none">
              <a:spAutoFit/>
            </a:bodyPr>
            <a:lstStyle/>
            <a:p>
              <a:r>
                <a:rPr lang="en-US" sz="1600" b="1" dirty="0">
                  <a:solidFill>
                    <a:prstClr val="black"/>
                  </a:solidFill>
                  <a:cs typeface="Arial" pitchFamily="34" charset="0"/>
                </a:rPr>
                <a:t>BLAST Sequence Search</a:t>
              </a:r>
              <a:endParaRPr lang="en-US" sz="1600" b="1" dirty="0">
                <a:solidFill>
                  <a:prstClr val="black"/>
                </a:solidFill>
              </a:endParaRPr>
            </a:p>
          </p:txBody>
        </p:sp>
      </p:grpSp>
      <p:grpSp>
        <p:nvGrpSpPr>
          <p:cNvPr id="13" name="Group 12"/>
          <p:cNvGrpSpPr/>
          <p:nvPr/>
        </p:nvGrpSpPr>
        <p:grpSpPr>
          <a:xfrm>
            <a:off x="228600" y="3657600"/>
            <a:ext cx="5307409" cy="2667000"/>
            <a:chOff x="407590" y="3810000"/>
            <a:chExt cx="5307409" cy="26670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90" y="4142228"/>
              <a:ext cx="5307409" cy="2334772"/>
            </a:xfrm>
            <a:prstGeom prst="rect">
              <a:avLst/>
            </a:prstGeom>
            <a:ln w="3175">
              <a:solidFill>
                <a:schemeClr val="tx1"/>
              </a:solidFill>
            </a:ln>
            <a:effectLst/>
          </p:spPr>
        </p:pic>
        <p:sp>
          <p:nvSpPr>
            <p:cNvPr id="8" name="Rectangle 7"/>
            <p:cNvSpPr/>
            <p:nvPr/>
          </p:nvSpPr>
          <p:spPr>
            <a:xfrm>
              <a:off x="1890140" y="3810000"/>
              <a:ext cx="2342308" cy="338554"/>
            </a:xfrm>
            <a:prstGeom prst="rect">
              <a:avLst/>
            </a:prstGeom>
          </p:spPr>
          <p:txBody>
            <a:bodyPr wrap="none">
              <a:spAutoFit/>
            </a:bodyPr>
            <a:lstStyle/>
            <a:p>
              <a:r>
                <a:rPr lang="en-US" sz="1600" b="1" dirty="0">
                  <a:solidFill>
                    <a:prstClr val="black"/>
                  </a:solidFill>
                  <a:cs typeface="Arial" pitchFamily="34" charset="0"/>
                </a:rPr>
                <a:t>Cap3 Sequence Assembly</a:t>
              </a:r>
              <a:endParaRPr lang="en-US" sz="1600" b="1" dirty="0">
                <a:solidFill>
                  <a:prstClr val="black"/>
                </a:solidFill>
              </a:endParaRPr>
            </a:p>
          </p:txBody>
        </p:sp>
      </p:grpSp>
      <p:sp>
        <p:nvSpPr>
          <p:cNvPr id="9" name="Rectangle 8"/>
          <p:cNvSpPr/>
          <p:nvPr/>
        </p:nvSpPr>
        <p:spPr>
          <a:xfrm>
            <a:off x="6675739" y="710612"/>
            <a:ext cx="1936327" cy="584727"/>
          </a:xfrm>
          <a:prstGeom prst="rect">
            <a:avLst/>
          </a:prstGeom>
        </p:spPr>
        <p:txBody>
          <a:bodyPr wrap="none" lIns="91390" tIns="45696" rIns="91390" bIns="45696">
            <a:spAutoFit/>
          </a:bodyPr>
          <a:lstStyle/>
          <a:p>
            <a:pPr algn="ctr"/>
            <a:r>
              <a:rPr lang="en-US" sz="1600" b="1" dirty="0">
                <a:solidFill>
                  <a:prstClr val="black"/>
                </a:solidFill>
                <a:cs typeface="Arial" pitchFamily="34" charset="0"/>
              </a:rPr>
              <a:t>Smith </a:t>
            </a:r>
            <a:r>
              <a:rPr lang="en-US" sz="1600" b="1" dirty="0" smtClean="0">
                <a:solidFill>
                  <a:prstClr val="black"/>
                </a:solidFill>
                <a:cs typeface="Arial" pitchFamily="34" charset="0"/>
              </a:rPr>
              <a:t>Waterman </a:t>
            </a:r>
            <a:endParaRPr lang="en-US" sz="1600" b="1" dirty="0">
              <a:solidFill>
                <a:prstClr val="black"/>
              </a:solidFill>
              <a:cs typeface="Arial" pitchFamily="34" charset="0"/>
            </a:endParaRPr>
          </a:p>
          <a:p>
            <a:pPr algn="ctr"/>
            <a:r>
              <a:rPr lang="en-US" sz="1600" b="1" dirty="0">
                <a:solidFill>
                  <a:prstClr val="black"/>
                </a:solidFill>
                <a:cs typeface="Arial" pitchFamily="34" charset="0"/>
              </a:rPr>
              <a:t>Sequence Alignment</a:t>
            </a:r>
            <a:endParaRPr lang="en-US" sz="1600" b="1" dirty="0">
              <a:solidFill>
                <a:prstClr val="black"/>
              </a:solidFill>
            </a:endParaRPr>
          </a:p>
        </p:txBody>
      </p:sp>
      <p:pic>
        <p:nvPicPr>
          <p:cNvPr id="10" name="Picture 9" descr="D:\academic\phd\Publications\CloudComp09\figures\cap3.png"/>
          <p:cNvPicPr>
            <a:picLocks noChangeAspect="1" noChangeArrowheads="1"/>
          </p:cNvPicPr>
          <p:nvPr/>
        </p:nvPicPr>
        <p:blipFill>
          <a:blip r:embed="rId5" cstate="print"/>
          <a:srcRect/>
          <a:stretch>
            <a:fillRect/>
          </a:stretch>
        </p:blipFill>
        <p:spPr bwMode="auto">
          <a:xfrm>
            <a:off x="6096000" y="4419600"/>
            <a:ext cx="1719648"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362887"/>
            <a:ext cx="31400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00485158"/>
      </p:ext>
    </p:extLst>
  </p:cSld>
  <p:clrMapOvr>
    <a:masterClrMapping/>
  </p:clrMapOvr>
  <mc:AlternateContent xmlns:mc="http://schemas.openxmlformats.org/markup-compatibility/2006" xmlns:p14="http://schemas.microsoft.com/office/powerpoint/2010/main">
    <mc:Choice Requires="p14">
      <p:transition spd="slow" p14:dur="2000" advTm="9174"/>
    </mc:Choice>
    <mc:Fallback xmlns="">
      <p:transition spd="slow" advTm="9174"/>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3" y="2589149"/>
            <a:ext cx="4650903" cy="30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527" y="2586275"/>
            <a:ext cx="4441475"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9911" y="-212737"/>
            <a:ext cx="8229600" cy="1143000"/>
          </a:xfrm>
        </p:spPr>
        <p:txBody>
          <a:bodyPr>
            <a:noAutofit/>
          </a:bodyPr>
          <a:lstStyle/>
          <a:p>
            <a:r>
              <a:rPr lang="en-US" sz="3200" dirty="0" smtClean="0">
                <a:ln w="11430"/>
                <a:effectLst>
                  <a:outerShdw blurRad="38100" dist="38100" dir="2700000" algn="tl">
                    <a:srgbClr val="000000">
                      <a:alpha val="43137"/>
                    </a:srgbClr>
                  </a:outerShdw>
                </a:effectLst>
                <a:latin typeface="Century Gothic" pitchFamily="34" charset="0"/>
              </a:rPr>
              <a:t>Multi </a:t>
            </a:r>
            <a:r>
              <a:rPr lang="en-US" sz="3200" dirty="0">
                <a:ln w="11430"/>
                <a:effectLst>
                  <a:outerShdw blurRad="38100" dist="38100" dir="2700000" algn="tl">
                    <a:srgbClr val="000000">
                      <a:alpha val="43137"/>
                    </a:srgbClr>
                  </a:outerShdw>
                </a:effectLst>
                <a:latin typeface="Century Gothic" pitchFamily="34" charset="0"/>
              </a:rPr>
              <a:t>Dimensional Scaling</a:t>
            </a:r>
          </a:p>
        </p:txBody>
      </p:sp>
      <p:sp>
        <p:nvSpPr>
          <p:cNvPr id="21" name="Rectangle 20"/>
          <p:cNvSpPr/>
          <p:nvPr/>
        </p:nvSpPr>
        <p:spPr>
          <a:xfrm>
            <a:off x="533400" y="5629537"/>
            <a:ext cx="3429000" cy="307728"/>
          </a:xfrm>
          <a:prstGeom prst="rect">
            <a:avLst/>
          </a:prstGeom>
        </p:spPr>
        <p:txBody>
          <a:bodyPr wrap="square" lIns="91390" tIns="45696" rIns="91390" bIns="45696">
            <a:spAutoFit/>
          </a:bodyPr>
          <a:lstStyle/>
          <a:p>
            <a:pPr algn="ctr"/>
            <a:r>
              <a:rPr lang="en-US" sz="1400" b="1" dirty="0">
                <a:solidFill>
                  <a:prstClr val="black"/>
                </a:solidFill>
                <a:cs typeface="Arial" pitchFamily="34" charset="0"/>
              </a:rPr>
              <a:t>Weak Scaling</a:t>
            </a:r>
            <a:endParaRPr lang="en-US" sz="1400" b="1" dirty="0">
              <a:solidFill>
                <a:prstClr val="black"/>
              </a:solidFill>
            </a:endParaRPr>
          </a:p>
        </p:txBody>
      </p:sp>
      <p:sp>
        <p:nvSpPr>
          <p:cNvPr id="22" name="Rectangle 21"/>
          <p:cNvSpPr/>
          <p:nvPr/>
        </p:nvSpPr>
        <p:spPr>
          <a:xfrm>
            <a:off x="5343531" y="5577665"/>
            <a:ext cx="3429000" cy="307728"/>
          </a:xfrm>
          <a:prstGeom prst="rect">
            <a:avLst/>
          </a:prstGeom>
        </p:spPr>
        <p:txBody>
          <a:bodyPr wrap="square" lIns="91390" tIns="45696" rIns="91390" bIns="45696">
            <a:spAutoFit/>
          </a:bodyPr>
          <a:lstStyle/>
          <a:p>
            <a:pPr algn="ctr"/>
            <a:r>
              <a:rPr lang="en-US" sz="1400" b="1" dirty="0">
                <a:solidFill>
                  <a:prstClr val="black"/>
                </a:solidFill>
                <a:cs typeface="Arial" pitchFamily="34" charset="0"/>
              </a:rPr>
              <a:t>Data Size Scaling</a:t>
            </a:r>
            <a:endParaRPr lang="en-US" sz="1400" b="1" dirty="0">
              <a:solidFill>
                <a:prstClr val="black"/>
              </a:solidFill>
            </a:endParaRPr>
          </a:p>
        </p:txBody>
      </p:sp>
      <p:sp>
        <p:nvSpPr>
          <p:cNvPr id="27" name="Rounded Rectangular Callout 26"/>
          <p:cNvSpPr/>
          <p:nvPr/>
        </p:nvSpPr>
        <p:spPr>
          <a:xfrm>
            <a:off x="5160089" y="4343400"/>
            <a:ext cx="3493413" cy="439387"/>
          </a:xfrm>
          <a:prstGeom prst="wedgeRoundRectCallout">
            <a:avLst>
              <a:gd name="adj1" fmla="val -25674"/>
              <a:gd name="adj2" fmla="val -128239"/>
              <a:gd name="adj3" fmla="val 16667"/>
            </a:avLst>
          </a:prstGeom>
        </p:spPr>
        <p:style>
          <a:lnRef idx="1">
            <a:schemeClr val="accent3"/>
          </a:lnRef>
          <a:fillRef idx="2">
            <a:schemeClr val="accent3"/>
          </a:fillRef>
          <a:effectRef idx="1">
            <a:schemeClr val="accent3"/>
          </a:effectRef>
          <a:fontRef idx="minor">
            <a:schemeClr val="dk1"/>
          </a:fontRef>
        </p:style>
        <p:txBody>
          <a:bodyPr lIns="91390" tIns="45696" rIns="91390" bIns="45696" rtlCol="0" anchor="ctr"/>
          <a:lstStyle/>
          <a:p>
            <a:pPr algn="ctr"/>
            <a:r>
              <a:rPr lang="en-US" sz="1600" b="1" dirty="0">
                <a:solidFill>
                  <a:prstClr val="black"/>
                </a:solidFill>
              </a:rPr>
              <a:t>Performance adjusted for sequential performance difference</a:t>
            </a:r>
          </a:p>
        </p:txBody>
      </p:sp>
      <p:grpSp>
        <p:nvGrpSpPr>
          <p:cNvPr id="19" name="Group 18"/>
          <p:cNvGrpSpPr/>
          <p:nvPr/>
        </p:nvGrpSpPr>
        <p:grpSpPr>
          <a:xfrm>
            <a:off x="3483789" y="868479"/>
            <a:ext cx="2057400" cy="838200"/>
            <a:chOff x="1066800" y="4267200"/>
            <a:chExt cx="2057400" cy="838200"/>
          </a:xfrm>
        </p:grpSpPr>
        <p:sp>
          <p:nvSpPr>
            <p:cNvPr id="20" name="Rectangle 19"/>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X: </a:t>
              </a:r>
              <a:r>
                <a:rPr lang="en-US" b="1" dirty="0" smtClean="0">
                  <a:solidFill>
                    <a:prstClr val="white"/>
                  </a:solidFill>
                </a:rPr>
                <a:t>Calculate </a:t>
              </a:r>
              <a:r>
                <a:rPr lang="en-US" b="1" dirty="0" err="1" smtClean="0">
                  <a:solidFill>
                    <a:prstClr val="white"/>
                  </a:solidFill>
                </a:rPr>
                <a:t>invV</a:t>
              </a:r>
              <a:r>
                <a:rPr lang="en-US" b="1" dirty="0" smtClean="0">
                  <a:solidFill>
                    <a:prstClr val="white"/>
                  </a:solidFill>
                </a:rPr>
                <a:t> (BX)</a:t>
              </a:r>
              <a:endParaRPr lang="en-US" b="1" dirty="0">
                <a:solidFill>
                  <a:prstClr val="white"/>
                </a:solidFill>
              </a:endParaRPr>
            </a:p>
          </p:txBody>
        </p:sp>
        <p:sp>
          <p:nvSpPr>
            <p:cNvPr id="23" name="Rectangle 22"/>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24" name="Rectangle 23"/>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25" name="Rectangle 24"/>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26" name="Right Arrow 25"/>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grpSp>
        <p:nvGrpSpPr>
          <p:cNvPr id="29" name="Group 28"/>
          <p:cNvGrpSpPr/>
          <p:nvPr/>
        </p:nvGrpSpPr>
        <p:grpSpPr>
          <a:xfrm>
            <a:off x="969189" y="868479"/>
            <a:ext cx="2057400" cy="838200"/>
            <a:chOff x="1066800" y="4267200"/>
            <a:chExt cx="2057400" cy="838200"/>
          </a:xfrm>
        </p:grpSpPr>
        <p:sp>
          <p:nvSpPr>
            <p:cNvPr id="30" name="Rectangle 29"/>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BC: </a:t>
              </a:r>
              <a:r>
                <a:rPr lang="en-US" b="1" dirty="0" smtClean="0">
                  <a:solidFill>
                    <a:prstClr val="white"/>
                  </a:solidFill>
                </a:rPr>
                <a:t>Calculate BX </a:t>
              </a:r>
              <a:endParaRPr lang="en-US" b="1" dirty="0">
                <a:solidFill>
                  <a:prstClr val="white"/>
                </a:solidFill>
              </a:endParaRPr>
            </a:p>
          </p:txBody>
        </p:sp>
        <p:sp>
          <p:nvSpPr>
            <p:cNvPr id="31" name="Rectangle 30"/>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32" name="Rectangle 31"/>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33" name="Rectangle 32"/>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34" name="Right Arrow 33"/>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5" name="Right Arrow 34"/>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grpSp>
        <p:nvGrpSpPr>
          <p:cNvPr id="36" name="Group 35"/>
          <p:cNvGrpSpPr/>
          <p:nvPr/>
        </p:nvGrpSpPr>
        <p:grpSpPr>
          <a:xfrm>
            <a:off x="5998389" y="868479"/>
            <a:ext cx="2057400" cy="838200"/>
            <a:chOff x="1066800" y="4267200"/>
            <a:chExt cx="2057400" cy="838200"/>
          </a:xfrm>
        </p:grpSpPr>
        <p:sp>
          <p:nvSpPr>
            <p:cNvPr id="37" name="Rectangle 36"/>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prstClr val="white"/>
                  </a:solidFill>
                </a:rPr>
                <a:t>Calculate </a:t>
              </a:r>
              <a:r>
                <a:rPr lang="en-US" b="1" dirty="0" smtClean="0">
                  <a:solidFill>
                    <a:srgbClr val="FF0000"/>
                  </a:solidFill>
                </a:rPr>
                <a:t>Stress</a:t>
              </a:r>
              <a:endParaRPr lang="en-US" b="1" dirty="0">
                <a:solidFill>
                  <a:srgbClr val="FF0000"/>
                </a:solidFill>
              </a:endParaRPr>
            </a:p>
          </p:txBody>
        </p:sp>
        <p:sp>
          <p:nvSpPr>
            <p:cNvPr id="38" name="Rectangle 37"/>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39" name="Rectangle 38"/>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40" name="Rectangle 39"/>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41" name="Right Arrow 40"/>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42" name="Right Arrow 41"/>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sp>
        <p:nvSpPr>
          <p:cNvPr id="43" name="Right Arrow 42"/>
          <p:cNvSpPr/>
          <p:nvPr/>
        </p:nvSpPr>
        <p:spPr>
          <a:xfrm>
            <a:off x="2993934" y="1173279"/>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91390" tIns="45696" rIns="91390" bIns="45696" rtlCol="0" anchor="ctr"/>
          <a:lstStyle/>
          <a:p>
            <a:pPr algn="ctr"/>
            <a:endParaRPr lang="en-US">
              <a:solidFill>
                <a:prstClr val="white"/>
              </a:solidFill>
            </a:endParaRPr>
          </a:p>
        </p:txBody>
      </p:sp>
      <p:sp>
        <p:nvSpPr>
          <p:cNvPr id="44" name="Right Arrow 43"/>
          <p:cNvSpPr/>
          <p:nvPr/>
        </p:nvSpPr>
        <p:spPr>
          <a:xfrm>
            <a:off x="5508534" y="1173279"/>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91390" tIns="45696" rIns="91390" bIns="45696" rtlCol="0" anchor="ctr"/>
          <a:lstStyle/>
          <a:p>
            <a:pPr algn="ctr"/>
            <a:endParaRPr lang="en-US">
              <a:solidFill>
                <a:prstClr val="white"/>
              </a:solidFill>
            </a:endParaRPr>
          </a:p>
        </p:txBody>
      </p:sp>
      <p:cxnSp>
        <p:nvCxnSpPr>
          <p:cNvPr id="45" name="Elbow Connector 44"/>
          <p:cNvCxnSpPr>
            <a:stCxn id="37" idx="3"/>
            <a:endCxn id="30" idx="1"/>
          </p:cNvCxnSpPr>
          <p:nvPr/>
        </p:nvCxnSpPr>
        <p:spPr>
          <a:xfrm flipH="1">
            <a:off x="969189" y="1287579"/>
            <a:ext cx="7086600" cy="12700"/>
          </a:xfrm>
          <a:prstGeom prst="bentConnector5">
            <a:avLst>
              <a:gd name="adj1" fmla="val -7527"/>
              <a:gd name="adj2" fmla="val 8357142"/>
              <a:gd name="adj3" fmla="val 10553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950307" y="2071055"/>
            <a:ext cx="1209782" cy="307728"/>
          </a:xfrm>
          <a:prstGeom prst="rect">
            <a:avLst/>
          </a:prstGeom>
          <a:noFill/>
        </p:spPr>
        <p:txBody>
          <a:bodyPr wrap="none" lIns="91390" tIns="45696" rIns="91390" bIns="45696" rtlCol="0">
            <a:spAutoFit/>
          </a:bodyPr>
          <a:lstStyle/>
          <a:p>
            <a:r>
              <a:rPr lang="en-US" sz="1400" b="1" dirty="0">
                <a:solidFill>
                  <a:prstClr val="black"/>
                </a:solidFill>
              </a:rPr>
              <a:t>New Iteration</a:t>
            </a:r>
          </a:p>
        </p:txBody>
      </p:sp>
      <p:sp>
        <p:nvSpPr>
          <p:cNvPr id="48" name="TextBox 47"/>
          <p:cNvSpPr txBox="1"/>
          <p:nvPr/>
        </p:nvSpPr>
        <p:spPr>
          <a:xfrm>
            <a:off x="-16821" y="5853333"/>
            <a:ext cx="8956104" cy="523172"/>
          </a:xfrm>
          <a:prstGeom prst="rect">
            <a:avLst/>
          </a:prstGeom>
          <a:noFill/>
        </p:spPr>
        <p:txBody>
          <a:bodyPr wrap="square" lIns="91390" tIns="45696" rIns="91390" bIns="45696" rtlCol="0">
            <a:spAutoFit/>
          </a:bodyPr>
          <a:lstStyle/>
          <a:p>
            <a:r>
              <a:rPr lang="en-US" sz="1400" dirty="0">
                <a:solidFill>
                  <a:prstClr val="black"/>
                </a:solidFill>
              </a:rPr>
              <a:t>Scalable Parallel Scientific Computing Using Twister4Azure. </a:t>
            </a:r>
            <a:r>
              <a:rPr lang="en-US" sz="1400" dirty="0" err="1">
                <a:solidFill>
                  <a:prstClr val="black"/>
                </a:solidFill>
              </a:rPr>
              <a:t>Thilina</a:t>
            </a:r>
            <a:r>
              <a:rPr lang="en-US" sz="1400" dirty="0">
                <a:solidFill>
                  <a:prstClr val="black"/>
                </a:solidFill>
              </a:rPr>
              <a:t> </a:t>
            </a:r>
            <a:r>
              <a:rPr lang="en-US" sz="1400" dirty="0" err="1">
                <a:solidFill>
                  <a:prstClr val="black"/>
                </a:solidFill>
              </a:rPr>
              <a:t>Gunarathne</a:t>
            </a:r>
            <a:r>
              <a:rPr lang="en-US" sz="1400" dirty="0">
                <a:solidFill>
                  <a:prstClr val="black"/>
                </a:solidFill>
              </a:rPr>
              <a:t>, </a:t>
            </a:r>
            <a:r>
              <a:rPr lang="en-US" sz="1400" dirty="0" err="1">
                <a:solidFill>
                  <a:prstClr val="black"/>
                </a:solidFill>
              </a:rPr>
              <a:t>BingJing</a:t>
            </a:r>
            <a:r>
              <a:rPr lang="en-US" sz="1400" dirty="0">
                <a:solidFill>
                  <a:prstClr val="black"/>
                </a:solidFill>
              </a:rPr>
              <a:t> </a:t>
            </a:r>
            <a:r>
              <a:rPr lang="en-US" sz="1400" dirty="0" err="1">
                <a:solidFill>
                  <a:prstClr val="black"/>
                </a:solidFill>
              </a:rPr>
              <a:t>Zang</a:t>
            </a:r>
            <a:r>
              <a:rPr lang="en-US" sz="1400" dirty="0">
                <a:solidFill>
                  <a:prstClr val="black"/>
                </a:solidFill>
              </a:rPr>
              <a:t>, </a:t>
            </a:r>
            <a:r>
              <a:rPr lang="en-US" sz="1400" dirty="0" err="1">
                <a:solidFill>
                  <a:prstClr val="black"/>
                </a:solidFill>
              </a:rPr>
              <a:t>Tak</a:t>
            </a:r>
            <a:r>
              <a:rPr lang="en-US" sz="1400" dirty="0">
                <a:solidFill>
                  <a:prstClr val="black"/>
                </a:solidFill>
              </a:rPr>
              <a:t>-Lon Wu and Judy </a:t>
            </a:r>
            <a:r>
              <a:rPr lang="en-US" sz="1400" dirty="0" err="1">
                <a:solidFill>
                  <a:prstClr val="black"/>
                </a:solidFill>
              </a:rPr>
              <a:t>Qiu</a:t>
            </a:r>
            <a:r>
              <a:rPr lang="en-US" sz="1400" dirty="0">
                <a:solidFill>
                  <a:prstClr val="black"/>
                </a:solidFill>
              </a:rPr>
              <a:t>. Submitted to Journal of Future Generation Computer Systems. (Invited as one of the best 6 papers of UCC 2011)</a:t>
            </a:r>
          </a:p>
        </p:txBody>
      </p:sp>
    </p:spTree>
    <p:custDataLst>
      <p:tags r:id="rId1"/>
    </p:custDataLst>
    <p:extLst>
      <p:ext uri="{BB962C8B-B14F-4D97-AF65-F5344CB8AC3E}">
        <p14:creationId xmlns:p14="http://schemas.microsoft.com/office/powerpoint/2010/main" val="2636723692"/>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dirty="0" smtClean="0"/>
              <a:t>Areas of Importance</a:t>
            </a:r>
            <a:endParaRPr lang="en-US" dirty="0"/>
          </a:p>
        </p:txBody>
      </p:sp>
      <p:sp>
        <p:nvSpPr>
          <p:cNvPr id="4" name="Content Placeholder 3"/>
          <p:cNvSpPr>
            <a:spLocks noGrp="1"/>
          </p:cNvSpPr>
          <p:nvPr>
            <p:ph idx="1"/>
          </p:nvPr>
        </p:nvSpPr>
        <p:spPr>
          <a:xfrm>
            <a:off x="0" y="937260"/>
            <a:ext cx="9144000" cy="4525963"/>
          </a:xfrm>
        </p:spPr>
        <p:txBody>
          <a:bodyPr/>
          <a:lstStyle/>
          <a:p>
            <a:r>
              <a:rPr lang="en-US" sz="2400" b="1" dirty="0" smtClean="0"/>
              <a:t>Economic Imperative: </a:t>
            </a:r>
            <a:r>
              <a:rPr lang="en-US" sz="2400" dirty="0" smtClean="0"/>
              <a:t>There are a lot of data and a lot of jobs</a:t>
            </a:r>
          </a:p>
          <a:p>
            <a:r>
              <a:rPr lang="en-US" sz="2400" b="1" dirty="0" smtClean="0"/>
              <a:t>Computing Model: </a:t>
            </a:r>
            <a:r>
              <a:rPr lang="en-US" sz="2400" dirty="0" smtClean="0"/>
              <a:t>Industry adopted clouds which are attractive for data analytics</a:t>
            </a:r>
          </a:p>
          <a:p>
            <a:r>
              <a:rPr lang="en-US" sz="2400" b="1" dirty="0" smtClean="0"/>
              <a:t>Research Model: </a:t>
            </a:r>
            <a:r>
              <a:rPr lang="en-US" sz="2400" dirty="0" smtClean="0"/>
              <a:t>4</a:t>
            </a:r>
            <a:r>
              <a:rPr lang="en-US" sz="2400" baseline="30000" dirty="0" smtClean="0"/>
              <a:t>th</a:t>
            </a:r>
            <a:r>
              <a:rPr lang="en-US" sz="2400" dirty="0" smtClean="0"/>
              <a:t> Paradigm; From Theory to Data driven science?</a:t>
            </a:r>
          </a:p>
          <a:p>
            <a:r>
              <a:rPr lang="en-US" sz="2400" b="1" dirty="0" smtClean="0"/>
              <a:t>Confusion in a new-old field: </a:t>
            </a:r>
            <a:r>
              <a:rPr lang="en-US" sz="2400" dirty="0" smtClean="0"/>
              <a:t>lack of consensus academically in several aspects from storage to algorithms, to processing and education</a:t>
            </a:r>
          </a:p>
          <a:p>
            <a:r>
              <a:rPr lang="en-US" sz="2400" dirty="0" smtClean="0"/>
              <a:t>Progress in </a:t>
            </a:r>
            <a:r>
              <a:rPr lang="en-US" sz="2400" b="1" dirty="0" smtClean="0"/>
              <a:t>Data Intensive Programming Models</a:t>
            </a:r>
          </a:p>
          <a:p>
            <a:r>
              <a:rPr lang="en-US" sz="2400" dirty="0"/>
              <a:t>Progress in </a:t>
            </a:r>
            <a:r>
              <a:rPr lang="en-US" sz="2400" b="1" dirty="0"/>
              <a:t>Academic </a:t>
            </a:r>
            <a:r>
              <a:rPr lang="en-US" sz="2400" b="1" dirty="0" smtClean="0"/>
              <a:t>(</a:t>
            </a:r>
            <a:r>
              <a:rPr lang="en-US" sz="2400" b="1" smtClean="0"/>
              <a:t>open source) clouds</a:t>
            </a:r>
            <a:endParaRPr lang="en-US" sz="2400" b="1" dirty="0"/>
          </a:p>
          <a:p>
            <a:r>
              <a:rPr lang="en-US" sz="2400" dirty="0" smtClean="0"/>
              <a:t>Progress in scalable robust </a:t>
            </a:r>
            <a:r>
              <a:rPr lang="en-US" sz="2400" b="1" dirty="0" smtClean="0"/>
              <a:t>Algorithms</a:t>
            </a:r>
            <a:r>
              <a:rPr lang="en-US" sz="2400" dirty="0" smtClean="0"/>
              <a:t>: new data need better algorithms?</a:t>
            </a:r>
          </a:p>
          <a:p>
            <a:r>
              <a:rPr lang="en-US" sz="2400" dirty="0" smtClean="0"/>
              <a:t>Progress in </a:t>
            </a:r>
            <a:r>
              <a:rPr lang="en-US" sz="2400" b="1" dirty="0" smtClean="0"/>
              <a:t>Data Science Education</a:t>
            </a:r>
            <a:r>
              <a:rPr lang="en-US" sz="2400" dirty="0" smtClean="0"/>
              <a:t>: opportunities at universities</a:t>
            </a:r>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4</a:t>
            </a:fld>
            <a:endParaRPr lang="en-US"/>
          </a:p>
        </p:txBody>
      </p:sp>
    </p:spTree>
    <p:extLst>
      <p:ext uri="{BB962C8B-B14F-4D97-AF65-F5344CB8AC3E}">
        <p14:creationId xmlns:p14="http://schemas.microsoft.com/office/powerpoint/2010/main" val="1375453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61" y="5334000"/>
            <a:ext cx="8534400" cy="646331"/>
          </a:xfrm>
          <a:prstGeom prst="rect">
            <a:avLst/>
          </a:prstGeom>
          <a:noFill/>
        </p:spPr>
        <p:txBody>
          <a:bodyPr wrap="square" rtlCol="0">
            <a:spAutoFit/>
          </a:bodyPr>
          <a:lstStyle/>
          <a:p>
            <a:r>
              <a:rPr lang="en-US" dirty="0" smtClean="0"/>
              <a:t>Hadoop adjusted for Azure: Hadoop </a:t>
            </a:r>
            <a:r>
              <a:rPr lang="en-US" dirty="0" err="1" smtClean="0"/>
              <a:t>KMeans</a:t>
            </a:r>
            <a:r>
              <a:rPr lang="en-US" dirty="0" smtClean="0"/>
              <a:t> run time adjusted for the performance  difference of </a:t>
            </a:r>
            <a:r>
              <a:rPr lang="en-US" dirty="0" err="1" smtClean="0"/>
              <a:t>iDataplex</a:t>
            </a:r>
            <a:r>
              <a:rPr lang="en-US" dirty="0" smtClean="0"/>
              <a:t> </a:t>
            </a:r>
            <a:r>
              <a:rPr lang="en-US" dirty="0" err="1" smtClean="0"/>
              <a:t>vs</a:t>
            </a:r>
            <a:r>
              <a:rPr lang="en-US" dirty="0" smtClean="0"/>
              <a:t> Azure</a:t>
            </a:r>
          </a:p>
        </p:txBody>
      </p:sp>
      <p:graphicFrame>
        <p:nvGraphicFramePr>
          <p:cNvPr id="6" name="Chart 5"/>
          <p:cNvGraphicFramePr>
            <a:graphicFrameLocks/>
          </p:cNvGraphicFramePr>
          <p:nvPr>
            <p:extLst>
              <p:ext uri="{D42A27DB-BD31-4B8C-83A1-F6EECF244321}">
                <p14:modId xmlns:p14="http://schemas.microsoft.com/office/powerpoint/2010/main" val="2766624947"/>
              </p:ext>
            </p:extLst>
          </p:nvPr>
        </p:nvGraphicFramePr>
        <p:xfrm>
          <a:off x="990600" y="351472"/>
          <a:ext cx="75438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274638"/>
            <a:ext cx="8229600" cy="639762"/>
          </a:xfrm>
        </p:spPr>
        <p:txBody>
          <a:bodyPr/>
          <a:lstStyle/>
          <a:p>
            <a:r>
              <a:rPr lang="en-US" dirty="0" err="1" smtClean="0"/>
              <a:t>Kmeans</a:t>
            </a:r>
            <a:endParaRPr lang="en-US" dirty="0"/>
          </a:p>
        </p:txBody>
      </p:sp>
    </p:spTree>
    <p:extLst>
      <p:ext uri="{BB962C8B-B14F-4D97-AF65-F5344CB8AC3E}">
        <p14:creationId xmlns:p14="http://schemas.microsoft.com/office/powerpoint/2010/main" val="1809693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Kmeans</a:t>
            </a:r>
            <a:r>
              <a:rPr lang="en-US" dirty="0" smtClean="0"/>
              <a:t> Strong Scaling </a:t>
            </a:r>
            <a:br>
              <a:rPr lang="en-US" dirty="0" smtClean="0"/>
            </a:br>
            <a:r>
              <a:rPr lang="en-US" dirty="0" smtClean="0"/>
              <a:t>(with </a:t>
            </a:r>
            <a:r>
              <a:rPr lang="en-US" dirty="0" err="1" smtClean="0"/>
              <a:t>Hadoop</a:t>
            </a:r>
            <a:r>
              <a:rPr lang="en-US" dirty="0" smtClean="0"/>
              <a:t> Adjusted)</a:t>
            </a:r>
            <a:endParaRPr lang="en-US" dirty="0"/>
          </a:p>
        </p:txBody>
      </p:sp>
      <p:sp>
        <p:nvSpPr>
          <p:cNvPr id="6" name="TextBox 5"/>
          <p:cNvSpPr txBox="1"/>
          <p:nvPr/>
        </p:nvSpPr>
        <p:spPr>
          <a:xfrm>
            <a:off x="381000" y="4953000"/>
            <a:ext cx="7445436" cy="923330"/>
          </a:xfrm>
          <a:prstGeom prst="rect">
            <a:avLst/>
          </a:prstGeom>
          <a:noFill/>
        </p:spPr>
        <p:txBody>
          <a:bodyPr wrap="none" rtlCol="0">
            <a:spAutoFit/>
          </a:bodyPr>
          <a:lstStyle/>
          <a:p>
            <a:r>
              <a:rPr lang="en-US" dirty="0" smtClean="0"/>
              <a:t>128 Million data points. 500 Centroids (clusters). 20 Dimensions. 10 iterations</a:t>
            </a:r>
          </a:p>
          <a:p>
            <a:r>
              <a:rPr lang="en-US" dirty="0" smtClean="0"/>
              <a:t>Parallel efficiency relative to the 32 core run time.</a:t>
            </a:r>
          </a:p>
          <a:p>
            <a:r>
              <a:rPr lang="en-US" dirty="0" smtClean="0"/>
              <a:t>Note Hadoop slower by factor of 2</a:t>
            </a:r>
            <a:endParaRPr lang="en-US" dirty="0"/>
          </a:p>
        </p:txBody>
      </p:sp>
      <p:graphicFrame>
        <p:nvGraphicFramePr>
          <p:cNvPr id="7" name="Chart 6"/>
          <p:cNvGraphicFramePr>
            <a:graphicFrameLocks/>
          </p:cNvGraphicFramePr>
          <p:nvPr>
            <p:extLst/>
          </p:nvPr>
        </p:nvGraphicFramePr>
        <p:xfrm>
          <a:off x="685800" y="1563469"/>
          <a:ext cx="769239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98827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59"/>
            <a:ext cx="8229600" cy="792162"/>
          </a:xfrm>
        </p:spPr>
        <p:txBody>
          <a:bodyPr>
            <a:normAutofit/>
          </a:bodyPr>
          <a:lstStyle/>
          <a:p>
            <a:r>
              <a:rPr lang="en-US" dirty="0" err="1" smtClean="0"/>
              <a:t>Kmeans</a:t>
            </a:r>
            <a:r>
              <a:rPr lang="en-US" dirty="0" smtClean="0"/>
              <a:t> Clustering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717300572"/>
              </p:ext>
            </p:extLst>
          </p:nvPr>
        </p:nvGraphicFramePr>
        <p:xfrm>
          <a:off x="669131" y="685800"/>
          <a:ext cx="7805737" cy="46101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3434" y="5257800"/>
            <a:ext cx="8910566" cy="1015663"/>
          </a:xfrm>
          <a:prstGeom prst="rect">
            <a:avLst/>
          </a:prstGeom>
          <a:noFill/>
        </p:spPr>
        <p:txBody>
          <a:bodyPr wrap="square" rtlCol="0">
            <a:spAutoFit/>
          </a:bodyPr>
          <a:lstStyle/>
          <a:p>
            <a:r>
              <a:rPr lang="en-US" sz="1600" dirty="0" smtClean="0"/>
              <a:t>This shows that the communication and synchronization overheads between iterations are very small (less than one second, which is the lowest measured unit for this graph). </a:t>
            </a:r>
          </a:p>
          <a:p>
            <a:r>
              <a:rPr lang="en-US" sz="1400" dirty="0" smtClean="0"/>
              <a:t>128 Million data points(19GB), 500 centroids (78KB), 20 dimensions</a:t>
            </a:r>
          </a:p>
          <a:p>
            <a:r>
              <a:rPr lang="en-US" sz="1400" dirty="0" smtClean="0"/>
              <a:t>10 iterations, 256 cores, 256 map tasks per iteration</a:t>
            </a:r>
            <a:endParaRPr lang="en-US" sz="1400" dirty="0"/>
          </a:p>
        </p:txBody>
      </p:sp>
    </p:spTree>
    <p:extLst>
      <p:ext uri="{BB962C8B-B14F-4D97-AF65-F5344CB8AC3E}">
        <p14:creationId xmlns:p14="http://schemas.microsoft.com/office/powerpoint/2010/main" val="21937697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FutureGrid Technology</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43</a:t>
            </a:fld>
            <a:endParaRPr lang="en-US"/>
          </a:p>
        </p:txBody>
      </p:sp>
    </p:spTree>
    <p:extLst>
      <p:ext uri="{BB962C8B-B14F-4D97-AF65-F5344CB8AC3E}">
        <p14:creationId xmlns:p14="http://schemas.microsoft.com/office/powerpoint/2010/main" val="39461959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162800" cy="914400"/>
          </a:xfrm>
        </p:spPr>
        <p:txBody>
          <a:bodyPr>
            <a:normAutofit fontScale="90000"/>
          </a:bodyPr>
          <a:lstStyle/>
          <a:p>
            <a:r>
              <a:rPr lang="en-US" b="1" dirty="0" smtClean="0"/>
              <a:t>FutureGrid Testbed as a Service</a:t>
            </a:r>
            <a:endParaRPr lang="en-US" b="1" dirty="0"/>
          </a:p>
        </p:txBody>
      </p:sp>
      <p:sp>
        <p:nvSpPr>
          <p:cNvPr id="3" name="Content Placeholder 2"/>
          <p:cNvSpPr>
            <a:spLocks noGrp="1"/>
          </p:cNvSpPr>
          <p:nvPr>
            <p:ph idx="1"/>
          </p:nvPr>
        </p:nvSpPr>
        <p:spPr>
          <a:xfrm>
            <a:off x="0" y="609600"/>
            <a:ext cx="9144000" cy="5410200"/>
          </a:xfrm>
        </p:spPr>
        <p:txBody>
          <a:bodyPr>
            <a:noAutofit/>
          </a:bodyPr>
          <a:lstStyle/>
          <a:p>
            <a:r>
              <a:rPr lang="en-US" sz="2400" dirty="0" smtClean="0">
                <a:cs typeface="Times New Roman" pitchFamily="18" charset="0"/>
              </a:rPr>
              <a:t>FutureGrid is part of </a:t>
            </a:r>
            <a:r>
              <a:rPr lang="en-US" sz="2400" dirty="0" smtClean="0">
                <a:solidFill>
                  <a:srgbClr val="FF0000"/>
                </a:solidFill>
                <a:cs typeface="Times New Roman" pitchFamily="18" charset="0"/>
              </a:rPr>
              <a:t>XSEDE</a:t>
            </a:r>
            <a:r>
              <a:rPr lang="en-US" sz="2400" dirty="0" smtClean="0">
                <a:cs typeface="Times New Roman" pitchFamily="18" charset="0"/>
              </a:rPr>
              <a:t> set up as a </a:t>
            </a:r>
            <a:r>
              <a:rPr lang="en-US" sz="2400" dirty="0" smtClean="0">
                <a:solidFill>
                  <a:srgbClr val="FF0000"/>
                </a:solidFill>
                <a:cs typeface="Times New Roman" pitchFamily="18" charset="0"/>
              </a:rPr>
              <a:t>testbed </a:t>
            </a:r>
            <a:r>
              <a:rPr lang="en-US" sz="2400" dirty="0" smtClean="0">
                <a:cs typeface="Times New Roman" pitchFamily="18" charset="0"/>
              </a:rPr>
              <a:t>with cloud focus</a:t>
            </a:r>
          </a:p>
          <a:p>
            <a:r>
              <a:rPr lang="en-US" sz="2400" dirty="0" smtClean="0"/>
              <a:t>Operational since Summer 2010 (i.e. now in third year of use)</a:t>
            </a:r>
          </a:p>
          <a:p>
            <a:r>
              <a:rPr lang="en-US" sz="2400" dirty="0" smtClean="0">
                <a:cs typeface="Times New Roman" pitchFamily="18" charset="0"/>
              </a:rPr>
              <a:t>The FutureGrid testbed provides to its users:</a:t>
            </a:r>
          </a:p>
          <a:p>
            <a:pPr lvl="1"/>
            <a:r>
              <a:rPr lang="en-US" sz="2400" dirty="0" smtClean="0"/>
              <a:t>Support of </a:t>
            </a:r>
            <a:r>
              <a:rPr lang="en-US" sz="2400" dirty="0" smtClean="0">
                <a:solidFill>
                  <a:srgbClr val="FF0000"/>
                </a:solidFill>
              </a:rPr>
              <a:t>Computer </a:t>
            </a:r>
            <a:r>
              <a:rPr lang="en-US" sz="2400" dirty="0">
                <a:solidFill>
                  <a:srgbClr val="FF0000"/>
                </a:solidFill>
              </a:rPr>
              <a:t>Science </a:t>
            </a:r>
            <a:r>
              <a:rPr lang="en-US" sz="2400" dirty="0"/>
              <a:t>and </a:t>
            </a:r>
            <a:r>
              <a:rPr lang="en-US" sz="2400" dirty="0">
                <a:solidFill>
                  <a:srgbClr val="FF0000"/>
                </a:solidFill>
              </a:rPr>
              <a:t>Computational Science </a:t>
            </a:r>
            <a:r>
              <a:rPr lang="en-US" sz="2400" dirty="0"/>
              <a:t>research </a:t>
            </a:r>
            <a:endParaRPr lang="en-US" sz="2400" dirty="0" smtClean="0"/>
          </a:p>
          <a:p>
            <a:pPr lvl="1"/>
            <a:r>
              <a:rPr lang="en-US" sz="2400" dirty="0" smtClean="0">
                <a:cs typeface="Times New Roman" pitchFamily="18" charset="0"/>
              </a:rPr>
              <a:t>A flexible development and testing platform for middleware and application users looking at </a:t>
            </a:r>
            <a:r>
              <a:rPr lang="en-US" sz="2400" dirty="0" smtClean="0">
                <a:solidFill>
                  <a:srgbClr val="FF0000"/>
                </a:solidFill>
                <a:cs typeface="Times New Roman" pitchFamily="18" charset="0"/>
              </a:rPr>
              <a:t>interoperability</a:t>
            </a:r>
            <a:r>
              <a:rPr lang="en-US" sz="2400" dirty="0" smtClean="0">
                <a:cs typeface="Times New Roman" pitchFamily="18" charset="0"/>
              </a:rPr>
              <a:t>, </a:t>
            </a:r>
            <a:r>
              <a:rPr lang="en-US" sz="2400" dirty="0" smtClean="0">
                <a:solidFill>
                  <a:srgbClr val="FF0000"/>
                </a:solidFill>
                <a:cs typeface="Times New Roman" pitchFamily="18" charset="0"/>
              </a:rPr>
              <a:t>functionality</a:t>
            </a:r>
            <a:r>
              <a:rPr lang="en-US" sz="2400" dirty="0" smtClean="0">
                <a:cs typeface="Times New Roman" pitchFamily="18" charset="0"/>
              </a:rPr>
              <a:t>, </a:t>
            </a:r>
            <a:r>
              <a:rPr lang="en-US" sz="2400" dirty="0" smtClean="0">
                <a:solidFill>
                  <a:srgbClr val="FF0000"/>
                </a:solidFill>
                <a:cs typeface="Times New Roman" pitchFamily="18" charset="0"/>
              </a:rPr>
              <a:t>performance</a:t>
            </a:r>
            <a:r>
              <a:rPr lang="en-US" sz="2400" dirty="0" smtClean="0">
                <a:cs typeface="Times New Roman" pitchFamily="18" charset="0"/>
              </a:rPr>
              <a:t> or </a:t>
            </a:r>
            <a:r>
              <a:rPr lang="en-US" sz="2400" dirty="0" smtClean="0">
                <a:solidFill>
                  <a:srgbClr val="FF0000"/>
                </a:solidFill>
                <a:cs typeface="Times New Roman" pitchFamily="18" charset="0"/>
              </a:rPr>
              <a:t>evaluation</a:t>
            </a:r>
          </a:p>
          <a:p>
            <a:pPr lvl="1"/>
            <a:r>
              <a:rPr lang="en-US" sz="2400" dirty="0">
                <a:cs typeface="Times New Roman" pitchFamily="18" charset="0"/>
              </a:rPr>
              <a:t>FutureGrid is </a:t>
            </a:r>
            <a:r>
              <a:rPr lang="en-US" sz="2400" dirty="0">
                <a:solidFill>
                  <a:srgbClr val="FF0000"/>
                </a:solidFill>
                <a:cs typeface="Times New Roman" pitchFamily="18" charset="0"/>
              </a:rPr>
              <a:t>user-customizable</a:t>
            </a:r>
            <a:r>
              <a:rPr lang="en-US" sz="2400" dirty="0">
                <a:cs typeface="Times New Roman" pitchFamily="18" charset="0"/>
              </a:rPr>
              <a:t>, </a:t>
            </a:r>
            <a:r>
              <a:rPr lang="en-US" sz="2400" dirty="0">
                <a:solidFill>
                  <a:srgbClr val="FF0000"/>
                </a:solidFill>
                <a:cs typeface="Times New Roman" pitchFamily="18" charset="0"/>
              </a:rPr>
              <a:t>accessed interactively </a:t>
            </a:r>
            <a:r>
              <a:rPr lang="en-US" sz="2400" dirty="0">
                <a:cs typeface="Times New Roman" pitchFamily="18" charset="0"/>
              </a:rPr>
              <a:t>and supports </a:t>
            </a:r>
            <a:r>
              <a:rPr lang="en-US" sz="2400" dirty="0">
                <a:solidFill>
                  <a:srgbClr val="FF0000"/>
                </a:solidFill>
                <a:cs typeface="Times New Roman" pitchFamily="18" charset="0"/>
              </a:rPr>
              <a:t>Grid</a:t>
            </a:r>
            <a:r>
              <a:rPr lang="en-US" sz="2400" dirty="0">
                <a:cs typeface="Times New Roman" pitchFamily="18" charset="0"/>
              </a:rPr>
              <a:t>, </a:t>
            </a:r>
            <a:r>
              <a:rPr lang="en-US" sz="2400" dirty="0">
                <a:solidFill>
                  <a:srgbClr val="FF0000"/>
                </a:solidFill>
                <a:cs typeface="Times New Roman" pitchFamily="18" charset="0"/>
              </a:rPr>
              <a:t>Cloud</a:t>
            </a:r>
            <a:r>
              <a:rPr lang="en-US" sz="2400" dirty="0">
                <a:cs typeface="Times New Roman" pitchFamily="18" charset="0"/>
              </a:rPr>
              <a:t> and </a:t>
            </a:r>
            <a:r>
              <a:rPr lang="en-US" sz="2400" dirty="0">
                <a:solidFill>
                  <a:srgbClr val="FF0000"/>
                </a:solidFill>
                <a:cs typeface="Times New Roman" pitchFamily="18" charset="0"/>
              </a:rPr>
              <a:t>HPC </a:t>
            </a:r>
            <a:r>
              <a:rPr lang="en-US" sz="2400" dirty="0">
                <a:cs typeface="Times New Roman" pitchFamily="18" charset="0"/>
              </a:rPr>
              <a:t>software with and </a:t>
            </a:r>
            <a:r>
              <a:rPr lang="en-US" sz="2400" dirty="0" smtClean="0">
                <a:cs typeface="Times New Roman" pitchFamily="18" charset="0"/>
              </a:rPr>
              <a:t>without VM’s</a:t>
            </a:r>
            <a:endParaRPr lang="en-US" sz="2400" dirty="0">
              <a:cs typeface="Times New Roman" pitchFamily="18" charset="0"/>
            </a:endParaRPr>
          </a:p>
          <a:p>
            <a:pPr lvl="1"/>
            <a:r>
              <a:rPr lang="en-US" sz="2400" dirty="0" smtClean="0">
                <a:cs typeface="Times New Roman" pitchFamily="18" charset="0"/>
              </a:rPr>
              <a:t>A rich </a:t>
            </a:r>
            <a:r>
              <a:rPr lang="en-US" sz="2400" dirty="0" smtClean="0">
                <a:solidFill>
                  <a:srgbClr val="FF0000"/>
                </a:solidFill>
                <a:cs typeface="Times New Roman" pitchFamily="18" charset="0"/>
              </a:rPr>
              <a:t>education and teaching </a:t>
            </a:r>
            <a:r>
              <a:rPr lang="en-US" sz="2400" dirty="0" smtClean="0">
                <a:cs typeface="Times New Roman" pitchFamily="18" charset="0"/>
              </a:rPr>
              <a:t>platform for classes</a:t>
            </a:r>
          </a:p>
          <a:p>
            <a:r>
              <a:rPr lang="en-US" sz="2400" dirty="0" smtClean="0"/>
              <a:t>Offers </a:t>
            </a:r>
            <a:r>
              <a:rPr lang="en-US" sz="2400" dirty="0">
                <a:solidFill>
                  <a:srgbClr val="FF0000"/>
                </a:solidFill>
              </a:rPr>
              <a:t>OpenStack, Eucalyptus, Nimbus, </a:t>
            </a:r>
            <a:r>
              <a:rPr lang="en-US" sz="2400" dirty="0" smtClean="0">
                <a:solidFill>
                  <a:srgbClr val="FF0000"/>
                </a:solidFill>
              </a:rPr>
              <a:t>OpenNebula, HPC (MPI) </a:t>
            </a:r>
            <a:r>
              <a:rPr lang="en-US" sz="2400" dirty="0" smtClean="0"/>
              <a:t>on same hardware moving to software defined systems; supports both classic HPC and Cloud storage</a:t>
            </a:r>
          </a:p>
          <a:p>
            <a:pPr marL="0" indent="0">
              <a:buNone/>
            </a:pPr>
            <a:endParaRPr lang="en-US" sz="2400" dirty="0" smtClean="0"/>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16774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4 Use Types for FutureGrid </a:t>
            </a:r>
            <a:r>
              <a:rPr lang="en-US" dirty="0" err="1" smtClean="0"/>
              <a:t>TestbedaaS</a:t>
            </a:r>
            <a:endParaRPr lang="en-US" dirty="0"/>
          </a:p>
        </p:txBody>
      </p:sp>
      <p:sp>
        <p:nvSpPr>
          <p:cNvPr id="3" name="Content Placeholder 2"/>
          <p:cNvSpPr>
            <a:spLocks noGrp="1"/>
          </p:cNvSpPr>
          <p:nvPr>
            <p:ph idx="1"/>
          </p:nvPr>
        </p:nvSpPr>
        <p:spPr>
          <a:xfrm>
            <a:off x="0" y="739775"/>
            <a:ext cx="9144000" cy="5715000"/>
          </a:xfrm>
          <a:noFill/>
        </p:spPr>
        <p:txBody>
          <a:bodyPr/>
          <a:lstStyle/>
          <a:p>
            <a:pPr>
              <a:spcBef>
                <a:spcPts val="0"/>
              </a:spcBef>
            </a:pPr>
            <a:r>
              <a:rPr lang="en-US" sz="2800" b="1" dirty="0" smtClean="0"/>
              <a:t>292 </a:t>
            </a:r>
            <a:r>
              <a:rPr lang="en-US" sz="2800" dirty="0" smtClean="0"/>
              <a:t>approved projects (</a:t>
            </a:r>
            <a:r>
              <a:rPr lang="en-US" sz="2800" b="1" dirty="0" smtClean="0"/>
              <a:t>1734 users</a:t>
            </a:r>
            <a:r>
              <a:rPr lang="en-US" sz="2800" dirty="0" smtClean="0"/>
              <a:t>) </a:t>
            </a:r>
            <a:r>
              <a:rPr lang="en-US" sz="2800" b="1" dirty="0" smtClean="0"/>
              <a:t>April 6 2013</a:t>
            </a:r>
          </a:p>
          <a:p>
            <a:pPr lvl="1">
              <a:spcBef>
                <a:spcPts val="0"/>
              </a:spcBef>
            </a:pPr>
            <a:r>
              <a:rPr lang="en-US" sz="2400" dirty="0" smtClean="0"/>
              <a:t>USA(79%), Puerto Rico(3%- Students in class), India, </a:t>
            </a:r>
            <a:r>
              <a:rPr lang="en-US" sz="2400" dirty="0"/>
              <a:t>China, </a:t>
            </a:r>
            <a:r>
              <a:rPr lang="en-US" sz="2400" dirty="0" smtClean="0"/>
              <a:t>lots of European countries (Italy at 2% as class)</a:t>
            </a:r>
          </a:p>
          <a:p>
            <a:pPr lvl="1">
              <a:spcBef>
                <a:spcPts val="0"/>
              </a:spcBef>
            </a:pPr>
            <a:r>
              <a:rPr lang="en-US" sz="2400" dirty="0" smtClean="0"/>
              <a:t>Industry, Government, Academia</a:t>
            </a:r>
            <a:endParaRPr lang="en-US" sz="2000" dirty="0" smtClean="0"/>
          </a:p>
          <a:p>
            <a:pPr>
              <a:spcBef>
                <a:spcPts val="0"/>
              </a:spcBef>
            </a:pPr>
            <a:r>
              <a:rPr lang="en-US" sz="2800" b="1" dirty="0" smtClean="0"/>
              <a:t>Computer science and Middleware (</a:t>
            </a:r>
            <a:r>
              <a:rPr lang="en-US" sz="2800" b="1" dirty="0" smtClean="0">
                <a:solidFill>
                  <a:srgbClr val="FF0000"/>
                </a:solidFill>
              </a:rPr>
              <a:t>55.6%</a:t>
            </a:r>
            <a:r>
              <a:rPr lang="en-US" sz="2800" b="1" dirty="0" smtClean="0"/>
              <a:t>)</a:t>
            </a:r>
          </a:p>
          <a:p>
            <a:pPr lvl="1">
              <a:spcBef>
                <a:spcPts val="0"/>
              </a:spcBef>
            </a:pPr>
            <a:r>
              <a:rPr lang="en-US" sz="2400" dirty="0" smtClean="0"/>
              <a:t>Core CS </a:t>
            </a:r>
            <a:r>
              <a:rPr lang="en-US" sz="2400" dirty="0"/>
              <a:t>and Cyberinfrastructure; </a:t>
            </a:r>
            <a:r>
              <a:rPr lang="en-US" sz="2400" dirty="0" smtClean="0"/>
              <a:t>Interoperability (</a:t>
            </a:r>
            <a:r>
              <a:rPr lang="en-US" sz="2400" b="1" dirty="0" smtClean="0">
                <a:solidFill>
                  <a:srgbClr val="FF0000"/>
                </a:solidFill>
              </a:rPr>
              <a:t>3.6%</a:t>
            </a:r>
            <a:r>
              <a:rPr lang="en-US" sz="2400" dirty="0" smtClean="0"/>
              <a:t>)</a:t>
            </a:r>
            <a:r>
              <a:rPr lang="en-US" sz="2400" b="1" dirty="0" smtClean="0">
                <a:solidFill>
                  <a:srgbClr val="FF0000"/>
                </a:solidFill>
              </a:rPr>
              <a:t> </a:t>
            </a:r>
            <a:r>
              <a:rPr lang="en-US" sz="2400" dirty="0" smtClean="0"/>
              <a:t>for Grids </a:t>
            </a:r>
            <a:r>
              <a:rPr lang="en-US" sz="2400" dirty="0"/>
              <a:t>and </a:t>
            </a:r>
            <a:r>
              <a:rPr lang="en-US" sz="2400" dirty="0" smtClean="0"/>
              <a:t>Clouds such as </a:t>
            </a:r>
            <a:r>
              <a:rPr lang="en-US" sz="2400" dirty="0"/>
              <a:t>Open Grid Forum OGF </a:t>
            </a:r>
            <a:r>
              <a:rPr lang="en-US" sz="2400" dirty="0" smtClean="0"/>
              <a:t>Standards</a:t>
            </a:r>
          </a:p>
          <a:p>
            <a:pPr>
              <a:spcBef>
                <a:spcPts val="0"/>
              </a:spcBef>
            </a:pPr>
            <a:r>
              <a:rPr lang="en-US" sz="2800" b="1" dirty="0"/>
              <a:t>New Domain Science applications (</a:t>
            </a:r>
            <a:r>
              <a:rPr lang="en-US" sz="2800" b="1" dirty="0">
                <a:solidFill>
                  <a:srgbClr val="FF0000"/>
                </a:solidFill>
              </a:rPr>
              <a:t>20.4%)</a:t>
            </a:r>
          </a:p>
          <a:p>
            <a:pPr lvl="1">
              <a:spcBef>
                <a:spcPts val="0"/>
              </a:spcBef>
            </a:pPr>
            <a:r>
              <a:rPr lang="en-US" sz="2400" dirty="0"/>
              <a:t>Life science highlighted (</a:t>
            </a:r>
            <a:r>
              <a:rPr lang="en-US" sz="2400" dirty="0">
                <a:solidFill>
                  <a:srgbClr val="FF0000"/>
                </a:solidFill>
              </a:rPr>
              <a:t>10.5%</a:t>
            </a:r>
            <a:r>
              <a:rPr lang="en-US" sz="2400" dirty="0"/>
              <a:t>), Non Life Science (</a:t>
            </a:r>
            <a:r>
              <a:rPr lang="en-US" sz="2400" dirty="0">
                <a:solidFill>
                  <a:srgbClr val="FF0000"/>
                </a:solidFill>
              </a:rPr>
              <a:t>9.9%</a:t>
            </a:r>
            <a:r>
              <a:rPr lang="en-US" sz="2400" dirty="0"/>
              <a:t>)</a:t>
            </a:r>
          </a:p>
          <a:p>
            <a:pPr>
              <a:spcBef>
                <a:spcPts val="0"/>
              </a:spcBef>
            </a:pPr>
            <a:r>
              <a:rPr lang="en-US" sz="2800" b="1" dirty="0"/>
              <a:t>Training Education and Outreach (</a:t>
            </a:r>
            <a:r>
              <a:rPr lang="en-US" sz="2800" b="1" dirty="0">
                <a:solidFill>
                  <a:srgbClr val="FF0000"/>
                </a:solidFill>
              </a:rPr>
              <a:t>14.9%</a:t>
            </a:r>
            <a:r>
              <a:rPr lang="en-US" sz="2800" b="1" dirty="0"/>
              <a:t>)</a:t>
            </a:r>
          </a:p>
          <a:p>
            <a:pPr lvl="1">
              <a:spcBef>
                <a:spcPts val="0"/>
              </a:spcBef>
            </a:pPr>
            <a:r>
              <a:rPr lang="en-US" sz="2400" dirty="0"/>
              <a:t>Semester and short events; </a:t>
            </a:r>
            <a:r>
              <a:rPr lang="en-US" sz="2400" dirty="0" smtClean="0"/>
              <a:t>focus on </a:t>
            </a:r>
            <a:r>
              <a:rPr lang="en-US" sz="2400" dirty="0"/>
              <a:t>outreach to HBCU</a:t>
            </a:r>
          </a:p>
          <a:p>
            <a:pPr>
              <a:spcBef>
                <a:spcPts val="0"/>
              </a:spcBef>
            </a:pPr>
            <a:r>
              <a:rPr lang="en-US" sz="2800" b="1" dirty="0" smtClean="0"/>
              <a:t>Computer Systems Evaluation (</a:t>
            </a:r>
            <a:r>
              <a:rPr lang="en-US" sz="2800" b="1" dirty="0" smtClean="0">
                <a:solidFill>
                  <a:srgbClr val="FF0000"/>
                </a:solidFill>
              </a:rPr>
              <a:t>9.1%</a:t>
            </a:r>
            <a:r>
              <a:rPr lang="en-US" sz="2800" b="1" dirty="0" smtClean="0"/>
              <a:t>)</a:t>
            </a:r>
          </a:p>
          <a:p>
            <a:pPr lvl="1">
              <a:spcBef>
                <a:spcPts val="0"/>
              </a:spcBef>
            </a:pPr>
            <a:r>
              <a:rPr lang="en-US" sz="2400" dirty="0" smtClean="0"/>
              <a:t>XSEDE (TIS, TAS), OSG, EGI; Campuses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45</a:t>
            </a:fld>
            <a:endParaRPr lang="en-US"/>
          </a:p>
        </p:txBody>
      </p:sp>
    </p:spTree>
    <p:extLst>
      <p:ext uri="{BB962C8B-B14F-4D97-AF65-F5344CB8AC3E}">
        <p14:creationId xmlns:p14="http://schemas.microsoft.com/office/powerpoint/2010/main" val="37141945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91"/>
            <a:ext cx="9144000" cy="762000"/>
          </a:xfrm>
        </p:spPr>
        <p:txBody>
          <a:bodyPr/>
          <a:lstStyle/>
          <a:p>
            <a:r>
              <a:rPr lang="en-US" sz="4000" dirty="0" smtClean="0"/>
              <a:t>Education and Training Use of FutureGrid</a:t>
            </a:r>
            <a:endParaRPr lang="en-US" sz="4000" dirty="0"/>
          </a:p>
        </p:txBody>
      </p:sp>
      <p:sp>
        <p:nvSpPr>
          <p:cNvPr id="3" name="Content Placeholder 2"/>
          <p:cNvSpPr>
            <a:spLocks noGrp="1"/>
          </p:cNvSpPr>
          <p:nvPr>
            <p:ph idx="1"/>
          </p:nvPr>
        </p:nvSpPr>
        <p:spPr>
          <a:xfrm>
            <a:off x="8467" y="990600"/>
            <a:ext cx="9220200" cy="5105400"/>
          </a:xfrm>
        </p:spPr>
        <p:txBody>
          <a:bodyPr/>
          <a:lstStyle/>
          <a:p>
            <a:r>
              <a:rPr lang="en-US" sz="2400" dirty="0"/>
              <a:t>27 Semester long classes:  563+ </a:t>
            </a:r>
            <a:r>
              <a:rPr lang="en-US" sz="2400" dirty="0" smtClean="0"/>
              <a:t>students</a:t>
            </a:r>
          </a:p>
          <a:p>
            <a:pPr lvl="1"/>
            <a:r>
              <a:rPr lang="en-US" sz="2000" dirty="0" smtClean="0"/>
              <a:t>Cloud Computing</a:t>
            </a:r>
            <a:r>
              <a:rPr lang="en-US" sz="2000" dirty="0"/>
              <a:t>, </a:t>
            </a:r>
            <a:r>
              <a:rPr lang="en-US" sz="2000" dirty="0" smtClean="0"/>
              <a:t>Distributed Systems</a:t>
            </a:r>
            <a:r>
              <a:rPr lang="en-US" sz="2000" dirty="0"/>
              <a:t>, </a:t>
            </a:r>
            <a:r>
              <a:rPr lang="en-US" sz="2000" dirty="0" smtClean="0"/>
              <a:t>Scientific Computing </a:t>
            </a:r>
            <a:r>
              <a:rPr lang="en-US" sz="2000" dirty="0"/>
              <a:t>and </a:t>
            </a:r>
            <a:r>
              <a:rPr lang="en-US" sz="2000" dirty="0" smtClean="0"/>
              <a:t>Data Analytics</a:t>
            </a:r>
          </a:p>
          <a:p>
            <a:r>
              <a:rPr lang="en-US" sz="2400" dirty="0" smtClean="0"/>
              <a:t>3 </a:t>
            </a:r>
            <a:r>
              <a:rPr lang="en-US" sz="2400" dirty="0"/>
              <a:t>one week </a:t>
            </a:r>
            <a:r>
              <a:rPr lang="en-US" sz="2400" dirty="0" smtClean="0"/>
              <a:t>summer schools: </a:t>
            </a:r>
            <a:r>
              <a:rPr lang="en-US" sz="2400" dirty="0"/>
              <a:t> 390+ </a:t>
            </a:r>
            <a:r>
              <a:rPr lang="en-US" sz="2400" dirty="0" smtClean="0"/>
              <a:t>students</a:t>
            </a:r>
          </a:p>
          <a:p>
            <a:pPr lvl="1"/>
            <a:r>
              <a:rPr lang="en-US" sz="2000" dirty="0" smtClean="0"/>
              <a:t>Big Data, Cloudy View of Computing (for HBCU’s), Science Clouds</a:t>
            </a:r>
          </a:p>
          <a:p>
            <a:r>
              <a:rPr lang="en-US" sz="2400" dirty="0" smtClean="0"/>
              <a:t>1 </a:t>
            </a:r>
            <a:r>
              <a:rPr lang="en-US" sz="2400" dirty="0"/>
              <a:t>two day workshop:  28 </a:t>
            </a:r>
            <a:r>
              <a:rPr lang="en-US" sz="2400" dirty="0" smtClean="0"/>
              <a:t>students</a:t>
            </a:r>
          </a:p>
          <a:p>
            <a:r>
              <a:rPr lang="en-US" sz="2400" dirty="0" smtClean="0"/>
              <a:t>5 </a:t>
            </a:r>
            <a:r>
              <a:rPr lang="en-US" sz="2400" dirty="0"/>
              <a:t>one day tutorials:  173 </a:t>
            </a:r>
            <a:r>
              <a:rPr lang="en-US" sz="2400" dirty="0" smtClean="0"/>
              <a:t>students</a:t>
            </a:r>
          </a:p>
          <a:p>
            <a:r>
              <a:rPr lang="en-US" sz="2400" dirty="0" smtClean="0"/>
              <a:t>From 19 Institutions</a:t>
            </a:r>
          </a:p>
          <a:p>
            <a:r>
              <a:rPr lang="en-US" sz="2400" dirty="0" smtClean="0"/>
              <a:t>Developing 2 MOOC’s (Google Course Builder) on Cloud Computing and use of FutureGrid supported by either FutureGrid or downloadable appliances (custom images)</a:t>
            </a:r>
          </a:p>
          <a:p>
            <a:pPr lvl="1"/>
            <a:r>
              <a:rPr lang="en-US" sz="2000" dirty="0" smtClean="0"/>
              <a:t>See </a:t>
            </a:r>
            <a:r>
              <a:rPr lang="en-US" sz="2000" dirty="0">
                <a:hlinkClick r:id="rId2"/>
              </a:rPr>
              <a:t>http://cgltestcloud1.appspot.com/preview</a:t>
            </a:r>
            <a:endParaRPr lang="en-US" sz="2000" dirty="0" smtClean="0"/>
          </a:p>
          <a:p>
            <a:r>
              <a:rPr lang="en-US" sz="2400" dirty="0" smtClean="0"/>
              <a:t>FutureGrid </a:t>
            </a:r>
            <a:r>
              <a:rPr lang="en-US" sz="2400" dirty="0"/>
              <a:t>appliances </a:t>
            </a:r>
            <a:r>
              <a:rPr lang="en-US" sz="2400" dirty="0" smtClean="0"/>
              <a:t>support Condor/MPI/Hadoop/Iterative MapReduce </a:t>
            </a:r>
            <a:r>
              <a:rPr lang="en-US" sz="2400" dirty="0"/>
              <a:t>virtual </a:t>
            </a:r>
            <a:r>
              <a:rPr lang="en-US" sz="2400" dirty="0" smtClean="0"/>
              <a:t>clusters</a:t>
            </a:r>
            <a:r>
              <a:rPr lang="en-US" sz="2400" dirty="0"/>
              <a:t/>
            </a:r>
            <a:br>
              <a:rPr lang="en-US" sz="2400" dirty="0"/>
            </a:b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46</a:t>
            </a:fld>
            <a:endParaRPr lang="en-US"/>
          </a:p>
        </p:txBody>
      </p:sp>
    </p:spTree>
    <p:extLst>
      <p:ext uri="{BB962C8B-B14F-4D97-AF65-F5344CB8AC3E}">
        <p14:creationId xmlns:p14="http://schemas.microsoft.com/office/powerpoint/2010/main" val="879722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95"/>
            <a:ext cx="9144000" cy="880905"/>
          </a:xfrm>
        </p:spPr>
        <p:txBody>
          <a:bodyPr/>
          <a:lstStyle/>
          <a:p>
            <a:r>
              <a:rPr lang="en-US" dirty="0" smtClean="0"/>
              <a:t>Performance of Dynamic Provisioning</a:t>
            </a:r>
            <a:endParaRPr lang="en-US" dirty="0"/>
          </a:p>
        </p:txBody>
      </p:sp>
      <p:sp>
        <p:nvSpPr>
          <p:cNvPr id="3" name="Content Placeholder 2"/>
          <p:cNvSpPr>
            <a:spLocks noGrp="1"/>
          </p:cNvSpPr>
          <p:nvPr>
            <p:ph idx="1"/>
          </p:nvPr>
        </p:nvSpPr>
        <p:spPr>
          <a:xfrm>
            <a:off x="14234" y="838200"/>
            <a:ext cx="9053565" cy="4525963"/>
          </a:xfrm>
        </p:spPr>
        <p:txBody>
          <a:bodyPr/>
          <a:lstStyle/>
          <a:p>
            <a:r>
              <a:rPr lang="en-US" sz="2400" b="1" dirty="0" smtClean="0"/>
              <a:t>4 Phases </a:t>
            </a:r>
            <a:r>
              <a:rPr lang="en-US" sz="2400" dirty="0" smtClean="0"/>
              <a:t>a) Design and create image (security vet) b) Store in repository as template with components c) Register Image to VM Manager (cached ahead of time) d) Instantiate (Provision) image</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47</a:t>
            </a:fld>
            <a:endParaRPr lang="en-US"/>
          </a:p>
        </p:txBody>
      </p:sp>
      <p:graphicFrame>
        <p:nvGraphicFramePr>
          <p:cNvPr id="6" name="Content Placeholder 8"/>
          <p:cNvGraphicFramePr>
            <a:graphicFrameLocks noChangeAspect="1"/>
          </p:cNvGraphicFramePr>
          <p:nvPr>
            <p:extLst/>
          </p:nvPr>
        </p:nvGraphicFramePr>
        <p:xfrm>
          <a:off x="14234" y="2150879"/>
          <a:ext cx="4793244" cy="4055670"/>
        </p:xfrm>
        <a:graphic>
          <a:graphicData uri="http://schemas.openxmlformats.org/presentationml/2006/ole">
            <mc:AlternateContent xmlns:mc="http://schemas.openxmlformats.org/markup-compatibility/2006">
              <mc:Choice xmlns:v="urn:schemas-microsoft-com:vml" Requires="v">
                <p:oleObj spid="_x0000_s5152" name="Worksheet" r:id="rId3" imgW="6362795" imgH="5791295" progId="Excel.Sheet.12">
                  <p:embed/>
                </p:oleObj>
              </mc:Choice>
              <mc:Fallback>
                <p:oleObj name="Worksheet" r:id="rId3" imgW="6362795" imgH="5791295" progId="Excel.Sheet.12">
                  <p:embed/>
                  <p:pic>
                    <p:nvPicPr>
                      <p:cNvPr id="0" name=""/>
                      <p:cNvPicPr/>
                      <p:nvPr/>
                    </p:nvPicPr>
                    <p:blipFill>
                      <a:blip r:embed="rId4"/>
                      <a:stretch>
                        <a:fillRect/>
                      </a:stretch>
                    </p:blipFill>
                    <p:spPr>
                      <a:xfrm>
                        <a:off x="14234" y="2150879"/>
                        <a:ext cx="4793244" cy="405567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977947" y="2123507"/>
          <a:ext cx="3744860" cy="1963488"/>
        </p:xfrm>
        <a:graphic>
          <a:graphicData uri="http://schemas.openxmlformats.org/presentationml/2006/ole">
            <mc:AlternateContent xmlns:mc="http://schemas.openxmlformats.org/markup-compatibility/2006">
              <mc:Choice xmlns:v="urn:schemas-microsoft-com:vml" Requires="v">
                <p:oleObj spid="_x0000_s5153" name="Worksheet" r:id="rId5" imgW="5905500" imgH="3213100" progId="Excel.Sheet.12">
                  <p:embed/>
                </p:oleObj>
              </mc:Choice>
              <mc:Fallback>
                <p:oleObj name="Worksheet" r:id="rId5" imgW="5905500" imgH="3213100" progId="Excel.Sheet.12">
                  <p:embed/>
                  <p:pic>
                    <p:nvPicPr>
                      <p:cNvPr id="0" name=""/>
                      <p:cNvPicPr/>
                      <p:nvPr/>
                    </p:nvPicPr>
                    <p:blipFill>
                      <a:blip r:embed="rId6"/>
                      <a:stretch>
                        <a:fillRect/>
                      </a:stretch>
                    </p:blipFill>
                    <p:spPr>
                      <a:xfrm>
                        <a:off x="4977947" y="2123507"/>
                        <a:ext cx="3744860" cy="1963488"/>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977947" y="4086995"/>
          <a:ext cx="3744860" cy="2119128"/>
        </p:xfrm>
        <a:graphic>
          <a:graphicData uri="http://schemas.openxmlformats.org/presentationml/2006/ole">
            <mc:AlternateContent xmlns:mc="http://schemas.openxmlformats.org/markup-compatibility/2006">
              <mc:Choice xmlns:v="urn:schemas-microsoft-com:vml" Requires="v">
                <p:oleObj spid="_x0000_s5154" name="Worksheet" r:id="rId7" imgW="5511800" imgH="3365500" progId="Excel.Sheet.12">
                  <p:embed/>
                </p:oleObj>
              </mc:Choice>
              <mc:Fallback>
                <p:oleObj name="Worksheet" r:id="rId7" imgW="5511800" imgH="3365500" progId="Excel.Sheet.12">
                  <p:embed/>
                  <p:pic>
                    <p:nvPicPr>
                      <p:cNvPr id="0" name=""/>
                      <p:cNvPicPr/>
                      <p:nvPr/>
                    </p:nvPicPr>
                    <p:blipFill>
                      <a:blip r:embed="rId8"/>
                      <a:stretch>
                        <a:fillRect/>
                      </a:stretch>
                    </p:blipFill>
                    <p:spPr>
                      <a:xfrm>
                        <a:off x="4977947" y="4086995"/>
                        <a:ext cx="3744860" cy="2119128"/>
                      </a:xfrm>
                      <a:prstGeom prst="rect">
                        <a:avLst/>
                      </a:prstGeom>
                    </p:spPr>
                  </p:pic>
                </p:oleObj>
              </mc:Fallback>
            </mc:AlternateContent>
          </a:graphicData>
        </a:graphic>
      </p:graphicFrame>
    </p:spTree>
    <p:extLst>
      <p:ext uri="{BB962C8B-B14F-4D97-AF65-F5344CB8AC3E}">
        <p14:creationId xmlns:p14="http://schemas.microsoft.com/office/powerpoint/2010/main" val="9472308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1</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FD8EDE6B-1F08-8643-9B0D-D4AC99FE29E8}" type="slidenum">
              <a:rPr lang="en-US" smtClean="0"/>
              <a:pPr>
                <a:defRPr/>
              </a:pPr>
              <a:t>48</a:t>
            </a:fld>
            <a:endParaRPr lang="en-US"/>
          </a:p>
        </p:txBody>
      </p:sp>
      <p:graphicFrame>
        <p:nvGraphicFramePr>
          <p:cNvPr id="8" name="Content Placeholder 7"/>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54905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2</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FD8EDE6B-1F08-8643-9B0D-D4AC99FE29E8}" type="slidenum">
              <a:rPr lang="en-US" smtClean="0"/>
              <a:pPr>
                <a:defRPr/>
              </a:pPr>
              <a:t>49</a:t>
            </a:fld>
            <a:endParaRPr lang="en-US"/>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9557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Economic Imperative</a:t>
            </a:r>
            <a:endParaRPr lang="en-US" dirty="0"/>
          </a:p>
        </p:txBody>
      </p:sp>
      <p:sp>
        <p:nvSpPr>
          <p:cNvPr id="5" name="Subtitle 4"/>
          <p:cNvSpPr>
            <a:spLocks noGrp="1"/>
          </p:cNvSpPr>
          <p:nvPr>
            <p:ph type="subTitle" idx="1"/>
          </p:nvPr>
        </p:nvSpPr>
        <p:spPr>
          <a:xfrm>
            <a:off x="914400" y="3886200"/>
            <a:ext cx="6858000" cy="1752600"/>
          </a:xfrm>
        </p:spPr>
        <p:txBody>
          <a:bodyPr/>
          <a:lstStyle/>
          <a:p>
            <a:r>
              <a:rPr lang="en-US" dirty="0"/>
              <a:t>There are a lot of data and a lot of jobs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a:t>
            </a:fld>
            <a:endParaRPr lang="en-US"/>
          </a:p>
        </p:txBody>
      </p:sp>
    </p:spTree>
    <p:extLst>
      <p:ext uri="{BB962C8B-B14F-4D97-AF65-F5344CB8AC3E}">
        <p14:creationId xmlns:p14="http://schemas.microsoft.com/office/powerpoint/2010/main" val="29463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Algorithms</a:t>
            </a:r>
            <a:endParaRPr lang="en-US" dirty="0"/>
          </a:p>
        </p:txBody>
      </p:sp>
      <p:sp>
        <p:nvSpPr>
          <p:cNvPr id="5" name="Subtitle 4"/>
          <p:cNvSpPr>
            <a:spLocks noGrp="1"/>
          </p:cNvSpPr>
          <p:nvPr>
            <p:ph type="subTitle" idx="1"/>
          </p:nvPr>
        </p:nvSpPr>
        <p:spPr/>
        <p:txBody>
          <a:bodyPr/>
          <a:lstStyle/>
          <a:p>
            <a:r>
              <a:rPr lang="en-US" dirty="0" smtClean="0"/>
              <a:t>Scalable Robust </a:t>
            </a:r>
            <a:r>
              <a:rPr lang="en-US" b="1" dirty="0"/>
              <a:t>Algorithms</a:t>
            </a:r>
            <a:r>
              <a:rPr lang="en-US" dirty="0"/>
              <a:t>: new data need better algorithms?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50</a:t>
            </a:fld>
            <a:endParaRPr lang="en-US"/>
          </a:p>
        </p:txBody>
      </p:sp>
    </p:spTree>
    <p:extLst>
      <p:ext uri="{BB962C8B-B14F-4D97-AF65-F5344CB8AC3E}">
        <p14:creationId xmlns:p14="http://schemas.microsoft.com/office/powerpoint/2010/main" val="17044647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Algorithms for Data Analytics</a:t>
            </a:r>
            <a:endParaRPr lang="en-US" dirty="0"/>
          </a:p>
        </p:txBody>
      </p:sp>
      <p:sp>
        <p:nvSpPr>
          <p:cNvPr id="4" name="Content Placeholder 3"/>
          <p:cNvSpPr>
            <a:spLocks noGrp="1"/>
          </p:cNvSpPr>
          <p:nvPr>
            <p:ph idx="1"/>
          </p:nvPr>
        </p:nvSpPr>
        <p:spPr>
          <a:xfrm>
            <a:off x="-3243" y="685800"/>
            <a:ext cx="8991600" cy="4525963"/>
          </a:xfrm>
        </p:spPr>
        <p:txBody>
          <a:bodyPr/>
          <a:lstStyle/>
          <a:p>
            <a:r>
              <a:rPr lang="en-US" sz="2800" dirty="0" smtClean="0"/>
              <a:t>In simulation area, it is observed that equal contributions to improved performance come from increased computer power and </a:t>
            </a:r>
            <a:r>
              <a:rPr lang="en-US" sz="2800" dirty="0"/>
              <a:t>better algorithms</a:t>
            </a:r>
            <a:br>
              <a:rPr lang="en-US" sz="2800" dirty="0"/>
            </a:br>
            <a:r>
              <a:rPr lang="en-US" sz="2800" dirty="0">
                <a:hlinkClick r:id="rId2"/>
              </a:rPr>
              <a:t>http://</a:t>
            </a:r>
            <a:r>
              <a:rPr lang="en-US" sz="2800" dirty="0" smtClean="0">
                <a:hlinkClick r:id="rId2"/>
              </a:rPr>
              <a:t>cra.org/ccc/docs/nitrdsymposium/pdfs/keyes.pdf</a:t>
            </a:r>
            <a:r>
              <a:rPr lang="en-US" sz="2800" dirty="0" smtClean="0"/>
              <a:t>  </a:t>
            </a:r>
          </a:p>
          <a:p>
            <a:r>
              <a:rPr lang="en-US" sz="2800" dirty="0" smtClean="0"/>
              <a:t>In data intensive area, we haven’t seen this effect so clearly</a:t>
            </a:r>
          </a:p>
          <a:p>
            <a:pPr lvl="1"/>
            <a:r>
              <a:rPr lang="en-US" sz="2400" dirty="0" smtClean="0"/>
              <a:t>Information retrieval revolutionized but</a:t>
            </a:r>
          </a:p>
          <a:p>
            <a:pPr lvl="1"/>
            <a:r>
              <a:rPr lang="en-US" sz="2400" dirty="0" smtClean="0"/>
              <a:t>Still using Blast in Bioinformatics (although Smith Waterman etc. better)</a:t>
            </a:r>
          </a:p>
          <a:p>
            <a:pPr lvl="1"/>
            <a:r>
              <a:rPr lang="en-US" sz="2400" dirty="0" smtClean="0"/>
              <a:t>Still using R library which has many non optimal algorithms</a:t>
            </a:r>
          </a:p>
          <a:p>
            <a:pPr lvl="1"/>
            <a:r>
              <a:rPr lang="en-US" sz="2400" dirty="0" smtClean="0"/>
              <a:t>Parallelism and use of GPU’s often ignored</a:t>
            </a:r>
            <a:endParaRPr lang="en-US" sz="24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51</a:t>
            </a:fld>
            <a:endParaRPr lang="en-US"/>
          </a:p>
        </p:txBody>
      </p:sp>
    </p:spTree>
    <p:extLst>
      <p:ext uri="{BB962C8B-B14F-4D97-AF65-F5344CB8AC3E}">
        <p14:creationId xmlns:p14="http://schemas.microsoft.com/office/powerpoint/2010/main" val="40122524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CFE096-9650-498C-990C-20F2420C253B}" type="slidenum">
              <a:rPr lang="en-US" smtClean="0"/>
              <a:pPr/>
              <a:t>52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6565"/>
            <a:ext cx="9144000" cy="68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993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85800"/>
          </a:xfrm>
        </p:spPr>
        <p:txBody>
          <a:bodyPr/>
          <a:lstStyle/>
          <a:p>
            <a:r>
              <a:rPr lang="en-US" dirty="0" smtClean="0"/>
              <a:t>Data Analytics Futures?</a:t>
            </a:r>
            <a:endParaRPr lang="en-US" dirty="0"/>
          </a:p>
        </p:txBody>
      </p:sp>
      <p:sp>
        <p:nvSpPr>
          <p:cNvPr id="3" name="Content Placeholder 2"/>
          <p:cNvSpPr>
            <a:spLocks noGrp="1"/>
          </p:cNvSpPr>
          <p:nvPr>
            <p:ph idx="1"/>
          </p:nvPr>
        </p:nvSpPr>
        <p:spPr>
          <a:xfrm>
            <a:off x="0" y="533400"/>
            <a:ext cx="9144000" cy="4525963"/>
          </a:xfrm>
        </p:spPr>
        <p:txBody>
          <a:bodyPr/>
          <a:lstStyle/>
          <a:p>
            <a:r>
              <a:rPr lang="en-US" sz="2400" b="1" dirty="0" err="1" smtClean="0"/>
              <a:t>PETSc</a:t>
            </a:r>
            <a:r>
              <a:rPr lang="en-US" sz="2400" b="1" dirty="0" smtClean="0"/>
              <a:t> </a:t>
            </a:r>
            <a:r>
              <a:rPr lang="en-US" sz="2400" dirty="0" smtClean="0"/>
              <a:t>and</a:t>
            </a:r>
            <a:r>
              <a:rPr lang="en-US" sz="2400" b="1" dirty="0" smtClean="0"/>
              <a:t> </a:t>
            </a:r>
            <a:r>
              <a:rPr lang="en-US" sz="2400" b="1" dirty="0" err="1" smtClean="0"/>
              <a:t>ScaLAPACK</a:t>
            </a:r>
            <a:r>
              <a:rPr lang="en-US" sz="2400" b="1" dirty="0" smtClean="0"/>
              <a:t> </a:t>
            </a:r>
            <a:r>
              <a:rPr lang="en-US" sz="2400" dirty="0" smtClean="0"/>
              <a:t>and similar libraries very important in supporting parallel simulations</a:t>
            </a:r>
          </a:p>
          <a:p>
            <a:r>
              <a:rPr lang="en-US" sz="2400" dirty="0" smtClean="0"/>
              <a:t>Need equivalent </a:t>
            </a:r>
            <a:r>
              <a:rPr lang="en-US" sz="2400" b="1" dirty="0" smtClean="0"/>
              <a:t>Data Analytics libraries</a:t>
            </a:r>
          </a:p>
          <a:p>
            <a:r>
              <a:rPr lang="en-US" sz="2400" dirty="0" smtClean="0"/>
              <a:t>Include</a:t>
            </a:r>
            <a:r>
              <a:rPr lang="en-US" sz="2400" b="1" dirty="0" smtClean="0"/>
              <a:t> datamining </a:t>
            </a:r>
            <a:r>
              <a:rPr lang="en-US" sz="2400" dirty="0" smtClean="0"/>
              <a:t>(Clustering, SVM, HMM, Bayesian Nets …), </a:t>
            </a:r>
            <a:r>
              <a:rPr lang="en-US" sz="2400" b="1" dirty="0" smtClean="0"/>
              <a:t>image processing</a:t>
            </a:r>
            <a:r>
              <a:rPr lang="en-US" sz="2400" dirty="0" smtClean="0"/>
              <a:t>, </a:t>
            </a:r>
            <a:r>
              <a:rPr lang="en-US" sz="2400" b="1" dirty="0" smtClean="0"/>
              <a:t>information retrieval </a:t>
            </a:r>
            <a:r>
              <a:rPr lang="en-US" sz="2400" dirty="0" smtClean="0"/>
              <a:t>including </a:t>
            </a:r>
            <a:r>
              <a:rPr lang="en-US" sz="2400" b="1" dirty="0" smtClean="0"/>
              <a:t>hidden factor </a:t>
            </a:r>
            <a:r>
              <a:rPr lang="en-US" sz="2400" dirty="0" smtClean="0"/>
              <a:t>analysis (LDA), </a:t>
            </a:r>
            <a:r>
              <a:rPr lang="en-US" sz="2400" b="1" dirty="0" smtClean="0"/>
              <a:t>global inference</a:t>
            </a:r>
            <a:r>
              <a:rPr lang="en-US" sz="2400" dirty="0" smtClean="0"/>
              <a:t>, </a:t>
            </a:r>
            <a:r>
              <a:rPr lang="en-US" sz="2400" b="1" dirty="0" smtClean="0"/>
              <a:t>dimension reduction</a:t>
            </a:r>
          </a:p>
          <a:p>
            <a:pPr lvl="1"/>
            <a:r>
              <a:rPr lang="en-US" sz="2000" dirty="0" smtClean="0"/>
              <a:t>Many libraries/toolkits (R, Matlab) and web sites (BLAST) but typically not aimed at scalable high performance algorithms</a:t>
            </a:r>
          </a:p>
          <a:p>
            <a:r>
              <a:rPr lang="en-US" sz="2400" dirty="0" smtClean="0"/>
              <a:t>Should support </a:t>
            </a:r>
            <a:r>
              <a:rPr lang="en-US" sz="2400" b="1" dirty="0" smtClean="0"/>
              <a:t>clouds and HPC; MPI </a:t>
            </a:r>
            <a:r>
              <a:rPr lang="en-US" sz="2400" dirty="0" smtClean="0"/>
              <a:t>and</a:t>
            </a:r>
            <a:r>
              <a:rPr lang="en-US" sz="2400" b="1" dirty="0" smtClean="0"/>
              <a:t> MapReduce</a:t>
            </a:r>
          </a:p>
          <a:p>
            <a:pPr lvl="1"/>
            <a:r>
              <a:rPr lang="en-US" sz="2000" dirty="0" smtClean="0"/>
              <a:t>Iterative MapReduce an interesting runtime; Hadoop has many limitations</a:t>
            </a:r>
          </a:p>
          <a:p>
            <a:r>
              <a:rPr lang="en-US" sz="2400" dirty="0" smtClean="0"/>
              <a:t>Need a </a:t>
            </a:r>
            <a:r>
              <a:rPr lang="en-US" sz="2400" b="1" dirty="0" smtClean="0"/>
              <a:t>coordinated </a:t>
            </a:r>
            <a:r>
              <a:rPr lang="en-US" sz="2400" b="1" dirty="0"/>
              <a:t>Academic Business Government Collaboration </a:t>
            </a:r>
            <a:r>
              <a:rPr lang="en-US" sz="2400" b="1" dirty="0" smtClean="0"/>
              <a:t>to build robust algorithms that scale well</a:t>
            </a:r>
            <a:endParaRPr lang="en-US" sz="2400" dirty="0" smtClean="0"/>
          </a:p>
          <a:p>
            <a:pPr lvl="1"/>
            <a:r>
              <a:rPr lang="en-US" sz="2000" dirty="0" smtClean="0"/>
              <a:t>Crosses Science, Business Network Science, Social Science</a:t>
            </a:r>
          </a:p>
          <a:p>
            <a:r>
              <a:rPr lang="en-US" sz="2400" dirty="0" smtClean="0"/>
              <a:t>Propose to build community to define &amp; implement</a:t>
            </a:r>
            <a:br>
              <a:rPr lang="en-US" sz="2400" dirty="0" smtClean="0"/>
            </a:br>
            <a:r>
              <a:rPr lang="en-US" sz="2400" b="1" dirty="0" smtClean="0"/>
              <a:t>SPIDAL </a:t>
            </a:r>
            <a:r>
              <a:rPr lang="en-US" sz="2400" dirty="0" smtClean="0"/>
              <a:t>or</a:t>
            </a:r>
            <a:r>
              <a:rPr lang="en-US" sz="2400" b="1" dirty="0" smtClean="0"/>
              <a:t> Scalable </a:t>
            </a:r>
            <a:r>
              <a:rPr lang="en-US" sz="2400" b="1" dirty="0"/>
              <a:t>Parallel Interoperable  Data Analytics Library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53</a:t>
            </a:fld>
            <a:endParaRPr lang="en-US"/>
          </a:p>
        </p:txBody>
      </p:sp>
    </p:spTree>
    <p:extLst>
      <p:ext uri="{BB962C8B-B14F-4D97-AF65-F5344CB8AC3E}">
        <p14:creationId xmlns:p14="http://schemas.microsoft.com/office/powerpoint/2010/main" val="2888674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Dimension Reduction/MDS</a:t>
            </a:r>
            <a:endParaRPr lang="en-US" dirty="0"/>
          </a:p>
        </p:txBody>
      </p:sp>
      <p:sp>
        <p:nvSpPr>
          <p:cNvPr id="3" name="Content Placeholder 2"/>
          <p:cNvSpPr>
            <a:spLocks noGrp="1"/>
          </p:cNvSpPr>
          <p:nvPr>
            <p:ph idx="1"/>
          </p:nvPr>
        </p:nvSpPr>
        <p:spPr>
          <a:xfrm>
            <a:off x="0" y="685800"/>
            <a:ext cx="9144000" cy="1371600"/>
          </a:xfrm>
        </p:spPr>
        <p:txBody>
          <a:bodyPr/>
          <a:lstStyle/>
          <a:p>
            <a:r>
              <a:rPr lang="en-US" sz="2400" dirty="0" smtClean="0"/>
              <a:t>You can get answers but do you believe them!</a:t>
            </a:r>
          </a:p>
          <a:p>
            <a:r>
              <a:rPr lang="en-US" sz="2400" dirty="0" smtClean="0"/>
              <a:t>Need to visualize</a:t>
            </a:r>
          </a:p>
          <a:p>
            <a:r>
              <a:rPr lang="en-US" sz="2400" b="1" dirty="0"/>
              <a:t>H</a:t>
            </a:r>
            <a:r>
              <a:rPr lang="en-US" sz="2400" b="1" baseline="-25000" dirty="0"/>
              <a:t>MDS</a:t>
            </a:r>
            <a:r>
              <a:rPr lang="en-US" sz="2400" b="1" dirty="0"/>
              <a:t> = </a:t>
            </a:r>
            <a:r>
              <a:rPr lang="en-US" sz="2400" b="1" dirty="0">
                <a:sym typeface="Symbol"/>
              </a:rPr>
              <a:t></a:t>
            </a:r>
            <a:r>
              <a:rPr lang="en-US" sz="2400" b="1" i="1" baseline="-25000" dirty="0"/>
              <a:t>x&lt;y=</a:t>
            </a:r>
            <a:r>
              <a:rPr lang="en-US" sz="2400" b="1" baseline="-25000" dirty="0"/>
              <a:t>1</a:t>
            </a:r>
            <a:r>
              <a:rPr lang="en-US" sz="2400" b="1" i="1" baseline="30000" dirty="0"/>
              <a:t>N</a:t>
            </a:r>
            <a:r>
              <a:rPr lang="en-US" sz="2400" b="1" i="1" dirty="0"/>
              <a:t> </a:t>
            </a:r>
            <a:r>
              <a:rPr lang="en-US" sz="2400" b="1" dirty="0"/>
              <a:t>weight(</a:t>
            </a:r>
            <a:r>
              <a:rPr lang="en-US" sz="2400" b="1" i="1" dirty="0" err="1"/>
              <a:t>x,y</a:t>
            </a:r>
            <a:r>
              <a:rPr lang="en-US" sz="2400" b="1" i="1" dirty="0"/>
              <a:t>)</a:t>
            </a:r>
            <a:r>
              <a:rPr lang="en-US" sz="2400" b="1" dirty="0"/>
              <a:t> (</a:t>
            </a:r>
            <a:r>
              <a:rPr lang="en-US" sz="2400" b="1" dirty="0">
                <a:sym typeface="Symbol"/>
              </a:rPr>
              <a:t></a:t>
            </a:r>
            <a:r>
              <a:rPr lang="en-US" sz="2400" b="1" dirty="0"/>
              <a:t>(</a:t>
            </a:r>
            <a:r>
              <a:rPr lang="en-US" sz="2400" b="1" i="1" dirty="0"/>
              <a:t>x</a:t>
            </a:r>
            <a:r>
              <a:rPr lang="en-US" sz="2400" b="1" dirty="0"/>
              <a:t>, </a:t>
            </a:r>
            <a:r>
              <a:rPr lang="en-US" sz="2400" b="1" i="1" dirty="0"/>
              <a:t>y</a:t>
            </a:r>
            <a:r>
              <a:rPr lang="en-US" sz="2400" b="1" dirty="0"/>
              <a:t>) – d</a:t>
            </a:r>
            <a:r>
              <a:rPr lang="en-US" sz="2400" b="1" baseline="-25000" dirty="0"/>
              <a:t>3D</a:t>
            </a:r>
            <a:r>
              <a:rPr lang="en-US" sz="2400" b="1" dirty="0"/>
              <a:t>(</a:t>
            </a:r>
            <a:r>
              <a:rPr lang="en-US" sz="2400" b="1" i="1" dirty="0"/>
              <a:t>x</a:t>
            </a:r>
            <a:r>
              <a:rPr lang="en-US" sz="2400" b="1" dirty="0"/>
              <a:t>, </a:t>
            </a:r>
            <a:r>
              <a:rPr lang="en-US" sz="2400" b="1" i="1" dirty="0"/>
              <a:t>y</a:t>
            </a:r>
            <a:r>
              <a:rPr lang="en-US" sz="2400" b="1" dirty="0"/>
              <a:t>))</a:t>
            </a:r>
            <a:r>
              <a:rPr lang="en-US" sz="2400" b="1" baseline="30000" dirty="0"/>
              <a:t>2</a:t>
            </a:r>
            <a:r>
              <a:rPr lang="en-US" sz="2400" dirty="0"/>
              <a:t>	</a:t>
            </a:r>
          </a:p>
          <a:p>
            <a:r>
              <a:rPr lang="en-US" sz="2400" dirty="0"/>
              <a:t>Here </a:t>
            </a:r>
            <a:r>
              <a:rPr lang="en-US" sz="2400" i="1" dirty="0"/>
              <a:t>x</a:t>
            </a:r>
            <a:r>
              <a:rPr lang="en-US" sz="2400" dirty="0"/>
              <a:t> and </a:t>
            </a:r>
            <a:r>
              <a:rPr lang="en-US" sz="2400" i="1" dirty="0"/>
              <a:t>y</a:t>
            </a:r>
            <a:r>
              <a:rPr lang="en-US" sz="2400" dirty="0"/>
              <a:t> separately run over all points in the system, </a:t>
            </a:r>
            <a:r>
              <a:rPr lang="en-US" sz="2400" dirty="0">
                <a:sym typeface="Symbol"/>
              </a:rPr>
              <a:t></a:t>
            </a:r>
            <a:r>
              <a:rPr lang="en-US" sz="2400" dirty="0"/>
              <a:t>(</a:t>
            </a:r>
            <a:r>
              <a:rPr lang="en-US" sz="2400" i="1" dirty="0"/>
              <a:t>x</a:t>
            </a:r>
            <a:r>
              <a:rPr lang="en-US" sz="2400" dirty="0"/>
              <a:t>, </a:t>
            </a:r>
            <a:r>
              <a:rPr lang="en-US" sz="2400" i="1" dirty="0"/>
              <a:t>y</a:t>
            </a:r>
            <a:r>
              <a:rPr lang="en-US" sz="2400" dirty="0"/>
              <a:t>) is distance between </a:t>
            </a:r>
            <a:r>
              <a:rPr lang="en-US" sz="2400" i="1" dirty="0"/>
              <a:t>x</a:t>
            </a:r>
            <a:r>
              <a:rPr lang="en-US" sz="2400" dirty="0"/>
              <a:t> and </a:t>
            </a:r>
            <a:r>
              <a:rPr lang="en-US" sz="2400" i="1" dirty="0"/>
              <a:t>y</a:t>
            </a:r>
            <a:r>
              <a:rPr lang="en-US" sz="2400" dirty="0"/>
              <a:t> in original space while d</a:t>
            </a:r>
            <a:r>
              <a:rPr lang="en-US" sz="2400" baseline="-25000" dirty="0"/>
              <a:t>3D</a:t>
            </a:r>
            <a:r>
              <a:rPr lang="en-US" sz="2400" dirty="0"/>
              <a:t>(</a:t>
            </a:r>
            <a:r>
              <a:rPr lang="en-US" sz="2400" i="1" dirty="0"/>
              <a:t>x</a:t>
            </a:r>
            <a:r>
              <a:rPr lang="en-US" sz="2400" dirty="0"/>
              <a:t>, </a:t>
            </a:r>
            <a:r>
              <a:rPr lang="en-US" sz="2400" i="1" dirty="0"/>
              <a:t>y</a:t>
            </a:r>
            <a:r>
              <a:rPr lang="en-US" sz="2400" dirty="0"/>
              <a:t>) is distance between them after mapping to 3 dimensions. One needs to minimize H</a:t>
            </a:r>
            <a:r>
              <a:rPr lang="en-US" sz="2400" baseline="-25000" dirty="0"/>
              <a:t>MDS </a:t>
            </a:r>
            <a:r>
              <a:rPr lang="en-US" sz="2400" dirty="0"/>
              <a:t>for optimal choices of mapped positions </a:t>
            </a:r>
            <a:r>
              <a:rPr lang="en-US" sz="2400" u="sng" dirty="0"/>
              <a:t>X</a:t>
            </a:r>
            <a:r>
              <a:rPr lang="en-US" sz="2400" baseline="-25000" dirty="0"/>
              <a:t>3D</a:t>
            </a:r>
            <a:r>
              <a:rPr lang="en-US" sz="2400" dirty="0"/>
              <a:t>(</a:t>
            </a:r>
            <a:r>
              <a:rPr lang="en-US" sz="2400" i="1" dirty="0"/>
              <a:t>x</a:t>
            </a:r>
            <a:r>
              <a:rPr lang="en-US" sz="2400" dirty="0"/>
              <a:t>). </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54</a:t>
            </a:fld>
            <a:endParaRPr lang="en-US"/>
          </a:p>
        </p:txBody>
      </p:sp>
      <p:pic>
        <p:nvPicPr>
          <p:cNvPr id="1026" name="Picture 2" descr="C:\Users\Geoffrey Fox\Desktop\Hui\Kmeans-cluster-Plot3D-M5-C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22" t="12876" r="19769" b="12275"/>
          <a:stretch/>
        </p:blipFill>
        <p:spPr bwMode="auto">
          <a:xfrm>
            <a:off x="-25940" y="3561211"/>
            <a:ext cx="3460774" cy="2902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318" t="23667" r="11171" b="11588"/>
          <a:stretch/>
        </p:blipFill>
        <p:spPr bwMode="auto">
          <a:xfrm>
            <a:off x="3399166" y="3561211"/>
            <a:ext cx="3489109" cy="1899920"/>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152400" y="6463295"/>
            <a:ext cx="1722908" cy="369332"/>
          </a:xfrm>
          <a:prstGeom prst="rect">
            <a:avLst/>
          </a:prstGeom>
          <a:noFill/>
        </p:spPr>
        <p:txBody>
          <a:bodyPr wrap="none" rtlCol="0">
            <a:spAutoFit/>
          </a:bodyPr>
          <a:lstStyle/>
          <a:p>
            <a:r>
              <a:rPr lang="en-US" dirty="0" smtClean="0"/>
              <a:t>Lymphocytes 4D</a:t>
            </a:r>
            <a:endParaRPr lang="en-US" dirty="0"/>
          </a:p>
        </p:txBody>
      </p:sp>
      <p:sp>
        <p:nvSpPr>
          <p:cNvPr id="17" name="TextBox 16"/>
          <p:cNvSpPr txBox="1"/>
          <p:nvPr/>
        </p:nvSpPr>
        <p:spPr>
          <a:xfrm>
            <a:off x="3484660" y="5562600"/>
            <a:ext cx="1089465" cy="369332"/>
          </a:xfrm>
          <a:prstGeom prst="rect">
            <a:avLst/>
          </a:prstGeom>
          <a:noFill/>
        </p:spPr>
        <p:txBody>
          <a:bodyPr wrap="none" rtlCol="0">
            <a:spAutoFit/>
          </a:bodyPr>
          <a:lstStyle/>
          <a:p>
            <a:r>
              <a:rPr lang="en-US" dirty="0" smtClean="0"/>
              <a:t>LC-MS 2D</a:t>
            </a:r>
            <a:endParaRPr lang="en-US" dirty="0"/>
          </a:p>
        </p:txBody>
      </p:sp>
      <p:pic>
        <p:nvPicPr>
          <p:cNvPr id="1027" name="Picture 3" descr="C:\gcf\aaaOctDec2012\Saltz\DAcluster-Plot3D-M8-C8_smacof.png"/>
          <p:cNvPicPr>
            <a:picLocks noChangeAspect="1" noChangeArrowheads="1"/>
          </p:cNvPicPr>
          <p:nvPr/>
        </p:nvPicPr>
        <p:blipFill rotWithShape="1">
          <a:blip r:embed="rId4">
            <a:extLst>
              <a:ext uri="{28A0092B-C50C-407E-A947-70E740481C1C}">
                <a14:useLocalDpi xmlns:a14="http://schemas.microsoft.com/office/drawing/2010/main" val="0"/>
              </a:ext>
            </a:extLst>
          </a:blip>
          <a:srcRect l="26306" t="11027" r="23276" b="23022"/>
          <a:stretch/>
        </p:blipFill>
        <p:spPr bwMode="auto">
          <a:xfrm>
            <a:off x="6888274" y="3561211"/>
            <a:ext cx="2255725" cy="2676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88274" y="6282543"/>
            <a:ext cx="1544975" cy="369332"/>
          </a:xfrm>
          <a:prstGeom prst="rect">
            <a:avLst/>
          </a:prstGeom>
          <a:noFill/>
        </p:spPr>
        <p:txBody>
          <a:bodyPr wrap="none" rtlCol="0">
            <a:spAutoFit/>
          </a:bodyPr>
          <a:lstStyle/>
          <a:p>
            <a:r>
              <a:rPr lang="en-US" dirty="0" smtClean="0"/>
              <a:t>Pathology 54D</a:t>
            </a:r>
            <a:endParaRPr lang="en-US" dirty="0"/>
          </a:p>
        </p:txBody>
      </p:sp>
    </p:spTree>
    <p:extLst>
      <p:ext uri="{BB962C8B-B14F-4D97-AF65-F5344CB8AC3E}">
        <p14:creationId xmlns:p14="http://schemas.microsoft.com/office/powerpoint/2010/main" val="3706752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548"/>
            <a:ext cx="9144000" cy="1143000"/>
          </a:xfrm>
        </p:spPr>
        <p:txBody>
          <a:bodyPr/>
          <a:lstStyle/>
          <a:p>
            <a:r>
              <a:rPr lang="en-US" sz="4000" dirty="0" smtClean="0"/>
              <a:t>MDS and Clustering run well in parallel for Metric and non Metric Cases</a:t>
            </a:r>
            <a:endParaRPr lang="en-US" sz="4000" dirty="0"/>
          </a:p>
        </p:txBody>
      </p:sp>
      <p:sp>
        <p:nvSpPr>
          <p:cNvPr id="3" name="Content Placeholder 2"/>
          <p:cNvSpPr>
            <a:spLocks noGrp="1"/>
          </p:cNvSpPr>
          <p:nvPr>
            <p:ph idx="1"/>
          </p:nvPr>
        </p:nvSpPr>
        <p:spPr>
          <a:xfrm>
            <a:off x="152400" y="1082981"/>
            <a:ext cx="8229600" cy="909855"/>
          </a:xfrm>
        </p:spPr>
        <p:txBody>
          <a:bodyPr/>
          <a:lstStyle/>
          <a:p>
            <a:pPr>
              <a:spcBef>
                <a:spcPts val="0"/>
              </a:spcBef>
            </a:pPr>
            <a:r>
              <a:rPr lang="en-US" sz="2800" dirty="0" smtClean="0"/>
              <a:t>Use deterministic annealing for robustness</a:t>
            </a:r>
          </a:p>
          <a:p>
            <a:pPr>
              <a:spcBef>
                <a:spcPts val="0"/>
              </a:spcBef>
            </a:pPr>
            <a:r>
              <a:rPr lang="en-US" sz="2800" dirty="0" smtClean="0"/>
              <a:t>Slower for non-metric case</a:t>
            </a:r>
          </a:p>
          <a:p>
            <a:pPr>
              <a:spcBef>
                <a:spcPts val="0"/>
              </a:spcBef>
            </a:pPr>
            <a:r>
              <a:rPr lang="en-US" sz="2800" dirty="0" smtClean="0"/>
              <a:t>~50,000 lines of C#; R routines do not exist</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55</a:t>
            </a:fld>
            <a:endParaRPr lang="en-US"/>
          </a:p>
        </p:txBody>
      </p:sp>
      <p:sp>
        <p:nvSpPr>
          <p:cNvPr id="6" name="TextBox 5"/>
          <p:cNvSpPr txBox="1"/>
          <p:nvPr/>
        </p:nvSpPr>
        <p:spPr>
          <a:xfrm>
            <a:off x="5697427" y="2465215"/>
            <a:ext cx="3135025" cy="369332"/>
          </a:xfrm>
          <a:prstGeom prst="rect">
            <a:avLst/>
          </a:prstGeom>
          <a:solidFill>
            <a:schemeClr val="bg1"/>
          </a:solidFill>
        </p:spPr>
        <p:txBody>
          <a:bodyPr wrap="none" rtlCol="0">
            <a:spAutoFit/>
          </a:bodyPr>
          <a:lstStyle/>
          <a:p>
            <a:r>
              <a:rPr lang="en-US" dirty="0" smtClean="0"/>
              <a:t>Metagenomics with DA clusters</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73955"/>
            <a:ext cx="6018341" cy="39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descr="C:\Users\Geoffrey Fox\Downloads\divergent_0(23)_to_0(23)_zeroidx.png"/>
          <p:cNvPicPr/>
          <p:nvPr/>
        </p:nvPicPr>
        <p:blipFill rotWithShape="1">
          <a:blip r:embed="rId4">
            <a:extLst>
              <a:ext uri="{28A0092B-C50C-407E-A947-70E740481C1C}">
                <a14:useLocalDpi xmlns:a14="http://schemas.microsoft.com/office/drawing/2010/main" val="0"/>
              </a:ext>
            </a:extLst>
          </a:blip>
          <a:srcRect l="27644" t="9994" r="28219" b="8838"/>
          <a:stretch/>
        </p:blipFill>
        <p:spPr bwMode="auto">
          <a:xfrm>
            <a:off x="5359940" y="2848015"/>
            <a:ext cx="3810000" cy="3993772"/>
          </a:xfrm>
          <a:prstGeom prst="rect">
            <a:avLst/>
          </a:prstGeom>
          <a:noFill/>
          <a:extLst/>
        </p:spPr>
      </p:pic>
      <p:sp>
        <p:nvSpPr>
          <p:cNvPr id="8" name="TextBox 7"/>
          <p:cNvSpPr txBox="1"/>
          <p:nvPr/>
        </p:nvSpPr>
        <p:spPr>
          <a:xfrm>
            <a:off x="990599" y="2489444"/>
            <a:ext cx="4066626" cy="369332"/>
          </a:xfrm>
          <a:prstGeom prst="rect">
            <a:avLst/>
          </a:prstGeom>
          <a:solidFill>
            <a:schemeClr val="bg1"/>
          </a:solidFill>
        </p:spPr>
        <p:txBody>
          <a:bodyPr wrap="none" rtlCol="0">
            <a:spAutoFit/>
          </a:bodyPr>
          <a:lstStyle/>
          <a:p>
            <a:r>
              <a:rPr lang="en-US" dirty="0" smtClean="0"/>
              <a:t>COG Database with a few biology clusters</a:t>
            </a:r>
            <a:endParaRPr lang="en-US" dirty="0"/>
          </a:p>
        </p:txBody>
      </p:sp>
    </p:spTree>
    <p:extLst>
      <p:ext uri="{BB962C8B-B14F-4D97-AF65-F5344CB8AC3E}">
        <p14:creationId xmlns:p14="http://schemas.microsoft.com/office/powerpoint/2010/main" val="2164421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 y="34608"/>
            <a:ext cx="9144000" cy="717401"/>
          </a:xfrm>
        </p:spPr>
        <p:txBody>
          <a:bodyPr/>
          <a:lstStyle/>
          <a:p>
            <a:r>
              <a:rPr lang="en-US" dirty="0" smtClean="0"/>
              <a:t>~125 Clusters from Fungi sequence set</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774869"/>
            <a:ext cx="9144000" cy="6083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744389"/>
            <a:ext cx="9144000" cy="6083131"/>
          </a:xfrm>
          <a:prstGeom prst="rect">
            <a:avLst/>
          </a:prstGeom>
        </p:spPr>
      </p:pic>
    </p:spTree>
    <p:extLst>
      <p:ext uri="{BB962C8B-B14F-4D97-AF65-F5344CB8AC3E}">
        <p14:creationId xmlns:p14="http://schemas.microsoft.com/office/powerpoint/2010/main" val="30329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Education</a:t>
            </a:r>
          </a:p>
        </p:txBody>
      </p:sp>
      <p:sp>
        <p:nvSpPr>
          <p:cNvPr id="5" name="Subtitle 4"/>
          <p:cNvSpPr>
            <a:spLocks noGrp="1"/>
          </p:cNvSpPr>
          <p:nvPr>
            <p:ph type="subTitle" idx="1"/>
          </p:nvPr>
        </p:nvSpPr>
        <p:spPr>
          <a:xfrm>
            <a:off x="0" y="3886200"/>
            <a:ext cx="9144000" cy="1752600"/>
          </a:xfrm>
        </p:spPr>
        <p:txBody>
          <a:bodyPr/>
          <a:lstStyle/>
          <a:p>
            <a:r>
              <a:rPr lang="en-US" dirty="0"/>
              <a:t>O</a:t>
            </a:r>
            <a:r>
              <a:rPr lang="en-US" dirty="0" smtClean="0"/>
              <a:t>pportunities </a:t>
            </a:r>
            <a:r>
              <a:rPr lang="en-US" dirty="0"/>
              <a:t>at </a:t>
            </a:r>
            <a:r>
              <a:rPr lang="en-US" dirty="0" smtClean="0"/>
              <a:t>universities</a:t>
            </a:r>
          </a:p>
          <a:p>
            <a:r>
              <a:rPr lang="en-US" dirty="0">
                <a:solidFill>
                  <a:schemeClr val="tx1"/>
                </a:solidFill>
              </a:rPr>
              <a:t>see recent New York Times articles</a:t>
            </a:r>
          </a:p>
          <a:p>
            <a:r>
              <a:rPr lang="en-US" sz="1800" dirty="0">
                <a:hlinkClick r:id="rId2"/>
              </a:rPr>
              <a:t>http://datascience101.wordpress.com/2013/04/13/new-york-times-data-science-articles/</a:t>
            </a:r>
            <a:endParaRPr lang="en-US" sz="1800" dirty="0">
              <a:solidFill>
                <a:schemeClr val="tx1"/>
              </a:solidFill>
            </a:endParaRPr>
          </a:p>
          <a:p>
            <a:endParaRPr lang="en-US" dirty="0"/>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57</a:t>
            </a:fld>
            <a:endParaRPr lang="en-US"/>
          </a:p>
        </p:txBody>
      </p:sp>
    </p:spTree>
    <p:extLst>
      <p:ext uri="{BB962C8B-B14F-4D97-AF65-F5344CB8AC3E}">
        <p14:creationId xmlns:p14="http://schemas.microsoft.com/office/powerpoint/2010/main" val="26008255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71"/>
            <a:ext cx="8229600" cy="801029"/>
          </a:xfrm>
        </p:spPr>
        <p:txBody>
          <a:bodyPr/>
          <a:lstStyle/>
          <a:p>
            <a:r>
              <a:rPr lang="en-US" dirty="0" smtClean="0"/>
              <a:t>Data Science Education</a:t>
            </a:r>
            <a:endParaRPr lang="en-US" dirty="0"/>
          </a:p>
        </p:txBody>
      </p:sp>
      <p:sp>
        <p:nvSpPr>
          <p:cNvPr id="5" name="Content Placeholder 4"/>
          <p:cNvSpPr>
            <a:spLocks noGrp="1"/>
          </p:cNvSpPr>
          <p:nvPr>
            <p:ph idx="1"/>
          </p:nvPr>
        </p:nvSpPr>
        <p:spPr>
          <a:xfrm>
            <a:off x="0" y="838200"/>
            <a:ext cx="9052932" cy="4525963"/>
          </a:xfrm>
        </p:spPr>
        <p:txBody>
          <a:bodyPr/>
          <a:lstStyle/>
          <a:p>
            <a:r>
              <a:rPr lang="en-US" dirty="0" smtClean="0"/>
              <a:t>Broad Range of Topics from Policy to curation to applications and algorithms, programming models, data systems, statistics, and broad range of CS subjects such as Clouds, Programming, HCI,</a:t>
            </a:r>
          </a:p>
          <a:p>
            <a:r>
              <a:rPr lang="en-US" dirty="0" smtClean="0"/>
              <a:t>Plenty of Jobs and broader range of possibilities than computational science but similar cosmic issues</a:t>
            </a:r>
          </a:p>
          <a:p>
            <a:pPr lvl="1"/>
            <a:r>
              <a:rPr lang="en-US" dirty="0" smtClean="0"/>
              <a:t>What type of degree (Certificate, minor, track, “real” degree)</a:t>
            </a:r>
          </a:p>
          <a:p>
            <a:pPr lvl="1"/>
            <a:r>
              <a:rPr lang="en-US" dirty="0" smtClean="0"/>
              <a:t>What implementation (department, interdisciplinary group supporting education and research program)</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58</a:t>
            </a:fld>
            <a:endParaRPr lang="en-US"/>
          </a:p>
        </p:txBody>
      </p:sp>
    </p:spTree>
    <p:extLst>
      <p:ext uri="{BB962C8B-B14F-4D97-AF65-F5344CB8AC3E}">
        <p14:creationId xmlns:p14="http://schemas.microsoft.com/office/powerpoint/2010/main" val="40575238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838200"/>
          </a:xfrm>
        </p:spPr>
        <p:txBody>
          <a:bodyPr/>
          <a:lstStyle/>
          <a:p>
            <a:r>
              <a:rPr lang="en-US" dirty="0" smtClean="0"/>
              <a:t>Computational Science</a:t>
            </a:r>
            <a:endParaRPr lang="en-US" dirty="0"/>
          </a:p>
        </p:txBody>
      </p:sp>
      <p:sp>
        <p:nvSpPr>
          <p:cNvPr id="3" name="Content Placeholder 2"/>
          <p:cNvSpPr>
            <a:spLocks noGrp="1"/>
          </p:cNvSpPr>
          <p:nvPr>
            <p:ph idx="1"/>
          </p:nvPr>
        </p:nvSpPr>
        <p:spPr>
          <a:xfrm>
            <a:off x="0" y="533400"/>
            <a:ext cx="9144000" cy="5943600"/>
          </a:xfrm>
        </p:spPr>
        <p:txBody>
          <a:bodyPr/>
          <a:lstStyle/>
          <a:p>
            <a:pPr>
              <a:spcBef>
                <a:spcPts val="300"/>
              </a:spcBef>
            </a:pPr>
            <a:r>
              <a:rPr lang="en-US" dirty="0" smtClean="0"/>
              <a:t>Interdisciplinary field between computer science and applications with primary focus on simulation areas</a:t>
            </a:r>
          </a:p>
          <a:p>
            <a:pPr>
              <a:spcBef>
                <a:spcPts val="300"/>
              </a:spcBef>
            </a:pPr>
            <a:r>
              <a:rPr lang="en-US" dirty="0" smtClean="0"/>
              <a:t>Very successful as a research area</a:t>
            </a:r>
          </a:p>
          <a:p>
            <a:pPr lvl="1">
              <a:spcBef>
                <a:spcPts val="300"/>
              </a:spcBef>
            </a:pPr>
            <a:r>
              <a:rPr lang="en-US" dirty="0" smtClean="0"/>
              <a:t>XSEDE and Exascale systems enable</a:t>
            </a:r>
          </a:p>
          <a:p>
            <a:pPr>
              <a:spcBef>
                <a:spcPts val="300"/>
              </a:spcBef>
            </a:pPr>
            <a:r>
              <a:rPr lang="en-US" dirty="0" smtClean="0"/>
              <a:t>Several academic programs but these have been less successful than computational science research as</a:t>
            </a:r>
          </a:p>
          <a:p>
            <a:pPr lvl="1">
              <a:spcBef>
                <a:spcPts val="300"/>
              </a:spcBef>
            </a:pPr>
            <a:r>
              <a:rPr lang="en-US" dirty="0" smtClean="0"/>
              <a:t>No consensus as to curricula and jobs (don’t appoint faculty in computational science; do appoint to DoE labs)</a:t>
            </a:r>
          </a:p>
          <a:p>
            <a:pPr lvl="1">
              <a:spcBef>
                <a:spcPts val="300"/>
              </a:spcBef>
            </a:pPr>
            <a:r>
              <a:rPr lang="en-US" b="1" dirty="0" smtClean="0"/>
              <a:t>Field relatively small </a:t>
            </a:r>
          </a:p>
          <a:p>
            <a:pPr>
              <a:spcBef>
                <a:spcPts val="300"/>
              </a:spcBef>
            </a:pPr>
            <a:r>
              <a:rPr lang="en-US" dirty="0" smtClean="0"/>
              <a:t>Started around 1990</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59</a:t>
            </a:fld>
            <a:endParaRPr lang="en-US"/>
          </a:p>
        </p:txBody>
      </p:sp>
    </p:spTree>
    <p:extLst>
      <p:ext uri="{BB962C8B-B14F-4D97-AF65-F5344CB8AC3E}">
        <p14:creationId xmlns:p14="http://schemas.microsoft.com/office/powerpoint/2010/main" val="3873682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1066800"/>
            <a:ext cx="9144000" cy="5638800"/>
          </a:xfrm>
        </p:spPr>
        <p:txBody>
          <a:bodyPr/>
          <a:lstStyle/>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The Data Deluge</a:t>
            </a:r>
            <a:r>
              <a:rPr lang="en-US" sz="2400" dirty="0">
                <a:solidFill>
                  <a:srgbClr val="FF0000"/>
                </a:solidFill>
                <a:latin typeface="Times New Roman" pitchFamily="18" charset="0"/>
                <a:ea typeface="+mn-ea"/>
                <a:cs typeface="Times New Roman" pitchFamily="18" charset="0"/>
              </a:rPr>
              <a:t> </a:t>
            </a:r>
            <a:r>
              <a:rPr lang="en-US" sz="2400"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Light weight clients </a:t>
            </a:r>
            <a:r>
              <a:rPr lang="en-US" sz="2400" dirty="0">
                <a:latin typeface="Times New Roman" pitchFamily="18" charset="0"/>
                <a:ea typeface="+mn-ea"/>
                <a:cs typeface="Times New Roman" pitchFamily="18" charset="0"/>
              </a:rPr>
              <a:t>from smartphones, tablets to sensors</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Multicore </a:t>
            </a:r>
            <a:r>
              <a:rPr lang="en-US" sz="2400" dirty="0" smtClean="0">
                <a:latin typeface="Times New Roman" pitchFamily="18" charset="0"/>
                <a:ea typeface="+mn-ea"/>
                <a:cs typeface="Times New Roman" pitchFamily="18" charset="0"/>
              </a:rPr>
              <a:t>reawakening parallel computing</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Exascale </a:t>
            </a:r>
            <a:r>
              <a:rPr lang="en-US" sz="2400" b="1" dirty="0">
                <a:latin typeface="Times New Roman" pitchFamily="18" charset="0"/>
                <a:ea typeface="+mn-ea"/>
                <a:cs typeface="Times New Roman" pitchFamily="18" charset="0"/>
              </a:rPr>
              <a:t>initiatives </a:t>
            </a:r>
            <a:r>
              <a:rPr lang="en-US" sz="2400" dirty="0">
                <a:latin typeface="Times New Roman" pitchFamily="18" charset="0"/>
                <a:ea typeface="+mn-ea"/>
                <a:cs typeface="Times New Roman" pitchFamily="18" charset="0"/>
              </a:rPr>
              <a:t>will continue drive to high end with a simulation orientation</a:t>
            </a:r>
          </a:p>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Clouds </a:t>
            </a:r>
            <a:r>
              <a:rPr lang="en-US" sz="2400" b="1" dirty="0">
                <a:latin typeface="Times New Roman" pitchFamily="18" charset="0"/>
                <a:ea typeface="+mn-ea"/>
                <a:cs typeface="Times New Roman" pitchFamily="18" charset="0"/>
              </a:rPr>
              <a:t>with cheaper, greener, easier to use </a:t>
            </a:r>
            <a:r>
              <a:rPr lang="en-US" sz="2400" dirty="0">
                <a:latin typeface="Times New Roman" pitchFamily="18" charset="0"/>
                <a:ea typeface="+mn-ea"/>
                <a:cs typeface="Times New Roman" pitchFamily="18" charset="0"/>
              </a:rPr>
              <a:t>IT for (some)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New jobs </a:t>
            </a:r>
            <a:r>
              <a:rPr lang="en-US" sz="2400" dirty="0">
                <a:latin typeface="Times New Roman" pitchFamily="18" charset="0"/>
                <a:ea typeface="+mn-ea"/>
                <a:cs typeface="Times New Roman" pitchFamily="18" charset="0"/>
              </a:rPr>
              <a:t>associated with new curricula</a:t>
            </a: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Clouds as a distributed system</a:t>
            </a:r>
            <a:r>
              <a:rPr lang="en-US" sz="2000" dirty="0">
                <a:latin typeface="Times New Roman" pitchFamily="18" charset="0"/>
                <a:ea typeface="+mn-ea"/>
                <a:cs typeface="Times New Roman" pitchFamily="18" charset="0"/>
              </a:rPr>
              <a:t> (classic CS courses)</a:t>
            </a:r>
          </a:p>
          <a:p>
            <a:pPr marL="1142191" lvl="2" indent="-285438" defTabSz="913404" eaLnBrk="1" hangingPunct="1">
              <a:lnSpc>
                <a:spcPct val="80000"/>
              </a:lnSpc>
              <a:spcBef>
                <a:spcPts val="1200"/>
              </a:spcBef>
              <a:buBlip>
                <a:blip r:embed="rId3"/>
              </a:buBlip>
            </a:pPr>
            <a:r>
              <a:rPr lang="en-US" sz="2000" b="1" dirty="0">
                <a:solidFill>
                  <a:srgbClr val="FF0000"/>
                </a:solidFill>
                <a:latin typeface="Times New Roman" pitchFamily="18" charset="0"/>
                <a:ea typeface="+mn-ea"/>
                <a:cs typeface="Times New Roman" pitchFamily="18" charset="0"/>
              </a:rPr>
              <a:t>Data </a:t>
            </a:r>
            <a:r>
              <a:rPr lang="en-US" sz="2000" b="1" dirty="0" smtClean="0">
                <a:solidFill>
                  <a:srgbClr val="FF0000"/>
                </a:solidFill>
                <a:latin typeface="Times New Roman" pitchFamily="18" charset="0"/>
                <a:ea typeface="+mn-ea"/>
                <a:cs typeface="Times New Roman" pitchFamily="18" charset="0"/>
              </a:rPr>
              <a:t>Analytics </a:t>
            </a:r>
            <a:r>
              <a:rPr lang="en-US" sz="2000" dirty="0" smtClean="0">
                <a:latin typeface="Times New Roman" pitchFamily="18" charset="0"/>
                <a:ea typeface="+mn-ea"/>
                <a:cs typeface="Times New Roman" pitchFamily="18" charset="0"/>
              </a:rPr>
              <a:t>(Important theme in academia and industry)</a:t>
            </a:r>
            <a:endParaRPr lang="en-US" sz="20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Network/Web </a:t>
            </a:r>
            <a:r>
              <a:rPr lang="en-US" sz="2000" b="1" dirty="0" smtClean="0">
                <a:latin typeface="Times New Roman" pitchFamily="18" charset="0"/>
                <a:ea typeface="+mn-ea"/>
                <a:cs typeface="Times New Roman" pitchFamily="18" charset="0"/>
              </a:rPr>
              <a:t>Science</a:t>
            </a: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a:t>
            </a:fld>
            <a:endParaRPr lang="en-US"/>
          </a:p>
        </p:txBody>
      </p:sp>
    </p:spTree>
    <p:extLst>
      <p:ext uri="{BB962C8B-B14F-4D97-AF65-F5344CB8AC3E}">
        <p14:creationId xmlns:p14="http://schemas.microsoft.com/office/powerpoint/2010/main" val="3045280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90600"/>
          </a:xfrm>
        </p:spPr>
        <p:txBody>
          <a:bodyPr/>
          <a:lstStyle/>
          <a:p>
            <a:r>
              <a:rPr lang="en-US" dirty="0" smtClean="0"/>
              <a:t>Massive Open Online Courses</a:t>
            </a:r>
            <a:r>
              <a:rPr lang="en-US" b="0" dirty="0"/>
              <a:t> (</a:t>
            </a:r>
            <a:r>
              <a:rPr lang="en-US" dirty="0"/>
              <a:t>MOOC</a:t>
            </a:r>
            <a:r>
              <a:rPr lang="en-US" b="0" dirty="0"/>
              <a:t>)</a:t>
            </a:r>
            <a:endParaRPr lang="en-US" dirty="0"/>
          </a:p>
        </p:txBody>
      </p:sp>
      <p:sp>
        <p:nvSpPr>
          <p:cNvPr id="3" name="Content Placeholder 2"/>
          <p:cNvSpPr>
            <a:spLocks noGrp="1"/>
          </p:cNvSpPr>
          <p:nvPr>
            <p:ph idx="1"/>
          </p:nvPr>
        </p:nvSpPr>
        <p:spPr>
          <a:xfrm>
            <a:off x="0" y="838200"/>
            <a:ext cx="9144000" cy="4525963"/>
          </a:xfrm>
        </p:spPr>
        <p:txBody>
          <a:bodyPr/>
          <a:lstStyle/>
          <a:p>
            <a:r>
              <a:rPr lang="en-US" sz="2600" dirty="0" smtClean="0"/>
              <a:t>MOOC’s are very “hot” these days with </a:t>
            </a:r>
            <a:r>
              <a:rPr lang="en-US" sz="2600" dirty="0" err="1" smtClean="0"/>
              <a:t>Udacity</a:t>
            </a:r>
            <a:r>
              <a:rPr lang="en-US" sz="2600" dirty="0" smtClean="0"/>
              <a:t> and </a:t>
            </a:r>
            <a:r>
              <a:rPr lang="en-US" sz="2600" dirty="0" err="1" smtClean="0"/>
              <a:t>Coursera</a:t>
            </a:r>
            <a:r>
              <a:rPr lang="en-US" sz="2600" dirty="0" smtClean="0"/>
              <a:t> as start-ups</a:t>
            </a:r>
          </a:p>
          <a:p>
            <a:r>
              <a:rPr lang="en-US" sz="2600" dirty="0" smtClean="0"/>
              <a:t>Over 100,000 participants but concept valid at smaller sizes</a:t>
            </a:r>
          </a:p>
          <a:p>
            <a:r>
              <a:rPr lang="en-US" sz="2600" dirty="0" smtClean="0"/>
              <a:t>Relevant to </a:t>
            </a:r>
            <a:r>
              <a:rPr lang="en-US" sz="2600" b="1" dirty="0" smtClean="0"/>
              <a:t>Data Science as this is a new field with few courses </a:t>
            </a:r>
            <a:r>
              <a:rPr lang="en-US" sz="2600" dirty="0" smtClean="0"/>
              <a:t>at most universities</a:t>
            </a:r>
          </a:p>
          <a:p>
            <a:r>
              <a:rPr lang="en-US" sz="2600" dirty="0" smtClean="0"/>
              <a:t>Technology to make MOOC’s: Google Open Source </a:t>
            </a:r>
            <a:r>
              <a:rPr lang="en-US" sz="2600" b="1" dirty="0" smtClean="0"/>
              <a:t>Course Builder</a:t>
            </a:r>
            <a:r>
              <a:rPr lang="en-US" sz="2600" dirty="0" smtClean="0"/>
              <a:t> is lightweight LMS (learning management system)</a:t>
            </a:r>
          </a:p>
          <a:p>
            <a:r>
              <a:rPr lang="en-US" sz="2600" dirty="0" smtClean="0"/>
              <a:t>Supports MOOC model as a collection of short prerecorded segments (talking head over PowerPoint) termed </a:t>
            </a:r>
            <a:r>
              <a:rPr lang="en-US" sz="2600" b="1" dirty="0" smtClean="0"/>
              <a:t>lessons </a:t>
            </a:r>
            <a:r>
              <a:rPr lang="en-US" sz="2600" dirty="0" smtClean="0"/>
              <a:t>– typically 15 minutes long</a:t>
            </a:r>
          </a:p>
          <a:p>
            <a:r>
              <a:rPr lang="en-US" sz="2600" dirty="0" smtClean="0"/>
              <a:t>Compose playlists of lessons into sessions, modules, courses</a:t>
            </a:r>
          </a:p>
          <a:p>
            <a:pPr lvl="1"/>
            <a:r>
              <a:rPr lang="en-US" sz="2600" dirty="0" smtClean="0"/>
              <a:t>Session is an “Album” and lessons are “songs” in an iTunes analogy</a:t>
            </a:r>
          </a:p>
          <a:p>
            <a:pPr lvl="1"/>
            <a:endParaRPr lang="en-US" sz="2600" dirty="0" smtClean="0"/>
          </a:p>
          <a:p>
            <a:endParaRPr lang="en-US" sz="26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a:p>
        </p:txBody>
      </p:sp>
    </p:spTree>
    <p:extLst>
      <p:ext uri="{BB962C8B-B14F-4D97-AF65-F5344CB8AC3E}">
        <p14:creationId xmlns:p14="http://schemas.microsoft.com/office/powerpoint/2010/main" val="24333588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14400"/>
          </a:xfrm>
        </p:spPr>
        <p:txBody>
          <a:bodyPr/>
          <a:lstStyle/>
          <a:p>
            <a:r>
              <a:rPr lang="en-US" dirty="0" smtClean="0"/>
              <a:t>MOOC’s for Traditional Lectures</a:t>
            </a:r>
            <a:endParaRPr lang="en-US" dirty="0"/>
          </a:p>
        </p:txBody>
      </p:sp>
      <p:sp>
        <p:nvSpPr>
          <p:cNvPr id="3" name="Content Placeholder 2"/>
          <p:cNvSpPr>
            <a:spLocks noGrp="1"/>
          </p:cNvSpPr>
          <p:nvPr>
            <p:ph idx="1"/>
          </p:nvPr>
        </p:nvSpPr>
        <p:spPr>
          <a:xfrm>
            <a:off x="0" y="685800"/>
            <a:ext cx="5675902" cy="4525963"/>
          </a:xfrm>
        </p:spPr>
        <p:txBody>
          <a:bodyPr/>
          <a:lstStyle/>
          <a:p>
            <a:r>
              <a:rPr lang="en-US" sz="2400" dirty="0" smtClean="0"/>
              <a:t>We can take MOOC lessons and view them as a “learning object” that we can share between different teachers</a:t>
            </a:r>
            <a:endParaRPr lang="en-US" sz="2400" dirty="0"/>
          </a:p>
        </p:txBody>
      </p:sp>
      <p:sp>
        <p:nvSpPr>
          <p:cNvPr id="4" name="Slide Number Placeholder 3"/>
          <p:cNvSpPr>
            <a:spLocks noGrp="1"/>
          </p:cNvSpPr>
          <p:nvPr>
            <p:ph type="sldNum" sz="quarter" idx="12"/>
          </p:nvPr>
        </p:nvSpPr>
        <p:spPr>
          <a:xfrm>
            <a:off x="6553200" y="6377941"/>
            <a:ext cx="2133600" cy="372428"/>
          </a:xfrm>
        </p:spPr>
        <p:txBody>
          <a:bodyPr/>
          <a:lstStyle/>
          <a:p>
            <a:fld id="{94CC141A-9CC6-41A7-A7D0-011D836CC6E2}" type="slidenum">
              <a:rPr lang="en-US" smtClean="0"/>
              <a:pPr/>
              <a:t>61</a:t>
            </a:fld>
            <a:endParaRPr lang="en-US"/>
          </a:p>
        </p:txBody>
      </p:sp>
      <p:pic>
        <p:nvPicPr>
          <p:cNvPr id="5" name="Picture 4"/>
          <p:cNvPicPr>
            <a:picLocks noChangeAspect="1"/>
          </p:cNvPicPr>
          <p:nvPr/>
        </p:nvPicPr>
        <p:blipFill rotWithShape="1">
          <a:blip r:embed="rId2"/>
          <a:srcRect l="2939" t="12295" r="4499"/>
          <a:stretch/>
        </p:blipFill>
        <p:spPr>
          <a:xfrm>
            <a:off x="76200" y="2030730"/>
            <a:ext cx="5653042" cy="4800600"/>
          </a:xfrm>
          <a:prstGeom prst="rect">
            <a:avLst/>
          </a:prstGeom>
        </p:spPr>
      </p:pic>
      <p:sp>
        <p:nvSpPr>
          <p:cNvPr id="6" name="TextBox 5"/>
          <p:cNvSpPr txBox="1"/>
          <p:nvPr/>
        </p:nvSpPr>
        <p:spPr>
          <a:xfrm>
            <a:off x="5675902" y="860495"/>
            <a:ext cx="3414758" cy="5940088"/>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n-US" sz="2000" dirty="0" smtClean="0"/>
              <a:t>i.e. as a way of teaching typical sized classes but with less effort as shared material</a:t>
            </a:r>
          </a:p>
          <a:p>
            <a:pPr marL="285750" indent="-285750">
              <a:buFont typeface="Arial" panose="020B0604020202020204" pitchFamily="34" charset="0"/>
              <a:buChar char="•"/>
            </a:pPr>
            <a:r>
              <a:rPr lang="en-US" sz="2000" dirty="0" smtClean="0"/>
              <a:t>Start with what’s in repository;</a:t>
            </a:r>
          </a:p>
          <a:p>
            <a:pPr marL="285750" indent="-285750">
              <a:buFont typeface="Arial" panose="020B0604020202020204" pitchFamily="34" charset="0"/>
              <a:buChar char="•"/>
            </a:pPr>
            <a:r>
              <a:rPr lang="en-US" sz="2000" dirty="0" smtClean="0"/>
              <a:t>pick and choose;</a:t>
            </a:r>
          </a:p>
          <a:p>
            <a:pPr marL="285750" indent="-285750">
              <a:buFont typeface="Arial" panose="020B0604020202020204" pitchFamily="34" charset="0"/>
              <a:buChar char="•"/>
            </a:pPr>
            <a:r>
              <a:rPr lang="en-US" sz="2000" dirty="0" smtClean="0"/>
              <a:t>Add custom material of individual teachers</a:t>
            </a:r>
          </a:p>
          <a:p>
            <a:pPr marL="285750" indent="-285750">
              <a:buFont typeface="Arial" panose="020B0604020202020204" pitchFamily="34" charset="0"/>
              <a:buChar char="•"/>
            </a:pPr>
            <a:r>
              <a:rPr lang="en-US" sz="2000" dirty="0" smtClean="0"/>
              <a:t>The ~15 minute Video over PowerPoint of MOOC’s much easier to re-use than PowerPoint</a:t>
            </a:r>
          </a:p>
          <a:p>
            <a:pPr marL="285750" indent="-285750">
              <a:buFont typeface="Arial" panose="020B0604020202020204" pitchFamily="34" charset="0"/>
              <a:buChar char="•"/>
            </a:pPr>
            <a:r>
              <a:rPr lang="en-US" sz="2000" dirty="0" smtClean="0"/>
              <a:t>Do not need special mentoring support</a:t>
            </a:r>
          </a:p>
          <a:p>
            <a:pPr marL="285750" indent="-285750">
              <a:buFont typeface="Arial" panose="020B0604020202020204" pitchFamily="34" charset="0"/>
              <a:buChar char="•"/>
            </a:pPr>
            <a:r>
              <a:rPr lang="en-US" sz="2000" dirty="0" smtClean="0"/>
              <a:t>Defining how to support computing labs with FutureGrid or appliances + Virtual Box</a:t>
            </a:r>
          </a:p>
        </p:txBody>
      </p:sp>
    </p:spTree>
    <p:extLst>
      <p:ext uri="{BB962C8B-B14F-4D97-AF65-F5344CB8AC3E}">
        <p14:creationId xmlns:p14="http://schemas.microsoft.com/office/powerpoint/2010/main" val="22284552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62</a:t>
            </a:fld>
            <a:endParaRPr lang="en-US"/>
          </a:p>
        </p:txBody>
      </p:sp>
    </p:spTree>
    <p:extLst>
      <p:ext uri="{BB962C8B-B14F-4D97-AF65-F5344CB8AC3E}">
        <p14:creationId xmlns:p14="http://schemas.microsoft.com/office/powerpoint/2010/main" val="27480303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0" y="685800"/>
            <a:ext cx="9144000" cy="5029200"/>
          </a:xfrm>
        </p:spPr>
        <p:txBody>
          <a:bodyPr/>
          <a:lstStyle/>
          <a:p>
            <a:r>
              <a:rPr lang="en-US" sz="2400" dirty="0" smtClean="0"/>
              <a:t>Clouds and HPC are here to stay and one should plan on using </a:t>
            </a:r>
            <a:r>
              <a:rPr lang="en-US" sz="2400" b="1" dirty="0" smtClean="0"/>
              <a:t>both</a:t>
            </a:r>
          </a:p>
          <a:p>
            <a:r>
              <a:rPr lang="en-US" sz="2400" b="1" dirty="0" smtClean="0"/>
              <a:t>Data Intensive </a:t>
            </a:r>
            <a:r>
              <a:rPr lang="en-US" sz="2400" dirty="0" smtClean="0"/>
              <a:t>programs are not like simulations as they have</a:t>
            </a:r>
            <a:r>
              <a:rPr lang="en-US" sz="2400" b="1" dirty="0" smtClean="0"/>
              <a:t> large “reductions” (“collectives”)</a:t>
            </a:r>
            <a:r>
              <a:rPr lang="en-US" sz="2400" dirty="0" smtClean="0"/>
              <a:t> and do not have many small messages</a:t>
            </a:r>
          </a:p>
          <a:p>
            <a:pPr lvl="1"/>
            <a:r>
              <a:rPr lang="en-US" sz="2000" dirty="0" smtClean="0"/>
              <a:t>Clouds suitable</a:t>
            </a:r>
          </a:p>
          <a:p>
            <a:r>
              <a:rPr lang="en-US" sz="2400" b="1" dirty="0" smtClean="0"/>
              <a:t>Iterative MapReduce </a:t>
            </a:r>
            <a:r>
              <a:rPr lang="en-US" sz="2400" dirty="0" smtClean="0"/>
              <a:t>an interesting approach; need to optimize collectives for new applications (Data analytics) and resources (clouds, GPU’s …)</a:t>
            </a:r>
          </a:p>
          <a:p>
            <a:r>
              <a:rPr lang="en-US" sz="2400" dirty="0" smtClean="0"/>
              <a:t>Need an initiative to build </a:t>
            </a:r>
            <a:r>
              <a:rPr lang="en-US" sz="2400" b="1" dirty="0" smtClean="0"/>
              <a:t>scalable high performance data analytics library</a:t>
            </a:r>
            <a:r>
              <a:rPr lang="en-US" sz="2400" dirty="0" smtClean="0"/>
              <a:t> on top of</a:t>
            </a:r>
            <a:r>
              <a:rPr lang="en-US" sz="2400" b="1" dirty="0" smtClean="0"/>
              <a:t> interoperable cloud-HPC platform</a:t>
            </a:r>
          </a:p>
          <a:p>
            <a:r>
              <a:rPr lang="en-US" sz="2400" dirty="0" smtClean="0"/>
              <a:t>Many promising data analytics algorithms such as </a:t>
            </a:r>
            <a:r>
              <a:rPr lang="en-US" sz="2400" b="1" dirty="0" smtClean="0"/>
              <a:t>deterministic annealing </a:t>
            </a:r>
            <a:r>
              <a:rPr lang="en-US" sz="2400" dirty="0" smtClean="0"/>
              <a:t>not used as implementations not available in R/Matlab etc.</a:t>
            </a:r>
          </a:p>
          <a:p>
            <a:pPr lvl="1"/>
            <a:r>
              <a:rPr lang="en-US" sz="2400" dirty="0" smtClean="0"/>
              <a:t>More sophisticated software and runs longer but can be </a:t>
            </a:r>
            <a:r>
              <a:rPr lang="en-US" sz="2400" b="1" dirty="0" smtClean="0"/>
              <a:t>efficiently parallelized </a:t>
            </a:r>
            <a:r>
              <a:rPr lang="en-US" sz="2400" dirty="0" smtClean="0"/>
              <a:t>so runtime not a big issue</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63</a:t>
            </a:fld>
            <a:endParaRPr lang="en-US"/>
          </a:p>
        </p:txBody>
      </p:sp>
    </p:spTree>
    <p:extLst>
      <p:ext uri="{BB962C8B-B14F-4D97-AF65-F5344CB8AC3E}">
        <p14:creationId xmlns:p14="http://schemas.microsoft.com/office/powerpoint/2010/main" val="11393394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26"/>
            <a:ext cx="8229600" cy="881974"/>
          </a:xfrm>
        </p:spPr>
        <p:txBody>
          <a:bodyPr/>
          <a:lstStyle/>
          <a:p>
            <a:r>
              <a:rPr lang="en-US" dirty="0" smtClean="0"/>
              <a:t>Conclusions II</a:t>
            </a:r>
            <a:endParaRPr lang="en-US" dirty="0"/>
          </a:p>
        </p:txBody>
      </p:sp>
      <p:sp>
        <p:nvSpPr>
          <p:cNvPr id="3" name="Content Placeholder 2"/>
          <p:cNvSpPr>
            <a:spLocks noGrp="1"/>
          </p:cNvSpPr>
          <p:nvPr>
            <p:ph idx="1"/>
          </p:nvPr>
        </p:nvSpPr>
        <p:spPr>
          <a:xfrm>
            <a:off x="152400" y="762000"/>
            <a:ext cx="8229600" cy="4525963"/>
          </a:xfrm>
        </p:spPr>
        <p:txBody>
          <a:bodyPr/>
          <a:lstStyle/>
          <a:p>
            <a:r>
              <a:rPr lang="en-US" sz="2400" b="1" dirty="0"/>
              <a:t>S</a:t>
            </a:r>
            <a:r>
              <a:rPr lang="en-US" sz="2400" b="1" dirty="0" smtClean="0"/>
              <a:t>oftware defined computing systems </a:t>
            </a:r>
            <a:r>
              <a:rPr lang="en-US" sz="2400" dirty="0" smtClean="0"/>
              <a:t>linking </a:t>
            </a:r>
            <a:r>
              <a:rPr lang="en-US" sz="2400" dirty="0" err="1" smtClean="0"/>
              <a:t>NaaS</a:t>
            </a:r>
            <a:r>
              <a:rPr lang="en-US" sz="2400" dirty="0" smtClean="0"/>
              <a:t>, IaaS, PaaS, SaaS (Network, Infrastructure, Platform, Software) likely to be important</a:t>
            </a:r>
            <a:endParaRPr lang="en-US" sz="2400" dirty="0"/>
          </a:p>
          <a:p>
            <a:r>
              <a:rPr lang="en-US" sz="2400" dirty="0"/>
              <a:t>More </a:t>
            </a:r>
            <a:r>
              <a:rPr lang="en-US" sz="2400" b="1" dirty="0"/>
              <a:t>employment opportunities </a:t>
            </a:r>
            <a:r>
              <a:rPr lang="en-US" sz="2400" dirty="0"/>
              <a:t>in clouds than HPC and Grids and in data than simulation; so cloud and data related activities popular with students</a:t>
            </a:r>
          </a:p>
          <a:p>
            <a:r>
              <a:rPr lang="en-US" sz="2400" dirty="0"/>
              <a:t>International activity to discuss </a:t>
            </a:r>
            <a:r>
              <a:rPr lang="en-US" sz="2400" b="1" dirty="0"/>
              <a:t>data science education</a:t>
            </a:r>
          </a:p>
          <a:p>
            <a:pPr lvl="1">
              <a:spcBef>
                <a:spcPts val="0"/>
              </a:spcBef>
            </a:pPr>
            <a:r>
              <a:rPr lang="en-US" sz="2400" dirty="0"/>
              <a:t>Agree on curricula; is such a degree attractive</a:t>
            </a:r>
            <a:r>
              <a:rPr lang="en-US" sz="2400" dirty="0" smtClean="0"/>
              <a:t>?</a:t>
            </a:r>
          </a:p>
          <a:p>
            <a:pPr>
              <a:spcBef>
                <a:spcPts val="0"/>
              </a:spcBef>
            </a:pPr>
            <a:r>
              <a:rPr lang="en-US" sz="2400" dirty="0"/>
              <a:t>Role of </a:t>
            </a:r>
            <a:r>
              <a:rPr lang="en-US" sz="2400" b="1" dirty="0" smtClean="0"/>
              <a:t>MOOC</a:t>
            </a:r>
            <a:r>
              <a:rPr lang="en-US" sz="2400" dirty="0" smtClean="0"/>
              <a:t>’s as either</a:t>
            </a:r>
          </a:p>
          <a:p>
            <a:pPr lvl="1">
              <a:spcBef>
                <a:spcPts val="0"/>
              </a:spcBef>
            </a:pPr>
            <a:r>
              <a:rPr lang="en-US" sz="2400" dirty="0" smtClean="0"/>
              <a:t>Disseminating new curricula </a:t>
            </a:r>
          </a:p>
          <a:p>
            <a:pPr lvl="1">
              <a:spcBef>
                <a:spcPts val="0"/>
              </a:spcBef>
            </a:pPr>
            <a:r>
              <a:rPr lang="en-US" sz="2400" dirty="0" smtClean="0"/>
              <a:t>Managing course fragments that can be assembled into custom courses for particular interdisciplinary students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64</a:t>
            </a:fld>
            <a:endParaRPr lang="en-US"/>
          </a:p>
        </p:txBody>
      </p:sp>
    </p:spTree>
    <p:extLst>
      <p:ext uri="{BB962C8B-B14F-4D97-AF65-F5344CB8AC3E}">
        <p14:creationId xmlns:p14="http://schemas.microsoft.com/office/powerpoint/2010/main" val="4164269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minute; </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15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terabytes/year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terabytes/second</a:t>
            </a: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7</a:t>
            </a:fld>
            <a:endParaRPr lang="en-US"/>
          </a:p>
        </p:txBody>
      </p:sp>
    </p:spTree>
    <p:extLst>
      <p:ext uri="{BB962C8B-B14F-4D97-AF65-F5344CB8AC3E}">
        <p14:creationId xmlns:p14="http://schemas.microsoft.com/office/powerpoint/2010/main" val="3562997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1639781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36687045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Contributions to Data Science and Clouds &amp;quot;&quot;/&gt;&lt;property id=&quot;20307&quot; value=&quot;267&quot;/&gt;&lt;/object&gt;&lt;object type=&quot;3&quot; unique_id=&quot;10006&quot;&gt;&lt;property id=&quot;20148&quot; value=&quot;5&quot;/&gt;&lt;property id=&quot;20300&quot; value=&quot;Slide 6 - &amp;quot;Some Trends&amp;quot;&quot;/&gt;&lt;property id=&quot;20307&quot; value=&quot;487&quot;/&gt;&lt;/object&gt;&lt;object type=&quot;3&quot; unique_id=&quot;10007&quot;&gt;&lt;property id=&quot;20148&quot; value=&quot;5&quot;/&gt;&lt;property id=&quot;20300&quot; value=&quot;Slide 7 - &amp;quot;Some Data sizes&amp;quot;&quot;/&gt;&lt;property id=&quot;20307&quot; value=&quot;488&quot;/&gt;&lt;/object&gt;&lt;object type=&quot;3&quot; unique_id=&quot;10009&quot;&gt;&lt;property id=&quot;20148&quot; value=&quot;5&quot;/&gt;&lt;property id=&quot;20300&quot; value=&quot;Slide 20 - &amp;quot;Clouds Offer From different points of view &amp;quot;&quot;/&gt;&lt;property id=&quot;20307&quot; value=&quot;490&quot;/&gt;&lt;/object&gt;&lt;object type=&quot;3&quot; unique_id=&quot;10012&quot;&gt;&lt;property id=&quot;20148&quot; value=&quot;5&quot;/&gt;&lt;property id=&quot;20300&quot; value=&quot;Slide 28 - &amp;quot;Clouds in Research&amp;quot;&quot;/&gt;&lt;property id=&quot;20307&quot; value=&quot;493&quot;/&gt;&lt;/object&gt;&lt;object type=&quot;3&quot; unique_id=&quot;10014&quot;&gt;&lt;property id=&quot;20148&quot; value=&quot;5&quot;/&gt;&lt;property id=&quot;20300&quot; value=&quot;Slide 29 - &amp;quot;Clouds have highlighted SaaS PaaS IaaS &amp;quot;&quot;/&gt;&lt;property id=&quot;20307&quot; value=&quot;495&quot;/&gt;&lt;/object&gt;&lt;object type=&quot;3&quot; unique_id=&quot;10015&quot;&gt;&lt;property id=&quot;20148&quot; value=&quot;5&quot;/&gt;&lt;property id=&quot;20300&quot; value=&quot;Slide 30 - &amp;quot;Science Computing Environments&amp;quot;&quot;/&gt;&lt;property id=&quot;20307&quot; value=&quot;496&quot;/&gt;&lt;/object&gt;&lt;object type=&quot;3&quot; unique_id=&quot;10016&quot;&gt;&lt;property id=&quot;20148&quot; value=&quot;5&quot;/&gt;&lt;property id=&quot;20300&quot; value=&quot;Slide 31 - &amp;quot;Clouds HPC and Grids&amp;quot;&quot;/&gt;&lt;property id=&quot;20307&quot; value=&quot;497&quot;/&gt;&lt;/object&gt;&lt;object type=&quot;3&quot; unique_id=&quot;10018&quot;&gt;&lt;property id=&quot;20148&quot; value=&quot;5&quot;/&gt;&lt;property id=&quot;20300&quot; value=&quot;Slide 32 - &amp;quot;What Applications work in Clouds&amp;quot;&quot;/&gt;&lt;property id=&quot;20307&quot; value=&quot;499&quot;/&gt;&lt;/object&gt;&lt;object type=&quot;3&quot; unique_id=&quot;10021&quot;&gt;&lt;property id=&quot;20148&quot; value=&quot;5&quot;/&gt;&lt;property id=&quot;20300&quot; value=&quot;Slide 33 - &amp;quot;Internet of Things and the Cloud &amp;quot;&quot;/&gt;&lt;property id=&quot;20307&quot; value=&quot;502&quot;/&gt;&lt;/object&gt;&lt;object type=&quot;3&quot; unique_id=&quot;10025&quot;&gt;&lt;property id=&quot;20148&quot; value=&quot;5&quot;/&gt;&lt;property id=&quot;20300&quot; value=&quot;Slide 36 - &amp;quot;Map Collective Model (Judy Qiu)&amp;quot;&quot;/&gt;&lt;property id=&quot;20307&quot; value=&quot;506&quot;/&gt;&lt;/object&gt;&lt;object type=&quot;3&quot; unique_id=&quot;10026&quot;&gt;&lt;property id=&quot;20148&quot; value=&quot;5&quot;/&gt;&lt;property id=&quot;20300&quot; value=&quot;Slide 37 - &amp;quot;Twister Iterative MapReduce  for Data Intensive Applications&amp;quot;&quot;/&gt;&lt;property id=&quot;20307&quot; value=&quot;507&quot;/&gt;&lt;/object&gt;&lt;object type=&quot;3&quot; unique_id=&quot;10027&quot;&gt;&lt;property id=&quot;20148&quot; value=&quot;5&quot;/&gt;&lt;property id=&quot;20300&quot; value=&quot;Slide 38 - &amp;quot;Pleasingly Parallel Performance Comparisons&amp;quot;&quot;/&gt;&lt;property id=&quot;20307&quot; value=&quot;508&quot;/&gt;&lt;/object&gt;&lt;object type=&quot;3&quot; unique_id=&quot;10034&quot;&gt;&lt;property id=&quot;20148&quot; value=&quot;5&quot;/&gt;&lt;property id=&quot;20300&quot; value=&quot;Slide 39 - &amp;quot;Multi Dimensional Scaling&amp;quot;&quot;/&gt;&lt;property id=&quot;20307&quot; value=&quot;515&quot;/&gt;&lt;/object&gt;&lt;object type=&quot;3&quot; unique_id=&quot;10040&quot;&gt;&lt;property id=&quot;20148&quot; value=&quot;5&quot;/&gt;&lt;property id=&quot;20300&quot; value=&quot;Slide 51 - &amp;quot;Algorithms for Data Analytics&amp;quot;&quot;/&gt;&lt;property id=&quot;20307&quot; value=&quot;521&quot;/&gt;&lt;/object&gt;&lt;object type=&quot;3&quot; unique_id=&quot;10041&quot;&gt;&lt;property id=&quot;20148&quot; value=&quot;5&quot;/&gt;&lt;property id=&quot;20300&quot; value=&quot;Slide 52&quot;/&gt;&lt;property id=&quot;20307&quot; value=&quot;522&quot;/&gt;&lt;/object&gt;&lt;object type=&quot;3&quot; unique_id=&quot;10042&quot;&gt;&lt;property id=&quot;20148&quot; value=&quot;5&quot;/&gt;&lt;property id=&quot;20300&quot; value=&quot;Slide 53 - &amp;quot;Data Analytics Futures?&amp;quot;&quot;/&gt;&lt;property id=&quot;20307&quot; value=&quot;523&quot;/&gt;&lt;/object&gt;&lt;object type=&quot;3&quot; unique_id=&quot;10045&quot;&gt;&lt;property id=&quot;20148&quot; value=&quot;5&quot;/&gt;&lt;property id=&quot;20300&quot; value=&quot;Slide 54 - &amp;quot;Dimension Reduction/MDS&amp;quot;&quot;/&gt;&lt;property id=&quot;20307&quot; value=&quot;526&quot;/&gt;&lt;/object&gt;&lt;object type=&quot;3&quot; unique_id=&quot;10046&quot;&gt;&lt;property id=&quot;20148&quot; value=&quot;5&quot;/&gt;&lt;property id=&quot;20300&quot; value=&quot;Slide 55 - &amp;quot;MDS and Clustering run well in parallel for Metric and non Metric Cases&amp;quot;&quot;/&gt;&lt;property id=&quot;20307&quot; value=&quot;527&quot;/&gt;&lt;/object&gt;&lt;object type=&quot;3&quot; unique_id=&quot;10051&quot;&gt;&lt;property id=&quot;20148&quot; value=&quot;5&quot;/&gt;&lt;property id=&quot;20300&quot; value=&quot;Slide 58 - &amp;quot;Data Science Education&amp;quot;&quot;/&gt;&lt;property id=&quot;20307&quot; value=&quot;532&quot;/&gt;&lt;/object&gt;&lt;object type=&quot;3&quot; unique_id=&quot;10052&quot;&gt;&lt;property id=&quot;20148&quot; value=&quot;5&quot;/&gt;&lt;property id=&quot;20300&quot; value=&quot;Slide 59 - &amp;quot;Computational Science&amp;quot;&quot;/&gt;&lt;property id=&quot;20307&quot; value=&quot;533&quot;/&gt;&lt;/object&gt;&lt;object type=&quot;3&quot; unique_id=&quot;10059&quot;&gt;&lt;property id=&quot;20148&quot; value=&quot;5&quot;/&gt;&lt;property id=&quot;20300&quot; value=&quot;Slide 60 - &amp;quot;Massive Open Online Courses (MOOC)&amp;quot;&quot;/&gt;&lt;property id=&quot;20307&quot; value=&quot;540&quot;/&gt;&lt;/object&gt;&lt;object type=&quot;3&quot; unique_id=&quot;10060&quot;&gt;&lt;property id=&quot;20148&quot; value=&quot;5&quot;/&gt;&lt;property id=&quot;20300&quot; value=&quot;Slide 61 - &amp;quot;MOOC’s for Traditional Lectures&amp;quot;&quot;/&gt;&lt;property id=&quot;20307&quot; value=&quot;541&quot;/&gt;&lt;/object&gt;&lt;object type=&quot;3&quot; unique_id=&quot;10073&quot;&gt;&lt;property id=&quot;20148&quot; value=&quot;5&quot;/&gt;&lt;property id=&quot;20300&quot; value=&quot;Slide 62 - &amp;quot;Conclusions &amp;quot;&quot;/&gt;&lt;property id=&quot;20307&quot; value=&quot;554&quot;/&gt;&lt;/object&gt;&lt;object type=&quot;3&quot; unique_id=&quot;10074&quot;&gt;&lt;property id=&quot;20148&quot; value=&quot;5&quot;/&gt;&lt;property id=&quot;20300&quot; value=&quot;Slide 63 - &amp;quot;Conclusions&amp;quot;&quot;/&gt;&lt;property id=&quot;20307&quot; value=&quot;555&quot;/&gt;&lt;/object&gt;&lt;object type=&quot;3&quot; unique_id=&quot;10075&quot;&gt;&lt;property id=&quot;20148&quot; value=&quot;5&quot;/&gt;&lt;property id=&quot;20300&quot; value=&quot;Slide 64 - &amp;quot;Conclusions II&amp;quot;&quot;/&gt;&lt;property id=&quot;20307&quot; value=&quot;556&quot;/&gt;&lt;/object&gt;&lt;object type=&quot;3&quot; unique_id=&quot;82910&quot;&gt;&lt;property id=&quot;20148&quot; value=&quot;5&quot;/&gt;&lt;property id=&quot;20300&quot; value=&quot;Slide 2 - &amp;quot;Big Data Ecosystem in One Sentence&amp;quot;&quot;/&gt;&lt;property id=&quot;20307&quot; value=&quot;557&quot;/&gt;&lt;/object&gt;&lt;object type=&quot;3&quot; unique_id=&quot;82911&quot;&gt;&lt;property id=&quot;20148&quot; value=&quot;5&quot;/&gt;&lt;property id=&quot;20300&quot; value=&quot;Slide 3&quot;/&gt;&lt;property id=&quot;20307&quot; value=&quot;559&quot;/&gt;&lt;/object&gt;&lt;object type=&quot;3&quot; unique_id=&quot;84037&quot;&gt;&lt;property id=&quot;20148&quot; value=&quot;5&quot;/&gt;&lt;property id=&quot;20300&quot; value=&quot;Slide 10&quot;/&gt;&lt;property id=&quot;20307&quot; value=&quot;561&quot;/&gt;&lt;/object&gt;&lt;object type=&quot;3&quot; unique_id=&quot;84038&quot;&gt;&lt;property id=&quot;20148&quot; value=&quot;5&quot;/&gt;&lt;property id=&quot;20300&quot; value=&quot;Slide 16&quot;/&gt;&lt;property id=&quot;20307&quot; value=&quot;560&quot;/&gt;&lt;/object&gt;&lt;object type=&quot;3&quot; unique_id=&quot;84853&quot;&gt;&lt;property id=&quot;20148&quot; value=&quot;5&quot;/&gt;&lt;property id=&quot;20300&quot; value=&quot;Slide 40 - &amp;quot;Kmeans&amp;quot;&quot;/&gt;&lt;property id=&quot;20307&quot; value=&quot;572&quot;/&gt;&lt;/object&gt;&lt;object type=&quot;3&quot; unique_id=&quot;84856&quot;&gt;&lt;property id=&quot;20148&quot; value=&quot;5&quot;/&gt;&lt;property id=&quot;20300&quot; value=&quot;Slide 42 - &amp;quot;Kmeans Clustering&amp;quot;&quot;/&gt;&lt;property id=&quot;20307&quot; value=&quot;575&quot;/&gt;&lt;/object&gt;&lt;object type=&quot;3&quot; unique_id=&quot;90460&quot;&gt;&lt;property id=&quot;20148&quot; value=&quot;5&quot;/&gt;&lt;property id=&quot;20300&quot; value=&quot;Slide 41 - &amp;quot;Kmeans Strong Scaling  (with Hadoop Adjusted)&amp;quot;&quot;/&gt;&lt;property id=&quot;20307&quot; value=&quot;604&quot;/&gt;&lt;/object&gt;&lt;object type=&quot;3&quot; unique_id=&quot;97145&quot;&gt;&lt;property id=&quot;20148&quot; value=&quot;5&quot;/&gt;&lt;property id=&quot;20300&quot; value=&quot;Slide 4 - &amp;quot;Areas of Importance&amp;quot;&quot;/&gt;&lt;property id=&quot;20307&quot; value=&quot;606&quot;/&gt;&lt;/object&gt;&lt;object type=&quot;3&quot; unique_id=&quot;97146&quot;&gt;&lt;property id=&quot;20148&quot; value=&quot;5&quot;/&gt;&lt;property id=&quot;20300&quot; value=&quot;Slide 5 - &amp;quot;Economic Imperative&amp;quot;&quot;/&gt;&lt;property id=&quot;20307&quot; value=&quot;614&quot;/&gt;&lt;/object&gt;&lt;object type=&quot;3&quot; unique_id=&quot;97147&quot;&gt;&lt;property id=&quot;20148&quot; value=&quot;5&quot;/&gt;&lt;property id=&quot;20300&quot; value=&quot;Slide 8&quot;/&gt;&lt;property id=&quot;20307&quot; value=&quot;607&quot;/&gt;&lt;/object&gt;&lt;object type=&quot;3&quot; unique_id=&quot;97148&quot;&gt;&lt;property id=&quot;20148&quot; value=&quot;5&quot;/&gt;&lt;property id=&quot;20300&quot; value=&quot;Slide 9&quot;/&gt;&lt;property id=&quot;20307&quot; value=&quot;608&quot;/&gt;&lt;/object&gt;&lt;object type=&quot;3&quot; unique_id=&quot;97150&quot;&gt;&lt;property id=&quot;20148&quot; value=&quot;5&quot;/&gt;&lt;property id=&quot;20300&quot; value=&quot;Slide 11&quot;/&gt;&lt;property id=&quot;20307&quot; value=&quot;610&quot;/&gt;&lt;/object&gt;&lt;object type=&quot;3&quot; unique_id=&quot;97152&quot;&gt;&lt;property id=&quot;20148&quot; value=&quot;5&quot;/&gt;&lt;property id=&quot;20300&quot; value=&quot;Slide 12 - &amp;quot;Jobs v. Countries&amp;quot;&quot;/&gt;&lt;property id=&quot;20307&quot; value=&quot;623&quot;/&gt;&lt;/object&gt;&lt;object type=&quot;3&quot; unique_id=&quot;97153&quot;&gt;&lt;property id=&quot;20148&quot; value=&quot;5&quot;/&gt;&lt;property id=&quot;20300&quot; value=&quot;Slide 13 - &amp;quot;McKinsey Institute on Big Data Jobs&amp;quot;&quot;/&gt;&lt;property id=&quot;20307&quot; value=&quot;624&quot;/&gt;&lt;/object&gt;&lt;object type=&quot;3&quot; unique_id=&quot;97154&quot;&gt;&lt;property id=&quot;20148&quot; value=&quot;5&quot;/&gt;&lt;property id=&quot;20300&quot; value=&quot;Slide 14&quot;/&gt;&lt;property id=&quot;20307&quot; value=&quot;625&quot;/&gt;&lt;/object&gt;&lt;object type=&quot;3&quot; unique_id=&quot;97155&quot;&gt;&lt;property id=&quot;20148&quot; value=&quot;5&quot;/&gt;&lt;property id=&quot;20300&quot; value=&quot;Slide 15 - &amp;quot;Computing Model&amp;quot;&quot;/&gt;&lt;property id=&quot;20307&quot; value=&quot;626&quot;/&gt;&lt;/object&gt;&lt;object type=&quot;3&quot; unique_id=&quot;97156&quot;&gt;&lt;property id=&quot;20148&quot; value=&quot;5&quot;/&gt;&lt;property id=&quot;20300&quot; value=&quot;Slide 18 - &amp;quot;Physically Clouds are Clear&amp;quot;&quot;/&gt;&lt;property id=&quot;20307&quot; value=&quot;612&quot;/&gt;&lt;/object&gt;&lt;object type=&quot;3&quot; unique_id=&quot;97157&quot;&gt;&lt;property id=&quot;20148&quot; value=&quot;5&quot;/&gt;&lt;property id=&quot;20300&quot; value=&quot;Slide 19 - &amp;quot;Virtualization made several things more convenient&amp;quot;&quot;/&gt;&lt;property id=&quot;20307&quot; value=&quot;613&quot;/&gt;&lt;/object&gt;&lt;object type=&quot;3&quot; unique_id=&quot;97158&quot;&gt;&lt;property id=&quot;20148&quot; value=&quot;5&quot;/&gt;&lt;property id=&quot;20300&quot; value=&quot;Slide 17 - &amp;quot;Amazon making money&amp;quot;&quot;/&gt;&lt;property id=&quot;20307&quot; value=&quot;611&quot;/&gt;&lt;/object&gt;&lt;object type=&quot;3&quot; unique_id=&quot;97159&quot;&gt;&lt;property id=&quot;20148&quot; value=&quot;5&quot;/&gt;&lt;property id=&quot;20300&quot; value=&quot;Slide 21 - &amp;quot;Research Model&amp;quot;&quot;/&gt;&lt;property id=&quot;20307&quot; value=&quot;627&quot;/&gt;&lt;/object&gt;&lt;object type=&quot;3&quot; unique_id=&quot;97160&quot;&gt;&lt;property id=&quot;20148&quot; value=&quot;5&quot;/&gt;&lt;property id=&quot;20300&quot; value=&quot;Slide 22&quot;/&gt;&lt;property id=&quot;20307&quot; value=&quot;628&quot;/&gt;&lt;/object&gt;&lt;object type=&quot;3&quot; unique_id=&quot;97161&quot;&gt;&lt;property id=&quot;20148&quot; value=&quot;5&quot;/&gt;&lt;property id=&quot;20300&quot; value=&quot;Slide 23 - &amp;quot;The 4 paradigms of Scientific Research&amp;quot;&quot;/&gt;&lt;property id=&quot;20307&quot; value=&quot;629&quot;/&gt;&lt;/object&gt;&lt;object type=&quot;3&quot; unique_id=&quot;97162&quot;&gt;&lt;property id=&quot;20148&quot; value=&quot;5&quot;/&gt;&lt;property id=&quot;20300&quot; value=&quot;Slide 24&quot;/&gt;&lt;property id=&quot;20307&quot; value=&quot;630&quot;/&gt;&lt;/object&gt;&lt;object type=&quot;3&quot; unique_id=&quot;97163&quot;&gt;&lt;property id=&quot;20148&quot; value=&quot;5&quot;/&gt;&lt;property id=&quot;20300&quot; value=&quot;Slide 25 - &amp;quot;Confusion in the new-old data field&amp;quot;&quot;/&gt;&lt;property id=&quot;20307&quot; value=&quot;631&quot;/&gt;&lt;/object&gt;&lt;object type=&quot;3&quot; unique_id=&quot;97192&quot;&gt;&lt;property id=&quot;20148&quot; value=&quot;5&quot;/&gt;&lt;property id=&quot;20300&quot; value=&quot;Slide 35 - &amp;quot;Data Intensive Programming Models&amp;quot;&quot;/&gt;&lt;property id=&quot;20307&quot; value=&quot;633&quot;/&gt;&lt;/object&gt;&lt;object type=&quot;3&quot; unique_id=&quot;97193&quot;&gt;&lt;property id=&quot;20148&quot; value=&quot;5&quot;/&gt;&lt;property id=&quot;20300&quot; value=&quot;Slide 50 - &amp;quot;Algorithms&amp;quot;&quot;/&gt;&lt;property id=&quot;20307&quot; value=&quot;634&quot;/&gt;&lt;/object&gt;&lt;object type=&quot;3&quot; unique_id=&quot;97194&quot;&gt;&lt;property id=&quot;20148&quot; value=&quot;5&quot;/&gt;&lt;property id=&quot;20300&quot; value=&quot;Slide 57 - &amp;quot;Data Science Education&amp;quot;&quot;/&gt;&lt;property id=&quot;20307&quot; value=&quot;635&quot;/&gt;&lt;/object&gt;&lt;object type=&quot;3&quot; unique_id=&quot;98646&quot;&gt;&lt;property id=&quot;20148&quot; value=&quot;5&quot;/&gt;&lt;property id=&quot;20300&quot; value=&quot;Slide 26 - &amp;quot;Data Communities Confused I?&amp;quot;&quot;/&gt;&lt;property id=&quot;20307&quot; value=&quot;665&quot;/&gt;&lt;/object&gt;&lt;object type=&quot;3&quot; unique_id=&quot;98647&quot;&gt;&lt;property id=&quot;20148&quot; value=&quot;5&quot;/&gt;&lt;property id=&quot;20300&quot; value=&quot;Slide 27 - &amp;quot;Data Communities Confused II?&amp;quot;&quot;/&gt;&lt;property id=&quot;20307&quot; value=&quot;666&quot;/&gt;&lt;/object&gt;&lt;object type=&quot;3&quot; unique_id=&quot;99100&quot;&gt;&lt;property id=&quot;20148&quot; value=&quot;5&quot;/&gt;&lt;property id=&quot;20300&quot; value=&quot;Slide 56 - &amp;quot;~125 Clusters from Fungi sequence set&amp;quot;&quot;/&gt;&lt;property id=&quot;20307&quot; value=&quot;667&quot;/&gt;&lt;/object&gt;&lt;object type=&quot;3&quot; unique_id=&quot;99919&quot;&gt;&lt;property id=&quot;20148&quot; value=&quot;5&quot;/&gt;&lt;property id=&quot;20300&quot; value=&quot;Slide 34 - &amp;quot;Sensors (Things) as a Service&amp;quot;&quot;/&gt;&lt;property id=&quot;20307&quot; value=&quot;671&quot;/&gt;&lt;/object&gt;&lt;object type=&quot;3&quot; unique_id=&quot;100707&quot;&gt;&lt;property id=&quot;20148&quot; value=&quot;5&quot;/&gt;&lt;property id=&quot;20300&quot; value=&quot;Slide 43 - &amp;quot;FutureGrid Technology&amp;quot;&quot;/&gt;&lt;property id=&quot;20307&quot; value=&quot;672&quot;/&gt;&lt;/object&gt;&lt;object type=&quot;3&quot; unique_id=&quot;100708&quot;&gt;&lt;property id=&quot;20148&quot; value=&quot;5&quot;/&gt;&lt;property id=&quot;20300&quot; value=&quot;Slide 44 - &amp;quot;FutureGrid Testbed as a Service&amp;quot;&quot;/&gt;&lt;property id=&quot;20307&quot; value=&quot;673&quot;/&gt;&lt;/object&gt;&lt;object type=&quot;3&quot; unique_id=&quot;100709&quot;&gt;&lt;property id=&quot;20148&quot; value=&quot;5&quot;/&gt;&lt;property id=&quot;20300&quot; value=&quot;Slide 45 - &amp;quot;4 Use Types for FutureGrid TestbedaaS&amp;quot;&quot;/&gt;&lt;property id=&quot;20307&quot; value=&quot;674&quot;/&gt;&lt;/object&gt;&lt;object type=&quot;3&quot; unique_id=&quot;100710&quot;&gt;&lt;property id=&quot;20148&quot; value=&quot;5&quot;/&gt;&lt;property id=&quot;20300&quot; value=&quot;Slide 46 - &amp;quot;Education and Training Use of FutureGrid&amp;quot;&quot;/&gt;&lt;property id=&quot;20307&quot; value=&quot;675&quot;/&gt;&lt;/object&gt;&lt;object type=&quot;3&quot; unique_id=&quot;100711&quot;&gt;&lt;property id=&quot;20148&quot; value=&quot;5&quot;/&gt;&lt;property id=&quot;20300&quot; value=&quot;Slide 47 - &amp;quot;Performance of Dynamic Provisioning&amp;quot;&quot;/&gt;&lt;property id=&quot;20307&quot; value=&quot;676&quot;/&gt;&lt;/object&gt;&lt;object type=&quot;3&quot; unique_id=&quot;100712&quot;&gt;&lt;property id=&quot;20148&quot; value=&quot;5&quot;/&gt;&lt;property id=&quot;20300&quot; value=&quot;Slide 48 - &amp;quot;Performance 1&amp;quot;&quot;/&gt;&lt;property id=&quot;20307&quot; value=&quot;677&quot;/&gt;&lt;/object&gt;&lt;object type=&quot;3&quot; unique_id=&quot;100713&quot;&gt;&lt;property id=&quot;20148&quot; value=&quot;5&quot;/&gt;&lt;property id=&quot;20300&quot; value=&quot;Slide 49 - &amp;quot;Performance 2&amp;quot;&quot;/&gt;&lt;property id=&quot;20307&quot; value=&quot;678&quot;/&gt;&lt;/object&gt;&lt;/object&gt;&lt;object type=&quot;8&quot; unique_id=&quot;1015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9|2.1|1|0.7|0.7"/>
</p:tagLst>
</file>

<file path=ppt/tags/tag3.xml><?xml version="1.0" encoding="utf-8"?>
<p:tagLst xmlns:a="http://schemas.openxmlformats.org/drawingml/2006/main" xmlns:r="http://schemas.openxmlformats.org/officeDocument/2006/relationships" xmlns:p="http://schemas.openxmlformats.org/presentationml/2006/main">
  <p:tag name="TIMING" val="|0.7|1|0.8"/>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18301</TotalTime>
  <Words>3706</Words>
  <Application>Microsoft Office PowerPoint</Application>
  <PresentationFormat>On-screen Show (4:3)</PresentationFormat>
  <Paragraphs>475</Paragraphs>
  <Slides>64</Slides>
  <Notes>17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78" baseType="lpstr">
      <vt:lpstr>Adobe Gothic Std B</vt:lpstr>
      <vt:lpstr>ＭＳ Ｐゴシック</vt:lpstr>
      <vt:lpstr>Arial</vt:lpstr>
      <vt:lpstr>Calibri</vt:lpstr>
      <vt:lpstr>Century Gothic</vt:lpstr>
      <vt:lpstr>Cooper Std Black</vt:lpstr>
      <vt:lpstr>Segoe UI</vt:lpstr>
      <vt:lpstr>Segoe UI Light</vt:lpstr>
      <vt:lpstr>Symbol</vt:lpstr>
      <vt:lpstr>Times New Roman</vt:lpstr>
      <vt:lpstr>Wingdings</vt:lpstr>
      <vt:lpstr>3_Office Theme</vt:lpstr>
      <vt:lpstr>PhotoImpact</vt:lpstr>
      <vt:lpstr>Worksheet</vt:lpstr>
      <vt:lpstr>Contributions to Data Science and Clouds </vt:lpstr>
      <vt:lpstr>Big Data Ecosystem in One Sentence</vt:lpstr>
      <vt:lpstr>PowerPoint Presentation</vt:lpstr>
      <vt:lpstr>Areas of Importance</vt:lpstr>
      <vt:lpstr>Economic Imperative</vt:lpstr>
      <vt:lpstr>Some Trends</vt:lpstr>
      <vt:lpstr>Some Data sizes</vt:lpstr>
      <vt:lpstr>PowerPoint Presentation</vt:lpstr>
      <vt:lpstr>PowerPoint Presentation</vt:lpstr>
      <vt:lpstr>PowerPoint Presentation</vt:lpstr>
      <vt:lpstr>PowerPoint Presentation</vt:lpstr>
      <vt:lpstr>Jobs v. Countries</vt:lpstr>
      <vt:lpstr>McKinsey Institute on Big Data Jobs</vt:lpstr>
      <vt:lpstr>PowerPoint Presentation</vt:lpstr>
      <vt:lpstr>Computing Model</vt:lpstr>
      <vt:lpstr>PowerPoint Presentation</vt:lpstr>
      <vt:lpstr>Amazon making money</vt:lpstr>
      <vt:lpstr>Physically Clouds are Clear</vt:lpstr>
      <vt:lpstr>Virtualization made several things more convenient</vt:lpstr>
      <vt:lpstr>Clouds Offer From different points of view </vt:lpstr>
      <vt:lpstr>Research Model</vt:lpstr>
      <vt:lpstr>PowerPoint Presentation</vt:lpstr>
      <vt:lpstr>The 4 paradigms of Scientific Research</vt:lpstr>
      <vt:lpstr>PowerPoint Presentation</vt:lpstr>
      <vt:lpstr>Confusion in the new-old data field</vt:lpstr>
      <vt:lpstr>Data Communities Confused I?</vt:lpstr>
      <vt:lpstr>Data Communities Confused II?</vt:lpstr>
      <vt:lpstr>Clouds in Research</vt:lpstr>
      <vt:lpstr>Clouds have highlighted SaaS PaaS IaaS </vt:lpstr>
      <vt:lpstr>Science Computing Environments</vt:lpstr>
      <vt:lpstr>Clouds HPC and Grids</vt:lpstr>
      <vt:lpstr>What Applications work in Clouds</vt:lpstr>
      <vt:lpstr>Internet of Things and the Cloud </vt:lpstr>
      <vt:lpstr>Sensors (Things) as a Service</vt:lpstr>
      <vt:lpstr>Data Intensive Programming Models</vt:lpstr>
      <vt:lpstr>Map Collective Model (Judy Qiu)</vt:lpstr>
      <vt:lpstr>Twister Iterative MapReduce  for Data Intensive Applications</vt:lpstr>
      <vt:lpstr>Pleasingly Parallel Performance Comparisons</vt:lpstr>
      <vt:lpstr>Multi Dimensional Scaling</vt:lpstr>
      <vt:lpstr>Kmeans</vt:lpstr>
      <vt:lpstr>Kmeans Strong Scaling  (with Hadoop Adjusted)</vt:lpstr>
      <vt:lpstr>Kmeans Clustering</vt:lpstr>
      <vt:lpstr>FutureGrid Technology</vt:lpstr>
      <vt:lpstr>FutureGrid Testbed as a Service</vt:lpstr>
      <vt:lpstr>4 Use Types for FutureGrid TestbedaaS</vt:lpstr>
      <vt:lpstr>Education and Training Use of FutureGrid</vt:lpstr>
      <vt:lpstr>Performance of Dynamic Provisioning</vt:lpstr>
      <vt:lpstr>Performance 1</vt:lpstr>
      <vt:lpstr>Performance 2</vt:lpstr>
      <vt:lpstr>Algorithms</vt:lpstr>
      <vt:lpstr>Algorithms for Data Analytics</vt:lpstr>
      <vt:lpstr>PowerPoint Presentation</vt:lpstr>
      <vt:lpstr>Data Analytics Futures?</vt:lpstr>
      <vt:lpstr>Dimension Reduction/MDS</vt:lpstr>
      <vt:lpstr>MDS and Clustering run well in parallel for Metric and non Metric Cases</vt:lpstr>
      <vt:lpstr>~125 Clusters from Fungi sequence set</vt:lpstr>
      <vt:lpstr>Data Science Education</vt:lpstr>
      <vt:lpstr>Data Science Education</vt:lpstr>
      <vt:lpstr>Computational Science</vt:lpstr>
      <vt:lpstr>Massive Open Online Courses (MOOC)</vt:lpstr>
      <vt:lpstr>MOOC’s for Traditional Lectures</vt:lpstr>
      <vt:lpstr>Conclusions </vt:lpstr>
      <vt:lpstr>Conclusions</vt:lpstr>
      <vt:lpstr>Conclusions II</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535</cp:revision>
  <dcterms:created xsi:type="dcterms:W3CDTF">2010-05-04T01:29:55Z</dcterms:created>
  <dcterms:modified xsi:type="dcterms:W3CDTF">2013-05-18T19:46:25Z</dcterms:modified>
</cp:coreProperties>
</file>