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41"/>
  </p:handoutMasterIdLst>
  <p:sldIdLst>
    <p:sldId id="256" r:id="rId2"/>
    <p:sldId id="257" r:id="rId3"/>
    <p:sldId id="258" r:id="rId4"/>
    <p:sldId id="275" r:id="rId5"/>
    <p:sldId id="290" r:id="rId6"/>
    <p:sldId id="276" r:id="rId7"/>
    <p:sldId id="277" r:id="rId8"/>
    <p:sldId id="266" r:id="rId9"/>
    <p:sldId id="278" r:id="rId10"/>
    <p:sldId id="259" r:id="rId11"/>
    <p:sldId id="267" r:id="rId12"/>
    <p:sldId id="260" r:id="rId13"/>
    <p:sldId id="279" r:id="rId14"/>
    <p:sldId id="281" r:id="rId15"/>
    <p:sldId id="282" r:id="rId16"/>
    <p:sldId id="283" r:id="rId17"/>
    <p:sldId id="280" r:id="rId18"/>
    <p:sldId id="289" r:id="rId19"/>
    <p:sldId id="268" r:id="rId20"/>
    <p:sldId id="261" r:id="rId21"/>
    <p:sldId id="262" r:id="rId22"/>
    <p:sldId id="269" r:id="rId23"/>
    <p:sldId id="263" r:id="rId24"/>
    <p:sldId id="286" r:id="rId25"/>
    <p:sldId id="287" r:id="rId26"/>
    <p:sldId id="288" r:id="rId27"/>
    <p:sldId id="270" r:id="rId28"/>
    <p:sldId id="264" r:id="rId29"/>
    <p:sldId id="291" r:id="rId30"/>
    <p:sldId id="292" r:id="rId31"/>
    <p:sldId id="284" r:id="rId32"/>
    <p:sldId id="285" r:id="rId33"/>
    <p:sldId id="293" r:id="rId34"/>
    <p:sldId id="294" r:id="rId35"/>
    <p:sldId id="271" r:id="rId36"/>
    <p:sldId id="265" r:id="rId37"/>
    <p:sldId id="272" r:id="rId38"/>
    <p:sldId id="273" r:id="rId39"/>
    <p:sldId id="27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1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3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327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E0145-3593-4286-8A7B-F7BB52497248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ED59A-6E24-4D95-B9AE-7C921D742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51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0251-09A2-4D86-A3A8-4E74336DD841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B1D5-FBC5-4AC1-9FBD-B185D268F155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78" y="5594804"/>
            <a:ext cx="3510645" cy="105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79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0251-09A2-4D86-A3A8-4E74336DD841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B1D5-FBC5-4AC1-9FBD-B185D268F15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52" y="82192"/>
            <a:ext cx="2155371" cy="6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5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0251-09A2-4D86-A3A8-4E74336DD841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B1D5-FBC5-4AC1-9FBD-B185D268F15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52" y="82192"/>
            <a:ext cx="2155371" cy="6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38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0251-09A2-4D86-A3A8-4E74336DD841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B1D5-FBC5-4AC1-9FBD-B185D268F15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52" y="82192"/>
            <a:ext cx="2155371" cy="6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98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0251-09A2-4D86-A3A8-4E74336DD841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B1D5-FBC5-4AC1-9FBD-B185D268F15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52" y="82192"/>
            <a:ext cx="2155371" cy="6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40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0251-09A2-4D86-A3A8-4E74336DD841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B1D5-FBC5-4AC1-9FBD-B185D268F15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52" y="6170569"/>
            <a:ext cx="2155371" cy="6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92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0251-09A2-4D86-A3A8-4E74336DD841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B1D5-FBC5-4AC1-9FBD-B185D268F15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52" y="6170569"/>
            <a:ext cx="2155371" cy="6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11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0251-09A2-4D86-A3A8-4E74336DD841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B1D5-FBC5-4AC1-9FBD-B185D268F1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52" y="6170569"/>
            <a:ext cx="2155371" cy="6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21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0251-09A2-4D86-A3A8-4E74336DD841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B1D5-FBC5-4AC1-9FBD-B185D268F1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52" y="6170569"/>
            <a:ext cx="2155371" cy="6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751" y="2095929"/>
            <a:ext cx="9376272" cy="3695272"/>
          </a:xfrm>
        </p:spPr>
        <p:txBody>
          <a:bodyPr anchor="ctr"/>
          <a:lstStyle>
            <a:lvl1pPr>
              <a:defRPr sz="32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52" y="82192"/>
            <a:ext cx="2155371" cy="646611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0251-09A2-4D86-A3A8-4E74336DD841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B1D5-FBC5-4AC1-9FBD-B185D268F1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2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0251-09A2-4D86-A3A8-4E74336DD841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B1D5-FBC5-4AC1-9FBD-B185D268F15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52" y="82192"/>
            <a:ext cx="2155371" cy="6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0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0251-09A2-4D86-A3A8-4E74336DD841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B1D5-FBC5-4AC1-9FBD-B185D268F15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52" y="82192"/>
            <a:ext cx="2155371" cy="6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1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0251-09A2-4D86-A3A8-4E74336DD841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B1D5-FBC5-4AC1-9FBD-B185D268F15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52" y="82192"/>
            <a:ext cx="2155371" cy="6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3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0251-09A2-4D86-A3A8-4E74336DD841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B1D5-FBC5-4AC1-9FBD-B185D268F1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52" y="82192"/>
            <a:ext cx="2155371" cy="6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2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0251-09A2-4D86-A3A8-4E74336DD841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B1D5-FBC5-4AC1-9FBD-B185D268F15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52" y="82192"/>
            <a:ext cx="2155371" cy="6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8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0251-09A2-4D86-A3A8-4E74336DD841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B1D5-FBC5-4AC1-9FBD-B185D268F15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52" y="82192"/>
            <a:ext cx="2155371" cy="6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8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0251-09A2-4D86-A3A8-4E74336DD841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B1D5-FBC5-4AC1-9FBD-B185D268F15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52" y="82192"/>
            <a:ext cx="2155371" cy="6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6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7A0251-09A2-4D86-A3A8-4E74336DD841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9BB1D5-FBC5-4AC1-9FBD-B185D268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8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28401" y="1380068"/>
            <a:ext cx="8574622" cy="261619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51005" y="544611"/>
            <a:ext cx="10498008" cy="1813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3500" b="1" dirty="0" smtClean="0"/>
          </a:p>
          <a:p>
            <a:r>
              <a:rPr lang="en-US" sz="3500" b="1" dirty="0" smtClean="0"/>
              <a:t>Building a Scalable Framework for the Collaborative Annotation of Real Time Data Streams</a:t>
            </a:r>
            <a:endParaRPr lang="en-US" sz="3500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676813" y="3112240"/>
            <a:ext cx="6172200" cy="2057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3000" dirty="0" smtClean="0">
                <a:latin typeface="+mj-lt"/>
              </a:rPr>
              <a:t>Student: </a:t>
            </a:r>
            <a:r>
              <a:rPr lang="en-US" sz="3000" b="1" dirty="0" smtClean="0">
                <a:latin typeface="+mj-lt"/>
              </a:rPr>
              <a:t>Tao Huang</a:t>
            </a:r>
          </a:p>
          <a:p>
            <a:pPr>
              <a:spcAft>
                <a:spcPts val="0"/>
              </a:spcAft>
              <a:defRPr/>
            </a:pPr>
            <a:r>
              <a:rPr lang="en-US" sz="3000" dirty="0" smtClean="0">
                <a:latin typeface="+mj-lt"/>
              </a:rPr>
              <a:t>Advisor: </a:t>
            </a:r>
            <a:r>
              <a:rPr lang="en-US" sz="3000" b="1" dirty="0" smtClean="0">
                <a:latin typeface="+mj-lt"/>
              </a:rPr>
              <a:t>Prof. Geoffrey C. Fox</a:t>
            </a:r>
          </a:p>
          <a:p>
            <a:pPr>
              <a:spcAft>
                <a:spcPts val="0"/>
              </a:spcAft>
              <a:defRPr/>
            </a:pPr>
            <a:endParaRPr lang="en-US" sz="2000" dirty="0" smtClean="0">
              <a:latin typeface="+mj-lt"/>
            </a:endParaRPr>
          </a:p>
          <a:p>
            <a:pPr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</a:rPr>
              <a:t>School of Informatics and Computing</a:t>
            </a:r>
          </a:p>
          <a:p>
            <a:pPr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</a:rPr>
              <a:t>Pervasive Technology Institute</a:t>
            </a:r>
          </a:p>
          <a:p>
            <a:pPr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</a:rPr>
              <a:t>Indiana University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09050" y="2496063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Thesis Defense 01/11/2013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63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89580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demands of collaborative annotation</a:t>
            </a:r>
          </a:p>
          <a:p>
            <a:r>
              <a:rPr lang="en-US" dirty="0" smtClean="0"/>
              <a:t>Limited Annotation </a:t>
            </a:r>
            <a:r>
              <a:rPr lang="en-US" dirty="0"/>
              <a:t>on Live Streams</a:t>
            </a:r>
          </a:p>
          <a:p>
            <a:r>
              <a:rPr lang="en-US" dirty="0" smtClean="0"/>
              <a:t>Non interoperable collaboration </a:t>
            </a:r>
            <a:r>
              <a:rPr lang="en-US" dirty="0" smtClean="0"/>
              <a:t>platforms</a:t>
            </a:r>
          </a:p>
          <a:p>
            <a:r>
              <a:rPr lang="en-US" dirty="0" smtClean="0"/>
              <a:t>Increasing trend of mobile access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8958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Motivation</a:t>
            </a:r>
          </a:p>
          <a:p>
            <a:r>
              <a:rPr lang="en-US" dirty="0">
                <a:solidFill>
                  <a:srgbClr val="7D120C"/>
                </a:solidFill>
              </a:rPr>
              <a:t>Research Background</a:t>
            </a:r>
          </a:p>
          <a:p>
            <a:r>
              <a:rPr lang="en-US" dirty="0"/>
              <a:t>Collaborative Annotation Framework</a:t>
            </a:r>
          </a:p>
          <a:p>
            <a:r>
              <a:rPr lang="en-US" dirty="0"/>
              <a:t>Annotation in Mobile</a:t>
            </a:r>
          </a:p>
          <a:p>
            <a:r>
              <a:rPr lang="en-US" dirty="0"/>
              <a:t>Experiments</a:t>
            </a:r>
          </a:p>
          <a:p>
            <a:r>
              <a:rPr lang="en-US" dirty="0"/>
              <a:t>Contribution </a:t>
            </a:r>
            <a:r>
              <a:rPr lang="en-US" dirty="0" smtClean="0"/>
              <a:t>&amp; Future work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89580"/>
          </a:xfrm>
        </p:spPr>
        <p:txBody>
          <a:bodyPr/>
          <a:lstStyle/>
          <a:p>
            <a:r>
              <a:rPr lang="en-US" dirty="0"/>
              <a:t>Research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Collaboration Systems</a:t>
            </a:r>
          </a:p>
          <a:p>
            <a:r>
              <a:rPr lang="en-US" dirty="0"/>
              <a:t>Mobile annotation </a:t>
            </a:r>
            <a:r>
              <a:rPr lang="en-US" dirty="0" smtClean="0"/>
              <a:t>researches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H.323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</a:t>
            </a:r>
            <a:r>
              <a:rPr lang="en-US" dirty="0" smtClean="0"/>
              <a:t>Background – Collaboration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46" y="2257598"/>
            <a:ext cx="4885639" cy="39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21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MRAS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Background – Collaboration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52" y="2035779"/>
            <a:ext cx="6575937" cy="430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73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VideoAnnEx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Vannotea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Background – Collaboration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02" y="2004452"/>
            <a:ext cx="4626989" cy="3472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65" y="3221831"/>
            <a:ext cx="5050631" cy="363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01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eSports</a:t>
            </a:r>
            <a:endParaRPr lang="en-US" dirty="0" smtClean="0"/>
          </a:p>
          <a:p>
            <a:r>
              <a:rPr lang="en-US" dirty="0" err="1" smtClean="0"/>
              <a:t>SIDGrid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Background – Collaboration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95" y="2200565"/>
            <a:ext cx="2802446" cy="2793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68" y="2790546"/>
            <a:ext cx="2802446" cy="2793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90" y="3239870"/>
            <a:ext cx="4997592" cy="361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32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 recognition based on image and keywords 2004</a:t>
            </a:r>
          </a:p>
          <a:p>
            <a:r>
              <a:rPr lang="en-US" dirty="0"/>
              <a:t>Interactive place annotation using cell phones </a:t>
            </a:r>
            <a:r>
              <a:rPr lang="en-US" dirty="0" smtClean="0"/>
              <a:t>2006</a:t>
            </a:r>
          </a:p>
          <a:p>
            <a:r>
              <a:rPr lang="en-US" dirty="0" err="1" smtClean="0"/>
              <a:t>Layar</a:t>
            </a:r>
            <a:r>
              <a:rPr lang="en-US" dirty="0" smtClean="0"/>
              <a:t>: A mobile search system 2011</a:t>
            </a:r>
          </a:p>
          <a:p>
            <a:r>
              <a:rPr lang="en-US" dirty="0" smtClean="0"/>
              <a:t>Android based image annotation system 2011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Background – </a:t>
            </a:r>
            <a:r>
              <a:rPr lang="en-US" dirty="0" smtClean="0"/>
              <a:t>Mobile Annotation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35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Popular topics</a:t>
            </a:r>
          </a:p>
          <a:p>
            <a:pPr lvl="1"/>
            <a:r>
              <a:rPr lang="en-US" dirty="0"/>
              <a:t>Image/Text Based Location Recognition </a:t>
            </a:r>
          </a:p>
          <a:p>
            <a:pPr lvl="1"/>
            <a:r>
              <a:rPr lang="en-US" dirty="0"/>
              <a:t>Digital Content/Place Annotation</a:t>
            </a:r>
          </a:p>
          <a:p>
            <a:pPr lvl="1"/>
            <a:r>
              <a:rPr lang="en-US" dirty="0"/>
              <a:t>Tag/Scene Based Recommendation</a:t>
            </a:r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Thin client</a:t>
            </a:r>
          </a:p>
          <a:p>
            <a:pPr lvl="1"/>
            <a:r>
              <a:rPr lang="en-US" dirty="0"/>
              <a:t>Limited Collaboration</a:t>
            </a:r>
          </a:p>
          <a:p>
            <a:pPr lvl="1"/>
            <a:r>
              <a:rPr lang="en-US" dirty="0"/>
              <a:t>Limited Interaction on Content Data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Background – Mobile Annotation</a:t>
            </a:r>
          </a:p>
        </p:txBody>
      </p:sp>
    </p:spTree>
    <p:extLst>
      <p:ext uri="{BB962C8B-B14F-4D97-AF65-F5344CB8AC3E}">
        <p14:creationId xmlns:p14="http://schemas.microsoft.com/office/powerpoint/2010/main" val="2863032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8958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Research Background</a:t>
            </a:r>
          </a:p>
          <a:p>
            <a:r>
              <a:rPr lang="en-US" dirty="0">
                <a:solidFill>
                  <a:srgbClr val="7D120C"/>
                </a:solidFill>
              </a:rPr>
              <a:t>Collaborative Annotation Framework</a:t>
            </a:r>
          </a:p>
          <a:p>
            <a:r>
              <a:rPr lang="en-US" dirty="0"/>
              <a:t>Annotation in Mobile</a:t>
            </a:r>
          </a:p>
          <a:p>
            <a:r>
              <a:rPr lang="en-US" dirty="0"/>
              <a:t>Experiments</a:t>
            </a:r>
          </a:p>
          <a:p>
            <a:r>
              <a:rPr lang="en-US" dirty="0"/>
              <a:t>Contribution </a:t>
            </a:r>
            <a:r>
              <a:rPr lang="en-US" dirty="0" smtClean="0"/>
              <a:t>&amp; Future work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8958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7D120C"/>
                </a:solidFill>
              </a:rPr>
              <a:t>Introduction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Research Background</a:t>
            </a:r>
          </a:p>
          <a:p>
            <a:r>
              <a:rPr lang="en-US" dirty="0"/>
              <a:t>Collaborative Annotation Framework</a:t>
            </a:r>
          </a:p>
          <a:p>
            <a:r>
              <a:rPr lang="en-US" dirty="0"/>
              <a:t>Annotation in Mobile</a:t>
            </a:r>
          </a:p>
          <a:p>
            <a:r>
              <a:rPr lang="en-US" dirty="0"/>
              <a:t>Experiments</a:t>
            </a:r>
          </a:p>
          <a:p>
            <a:r>
              <a:rPr lang="en-US" dirty="0"/>
              <a:t>Contribution </a:t>
            </a:r>
            <a:r>
              <a:rPr lang="en-US" dirty="0" smtClean="0"/>
              <a:t>&amp; Future work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89580"/>
          </a:xfrm>
        </p:spPr>
        <p:txBody>
          <a:bodyPr/>
          <a:lstStyle/>
          <a:p>
            <a:r>
              <a:rPr lang="en-US" dirty="0"/>
              <a:t>Collaborative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  <a:p>
            <a:r>
              <a:rPr lang="en-US" dirty="0"/>
              <a:t>Session Management</a:t>
            </a:r>
          </a:p>
          <a:p>
            <a:r>
              <a:rPr lang="en-US" dirty="0"/>
              <a:t>Desktop User Interface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89580"/>
          </a:xfrm>
        </p:spPr>
        <p:txBody>
          <a:bodyPr/>
          <a:lstStyle/>
          <a:p>
            <a:r>
              <a:rPr lang="en-US" dirty="0"/>
              <a:t>Collaborative Framework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Annotation Interface</a:t>
            </a:r>
          </a:p>
          <a:p>
            <a:r>
              <a:rPr lang="en-US" dirty="0"/>
              <a:t>Stream Rendering &amp; Archiving</a:t>
            </a:r>
          </a:p>
          <a:p>
            <a:r>
              <a:rPr lang="en-US" dirty="0"/>
              <a:t>Annotation Management</a:t>
            </a:r>
          </a:p>
          <a:p>
            <a:r>
              <a:rPr lang="en-US" dirty="0"/>
              <a:t>Annotation retrieval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8958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Research Background</a:t>
            </a:r>
          </a:p>
          <a:p>
            <a:r>
              <a:rPr lang="en-US" dirty="0"/>
              <a:t>Collaborative Annotation Framework</a:t>
            </a:r>
          </a:p>
          <a:p>
            <a:r>
              <a:rPr lang="en-US" dirty="0">
                <a:solidFill>
                  <a:srgbClr val="7D120C"/>
                </a:solidFill>
              </a:rPr>
              <a:t>Annotation in Mobile</a:t>
            </a:r>
          </a:p>
          <a:p>
            <a:r>
              <a:rPr lang="en-US" dirty="0"/>
              <a:t>Experiments</a:t>
            </a:r>
          </a:p>
          <a:p>
            <a:r>
              <a:rPr lang="en-US" dirty="0"/>
              <a:t>Contribution </a:t>
            </a:r>
            <a:r>
              <a:rPr lang="en-US" dirty="0" smtClean="0"/>
              <a:t>&amp; Future work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89580"/>
          </a:xfrm>
        </p:spPr>
        <p:txBody>
          <a:bodyPr/>
          <a:lstStyle/>
          <a:p>
            <a:r>
              <a:rPr lang="en-US" dirty="0"/>
              <a:t>Annotation in Mobile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Collaboration between Mobile and Desktop </a:t>
            </a:r>
          </a:p>
          <a:p>
            <a:r>
              <a:rPr lang="en-US" dirty="0"/>
              <a:t>Session control improvement</a:t>
            </a:r>
          </a:p>
          <a:p>
            <a:r>
              <a:rPr lang="en-US" dirty="0"/>
              <a:t>Multimedia proxy</a:t>
            </a:r>
          </a:p>
          <a:p>
            <a:r>
              <a:rPr lang="en-US" dirty="0"/>
              <a:t>Mobile Annotation Meta-data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between Desktop and Mobile Clients</a:t>
            </a:r>
          </a:p>
          <a:p>
            <a:r>
              <a:rPr lang="en-US" dirty="0" smtClean="0"/>
              <a:t>Extra layer of event translation: Stream Proxies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 in </a:t>
            </a:r>
            <a:r>
              <a:rPr lang="en-US" dirty="0" smtClean="0"/>
              <a:t>Mobile - Design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009" y="3540997"/>
            <a:ext cx="6025213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609" y="4638155"/>
            <a:ext cx="3260777" cy="1956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609" y="2558737"/>
            <a:ext cx="3274200" cy="196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8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Batch Session Updates</a:t>
            </a:r>
          </a:p>
          <a:p>
            <a:r>
              <a:rPr lang="en-US" dirty="0"/>
              <a:t>Ignore heartbeat </a:t>
            </a:r>
            <a:r>
              <a:rPr lang="en-US" dirty="0" smtClean="0"/>
              <a:t>events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 in Mobile </a:t>
            </a:r>
            <a:r>
              <a:rPr lang="en-US" dirty="0" smtClean="0"/>
              <a:t>– Session Management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55" y="3602854"/>
            <a:ext cx="6095999" cy="325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329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 in Mobile – Multimedia </a:t>
            </a:r>
            <a:r>
              <a:rPr lang="en-US" dirty="0" smtClean="0"/>
              <a:t>Proxy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82" y="2266306"/>
            <a:ext cx="6804774" cy="414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41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8958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Research Background</a:t>
            </a:r>
          </a:p>
          <a:p>
            <a:r>
              <a:rPr lang="en-US" dirty="0"/>
              <a:t>Collaborative Annotation Framework</a:t>
            </a:r>
          </a:p>
          <a:p>
            <a:r>
              <a:rPr lang="en-US" dirty="0"/>
              <a:t>Annotation in Mobile</a:t>
            </a:r>
          </a:p>
          <a:p>
            <a:r>
              <a:rPr lang="en-US" dirty="0">
                <a:solidFill>
                  <a:srgbClr val="7D120C"/>
                </a:solidFill>
              </a:rPr>
              <a:t>Experiments</a:t>
            </a:r>
          </a:p>
          <a:p>
            <a:r>
              <a:rPr lang="en-US" dirty="0"/>
              <a:t>Contribution </a:t>
            </a:r>
            <a:r>
              <a:rPr lang="en-US" dirty="0" smtClean="0"/>
              <a:t>&amp; Future work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89580"/>
          </a:xfrm>
        </p:spPr>
        <p:txBody>
          <a:bodyPr/>
          <a:lstStyle/>
          <a:p>
            <a:r>
              <a:rPr lang="en-US" dirty="0"/>
              <a:t>Experiments &amp;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  <a:p>
            <a:r>
              <a:rPr lang="en-US" dirty="0"/>
              <a:t>Scalability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– </a:t>
            </a:r>
            <a:r>
              <a:rPr lang="en-US" dirty="0" smtClean="0"/>
              <a:t>Performance(Desktop)</a:t>
            </a:r>
            <a:endParaRPr lang="en-US" dirty="0"/>
          </a:p>
        </p:txBody>
      </p:sp>
      <p:pic>
        <p:nvPicPr>
          <p:cNvPr id="4" name="Content Placeholder 3" descr="Picture 3"/>
          <p:cNvPicPr>
            <a:picLocks noGrp="1"/>
          </p:cNvPicPr>
          <p:nvPr>
            <p:ph idx="1"/>
          </p:nvPr>
        </p:nvPicPr>
        <p:blipFill>
          <a:blip r:embed="rId2"/>
          <a:srcRect l="-18321" r="-18321"/>
          <a:stretch>
            <a:fillRect/>
          </a:stretch>
        </p:blipFill>
        <p:spPr bwMode="auto">
          <a:xfrm>
            <a:off x="4015704" y="2646219"/>
            <a:ext cx="692890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126751" y="2095929"/>
            <a:ext cx="9376272" cy="3695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3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Computing Resource Usage Test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8958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Concepts</a:t>
            </a:r>
          </a:p>
          <a:p>
            <a:pPr lvl="1"/>
            <a:r>
              <a:rPr lang="en-US" dirty="0" smtClean="0"/>
              <a:t>Distributed Collaboration</a:t>
            </a:r>
          </a:p>
          <a:p>
            <a:pPr lvl="1"/>
            <a:r>
              <a:rPr lang="en-US" dirty="0" smtClean="0"/>
              <a:t>General Annotation</a:t>
            </a:r>
          </a:p>
          <a:p>
            <a:pPr lvl="1"/>
            <a:r>
              <a:rPr lang="en-US" dirty="0" smtClean="0"/>
              <a:t>Collaborative Annotation</a:t>
            </a:r>
            <a:endParaRPr lang="en-US" dirty="0"/>
          </a:p>
          <a:p>
            <a:r>
              <a:rPr lang="en-US" dirty="0"/>
              <a:t>Research Context</a:t>
            </a:r>
          </a:p>
          <a:p>
            <a:pPr lvl="1"/>
            <a:r>
              <a:rPr lang="en-US" dirty="0" smtClean="0"/>
              <a:t>Annotation content</a:t>
            </a:r>
          </a:p>
          <a:p>
            <a:pPr lvl="1"/>
            <a:r>
              <a:rPr lang="en-US" dirty="0" smtClean="0"/>
              <a:t>Supported environment</a:t>
            </a:r>
          </a:p>
          <a:p>
            <a:pPr lvl="1"/>
            <a:r>
              <a:rPr lang="en-US" dirty="0" smtClean="0"/>
              <a:t>Flexible annotation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– </a:t>
            </a:r>
            <a:r>
              <a:rPr lang="en-US" dirty="0" smtClean="0"/>
              <a:t>Latency(Desktop)</a:t>
            </a:r>
            <a:endParaRPr lang="en-US" dirty="0"/>
          </a:p>
        </p:txBody>
      </p:sp>
      <p:pic>
        <p:nvPicPr>
          <p:cNvPr id="4" name="Content Placeholder 3" descr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58672" y="2968336"/>
            <a:ext cx="512629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2126751" y="2095929"/>
            <a:ext cx="9376272" cy="3695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3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Latency Tests with heavy annotation payloads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58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Resource Usage </a:t>
            </a:r>
            <a:r>
              <a:rPr lang="en-US" dirty="0" smtClean="0"/>
              <a:t>Test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– Performance(Mobile)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73" y="2642755"/>
            <a:ext cx="4491805" cy="3368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73" y="3574571"/>
            <a:ext cx="4377906" cy="32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53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Latency Tests in Different Networks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– </a:t>
            </a:r>
            <a:r>
              <a:rPr lang="en-US" dirty="0" smtClean="0"/>
              <a:t>Latency(Mobile)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3086100"/>
            <a:ext cx="552090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27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Responding time of Archiving </a:t>
            </a:r>
            <a:r>
              <a:rPr lang="en-US" dirty="0" smtClean="0"/>
              <a:t>&amp; </a:t>
            </a:r>
            <a:r>
              <a:rPr lang="en-US" dirty="0"/>
              <a:t>Replaying Service for different number of </a:t>
            </a:r>
            <a:r>
              <a:rPr lang="en-US" dirty="0" smtClean="0"/>
              <a:t>requests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</a:t>
            </a:r>
            <a:r>
              <a:rPr lang="en-US" dirty="0" smtClean="0"/>
              <a:t>–Scalability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35" y="3270539"/>
            <a:ext cx="45720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96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time before session list changes under different system </a:t>
            </a:r>
            <a:r>
              <a:rPr lang="en-US" dirty="0" smtClean="0"/>
              <a:t>loads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–Scalability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078794"/>
              </p:ext>
            </p:extLst>
          </p:nvPr>
        </p:nvGraphicFramePr>
        <p:xfrm>
          <a:off x="2489200" y="3514821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Messages per Second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time(</a:t>
                      </a:r>
                      <a:r>
                        <a:rPr lang="en-US" dirty="0" err="1" smtClean="0"/>
                        <a:t>ms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318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8958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Research Background</a:t>
            </a:r>
          </a:p>
          <a:p>
            <a:r>
              <a:rPr lang="en-US" dirty="0"/>
              <a:t>Collaborative Annotation Framework</a:t>
            </a:r>
          </a:p>
          <a:p>
            <a:r>
              <a:rPr lang="en-US" dirty="0"/>
              <a:t>Annotation in Mobile</a:t>
            </a:r>
          </a:p>
          <a:p>
            <a:r>
              <a:rPr lang="en-US" dirty="0"/>
              <a:t>Experiments</a:t>
            </a:r>
          </a:p>
          <a:p>
            <a:r>
              <a:rPr lang="en-US" dirty="0">
                <a:solidFill>
                  <a:srgbClr val="7D120C"/>
                </a:solidFill>
              </a:rPr>
              <a:t>Contribution </a:t>
            </a:r>
            <a:r>
              <a:rPr lang="en-US" dirty="0" smtClean="0">
                <a:solidFill>
                  <a:srgbClr val="7D120C"/>
                </a:solidFill>
              </a:rPr>
              <a:t>&amp; Future work</a:t>
            </a:r>
            <a:endParaRPr lang="en-US" dirty="0">
              <a:solidFill>
                <a:srgbClr val="7D120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89580"/>
          </a:xfrm>
        </p:spPr>
        <p:txBody>
          <a:bodyPr/>
          <a:lstStyle/>
          <a:p>
            <a:r>
              <a:rPr lang="en-US" dirty="0"/>
              <a:t>Conclusion &amp;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Reasonable performance</a:t>
            </a:r>
          </a:p>
          <a:p>
            <a:r>
              <a:rPr lang="en-US" dirty="0"/>
              <a:t>Good scalability</a:t>
            </a:r>
          </a:p>
          <a:p>
            <a:r>
              <a:rPr lang="en-US" dirty="0"/>
              <a:t>Inter-operation between desktop and mobile </a:t>
            </a:r>
            <a:r>
              <a:rPr lang="en-US" dirty="0" smtClean="0"/>
              <a:t>systems</a:t>
            </a:r>
          </a:p>
          <a:p>
            <a:endParaRPr lang="en-US" dirty="0"/>
          </a:p>
          <a:p>
            <a:r>
              <a:rPr lang="en-US" dirty="0"/>
              <a:t>Stability</a:t>
            </a:r>
          </a:p>
          <a:p>
            <a:r>
              <a:rPr lang="en-US" dirty="0"/>
              <a:t>Increase the number of supported streams</a:t>
            </a:r>
          </a:p>
          <a:p>
            <a:r>
              <a:rPr lang="en-US" dirty="0"/>
              <a:t>Introduce more mobile platforms: </a:t>
            </a:r>
            <a:r>
              <a:rPr lang="en-US" dirty="0" err="1"/>
              <a:t>iOS</a:t>
            </a:r>
            <a:r>
              <a:rPr lang="en-US" dirty="0"/>
              <a:t> and Windows Phone, Linux based mobile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8958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751" y="2095928"/>
            <a:ext cx="9376272" cy="4377607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7D120C"/>
                </a:solidFill>
              </a:rPr>
              <a:t>Tao Huang</a:t>
            </a:r>
            <a:r>
              <a:rPr lang="en-US" dirty="0"/>
              <a:t>, Geoffrey Fox </a:t>
            </a:r>
            <a:r>
              <a:rPr lang="en-US" b="1" i="1" dirty="0" smtClean="0"/>
              <a:t>Collaborative </a:t>
            </a:r>
            <a:r>
              <a:rPr lang="en-US" b="1" i="1" dirty="0"/>
              <a:t>Annotation of Real Time Streams on Android-Enabled Devices</a:t>
            </a:r>
            <a:r>
              <a:rPr lang="en-US" i="1" dirty="0"/>
              <a:t> </a:t>
            </a:r>
            <a:r>
              <a:rPr lang="en-US" dirty="0"/>
              <a:t>Workshop 13-IoT Internet of Thing</a:t>
            </a:r>
            <a:r>
              <a:rPr lang="en-US" i="1" dirty="0"/>
              <a:t>s</a:t>
            </a:r>
            <a:r>
              <a:rPr lang="en-US" dirty="0"/>
              <a:t>, Machine to Machine and Smart Services Applications (</a:t>
            </a:r>
            <a:r>
              <a:rPr lang="en-US" dirty="0" err="1"/>
              <a:t>IoT</a:t>
            </a:r>
            <a:r>
              <a:rPr lang="en-US" dirty="0"/>
              <a:t> 2012) at The 2012 International Conference on Collaboration Technologies and Systems (CTS 2012) May 21-25, 2012 The Westin Westminster Hotel Denver, Colorado, USA, Technical Report February 14 </a:t>
            </a:r>
            <a:r>
              <a:rPr lang="en-US" dirty="0" smtClean="0"/>
              <a:t>2012</a:t>
            </a:r>
            <a:endParaRPr lang="en-US" dirty="0"/>
          </a:p>
          <a:p>
            <a:r>
              <a:rPr lang="en-US" dirty="0">
                <a:solidFill>
                  <a:srgbClr val="7D120C"/>
                </a:solidFill>
              </a:rPr>
              <a:t>Tao Huang</a:t>
            </a:r>
            <a:r>
              <a:rPr lang="en-US" dirty="0"/>
              <a:t>, </a:t>
            </a:r>
            <a:r>
              <a:rPr lang="en-US" dirty="0" err="1"/>
              <a:t>Shrideep</a:t>
            </a:r>
            <a:r>
              <a:rPr lang="en-US" dirty="0"/>
              <a:t> </a:t>
            </a:r>
            <a:r>
              <a:rPr lang="en-US" dirty="0" err="1"/>
              <a:t>Pallickara</a:t>
            </a:r>
            <a:r>
              <a:rPr lang="en-US" dirty="0"/>
              <a:t>, Geoffrey Fox </a:t>
            </a:r>
            <a:r>
              <a:rPr lang="en-US" b="1" i="1" dirty="0"/>
              <a:t>A Distributed Framework for Collaborative Annotation of Streams</a:t>
            </a:r>
            <a:r>
              <a:rPr lang="en-US" dirty="0"/>
              <a:t> </a:t>
            </a:r>
            <a:r>
              <a:rPr lang="en-US" dirty="0" err="1"/>
              <a:t>Proceeedings</a:t>
            </a:r>
            <a:r>
              <a:rPr lang="en-US" dirty="0"/>
              <a:t> of The 2009 International Symposium on Collaborative Technologies and Systems CTS 2009 May 18-22, 2009 The Westin Baltimore Washington International Airport Hotel Baltimore, Maryland, </a:t>
            </a:r>
            <a:r>
              <a:rPr lang="en-US" dirty="0" smtClean="0"/>
              <a:t>USA</a:t>
            </a:r>
            <a:endParaRPr lang="en-US" dirty="0"/>
          </a:p>
          <a:p>
            <a:r>
              <a:rPr lang="en-US" dirty="0" err="1"/>
              <a:t>Wenjun</a:t>
            </a:r>
            <a:r>
              <a:rPr lang="en-US" dirty="0"/>
              <a:t> Wu, </a:t>
            </a:r>
            <a:r>
              <a:rPr lang="en-US" dirty="0">
                <a:solidFill>
                  <a:srgbClr val="7D120C"/>
                </a:solidFill>
              </a:rPr>
              <a:t>Tao Huang</a:t>
            </a:r>
            <a:r>
              <a:rPr lang="en-US" dirty="0"/>
              <a:t>, Geoffrey Fox </a:t>
            </a:r>
            <a:r>
              <a:rPr lang="en-US" b="1" i="1" dirty="0"/>
              <a:t>Building Scalable and High Efficient Java Multimedia Collaboration</a:t>
            </a:r>
            <a:r>
              <a:rPr lang="en-US" dirty="0"/>
              <a:t> Proceedings of IEEE 2006 International Symposium on Collaborative Technologies and Systems CTS 2006 conference Las Vegas May 14-17 2006; IEEE Computer Society, Ed: </a:t>
            </a:r>
            <a:r>
              <a:rPr lang="en-US" dirty="0" err="1"/>
              <a:t>Smari</a:t>
            </a:r>
            <a:r>
              <a:rPr lang="en-US" dirty="0"/>
              <a:t>, </a:t>
            </a:r>
            <a:r>
              <a:rPr lang="en-US" dirty="0" err="1"/>
              <a:t>Waleed</a:t>
            </a:r>
            <a:r>
              <a:rPr lang="en-US" dirty="0"/>
              <a:t> &amp; </a:t>
            </a:r>
            <a:r>
              <a:rPr lang="en-US" dirty="0" err="1"/>
              <a:t>McQuay</a:t>
            </a:r>
            <a:r>
              <a:rPr lang="en-US" dirty="0"/>
              <a:t>, William, pp18-25. ISBN 0-9785699-0-3 </a:t>
            </a:r>
            <a:r>
              <a:rPr lang="en-US" dirty="0" smtClean="0"/>
              <a:t>DOI</a:t>
            </a:r>
            <a:endParaRPr lang="en-US" dirty="0"/>
          </a:p>
          <a:p>
            <a:r>
              <a:rPr lang="en-US" dirty="0" err="1"/>
              <a:t>Wenjun</a:t>
            </a:r>
            <a:r>
              <a:rPr lang="en-US" dirty="0"/>
              <a:t> Wu, Geoffrey Fox, </a:t>
            </a:r>
            <a:r>
              <a:rPr lang="en-US" dirty="0" err="1"/>
              <a:t>Hasan</a:t>
            </a:r>
            <a:r>
              <a:rPr lang="en-US" dirty="0"/>
              <a:t> </a:t>
            </a:r>
            <a:r>
              <a:rPr lang="en-US" dirty="0" err="1"/>
              <a:t>Bulut</a:t>
            </a:r>
            <a:r>
              <a:rPr lang="en-US" dirty="0"/>
              <a:t>, </a:t>
            </a:r>
            <a:r>
              <a:rPr lang="en-US" dirty="0" err="1"/>
              <a:t>Ahmet</a:t>
            </a:r>
            <a:r>
              <a:rPr lang="en-US" dirty="0"/>
              <a:t> </a:t>
            </a:r>
            <a:r>
              <a:rPr lang="en-US" dirty="0" err="1"/>
              <a:t>Uyar</a:t>
            </a:r>
            <a:r>
              <a:rPr lang="en-US" dirty="0"/>
              <a:t>, </a:t>
            </a:r>
            <a:r>
              <a:rPr lang="en-US" dirty="0">
                <a:solidFill>
                  <a:srgbClr val="7D120C"/>
                </a:solidFill>
              </a:rPr>
              <a:t>Tao Huang </a:t>
            </a:r>
            <a:r>
              <a:rPr lang="en-US" b="1" i="1" dirty="0"/>
              <a:t>Service Oriented Architecture for VoIP conferencing</a:t>
            </a:r>
            <a:r>
              <a:rPr lang="en-US" dirty="0"/>
              <a:t>. Special Issue on Voice over IP - Theory and Practice of the International Journal of Communication Systems Volume 19, Issue 4 , Pages 445 - 461 Edited by John Fox, P. </a:t>
            </a:r>
            <a:r>
              <a:rPr lang="en-US" dirty="0" err="1"/>
              <a:t>GburzynskiDOI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89580"/>
          </a:xfrm>
        </p:spPr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Advisor: Prof. Geoffrey C. Fox</a:t>
            </a:r>
          </a:p>
          <a:p>
            <a:r>
              <a:rPr lang="en-US" dirty="0" smtClean="0"/>
              <a:t>Professors in my Research Committee</a:t>
            </a:r>
          </a:p>
          <a:p>
            <a:r>
              <a:rPr lang="en-US" dirty="0" smtClean="0"/>
              <a:t>Prof. </a:t>
            </a:r>
            <a:r>
              <a:rPr lang="en-US" dirty="0" err="1" smtClean="0"/>
              <a:t>Shrideep</a:t>
            </a:r>
            <a:r>
              <a:rPr lang="en-US" dirty="0" smtClean="0"/>
              <a:t> </a:t>
            </a:r>
            <a:r>
              <a:rPr lang="en-US" dirty="0" err="1" smtClean="0"/>
              <a:t>Pallickara</a:t>
            </a:r>
            <a:r>
              <a:rPr lang="en-US" dirty="0"/>
              <a:t> </a:t>
            </a:r>
            <a:r>
              <a:rPr lang="en-US" dirty="0" smtClean="0"/>
              <a:t>(Colorado State University)</a:t>
            </a:r>
          </a:p>
          <a:p>
            <a:r>
              <a:rPr lang="en-US" dirty="0" smtClean="0"/>
              <a:t>Staff and </a:t>
            </a:r>
            <a:r>
              <a:rPr lang="en-US" dirty="0" err="1" smtClean="0"/>
              <a:t>Memebers</a:t>
            </a:r>
            <a:r>
              <a:rPr lang="en-US" dirty="0" smtClean="0"/>
              <a:t> of Pervasive Technology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89580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947351"/>
            <a:ext cx="10018713" cy="48438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Any Questions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569" y="2950175"/>
            <a:ext cx="50131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89580"/>
          </a:xfrm>
        </p:spPr>
        <p:txBody>
          <a:bodyPr/>
          <a:lstStyle/>
          <a:p>
            <a:r>
              <a:rPr lang="en-US" dirty="0" smtClean="0"/>
              <a:t>Introduction – Collaboration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H.323: Tandberg, </a:t>
            </a:r>
            <a:r>
              <a:rPr lang="en-US" dirty="0" err="1" smtClean="0"/>
              <a:t>Polycom</a:t>
            </a:r>
            <a:r>
              <a:rPr lang="en-US" dirty="0" smtClean="0"/>
              <a:t> systems</a:t>
            </a:r>
          </a:p>
          <a:p>
            <a:r>
              <a:rPr lang="en-US" dirty="0" smtClean="0"/>
              <a:t>Web based: WebEx, Google Doc, Office 365 </a:t>
            </a:r>
          </a:p>
          <a:p>
            <a:r>
              <a:rPr lang="en-US" dirty="0" smtClean="0"/>
              <a:t>Access Grid</a:t>
            </a:r>
          </a:p>
          <a:p>
            <a:r>
              <a:rPr lang="en-US" dirty="0" err="1" smtClean="0"/>
              <a:t>GlobalMMCS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Annotation </a:t>
            </a:r>
            <a:r>
              <a:rPr lang="en-US" dirty="0"/>
              <a:t>Definitions</a:t>
            </a:r>
          </a:p>
          <a:p>
            <a:pPr lvl="1"/>
            <a:r>
              <a:rPr lang="en-US" dirty="0"/>
              <a:t> A commentary on an object that: (Cousins et al. 2000)</a:t>
            </a:r>
          </a:p>
          <a:p>
            <a:pPr lvl="2"/>
            <a:r>
              <a:rPr lang="en-US" dirty="0"/>
              <a:t>the annotator intends to be separable from the object itself</a:t>
            </a:r>
          </a:p>
          <a:p>
            <a:pPr lvl="2"/>
            <a:r>
              <a:rPr lang="en-US" dirty="0"/>
              <a:t>the reader interprets to be separable from the object itself</a:t>
            </a:r>
          </a:p>
          <a:p>
            <a:pPr lvl="1"/>
            <a:r>
              <a:rPr lang="en-US" sz="2800" dirty="0"/>
              <a:t>A marked-up comment made to information in a book, document, online record, video, software code or other information (Wikipedia)</a:t>
            </a:r>
          </a:p>
          <a:p>
            <a:r>
              <a:rPr lang="en-US" dirty="0"/>
              <a:t>Annotation is to link related metadata to the content data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- Annotation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3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89580"/>
          </a:xfrm>
        </p:spPr>
        <p:txBody>
          <a:bodyPr/>
          <a:lstStyle/>
          <a:p>
            <a:r>
              <a:rPr lang="en-US" dirty="0" smtClean="0"/>
              <a:t>Introduction – Annotation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Simple Annotation</a:t>
            </a:r>
          </a:p>
          <a:p>
            <a:pPr lvl="1"/>
            <a:r>
              <a:rPr lang="en-US" altLang="zh-CN" dirty="0"/>
              <a:t>Annotations of bibliographic entries</a:t>
            </a:r>
          </a:p>
          <a:p>
            <a:pPr lvl="1"/>
            <a:r>
              <a:rPr lang="en-US" dirty="0"/>
              <a:t>Reference management: </a:t>
            </a:r>
            <a:r>
              <a:rPr lang="en-US" dirty="0" err="1"/>
              <a:t>Zotero</a:t>
            </a:r>
            <a:endParaRPr lang="en-US" dirty="0"/>
          </a:p>
          <a:p>
            <a:pPr lvl="1"/>
            <a:r>
              <a:rPr lang="en-US" dirty="0"/>
              <a:t>Genome Annotation: BioDAS.org</a:t>
            </a:r>
          </a:p>
          <a:p>
            <a:pPr lvl="1"/>
            <a:r>
              <a:rPr lang="en-US" dirty="0"/>
              <a:t>Video Annotation: IBM </a:t>
            </a:r>
            <a:r>
              <a:rPr lang="en-US" dirty="0" err="1"/>
              <a:t>VideoAnnEx</a:t>
            </a:r>
            <a:r>
              <a:rPr lang="en-US" dirty="0"/>
              <a:t>, </a:t>
            </a:r>
            <a:r>
              <a:rPr lang="en-US" dirty="0" err="1"/>
              <a:t>Youtube</a:t>
            </a:r>
            <a:r>
              <a:rPr lang="en-US" dirty="0"/>
              <a:t> annotation</a:t>
            </a:r>
          </a:p>
          <a:p>
            <a:r>
              <a:rPr lang="en-US" dirty="0"/>
              <a:t>Collaborative Annotation</a:t>
            </a:r>
          </a:p>
          <a:p>
            <a:pPr lvl="1"/>
            <a:r>
              <a:rPr lang="en-US" dirty="0"/>
              <a:t>Text Annotation: Wiki, Google Docs, Office Live workspace</a:t>
            </a:r>
          </a:p>
          <a:p>
            <a:pPr lvl="1"/>
            <a:r>
              <a:rPr lang="en-US" dirty="0"/>
              <a:t>Anchored Forums: </a:t>
            </a:r>
            <a:r>
              <a:rPr lang="en-US" dirty="0" err="1"/>
              <a:t>Annotatiesysteem</a:t>
            </a:r>
            <a:endParaRPr lang="en-US" dirty="0"/>
          </a:p>
          <a:p>
            <a:pPr lvl="1"/>
            <a:r>
              <a:rPr lang="en-US" dirty="0"/>
              <a:t>Multimedia Annotation: ELAN, </a:t>
            </a:r>
            <a:r>
              <a:rPr lang="en-US" dirty="0" err="1"/>
              <a:t>Vannotea</a:t>
            </a:r>
            <a:r>
              <a:rPr lang="en-US" dirty="0"/>
              <a:t>, </a:t>
            </a:r>
            <a:r>
              <a:rPr lang="en-US" dirty="0" err="1"/>
              <a:t>eSports</a:t>
            </a:r>
            <a:r>
              <a:rPr lang="en-US" dirty="0"/>
              <a:t> and etc.</a:t>
            </a:r>
          </a:p>
        </p:txBody>
      </p:sp>
    </p:spTree>
    <p:extLst>
      <p:ext uri="{BB962C8B-B14F-4D97-AF65-F5344CB8AC3E}">
        <p14:creationId xmlns:p14="http://schemas.microsoft.com/office/powerpoint/2010/main" val="41337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89580"/>
          </a:xfrm>
        </p:spPr>
        <p:txBody>
          <a:bodyPr/>
          <a:lstStyle/>
          <a:p>
            <a:r>
              <a:rPr lang="en-US" dirty="0" smtClean="0"/>
              <a:t>Introduction – </a:t>
            </a:r>
            <a:r>
              <a:rPr lang="en-US" smtClean="0"/>
              <a:t>Mobile Annotation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eamless Annotation</a:t>
            </a:r>
          </a:p>
          <a:p>
            <a:r>
              <a:rPr lang="en-US" dirty="0" smtClean="0"/>
              <a:t>End User Place Annotation</a:t>
            </a:r>
          </a:p>
          <a:p>
            <a:r>
              <a:rPr lang="en-US" dirty="0" smtClean="0"/>
              <a:t>Collaborative Image Annotation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8958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>
                <a:solidFill>
                  <a:srgbClr val="7D120C"/>
                </a:solidFill>
              </a:rPr>
              <a:t>Motivation</a:t>
            </a:r>
          </a:p>
          <a:p>
            <a:r>
              <a:rPr lang="en-US" dirty="0"/>
              <a:t>Research Background</a:t>
            </a:r>
          </a:p>
          <a:p>
            <a:r>
              <a:rPr lang="en-US" dirty="0"/>
              <a:t>Collaborative Annotation Framework</a:t>
            </a:r>
          </a:p>
          <a:p>
            <a:r>
              <a:rPr lang="en-US" dirty="0"/>
              <a:t>Annotation in Mobile</a:t>
            </a:r>
          </a:p>
          <a:p>
            <a:r>
              <a:rPr lang="en-US" dirty="0"/>
              <a:t>Experiments</a:t>
            </a:r>
          </a:p>
          <a:p>
            <a:r>
              <a:rPr lang="en-US" dirty="0"/>
              <a:t>Contribution </a:t>
            </a:r>
            <a:r>
              <a:rPr lang="en-US" dirty="0" smtClean="0"/>
              <a:t>&amp; Future work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8958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about existing </a:t>
            </a:r>
            <a:r>
              <a:rPr lang="en-US" dirty="0" smtClean="0"/>
              <a:t>collaboration systems</a:t>
            </a:r>
          </a:p>
          <a:p>
            <a:r>
              <a:rPr lang="en-US" dirty="0"/>
              <a:t>Questions about existing </a:t>
            </a:r>
            <a:r>
              <a:rPr lang="en-US" dirty="0" smtClean="0"/>
              <a:t>annotation systems</a:t>
            </a:r>
          </a:p>
          <a:p>
            <a:r>
              <a:rPr lang="en-US" dirty="0" smtClean="0"/>
              <a:t>Questions about mobile annotation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7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176</TotalTime>
  <Words>916</Words>
  <Application>Microsoft Office PowerPoint</Application>
  <PresentationFormat>Custom</PresentationFormat>
  <Paragraphs>227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Parallax</vt:lpstr>
      <vt:lpstr>PowerPoint Presentation</vt:lpstr>
      <vt:lpstr>Outline</vt:lpstr>
      <vt:lpstr>Introduction</vt:lpstr>
      <vt:lpstr>Introduction – Collaboration Systems</vt:lpstr>
      <vt:lpstr>Introduction - Annotation</vt:lpstr>
      <vt:lpstr>Introduction – Annotation Systems </vt:lpstr>
      <vt:lpstr>Introduction – Mobile Annotation</vt:lpstr>
      <vt:lpstr>Outline</vt:lpstr>
      <vt:lpstr>Motivation</vt:lpstr>
      <vt:lpstr>Motivation</vt:lpstr>
      <vt:lpstr>Outline</vt:lpstr>
      <vt:lpstr>Research Background</vt:lpstr>
      <vt:lpstr>Research Background – Collaboration Systems</vt:lpstr>
      <vt:lpstr>Research Background – Collaboration Systems</vt:lpstr>
      <vt:lpstr>Research Background – Collaboration Systems</vt:lpstr>
      <vt:lpstr>Research Background – Collaboration Systems</vt:lpstr>
      <vt:lpstr>Research Background – Mobile Annotation</vt:lpstr>
      <vt:lpstr>Research Background – Mobile Annotation</vt:lpstr>
      <vt:lpstr>Outline</vt:lpstr>
      <vt:lpstr>Collaborative Framework</vt:lpstr>
      <vt:lpstr>Collaborative Framework – Cont.</vt:lpstr>
      <vt:lpstr>Outline</vt:lpstr>
      <vt:lpstr>Annotation in Mobile</vt:lpstr>
      <vt:lpstr>Annotation in Mobile - Design</vt:lpstr>
      <vt:lpstr>Annotation in Mobile – Session Management</vt:lpstr>
      <vt:lpstr>Annotation in Mobile – Multimedia Proxy</vt:lpstr>
      <vt:lpstr>Outline</vt:lpstr>
      <vt:lpstr>Experiments &amp; Analysis</vt:lpstr>
      <vt:lpstr>Experiments – Performance(Desktop)</vt:lpstr>
      <vt:lpstr>Experiments – Latency(Desktop)</vt:lpstr>
      <vt:lpstr>Experiments – Performance(Mobile)</vt:lpstr>
      <vt:lpstr>Experiments – Latency(Mobile)</vt:lpstr>
      <vt:lpstr>Experiments –Scalability</vt:lpstr>
      <vt:lpstr>Experiments –Scalability</vt:lpstr>
      <vt:lpstr>Outline</vt:lpstr>
      <vt:lpstr>Conclusion &amp; Future work</vt:lpstr>
      <vt:lpstr>References</vt:lpstr>
      <vt:lpstr>Acknowledgement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Tao Huang</dc:creator>
  <cp:lastModifiedBy>Tao Huang</cp:lastModifiedBy>
  <cp:revision>39</cp:revision>
  <dcterms:created xsi:type="dcterms:W3CDTF">2013-01-08T01:21:14Z</dcterms:created>
  <dcterms:modified xsi:type="dcterms:W3CDTF">2013-01-09T09:52:31Z</dcterms:modified>
</cp:coreProperties>
</file>