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Override PartName="/ppt/charts/chart10.xml" ContentType="application/vnd.openxmlformats-officedocument.drawingml.chart+xml"/>
  <Override PartName="/ppt/charts/chart4.xml" ContentType="application/vnd.openxmlformats-officedocument.drawingml.chart+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harts/chart9.xml" ContentType="application/vnd.openxmlformats-officedocument.drawingml.char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7" r:id="rId2"/>
    <p:sldMasterId id="2147483710" r:id="rId3"/>
  </p:sldMasterIdLst>
  <p:notesMasterIdLst>
    <p:notesMasterId r:id="rId91"/>
  </p:notesMasterIdLst>
  <p:sldIdLst>
    <p:sldId id="267" r:id="rId4"/>
    <p:sldId id="333" r:id="rId5"/>
    <p:sldId id="420" r:id="rId6"/>
    <p:sldId id="404" r:id="rId7"/>
    <p:sldId id="292" r:id="rId8"/>
    <p:sldId id="406" r:id="rId9"/>
    <p:sldId id="407" r:id="rId10"/>
    <p:sldId id="408" r:id="rId11"/>
    <p:sldId id="298" r:id="rId12"/>
    <p:sldId id="409" r:id="rId13"/>
    <p:sldId id="336" r:id="rId14"/>
    <p:sldId id="300" r:id="rId15"/>
    <p:sldId id="335" r:id="rId16"/>
    <p:sldId id="275" r:id="rId17"/>
    <p:sldId id="299" r:id="rId18"/>
    <p:sldId id="310" r:id="rId19"/>
    <p:sldId id="311" r:id="rId20"/>
    <p:sldId id="339" r:id="rId21"/>
    <p:sldId id="282" r:id="rId22"/>
    <p:sldId id="283" r:id="rId23"/>
    <p:sldId id="277" r:id="rId24"/>
    <p:sldId id="313" r:id="rId25"/>
    <p:sldId id="314" r:id="rId26"/>
    <p:sldId id="390" r:id="rId27"/>
    <p:sldId id="391" r:id="rId28"/>
    <p:sldId id="316" r:id="rId29"/>
    <p:sldId id="317" r:id="rId30"/>
    <p:sldId id="318" r:id="rId31"/>
    <p:sldId id="319" r:id="rId32"/>
    <p:sldId id="288" r:id="rId33"/>
    <p:sldId id="289" r:id="rId34"/>
    <p:sldId id="278" r:id="rId35"/>
    <p:sldId id="421" r:id="rId36"/>
    <p:sldId id="343" r:id="rId37"/>
    <p:sldId id="279" r:id="rId38"/>
    <p:sldId id="325" r:id="rId39"/>
    <p:sldId id="322" r:id="rId40"/>
    <p:sldId id="324" r:id="rId41"/>
    <p:sldId id="321" r:id="rId42"/>
    <p:sldId id="340" r:id="rId43"/>
    <p:sldId id="344" r:id="rId44"/>
    <p:sldId id="345" r:id="rId45"/>
    <p:sldId id="364" r:id="rId46"/>
    <p:sldId id="348" r:id="rId47"/>
    <p:sldId id="410" r:id="rId48"/>
    <p:sldId id="411" r:id="rId49"/>
    <p:sldId id="412" r:id="rId50"/>
    <p:sldId id="413" r:id="rId51"/>
    <p:sldId id="414" r:id="rId52"/>
    <p:sldId id="415" r:id="rId53"/>
    <p:sldId id="416" r:id="rId54"/>
    <p:sldId id="417" r:id="rId55"/>
    <p:sldId id="418" r:id="rId56"/>
    <p:sldId id="419" r:id="rId57"/>
    <p:sldId id="349" r:id="rId58"/>
    <p:sldId id="350" r:id="rId59"/>
    <p:sldId id="355" r:id="rId60"/>
    <p:sldId id="356" r:id="rId61"/>
    <p:sldId id="360" r:id="rId62"/>
    <p:sldId id="357" r:id="rId63"/>
    <p:sldId id="352" r:id="rId64"/>
    <p:sldId id="353" r:id="rId65"/>
    <p:sldId id="363" r:id="rId66"/>
    <p:sldId id="358" r:id="rId67"/>
    <p:sldId id="359" r:id="rId68"/>
    <p:sldId id="365" r:id="rId69"/>
    <p:sldId id="366" r:id="rId70"/>
    <p:sldId id="367" r:id="rId71"/>
    <p:sldId id="368" r:id="rId72"/>
    <p:sldId id="369" r:id="rId73"/>
    <p:sldId id="370" r:id="rId74"/>
    <p:sldId id="371" r:id="rId75"/>
    <p:sldId id="373" r:id="rId76"/>
    <p:sldId id="374" r:id="rId77"/>
    <p:sldId id="375" r:id="rId78"/>
    <p:sldId id="376" r:id="rId79"/>
    <p:sldId id="378" r:id="rId80"/>
    <p:sldId id="379" r:id="rId81"/>
    <p:sldId id="380" r:id="rId82"/>
    <p:sldId id="381" r:id="rId83"/>
    <p:sldId id="382" r:id="rId84"/>
    <p:sldId id="386" r:id="rId85"/>
    <p:sldId id="387" r:id="rId86"/>
    <p:sldId id="388" r:id="rId87"/>
    <p:sldId id="389" r:id="rId88"/>
    <p:sldId id="384" r:id="rId89"/>
    <p:sldId id="385"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9293" autoAdjust="0"/>
  </p:normalViewPr>
  <p:slideViewPr>
    <p:cSldViewPr>
      <p:cViewPr varScale="1">
        <p:scale>
          <a:sx n="63" d="100"/>
          <a:sy n="63" d="100"/>
        </p:scale>
        <p:origin x="-68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archit:Desktop:nodestim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Research\dryadVsHadoop-SWG-Inhomgeneou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Research\dryadVsHadoop-SWG-Inhomgeneou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Research\pariwise-distance-scalability-idp-dryad.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academic\phd\Thesis\Benchmarks\mds.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academic\phd\Publications\eScience2009\eScience_performanc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thilina\Documents\papers\pubchem\table2&amp;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Geoffrey%20Fox\Desktop\azuremr_swg_scale_re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archit:Desktop:nodesti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6"/>
  <c:chart>
    <c:plotArea>
      <c:layout>
        <c:manualLayout>
          <c:layoutTarget val="inner"/>
          <c:xMode val="edge"/>
          <c:yMode val="edge"/>
          <c:x val="0.15081821294077374"/>
          <c:y val="7.4548702245552684E-2"/>
          <c:w val="0.82137328805463306"/>
          <c:h val="0.79822506561679785"/>
        </c:manualLayout>
      </c:layout>
      <c:barChart>
        <c:barDir val="col"/>
        <c:grouping val="clustered"/>
        <c:ser>
          <c:idx val="0"/>
          <c:order val="0"/>
          <c:tx>
            <c:v>DryadLINQ</c:v>
          </c:tx>
          <c:cat>
            <c:numRef>
              <c:f>Sheet1!$A$1:$A$2</c:f>
              <c:numCache>
                <c:formatCode>0</c:formatCode>
                <c:ptCount val="2"/>
                <c:pt idx="0">
                  <c:v>35339</c:v>
                </c:pt>
                <c:pt idx="1">
                  <c:v>50000</c:v>
                </c:pt>
              </c:numCache>
            </c:numRef>
          </c:cat>
          <c:val>
            <c:numRef>
              <c:f>Sheet1!$B$1:$B$2</c:f>
              <c:numCache>
                <c:formatCode>0</c:formatCode>
                <c:ptCount val="2"/>
                <c:pt idx="0">
                  <c:v>8510.4749999997402</c:v>
                </c:pt>
                <c:pt idx="1">
                  <c:v>17200.413</c:v>
                </c:pt>
              </c:numCache>
            </c:numRef>
          </c:val>
        </c:ser>
        <c:ser>
          <c:idx val="1"/>
          <c:order val="1"/>
          <c:tx>
            <c:v>MPI</c:v>
          </c:tx>
          <c:cat>
            <c:numRef>
              <c:f>Sheet1!$A$1:$A$2</c:f>
              <c:numCache>
                <c:formatCode>0</c:formatCode>
                <c:ptCount val="2"/>
                <c:pt idx="0">
                  <c:v>35339</c:v>
                </c:pt>
                <c:pt idx="1">
                  <c:v>50000</c:v>
                </c:pt>
              </c:numCache>
            </c:numRef>
          </c:cat>
          <c:val>
            <c:numRef>
              <c:f>Sheet1!$C$1:$C$2</c:f>
              <c:numCache>
                <c:formatCode>0</c:formatCode>
                <c:ptCount val="2"/>
                <c:pt idx="0">
                  <c:v>8138.3140000000003</c:v>
                </c:pt>
                <c:pt idx="1">
                  <c:v>16588.741000000005</c:v>
                </c:pt>
              </c:numCache>
            </c:numRef>
          </c:val>
        </c:ser>
        <c:axId val="89605632"/>
        <c:axId val="89607168"/>
      </c:barChart>
      <c:catAx>
        <c:axId val="89605632"/>
        <c:scaling>
          <c:orientation val="minMax"/>
        </c:scaling>
        <c:axPos val="b"/>
        <c:numFmt formatCode="0" sourceLinked="1"/>
        <c:tickLblPos val="nextTo"/>
        <c:txPr>
          <a:bodyPr/>
          <a:lstStyle/>
          <a:p>
            <a:pPr>
              <a:defRPr sz="1200"/>
            </a:pPr>
            <a:endParaRPr lang="en-US"/>
          </a:p>
        </c:txPr>
        <c:crossAx val="89607168"/>
        <c:crosses val="autoZero"/>
        <c:auto val="1"/>
        <c:lblAlgn val="ctr"/>
        <c:lblOffset val="100"/>
      </c:catAx>
      <c:valAx>
        <c:axId val="89607168"/>
        <c:scaling>
          <c:orientation val="minMax"/>
        </c:scaling>
        <c:axPos val="l"/>
        <c:majorGridlines/>
        <c:numFmt formatCode="0" sourceLinked="1"/>
        <c:tickLblPos val="nextTo"/>
        <c:txPr>
          <a:bodyPr/>
          <a:lstStyle/>
          <a:p>
            <a:pPr>
              <a:defRPr sz="1200"/>
            </a:pPr>
            <a:endParaRPr lang="en-US"/>
          </a:p>
        </c:txPr>
        <c:crossAx val="89605632"/>
        <c:crosses val="autoZero"/>
        <c:crossBetween val="between"/>
      </c:valAx>
    </c:plotArea>
    <c:legend>
      <c:legendPos val="r"/>
      <c:layout>
        <c:manualLayout>
          <c:xMode val="edge"/>
          <c:yMode val="edge"/>
          <c:x val="0.19739632545931823"/>
          <c:y val="6.368427736855474E-2"/>
          <c:w val="0.32490354330709265"/>
          <c:h val="0.19694564389129149"/>
        </c:manualLayout>
      </c:layout>
      <c:spPr>
        <a:solidFill>
          <a:schemeClr val="bg1"/>
        </a:solidFill>
        <a:ln>
          <a:solidFill>
            <a:schemeClr val="tx1"/>
          </a:solidFill>
        </a:ln>
      </c:spPr>
      <c:txPr>
        <a:bodyPr/>
        <a:lstStyle/>
        <a:p>
          <a:pPr>
            <a:defRPr sz="1200"/>
          </a:pPr>
          <a:endParaRPr lang="en-US"/>
        </a:p>
      </c:txPr>
    </c:legend>
    <c:plotVisOnly val="1"/>
  </c:chart>
  <c:txPr>
    <a:bodyPr/>
    <a:lstStyle/>
    <a:p>
      <a:pPr>
        <a:defRPr sz="18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Node Provisioning Times for RHEL stateless image</a:t>
            </a:r>
          </a:p>
        </c:rich>
      </c:tx>
      <c:layout/>
    </c:title>
    <c:plotArea>
      <c:layout/>
      <c:barChart>
        <c:barDir val="col"/>
        <c:grouping val="clustered"/>
        <c:ser>
          <c:idx val="1"/>
          <c:order val="0"/>
          <c:tx>
            <c:strRef>
              <c:f>'32'!$B$1</c:f>
              <c:strCache>
                <c:ptCount val="1"/>
                <c:pt idx="0">
                  <c:v>Node Times</c:v>
                </c:pt>
              </c:strCache>
            </c:strRef>
          </c:tx>
          <c:cat>
            <c:numRef>
              <c:f>'32'!$A$2:$A$33</c:f>
              <c:numCache>
                <c:formatCode>General</c:formatCode>
                <c:ptCount val="3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numCache>
            </c:numRef>
          </c:cat>
          <c:val>
            <c:numRef>
              <c:f>'32'!$B$2:$B$33</c:f>
              <c:numCache>
                <c:formatCode>h:mm:ss</c:formatCode>
                <c:ptCount val="32"/>
                <c:pt idx="0">
                  <c:v>2.7430555555555645E-3</c:v>
                </c:pt>
                <c:pt idx="1">
                  <c:v>2.5578703703703757E-3</c:v>
                </c:pt>
                <c:pt idx="2">
                  <c:v>2.6041666666666774E-3</c:v>
                </c:pt>
                <c:pt idx="3">
                  <c:v>2.4884259259259334E-3</c:v>
                </c:pt>
                <c:pt idx="4">
                  <c:v>2.4884259259259334E-3</c:v>
                </c:pt>
                <c:pt idx="5">
                  <c:v>2.5578703703703757E-3</c:v>
                </c:pt>
                <c:pt idx="6">
                  <c:v>2.0833333333333355E-3</c:v>
                </c:pt>
                <c:pt idx="7">
                  <c:v>2.6041666666666774E-3</c:v>
                </c:pt>
                <c:pt idx="8">
                  <c:v>2.7430555555555645E-3</c:v>
                </c:pt>
                <c:pt idx="9">
                  <c:v>2.8125000000000008E-3</c:v>
                </c:pt>
                <c:pt idx="10">
                  <c:v>2.6041666666666774E-3</c:v>
                </c:pt>
                <c:pt idx="11">
                  <c:v>2.7430555555555645E-3</c:v>
                </c:pt>
                <c:pt idx="12">
                  <c:v>2.546296296296306E-3</c:v>
                </c:pt>
                <c:pt idx="13">
                  <c:v>2.6041666666666774E-3</c:v>
                </c:pt>
                <c:pt idx="14">
                  <c:v>2.6041666666666774E-3</c:v>
                </c:pt>
                <c:pt idx="15">
                  <c:v>2.6736111111111153E-3</c:v>
                </c:pt>
                <c:pt idx="16">
                  <c:v>2.6736111111111153E-3</c:v>
                </c:pt>
                <c:pt idx="17">
                  <c:v>2.6736111111111153E-3</c:v>
                </c:pt>
                <c:pt idx="18">
                  <c:v>2.7430555555555645E-3</c:v>
                </c:pt>
                <c:pt idx="19">
                  <c:v>2.6736111111111153E-3</c:v>
                </c:pt>
                <c:pt idx="20">
                  <c:v>2.6041666666666774E-3</c:v>
                </c:pt>
                <c:pt idx="21">
                  <c:v>2.7430555555555645E-3</c:v>
                </c:pt>
                <c:pt idx="22">
                  <c:v>2.546296296296306E-3</c:v>
                </c:pt>
                <c:pt idx="23">
                  <c:v>2.546296296296306E-3</c:v>
                </c:pt>
                <c:pt idx="24">
                  <c:v>2.6041666666666774E-3</c:v>
                </c:pt>
                <c:pt idx="25">
                  <c:v>2.6736111111111153E-3</c:v>
                </c:pt>
                <c:pt idx="26">
                  <c:v>2.6736111111111153E-3</c:v>
                </c:pt>
                <c:pt idx="27">
                  <c:v>2.2685185185185269E-3</c:v>
                </c:pt>
                <c:pt idx="28">
                  <c:v>2.2685185185185269E-3</c:v>
                </c:pt>
                <c:pt idx="29">
                  <c:v>2.7430555555555645E-3</c:v>
                </c:pt>
                <c:pt idx="30">
                  <c:v>2.546296296296306E-3</c:v>
                </c:pt>
                <c:pt idx="31">
                  <c:v>2.8125000000000008E-3</c:v>
                </c:pt>
              </c:numCache>
            </c:numRef>
          </c:val>
        </c:ser>
        <c:axId val="93239168"/>
        <c:axId val="93240704"/>
      </c:barChart>
      <c:catAx>
        <c:axId val="93239168"/>
        <c:scaling>
          <c:orientation val="minMax"/>
        </c:scaling>
        <c:axPos val="b"/>
        <c:numFmt formatCode="General" sourceLinked="1"/>
        <c:tickLblPos val="nextTo"/>
        <c:crossAx val="93240704"/>
        <c:crosses val="autoZero"/>
        <c:auto val="1"/>
        <c:lblAlgn val="ctr"/>
        <c:lblOffset val="100"/>
      </c:catAx>
      <c:valAx>
        <c:axId val="93240704"/>
        <c:scaling>
          <c:orientation val="minMax"/>
        </c:scaling>
        <c:axPos val="l"/>
        <c:majorGridlines/>
        <c:numFmt formatCode="h:mm:ss" sourceLinked="1"/>
        <c:tickLblPos val="nextTo"/>
        <c:crossAx val="93239168"/>
        <c:crosses val="autoZero"/>
        <c:crossBetween val="between"/>
      </c:valAx>
    </c:plotArea>
    <c:legend>
      <c:legendPos val="r"/>
      <c:layout/>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2"/>
  <c:chart>
    <c:title>
      <c:tx>
        <c:rich>
          <a:bodyPr/>
          <a:lstStyle/>
          <a:p>
            <a:pPr>
              <a:defRPr sz="1400"/>
            </a:pPr>
            <a:r>
              <a:rPr lang="en-US" sz="1400" b="0" dirty="0" smtClean="0"/>
              <a:t>Randomly </a:t>
            </a:r>
            <a:r>
              <a:rPr lang="en-US" sz="1400" b="0" dirty="0"/>
              <a:t>Distributed </a:t>
            </a:r>
            <a:r>
              <a:rPr lang="en-US" sz="1400" b="0" dirty="0" smtClean="0"/>
              <a:t>Inhomogeneous </a:t>
            </a:r>
            <a:r>
              <a:rPr lang="en-US" sz="1400" b="0" dirty="0"/>
              <a:t>Data </a:t>
            </a:r>
          </a:p>
          <a:p>
            <a:pPr>
              <a:defRPr sz="1400"/>
            </a:pPr>
            <a:r>
              <a:rPr lang="en-US" sz="1400" b="0" dirty="0"/>
              <a:t>Mean: 400,  Dataset Size: 10000</a:t>
            </a:r>
          </a:p>
        </c:rich>
      </c:tx>
      <c:layout>
        <c:manualLayout>
          <c:xMode val="edge"/>
          <c:yMode val="edge"/>
          <c:x val="0.29369318181818183"/>
          <c:y val="4.9405007729420414E-2"/>
        </c:manualLayout>
      </c:layout>
    </c:title>
    <c:plotArea>
      <c:layout/>
      <c:scatterChart>
        <c:scatterStyle val="lineMarker"/>
        <c:ser>
          <c:idx val="0"/>
          <c:order val="0"/>
          <c:tx>
            <c:strRef>
              <c:f>Inhomogeneous_idp!$G$14</c:f>
              <c:strCache>
                <c:ptCount val="1"/>
                <c:pt idx="0">
                  <c:v>DryadLinq SWG</c:v>
                </c:pt>
              </c:strCache>
            </c:strRef>
          </c:tx>
          <c:xVal>
            <c:numRef>
              <c:f>Inhomogeneous_idp!$C$15:$C$21</c:f>
              <c:numCache>
                <c:formatCode>General</c:formatCode>
                <c:ptCount val="7"/>
                <c:pt idx="0">
                  <c:v>0</c:v>
                </c:pt>
                <c:pt idx="1">
                  <c:v>50</c:v>
                </c:pt>
                <c:pt idx="2">
                  <c:v>100</c:v>
                </c:pt>
                <c:pt idx="3">
                  <c:v>150</c:v>
                </c:pt>
                <c:pt idx="4">
                  <c:v>187</c:v>
                </c:pt>
                <c:pt idx="5">
                  <c:v>224.89000000000001</c:v>
                </c:pt>
                <c:pt idx="6">
                  <c:v>255</c:v>
                </c:pt>
              </c:numCache>
            </c:numRef>
          </c:xVal>
          <c:yVal>
            <c:numRef>
              <c:f>Inhomogeneous_idp!$G$15:$G$21</c:f>
              <c:numCache>
                <c:formatCode>General</c:formatCode>
                <c:ptCount val="7"/>
                <c:pt idx="0">
                  <c:v>1712.147091691473</c:v>
                </c:pt>
                <c:pt idx="1">
                  <c:v>1707.4143089295108</c:v>
                </c:pt>
                <c:pt idx="2">
                  <c:v>1689.3589530193292</c:v>
                </c:pt>
                <c:pt idx="3">
                  <c:v>1743.9106906609011</c:v>
                </c:pt>
                <c:pt idx="4">
                  <c:v>1737.7260508952231</c:v>
                </c:pt>
                <c:pt idx="5">
                  <c:v>1711.2448479058048</c:v>
                </c:pt>
                <c:pt idx="6">
                  <c:v>1769.5359141793408</c:v>
                </c:pt>
              </c:numCache>
            </c:numRef>
          </c:yVal>
        </c:ser>
        <c:ser>
          <c:idx val="1"/>
          <c:order val="1"/>
          <c:tx>
            <c:strRef>
              <c:f>Inhomogeneous_idp!$F$27</c:f>
              <c:strCache>
                <c:ptCount val="1"/>
                <c:pt idx="0">
                  <c:v>Hadoop SWG</c:v>
                </c:pt>
              </c:strCache>
            </c:strRef>
          </c:tx>
          <c:xVal>
            <c:numRef>
              <c:f>Inhomogeneous_idp!$C$28:$C$33</c:f>
              <c:numCache>
                <c:formatCode>General</c:formatCode>
                <c:ptCount val="6"/>
                <c:pt idx="0">
                  <c:v>0</c:v>
                </c:pt>
                <c:pt idx="1">
                  <c:v>50</c:v>
                </c:pt>
                <c:pt idx="2">
                  <c:v>100</c:v>
                </c:pt>
                <c:pt idx="3">
                  <c:v>150</c:v>
                </c:pt>
                <c:pt idx="4">
                  <c:v>187</c:v>
                </c:pt>
                <c:pt idx="5">
                  <c:v>255</c:v>
                </c:pt>
              </c:numCache>
            </c:numRef>
          </c:xVal>
          <c:yVal>
            <c:numRef>
              <c:f>Inhomogeneous_idp!$F$28:$F$33</c:f>
              <c:numCache>
                <c:formatCode>General</c:formatCode>
                <c:ptCount val="6"/>
                <c:pt idx="0">
                  <c:v>1662.077</c:v>
                </c:pt>
                <c:pt idx="1">
                  <c:v>1637.6239999999998</c:v>
                </c:pt>
                <c:pt idx="2">
                  <c:v>1618.5170000000001</c:v>
                </c:pt>
                <c:pt idx="3">
                  <c:v>1631.463</c:v>
                </c:pt>
                <c:pt idx="4">
                  <c:v>1619.9356016916793</c:v>
                </c:pt>
                <c:pt idx="5">
                  <c:v>1564.9378321640511</c:v>
                </c:pt>
              </c:numCache>
            </c:numRef>
          </c:yVal>
        </c:ser>
        <c:ser>
          <c:idx val="2"/>
          <c:order val="2"/>
          <c:tx>
            <c:strRef>
              <c:f>Inhomogeneous_idp!$H$27</c:f>
              <c:strCache>
                <c:ptCount val="1"/>
                <c:pt idx="0">
                  <c:v>Hadoop SWG on VM</c:v>
                </c:pt>
              </c:strCache>
            </c:strRef>
          </c:tx>
          <c:xVal>
            <c:numRef>
              <c:f>Inhomogeneous_idp!$C$28:$C$33</c:f>
              <c:numCache>
                <c:formatCode>General</c:formatCode>
                <c:ptCount val="6"/>
                <c:pt idx="0">
                  <c:v>0</c:v>
                </c:pt>
                <c:pt idx="1">
                  <c:v>50</c:v>
                </c:pt>
                <c:pt idx="2">
                  <c:v>100</c:v>
                </c:pt>
                <c:pt idx="3">
                  <c:v>150</c:v>
                </c:pt>
                <c:pt idx="4">
                  <c:v>187</c:v>
                </c:pt>
                <c:pt idx="5">
                  <c:v>255</c:v>
                </c:pt>
              </c:numCache>
            </c:numRef>
          </c:xVal>
          <c:yVal>
            <c:numRef>
              <c:f>Inhomogeneous_idp!$H$28:$H$33</c:f>
              <c:numCache>
                <c:formatCode>General</c:formatCode>
                <c:ptCount val="6"/>
                <c:pt idx="0">
                  <c:v>1786.8619999999999</c:v>
                </c:pt>
                <c:pt idx="1">
                  <c:v>1837.9370000000001</c:v>
                </c:pt>
                <c:pt idx="2">
                  <c:v>1830.377</c:v>
                </c:pt>
                <c:pt idx="3">
                  <c:v>1833.492</c:v>
                </c:pt>
                <c:pt idx="4">
                  <c:v>1824.4357939254282</c:v>
                </c:pt>
                <c:pt idx="5">
                  <c:v>1761.6188710969957</c:v>
                </c:pt>
              </c:numCache>
            </c:numRef>
          </c:yVal>
        </c:ser>
        <c:axId val="92240512"/>
        <c:axId val="92259072"/>
      </c:scatterChart>
      <c:valAx>
        <c:axId val="92240512"/>
        <c:scaling>
          <c:orientation val="minMax"/>
        </c:scaling>
        <c:axPos val="b"/>
        <c:title>
          <c:tx>
            <c:rich>
              <a:bodyPr/>
              <a:lstStyle/>
              <a:p>
                <a:pPr>
                  <a:defRPr/>
                </a:pPr>
                <a:r>
                  <a:rPr lang="en-US"/>
                  <a:t>Standard Deviation</a:t>
                </a:r>
              </a:p>
            </c:rich>
          </c:tx>
          <c:layout>
            <c:manualLayout>
              <c:xMode val="edge"/>
              <c:yMode val="edge"/>
              <c:x val="0.42637488133132995"/>
              <c:y val="0.80371152469578344"/>
            </c:manualLayout>
          </c:layout>
        </c:title>
        <c:numFmt formatCode="General" sourceLinked="1"/>
        <c:majorTickMark val="none"/>
        <c:tickLblPos val="nextTo"/>
        <c:txPr>
          <a:bodyPr/>
          <a:lstStyle/>
          <a:p>
            <a:pPr>
              <a:defRPr sz="1400"/>
            </a:pPr>
            <a:endParaRPr lang="en-US"/>
          </a:p>
        </c:txPr>
        <c:crossAx val="92259072"/>
        <c:crosses val="autoZero"/>
        <c:crossBetween val="midCat"/>
      </c:valAx>
      <c:valAx>
        <c:axId val="92259072"/>
        <c:scaling>
          <c:orientation val="minMax"/>
          <c:min val="1500"/>
        </c:scaling>
        <c:axPos val="l"/>
        <c:majorGridlines/>
        <c:title>
          <c:tx>
            <c:rich>
              <a:bodyPr/>
              <a:lstStyle/>
              <a:p>
                <a:pPr>
                  <a:defRPr/>
                </a:pPr>
                <a:r>
                  <a:rPr lang="en-US"/>
                  <a:t>Time (s)</a:t>
                </a:r>
              </a:p>
            </c:rich>
          </c:tx>
        </c:title>
        <c:numFmt formatCode="General" sourceLinked="1"/>
        <c:majorTickMark val="none"/>
        <c:tickLblPos val="nextTo"/>
        <c:txPr>
          <a:bodyPr/>
          <a:lstStyle/>
          <a:p>
            <a:pPr>
              <a:defRPr sz="1400"/>
            </a:pPr>
            <a:endParaRPr lang="en-US"/>
          </a:p>
        </c:txPr>
        <c:crossAx val="92240512"/>
        <c:crosses val="autoZero"/>
        <c:crossBetween val="midCat"/>
      </c:valAx>
    </c:plotArea>
    <c:legend>
      <c:legendPos val="b"/>
      <c:layout>
        <c:manualLayout>
          <c:xMode val="edge"/>
          <c:yMode val="edge"/>
          <c:x val="9.9645377661125703E-2"/>
          <c:y val="0.88197011911972545"/>
          <c:w val="0.9"/>
          <c:h val="7.0088880935337924E-2"/>
        </c:manualLayout>
      </c:layout>
      <c:txPr>
        <a:bodyPr/>
        <a:lstStyle/>
        <a:p>
          <a:pPr>
            <a:defRPr sz="1600"/>
          </a:pPr>
          <a:endParaRPr lang="en-US"/>
        </a:p>
      </c:txPr>
    </c:legend>
    <c:plotVisOnly val="1"/>
  </c:chart>
  <c:spPr>
    <a:noFill/>
  </c:spPr>
  <c:txPr>
    <a:bodyPr/>
    <a:lstStyle/>
    <a:p>
      <a:pPr>
        <a:defRPr sz="1800">
          <a:solidFill>
            <a:schemeClr val="tx1"/>
          </a:solidFil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42"/>
  <c:chart>
    <c:title>
      <c:tx>
        <c:rich>
          <a:bodyPr/>
          <a:lstStyle/>
          <a:p>
            <a:pPr>
              <a:defRPr/>
            </a:pPr>
            <a:r>
              <a:rPr lang="en-US" sz="1400" b="0" dirty="0"/>
              <a:t>Skewed Distributed Inhomogeneous data</a:t>
            </a:r>
          </a:p>
          <a:p>
            <a:pPr>
              <a:defRPr/>
            </a:pPr>
            <a:r>
              <a:rPr lang="en-US" sz="1400" b="0" dirty="0"/>
              <a:t>Mean: 400, Dataset Size: 10000</a:t>
            </a:r>
          </a:p>
        </c:rich>
      </c:tx>
      <c:layout>
        <c:manualLayout>
          <c:xMode val="edge"/>
          <c:yMode val="edge"/>
          <c:x val="0.35601947078043888"/>
          <c:y val="0.05"/>
        </c:manualLayout>
      </c:layout>
    </c:title>
    <c:plotArea>
      <c:layout>
        <c:manualLayout>
          <c:layoutTarget val="inner"/>
          <c:xMode val="edge"/>
          <c:yMode val="edge"/>
          <c:x val="0.19953115327435259"/>
          <c:y val="0.18399826707837458"/>
          <c:w val="0.76629360783027833"/>
          <c:h val="0.53374365704286963"/>
        </c:manualLayout>
      </c:layout>
      <c:scatterChart>
        <c:scatterStyle val="lineMarker"/>
        <c:ser>
          <c:idx val="0"/>
          <c:order val="0"/>
          <c:tx>
            <c:strRef>
              <c:f>Sheet1!$F$2</c:f>
              <c:strCache>
                <c:ptCount val="1"/>
                <c:pt idx="0">
                  <c:v>DryadLinq SWG</c:v>
                </c:pt>
              </c:strCache>
            </c:strRef>
          </c:tx>
          <c:xVal>
            <c:numRef>
              <c:f>Sheet1!$C$3:$C$9</c:f>
              <c:numCache>
                <c:formatCode>General</c:formatCode>
                <c:ptCount val="7"/>
                <c:pt idx="0">
                  <c:v>0</c:v>
                </c:pt>
                <c:pt idx="1">
                  <c:v>50.157299999999999</c:v>
                </c:pt>
                <c:pt idx="2">
                  <c:v>99.115299999999991</c:v>
                </c:pt>
                <c:pt idx="3">
                  <c:v>147.57499999999999</c:v>
                </c:pt>
                <c:pt idx="4">
                  <c:v>189.59290000000001</c:v>
                </c:pt>
                <c:pt idx="5">
                  <c:v>223.86240000000194</c:v>
                </c:pt>
                <c:pt idx="6">
                  <c:v>251.5008</c:v>
                </c:pt>
              </c:numCache>
            </c:numRef>
          </c:xVal>
          <c:yVal>
            <c:numRef>
              <c:f>Sheet1!$F$3:$F$9</c:f>
              <c:numCache>
                <c:formatCode>#,##0.000</c:formatCode>
                <c:ptCount val="7"/>
                <c:pt idx="0">
                  <c:v>1706.0681109222437</c:v>
                </c:pt>
                <c:pt idx="1">
                  <c:v>2242.8215069338726</c:v>
                </c:pt>
                <c:pt idx="2">
                  <c:v>2958.9847893560059</c:v>
                </c:pt>
                <c:pt idx="3">
                  <c:v>3667.5901052476902</c:v>
                </c:pt>
                <c:pt idx="4">
                  <c:v>4505.9049936328565</c:v>
                </c:pt>
                <c:pt idx="5">
                  <c:v>5050.9011299555523</c:v>
                </c:pt>
                <c:pt idx="6">
                  <c:v>5380.9752519185095</c:v>
                </c:pt>
              </c:numCache>
            </c:numRef>
          </c:yVal>
        </c:ser>
        <c:ser>
          <c:idx val="1"/>
          <c:order val="1"/>
          <c:tx>
            <c:strRef>
              <c:f>Sheet1!$H$2</c:f>
              <c:strCache>
                <c:ptCount val="1"/>
                <c:pt idx="0">
                  <c:v>Hadoop SWG</c:v>
                </c:pt>
              </c:strCache>
            </c:strRef>
          </c:tx>
          <c:xVal>
            <c:numRef>
              <c:f>Sheet1!$C$3:$C$9</c:f>
              <c:numCache>
                <c:formatCode>General</c:formatCode>
                <c:ptCount val="7"/>
                <c:pt idx="0">
                  <c:v>0</c:v>
                </c:pt>
                <c:pt idx="1">
                  <c:v>50.157299999999999</c:v>
                </c:pt>
                <c:pt idx="2">
                  <c:v>99.115299999999991</c:v>
                </c:pt>
                <c:pt idx="3">
                  <c:v>147.57499999999999</c:v>
                </c:pt>
                <c:pt idx="4">
                  <c:v>189.59290000000001</c:v>
                </c:pt>
                <c:pt idx="5">
                  <c:v>223.86240000000194</c:v>
                </c:pt>
                <c:pt idx="6">
                  <c:v>251.5008</c:v>
                </c:pt>
              </c:numCache>
            </c:numRef>
          </c:xVal>
          <c:yVal>
            <c:numRef>
              <c:f>Sheet1!$H$3:$H$9</c:f>
              <c:numCache>
                <c:formatCode>#,##0.000</c:formatCode>
                <c:ptCount val="7"/>
                <c:pt idx="0">
                  <c:v>1453.4970000000001</c:v>
                </c:pt>
                <c:pt idx="1">
                  <c:v>1459.1425716801261</c:v>
                </c:pt>
                <c:pt idx="2">
                  <c:v>1497.4150530436034</c:v>
                </c:pt>
                <c:pt idx="3">
                  <c:v>1565.4876090308931</c:v>
                </c:pt>
                <c:pt idx="4">
                  <c:v>1652.8507679966917</c:v>
                </c:pt>
                <c:pt idx="5">
                  <c:v>1686.7344113519098</c:v>
                </c:pt>
                <c:pt idx="6">
                  <c:v>1667.4681363337356</c:v>
                </c:pt>
              </c:numCache>
            </c:numRef>
          </c:yVal>
        </c:ser>
        <c:ser>
          <c:idx val="2"/>
          <c:order val="2"/>
          <c:tx>
            <c:strRef>
              <c:f>Sheet1!$J$2</c:f>
              <c:strCache>
                <c:ptCount val="1"/>
                <c:pt idx="0">
                  <c:v>Hadoop SWG on VM</c:v>
                </c:pt>
              </c:strCache>
            </c:strRef>
          </c:tx>
          <c:xVal>
            <c:numRef>
              <c:f>Sheet1!$C$3:$C$9</c:f>
              <c:numCache>
                <c:formatCode>General</c:formatCode>
                <c:ptCount val="7"/>
                <c:pt idx="0">
                  <c:v>0</c:v>
                </c:pt>
                <c:pt idx="1">
                  <c:v>50.157299999999999</c:v>
                </c:pt>
                <c:pt idx="2">
                  <c:v>99.115299999999991</c:v>
                </c:pt>
                <c:pt idx="3">
                  <c:v>147.57499999999999</c:v>
                </c:pt>
                <c:pt idx="4">
                  <c:v>189.59290000000001</c:v>
                </c:pt>
                <c:pt idx="5">
                  <c:v>223.86240000000194</c:v>
                </c:pt>
                <c:pt idx="6">
                  <c:v>251.5008</c:v>
                </c:pt>
              </c:numCache>
            </c:numRef>
          </c:xVal>
          <c:yVal>
            <c:numRef>
              <c:f>Sheet1!$J$3:$J$9</c:f>
              <c:numCache>
                <c:formatCode>#,##0.000</c:formatCode>
                <c:ptCount val="7"/>
                <c:pt idx="0">
                  <c:v>1786.8619999999999</c:v>
                </c:pt>
                <c:pt idx="1">
                  <c:v>1885.7500583303058</c:v>
                </c:pt>
                <c:pt idx="2">
                  <c:v>1914.7735180075579</c:v>
                </c:pt>
                <c:pt idx="3">
                  <c:v>1933.9306211782664</c:v>
                </c:pt>
                <c:pt idx="4">
                  <c:v>2030.2572986593698</c:v>
                </c:pt>
                <c:pt idx="5">
                  <c:v>1970.0290970097769</c:v>
                </c:pt>
                <c:pt idx="6">
                  <c:v>2039.3518310450993</c:v>
                </c:pt>
              </c:numCache>
            </c:numRef>
          </c:yVal>
        </c:ser>
        <c:axId val="89750144"/>
        <c:axId val="89768704"/>
      </c:scatterChart>
      <c:valAx>
        <c:axId val="89750144"/>
        <c:scaling>
          <c:orientation val="minMax"/>
          <c:max val="300"/>
        </c:scaling>
        <c:axPos val="b"/>
        <c:title>
          <c:tx>
            <c:rich>
              <a:bodyPr/>
              <a:lstStyle/>
              <a:p>
                <a:pPr>
                  <a:defRPr/>
                </a:pPr>
                <a:r>
                  <a:rPr lang="en-US"/>
                  <a:t>Standard Deviation</a:t>
                </a:r>
              </a:p>
            </c:rich>
          </c:tx>
          <c:layout>
            <c:manualLayout>
              <c:xMode val="edge"/>
              <c:yMode val="edge"/>
              <c:x val="0.43137224919845768"/>
              <c:y val="0.81684142607174914"/>
            </c:manualLayout>
          </c:layout>
        </c:title>
        <c:numFmt formatCode="General" sourceLinked="1"/>
        <c:majorTickMark val="none"/>
        <c:tickLblPos val="nextTo"/>
        <c:txPr>
          <a:bodyPr/>
          <a:lstStyle/>
          <a:p>
            <a:pPr>
              <a:defRPr sz="1400"/>
            </a:pPr>
            <a:endParaRPr lang="en-US"/>
          </a:p>
        </c:txPr>
        <c:crossAx val="89768704"/>
        <c:crosses val="autoZero"/>
        <c:crossBetween val="midCat"/>
      </c:valAx>
      <c:valAx>
        <c:axId val="89768704"/>
        <c:scaling>
          <c:orientation val="minMax"/>
        </c:scaling>
        <c:axPos val="l"/>
        <c:majorGridlines/>
        <c:title>
          <c:tx>
            <c:rich>
              <a:bodyPr rot="-5400000" vert="horz"/>
              <a:lstStyle/>
              <a:p>
                <a:pPr>
                  <a:defRPr/>
                </a:pPr>
                <a:r>
                  <a:rPr lang="en-US"/>
                  <a:t>Total Time (s)</a:t>
                </a:r>
              </a:p>
            </c:rich>
          </c:tx>
        </c:title>
        <c:numFmt formatCode="#,##0" sourceLinked="0"/>
        <c:majorTickMark val="none"/>
        <c:tickLblPos val="nextTo"/>
        <c:txPr>
          <a:bodyPr/>
          <a:lstStyle/>
          <a:p>
            <a:pPr>
              <a:defRPr sz="1400"/>
            </a:pPr>
            <a:endParaRPr lang="en-US"/>
          </a:p>
        </c:txPr>
        <c:crossAx val="89750144"/>
        <c:crosses val="autoZero"/>
        <c:crossBetween val="midCat"/>
      </c:valAx>
    </c:plotArea>
    <c:legend>
      <c:legendPos val="b"/>
      <c:layout>
        <c:manualLayout>
          <c:xMode val="edge"/>
          <c:yMode val="edge"/>
          <c:x val="6.2152777777777772E-2"/>
          <c:y val="0.88401334208223026"/>
          <c:w val="0.9"/>
          <c:h val="7.7097769028872123E-2"/>
        </c:manualLayout>
      </c:layout>
      <c:txPr>
        <a:bodyPr/>
        <a:lstStyle/>
        <a:p>
          <a:pPr>
            <a:defRPr sz="1400"/>
          </a:pPr>
          <a:endParaRPr lang="en-US"/>
        </a:p>
      </c:txPr>
    </c:legend>
    <c:plotVisOnly val="1"/>
  </c:chart>
  <c:spPr>
    <a:noFill/>
  </c:spPr>
  <c:txPr>
    <a:bodyPr/>
    <a:lstStyle/>
    <a:p>
      <a:pPr>
        <a:defRPr sz="1800">
          <a:solidFill>
            <a:schemeClr val="tx1"/>
          </a:solidFill>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manualLayout>
          <c:layoutTarget val="inner"/>
          <c:xMode val="edge"/>
          <c:yMode val="edge"/>
          <c:x val="0.17857174103237144"/>
          <c:y val="4.2295313085864275E-2"/>
          <c:w val="0.64347180317414898"/>
          <c:h val="0.64705618146164956"/>
        </c:manualLayout>
      </c:layout>
      <c:barChart>
        <c:barDir val="col"/>
        <c:grouping val="clustered"/>
        <c:ser>
          <c:idx val="0"/>
          <c:order val="0"/>
          <c:tx>
            <c:strRef>
              <c:f>'dryad vs hadoop scalability'!$L$1</c:f>
              <c:strCache>
                <c:ptCount val="1"/>
                <c:pt idx="0">
                  <c:v>Perf. Degradation On VM (Hadoop)</c:v>
                </c:pt>
              </c:strCache>
            </c:strRef>
          </c:tx>
          <c:spPr>
            <a:ln w="25400">
              <a:solidFill>
                <a:schemeClr val="bg1"/>
              </a:solidFill>
            </a:ln>
            <a:effectLst>
              <a:outerShdw blurRad="50800" dist="38100" dir="8100000" algn="tr" rotWithShape="0">
                <a:prstClr val="black">
                  <a:alpha val="40000"/>
                </a:prstClr>
              </a:outerShdw>
            </a:effectLst>
          </c:spPr>
          <c:cat>
            <c:numRef>
              <c:f>'dryad vs hadoop scalability'!$A$2:$A$6</c:f>
              <c:numCache>
                <c:formatCode>General</c:formatCode>
                <c:ptCount val="5"/>
                <c:pt idx="0">
                  <c:v>10000</c:v>
                </c:pt>
                <c:pt idx="1">
                  <c:v>20000</c:v>
                </c:pt>
                <c:pt idx="2">
                  <c:v>30000</c:v>
                </c:pt>
                <c:pt idx="3">
                  <c:v>40000</c:v>
                </c:pt>
                <c:pt idx="4">
                  <c:v>50000</c:v>
                </c:pt>
              </c:numCache>
            </c:numRef>
          </c:cat>
          <c:val>
            <c:numRef>
              <c:f>'dryad vs hadoop scalability'!$L$2:$L$6</c:f>
              <c:numCache>
                <c:formatCode>0.00%</c:formatCode>
                <c:ptCount val="5"/>
                <c:pt idx="0">
                  <c:v>0.26020281035905962</c:v>
                </c:pt>
                <c:pt idx="1">
                  <c:v>0.19666569328339961</c:v>
                </c:pt>
                <c:pt idx="2">
                  <c:v>0.16730746351220677</c:v>
                </c:pt>
                <c:pt idx="3">
                  <c:v>0.17009335031696701</c:v>
                </c:pt>
                <c:pt idx="4">
                  <c:v>0.15329492392700494</c:v>
                </c:pt>
              </c:numCache>
            </c:numRef>
          </c:val>
        </c:ser>
        <c:gapWidth val="295"/>
        <c:overlap val="-25"/>
        <c:axId val="92363008"/>
        <c:axId val="92361472"/>
      </c:barChart>
      <c:valAx>
        <c:axId val="92361472"/>
        <c:scaling>
          <c:orientation val="minMax"/>
          <c:max val="0.30000000000000032"/>
        </c:scaling>
        <c:axPos val="r"/>
        <c:majorGridlines/>
        <c:numFmt formatCode="0%" sourceLinked="0"/>
        <c:majorTickMark val="none"/>
        <c:tickLblPos val="nextTo"/>
        <c:crossAx val="92363008"/>
        <c:crosses val="max"/>
        <c:crossBetween val="between"/>
      </c:valAx>
      <c:catAx>
        <c:axId val="92363008"/>
        <c:scaling>
          <c:orientation val="minMax"/>
        </c:scaling>
        <c:axPos val="b"/>
        <c:title>
          <c:tx>
            <c:rich>
              <a:bodyPr/>
              <a:lstStyle/>
              <a:p>
                <a:pPr>
                  <a:defRPr sz="1800"/>
                </a:pPr>
                <a:r>
                  <a:rPr lang="en-US" sz="1800"/>
                  <a:t>No. of Sequences</a:t>
                </a:r>
              </a:p>
            </c:rich>
          </c:tx>
          <c:layout>
            <c:manualLayout>
              <c:xMode val="edge"/>
              <c:yMode val="edge"/>
              <c:x val="0.34166144185247882"/>
              <c:y val="0.77846406155838199"/>
            </c:manualLayout>
          </c:layout>
        </c:title>
        <c:numFmt formatCode="General" sourceLinked="1"/>
        <c:majorTickMark val="none"/>
        <c:tickLblPos val="nextTo"/>
        <c:crossAx val="92361472"/>
        <c:crosses val="autoZero"/>
        <c:auto val="1"/>
        <c:lblAlgn val="ctr"/>
        <c:lblOffset val="100"/>
      </c:catAx>
    </c:plotArea>
    <c:legend>
      <c:legendPos val="b"/>
      <c:layout>
        <c:manualLayout>
          <c:xMode val="edge"/>
          <c:yMode val="edge"/>
          <c:x val="2.9421051340545037E-2"/>
          <c:y val="0.82562430395380504"/>
          <c:w val="0.93095469255663565"/>
          <c:h val="0.17437559159077454"/>
        </c:manualLayout>
      </c:layout>
      <c:spPr>
        <a:effectLst>
          <a:outerShdw blurRad="50800" dist="38100" dir="5400000" algn="t" rotWithShape="0">
            <a:prstClr val="black">
              <a:alpha val="40000"/>
            </a:prstClr>
          </a:outerShdw>
        </a:effectLst>
      </c:spPr>
      <c:txPr>
        <a:bodyPr/>
        <a:lstStyle/>
        <a:p>
          <a:pPr>
            <a:defRPr sz="2000"/>
          </a:pPr>
          <a:endParaRPr lang="en-US"/>
        </a:p>
      </c:txPr>
    </c:legend>
    <c:plotVisOnly val="1"/>
    <c:dispBlanksAs val="gap"/>
  </c:chart>
  <c:spPr>
    <a:noFill/>
  </c:spPr>
  <c:txPr>
    <a:bodyPr/>
    <a:lstStyle/>
    <a:p>
      <a:pPr>
        <a:defRPr sz="1400" b="1">
          <a:solidFill>
            <a:schemeClr val="tx1"/>
          </a:solidFill>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800"/>
            </a:pPr>
            <a:r>
              <a:rPr lang="en-US" sz="2800" dirty="0"/>
              <a:t>Performance of MDS - Twister vs. </a:t>
            </a:r>
            <a:r>
              <a:rPr lang="en-US" sz="2800" dirty="0" smtClean="0">
                <a:solidFill>
                  <a:srgbClr val="FF0000"/>
                </a:solidFill>
              </a:rPr>
              <a:t>MPI.NET </a:t>
            </a:r>
            <a:r>
              <a:rPr lang="en-US" sz="2800" dirty="0" smtClean="0">
                <a:solidFill>
                  <a:srgbClr val="92D050"/>
                </a:solidFill>
              </a:rPr>
              <a:t>(Using</a:t>
            </a:r>
            <a:r>
              <a:rPr lang="en-US" sz="2800" baseline="0" dirty="0" smtClean="0">
                <a:solidFill>
                  <a:srgbClr val="92D050"/>
                </a:solidFill>
              </a:rPr>
              <a:t> Tempest Cluster)</a:t>
            </a:r>
            <a:endParaRPr lang="en-US" sz="2800" dirty="0">
              <a:solidFill>
                <a:srgbClr val="92D050"/>
              </a:solidFill>
            </a:endParaRPr>
          </a:p>
        </c:rich>
      </c:tx>
      <c:layout>
        <c:manualLayout>
          <c:xMode val="edge"/>
          <c:yMode val="edge"/>
          <c:x val="8.0245836935326664E-2"/>
          <c:y val="0"/>
        </c:manualLayout>
      </c:layout>
    </c:title>
    <c:plotArea>
      <c:layout>
        <c:manualLayout>
          <c:layoutTarget val="inner"/>
          <c:xMode val="edge"/>
          <c:yMode val="edge"/>
          <c:x val="0.16962974288408122"/>
          <c:y val="0.15948434622467791"/>
          <c:w val="0.75584826168574104"/>
          <c:h val="0.60893780542625542"/>
        </c:manualLayout>
      </c:layout>
      <c:barChart>
        <c:barDir val="col"/>
        <c:grouping val="clustered"/>
        <c:ser>
          <c:idx val="0"/>
          <c:order val="0"/>
          <c:tx>
            <c:v>MPI</c:v>
          </c:tx>
          <c:cat>
            <c:strRef>
              <c:f>MDS!$B$2:$D$2</c:f>
              <c:strCache>
                <c:ptCount val="3"/>
                <c:pt idx="0">
                  <c:v>Patient-10000</c:v>
                </c:pt>
                <c:pt idx="1">
                  <c:v>MC-30000</c:v>
                </c:pt>
                <c:pt idx="2">
                  <c:v>ALU-35339</c:v>
                </c:pt>
              </c:strCache>
            </c:strRef>
          </c:cat>
          <c:val>
            <c:numRef>
              <c:f>MDS!$B$8:$D$8</c:f>
              <c:numCache>
                <c:formatCode>General</c:formatCode>
                <c:ptCount val="3"/>
                <c:pt idx="0">
                  <c:v>240.108</c:v>
                </c:pt>
                <c:pt idx="1">
                  <c:v>3345.96</c:v>
                </c:pt>
                <c:pt idx="2">
                  <c:v>12900.115</c:v>
                </c:pt>
              </c:numCache>
            </c:numRef>
          </c:val>
        </c:ser>
        <c:ser>
          <c:idx val="1"/>
          <c:order val="1"/>
          <c:tx>
            <c:v>Twister</c:v>
          </c:tx>
          <c:cat>
            <c:strRef>
              <c:f>MDS!$B$2:$D$2</c:f>
              <c:strCache>
                <c:ptCount val="3"/>
                <c:pt idx="0">
                  <c:v>Patient-10000</c:v>
                </c:pt>
                <c:pt idx="1">
                  <c:v>MC-30000</c:v>
                </c:pt>
                <c:pt idx="2">
                  <c:v>ALU-35339</c:v>
                </c:pt>
              </c:strCache>
            </c:strRef>
          </c:cat>
          <c:val>
            <c:numRef>
              <c:f>MDS!$B$9:$D$9</c:f>
              <c:numCache>
                <c:formatCode>General</c:formatCode>
                <c:ptCount val="3"/>
                <c:pt idx="0">
                  <c:v>262.56700000000001</c:v>
                </c:pt>
                <c:pt idx="1">
                  <c:v>2800.7150000000001</c:v>
                </c:pt>
                <c:pt idx="2">
                  <c:v>7797.1190000000024</c:v>
                </c:pt>
              </c:numCache>
            </c:numRef>
          </c:val>
        </c:ser>
        <c:axId val="92403584"/>
        <c:axId val="92676096"/>
      </c:barChart>
      <c:catAx>
        <c:axId val="92403584"/>
        <c:scaling>
          <c:orientation val="minMax"/>
        </c:scaling>
        <c:axPos val="b"/>
        <c:title>
          <c:tx>
            <c:rich>
              <a:bodyPr/>
              <a:lstStyle/>
              <a:p>
                <a:pPr>
                  <a:defRPr sz="1800"/>
                </a:pPr>
                <a:r>
                  <a:rPr lang="en-US" sz="1800"/>
                  <a:t>Data Sets</a:t>
                </a:r>
              </a:p>
            </c:rich>
          </c:tx>
        </c:title>
        <c:majorTickMark val="none"/>
        <c:tickLblPos val="nextTo"/>
        <c:txPr>
          <a:bodyPr/>
          <a:lstStyle/>
          <a:p>
            <a:pPr>
              <a:defRPr sz="1800"/>
            </a:pPr>
            <a:endParaRPr lang="en-US"/>
          </a:p>
        </c:txPr>
        <c:crossAx val="92676096"/>
        <c:crosses val="autoZero"/>
        <c:auto val="1"/>
        <c:lblAlgn val="ctr"/>
        <c:lblOffset val="100"/>
      </c:catAx>
      <c:valAx>
        <c:axId val="92676096"/>
        <c:scaling>
          <c:orientation val="minMax"/>
        </c:scaling>
        <c:axPos val="l"/>
        <c:majorGridlines/>
        <c:title>
          <c:tx>
            <c:rich>
              <a:bodyPr/>
              <a:lstStyle/>
              <a:p>
                <a:pPr>
                  <a:defRPr sz="1800"/>
                </a:pPr>
                <a:r>
                  <a:rPr lang="en-US" sz="1800"/>
                  <a:t>Running</a:t>
                </a:r>
                <a:r>
                  <a:rPr lang="en-US" sz="1800" baseline="0"/>
                  <a:t> Time (Seconds)</a:t>
                </a:r>
                <a:endParaRPr lang="en-US" sz="1800"/>
              </a:p>
            </c:rich>
          </c:tx>
        </c:title>
        <c:numFmt formatCode="General" sourceLinked="1"/>
        <c:tickLblPos val="nextTo"/>
        <c:txPr>
          <a:bodyPr/>
          <a:lstStyle/>
          <a:p>
            <a:pPr>
              <a:defRPr sz="1800"/>
            </a:pPr>
            <a:endParaRPr lang="en-US"/>
          </a:p>
        </c:txPr>
        <c:crossAx val="92403584"/>
        <c:crosses val="autoZero"/>
        <c:crossBetween val="between"/>
      </c:valAx>
    </c:plotArea>
    <c:legend>
      <c:legendPos val="r"/>
      <c:layout>
        <c:manualLayout>
          <c:xMode val="edge"/>
          <c:yMode val="edge"/>
          <c:x val="0.17898393768740301"/>
          <c:y val="0.17060222444570119"/>
          <c:w val="0.13493191991777725"/>
          <c:h val="0.1401772255532279"/>
        </c:manualLayout>
      </c:layout>
      <c:spPr>
        <a:solidFill>
          <a:schemeClr val="bg1"/>
        </a:solidFill>
        <a:ln>
          <a:solidFill>
            <a:schemeClr val="tx1"/>
          </a:solidFill>
        </a:ln>
      </c:spPr>
      <c:txPr>
        <a:bodyPr/>
        <a:lstStyle/>
        <a:p>
          <a:pPr>
            <a:defRPr sz="1400"/>
          </a:pPr>
          <a:endParaRPr lang="en-US"/>
        </a:p>
      </c:txP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26"/>
  <c:chart>
    <c:title>
      <c:tx>
        <c:rich>
          <a:bodyPr/>
          <a:lstStyle/>
          <a:p>
            <a:pPr>
              <a:defRPr sz="1600"/>
            </a:pPr>
            <a:r>
              <a:rPr lang="en-US" sz="1400" dirty="0"/>
              <a:t>Time to process 1280 files each with ~375 sequences</a:t>
            </a:r>
          </a:p>
        </c:rich>
      </c:tx>
      <c:layout>
        <c:manualLayout>
          <c:xMode val="edge"/>
          <c:yMode val="edge"/>
          <c:x val="0.20578986220472442"/>
          <c:y val="2.8571428571428612E-2"/>
        </c:manualLayout>
      </c:layout>
    </c:title>
    <c:plotArea>
      <c:layout>
        <c:manualLayout>
          <c:layoutTarget val="inner"/>
          <c:xMode val="edge"/>
          <c:yMode val="edge"/>
          <c:x val="0.22606593818630169"/>
          <c:y val="0.22025778027746767"/>
          <c:w val="0.67189324548718565"/>
          <c:h val="0.68321459817522756"/>
        </c:manualLayout>
      </c:layout>
      <c:barChart>
        <c:barDir val="col"/>
        <c:grouping val="clustered"/>
        <c:ser>
          <c:idx val="0"/>
          <c:order val="0"/>
          <c:tx>
            <c:v>Hadoop</c:v>
          </c:tx>
          <c:cat>
            <c:strRef>
              <c:f>'Cap3'!$J$12:$K$12</c:f>
              <c:strCache>
                <c:ptCount val="2"/>
                <c:pt idx="0">
                  <c:v>Hadoop</c:v>
                </c:pt>
                <c:pt idx="1">
                  <c:v>Dryad</c:v>
                </c:pt>
              </c:strCache>
            </c:strRef>
          </c:cat>
          <c:val>
            <c:numRef>
              <c:f>'Cap3'!$J$17</c:f>
              <c:numCache>
                <c:formatCode>General</c:formatCode>
                <c:ptCount val="1"/>
                <c:pt idx="0">
                  <c:v>573.00099999999998</c:v>
                </c:pt>
              </c:numCache>
            </c:numRef>
          </c:val>
        </c:ser>
        <c:ser>
          <c:idx val="1"/>
          <c:order val="1"/>
          <c:tx>
            <c:v>DryadLINQ</c:v>
          </c:tx>
          <c:cat>
            <c:strRef>
              <c:f>'Cap3'!$J$12:$K$12</c:f>
              <c:strCache>
                <c:ptCount val="2"/>
                <c:pt idx="0">
                  <c:v>Hadoop</c:v>
                </c:pt>
                <c:pt idx="1">
                  <c:v>Dryad</c:v>
                </c:pt>
              </c:strCache>
            </c:strRef>
          </c:cat>
          <c:val>
            <c:numRef>
              <c:f>'Cap3'!$K$17</c:f>
              <c:numCache>
                <c:formatCode>General</c:formatCode>
                <c:ptCount val="1"/>
                <c:pt idx="0">
                  <c:v>478.69299999999993</c:v>
                </c:pt>
              </c:numCache>
            </c:numRef>
          </c:val>
        </c:ser>
        <c:axId val="92902528"/>
        <c:axId val="92904064"/>
      </c:barChart>
      <c:catAx>
        <c:axId val="92902528"/>
        <c:scaling>
          <c:orientation val="minMax"/>
        </c:scaling>
        <c:delete val="1"/>
        <c:axPos val="b"/>
        <c:numFmt formatCode="General" sourceLinked="1"/>
        <c:majorTickMark val="none"/>
        <c:tickLblPos val="none"/>
        <c:crossAx val="92904064"/>
        <c:crosses val="autoZero"/>
        <c:auto val="1"/>
        <c:lblAlgn val="ctr"/>
        <c:lblOffset val="100"/>
      </c:catAx>
      <c:valAx>
        <c:axId val="92904064"/>
        <c:scaling>
          <c:orientation val="minMax"/>
          <c:min val="0"/>
        </c:scaling>
        <c:axPos val="l"/>
        <c:majorGridlines/>
        <c:title>
          <c:tx>
            <c:rich>
              <a:bodyPr/>
              <a:lstStyle/>
              <a:p>
                <a:pPr>
                  <a:defRPr sz="1400"/>
                </a:pPr>
                <a:r>
                  <a:rPr lang="en-US" sz="1400" dirty="0"/>
                  <a:t>Average </a:t>
                </a:r>
                <a:r>
                  <a:rPr lang="en-US" sz="1400" dirty="0" smtClean="0"/>
                  <a:t>Time (Seconds)</a:t>
                </a:r>
                <a:endParaRPr lang="en-US" sz="1400" dirty="0"/>
              </a:p>
            </c:rich>
          </c:tx>
        </c:title>
        <c:numFmt formatCode="General" sourceLinked="1"/>
        <c:majorTickMark val="none"/>
        <c:tickLblPos val="nextTo"/>
        <c:txPr>
          <a:bodyPr/>
          <a:lstStyle/>
          <a:p>
            <a:pPr>
              <a:defRPr sz="1200"/>
            </a:pPr>
            <a:endParaRPr lang="en-US"/>
          </a:p>
        </c:txPr>
        <c:crossAx val="92902528"/>
        <c:crosses val="autoZero"/>
        <c:crossBetween val="between"/>
      </c:valAx>
    </c:plotArea>
    <c:plotVisOnly val="1"/>
  </c:chart>
  <c:txPr>
    <a:bodyPr/>
    <a:lstStyle/>
    <a:p>
      <a:pPr>
        <a:defRPr sz="1800"/>
      </a:pPr>
      <a:endParaRPr lang="en-US"/>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265507436570428"/>
          <c:y val="5.1400554097404488E-2"/>
          <c:w val="0.7908998334342886"/>
          <c:h val="0.68521580635753965"/>
        </c:manualLayout>
      </c:layout>
      <c:barChart>
        <c:barDir val="col"/>
        <c:grouping val="clustered"/>
        <c:ser>
          <c:idx val="2"/>
          <c:order val="1"/>
          <c:tx>
            <c:strRef>
              <c:f>Sheet1!$I$2</c:f>
              <c:strCache>
                <c:ptCount val="1"/>
                <c:pt idx="0">
                  <c:v>Amortized Compute Cost</c:v>
                </c:pt>
              </c:strCache>
            </c:strRef>
          </c:tx>
          <c:cat>
            <c:strRef>
              <c:f>Sheet1!$G$3:$G$8</c:f>
              <c:strCache>
                <c:ptCount val="6"/>
                <c:pt idx="0">
                  <c:v>Large - 8 x 2</c:v>
                </c:pt>
                <c:pt idx="1">
                  <c:v>Xlarge - 4 x 4</c:v>
                </c:pt>
                <c:pt idx="2">
                  <c:v>HCXL - 2 x 8</c:v>
                </c:pt>
                <c:pt idx="3">
                  <c:v>HCXL - 2 x 16</c:v>
                </c:pt>
                <c:pt idx="4">
                  <c:v>HM4XL - 2 x 8</c:v>
                </c:pt>
                <c:pt idx="5">
                  <c:v>HM4XL - 2 x 16</c:v>
                </c:pt>
              </c:strCache>
            </c:strRef>
          </c:cat>
          <c:val>
            <c:numRef>
              <c:f>Sheet1!$I$3:$I$8</c:f>
              <c:numCache>
                <c:formatCode>#,##0.00</c:formatCode>
                <c:ptCount val="6"/>
                <c:pt idx="0">
                  <c:v>1.1763100888888953</c:v>
                </c:pt>
                <c:pt idx="1">
                  <c:v>1.1926943111111112</c:v>
                </c:pt>
                <c:pt idx="2">
                  <c:v>0.52261645555555569</c:v>
                </c:pt>
                <c:pt idx="3">
                  <c:v>0.52032088888888894</c:v>
                </c:pt>
                <c:pt idx="4">
                  <c:v>1.4915826666666665</c:v>
                </c:pt>
                <c:pt idx="5">
                  <c:v>1.4753693333333318</c:v>
                </c:pt>
              </c:numCache>
            </c:numRef>
          </c:val>
        </c:ser>
        <c:ser>
          <c:idx val="1"/>
          <c:order val="2"/>
          <c:tx>
            <c:strRef>
              <c:f>Sheet1!$J$2</c:f>
              <c:strCache>
                <c:ptCount val="1"/>
                <c:pt idx="0">
                  <c:v>Compute Cost (per hour units)</c:v>
                </c:pt>
              </c:strCache>
            </c:strRef>
          </c:tx>
          <c:val>
            <c:numRef>
              <c:f>Sheet1!$J$3:$J$8</c:f>
              <c:numCache>
                <c:formatCode>General</c:formatCode>
                <c:ptCount val="6"/>
                <c:pt idx="0">
                  <c:v>2.72</c:v>
                </c:pt>
                <c:pt idx="1">
                  <c:v>2.72</c:v>
                </c:pt>
                <c:pt idx="2">
                  <c:v>1.36</c:v>
                </c:pt>
                <c:pt idx="3">
                  <c:v>1.36</c:v>
                </c:pt>
                <c:pt idx="4">
                  <c:v>4.8</c:v>
                </c:pt>
                <c:pt idx="5">
                  <c:v>4.8</c:v>
                </c:pt>
              </c:numCache>
            </c:numRef>
          </c:val>
        </c:ser>
        <c:axId val="92974464"/>
        <c:axId val="92972544"/>
      </c:barChart>
      <c:lineChart>
        <c:grouping val="standard"/>
        <c:ser>
          <c:idx val="0"/>
          <c:order val="0"/>
          <c:tx>
            <c:strRef>
              <c:f>Sheet1!$H$2</c:f>
              <c:strCache>
                <c:ptCount val="1"/>
                <c:pt idx="0">
                  <c:v>Compute Time</c:v>
                </c:pt>
              </c:strCache>
            </c:strRef>
          </c:tx>
          <c:cat>
            <c:strRef>
              <c:f>Sheet1!$G$3:$G$8</c:f>
              <c:strCache>
                <c:ptCount val="6"/>
                <c:pt idx="0">
                  <c:v>Large - 8 x 2</c:v>
                </c:pt>
                <c:pt idx="1">
                  <c:v>Xlarge - 4 x 4</c:v>
                </c:pt>
                <c:pt idx="2">
                  <c:v>HCXL - 2 x 8</c:v>
                </c:pt>
                <c:pt idx="3">
                  <c:v>HCXL - 2 x 16</c:v>
                </c:pt>
                <c:pt idx="4">
                  <c:v>HM4XL - 2 x 8</c:v>
                </c:pt>
                <c:pt idx="5">
                  <c:v>HM4XL - 2 x 16</c:v>
                </c:pt>
              </c:strCache>
            </c:strRef>
          </c:cat>
          <c:val>
            <c:numRef>
              <c:f>Sheet1!$H$3:$H$8</c:f>
              <c:numCache>
                <c:formatCode>General</c:formatCode>
                <c:ptCount val="6"/>
                <c:pt idx="0">
                  <c:v>1556.8809999999999</c:v>
                </c:pt>
                <c:pt idx="1">
                  <c:v>1578.566</c:v>
                </c:pt>
                <c:pt idx="2">
                  <c:v>1383.3965000000001</c:v>
                </c:pt>
                <c:pt idx="3">
                  <c:v>1377.32</c:v>
                </c:pt>
                <c:pt idx="4">
                  <c:v>1118.6869999999999</c:v>
                </c:pt>
                <c:pt idx="5">
                  <c:v>1106.527</c:v>
                </c:pt>
              </c:numCache>
            </c:numRef>
          </c:val>
        </c:ser>
        <c:marker val="1"/>
        <c:axId val="92850048"/>
        <c:axId val="92851584"/>
      </c:lineChart>
      <c:catAx>
        <c:axId val="92850048"/>
        <c:scaling>
          <c:orientation val="minMax"/>
        </c:scaling>
        <c:axPos val="b"/>
        <c:numFmt formatCode="@" sourceLinked="1"/>
        <c:tickLblPos val="nextTo"/>
        <c:txPr>
          <a:bodyPr rot="-2700000"/>
          <a:lstStyle/>
          <a:p>
            <a:pPr>
              <a:defRPr/>
            </a:pPr>
            <a:endParaRPr lang="en-US"/>
          </a:p>
        </c:txPr>
        <c:crossAx val="92851584"/>
        <c:crosses val="autoZero"/>
        <c:auto val="1"/>
        <c:lblAlgn val="ctr"/>
        <c:lblOffset val="100"/>
      </c:catAx>
      <c:valAx>
        <c:axId val="92851584"/>
        <c:scaling>
          <c:orientation val="minMax"/>
          <c:max val="2400"/>
          <c:min val="0"/>
        </c:scaling>
        <c:axPos val="l"/>
        <c:title>
          <c:tx>
            <c:rich>
              <a:bodyPr rot="-5400000" vert="horz"/>
              <a:lstStyle/>
              <a:p>
                <a:pPr>
                  <a:defRPr/>
                </a:pPr>
                <a:r>
                  <a:rPr lang="en-US"/>
                  <a:t>Compute Time (s)</a:t>
                </a:r>
              </a:p>
            </c:rich>
          </c:tx>
        </c:title>
        <c:numFmt formatCode="General" sourceLinked="1"/>
        <c:tickLblPos val="nextTo"/>
        <c:crossAx val="92850048"/>
        <c:crosses val="autoZero"/>
        <c:crossBetween val="between"/>
      </c:valAx>
      <c:valAx>
        <c:axId val="92972544"/>
        <c:scaling>
          <c:orientation val="minMax"/>
        </c:scaling>
        <c:axPos val="r"/>
        <c:title>
          <c:tx>
            <c:rich>
              <a:bodyPr rot="-5400000" vert="horz"/>
              <a:lstStyle/>
              <a:p>
                <a:pPr>
                  <a:defRPr/>
                </a:pPr>
                <a:r>
                  <a:rPr lang="en-US"/>
                  <a:t>Cost ($)</a:t>
                </a:r>
              </a:p>
            </c:rich>
          </c:tx>
        </c:title>
        <c:numFmt formatCode="#,##0.00" sourceLinked="1"/>
        <c:tickLblPos val="nextTo"/>
        <c:crossAx val="92974464"/>
        <c:crosses val="max"/>
        <c:crossBetween val="between"/>
      </c:valAx>
      <c:catAx>
        <c:axId val="92974464"/>
        <c:scaling>
          <c:orientation val="minMax"/>
        </c:scaling>
        <c:delete val="1"/>
        <c:axPos val="b"/>
        <c:tickLblPos val="none"/>
        <c:crossAx val="92972544"/>
        <c:crosses val="autoZero"/>
        <c:auto val="1"/>
        <c:lblAlgn val="ctr"/>
        <c:lblOffset val="100"/>
      </c:catAx>
    </c:plotArea>
    <c:legend>
      <c:legendPos val="r"/>
      <c:layout>
        <c:manualLayout>
          <c:xMode val="edge"/>
          <c:yMode val="edge"/>
          <c:x val="0.13662590705573568"/>
          <c:y val="1.8314733410303981E-2"/>
          <c:w val="0.61786289949050799"/>
          <c:h val="0.18684020942953444"/>
        </c:manualLayout>
      </c:layout>
    </c:legend>
    <c:plotVisOnly val="1"/>
    <c:dispBlanksAs val="gap"/>
  </c:chart>
  <c:txPr>
    <a:bodyPr/>
    <a:lstStyle/>
    <a:p>
      <a:pPr>
        <a:defRPr sz="14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SWG</a:t>
            </a:r>
            <a:r>
              <a:rPr lang="en-US" baseline="0"/>
              <a:t> Pairwise Distance 10k </a:t>
            </a:r>
            <a:r>
              <a:rPr lang="en-US" sz="1600" baseline="0"/>
              <a:t>Sequences</a:t>
            </a:r>
            <a:endParaRPr lang="en-US" sz="1600"/>
          </a:p>
        </c:rich>
      </c:tx>
    </c:title>
    <c:plotArea>
      <c:layout>
        <c:manualLayout>
          <c:layoutTarget val="inner"/>
          <c:xMode val="edge"/>
          <c:yMode val="edge"/>
          <c:x val="0.14598840769903826"/>
          <c:y val="0.19480351414406533"/>
          <c:w val="0.81562948381452582"/>
          <c:h val="0.65482210557013765"/>
        </c:manualLayout>
      </c:layout>
      <c:scatterChart>
        <c:scatterStyle val="smoothMarker"/>
        <c:ser>
          <c:idx val="0"/>
          <c:order val="0"/>
          <c:tx>
            <c:strRef>
              <c:f>Sheet1!$I$1</c:f>
              <c:strCache>
                <c:ptCount val="1"/>
                <c:pt idx="0">
                  <c:v>Time Per Alignment Per Instance</c:v>
                </c:pt>
              </c:strCache>
            </c:strRef>
          </c:tx>
          <c:xVal>
            <c:numRef>
              <c:f>Sheet1!$A$2:$A$6</c:f>
              <c:numCache>
                <c:formatCode>General</c:formatCode>
                <c:ptCount val="5"/>
                <c:pt idx="0">
                  <c:v>32</c:v>
                </c:pt>
                <c:pt idx="1">
                  <c:v>64</c:v>
                </c:pt>
                <c:pt idx="2">
                  <c:v>92</c:v>
                </c:pt>
                <c:pt idx="3">
                  <c:v>128</c:v>
                </c:pt>
                <c:pt idx="4">
                  <c:v>160</c:v>
                </c:pt>
              </c:numCache>
            </c:numRef>
          </c:xVal>
          <c:yVal>
            <c:numRef>
              <c:f>Sheet1!$I$2:$I$6</c:f>
              <c:numCache>
                <c:formatCode>General</c:formatCode>
                <c:ptCount val="5"/>
                <c:pt idx="0">
                  <c:v>5.3380216470588238</c:v>
                </c:pt>
                <c:pt idx="1">
                  <c:v>5.2705882352941194</c:v>
                </c:pt>
                <c:pt idx="2">
                  <c:v>5.2310225882352954</c:v>
                </c:pt>
                <c:pt idx="3">
                  <c:v>5.5021000784313685</c:v>
                </c:pt>
                <c:pt idx="4">
                  <c:v>5.7659356862745055</c:v>
                </c:pt>
              </c:numCache>
            </c:numRef>
          </c:yVal>
          <c:smooth val="1"/>
        </c:ser>
        <c:axId val="92305280"/>
        <c:axId val="92311552"/>
      </c:scatterChart>
      <c:valAx>
        <c:axId val="92305280"/>
        <c:scaling>
          <c:orientation val="minMax"/>
          <c:max val="160"/>
        </c:scaling>
        <c:axPos val="b"/>
        <c:title>
          <c:tx>
            <c:rich>
              <a:bodyPr/>
              <a:lstStyle/>
              <a:p>
                <a:pPr>
                  <a:defRPr/>
                </a:pPr>
                <a:r>
                  <a:rPr lang="en-US"/>
                  <a:t>Number of Azure Small Instances</a:t>
                </a:r>
              </a:p>
            </c:rich>
          </c:tx>
        </c:title>
        <c:numFmt formatCode="General" sourceLinked="1"/>
        <c:tickLblPos val="nextTo"/>
        <c:crossAx val="92311552"/>
        <c:crosses val="autoZero"/>
        <c:crossBetween val="midCat"/>
        <c:majorUnit val="32"/>
      </c:valAx>
      <c:valAx>
        <c:axId val="92311552"/>
        <c:scaling>
          <c:orientation val="minMax"/>
          <c:max val="7"/>
          <c:min val="0"/>
        </c:scaling>
        <c:axPos val="l"/>
        <c:majorGridlines/>
        <c:title>
          <c:tx>
            <c:rich>
              <a:bodyPr rot="-5400000" vert="horz"/>
              <a:lstStyle/>
              <a:p>
                <a:pPr>
                  <a:defRPr/>
                </a:pPr>
                <a:r>
                  <a:rPr lang="en-US"/>
                  <a:t> Alignment Time (ms)</a:t>
                </a:r>
              </a:p>
            </c:rich>
          </c:tx>
        </c:title>
        <c:numFmt formatCode="General" sourceLinked="1"/>
        <c:tickLblPos val="nextTo"/>
        <c:crossAx val="92305280"/>
        <c:crosses val="autoZero"/>
        <c:crossBetween val="midCat"/>
      </c:valAx>
    </c:plotArea>
    <c:legend>
      <c:legendPos val="r"/>
      <c:layout>
        <c:manualLayout>
          <c:xMode val="edge"/>
          <c:yMode val="edge"/>
          <c:x val="0.16216640641438806"/>
          <c:y val="0.21502806940799124"/>
          <c:w val="0.50333986732671077"/>
          <c:h val="8.3717191601050026E-2"/>
        </c:manualLayout>
      </c:layout>
    </c:legend>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Total Provisioning Time</a:t>
            </a:r>
          </a:p>
        </c:rich>
      </c:tx>
      <c:layout/>
    </c:title>
    <c:plotArea>
      <c:layout/>
      <c:lineChart>
        <c:grouping val="stacked"/>
        <c:ser>
          <c:idx val="1"/>
          <c:order val="0"/>
          <c:tx>
            <c:strRef>
              <c:f>Sheet1!$B$1</c:f>
              <c:strCache>
                <c:ptCount val="1"/>
                <c:pt idx="0">
                  <c:v>Time</c:v>
                </c:pt>
              </c:strCache>
            </c:strRef>
          </c:tx>
          <c:marker>
            <c:symbol val="none"/>
          </c:marker>
          <c:cat>
            <c:numRef>
              <c:f>Sheet1!$A$2:$A$5</c:f>
              <c:numCache>
                <c:formatCode>General</c:formatCode>
                <c:ptCount val="4"/>
                <c:pt idx="0">
                  <c:v>4</c:v>
                </c:pt>
                <c:pt idx="1">
                  <c:v>8</c:v>
                </c:pt>
                <c:pt idx="2">
                  <c:v>16</c:v>
                </c:pt>
                <c:pt idx="3">
                  <c:v>32</c:v>
                </c:pt>
              </c:numCache>
            </c:numRef>
          </c:cat>
          <c:val>
            <c:numRef>
              <c:f>Sheet1!$B$2:$B$5</c:f>
              <c:numCache>
                <c:formatCode>h:mm:ss</c:formatCode>
                <c:ptCount val="4"/>
                <c:pt idx="0">
                  <c:v>2.638888888888974E-3</c:v>
                </c:pt>
                <c:pt idx="1">
                  <c:v>2.5347222222222841E-3</c:v>
                </c:pt>
                <c:pt idx="2">
                  <c:v>2.7083333333334241E-3</c:v>
                </c:pt>
                <c:pt idx="3">
                  <c:v>2.8124999999999908E-3</c:v>
                </c:pt>
              </c:numCache>
            </c:numRef>
          </c:val>
        </c:ser>
        <c:marker val="1"/>
        <c:axId val="93200384"/>
        <c:axId val="93201920"/>
      </c:lineChart>
      <c:catAx>
        <c:axId val="93200384"/>
        <c:scaling>
          <c:orientation val="minMax"/>
        </c:scaling>
        <c:axPos val="b"/>
        <c:numFmt formatCode="General" sourceLinked="1"/>
        <c:tickLblPos val="nextTo"/>
        <c:crossAx val="93201920"/>
        <c:crosses val="autoZero"/>
        <c:auto val="1"/>
        <c:lblAlgn val="ctr"/>
        <c:lblOffset val="100"/>
      </c:catAx>
      <c:valAx>
        <c:axId val="93201920"/>
        <c:scaling>
          <c:orientation val="minMax"/>
          <c:min val="0"/>
        </c:scaling>
        <c:axPos val="l"/>
        <c:majorGridlines/>
        <c:numFmt formatCode="h:mm:ss" sourceLinked="1"/>
        <c:tickLblPos val="nextTo"/>
        <c:crossAx val="93200384"/>
        <c:crosses val="autoZero"/>
        <c:crossBetween val="between"/>
      </c:valAx>
    </c:plotArea>
    <c:legend>
      <c:legendPos val="r"/>
      <c:layout/>
    </c:legend>
    <c:plotVisOnly val="1"/>
    <c:dispBlanksAs val="zero"/>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CDD406-BBC9-41DF-B545-264B5E5498E6}" type="doc">
      <dgm:prSet loTypeId="urn:microsoft.com/office/officeart/2005/8/layout/gear1" loCatId="process" qsTypeId="urn:microsoft.com/office/officeart/2005/8/quickstyle/simple3" qsCatId="simple" csTypeId="urn:microsoft.com/office/officeart/2005/8/colors/accent0_2" csCatId="mainScheme" phldr="0"/>
      <dgm:spPr/>
    </dgm:pt>
    <dgm:pt modelId="{0218F697-4CBE-4C0C-AF58-C286B54C9059}">
      <dgm:prSet phldrT="[Text]" phldr="1"/>
      <dgm:spPr/>
      <dgm:t>
        <a:bodyPr/>
        <a:lstStyle/>
        <a:p>
          <a:endParaRPr lang="en-US" dirty="0"/>
        </a:p>
      </dgm:t>
    </dgm:pt>
    <dgm:pt modelId="{BD60233B-3BC9-48ED-A37B-867C1C2360C2}" type="parTrans" cxnId="{906F09DB-0A46-4415-BF1B-2D1617A51094}">
      <dgm:prSet/>
      <dgm:spPr/>
      <dgm:t>
        <a:bodyPr/>
        <a:lstStyle/>
        <a:p>
          <a:endParaRPr lang="en-US"/>
        </a:p>
      </dgm:t>
    </dgm:pt>
    <dgm:pt modelId="{299C7145-7777-4205-843A-E1FE08E5307A}" type="sibTrans" cxnId="{906F09DB-0A46-4415-BF1B-2D1617A51094}">
      <dgm:prSet/>
      <dgm:spPr/>
      <dgm:t>
        <a:bodyPr/>
        <a:lstStyle/>
        <a:p>
          <a:endParaRPr lang="en-US"/>
        </a:p>
      </dgm:t>
    </dgm:pt>
    <dgm:pt modelId="{08C9E0A0-152E-4A32-9D22-D5C5F728CB6B}">
      <dgm:prSet phldrT="[Text]" phldr="1"/>
      <dgm:spPr/>
      <dgm:t>
        <a:bodyPr/>
        <a:lstStyle/>
        <a:p>
          <a:endParaRPr lang="en-US" dirty="0"/>
        </a:p>
      </dgm:t>
    </dgm:pt>
    <dgm:pt modelId="{D7641B3A-049C-4C98-A16C-18BFA1BB43B3}" type="parTrans" cxnId="{F7A7953A-3275-4DC1-953D-4F4613D7EA97}">
      <dgm:prSet/>
      <dgm:spPr/>
      <dgm:t>
        <a:bodyPr/>
        <a:lstStyle/>
        <a:p>
          <a:endParaRPr lang="en-US"/>
        </a:p>
      </dgm:t>
    </dgm:pt>
    <dgm:pt modelId="{0531585E-CEBE-41B8-B3FF-4709D4A8A600}" type="sibTrans" cxnId="{F7A7953A-3275-4DC1-953D-4F4613D7EA97}">
      <dgm:prSet/>
      <dgm:spPr/>
      <dgm:t>
        <a:bodyPr/>
        <a:lstStyle/>
        <a:p>
          <a:endParaRPr lang="en-US"/>
        </a:p>
      </dgm:t>
    </dgm:pt>
    <dgm:pt modelId="{AB250563-8AD6-4C26-85DD-3AAE44EE9668}">
      <dgm:prSet phldrT="[Text]" phldr="1"/>
      <dgm:spPr/>
      <dgm:t>
        <a:bodyPr/>
        <a:lstStyle/>
        <a:p>
          <a:endParaRPr lang="en-US" dirty="0"/>
        </a:p>
      </dgm:t>
    </dgm:pt>
    <dgm:pt modelId="{5C1E5509-16DD-4F3F-A834-0F66DCA91F81}" type="parTrans" cxnId="{AA291191-A861-4930-B3CE-52474FE714A0}">
      <dgm:prSet/>
      <dgm:spPr/>
      <dgm:t>
        <a:bodyPr/>
        <a:lstStyle/>
        <a:p>
          <a:endParaRPr lang="en-US"/>
        </a:p>
      </dgm:t>
    </dgm:pt>
    <dgm:pt modelId="{4CACBA08-CE71-4AA1-897E-742989903C60}" type="sibTrans" cxnId="{AA291191-A861-4930-B3CE-52474FE714A0}">
      <dgm:prSet/>
      <dgm:spPr/>
      <dgm:t>
        <a:bodyPr/>
        <a:lstStyle/>
        <a:p>
          <a:endParaRPr lang="en-US"/>
        </a:p>
      </dgm:t>
    </dgm:pt>
    <dgm:pt modelId="{3E3C3B26-C72A-43C7-803F-E2A4950DC1FC}" type="pres">
      <dgm:prSet presAssocID="{28CDD406-BBC9-41DF-B545-264B5E5498E6}" presName="composite" presStyleCnt="0">
        <dgm:presLayoutVars>
          <dgm:chMax val="3"/>
          <dgm:animLvl val="lvl"/>
          <dgm:resizeHandles val="exact"/>
        </dgm:presLayoutVars>
      </dgm:prSet>
      <dgm:spPr/>
    </dgm:pt>
    <dgm:pt modelId="{6D3374D2-C99A-4581-A802-C87DD13E12BB}" type="pres">
      <dgm:prSet presAssocID="{0218F697-4CBE-4C0C-AF58-C286B54C9059}" presName="gear1" presStyleLbl="node1" presStyleIdx="0" presStyleCnt="3" custLinFactNeighborY="12442">
        <dgm:presLayoutVars>
          <dgm:chMax val="1"/>
          <dgm:bulletEnabled val="1"/>
        </dgm:presLayoutVars>
      </dgm:prSet>
      <dgm:spPr/>
      <dgm:t>
        <a:bodyPr/>
        <a:lstStyle/>
        <a:p>
          <a:endParaRPr lang="en-US"/>
        </a:p>
      </dgm:t>
    </dgm:pt>
    <dgm:pt modelId="{0F6D8C90-16C7-42D6-9F9D-BF026488E359}" type="pres">
      <dgm:prSet presAssocID="{0218F697-4CBE-4C0C-AF58-C286B54C9059}" presName="gear1srcNode" presStyleLbl="node1" presStyleIdx="0" presStyleCnt="3"/>
      <dgm:spPr/>
      <dgm:t>
        <a:bodyPr/>
        <a:lstStyle/>
        <a:p>
          <a:endParaRPr lang="en-US"/>
        </a:p>
      </dgm:t>
    </dgm:pt>
    <dgm:pt modelId="{E6A9C372-B334-4B3C-AA83-DF4E47E9249C}" type="pres">
      <dgm:prSet presAssocID="{0218F697-4CBE-4C0C-AF58-C286B54C9059}" presName="gear1dstNode" presStyleLbl="node1" presStyleIdx="0" presStyleCnt="3"/>
      <dgm:spPr/>
      <dgm:t>
        <a:bodyPr/>
        <a:lstStyle/>
        <a:p>
          <a:endParaRPr lang="en-US"/>
        </a:p>
      </dgm:t>
    </dgm:pt>
    <dgm:pt modelId="{176A518A-F69D-4996-9A2C-68DB036C749D}" type="pres">
      <dgm:prSet presAssocID="{08C9E0A0-152E-4A32-9D22-D5C5F728CB6B}" presName="gear2" presStyleLbl="node1" presStyleIdx="1" presStyleCnt="3">
        <dgm:presLayoutVars>
          <dgm:chMax val="1"/>
          <dgm:bulletEnabled val="1"/>
        </dgm:presLayoutVars>
      </dgm:prSet>
      <dgm:spPr/>
      <dgm:t>
        <a:bodyPr/>
        <a:lstStyle/>
        <a:p>
          <a:endParaRPr lang="en-US"/>
        </a:p>
      </dgm:t>
    </dgm:pt>
    <dgm:pt modelId="{58B3DCBC-B637-4B29-85A6-2C48BC4AF47C}" type="pres">
      <dgm:prSet presAssocID="{08C9E0A0-152E-4A32-9D22-D5C5F728CB6B}" presName="gear2srcNode" presStyleLbl="node1" presStyleIdx="1" presStyleCnt="3"/>
      <dgm:spPr/>
      <dgm:t>
        <a:bodyPr/>
        <a:lstStyle/>
        <a:p>
          <a:endParaRPr lang="en-US"/>
        </a:p>
      </dgm:t>
    </dgm:pt>
    <dgm:pt modelId="{C583A7DA-50CE-4044-9423-AB553E59E267}" type="pres">
      <dgm:prSet presAssocID="{08C9E0A0-152E-4A32-9D22-D5C5F728CB6B}" presName="gear2dstNode" presStyleLbl="node1" presStyleIdx="1" presStyleCnt="3"/>
      <dgm:spPr/>
      <dgm:t>
        <a:bodyPr/>
        <a:lstStyle/>
        <a:p>
          <a:endParaRPr lang="en-US"/>
        </a:p>
      </dgm:t>
    </dgm:pt>
    <dgm:pt modelId="{211B5417-98E0-47A9-B06D-B14C08C8830D}" type="pres">
      <dgm:prSet presAssocID="{AB250563-8AD6-4C26-85DD-3AAE44EE9668}" presName="gear3" presStyleLbl="node1" presStyleIdx="2" presStyleCnt="3"/>
      <dgm:spPr/>
      <dgm:t>
        <a:bodyPr/>
        <a:lstStyle/>
        <a:p>
          <a:endParaRPr lang="en-US"/>
        </a:p>
      </dgm:t>
    </dgm:pt>
    <dgm:pt modelId="{1D72DCD1-6D11-4AB9-A15D-F84334CE9938}" type="pres">
      <dgm:prSet presAssocID="{AB250563-8AD6-4C26-85DD-3AAE44EE9668}" presName="gear3tx" presStyleLbl="node1" presStyleIdx="2" presStyleCnt="3">
        <dgm:presLayoutVars>
          <dgm:chMax val="1"/>
          <dgm:bulletEnabled val="1"/>
        </dgm:presLayoutVars>
      </dgm:prSet>
      <dgm:spPr/>
      <dgm:t>
        <a:bodyPr/>
        <a:lstStyle/>
        <a:p>
          <a:endParaRPr lang="en-US"/>
        </a:p>
      </dgm:t>
    </dgm:pt>
    <dgm:pt modelId="{C9120FCF-4908-40AD-B782-ECC3DD3C6EFE}" type="pres">
      <dgm:prSet presAssocID="{AB250563-8AD6-4C26-85DD-3AAE44EE9668}" presName="gear3srcNode" presStyleLbl="node1" presStyleIdx="2" presStyleCnt="3"/>
      <dgm:spPr/>
      <dgm:t>
        <a:bodyPr/>
        <a:lstStyle/>
        <a:p>
          <a:endParaRPr lang="en-US"/>
        </a:p>
      </dgm:t>
    </dgm:pt>
    <dgm:pt modelId="{A377D33A-F578-4119-8EA1-6060677C6653}" type="pres">
      <dgm:prSet presAssocID="{AB250563-8AD6-4C26-85DD-3AAE44EE9668}" presName="gear3dstNode" presStyleLbl="node1" presStyleIdx="2" presStyleCnt="3"/>
      <dgm:spPr/>
      <dgm:t>
        <a:bodyPr/>
        <a:lstStyle/>
        <a:p>
          <a:endParaRPr lang="en-US"/>
        </a:p>
      </dgm:t>
    </dgm:pt>
    <dgm:pt modelId="{9E90F593-217C-49A2-A49E-D19075CCCFB7}" type="pres">
      <dgm:prSet presAssocID="{299C7145-7777-4205-843A-E1FE08E5307A}" presName="connector1" presStyleLbl="sibTrans2D1" presStyleIdx="0" presStyleCnt="3"/>
      <dgm:spPr/>
      <dgm:t>
        <a:bodyPr/>
        <a:lstStyle/>
        <a:p>
          <a:endParaRPr lang="en-US"/>
        </a:p>
      </dgm:t>
    </dgm:pt>
    <dgm:pt modelId="{1CFE3FCB-9A8A-4C97-BE6D-EF29F46EDD25}" type="pres">
      <dgm:prSet presAssocID="{0531585E-CEBE-41B8-B3FF-4709D4A8A600}" presName="connector2" presStyleLbl="sibTrans2D1" presStyleIdx="1" presStyleCnt="3"/>
      <dgm:spPr/>
      <dgm:t>
        <a:bodyPr/>
        <a:lstStyle/>
        <a:p>
          <a:endParaRPr lang="en-US"/>
        </a:p>
      </dgm:t>
    </dgm:pt>
    <dgm:pt modelId="{78F1FF08-C20D-49B0-B75F-07D108D0A83C}" type="pres">
      <dgm:prSet presAssocID="{4CACBA08-CE71-4AA1-897E-742989903C60}" presName="connector3" presStyleLbl="sibTrans2D1" presStyleIdx="2" presStyleCnt="3"/>
      <dgm:spPr/>
      <dgm:t>
        <a:bodyPr/>
        <a:lstStyle/>
        <a:p>
          <a:endParaRPr lang="en-US"/>
        </a:p>
      </dgm:t>
    </dgm:pt>
  </dgm:ptLst>
  <dgm:cxnLst>
    <dgm:cxn modelId="{AA291191-A861-4930-B3CE-52474FE714A0}" srcId="{28CDD406-BBC9-41DF-B545-264B5E5498E6}" destId="{AB250563-8AD6-4C26-85DD-3AAE44EE9668}" srcOrd="2" destOrd="0" parTransId="{5C1E5509-16DD-4F3F-A834-0F66DCA91F81}" sibTransId="{4CACBA08-CE71-4AA1-897E-742989903C60}"/>
    <dgm:cxn modelId="{9A301C54-0DC6-485A-859B-804BE04D6158}" type="presOf" srcId="{4CACBA08-CE71-4AA1-897E-742989903C60}" destId="{78F1FF08-C20D-49B0-B75F-07D108D0A83C}" srcOrd="0" destOrd="0" presId="urn:microsoft.com/office/officeart/2005/8/layout/gear1"/>
    <dgm:cxn modelId="{E0979D7D-E316-494D-A0A1-BDEF46E9802E}" type="presOf" srcId="{08C9E0A0-152E-4A32-9D22-D5C5F728CB6B}" destId="{58B3DCBC-B637-4B29-85A6-2C48BC4AF47C}" srcOrd="1" destOrd="0" presId="urn:microsoft.com/office/officeart/2005/8/layout/gear1"/>
    <dgm:cxn modelId="{C73D7F1F-AA48-4622-8CE2-72BDCAD00D04}" type="presOf" srcId="{0218F697-4CBE-4C0C-AF58-C286B54C9059}" destId="{0F6D8C90-16C7-42D6-9F9D-BF026488E359}" srcOrd="1" destOrd="0" presId="urn:microsoft.com/office/officeart/2005/8/layout/gear1"/>
    <dgm:cxn modelId="{0F7FD60F-2711-40AB-92E2-61FD9FDE37C1}" type="presOf" srcId="{0218F697-4CBE-4C0C-AF58-C286B54C9059}" destId="{E6A9C372-B334-4B3C-AA83-DF4E47E9249C}" srcOrd="2" destOrd="0" presId="urn:microsoft.com/office/officeart/2005/8/layout/gear1"/>
    <dgm:cxn modelId="{CC750E75-EC23-4AFC-95F6-BD475AA2EEAE}" type="presOf" srcId="{0218F697-4CBE-4C0C-AF58-C286B54C9059}" destId="{6D3374D2-C99A-4581-A802-C87DD13E12BB}" srcOrd="0" destOrd="0" presId="urn:microsoft.com/office/officeart/2005/8/layout/gear1"/>
    <dgm:cxn modelId="{6E0B0ACF-19C7-4EE7-8FEB-9E3CC6DB541A}" type="presOf" srcId="{08C9E0A0-152E-4A32-9D22-D5C5F728CB6B}" destId="{C583A7DA-50CE-4044-9423-AB553E59E267}" srcOrd="2" destOrd="0" presId="urn:microsoft.com/office/officeart/2005/8/layout/gear1"/>
    <dgm:cxn modelId="{D987279D-035A-4F39-9564-2C190B29E7DD}" type="presOf" srcId="{AB250563-8AD6-4C26-85DD-3AAE44EE9668}" destId="{A377D33A-F578-4119-8EA1-6060677C6653}" srcOrd="3" destOrd="0" presId="urn:microsoft.com/office/officeart/2005/8/layout/gear1"/>
    <dgm:cxn modelId="{47A90E7D-62D6-42DA-B9E2-2F5F5348205A}" type="presOf" srcId="{AB250563-8AD6-4C26-85DD-3AAE44EE9668}" destId="{211B5417-98E0-47A9-B06D-B14C08C8830D}" srcOrd="0" destOrd="0" presId="urn:microsoft.com/office/officeart/2005/8/layout/gear1"/>
    <dgm:cxn modelId="{906F09DB-0A46-4415-BF1B-2D1617A51094}" srcId="{28CDD406-BBC9-41DF-B545-264B5E5498E6}" destId="{0218F697-4CBE-4C0C-AF58-C286B54C9059}" srcOrd="0" destOrd="0" parTransId="{BD60233B-3BC9-48ED-A37B-867C1C2360C2}" sibTransId="{299C7145-7777-4205-843A-E1FE08E5307A}"/>
    <dgm:cxn modelId="{F7A7953A-3275-4DC1-953D-4F4613D7EA97}" srcId="{28CDD406-BBC9-41DF-B545-264B5E5498E6}" destId="{08C9E0A0-152E-4A32-9D22-D5C5F728CB6B}" srcOrd="1" destOrd="0" parTransId="{D7641B3A-049C-4C98-A16C-18BFA1BB43B3}" sibTransId="{0531585E-CEBE-41B8-B3FF-4709D4A8A600}"/>
    <dgm:cxn modelId="{BFD642F2-F035-40FD-A9D1-65AA063EDE27}" type="presOf" srcId="{0531585E-CEBE-41B8-B3FF-4709D4A8A600}" destId="{1CFE3FCB-9A8A-4C97-BE6D-EF29F46EDD25}" srcOrd="0" destOrd="0" presId="urn:microsoft.com/office/officeart/2005/8/layout/gear1"/>
    <dgm:cxn modelId="{0C4D809B-0447-48F3-A4B4-E721747249C4}" type="presOf" srcId="{AB250563-8AD6-4C26-85DD-3AAE44EE9668}" destId="{1D72DCD1-6D11-4AB9-A15D-F84334CE9938}" srcOrd="1" destOrd="0" presId="urn:microsoft.com/office/officeart/2005/8/layout/gear1"/>
    <dgm:cxn modelId="{4CA4E64A-19A4-42DF-8697-D9868EC96412}" type="presOf" srcId="{28CDD406-BBC9-41DF-B545-264B5E5498E6}" destId="{3E3C3B26-C72A-43C7-803F-E2A4950DC1FC}" srcOrd="0" destOrd="0" presId="urn:microsoft.com/office/officeart/2005/8/layout/gear1"/>
    <dgm:cxn modelId="{19ECA36B-931C-44CF-9A87-D3278C94B5FA}" type="presOf" srcId="{AB250563-8AD6-4C26-85DD-3AAE44EE9668}" destId="{C9120FCF-4908-40AD-B782-ECC3DD3C6EFE}" srcOrd="2" destOrd="0" presId="urn:microsoft.com/office/officeart/2005/8/layout/gear1"/>
    <dgm:cxn modelId="{51C664C7-8B5B-45E0-8695-E8A9535F632B}" type="presOf" srcId="{08C9E0A0-152E-4A32-9D22-D5C5F728CB6B}" destId="{176A518A-F69D-4996-9A2C-68DB036C749D}" srcOrd="0" destOrd="0" presId="urn:microsoft.com/office/officeart/2005/8/layout/gear1"/>
    <dgm:cxn modelId="{AA4C7AB5-DF1A-4394-882D-D183CE257F10}" type="presOf" srcId="{299C7145-7777-4205-843A-E1FE08E5307A}" destId="{9E90F593-217C-49A2-A49E-D19075CCCFB7}" srcOrd="0" destOrd="0" presId="urn:microsoft.com/office/officeart/2005/8/layout/gear1"/>
    <dgm:cxn modelId="{3672BA96-7976-424D-A652-708B2D28E22F}" type="presParOf" srcId="{3E3C3B26-C72A-43C7-803F-E2A4950DC1FC}" destId="{6D3374D2-C99A-4581-A802-C87DD13E12BB}" srcOrd="0" destOrd="0" presId="urn:microsoft.com/office/officeart/2005/8/layout/gear1"/>
    <dgm:cxn modelId="{582EF654-C0D3-4A31-A038-F0E2D0623103}" type="presParOf" srcId="{3E3C3B26-C72A-43C7-803F-E2A4950DC1FC}" destId="{0F6D8C90-16C7-42D6-9F9D-BF026488E359}" srcOrd="1" destOrd="0" presId="urn:microsoft.com/office/officeart/2005/8/layout/gear1"/>
    <dgm:cxn modelId="{EAC833CD-71F4-428B-9CB8-83BF8D7930E3}" type="presParOf" srcId="{3E3C3B26-C72A-43C7-803F-E2A4950DC1FC}" destId="{E6A9C372-B334-4B3C-AA83-DF4E47E9249C}" srcOrd="2" destOrd="0" presId="urn:microsoft.com/office/officeart/2005/8/layout/gear1"/>
    <dgm:cxn modelId="{A62A4330-9F5B-4F65-82C1-B72BBF418F57}" type="presParOf" srcId="{3E3C3B26-C72A-43C7-803F-E2A4950DC1FC}" destId="{176A518A-F69D-4996-9A2C-68DB036C749D}" srcOrd="3" destOrd="0" presId="urn:microsoft.com/office/officeart/2005/8/layout/gear1"/>
    <dgm:cxn modelId="{611C4BDA-51D8-4234-A5ED-3A748F8D0269}" type="presParOf" srcId="{3E3C3B26-C72A-43C7-803F-E2A4950DC1FC}" destId="{58B3DCBC-B637-4B29-85A6-2C48BC4AF47C}" srcOrd="4" destOrd="0" presId="urn:microsoft.com/office/officeart/2005/8/layout/gear1"/>
    <dgm:cxn modelId="{0529228B-BD8E-4C97-899B-1C71D16859F1}" type="presParOf" srcId="{3E3C3B26-C72A-43C7-803F-E2A4950DC1FC}" destId="{C583A7DA-50CE-4044-9423-AB553E59E267}" srcOrd="5" destOrd="0" presId="urn:microsoft.com/office/officeart/2005/8/layout/gear1"/>
    <dgm:cxn modelId="{2358F8B5-0F61-4C81-B875-D867CCA3BC57}" type="presParOf" srcId="{3E3C3B26-C72A-43C7-803F-E2A4950DC1FC}" destId="{211B5417-98E0-47A9-B06D-B14C08C8830D}" srcOrd="6" destOrd="0" presId="urn:microsoft.com/office/officeart/2005/8/layout/gear1"/>
    <dgm:cxn modelId="{0D4260BD-EB15-43AE-9610-52CB8A2DEF6C}" type="presParOf" srcId="{3E3C3B26-C72A-43C7-803F-E2A4950DC1FC}" destId="{1D72DCD1-6D11-4AB9-A15D-F84334CE9938}" srcOrd="7" destOrd="0" presId="urn:microsoft.com/office/officeart/2005/8/layout/gear1"/>
    <dgm:cxn modelId="{D2DF664A-E8CC-4636-802F-C4C4BD1428E8}" type="presParOf" srcId="{3E3C3B26-C72A-43C7-803F-E2A4950DC1FC}" destId="{C9120FCF-4908-40AD-B782-ECC3DD3C6EFE}" srcOrd="8" destOrd="0" presId="urn:microsoft.com/office/officeart/2005/8/layout/gear1"/>
    <dgm:cxn modelId="{75925366-76C1-4722-BEAE-FCBDA5A0F029}" type="presParOf" srcId="{3E3C3B26-C72A-43C7-803F-E2A4950DC1FC}" destId="{A377D33A-F578-4119-8EA1-6060677C6653}" srcOrd="9" destOrd="0" presId="urn:microsoft.com/office/officeart/2005/8/layout/gear1"/>
    <dgm:cxn modelId="{4F6A3F4C-E1D5-4DDF-9C2B-C5DE79270EC7}" type="presParOf" srcId="{3E3C3B26-C72A-43C7-803F-E2A4950DC1FC}" destId="{9E90F593-217C-49A2-A49E-D19075CCCFB7}" srcOrd="10" destOrd="0" presId="urn:microsoft.com/office/officeart/2005/8/layout/gear1"/>
    <dgm:cxn modelId="{1C047290-D3DC-4405-8CCA-F0F4EF2A03CE}" type="presParOf" srcId="{3E3C3B26-C72A-43C7-803F-E2A4950DC1FC}" destId="{1CFE3FCB-9A8A-4C97-BE6D-EF29F46EDD25}" srcOrd="11" destOrd="0" presId="urn:microsoft.com/office/officeart/2005/8/layout/gear1"/>
    <dgm:cxn modelId="{A522816B-2E76-455C-8959-A3BF9940E31B}" type="presParOf" srcId="{3E3C3B26-C72A-43C7-803F-E2A4950DC1FC}" destId="{78F1FF08-C20D-49B0-B75F-07D108D0A83C}" srcOrd="12"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CDD406-BBC9-41DF-B545-264B5E5498E6}" type="doc">
      <dgm:prSet loTypeId="urn:microsoft.com/office/officeart/2005/8/layout/gear1" loCatId="process" qsTypeId="urn:microsoft.com/office/officeart/2005/8/quickstyle/simple3" qsCatId="simple" csTypeId="urn:microsoft.com/office/officeart/2005/8/colors/accent0_2" csCatId="mainScheme" phldr="0"/>
      <dgm:spPr/>
    </dgm:pt>
    <dgm:pt modelId="{0218F697-4CBE-4C0C-AF58-C286B54C9059}">
      <dgm:prSet phldrT="[Text]" phldr="1"/>
      <dgm:spPr/>
      <dgm:t>
        <a:bodyPr/>
        <a:lstStyle/>
        <a:p>
          <a:endParaRPr lang="en-US" dirty="0"/>
        </a:p>
      </dgm:t>
    </dgm:pt>
    <dgm:pt modelId="{BD60233B-3BC9-48ED-A37B-867C1C2360C2}" type="parTrans" cxnId="{906F09DB-0A46-4415-BF1B-2D1617A51094}">
      <dgm:prSet/>
      <dgm:spPr/>
      <dgm:t>
        <a:bodyPr/>
        <a:lstStyle/>
        <a:p>
          <a:endParaRPr lang="en-US"/>
        </a:p>
      </dgm:t>
    </dgm:pt>
    <dgm:pt modelId="{299C7145-7777-4205-843A-E1FE08E5307A}" type="sibTrans" cxnId="{906F09DB-0A46-4415-BF1B-2D1617A51094}">
      <dgm:prSet/>
      <dgm:spPr/>
      <dgm:t>
        <a:bodyPr/>
        <a:lstStyle/>
        <a:p>
          <a:endParaRPr lang="en-US"/>
        </a:p>
      </dgm:t>
    </dgm:pt>
    <dgm:pt modelId="{08C9E0A0-152E-4A32-9D22-D5C5F728CB6B}">
      <dgm:prSet phldrT="[Text]" phldr="1"/>
      <dgm:spPr/>
      <dgm:t>
        <a:bodyPr/>
        <a:lstStyle/>
        <a:p>
          <a:endParaRPr lang="en-US" dirty="0"/>
        </a:p>
      </dgm:t>
    </dgm:pt>
    <dgm:pt modelId="{D7641B3A-049C-4C98-A16C-18BFA1BB43B3}" type="parTrans" cxnId="{F7A7953A-3275-4DC1-953D-4F4613D7EA97}">
      <dgm:prSet/>
      <dgm:spPr/>
      <dgm:t>
        <a:bodyPr/>
        <a:lstStyle/>
        <a:p>
          <a:endParaRPr lang="en-US"/>
        </a:p>
      </dgm:t>
    </dgm:pt>
    <dgm:pt modelId="{0531585E-CEBE-41B8-B3FF-4709D4A8A600}" type="sibTrans" cxnId="{F7A7953A-3275-4DC1-953D-4F4613D7EA97}">
      <dgm:prSet/>
      <dgm:spPr/>
      <dgm:t>
        <a:bodyPr/>
        <a:lstStyle/>
        <a:p>
          <a:endParaRPr lang="en-US"/>
        </a:p>
      </dgm:t>
    </dgm:pt>
    <dgm:pt modelId="{AB250563-8AD6-4C26-85DD-3AAE44EE9668}">
      <dgm:prSet phldrT="[Text]" phldr="1"/>
      <dgm:spPr/>
      <dgm:t>
        <a:bodyPr/>
        <a:lstStyle/>
        <a:p>
          <a:endParaRPr lang="en-US" dirty="0"/>
        </a:p>
      </dgm:t>
    </dgm:pt>
    <dgm:pt modelId="{5C1E5509-16DD-4F3F-A834-0F66DCA91F81}" type="parTrans" cxnId="{AA291191-A861-4930-B3CE-52474FE714A0}">
      <dgm:prSet/>
      <dgm:spPr/>
      <dgm:t>
        <a:bodyPr/>
        <a:lstStyle/>
        <a:p>
          <a:endParaRPr lang="en-US"/>
        </a:p>
      </dgm:t>
    </dgm:pt>
    <dgm:pt modelId="{4CACBA08-CE71-4AA1-897E-742989903C60}" type="sibTrans" cxnId="{AA291191-A861-4930-B3CE-52474FE714A0}">
      <dgm:prSet/>
      <dgm:spPr/>
      <dgm:t>
        <a:bodyPr/>
        <a:lstStyle/>
        <a:p>
          <a:endParaRPr lang="en-US"/>
        </a:p>
      </dgm:t>
    </dgm:pt>
    <dgm:pt modelId="{3E3C3B26-C72A-43C7-803F-E2A4950DC1FC}" type="pres">
      <dgm:prSet presAssocID="{28CDD406-BBC9-41DF-B545-264B5E5498E6}" presName="composite" presStyleCnt="0">
        <dgm:presLayoutVars>
          <dgm:chMax val="3"/>
          <dgm:animLvl val="lvl"/>
          <dgm:resizeHandles val="exact"/>
        </dgm:presLayoutVars>
      </dgm:prSet>
      <dgm:spPr/>
    </dgm:pt>
    <dgm:pt modelId="{6D3374D2-C99A-4581-A802-C87DD13E12BB}" type="pres">
      <dgm:prSet presAssocID="{0218F697-4CBE-4C0C-AF58-C286B54C9059}" presName="gear1" presStyleLbl="node1" presStyleIdx="0" presStyleCnt="3" custLinFactNeighborY="12442">
        <dgm:presLayoutVars>
          <dgm:chMax val="1"/>
          <dgm:bulletEnabled val="1"/>
        </dgm:presLayoutVars>
      </dgm:prSet>
      <dgm:spPr/>
      <dgm:t>
        <a:bodyPr/>
        <a:lstStyle/>
        <a:p>
          <a:endParaRPr lang="en-US"/>
        </a:p>
      </dgm:t>
    </dgm:pt>
    <dgm:pt modelId="{0F6D8C90-16C7-42D6-9F9D-BF026488E359}" type="pres">
      <dgm:prSet presAssocID="{0218F697-4CBE-4C0C-AF58-C286B54C9059}" presName="gear1srcNode" presStyleLbl="node1" presStyleIdx="0" presStyleCnt="3"/>
      <dgm:spPr/>
      <dgm:t>
        <a:bodyPr/>
        <a:lstStyle/>
        <a:p>
          <a:endParaRPr lang="en-US"/>
        </a:p>
      </dgm:t>
    </dgm:pt>
    <dgm:pt modelId="{E6A9C372-B334-4B3C-AA83-DF4E47E9249C}" type="pres">
      <dgm:prSet presAssocID="{0218F697-4CBE-4C0C-AF58-C286B54C9059}" presName="gear1dstNode" presStyleLbl="node1" presStyleIdx="0" presStyleCnt="3"/>
      <dgm:spPr/>
      <dgm:t>
        <a:bodyPr/>
        <a:lstStyle/>
        <a:p>
          <a:endParaRPr lang="en-US"/>
        </a:p>
      </dgm:t>
    </dgm:pt>
    <dgm:pt modelId="{176A518A-F69D-4996-9A2C-68DB036C749D}" type="pres">
      <dgm:prSet presAssocID="{08C9E0A0-152E-4A32-9D22-D5C5F728CB6B}" presName="gear2" presStyleLbl="node1" presStyleIdx="1" presStyleCnt="3">
        <dgm:presLayoutVars>
          <dgm:chMax val="1"/>
          <dgm:bulletEnabled val="1"/>
        </dgm:presLayoutVars>
      </dgm:prSet>
      <dgm:spPr/>
      <dgm:t>
        <a:bodyPr/>
        <a:lstStyle/>
        <a:p>
          <a:endParaRPr lang="en-US"/>
        </a:p>
      </dgm:t>
    </dgm:pt>
    <dgm:pt modelId="{58B3DCBC-B637-4B29-85A6-2C48BC4AF47C}" type="pres">
      <dgm:prSet presAssocID="{08C9E0A0-152E-4A32-9D22-D5C5F728CB6B}" presName="gear2srcNode" presStyleLbl="node1" presStyleIdx="1" presStyleCnt="3"/>
      <dgm:spPr/>
      <dgm:t>
        <a:bodyPr/>
        <a:lstStyle/>
        <a:p>
          <a:endParaRPr lang="en-US"/>
        </a:p>
      </dgm:t>
    </dgm:pt>
    <dgm:pt modelId="{C583A7DA-50CE-4044-9423-AB553E59E267}" type="pres">
      <dgm:prSet presAssocID="{08C9E0A0-152E-4A32-9D22-D5C5F728CB6B}" presName="gear2dstNode" presStyleLbl="node1" presStyleIdx="1" presStyleCnt="3"/>
      <dgm:spPr/>
      <dgm:t>
        <a:bodyPr/>
        <a:lstStyle/>
        <a:p>
          <a:endParaRPr lang="en-US"/>
        </a:p>
      </dgm:t>
    </dgm:pt>
    <dgm:pt modelId="{211B5417-98E0-47A9-B06D-B14C08C8830D}" type="pres">
      <dgm:prSet presAssocID="{AB250563-8AD6-4C26-85DD-3AAE44EE9668}" presName="gear3" presStyleLbl="node1" presStyleIdx="2" presStyleCnt="3"/>
      <dgm:spPr/>
      <dgm:t>
        <a:bodyPr/>
        <a:lstStyle/>
        <a:p>
          <a:endParaRPr lang="en-US"/>
        </a:p>
      </dgm:t>
    </dgm:pt>
    <dgm:pt modelId="{1D72DCD1-6D11-4AB9-A15D-F84334CE9938}" type="pres">
      <dgm:prSet presAssocID="{AB250563-8AD6-4C26-85DD-3AAE44EE9668}" presName="gear3tx" presStyleLbl="node1" presStyleIdx="2" presStyleCnt="3">
        <dgm:presLayoutVars>
          <dgm:chMax val="1"/>
          <dgm:bulletEnabled val="1"/>
        </dgm:presLayoutVars>
      </dgm:prSet>
      <dgm:spPr/>
      <dgm:t>
        <a:bodyPr/>
        <a:lstStyle/>
        <a:p>
          <a:endParaRPr lang="en-US"/>
        </a:p>
      </dgm:t>
    </dgm:pt>
    <dgm:pt modelId="{C9120FCF-4908-40AD-B782-ECC3DD3C6EFE}" type="pres">
      <dgm:prSet presAssocID="{AB250563-8AD6-4C26-85DD-3AAE44EE9668}" presName="gear3srcNode" presStyleLbl="node1" presStyleIdx="2" presStyleCnt="3"/>
      <dgm:spPr/>
      <dgm:t>
        <a:bodyPr/>
        <a:lstStyle/>
        <a:p>
          <a:endParaRPr lang="en-US"/>
        </a:p>
      </dgm:t>
    </dgm:pt>
    <dgm:pt modelId="{A377D33A-F578-4119-8EA1-6060677C6653}" type="pres">
      <dgm:prSet presAssocID="{AB250563-8AD6-4C26-85DD-3AAE44EE9668}" presName="gear3dstNode" presStyleLbl="node1" presStyleIdx="2" presStyleCnt="3"/>
      <dgm:spPr/>
      <dgm:t>
        <a:bodyPr/>
        <a:lstStyle/>
        <a:p>
          <a:endParaRPr lang="en-US"/>
        </a:p>
      </dgm:t>
    </dgm:pt>
    <dgm:pt modelId="{9E90F593-217C-49A2-A49E-D19075CCCFB7}" type="pres">
      <dgm:prSet presAssocID="{299C7145-7777-4205-843A-E1FE08E5307A}" presName="connector1" presStyleLbl="sibTrans2D1" presStyleIdx="0" presStyleCnt="3"/>
      <dgm:spPr/>
      <dgm:t>
        <a:bodyPr/>
        <a:lstStyle/>
        <a:p>
          <a:endParaRPr lang="en-US"/>
        </a:p>
      </dgm:t>
    </dgm:pt>
    <dgm:pt modelId="{1CFE3FCB-9A8A-4C97-BE6D-EF29F46EDD25}" type="pres">
      <dgm:prSet presAssocID="{0531585E-CEBE-41B8-B3FF-4709D4A8A600}" presName="connector2" presStyleLbl="sibTrans2D1" presStyleIdx="1" presStyleCnt="3"/>
      <dgm:spPr/>
      <dgm:t>
        <a:bodyPr/>
        <a:lstStyle/>
        <a:p>
          <a:endParaRPr lang="en-US"/>
        </a:p>
      </dgm:t>
    </dgm:pt>
    <dgm:pt modelId="{78F1FF08-C20D-49B0-B75F-07D108D0A83C}" type="pres">
      <dgm:prSet presAssocID="{4CACBA08-CE71-4AA1-897E-742989903C60}" presName="connector3" presStyleLbl="sibTrans2D1" presStyleIdx="2" presStyleCnt="3"/>
      <dgm:spPr/>
      <dgm:t>
        <a:bodyPr/>
        <a:lstStyle/>
        <a:p>
          <a:endParaRPr lang="en-US"/>
        </a:p>
      </dgm:t>
    </dgm:pt>
  </dgm:ptLst>
  <dgm:cxnLst>
    <dgm:cxn modelId="{ED3E34E6-62F8-4437-B7FC-043352A28711}" type="presOf" srcId="{28CDD406-BBC9-41DF-B545-264B5E5498E6}" destId="{3E3C3B26-C72A-43C7-803F-E2A4950DC1FC}" srcOrd="0" destOrd="0" presId="urn:microsoft.com/office/officeart/2005/8/layout/gear1"/>
    <dgm:cxn modelId="{AA291191-A861-4930-B3CE-52474FE714A0}" srcId="{28CDD406-BBC9-41DF-B545-264B5E5498E6}" destId="{AB250563-8AD6-4C26-85DD-3AAE44EE9668}" srcOrd="2" destOrd="0" parTransId="{5C1E5509-16DD-4F3F-A834-0F66DCA91F81}" sibTransId="{4CACBA08-CE71-4AA1-897E-742989903C60}"/>
    <dgm:cxn modelId="{B3D67C57-7BAA-409F-9781-DD56126157BC}" type="presOf" srcId="{AB250563-8AD6-4C26-85DD-3AAE44EE9668}" destId="{C9120FCF-4908-40AD-B782-ECC3DD3C6EFE}" srcOrd="2" destOrd="0" presId="urn:microsoft.com/office/officeart/2005/8/layout/gear1"/>
    <dgm:cxn modelId="{BB414F8C-BAD0-442D-B18E-E801E5BD498F}" type="presOf" srcId="{299C7145-7777-4205-843A-E1FE08E5307A}" destId="{9E90F593-217C-49A2-A49E-D19075CCCFB7}" srcOrd="0" destOrd="0" presId="urn:microsoft.com/office/officeart/2005/8/layout/gear1"/>
    <dgm:cxn modelId="{A46B46FD-B4F1-4DF7-B10F-B43F2B613DCF}" type="presOf" srcId="{08C9E0A0-152E-4A32-9D22-D5C5F728CB6B}" destId="{58B3DCBC-B637-4B29-85A6-2C48BC4AF47C}" srcOrd="1" destOrd="0" presId="urn:microsoft.com/office/officeart/2005/8/layout/gear1"/>
    <dgm:cxn modelId="{F6AF7927-0E20-4075-A9DB-95128409B516}" type="presOf" srcId="{0218F697-4CBE-4C0C-AF58-C286B54C9059}" destId="{6D3374D2-C99A-4581-A802-C87DD13E12BB}" srcOrd="0" destOrd="0" presId="urn:microsoft.com/office/officeart/2005/8/layout/gear1"/>
    <dgm:cxn modelId="{54A85C8E-D3DB-4DF3-93B1-F7DFCF30B0E8}" type="presOf" srcId="{0531585E-CEBE-41B8-B3FF-4709D4A8A600}" destId="{1CFE3FCB-9A8A-4C97-BE6D-EF29F46EDD25}" srcOrd="0" destOrd="0" presId="urn:microsoft.com/office/officeart/2005/8/layout/gear1"/>
    <dgm:cxn modelId="{906F09DB-0A46-4415-BF1B-2D1617A51094}" srcId="{28CDD406-BBC9-41DF-B545-264B5E5498E6}" destId="{0218F697-4CBE-4C0C-AF58-C286B54C9059}" srcOrd="0" destOrd="0" parTransId="{BD60233B-3BC9-48ED-A37B-867C1C2360C2}" sibTransId="{299C7145-7777-4205-843A-E1FE08E5307A}"/>
    <dgm:cxn modelId="{F7A7953A-3275-4DC1-953D-4F4613D7EA97}" srcId="{28CDD406-BBC9-41DF-B545-264B5E5498E6}" destId="{08C9E0A0-152E-4A32-9D22-D5C5F728CB6B}" srcOrd="1" destOrd="0" parTransId="{D7641B3A-049C-4C98-A16C-18BFA1BB43B3}" sibTransId="{0531585E-CEBE-41B8-B3FF-4709D4A8A600}"/>
    <dgm:cxn modelId="{802A1A71-98A6-4702-A334-DE0BD51DC760}" type="presOf" srcId="{0218F697-4CBE-4C0C-AF58-C286B54C9059}" destId="{0F6D8C90-16C7-42D6-9F9D-BF026488E359}" srcOrd="1" destOrd="0" presId="urn:microsoft.com/office/officeart/2005/8/layout/gear1"/>
    <dgm:cxn modelId="{7DDB51EF-1E42-4571-A743-A226DE27A942}" type="presOf" srcId="{0218F697-4CBE-4C0C-AF58-C286B54C9059}" destId="{E6A9C372-B334-4B3C-AA83-DF4E47E9249C}" srcOrd="2" destOrd="0" presId="urn:microsoft.com/office/officeart/2005/8/layout/gear1"/>
    <dgm:cxn modelId="{36323EB3-9361-4804-98A1-4E16320AF76D}" type="presOf" srcId="{AB250563-8AD6-4C26-85DD-3AAE44EE9668}" destId="{A377D33A-F578-4119-8EA1-6060677C6653}" srcOrd="3" destOrd="0" presId="urn:microsoft.com/office/officeart/2005/8/layout/gear1"/>
    <dgm:cxn modelId="{3243CB38-A2F6-4D21-B9C5-CCB67ABF9729}" type="presOf" srcId="{08C9E0A0-152E-4A32-9D22-D5C5F728CB6B}" destId="{176A518A-F69D-4996-9A2C-68DB036C749D}" srcOrd="0" destOrd="0" presId="urn:microsoft.com/office/officeart/2005/8/layout/gear1"/>
    <dgm:cxn modelId="{9B4892A9-C580-465E-883E-F59060B0FE4E}" type="presOf" srcId="{AB250563-8AD6-4C26-85DD-3AAE44EE9668}" destId="{211B5417-98E0-47A9-B06D-B14C08C8830D}" srcOrd="0" destOrd="0" presId="urn:microsoft.com/office/officeart/2005/8/layout/gear1"/>
    <dgm:cxn modelId="{03EBAE54-7008-45E8-BEAD-BF618B301CA8}" type="presOf" srcId="{08C9E0A0-152E-4A32-9D22-D5C5F728CB6B}" destId="{C583A7DA-50CE-4044-9423-AB553E59E267}" srcOrd="2" destOrd="0" presId="urn:microsoft.com/office/officeart/2005/8/layout/gear1"/>
    <dgm:cxn modelId="{FB027116-51FA-4B54-82F5-E6B2656DCFD0}" type="presOf" srcId="{4CACBA08-CE71-4AA1-897E-742989903C60}" destId="{78F1FF08-C20D-49B0-B75F-07D108D0A83C}" srcOrd="0" destOrd="0" presId="urn:microsoft.com/office/officeart/2005/8/layout/gear1"/>
    <dgm:cxn modelId="{B74EECEC-3CCC-48DC-A544-06EBF2B1B2AE}" type="presOf" srcId="{AB250563-8AD6-4C26-85DD-3AAE44EE9668}" destId="{1D72DCD1-6D11-4AB9-A15D-F84334CE9938}" srcOrd="1" destOrd="0" presId="urn:microsoft.com/office/officeart/2005/8/layout/gear1"/>
    <dgm:cxn modelId="{32597449-964C-4AD5-94BD-73031B1ECB24}" type="presParOf" srcId="{3E3C3B26-C72A-43C7-803F-E2A4950DC1FC}" destId="{6D3374D2-C99A-4581-A802-C87DD13E12BB}" srcOrd="0" destOrd="0" presId="urn:microsoft.com/office/officeart/2005/8/layout/gear1"/>
    <dgm:cxn modelId="{A6F3EA09-7AF9-4465-8702-E61AC4290BB1}" type="presParOf" srcId="{3E3C3B26-C72A-43C7-803F-E2A4950DC1FC}" destId="{0F6D8C90-16C7-42D6-9F9D-BF026488E359}" srcOrd="1" destOrd="0" presId="urn:microsoft.com/office/officeart/2005/8/layout/gear1"/>
    <dgm:cxn modelId="{BA273CD1-5273-4BB2-9A47-85E26D55B7DF}" type="presParOf" srcId="{3E3C3B26-C72A-43C7-803F-E2A4950DC1FC}" destId="{E6A9C372-B334-4B3C-AA83-DF4E47E9249C}" srcOrd="2" destOrd="0" presId="urn:microsoft.com/office/officeart/2005/8/layout/gear1"/>
    <dgm:cxn modelId="{6A21700F-187C-41E9-BA66-F184FCBB95C6}" type="presParOf" srcId="{3E3C3B26-C72A-43C7-803F-E2A4950DC1FC}" destId="{176A518A-F69D-4996-9A2C-68DB036C749D}" srcOrd="3" destOrd="0" presId="urn:microsoft.com/office/officeart/2005/8/layout/gear1"/>
    <dgm:cxn modelId="{53870473-4DFD-4F38-A5E1-2250C4F3EFCE}" type="presParOf" srcId="{3E3C3B26-C72A-43C7-803F-E2A4950DC1FC}" destId="{58B3DCBC-B637-4B29-85A6-2C48BC4AF47C}" srcOrd="4" destOrd="0" presId="urn:microsoft.com/office/officeart/2005/8/layout/gear1"/>
    <dgm:cxn modelId="{E2B4697D-E962-4707-8D35-C399F5492518}" type="presParOf" srcId="{3E3C3B26-C72A-43C7-803F-E2A4950DC1FC}" destId="{C583A7DA-50CE-4044-9423-AB553E59E267}" srcOrd="5" destOrd="0" presId="urn:microsoft.com/office/officeart/2005/8/layout/gear1"/>
    <dgm:cxn modelId="{BEBD58A5-E9D8-4584-9681-5612D204DA4E}" type="presParOf" srcId="{3E3C3B26-C72A-43C7-803F-E2A4950DC1FC}" destId="{211B5417-98E0-47A9-B06D-B14C08C8830D}" srcOrd="6" destOrd="0" presId="urn:microsoft.com/office/officeart/2005/8/layout/gear1"/>
    <dgm:cxn modelId="{700C6150-DE45-4F05-A75C-9C2104937D23}" type="presParOf" srcId="{3E3C3B26-C72A-43C7-803F-E2A4950DC1FC}" destId="{1D72DCD1-6D11-4AB9-A15D-F84334CE9938}" srcOrd="7" destOrd="0" presId="urn:microsoft.com/office/officeart/2005/8/layout/gear1"/>
    <dgm:cxn modelId="{31A31455-449E-4530-AEC6-0701FCA65409}" type="presParOf" srcId="{3E3C3B26-C72A-43C7-803F-E2A4950DC1FC}" destId="{C9120FCF-4908-40AD-B782-ECC3DD3C6EFE}" srcOrd="8" destOrd="0" presId="urn:microsoft.com/office/officeart/2005/8/layout/gear1"/>
    <dgm:cxn modelId="{158EFF2E-2055-4D17-B04B-D4D020233CED}" type="presParOf" srcId="{3E3C3B26-C72A-43C7-803F-E2A4950DC1FC}" destId="{A377D33A-F578-4119-8EA1-6060677C6653}" srcOrd="9" destOrd="0" presId="urn:microsoft.com/office/officeart/2005/8/layout/gear1"/>
    <dgm:cxn modelId="{BBA21B0C-7C0E-45ED-BD74-60AABCD7EFC1}" type="presParOf" srcId="{3E3C3B26-C72A-43C7-803F-E2A4950DC1FC}" destId="{9E90F593-217C-49A2-A49E-D19075CCCFB7}" srcOrd="10" destOrd="0" presId="urn:microsoft.com/office/officeart/2005/8/layout/gear1"/>
    <dgm:cxn modelId="{7F9C3422-1790-4EA6-A441-9297562097BE}" type="presParOf" srcId="{3E3C3B26-C72A-43C7-803F-E2A4950DC1FC}" destId="{1CFE3FCB-9A8A-4C97-BE6D-EF29F46EDD25}" srcOrd="11" destOrd="0" presId="urn:microsoft.com/office/officeart/2005/8/layout/gear1"/>
    <dgm:cxn modelId="{EA5C85CE-798A-419E-A99F-0447D612C49C}" type="presParOf" srcId="{3E3C3B26-C72A-43C7-803F-E2A4950DC1FC}" destId="{78F1FF08-C20D-49B0-B75F-07D108D0A83C}" srcOrd="12" destOrd="0" presId="urn:microsoft.com/office/officeart/2005/8/layout/gear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CDD406-BBC9-41DF-B545-264B5E5498E6}" type="doc">
      <dgm:prSet loTypeId="urn:microsoft.com/office/officeart/2005/8/layout/gear1" loCatId="process" qsTypeId="urn:microsoft.com/office/officeart/2005/8/quickstyle/simple3" qsCatId="simple" csTypeId="urn:microsoft.com/office/officeart/2005/8/colors/accent0_2" csCatId="mainScheme" phldr="0"/>
      <dgm:spPr/>
    </dgm:pt>
    <dgm:pt modelId="{0218F697-4CBE-4C0C-AF58-C286B54C9059}">
      <dgm:prSet phldrT="[Text]" phldr="1"/>
      <dgm:spPr/>
      <dgm:t>
        <a:bodyPr/>
        <a:lstStyle/>
        <a:p>
          <a:endParaRPr lang="en-US" dirty="0"/>
        </a:p>
      </dgm:t>
    </dgm:pt>
    <dgm:pt modelId="{BD60233B-3BC9-48ED-A37B-867C1C2360C2}" type="parTrans" cxnId="{906F09DB-0A46-4415-BF1B-2D1617A51094}">
      <dgm:prSet/>
      <dgm:spPr/>
      <dgm:t>
        <a:bodyPr/>
        <a:lstStyle/>
        <a:p>
          <a:endParaRPr lang="en-US"/>
        </a:p>
      </dgm:t>
    </dgm:pt>
    <dgm:pt modelId="{299C7145-7777-4205-843A-E1FE08E5307A}" type="sibTrans" cxnId="{906F09DB-0A46-4415-BF1B-2D1617A51094}">
      <dgm:prSet/>
      <dgm:spPr/>
      <dgm:t>
        <a:bodyPr/>
        <a:lstStyle/>
        <a:p>
          <a:endParaRPr lang="en-US"/>
        </a:p>
      </dgm:t>
    </dgm:pt>
    <dgm:pt modelId="{08C9E0A0-152E-4A32-9D22-D5C5F728CB6B}">
      <dgm:prSet phldrT="[Text]" phldr="1"/>
      <dgm:spPr/>
      <dgm:t>
        <a:bodyPr/>
        <a:lstStyle/>
        <a:p>
          <a:endParaRPr lang="en-US" dirty="0"/>
        </a:p>
      </dgm:t>
    </dgm:pt>
    <dgm:pt modelId="{D7641B3A-049C-4C98-A16C-18BFA1BB43B3}" type="parTrans" cxnId="{F7A7953A-3275-4DC1-953D-4F4613D7EA97}">
      <dgm:prSet/>
      <dgm:spPr/>
      <dgm:t>
        <a:bodyPr/>
        <a:lstStyle/>
        <a:p>
          <a:endParaRPr lang="en-US"/>
        </a:p>
      </dgm:t>
    </dgm:pt>
    <dgm:pt modelId="{0531585E-CEBE-41B8-B3FF-4709D4A8A600}" type="sibTrans" cxnId="{F7A7953A-3275-4DC1-953D-4F4613D7EA97}">
      <dgm:prSet/>
      <dgm:spPr/>
      <dgm:t>
        <a:bodyPr/>
        <a:lstStyle/>
        <a:p>
          <a:endParaRPr lang="en-US"/>
        </a:p>
      </dgm:t>
    </dgm:pt>
    <dgm:pt modelId="{AB250563-8AD6-4C26-85DD-3AAE44EE9668}">
      <dgm:prSet phldrT="[Text]" phldr="1"/>
      <dgm:spPr/>
      <dgm:t>
        <a:bodyPr/>
        <a:lstStyle/>
        <a:p>
          <a:endParaRPr lang="en-US" dirty="0"/>
        </a:p>
      </dgm:t>
    </dgm:pt>
    <dgm:pt modelId="{5C1E5509-16DD-4F3F-A834-0F66DCA91F81}" type="parTrans" cxnId="{AA291191-A861-4930-B3CE-52474FE714A0}">
      <dgm:prSet/>
      <dgm:spPr/>
      <dgm:t>
        <a:bodyPr/>
        <a:lstStyle/>
        <a:p>
          <a:endParaRPr lang="en-US"/>
        </a:p>
      </dgm:t>
    </dgm:pt>
    <dgm:pt modelId="{4CACBA08-CE71-4AA1-897E-742989903C60}" type="sibTrans" cxnId="{AA291191-A861-4930-B3CE-52474FE714A0}">
      <dgm:prSet/>
      <dgm:spPr/>
      <dgm:t>
        <a:bodyPr/>
        <a:lstStyle/>
        <a:p>
          <a:endParaRPr lang="en-US"/>
        </a:p>
      </dgm:t>
    </dgm:pt>
    <dgm:pt modelId="{3E3C3B26-C72A-43C7-803F-E2A4950DC1FC}" type="pres">
      <dgm:prSet presAssocID="{28CDD406-BBC9-41DF-B545-264B5E5498E6}" presName="composite" presStyleCnt="0">
        <dgm:presLayoutVars>
          <dgm:chMax val="3"/>
          <dgm:animLvl val="lvl"/>
          <dgm:resizeHandles val="exact"/>
        </dgm:presLayoutVars>
      </dgm:prSet>
      <dgm:spPr/>
    </dgm:pt>
    <dgm:pt modelId="{6D3374D2-C99A-4581-A802-C87DD13E12BB}" type="pres">
      <dgm:prSet presAssocID="{0218F697-4CBE-4C0C-AF58-C286B54C9059}" presName="gear1" presStyleLbl="node1" presStyleIdx="0" presStyleCnt="3" custLinFactNeighborY="12442">
        <dgm:presLayoutVars>
          <dgm:chMax val="1"/>
          <dgm:bulletEnabled val="1"/>
        </dgm:presLayoutVars>
      </dgm:prSet>
      <dgm:spPr/>
      <dgm:t>
        <a:bodyPr/>
        <a:lstStyle/>
        <a:p>
          <a:endParaRPr lang="en-US"/>
        </a:p>
      </dgm:t>
    </dgm:pt>
    <dgm:pt modelId="{0F6D8C90-16C7-42D6-9F9D-BF026488E359}" type="pres">
      <dgm:prSet presAssocID="{0218F697-4CBE-4C0C-AF58-C286B54C9059}" presName="gear1srcNode" presStyleLbl="node1" presStyleIdx="0" presStyleCnt="3"/>
      <dgm:spPr/>
      <dgm:t>
        <a:bodyPr/>
        <a:lstStyle/>
        <a:p>
          <a:endParaRPr lang="en-US"/>
        </a:p>
      </dgm:t>
    </dgm:pt>
    <dgm:pt modelId="{E6A9C372-B334-4B3C-AA83-DF4E47E9249C}" type="pres">
      <dgm:prSet presAssocID="{0218F697-4CBE-4C0C-AF58-C286B54C9059}" presName="gear1dstNode" presStyleLbl="node1" presStyleIdx="0" presStyleCnt="3"/>
      <dgm:spPr/>
      <dgm:t>
        <a:bodyPr/>
        <a:lstStyle/>
        <a:p>
          <a:endParaRPr lang="en-US"/>
        </a:p>
      </dgm:t>
    </dgm:pt>
    <dgm:pt modelId="{176A518A-F69D-4996-9A2C-68DB036C749D}" type="pres">
      <dgm:prSet presAssocID="{08C9E0A0-152E-4A32-9D22-D5C5F728CB6B}" presName="gear2" presStyleLbl="node1" presStyleIdx="1" presStyleCnt="3">
        <dgm:presLayoutVars>
          <dgm:chMax val="1"/>
          <dgm:bulletEnabled val="1"/>
        </dgm:presLayoutVars>
      </dgm:prSet>
      <dgm:spPr/>
      <dgm:t>
        <a:bodyPr/>
        <a:lstStyle/>
        <a:p>
          <a:endParaRPr lang="en-US"/>
        </a:p>
      </dgm:t>
    </dgm:pt>
    <dgm:pt modelId="{58B3DCBC-B637-4B29-85A6-2C48BC4AF47C}" type="pres">
      <dgm:prSet presAssocID="{08C9E0A0-152E-4A32-9D22-D5C5F728CB6B}" presName="gear2srcNode" presStyleLbl="node1" presStyleIdx="1" presStyleCnt="3"/>
      <dgm:spPr/>
      <dgm:t>
        <a:bodyPr/>
        <a:lstStyle/>
        <a:p>
          <a:endParaRPr lang="en-US"/>
        </a:p>
      </dgm:t>
    </dgm:pt>
    <dgm:pt modelId="{C583A7DA-50CE-4044-9423-AB553E59E267}" type="pres">
      <dgm:prSet presAssocID="{08C9E0A0-152E-4A32-9D22-D5C5F728CB6B}" presName="gear2dstNode" presStyleLbl="node1" presStyleIdx="1" presStyleCnt="3"/>
      <dgm:spPr/>
      <dgm:t>
        <a:bodyPr/>
        <a:lstStyle/>
        <a:p>
          <a:endParaRPr lang="en-US"/>
        </a:p>
      </dgm:t>
    </dgm:pt>
    <dgm:pt modelId="{211B5417-98E0-47A9-B06D-B14C08C8830D}" type="pres">
      <dgm:prSet presAssocID="{AB250563-8AD6-4C26-85DD-3AAE44EE9668}" presName="gear3" presStyleLbl="node1" presStyleIdx="2" presStyleCnt="3"/>
      <dgm:spPr/>
      <dgm:t>
        <a:bodyPr/>
        <a:lstStyle/>
        <a:p>
          <a:endParaRPr lang="en-US"/>
        </a:p>
      </dgm:t>
    </dgm:pt>
    <dgm:pt modelId="{1D72DCD1-6D11-4AB9-A15D-F84334CE9938}" type="pres">
      <dgm:prSet presAssocID="{AB250563-8AD6-4C26-85DD-3AAE44EE9668}" presName="gear3tx" presStyleLbl="node1" presStyleIdx="2" presStyleCnt="3">
        <dgm:presLayoutVars>
          <dgm:chMax val="1"/>
          <dgm:bulletEnabled val="1"/>
        </dgm:presLayoutVars>
      </dgm:prSet>
      <dgm:spPr/>
      <dgm:t>
        <a:bodyPr/>
        <a:lstStyle/>
        <a:p>
          <a:endParaRPr lang="en-US"/>
        </a:p>
      </dgm:t>
    </dgm:pt>
    <dgm:pt modelId="{C9120FCF-4908-40AD-B782-ECC3DD3C6EFE}" type="pres">
      <dgm:prSet presAssocID="{AB250563-8AD6-4C26-85DD-3AAE44EE9668}" presName="gear3srcNode" presStyleLbl="node1" presStyleIdx="2" presStyleCnt="3"/>
      <dgm:spPr/>
      <dgm:t>
        <a:bodyPr/>
        <a:lstStyle/>
        <a:p>
          <a:endParaRPr lang="en-US"/>
        </a:p>
      </dgm:t>
    </dgm:pt>
    <dgm:pt modelId="{A377D33A-F578-4119-8EA1-6060677C6653}" type="pres">
      <dgm:prSet presAssocID="{AB250563-8AD6-4C26-85DD-3AAE44EE9668}" presName="gear3dstNode" presStyleLbl="node1" presStyleIdx="2" presStyleCnt="3"/>
      <dgm:spPr/>
      <dgm:t>
        <a:bodyPr/>
        <a:lstStyle/>
        <a:p>
          <a:endParaRPr lang="en-US"/>
        </a:p>
      </dgm:t>
    </dgm:pt>
    <dgm:pt modelId="{9E90F593-217C-49A2-A49E-D19075CCCFB7}" type="pres">
      <dgm:prSet presAssocID="{299C7145-7777-4205-843A-E1FE08E5307A}" presName="connector1" presStyleLbl="sibTrans2D1" presStyleIdx="0" presStyleCnt="3"/>
      <dgm:spPr/>
      <dgm:t>
        <a:bodyPr/>
        <a:lstStyle/>
        <a:p>
          <a:endParaRPr lang="en-US"/>
        </a:p>
      </dgm:t>
    </dgm:pt>
    <dgm:pt modelId="{1CFE3FCB-9A8A-4C97-BE6D-EF29F46EDD25}" type="pres">
      <dgm:prSet presAssocID="{0531585E-CEBE-41B8-B3FF-4709D4A8A600}" presName="connector2" presStyleLbl="sibTrans2D1" presStyleIdx="1" presStyleCnt="3"/>
      <dgm:spPr/>
      <dgm:t>
        <a:bodyPr/>
        <a:lstStyle/>
        <a:p>
          <a:endParaRPr lang="en-US"/>
        </a:p>
      </dgm:t>
    </dgm:pt>
    <dgm:pt modelId="{78F1FF08-C20D-49B0-B75F-07D108D0A83C}" type="pres">
      <dgm:prSet presAssocID="{4CACBA08-CE71-4AA1-897E-742989903C60}" presName="connector3" presStyleLbl="sibTrans2D1" presStyleIdx="2" presStyleCnt="3"/>
      <dgm:spPr/>
      <dgm:t>
        <a:bodyPr/>
        <a:lstStyle/>
        <a:p>
          <a:endParaRPr lang="en-US"/>
        </a:p>
      </dgm:t>
    </dgm:pt>
  </dgm:ptLst>
  <dgm:cxnLst>
    <dgm:cxn modelId="{AA291191-A861-4930-B3CE-52474FE714A0}" srcId="{28CDD406-BBC9-41DF-B545-264B5E5498E6}" destId="{AB250563-8AD6-4C26-85DD-3AAE44EE9668}" srcOrd="2" destOrd="0" parTransId="{5C1E5509-16DD-4F3F-A834-0F66DCA91F81}" sibTransId="{4CACBA08-CE71-4AA1-897E-742989903C60}"/>
    <dgm:cxn modelId="{F8182F86-1627-4D39-96F3-75DE3ABB7292}" type="presOf" srcId="{08C9E0A0-152E-4A32-9D22-D5C5F728CB6B}" destId="{176A518A-F69D-4996-9A2C-68DB036C749D}" srcOrd="0" destOrd="0" presId="urn:microsoft.com/office/officeart/2005/8/layout/gear1"/>
    <dgm:cxn modelId="{6F138437-B12E-45EC-AB0C-EE4BEC2B1A68}" type="presOf" srcId="{28CDD406-BBC9-41DF-B545-264B5E5498E6}" destId="{3E3C3B26-C72A-43C7-803F-E2A4950DC1FC}" srcOrd="0" destOrd="0" presId="urn:microsoft.com/office/officeart/2005/8/layout/gear1"/>
    <dgm:cxn modelId="{5CF2ADCE-9B59-405A-852C-F13BFC1AF804}" type="presOf" srcId="{0218F697-4CBE-4C0C-AF58-C286B54C9059}" destId="{6D3374D2-C99A-4581-A802-C87DD13E12BB}" srcOrd="0" destOrd="0" presId="urn:microsoft.com/office/officeart/2005/8/layout/gear1"/>
    <dgm:cxn modelId="{8E09F491-5533-4A63-B7BE-01257666CFC5}" type="presOf" srcId="{4CACBA08-CE71-4AA1-897E-742989903C60}" destId="{78F1FF08-C20D-49B0-B75F-07D108D0A83C}" srcOrd="0" destOrd="0" presId="urn:microsoft.com/office/officeart/2005/8/layout/gear1"/>
    <dgm:cxn modelId="{B9AD9550-3910-4A18-9390-115C14BC7985}" type="presOf" srcId="{AB250563-8AD6-4C26-85DD-3AAE44EE9668}" destId="{C9120FCF-4908-40AD-B782-ECC3DD3C6EFE}" srcOrd="2" destOrd="0" presId="urn:microsoft.com/office/officeart/2005/8/layout/gear1"/>
    <dgm:cxn modelId="{906F09DB-0A46-4415-BF1B-2D1617A51094}" srcId="{28CDD406-BBC9-41DF-B545-264B5E5498E6}" destId="{0218F697-4CBE-4C0C-AF58-C286B54C9059}" srcOrd="0" destOrd="0" parTransId="{BD60233B-3BC9-48ED-A37B-867C1C2360C2}" sibTransId="{299C7145-7777-4205-843A-E1FE08E5307A}"/>
    <dgm:cxn modelId="{F7A7953A-3275-4DC1-953D-4F4613D7EA97}" srcId="{28CDD406-BBC9-41DF-B545-264B5E5498E6}" destId="{08C9E0A0-152E-4A32-9D22-D5C5F728CB6B}" srcOrd="1" destOrd="0" parTransId="{D7641B3A-049C-4C98-A16C-18BFA1BB43B3}" sibTransId="{0531585E-CEBE-41B8-B3FF-4709D4A8A600}"/>
    <dgm:cxn modelId="{3ABC2B74-8196-4916-BD7A-60DC75ADBBA3}" type="presOf" srcId="{AB250563-8AD6-4C26-85DD-3AAE44EE9668}" destId="{A377D33A-F578-4119-8EA1-6060677C6653}" srcOrd="3" destOrd="0" presId="urn:microsoft.com/office/officeart/2005/8/layout/gear1"/>
    <dgm:cxn modelId="{BEF9D24E-49A0-432D-9F82-6A61ADBA129C}" type="presOf" srcId="{AB250563-8AD6-4C26-85DD-3AAE44EE9668}" destId="{211B5417-98E0-47A9-B06D-B14C08C8830D}" srcOrd="0" destOrd="0" presId="urn:microsoft.com/office/officeart/2005/8/layout/gear1"/>
    <dgm:cxn modelId="{6D937FBE-458B-472F-97BC-78D6EF133C88}" type="presOf" srcId="{0218F697-4CBE-4C0C-AF58-C286B54C9059}" destId="{0F6D8C90-16C7-42D6-9F9D-BF026488E359}" srcOrd="1" destOrd="0" presId="urn:microsoft.com/office/officeart/2005/8/layout/gear1"/>
    <dgm:cxn modelId="{37DF1A00-B778-4A6F-BD8D-414FEB53DD00}" type="presOf" srcId="{0531585E-CEBE-41B8-B3FF-4709D4A8A600}" destId="{1CFE3FCB-9A8A-4C97-BE6D-EF29F46EDD25}" srcOrd="0" destOrd="0" presId="urn:microsoft.com/office/officeart/2005/8/layout/gear1"/>
    <dgm:cxn modelId="{E5251C35-201B-429D-A2D3-0A34C49ED475}" type="presOf" srcId="{0218F697-4CBE-4C0C-AF58-C286B54C9059}" destId="{E6A9C372-B334-4B3C-AA83-DF4E47E9249C}" srcOrd="2" destOrd="0" presId="urn:microsoft.com/office/officeart/2005/8/layout/gear1"/>
    <dgm:cxn modelId="{07E8DE52-F1F2-4866-AA69-7C3E795D05BC}" type="presOf" srcId="{AB250563-8AD6-4C26-85DD-3AAE44EE9668}" destId="{1D72DCD1-6D11-4AB9-A15D-F84334CE9938}" srcOrd="1" destOrd="0" presId="urn:microsoft.com/office/officeart/2005/8/layout/gear1"/>
    <dgm:cxn modelId="{E9CE997F-0BE6-4EF7-80B8-14A21229E351}" type="presOf" srcId="{299C7145-7777-4205-843A-E1FE08E5307A}" destId="{9E90F593-217C-49A2-A49E-D19075CCCFB7}" srcOrd="0" destOrd="0" presId="urn:microsoft.com/office/officeart/2005/8/layout/gear1"/>
    <dgm:cxn modelId="{D6B30B01-0E34-4ECE-90F5-88F01B67733E}" type="presOf" srcId="{08C9E0A0-152E-4A32-9D22-D5C5F728CB6B}" destId="{58B3DCBC-B637-4B29-85A6-2C48BC4AF47C}" srcOrd="1" destOrd="0" presId="urn:microsoft.com/office/officeart/2005/8/layout/gear1"/>
    <dgm:cxn modelId="{F277AA21-7C19-4884-9177-02050099E328}" type="presOf" srcId="{08C9E0A0-152E-4A32-9D22-D5C5F728CB6B}" destId="{C583A7DA-50CE-4044-9423-AB553E59E267}" srcOrd="2" destOrd="0" presId="urn:microsoft.com/office/officeart/2005/8/layout/gear1"/>
    <dgm:cxn modelId="{C00E332B-A2CE-4C92-988D-E657F08E324F}" type="presParOf" srcId="{3E3C3B26-C72A-43C7-803F-E2A4950DC1FC}" destId="{6D3374D2-C99A-4581-A802-C87DD13E12BB}" srcOrd="0" destOrd="0" presId="urn:microsoft.com/office/officeart/2005/8/layout/gear1"/>
    <dgm:cxn modelId="{B9484E78-AF7D-48D0-B428-2FB30070C6EF}" type="presParOf" srcId="{3E3C3B26-C72A-43C7-803F-E2A4950DC1FC}" destId="{0F6D8C90-16C7-42D6-9F9D-BF026488E359}" srcOrd="1" destOrd="0" presId="urn:microsoft.com/office/officeart/2005/8/layout/gear1"/>
    <dgm:cxn modelId="{908558FB-2236-4C7A-9FB8-5DFB16F5DC9A}" type="presParOf" srcId="{3E3C3B26-C72A-43C7-803F-E2A4950DC1FC}" destId="{E6A9C372-B334-4B3C-AA83-DF4E47E9249C}" srcOrd="2" destOrd="0" presId="urn:microsoft.com/office/officeart/2005/8/layout/gear1"/>
    <dgm:cxn modelId="{2DDEDE8D-32BD-47FA-9AA4-8AADDF83B80C}" type="presParOf" srcId="{3E3C3B26-C72A-43C7-803F-E2A4950DC1FC}" destId="{176A518A-F69D-4996-9A2C-68DB036C749D}" srcOrd="3" destOrd="0" presId="urn:microsoft.com/office/officeart/2005/8/layout/gear1"/>
    <dgm:cxn modelId="{1B74226B-950B-4FF3-85A4-A5EFC3833F2C}" type="presParOf" srcId="{3E3C3B26-C72A-43C7-803F-E2A4950DC1FC}" destId="{58B3DCBC-B637-4B29-85A6-2C48BC4AF47C}" srcOrd="4" destOrd="0" presId="urn:microsoft.com/office/officeart/2005/8/layout/gear1"/>
    <dgm:cxn modelId="{8D6CF3B6-34EC-439F-A229-74BA0FFF023D}" type="presParOf" srcId="{3E3C3B26-C72A-43C7-803F-E2A4950DC1FC}" destId="{C583A7DA-50CE-4044-9423-AB553E59E267}" srcOrd="5" destOrd="0" presId="urn:microsoft.com/office/officeart/2005/8/layout/gear1"/>
    <dgm:cxn modelId="{0ED83E24-6ABC-424C-9994-E3B6A6136D1B}" type="presParOf" srcId="{3E3C3B26-C72A-43C7-803F-E2A4950DC1FC}" destId="{211B5417-98E0-47A9-B06D-B14C08C8830D}" srcOrd="6" destOrd="0" presId="urn:microsoft.com/office/officeart/2005/8/layout/gear1"/>
    <dgm:cxn modelId="{92F1E600-EBF8-4B22-B904-E3EC47292ED2}" type="presParOf" srcId="{3E3C3B26-C72A-43C7-803F-E2A4950DC1FC}" destId="{1D72DCD1-6D11-4AB9-A15D-F84334CE9938}" srcOrd="7" destOrd="0" presId="urn:microsoft.com/office/officeart/2005/8/layout/gear1"/>
    <dgm:cxn modelId="{26116558-6C4D-433F-B17E-A63B30234B51}" type="presParOf" srcId="{3E3C3B26-C72A-43C7-803F-E2A4950DC1FC}" destId="{C9120FCF-4908-40AD-B782-ECC3DD3C6EFE}" srcOrd="8" destOrd="0" presId="urn:microsoft.com/office/officeart/2005/8/layout/gear1"/>
    <dgm:cxn modelId="{BE8CEB26-1F61-41DB-A978-C420F8628F2B}" type="presParOf" srcId="{3E3C3B26-C72A-43C7-803F-E2A4950DC1FC}" destId="{A377D33A-F578-4119-8EA1-6060677C6653}" srcOrd="9" destOrd="0" presId="urn:microsoft.com/office/officeart/2005/8/layout/gear1"/>
    <dgm:cxn modelId="{4EB26F73-D26A-458A-8E12-CF47D41D9294}" type="presParOf" srcId="{3E3C3B26-C72A-43C7-803F-E2A4950DC1FC}" destId="{9E90F593-217C-49A2-A49E-D19075CCCFB7}" srcOrd="10" destOrd="0" presId="urn:microsoft.com/office/officeart/2005/8/layout/gear1"/>
    <dgm:cxn modelId="{8AE745FC-A2E1-4395-8C18-65F718364188}" type="presParOf" srcId="{3E3C3B26-C72A-43C7-803F-E2A4950DC1FC}" destId="{1CFE3FCB-9A8A-4C97-BE6D-EF29F46EDD25}" srcOrd="11" destOrd="0" presId="urn:microsoft.com/office/officeart/2005/8/layout/gear1"/>
    <dgm:cxn modelId="{AD7CCA87-0619-40D5-8C8F-F35B592D25EE}" type="presParOf" srcId="{3E3C3B26-C72A-43C7-803F-E2A4950DC1FC}" destId="{78F1FF08-C20D-49B0-B75F-07D108D0A83C}" srcOrd="12" destOrd="0" presId="urn:microsoft.com/office/officeart/2005/8/layout/gear1"/>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CDD406-BBC9-41DF-B545-264B5E5498E6}" type="doc">
      <dgm:prSet loTypeId="urn:microsoft.com/office/officeart/2005/8/layout/gear1" loCatId="process" qsTypeId="urn:microsoft.com/office/officeart/2005/8/quickstyle/simple3" qsCatId="simple" csTypeId="urn:microsoft.com/office/officeart/2005/8/colors/accent0_2" csCatId="mainScheme" phldr="0"/>
      <dgm:spPr/>
    </dgm:pt>
    <dgm:pt modelId="{0218F697-4CBE-4C0C-AF58-C286B54C9059}">
      <dgm:prSet phldrT="[Text]" phldr="1"/>
      <dgm:spPr/>
      <dgm:t>
        <a:bodyPr/>
        <a:lstStyle/>
        <a:p>
          <a:endParaRPr lang="en-US" dirty="0"/>
        </a:p>
      </dgm:t>
    </dgm:pt>
    <dgm:pt modelId="{BD60233B-3BC9-48ED-A37B-867C1C2360C2}" type="parTrans" cxnId="{906F09DB-0A46-4415-BF1B-2D1617A51094}">
      <dgm:prSet/>
      <dgm:spPr/>
      <dgm:t>
        <a:bodyPr/>
        <a:lstStyle/>
        <a:p>
          <a:endParaRPr lang="en-US"/>
        </a:p>
      </dgm:t>
    </dgm:pt>
    <dgm:pt modelId="{299C7145-7777-4205-843A-E1FE08E5307A}" type="sibTrans" cxnId="{906F09DB-0A46-4415-BF1B-2D1617A51094}">
      <dgm:prSet/>
      <dgm:spPr/>
      <dgm:t>
        <a:bodyPr/>
        <a:lstStyle/>
        <a:p>
          <a:endParaRPr lang="en-US"/>
        </a:p>
      </dgm:t>
    </dgm:pt>
    <dgm:pt modelId="{08C9E0A0-152E-4A32-9D22-D5C5F728CB6B}">
      <dgm:prSet phldrT="[Text]" phldr="1"/>
      <dgm:spPr/>
      <dgm:t>
        <a:bodyPr/>
        <a:lstStyle/>
        <a:p>
          <a:endParaRPr lang="en-US" dirty="0"/>
        </a:p>
      </dgm:t>
    </dgm:pt>
    <dgm:pt modelId="{D7641B3A-049C-4C98-A16C-18BFA1BB43B3}" type="parTrans" cxnId="{F7A7953A-3275-4DC1-953D-4F4613D7EA97}">
      <dgm:prSet/>
      <dgm:spPr/>
      <dgm:t>
        <a:bodyPr/>
        <a:lstStyle/>
        <a:p>
          <a:endParaRPr lang="en-US"/>
        </a:p>
      </dgm:t>
    </dgm:pt>
    <dgm:pt modelId="{0531585E-CEBE-41B8-B3FF-4709D4A8A600}" type="sibTrans" cxnId="{F7A7953A-3275-4DC1-953D-4F4613D7EA97}">
      <dgm:prSet/>
      <dgm:spPr/>
      <dgm:t>
        <a:bodyPr/>
        <a:lstStyle/>
        <a:p>
          <a:endParaRPr lang="en-US"/>
        </a:p>
      </dgm:t>
    </dgm:pt>
    <dgm:pt modelId="{AB250563-8AD6-4C26-85DD-3AAE44EE9668}">
      <dgm:prSet phldrT="[Text]" phldr="1"/>
      <dgm:spPr/>
      <dgm:t>
        <a:bodyPr/>
        <a:lstStyle/>
        <a:p>
          <a:endParaRPr lang="en-US" dirty="0"/>
        </a:p>
      </dgm:t>
    </dgm:pt>
    <dgm:pt modelId="{5C1E5509-16DD-4F3F-A834-0F66DCA91F81}" type="parTrans" cxnId="{AA291191-A861-4930-B3CE-52474FE714A0}">
      <dgm:prSet/>
      <dgm:spPr/>
      <dgm:t>
        <a:bodyPr/>
        <a:lstStyle/>
        <a:p>
          <a:endParaRPr lang="en-US"/>
        </a:p>
      </dgm:t>
    </dgm:pt>
    <dgm:pt modelId="{4CACBA08-CE71-4AA1-897E-742989903C60}" type="sibTrans" cxnId="{AA291191-A861-4930-B3CE-52474FE714A0}">
      <dgm:prSet/>
      <dgm:spPr/>
      <dgm:t>
        <a:bodyPr/>
        <a:lstStyle/>
        <a:p>
          <a:endParaRPr lang="en-US"/>
        </a:p>
      </dgm:t>
    </dgm:pt>
    <dgm:pt modelId="{3E3C3B26-C72A-43C7-803F-E2A4950DC1FC}" type="pres">
      <dgm:prSet presAssocID="{28CDD406-BBC9-41DF-B545-264B5E5498E6}" presName="composite" presStyleCnt="0">
        <dgm:presLayoutVars>
          <dgm:chMax val="3"/>
          <dgm:animLvl val="lvl"/>
          <dgm:resizeHandles val="exact"/>
        </dgm:presLayoutVars>
      </dgm:prSet>
      <dgm:spPr/>
    </dgm:pt>
    <dgm:pt modelId="{6D3374D2-C99A-4581-A802-C87DD13E12BB}" type="pres">
      <dgm:prSet presAssocID="{0218F697-4CBE-4C0C-AF58-C286B54C9059}" presName="gear1" presStyleLbl="node1" presStyleIdx="0" presStyleCnt="3" custLinFactNeighborY="12442">
        <dgm:presLayoutVars>
          <dgm:chMax val="1"/>
          <dgm:bulletEnabled val="1"/>
        </dgm:presLayoutVars>
      </dgm:prSet>
      <dgm:spPr/>
      <dgm:t>
        <a:bodyPr/>
        <a:lstStyle/>
        <a:p>
          <a:endParaRPr lang="en-US"/>
        </a:p>
      </dgm:t>
    </dgm:pt>
    <dgm:pt modelId="{0F6D8C90-16C7-42D6-9F9D-BF026488E359}" type="pres">
      <dgm:prSet presAssocID="{0218F697-4CBE-4C0C-AF58-C286B54C9059}" presName="gear1srcNode" presStyleLbl="node1" presStyleIdx="0" presStyleCnt="3"/>
      <dgm:spPr/>
      <dgm:t>
        <a:bodyPr/>
        <a:lstStyle/>
        <a:p>
          <a:endParaRPr lang="en-US"/>
        </a:p>
      </dgm:t>
    </dgm:pt>
    <dgm:pt modelId="{E6A9C372-B334-4B3C-AA83-DF4E47E9249C}" type="pres">
      <dgm:prSet presAssocID="{0218F697-4CBE-4C0C-AF58-C286B54C9059}" presName="gear1dstNode" presStyleLbl="node1" presStyleIdx="0" presStyleCnt="3"/>
      <dgm:spPr/>
      <dgm:t>
        <a:bodyPr/>
        <a:lstStyle/>
        <a:p>
          <a:endParaRPr lang="en-US"/>
        </a:p>
      </dgm:t>
    </dgm:pt>
    <dgm:pt modelId="{176A518A-F69D-4996-9A2C-68DB036C749D}" type="pres">
      <dgm:prSet presAssocID="{08C9E0A0-152E-4A32-9D22-D5C5F728CB6B}" presName="gear2" presStyleLbl="node1" presStyleIdx="1" presStyleCnt="3">
        <dgm:presLayoutVars>
          <dgm:chMax val="1"/>
          <dgm:bulletEnabled val="1"/>
        </dgm:presLayoutVars>
      </dgm:prSet>
      <dgm:spPr/>
      <dgm:t>
        <a:bodyPr/>
        <a:lstStyle/>
        <a:p>
          <a:endParaRPr lang="en-US"/>
        </a:p>
      </dgm:t>
    </dgm:pt>
    <dgm:pt modelId="{58B3DCBC-B637-4B29-85A6-2C48BC4AF47C}" type="pres">
      <dgm:prSet presAssocID="{08C9E0A0-152E-4A32-9D22-D5C5F728CB6B}" presName="gear2srcNode" presStyleLbl="node1" presStyleIdx="1" presStyleCnt="3"/>
      <dgm:spPr/>
      <dgm:t>
        <a:bodyPr/>
        <a:lstStyle/>
        <a:p>
          <a:endParaRPr lang="en-US"/>
        </a:p>
      </dgm:t>
    </dgm:pt>
    <dgm:pt modelId="{C583A7DA-50CE-4044-9423-AB553E59E267}" type="pres">
      <dgm:prSet presAssocID="{08C9E0A0-152E-4A32-9D22-D5C5F728CB6B}" presName="gear2dstNode" presStyleLbl="node1" presStyleIdx="1" presStyleCnt="3"/>
      <dgm:spPr/>
      <dgm:t>
        <a:bodyPr/>
        <a:lstStyle/>
        <a:p>
          <a:endParaRPr lang="en-US"/>
        </a:p>
      </dgm:t>
    </dgm:pt>
    <dgm:pt modelId="{211B5417-98E0-47A9-B06D-B14C08C8830D}" type="pres">
      <dgm:prSet presAssocID="{AB250563-8AD6-4C26-85DD-3AAE44EE9668}" presName="gear3" presStyleLbl="node1" presStyleIdx="2" presStyleCnt="3"/>
      <dgm:spPr/>
      <dgm:t>
        <a:bodyPr/>
        <a:lstStyle/>
        <a:p>
          <a:endParaRPr lang="en-US"/>
        </a:p>
      </dgm:t>
    </dgm:pt>
    <dgm:pt modelId="{1D72DCD1-6D11-4AB9-A15D-F84334CE9938}" type="pres">
      <dgm:prSet presAssocID="{AB250563-8AD6-4C26-85DD-3AAE44EE9668}" presName="gear3tx" presStyleLbl="node1" presStyleIdx="2" presStyleCnt="3">
        <dgm:presLayoutVars>
          <dgm:chMax val="1"/>
          <dgm:bulletEnabled val="1"/>
        </dgm:presLayoutVars>
      </dgm:prSet>
      <dgm:spPr/>
      <dgm:t>
        <a:bodyPr/>
        <a:lstStyle/>
        <a:p>
          <a:endParaRPr lang="en-US"/>
        </a:p>
      </dgm:t>
    </dgm:pt>
    <dgm:pt modelId="{C9120FCF-4908-40AD-B782-ECC3DD3C6EFE}" type="pres">
      <dgm:prSet presAssocID="{AB250563-8AD6-4C26-85DD-3AAE44EE9668}" presName="gear3srcNode" presStyleLbl="node1" presStyleIdx="2" presStyleCnt="3"/>
      <dgm:spPr/>
      <dgm:t>
        <a:bodyPr/>
        <a:lstStyle/>
        <a:p>
          <a:endParaRPr lang="en-US"/>
        </a:p>
      </dgm:t>
    </dgm:pt>
    <dgm:pt modelId="{A377D33A-F578-4119-8EA1-6060677C6653}" type="pres">
      <dgm:prSet presAssocID="{AB250563-8AD6-4C26-85DD-3AAE44EE9668}" presName="gear3dstNode" presStyleLbl="node1" presStyleIdx="2" presStyleCnt="3"/>
      <dgm:spPr/>
      <dgm:t>
        <a:bodyPr/>
        <a:lstStyle/>
        <a:p>
          <a:endParaRPr lang="en-US"/>
        </a:p>
      </dgm:t>
    </dgm:pt>
    <dgm:pt modelId="{9E90F593-217C-49A2-A49E-D19075CCCFB7}" type="pres">
      <dgm:prSet presAssocID="{299C7145-7777-4205-843A-E1FE08E5307A}" presName="connector1" presStyleLbl="sibTrans2D1" presStyleIdx="0" presStyleCnt="3"/>
      <dgm:spPr/>
      <dgm:t>
        <a:bodyPr/>
        <a:lstStyle/>
        <a:p>
          <a:endParaRPr lang="en-US"/>
        </a:p>
      </dgm:t>
    </dgm:pt>
    <dgm:pt modelId="{1CFE3FCB-9A8A-4C97-BE6D-EF29F46EDD25}" type="pres">
      <dgm:prSet presAssocID="{0531585E-CEBE-41B8-B3FF-4709D4A8A600}" presName="connector2" presStyleLbl="sibTrans2D1" presStyleIdx="1" presStyleCnt="3"/>
      <dgm:spPr/>
      <dgm:t>
        <a:bodyPr/>
        <a:lstStyle/>
        <a:p>
          <a:endParaRPr lang="en-US"/>
        </a:p>
      </dgm:t>
    </dgm:pt>
    <dgm:pt modelId="{78F1FF08-C20D-49B0-B75F-07D108D0A83C}" type="pres">
      <dgm:prSet presAssocID="{4CACBA08-CE71-4AA1-897E-742989903C60}" presName="connector3" presStyleLbl="sibTrans2D1" presStyleIdx="2" presStyleCnt="3"/>
      <dgm:spPr/>
      <dgm:t>
        <a:bodyPr/>
        <a:lstStyle/>
        <a:p>
          <a:endParaRPr lang="en-US"/>
        </a:p>
      </dgm:t>
    </dgm:pt>
  </dgm:ptLst>
  <dgm:cxnLst>
    <dgm:cxn modelId="{AA291191-A861-4930-B3CE-52474FE714A0}" srcId="{28CDD406-BBC9-41DF-B545-264B5E5498E6}" destId="{AB250563-8AD6-4C26-85DD-3AAE44EE9668}" srcOrd="2" destOrd="0" parTransId="{5C1E5509-16DD-4F3F-A834-0F66DCA91F81}" sibTransId="{4CACBA08-CE71-4AA1-897E-742989903C60}"/>
    <dgm:cxn modelId="{ABAD3964-6545-4678-B475-2E10C9B4C9A0}" type="presOf" srcId="{28CDD406-BBC9-41DF-B545-264B5E5498E6}" destId="{3E3C3B26-C72A-43C7-803F-E2A4950DC1FC}" srcOrd="0" destOrd="0" presId="urn:microsoft.com/office/officeart/2005/8/layout/gear1"/>
    <dgm:cxn modelId="{79003696-6BA4-475D-88C2-4FEB6DDA9376}" type="presOf" srcId="{AB250563-8AD6-4C26-85DD-3AAE44EE9668}" destId="{1D72DCD1-6D11-4AB9-A15D-F84334CE9938}" srcOrd="1" destOrd="0" presId="urn:microsoft.com/office/officeart/2005/8/layout/gear1"/>
    <dgm:cxn modelId="{84601FA1-2A29-44A4-8F08-80AEED832DC5}" type="presOf" srcId="{299C7145-7777-4205-843A-E1FE08E5307A}" destId="{9E90F593-217C-49A2-A49E-D19075CCCFB7}" srcOrd="0" destOrd="0" presId="urn:microsoft.com/office/officeart/2005/8/layout/gear1"/>
    <dgm:cxn modelId="{70179435-CDAF-483E-B42D-1110489E6065}" type="presOf" srcId="{0531585E-CEBE-41B8-B3FF-4709D4A8A600}" destId="{1CFE3FCB-9A8A-4C97-BE6D-EF29F46EDD25}" srcOrd="0" destOrd="0" presId="urn:microsoft.com/office/officeart/2005/8/layout/gear1"/>
    <dgm:cxn modelId="{67479915-BDBD-4FED-B396-F49282D2D053}" type="presOf" srcId="{AB250563-8AD6-4C26-85DD-3AAE44EE9668}" destId="{C9120FCF-4908-40AD-B782-ECC3DD3C6EFE}" srcOrd="2" destOrd="0" presId="urn:microsoft.com/office/officeart/2005/8/layout/gear1"/>
    <dgm:cxn modelId="{5BEF02DE-1FEF-4E13-A6A5-ADBFBE81BECF}" type="presOf" srcId="{08C9E0A0-152E-4A32-9D22-D5C5F728CB6B}" destId="{C583A7DA-50CE-4044-9423-AB553E59E267}" srcOrd="2" destOrd="0" presId="urn:microsoft.com/office/officeart/2005/8/layout/gear1"/>
    <dgm:cxn modelId="{B4593319-FDDD-4BF1-A15C-B4125DC16247}" type="presOf" srcId="{08C9E0A0-152E-4A32-9D22-D5C5F728CB6B}" destId="{58B3DCBC-B637-4B29-85A6-2C48BC4AF47C}" srcOrd="1" destOrd="0" presId="urn:microsoft.com/office/officeart/2005/8/layout/gear1"/>
    <dgm:cxn modelId="{F7A7953A-3275-4DC1-953D-4F4613D7EA97}" srcId="{28CDD406-BBC9-41DF-B545-264B5E5498E6}" destId="{08C9E0A0-152E-4A32-9D22-D5C5F728CB6B}" srcOrd="1" destOrd="0" parTransId="{D7641B3A-049C-4C98-A16C-18BFA1BB43B3}" sibTransId="{0531585E-CEBE-41B8-B3FF-4709D4A8A600}"/>
    <dgm:cxn modelId="{906F09DB-0A46-4415-BF1B-2D1617A51094}" srcId="{28CDD406-BBC9-41DF-B545-264B5E5498E6}" destId="{0218F697-4CBE-4C0C-AF58-C286B54C9059}" srcOrd="0" destOrd="0" parTransId="{BD60233B-3BC9-48ED-A37B-867C1C2360C2}" sibTransId="{299C7145-7777-4205-843A-E1FE08E5307A}"/>
    <dgm:cxn modelId="{642B78DA-87D4-4113-8BF5-CDD026A11889}" type="presOf" srcId="{AB250563-8AD6-4C26-85DD-3AAE44EE9668}" destId="{A377D33A-F578-4119-8EA1-6060677C6653}" srcOrd="3" destOrd="0" presId="urn:microsoft.com/office/officeart/2005/8/layout/gear1"/>
    <dgm:cxn modelId="{E955A9CF-DC21-46DF-83E6-EA3FFF3E3CC7}" type="presOf" srcId="{0218F697-4CBE-4C0C-AF58-C286B54C9059}" destId="{E6A9C372-B334-4B3C-AA83-DF4E47E9249C}" srcOrd="2" destOrd="0" presId="urn:microsoft.com/office/officeart/2005/8/layout/gear1"/>
    <dgm:cxn modelId="{920A01CA-2487-4AC7-829C-AF5AB7ACD0EC}" type="presOf" srcId="{08C9E0A0-152E-4A32-9D22-D5C5F728CB6B}" destId="{176A518A-F69D-4996-9A2C-68DB036C749D}" srcOrd="0" destOrd="0" presId="urn:microsoft.com/office/officeart/2005/8/layout/gear1"/>
    <dgm:cxn modelId="{A78B9B18-05B7-4C93-9BF2-9D0FED4D2DCD}" type="presOf" srcId="{0218F697-4CBE-4C0C-AF58-C286B54C9059}" destId="{6D3374D2-C99A-4581-A802-C87DD13E12BB}" srcOrd="0" destOrd="0" presId="urn:microsoft.com/office/officeart/2005/8/layout/gear1"/>
    <dgm:cxn modelId="{5EF45CBA-E437-4418-87A8-545881D8A4E3}" type="presOf" srcId="{4CACBA08-CE71-4AA1-897E-742989903C60}" destId="{78F1FF08-C20D-49B0-B75F-07D108D0A83C}" srcOrd="0" destOrd="0" presId="urn:microsoft.com/office/officeart/2005/8/layout/gear1"/>
    <dgm:cxn modelId="{C138EE75-173C-4557-8DF8-197706611D97}" type="presOf" srcId="{AB250563-8AD6-4C26-85DD-3AAE44EE9668}" destId="{211B5417-98E0-47A9-B06D-B14C08C8830D}" srcOrd="0" destOrd="0" presId="urn:microsoft.com/office/officeart/2005/8/layout/gear1"/>
    <dgm:cxn modelId="{E0B97BAB-D2B0-48E3-8067-898388AD2733}" type="presOf" srcId="{0218F697-4CBE-4C0C-AF58-C286B54C9059}" destId="{0F6D8C90-16C7-42D6-9F9D-BF026488E359}" srcOrd="1" destOrd="0" presId="urn:microsoft.com/office/officeart/2005/8/layout/gear1"/>
    <dgm:cxn modelId="{74C7E073-739A-4229-82B0-128777C43078}" type="presParOf" srcId="{3E3C3B26-C72A-43C7-803F-E2A4950DC1FC}" destId="{6D3374D2-C99A-4581-A802-C87DD13E12BB}" srcOrd="0" destOrd="0" presId="urn:microsoft.com/office/officeart/2005/8/layout/gear1"/>
    <dgm:cxn modelId="{CD9B1F43-FB9E-4A78-8599-F1351913B424}" type="presParOf" srcId="{3E3C3B26-C72A-43C7-803F-E2A4950DC1FC}" destId="{0F6D8C90-16C7-42D6-9F9D-BF026488E359}" srcOrd="1" destOrd="0" presId="urn:microsoft.com/office/officeart/2005/8/layout/gear1"/>
    <dgm:cxn modelId="{B3DE7DEE-448E-40CA-A659-7C18F27A046D}" type="presParOf" srcId="{3E3C3B26-C72A-43C7-803F-E2A4950DC1FC}" destId="{E6A9C372-B334-4B3C-AA83-DF4E47E9249C}" srcOrd="2" destOrd="0" presId="urn:microsoft.com/office/officeart/2005/8/layout/gear1"/>
    <dgm:cxn modelId="{FCB6637F-0FA3-4C55-A6AD-89F2BFB68D14}" type="presParOf" srcId="{3E3C3B26-C72A-43C7-803F-E2A4950DC1FC}" destId="{176A518A-F69D-4996-9A2C-68DB036C749D}" srcOrd="3" destOrd="0" presId="urn:microsoft.com/office/officeart/2005/8/layout/gear1"/>
    <dgm:cxn modelId="{0B3F9C81-B54B-4CAC-B8EB-AF5F86044A1E}" type="presParOf" srcId="{3E3C3B26-C72A-43C7-803F-E2A4950DC1FC}" destId="{58B3DCBC-B637-4B29-85A6-2C48BC4AF47C}" srcOrd="4" destOrd="0" presId="urn:microsoft.com/office/officeart/2005/8/layout/gear1"/>
    <dgm:cxn modelId="{40FBC3EB-16D3-42A0-A293-5BAE60E7B8E5}" type="presParOf" srcId="{3E3C3B26-C72A-43C7-803F-E2A4950DC1FC}" destId="{C583A7DA-50CE-4044-9423-AB553E59E267}" srcOrd="5" destOrd="0" presId="urn:microsoft.com/office/officeart/2005/8/layout/gear1"/>
    <dgm:cxn modelId="{F79EBE35-F4AA-4B28-B979-C771130C7115}" type="presParOf" srcId="{3E3C3B26-C72A-43C7-803F-E2A4950DC1FC}" destId="{211B5417-98E0-47A9-B06D-B14C08C8830D}" srcOrd="6" destOrd="0" presId="urn:microsoft.com/office/officeart/2005/8/layout/gear1"/>
    <dgm:cxn modelId="{AF4CD2FC-3B9B-4F52-AD29-F045FA68566C}" type="presParOf" srcId="{3E3C3B26-C72A-43C7-803F-E2A4950DC1FC}" destId="{1D72DCD1-6D11-4AB9-A15D-F84334CE9938}" srcOrd="7" destOrd="0" presId="urn:microsoft.com/office/officeart/2005/8/layout/gear1"/>
    <dgm:cxn modelId="{3891F168-8934-463C-8680-6A0A0BBA920F}" type="presParOf" srcId="{3E3C3B26-C72A-43C7-803F-E2A4950DC1FC}" destId="{C9120FCF-4908-40AD-B782-ECC3DD3C6EFE}" srcOrd="8" destOrd="0" presId="urn:microsoft.com/office/officeart/2005/8/layout/gear1"/>
    <dgm:cxn modelId="{9BD24640-62BA-4F3F-8EDD-C35ECD774DC4}" type="presParOf" srcId="{3E3C3B26-C72A-43C7-803F-E2A4950DC1FC}" destId="{A377D33A-F578-4119-8EA1-6060677C6653}" srcOrd="9" destOrd="0" presId="urn:microsoft.com/office/officeart/2005/8/layout/gear1"/>
    <dgm:cxn modelId="{F4BF96F5-E9C6-45A7-B486-3C48C045C258}" type="presParOf" srcId="{3E3C3B26-C72A-43C7-803F-E2A4950DC1FC}" destId="{9E90F593-217C-49A2-A49E-D19075CCCFB7}" srcOrd="10" destOrd="0" presId="urn:microsoft.com/office/officeart/2005/8/layout/gear1"/>
    <dgm:cxn modelId="{4D180D36-E9CD-4C58-8DD9-E6842A670ABB}" type="presParOf" srcId="{3E3C3B26-C72A-43C7-803F-E2A4950DC1FC}" destId="{1CFE3FCB-9A8A-4C97-BE6D-EF29F46EDD25}" srcOrd="11" destOrd="0" presId="urn:microsoft.com/office/officeart/2005/8/layout/gear1"/>
    <dgm:cxn modelId="{D5CD0DB7-CEEA-4657-AC53-9FB45A0AF03B}" type="presParOf" srcId="{3E3C3B26-C72A-43C7-803F-E2A4950DC1FC}" destId="{78F1FF08-C20D-49B0-B75F-07D108D0A83C}" srcOrd="12" destOrd="0" presId="urn:microsoft.com/office/officeart/2005/8/layout/gear1"/>
  </dgm:cxnLst>
  <dgm:bg/>
  <dgm:whole/>
  <dgm:extLst>
    <a:ext uri="http://schemas.microsoft.com/office/drawing/2008/diagram">
      <dsp:dataModelExt xmlns:dsp="http://schemas.microsoft.com/office/drawing/2008/diagram" xmlns="" relId="rId2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3374D2-C99A-4581-A802-C87DD13E12BB}">
      <dsp:nvSpPr>
        <dsp:cNvPr id="0" name=""/>
        <dsp:cNvSpPr/>
      </dsp:nvSpPr>
      <dsp:spPr>
        <a:xfrm>
          <a:off x="401449" y="353351"/>
          <a:ext cx="431874" cy="431874"/>
        </a:xfrm>
        <a:prstGeom prst="gear9">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endParaRPr lang="en-US" sz="700" kern="1200" dirty="0"/>
        </a:p>
      </dsp:txBody>
      <dsp:txXfrm>
        <a:off x="401449" y="353351"/>
        <a:ext cx="431874" cy="431874"/>
      </dsp:txXfrm>
    </dsp:sp>
    <dsp:sp modelId="{176A518A-F69D-4996-9A2C-68DB036C749D}">
      <dsp:nvSpPr>
        <dsp:cNvPr id="0" name=""/>
        <dsp:cNvSpPr/>
      </dsp:nvSpPr>
      <dsp:spPr>
        <a:xfrm>
          <a:off x="150177" y="251272"/>
          <a:ext cx="314090" cy="314090"/>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150177" y="251272"/>
        <a:ext cx="314090" cy="314090"/>
      </dsp:txXfrm>
    </dsp:sp>
    <dsp:sp modelId="{211B5417-98E0-47A9-B06D-B14C08C8830D}">
      <dsp:nvSpPr>
        <dsp:cNvPr id="0" name=""/>
        <dsp:cNvSpPr/>
      </dsp:nvSpPr>
      <dsp:spPr>
        <a:xfrm rot="20700000">
          <a:off x="326100" y="34581"/>
          <a:ext cx="307744" cy="307744"/>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93597" y="102079"/>
        <a:ext cx="172749" cy="172749"/>
      </dsp:txXfrm>
    </dsp:sp>
    <dsp:sp modelId="{9E90F593-217C-49A2-A49E-D19075CCCFB7}">
      <dsp:nvSpPr>
        <dsp:cNvPr id="0" name=""/>
        <dsp:cNvSpPr/>
      </dsp:nvSpPr>
      <dsp:spPr>
        <a:xfrm>
          <a:off x="340110" y="301822"/>
          <a:ext cx="552799" cy="552799"/>
        </a:xfrm>
        <a:prstGeom prst="circularArrow">
          <a:avLst>
            <a:gd name="adj1" fmla="val 4688"/>
            <a:gd name="adj2" fmla="val 299029"/>
            <a:gd name="adj3" fmla="val 2250495"/>
            <a:gd name="adj4" fmla="val 16657508"/>
            <a:gd name="adj5" fmla="val 5469"/>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CFE3FCB-9A8A-4C97-BE6D-EF29F46EDD25}">
      <dsp:nvSpPr>
        <dsp:cNvPr id="0" name=""/>
        <dsp:cNvSpPr/>
      </dsp:nvSpPr>
      <dsp:spPr>
        <a:xfrm>
          <a:off x="94552" y="196406"/>
          <a:ext cx="401643" cy="401643"/>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8F1FF08-C20D-49B0-B75F-07D108D0A83C}">
      <dsp:nvSpPr>
        <dsp:cNvPr id="0" name=""/>
        <dsp:cNvSpPr/>
      </dsp:nvSpPr>
      <dsp:spPr>
        <a:xfrm>
          <a:off x="254915" y="-18195"/>
          <a:ext cx="433052" cy="433052"/>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3374D2-C99A-4581-A802-C87DD13E12BB}">
      <dsp:nvSpPr>
        <dsp:cNvPr id="0" name=""/>
        <dsp:cNvSpPr/>
      </dsp:nvSpPr>
      <dsp:spPr>
        <a:xfrm>
          <a:off x="401449" y="353351"/>
          <a:ext cx="431874" cy="431874"/>
        </a:xfrm>
        <a:prstGeom prst="gear9">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endParaRPr lang="en-US" sz="700" kern="1200" dirty="0"/>
        </a:p>
      </dsp:txBody>
      <dsp:txXfrm>
        <a:off x="401449" y="353351"/>
        <a:ext cx="431874" cy="431874"/>
      </dsp:txXfrm>
    </dsp:sp>
    <dsp:sp modelId="{176A518A-F69D-4996-9A2C-68DB036C749D}">
      <dsp:nvSpPr>
        <dsp:cNvPr id="0" name=""/>
        <dsp:cNvSpPr/>
      </dsp:nvSpPr>
      <dsp:spPr>
        <a:xfrm>
          <a:off x="150177" y="251272"/>
          <a:ext cx="314090" cy="314090"/>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150177" y="251272"/>
        <a:ext cx="314090" cy="314090"/>
      </dsp:txXfrm>
    </dsp:sp>
    <dsp:sp modelId="{211B5417-98E0-47A9-B06D-B14C08C8830D}">
      <dsp:nvSpPr>
        <dsp:cNvPr id="0" name=""/>
        <dsp:cNvSpPr/>
      </dsp:nvSpPr>
      <dsp:spPr>
        <a:xfrm rot="20700000">
          <a:off x="326100" y="34581"/>
          <a:ext cx="307744" cy="307744"/>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93597" y="102079"/>
        <a:ext cx="172749" cy="172749"/>
      </dsp:txXfrm>
    </dsp:sp>
    <dsp:sp modelId="{9E90F593-217C-49A2-A49E-D19075CCCFB7}">
      <dsp:nvSpPr>
        <dsp:cNvPr id="0" name=""/>
        <dsp:cNvSpPr/>
      </dsp:nvSpPr>
      <dsp:spPr>
        <a:xfrm>
          <a:off x="340110" y="301822"/>
          <a:ext cx="552799" cy="552799"/>
        </a:xfrm>
        <a:prstGeom prst="circularArrow">
          <a:avLst>
            <a:gd name="adj1" fmla="val 4688"/>
            <a:gd name="adj2" fmla="val 299029"/>
            <a:gd name="adj3" fmla="val 2250495"/>
            <a:gd name="adj4" fmla="val 16657508"/>
            <a:gd name="adj5" fmla="val 5469"/>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CFE3FCB-9A8A-4C97-BE6D-EF29F46EDD25}">
      <dsp:nvSpPr>
        <dsp:cNvPr id="0" name=""/>
        <dsp:cNvSpPr/>
      </dsp:nvSpPr>
      <dsp:spPr>
        <a:xfrm>
          <a:off x="94552" y="196406"/>
          <a:ext cx="401643" cy="401643"/>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8F1FF08-C20D-49B0-B75F-07D108D0A83C}">
      <dsp:nvSpPr>
        <dsp:cNvPr id="0" name=""/>
        <dsp:cNvSpPr/>
      </dsp:nvSpPr>
      <dsp:spPr>
        <a:xfrm>
          <a:off x="254915" y="-18195"/>
          <a:ext cx="433052" cy="433052"/>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3374D2-C99A-4581-A802-C87DD13E12BB}">
      <dsp:nvSpPr>
        <dsp:cNvPr id="0" name=""/>
        <dsp:cNvSpPr/>
      </dsp:nvSpPr>
      <dsp:spPr>
        <a:xfrm>
          <a:off x="401449" y="353351"/>
          <a:ext cx="431874" cy="431874"/>
        </a:xfrm>
        <a:prstGeom prst="gear9">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endParaRPr lang="en-US" sz="700" kern="1200" dirty="0"/>
        </a:p>
      </dsp:txBody>
      <dsp:txXfrm>
        <a:off x="401449" y="353351"/>
        <a:ext cx="431874" cy="431874"/>
      </dsp:txXfrm>
    </dsp:sp>
    <dsp:sp modelId="{176A518A-F69D-4996-9A2C-68DB036C749D}">
      <dsp:nvSpPr>
        <dsp:cNvPr id="0" name=""/>
        <dsp:cNvSpPr/>
      </dsp:nvSpPr>
      <dsp:spPr>
        <a:xfrm>
          <a:off x="150177" y="251272"/>
          <a:ext cx="314090" cy="314090"/>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150177" y="251272"/>
        <a:ext cx="314090" cy="314090"/>
      </dsp:txXfrm>
    </dsp:sp>
    <dsp:sp modelId="{211B5417-98E0-47A9-B06D-B14C08C8830D}">
      <dsp:nvSpPr>
        <dsp:cNvPr id="0" name=""/>
        <dsp:cNvSpPr/>
      </dsp:nvSpPr>
      <dsp:spPr>
        <a:xfrm rot="20700000">
          <a:off x="326100" y="34581"/>
          <a:ext cx="307744" cy="307744"/>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93597" y="102079"/>
        <a:ext cx="172749" cy="172749"/>
      </dsp:txXfrm>
    </dsp:sp>
    <dsp:sp modelId="{9E90F593-217C-49A2-A49E-D19075CCCFB7}">
      <dsp:nvSpPr>
        <dsp:cNvPr id="0" name=""/>
        <dsp:cNvSpPr/>
      </dsp:nvSpPr>
      <dsp:spPr>
        <a:xfrm>
          <a:off x="340110" y="301822"/>
          <a:ext cx="552799" cy="552799"/>
        </a:xfrm>
        <a:prstGeom prst="circularArrow">
          <a:avLst>
            <a:gd name="adj1" fmla="val 4688"/>
            <a:gd name="adj2" fmla="val 299029"/>
            <a:gd name="adj3" fmla="val 2250495"/>
            <a:gd name="adj4" fmla="val 16657508"/>
            <a:gd name="adj5" fmla="val 5469"/>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CFE3FCB-9A8A-4C97-BE6D-EF29F46EDD25}">
      <dsp:nvSpPr>
        <dsp:cNvPr id="0" name=""/>
        <dsp:cNvSpPr/>
      </dsp:nvSpPr>
      <dsp:spPr>
        <a:xfrm>
          <a:off x="94552" y="196406"/>
          <a:ext cx="401643" cy="401643"/>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8F1FF08-C20D-49B0-B75F-07D108D0A83C}">
      <dsp:nvSpPr>
        <dsp:cNvPr id="0" name=""/>
        <dsp:cNvSpPr/>
      </dsp:nvSpPr>
      <dsp:spPr>
        <a:xfrm>
          <a:off x="254915" y="-18195"/>
          <a:ext cx="433052" cy="433052"/>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3374D2-C99A-4581-A802-C87DD13E12BB}">
      <dsp:nvSpPr>
        <dsp:cNvPr id="0" name=""/>
        <dsp:cNvSpPr/>
      </dsp:nvSpPr>
      <dsp:spPr>
        <a:xfrm>
          <a:off x="401449" y="353351"/>
          <a:ext cx="431874" cy="431874"/>
        </a:xfrm>
        <a:prstGeom prst="gear9">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endParaRPr lang="en-US" sz="700" kern="1200" dirty="0"/>
        </a:p>
      </dsp:txBody>
      <dsp:txXfrm>
        <a:off x="401449" y="353351"/>
        <a:ext cx="431874" cy="431874"/>
      </dsp:txXfrm>
    </dsp:sp>
    <dsp:sp modelId="{176A518A-F69D-4996-9A2C-68DB036C749D}">
      <dsp:nvSpPr>
        <dsp:cNvPr id="0" name=""/>
        <dsp:cNvSpPr/>
      </dsp:nvSpPr>
      <dsp:spPr>
        <a:xfrm>
          <a:off x="150177" y="251272"/>
          <a:ext cx="314090" cy="314090"/>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150177" y="251272"/>
        <a:ext cx="314090" cy="314090"/>
      </dsp:txXfrm>
    </dsp:sp>
    <dsp:sp modelId="{211B5417-98E0-47A9-B06D-B14C08C8830D}">
      <dsp:nvSpPr>
        <dsp:cNvPr id="0" name=""/>
        <dsp:cNvSpPr/>
      </dsp:nvSpPr>
      <dsp:spPr>
        <a:xfrm rot="20700000">
          <a:off x="326100" y="34581"/>
          <a:ext cx="307744" cy="307744"/>
        </a:xfrm>
        <a:prstGeom prst="gear6">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endParaRPr lang="en-US" sz="500" kern="1200" dirty="0"/>
        </a:p>
      </dsp:txBody>
      <dsp:txXfrm>
        <a:off x="393597" y="102079"/>
        <a:ext cx="172749" cy="172749"/>
      </dsp:txXfrm>
    </dsp:sp>
    <dsp:sp modelId="{9E90F593-217C-49A2-A49E-D19075CCCFB7}">
      <dsp:nvSpPr>
        <dsp:cNvPr id="0" name=""/>
        <dsp:cNvSpPr/>
      </dsp:nvSpPr>
      <dsp:spPr>
        <a:xfrm>
          <a:off x="340110" y="301822"/>
          <a:ext cx="552799" cy="552799"/>
        </a:xfrm>
        <a:prstGeom prst="circularArrow">
          <a:avLst>
            <a:gd name="adj1" fmla="val 4688"/>
            <a:gd name="adj2" fmla="val 299029"/>
            <a:gd name="adj3" fmla="val 2250495"/>
            <a:gd name="adj4" fmla="val 16657508"/>
            <a:gd name="adj5" fmla="val 5469"/>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CFE3FCB-9A8A-4C97-BE6D-EF29F46EDD25}">
      <dsp:nvSpPr>
        <dsp:cNvPr id="0" name=""/>
        <dsp:cNvSpPr/>
      </dsp:nvSpPr>
      <dsp:spPr>
        <a:xfrm>
          <a:off x="94552" y="196406"/>
          <a:ext cx="401643" cy="401643"/>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8F1FF08-C20D-49B0-B75F-07D108D0A83C}">
      <dsp:nvSpPr>
        <dsp:cNvPr id="0" name=""/>
        <dsp:cNvSpPr/>
      </dsp:nvSpPr>
      <dsp:spPr>
        <a:xfrm>
          <a:off x="254915" y="-18195"/>
          <a:ext cx="433052" cy="433052"/>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3.wmf"/></Relationships>
</file>

<file path=ppt/drawings/drawing1.xml><?xml version="1.0" encoding="utf-8"?>
<c:userShapes xmlns:c="http://schemas.openxmlformats.org/drawingml/2006/chart">
  <cdr:relSizeAnchor xmlns:cdr="http://schemas.openxmlformats.org/drawingml/2006/chartDrawing">
    <cdr:from>
      <cdr:x>0.36735</cdr:x>
      <cdr:y>0.2439</cdr:y>
    </cdr:from>
    <cdr:to>
      <cdr:x>0.57143</cdr:x>
      <cdr:y>0.32192</cdr:y>
    </cdr:to>
    <cdr:sp macro="" textlink="">
      <cdr:nvSpPr>
        <cdr:cNvPr id="2" name="TextBox 1"/>
        <cdr:cNvSpPr txBox="1"/>
      </cdr:nvSpPr>
      <cdr:spPr>
        <a:xfrm xmlns:a="http://schemas.openxmlformats.org/drawingml/2006/main">
          <a:off x="1371600" y="762000"/>
          <a:ext cx="762000" cy="2437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smtClean="0">
              <a:solidFill>
                <a:schemeClr val="tx1"/>
              </a:solidFill>
            </a:rPr>
            <a:t>Hadoop</a:t>
          </a:r>
          <a:endParaRPr lang="en-US" sz="12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D83D6-BC8D-4DF2-B085-69437481D5ED}" type="datetimeFigureOut">
              <a:rPr lang="en-US" smtClean="0"/>
              <a:pPr/>
              <a:t>9/8/2010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E2EF6-2C29-45ED-84E7-564F5EB1109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CGL-</a:t>
            </a:r>
            <a:r>
              <a:rPr lang="en-US" sz="1200" dirty="0" err="1" smtClean="0"/>
              <a:t>MapReduce</a:t>
            </a:r>
            <a:r>
              <a:rPr lang="en-US" sz="1200" dirty="0" smtClean="0"/>
              <a:t> is an example of </a:t>
            </a:r>
            <a:r>
              <a:rPr lang="en-US" sz="1200" dirty="0" err="1" smtClean="0"/>
              <a:t>MapReduce</a:t>
            </a:r>
            <a:r>
              <a:rPr lang="en-US" sz="1200" dirty="0" smtClean="0"/>
              <a:t>++ -- supports </a:t>
            </a:r>
            <a:r>
              <a:rPr lang="en-US" sz="1200" dirty="0" err="1" smtClean="0"/>
              <a:t>MapReduce</a:t>
            </a:r>
            <a:r>
              <a:rPr lang="en-US" sz="1200" dirty="0" smtClean="0"/>
              <a:t> model with iteration (data stays in memory and communication via streams not files)</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4EC547-398A-4BEA-B97B-98F7CF26DFD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D0B5E0-7156-4862-863D-0FB174F91A90}"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D0B5E0-7156-4862-863D-0FB174F91A90}"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9AF14E-00CF-4109-8A6C-03858277468E}"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4EC547-398A-4BEA-B97B-98F7CF26DFDE}"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R="0" algn="l" rtl="0"/>
            <a:r>
              <a:rPr lang="en-US" sz="1200" baseline="0" dirty="0" smtClean="0">
                <a:latin typeface="Times New Roman"/>
              </a:rPr>
              <a:t>Instance Type	CPU Cores	Memory	Local Disk Space	Cost per hour	</a:t>
            </a:r>
            <a:endParaRPr lang="en-US" sz="1400" baseline="0" dirty="0" smtClean="0">
              <a:latin typeface="Times New Roman"/>
            </a:endParaRPr>
          </a:p>
          <a:p>
            <a:pPr marR="0" algn="l" rtl="0"/>
            <a:r>
              <a:rPr lang="en-US" sz="1200" baseline="0" dirty="0" smtClean="0">
                <a:latin typeface="Times New Roman"/>
              </a:rPr>
              <a:t>Small		1	1.7 GB	250 GB		0.12$	</a:t>
            </a:r>
            <a:endParaRPr lang="en-US" sz="1400" baseline="0" dirty="0" smtClean="0">
              <a:latin typeface="Times New Roman"/>
            </a:endParaRPr>
          </a:p>
          <a:p>
            <a:pPr marR="0" algn="l" rtl="0"/>
            <a:r>
              <a:rPr lang="nn-NO" sz="1200" baseline="0" dirty="0" smtClean="0">
                <a:latin typeface="Times New Roman"/>
              </a:rPr>
              <a:t>Medium		2	3.5 GB	500 GB		0.24$	</a:t>
            </a:r>
            <a:endParaRPr lang="nn-NO" sz="1400" baseline="0" dirty="0" smtClean="0">
              <a:latin typeface="Times New Roman"/>
            </a:endParaRPr>
          </a:p>
          <a:p>
            <a:pPr marR="0" algn="l" rtl="0"/>
            <a:r>
              <a:rPr lang="en-US" sz="1200" baseline="0" dirty="0" smtClean="0">
                <a:latin typeface="Times New Roman"/>
              </a:rPr>
              <a:t>Large		4	7 GB	1000 GB		0.48$	</a:t>
            </a:r>
            <a:endParaRPr lang="en-US" sz="1400" baseline="0" dirty="0" smtClean="0">
              <a:latin typeface="Times New Roman"/>
            </a:endParaRPr>
          </a:p>
          <a:p>
            <a:pPr marR="0" algn="l" rtl="0"/>
            <a:r>
              <a:rPr lang="en-US" sz="1200" baseline="0" dirty="0" smtClean="0">
                <a:latin typeface="Times New Roman"/>
              </a:rPr>
              <a:t>Extra Large		8	15 GB	2000 GB		0.96$	</a:t>
            </a:r>
            <a:endParaRPr lang="en-US" sz="1400" baseline="0" dirty="0" smtClean="0">
              <a:latin typeface="Times New Roman"/>
            </a:endParaRPr>
          </a:p>
          <a:p>
            <a:endParaRPr lang="en-US" dirty="0"/>
          </a:p>
        </p:txBody>
      </p:sp>
      <p:sp>
        <p:nvSpPr>
          <p:cNvPr id="4" name="Slide Number Placeholder 3"/>
          <p:cNvSpPr>
            <a:spLocks noGrp="1"/>
          </p:cNvSpPr>
          <p:nvPr>
            <p:ph type="sldNum" sz="quarter" idx="10"/>
          </p:nvPr>
        </p:nvSpPr>
        <p:spPr/>
        <p:txBody>
          <a:bodyPr/>
          <a:lstStyle/>
          <a:p>
            <a:fld id="{1F9AF14E-00CF-4109-8A6C-03858277468E}"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9AF14E-00CF-4109-8A6C-03858277468E}"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0188" indent="-230188">
              <a:lnSpc>
                <a:spcPct val="85000"/>
              </a:lnSpc>
              <a:spcBef>
                <a:spcPct val="15000"/>
              </a:spcBef>
              <a:buFont typeface="Wingdings" pitchFamily="2" charset="2"/>
              <a:buChar char="§"/>
            </a:pPr>
            <a:r>
              <a:rPr lang="en-US" dirty="0" smtClean="0"/>
              <a:t>Results</a:t>
            </a:r>
          </a:p>
          <a:p>
            <a:pPr lvl="1">
              <a:lnSpc>
                <a:spcPct val="85000"/>
              </a:lnSpc>
              <a:spcBef>
                <a:spcPct val="15000"/>
              </a:spcBef>
              <a:buFont typeface="Wingdings" pitchFamily="2" charset="2"/>
              <a:buChar char="§"/>
            </a:pPr>
            <a:r>
              <a:rPr lang="en-US" dirty="0" smtClean="0">
                <a:solidFill>
                  <a:srgbClr val="C00000"/>
                </a:solidFill>
              </a:rPr>
              <a:t>Microsoft CCR </a:t>
            </a:r>
            <a:r>
              <a:rPr lang="en-US" dirty="0" smtClean="0"/>
              <a:t>supports MPI, dynamic threading</a:t>
            </a:r>
          </a:p>
          <a:p>
            <a:pPr lvl="1">
              <a:lnSpc>
                <a:spcPct val="85000"/>
              </a:lnSpc>
              <a:spcBef>
                <a:spcPct val="15000"/>
              </a:spcBef>
              <a:buFont typeface="Wingdings" pitchFamily="2" charset="2"/>
              <a:buChar char="§"/>
            </a:pPr>
            <a:r>
              <a:rPr lang="en-US" dirty="0" smtClean="0">
                <a:solidFill>
                  <a:srgbClr val="C00000"/>
                </a:solidFill>
              </a:rPr>
              <a:t>Detailed performance measurements </a:t>
            </a:r>
            <a:r>
              <a:rPr lang="en-US" dirty="0" smtClean="0"/>
              <a:t>with </a:t>
            </a:r>
            <a:r>
              <a:rPr lang="en-US" dirty="0" smtClean="0">
                <a:solidFill>
                  <a:srgbClr val="ECD700"/>
                </a:solidFill>
              </a:rPr>
              <a:t> </a:t>
            </a:r>
            <a:r>
              <a:rPr lang="en-US" dirty="0" smtClean="0">
                <a:solidFill>
                  <a:srgbClr val="C00000"/>
                </a:solidFill>
              </a:rPr>
              <a:t>Speedups</a:t>
            </a:r>
            <a:r>
              <a:rPr lang="en-US" dirty="0" smtClean="0">
                <a:solidFill>
                  <a:srgbClr val="ECD700"/>
                </a:solidFill>
              </a:rPr>
              <a:t>  </a:t>
            </a:r>
            <a:r>
              <a:rPr lang="en-US" dirty="0" smtClean="0"/>
              <a:t>of 7.5 or above on 8-core systems for “large problems” using deterministic annealed (avoid local minima) algorithms for </a:t>
            </a:r>
            <a:r>
              <a:rPr lang="en-US" dirty="0" smtClean="0">
                <a:solidFill>
                  <a:srgbClr val="C00000"/>
                </a:solidFill>
              </a:rPr>
              <a:t>clustering, Gaussian Mixtures, GTM </a:t>
            </a:r>
            <a:r>
              <a:rPr lang="en-US" dirty="0" smtClean="0"/>
              <a:t>(dimensional reduction) etc.</a:t>
            </a:r>
          </a:p>
        </p:txBody>
      </p:sp>
      <p:sp>
        <p:nvSpPr>
          <p:cNvPr id="4" name="Slide Number Placeholder 3"/>
          <p:cNvSpPr>
            <a:spLocks noGrp="1"/>
          </p:cNvSpPr>
          <p:nvPr>
            <p:ph type="sldNum" sz="quarter" idx="10"/>
          </p:nvPr>
        </p:nvSpPr>
        <p:spPr/>
        <p:txBody>
          <a:bodyPr/>
          <a:lstStyle/>
          <a:p>
            <a:fld id="{33D4677B-C5CE-4183-A13D-EB29CCD21300}"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674EB6-0896-4120-A35A-64B18633A36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2"/>
          <p:cNvSpPr>
            <a:spLocks noGrp="1" noRot="1" noChangeAspect="1" noChangeArrowheads="1" noTextEdit="1"/>
          </p:cNvSpPr>
          <p:nvPr>
            <p:ph type="sldImg"/>
          </p:nvPr>
        </p:nvSpPr>
        <p:spPr>
          <a:ln/>
        </p:spPr>
      </p:sp>
      <p:sp>
        <p:nvSpPr>
          <p:cNvPr id="11601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a:ln/>
        </p:spPr>
      </p:sp>
      <p:sp>
        <p:nvSpPr>
          <p:cNvPr id="39939" name="Rectangle 3"/>
          <p:cNvSpPr>
            <a:spLocks noGrp="1"/>
          </p:cNvSpPr>
          <p:nvPr>
            <p:ph type="body" idx="1"/>
          </p:nvPr>
        </p:nvSpPr>
        <p:spPr>
          <a:noFill/>
          <a:ln/>
        </p:spPr>
        <p:txBody>
          <a:bodyPr/>
          <a:lstStyle/>
          <a:p>
            <a:pPr defTabSz="2193925"/>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David Wild</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MDS implemented</a:t>
            </a:r>
            <a:r>
              <a:rPr lang="en-US" baseline="0" dirty="0" smtClean="0"/>
              <a:t> in C#;  GTM in R and C/C++</a:t>
            </a:r>
            <a:endParaRPr lang="en-US" dirty="0"/>
          </a:p>
        </p:txBody>
      </p:sp>
      <p:sp>
        <p:nvSpPr>
          <p:cNvPr id="4" name="Slide Number Placeholder 3"/>
          <p:cNvSpPr>
            <a:spLocks noGrp="1"/>
          </p:cNvSpPr>
          <p:nvPr>
            <p:ph type="sldNum" sz="quarter" idx="10"/>
          </p:nvPr>
        </p:nvSpPr>
        <p:spPr/>
        <p:txBody>
          <a:bodyPr/>
          <a:lstStyle/>
          <a:p>
            <a:fld id="{144EC547-398A-4BEA-B97B-98F7CF26DFDE}"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A12F6-8783-B54E-BD62-66C75C77408C}"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A12F6-8783-B54E-BD62-66C75C77408C}"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387BFC-7041-4634-9E26-7C9D7A5F60C5}"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C0A12F6-8783-B54E-BD62-66C75C77408C}"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4D0B9E-36BE-4E91-8A4D-9782CF2C2059}"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12.5K</a:t>
            </a:r>
            <a:r>
              <a:rPr lang="en-US" baseline="0" dirty="0" smtClean="0"/>
              <a:t> </a:t>
            </a:r>
            <a:r>
              <a:rPr lang="en-US" dirty="0" smtClean="0"/>
              <a:t>25K 50K</a:t>
            </a:r>
            <a:r>
              <a:rPr lang="en-US" baseline="0" dirty="0" smtClean="0"/>
              <a:t> 100K Run on 16 nodes of Tempest </a:t>
            </a:r>
            <a:endParaRPr lang="en-US" dirty="0" smtClean="0"/>
          </a:p>
          <a:p>
            <a:r>
              <a:rPr lang="en-US" baseline="0" dirty="0" smtClean="0"/>
              <a:t>Note that we gain performance of over a factor of 100 for this data size. It would be more for larger data set.</a:t>
            </a:r>
          </a:p>
          <a:p>
            <a:endParaRPr lang="en-US" baseline="0" dirty="0" smtClean="0"/>
          </a:p>
        </p:txBody>
      </p:sp>
      <p:sp>
        <p:nvSpPr>
          <p:cNvPr id="4" name="Slide Number Placeholder 3"/>
          <p:cNvSpPr>
            <a:spLocks noGrp="1"/>
          </p:cNvSpPr>
          <p:nvPr>
            <p:ph type="sldNum" sz="quarter" idx="10"/>
          </p:nvPr>
        </p:nvSpPr>
        <p:spPr/>
        <p:txBody>
          <a:bodyPr/>
          <a:lstStyle/>
          <a:p>
            <a:fld id="{F74D0B9E-36BE-4E91-8A4D-9782CF2C2059}"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D3685C-CFC7-40CD-888A-AF8AAE071549}" type="slidenum">
              <a:rPr lang="en-US" smtClean="0">
                <a:solidFill>
                  <a:prstClr val="black"/>
                </a:solidFill>
              </a:rPr>
              <a:pPr/>
              <a:t>66</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D09C6660-41D5-CC44-8A9F-E2FE591655B1}" type="slidenum">
              <a:rPr lang="en-US">
                <a:solidFill>
                  <a:prstClr val="black"/>
                </a:solidFill>
              </a:rPr>
              <a:pPr/>
              <a:t>69</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algn="r" rtl="0" fontAlgn="base">
              <a:spcBef>
                <a:spcPct val="0"/>
              </a:spcBef>
              <a:spcAft>
                <a:spcPct val="0"/>
              </a:spcAft>
            </a:pPr>
            <a:fld id="{7353CC8D-5389-4B02-B9D8-2B0D253C4F54}" type="slidenum">
              <a:rPr lang="en-US" b="1">
                <a:solidFill>
                  <a:prstClr val="black"/>
                </a:solidFill>
                <a:latin typeface="Times New Roman" pitchFamily="18" charset="0"/>
              </a:rPr>
              <a:pPr algn="r" rtl="0" fontAlgn="base">
                <a:spcBef>
                  <a:spcPct val="0"/>
                </a:spcBef>
                <a:spcAft>
                  <a:spcPct val="0"/>
                </a:spcAft>
              </a:pPr>
              <a:t>7</a:t>
            </a:fld>
            <a:endParaRPr lang="en-US" b="1" dirty="0">
              <a:solidFill>
                <a:prstClr val="black"/>
              </a:solidFill>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19460" name="Slide Number Placeholder 3"/>
          <p:cNvSpPr>
            <a:spLocks noGrp="1"/>
          </p:cNvSpPr>
          <p:nvPr>
            <p:ph type="sldNum" sz="quarter" idx="5"/>
          </p:nvPr>
        </p:nvSpPr>
        <p:spPr bwMode="auto">
          <a:noFill/>
          <a:ln>
            <a:miter lim="800000"/>
            <a:headEnd/>
            <a:tailEnd/>
          </a:ln>
        </p:spPr>
        <p:txBody>
          <a:bodyPr/>
          <a:lstStyle/>
          <a:p>
            <a:fld id="{2CABF3C3-A49D-1B48-ADFF-14229A22D354}" type="slidenum">
              <a:rPr lang="en-US">
                <a:solidFill>
                  <a:prstClr val="black"/>
                </a:solidFill>
              </a:rPr>
              <a:pPr/>
              <a:t>70</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FC1F34-762F-4548-869D-104EF585F8B2}" type="slidenum">
              <a:rPr lang="en-US" smtClean="0">
                <a:solidFill>
                  <a:prstClr val="black"/>
                </a:solidFill>
              </a:rPr>
              <a:pPr/>
              <a:t>71</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72</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1988" name="Slide Number Placeholder 3"/>
          <p:cNvSpPr>
            <a:spLocks noGrp="1"/>
          </p:cNvSpPr>
          <p:nvPr>
            <p:ph type="sldNum" sz="quarter" idx="5"/>
          </p:nvPr>
        </p:nvSpPr>
        <p:spPr bwMode="auto">
          <a:noFill/>
          <a:ln>
            <a:miter lim="800000"/>
            <a:headEnd/>
            <a:tailEnd/>
          </a:ln>
        </p:spPr>
        <p:txBody>
          <a:bodyPr/>
          <a:lstStyle/>
          <a:p>
            <a:fld id="{32D9FE2A-AC00-4F85-917C-D99647094551}" type="slidenum">
              <a:rPr lang="en-US">
                <a:solidFill>
                  <a:prstClr val="black"/>
                </a:solidFill>
              </a:rPr>
              <a:pPr/>
              <a:t>73</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a:lstStyle/>
          <a:p>
            <a:fld id="{AB054EAA-7B75-4834-B86D-04166192FEB4}" type="slidenum">
              <a:rPr lang="en-US">
                <a:solidFill>
                  <a:prstClr val="black"/>
                </a:solidFill>
              </a:rPr>
              <a:pPr/>
              <a:t>74</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75</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40E11-BA82-46EE-9322-3958EA9B7CA0}" type="slidenum">
              <a:rPr lang="en-US" smtClean="0">
                <a:solidFill>
                  <a:prstClr val="black"/>
                </a:solidFill>
              </a:rPr>
              <a:pPr/>
              <a:t>76</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77</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78</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79</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80</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81</a:t>
            </a:fld>
            <a:endParaRPr 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7E7238-03A3-42EA-AF91-937FDCA976AB}"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7E7238-03A3-42EA-AF91-937FDCA976AB}"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7E7238-03A3-42EA-AF91-937FDCA976AB}"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7E7238-03A3-42EA-AF91-937FDCA976AB}"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86</a:t>
            </a:fld>
            <a:endParaRPr lang="en-US">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87</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6" name="Picture 5" descr="futuregrid.png"/>
          <p:cNvPicPr>
            <a:picLocks noChangeAspect="1"/>
          </p:cNvPicPr>
          <p:nvPr userDrawn="1"/>
        </p:nvPicPr>
        <p:blipFill>
          <a:blip r:embed="rId2" cstate="print"/>
          <a:stretch>
            <a:fillRect/>
          </a:stretch>
        </p:blipFill>
        <p:spPr>
          <a:xfrm>
            <a:off x="7464777" y="0"/>
            <a:ext cx="1679223" cy="11430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94B5EF-3C16-8247-B600-F22774699437}" type="datetime1">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254A7-9B4C-D840-A9AA-F0272692B4D9}" type="datetime1">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CE85E6-44D5-1E4A-9CCE-7FD89FE0C07D}" type="datetime1">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F9E271-7C45-7946-B049-E49140536B0E}" type="datetime1">
              <a:rPr lang="en-US" smtClean="0">
                <a:solidFill>
                  <a:prstClr val="black">
                    <a:tint val="75000"/>
                  </a:prstClr>
                </a:solidFill>
              </a:rPr>
              <a:pPr/>
              <a:t>9/8/2010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80E4CB-0A3E-C64B-80EB-2460B0DE3626}" type="datetime1">
              <a:rPr lang="en-US" smtClean="0">
                <a:solidFill>
                  <a:prstClr val="black">
                    <a:tint val="75000"/>
                  </a:prstClr>
                </a:solidFill>
              </a:rPr>
              <a:pPr/>
              <a:t>9/8/2010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39FBA-6C66-8A46-8B30-D681EC38CFD0}" type="datetime1">
              <a:rPr lang="en-US" smtClean="0">
                <a:solidFill>
                  <a:prstClr val="black">
                    <a:tint val="75000"/>
                  </a:prstClr>
                </a:solidFill>
              </a:rPr>
              <a:pPr/>
              <a:t>9/8/2010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CB6AF-3A18-1F44-A06C-03B8493C47CC}" type="datetime1">
              <a:rPr lang="en-US" smtClean="0">
                <a:solidFill>
                  <a:prstClr val="black">
                    <a:tint val="75000"/>
                  </a:prstClr>
                </a:solidFill>
              </a:rPr>
              <a:pPr/>
              <a:t>9/8/2010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3B33D-AC9C-F54B-A67E-238924A4F2B5}" type="datetime1">
              <a:rPr lang="en-US" smtClean="0">
                <a:solidFill>
                  <a:prstClr val="black">
                    <a:tint val="75000"/>
                  </a:prstClr>
                </a:solidFill>
              </a:rPr>
              <a:pPr/>
              <a:t>9/8/2010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8224CA-C5D5-1B47-84FE-C81C640BB10D}" type="datetime1">
              <a:rPr lang="en-US" smtClean="0">
                <a:solidFill>
                  <a:prstClr val="black">
                    <a:tint val="75000"/>
                  </a:prstClr>
                </a:solidFill>
              </a:rPr>
              <a:pPr/>
              <a:t>9/8/2010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6D340F-448A-534D-84C3-EC1367A22FE7}" type="datetime1">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6A34AF-CD67-B94E-B1CA-C240C6DA5BAC}" type="datetime1">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CD3001-8902-8A42-B70F-43024F9ED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4" cstate="print"/>
          <a:stretch>
            <a:fillRect/>
          </a:stretch>
        </p:blipFill>
        <p:spPr>
          <a:xfrm>
            <a:off x="0" y="0"/>
            <a:ext cx="1295400" cy="1247285"/>
          </a:xfrm>
          <a:prstGeom prst="rect">
            <a:avLst/>
          </a:prstGeom>
        </p:spPr>
      </p:pic>
      <p:pic>
        <p:nvPicPr>
          <p:cNvPr id="8" name="Picture 7" descr="futuregrid.png"/>
          <p:cNvPicPr>
            <a:picLocks noChangeAspect="1"/>
          </p:cNvPicPr>
          <p:nvPr userDrawn="1"/>
        </p:nvPicPr>
        <p:blipFill>
          <a:blip r:embed="rId15" cstate="print"/>
          <a:stretch>
            <a:fillRect/>
          </a:stretch>
        </p:blipFill>
        <p:spPr>
          <a:xfrm>
            <a:off x="7464777" y="0"/>
            <a:ext cx="1679223" cy="1143000"/>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2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9/8/2010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1600200" cy="1540764"/>
          </a:xfrm>
          <a:prstGeom prst="rect">
            <a:avLst/>
          </a:prstGeom>
        </p:spPr>
      </p:pic>
      <p:pic>
        <p:nvPicPr>
          <p:cNvPr id="9" name="Picture 8" descr="futuregrid.png"/>
          <p:cNvPicPr>
            <a:picLocks noChangeAspect="1"/>
          </p:cNvPicPr>
          <p:nvPr userDrawn="1"/>
        </p:nvPicPr>
        <p:blipFill>
          <a:blip r:embed="rId14" cstate="print"/>
          <a:stretch>
            <a:fillRect/>
          </a:stretch>
        </p:blipFill>
        <p:spPr>
          <a:xfrm>
            <a:off x="7464777" y="0"/>
            <a:ext cx="1679223" cy="1143000"/>
          </a:xfrm>
          <a:prstGeom prst="rect">
            <a:avLst/>
          </a:prstGeom>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8" y="274638"/>
            <a:ext cx="5412699"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5571518-69A3-3241-9B01-F4E37C186918}" type="datetime1">
              <a:rPr lang="en-US" smtClean="0">
                <a:solidFill>
                  <a:prstClr val="black">
                    <a:tint val="75000"/>
                  </a:prstClr>
                </a:solidFill>
              </a:rPr>
              <a:pPr defTabSz="457200"/>
              <a:t>9/8/2010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smtClean="0">
                <a:solidFill>
                  <a:prstClr val="black">
                    <a:tint val="75000"/>
                  </a:prstClr>
                </a:solidFill>
              </a:rPr>
              <a:t>http://futuregrid.org</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8CD3001-8902-8A42-B70F-43024F9EDEEB}" type="slidenum">
              <a:rPr lang="en-US" smtClean="0">
                <a:solidFill>
                  <a:prstClr val="black">
                    <a:tint val="75000"/>
                  </a:prstClr>
                </a:solidFill>
              </a:rPr>
              <a:pPr defTabSz="457200"/>
              <a:t>‹#›</a:t>
            </a:fld>
            <a:endParaRPr lang="en-US">
              <a:solidFill>
                <a:prstClr val="black">
                  <a:tint val="75000"/>
                </a:prstClr>
              </a:solidFill>
            </a:endParaRPr>
          </a:p>
        </p:txBody>
      </p:sp>
      <p:pic>
        <p:nvPicPr>
          <p:cNvPr id="9" name="Picture 8" descr="futuregrid.png"/>
          <p:cNvPicPr>
            <a:picLocks noChangeAspect="1"/>
          </p:cNvPicPr>
          <p:nvPr userDrawn="1"/>
        </p:nvPicPr>
        <p:blipFill>
          <a:blip r:embed="rId13" cstate="print"/>
          <a:stretch>
            <a:fillRect/>
          </a:stretch>
        </p:blipFill>
        <p:spPr>
          <a:xfrm>
            <a:off x="-9420" y="0"/>
            <a:ext cx="1450728" cy="987470"/>
          </a:xfrm>
          <a:prstGeom prst="rect">
            <a:avLst/>
          </a:prstGeom>
        </p:spPr>
      </p:pic>
      <p:pic>
        <p:nvPicPr>
          <p:cNvPr id="11" name="Picture 10" descr="futuregrid.png"/>
          <p:cNvPicPr>
            <a:picLocks noChangeAspect="1"/>
          </p:cNvPicPr>
          <p:nvPr userDrawn="1"/>
        </p:nvPicPr>
        <p:blipFill>
          <a:blip r:embed="rId13" cstate="print"/>
          <a:stretch>
            <a:fillRect/>
          </a:stretch>
        </p:blipFill>
        <p:spPr>
          <a:xfrm>
            <a:off x="7693272" y="0"/>
            <a:ext cx="1450728" cy="987470"/>
          </a:xfrm>
          <a:prstGeom prst="rect">
            <a:avLst/>
          </a:prstGeom>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10.xml"/><Relationship Id="rId16" Type="http://schemas.openxmlformats.org/officeDocument/2006/relationships/image" Target="../media/image33.jpe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wmf"/><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4.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chart" Target="../charts/chart6.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xml"/><Relationship Id="rId1" Type="http://schemas.openxmlformats.org/officeDocument/2006/relationships/video" Target="file:///C:\gcf\ptliupages\publications\presentations\GTM3D_ctd_disease.mp4" TargetMode="Externa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17.xml"/><Relationship Id="rId5" Type="http://schemas.openxmlformats.org/officeDocument/2006/relationships/image" Target="../media/image87.pn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hyperlink" Target="http://www.futuregrid.org/" TargetMode="External"/><Relationship Id="rId2" Type="http://schemas.openxmlformats.org/officeDocument/2006/relationships/notesSlide" Target="../notesSlides/notesSlide67.xml"/><Relationship Id="rId1" Type="http://schemas.openxmlformats.org/officeDocument/2006/relationships/slideLayout" Target="../slideLayouts/slideLayout25.xml"/><Relationship Id="rId5" Type="http://schemas.openxmlformats.org/officeDocument/2006/relationships/hyperlink" Target="mailto:gcf@indiana.edu" TargetMode="External"/><Relationship Id="rId4" Type="http://schemas.openxmlformats.org/officeDocument/2006/relationships/hyperlink" Target="mailto:help@futuregrid.org"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5.xml"/><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 Type="http://schemas.openxmlformats.org/officeDocument/2006/relationships/notesSlide" Target="../notesSlides/notesSlide78.xml"/><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24.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19" Type="http://schemas.openxmlformats.org/officeDocument/2006/relationships/image" Target="../media/image107.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hyperlink" Target="http://docs.amazonwebservices.com/AWSEC2/latest/DeveloperGuide/" TargetMode="External"/><Relationship Id="rId13" Type="http://schemas.openxmlformats.org/officeDocument/2006/relationships/hyperlink" Target="http://software.intel.com/en-us/intel-compilers/" TargetMode="External"/><Relationship Id="rId18" Type="http://schemas.openxmlformats.org/officeDocument/2006/relationships/image" Target="../media/image13.jpeg"/><Relationship Id="rId3" Type="http://schemas.openxmlformats.org/officeDocument/2006/relationships/image" Target="../media/image10.png"/><Relationship Id="rId21" Type="http://schemas.openxmlformats.org/officeDocument/2006/relationships/image" Target="../media/image16.jpeg"/><Relationship Id="rId7" Type="http://schemas.openxmlformats.org/officeDocument/2006/relationships/hyperlink" Target="http://docs.amazonwebservices.com/AWSEC2/latest/UserGuide/" TargetMode="External"/><Relationship Id="rId12" Type="http://schemas.openxmlformats.org/officeDocument/2006/relationships/hyperlink" Target="http://software.intel.com/en-us/intel-mkl/" TargetMode="External"/><Relationship Id="rId17" Type="http://schemas.openxmlformats.org/officeDocument/2006/relationships/image" Target="../media/image12.jpeg"/><Relationship Id="rId2" Type="http://schemas.openxmlformats.org/officeDocument/2006/relationships/notesSlide" Target="../notesSlides/notesSlide8.xml"/><Relationship Id="rId16" Type="http://schemas.openxmlformats.org/officeDocument/2006/relationships/hyperlink" Target="http://d1nqddva888cns.cloudfront.net/Amazon_EC2_Cluster_Compute_Instances_Top500_hpccoutf.txt" TargetMode="External"/><Relationship Id="rId20"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hyperlink" Target="http://en.wikipedia.org/wiki/Paravirtualization" TargetMode="External"/><Relationship Id="rId11" Type="http://schemas.openxmlformats.org/officeDocument/2006/relationships/hyperlink" Target="http://software.intel.com/en-us/intel-mpi-library/" TargetMode="External"/><Relationship Id="rId24" Type="http://schemas.openxmlformats.org/officeDocument/2006/relationships/image" Target="../media/image19.jpeg"/><Relationship Id="rId5" Type="http://schemas.openxmlformats.org/officeDocument/2006/relationships/hyperlink" Target="http://en.wikipedia.org/wiki/Hardware-assisted_virtualization" TargetMode="External"/><Relationship Id="rId15" Type="http://schemas.openxmlformats.org/officeDocument/2006/relationships/hyperlink" Target="http://d1nqddva888cns.cloudfront.net/Amazon_EC2_Cluster_Compute_Instances_Top500_hpccinf.txt" TargetMode="External"/><Relationship Id="rId23" Type="http://schemas.openxmlformats.org/officeDocument/2006/relationships/image" Target="../media/image18.jpeg"/><Relationship Id="rId10" Type="http://schemas.openxmlformats.org/officeDocument/2006/relationships/hyperlink" Target="http://en.wikipedia.org/wiki/FLOPS" TargetMode="External"/><Relationship Id="rId19" Type="http://schemas.openxmlformats.org/officeDocument/2006/relationships/image" Target="../media/image14.jpeg"/><Relationship Id="rId4" Type="http://schemas.openxmlformats.org/officeDocument/2006/relationships/image" Target="../media/image11.png"/><Relationship Id="rId9" Type="http://schemas.openxmlformats.org/officeDocument/2006/relationships/hyperlink" Target="http://www.netlib.org/benchmark/hpl/" TargetMode="External"/><Relationship Id="rId14" Type="http://schemas.openxmlformats.org/officeDocument/2006/relationships/hyperlink" Target="http://www.top500.org/" TargetMode="External"/><Relationship Id="rId22" Type="http://schemas.openxmlformats.org/officeDocument/2006/relationships/image" Target="../media/image17.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3.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1470025"/>
          </a:xfrm>
        </p:spPr>
        <p:txBody>
          <a:bodyPr>
            <a:noAutofit/>
          </a:bodyPr>
          <a:lstStyle/>
          <a:p>
            <a:r>
              <a:rPr lang="en-US" sz="4000" b="1" dirty="0" smtClean="0"/>
              <a:t>Data Intensive Cyberinfrastructure</a:t>
            </a:r>
            <a:endParaRPr lang="en-US" sz="4000" dirty="0"/>
          </a:p>
        </p:txBody>
      </p:sp>
      <p:sp>
        <p:nvSpPr>
          <p:cNvPr id="3" name="Subtitle 2"/>
          <p:cNvSpPr>
            <a:spLocks noGrp="1"/>
          </p:cNvSpPr>
          <p:nvPr>
            <p:ph type="subTitle" idx="1"/>
          </p:nvPr>
        </p:nvSpPr>
        <p:spPr>
          <a:xfrm>
            <a:off x="0" y="1752600"/>
            <a:ext cx="9144000" cy="2438400"/>
          </a:xfrm>
        </p:spPr>
        <p:txBody>
          <a:bodyPr>
            <a:noAutofit/>
          </a:bodyPr>
          <a:lstStyle/>
          <a:p>
            <a:r>
              <a:rPr lang="it-IT" sz="2400" dirty="0" smtClean="0"/>
              <a:t>University of Tennessee, Knoxsville</a:t>
            </a:r>
          </a:p>
          <a:p>
            <a:r>
              <a:rPr lang="it-IT" sz="2400" b="1" dirty="0" smtClean="0"/>
              <a:t>August 26 2010</a:t>
            </a:r>
          </a:p>
        </p:txBody>
      </p:sp>
      <p:sp>
        <p:nvSpPr>
          <p:cNvPr id="5" name="Subtitle 2"/>
          <p:cNvSpPr txBox="1">
            <a:spLocks/>
          </p:cNvSpPr>
          <p:nvPr/>
        </p:nvSpPr>
        <p:spPr>
          <a:xfrm>
            <a:off x="0" y="3124200"/>
            <a:ext cx="9144000" cy="4800600"/>
          </a:xfrm>
          <a:prstGeom prst="rect">
            <a:avLst/>
          </a:prstGeom>
        </p:spPr>
        <p:txBody>
          <a:bodyPr vert="horz" lIns="91440" tIns="45720" rIns="91440" bIns="45720" rtlCol="0">
            <a:normAutofit/>
          </a:bodyPr>
          <a:lstStyle/>
          <a:p>
            <a:pPr algn="ctr">
              <a:spcBef>
                <a:spcPct val="20000"/>
              </a:spcBef>
              <a:buFont typeface="Arial" pitchFamily="34" charset="0"/>
              <a:buNone/>
              <a:defRPr/>
            </a:pPr>
            <a:r>
              <a:rPr lang="en-US" sz="2400" dirty="0" smtClean="0">
                <a:solidFill>
                  <a:prstClr val="black"/>
                </a:solidFill>
                <a:latin typeface="Times New Roman" pitchFamily="18" charset="0"/>
                <a:cs typeface="Times New Roman" pitchFamily="18" charset="0"/>
              </a:rPr>
              <a:t>Geoffrey Fox</a:t>
            </a:r>
          </a:p>
          <a:p>
            <a:pPr algn="ctr">
              <a:spcBef>
                <a:spcPct val="20000"/>
              </a:spcBef>
              <a:defRPr/>
            </a:pPr>
            <a:r>
              <a:rPr lang="en-US" sz="2000" dirty="0" smtClean="0">
                <a:solidFill>
                  <a:prstClr val="black"/>
                </a:solidFill>
                <a:hlinkClick r:id="rId3"/>
              </a:rPr>
              <a:t>gcf@indiana.edu</a:t>
            </a:r>
            <a:r>
              <a:rPr lang="en-US" sz="2000" dirty="0" smtClean="0">
                <a:solidFill>
                  <a:prstClr val="black"/>
                </a:solidFill>
              </a:rPr>
              <a:t>            </a:t>
            </a:r>
          </a:p>
          <a:p>
            <a:pPr algn="ctr">
              <a:spcBef>
                <a:spcPct val="20000"/>
              </a:spcBef>
              <a:defRPr/>
            </a:pPr>
            <a:r>
              <a:rPr lang="en-US" sz="2000" dirty="0" smtClean="0">
                <a:solidFill>
                  <a:prstClr val="black"/>
                </a:solidFill>
              </a:rPr>
              <a:t> </a:t>
            </a:r>
            <a:r>
              <a:rPr lang="en-US" sz="2000" dirty="0" smtClean="0">
                <a:solidFill>
                  <a:prstClr val="black"/>
                </a:solidFill>
                <a:hlinkClick r:id="rId4"/>
              </a:rPr>
              <a:t>http://www.infomall.org</a:t>
            </a:r>
            <a:r>
              <a:rPr lang="en-US" sz="2000" dirty="0" smtClean="0">
                <a:solidFill>
                  <a:prstClr val="black"/>
                </a:solidFill>
              </a:rPr>
              <a:t>    </a:t>
            </a:r>
            <a:r>
              <a:rPr lang="en-US" sz="2000" dirty="0" smtClean="0">
                <a:solidFill>
                  <a:prstClr val="black"/>
                </a:solidFill>
                <a:hlinkClick r:id="rId5"/>
              </a:rPr>
              <a:t>http://www.futuregrid.org</a:t>
            </a:r>
            <a:r>
              <a:rPr lang="en-US" sz="2000" dirty="0" smtClean="0">
                <a:solidFill>
                  <a:prstClr val="black"/>
                </a:solidFill>
              </a:rPr>
              <a:t>  </a:t>
            </a:r>
          </a:p>
          <a:p>
            <a:pPr algn="ctr">
              <a:spcBef>
                <a:spcPct val="20000"/>
              </a:spcBef>
              <a:buFont typeface="Arial" pitchFamily="34" charset="0"/>
              <a:buNone/>
              <a:defRPr/>
            </a:pPr>
            <a:endParaRPr lang="en-US" sz="2400" dirty="0">
              <a:solidFill>
                <a:prstClr val="black"/>
              </a:solidFill>
            </a:endParaRPr>
          </a:p>
          <a:p>
            <a:pPr algn="ctr">
              <a:spcBef>
                <a:spcPct val="20000"/>
              </a:spcBef>
            </a:pPr>
            <a:r>
              <a:rPr lang="en-US" sz="1900" dirty="0" smtClean="0">
                <a:solidFill>
                  <a:prstClr val="black"/>
                </a:solidFill>
                <a:latin typeface="Times New Roman" pitchFamily="18" charset="0"/>
                <a:cs typeface="Times New Roman" pitchFamily="18" charset="0"/>
              </a:rPr>
              <a:t>Director, Digital Science Center, Pervasive Technology Institute</a:t>
            </a:r>
          </a:p>
          <a:p>
            <a:pPr algn="ctr">
              <a:spcBef>
                <a:spcPct val="20000"/>
              </a:spcBef>
            </a:pPr>
            <a:r>
              <a:rPr lang="en-US" sz="1900" dirty="0" smtClean="0">
                <a:solidFill>
                  <a:prstClr val="black"/>
                </a:solidFill>
                <a:latin typeface="Times New Roman" pitchFamily="18" charset="0"/>
                <a:cs typeface="Times New Roman" pitchFamily="18" charset="0"/>
              </a:rPr>
              <a:t>Associate Dean for Research and Graduate Studies,  School of Informatics and Computing</a:t>
            </a:r>
          </a:p>
          <a:p>
            <a:pPr algn="ctr">
              <a:spcBef>
                <a:spcPct val="20000"/>
              </a:spcBef>
            </a:pPr>
            <a:r>
              <a:rPr lang="en-US" sz="1900" dirty="0" smtClean="0">
                <a:solidFill>
                  <a:prstClr val="black"/>
                </a:solidFill>
                <a:latin typeface="Times New Roman" pitchFamily="18" charset="0"/>
                <a:cs typeface="Times New Roman" pitchFamily="18" charset="0"/>
              </a:rPr>
              <a:t>Indiana University Bloomington</a:t>
            </a:r>
            <a:endParaRPr lang="en-US" sz="2400" dirty="0" smtClean="0">
              <a:solidFill>
                <a:prstClr val="blac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X as a Service</a:t>
            </a:r>
            <a:endParaRPr lang="en-US" dirty="0"/>
          </a:p>
        </p:txBody>
      </p:sp>
      <p:sp>
        <p:nvSpPr>
          <p:cNvPr id="3" name="Content Placeholder 2"/>
          <p:cNvSpPr>
            <a:spLocks noGrp="1"/>
          </p:cNvSpPr>
          <p:nvPr>
            <p:ph idx="1"/>
          </p:nvPr>
        </p:nvSpPr>
        <p:spPr>
          <a:xfrm>
            <a:off x="228600" y="762000"/>
            <a:ext cx="8915400" cy="3429000"/>
          </a:xfrm>
        </p:spPr>
        <p:txBody>
          <a:bodyPr>
            <a:normAutofit fontScale="92500" lnSpcReduction="20000"/>
          </a:bodyPr>
          <a:lstStyle/>
          <a:p>
            <a:r>
              <a:rPr lang="en-US" sz="2400" dirty="0" smtClean="0">
                <a:solidFill>
                  <a:srgbClr val="FF0000"/>
                </a:solidFill>
              </a:rPr>
              <a:t>         </a:t>
            </a:r>
            <a:r>
              <a:rPr lang="en-US" sz="2400" dirty="0" err="1" smtClean="0">
                <a:solidFill>
                  <a:srgbClr val="FF0000"/>
                </a:solidFill>
              </a:rPr>
              <a:t>SaaS</a:t>
            </a:r>
            <a:r>
              <a:rPr lang="en-US" sz="2400" dirty="0" smtClean="0"/>
              <a:t>: </a:t>
            </a:r>
            <a:r>
              <a:rPr lang="en-US" sz="2400" dirty="0" smtClean="0">
                <a:solidFill>
                  <a:srgbClr val="FF0000"/>
                </a:solidFill>
              </a:rPr>
              <a:t>Software</a:t>
            </a:r>
            <a:r>
              <a:rPr lang="en-US" sz="2400" dirty="0" smtClean="0"/>
              <a:t> as a </a:t>
            </a:r>
            <a:r>
              <a:rPr lang="en-US" sz="2400" dirty="0" smtClean="0">
                <a:solidFill>
                  <a:srgbClr val="FF0000"/>
                </a:solidFill>
              </a:rPr>
              <a:t>Service</a:t>
            </a:r>
            <a:r>
              <a:rPr lang="en-US" sz="2400" dirty="0" smtClean="0"/>
              <a:t> imply software capabilities </a:t>
            </a:r>
            <a:br>
              <a:rPr lang="en-US" sz="2400" dirty="0" smtClean="0"/>
            </a:br>
            <a:r>
              <a:rPr lang="en-US" sz="2400" dirty="0" smtClean="0"/>
              <a:t>(programs) have a service (messaging) interface</a:t>
            </a:r>
          </a:p>
          <a:p>
            <a:pPr lvl="1"/>
            <a:r>
              <a:rPr lang="en-US" sz="2000" dirty="0" smtClean="0"/>
              <a:t>Applying systematically reduces system complexity to being linear in number of components</a:t>
            </a:r>
          </a:p>
          <a:p>
            <a:pPr lvl="1"/>
            <a:r>
              <a:rPr lang="en-US" sz="2000" dirty="0" smtClean="0"/>
              <a:t>Access via messaging rather than by installing in /</a:t>
            </a:r>
            <a:r>
              <a:rPr lang="en-US" sz="2000" dirty="0" err="1" smtClean="0"/>
              <a:t>usr</a:t>
            </a:r>
            <a:r>
              <a:rPr lang="en-US" sz="2000" dirty="0" smtClean="0"/>
              <a:t>/bin</a:t>
            </a:r>
          </a:p>
          <a:p>
            <a:r>
              <a:rPr lang="en-US" sz="2400" dirty="0" smtClean="0">
                <a:solidFill>
                  <a:srgbClr val="FF0000"/>
                </a:solidFill>
              </a:rPr>
              <a:t>IaaS</a:t>
            </a:r>
            <a:r>
              <a:rPr lang="en-US" sz="2400" dirty="0" smtClean="0"/>
              <a:t>: </a:t>
            </a:r>
            <a:r>
              <a:rPr lang="en-US" sz="2400" dirty="0" smtClean="0">
                <a:solidFill>
                  <a:srgbClr val="FF0000"/>
                </a:solidFill>
              </a:rPr>
              <a:t>Infrastructure</a:t>
            </a:r>
            <a:r>
              <a:rPr lang="en-US" sz="2400" dirty="0" smtClean="0"/>
              <a:t> as a </a:t>
            </a:r>
            <a:r>
              <a:rPr lang="en-US" sz="2400" dirty="0" smtClean="0">
                <a:solidFill>
                  <a:srgbClr val="FF0000"/>
                </a:solidFill>
              </a:rPr>
              <a:t>Service</a:t>
            </a:r>
            <a:r>
              <a:rPr lang="en-US" sz="2400" dirty="0" smtClean="0"/>
              <a:t> or </a:t>
            </a:r>
            <a:r>
              <a:rPr lang="en-US" sz="2400" dirty="0" smtClean="0">
                <a:solidFill>
                  <a:srgbClr val="FF0000"/>
                </a:solidFill>
              </a:rPr>
              <a:t>HaaS</a:t>
            </a:r>
            <a:r>
              <a:rPr lang="en-US" sz="2400" dirty="0" smtClean="0"/>
              <a:t>: </a:t>
            </a:r>
            <a:r>
              <a:rPr lang="en-US" sz="2400" dirty="0" smtClean="0">
                <a:solidFill>
                  <a:srgbClr val="FF0000"/>
                </a:solidFill>
              </a:rPr>
              <a:t>Hardware</a:t>
            </a:r>
            <a:r>
              <a:rPr lang="en-US" sz="2400" dirty="0" smtClean="0"/>
              <a:t> as a </a:t>
            </a:r>
            <a:r>
              <a:rPr lang="en-US" sz="2400" dirty="0" smtClean="0">
                <a:solidFill>
                  <a:srgbClr val="FF0000"/>
                </a:solidFill>
              </a:rPr>
              <a:t>Service </a:t>
            </a:r>
            <a:r>
              <a:rPr lang="en-US" sz="2400" dirty="0" smtClean="0"/>
              <a:t>– get your computer time with a credit card and with a Web interface</a:t>
            </a:r>
          </a:p>
          <a:p>
            <a:r>
              <a:rPr lang="en-US" sz="2400" dirty="0" smtClean="0">
                <a:solidFill>
                  <a:srgbClr val="FF0000"/>
                </a:solidFill>
              </a:rPr>
              <a:t>PaaS</a:t>
            </a:r>
            <a:r>
              <a:rPr lang="en-US" sz="2400" dirty="0" smtClean="0"/>
              <a:t>: </a:t>
            </a:r>
            <a:r>
              <a:rPr lang="en-US" sz="2400" dirty="0" smtClean="0">
                <a:solidFill>
                  <a:srgbClr val="FF0000"/>
                </a:solidFill>
              </a:rPr>
              <a:t>Platform</a:t>
            </a:r>
            <a:r>
              <a:rPr lang="en-US" sz="2400" dirty="0" smtClean="0"/>
              <a:t> as a </a:t>
            </a:r>
            <a:r>
              <a:rPr lang="en-US" sz="2400" dirty="0" smtClean="0">
                <a:solidFill>
                  <a:srgbClr val="FF0000"/>
                </a:solidFill>
              </a:rPr>
              <a:t>Service </a:t>
            </a:r>
            <a:r>
              <a:rPr lang="en-US" sz="2400" dirty="0" smtClean="0"/>
              <a:t>is </a:t>
            </a:r>
            <a:r>
              <a:rPr lang="en-US" sz="2400" dirty="0" smtClean="0">
                <a:solidFill>
                  <a:srgbClr val="FF0000"/>
                </a:solidFill>
              </a:rPr>
              <a:t>IaaS</a:t>
            </a:r>
            <a:r>
              <a:rPr lang="en-US" sz="2400" dirty="0" smtClean="0"/>
              <a:t> plus core software capabilities on which you build  </a:t>
            </a:r>
            <a:r>
              <a:rPr lang="en-US" sz="2400" dirty="0" smtClean="0">
                <a:solidFill>
                  <a:srgbClr val="FF0000"/>
                </a:solidFill>
              </a:rPr>
              <a:t>SaaS</a:t>
            </a:r>
          </a:p>
          <a:p>
            <a:r>
              <a:rPr lang="en-US" sz="2400" dirty="0" smtClean="0">
                <a:solidFill>
                  <a:srgbClr val="FF0000"/>
                </a:solidFill>
              </a:rPr>
              <a:t>Cyberinfrastructure</a:t>
            </a:r>
            <a:r>
              <a:rPr lang="en-US" sz="2400" dirty="0" smtClean="0">
                <a:solidFill>
                  <a:srgbClr val="FFFF00"/>
                </a:solidFill>
              </a:rPr>
              <a:t> </a:t>
            </a:r>
            <a:r>
              <a:rPr lang="en-US" sz="2400" dirty="0" smtClean="0"/>
              <a:t>is</a:t>
            </a:r>
            <a:r>
              <a:rPr lang="en-US" sz="2400" dirty="0" smtClean="0">
                <a:solidFill>
                  <a:srgbClr val="FFFF00"/>
                </a:solidFill>
              </a:rPr>
              <a:t> </a:t>
            </a:r>
            <a:r>
              <a:rPr lang="en-US" sz="2400" dirty="0" smtClean="0">
                <a:solidFill>
                  <a:srgbClr val="FF0000"/>
                </a:solidFill>
              </a:rPr>
              <a:t>“Research as a Service”</a:t>
            </a:r>
          </a:p>
          <a:p>
            <a:r>
              <a:rPr lang="en-US" sz="2400" dirty="0" err="1" smtClean="0">
                <a:solidFill>
                  <a:srgbClr val="FF0000"/>
                </a:solidFill>
              </a:rPr>
              <a:t>SensaaS</a:t>
            </a:r>
            <a:r>
              <a:rPr lang="en-US" sz="2400" dirty="0" smtClean="0"/>
              <a:t> is </a:t>
            </a:r>
            <a:r>
              <a:rPr lang="en-US" sz="2400" dirty="0" smtClean="0">
                <a:solidFill>
                  <a:srgbClr val="FF0000"/>
                </a:solidFill>
              </a:rPr>
              <a:t>Sensors (Instruments) </a:t>
            </a:r>
            <a:r>
              <a:rPr lang="en-US" sz="2400" dirty="0" smtClean="0"/>
              <a:t>as a </a:t>
            </a:r>
            <a:r>
              <a:rPr lang="en-US" sz="2400" dirty="0" smtClean="0">
                <a:solidFill>
                  <a:srgbClr val="FF0000"/>
                </a:solidFill>
              </a:rPr>
              <a:t>Service </a:t>
            </a:r>
            <a:r>
              <a:rPr lang="en-US" sz="2400" dirty="0" smtClean="0"/>
              <a:t>(cf. </a:t>
            </a:r>
            <a:r>
              <a:rPr lang="en-US" sz="2400" dirty="0" smtClean="0">
                <a:solidFill>
                  <a:srgbClr val="FF0000"/>
                </a:solidFill>
              </a:rPr>
              <a:t>Data </a:t>
            </a:r>
            <a:r>
              <a:rPr lang="en-US" sz="2400" dirty="0" smtClean="0"/>
              <a:t>as a </a:t>
            </a:r>
            <a:r>
              <a:rPr lang="en-US" sz="2400" dirty="0" smtClean="0">
                <a:solidFill>
                  <a:srgbClr val="FF0000"/>
                </a:solidFill>
              </a:rPr>
              <a:t>Service</a:t>
            </a:r>
            <a:r>
              <a:rPr lang="en-US" sz="2400" dirty="0" smtClean="0"/>
              <a:t>)</a:t>
            </a:r>
          </a:p>
          <a:p>
            <a:endParaRPr lang="en-US" sz="2400" dirty="0"/>
          </a:p>
        </p:txBody>
      </p:sp>
      <p:pic>
        <p:nvPicPr>
          <p:cNvPr id="44033" name="Picture 1"/>
          <p:cNvPicPr>
            <a:picLocks noChangeAspect="1" noChangeArrowheads="1"/>
          </p:cNvPicPr>
          <p:nvPr/>
        </p:nvPicPr>
        <p:blipFill>
          <a:blip r:embed="rId3" cstate="print"/>
          <a:srcRect/>
          <a:stretch>
            <a:fillRect/>
          </a:stretch>
        </p:blipFill>
        <p:spPr bwMode="auto">
          <a:xfrm>
            <a:off x="3810000" y="4953000"/>
            <a:ext cx="1228725" cy="828675"/>
          </a:xfrm>
          <a:prstGeom prst="rect">
            <a:avLst/>
          </a:prstGeom>
          <a:noFill/>
          <a:ln w="9525">
            <a:noFill/>
            <a:miter lim="800000"/>
            <a:headEnd/>
            <a:tailEnd/>
          </a:ln>
        </p:spPr>
      </p:pic>
      <p:pic>
        <p:nvPicPr>
          <p:cNvPr id="44036" name="Picture 4" descr="C:\Program Files (x86)\Microsoft Office\MEDIA\CAGCAT10\j0292020.wmf"/>
          <p:cNvPicPr>
            <a:picLocks noChangeAspect="1" noChangeArrowheads="1"/>
          </p:cNvPicPr>
          <p:nvPr/>
        </p:nvPicPr>
        <p:blipFill>
          <a:blip r:embed="rId4" cstate="print"/>
          <a:srcRect/>
          <a:stretch>
            <a:fillRect/>
          </a:stretch>
        </p:blipFill>
        <p:spPr bwMode="auto">
          <a:xfrm>
            <a:off x="1295400" y="5867400"/>
            <a:ext cx="838200" cy="795552"/>
          </a:xfrm>
          <a:prstGeom prst="rect">
            <a:avLst/>
          </a:prstGeom>
          <a:noFill/>
        </p:spPr>
      </p:pic>
      <p:grpSp>
        <p:nvGrpSpPr>
          <p:cNvPr id="4" name="Group 19"/>
          <p:cNvGrpSpPr/>
          <p:nvPr/>
        </p:nvGrpSpPr>
        <p:grpSpPr>
          <a:xfrm>
            <a:off x="6324600" y="4191000"/>
            <a:ext cx="2524125" cy="2524125"/>
            <a:chOff x="6324600" y="4191000"/>
            <a:chExt cx="2524125" cy="2524125"/>
          </a:xfrm>
        </p:grpSpPr>
        <p:pic>
          <p:nvPicPr>
            <p:cNvPr id="44034" name="Picture 2"/>
            <p:cNvPicPr>
              <a:picLocks noChangeAspect="1" noChangeArrowheads="1"/>
            </p:cNvPicPr>
            <p:nvPr/>
          </p:nvPicPr>
          <p:blipFill>
            <a:blip r:embed="rId5" cstate="print"/>
            <a:srcRect/>
            <a:stretch>
              <a:fillRect/>
            </a:stretch>
          </p:blipFill>
          <p:spPr bwMode="auto">
            <a:xfrm>
              <a:off x="6324600" y="4191000"/>
              <a:ext cx="2524125" cy="2524125"/>
            </a:xfrm>
            <a:prstGeom prst="rect">
              <a:avLst/>
            </a:prstGeom>
            <a:noFill/>
            <a:ln w="9525">
              <a:noFill/>
              <a:miter lim="800000"/>
              <a:headEnd/>
              <a:tailEnd/>
            </a:ln>
          </p:spPr>
        </p:pic>
        <p:pic>
          <p:nvPicPr>
            <p:cNvPr id="44035" name="Picture 3"/>
            <p:cNvPicPr>
              <a:picLocks noChangeAspect="1" noChangeArrowheads="1"/>
            </p:cNvPicPr>
            <p:nvPr/>
          </p:nvPicPr>
          <p:blipFill>
            <a:blip r:embed="rId6" cstate="print"/>
            <a:srcRect/>
            <a:stretch>
              <a:fillRect/>
            </a:stretch>
          </p:blipFill>
          <p:spPr bwMode="auto">
            <a:xfrm>
              <a:off x="7172325" y="4352925"/>
              <a:ext cx="457200" cy="339634"/>
            </a:xfrm>
            <a:prstGeom prst="rect">
              <a:avLst/>
            </a:prstGeom>
            <a:noFill/>
            <a:ln w="9525">
              <a:noFill/>
              <a:miter lim="800000"/>
              <a:headEnd/>
              <a:tailEnd/>
            </a:ln>
          </p:spPr>
        </p:pic>
        <p:pic>
          <p:nvPicPr>
            <p:cNvPr id="10" name="Picture 3"/>
            <p:cNvPicPr>
              <a:picLocks noChangeAspect="1" noChangeArrowheads="1"/>
            </p:cNvPicPr>
            <p:nvPr/>
          </p:nvPicPr>
          <p:blipFill>
            <a:blip r:embed="rId7" cstate="print"/>
            <a:srcRect/>
            <a:stretch>
              <a:fillRect/>
            </a:stretch>
          </p:blipFill>
          <p:spPr bwMode="auto">
            <a:xfrm>
              <a:off x="6762017" y="5572125"/>
              <a:ext cx="410308" cy="304800"/>
            </a:xfrm>
            <a:prstGeom prst="rect">
              <a:avLst/>
            </a:prstGeom>
            <a:noFill/>
            <a:ln w="9525">
              <a:noFill/>
              <a:miter lim="800000"/>
              <a:headEnd/>
              <a:tailEnd/>
            </a:ln>
          </p:spPr>
        </p:pic>
        <p:pic>
          <p:nvPicPr>
            <p:cNvPr id="44040" name="Picture 8"/>
            <p:cNvPicPr>
              <a:picLocks noChangeAspect="1" noChangeArrowheads="1"/>
            </p:cNvPicPr>
            <p:nvPr/>
          </p:nvPicPr>
          <p:blipFill>
            <a:blip r:embed="rId8" cstate="print"/>
            <a:srcRect/>
            <a:stretch>
              <a:fillRect/>
            </a:stretch>
          </p:blipFill>
          <p:spPr bwMode="auto">
            <a:xfrm>
              <a:off x="8086725" y="5038725"/>
              <a:ext cx="381000" cy="381000"/>
            </a:xfrm>
            <a:prstGeom prst="rect">
              <a:avLst/>
            </a:prstGeom>
            <a:noFill/>
            <a:ln w="9525">
              <a:noFill/>
              <a:miter lim="800000"/>
              <a:headEnd/>
              <a:tailEnd/>
            </a:ln>
          </p:spPr>
        </p:pic>
        <p:pic>
          <p:nvPicPr>
            <p:cNvPr id="44041" name="Picture 9"/>
            <p:cNvPicPr>
              <a:picLocks noChangeAspect="1" noChangeArrowheads="1"/>
            </p:cNvPicPr>
            <p:nvPr/>
          </p:nvPicPr>
          <p:blipFill>
            <a:blip r:embed="rId9" cstate="print"/>
            <a:srcRect/>
            <a:stretch>
              <a:fillRect/>
            </a:stretch>
          </p:blipFill>
          <p:spPr bwMode="auto">
            <a:xfrm>
              <a:off x="7248525" y="5953125"/>
              <a:ext cx="818766" cy="547688"/>
            </a:xfrm>
            <a:prstGeom prst="rect">
              <a:avLst/>
            </a:prstGeom>
            <a:noFill/>
            <a:ln w="9525">
              <a:noFill/>
              <a:miter lim="800000"/>
              <a:headEnd/>
              <a:tailEnd/>
            </a:ln>
          </p:spPr>
        </p:pic>
        <p:pic>
          <p:nvPicPr>
            <p:cNvPr id="44042" name="Picture 10"/>
            <p:cNvPicPr>
              <a:picLocks noChangeAspect="1" noChangeArrowheads="1"/>
            </p:cNvPicPr>
            <p:nvPr/>
          </p:nvPicPr>
          <p:blipFill>
            <a:blip r:embed="rId10" cstate="print"/>
            <a:srcRect/>
            <a:stretch>
              <a:fillRect/>
            </a:stretch>
          </p:blipFill>
          <p:spPr bwMode="auto">
            <a:xfrm>
              <a:off x="7019925" y="5191125"/>
              <a:ext cx="342900" cy="342900"/>
            </a:xfrm>
            <a:prstGeom prst="rect">
              <a:avLst/>
            </a:prstGeom>
            <a:noFill/>
            <a:ln w="9525">
              <a:noFill/>
              <a:miter lim="800000"/>
              <a:headEnd/>
              <a:tailEnd/>
            </a:ln>
          </p:spPr>
        </p:pic>
        <p:pic>
          <p:nvPicPr>
            <p:cNvPr id="44043" name="Picture 11"/>
            <p:cNvPicPr>
              <a:picLocks noChangeAspect="1" noChangeArrowheads="1"/>
            </p:cNvPicPr>
            <p:nvPr/>
          </p:nvPicPr>
          <p:blipFill>
            <a:blip r:embed="rId11" cstate="print"/>
            <a:srcRect/>
            <a:stretch>
              <a:fillRect/>
            </a:stretch>
          </p:blipFill>
          <p:spPr bwMode="auto">
            <a:xfrm>
              <a:off x="8086725" y="5572125"/>
              <a:ext cx="206181" cy="238125"/>
            </a:xfrm>
            <a:prstGeom prst="rect">
              <a:avLst/>
            </a:prstGeom>
            <a:noFill/>
            <a:ln w="9525">
              <a:noFill/>
              <a:miter lim="800000"/>
              <a:headEnd/>
              <a:tailEnd/>
            </a:ln>
          </p:spPr>
        </p:pic>
        <p:pic>
          <p:nvPicPr>
            <p:cNvPr id="19" name="Picture 11"/>
            <p:cNvPicPr>
              <a:picLocks noChangeAspect="1" noChangeArrowheads="1"/>
            </p:cNvPicPr>
            <p:nvPr/>
          </p:nvPicPr>
          <p:blipFill>
            <a:blip r:embed="rId12" cstate="print"/>
            <a:srcRect/>
            <a:stretch>
              <a:fillRect/>
            </a:stretch>
          </p:blipFill>
          <p:spPr bwMode="auto">
            <a:xfrm>
              <a:off x="8467725" y="5724525"/>
              <a:ext cx="183066" cy="211429"/>
            </a:xfrm>
            <a:prstGeom prst="rect">
              <a:avLst/>
            </a:prstGeom>
            <a:noFill/>
            <a:ln w="9525">
              <a:noFill/>
              <a:miter lim="800000"/>
              <a:headEnd/>
              <a:tailEnd/>
            </a:ln>
          </p:spPr>
        </p:pic>
      </p:grpSp>
      <p:grpSp>
        <p:nvGrpSpPr>
          <p:cNvPr id="5" name="Group 20"/>
          <p:cNvGrpSpPr/>
          <p:nvPr/>
        </p:nvGrpSpPr>
        <p:grpSpPr>
          <a:xfrm>
            <a:off x="1676400" y="4267200"/>
            <a:ext cx="1076325" cy="1076325"/>
            <a:chOff x="6324600" y="4191000"/>
            <a:chExt cx="2524125" cy="2524125"/>
          </a:xfrm>
        </p:grpSpPr>
        <p:pic>
          <p:nvPicPr>
            <p:cNvPr id="22" name="Picture 2"/>
            <p:cNvPicPr>
              <a:picLocks noChangeAspect="1" noChangeArrowheads="1"/>
            </p:cNvPicPr>
            <p:nvPr/>
          </p:nvPicPr>
          <p:blipFill>
            <a:blip r:embed="rId13" cstate="print"/>
            <a:srcRect/>
            <a:stretch>
              <a:fillRect/>
            </a:stretch>
          </p:blipFill>
          <p:spPr bwMode="auto">
            <a:xfrm>
              <a:off x="6324600" y="4191000"/>
              <a:ext cx="2524125" cy="2524125"/>
            </a:xfrm>
            <a:prstGeom prst="rect">
              <a:avLst/>
            </a:prstGeom>
            <a:noFill/>
            <a:ln w="9525">
              <a:noFill/>
              <a:miter lim="800000"/>
              <a:headEnd/>
              <a:tailEnd/>
            </a:ln>
          </p:spPr>
        </p:pic>
        <p:pic>
          <p:nvPicPr>
            <p:cNvPr id="23" name="Picture 3"/>
            <p:cNvPicPr>
              <a:picLocks noChangeAspect="1" noChangeArrowheads="1"/>
            </p:cNvPicPr>
            <p:nvPr/>
          </p:nvPicPr>
          <p:blipFill>
            <a:blip r:embed="rId14" cstate="print"/>
            <a:srcRect/>
            <a:stretch>
              <a:fillRect/>
            </a:stretch>
          </p:blipFill>
          <p:spPr bwMode="auto">
            <a:xfrm>
              <a:off x="7172325" y="4352925"/>
              <a:ext cx="457200" cy="339634"/>
            </a:xfrm>
            <a:prstGeom prst="rect">
              <a:avLst/>
            </a:prstGeom>
            <a:noFill/>
            <a:ln w="9525">
              <a:noFill/>
              <a:miter lim="800000"/>
              <a:headEnd/>
              <a:tailEnd/>
            </a:ln>
          </p:spPr>
        </p:pic>
        <p:pic>
          <p:nvPicPr>
            <p:cNvPr id="24" name="Picture 3"/>
            <p:cNvPicPr>
              <a:picLocks noChangeAspect="1" noChangeArrowheads="1"/>
            </p:cNvPicPr>
            <p:nvPr/>
          </p:nvPicPr>
          <p:blipFill>
            <a:blip r:embed="rId15" cstate="print"/>
            <a:srcRect/>
            <a:stretch>
              <a:fillRect/>
            </a:stretch>
          </p:blipFill>
          <p:spPr bwMode="auto">
            <a:xfrm>
              <a:off x="6762017" y="5572125"/>
              <a:ext cx="410308" cy="304800"/>
            </a:xfrm>
            <a:prstGeom prst="rect">
              <a:avLst/>
            </a:prstGeom>
            <a:noFill/>
            <a:ln w="9525">
              <a:noFill/>
              <a:miter lim="800000"/>
              <a:headEnd/>
              <a:tailEnd/>
            </a:ln>
          </p:spPr>
        </p:pic>
        <p:pic>
          <p:nvPicPr>
            <p:cNvPr id="25" name="Picture 8"/>
            <p:cNvPicPr>
              <a:picLocks noChangeAspect="1" noChangeArrowheads="1"/>
            </p:cNvPicPr>
            <p:nvPr/>
          </p:nvPicPr>
          <p:blipFill>
            <a:blip r:embed="rId16" cstate="print"/>
            <a:srcRect/>
            <a:stretch>
              <a:fillRect/>
            </a:stretch>
          </p:blipFill>
          <p:spPr bwMode="auto">
            <a:xfrm>
              <a:off x="8086725" y="5038725"/>
              <a:ext cx="381000" cy="381000"/>
            </a:xfrm>
            <a:prstGeom prst="rect">
              <a:avLst/>
            </a:prstGeom>
            <a:noFill/>
            <a:ln w="9525">
              <a:noFill/>
              <a:miter lim="800000"/>
              <a:headEnd/>
              <a:tailEnd/>
            </a:ln>
          </p:spPr>
        </p:pic>
        <p:pic>
          <p:nvPicPr>
            <p:cNvPr id="26" name="Picture 9"/>
            <p:cNvPicPr>
              <a:picLocks noChangeAspect="1" noChangeArrowheads="1"/>
            </p:cNvPicPr>
            <p:nvPr/>
          </p:nvPicPr>
          <p:blipFill>
            <a:blip r:embed="rId17" cstate="print"/>
            <a:srcRect/>
            <a:stretch>
              <a:fillRect/>
            </a:stretch>
          </p:blipFill>
          <p:spPr bwMode="auto">
            <a:xfrm>
              <a:off x="7248525" y="5953125"/>
              <a:ext cx="818766" cy="547688"/>
            </a:xfrm>
            <a:prstGeom prst="rect">
              <a:avLst/>
            </a:prstGeom>
            <a:noFill/>
            <a:ln w="9525">
              <a:noFill/>
              <a:miter lim="800000"/>
              <a:headEnd/>
              <a:tailEnd/>
            </a:ln>
          </p:spPr>
        </p:pic>
        <p:pic>
          <p:nvPicPr>
            <p:cNvPr id="27" name="Picture 10"/>
            <p:cNvPicPr>
              <a:picLocks noChangeAspect="1" noChangeArrowheads="1"/>
            </p:cNvPicPr>
            <p:nvPr/>
          </p:nvPicPr>
          <p:blipFill>
            <a:blip r:embed="rId18" cstate="print"/>
            <a:srcRect/>
            <a:stretch>
              <a:fillRect/>
            </a:stretch>
          </p:blipFill>
          <p:spPr bwMode="auto">
            <a:xfrm>
              <a:off x="7019925" y="5191125"/>
              <a:ext cx="342900" cy="342900"/>
            </a:xfrm>
            <a:prstGeom prst="rect">
              <a:avLst/>
            </a:prstGeom>
            <a:noFill/>
            <a:ln w="9525">
              <a:noFill/>
              <a:miter lim="800000"/>
              <a:headEnd/>
              <a:tailEnd/>
            </a:ln>
          </p:spPr>
        </p:pic>
        <p:pic>
          <p:nvPicPr>
            <p:cNvPr id="28" name="Picture 11"/>
            <p:cNvPicPr>
              <a:picLocks noChangeAspect="1" noChangeArrowheads="1"/>
            </p:cNvPicPr>
            <p:nvPr/>
          </p:nvPicPr>
          <p:blipFill>
            <a:blip r:embed="rId19" cstate="print"/>
            <a:srcRect/>
            <a:stretch>
              <a:fillRect/>
            </a:stretch>
          </p:blipFill>
          <p:spPr bwMode="auto">
            <a:xfrm>
              <a:off x="8086725" y="5572125"/>
              <a:ext cx="206181" cy="238125"/>
            </a:xfrm>
            <a:prstGeom prst="rect">
              <a:avLst/>
            </a:prstGeom>
            <a:noFill/>
            <a:ln w="9525">
              <a:noFill/>
              <a:miter lim="800000"/>
              <a:headEnd/>
              <a:tailEnd/>
            </a:ln>
          </p:spPr>
        </p:pic>
        <p:pic>
          <p:nvPicPr>
            <p:cNvPr id="29" name="Picture 11"/>
            <p:cNvPicPr>
              <a:picLocks noChangeAspect="1" noChangeArrowheads="1"/>
            </p:cNvPicPr>
            <p:nvPr/>
          </p:nvPicPr>
          <p:blipFill>
            <a:blip r:embed="rId20" cstate="print"/>
            <a:srcRect/>
            <a:stretch>
              <a:fillRect/>
            </a:stretch>
          </p:blipFill>
          <p:spPr bwMode="auto">
            <a:xfrm>
              <a:off x="8467725" y="5724525"/>
              <a:ext cx="183066" cy="211429"/>
            </a:xfrm>
            <a:prstGeom prst="rect">
              <a:avLst/>
            </a:prstGeom>
            <a:noFill/>
            <a:ln w="9525">
              <a:noFill/>
              <a:miter lim="800000"/>
              <a:headEnd/>
              <a:tailEnd/>
            </a:ln>
          </p:spPr>
        </p:pic>
      </p:grpSp>
      <p:pic>
        <p:nvPicPr>
          <p:cNvPr id="44044" name="Picture 12"/>
          <p:cNvPicPr>
            <a:picLocks noChangeAspect="1" noChangeArrowheads="1"/>
          </p:cNvPicPr>
          <p:nvPr/>
        </p:nvPicPr>
        <p:blipFill>
          <a:blip r:embed="rId21" cstate="print"/>
          <a:srcRect l="21192" r="15232"/>
          <a:stretch>
            <a:fillRect/>
          </a:stretch>
        </p:blipFill>
        <p:spPr bwMode="auto">
          <a:xfrm>
            <a:off x="2286000" y="5943600"/>
            <a:ext cx="457200" cy="527367"/>
          </a:xfrm>
          <a:prstGeom prst="rect">
            <a:avLst/>
          </a:prstGeom>
          <a:noFill/>
          <a:ln w="9525">
            <a:noFill/>
            <a:miter lim="800000"/>
            <a:headEnd/>
            <a:tailEnd/>
          </a:ln>
        </p:spPr>
      </p:pic>
      <p:pic>
        <p:nvPicPr>
          <p:cNvPr id="44045" name="Picture 13"/>
          <p:cNvPicPr>
            <a:picLocks noChangeAspect="1" noChangeArrowheads="1"/>
          </p:cNvPicPr>
          <p:nvPr/>
        </p:nvPicPr>
        <p:blipFill>
          <a:blip r:embed="rId22" cstate="print"/>
          <a:srcRect/>
          <a:stretch>
            <a:fillRect/>
          </a:stretch>
        </p:blipFill>
        <p:spPr bwMode="auto">
          <a:xfrm>
            <a:off x="2971800" y="5943600"/>
            <a:ext cx="304800" cy="544830"/>
          </a:xfrm>
          <a:prstGeom prst="rect">
            <a:avLst/>
          </a:prstGeom>
          <a:noFill/>
          <a:ln w="9525">
            <a:noFill/>
            <a:miter lim="800000"/>
            <a:headEnd/>
            <a:tailEnd/>
          </a:ln>
        </p:spPr>
      </p:pic>
      <p:sp>
        <p:nvSpPr>
          <p:cNvPr id="32" name="TextBox 31"/>
          <p:cNvSpPr txBox="1"/>
          <p:nvPr/>
        </p:nvSpPr>
        <p:spPr>
          <a:xfrm>
            <a:off x="76200" y="4572000"/>
            <a:ext cx="1547731" cy="369332"/>
          </a:xfrm>
          <a:prstGeom prst="rect">
            <a:avLst/>
          </a:prstGeom>
          <a:noFill/>
        </p:spPr>
        <p:txBody>
          <a:bodyPr wrap="none" rtlCol="0">
            <a:spAutoFit/>
          </a:bodyPr>
          <a:lstStyle/>
          <a:p>
            <a:r>
              <a:rPr lang="en-US" dirty="0" smtClean="0"/>
              <a:t>Other Services</a:t>
            </a:r>
            <a:endParaRPr lang="en-US" dirty="0"/>
          </a:p>
        </p:txBody>
      </p:sp>
      <p:sp>
        <p:nvSpPr>
          <p:cNvPr id="33" name="TextBox 32"/>
          <p:cNvSpPr txBox="1"/>
          <p:nvPr/>
        </p:nvSpPr>
        <p:spPr>
          <a:xfrm>
            <a:off x="228600" y="6019800"/>
            <a:ext cx="815736" cy="369332"/>
          </a:xfrm>
          <a:prstGeom prst="rect">
            <a:avLst/>
          </a:prstGeom>
          <a:noFill/>
        </p:spPr>
        <p:txBody>
          <a:bodyPr wrap="none" rtlCol="0">
            <a:spAutoFit/>
          </a:bodyPr>
          <a:lstStyle/>
          <a:p>
            <a:r>
              <a:rPr lang="en-US" dirty="0" smtClean="0"/>
              <a:t>Clients</a:t>
            </a:r>
            <a:endParaRPr lang="en-US" dirty="0"/>
          </a:p>
        </p:txBody>
      </p:sp>
      <p:cxnSp>
        <p:nvCxnSpPr>
          <p:cNvPr id="35" name="Straight Arrow Connector 34"/>
          <p:cNvCxnSpPr/>
          <p:nvPr/>
        </p:nvCxnSpPr>
        <p:spPr>
          <a:xfrm>
            <a:off x="2971800" y="4572000"/>
            <a:ext cx="3200400" cy="1588"/>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352800" y="6172200"/>
            <a:ext cx="2819400" cy="1588"/>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Grids and Clouds + and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solidFill>
                  <a:srgbClr val="FF0000"/>
                </a:solidFill>
              </a:rPr>
              <a:t>Grids</a:t>
            </a:r>
            <a:r>
              <a:rPr lang="en-US" dirty="0" smtClean="0"/>
              <a:t> are useful for managing distributed systems</a:t>
            </a:r>
          </a:p>
          <a:p>
            <a:pPr lvl="1"/>
            <a:r>
              <a:rPr lang="en-US" dirty="0" smtClean="0"/>
              <a:t>Pioneered service model for Science</a:t>
            </a:r>
          </a:p>
          <a:p>
            <a:pPr lvl="1"/>
            <a:r>
              <a:rPr lang="en-US" dirty="0" smtClean="0"/>
              <a:t>Developed importance of Workflow</a:t>
            </a:r>
          </a:p>
          <a:p>
            <a:pPr lvl="1"/>
            <a:r>
              <a:rPr lang="en-US" dirty="0" smtClean="0"/>
              <a:t>Performance issues – communication latency – intrinsic to distributed systems</a:t>
            </a:r>
          </a:p>
          <a:p>
            <a:r>
              <a:rPr lang="en-US" dirty="0" smtClean="0">
                <a:solidFill>
                  <a:srgbClr val="FF0000"/>
                </a:solidFill>
              </a:rPr>
              <a:t>Clouds</a:t>
            </a:r>
            <a:r>
              <a:rPr lang="en-US" dirty="0" smtClean="0"/>
              <a:t> can execute any job class that was good for Grids plus</a:t>
            </a:r>
          </a:p>
          <a:p>
            <a:pPr lvl="1"/>
            <a:r>
              <a:rPr lang="en-US" dirty="0" smtClean="0"/>
              <a:t>More attractive due to platform plus elasticity</a:t>
            </a:r>
          </a:p>
          <a:p>
            <a:pPr lvl="1"/>
            <a:r>
              <a:rPr lang="en-US" dirty="0" smtClean="0"/>
              <a:t>Currently have performance limitations due to poor affinity (locality) for compute-compute (MPI) and Compute-data</a:t>
            </a:r>
          </a:p>
          <a:p>
            <a:pPr lvl="1"/>
            <a:r>
              <a:rPr lang="en-US" dirty="0" smtClean="0"/>
              <a:t>These limitations are not “inevitable” and should  gradually improve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143000"/>
          </a:xfrm>
        </p:spPr>
        <p:txBody>
          <a:bodyPr>
            <a:normAutofit/>
          </a:bodyPr>
          <a:lstStyle/>
          <a:p>
            <a:r>
              <a:rPr lang="en-US" sz="3200" b="1" dirty="0" smtClean="0"/>
              <a:t>Cloud Computing: </a:t>
            </a:r>
            <a:br>
              <a:rPr lang="en-US" sz="3200" b="1" dirty="0" smtClean="0"/>
            </a:br>
            <a:r>
              <a:rPr lang="en-US" sz="3200" b="1" dirty="0" smtClean="0"/>
              <a:t>Infrastructure and Runtimes</a:t>
            </a:r>
            <a:endParaRPr lang="en-US" sz="3200" b="1" dirty="0"/>
          </a:p>
        </p:txBody>
      </p:sp>
      <p:sp>
        <p:nvSpPr>
          <p:cNvPr id="3" name="Content Placeholder 2"/>
          <p:cNvSpPr>
            <a:spLocks noGrp="1"/>
          </p:cNvSpPr>
          <p:nvPr>
            <p:ph idx="1"/>
          </p:nvPr>
        </p:nvSpPr>
        <p:spPr>
          <a:xfrm>
            <a:off x="0" y="1295400"/>
            <a:ext cx="8991600" cy="5562600"/>
          </a:xfrm>
        </p:spPr>
        <p:txBody>
          <a:bodyPr>
            <a:normAutofit/>
          </a:bodyPr>
          <a:lstStyle/>
          <a:p>
            <a:r>
              <a:rPr lang="en-US" sz="2400" dirty="0" smtClean="0">
                <a:solidFill>
                  <a:srgbClr val="FF0000"/>
                </a:solidFill>
              </a:rPr>
              <a:t>Cloud infrastructure: </a:t>
            </a:r>
            <a:r>
              <a:rPr lang="en-US" sz="2400" dirty="0" smtClean="0"/>
              <a:t>outsourcing of servers, computing, data, file space, utility computing, etc.</a:t>
            </a:r>
          </a:p>
          <a:p>
            <a:pPr lvl="1"/>
            <a:r>
              <a:rPr lang="en-US" sz="2400" dirty="0" smtClean="0"/>
              <a:t>Handled through Web services that control virtual machine lifecycles.</a:t>
            </a:r>
          </a:p>
          <a:p>
            <a:r>
              <a:rPr lang="en-US" sz="2400" dirty="0" smtClean="0">
                <a:solidFill>
                  <a:srgbClr val="FF0000"/>
                </a:solidFill>
              </a:rPr>
              <a:t>Cloud runtimes or Platform:</a:t>
            </a:r>
            <a:r>
              <a:rPr lang="en-US" sz="2400" dirty="0" smtClean="0">
                <a:solidFill>
                  <a:srgbClr val="DDF53D"/>
                </a:solidFill>
              </a:rPr>
              <a:t> </a:t>
            </a:r>
            <a:r>
              <a:rPr lang="en-US" sz="2400" dirty="0" smtClean="0"/>
              <a:t>tools (for using clouds) to do data-parallel (and other) computations. </a:t>
            </a:r>
          </a:p>
          <a:p>
            <a:pPr lvl="1"/>
            <a:r>
              <a:rPr lang="en-US" sz="2400" dirty="0" smtClean="0"/>
              <a:t>Apache </a:t>
            </a:r>
            <a:r>
              <a:rPr lang="en-US" sz="2400" dirty="0" err="1" smtClean="0"/>
              <a:t>Hadoop</a:t>
            </a:r>
            <a:r>
              <a:rPr lang="en-US" sz="2400" dirty="0" smtClean="0"/>
              <a:t>, Google MapReduce, Microsoft Dryad, </a:t>
            </a:r>
            <a:r>
              <a:rPr lang="en-US" sz="2400" dirty="0" err="1" smtClean="0"/>
              <a:t>Bigtable</a:t>
            </a:r>
            <a:r>
              <a:rPr lang="en-US" sz="2400" dirty="0" smtClean="0"/>
              <a:t>, Chubby and others </a:t>
            </a:r>
          </a:p>
          <a:p>
            <a:pPr lvl="1"/>
            <a:r>
              <a:rPr lang="en-US" sz="2400" dirty="0" smtClean="0"/>
              <a:t>MapReduce designed for information retrieval but is excellent for a wide range of </a:t>
            </a:r>
            <a:r>
              <a:rPr lang="en-US" sz="2400" dirty="0" smtClean="0">
                <a:solidFill>
                  <a:srgbClr val="FF0000"/>
                </a:solidFill>
              </a:rPr>
              <a:t>science data analysis applications</a:t>
            </a:r>
            <a:endParaRPr lang="en-US" sz="2400" dirty="0" smtClean="0"/>
          </a:p>
          <a:p>
            <a:pPr lvl="1"/>
            <a:r>
              <a:rPr lang="en-US" sz="2400" dirty="0" smtClean="0"/>
              <a:t>Can also do much traditional parallel computing for data-mining if extended to support </a:t>
            </a:r>
            <a:r>
              <a:rPr lang="en-US" sz="2400" dirty="0" smtClean="0">
                <a:solidFill>
                  <a:srgbClr val="FF0000"/>
                </a:solidFill>
              </a:rPr>
              <a:t>iterative</a:t>
            </a:r>
            <a:r>
              <a:rPr lang="en-US" sz="2400" dirty="0" smtClean="0"/>
              <a:t> operations</a:t>
            </a:r>
          </a:p>
          <a:p>
            <a:pPr lvl="1"/>
            <a:r>
              <a:rPr lang="en-US" sz="2400" dirty="0" smtClean="0"/>
              <a:t>MapReduce not usually on Virtual Machines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
          <a:ext cx="9144000" cy="6857998"/>
        </p:xfrm>
        <a:graphic>
          <a:graphicData uri="http://schemas.openxmlformats.org/drawingml/2006/table">
            <a:tbl>
              <a:tblPr/>
              <a:tblGrid>
                <a:gridCol w="9144000"/>
              </a:tblGrid>
              <a:tr h="623454">
                <a:tc>
                  <a:txBody>
                    <a:bodyPr/>
                    <a:lstStyle/>
                    <a:p>
                      <a:pPr marL="0" marR="0" algn="just">
                        <a:lnSpc>
                          <a:spcPct val="115000"/>
                        </a:lnSpc>
                        <a:spcBef>
                          <a:spcPts val="0"/>
                        </a:spcBef>
                        <a:spcAft>
                          <a:spcPts val="0"/>
                        </a:spcAft>
                      </a:pPr>
                      <a:r>
                        <a:rPr lang="en-US" sz="1800" b="1">
                          <a:latin typeface="Calibri"/>
                          <a:ea typeface="Calibri"/>
                          <a:cs typeface="Times New Roman"/>
                        </a:rPr>
                        <a:t>Authentication and Authorization:</a:t>
                      </a:r>
                      <a:r>
                        <a:rPr lang="en-US" sz="1800">
                          <a:latin typeface="Calibri"/>
                          <a:ea typeface="Calibri"/>
                          <a:cs typeface="Times New Roman"/>
                        </a:rPr>
                        <a:t> Provide single sign in to both FutureGrid and Commercial Clouds linked by workflow</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a:latin typeface="Calibri"/>
                          <a:ea typeface="Calibri"/>
                          <a:cs typeface="Times New Roman"/>
                        </a:rPr>
                        <a:t>Workflow:</a:t>
                      </a:r>
                      <a:r>
                        <a:rPr lang="en-US" sz="1800">
                          <a:latin typeface="Calibri"/>
                          <a:ea typeface="Calibri"/>
                          <a:cs typeface="Times New Roman"/>
                        </a:rPr>
                        <a:t> Support workflows that link job components between FutureGrid and Commercial Clouds. Trident from Microsoft Research is initial candidate</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a:latin typeface="Calibri"/>
                          <a:ea typeface="Calibri"/>
                          <a:cs typeface="Times New Roman"/>
                        </a:rPr>
                        <a:t>Data Transport:</a:t>
                      </a:r>
                      <a:r>
                        <a:rPr lang="en-US" sz="1800">
                          <a:latin typeface="Calibri"/>
                          <a:ea typeface="Calibri"/>
                          <a:cs typeface="Times New Roman"/>
                        </a:rPr>
                        <a:t> Transport data between job components on FutureGrid and Commercial Clouds respecting custom storage patterns</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1728">
                <a:tc>
                  <a:txBody>
                    <a:bodyPr/>
                    <a:lstStyle/>
                    <a:p>
                      <a:pPr marL="0" marR="0">
                        <a:lnSpc>
                          <a:spcPct val="115000"/>
                        </a:lnSpc>
                        <a:spcBef>
                          <a:spcPts val="0"/>
                        </a:spcBef>
                        <a:spcAft>
                          <a:spcPts val="0"/>
                        </a:spcAft>
                      </a:pPr>
                      <a:r>
                        <a:rPr lang="en-US" sz="1800" b="1">
                          <a:latin typeface="Calibri"/>
                          <a:ea typeface="Calibri"/>
                          <a:cs typeface="Times New Roman"/>
                        </a:rPr>
                        <a:t>Program Library: </a:t>
                      </a:r>
                      <a:r>
                        <a:rPr lang="en-US" sz="1800">
                          <a:latin typeface="Calibri"/>
                          <a:ea typeface="Calibri"/>
                          <a:cs typeface="Times New Roman"/>
                        </a:rPr>
                        <a:t>Store Images and other Program material (basic FutureGrid facility)</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1728">
                <a:tc>
                  <a:txBody>
                    <a:bodyPr/>
                    <a:lstStyle/>
                    <a:p>
                      <a:pPr marL="0" marR="0">
                        <a:lnSpc>
                          <a:spcPct val="115000"/>
                        </a:lnSpc>
                        <a:spcBef>
                          <a:spcPts val="0"/>
                        </a:spcBef>
                        <a:spcAft>
                          <a:spcPts val="0"/>
                        </a:spcAft>
                      </a:pPr>
                      <a:r>
                        <a:rPr lang="en-US" sz="1800" b="1">
                          <a:latin typeface="Calibri"/>
                          <a:ea typeface="Calibri"/>
                          <a:cs typeface="Times New Roman"/>
                        </a:rPr>
                        <a:t>Blob: </a:t>
                      </a:r>
                      <a:r>
                        <a:rPr lang="en-US" sz="1800">
                          <a:latin typeface="Calibri"/>
                          <a:ea typeface="Calibri"/>
                          <a:cs typeface="Times New Roman"/>
                        </a:rPr>
                        <a:t>Basic storage concept similar to Azure Blob or Amazon S3</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a:latin typeface="Calibri"/>
                          <a:ea typeface="Calibri"/>
                          <a:cs typeface="Times New Roman"/>
                        </a:rPr>
                        <a:t>DPFS Data Parallel File System: </a:t>
                      </a:r>
                      <a:r>
                        <a:rPr lang="en-US" sz="1800">
                          <a:latin typeface="Calibri"/>
                          <a:ea typeface="Calibri"/>
                          <a:cs typeface="Times New Roman"/>
                        </a:rPr>
                        <a:t>Support of file systems like Google (MapReduce), HDFS (Hadoop) or Cosmos (dryad) with compute-data affinity optimized for data processing</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a:latin typeface="Calibri"/>
                          <a:ea typeface="Calibri"/>
                          <a:cs typeface="Times New Roman"/>
                        </a:rPr>
                        <a:t>Table: </a:t>
                      </a:r>
                      <a:r>
                        <a:rPr lang="en-US" sz="1800">
                          <a:latin typeface="Calibri"/>
                          <a:ea typeface="Calibri"/>
                          <a:cs typeface="Times New Roman"/>
                        </a:rPr>
                        <a:t>Support of Table Data structures modeled on  Apache Hbase or Amazon SimpleDB/Azure Table</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1728">
                <a:tc>
                  <a:txBody>
                    <a:bodyPr/>
                    <a:lstStyle/>
                    <a:p>
                      <a:pPr marL="0" marR="0">
                        <a:lnSpc>
                          <a:spcPct val="115000"/>
                        </a:lnSpc>
                        <a:spcBef>
                          <a:spcPts val="0"/>
                        </a:spcBef>
                        <a:spcAft>
                          <a:spcPts val="0"/>
                        </a:spcAft>
                      </a:pPr>
                      <a:r>
                        <a:rPr lang="en-US" sz="1800" b="1">
                          <a:latin typeface="Calibri"/>
                          <a:ea typeface="Calibri"/>
                          <a:cs typeface="Times New Roman"/>
                        </a:rPr>
                        <a:t>SQL: </a:t>
                      </a:r>
                      <a:r>
                        <a:rPr lang="en-US" sz="1800">
                          <a:latin typeface="Calibri"/>
                          <a:ea typeface="Calibri"/>
                          <a:cs typeface="Times New Roman"/>
                        </a:rPr>
                        <a:t>Relational Database</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1728">
                <a:tc>
                  <a:txBody>
                    <a:bodyPr/>
                    <a:lstStyle/>
                    <a:p>
                      <a:pPr marL="0" marR="0">
                        <a:lnSpc>
                          <a:spcPct val="115000"/>
                        </a:lnSpc>
                        <a:spcBef>
                          <a:spcPts val="0"/>
                        </a:spcBef>
                        <a:spcAft>
                          <a:spcPts val="0"/>
                        </a:spcAft>
                      </a:pPr>
                      <a:r>
                        <a:rPr lang="en-US" sz="1800" b="1">
                          <a:latin typeface="Calibri"/>
                          <a:ea typeface="Calibri"/>
                          <a:cs typeface="Times New Roman"/>
                        </a:rPr>
                        <a:t>Queues: </a:t>
                      </a:r>
                      <a:r>
                        <a:rPr lang="en-US" sz="1800">
                          <a:latin typeface="Calibri"/>
                          <a:ea typeface="Calibri"/>
                          <a:cs typeface="Times New Roman"/>
                        </a:rPr>
                        <a:t>Publish Subscribe based queuing system</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a:latin typeface="Calibri"/>
                          <a:ea typeface="Calibri"/>
                          <a:cs typeface="Times New Roman"/>
                        </a:rPr>
                        <a:t>Worker Role: </a:t>
                      </a:r>
                      <a:r>
                        <a:rPr lang="en-US" sz="1800">
                          <a:latin typeface="Calibri"/>
                          <a:ea typeface="Calibri"/>
                          <a:cs typeface="Times New Roman"/>
                        </a:rPr>
                        <a:t>This concept is implicitly used in both Amazon and TeraGrid but was first introduced as a high level construct by Azure</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a:latin typeface="Calibri"/>
                          <a:ea typeface="Calibri"/>
                          <a:cs typeface="Times New Roman"/>
                        </a:rPr>
                        <a:t>MapReduce: </a:t>
                      </a:r>
                      <a:r>
                        <a:rPr lang="en-US" sz="1800">
                          <a:latin typeface="Calibri"/>
                          <a:ea typeface="Calibri"/>
                          <a:cs typeface="Times New Roman"/>
                        </a:rPr>
                        <a:t>Support MapReduce Programming model including Hadoop on Linux, Dryad on Windows HPCS and Twister on Windows and Linux</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a:latin typeface="Calibri"/>
                          <a:ea typeface="Calibri"/>
                          <a:cs typeface="Times New Roman"/>
                        </a:rPr>
                        <a:t>Software as a Service: </a:t>
                      </a:r>
                      <a:r>
                        <a:rPr lang="en-US" sz="1800">
                          <a:latin typeface="Calibri"/>
                          <a:ea typeface="Calibri"/>
                          <a:cs typeface="Times New Roman"/>
                        </a:rPr>
                        <a:t>This concept is shared between Clouds and Grids and can be supported without special attention</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dirty="0">
                          <a:latin typeface="Calibri"/>
                          <a:ea typeface="Calibri"/>
                          <a:cs typeface="Times New Roman"/>
                        </a:rPr>
                        <a:t>Web Role: </a:t>
                      </a:r>
                      <a:r>
                        <a:rPr lang="en-US" sz="1800" dirty="0">
                          <a:latin typeface="Calibri"/>
                          <a:ea typeface="Calibri"/>
                          <a:cs typeface="Times New Roman"/>
                        </a:rPr>
                        <a:t>This is used in Azure to describe important link to user and can be supported in  FutureGrid with a Portal framework</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dirty="0" smtClean="0">
                <a:solidFill>
                  <a:srgbClr val="002060"/>
                </a:solidFill>
              </a:rPr>
              <a:t>MapReduce</a:t>
            </a:r>
            <a:endParaRPr lang="en-US" dirty="0">
              <a:solidFill>
                <a:srgbClr val="002060"/>
              </a:solidFill>
            </a:endParaRPr>
          </a:p>
        </p:txBody>
      </p:sp>
      <p:sp>
        <p:nvSpPr>
          <p:cNvPr id="5" name="Content Placeholder 2"/>
          <p:cNvSpPr>
            <a:spLocks noGrp="1"/>
          </p:cNvSpPr>
          <p:nvPr>
            <p:ph idx="1"/>
          </p:nvPr>
        </p:nvSpPr>
        <p:spPr>
          <a:xfrm>
            <a:off x="533400" y="3962400"/>
            <a:ext cx="8077200" cy="2438400"/>
          </a:xfrm>
        </p:spPr>
        <p:txBody>
          <a:bodyPr>
            <a:normAutofit fontScale="77500" lnSpcReduction="20000"/>
          </a:bodyPr>
          <a:lstStyle/>
          <a:p>
            <a:r>
              <a:rPr lang="en-US" dirty="0" smtClean="0">
                <a:solidFill>
                  <a:srgbClr val="002060"/>
                </a:solidFill>
              </a:rPr>
              <a:t>Implementations (Hadoop – Java; Dryad – Windows) support:</a:t>
            </a:r>
          </a:p>
          <a:p>
            <a:pPr lvl="1"/>
            <a:r>
              <a:rPr lang="en-US" dirty="0" smtClean="0">
                <a:solidFill>
                  <a:srgbClr val="002060"/>
                </a:solidFill>
              </a:rPr>
              <a:t>Splitting of data</a:t>
            </a:r>
          </a:p>
          <a:p>
            <a:pPr lvl="1"/>
            <a:r>
              <a:rPr lang="en-US" dirty="0" smtClean="0">
                <a:solidFill>
                  <a:srgbClr val="002060"/>
                </a:solidFill>
              </a:rPr>
              <a:t>Passing the output of map functions to reduce functions</a:t>
            </a:r>
          </a:p>
          <a:p>
            <a:pPr lvl="1"/>
            <a:r>
              <a:rPr lang="en-US" dirty="0" smtClean="0">
                <a:solidFill>
                  <a:srgbClr val="002060"/>
                </a:solidFill>
              </a:rPr>
              <a:t>Sorting the inputs to the reduce function based on the intermediate keys</a:t>
            </a:r>
          </a:p>
          <a:p>
            <a:pPr lvl="1"/>
            <a:r>
              <a:rPr lang="en-US" dirty="0" smtClean="0">
                <a:solidFill>
                  <a:srgbClr val="002060"/>
                </a:solidFill>
              </a:rPr>
              <a:t>Quality of service</a:t>
            </a:r>
          </a:p>
          <a:p>
            <a:endParaRPr lang="en-US" dirty="0"/>
          </a:p>
        </p:txBody>
      </p:sp>
      <p:grpSp>
        <p:nvGrpSpPr>
          <p:cNvPr id="2" name="Group 5"/>
          <p:cNvGrpSpPr/>
          <p:nvPr/>
        </p:nvGrpSpPr>
        <p:grpSpPr>
          <a:xfrm>
            <a:off x="609600" y="1295400"/>
            <a:ext cx="7848600" cy="2590800"/>
            <a:chOff x="685800" y="1447800"/>
            <a:chExt cx="7848600" cy="2590800"/>
          </a:xfrm>
        </p:grpSpPr>
        <p:sp>
          <p:nvSpPr>
            <p:cNvPr id="7" name="AutoShape 9"/>
            <p:cNvSpPr>
              <a:spLocks noChangeArrowheads="1"/>
            </p:cNvSpPr>
            <p:nvPr/>
          </p:nvSpPr>
          <p:spPr bwMode="auto">
            <a:xfrm>
              <a:off x="685800" y="1447800"/>
              <a:ext cx="7848600" cy="2590800"/>
            </a:xfrm>
            <a:prstGeom prst="roundRect">
              <a:avLst>
                <a:gd name="adj" fmla="val 7556"/>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Oval 10"/>
            <p:cNvSpPr>
              <a:spLocks noChangeArrowheads="1"/>
            </p:cNvSpPr>
            <p:nvPr/>
          </p:nvSpPr>
          <p:spPr bwMode="auto">
            <a:xfrm>
              <a:off x="4345907"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Oval 11"/>
            <p:cNvSpPr>
              <a:spLocks noChangeArrowheads="1"/>
            </p:cNvSpPr>
            <p:nvPr/>
          </p:nvSpPr>
          <p:spPr bwMode="auto">
            <a:xfrm>
              <a:off x="4960269"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Oval 12"/>
            <p:cNvSpPr>
              <a:spLocks noChangeArrowheads="1"/>
            </p:cNvSpPr>
            <p:nvPr/>
          </p:nvSpPr>
          <p:spPr bwMode="auto">
            <a:xfrm>
              <a:off x="4007468"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Oval 13"/>
            <p:cNvSpPr>
              <a:spLocks noChangeArrowheads="1"/>
            </p:cNvSpPr>
            <p:nvPr/>
          </p:nvSpPr>
          <p:spPr bwMode="auto">
            <a:xfrm>
              <a:off x="5619900"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Oval 14"/>
            <p:cNvSpPr>
              <a:spLocks noChangeArrowheads="1"/>
            </p:cNvSpPr>
            <p:nvPr/>
          </p:nvSpPr>
          <p:spPr bwMode="auto">
            <a:xfrm>
              <a:off x="4615364"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3" name="Group 15"/>
            <p:cNvGrpSpPr>
              <a:grpSpLocks/>
            </p:cNvGrpSpPr>
            <p:nvPr/>
          </p:nvGrpSpPr>
          <p:grpSpPr bwMode="auto">
            <a:xfrm>
              <a:off x="990600" y="2362200"/>
              <a:ext cx="2590383" cy="304513"/>
              <a:chOff x="1453" y="5453"/>
              <a:chExt cx="3605" cy="353"/>
            </a:xfrm>
          </p:grpSpPr>
          <p:sp>
            <p:nvSpPr>
              <p:cNvPr id="52" name="Text Box 16"/>
              <p:cNvSpPr txBox="1">
                <a:spLocks noChangeArrowheads="1"/>
              </p:cNvSpPr>
              <p:nvPr/>
            </p:nvSpPr>
            <p:spPr bwMode="auto">
              <a:xfrm>
                <a:off x="1453" y="5453"/>
                <a:ext cx="2863" cy="353"/>
              </a:xfrm>
              <a:prstGeom prst="rect">
                <a:avLst/>
              </a:prstGeom>
              <a:solidFill>
                <a:srgbClr val="DDD8C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600" b="1" dirty="0" smtClean="0">
                    <a:solidFill>
                      <a:prstClr val="black"/>
                    </a:solidFill>
                    <a:cs typeface="Courier New" pitchFamily="49" charset="0"/>
                  </a:rPr>
                  <a:t>Map(Key, Value)  </a:t>
                </a:r>
              </a:p>
            </p:txBody>
          </p:sp>
          <p:cxnSp>
            <p:nvCxnSpPr>
              <p:cNvPr id="53" name="AutoShape 17"/>
              <p:cNvCxnSpPr>
                <a:cxnSpLocks noChangeShapeType="1"/>
              </p:cNvCxnSpPr>
              <p:nvPr/>
            </p:nvCxnSpPr>
            <p:spPr bwMode="auto">
              <a:xfrm>
                <a:off x="4316" y="5630"/>
                <a:ext cx="742" cy="2"/>
              </a:xfrm>
              <a:prstGeom prst="straightConnector1">
                <a:avLst/>
              </a:prstGeom>
              <a:noFill/>
              <a:ln w="9525">
                <a:solidFill>
                  <a:srgbClr val="000000"/>
                </a:solidFill>
                <a:round/>
                <a:headEnd/>
                <a:tailEnd type="triangle" w="med" len="med"/>
              </a:ln>
            </p:spPr>
          </p:cxnSp>
        </p:grpSp>
        <p:sp>
          <p:nvSpPr>
            <p:cNvPr id="14" name="Oval 18"/>
            <p:cNvSpPr>
              <a:spLocks noChangeArrowheads="1"/>
            </p:cNvSpPr>
            <p:nvPr/>
          </p:nvSpPr>
          <p:spPr bwMode="auto">
            <a:xfrm>
              <a:off x="5943249"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Oval 19"/>
            <p:cNvSpPr>
              <a:spLocks noChangeArrowheads="1"/>
            </p:cNvSpPr>
            <p:nvPr/>
          </p:nvSpPr>
          <p:spPr bwMode="auto">
            <a:xfrm>
              <a:off x="5268528"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16" name="AutoShape 20"/>
            <p:cNvCxnSpPr>
              <a:cxnSpLocks noChangeShapeType="1"/>
            </p:cNvCxnSpPr>
            <p:nvPr/>
          </p:nvCxnSpPr>
          <p:spPr bwMode="auto">
            <a:xfrm>
              <a:off x="4464468" y="2874695"/>
              <a:ext cx="0" cy="161674"/>
            </a:xfrm>
            <a:prstGeom prst="straightConnector1">
              <a:avLst/>
            </a:prstGeom>
            <a:noFill/>
            <a:ln w="9525">
              <a:solidFill>
                <a:srgbClr val="000000"/>
              </a:solidFill>
              <a:round/>
              <a:headEnd/>
              <a:tailEnd type="triangle" w="med" len="med"/>
            </a:ln>
          </p:spPr>
        </p:cxnSp>
        <p:cxnSp>
          <p:nvCxnSpPr>
            <p:cNvPr id="17" name="AutoShape 21"/>
            <p:cNvCxnSpPr>
              <a:cxnSpLocks noChangeShapeType="1"/>
            </p:cNvCxnSpPr>
            <p:nvPr/>
          </p:nvCxnSpPr>
          <p:spPr bwMode="auto">
            <a:xfrm>
              <a:off x="5096076" y="2874695"/>
              <a:ext cx="0" cy="161674"/>
            </a:xfrm>
            <a:prstGeom prst="straightConnector1">
              <a:avLst/>
            </a:prstGeom>
            <a:noFill/>
            <a:ln w="9525">
              <a:solidFill>
                <a:srgbClr val="000000"/>
              </a:solidFill>
              <a:round/>
              <a:headEnd/>
              <a:tailEnd type="triangle" w="med" len="med"/>
            </a:ln>
          </p:spPr>
        </p:cxnSp>
        <p:cxnSp>
          <p:nvCxnSpPr>
            <p:cNvPr id="18" name="AutoShape 22"/>
            <p:cNvCxnSpPr>
              <a:cxnSpLocks noChangeShapeType="1"/>
            </p:cNvCxnSpPr>
            <p:nvPr/>
          </p:nvCxnSpPr>
          <p:spPr bwMode="auto">
            <a:xfrm>
              <a:off x="5731995" y="2874695"/>
              <a:ext cx="0" cy="161674"/>
            </a:xfrm>
            <a:prstGeom prst="straightConnector1">
              <a:avLst/>
            </a:prstGeom>
            <a:noFill/>
            <a:ln w="9525">
              <a:solidFill>
                <a:srgbClr val="000000"/>
              </a:solidFill>
              <a:round/>
              <a:headEnd/>
              <a:tailEnd type="triangle" w="med" len="med"/>
            </a:ln>
          </p:spPr>
        </p:cxnSp>
        <p:cxnSp>
          <p:nvCxnSpPr>
            <p:cNvPr id="19" name="AutoShape 23"/>
            <p:cNvCxnSpPr>
              <a:cxnSpLocks noChangeShapeType="1"/>
            </p:cNvCxnSpPr>
            <p:nvPr/>
          </p:nvCxnSpPr>
          <p:spPr bwMode="auto">
            <a:xfrm>
              <a:off x="4190699" y="2605238"/>
              <a:ext cx="273769" cy="269457"/>
            </a:xfrm>
            <a:prstGeom prst="straightConnector1">
              <a:avLst/>
            </a:prstGeom>
            <a:noFill/>
            <a:ln w="9525">
              <a:solidFill>
                <a:srgbClr val="000000"/>
              </a:solidFill>
              <a:round/>
              <a:headEnd/>
              <a:tailEnd/>
            </a:ln>
          </p:spPr>
        </p:cxnSp>
        <p:cxnSp>
          <p:nvCxnSpPr>
            <p:cNvPr id="20" name="AutoShape 24"/>
            <p:cNvCxnSpPr>
              <a:cxnSpLocks noChangeShapeType="1"/>
            </p:cNvCxnSpPr>
            <p:nvPr/>
          </p:nvCxnSpPr>
          <p:spPr bwMode="auto">
            <a:xfrm flipH="1">
              <a:off x="4464468" y="2605238"/>
              <a:ext cx="269457" cy="269457"/>
            </a:xfrm>
            <a:prstGeom prst="straightConnector1">
              <a:avLst/>
            </a:prstGeom>
            <a:noFill/>
            <a:ln w="9525">
              <a:solidFill>
                <a:srgbClr val="000000"/>
              </a:solidFill>
              <a:round/>
              <a:headEnd/>
              <a:tailEnd/>
            </a:ln>
          </p:spPr>
        </p:cxnSp>
        <p:cxnSp>
          <p:nvCxnSpPr>
            <p:cNvPr id="21" name="AutoShape 25"/>
            <p:cNvCxnSpPr>
              <a:cxnSpLocks noChangeShapeType="1"/>
            </p:cNvCxnSpPr>
            <p:nvPr/>
          </p:nvCxnSpPr>
          <p:spPr bwMode="auto">
            <a:xfrm flipH="1">
              <a:off x="4464468" y="2605238"/>
              <a:ext cx="901065" cy="269457"/>
            </a:xfrm>
            <a:prstGeom prst="straightConnector1">
              <a:avLst/>
            </a:prstGeom>
            <a:noFill/>
            <a:ln w="9525">
              <a:solidFill>
                <a:srgbClr val="000000"/>
              </a:solidFill>
              <a:round/>
              <a:headEnd/>
              <a:tailEnd/>
            </a:ln>
          </p:spPr>
        </p:cxnSp>
        <p:cxnSp>
          <p:nvCxnSpPr>
            <p:cNvPr id="22" name="AutoShape 26"/>
            <p:cNvCxnSpPr>
              <a:cxnSpLocks noChangeShapeType="1"/>
            </p:cNvCxnSpPr>
            <p:nvPr/>
          </p:nvCxnSpPr>
          <p:spPr bwMode="auto">
            <a:xfrm flipH="1">
              <a:off x="4464468" y="2605238"/>
              <a:ext cx="1595187" cy="269457"/>
            </a:xfrm>
            <a:prstGeom prst="straightConnector1">
              <a:avLst/>
            </a:prstGeom>
            <a:noFill/>
            <a:ln w="9525">
              <a:solidFill>
                <a:srgbClr val="000000"/>
              </a:solidFill>
              <a:round/>
              <a:headEnd/>
              <a:tailEnd/>
            </a:ln>
          </p:spPr>
        </p:cxnSp>
        <p:cxnSp>
          <p:nvCxnSpPr>
            <p:cNvPr id="23" name="AutoShape 27"/>
            <p:cNvCxnSpPr>
              <a:cxnSpLocks noChangeShapeType="1"/>
            </p:cNvCxnSpPr>
            <p:nvPr/>
          </p:nvCxnSpPr>
          <p:spPr bwMode="auto">
            <a:xfrm>
              <a:off x="4190699" y="2605238"/>
              <a:ext cx="905376" cy="269457"/>
            </a:xfrm>
            <a:prstGeom prst="straightConnector1">
              <a:avLst/>
            </a:prstGeom>
            <a:noFill/>
            <a:ln w="9525">
              <a:solidFill>
                <a:srgbClr val="000000"/>
              </a:solidFill>
              <a:round/>
              <a:headEnd/>
              <a:tailEnd/>
            </a:ln>
          </p:spPr>
        </p:cxnSp>
        <p:cxnSp>
          <p:nvCxnSpPr>
            <p:cNvPr id="24" name="AutoShape 28"/>
            <p:cNvCxnSpPr>
              <a:cxnSpLocks noChangeShapeType="1"/>
            </p:cNvCxnSpPr>
            <p:nvPr/>
          </p:nvCxnSpPr>
          <p:spPr bwMode="auto">
            <a:xfrm>
              <a:off x="4733925" y="2605238"/>
              <a:ext cx="362151" cy="269457"/>
            </a:xfrm>
            <a:prstGeom prst="straightConnector1">
              <a:avLst/>
            </a:prstGeom>
            <a:noFill/>
            <a:ln w="9525">
              <a:solidFill>
                <a:srgbClr val="000000"/>
              </a:solidFill>
              <a:round/>
              <a:headEnd/>
              <a:tailEnd/>
            </a:ln>
          </p:spPr>
        </p:cxnSp>
        <p:cxnSp>
          <p:nvCxnSpPr>
            <p:cNvPr id="25" name="AutoShape 29"/>
            <p:cNvCxnSpPr>
              <a:cxnSpLocks noChangeShapeType="1"/>
            </p:cNvCxnSpPr>
            <p:nvPr/>
          </p:nvCxnSpPr>
          <p:spPr bwMode="auto">
            <a:xfrm flipH="1">
              <a:off x="5096076" y="2605238"/>
              <a:ext cx="269457" cy="269457"/>
            </a:xfrm>
            <a:prstGeom prst="straightConnector1">
              <a:avLst/>
            </a:prstGeom>
            <a:noFill/>
            <a:ln w="9525">
              <a:solidFill>
                <a:srgbClr val="000000"/>
              </a:solidFill>
              <a:round/>
              <a:headEnd/>
              <a:tailEnd/>
            </a:ln>
          </p:spPr>
        </p:cxnSp>
        <p:cxnSp>
          <p:nvCxnSpPr>
            <p:cNvPr id="26" name="AutoShape 30"/>
            <p:cNvCxnSpPr>
              <a:cxnSpLocks noChangeShapeType="1"/>
            </p:cNvCxnSpPr>
            <p:nvPr/>
          </p:nvCxnSpPr>
          <p:spPr bwMode="auto">
            <a:xfrm flipH="1">
              <a:off x="5096076" y="2605238"/>
              <a:ext cx="905376" cy="269457"/>
            </a:xfrm>
            <a:prstGeom prst="straightConnector1">
              <a:avLst/>
            </a:prstGeom>
            <a:noFill/>
            <a:ln w="9525">
              <a:solidFill>
                <a:srgbClr val="000000"/>
              </a:solidFill>
              <a:round/>
              <a:headEnd/>
              <a:tailEnd/>
            </a:ln>
          </p:spPr>
        </p:cxnSp>
        <p:cxnSp>
          <p:nvCxnSpPr>
            <p:cNvPr id="27" name="AutoShape 31"/>
            <p:cNvCxnSpPr>
              <a:cxnSpLocks noChangeShapeType="1"/>
            </p:cNvCxnSpPr>
            <p:nvPr/>
          </p:nvCxnSpPr>
          <p:spPr bwMode="auto">
            <a:xfrm>
              <a:off x="4190699" y="2605238"/>
              <a:ext cx="1541295" cy="269457"/>
            </a:xfrm>
            <a:prstGeom prst="straightConnector1">
              <a:avLst/>
            </a:prstGeom>
            <a:noFill/>
            <a:ln w="9525">
              <a:solidFill>
                <a:srgbClr val="000000"/>
              </a:solidFill>
              <a:round/>
              <a:headEnd/>
              <a:tailEnd/>
            </a:ln>
          </p:spPr>
        </p:cxnSp>
        <p:cxnSp>
          <p:nvCxnSpPr>
            <p:cNvPr id="28" name="AutoShape 32"/>
            <p:cNvCxnSpPr>
              <a:cxnSpLocks noChangeShapeType="1"/>
            </p:cNvCxnSpPr>
            <p:nvPr/>
          </p:nvCxnSpPr>
          <p:spPr bwMode="auto">
            <a:xfrm>
              <a:off x="4733925" y="2605238"/>
              <a:ext cx="998070" cy="269457"/>
            </a:xfrm>
            <a:prstGeom prst="straightConnector1">
              <a:avLst/>
            </a:prstGeom>
            <a:noFill/>
            <a:ln w="9525">
              <a:solidFill>
                <a:srgbClr val="000000"/>
              </a:solidFill>
              <a:round/>
              <a:headEnd/>
              <a:tailEnd/>
            </a:ln>
          </p:spPr>
        </p:cxnSp>
        <p:cxnSp>
          <p:nvCxnSpPr>
            <p:cNvPr id="29" name="AutoShape 33"/>
            <p:cNvCxnSpPr>
              <a:cxnSpLocks noChangeShapeType="1"/>
            </p:cNvCxnSpPr>
            <p:nvPr/>
          </p:nvCxnSpPr>
          <p:spPr bwMode="auto">
            <a:xfrm>
              <a:off x="5365533" y="2605238"/>
              <a:ext cx="366462" cy="269457"/>
            </a:xfrm>
            <a:prstGeom prst="straightConnector1">
              <a:avLst/>
            </a:prstGeom>
            <a:noFill/>
            <a:ln w="9525">
              <a:solidFill>
                <a:srgbClr val="000000"/>
              </a:solidFill>
              <a:round/>
              <a:headEnd/>
              <a:tailEnd/>
            </a:ln>
          </p:spPr>
        </p:cxnSp>
        <p:cxnSp>
          <p:nvCxnSpPr>
            <p:cNvPr id="30" name="AutoShape 34"/>
            <p:cNvCxnSpPr>
              <a:cxnSpLocks noChangeShapeType="1"/>
            </p:cNvCxnSpPr>
            <p:nvPr/>
          </p:nvCxnSpPr>
          <p:spPr bwMode="auto">
            <a:xfrm flipH="1">
              <a:off x="5731995" y="2605238"/>
              <a:ext cx="327660" cy="269457"/>
            </a:xfrm>
            <a:prstGeom prst="straightConnector1">
              <a:avLst/>
            </a:prstGeom>
            <a:noFill/>
            <a:ln w="9525">
              <a:solidFill>
                <a:srgbClr val="000000"/>
              </a:solidFill>
              <a:round/>
              <a:headEnd/>
              <a:tailEnd/>
            </a:ln>
          </p:spPr>
        </p:cxnSp>
        <p:cxnSp>
          <p:nvCxnSpPr>
            <p:cNvPr id="31" name="AutoShape 35"/>
            <p:cNvCxnSpPr>
              <a:cxnSpLocks noChangeShapeType="1"/>
            </p:cNvCxnSpPr>
            <p:nvPr/>
          </p:nvCxnSpPr>
          <p:spPr bwMode="auto">
            <a:xfrm>
              <a:off x="4119563" y="2055545"/>
              <a:ext cx="0" cy="269457"/>
            </a:xfrm>
            <a:prstGeom prst="straightConnector1">
              <a:avLst/>
            </a:prstGeom>
            <a:noFill/>
            <a:ln w="9525">
              <a:solidFill>
                <a:srgbClr val="000000"/>
              </a:solidFill>
              <a:round/>
              <a:headEnd/>
              <a:tailEnd type="triangle" w="med" len="med"/>
            </a:ln>
          </p:spPr>
        </p:cxnSp>
        <p:cxnSp>
          <p:nvCxnSpPr>
            <p:cNvPr id="32" name="AutoShape 36"/>
            <p:cNvCxnSpPr>
              <a:cxnSpLocks noChangeShapeType="1"/>
            </p:cNvCxnSpPr>
            <p:nvPr/>
          </p:nvCxnSpPr>
          <p:spPr bwMode="auto">
            <a:xfrm>
              <a:off x="4733925" y="2055545"/>
              <a:ext cx="0" cy="269457"/>
            </a:xfrm>
            <a:prstGeom prst="straightConnector1">
              <a:avLst/>
            </a:prstGeom>
            <a:noFill/>
            <a:ln w="9525">
              <a:solidFill>
                <a:srgbClr val="000000"/>
              </a:solidFill>
              <a:round/>
              <a:headEnd/>
              <a:tailEnd type="triangle" w="med" len="med"/>
            </a:ln>
          </p:spPr>
        </p:cxnSp>
        <p:cxnSp>
          <p:nvCxnSpPr>
            <p:cNvPr id="33" name="AutoShape 37"/>
            <p:cNvCxnSpPr>
              <a:cxnSpLocks noChangeShapeType="1"/>
            </p:cNvCxnSpPr>
            <p:nvPr/>
          </p:nvCxnSpPr>
          <p:spPr bwMode="auto">
            <a:xfrm>
              <a:off x="5365533" y="2044767"/>
              <a:ext cx="0" cy="269457"/>
            </a:xfrm>
            <a:prstGeom prst="straightConnector1">
              <a:avLst/>
            </a:prstGeom>
            <a:noFill/>
            <a:ln w="9525">
              <a:solidFill>
                <a:srgbClr val="000000"/>
              </a:solidFill>
              <a:round/>
              <a:headEnd/>
              <a:tailEnd type="triangle" w="med" len="med"/>
            </a:ln>
          </p:spPr>
        </p:cxnSp>
        <p:cxnSp>
          <p:nvCxnSpPr>
            <p:cNvPr id="34" name="AutoShape 38"/>
            <p:cNvCxnSpPr>
              <a:cxnSpLocks noChangeShapeType="1"/>
            </p:cNvCxnSpPr>
            <p:nvPr/>
          </p:nvCxnSpPr>
          <p:spPr bwMode="auto">
            <a:xfrm>
              <a:off x="6059655" y="2044767"/>
              <a:ext cx="0" cy="269457"/>
            </a:xfrm>
            <a:prstGeom prst="straightConnector1">
              <a:avLst/>
            </a:prstGeom>
            <a:noFill/>
            <a:ln w="9525">
              <a:solidFill>
                <a:srgbClr val="000000"/>
              </a:solidFill>
              <a:round/>
              <a:headEnd/>
              <a:tailEnd type="triangle" w="med" len="med"/>
            </a:ln>
          </p:spPr>
        </p:cxnSp>
        <p:cxnSp>
          <p:nvCxnSpPr>
            <p:cNvPr id="35" name="AutoShape 73"/>
            <p:cNvCxnSpPr>
              <a:cxnSpLocks noChangeShapeType="1"/>
            </p:cNvCxnSpPr>
            <p:nvPr/>
          </p:nvCxnSpPr>
          <p:spPr bwMode="auto">
            <a:xfrm>
              <a:off x="4464468" y="3316605"/>
              <a:ext cx="0" cy="237122"/>
            </a:xfrm>
            <a:prstGeom prst="straightConnector1">
              <a:avLst/>
            </a:prstGeom>
            <a:noFill/>
            <a:ln w="9525">
              <a:solidFill>
                <a:srgbClr val="000000"/>
              </a:solidFill>
              <a:round/>
              <a:headEnd/>
              <a:tailEnd type="triangle" w="med" len="med"/>
            </a:ln>
          </p:spPr>
        </p:cxnSp>
        <p:cxnSp>
          <p:nvCxnSpPr>
            <p:cNvPr id="36" name="AutoShape 74"/>
            <p:cNvCxnSpPr>
              <a:cxnSpLocks noChangeShapeType="1"/>
            </p:cNvCxnSpPr>
            <p:nvPr/>
          </p:nvCxnSpPr>
          <p:spPr bwMode="auto">
            <a:xfrm>
              <a:off x="5080986" y="3316605"/>
              <a:ext cx="0" cy="237122"/>
            </a:xfrm>
            <a:prstGeom prst="straightConnector1">
              <a:avLst/>
            </a:prstGeom>
            <a:noFill/>
            <a:ln w="9525">
              <a:solidFill>
                <a:srgbClr val="000000"/>
              </a:solidFill>
              <a:round/>
              <a:headEnd/>
              <a:tailEnd type="triangle" w="med" len="med"/>
            </a:ln>
          </p:spPr>
        </p:cxnSp>
        <p:cxnSp>
          <p:nvCxnSpPr>
            <p:cNvPr id="37" name="AutoShape 75"/>
            <p:cNvCxnSpPr>
              <a:cxnSpLocks noChangeShapeType="1"/>
            </p:cNvCxnSpPr>
            <p:nvPr/>
          </p:nvCxnSpPr>
          <p:spPr bwMode="auto">
            <a:xfrm>
              <a:off x="5731995" y="3316605"/>
              <a:ext cx="0" cy="237122"/>
            </a:xfrm>
            <a:prstGeom prst="straightConnector1">
              <a:avLst/>
            </a:prstGeom>
            <a:noFill/>
            <a:ln w="9525">
              <a:solidFill>
                <a:srgbClr val="000000"/>
              </a:solidFill>
              <a:round/>
              <a:headEnd/>
              <a:tailEnd type="triangle" w="med" len="med"/>
            </a:ln>
          </p:spPr>
        </p:cxnSp>
        <p:grpSp>
          <p:nvGrpSpPr>
            <p:cNvPr id="6" name="Group 15"/>
            <p:cNvGrpSpPr>
              <a:grpSpLocks/>
            </p:cNvGrpSpPr>
            <p:nvPr/>
          </p:nvGrpSpPr>
          <p:grpSpPr bwMode="auto">
            <a:xfrm>
              <a:off x="990600" y="3048000"/>
              <a:ext cx="3275883" cy="304513"/>
              <a:chOff x="499" y="5453"/>
              <a:chExt cx="4559" cy="353"/>
            </a:xfrm>
          </p:grpSpPr>
          <p:sp>
            <p:nvSpPr>
              <p:cNvPr id="50" name="Text Box 16"/>
              <p:cNvSpPr txBox="1">
                <a:spLocks noChangeArrowheads="1"/>
              </p:cNvSpPr>
              <p:nvPr/>
            </p:nvSpPr>
            <p:spPr bwMode="auto">
              <a:xfrm>
                <a:off x="499" y="5453"/>
                <a:ext cx="3817" cy="353"/>
              </a:xfrm>
              <a:prstGeom prst="rect">
                <a:avLst/>
              </a:prstGeom>
              <a:solidFill>
                <a:srgbClr val="DDD8C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600" b="1" dirty="0" smtClean="0">
                    <a:solidFill>
                      <a:prstClr val="black"/>
                    </a:solidFill>
                    <a:cs typeface="Courier New" pitchFamily="49" charset="0"/>
                  </a:rPr>
                  <a:t>Reduce(Key, List&lt;Value&gt;)  </a:t>
                </a:r>
              </a:p>
            </p:txBody>
          </p:sp>
          <p:cxnSp>
            <p:nvCxnSpPr>
              <p:cNvPr id="51" name="AutoShape 17"/>
              <p:cNvCxnSpPr>
                <a:cxnSpLocks noChangeShapeType="1"/>
              </p:cNvCxnSpPr>
              <p:nvPr/>
            </p:nvCxnSpPr>
            <p:spPr bwMode="auto">
              <a:xfrm>
                <a:off x="4316" y="5630"/>
                <a:ext cx="742" cy="2"/>
              </a:xfrm>
              <a:prstGeom prst="straightConnector1">
                <a:avLst/>
              </a:prstGeom>
              <a:noFill/>
              <a:ln w="9525">
                <a:solidFill>
                  <a:srgbClr val="000000"/>
                </a:solidFill>
                <a:round/>
                <a:headEnd/>
                <a:tailEnd type="triangle" w="med" len="med"/>
              </a:ln>
            </p:spPr>
          </p:cxnSp>
        </p:grpSp>
        <p:grpSp>
          <p:nvGrpSpPr>
            <p:cNvPr id="13" name="Group 188"/>
            <p:cNvGrpSpPr/>
            <p:nvPr/>
          </p:nvGrpSpPr>
          <p:grpSpPr>
            <a:xfrm>
              <a:off x="3810000" y="1600200"/>
              <a:ext cx="2590800" cy="381000"/>
              <a:chOff x="5181600" y="1600200"/>
              <a:chExt cx="2590800" cy="381000"/>
            </a:xfrm>
          </p:grpSpPr>
          <p:sp>
            <p:nvSpPr>
              <p:cNvPr id="45" name="Rectangle 44"/>
              <p:cNvSpPr/>
              <p:nvPr/>
            </p:nvSpPr>
            <p:spPr>
              <a:xfrm>
                <a:off x="5181600" y="1600200"/>
                <a:ext cx="25908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cxnSp>
            <p:nvCxnSpPr>
              <p:cNvPr id="46" name="Straight Connector 45"/>
              <p:cNvCxnSpPr/>
              <p:nvPr/>
            </p:nvCxnSpPr>
            <p:spPr>
              <a:xfrm rot="5400000">
                <a:off x="52959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6007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72771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 Box 82"/>
              <p:cNvSpPr txBox="1">
                <a:spLocks noChangeArrowheads="1"/>
              </p:cNvSpPr>
              <p:nvPr/>
            </p:nvSpPr>
            <p:spPr bwMode="auto">
              <a:xfrm>
                <a:off x="5791200" y="1600200"/>
                <a:ext cx="1600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600" b="1" dirty="0" smtClean="0">
                    <a:solidFill>
                      <a:prstClr val="black"/>
                    </a:solidFill>
                    <a:latin typeface="Cambria" pitchFamily="18" charset="0"/>
                    <a:cs typeface="Arial" pitchFamily="34" charset="0"/>
                  </a:rPr>
                  <a:t>Data Partitions</a:t>
                </a:r>
                <a:endParaRPr lang="en-US" sz="1600" b="1" dirty="0" smtClean="0">
                  <a:solidFill>
                    <a:prstClr val="black"/>
                  </a:solidFill>
                  <a:latin typeface="Arial" pitchFamily="34" charset="0"/>
                  <a:cs typeface="Arial" pitchFamily="34" charset="0"/>
                </a:endParaRPr>
              </a:p>
            </p:txBody>
          </p:sp>
        </p:grpSp>
        <p:sp>
          <p:nvSpPr>
            <p:cNvPr id="40" name="Rectangle 39"/>
            <p:cNvSpPr/>
            <p:nvPr/>
          </p:nvSpPr>
          <p:spPr>
            <a:xfrm>
              <a:off x="43434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41" name="Rectangle 40"/>
            <p:cNvSpPr/>
            <p:nvPr/>
          </p:nvSpPr>
          <p:spPr>
            <a:xfrm>
              <a:off x="49530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42" name="Rectangle 41"/>
            <p:cNvSpPr/>
            <p:nvPr/>
          </p:nvSpPr>
          <p:spPr>
            <a:xfrm>
              <a:off x="56388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43" name="Text Box 82"/>
            <p:cNvSpPr txBox="1">
              <a:spLocks noChangeArrowheads="1"/>
            </p:cNvSpPr>
            <p:nvPr/>
          </p:nvSpPr>
          <p:spPr bwMode="auto">
            <a:xfrm>
              <a:off x="2590800" y="3581400"/>
              <a:ext cx="1676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600" b="1" dirty="0" smtClean="0">
                  <a:solidFill>
                    <a:prstClr val="black"/>
                  </a:solidFill>
                  <a:latin typeface="Cambria" pitchFamily="18" charset="0"/>
                  <a:cs typeface="Arial" pitchFamily="34" charset="0"/>
                </a:rPr>
                <a:t>Reduce Outputs</a:t>
              </a:r>
              <a:endParaRPr lang="en-US" sz="1600" b="1" dirty="0" smtClean="0">
                <a:solidFill>
                  <a:prstClr val="black"/>
                </a:solidFill>
                <a:latin typeface="Arial" pitchFamily="34" charset="0"/>
                <a:cs typeface="Arial" pitchFamily="34" charset="0"/>
              </a:endParaRPr>
            </a:p>
          </p:txBody>
        </p:sp>
        <p:sp>
          <p:nvSpPr>
            <p:cNvPr id="44" name="Text Box 82"/>
            <p:cNvSpPr txBox="1">
              <a:spLocks noChangeArrowheads="1"/>
            </p:cNvSpPr>
            <p:nvPr/>
          </p:nvSpPr>
          <p:spPr bwMode="auto">
            <a:xfrm>
              <a:off x="6019800" y="2590800"/>
              <a:ext cx="2514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1600" b="1" dirty="0" smtClean="0">
                  <a:solidFill>
                    <a:prstClr val="black"/>
                  </a:solidFill>
                  <a:latin typeface="Cambria" pitchFamily="18" charset="0"/>
                </a:rPr>
                <a:t>A hash function maps the results of the map tasks to reduce tasks</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533400"/>
          </a:xfrm>
        </p:spPr>
        <p:txBody>
          <a:bodyPr>
            <a:normAutofit/>
          </a:bodyPr>
          <a:lstStyle/>
          <a:p>
            <a:r>
              <a:rPr lang="en-US" sz="2400" b="1" dirty="0" smtClean="0"/>
              <a:t>MapReduce “File/Data Repository” Parallelism</a:t>
            </a:r>
            <a:endParaRPr lang="en-US" sz="2400" b="1" dirty="0"/>
          </a:p>
        </p:txBody>
      </p:sp>
      <p:grpSp>
        <p:nvGrpSpPr>
          <p:cNvPr id="3" name="Group 65"/>
          <p:cNvGrpSpPr/>
          <p:nvPr/>
        </p:nvGrpSpPr>
        <p:grpSpPr>
          <a:xfrm>
            <a:off x="228600" y="2819400"/>
            <a:ext cx="7696200" cy="3810000"/>
            <a:chOff x="228600" y="3048000"/>
            <a:chExt cx="7696200" cy="3810000"/>
          </a:xfrm>
        </p:grpSpPr>
        <p:grpSp>
          <p:nvGrpSpPr>
            <p:cNvPr id="4" name="Group 51"/>
            <p:cNvGrpSpPr/>
            <p:nvPr/>
          </p:nvGrpSpPr>
          <p:grpSpPr>
            <a:xfrm>
              <a:off x="228600" y="3048000"/>
              <a:ext cx="7696200" cy="3810000"/>
              <a:chOff x="228600" y="3048000"/>
              <a:chExt cx="7696200" cy="3810000"/>
            </a:xfrm>
          </p:grpSpPr>
          <p:pic>
            <p:nvPicPr>
              <p:cNvPr id="2050" name="Picture 2"/>
              <p:cNvPicPr>
                <a:picLocks noChangeAspect="1" noChangeArrowheads="1"/>
              </p:cNvPicPr>
              <p:nvPr/>
            </p:nvPicPr>
            <p:blipFill>
              <a:blip r:embed="rId3" cstate="print"/>
              <a:srcRect/>
              <a:stretch>
                <a:fillRect/>
              </a:stretch>
            </p:blipFill>
            <p:spPr bwMode="auto">
              <a:xfrm>
                <a:off x="228600" y="3048000"/>
                <a:ext cx="2857500" cy="3810000"/>
              </a:xfrm>
              <a:prstGeom prst="rect">
                <a:avLst/>
              </a:prstGeom>
              <a:noFill/>
              <a:ln w="9525">
                <a:noFill/>
                <a:miter lim="800000"/>
                <a:headEnd/>
                <a:tailEnd/>
              </a:ln>
              <a:effectLst/>
            </p:spPr>
          </p:pic>
          <p:grpSp>
            <p:nvGrpSpPr>
              <p:cNvPr id="9" name="Group 13"/>
              <p:cNvGrpSpPr/>
              <p:nvPr/>
            </p:nvGrpSpPr>
            <p:grpSpPr>
              <a:xfrm>
                <a:off x="3581400" y="3080658"/>
                <a:ext cx="457200" cy="3668485"/>
                <a:chOff x="3581400" y="3037115"/>
                <a:chExt cx="457200" cy="3668485"/>
              </a:xfrm>
              <a:solidFill>
                <a:srgbClr val="92D050"/>
              </a:solidFill>
            </p:grpSpPr>
            <p:sp>
              <p:nvSpPr>
                <p:cNvPr id="5" name="Oval 4"/>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4"/>
              <p:cNvGrpSpPr/>
              <p:nvPr/>
            </p:nvGrpSpPr>
            <p:grpSpPr>
              <a:xfrm>
                <a:off x="4838700" y="3080658"/>
                <a:ext cx="457200" cy="3668485"/>
                <a:chOff x="3581400" y="3037115"/>
                <a:chExt cx="457200" cy="3668485"/>
              </a:xfrm>
              <a:solidFill>
                <a:srgbClr val="92D050"/>
              </a:solidFill>
            </p:grpSpPr>
            <p:sp>
              <p:nvSpPr>
                <p:cNvPr id="16" name="Oval 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1"/>
              <p:cNvGrpSpPr/>
              <p:nvPr/>
            </p:nvGrpSpPr>
            <p:grpSpPr>
              <a:xfrm>
                <a:off x="6096000" y="3080658"/>
                <a:ext cx="457200" cy="3668485"/>
                <a:chOff x="3581400" y="3037115"/>
                <a:chExt cx="457200" cy="3668485"/>
              </a:xfrm>
              <a:solidFill>
                <a:srgbClr val="92D050"/>
              </a:solidFill>
            </p:grpSpPr>
            <p:sp>
              <p:nvSpPr>
                <p:cNvPr id="23" name="Oval 22"/>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7467600" y="3048000"/>
                <a:ext cx="457200" cy="3733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4" name="Straight Arrow Connector 53"/>
            <p:cNvCxnSpPr/>
            <p:nvPr/>
          </p:nvCxnSpPr>
          <p:spPr>
            <a:xfrm>
              <a:off x="1219200" y="6553200"/>
              <a:ext cx="22860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447800" y="5867400"/>
              <a:ext cx="20574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524000" y="5257800"/>
              <a:ext cx="19812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133600" y="4572000"/>
              <a:ext cx="13716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2438400" y="3963988"/>
              <a:ext cx="1066800" cy="37941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2667000" y="3276600"/>
              <a:ext cx="838200" cy="8382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72"/>
          <p:cNvGrpSpPr/>
          <p:nvPr/>
        </p:nvGrpSpPr>
        <p:grpSpPr>
          <a:xfrm>
            <a:off x="4114800" y="3048000"/>
            <a:ext cx="685800" cy="3278188"/>
            <a:chOff x="4114800" y="3276600"/>
            <a:chExt cx="685800" cy="3278188"/>
          </a:xfrm>
        </p:grpSpPr>
        <p:cxnSp>
          <p:nvCxnSpPr>
            <p:cNvPr id="55" name="Straight Arrow Connector 54"/>
            <p:cNvCxnSpPr/>
            <p:nvPr/>
          </p:nvCxnSpPr>
          <p:spPr>
            <a:xfrm>
              <a:off x="4114800" y="65532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4114800" y="58978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14800" y="52425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114800" y="458724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93192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114800" y="3276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p:cNvCxnSpPr/>
          <p:nvPr/>
        </p:nvCxnSpPr>
        <p:spPr>
          <a:xfrm>
            <a:off x="5334000" y="6324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334000" y="56692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334000" y="50139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26" idx="0"/>
          </p:cNvCxnSpPr>
          <p:nvPr/>
        </p:nvCxnSpPr>
        <p:spPr>
          <a:xfrm>
            <a:off x="5334000" y="4358640"/>
            <a:ext cx="762000" cy="6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28" idx="0"/>
          </p:cNvCxnSpPr>
          <p:nvPr/>
        </p:nvCxnSpPr>
        <p:spPr>
          <a:xfrm>
            <a:off x="5334000" y="3703320"/>
            <a:ext cx="762000" cy="1959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334000" y="30480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629400" y="3124200"/>
            <a:ext cx="8382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6629400" y="37338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629400" y="44196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6629400" y="50292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6629400" y="5410200"/>
            <a:ext cx="685800" cy="228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629400" y="59436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98"/>
          <p:cNvGrpSpPr/>
          <p:nvPr/>
        </p:nvGrpSpPr>
        <p:grpSpPr>
          <a:xfrm>
            <a:off x="228600" y="1218177"/>
            <a:ext cx="2743200" cy="915423"/>
            <a:chOff x="152400" y="1371600"/>
            <a:chExt cx="3048000" cy="1067823"/>
          </a:xfrm>
        </p:grpSpPr>
        <p:pic>
          <p:nvPicPr>
            <p:cNvPr id="2051" name="Picture 3"/>
            <p:cNvPicPr>
              <a:picLocks noChangeAspect="1" noChangeArrowheads="1"/>
            </p:cNvPicPr>
            <p:nvPr/>
          </p:nvPicPr>
          <p:blipFill>
            <a:blip r:embed="rId4" cstate="print"/>
            <a:srcRect/>
            <a:stretch>
              <a:fillRect/>
            </a:stretch>
          </p:blipFill>
          <p:spPr bwMode="auto">
            <a:xfrm>
              <a:off x="152400" y="1371600"/>
              <a:ext cx="1100137" cy="1035423"/>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t="42278"/>
            <a:stretch>
              <a:fillRect/>
            </a:stretch>
          </p:blipFill>
          <p:spPr bwMode="auto">
            <a:xfrm>
              <a:off x="1371600" y="1371600"/>
              <a:ext cx="1828800" cy="1067823"/>
            </a:xfrm>
            <a:prstGeom prst="rect">
              <a:avLst/>
            </a:prstGeom>
            <a:noFill/>
            <a:ln w="9525">
              <a:noFill/>
              <a:miter lim="800000"/>
              <a:headEnd/>
              <a:tailEnd/>
            </a:ln>
            <a:effectLst/>
          </p:spPr>
        </p:pic>
      </p:grpSp>
      <p:sp>
        <p:nvSpPr>
          <p:cNvPr id="100" name="TextBox 99"/>
          <p:cNvSpPr txBox="1"/>
          <p:nvPr/>
        </p:nvSpPr>
        <p:spPr>
          <a:xfrm>
            <a:off x="914400" y="838200"/>
            <a:ext cx="1390124" cy="369332"/>
          </a:xfrm>
          <a:prstGeom prst="rect">
            <a:avLst/>
          </a:prstGeom>
          <a:noFill/>
        </p:spPr>
        <p:txBody>
          <a:bodyPr wrap="none" rtlCol="0">
            <a:spAutoFit/>
          </a:bodyPr>
          <a:lstStyle/>
          <a:p>
            <a:r>
              <a:rPr lang="en-US" dirty="0" smtClean="0">
                <a:latin typeface="Arial" pitchFamily="34" charset="0"/>
                <a:cs typeface="Arial" pitchFamily="34" charset="0"/>
              </a:rPr>
              <a:t>Instruments</a:t>
            </a:r>
            <a:endParaRPr lang="en-US" dirty="0">
              <a:latin typeface="Arial" pitchFamily="34" charset="0"/>
              <a:cs typeface="Arial" pitchFamily="34" charset="0"/>
            </a:endParaRPr>
          </a:p>
        </p:txBody>
      </p:sp>
      <p:sp>
        <p:nvSpPr>
          <p:cNvPr id="101" name="TextBox 100"/>
          <p:cNvSpPr txBox="1"/>
          <p:nvPr/>
        </p:nvSpPr>
        <p:spPr>
          <a:xfrm>
            <a:off x="990600" y="2438400"/>
            <a:ext cx="748923" cy="369332"/>
          </a:xfrm>
          <a:prstGeom prst="rect">
            <a:avLst/>
          </a:prstGeom>
          <a:noFill/>
        </p:spPr>
        <p:txBody>
          <a:bodyPr wrap="none" rtlCol="0">
            <a:spAutoFit/>
          </a:bodyPr>
          <a:lstStyle/>
          <a:p>
            <a:r>
              <a:rPr lang="en-US" dirty="0" smtClean="0">
                <a:latin typeface="Arial" pitchFamily="34" charset="0"/>
                <a:cs typeface="Arial" pitchFamily="34" charset="0"/>
              </a:rPr>
              <a:t>Disks</a:t>
            </a:r>
            <a:endParaRPr lang="en-US" dirty="0">
              <a:latin typeface="Arial" pitchFamily="34" charset="0"/>
              <a:cs typeface="Arial" pitchFamily="34" charset="0"/>
            </a:endParaRPr>
          </a:p>
        </p:txBody>
      </p:sp>
      <p:cxnSp>
        <p:nvCxnSpPr>
          <p:cNvPr id="102" name="Straight Arrow Connector 101"/>
          <p:cNvCxnSpPr/>
          <p:nvPr/>
        </p:nvCxnSpPr>
        <p:spPr>
          <a:xfrm rot="5400000">
            <a:off x="380206"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1905000"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4290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1</a:t>
            </a:r>
            <a:endParaRPr lang="en-US" b="1" baseline="-25000" dirty="0">
              <a:solidFill>
                <a:srgbClr val="00B050"/>
              </a:solidFill>
            </a:endParaRPr>
          </a:p>
        </p:txBody>
      </p:sp>
      <p:sp>
        <p:nvSpPr>
          <p:cNvPr id="109" name="TextBox 108"/>
          <p:cNvSpPr txBox="1"/>
          <p:nvPr/>
        </p:nvSpPr>
        <p:spPr>
          <a:xfrm>
            <a:off x="47244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2</a:t>
            </a:r>
            <a:endParaRPr lang="en-US" b="1" baseline="-25000" dirty="0">
              <a:solidFill>
                <a:srgbClr val="00B050"/>
              </a:solidFill>
            </a:endParaRPr>
          </a:p>
        </p:txBody>
      </p:sp>
      <p:sp>
        <p:nvSpPr>
          <p:cNvPr id="110" name="TextBox 109"/>
          <p:cNvSpPr txBox="1"/>
          <p:nvPr/>
        </p:nvSpPr>
        <p:spPr>
          <a:xfrm>
            <a:off x="5943600" y="2373868"/>
            <a:ext cx="710451" cy="369332"/>
          </a:xfrm>
          <a:prstGeom prst="rect">
            <a:avLst/>
          </a:prstGeom>
          <a:noFill/>
        </p:spPr>
        <p:txBody>
          <a:bodyPr wrap="none" rtlCol="0">
            <a:spAutoFit/>
          </a:bodyPr>
          <a:lstStyle/>
          <a:p>
            <a:r>
              <a:rPr lang="en-US" b="1" dirty="0" smtClean="0">
                <a:solidFill>
                  <a:srgbClr val="00B050"/>
                </a:solidFill>
              </a:rPr>
              <a:t>Map</a:t>
            </a:r>
            <a:r>
              <a:rPr lang="en-US" sz="2000" b="1" baseline="-25000" dirty="0" smtClean="0">
                <a:solidFill>
                  <a:srgbClr val="00B050"/>
                </a:solidFill>
              </a:rPr>
              <a:t>3</a:t>
            </a:r>
            <a:endParaRPr lang="en-US" b="1" baseline="-25000" dirty="0">
              <a:solidFill>
                <a:srgbClr val="00B050"/>
              </a:solidFill>
            </a:endParaRPr>
          </a:p>
        </p:txBody>
      </p:sp>
      <p:sp>
        <p:nvSpPr>
          <p:cNvPr id="111" name="TextBox 110"/>
          <p:cNvSpPr txBox="1"/>
          <p:nvPr/>
        </p:nvSpPr>
        <p:spPr>
          <a:xfrm>
            <a:off x="6858000" y="2209800"/>
            <a:ext cx="884986" cy="369332"/>
          </a:xfrm>
          <a:prstGeom prst="rect">
            <a:avLst/>
          </a:prstGeom>
          <a:noFill/>
        </p:spPr>
        <p:txBody>
          <a:bodyPr wrap="none" rtlCol="0">
            <a:spAutoFit/>
          </a:bodyPr>
          <a:lstStyle/>
          <a:p>
            <a:r>
              <a:rPr lang="en-US" b="1" dirty="0" smtClean="0">
                <a:solidFill>
                  <a:srgbClr val="FFC000"/>
                </a:solidFill>
              </a:rPr>
              <a:t>Reduce</a:t>
            </a:r>
            <a:endParaRPr lang="en-US" b="1" baseline="-25000" dirty="0">
              <a:solidFill>
                <a:srgbClr val="FFC000"/>
              </a:solidFill>
            </a:endParaRPr>
          </a:p>
        </p:txBody>
      </p:sp>
      <p:sp>
        <p:nvSpPr>
          <p:cNvPr id="112" name="TextBox 111"/>
          <p:cNvSpPr txBox="1"/>
          <p:nvPr/>
        </p:nvSpPr>
        <p:spPr>
          <a:xfrm>
            <a:off x="4648200" y="1828800"/>
            <a:ext cx="1787669" cy="369332"/>
          </a:xfrm>
          <a:prstGeom prst="rect">
            <a:avLst/>
          </a:prstGeom>
          <a:noFill/>
        </p:spPr>
        <p:txBody>
          <a:bodyPr wrap="none" rtlCol="0">
            <a:spAutoFit/>
          </a:bodyPr>
          <a:lstStyle/>
          <a:p>
            <a:r>
              <a:rPr lang="en-US" dirty="0" smtClean="0">
                <a:latin typeface="Arial" pitchFamily="34" charset="0"/>
                <a:cs typeface="Arial" pitchFamily="34" charset="0"/>
              </a:rPr>
              <a:t>Communication</a:t>
            </a:r>
            <a:endParaRPr lang="en-US" dirty="0">
              <a:latin typeface="Arial" pitchFamily="34" charset="0"/>
              <a:cs typeface="Arial" pitchFamily="34" charset="0"/>
            </a:endParaRPr>
          </a:p>
        </p:txBody>
      </p:sp>
      <p:cxnSp>
        <p:nvCxnSpPr>
          <p:cNvPr id="114" name="Straight Arrow Connector 113"/>
          <p:cNvCxnSpPr/>
          <p:nvPr/>
        </p:nvCxnSpPr>
        <p:spPr>
          <a:xfrm rot="5400000">
            <a:off x="4114800"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5334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77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3048000" y="457200"/>
            <a:ext cx="6096000" cy="923330"/>
          </a:xfrm>
          <a:prstGeom prst="rect">
            <a:avLst/>
          </a:prstGeom>
          <a:noFill/>
        </p:spPr>
        <p:txBody>
          <a:bodyPr wrap="square" rtlCol="0">
            <a:spAutoFit/>
          </a:bodyPr>
          <a:lstStyle/>
          <a:p>
            <a:r>
              <a:rPr lang="en-US" b="1" dirty="0" smtClean="0"/>
              <a:t>Map</a:t>
            </a:r>
            <a:r>
              <a:rPr lang="en-US" dirty="0" smtClean="0"/>
              <a:t>      = (data parallel) computation reading and writing data</a:t>
            </a:r>
          </a:p>
          <a:p>
            <a:r>
              <a:rPr lang="en-US" b="1" dirty="0" smtClean="0"/>
              <a:t>Reduce</a:t>
            </a:r>
            <a:r>
              <a:rPr lang="en-US" dirty="0" smtClean="0"/>
              <a:t> = Collective/Consolidation phase e.g. forming multiple global sums as in histogram</a:t>
            </a:r>
            <a:endParaRPr lang="en-US" dirty="0"/>
          </a:p>
        </p:txBody>
      </p:sp>
      <p:sp>
        <p:nvSpPr>
          <p:cNvPr id="118" name="TextBox 117"/>
          <p:cNvSpPr txBox="1"/>
          <p:nvPr/>
        </p:nvSpPr>
        <p:spPr>
          <a:xfrm>
            <a:off x="8153400" y="2133600"/>
            <a:ext cx="848758" cy="646331"/>
          </a:xfrm>
          <a:prstGeom prst="rect">
            <a:avLst/>
          </a:prstGeom>
          <a:noFill/>
        </p:spPr>
        <p:txBody>
          <a:bodyPr wrap="none" rtlCol="0">
            <a:spAutoFit/>
          </a:bodyPr>
          <a:lstStyle/>
          <a:p>
            <a:r>
              <a:rPr lang="en-US" b="1" dirty="0" smtClean="0"/>
              <a:t>Portals</a:t>
            </a:r>
            <a:br>
              <a:rPr lang="en-US" b="1" dirty="0" smtClean="0"/>
            </a:br>
            <a:r>
              <a:rPr lang="en-US" b="1" dirty="0" smtClean="0"/>
              <a:t>/Users</a:t>
            </a:r>
            <a:endParaRPr lang="en-US" b="1" dirty="0"/>
          </a:p>
        </p:txBody>
      </p:sp>
      <p:pic>
        <p:nvPicPr>
          <p:cNvPr id="2053" name="Picture 5"/>
          <p:cNvPicPr>
            <a:picLocks noChangeAspect="1" noChangeArrowheads="1"/>
          </p:cNvPicPr>
          <p:nvPr/>
        </p:nvPicPr>
        <p:blipFill>
          <a:blip r:embed="rId6" cstate="print"/>
          <a:srcRect/>
          <a:stretch>
            <a:fillRect/>
          </a:stretch>
        </p:blipFill>
        <p:spPr bwMode="auto">
          <a:xfrm>
            <a:off x="8229600" y="3124200"/>
            <a:ext cx="765149" cy="7715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flipH="1">
            <a:off x="8229600" y="4191000"/>
            <a:ext cx="762000" cy="7620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a:stretch>
            <a:fillRect/>
          </a:stretch>
        </p:blipFill>
        <p:spPr bwMode="auto">
          <a:xfrm>
            <a:off x="8153400" y="5257800"/>
            <a:ext cx="866775" cy="733425"/>
          </a:xfrm>
          <a:prstGeom prst="rect">
            <a:avLst/>
          </a:prstGeom>
          <a:noFill/>
          <a:ln w="9525">
            <a:noFill/>
            <a:miter lim="800000"/>
            <a:headEnd/>
            <a:tailEnd/>
          </a:ln>
          <a:effectLst/>
        </p:spPr>
      </p:pic>
      <p:grpSp>
        <p:nvGrpSpPr>
          <p:cNvPr id="22" name="Group 291"/>
          <p:cNvGrpSpPr/>
          <p:nvPr/>
        </p:nvGrpSpPr>
        <p:grpSpPr>
          <a:xfrm>
            <a:off x="3505200" y="1676400"/>
            <a:ext cx="3352800" cy="4876800"/>
            <a:chOff x="228600" y="1905000"/>
            <a:chExt cx="3124200" cy="4724400"/>
          </a:xfrm>
        </p:grpSpPr>
        <p:grpSp>
          <p:nvGrpSpPr>
            <p:cNvPr id="30" name="Group 163"/>
            <p:cNvGrpSpPr/>
            <p:nvPr/>
          </p:nvGrpSpPr>
          <p:grpSpPr>
            <a:xfrm>
              <a:off x="228600" y="1905000"/>
              <a:ext cx="3124200" cy="4724400"/>
              <a:chOff x="228600" y="1905000"/>
              <a:chExt cx="3124200" cy="4724400"/>
            </a:xfrm>
          </p:grpSpPr>
          <p:sp>
            <p:nvSpPr>
              <p:cNvPr id="295" name="Rectangle 294"/>
              <p:cNvSpPr/>
              <p:nvPr/>
            </p:nvSpPr>
            <p:spPr>
              <a:xfrm>
                <a:off x="228600" y="1905000"/>
                <a:ext cx="31242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 name="Group 94"/>
              <p:cNvGrpSpPr/>
              <p:nvPr/>
            </p:nvGrpSpPr>
            <p:grpSpPr>
              <a:xfrm>
                <a:off x="304800" y="2895600"/>
                <a:ext cx="685801" cy="3668485"/>
                <a:chOff x="304800" y="2895600"/>
                <a:chExt cx="685801" cy="3668485"/>
              </a:xfrm>
            </p:grpSpPr>
            <p:grpSp>
              <p:nvGrpSpPr>
                <p:cNvPr id="2048" name="Group 13"/>
                <p:cNvGrpSpPr/>
                <p:nvPr/>
              </p:nvGrpSpPr>
              <p:grpSpPr>
                <a:xfrm>
                  <a:off x="304800" y="2895600"/>
                  <a:ext cx="457200" cy="3668485"/>
                  <a:chOff x="3581400" y="3037115"/>
                  <a:chExt cx="457200" cy="3668485"/>
                </a:xfrm>
                <a:solidFill>
                  <a:srgbClr val="92D050"/>
                </a:solidFill>
              </p:grpSpPr>
              <p:sp>
                <p:nvSpPr>
                  <p:cNvPr id="348" name="Oval 347"/>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9"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0"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1"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2" name="Oval 351"/>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3" name="Oval 352"/>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49" name="Group 81"/>
                <p:cNvGrpSpPr/>
                <p:nvPr/>
              </p:nvGrpSpPr>
              <p:grpSpPr>
                <a:xfrm>
                  <a:off x="838200" y="3048000"/>
                  <a:ext cx="152401" cy="838200"/>
                  <a:chOff x="838200" y="3048000"/>
                  <a:chExt cx="152401" cy="838200"/>
                </a:xfrm>
              </p:grpSpPr>
              <p:cxnSp>
                <p:nvCxnSpPr>
                  <p:cNvPr id="346" name="Straight Arrow Connector 34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56" name="Group 82"/>
                <p:cNvGrpSpPr/>
                <p:nvPr/>
              </p:nvGrpSpPr>
              <p:grpSpPr>
                <a:xfrm>
                  <a:off x="838200" y="4343400"/>
                  <a:ext cx="152401" cy="838200"/>
                  <a:chOff x="838200" y="3048000"/>
                  <a:chExt cx="152401" cy="838200"/>
                </a:xfrm>
              </p:grpSpPr>
              <p:cxnSp>
                <p:nvCxnSpPr>
                  <p:cNvPr id="344" name="Straight Arrow Connector 34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5" name="Straight Arrow Connector 34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57" name="Group 87"/>
                <p:cNvGrpSpPr/>
                <p:nvPr/>
              </p:nvGrpSpPr>
              <p:grpSpPr>
                <a:xfrm>
                  <a:off x="838200" y="5638800"/>
                  <a:ext cx="152401" cy="838200"/>
                  <a:chOff x="838200" y="3048000"/>
                  <a:chExt cx="152401" cy="838200"/>
                </a:xfrm>
              </p:grpSpPr>
              <p:cxnSp>
                <p:nvCxnSpPr>
                  <p:cNvPr id="342" name="Straight Arrow Connector 34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58" name="Group 95"/>
              <p:cNvGrpSpPr/>
              <p:nvPr/>
            </p:nvGrpSpPr>
            <p:grpSpPr>
              <a:xfrm>
                <a:off x="1143000" y="2895600"/>
                <a:ext cx="685801" cy="3668485"/>
                <a:chOff x="304800" y="2895600"/>
                <a:chExt cx="685801" cy="3668485"/>
              </a:xfrm>
            </p:grpSpPr>
            <p:grpSp>
              <p:nvGrpSpPr>
                <p:cNvPr id="2059" name="Group 13"/>
                <p:cNvGrpSpPr/>
                <p:nvPr/>
              </p:nvGrpSpPr>
              <p:grpSpPr>
                <a:xfrm>
                  <a:off x="304800" y="2895600"/>
                  <a:ext cx="457200" cy="3668485"/>
                  <a:chOff x="3581400" y="3037115"/>
                  <a:chExt cx="457200" cy="3668485"/>
                </a:xfrm>
                <a:solidFill>
                  <a:srgbClr val="92D050"/>
                </a:solidFill>
              </p:grpSpPr>
              <p:sp>
                <p:nvSpPr>
                  <p:cNvPr id="332" name="Oval 331"/>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3" name="Oval 332"/>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4" name="Oval 333"/>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5" name="Oval 334"/>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6" name="Oval 335"/>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 name="Oval 336"/>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60" name="Group 97"/>
                <p:cNvGrpSpPr/>
                <p:nvPr/>
              </p:nvGrpSpPr>
              <p:grpSpPr>
                <a:xfrm>
                  <a:off x="838200" y="3048000"/>
                  <a:ext cx="152401" cy="838200"/>
                  <a:chOff x="838200" y="3048000"/>
                  <a:chExt cx="152401" cy="838200"/>
                </a:xfrm>
              </p:grpSpPr>
              <p:cxnSp>
                <p:nvCxnSpPr>
                  <p:cNvPr id="330" name="Straight Arrow Connector 32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31" name="Straight Arrow Connector 33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1" name="Group 98"/>
                <p:cNvGrpSpPr/>
                <p:nvPr/>
              </p:nvGrpSpPr>
              <p:grpSpPr>
                <a:xfrm>
                  <a:off x="838200" y="4343400"/>
                  <a:ext cx="152401" cy="838200"/>
                  <a:chOff x="838200" y="3048000"/>
                  <a:chExt cx="152401" cy="838200"/>
                </a:xfrm>
              </p:grpSpPr>
              <p:cxnSp>
                <p:nvCxnSpPr>
                  <p:cNvPr id="328" name="Straight Arrow Connector 327"/>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9" name="Straight Arrow Connector 328"/>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2" name="Group 102"/>
                <p:cNvGrpSpPr/>
                <p:nvPr/>
              </p:nvGrpSpPr>
              <p:grpSpPr>
                <a:xfrm>
                  <a:off x="838200" y="5638800"/>
                  <a:ext cx="152401" cy="838200"/>
                  <a:chOff x="838200" y="3048000"/>
                  <a:chExt cx="152401" cy="838200"/>
                </a:xfrm>
              </p:grpSpPr>
              <p:cxnSp>
                <p:nvCxnSpPr>
                  <p:cNvPr id="326" name="Straight Arrow Connector 32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7" name="Straight Arrow Connector 32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63" name="Group 127"/>
              <p:cNvGrpSpPr/>
              <p:nvPr/>
            </p:nvGrpSpPr>
            <p:grpSpPr>
              <a:xfrm>
                <a:off x="1981200" y="2895600"/>
                <a:ext cx="685801" cy="3668485"/>
                <a:chOff x="304800" y="2895600"/>
                <a:chExt cx="685801" cy="3668485"/>
              </a:xfrm>
            </p:grpSpPr>
            <p:grpSp>
              <p:nvGrpSpPr>
                <p:cNvPr id="2064" name="Group 13"/>
                <p:cNvGrpSpPr/>
                <p:nvPr/>
              </p:nvGrpSpPr>
              <p:grpSpPr>
                <a:xfrm>
                  <a:off x="304800" y="2895600"/>
                  <a:ext cx="457200" cy="3668485"/>
                  <a:chOff x="3581400" y="3037115"/>
                  <a:chExt cx="457200" cy="3668485"/>
                </a:xfrm>
                <a:solidFill>
                  <a:srgbClr val="92D050"/>
                </a:solidFill>
              </p:grpSpPr>
              <p:sp>
                <p:nvSpPr>
                  <p:cNvPr id="316" name="Oval 3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7" name="Oval 3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8" name="Oval 3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9" name="Oval 3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 name="Oval 3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 name="Oval 3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65" name="Group 129"/>
                <p:cNvGrpSpPr/>
                <p:nvPr/>
              </p:nvGrpSpPr>
              <p:grpSpPr>
                <a:xfrm>
                  <a:off x="838200" y="3048000"/>
                  <a:ext cx="152401" cy="838200"/>
                  <a:chOff x="838200" y="3048000"/>
                  <a:chExt cx="152401" cy="838200"/>
                </a:xfrm>
              </p:grpSpPr>
              <p:cxnSp>
                <p:nvCxnSpPr>
                  <p:cNvPr id="314" name="Straight Arrow Connector 31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6" name="Group 130"/>
                <p:cNvGrpSpPr/>
                <p:nvPr/>
              </p:nvGrpSpPr>
              <p:grpSpPr>
                <a:xfrm>
                  <a:off x="838200" y="4343400"/>
                  <a:ext cx="152401" cy="838200"/>
                  <a:chOff x="838200" y="3048000"/>
                  <a:chExt cx="152401" cy="838200"/>
                </a:xfrm>
              </p:grpSpPr>
              <p:cxnSp>
                <p:nvCxnSpPr>
                  <p:cNvPr id="312" name="Straight Arrow Connector 31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7" name="Group 131"/>
                <p:cNvGrpSpPr/>
                <p:nvPr/>
              </p:nvGrpSpPr>
              <p:grpSpPr>
                <a:xfrm>
                  <a:off x="838200" y="5638800"/>
                  <a:ext cx="152401" cy="838200"/>
                  <a:chOff x="838200" y="3048000"/>
                  <a:chExt cx="152401" cy="838200"/>
                </a:xfrm>
              </p:grpSpPr>
              <p:cxnSp>
                <p:nvCxnSpPr>
                  <p:cNvPr id="310" name="Straight Arrow Connector 30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68" name="Group 13"/>
              <p:cNvGrpSpPr/>
              <p:nvPr/>
            </p:nvGrpSpPr>
            <p:grpSpPr>
              <a:xfrm>
                <a:off x="2819400" y="2895600"/>
                <a:ext cx="457200" cy="3668485"/>
                <a:chOff x="3581400" y="3037115"/>
                <a:chExt cx="457200" cy="3668485"/>
              </a:xfrm>
              <a:solidFill>
                <a:srgbClr val="92D050"/>
              </a:solidFill>
            </p:grpSpPr>
            <p:sp>
              <p:nvSpPr>
                <p:cNvPr id="300" name="Oval 299"/>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1" name="Oval 300"/>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2" name="Oval 301"/>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3" name="Oval 302"/>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4" name="Oval 303"/>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5" name="Oval 304"/>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94" name="Rectangle 293"/>
            <p:cNvSpPr/>
            <p:nvPr/>
          </p:nvSpPr>
          <p:spPr>
            <a:xfrm>
              <a:off x="228600" y="1905000"/>
              <a:ext cx="3124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Iterative MapReduce</a:t>
              </a:r>
            </a:p>
            <a:p>
              <a:r>
                <a:rPr lang="en-US" dirty="0" smtClean="0">
                  <a:solidFill>
                    <a:schemeClr val="tx1"/>
                  </a:solidFill>
                </a:rPr>
                <a:t>Map        </a:t>
              </a:r>
              <a:r>
                <a:rPr lang="en-US" dirty="0" err="1" smtClean="0">
                  <a:solidFill>
                    <a:schemeClr val="tx1"/>
                  </a:solidFill>
                </a:rPr>
                <a:t>Map</a:t>
              </a:r>
              <a:r>
                <a:rPr lang="en-US" dirty="0" smtClean="0">
                  <a:solidFill>
                    <a:schemeClr val="tx1"/>
                  </a:solidFill>
                </a:rPr>
                <a:t>         </a:t>
              </a:r>
              <a:r>
                <a:rPr lang="en-US" dirty="0" err="1" smtClean="0">
                  <a:solidFill>
                    <a:schemeClr val="tx1"/>
                  </a:solidFill>
                </a:rPr>
                <a:t>Map</a:t>
              </a:r>
              <a:r>
                <a:rPr lang="en-US" dirty="0" smtClean="0">
                  <a:solidFill>
                    <a:schemeClr val="tx1"/>
                  </a:solidFill>
                </a:rPr>
                <a:t>         </a:t>
              </a:r>
              <a:r>
                <a:rPr lang="en-US" dirty="0" err="1" smtClean="0">
                  <a:solidFill>
                    <a:schemeClr val="tx1"/>
                  </a:solidFill>
                </a:rPr>
                <a:t>Map</a:t>
              </a:r>
              <a:endParaRPr lang="en-US" dirty="0" smtClean="0">
                <a:solidFill>
                  <a:schemeClr val="tx1"/>
                </a:solidFill>
              </a:endParaRPr>
            </a:p>
            <a:p>
              <a:r>
                <a:rPr lang="en-US" dirty="0" smtClean="0">
                  <a:solidFill>
                    <a:schemeClr val="tx1"/>
                  </a:solidFill>
                </a:rPr>
                <a:t>      Reduce    </a:t>
              </a:r>
              <a:r>
                <a:rPr lang="en-US" dirty="0" err="1" smtClean="0">
                  <a:solidFill>
                    <a:schemeClr val="tx1"/>
                  </a:solidFill>
                </a:rPr>
                <a:t>Reduce</a:t>
              </a:r>
              <a:r>
                <a:rPr lang="en-US" dirty="0" smtClean="0">
                  <a:solidFill>
                    <a:schemeClr val="tx1"/>
                  </a:solidFill>
                </a:rPr>
                <a:t>    </a:t>
              </a:r>
              <a:r>
                <a:rPr lang="en-US" dirty="0" err="1" smtClean="0">
                  <a:solidFill>
                    <a:schemeClr val="tx1"/>
                  </a:solidFill>
                </a:rPr>
                <a:t>Reduce</a:t>
              </a:r>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762000"/>
          </a:xfrm>
        </p:spPr>
        <p:txBody>
          <a:bodyPr>
            <a:normAutofit/>
          </a:bodyPr>
          <a:lstStyle/>
          <a:p>
            <a:r>
              <a:rPr lang="en-US" sz="3600" dirty="0" smtClean="0"/>
              <a:t>High Energy Physics Data Analysis</a:t>
            </a:r>
            <a:endParaRPr lang="en-US" sz="3600" dirty="0"/>
          </a:p>
        </p:txBody>
      </p:sp>
      <p:pic>
        <p:nvPicPr>
          <p:cNvPr id="4" name="Picture 3" descr="HEP_color.png"/>
          <p:cNvPicPr>
            <a:picLocks noChangeAspect="1"/>
          </p:cNvPicPr>
          <p:nvPr/>
        </p:nvPicPr>
        <p:blipFill>
          <a:blip r:embed="rId3" cstate="print"/>
          <a:stretch>
            <a:fillRect/>
          </a:stretch>
        </p:blipFill>
        <p:spPr>
          <a:xfrm>
            <a:off x="457200" y="1219200"/>
            <a:ext cx="3701484" cy="4343400"/>
          </a:xfrm>
          <a:prstGeom prst="rect">
            <a:avLst/>
          </a:prstGeom>
        </p:spPr>
      </p:pic>
      <p:sp>
        <p:nvSpPr>
          <p:cNvPr id="5" name="Right Arrow 4"/>
          <p:cNvSpPr/>
          <p:nvPr/>
        </p:nvSpPr>
        <p:spPr>
          <a:xfrm rot="10800000">
            <a:off x="4267200" y="1982950"/>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TextBox 7"/>
          <p:cNvSpPr txBox="1"/>
          <p:nvPr/>
        </p:nvSpPr>
        <p:spPr>
          <a:xfrm>
            <a:off x="4823033" y="1722025"/>
            <a:ext cx="3361626" cy="640175"/>
          </a:xfrm>
          <a:prstGeom prst="rect">
            <a:avLst/>
          </a:prstGeom>
          <a:noFill/>
        </p:spPr>
        <p:txBody>
          <a:bodyPr wrap="none" rtlCol="0">
            <a:spAutoFit/>
          </a:bodyPr>
          <a:lstStyle/>
          <a:p>
            <a:pPr algn="ctr">
              <a:lnSpc>
                <a:spcPct val="120000"/>
              </a:lnSpc>
            </a:pPr>
            <a:r>
              <a:rPr lang="en-US" dirty="0" smtClean="0"/>
              <a:t>Input to a map task: &lt;key, value&gt;  </a:t>
            </a:r>
          </a:p>
          <a:p>
            <a:pPr algn="ctr"/>
            <a:r>
              <a:rPr lang="en-US" sz="1400" dirty="0" smtClean="0"/>
              <a:t>key = Some Id    value = HEP file Name</a:t>
            </a:r>
            <a:endParaRPr lang="en-US" sz="1400" dirty="0"/>
          </a:p>
        </p:txBody>
      </p:sp>
      <p:sp>
        <p:nvSpPr>
          <p:cNvPr id="9" name="Right Arrow 8"/>
          <p:cNvSpPr/>
          <p:nvPr/>
        </p:nvSpPr>
        <p:spPr>
          <a:xfrm rot="10800000">
            <a:off x="4267200" y="2801980"/>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TextBox 9"/>
          <p:cNvSpPr txBox="1"/>
          <p:nvPr/>
        </p:nvSpPr>
        <p:spPr>
          <a:xfrm>
            <a:off x="4734822" y="2573381"/>
            <a:ext cx="3570978" cy="855619"/>
          </a:xfrm>
          <a:prstGeom prst="rect">
            <a:avLst/>
          </a:prstGeom>
          <a:noFill/>
        </p:spPr>
        <p:txBody>
          <a:bodyPr wrap="none" rtlCol="0">
            <a:spAutoFit/>
          </a:bodyPr>
          <a:lstStyle/>
          <a:p>
            <a:pPr algn="ctr">
              <a:lnSpc>
                <a:spcPct val="120000"/>
              </a:lnSpc>
            </a:pPr>
            <a:r>
              <a:rPr lang="en-US" dirty="0" smtClean="0"/>
              <a:t>Output of a map task: &lt;key, value&gt;  </a:t>
            </a:r>
          </a:p>
          <a:p>
            <a:pPr algn="ctr"/>
            <a:r>
              <a:rPr lang="en-US" sz="1400" dirty="0" smtClean="0"/>
              <a:t>key = random # (0&lt;= num&lt;= max reduce tasks)</a:t>
            </a:r>
          </a:p>
          <a:p>
            <a:pPr algn="ctr"/>
            <a:r>
              <a:rPr lang="en-US" sz="1400" dirty="0" smtClean="0"/>
              <a:t>    value = Histogram as binary data</a:t>
            </a:r>
            <a:endParaRPr lang="en-US" sz="1400" dirty="0"/>
          </a:p>
        </p:txBody>
      </p:sp>
      <p:sp>
        <p:nvSpPr>
          <p:cNvPr id="11" name="Right Arrow 10"/>
          <p:cNvSpPr/>
          <p:nvPr/>
        </p:nvSpPr>
        <p:spPr>
          <a:xfrm rot="10800000">
            <a:off x="4267200" y="3886200"/>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TextBox 11"/>
          <p:cNvSpPr txBox="1"/>
          <p:nvPr/>
        </p:nvSpPr>
        <p:spPr>
          <a:xfrm>
            <a:off x="4525244" y="3581400"/>
            <a:ext cx="4192814" cy="855619"/>
          </a:xfrm>
          <a:prstGeom prst="rect">
            <a:avLst/>
          </a:prstGeom>
          <a:noFill/>
        </p:spPr>
        <p:txBody>
          <a:bodyPr wrap="none" rtlCol="0">
            <a:spAutoFit/>
          </a:bodyPr>
          <a:lstStyle/>
          <a:p>
            <a:pPr algn="ctr">
              <a:lnSpc>
                <a:spcPct val="120000"/>
              </a:lnSpc>
            </a:pPr>
            <a:r>
              <a:rPr lang="en-US" dirty="0" smtClean="0"/>
              <a:t>Input to a reduce task: &lt;key, List&lt;value&gt;&gt;   </a:t>
            </a:r>
          </a:p>
          <a:p>
            <a:pPr algn="ctr"/>
            <a:r>
              <a:rPr lang="en-US" sz="1400" dirty="0" smtClean="0"/>
              <a:t>key = random # (0&lt;= num&lt;= max reduce tasks)</a:t>
            </a:r>
          </a:p>
          <a:p>
            <a:pPr algn="ctr"/>
            <a:r>
              <a:rPr lang="en-US" sz="1400" dirty="0" smtClean="0"/>
              <a:t>    value = List of histogram as binary data</a:t>
            </a:r>
            <a:endParaRPr lang="en-US" sz="1400" dirty="0"/>
          </a:p>
        </p:txBody>
      </p:sp>
      <p:sp>
        <p:nvSpPr>
          <p:cNvPr id="13" name="Right Arrow 12"/>
          <p:cNvSpPr/>
          <p:nvPr/>
        </p:nvSpPr>
        <p:spPr>
          <a:xfrm rot="10800000">
            <a:off x="4267201" y="4783180"/>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TextBox 13"/>
          <p:cNvSpPr txBox="1"/>
          <p:nvPr/>
        </p:nvSpPr>
        <p:spPr>
          <a:xfrm>
            <a:off x="4903938" y="4554581"/>
            <a:ext cx="3435428" cy="640175"/>
          </a:xfrm>
          <a:prstGeom prst="rect">
            <a:avLst/>
          </a:prstGeom>
          <a:noFill/>
        </p:spPr>
        <p:txBody>
          <a:bodyPr wrap="none" rtlCol="0">
            <a:spAutoFit/>
          </a:bodyPr>
          <a:lstStyle/>
          <a:p>
            <a:pPr algn="ctr">
              <a:lnSpc>
                <a:spcPct val="120000"/>
              </a:lnSpc>
            </a:pPr>
            <a:r>
              <a:rPr lang="en-US" dirty="0" smtClean="0"/>
              <a:t>Output from a reduce task: value   </a:t>
            </a:r>
          </a:p>
          <a:p>
            <a:pPr algn="ctr"/>
            <a:r>
              <a:rPr lang="en-US" sz="1400" dirty="0" smtClean="0"/>
              <a:t>value = Histogram file</a:t>
            </a:r>
            <a:endParaRPr lang="en-US" sz="1400" dirty="0"/>
          </a:p>
        </p:txBody>
      </p:sp>
      <p:sp>
        <p:nvSpPr>
          <p:cNvPr id="16" name="Right Arrow 15"/>
          <p:cNvSpPr/>
          <p:nvPr/>
        </p:nvSpPr>
        <p:spPr>
          <a:xfrm rot="10800000">
            <a:off x="4267201" y="5410199"/>
            <a:ext cx="273540" cy="1524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 name="TextBox 16"/>
          <p:cNvSpPr txBox="1"/>
          <p:nvPr/>
        </p:nvSpPr>
        <p:spPr>
          <a:xfrm>
            <a:off x="4800600" y="5267980"/>
            <a:ext cx="3629253" cy="523220"/>
          </a:xfrm>
          <a:prstGeom prst="rect">
            <a:avLst/>
          </a:prstGeom>
          <a:noFill/>
        </p:spPr>
        <p:txBody>
          <a:bodyPr wrap="square" rtlCol="0">
            <a:spAutoFit/>
          </a:bodyPr>
          <a:lstStyle/>
          <a:p>
            <a:pPr algn="ctr"/>
            <a:r>
              <a:rPr lang="en-US" sz="1400" dirty="0" smtClean="0">
                <a:solidFill>
                  <a:schemeClr val="accent6">
                    <a:lumMod val="75000"/>
                  </a:schemeClr>
                </a:solidFill>
              </a:rPr>
              <a:t>Combine outputs from reduce tasks to form the final histogram</a:t>
            </a:r>
            <a:endParaRPr lang="en-US" sz="1400" dirty="0">
              <a:solidFill>
                <a:schemeClr val="accent6">
                  <a:lumMod val="75000"/>
                </a:schemeClr>
              </a:solidFill>
            </a:endParaRPr>
          </a:p>
        </p:txBody>
      </p:sp>
      <p:sp>
        <p:nvSpPr>
          <p:cNvPr id="15" name="TextBox 14"/>
          <p:cNvSpPr txBox="1"/>
          <p:nvPr/>
        </p:nvSpPr>
        <p:spPr>
          <a:xfrm>
            <a:off x="1447800" y="609600"/>
            <a:ext cx="4953407" cy="584775"/>
          </a:xfrm>
          <a:prstGeom prst="rect">
            <a:avLst/>
          </a:prstGeom>
          <a:noFill/>
        </p:spPr>
        <p:txBody>
          <a:bodyPr wrap="none" rtlCol="0">
            <a:spAutoFit/>
          </a:bodyPr>
          <a:lstStyle/>
          <a:p>
            <a:r>
              <a:rPr lang="en-US" sz="1600" dirty="0" smtClean="0">
                <a:solidFill>
                  <a:srgbClr val="0033CC"/>
                </a:solidFill>
              </a:rPr>
              <a:t>An application analyzing data from Large </a:t>
            </a:r>
            <a:r>
              <a:rPr lang="en-US" sz="1600" dirty="0" err="1" smtClean="0">
                <a:solidFill>
                  <a:srgbClr val="0033CC"/>
                </a:solidFill>
              </a:rPr>
              <a:t>Hadron</a:t>
            </a:r>
            <a:r>
              <a:rPr lang="en-US" sz="1600" dirty="0" smtClean="0">
                <a:solidFill>
                  <a:srgbClr val="0033CC"/>
                </a:solidFill>
              </a:rPr>
              <a:t> Collider</a:t>
            </a:r>
            <a:r>
              <a:rPr lang="en-US" sz="1600" dirty="0" smtClean="0">
                <a:solidFill>
                  <a:srgbClr val="009900"/>
                </a:solidFill>
              </a:rPr>
              <a:t> </a:t>
            </a:r>
            <a:br>
              <a:rPr lang="en-US" sz="1600" dirty="0" smtClean="0">
                <a:solidFill>
                  <a:srgbClr val="009900"/>
                </a:solidFill>
              </a:rPr>
            </a:br>
            <a:r>
              <a:rPr lang="en-US" sz="1600" dirty="0" smtClean="0">
                <a:solidFill>
                  <a:srgbClr val="009900"/>
                </a:solidFill>
              </a:rPr>
              <a:t> </a:t>
            </a:r>
            <a:r>
              <a:rPr lang="en-US" sz="1600" dirty="0" smtClean="0"/>
              <a:t>(1TB but 100 </a:t>
            </a:r>
            <a:r>
              <a:rPr lang="en-US" sz="1600" dirty="0" err="1" smtClean="0"/>
              <a:t>Petabytes</a:t>
            </a:r>
            <a:r>
              <a:rPr lang="en-US" sz="1600" dirty="0" smtClean="0"/>
              <a:t> eventually)</a:t>
            </a:r>
            <a:endParaRPr lang="en-US" sz="1600" dirty="0"/>
          </a:p>
        </p:txBody>
      </p:sp>
      <p:pic>
        <p:nvPicPr>
          <p:cNvPr id="18" name="Picture 17" descr="hep_color.png"/>
          <p:cNvPicPr>
            <a:picLocks noChangeAspect="1"/>
          </p:cNvPicPr>
          <p:nvPr/>
        </p:nvPicPr>
        <p:blipFill>
          <a:blip r:embed="rId4" cstate="print"/>
          <a:stretch>
            <a:fillRect/>
          </a:stretch>
        </p:blipFill>
        <p:spPr>
          <a:xfrm>
            <a:off x="4267200" y="1143000"/>
            <a:ext cx="47244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010400" cy="1143000"/>
          </a:xfrm>
        </p:spPr>
        <p:txBody>
          <a:bodyPr>
            <a:normAutofit/>
          </a:bodyPr>
          <a:lstStyle/>
          <a:p>
            <a:r>
              <a:rPr lang="en-US" sz="3200" dirty="0" smtClean="0"/>
              <a:t>Reduce Phase of Particle Physics </a:t>
            </a:r>
            <a:br>
              <a:rPr lang="en-US" sz="3200" dirty="0" smtClean="0"/>
            </a:br>
            <a:r>
              <a:rPr lang="en-US" sz="3200" dirty="0" smtClean="0"/>
              <a:t>“Find the Higgs” using Dryad</a:t>
            </a:r>
            <a:endParaRPr lang="en-US" sz="3200" dirty="0"/>
          </a:p>
        </p:txBody>
      </p:sp>
      <p:sp>
        <p:nvSpPr>
          <p:cNvPr id="3" name="Content Placeholder 2"/>
          <p:cNvSpPr>
            <a:spLocks noGrp="1"/>
          </p:cNvSpPr>
          <p:nvPr>
            <p:ph idx="1"/>
          </p:nvPr>
        </p:nvSpPr>
        <p:spPr>
          <a:xfrm>
            <a:off x="381000" y="5943600"/>
            <a:ext cx="8001000" cy="685800"/>
          </a:xfrm>
        </p:spPr>
        <p:txBody>
          <a:bodyPr>
            <a:noAutofit/>
          </a:bodyPr>
          <a:lstStyle/>
          <a:p>
            <a:r>
              <a:rPr lang="en-US" sz="2000" dirty="0" smtClean="0"/>
              <a:t>Combine Histograms produced by separate Root “Maps” (of event data to partial histograms) into a single Histogram delivered to Client</a:t>
            </a:r>
            <a:endParaRPr lang="en-US" sz="2000" dirty="0"/>
          </a:p>
        </p:txBody>
      </p:sp>
      <p:pic>
        <p:nvPicPr>
          <p:cNvPr id="1026" name="Picture 2" descr="C:\Documents and Settings\Geoffrey Fox\Desktop\hep_screen.png"/>
          <p:cNvPicPr>
            <a:picLocks noChangeAspect="1" noChangeArrowheads="1"/>
          </p:cNvPicPr>
          <p:nvPr/>
        </p:nvPicPr>
        <p:blipFill>
          <a:blip r:embed="rId3" cstate="print"/>
          <a:srcRect/>
          <a:stretch>
            <a:fillRect/>
          </a:stretch>
        </p:blipFill>
        <p:spPr bwMode="auto">
          <a:xfrm>
            <a:off x="0" y="1219200"/>
            <a:ext cx="9148611" cy="4724400"/>
          </a:xfrm>
          <a:prstGeom prst="rect">
            <a:avLst/>
          </a:prstGeom>
          <a:noFill/>
        </p:spPr>
      </p:pic>
      <p:sp>
        <p:nvSpPr>
          <p:cNvPr id="5" name="TextBox 4"/>
          <p:cNvSpPr txBox="1"/>
          <p:nvPr/>
        </p:nvSpPr>
        <p:spPr>
          <a:xfrm>
            <a:off x="2133600" y="2895600"/>
            <a:ext cx="2172582" cy="369332"/>
          </a:xfrm>
          <a:prstGeom prst="rect">
            <a:avLst/>
          </a:prstGeom>
          <a:noFill/>
        </p:spPr>
        <p:txBody>
          <a:bodyPr wrap="none" rtlCol="0">
            <a:spAutoFit/>
          </a:bodyPr>
          <a:lstStyle/>
          <a:p>
            <a:r>
              <a:rPr lang="en-US" b="1" dirty="0" smtClean="0"/>
              <a:t>Higgs in Monte Carlo</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229600" cy="1143000"/>
          </a:xfrm>
        </p:spPr>
        <p:txBody>
          <a:bodyPr>
            <a:normAutofit/>
          </a:bodyPr>
          <a:lstStyle/>
          <a:p>
            <a:r>
              <a:rPr lang="en-US" sz="3600" b="1" dirty="0" smtClean="0"/>
              <a:t>Broad Architecture Components</a:t>
            </a:r>
            <a:endParaRPr lang="en-US" sz="3600" b="1" dirty="0"/>
          </a:p>
        </p:txBody>
      </p:sp>
      <p:sp>
        <p:nvSpPr>
          <p:cNvPr id="3" name="Content Placeholder 2"/>
          <p:cNvSpPr>
            <a:spLocks noGrp="1"/>
          </p:cNvSpPr>
          <p:nvPr>
            <p:ph idx="1"/>
          </p:nvPr>
        </p:nvSpPr>
        <p:spPr>
          <a:xfrm>
            <a:off x="152400" y="1066800"/>
            <a:ext cx="8991600" cy="4525963"/>
          </a:xfrm>
        </p:spPr>
        <p:txBody>
          <a:bodyPr>
            <a:noAutofit/>
          </a:bodyPr>
          <a:lstStyle/>
          <a:p>
            <a:r>
              <a:rPr lang="en-US" sz="2000" dirty="0" smtClean="0"/>
              <a:t>Traditional </a:t>
            </a:r>
            <a:r>
              <a:rPr lang="en-US" sz="2000" dirty="0" smtClean="0">
                <a:solidFill>
                  <a:srgbClr val="FF0000"/>
                </a:solidFill>
              </a:rPr>
              <a:t>Supercomputers</a:t>
            </a:r>
            <a:r>
              <a:rPr lang="en-US" sz="2000" dirty="0" smtClean="0"/>
              <a:t> (TeraGrid and DEISA) for large scale parallel computing – mainly simulations</a:t>
            </a:r>
          </a:p>
          <a:p>
            <a:pPr lvl="1"/>
            <a:r>
              <a:rPr lang="en-US" sz="2000" dirty="0" smtClean="0"/>
              <a:t>Likely to offer major GPU enhanced systems</a:t>
            </a:r>
          </a:p>
          <a:p>
            <a:r>
              <a:rPr lang="en-US" sz="2000" dirty="0" smtClean="0"/>
              <a:t>Traditional </a:t>
            </a:r>
            <a:r>
              <a:rPr lang="en-US" sz="2000" dirty="0" smtClean="0">
                <a:solidFill>
                  <a:srgbClr val="FF0000"/>
                </a:solidFill>
              </a:rPr>
              <a:t>Grids</a:t>
            </a:r>
            <a:r>
              <a:rPr lang="en-US" sz="2000" dirty="0" smtClean="0"/>
              <a:t> for handling distributed data – especially </a:t>
            </a:r>
            <a:r>
              <a:rPr lang="en-US" sz="2000" dirty="0" smtClean="0">
                <a:solidFill>
                  <a:srgbClr val="FF0000"/>
                </a:solidFill>
              </a:rPr>
              <a:t>instruments and sensors</a:t>
            </a:r>
          </a:p>
          <a:p>
            <a:r>
              <a:rPr lang="en-US" sz="2000" dirty="0" smtClean="0"/>
              <a:t>Clouds for “</a:t>
            </a:r>
            <a:r>
              <a:rPr lang="en-US" sz="2000" dirty="0" smtClean="0">
                <a:solidFill>
                  <a:srgbClr val="FF0000"/>
                </a:solidFill>
              </a:rPr>
              <a:t>high throughput computing</a:t>
            </a:r>
            <a:r>
              <a:rPr lang="en-US" sz="2000" dirty="0" smtClean="0"/>
              <a:t>” including much data analysis and emerging areas such as Life Sciences using loosely coupled parallel computations</a:t>
            </a:r>
          </a:p>
          <a:p>
            <a:pPr lvl="1"/>
            <a:r>
              <a:rPr lang="en-US" sz="2000" dirty="0" smtClean="0"/>
              <a:t>May offer </a:t>
            </a:r>
            <a:r>
              <a:rPr lang="en-US" sz="2000" dirty="0" smtClean="0">
                <a:solidFill>
                  <a:srgbClr val="FF0000"/>
                </a:solidFill>
              </a:rPr>
              <a:t>small clusters </a:t>
            </a:r>
            <a:r>
              <a:rPr lang="en-US" sz="2000" dirty="0" smtClean="0"/>
              <a:t>for MPI style jobs</a:t>
            </a:r>
          </a:p>
          <a:p>
            <a:pPr lvl="1"/>
            <a:r>
              <a:rPr lang="en-US" sz="2000" dirty="0" smtClean="0"/>
              <a:t>Certainly offer </a:t>
            </a:r>
            <a:r>
              <a:rPr lang="en-US" sz="2000" dirty="0" smtClean="0">
                <a:solidFill>
                  <a:srgbClr val="FF0000"/>
                </a:solidFill>
              </a:rPr>
              <a:t>MapReduce</a:t>
            </a:r>
          </a:p>
          <a:p>
            <a:r>
              <a:rPr lang="en-US" sz="2000" dirty="0" smtClean="0"/>
              <a:t>Integrating these needs new work on </a:t>
            </a:r>
            <a:r>
              <a:rPr lang="en-US" sz="2000" dirty="0" smtClean="0">
                <a:solidFill>
                  <a:srgbClr val="FF0000"/>
                </a:solidFill>
              </a:rPr>
              <a:t>distributed file systems </a:t>
            </a:r>
            <a:r>
              <a:rPr lang="en-US" sz="2000" dirty="0" smtClean="0"/>
              <a:t>and high quality data </a:t>
            </a:r>
            <a:r>
              <a:rPr lang="en-US" sz="2000" dirty="0" smtClean="0">
                <a:solidFill>
                  <a:srgbClr val="FF0000"/>
                </a:solidFill>
              </a:rPr>
              <a:t>transfer</a:t>
            </a:r>
            <a:r>
              <a:rPr lang="en-US" sz="2000" dirty="0" smtClean="0"/>
              <a:t> service</a:t>
            </a:r>
          </a:p>
          <a:p>
            <a:pPr lvl="1"/>
            <a:r>
              <a:rPr lang="en-US" sz="2000" dirty="0" smtClean="0"/>
              <a:t>Link Lustre WAN, Amazon/Google/</a:t>
            </a:r>
            <a:r>
              <a:rPr lang="en-US" sz="2000" dirty="0" err="1" smtClean="0"/>
              <a:t>Hadoop</a:t>
            </a:r>
            <a:r>
              <a:rPr lang="en-US" sz="2000" dirty="0" smtClean="0"/>
              <a:t>/Dryad </a:t>
            </a:r>
            <a:r>
              <a:rPr lang="en-US" sz="2000" dirty="0" smtClean="0">
                <a:solidFill>
                  <a:srgbClr val="FF0000"/>
                </a:solidFill>
              </a:rPr>
              <a:t>File System</a:t>
            </a:r>
          </a:p>
          <a:p>
            <a:pPr lvl="1"/>
            <a:r>
              <a:rPr lang="en-US" sz="2000" dirty="0" smtClean="0"/>
              <a:t>Offer </a:t>
            </a:r>
            <a:r>
              <a:rPr lang="en-US" sz="2000" dirty="0" err="1" smtClean="0">
                <a:solidFill>
                  <a:srgbClr val="FF0000"/>
                </a:solidFill>
              </a:rPr>
              <a:t>Bigtable</a:t>
            </a:r>
            <a:r>
              <a:rPr lang="en-US" sz="2000" dirty="0" smtClean="0"/>
              <a:t> (distributed scalable Excel)</a:t>
            </a:r>
            <a:endParaRPr lang="en-US"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rmAutofit fontScale="90000"/>
          </a:bodyPr>
          <a:lstStyle/>
          <a:p>
            <a:r>
              <a:rPr lang="en-US" sz="3600" b="1" dirty="0" smtClean="0"/>
              <a:t>Application Classes</a:t>
            </a:r>
            <a:r>
              <a:rPr lang="en-US" b="1" dirty="0" smtClean="0"/>
              <a:t/>
            </a:r>
            <a:br>
              <a:rPr lang="en-US" b="1" dirty="0" smtClean="0"/>
            </a:br>
            <a:endParaRPr lang="en-US" b="1" dirty="0"/>
          </a:p>
        </p:txBody>
      </p:sp>
      <p:graphicFrame>
        <p:nvGraphicFramePr>
          <p:cNvPr id="5" name="Table 4"/>
          <p:cNvGraphicFramePr>
            <a:graphicFrameLocks noGrp="1"/>
          </p:cNvGraphicFramePr>
          <p:nvPr/>
        </p:nvGraphicFramePr>
        <p:xfrm>
          <a:off x="304800" y="1295400"/>
          <a:ext cx="8534400" cy="5296014"/>
        </p:xfrm>
        <a:graphic>
          <a:graphicData uri="http://schemas.openxmlformats.org/drawingml/2006/table">
            <a:tbl>
              <a:tblPr firstRow="1" bandRow="1">
                <a:tableStyleId>{5C22544A-7EE6-4342-B048-85BDC9FD1C3A}</a:tableStyleId>
              </a:tblPr>
              <a:tblGrid>
                <a:gridCol w="406400"/>
                <a:gridCol w="1727200"/>
                <a:gridCol w="4876800"/>
                <a:gridCol w="1524000"/>
              </a:tblGrid>
              <a:tr h="561144">
                <a:tc>
                  <a:txBody>
                    <a:bodyPr/>
                    <a:lstStyle/>
                    <a:p>
                      <a:r>
                        <a:rPr lang="en-US" b="0" dirty="0" smtClean="0">
                          <a:solidFill>
                            <a:schemeClr val="tx1"/>
                          </a:solidFill>
                        </a:rPr>
                        <a:t>1</a:t>
                      </a:r>
                      <a:endParaRPr lang="en-US" b="0" dirty="0">
                        <a:solidFill>
                          <a:schemeClr val="tx1"/>
                        </a:solidFill>
                      </a:endParaRPr>
                    </a:p>
                  </a:txBody>
                  <a:tcPr>
                    <a:solidFill>
                      <a:schemeClr val="bg2"/>
                    </a:solidFill>
                  </a:tcPr>
                </a:tc>
                <a:tc>
                  <a:txBody>
                    <a:bodyPr/>
                    <a:lstStyle/>
                    <a:p>
                      <a:r>
                        <a:rPr lang="en-US" sz="1600" b="0" dirty="0" smtClean="0">
                          <a:solidFill>
                            <a:schemeClr val="tx1"/>
                          </a:solidFill>
                          <a:cs typeface="Arial" pitchFamily="34" charset="0"/>
                        </a:rPr>
                        <a:t>Synchronous</a:t>
                      </a:r>
                      <a:endParaRPr lang="en-US" sz="1600" b="0" dirty="0">
                        <a:solidFill>
                          <a:schemeClr val="tx1"/>
                        </a:solidFill>
                      </a:endParaRPr>
                    </a:p>
                  </a:txBody>
                  <a:tcPr>
                    <a:solidFill>
                      <a:schemeClr val="bg2"/>
                    </a:solidFill>
                  </a:tcPr>
                </a:tc>
                <a:tc>
                  <a:txBody>
                    <a:bodyPr/>
                    <a:lstStyle/>
                    <a:p>
                      <a:r>
                        <a:rPr lang="en-US" sz="1600" b="0" dirty="0" smtClean="0">
                          <a:solidFill>
                            <a:schemeClr val="tx1"/>
                          </a:solidFill>
                          <a:cs typeface="Arial" pitchFamily="34" charset="0"/>
                        </a:rPr>
                        <a:t>Lockstep Operation as in SIMD architectures</a:t>
                      </a:r>
                      <a:endParaRPr lang="en-US" sz="1600" b="0" dirty="0">
                        <a:solidFill>
                          <a:schemeClr val="tx1"/>
                        </a:solidFill>
                      </a:endParaRPr>
                    </a:p>
                  </a:txBody>
                  <a:tcPr>
                    <a:solidFill>
                      <a:schemeClr val="bg2"/>
                    </a:solidFill>
                  </a:tcPr>
                </a:tc>
                <a:tc>
                  <a:txBody>
                    <a:bodyPr/>
                    <a:lstStyle/>
                    <a:p>
                      <a:r>
                        <a:rPr lang="en-US" b="1" dirty="0" smtClean="0">
                          <a:solidFill>
                            <a:schemeClr val="tx1"/>
                          </a:solidFill>
                        </a:rPr>
                        <a:t>SIMD</a:t>
                      </a:r>
                      <a:endParaRPr lang="en-US" b="1" dirty="0">
                        <a:solidFill>
                          <a:schemeClr val="tx1"/>
                        </a:solidFill>
                      </a:endParaRPr>
                    </a:p>
                  </a:txBody>
                  <a:tcPr>
                    <a:solidFill>
                      <a:schemeClr val="bg2"/>
                    </a:solidFill>
                  </a:tcPr>
                </a:tc>
              </a:tr>
              <a:tr h="813658">
                <a:tc>
                  <a:txBody>
                    <a:bodyPr/>
                    <a:lstStyle/>
                    <a:p>
                      <a:r>
                        <a:rPr lang="en-US" dirty="0" smtClean="0"/>
                        <a:t>2</a:t>
                      </a:r>
                      <a:endParaRPr lang="en-US" dirty="0"/>
                    </a:p>
                  </a:txBody>
                  <a:tcPr/>
                </a:tc>
                <a:tc>
                  <a:txBody>
                    <a:bodyPr/>
                    <a:lstStyle/>
                    <a:p>
                      <a:r>
                        <a:rPr lang="en-US" sz="1600" dirty="0" smtClean="0">
                          <a:solidFill>
                            <a:schemeClr val="tx1"/>
                          </a:solidFill>
                          <a:cs typeface="Arial" pitchFamily="34" charset="0"/>
                        </a:rPr>
                        <a:t>Loosely Synchronous</a:t>
                      </a:r>
                      <a:endParaRPr lang="en-US" sz="1600" dirty="0">
                        <a:solidFill>
                          <a:schemeClr val="tx1"/>
                        </a:solidFill>
                      </a:endParaRPr>
                    </a:p>
                  </a:txBody>
                  <a:tcPr/>
                </a:tc>
                <a:tc>
                  <a:txBody>
                    <a:bodyPr/>
                    <a:lstStyle/>
                    <a:p>
                      <a:r>
                        <a:rPr lang="en-US" sz="1600" dirty="0" smtClean="0">
                          <a:solidFill>
                            <a:schemeClr val="tx1"/>
                          </a:solidFill>
                          <a:cs typeface="Arial" pitchFamily="34" charset="0"/>
                        </a:rPr>
                        <a:t>Iterative Compute-Communication stages with independent compute (map) operations for each CPU. Heart of most MPI jobs</a:t>
                      </a:r>
                      <a:endParaRPr lang="en-US" sz="1600" dirty="0">
                        <a:solidFill>
                          <a:schemeClr val="tx1"/>
                        </a:solidFill>
                      </a:endParaRPr>
                    </a:p>
                  </a:txBody>
                  <a:tcPr/>
                </a:tc>
                <a:tc>
                  <a:txBody>
                    <a:bodyPr/>
                    <a:lstStyle/>
                    <a:p>
                      <a:r>
                        <a:rPr lang="en-US" b="1" dirty="0" smtClean="0">
                          <a:solidFill>
                            <a:schemeClr val="tx1"/>
                          </a:solidFill>
                        </a:rPr>
                        <a:t>MPP</a:t>
                      </a:r>
                      <a:endParaRPr lang="en-US" b="1" dirty="0">
                        <a:solidFill>
                          <a:schemeClr val="tx1"/>
                        </a:solidFill>
                      </a:endParaRPr>
                    </a:p>
                  </a:txBody>
                  <a:tcPr/>
                </a:tc>
              </a:tr>
              <a:tr h="659344">
                <a:tc>
                  <a:txBody>
                    <a:bodyPr/>
                    <a:lstStyle/>
                    <a:p>
                      <a:r>
                        <a:rPr lang="en-US" dirty="0" smtClean="0"/>
                        <a:t>3</a:t>
                      </a:r>
                      <a:endParaRPr lang="en-US" dirty="0"/>
                    </a:p>
                  </a:txBody>
                  <a:tcPr/>
                </a:tc>
                <a:tc>
                  <a:txBody>
                    <a:bodyPr/>
                    <a:lstStyle/>
                    <a:p>
                      <a:r>
                        <a:rPr lang="en-US" sz="1600" dirty="0" smtClean="0">
                          <a:solidFill>
                            <a:schemeClr val="tx1"/>
                          </a:solidFill>
                          <a:cs typeface="Arial" pitchFamily="34" charset="0"/>
                        </a:rPr>
                        <a:t>Asynchronous</a:t>
                      </a:r>
                      <a:endParaRPr lang="en-US" sz="1600" dirty="0">
                        <a:solidFill>
                          <a:schemeClr val="tx1"/>
                        </a:solidFill>
                      </a:endParaRPr>
                    </a:p>
                  </a:txBody>
                  <a:tcPr/>
                </a:tc>
                <a:tc>
                  <a:txBody>
                    <a:bodyPr/>
                    <a:lstStyle/>
                    <a:p>
                      <a:r>
                        <a:rPr lang="en-US" sz="1600" dirty="0" smtClean="0">
                          <a:cs typeface="Arial" pitchFamily="34" charset="0"/>
                        </a:rPr>
                        <a:t>Computer Chess; Combinatorial Search often supported by dynamic threads</a:t>
                      </a:r>
                      <a:endParaRPr lang="en-US" sz="1600" dirty="0"/>
                    </a:p>
                  </a:txBody>
                  <a:tcPr/>
                </a:tc>
                <a:tc>
                  <a:txBody>
                    <a:bodyPr/>
                    <a:lstStyle/>
                    <a:p>
                      <a:r>
                        <a:rPr lang="en-US" b="1" dirty="0" smtClean="0"/>
                        <a:t>MPP</a:t>
                      </a:r>
                      <a:endParaRPr lang="en-US" b="1" dirty="0"/>
                    </a:p>
                  </a:txBody>
                  <a:tcPr/>
                </a:tc>
              </a:tr>
              <a:tr h="561144">
                <a:tc>
                  <a:txBody>
                    <a:bodyPr/>
                    <a:lstStyle/>
                    <a:p>
                      <a:r>
                        <a:rPr lang="en-US" dirty="0" smtClean="0"/>
                        <a:t>4</a:t>
                      </a:r>
                      <a:endParaRPr lang="en-US" dirty="0"/>
                    </a:p>
                  </a:txBody>
                  <a:tcPr>
                    <a:solidFill>
                      <a:schemeClr val="bg1">
                        <a:lumMod val="85000"/>
                      </a:schemeClr>
                    </a:solidFill>
                  </a:tcPr>
                </a:tc>
                <a:tc>
                  <a:txBody>
                    <a:bodyPr/>
                    <a:lstStyle/>
                    <a:p>
                      <a:r>
                        <a:rPr lang="en-US" sz="1600" b="1" dirty="0" smtClean="0">
                          <a:solidFill>
                            <a:schemeClr val="tx1"/>
                          </a:solidFill>
                          <a:cs typeface="Arial" pitchFamily="34" charset="0"/>
                        </a:rPr>
                        <a:t>Pleasingly Parallel </a:t>
                      </a:r>
                      <a:endParaRPr lang="en-US" sz="1600" b="1" dirty="0">
                        <a:solidFill>
                          <a:schemeClr val="tx1"/>
                        </a:solidFill>
                      </a:endParaRPr>
                    </a:p>
                  </a:txBody>
                  <a:tcPr>
                    <a:solidFill>
                      <a:schemeClr val="bg1">
                        <a:lumMod val="85000"/>
                      </a:schemeClr>
                    </a:solidFill>
                  </a:tcPr>
                </a:tc>
                <a:tc>
                  <a:txBody>
                    <a:bodyPr/>
                    <a:lstStyle/>
                    <a:p>
                      <a:r>
                        <a:rPr lang="en-US" sz="1600" dirty="0" smtClean="0">
                          <a:cs typeface="Arial" pitchFamily="34" charset="0"/>
                        </a:rPr>
                        <a:t>Each component independent – </a:t>
                      </a:r>
                      <a:r>
                        <a:rPr lang="en-US" sz="1600" dirty="0" smtClean="0">
                          <a:solidFill>
                            <a:srgbClr val="FF0000"/>
                          </a:solidFill>
                          <a:cs typeface="Arial" pitchFamily="34" charset="0"/>
                        </a:rPr>
                        <a:t>in 1988, Fox estimated at 20% of total  number of applications</a:t>
                      </a:r>
                      <a:endParaRPr lang="en-US" sz="1600" dirty="0">
                        <a:solidFill>
                          <a:srgbClr val="FF0000"/>
                        </a:solidFill>
                      </a:endParaRPr>
                    </a:p>
                  </a:txBody>
                  <a:tcPr>
                    <a:solidFill>
                      <a:schemeClr val="bg1">
                        <a:lumMod val="85000"/>
                      </a:schemeClr>
                    </a:solidFill>
                  </a:tcPr>
                </a:tc>
                <a:tc>
                  <a:txBody>
                    <a:bodyPr/>
                    <a:lstStyle/>
                    <a:p>
                      <a:r>
                        <a:rPr lang="en-US" b="1" dirty="0" smtClean="0">
                          <a:solidFill>
                            <a:schemeClr val="tx1"/>
                          </a:solidFill>
                        </a:rPr>
                        <a:t>Grids</a:t>
                      </a:r>
                      <a:endParaRPr lang="en-US" b="1" dirty="0">
                        <a:solidFill>
                          <a:schemeClr val="tx1"/>
                        </a:solidFill>
                      </a:endParaRPr>
                    </a:p>
                  </a:txBody>
                  <a:tcPr>
                    <a:solidFill>
                      <a:schemeClr val="bg1">
                        <a:lumMod val="85000"/>
                      </a:schemeClr>
                    </a:solidFill>
                  </a:tcPr>
                </a:tc>
              </a:tr>
              <a:tr h="631286">
                <a:tc>
                  <a:txBody>
                    <a:bodyPr/>
                    <a:lstStyle/>
                    <a:p>
                      <a:r>
                        <a:rPr lang="en-US" dirty="0" smtClean="0"/>
                        <a:t>5</a:t>
                      </a:r>
                      <a:endParaRPr lang="en-US" dirty="0"/>
                    </a:p>
                  </a:txBody>
                  <a:tcPr>
                    <a:solidFill>
                      <a:schemeClr val="accent3">
                        <a:lumMod val="40000"/>
                        <a:lumOff val="60000"/>
                      </a:schemeClr>
                    </a:solidFill>
                  </a:tcPr>
                </a:tc>
                <a:tc>
                  <a:txBody>
                    <a:bodyPr/>
                    <a:lstStyle/>
                    <a:p>
                      <a:r>
                        <a:rPr lang="en-US" sz="1600" b="1" dirty="0" err="1" smtClean="0">
                          <a:solidFill>
                            <a:schemeClr val="tx1"/>
                          </a:solidFill>
                          <a:cs typeface="Arial" pitchFamily="34" charset="0"/>
                        </a:rPr>
                        <a:t>Metaproblems</a:t>
                      </a:r>
                      <a:r>
                        <a:rPr lang="en-US" sz="1600" b="1" dirty="0" smtClean="0">
                          <a:solidFill>
                            <a:schemeClr val="tx1"/>
                          </a:solidFill>
                          <a:cs typeface="Arial" pitchFamily="34" charset="0"/>
                        </a:rPr>
                        <a:t> </a:t>
                      </a:r>
                      <a:endParaRPr lang="en-US" sz="1600" b="1" dirty="0">
                        <a:solidFill>
                          <a:schemeClr val="tx1"/>
                        </a:solidFill>
                      </a:endParaRPr>
                    </a:p>
                  </a:txBody>
                  <a:tcPr>
                    <a:solidFill>
                      <a:schemeClr val="accent3">
                        <a:lumMod val="40000"/>
                        <a:lumOff val="60000"/>
                      </a:schemeClr>
                    </a:solidFill>
                  </a:tcPr>
                </a:tc>
                <a:tc>
                  <a:txBody>
                    <a:bodyPr/>
                    <a:lstStyle/>
                    <a:p>
                      <a:r>
                        <a:rPr lang="en-US" sz="1600" dirty="0" smtClean="0">
                          <a:cs typeface="Arial" pitchFamily="34" charset="0"/>
                        </a:rPr>
                        <a:t>Coarse grain (asynchronous) combinations of classes 1)-4). </a:t>
                      </a:r>
                      <a:r>
                        <a:rPr lang="en-US" sz="1600" dirty="0" smtClean="0">
                          <a:solidFill>
                            <a:srgbClr val="FF0000"/>
                          </a:solidFill>
                          <a:cs typeface="Arial" pitchFamily="34" charset="0"/>
                        </a:rPr>
                        <a:t>The preserve of workflow.</a:t>
                      </a:r>
                      <a:endParaRPr lang="en-US" sz="1600" dirty="0">
                        <a:solidFill>
                          <a:srgbClr val="FF0000"/>
                        </a:solidFill>
                      </a:endParaRPr>
                    </a:p>
                  </a:txBody>
                  <a:tcPr>
                    <a:solidFill>
                      <a:schemeClr val="accent3">
                        <a:lumMod val="40000"/>
                        <a:lumOff val="60000"/>
                      </a:schemeClr>
                    </a:solidFill>
                  </a:tcPr>
                </a:tc>
                <a:tc>
                  <a:txBody>
                    <a:bodyPr/>
                    <a:lstStyle/>
                    <a:p>
                      <a:r>
                        <a:rPr lang="en-US" b="1" dirty="0" smtClean="0">
                          <a:solidFill>
                            <a:schemeClr val="tx1"/>
                          </a:solidFill>
                        </a:rPr>
                        <a:t>Grids</a:t>
                      </a:r>
                      <a:endParaRPr lang="en-US" b="1" dirty="0">
                        <a:solidFill>
                          <a:schemeClr val="tx1"/>
                        </a:solidFill>
                      </a:endParaRPr>
                    </a:p>
                  </a:txBody>
                  <a:tcPr>
                    <a:solidFill>
                      <a:schemeClr val="accent3">
                        <a:lumMod val="40000"/>
                        <a:lumOff val="60000"/>
                      </a:schemeClr>
                    </a:solidFill>
                  </a:tcPr>
                </a:tc>
              </a:tr>
              <a:tr h="1955024">
                <a:tc>
                  <a:txBody>
                    <a:bodyPr/>
                    <a:lstStyle/>
                    <a:p>
                      <a:r>
                        <a:rPr lang="en-US" dirty="0" smtClean="0"/>
                        <a:t>6</a:t>
                      </a:r>
                      <a:endParaRPr lang="en-US" dirty="0"/>
                    </a:p>
                  </a:txBody>
                  <a:tcPr>
                    <a:solidFill>
                      <a:schemeClr val="tx2">
                        <a:lumMod val="20000"/>
                        <a:lumOff val="80000"/>
                      </a:schemeClr>
                    </a:solidFill>
                  </a:tcPr>
                </a:tc>
                <a:tc>
                  <a:txBody>
                    <a:bodyPr/>
                    <a:lstStyle/>
                    <a:p>
                      <a:r>
                        <a:rPr lang="en-US" sz="1600" b="1" kern="1200" dirty="0" err="1" smtClean="0">
                          <a:solidFill>
                            <a:schemeClr val="dk1"/>
                          </a:solidFill>
                          <a:latin typeface="+mn-lt"/>
                          <a:ea typeface="+mn-ea"/>
                          <a:cs typeface="+mn-cs"/>
                        </a:rPr>
                        <a:t>MapReduce</a:t>
                      </a:r>
                      <a:r>
                        <a:rPr lang="en-US" sz="1600" b="1" kern="1200" dirty="0" smtClean="0">
                          <a:solidFill>
                            <a:schemeClr val="dk1"/>
                          </a:solidFill>
                          <a:latin typeface="+mn-lt"/>
                          <a:ea typeface="+mn-ea"/>
                          <a:cs typeface="+mn-cs"/>
                        </a:rPr>
                        <a:t>++</a:t>
                      </a:r>
                      <a:endParaRPr lang="en-US" sz="1600" b="1" dirty="0">
                        <a:solidFill>
                          <a:schemeClr val="tx1"/>
                        </a:solidFill>
                      </a:endParaRPr>
                    </a:p>
                  </a:txBody>
                  <a:tcPr>
                    <a:solidFill>
                      <a:schemeClr val="tx2">
                        <a:lumMod val="20000"/>
                        <a:lumOff val="80000"/>
                      </a:schemeClr>
                    </a:solidFill>
                  </a:tcPr>
                </a:tc>
                <a:tc>
                  <a:txBody>
                    <a:bodyPr/>
                    <a:lstStyle/>
                    <a:p>
                      <a:r>
                        <a:rPr lang="en-US" sz="1600" kern="1200" dirty="0" smtClean="0">
                          <a:solidFill>
                            <a:schemeClr val="dk1"/>
                          </a:solidFill>
                          <a:latin typeface="+mn-lt"/>
                          <a:ea typeface="+mn-ea"/>
                          <a:cs typeface="+mn-cs"/>
                        </a:rPr>
                        <a:t>It describes file(database) to file(database) operations which has subcategories including.</a:t>
                      </a:r>
                    </a:p>
                    <a:p>
                      <a:pPr marL="800100" lvl="1" indent="-342900">
                        <a:buFont typeface="+mj-lt"/>
                        <a:buAutoNum type="arabicParenR"/>
                      </a:pPr>
                      <a:r>
                        <a:rPr lang="en-US" sz="1600" kern="1200" dirty="0" smtClean="0">
                          <a:solidFill>
                            <a:schemeClr val="dk1"/>
                          </a:solidFill>
                          <a:latin typeface="+mn-lt"/>
                          <a:ea typeface="+mn-ea"/>
                          <a:cs typeface="+mn-cs"/>
                        </a:rPr>
                        <a:t>Pleasingly Parallel Map Only</a:t>
                      </a:r>
                    </a:p>
                    <a:p>
                      <a:pPr marL="800100" lvl="1" indent="-342900">
                        <a:buFont typeface="+mj-lt"/>
                        <a:buAutoNum type="arabicParenR"/>
                      </a:pPr>
                      <a:r>
                        <a:rPr lang="en-US" sz="1600" kern="1200" dirty="0" smtClean="0">
                          <a:solidFill>
                            <a:schemeClr val="dk1"/>
                          </a:solidFill>
                          <a:latin typeface="+mn-lt"/>
                          <a:ea typeface="+mn-ea"/>
                          <a:cs typeface="+mn-cs"/>
                        </a:rPr>
                        <a:t>Map followed by reductions</a:t>
                      </a:r>
                    </a:p>
                    <a:p>
                      <a:pPr marL="800100" lvl="1" indent="-342900">
                        <a:buFont typeface="+mj-lt"/>
                        <a:buAutoNum type="arabicParenR"/>
                      </a:pPr>
                      <a:r>
                        <a:rPr lang="en-US" sz="1600" kern="1200" dirty="0" smtClean="0">
                          <a:solidFill>
                            <a:schemeClr val="dk1"/>
                          </a:solidFill>
                          <a:latin typeface="+mn-lt"/>
                          <a:ea typeface="+mn-ea"/>
                          <a:cs typeface="+mn-cs"/>
                        </a:rPr>
                        <a:t>Iterative “Map followed by reductions” – Extension of Current Technologies that supports much linear algebra and </a:t>
                      </a:r>
                      <a:r>
                        <a:rPr lang="en-US" sz="1600" kern="1200" dirty="0" err="1" smtClean="0">
                          <a:solidFill>
                            <a:schemeClr val="dk1"/>
                          </a:solidFill>
                          <a:latin typeface="+mn-lt"/>
                          <a:ea typeface="+mn-ea"/>
                          <a:cs typeface="+mn-cs"/>
                        </a:rPr>
                        <a:t>datamining</a:t>
                      </a:r>
                      <a:endParaRPr lang="en-US" sz="1600" kern="1200" dirty="0" smtClean="0">
                        <a:solidFill>
                          <a:schemeClr val="dk1"/>
                        </a:solidFill>
                        <a:latin typeface="+mn-lt"/>
                        <a:ea typeface="+mn-ea"/>
                        <a:cs typeface="+mn-cs"/>
                      </a:endParaRPr>
                    </a:p>
                    <a:p>
                      <a:endParaRPr lang="en-US" sz="1600" dirty="0"/>
                    </a:p>
                  </a:txBody>
                  <a:tcPr>
                    <a:solidFill>
                      <a:schemeClr val="tx2">
                        <a:lumMod val="20000"/>
                        <a:lumOff val="80000"/>
                      </a:schemeClr>
                    </a:solidFill>
                  </a:tcPr>
                </a:tc>
                <a:tc>
                  <a:txBody>
                    <a:bodyPr/>
                    <a:lstStyle/>
                    <a:p>
                      <a:r>
                        <a:rPr lang="en-US" b="1" dirty="0" smtClean="0">
                          <a:solidFill>
                            <a:schemeClr val="tx1"/>
                          </a:solidFill>
                        </a:rPr>
                        <a:t>Clouds</a:t>
                      </a:r>
                    </a:p>
                    <a:p>
                      <a:endParaRPr lang="en-US" sz="1200" b="1" dirty="0" smtClean="0">
                        <a:solidFill>
                          <a:schemeClr val="tx1"/>
                        </a:solidFill>
                      </a:endParaRPr>
                    </a:p>
                    <a:p>
                      <a:r>
                        <a:rPr lang="en-US" b="1" dirty="0" err="1" smtClean="0">
                          <a:solidFill>
                            <a:schemeClr val="tx1"/>
                          </a:solidFill>
                        </a:rPr>
                        <a:t>Hadoop</a:t>
                      </a:r>
                      <a:r>
                        <a:rPr lang="en-US" b="1" dirty="0" smtClean="0">
                          <a:solidFill>
                            <a:schemeClr val="tx1"/>
                          </a:solidFill>
                        </a:rPr>
                        <a:t>/</a:t>
                      </a:r>
                      <a:br>
                        <a:rPr lang="en-US" b="1" dirty="0" smtClean="0">
                          <a:solidFill>
                            <a:schemeClr val="tx1"/>
                          </a:solidFill>
                        </a:rPr>
                      </a:br>
                      <a:r>
                        <a:rPr lang="en-US" b="1" dirty="0" smtClean="0">
                          <a:solidFill>
                            <a:schemeClr val="tx1"/>
                          </a:solidFill>
                        </a:rPr>
                        <a:t>Dryad</a:t>
                      </a:r>
                    </a:p>
                    <a:p>
                      <a:r>
                        <a:rPr lang="en-US" b="1" dirty="0" smtClean="0">
                          <a:solidFill>
                            <a:schemeClr val="tx1"/>
                          </a:solidFill>
                        </a:rPr>
                        <a:t>             </a:t>
                      </a:r>
                      <a:r>
                        <a:rPr lang="en-US" sz="1600" b="1" dirty="0" smtClean="0">
                          <a:solidFill>
                            <a:schemeClr val="tx1"/>
                          </a:solidFill>
                        </a:rPr>
                        <a:t>Twister</a:t>
                      </a:r>
                      <a:endParaRPr lang="en-US" b="1" dirty="0">
                        <a:solidFill>
                          <a:schemeClr val="tx1"/>
                        </a:solidFill>
                      </a:endParaRPr>
                    </a:p>
                  </a:txBody>
                  <a:tcPr>
                    <a:solidFill>
                      <a:schemeClr val="tx2">
                        <a:lumMod val="20000"/>
                        <a:lumOff val="80000"/>
                      </a:schemeClr>
                    </a:solidFill>
                  </a:tcPr>
                </a:tc>
              </a:tr>
            </a:tbl>
          </a:graphicData>
        </a:graphic>
      </p:graphicFrame>
      <p:sp>
        <p:nvSpPr>
          <p:cNvPr id="4" name="TextBox 3"/>
          <p:cNvSpPr txBox="1"/>
          <p:nvPr/>
        </p:nvSpPr>
        <p:spPr>
          <a:xfrm>
            <a:off x="1219200" y="457200"/>
            <a:ext cx="6352573" cy="707886"/>
          </a:xfrm>
          <a:prstGeom prst="rect">
            <a:avLst/>
          </a:prstGeom>
          <a:noFill/>
        </p:spPr>
        <p:txBody>
          <a:bodyPr wrap="none" rtlCol="0">
            <a:spAutoFit/>
          </a:bodyPr>
          <a:lstStyle/>
          <a:p>
            <a:r>
              <a:rPr lang="en-US" sz="2000" dirty="0" smtClean="0"/>
              <a:t>Old classification of P</a:t>
            </a:r>
            <a:r>
              <a:rPr lang="en-US" sz="2000" dirty="0" smtClean="0">
                <a:cs typeface="Arial" pitchFamily="34" charset="0"/>
              </a:rPr>
              <a:t>arallel software/hardware in terms of </a:t>
            </a:r>
          </a:p>
          <a:p>
            <a:r>
              <a:rPr lang="en-US" sz="2000" dirty="0" smtClean="0">
                <a:cs typeface="Arial" pitchFamily="34" charset="0"/>
              </a:rPr>
              <a:t>5 (becoming 6) “Application architecture” Structures</a:t>
            </a:r>
            <a:r>
              <a:rPr lang="en-US" sz="2000" dirty="0" smtClean="0"/>
              <a:t>) </a:t>
            </a:r>
            <a:endParaRPr lang="en-US" sz="2000" dirty="0"/>
          </a:p>
        </p:txBody>
      </p:sp>
      <p:pic>
        <p:nvPicPr>
          <p:cNvPr id="6" name="Picture 2" descr="D:\academic\phd\Publications\MapReduce++\logo.png"/>
          <p:cNvPicPr>
            <a:picLocks noChangeAspect="1" noChangeArrowheads="1"/>
          </p:cNvPicPr>
          <p:nvPr/>
        </p:nvPicPr>
        <p:blipFill>
          <a:blip r:embed="rId3" cstate="print"/>
          <a:srcRect/>
          <a:stretch>
            <a:fillRect/>
          </a:stretch>
        </p:blipFill>
        <p:spPr bwMode="auto">
          <a:xfrm>
            <a:off x="7467600" y="5638800"/>
            <a:ext cx="501094" cy="6096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077200" cy="1143000"/>
          </a:xfrm>
        </p:spPr>
        <p:txBody>
          <a:bodyPr>
            <a:noAutofit/>
          </a:bodyPr>
          <a:lstStyle/>
          <a:p>
            <a:r>
              <a:rPr lang="en-US" sz="3600" b="1" dirty="0" smtClean="0"/>
              <a:t>Data Intensive Cyberinfrastructure</a:t>
            </a:r>
            <a:endParaRPr lang="en-US" sz="3600" b="1" dirty="0"/>
          </a:p>
        </p:txBody>
      </p:sp>
      <p:sp>
        <p:nvSpPr>
          <p:cNvPr id="3" name="Content Placeholder 2"/>
          <p:cNvSpPr>
            <a:spLocks noGrp="1"/>
          </p:cNvSpPr>
          <p:nvPr>
            <p:ph idx="1"/>
          </p:nvPr>
        </p:nvSpPr>
        <p:spPr>
          <a:xfrm>
            <a:off x="457200" y="1143000"/>
            <a:ext cx="8229600" cy="5105400"/>
          </a:xfrm>
        </p:spPr>
        <p:txBody>
          <a:bodyPr>
            <a:normAutofit lnSpcReduction="10000"/>
          </a:bodyPr>
          <a:lstStyle/>
          <a:p>
            <a:r>
              <a:rPr lang="en-US" b="1" dirty="0" smtClean="0"/>
              <a:t>Abstract</a:t>
            </a:r>
            <a:r>
              <a:rPr lang="en-US" dirty="0" smtClean="0"/>
              <a:t/>
            </a:r>
            <a:br>
              <a:rPr lang="en-US" dirty="0" smtClean="0"/>
            </a:br>
            <a:r>
              <a:rPr lang="en-US" sz="2600" dirty="0" smtClean="0"/>
              <a:t>The technology landscape is changing rapidly with CPU and clouds growing in importance compared to Grids. On the application side, the data deluge is  bringing new computational challenges and opportunities. We  use bioinformatics and information retrieval to contrast the architecture differences between  data analysis/mining and large scale simulation. We critique MapReduce and MPI and suggest that runtimes interpolating between these paradigms are appropriate. Performance results compare commercial clouds and traditional clusters and we highlight FutureGrid as a platform to explore these emerging ideas..</a:t>
            </a:r>
            <a:endParaRPr lang="en-US" sz="2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6553200" cy="762000"/>
          </a:xfrm>
        </p:spPr>
        <p:txBody>
          <a:bodyPr>
            <a:noAutofit/>
          </a:bodyPr>
          <a:lstStyle/>
          <a:p>
            <a:r>
              <a:rPr lang="en-US" sz="2400" b="1" dirty="0" smtClean="0">
                <a:latin typeface="+mn-lt"/>
              </a:rPr>
              <a:t>Applications &amp; Different</a:t>
            </a:r>
            <a:r>
              <a:rPr lang="en-US" sz="2400" b="1" dirty="0" smtClean="0"/>
              <a:t> Interconnection Patterns</a:t>
            </a:r>
            <a:endParaRPr lang="en-US" sz="2400" b="1" dirty="0"/>
          </a:p>
        </p:txBody>
      </p:sp>
      <p:graphicFrame>
        <p:nvGraphicFramePr>
          <p:cNvPr id="8" name="Table 7"/>
          <p:cNvGraphicFramePr>
            <a:graphicFrameLocks noGrp="1"/>
          </p:cNvGraphicFramePr>
          <p:nvPr/>
        </p:nvGraphicFramePr>
        <p:xfrm>
          <a:off x="152400" y="609601"/>
          <a:ext cx="8839200" cy="5837464"/>
        </p:xfrm>
        <a:graphic>
          <a:graphicData uri="http://schemas.openxmlformats.org/drawingml/2006/table">
            <a:tbl>
              <a:tblPr firstRow="1" bandRow="1">
                <a:tableStyleId>{5C22544A-7EE6-4342-B048-85BDC9FD1C3A}</a:tableStyleId>
              </a:tblPr>
              <a:tblGrid>
                <a:gridCol w="2287692"/>
                <a:gridCol w="2210143"/>
                <a:gridCol w="2210143"/>
                <a:gridCol w="2131222"/>
              </a:tblGrid>
              <a:tr h="792480">
                <a:tc>
                  <a:txBody>
                    <a:bodyPr/>
                    <a:lstStyle/>
                    <a:p>
                      <a:pPr algn="ctr"/>
                      <a:r>
                        <a:rPr lang="en-US" sz="1800" dirty="0" smtClean="0"/>
                        <a:t>Map Only</a:t>
                      </a:r>
                      <a:endParaRPr lang="en-US" sz="1800" dirty="0"/>
                    </a:p>
                  </a:txBody>
                  <a:tcPr/>
                </a:tc>
                <a:tc>
                  <a:txBody>
                    <a:bodyPr/>
                    <a:lstStyle/>
                    <a:p>
                      <a:pPr algn="ctr"/>
                      <a:r>
                        <a:rPr lang="en-US" sz="1800" dirty="0" smtClean="0"/>
                        <a:t>Classic</a:t>
                      </a:r>
                    </a:p>
                    <a:p>
                      <a:pPr algn="ctr"/>
                      <a:r>
                        <a:rPr lang="en-US" sz="1800" dirty="0" smtClean="0"/>
                        <a:t>MapReduce</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Iterative</a:t>
                      </a:r>
                      <a:r>
                        <a:rPr lang="en-US" sz="1800" baseline="0" dirty="0" smtClean="0"/>
                        <a:t> Reductions </a:t>
                      </a:r>
                      <a:r>
                        <a:rPr lang="en-US" sz="1800" b="1" dirty="0" smtClean="0">
                          <a:solidFill>
                            <a:srgbClr val="C00000"/>
                          </a:solidFill>
                        </a:rPr>
                        <a:t>MapReduce++</a:t>
                      </a:r>
                    </a:p>
                  </a:txBody>
                  <a:tcPr/>
                </a:tc>
                <a:tc>
                  <a:txBody>
                    <a:bodyPr/>
                    <a:lstStyle/>
                    <a:p>
                      <a:pPr algn="ctr"/>
                      <a:r>
                        <a:rPr lang="en-US" sz="1800" dirty="0" smtClean="0"/>
                        <a:t>Loosely Synchronous</a:t>
                      </a:r>
                      <a:endParaRPr lang="en-US" sz="1800" dirty="0"/>
                    </a:p>
                  </a:txBody>
                  <a:tcPr/>
                </a:tc>
              </a:tr>
              <a:tr h="1962877">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r>
              <a:tr h="1464747">
                <a:tc>
                  <a:txBody>
                    <a:bodyPr/>
                    <a:lstStyle/>
                    <a:p>
                      <a:pPr marL="0" marR="0">
                        <a:spcBef>
                          <a:spcPts val="0"/>
                        </a:spcBef>
                        <a:spcAft>
                          <a:spcPts val="0"/>
                        </a:spcAft>
                      </a:pPr>
                      <a:r>
                        <a:rPr lang="en-US" sz="1600" b="1" dirty="0" smtClean="0"/>
                        <a:t>CAP3</a:t>
                      </a:r>
                      <a:r>
                        <a:rPr lang="en-US" sz="1600" dirty="0" smtClean="0"/>
                        <a:t> Analysis</a:t>
                      </a:r>
                    </a:p>
                    <a:p>
                      <a:pPr marL="0" marR="0">
                        <a:spcBef>
                          <a:spcPts val="0"/>
                        </a:spcBef>
                        <a:spcAft>
                          <a:spcPts val="0"/>
                        </a:spcAft>
                      </a:pPr>
                      <a:r>
                        <a:rPr lang="en-US" sz="1600" dirty="0" smtClean="0"/>
                        <a:t>Document conversion</a:t>
                      </a:r>
                      <a:r>
                        <a:rPr lang="en-US" sz="1600" baseline="0" dirty="0" smtClean="0"/>
                        <a:t> (</a:t>
                      </a:r>
                      <a:r>
                        <a:rPr lang="en-US" sz="1600" dirty="0" smtClean="0"/>
                        <a:t>PDF -&gt; HTML)</a:t>
                      </a:r>
                    </a:p>
                    <a:p>
                      <a:pPr marL="0" marR="0">
                        <a:spcBef>
                          <a:spcPts val="0"/>
                        </a:spcBef>
                        <a:spcAft>
                          <a:spcPts val="0"/>
                        </a:spcAft>
                      </a:pPr>
                      <a:r>
                        <a:rPr lang="en-US" sz="1600" dirty="0" smtClean="0"/>
                        <a:t>Brute force searches in cryptography</a:t>
                      </a:r>
                    </a:p>
                    <a:p>
                      <a:pPr marL="0" marR="0">
                        <a:spcBef>
                          <a:spcPts val="0"/>
                        </a:spcBef>
                        <a:spcAft>
                          <a:spcPts val="0"/>
                        </a:spcAft>
                      </a:pPr>
                      <a:r>
                        <a:rPr lang="en-US" sz="1600" dirty="0" smtClean="0"/>
                        <a:t>Parametric sweeps</a:t>
                      </a:r>
                      <a:endParaRPr lang="en-US" sz="1600" dirty="0">
                        <a:latin typeface="+mn-lt"/>
                      </a:endParaRPr>
                    </a:p>
                  </a:txBody>
                  <a:tcPr/>
                </a:tc>
                <a:tc>
                  <a:txBody>
                    <a:bodyPr/>
                    <a:lstStyle/>
                    <a:p>
                      <a:pPr marL="0" marR="0">
                        <a:spcBef>
                          <a:spcPts val="0"/>
                        </a:spcBef>
                        <a:spcAft>
                          <a:spcPts val="0"/>
                        </a:spcAft>
                      </a:pPr>
                      <a:r>
                        <a:rPr lang="en-US" sz="1600" dirty="0" smtClean="0"/>
                        <a:t>High Energy</a:t>
                      </a:r>
                      <a:r>
                        <a:rPr lang="en-US" sz="1600" baseline="0" dirty="0" smtClean="0"/>
                        <a:t> Physics (</a:t>
                      </a:r>
                      <a:r>
                        <a:rPr lang="en-US" sz="1600" b="1" baseline="0" dirty="0" smtClean="0"/>
                        <a:t>HEP</a:t>
                      </a:r>
                      <a:r>
                        <a:rPr lang="en-US" sz="1600" baseline="0" dirty="0" smtClean="0"/>
                        <a:t>) </a:t>
                      </a:r>
                      <a:r>
                        <a:rPr lang="en-US" sz="1600" dirty="0" smtClean="0"/>
                        <a:t>Histograms</a:t>
                      </a:r>
                    </a:p>
                    <a:p>
                      <a:pPr marL="0" marR="0">
                        <a:spcBef>
                          <a:spcPts val="0"/>
                        </a:spcBef>
                        <a:spcAft>
                          <a:spcPts val="0"/>
                        </a:spcAft>
                      </a:pPr>
                      <a:r>
                        <a:rPr lang="en-US" sz="1600" b="1" dirty="0" smtClean="0"/>
                        <a:t>SWG</a:t>
                      </a:r>
                      <a:r>
                        <a:rPr lang="en-US" sz="1600" baseline="0" dirty="0" smtClean="0"/>
                        <a:t> gene alignment</a:t>
                      </a:r>
                      <a:endParaRPr lang="en-US" sz="1600" dirty="0" smtClean="0"/>
                    </a:p>
                    <a:p>
                      <a:pPr marL="0" marR="0">
                        <a:spcBef>
                          <a:spcPts val="0"/>
                        </a:spcBef>
                        <a:spcAft>
                          <a:spcPts val="0"/>
                        </a:spcAft>
                      </a:pPr>
                      <a:r>
                        <a:rPr lang="en-US" sz="1600" dirty="0" smtClean="0"/>
                        <a:t>Distributed search</a:t>
                      </a:r>
                    </a:p>
                    <a:p>
                      <a:pPr marL="0" marR="0">
                        <a:spcBef>
                          <a:spcPts val="0"/>
                        </a:spcBef>
                        <a:spcAft>
                          <a:spcPts val="0"/>
                        </a:spcAft>
                      </a:pPr>
                      <a:r>
                        <a:rPr lang="en-US" sz="1600" dirty="0" smtClean="0"/>
                        <a:t>Distributed sorting</a:t>
                      </a:r>
                    </a:p>
                    <a:p>
                      <a:pPr marL="0" marR="0">
                        <a:spcBef>
                          <a:spcPts val="0"/>
                        </a:spcBef>
                        <a:spcAft>
                          <a:spcPts val="0"/>
                        </a:spcAft>
                      </a:pPr>
                      <a:r>
                        <a:rPr lang="en-US" sz="1600" dirty="0" smtClean="0"/>
                        <a:t>Information retrieval</a:t>
                      </a:r>
                      <a:endParaRPr lang="en-US" sz="1600" dirty="0">
                        <a:latin typeface="+mn-lt"/>
                        <a:ea typeface="Times New Roman"/>
                        <a:cs typeface="Times New Roman"/>
                      </a:endParaRPr>
                    </a:p>
                  </a:txBody>
                  <a:tcPr/>
                </a:tc>
                <a:tc>
                  <a:txBody>
                    <a:bodyPr/>
                    <a:lstStyle/>
                    <a:p>
                      <a:pPr marL="0" marR="0">
                        <a:spcBef>
                          <a:spcPts val="0"/>
                        </a:spcBef>
                        <a:spcAft>
                          <a:spcPts val="0"/>
                        </a:spcAft>
                      </a:pPr>
                      <a:r>
                        <a:rPr lang="en-US" sz="1600" dirty="0" smtClean="0"/>
                        <a:t>Expectation maximization algorithms</a:t>
                      </a:r>
                    </a:p>
                    <a:p>
                      <a:pPr marL="0" marR="0">
                        <a:spcBef>
                          <a:spcPts val="0"/>
                        </a:spcBef>
                        <a:spcAft>
                          <a:spcPts val="0"/>
                        </a:spcAft>
                      </a:pPr>
                      <a:r>
                        <a:rPr lang="en-US" sz="1600" dirty="0" smtClean="0"/>
                        <a:t>Clustering</a:t>
                      </a:r>
                    </a:p>
                    <a:p>
                      <a:pPr marL="0" marR="0">
                        <a:spcBef>
                          <a:spcPts val="0"/>
                        </a:spcBef>
                        <a:spcAft>
                          <a:spcPts val="0"/>
                        </a:spcAft>
                      </a:pPr>
                      <a:r>
                        <a:rPr lang="en-US" sz="1600" dirty="0" smtClean="0"/>
                        <a:t>Linear Algebra</a:t>
                      </a:r>
                    </a:p>
                    <a:p>
                      <a:endParaRPr lang="en-US" sz="1600" dirty="0">
                        <a:latin typeface="+mn-lt"/>
                      </a:endParaRPr>
                    </a:p>
                  </a:txBody>
                  <a:tcPr/>
                </a:tc>
                <a:tc>
                  <a:txBody>
                    <a:bodyPr/>
                    <a:lstStyle/>
                    <a:p>
                      <a:r>
                        <a:rPr lang="en-US" sz="1600" dirty="0" smtClean="0"/>
                        <a:t>Many MPI scientific applications utilizing</a:t>
                      </a:r>
                      <a:r>
                        <a:rPr lang="en-US" sz="1600" baseline="0" dirty="0" smtClean="0"/>
                        <a:t> wide variety of communication constructs including local interactions</a:t>
                      </a:r>
                    </a:p>
                  </a:txBody>
                  <a:tcPr/>
                </a:tc>
              </a:tr>
              <a:tr h="1527627">
                <a:tc>
                  <a:txBody>
                    <a:bodyPr/>
                    <a:lstStyle/>
                    <a:p>
                      <a:r>
                        <a:rPr lang="en-US" sz="1600" dirty="0" smtClean="0">
                          <a:solidFill>
                            <a:schemeClr val="tx1"/>
                          </a:solidFill>
                        </a:rPr>
                        <a:t>- CAP3</a:t>
                      </a:r>
                      <a:r>
                        <a:rPr lang="en-US" sz="1600" baseline="0" dirty="0" smtClean="0">
                          <a:solidFill>
                            <a:schemeClr val="tx1"/>
                          </a:solidFill>
                        </a:rPr>
                        <a:t> </a:t>
                      </a:r>
                      <a:r>
                        <a:rPr lang="en-US" sz="1600" dirty="0" smtClean="0">
                          <a:solidFill>
                            <a:schemeClr val="tx1"/>
                          </a:solidFill>
                        </a:rPr>
                        <a:t>Gene Assembly</a:t>
                      </a:r>
                      <a:br>
                        <a:rPr lang="en-US" sz="1600" dirty="0" smtClean="0">
                          <a:solidFill>
                            <a:schemeClr val="tx1"/>
                          </a:solidFill>
                        </a:rPr>
                      </a:br>
                      <a:r>
                        <a:rPr lang="en-US" sz="1600" dirty="0" smtClean="0">
                          <a:solidFill>
                            <a:schemeClr val="tx1"/>
                          </a:solidFill>
                        </a:rPr>
                        <a:t>- PolarGrid </a:t>
                      </a:r>
                      <a:r>
                        <a:rPr lang="en-US" sz="1600" dirty="0" err="1" smtClean="0">
                          <a:solidFill>
                            <a:schemeClr val="tx1"/>
                          </a:solidFill>
                        </a:rPr>
                        <a:t>Matlab</a:t>
                      </a:r>
                      <a:r>
                        <a:rPr lang="en-US" sz="1600" dirty="0" smtClean="0">
                          <a:solidFill>
                            <a:schemeClr val="tx1"/>
                          </a:solidFill>
                        </a:rPr>
                        <a:t> data analysis</a:t>
                      </a:r>
                      <a:endParaRPr lang="en-US" sz="1600" b="1" dirty="0">
                        <a:solidFill>
                          <a:schemeClr val="tx1"/>
                        </a:solidFill>
                      </a:endParaRPr>
                    </a:p>
                  </a:txBody>
                  <a:tcPr/>
                </a:tc>
                <a:tc>
                  <a:txBody>
                    <a:bodyPr/>
                    <a:lstStyle/>
                    <a:p>
                      <a:r>
                        <a:rPr lang="en-US" sz="1600" dirty="0" smtClean="0">
                          <a:solidFill>
                            <a:schemeClr val="tx1"/>
                          </a:solidFill>
                        </a:rPr>
                        <a:t>- Information Retrieval</a:t>
                      </a:r>
                      <a:r>
                        <a:rPr lang="en-US" sz="1600" baseline="0" dirty="0" smtClean="0">
                          <a:solidFill>
                            <a:schemeClr val="tx1"/>
                          </a:solidFill>
                        </a:rPr>
                        <a:t> - </a:t>
                      </a:r>
                      <a:r>
                        <a:rPr lang="en-US" sz="1600" dirty="0" smtClean="0">
                          <a:solidFill>
                            <a:schemeClr val="tx1"/>
                          </a:solidFill>
                        </a:rPr>
                        <a:t>HEP Data</a:t>
                      </a:r>
                      <a:r>
                        <a:rPr lang="en-US" sz="1600" baseline="0" dirty="0" smtClean="0">
                          <a:solidFill>
                            <a:schemeClr val="tx1"/>
                          </a:solidFill>
                        </a:rPr>
                        <a:t> Analysis</a:t>
                      </a:r>
                    </a:p>
                    <a:p>
                      <a:r>
                        <a:rPr lang="en-US" sz="1600" baseline="0" dirty="0" smtClean="0">
                          <a:solidFill>
                            <a:schemeClr val="tx1"/>
                          </a:solidFill>
                        </a:rPr>
                        <a:t>- Calculation of Pairwise Distances for ALU Sequences</a:t>
                      </a:r>
                      <a:endParaRPr lang="en-US" sz="1600" b="1" dirty="0">
                        <a:solidFill>
                          <a:schemeClr val="tx1"/>
                        </a:solidFill>
                      </a:endParaRPr>
                    </a:p>
                  </a:txBody>
                  <a:tcPr/>
                </a:tc>
                <a:tc>
                  <a:txBody>
                    <a:bodyPr/>
                    <a:lstStyle/>
                    <a:p>
                      <a:pPr>
                        <a:buFontTx/>
                        <a:buChar char="-"/>
                      </a:pPr>
                      <a:r>
                        <a:rPr lang="en-US" sz="1600" dirty="0" smtClean="0">
                          <a:solidFill>
                            <a:schemeClr val="tx1"/>
                          </a:solidFill>
                        </a:rPr>
                        <a:t> Kmeans </a:t>
                      </a:r>
                    </a:p>
                    <a:p>
                      <a:pPr>
                        <a:buFontTx/>
                        <a:buChar char="-"/>
                      </a:pPr>
                      <a:r>
                        <a:rPr lang="en-US" sz="1600" baseline="0" dirty="0" smtClean="0">
                          <a:solidFill>
                            <a:schemeClr val="tx1"/>
                          </a:solidFill>
                        </a:rPr>
                        <a:t> </a:t>
                      </a:r>
                      <a:r>
                        <a:rPr lang="en-US" sz="1600" b="1" dirty="0" smtClean="0">
                          <a:solidFill>
                            <a:schemeClr val="tx1"/>
                          </a:solidFill>
                        </a:rPr>
                        <a:t>Deterministic Annealing </a:t>
                      </a:r>
                      <a:r>
                        <a:rPr lang="en-US" sz="1600" b="1" baseline="0" dirty="0" smtClean="0">
                          <a:solidFill>
                            <a:schemeClr val="tx1"/>
                          </a:solidFill>
                        </a:rPr>
                        <a:t> </a:t>
                      </a:r>
                      <a:r>
                        <a:rPr lang="en-US" sz="1600" b="1" dirty="0" smtClean="0">
                          <a:solidFill>
                            <a:schemeClr val="tx1"/>
                          </a:solidFill>
                        </a:rPr>
                        <a:t>Clustering</a:t>
                      </a:r>
                    </a:p>
                    <a:p>
                      <a:r>
                        <a:rPr lang="en-US" sz="1600" b="1" dirty="0" smtClean="0">
                          <a:solidFill>
                            <a:schemeClr val="tx1"/>
                          </a:solidFill>
                        </a:rPr>
                        <a:t>- </a:t>
                      </a:r>
                      <a:r>
                        <a:rPr lang="en-US" sz="1600" b="0" dirty="0" smtClean="0">
                          <a:solidFill>
                            <a:schemeClr val="tx1"/>
                          </a:solidFill>
                        </a:rPr>
                        <a:t>Multidimensional Scaling </a:t>
                      </a:r>
                      <a:r>
                        <a:rPr lang="en-US" sz="1600" b="1" dirty="0" smtClean="0">
                          <a:solidFill>
                            <a:schemeClr val="tx1"/>
                          </a:solidFill>
                        </a:rPr>
                        <a:t>MDS </a:t>
                      </a:r>
                      <a:endParaRPr lang="en-US" sz="16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 Solving Differential Equations</a:t>
                      </a:r>
                      <a:r>
                        <a:rPr lang="en-US" sz="1600" baseline="0" dirty="0" smtClean="0">
                          <a:solidFill>
                            <a:schemeClr val="tx1"/>
                          </a:solidFill>
                        </a:rPr>
                        <a:t> and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1"/>
                          </a:solidFill>
                        </a:rPr>
                        <a:t>- particle dynamics with short range forces</a:t>
                      </a:r>
                      <a:endParaRPr lang="en-US" sz="1600" dirty="0" smtClean="0">
                        <a:solidFill>
                          <a:schemeClr val="tx1"/>
                        </a:solidFill>
                      </a:endParaRPr>
                    </a:p>
                  </a:txBody>
                  <a:tcPr/>
                </a:tc>
              </a:tr>
            </a:tbl>
          </a:graphicData>
        </a:graphic>
      </p:graphicFrame>
      <p:grpSp>
        <p:nvGrpSpPr>
          <p:cNvPr id="3" name="Group 35"/>
          <p:cNvGrpSpPr/>
          <p:nvPr/>
        </p:nvGrpSpPr>
        <p:grpSpPr>
          <a:xfrm>
            <a:off x="609600" y="1600200"/>
            <a:ext cx="1524000" cy="1512332"/>
            <a:chOff x="762000" y="1219200"/>
            <a:chExt cx="1524000" cy="1512332"/>
          </a:xfrm>
        </p:grpSpPr>
        <p:sp>
          <p:nvSpPr>
            <p:cNvPr id="37" name="TextBox 36"/>
            <p:cNvSpPr txBox="1"/>
            <p:nvPr/>
          </p:nvSpPr>
          <p:spPr>
            <a:xfrm>
              <a:off x="1066800" y="1219200"/>
              <a:ext cx="684803" cy="369332"/>
            </a:xfrm>
            <a:prstGeom prst="rect">
              <a:avLst/>
            </a:prstGeom>
            <a:noFill/>
          </p:spPr>
          <p:txBody>
            <a:bodyPr wrap="none" rtlCol="0">
              <a:spAutoFit/>
            </a:bodyPr>
            <a:lstStyle/>
            <a:p>
              <a:r>
                <a:rPr lang="en-US" dirty="0" smtClean="0">
                  <a:solidFill>
                    <a:prstClr val="black"/>
                  </a:solidFill>
                </a:rPr>
                <a:t>Input</a:t>
              </a:r>
              <a:endParaRPr lang="en-US" dirty="0">
                <a:solidFill>
                  <a:prstClr val="black"/>
                </a:solidFill>
              </a:endParaRPr>
            </a:p>
          </p:txBody>
        </p:sp>
        <p:grpSp>
          <p:nvGrpSpPr>
            <p:cNvPr id="4" name="Group 33"/>
            <p:cNvGrpSpPr/>
            <p:nvPr/>
          </p:nvGrpSpPr>
          <p:grpSpPr>
            <a:xfrm>
              <a:off x="762000" y="1600200"/>
              <a:ext cx="1524000" cy="1131332"/>
              <a:chOff x="762000" y="1600200"/>
              <a:chExt cx="1524000" cy="1131332"/>
            </a:xfrm>
          </p:grpSpPr>
          <p:sp>
            <p:nvSpPr>
              <p:cNvPr id="39" name="Oval 38"/>
              <p:cNvSpPr/>
              <p:nvPr/>
            </p:nvSpPr>
            <p:spPr>
              <a:xfrm>
                <a:off x="762000" y="1828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40" name="Straight Arrow Connector 39"/>
              <p:cNvCxnSpPr>
                <a:endCxn id="39" idx="0"/>
              </p:cNvCxnSpPr>
              <p:nvPr/>
            </p:nvCxnSpPr>
            <p:spPr>
              <a:xfrm rot="5400000">
                <a:off x="800100" y="1714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800894" y="2247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1143000" y="1828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43" name="Straight Arrow Connector 42"/>
              <p:cNvCxnSpPr>
                <a:endCxn id="42" idx="0"/>
              </p:cNvCxnSpPr>
              <p:nvPr/>
            </p:nvCxnSpPr>
            <p:spPr>
              <a:xfrm rot="5400000">
                <a:off x="1181100" y="1714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1181894" y="2247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5" name="Group 27"/>
              <p:cNvGrpSpPr/>
              <p:nvPr/>
            </p:nvGrpSpPr>
            <p:grpSpPr>
              <a:xfrm>
                <a:off x="1981200" y="1600200"/>
                <a:ext cx="304800" cy="761206"/>
                <a:chOff x="1752600" y="1600994"/>
                <a:chExt cx="304800" cy="761206"/>
              </a:xfrm>
            </p:grpSpPr>
            <p:sp>
              <p:nvSpPr>
                <p:cNvPr id="50" name="Oval 49"/>
                <p:cNvSpPr/>
                <p:nvPr/>
              </p:nvSpPr>
              <p:spPr>
                <a:xfrm>
                  <a:off x="1752600" y="1828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51" name="Straight Arrow Connector 50"/>
                <p:cNvCxnSpPr>
                  <a:endCxn id="50" idx="0"/>
                </p:cNvCxnSpPr>
                <p:nvPr/>
              </p:nvCxnSpPr>
              <p:spPr>
                <a:xfrm rot="5400000">
                  <a:off x="1790700" y="1714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1791494" y="2247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1143000" y="2362200"/>
                <a:ext cx="856325" cy="369332"/>
              </a:xfrm>
              <a:prstGeom prst="rect">
                <a:avLst/>
              </a:prstGeom>
              <a:noFill/>
            </p:spPr>
            <p:txBody>
              <a:bodyPr wrap="none" rtlCol="0">
                <a:spAutoFit/>
              </a:bodyPr>
              <a:lstStyle/>
              <a:p>
                <a:r>
                  <a:rPr lang="en-US" dirty="0" smtClean="0">
                    <a:solidFill>
                      <a:prstClr val="black"/>
                    </a:solidFill>
                  </a:rPr>
                  <a:t>Output</a:t>
                </a:r>
                <a:endParaRPr lang="en-US" dirty="0">
                  <a:solidFill>
                    <a:prstClr val="black"/>
                  </a:solidFill>
                </a:endParaRPr>
              </a:p>
            </p:txBody>
          </p:sp>
          <p:sp>
            <p:nvSpPr>
              <p:cNvPr id="47" name="Oval 46"/>
              <p:cNvSpPr/>
              <p:nvPr/>
            </p:nvSpPr>
            <p:spPr>
              <a:xfrm>
                <a:off x="1600200" y="1981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p:cNvSpPr/>
              <p:nvPr/>
            </p:nvSpPr>
            <p:spPr>
              <a:xfrm>
                <a:off x="1752600" y="1981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1371600" y="1600200"/>
                <a:ext cx="601447" cy="369332"/>
              </a:xfrm>
              <a:prstGeom prst="rect">
                <a:avLst/>
              </a:prstGeom>
              <a:noFill/>
            </p:spPr>
            <p:txBody>
              <a:bodyPr wrap="none" rtlCol="0">
                <a:spAutoFit/>
              </a:bodyPr>
              <a:lstStyle/>
              <a:p>
                <a:r>
                  <a:rPr lang="en-US" dirty="0" smtClean="0">
                    <a:solidFill>
                      <a:prstClr val="black"/>
                    </a:solidFill>
                  </a:rPr>
                  <a:t>map</a:t>
                </a:r>
                <a:endParaRPr lang="en-US" dirty="0">
                  <a:solidFill>
                    <a:prstClr val="black"/>
                  </a:solidFill>
                </a:endParaRPr>
              </a:p>
            </p:txBody>
          </p:sp>
        </p:grpSp>
      </p:grpSp>
      <p:grpSp>
        <p:nvGrpSpPr>
          <p:cNvPr id="6" name="Group 105"/>
          <p:cNvGrpSpPr/>
          <p:nvPr/>
        </p:nvGrpSpPr>
        <p:grpSpPr>
          <a:xfrm>
            <a:off x="2590800" y="1524000"/>
            <a:ext cx="2129474" cy="1600200"/>
            <a:chOff x="6705600" y="1905000"/>
            <a:chExt cx="2129474" cy="1600200"/>
          </a:xfrm>
        </p:grpSpPr>
        <p:sp>
          <p:nvSpPr>
            <p:cNvPr id="54" name="TextBox 53"/>
            <p:cNvSpPr txBox="1"/>
            <p:nvPr/>
          </p:nvSpPr>
          <p:spPr>
            <a:xfrm>
              <a:off x="7086600" y="1905000"/>
              <a:ext cx="684803" cy="369332"/>
            </a:xfrm>
            <a:prstGeom prst="rect">
              <a:avLst/>
            </a:prstGeom>
            <a:noFill/>
          </p:spPr>
          <p:txBody>
            <a:bodyPr wrap="none" rtlCol="0">
              <a:spAutoFit/>
            </a:bodyPr>
            <a:lstStyle/>
            <a:p>
              <a:r>
                <a:rPr lang="en-US" dirty="0" smtClean="0">
                  <a:solidFill>
                    <a:prstClr val="black"/>
                  </a:solidFill>
                </a:rPr>
                <a:t>Input</a:t>
              </a:r>
              <a:endParaRPr lang="en-US" dirty="0">
                <a:solidFill>
                  <a:prstClr val="black"/>
                </a:solidFill>
              </a:endParaRPr>
            </a:p>
          </p:txBody>
        </p:sp>
        <p:sp>
          <p:nvSpPr>
            <p:cNvPr id="56" name="Oval 55"/>
            <p:cNvSpPr/>
            <p:nvPr/>
          </p:nvSpPr>
          <p:spPr>
            <a:xfrm>
              <a:off x="67056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57" name="Straight Arrow Connector 56"/>
            <p:cNvCxnSpPr>
              <a:endCxn id="56" idx="0"/>
            </p:cNvCxnSpPr>
            <p:nvPr/>
          </p:nvCxnSpPr>
          <p:spPr>
            <a:xfrm rot="5400000">
              <a:off x="67437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56" idx="4"/>
              <a:endCxn id="70" idx="1"/>
            </p:cNvCxnSpPr>
            <p:nvPr/>
          </p:nvCxnSpPr>
          <p:spPr>
            <a:xfrm rot="16200000" flipH="1">
              <a:off x="6858000" y="2743199"/>
              <a:ext cx="273237" cy="2732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0866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60" name="Straight Arrow Connector 59"/>
            <p:cNvCxnSpPr>
              <a:endCxn id="59" idx="0"/>
            </p:cNvCxnSpPr>
            <p:nvPr/>
          </p:nvCxnSpPr>
          <p:spPr>
            <a:xfrm rot="5400000">
              <a:off x="71247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9" idx="4"/>
              <a:endCxn id="70" idx="0"/>
            </p:cNvCxnSpPr>
            <p:nvPr/>
          </p:nvCxnSpPr>
          <p:spPr>
            <a:xfrm rot="5400000">
              <a:off x="7124700" y="2857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7924800" y="2437606"/>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68" name="Straight Arrow Connector 67"/>
            <p:cNvCxnSpPr>
              <a:endCxn id="67" idx="0"/>
            </p:cNvCxnSpPr>
            <p:nvPr/>
          </p:nvCxnSpPr>
          <p:spPr>
            <a:xfrm rot="5400000">
              <a:off x="7962900" y="23233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7" idx="4"/>
              <a:endCxn id="70" idx="7"/>
            </p:cNvCxnSpPr>
            <p:nvPr/>
          </p:nvCxnSpPr>
          <p:spPr>
            <a:xfrm rot="5400000">
              <a:off x="7574967" y="2514203"/>
              <a:ext cx="274031" cy="7304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75438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p:cNvSpPr/>
            <p:nvPr/>
          </p:nvSpPr>
          <p:spPr>
            <a:xfrm>
              <a:off x="76962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TextBox 65"/>
            <p:cNvSpPr txBox="1"/>
            <p:nvPr/>
          </p:nvSpPr>
          <p:spPr>
            <a:xfrm>
              <a:off x="7315200" y="2209800"/>
              <a:ext cx="601447" cy="369332"/>
            </a:xfrm>
            <a:prstGeom prst="rect">
              <a:avLst/>
            </a:prstGeom>
            <a:noFill/>
          </p:spPr>
          <p:txBody>
            <a:bodyPr wrap="none" rtlCol="0">
              <a:spAutoFit/>
            </a:bodyPr>
            <a:lstStyle/>
            <a:p>
              <a:r>
                <a:rPr lang="en-US" dirty="0" smtClean="0">
                  <a:solidFill>
                    <a:prstClr val="black"/>
                  </a:solidFill>
                </a:rPr>
                <a:t>map</a:t>
              </a:r>
              <a:endParaRPr lang="en-US" dirty="0">
                <a:solidFill>
                  <a:prstClr val="black"/>
                </a:solidFill>
              </a:endParaRPr>
            </a:p>
          </p:txBody>
        </p:sp>
        <p:sp>
          <p:nvSpPr>
            <p:cNvPr id="70" name="Oval 69"/>
            <p:cNvSpPr/>
            <p:nvPr/>
          </p:nvSpPr>
          <p:spPr>
            <a:xfrm>
              <a:off x="70866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71" name="Oval 70"/>
            <p:cNvSpPr/>
            <p:nvPr/>
          </p:nvSpPr>
          <p:spPr>
            <a:xfrm>
              <a:off x="76962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74" name="Straight Arrow Connector 73"/>
            <p:cNvCxnSpPr>
              <a:stCxn id="56" idx="4"/>
              <a:endCxn id="71" idx="1"/>
            </p:cNvCxnSpPr>
            <p:nvPr/>
          </p:nvCxnSpPr>
          <p:spPr>
            <a:xfrm rot="16200000" flipH="1">
              <a:off x="7162800" y="2438399"/>
              <a:ext cx="273237" cy="882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59" idx="4"/>
              <a:endCxn id="71" idx="0"/>
            </p:cNvCxnSpPr>
            <p:nvPr/>
          </p:nvCxnSpPr>
          <p:spPr>
            <a:xfrm rot="16200000" flipH="1">
              <a:off x="7429500" y="2552700"/>
              <a:ext cx="228600" cy="609600"/>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67" idx="4"/>
              <a:endCxn id="71" idx="7"/>
            </p:cNvCxnSpPr>
            <p:nvPr/>
          </p:nvCxnSpPr>
          <p:spPr>
            <a:xfrm rot="5400000">
              <a:off x="7879767" y="2819003"/>
              <a:ext cx="274031" cy="120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a:off x="71254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77350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7" name="Group 102"/>
            <p:cNvGrpSpPr/>
            <p:nvPr/>
          </p:nvGrpSpPr>
          <p:grpSpPr>
            <a:xfrm>
              <a:off x="7467600" y="3124200"/>
              <a:ext cx="198119" cy="45719"/>
              <a:chOff x="7696200" y="2743200"/>
              <a:chExt cx="198119" cy="45719"/>
            </a:xfrm>
          </p:grpSpPr>
          <p:sp>
            <p:nvSpPr>
              <p:cNvPr id="101" name="Oval 100"/>
              <p:cNvSpPr/>
              <p:nvPr/>
            </p:nvSpPr>
            <p:spPr>
              <a:xfrm>
                <a:off x="76962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p:cNvSpPr/>
              <p:nvPr/>
            </p:nvSpPr>
            <p:spPr>
              <a:xfrm>
                <a:off x="78486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4" name="TextBox 103"/>
            <p:cNvSpPr txBox="1"/>
            <p:nvPr/>
          </p:nvSpPr>
          <p:spPr>
            <a:xfrm>
              <a:off x="8001000" y="2971800"/>
              <a:ext cx="834074" cy="369332"/>
            </a:xfrm>
            <a:prstGeom prst="rect">
              <a:avLst/>
            </a:prstGeom>
            <a:noFill/>
          </p:spPr>
          <p:txBody>
            <a:bodyPr wrap="none" rtlCol="0">
              <a:spAutoFit/>
            </a:bodyPr>
            <a:lstStyle/>
            <a:p>
              <a:r>
                <a:rPr lang="en-US" dirty="0" smtClean="0">
                  <a:solidFill>
                    <a:prstClr val="black"/>
                  </a:solidFill>
                </a:rPr>
                <a:t>reduce</a:t>
              </a:r>
              <a:endParaRPr lang="en-US" dirty="0">
                <a:solidFill>
                  <a:prstClr val="black"/>
                </a:solidFill>
              </a:endParaRPr>
            </a:p>
          </p:txBody>
        </p:sp>
      </p:grpSp>
      <p:sp>
        <p:nvSpPr>
          <p:cNvPr id="132" name="Arc 131"/>
          <p:cNvSpPr/>
          <p:nvPr/>
        </p:nvSpPr>
        <p:spPr>
          <a:xfrm rot="856400">
            <a:off x="5452446" y="1546558"/>
            <a:ext cx="1014734" cy="1706020"/>
          </a:xfrm>
          <a:prstGeom prst="arc">
            <a:avLst>
              <a:gd name="adj1" fmla="val 13184796"/>
              <a:gd name="adj2" fmla="val 6304267"/>
            </a:avLst>
          </a:prstGeom>
          <a:ln w="25400">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9" name="Group 162"/>
          <p:cNvGrpSpPr/>
          <p:nvPr/>
        </p:nvGrpSpPr>
        <p:grpSpPr>
          <a:xfrm>
            <a:off x="4724400" y="1447800"/>
            <a:ext cx="2141390" cy="1752600"/>
            <a:chOff x="4572000" y="1752600"/>
            <a:chExt cx="2141390" cy="1752600"/>
          </a:xfrm>
        </p:grpSpPr>
        <p:sp>
          <p:nvSpPr>
            <p:cNvPr id="108" name="TextBox 107"/>
            <p:cNvSpPr txBox="1"/>
            <p:nvPr/>
          </p:nvSpPr>
          <p:spPr>
            <a:xfrm>
              <a:off x="4724400" y="1905000"/>
              <a:ext cx="684803" cy="369332"/>
            </a:xfrm>
            <a:prstGeom prst="rect">
              <a:avLst/>
            </a:prstGeom>
            <a:noFill/>
          </p:spPr>
          <p:txBody>
            <a:bodyPr wrap="none" rtlCol="0">
              <a:spAutoFit/>
            </a:bodyPr>
            <a:lstStyle/>
            <a:p>
              <a:r>
                <a:rPr lang="en-US" dirty="0" smtClean="0">
                  <a:solidFill>
                    <a:prstClr val="black"/>
                  </a:solidFill>
                </a:rPr>
                <a:t>Input</a:t>
              </a:r>
              <a:endParaRPr lang="en-US" dirty="0">
                <a:solidFill>
                  <a:prstClr val="black"/>
                </a:solidFill>
              </a:endParaRPr>
            </a:p>
          </p:txBody>
        </p:sp>
        <p:sp>
          <p:nvSpPr>
            <p:cNvPr id="109" name="Oval 108"/>
            <p:cNvSpPr/>
            <p:nvPr/>
          </p:nvSpPr>
          <p:spPr>
            <a:xfrm>
              <a:off x="45720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110" name="Straight Arrow Connector 109"/>
            <p:cNvCxnSpPr>
              <a:endCxn id="109" idx="0"/>
            </p:cNvCxnSpPr>
            <p:nvPr/>
          </p:nvCxnSpPr>
          <p:spPr>
            <a:xfrm rot="5400000">
              <a:off x="46101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109" idx="4"/>
              <a:endCxn id="121" idx="1"/>
            </p:cNvCxnSpPr>
            <p:nvPr/>
          </p:nvCxnSpPr>
          <p:spPr>
            <a:xfrm rot="16200000" flipH="1">
              <a:off x="4724400" y="2743199"/>
              <a:ext cx="273237" cy="2732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4953000" y="24384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113" name="Straight Arrow Connector 112"/>
            <p:cNvCxnSpPr>
              <a:endCxn id="112" idx="0"/>
            </p:cNvCxnSpPr>
            <p:nvPr/>
          </p:nvCxnSpPr>
          <p:spPr>
            <a:xfrm rot="5400000">
              <a:off x="4991100" y="23241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12" idx="4"/>
              <a:endCxn id="121" idx="0"/>
            </p:cNvCxnSpPr>
            <p:nvPr/>
          </p:nvCxnSpPr>
          <p:spPr>
            <a:xfrm rot="5400000">
              <a:off x="4991100" y="2857500"/>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115" name="Oval 114"/>
            <p:cNvSpPr/>
            <p:nvPr/>
          </p:nvSpPr>
          <p:spPr>
            <a:xfrm>
              <a:off x="5791200" y="2437606"/>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116" name="Straight Arrow Connector 115"/>
            <p:cNvCxnSpPr>
              <a:endCxn id="115" idx="0"/>
            </p:cNvCxnSpPr>
            <p:nvPr/>
          </p:nvCxnSpPr>
          <p:spPr>
            <a:xfrm rot="5400000">
              <a:off x="5829300" y="23233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15" idx="4"/>
              <a:endCxn id="121" idx="7"/>
            </p:cNvCxnSpPr>
            <p:nvPr/>
          </p:nvCxnSpPr>
          <p:spPr>
            <a:xfrm rot="5400000">
              <a:off x="5441367" y="2514203"/>
              <a:ext cx="274031" cy="7304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54102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9" name="Oval 118"/>
            <p:cNvSpPr/>
            <p:nvPr/>
          </p:nvSpPr>
          <p:spPr>
            <a:xfrm>
              <a:off x="5562600" y="25908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0" name="TextBox 119"/>
            <p:cNvSpPr txBox="1"/>
            <p:nvPr/>
          </p:nvSpPr>
          <p:spPr>
            <a:xfrm>
              <a:off x="5181600" y="2209800"/>
              <a:ext cx="601447" cy="369332"/>
            </a:xfrm>
            <a:prstGeom prst="rect">
              <a:avLst/>
            </a:prstGeom>
            <a:noFill/>
          </p:spPr>
          <p:txBody>
            <a:bodyPr wrap="none" rtlCol="0">
              <a:spAutoFit/>
            </a:bodyPr>
            <a:lstStyle/>
            <a:p>
              <a:r>
                <a:rPr lang="en-US" dirty="0" smtClean="0">
                  <a:solidFill>
                    <a:prstClr val="black"/>
                  </a:solidFill>
                </a:rPr>
                <a:t>map</a:t>
              </a:r>
              <a:endParaRPr lang="en-US" dirty="0">
                <a:solidFill>
                  <a:prstClr val="black"/>
                </a:solidFill>
              </a:endParaRPr>
            </a:p>
          </p:txBody>
        </p:sp>
        <p:sp>
          <p:nvSpPr>
            <p:cNvPr id="121" name="Oval 120"/>
            <p:cNvSpPr/>
            <p:nvPr/>
          </p:nvSpPr>
          <p:spPr>
            <a:xfrm>
              <a:off x="49530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122" name="Oval 121"/>
            <p:cNvSpPr/>
            <p:nvPr/>
          </p:nvSpPr>
          <p:spPr>
            <a:xfrm>
              <a:off x="5562600" y="2971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123" name="Straight Arrow Connector 122"/>
            <p:cNvCxnSpPr>
              <a:stCxn id="109" idx="4"/>
              <a:endCxn id="122" idx="1"/>
            </p:cNvCxnSpPr>
            <p:nvPr/>
          </p:nvCxnSpPr>
          <p:spPr>
            <a:xfrm rot="16200000" flipH="1">
              <a:off x="5029200" y="2438399"/>
              <a:ext cx="273237" cy="882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12" idx="4"/>
              <a:endCxn id="122" idx="0"/>
            </p:cNvCxnSpPr>
            <p:nvPr/>
          </p:nvCxnSpPr>
          <p:spPr>
            <a:xfrm rot="16200000" flipH="1">
              <a:off x="5295900" y="2552700"/>
              <a:ext cx="228600" cy="609600"/>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15" idx="4"/>
              <a:endCxn id="122" idx="7"/>
            </p:cNvCxnSpPr>
            <p:nvPr/>
          </p:nvCxnSpPr>
          <p:spPr>
            <a:xfrm rot="5400000">
              <a:off x="5746167" y="2819003"/>
              <a:ext cx="274031" cy="120837"/>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rot="5400000">
              <a:off x="49918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5400000">
              <a:off x="5601494" y="3390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10" name="Group 102"/>
            <p:cNvGrpSpPr/>
            <p:nvPr/>
          </p:nvGrpSpPr>
          <p:grpSpPr>
            <a:xfrm>
              <a:off x="5334000" y="3124200"/>
              <a:ext cx="198119" cy="45719"/>
              <a:chOff x="7696200" y="2743200"/>
              <a:chExt cx="198119" cy="45719"/>
            </a:xfrm>
          </p:grpSpPr>
          <p:sp>
            <p:nvSpPr>
              <p:cNvPr id="130" name="Oval 129"/>
              <p:cNvSpPr/>
              <p:nvPr/>
            </p:nvSpPr>
            <p:spPr>
              <a:xfrm>
                <a:off x="76962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1" name="Oval 130"/>
              <p:cNvSpPr/>
              <p:nvPr/>
            </p:nvSpPr>
            <p:spPr>
              <a:xfrm>
                <a:off x="78486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9" name="TextBox 128"/>
            <p:cNvSpPr txBox="1"/>
            <p:nvPr/>
          </p:nvSpPr>
          <p:spPr>
            <a:xfrm>
              <a:off x="4648200" y="3124200"/>
              <a:ext cx="834074" cy="369332"/>
            </a:xfrm>
            <a:prstGeom prst="rect">
              <a:avLst/>
            </a:prstGeom>
            <a:noFill/>
          </p:spPr>
          <p:txBody>
            <a:bodyPr wrap="none" rtlCol="0">
              <a:spAutoFit/>
            </a:bodyPr>
            <a:lstStyle/>
            <a:p>
              <a:r>
                <a:rPr lang="en-US" dirty="0" smtClean="0">
                  <a:solidFill>
                    <a:prstClr val="black"/>
                  </a:solidFill>
                </a:rPr>
                <a:t>reduce</a:t>
              </a:r>
              <a:endParaRPr lang="en-US" dirty="0">
                <a:solidFill>
                  <a:prstClr val="black"/>
                </a:solidFill>
              </a:endParaRPr>
            </a:p>
          </p:txBody>
        </p:sp>
        <p:sp>
          <p:nvSpPr>
            <p:cNvPr id="133" name="TextBox 132"/>
            <p:cNvSpPr txBox="1"/>
            <p:nvPr/>
          </p:nvSpPr>
          <p:spPr>
            <a:xfrm>
              <a:off x="5638800" y="1752600"/>
              <a:ext cx="1074590" cy="369332"/>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solidFill>
                    <a:prstClr val="black"/>
                  </a:solidFill>
                </a:rPr>
                <a:t>iterations</a:t>
              </a:r>
              <a:endParaRPr lang="en-US" dirty="0">
                <a:solidFill>
                  <a:prstClr val="black"/>
                </a:solidFill>
              </a:endParaRPr>
            </a:p>
          </p:txBody>
        </p:sp>
      </p:grpSp>
      <p:grpSp>
        <p:nvGrpSpPr>
          <p:cNvPr id="13" name="Group 161"/>
          <p:cNvGrpSpPr/>
          <p:nvPr/>
        </p:nvGrpSpPr>
        <p:grpSpPr>
          <a:xfrm>
            <a:off x="6934200" y="1524000"/>
            <a:ext cx="1752600" cy="1676400"/>
            <a:chOff x="6934200" y="1828800"/>
            <a:chExt cx="1752600" cy="1676400"/>
          </a:xfrm>
        </p:grpSpPr>
        <p:sp>
          <p:nvSpPr>
            <p:cNvPr id="135" name="Rectangle 134"/>
            <p:cNvSpPr/>
            <p:nvPr/>
          </p:nvSpPr>
          <p:spPr>
            <a:xfrm>
              <a:off x="7162800" y="2057400"/>
              <a:ext cx="1295400" cy="1295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cxnSp>
          <p:nvCxnSpPr>
            <p:cNvPr id="137" name="Straight Connector 136"/>
            <p:cNvCxnSpPr/>
            <p:nvPr/>
          </p:nvCxnSpPr>
          <p:spPr>
            <a:xfrm rot="5400000">
              <a:off x="6973094" y="2704306"/>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7354094" y="2704306"/>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162800" y="2514600"/>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162800" y="2819400"/>
              <a:ext cx="1295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7543800" y="2514600"/>
              <a:ext cx="410690" cy="369332"/>
            </a:xfrm>
            <a:prstGeom prst="rect">
              <a:avLst/>
            </a:prstGeom>
            <a:noFill/>
          </p:spPr>
          <p:txBody>
            <a:bodyPr wrap="none" rtlCol="0">
              <a:spAutoFit/>
            </a:bodyPr>
            <a:lstStyle/>
            <a:p>
              <a:r>
                <a:rPr lang="en-US" dirty="0" err="1" smtClean="0">
                  <a:solidFill>
                    <a:prstClr val="black"/>
                  </a:solidFill>
                </a:rPr>
                <a:t>Pij</a:t>
              </a:r>
              <a:endParaRPr lang="en-US" dirty="0">
                <a:solidFill>
                  <a:prstClr val="black"/>
                </a:solidFill>
              </a:endParaRPr>
            </a:p>
          </p:txBody>
        </p:sp>
        <p:cxnSp>
          <p:nvCxnSpPr>
            <p:cNvPr id="147" name="Straight Arrow Connector 146"/>
            <p:cNvCxnSpPr/>
            <p:nvPr/>
          </p:nvCxnSpPr>
          <p:spPr>
            <a:xfrm rot="5400000" flipH="1" flipV="1">
              <a:off x="7658894" y="2247106"/>
              <a:ext cx="2286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rot="10800000">
              <a:off x="7239000" y="2667000"/>
              <a:ext cx="2286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60" name="Arc 159"/>
            <p:cNvSpPr/>
            <p:nvPr/>
          </p:nvSpPr>
          <p:spPr>
            <a:xfrm flipV="1">
              <a:off x="6934200" y="2590800"/>
              <a:ext cx="1752600" cy="457200"/>
            </a:xfrm>
            <a:prstGeom prst="arc">
              <a:avLst>
                <a:gd name="adj1" fmla="val 10327336"/>
                <a:gd name="adj2" fmla="val 598130"/>
              </a:avLst>
            </a:prstGeom>
            <a:ln w="2222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61" name="Arc 160"/>
            <p:cNvSpPr/>
            <p:nvPr/>
          </p:nvSpPr>
          <p:spPr>
            <a:xfrm rot="16200000" flipV="1">
              <a:off x="7162800" y="2438400"/>
              <a:ext cx="1676400" cy="457200"/>
            </a:xfrm>
            <a:prstGeom prst="arc">
              <a:avLst>
                <a:gd name="adj1" fmla="val 10327336"/>
                <a:gd name="adj2" fmla="val 598130"/>
              </a:avLst>
            </a:prstGeom>
            <a:ln w="22225">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86" name="TextBox 85"/>
          <p:cNvSpPr txBox="1"/>
          <p:nvPr/>
        </p:nvSpPr>
        <p:spPr>
          <a:xfrm>
            <a:off x="1219200" y="6488668"/>
            <a:ext cx="4631589" cy="369332"/>
          </a:xfrm>
          <a:prstGeom prst="rect">
            <a:avLst/>
          </a:prstGeom>
          <a:noFill/>
        </p:spPr>
        <p:txBody>
          <a:bodyPr wrap="none" rtlCol="0">
            <a:spAutoFit/>
          </a:bodyPr>
          <a:lstStyle/>
          <a:p>
            <a:r>
              <a:rPr lang="en-US" dirty="0" smtClean="0">
                <a:solidFill>
                  <a:srgbClr val="FF0000"/>
                </a:solidFill>
              </a:rPr>
              <a:t>Domain of MapReduce and Iterative Extensions</a:t>
            </a:r>
            <a:endParaRPr lang="en-US" dirty="0">
              <a:solidFill>
                <a:srgbClr val="FF0000"/>
              </a:solidFill>
            </a:endParaRPr>
          </a:p>
        </p:txBody>
      </p:sp>
      <p:cxnSp>
        <p:nvCxnSpPr>
          <p:cNvPr id="88" name="Straight Arrow Connector 87"/>
          <p:cNvCxnSpPr/>
          <p:nvPr/>
        </p:nvCxnSpPr>
        <p:spPr>
          <a:xfrm>
            <a:off x="6096000" y="6629400"/>
            <a:ext cx="6096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10800000">
            <a:off x="304800" y="6629400"/>
            <a:ext cx="7620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391400" y="6488668"/>
            <a:ext cx="558166" cy="369332"/>
          </a:xfrm>
          <a:prstGeom prst="rect">
            <a:avLst/>
          </a:prstGeom>
          <a:noFill/>
        </p:spPr>
        <p:txBody>
          <a:bodyPr wrap="none" rtlCol="0">
            <a:spAutoFit/>
          </a:bodyPr>
          <a:lstStyle/>
          <a:p>
            <a:r>
              <a:rPr lang="en-US" dirty="0" smtClean="0">
                <a:solidFill>
                  <a:srgbClr val="FF0000"/>
                </a:solidFill>
              </a:rPr>
              <a:t>MPI</a:t>
            </a:r>
            <a:endParaRPr lang="en-US" dirty="0">
              <a:solidFill>
                <a:srgbClr val="FF0000"/>
              </a:solidFill>
            </a:endParaRPr>
          </a:p>
        </p:txBody>
      </p:sp>
      <p:sp>
        <p:nvSpPr>
          <p:cNvPr id="90" name="Rectangle 89"/>
          <p:cNvSpPr/>
          <p:nvPr/>
        </p:nvSpPr>
        <p:spPr>
          <a:xfrm>
            <a:off x="4648200" y="609600"/>
            <a:ext cx="2209800" cy="5867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2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0"/>
            <a:ext cx="8229600" cy="1143000"/>
          </a:xfrm>
        </p:spPr>
        <p:txBody>
          <a:bodyPr>
            <a:normAutofit/>
          </a:bodyPr>
          <a:lstStyle/>
          <a:p>
            <a:r>
              <a:rPr lang="en-US" sz="3600" b="1" dirty="0" smtClean="0"/>
              <a:t>Fault Tolerance and MapReduce</a:t>
            </a:r>
            <a:endParaRPr lang="en-US" sz="3600" b="1" dirty="0"/>
          </a:p>
        </p:txBody>
      </p:sp>
      <p:sp>
        <p:nvSpPr>
          <p:cNvPr id="6" name="Content Placeholder 5"/>
          <p:cNvSpPr>
            <a:spLocks noGrp="1"/>
          </p:cNvSpPr>
          <p:nvPr>
            <p:ph idx="1"/>
          </p:nvPr>
        </p:nvSpPr>
        <p:spPr>
          <a:xfrm>
            <a:off x="304800" y="1371600"/>
            <a:ext cx="8686800" cy="4525963"/>
          </a:xfrm>
        </p:spPr>
        <p:txBody>
          <a:bodyPr>
            <a:normAutofit fontScale="77500" lnSpcReduction="20000"/>
          </a:bodyPr>
          <a:lstStyle/>
          <a:p>
            <a:r>
              <a:rPr lang="en-US" dirty="0" smtClean="0">
                <a:solidFill>
                  <a:srgbClr val="FF0000"/>
                </a:solidFill>
              </a:rPr>
              <a:t>MPI</a:t>
            </a:r>
            <a:r>
              <a:rPr lang="en-US" dirty="0" smtClean="0"/>
              <a:t> does “maps” followed by “communication” including “reduce” but does this iteratively</a:t>
            </a:r>
          </a:p>
          <a:p>
            <a:r>
              <a:rPr lang="en-US" dirty="0" smtClean="0"/>
              <a:t>There must (for most communication patterns of interest) be a </a:t>
            </a:r>
            <a:r>
              <a:rPr lang="en-US" dirty="0" smtClean="0">
                <a:solidFill>
                  <a:srgbClr val="FF0000"/>
                </a:solidFill>
              </a:rPr>
              <a:t>strict synchronization </a:t>
            </a:r>
            <a:r>
              <a:rPr lang="en-US" dirty="0" smtClean="0"/>
              <a:t>at end of each communication phase</a:t>
            </a:r>
          </a:p>
          <a:p>
            <a:pPr lvl="1"/>
            <a:r>
              <a:rPr lang="en-US" dirty="0" smtClean="0"/>
              <a:t>Thus if a </a:t>
            </a:r>
            <a:r>
              <a:rPr lang="en-US" dirty="0" smtClean="0">
                <a:solidFill>
                  <a:srgbClr val="FF0000"/>
                </a:solidFill>
              </a:rPr>
              <a:t>process fails then everything grinds to a halt</a:t>
            </a:r>
          </a:p>
          <a:p>
            <a:r>
              <a:rPr lang="en-US" dirty="0" smtClean="0"/>
              <a:t>In MapReduce, all Map processes and all reduce processes are </a:t>
            </a:r>
            <a:r>
              <a:rPr lang="en-US" dirty="0" smtClean="0">
                <a:solidFill>
                  <a:srgbClr val="FF0000"/>
                </a:solidFill>
              </a:rPr>
              <a:t>independent</a:t>
            </a:r>
            <a:r>
              <a:rPr lang="en-US" dirty="0" smtClean="0"/>
              <a:t> and stateless and read and write to disks</a:t>
            </a:r>
          </a:p>
          <a:p>
            <a:pPr lvl="1"/>
            <a:r>
              <a:rPr lang="en-US" dirty="0" smtClean="0"/>
              <a:t>As 1 or 2 (</a:t>
            </a:r>
            <a:r>
              <a:rPr lang="en-US" dirty="0" err="1" smtClean="0"/>
              <a:t>reduce+map</a:t>
            </a:r>
            <a:r>
              <a:rPr lang="en-US" dirty="0" smtClean="0"/>
              <a:t>) iterations, no difficult synchronization issues</a:t>
            </a:r>
          </a:p>
          <a:p>
            <a:r>
              <a:rPr lang="en-US" dirty="0" smtClean="0"/>
              <a:t>Thus </a:t>
            </a:r>
            <a:r>
              <a:rPr lang="en-US" dirty="0" smtClean="0">
                <a:solidFill>
                  <a:srgbClr val="FF0000"/>
                </a:solidFill>
              </a:rPr>
              <a:t>failures can easily be recovered </a:t>
            </a:r>
            <a:r>
              <a:rPr lang="en-US" dirty="0" smtClean="0"/>
              <a:t>by rerunning process without other jobs hanging around waiting</a:t>
            </a:r>
          </a:p>
          <a:p>
            <a:r>
              <a:rPr lang="en-US" dirty="0" smtClean="0"/>
              <a:t>Re-examine MPI fault tolerance in light of MapReduce</a:t>
            </a:r>
          </a:p>
          <a:p>
            <a:pPr lvl="1"/>
            <a:r>
              <a:rPr lang="en-US" dirty="0" smtClean="0"/>
              <a:t>Twister will interpolate between MPI and MapReduce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990600"/>
          </a:xfrm>
        </p:spPr>
        <p:txBody>
          <a:bodyPr>
            <a:normAutofit/>
          </a:bodyPr>
          <a:lstStyle/>
          <a:p>
            <a:r>
              <a:rPr lang="en-US" sz="4000" b="1" dirty="0" smtClean="0"/>
              <a:t>DNA Sequencing Pipeline</a:t>
            </a:r>
            <a:endParaRPr lang="en-US" sz="4000" b="1" dirty="0"/>
          </a:p>
        </p:txBody>
      </p:sp>
      <p:grpSp>
        <p:nvGrpSpPr>
          <p:cNvPr id="3" name="Group 81"/>
          <p:cNvGrpSpPr/>
          <p:nvPr/>
        </p:nvGrpSpPr>
        <p:grpSpPr>
          <a:xfrm>
            <a:off x="914400" y="4371201"/>
            <a:ext cx="4876800" cy="1252954"/>
            <a:chOff x="1752600" y="1524000"/>
            <a:chExt cx="4876800" cy="1252954"/>
          </a:xfrm>
        </p:grpSpPr>
        <p:grpSp>
          <p:nvGrpSpPr>
            <p:cNvPr id="4" name="Group 66"/>
            <p:cNvGrpSpPr/>
            <p:nvPr/>
          </p:nvGrpSpPr>
          <p:grpSpPr>
            <a:xfrm>
              <a:off x="1752600" y="1524000"/>
              <a:ext cx="4876800" cy="914398"/>
              <a:chOff x="870532" y="1382486"/>
              <a:chExt cx="6305317" cy="1567542"/>
            </a:xfrm>
          </p:grpSpPr>
          <p:sp>
            <p:nvSpPr>
              <p:cNvPr id="61" name="TextBox 60"/>
              <p:cNvSpPr txBox="1"/>
              <p:nvPr/>
            </p:nvSpPr>
            <p:spPr>
              <a:xfrm>
                <a:off x="870532" y="1382486"/>
                <a:ext cx="6305317" cy="474855"/>
              </a:xfrm>
              <a:prstGeom prst="rect">
                <a:avLst/>
              </a:prstGeom>
              <a:noFill/>
            </p:spPr>
            <p:txBody>
              <a:bodyPr wrap="square" rtlCol="0">
                <a:spAutoFit/>
              </a:bodyPr>
              <a:lstStyle/>
              <a:p>
                <a:r>
                  <a:rPr lang="en-US" sz="1200" dirty="0" err="1" smtClean="0"/>
                  <a:t>Illumina</a:t>
                </a:r>
                <a:r>
                  <a:rPr lang="en-US" sz="1200" dirty="0" smtClean="0"/>
                  <a:t>/</a:t>
                </a:r>
                <a:r>
                  <a:rPr lang="en-US" sz="1200" dirty="0" err="1" smtClean="0"/>
                  <a:t>Solexa</a:t>
                </a:r>
                <a:r>
                  <a:rPr lang="en-US" sz="1200" dirty="0" smtClean="0"/>
                  <a:t>           Roche/454 Life Sciences     Applied </a:t>
                </a:r>
                <a:r>
                  <a:rPr lang="en-US" sz="1200" dirty="0" err="1" smtClean="0"/>
                  <a:t>Biosystems</a:t>
                </a:r>
                <a:r>
                  <a:rPr lang="en-US" sz="1200" dirty="0" smtClean="0"/>
                  <a:t>/</a:t>
                </a:r>
                <a:r>
                  <a:rPr lang="en-US" sz="1200" dirty="0" err="1" smtClean="0"/>
                  <a:t>SOLiD</a:t>
                </a:r>
                <a:endParaRPr lang="en-US" sz="1200" dirty="0"/>
              </a:p>
            </p:txBody>
          </p:sp>
          <p:grpSp>
            <p:nvGrpSpPr>
              <p:cNvPr id="7" name="Group 63"/>
              <p:cNvGrpSpPr/>
              <p:nvPr/>
            </p:nvGrpSpPr>
            <p:grpSpPr>
              <a:xfrm>
                <a:off x="1166094" y="1774372"/>
                <a:ext cx="5294002" cy="1175656"/>
                <a:chOff x="1130574" y="1727884"/>
                <a:chExt cx="4956087" cy="1034994"/>
              </a:xfrm>
            </p:grpSpPr>
            <p:pic>
              <p:nvPicPr>
                <p:cNvPr id="262146" name="Picture 2"/>
                <p:cNvPicPr>
                  <a:picLocks noChangeAspect="1" noChangeArrowheads="1"/>
                </p:cNvPicPr>
                <p:nvPr/>
              </p:nvPicPr>
              <p:blipFill>
                <a:blip r:embed="rId3" cstate="print"/>
                <a:srcRect/>
                <a:stretch>
                  <a:fillRect/>
                </a:stretch>
              </p:blipFill>
              <p:spPr bwMode="auto">
                <a:xfrm>
                  <a:off x="1130574" y="1842884"/>
                  <a:ext cx="898603" cy="804995"/>
                </a:xfrm>
                <a:prstGeom prst="rect">
                  <a:avLst/>
                </a:prstGeom>
                <a:noFill/>
                <a:ln w="9525">
                  <a:noFill/>
                  <a:miter lim="800000"/>
                  <a:headEnd/>
                  <a:tailEnd/>
                </a:ln>
              </p:spPr>
            </p:pic>
            <p:pic>
              <p:nvPicPr>
                <p:cNvPr id="262147" name="Picture 3"/>
                <p:cNvPicPr>
                  <a:picLocks noChangeAspect="1" noChangeArrowheads="1"/>
                </p:cNvPicPr>
                <p:nvPr/>
              </p:nvPicPr>
              <p:blipFill>
                <a:blip r:embed="rId4" cstate="print"/>
                <a:stretch>
                  <a:fillRect/>
                </a:stretch>
              </p:blipFill>
              <p:spPr bwMode="auto">
                <a:xfrm>
                  <a:off x="3067446" y="1727886"/>
                  <a:ext cx="953892" cy="950920"/>
                </a:xfrm>
                <a:prstGeom prst="rect">
                  <a:avLst/>
                </a:prstGeom>
                <a:noFill/>
                <a:ln w="9525">
                  <a:noFill/>
                  <a:miter lim="800000"/>
                  <a:headEnd/>
                  <a:tailEnd/>
                </a:ln>
              </p:spPr>
            </p:pic>
            <p:pic>
              <p:nvPicPr>
                <p:cNvPr id="262148" name="Picture 4"/>
                <p:cNvPicPr>
                  <a:picLocks noChangeAspect="1" noChangeArrowheads="1"/>
                </p:cNvPicPr>
                <p:nvPr/>
              </p:nvPicPr>
              <p:blipFill>
                <a:blip r:embed="rId5" cstate="print"/>
                <a:stretch>
                  <a:fillRect/>
                </a:stretch>
              </p:blipFill>
              <p:spPr bwMode="auto">
                <a:xfrm>
                  <a:off x="5096551" y="1727884"/>
                  <a:ext cx="990110" cy="1034994"/>
                </a:xfrm>
                <a:prstGeom prst="rect">
                  <a:avLst/>
                </a:prstGeom>
                <a:noFill/>
                <a:ln w="9525">
                  <a:noFill/>
                  <a:miter lim="800000"/>
                  <a:headEnd/>
                  <a:tailEnd/>
                </a:ln>
              </p:spPr>
            </p:pic>
          </p:grpSp>
        </p:grpSp>
        <p:sp>
          <p:nvSpPr>
            <p:cNvPr id="75" name="TextBox 74"/>
            <p:cNvSpPr txBox="1"/>
            <p:nvPr/>
          </p:nvSpPr>
          <p:spPr>
            <a:xfrm>
              <a:off x="2819400" y="2438400"/>
              <a:ext cx="3393750" cy="338554"/>
            </a:xfrm>
            <a:prstGeom prst="rect">
              <a:avLst/>
            </a:prstGeom>
            <a:noFill/>
          </p:spPr>
          <p:txBody>
            <a:bodyPr wrap="none" rtlCol="0">
              <a:spAutoFit/>
            </a:bodyPr>
            <a:lstStyle/>
            <a:p>
              <a:r>
                <a:rPr lang="en-US" sz="1600" dirty="0" smtClean="0"/>
                <a:t>Modern Commercial Gene Sequencers</a:t>
              </a:r>
              <a:endParaRPr lang="en-US" sz="1600" dirty="0"/>
            </a:p>
          </p:txBody>
        </p:sp>
      </p:grpSp>
      <p:sp>
        <p:nvSpPr>
          <p:cNvPr id="65" name="Down Arrow 64"/>
          <p:cNvSpPr/>
          <p:nvPr/>
        </p:nvSpPr>
        <p:spPr>
          <a:xfrm rot="9556009">
            <a:off x="2067563" y="3861112"/>
            <a:ext cx="228600" cy="529714"/>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9" name="Down Arrow 68"/>
          <p:cNvSpPr/>
          <p:nvPr/>
        </p:nvSpPr>
        <p:spPr>
          <a:xfrm rot="10800000">
            <a:off x="228600" y="3200397"/>
            <a:ext cx="228600" cy="609602"/>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1" name="Down Arrow 70"/>
          <p:cNvSpPr/>
          <p:nvPr/>
        </p:nvSpPr>
        <p:spPr>
          <a:xfrm rot="14023295">
            <a:off x="1255068" y="3730174"/>
            <a:ext cx="228600" cy="593932"/>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8" name="TextBox 67"/>
          <p:cNvSpPr txBox="1"/>
          <p:nvPr/>
        </p:nvSpPr>
        <p:spPr>
          <a:xfrm>
            <a:off x="0" y="4800600"/>
            <a:ext cx="688907" cy="276999"/>
          </a:xfrm>
          <a:prstGeom prst="rect">
            <a:avLst/>
          </a:prstGeom>
          <a:noFill/>
        </p:spPr>
        <p:txBody>
          <a:bodyPr wrap="none" rtlCol="0">
            <a:spAutoFit/>
          </a:bodyPr>
          <a:lstStyle/>
          <a:p>
            <a:r>
              <a:rPr lang="en-US" sz="1200" dirty="0" smtClean="0"/>
              <a:t>Internet</a:t>
            </a:r>
            <a:endParaRPr lang="en-US" sz="1200" dirty="0"/>
          </a:p>
        </p:txBody>
      </p:sp>
      <p:pic>
        <p:nvPicPr>
          <p:cNvPr id="262149" name="Picture 5"/>
          <p:cNvPicPr>
            <a:picLocks noChangeAspect="1" noChangeArrowheads="1"/>
          </p:cNvPicPr>
          <p:nvPr/>
        </p:nvPicPr>
        <p:blipFill>
          <a:blip r:embed="rId6" cstate="print"/>
          <a:stretch>
            <a:fillRect/>
          </a:stretch>
        </p:blipFill>
        <p:spPr bwMode="auto">
          <a:xfrm>
            <a:off x="76199" y="3723503"/>
            <a:ext cx="914400" cy="914400"/>
          </a:xfrm>
          <a:prstGeom prst="rect">
            <a:avLst/>
          </a:prstGeom>
          <a:noFill/>
          <a:ln w="9525">
            <a:noFill/>
            <a:miter lim="800000"/>
            <a:headEnd/>
            <a:tailEnd/>
          </a:ln>
        </p:spPr>
      </p:pic>
      <p:sp>
        <p:nvSpPr>
          <p:cNvPr id="70" name="Oval 69"/>
          <p:cNvSpPr/>
          <p:nvPr/>
        </p:nvSpPr>
        <p:spPr>
          <a:xfrm>
            <a:off x="1143000" y="3228201"/>
            <a:ext cx="1828800" cy="6096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rgbClr val="009900"/>
                </a:solidFill>
              </a:rPr>
              <a:t>Read Alignment</a:t>
            </a:r>
            <a:endParaRPr lang="en-US" sz="1400" dirty="0">
              <a:solidFill>
                <a:srgbClr val="009900"/>
              </a:solidFill>
            </a:endParaRPr>
          </a:p>
        </p:txBody>
      </p:sp>
      <p:cxnSp>
        <p:nvCxnSpPr>
          <p:cNvPr id="5" name="Straight Arrow Connector 4"/>
          <p:cNvCxnSpPr/>
          <p:nvPr/>
        </p:nvCxnSpPr>
        <p:spPr>
          <a:xfrm>
            <a:off x="1569720" y="2507195"/>
            <a:ext cx="182880" cy="1588"/>
          </a:xfrm>
          <a:prstGeom prst="straightConnector1">
            <a:avLst/>
          </a:prstGeom>
          <a:ln>
            <a:headEnd type="none"/>
            <a:tailEnd type="triangle" w="sm" len="sm"/>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flipV="1">
            <a:off x="3531308" y="2541453"/>
            <a:ext cx="146304" cy="1"/>
          </a:xfrm>
          <a:prstGeom prst="straightConnector1">
            <a:avLst/>
          </a:prstGeom>
          <a:ln>
            <a:tailEnd type="triangle" w="sm" len="sm"/>
          </a:ln>
        </p:spPr>
        <p:style>
          <a:lnRef idx="3">
            <a:schemeClr val="accent2"/>
          </a:lnRef>
          <a:fillRef idx="0">
            <a:schemeClr val="accent2"/>
          </a:fillRef>
          <a:effectRef idx="2">
            <a:schemeClr val="accent2"/>
          </a:effectRef>
          <a:fontRef idx="minor">
            <a:schemeClr val="tx1"/>
          </a:fontRef>
        </p:style>
      </p:cxnSp>
      <p:cxnSp>
        <p:nvCxnSpPr>
          <p:cNvPr id="8" name="Straight Arrow Connector 228"/>
          <p:cNvCxnSpPr>
            <a:stCxn id="31" idx="3"/>
            <a:endCxn id="21" idx="2"/>
          </p:cNvCxnSpPr>
          <p:nvPr/>
        </p:nvCxnSpPr>
        <p:spPr>
          <a:xfrm flipV="1">
            <a:off x="6114478" y="1809961"/>
            <a:ext cx="667322" cy="485468"/>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8026270" y="1752596"/>
            <a:ext cx="965331" cy="954457"/>
            <a:chOff x="8173853" y="2680593"/>
            <a:chExt cx="758883" cy="594360"/>
          </a:xfrm>
        </p:grpSpPr>
        <p:sp>
          <p:nvSpPr>
            <p:cNvPr id="39" name="Oval 38"/>
            <p:cNvSpPr/>
            <p:nvPr/>
          </p:nvSpPr>
          <p:spPr>
            <a:xfrm>
              <a:off x="8193827" y="2680593"/>
              <a:ext cx="738909" cy="59436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8" name="TextBox 167"/>
            <p:cNvSpPr txBox="1"/>
            <p:nvPr/>
          </p:nvSpPr>
          <p:spPr>
            <a:xfrm>
              <a:off x="8173853" y="2874963"/>
              <a:ext cx="758883" cy="24915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00" dirty="0" smtClean="0">
                  <a:solidFill>
                    <a:schemeClr val="accent2">
                      <a:lumMod val="75000"/>
                    </a:schemeClr>
                  </a:solidFill>
                  <a:latin typeface="Arial" pitchFamily="34" charset="0"/>
                  <a:cs typeface="Arial" pitchFamily="34" charset="0"/>
                </a:rPr>
                <a:t>Visualization</a:t>
              </a:r>
            </a:p>
            <a:p>
              <a:pPr algn="l"/>
              <a:r>
                <a:rPr lang="en-US" sz="1000" dirty="0" smtClean="0">
                  <a:solidFill>
                    <a:schemeClr val="accent2">
                      <a:lumMod val="75000"/>
                    </a:schemeClr>
                  </a:solidFill>
                  <a:latin typeface="Arial" pitchFamily="34" charset="0"/>
                  <a:cs typeface="Arial" pitchFamily="34" charset="0"/>
                </a:rPr>
                <a:t>    </a:t>
              </a:r>
              <a:r>
                <a:rPr lang="en-US" sz="1000" dirty="0" err="1" smtClean="0">
                  <a:solidFill>
                    <a:schemeClr val="accent2">
                      <a:lumMod val="75000"/>
                    </a:schemeClr>
                  </a:solidFill>
                  <a:latin typeface="Arial" pitchFamily="34" charset="0"/>
                  <a:cs typeface="Arial" pitchFamily="34" charset="0"/>
                </a:rPr>
                <a:t>Plotviz</a:t>
              </a:r>
              <a:endParaRPr lang="en-US" sz="1000" dirty="0">
                <a:solidFill>
                  <a:schemeClr val="accent2">
                    <a:lumMod val="75000"/>
                  </a:schemeClr>
                </a:solidFill>
                <a:latin typeface="Arial" pitchFamily="34" charset="0"/>
                <a:cs typeface="Arial" pitchFamily="34" charset="0"/>
              </a:endParaRPr>
            </a:p>
          </p:txBody>
        </p:sp>
      </p:grpSp>
      <p:grpSp>
        <p:nvGrpSpPr>
          <p:cNvPr id="10" name="Group 9"/>
          <p:cNvGrpSpPr/>
          <p:nvPr/>
        </p:nvGrpSpPr>
        <p:grpSpPr>
          <a:xfrm>
            <a:off x="1760358" y="2069124"/>
            <a:ext cx="813491" cy="876143"/>
            <a:chOff x="1614216" y="1569720"/>
            <a:chExt cx="639516" cy="545592"/>
          </a:xfrm>
        </p:grpSpPr>
        <p:sp>
          <p:nvSpPr>
            <p:cNvPr id="36" name="Oval 35"/>
            <p:cNvSpPr/>
            <p:nvPr/>
          </p:nvSpPr>
          <p:spPr>
            <a:xfrm>
              <a:off x="1614216" y="1569720"/>
              <a:ext cx="598086" cy="54559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7" name="TextBox 166"/>
            <p:cNvSpPr txBox="1"/>
            <p:nvPr/>
          </p:nvSpPr>
          <p:spPr>
            <a:xfrm>
              <a:off x="1633470" y="1713034"/>
              <a:ext cx="620262" cy="158119"/>
            </a:xfrm>
            <a:prstGeom prst="rect">
              <a:avLst/>
            </a:prstGeom>
            <a:noFill/>
            <a:ln>
              <a:noFill/>
            </a:ln>
            <a:effectLst>
              <a:outerShdw blurRad="40000" dist="20000" dir="5400000" rotWithShape="0">
                <a:schemeClr val="bg1">
                  <a:alpha val="38000"/>
                </a:schemeClr>
              </a:outerShdw>
            </a:effectLst>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t>Blocking </a:t>
              </a:r>
            </a:p>
          </p:txBody>
        </p:sp>
      </p:grpSp>
      <p:grpSp>
        <p:nvGrpSpPr>
          <p:cNvPr id="11" name="Group 10"/>
          <p:cNvGrpSpPr/>
          <p:nvPr/>
        </p:nvGrpSpPr>
        <p:grpSpPr>
          <a:xfrm>
            <a:off x="3669607" y="2038529"/>
            <a:ext cx="895167" cy="876143"/>
            <a:chOff x="4286234" y="2819400"/>
            <a:chExt cx="703725" cy="545592"/>
          </a:xfrm>
        </p:grpSpPr>
        <p:sp>
          <p:nvSpPr>
            <p:cNvPr id="34" name="Oval 33"/>
            <p:cNvSpPr/>
            <p:nvPr/>
          </p:nvSpPr>
          <p:spPr>
            <a:xfrm>
              <a:off x="4296213" y="2819400"/>
              <a:ext cx="693746" cy="545592"/>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5" name="TextBox 164"/>
            <p:cNvSpPr txBox="1"/>
            <p:nvPr/>
          </p:nvSpPr>
          <p:spPr>
            <a:xfrm>
              <a:off x="4286234" y="2907268"/>
              <a:ext cx="645465" cy="258739"/>
            </a:xfrm>
            <a:prstGeom prst="rect">
              <a:avLst/>
            </a:prstGeom>
            <a:noFill/>
            <a:ln>
              <a:noFill/>
            </a:ln>
            <a:effectLst>
              <a:outerShdw blurRad="40000" dist="20000" dir="5400000" rotWithShape="0">
                <a:schemeClr val="bg1">
                  <a:alpha val="38000"/>
                </a:schemeClr>
              </a:outerShdw>
            </a:effectLst>
          </p:spPr>
          <p:style>
            <a:lnRef idx="1">
              <a:schemeClr val="accent1"/>
            </a:lnRef>
            <a:fillRef idx="2">
              <a:schemeClr val="accent1"/>
            </a:fillRef>
            <a:effectRef idx="1">
              <a:schemeClr val="accent1"/>
            </a:effectRef>
            <a:fontRef idx="minor">
              <a:schemeClr val="dk1"/>
            </a:fontRef>
          </p:style>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t>Sequence</a:t>
              </a:r>
            </a:p>
            <a:p>
              <a:pPr algn="ctr"/>
              <a:r>
                <a:rPr lang="en-US" sz="1050" dirty="0" smtClean="0"/>
                <a:t>alignment</a:t>
              </a:r>
              <a:endParaRPr lang="en-US" sz="1050" dirty="0"/>
            </a:p>
          </p:txBody>
        </p:sp>
      </p:grpSp>
      <p:grpSp>
        <p:nvGrpSpPr>
          <p:cNvPr id="12" name="Group 11"/>
          <p:cNvGrpSpPr/>
          <p:nvPr/>
        </p:nvGrpSpPr>
        <p:grpSpPr>
          <a:xfrm>
            <a:off x="6806922" y="2629321"/>
            <a:ext cx="660678" cy="685800"/>
            <a:chOff x="4831656" y="1593348"/>
            <a:chExt cx="519384" cy="427062"/>
          </a:xfrm>
        </p:grpSpPr>
        <p:sp>
          <p:nvSpPr>
            <p:cNvPr id="32" name="Oval 31"/>
            <p:cNvSpPr/>
            <p:nvPr/>
          </p:nvSpPr>
          <p:spPr>
            <a:xfrm>
              <a:off x="4831656" y="1593348"/>
              <a:ext cx="519384" cy="427062"/>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3" name="TextBox 162"/>
            <p:cNvSpPr txBox="1"/>
            <p:nvPr/>
          </p:nvSpPr>
          <p:spPr>
            <a:xfrm>
              <a:off x="4882121" y="1722120"/>
              <a:ext cx="380827" cy="15811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1050" dirty="0" smtClean="0">
                  <a:solidFill>
                    <a:schemeClr val="accent6">
                      <a:lumMod val="50000"/>
                    </a:schemeClr>
                  </a:solidFill>
                </a:rPr>
                <a:t>MDS</a:t>
              </a:r>
              <a:endParaRPr lang="en-US" sz="1050" dirty="0">
                <a:solidFill>
                  <a:schemeClr val="accent6">
                    <a:lumMod val="50000"/>
                  </a:schemeClr>
                </a:solidFill>
              </a:endParaRPr>
            </a:p>
          </p:txBody>
        </p:sp>
      </p:grpSp>
      <p:grpSp>
        <p:nvGrpSpPr>
          <p:cNvPr id="13" name="Group 12"/>
          <p:cNvGrpSpPr/>
          <p:nvPr/>
        </p:nvGrpSpPr>
        <p:grpSpPr>
          <a:xfrm>
            <a:off x="4793511" y="1895423"/>
            <a:ext cx="1320968" cy="1346008"/>
            <a:chOff x="5076182" y="2819400"/>
            <a:chExt cx="695529" cy="533400"/>
          </a:xfrm>
        </p:grpSpPr>
        <p:grpSp>
          <p:nvGrpSpPr>
            <p:cNvPr id="15" name="Group 27"/>
            <p:cNvGrpSpPr/>
            <p:nvPr/>
          </p:nvGrpSpPr>
          <p:grpSpPr>
            <a:xfrm>
              <a:off x="5076182" y="2819400"/>
              <a:ext cx="695529" cy="533400"/>
              <a:chOff x="1135433" y="2057400"/>
              <a:chExt cx="540967" cy="381000"/>
            </a:xfrm>
          </p:grpSpPr>
          <p:sp>
            <p:nvSpPr>
              <p:cNvPr id="30" name="Flowchart: Multidocument 29"/>
              <p:cNvSpPr/>
              <p:nvPr/>
            </p:nvSpPr>
            <p:spPr>
              <a:xfrm>
                <a:off x="1135433" y="2057400"/>
                <a:ext cx="533400" cy="381000"/>
              </a:xfrm>
              <a:prstGeom prst="flowChartMultidocument">
                <a:avLst/>
              </a:prstGeom>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31" name="TextBox 6"/>
              <p:cNvSpPr txBox="1"/>
              <p:nvPr/>
            </p:nvSpPr>
            <p:spPr>
              <a:xfrm>
                <a:off x="1143000" y="2133600"/>
                <a:ext cx="533400" cy="7405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100" dirty="0"/>
              </a:p>
            </p:txBody>
          </p:sp>
        </p:grpSp>
        <p:sp>
          <p:nvSpPr>
            <p:cNvPr id="29" name="TextBox 158"/>
            <p:cNvSpPr txBox="1"/>
            <p:nvPr/>
          </p:nvSpPr>
          <p:spPr>
            <a:xfrm>
              <a:off x="5104882" y="2919378"/>
              <a:ext cx="605946" cy="289670"/>
            </a:xfrm>
            <a:prstGeom prst="rect">
              <a:avLst/>
            </a:prstGeom>
            <a:noFill/>
            <a:ln>
              <a:noFill/>
            </a:ln>
            <a:effectLst>
              <a:outerShdw blurRad="40000" dist="20000" dir="5400000" rotWithShape="0">
                <a:schemeClr val="bg1">
                  <a:alpha val="38000"/>
                </a:scheme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srgbClr val="009900"/>
                  </a:solidFill>
                </a:rPr>
                <a:t>Dissimilarity</a:t>
              </a:r>
            </a:p>
            <a:p>
              <a:pPr algn="l"/>
              <a:r>
                <a:rPr lang="en-US" sz="1050" dirty="0" smtClean="0">
                  <a:solidFill>
                    <a:srgbClr val="009900"/>
                  </a:solidFill>
                </a:rPr>
                <a:t>Matrix</a:t>
              </a:r>
              <a:br>
                <a:rPr lang="en-US" sz="1050" dirty="0" smtClean="0">
                  <a:solidFill>
                    <a:srgbClr val="009900"/>
                  </a:solidFill>
                </a:rPr>
              </a:br>
              <a:endParaRPr lang="en-US" sz="1050" dirty="0" smtClean="0">
                <a:solidFill>
                  <a:srgbClr val="009900"/>
                </a:solidFill>
              </a:endParaRPr>
            </a:p>
            <a:p>
              <a:pPr algn="l"/>
              <a:r>
                <a:rPr lang="en-US" sz="1000" dirty="0" smtClean="0">
                  <a:solidFill>
                    <a:srgbClr val="009900"/>
                  </a:solidFill>
                </a:rPr>
                <a:t>N(N-1)/2 values</a:t>
              </a:r>
            </a:p>
          </p:txBody>
        </p:sp>
      </p:grpSp>
      <p:cxnSp>
        <p:nvCxnSpPr>
          <p:cNvPr id="14" name="Straight Arrow Connector 247"/>
          <p:cNvCxnSpPr/>
          <p:nvPr/>
        </p:nvCxnSpPr>
        <p:spPr>
          <a:xfrm flipV="1">
            <a:off x="7467600" y="2248320"/>
            <a:ext cx="562682" cy="699086"/>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6" name="Group 14"/>
          <p:cNvGrpSpPr/>
          <p:nvPr/>
        </p:nvGrpSpPr>
        <p:grpSpPr>
          <a:xfrm>
            <a:off x="228600" y="1846563"/>
            <a:ext cx="1335698" cy="1321264"/>
            <a:chOff x="1473124" y="2753860"/>
            <a:chExt cx="1036196" cy="827540"/>
          </a:xfrm>
        </p:grpSpPr>
        <p:sp>
          <p:nvSpPr>
            <p:cNvPr id="26" name="Flowchart: Multidocument 25"/>
            <p:cNvSpPr/>
            <p:nvPr/>
          </p:nvSpPr>
          <p:spPr>
            <a:xfrm>
              <a:off x="1473124" y="2753860"/>
              <a:ext cx="1036196" cy="827540"/>
            </a:xfrm>
            <a:prstGeom prst="flowChartMultidocument">
              <a:avLst/>
            </a:prstGeom>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7" name="TextBox 6"/>
            <p:cNvSpPr txBox="1"/>
            <p:nvPr/>
          </p:nvSpPr>
          <p:spPr>
            <a:xfrm>
              <a:off x="1532238" y="3018244"/>
              <a:ext cx="827593" cy="260237"/>
            </a:xfrm>
            <a:prstGeom prst="rect">
              <a:avLst/>
            </a:prstGeom>
            <a:noFill/>
            <a:ln>
              <a:noFill/>
            </a:ln>
            <a:effectLst>
              <a:outerShdw blurRad="40000" dist="20000" dir="5400000" rotWithShape="0">
                <a:schemeClr val="bg1">
                  <a:alpha val="38000"/>
                </a:scheme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srgbClr val="009900"/>
                  </a:solidFill>
                </a:rPr>
                <a:t>FASTA File</a:t>
              </a:r>
              <a:br>
                <a:rPr lang="en-US" sz="1050" dirty="0" smtClean="0">
                  <a:solidFill>
                    <a:srgbClr val="009900"/>
                  </a:solidFill>
                </a:rPr>
              </a:br>
              <a:r>
                <a:rPr lang="en-US" sz="1050" dirty="0" smtClean="0">
                  <a:solidFill>
                    <a:srgbClr val="009900"/>
                  </a:solidFill>
                </a:rPr>
                <a:t>N Sequences</a:t>
              </a:r>
            </a:p>
          </p:txBody>
        </p:sp>
      </p:grpSp>
      <p:grpSp>
        <p:nvGrpSpPr>
          <p:cNvPr id="17" name="Group 15"/>
          <p:cNvGrpSpPr/>
          <p:nvPr/>
        </p:nvGrpSpPr>
        <p:grpSpPr>
          <a:xfrm>
            <a:off x="2658943" y="1931853"/>
            <a:ext cx="872366" cy="1071832"/>
            <a:chOff x="3465576" y="2787072"/>
            <a:chExt cx="685800" cy="667452"/>
          </a:xfrm>
        </p:grpSpPr>
        <p:sp>
          <p:nvSpPr>
            <p:cNvPr id="23" name="Flowchart: Multidocument 22"/>
            <p:cNvSpPr/>
            <p:nvPr/>
          </p:nvSpPr>
          <p:spPr>
            <a:xfrm>
              <a:off x="3465576" y="2787072"/>
              <a:ext cx="685800" cy="667452"/>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4" name="TextBox 6"/>
            <p:cNvSpPr txBox="1"/>
            <p:nvPr/>
          </p:nvSpPr>
          <p:spPr>
            <a:xfrm>
              <a:off x="3465576" y="2956560"/>
              <a:ext cx="685800" cy="15811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050" dirty="0"/>
            </a:p>
          </p:txBody>
        </p:sp>
        <p:sp>
          <p:nvSpPr>
            <p:cNvPr id="25" name="TextBox 154"/>
            <p:cNvSpPr txBox="1"/>
            <p:nvPr/>
          </p:nvSpPr>
          <p:spPr>
            <a:xfrm>
              <a:off x="3475673" y="2976877"/>
              <a:ext cx="643553" cy="25873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9900"/>
                  </a:solidFill>
                </a:rPr>
                <a:t>block</a:t>
              </a:r>
            </a:p>
            <a:p>
              <a:pPr algn="ctr"/>
              <a:r>
                <a:rPr lang="en-US" sz="1050" dirty="0" smtClean="0">
                  <a:solidFill>
                    <a:srgbClr val="009900"/>
                  </a:solidFill>
                </a:rPr>
                <a:t>Pairings</a:t>
              </a:r>
              <a:endParaRPr lang="en-US" sz="1050" dirty="0">
                <a:solidFill>
                  <a:srgbClr val="009900"/>
                </a:solidFill>
              </a:endParaRPr>
            </a:p>
          </p:txBody>
        </p:sp>
      </p:grpSp>
      <p:grpSp>
        <p:nvGrpSpPr>
          <p:cNvPr id="28" name="Group 16"/>
          <p:cNvGrpSpPr/>
          <p:nvPr/>
        </p:nvGrpSpPr>
        <p:grpSpPr>
          <a:xfrm>
            <a:off x="6781800" y="1447800"/>
            <a:ext cx="838201" cy="724322"/>
            <a:chOff x="4808472" y="1569721"/>
            <a:chExt cx="658942" cy="451050"/>
          </a:xfrm>
        </p:grpSpPr>
        <p:sp>
          <p:nvSpPr>
            <p:cNvPr id="21" name="Oval 20"/>
            <p:cNvSpPr/>
            <p:nvPr/>
          </p:nvSpPr>
          <p:spPr>
            <a:xfrm>
              <a:off x="4808472" y="1569721"/>
              <a:ext cx="601816" cy="451050"/>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p>
          </p:txBody>
        </p:sp>
        <p:sp>
          <p:nvSpPr>
            <p:cNvPr id="22" name="TextBox 151"/>
            <p:cNvSpPr txBox="1"/>
            <p:nvPr/>
          </p:nvSpPr>
          <p:spPr>
            <a:xfrm>
              <a:off x="4808473" y="1664622"/>
              <a:ext cx="658941" cy="25873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err="1" smtClean="0">
                  <a:solidFill>
                    <a:srgbClr val="7030A0"/>
                  </a:solidFill>
                </a:rPr>
                <a:t>Pairwise</a:t>
              </a:r>
              <a:endParaRPr lang="en-US" sz="1050" dirty="0" smtClean="0">
                <a:solidFill>
                  <a:srgbClr val="7030A0"/>
                </a:solidFill>
              </a:endParaRPr>
            </a:p>
            <a:p>
              <a:pPr algn="l"/>
              <a:r>
                <a:rPr lang="en-US" sz="1050" dirty="0" smtClean="0">
                  <a:solidFill>
                    <a:srgbClr val="7030A0"/>
                  </a:solidFill>
                </a:rPr>
                <a:t>clustering</a:t>
              </a:r>
            </a:p>
          </p:txBody>
        </p:sp>
      </p:grpSp>
      <p:cxnSp>
        <p:nvCxnSpPr>
          <p:cNvPr id="18" name="Straight Arrow Connector 263"/>
          <p:cNvCxnSpPr/>
          <p:nvPr/>
        </p:nvCxnSpPr>
        <p:spPr>
          <a:xfrm>
            <a:off x="7543801" y="1816029"/>
            <a:ext cx="453457" cy="441540"/>
          </a:xfrm>
          <a:prstGeom prst="bentConnector3">
            <a:avLst>
              <a:gd name="adj1" fmla="val 44346"/>
            </a:avLst>
          </a:prstGeom>
          <a:ln w="3175">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264"/>
          <p:cNvCxnSpPr>
            <a:stCxn id="31" idx="3"/>
            <a:endCxn id="32" idx="2"/>
          </p:cNvCxnSpPr>
          <p:nvPr/>
        </p:nvCxnSpPr>
        <p:spPr>
          <a:xfrm>
            <a:off x="6114478" y="2295431"/>
            <a:ext cx="692445" cy="67679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6" idx="6"/>
          </p:cNvCxnSpPr>
          <p:nvPr/>
        </p:nvCxnSpPr>
        <p:spPr>
          <a:xfrm>
            <a:off x="2521148" y="2507195"/>
            <a:ext cx="145852" cy="7403"/>
          </a:xfrm>
          <a:prstGeom prst="straightConnector1">
            <a:avLst/>
          </a:prstGeom>
          <a:ln>
            <a:headEnd type="none"/>
            <a:tailEnd type="triangle" w="sm" len="sm"/>
          </a:ln>
        </p:spPr>
        <p:style>
          <a:lnRef idx="3">
            <a:schemeClr val="accent2"/>
          </a:lnRef>
          <a:fillRef idx="0">
            <a:schemeClr val="accent2"/>
          </a:fillRef>
          <a:effectRef idx="2">
            <a:schemeClr val="accent2"/>
          </a:effectRef>
          <a:fontRef idx="minor">
            <a:schemeClr val="tx1"/>
          </a:fontRef>
        </p:style>
      </p:cxnSp>
      <p:cxnSp>
        <p:nvCxnSpPr>
          <p:cNvPr id="57" name="Straight Arrow Connector 56"/>
          <p:cNvCxnSpPr/>
          <p:nvPr/>
        </p:nvCxnSpPr>
        <p:spPr>
          <a:xfrm flipV="1">
            <a:off x="4572000" y="2465253"/>
            <a:ext cx="228600" cy="8532"/>
          </a:xfrm>
          <a:prstGeom prst="straightConnector1">
            <a:avLst/>
          </a:prstGeom>
          <a:ln>
            <a:tailEnd type="triangle" w="sm" len="sm"/>
          </a:ln>
        </p:spPr>
        <p:style>
          <a:lnRef idx="3">
            <a:schemeClr val="accent2"/>
          </a:lnRef>
          <a:fillRef idx="0">
            <a:schemeClr val="accent2"/>
          </a:fillRef>
          <a:effectRef idx="2">
            <a:schemeClr val="accent2"/>
          </a:effectRef>
          <a:fontRef idx="minor">
            <a:schemeClr val="tx1"/>
          </a:fontRef>
        </p:style>
      </p:cxnSp>
      <p:cxnSp>
        <p:nvCxnSpPr>
          <p:cNvPr id="73" name="Straight Arrow Connector 72"/>
          <p:cNvCxnSpPr>
            <a:endCxn id="36" idx="4"/>
          </p:cNvCxnSpPr>
          <p:nvPr/>
        </p:nvCxnSpPr>
        <p:spPr>
          <a:xfrm rot="5400000" flipH="1" flipV="1">
            <a:off x="1995786" y="3082287"/>
            <a:ext cx="281986" cy="794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6" name="TextBox 75"/>
          <p:cNvSpPr txBox="1"/>
          <p:nvPr/>
        </p:nvSpPr>
        <p:spPr>
          <a:xfrm>
            <a:off x="2590800" y="1219200"/>
            <a:ext cx="1324209" cy="369332"/>
          </a:xfrm>
          <a:prstGeom prst="rect">
            <a:avLst/>
          </a:prstGeom>
          <a:noFill/>
        </p:spPr>
        <p:txBody>
          <a:bodyPr wrap="none" rtlCol="0">
            <a:spAutoFit/>
          </a:bodyPr>
          <a:lstStyle/>
          <a:p>
            <a:r>
              <a:rPr lang="en-US" b="1" dirty="0" smtClean="0">
                <a:solidFill>
                  <a:srgbClr val="009900"/>
                </a:solidFill>
              </a:rPr>
              <a:t>MapReduce</a:t>
            </a:r>
            <a:endParaRPr lang="en-US" b="1" dirty="0">
              <a:solidFill>
                <a:srgbClr val="009900"/>
              </a:solidFill>
            </a:endParaRPr>
          </a:p>
        </p:txBody>
      </p:sp>
      <p:sp>
        <p:nvSpPr>
          <p:cNvPr id="77" name="TextBox 76"/>
          <p:cNvSpPr txBox="1"/>
          <p:nvPr/>
        </p:nvSpPr>
        <p:spPr>
          <a:xfrm>
            <a:off x="6896610" y="2248321"/>
            <a:ext cx="570990" cy="369332"/>
          </a:xfrm>
          <a:prstGeom prst="rect">
            <a:avLst/>
          </a:prstGeom>
          <a:noFill/>
        </p:spPr>
        <p:txBody>
          <a:bodyPr wrap="none" rtlCol="0">
            <a:spAutoFit/>
          </a:bodyPr>
          <a:lstStyle/>
          <a:p>
            <a:r>
              <a:rPr lang="en-US" b="1" dirty="0" smtClean="0">
                <a:solidFill>
                  <a:srgbClr val="0033CC"/>
                </a:solidFill>
              </a:rPr>
              <a:t>MPI</a:t>
            </a:r>
            <a:endParaRPr lang="en-US" b="1" dirty="0">
              <a:solidFill>
                <a:srgbClr val="0033CC"/>
              </a:solidFill>
            </a:endParaRPr>
          </a:p>
        </p:txBody>
      </p:sp>
      <p:cxnSp>
        <p:nvCxnSpPr>
          <p:cNvPr id="72" name="Straight Arrow Connector 71"/>
          <p:cNvCxnSpPr>
            <a:stCxn id="31" idx="3"/>
          </p:cNvCxnSpPr>
          <p:nvPr/>
        </p:nvCxnSpPr>
        <p:spPr>
          <a:xfrm>
            <a:off x="6114478" y="2295430"/>
            <a:ext cx="362522" cy="174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8" name="Straight Arrow Connector 77"/>
          <p:cNvCxnSpPr/>
          <p:nvPr/>
        </p:nvCxnSpPr>
        <p:spPr>
          <a:xfrm>
            <a:off x="7726680" y="2245797"/>
            <a:ext cx="329184" cy="15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7" name="Right Brace 86"/>
          <p:cNvSpPr/>
          <p:nvPr/>
        </p:nvSpPr>
        <p:spPr>
          <a:xfrm rot="16200000">
            <a:off x="3124200" y="-609600"/>
            <a:ext cx="304800" cy="4572000"/>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8" name="TextBox 87"/>
          <p:cNvSpPr txBox="1"/>
          <p:nvPr/>
        </p:nvSpPr>
        <p:spPr>
          <a:xfrm>
            <a:off x="228600" y="5791200"/>
            <a:ext cx="8454750" cy="523220"/>
          </a:xfrm>
          <a:prstGeom prst="rect">
            <a:avLst/>
          </a:prstGeom>
          <a:noFill/>
        </p:spPr>
        <p:txBody>
          <a:bodyPr wrap="none" rtlCol="0">
            <a:spAutoFit/>
          </a:bodyPr>
          <a:lstStyle/>
          <a:p>
            <a:pPr marL="114300" indent="-114300">
              <a:buFont typeface="Arial" pitchFamily="34" charset="0"/>
              <a:buChar char="•"/>
            </a:pPr>
            <a:r>
              <a:rPr lang="en-US" sz="1400" dirty="0" smtClean="0"/>
              <a:t>This chart illustrate our research of a pipeline mode to provide services on demand (Software as a Service </a:t>
            </a:r>
            <a:r>
              <a:rPr lang="en-US" sz="1400" dirty="0" err="1" smtClean="0"/>
              <a:t>SaaS</a:t>
            </a:r>
            <a:r>
              <a:rPr lang="en-US" sz="1400" dirty="0" smtClean="0"/>
              <a:t>) </a:t>
            </a:r>
          </a:p>
          <a:p>
            <a:pPr marL="114300" indent="-114300">
              <a:buFont typeface="Arial" pitchFamily="34" charset="0"/>
              <a:buChar char="•"/>
            </a:pPr>
            <a:r>
              <a:rPr lang="en-US" sz="1400" dirty="0" smtClean="0"/>
              <a:t>User submit their jobs to the pipeline.  The components are services and so is the whole pipeline.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229600" cy="1143000"/>
          </a:xfrm>
        </p:spPr>
        <p:txBody>
          <a:bodyPr>
            <a:normAutofit/>
          </a:bodyPr>
          <a:lstStyle/>
          <a:p>
            <a:r>
              <a:rPr lang="en-US" sz="3600" b="1" dirty="0" smtClean="0"/>
              <a:t>Alu and </a:t>
            </a:r>
            <a:r>
              <a:rPr lang="en-US" sz="3600" b="1" dirty="0" err="1" smtClean="0"/>
              <a:t>Metagenomics</a:t>
            </a:r>
            <a:r>
              <a:rPr lang="en-US" sz="3600" b="1" dirty="0" smtClean="0"/>
              <a:t> Workflow</a:t>
            </a:r>
            <a:endParaRPr lang="en-US" sz="3600" b="1" dirty="0"/>
          </a:p>
        </p:txBody>
      </p:sp>
      <p:sp>
        <p:nvSpPr>
          <p:cNvPr id="3" name="Content Placeholder 2"/>
          <p:cNvSpPr>
            <a:spLocks noGrp="1"/>
          </p:cNvSpPr>
          <p:nvPr>
            <p:ph idx="1"/>
          </p:nvPr>
        </p:nvSpPr>
        <p:spPr>
          <a:xfrm>
            <a:off x="762000" y="1447800"/>
            <a:ext cx="8229600" cy="4648200"/>
          </a:xfrm>
        </p:spPr>
        <p:txBody>
          <a:bodyPr>
            <a:normAutofit fontScale="77500" lnSpcReduction="20000"/>
          </a:bodyPr>
          <a:lstStyle/>
          <a:p>
            <a:pPr>
              <a:buNone/>
            </a:pPr>
            <a:r>
              <a:rPr lang="en-US" sz="2000" dirty="0" smtClean="0">
                <a:solidFill>
                  <a:srgbClr val="0033CC"/>
                </a:solidFill>
              </a:rPr>
              <a:t>“All pairs” problem       </a:t>
            </a:r>
          </a:p>
          <a:p>
            <a:pPr>
              <a:buNone/>
            </a:pPr>
            <a:r>
              <a:rPr lang="en-US" sz="2000" dirty="0" smtClean="0">
                <a:solidFill>
                  <a:srgbClr val="0033CC"/>
                </a:solidFill>
              </a:rPr>
              <a:t>         Data is a collection of N sequences. Need to calculate N</a:t>
            </a:r>
            <a:r>
              <a:rPr lang="en-US" sz="2000" baseline="30000" dirty="0" smtClean="0">
                <a:solidFill>
                  <a:srgbClr val="0033CC"/>
                </a:solidFill>
              </a:rPr>
              <a:t>2</a:t>
            </a:r>
            <a:r>
              <a:rPr lang="en-US" sz="2000" dirty="0" smtClean="0"/>
              <a:t> </a:t>
            </a:r>
            <a:r>
              <a:rPr lang="en-US" sz="2000" dirty="0" smtClean="0">
                <a:solidFill>
                  <a:srgbClr val="0033CC"/>
                </a:solidFill>
              </a:rPr>
              <a:t>dissimilarities (distances) between </a:t>
            </a:r>
            <a:r>
              <a:rPr lang="en-US" sz="2000" dirty="0" err="1" smtClean="0">
                <a:solidFill>
                  <a:srgbClr val="0033CC"/>
                </a:solidFill>
              </a:rPr>
              <a:t>sequnces</a:t>
            </a:r>
            <a:r>
              <a:rPr lang="en-US" sz="2000" dirty="0" smtClean="0">
                <a:solidFill>
                  <a:srgbClr val="0033CC"/>
                </a:solidFill>
              </a:rPr>
              <a:t> (all pairs).</a:t>
            </a:r>
          </a:p>
          <a:p>
            <a:pPr>
              <a:buNone/>
            </a:pPr>
            <a:endParaRPr lang="en-US" sz="1900" dirty="0" smtClean="0">
              <a:solidFill>
                <a:srgbClr val="0033CC"/>
              </a:solidFill>
            </a:endParaRPr>
          </a:p>
          <a:p>
            <a:pPr marL="228600" lvl="1" indent="-228600">
              <a:buFont typeface="Arial" pitchFamily="34" charset="0"/>
              <a:buChar char="•"/>
            </a:pPr>
            <a:r>
              <a:rPr lang="en-US" sz="1900" dirty="0" smtClean="0"/>
              <a:t>These cannot be thought of as vectors because there are missing characters</a:t>
            </a:r>
          </a:p>
          <a:p>
            <a:pPr marL="228600" lvl="1" indent="-228600">
              <a:buFont typeface="Arial" pitchFamily="34" charset="0"/>
              <a:buChar char="•"/>
            </a:pPr>
            <a:r>
              <a:rPr lang="en-US" sz="1900" dirty="0" smtClean="0"/>
              <a:t>“Multiple Sequence Alignment” (creating vectors of characters) doesn’t seem to work if N larger than O(100), where 100’s of characters long.</a:t>
            </a:r>
          </a:p>
          <a:p>
            <a:pPr lvl="1">
              <a:buNone/>
            </a:pPr>
            <a:endParaRPr lang="en-US" sz="1800" dirty="0" smtClean="0">
              <a:solidFill>
                <a:srgbClr val="0033CC"/>
              </a:solidFill>
            </a:endParaRPr>
          </a:p>
          <a:p>
            <a:pPr marL="457200" indent="-457200">
              <a:buNone/>
            </a:pPr>
            <a:r>
              <a:rPr lang="en-US" sz="1900" dirty="0" smtClean="0"/>
              <a:t>Step 1: Can calculate N</a:t>
            </a:r>
            <a:r>
              <a:rPr lang="en-US" sz="1900" baseline="30000" dirty="0" smtClean="0"/>
              <a:t>2</a:t>
            </a:r>
            <a:r>
              <a:rPr lang="en-US" sz="1900" dirty="0" smtClean="0"/>
              <a:t> dissimilarities (distances) between sequences</a:t>
            </a:r>
          </a:p>
          <a:p>
            <a:pPr marL="457200" indent="-457200">
              <a:buNone/>
            </a:pPr>
            <a:r>
              <a:rPr lang="en-US" sz="1900" dirty="0" smtClean="0"/>
              <a:t>Step 2: Find families by </a:t>
            </a:r>
            <a:r>
              <a:rPr lang="en-US" sz="1900" dirty="0" smtClean="0">
                <a:solidFill>
                  <a:srgbClr val="C00000"/>
                </a:solidFill>
              </a:rPr>
              <a:t>clustering </a:t>
            </a:r>
            <a:r>
              <a:rPr lang="en-US" sz="1900" dirty="0" smtClean="0"/>
              <a:t>(using much better methods than Kmeans). As no vectors, use vector free O(N</a:t>
            </a:r>
            <a:r>
              <a:rPr lang="en-US" sz="1900" baseline="30000" dirty="0" smtClean="0"/>
              <a:t>2</a:t>
            </a:r>
            <a:r>
              <a:rPr lang="en-US" sz="1900" dirty="0" smtClean="0"/>
              <a:t>) methods</a:t>
            </a:r>
          </a:p>
          <a:p>
            <a:pPr marL="457200" indent="-457200">
              <a:buNone/>
            </a:pPr>
            <a:r>
              <a:rPr lang="en-US" sz="1900" dirty="0" smtClean="0"/>
              <a:t>Step 3: Map to 3D for visualization using Multidimensional Scaling (</a:t>
            </a:r>
            <a:r>
              <a:rPr lang="en-US" sz="1900" dirty="0" smtClean="0">
                <a:solidFill>
                  <a:srgbClr val="C00000"/>
                </a:solidFill>
              </a:rPr>
              <a:t>MDS</a:t>
            </a:r>
            <a:r>
              <a:rPr lang="en-US" sz="1900" dirty="0" smtClean="0"/>
              <a:t>) – also O(N</a:t>
            </a:r>
            <a:r>
              <a:rPr lang="en-US" sz="1900" baseline="30000" dirty="0" smtClean="0"/>
              <a:t>2</a:t>
            </a:r>
            <a:r>
              <a:rPr lang="en-US" sz="1900" dirty="0" smtClean="0"/>
              <a:t>)</a:t>
            </a:r>
          </a:p>
          <a:p>
            <a:pPr>
              <a:buNone/>
            </a:pPr>
            <a:endParaRPr lang="en-US" sz="2000" dirty="0" smtClean="0"/>
          </a:p>
          <a:p>
            <a:pPr>
              <a:buNone/>
            </a:pPr>
            <a:r>
              <a:rPr lang="en-US" sz="2000" dirty="0" smtClean="0"/>
              <a:t>Results: </a:t>
            </a:r>
          </a:p>
          <a:p>
            <a:pPr marL="228600" indent="-228600">
              <a:buNone/>
            </a:pPr>
            <a:r>
              <a:rPr lang="en-US" sz="2000" dirty="0" smtClean="0"/>
              <a:t>       N = 50,000 runs in </a:t>
            </a:r>
            <a:r>
              <a:rPr lang="en-US" sz="2000" dirty="0" smtClean="0">
                <a:solidFill>
                  <a:srgbClr val="C00000"/>
                </a:solidFill>
              </a:rPr>
              <a:t>10</a:t>
            </a:r>
            <a:r>
              <a:rPr lang="en-US" sz="2000" dirty="0" smtClean="0"/>
              <a:t> hours (the complete pipeline above) on </a:t>
            </a:r>
            <a:r>
              <a:rPr lang="en-US" sz="2000" dirty="0" smtClean="0">
                <a:solidFill>
                  <a:srgbClr val="C00000"/>
                </a:solidFill>
              </a:rPr>
              <a:t>768</a:t>
            </a:r>
            <a:r>
              <a:rPr lang="en-US" sz="2000" dirty="0" smtClean="0"/>
              <a:t> cores</a:t>
            </a:r>
          </a:p>
          <a:p>
            <a:pPr marL="228600" indent="-228600">
              <a:buNone/>
            </a:pPr>
            <a:endParaRPr lang="en-US" sz="2000" dirty="0" smtClean="0"/>
          </a:p>
          <a:p>
            <a:pPr marL="228600" indent="-228600">
              <a:buNone/>
            </a:pPr>
            <a:r>
              <a:rPr lang="en-US" sz="2000" dirty="0" smtClean="0"/>
              <a:t>Discussions:</a:t>
            </a:r>
          </a:p>
          <a:p>
            <a:r>
              <a:rPr lang="en-US" sz="2000" dirty="0" smtClean="0"/>
              <a:t>Need to address millions of sequences …..</a:t>
            </a:r>
          </a:p>
          <a:p>
            <a:r>
              <a:rPr lang="en-US" sz="2000" dirty="0" smtClean="0"/>
              <a:t>Currently using a mix of MapReduce and MPI</a:t>
            </a:r>
          </a:p>
          <a:p>
            <a:r>
              <a:rPr lang="en-US" sz="2000" dirty="0" smtClean="0">
                <a:solidFill>
                  <a:srgbClr val="C00000"/>
                </a:solidFill>
              </a:rPr>
              <a:t>Twister will do all steps as MDS, Clustering just need MPI Broadcast/Reduce</a:t>
            </a:r>
            <a:endParaRPr lang="en-US" sz="2000" dirty="0">
              <a:solidFill>
                <a:srgbClr val="C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gcf\multicore_msft09\ACTIVEMDSProg\ALU35339\AllAlu35339A.png"/>
          <p:cNvPicPr>
            <a:picLocks noChangeAspect="1" noChangeArrowheads="1"/>
          </p:cNvPicPr>
          <p:nvPr/>
        </p:nvPicPr>
        <p:blipFill>
          <a:blip r:embed="rId3" cstate="print"/>
          <a:srcRect/>
          <a:stretch>
            <a:fillRect/>
          </a:stretch>
        </p:blipFill>
        <p:spPr bwMode="auto">
          <a:xfrm>
            <a:off x="0" y="0"/>
            <a:ext cx="9143999" cy="6553200"/>
          </a:xfrm>
          <a:prstGeom prst="rect">
            <a:avLst/>
          </a:prstGeom>
          <a:noFill/>
        </p:spPr>
      </p:pic>
      <p:sp>
        <p:nvSpPr>
          <p:cNvPr id="3" name="TextBox 2"/>
          <p:cNvSpPr txBox="1"/>
          <p:nvPr/>
        </p:nvSpPr>
        <p:spPr>
          <a:xfrm>
            <a:off x="5943600" y="0"/>
            <a:ext cx="3200400" cy="1600438"/>
          </a:xfrm>
          <a:prstGeom prst="rect">
            <a:avLst/>
          </a:prstGeom>
          <a:solidFill>
            <a:schemeClr val="bg1"/>
          </a:solidFill>
        </p:spPr>
        <p:txBody>
          <a:bodyPr wrap="square" rtlCol="0">
            <a:spAutoFit/>
          </a:bodyPr>
          <a:lstStyle/>
          <a:p>
            <a:pPr algn="ctr"/>
            <a:r>
              <a:rPr lang="en-US" sz="1400" b="1" dirty="0" smtClean="0"/>
              <a:t>Alu Families</a:t>
            </a:r>
            <a:endParaRPr lang="en-US" sz="1400" dirty="0" smtClean="0"/>
          </a:p>
          <a:p>
            <a:r>
              <a:rPr lang="en-US" sz="1400" dirty="0" smtClean="0"/>
              <a:t>This visualizes results of </a:t>
            </a:r>
            <a:r>
              <a:rPr lang="en-US" sz="1400" dirty="0" err="1" smtClean="0"/>
              <a:t>Alu</a:t>
            </a:r>
            <a:r>
              <a:rPr lang="en-US" sz="1400" dirty="0" smtClean="0"/>
              <a:t> repeats from Chimpanzee and Human Genomes. Young families (green, yellow) are seen as tight clusters. This is projection of MDS dimension reduction to 3D of 35399 repeats – each with about  400 base pairs</a:t>
            </a:r>
            <a:endParaRPr lang="en-US" sz="1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G30000-17clustersC.png"/>
          <p:cNvPicPr>
            <a:picLocks noChangeAspect="1"/>
          </p:cNvPicPr>
          <p:nvPr/>
        </p:nvPicPr>
        <p:blipFill>
          <a:blip r:embed="rId3" cstate="print"/>
          <a:stretch>
            <a:fillRect/>
          </a:stretch>
        </p:blipFill>
        <p:spPr>
          <a:xfrm>
            <a:off x="0" y="0"/>
            <a:ext cx="9144000" cy="6553200"/>
          </a:xfrm>
          <a:prstGeom prst="rect">
            <a:avLst/>
          </a:prstGeom>
        </p:spPr>
      </p:pic>
      <p:sp>
        <p:nvSpPr>
          <p:cNvPr id="3" name="TextBox 2"/>
          <p:cNvSpPr txBox="1"/>
          <p:nvPr/>
        </p:nvSpPr>
        <p:spPr>
          <a:xfrm>
            <a:off x="0" y="4090987"/>
            <a:ext cx="1981200" cy="2462213"/>
          </a:xfrm>
          <a:prstGeom prst="rect">
            <a:avLst/>
          </a:prstGeom>
          <a:solidFill>
            <a:schemeClr val="bg1"/>
          </a:solidFill>
        </p:spPr>
        <p:txBody>
          <a:bodyPr wrap="square" rtlCol="0">
            <a:spAutoFit/>
          </a:bodyPr>
          <a:lstStyle/>
          <a:p>
            <a:pPr algn="ctr"/>
            <a:r>
              <a:rPr lang="en-US" sz="1400" b="1" dirty="0" smtClean="0"/>
              <a:t>Metagenomics</a:t>
            </a:r>
            <a:endParaRPr lang="en-US" sz="1400" dirty="0" smtClean="0"/>
          </a:p>
          <a:p>
            <a:r>
              <a:rPr lang="en-US" sz="1400" dirty="0" smtClean="0"/>
              <a:t>This visualizes results of dimension reduction to 3D of 30000 gene sequences from an environmental sample. The many different genes are classified by clustering algorithm and visualized by MDS dimension reduction</a:t>
            </a:r>
            <a:endParaRPr lang="en-US" sz="1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029450" cy="1143000"/>
          </a:xfrm>
        </p:spPr>
        <p:txBody>
          <a:bodyPr>
            <a:normAutofit/>
          </a:bodyPr>
          <a:lstStyle/>
          <a:p>
            <a:r>
              <a:rPr lang="en-US" sz="4000" b="1" dirty="0" smtClean="0"/>
              <a:t>All-Pairs Using DryadLINQ</a:t>
            </a:r>
            <a:endParaRPr lang="en-US" sz="4000" b="1" dirty="0"/>
          </a:p>
        </p:txBody>
      </p:sp>
      <p:graphicFrame>
        <p:nvGraphicFramePr>
          <p:cNvPr id="23" name="Chart 22"/>
          <p:cNvGraphicFramePr/>
          <p:nvPr/>
        </p:nvGraphicFramePr>
        <p:xfrm>
          <a:off x="5791200" y="1828800"/>
          <a:ext cx="3048000" cy="23622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609600" y="4035623"/>
            <a:ext cx="4343400" cy="307777"/>
          </a:xfrm>
          <a:prstGeom prst="rect">
            <a:avLst/>
          </a:prstGeom>
          <a:noFill/>
        </p:spPr>
        <p:txBody>
          <a:bodyPr wrap="square" rtlCol="0">
            <a:spAutoFit/>
          </a:bodyPr>
          <a:lstStyle/>
          <a:p>
            <a:r>
              <a:rPr lang="en-US" sz="1400" b="1" dirty="0" smtClean="0">
                <a:solidFill>
                  <a:srgbClr val="00B0F0"/>
                </a:solidFill>
              </a:rPr>
              <a:t>Calculate  Pairwise Distances (Smith Waterman Gotoh)</a:t>
            </a:r>
            <a:endParaRPr lang="en-US" sz="1400" b="1" dirty="0">
              <a:solidFill>
                <a:srgbClr val="00B0F0"/>
              </a:solidFill>
            </a:endParaRPr>
          </a:p>
        </p:txBody>
      </p:sp>
      <p:sp>
        <p:nvSpPr>
          <p:cNvPr id="25" name="Down Arrow Callout 24"/>
          <p:cNvSpPr/>
          <p:nvPr/>
        </p:nvSpPr>
        <p:spPr>
          <a:xfrm>
            <a:off x="7010400" y="1371600"/>
            <a:ext cx="1981200" cy="838200"/>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125 million distances</a:t>
            </a:r>
          </a:p>
          <a:p>
            <a:pPr algn="ctr"/>
            <a:r>
              <a:rPr lang="en-US" sz="1600" dirty="0" smtClean="0"/>
              <a:t>4 hours &amp; 46 minutes</a:t>
            </a:r>
            <a:endParaRPr lang="en-US" sz="1600" dirty="0"/>
          </a:p>
        </p:txBody>
      </p:sp>
      <p:sp>
        <p:nvSpPr>
          <p:cNvPr id="27" name="Content Placeholder 28"/>
          <p:cNvSpPr>
            <a:spLocks noGrp="1"/>
          </p:cNvSpPr>
          <p:nvPr>
            <p:ph idx="1"/>
          </p:nvPr>
        </p:nvSpPr>
        <p:spPr>
          <a:xfrm>
            <a:off x="381000" y="4419600"/>
            <a:ext cx="7924800" cy="1447800"/>
          </a:xfrm>
        </p:spPr>
        <p:txBody>
          <a:bodyPr>
            <a:normAutofit/>
          </a:bodyPr>
          <a:lstStyle/>
          <a:p>
            <a:pPr marL="136525" indent="-158750">
              <a:lnSpc>
                <a:spcPct val="120000"/>
              </a:lnSpc>
              <a:spcBef>
                <a:spcPts val="0"/>
              </a:spcBef>
              <a:defRPr/>
            </a:pPr>
            <a:r>
              <a:rPr lang="en-US" sz="1600" dirty="0" smtClean="0"/>
              <a:t>Calculate pairwise distances for a collection of genes (used for clustering, MDS)</a:t>
            </a:r>
          </a:p>
          <a:p>
            <a:pPr marL="136525" indent="-158750">
              <a:lnSpc>
                <a:spcPct val="120000"/>
              </a:lnSpc>
              <a:spcBef>
                <a:spcPts val="0"/>
              </a:spcBef>
              <a:defRPr/>
            </a:pPr>
            <a:r>
              <a:rPr lang="en-US" sz="1600" dirty="0" smtClean="0"/>
              <a:t>Fine grained tasks in MPI</a:t>
            </a:r>
          </a:p>
          <a:p>
            <a:pPr marL="136525" indent="-158750">
              <a:lnSpc>
                <a:spcPct val="120000"/>
              </a:lnSpc>
              <a:spcBef>
                <a:spcPts val="0"/>
              </a:spcBef>
              <a:defRPr/>
            </a:pPr>
            <a:r>
              <a:rPr lang="en-US" sz="1600" dirty="0" smtClean="0"/>
              <a:t>Coarse grained tasks in DryadLINQ</a:t>
            </a:r>
          </a:p>
          <a:p>
            <a:pPr marL="136525" indent="-158750">
              <a:lnSpc>
                <a:spcPct val="120000"/>
              </a:lnSpc>
              <a:spcBef>
                <a:spcPts val="0"/>
              </a:spcBef>
              <a:defRPr/>
            </a:pPr>
            <a:r>
              <a:rPr lang="en-US" sz="1600" dirty="0" smtClean="0"/>
              <a:t>Performed on 768 cores (Tempest Cluster)</a:t>
            </a:r>
          </a:p>
          <a:p>
            <a:pPr marL="320040" lvl="1">
              <a:lnSpc>
                <a:spcPct val="150000"/>
              </a:lnSpc>
              <a:buClr>
                <a:srgbClr val="C00000"/>
              </a:buClr>
              <a:defRPr/>
            </a:pPr>
            <a:endParaRPr lang="en-US" sz="2000" b="1" dirty="0" smtClean="0"/>
          </a:p>
          <a:p>
            <a:pPr>
              <a:lnSpc>
                <a:spcPct val="150000"/>
              </a:lnSpc>
              <a:buClr>
                <a:srgbClr val="C00000"/>
              </a:buClr>
            </a:pPr>
            <a:endParaRPr lang="en-US" sz="2000" dirty="0"/>
          </a:p>
        </p:txBody>
      </p:sp>
      <p:sp>
        <p:nvSpPr>
          <p:cNvPr id="8" name="TextBox 7"/>
          <p:cNvSpPr txBox="1"/>
          <p:nvPr/>
        </p:nvSpPr>
        <p:spPr>
          <a:xfrm>
            <a:off x="381000" y="5943600"/>
            <a:ext cx="8534400" cy="646331"/>
          </a:xfrm>
          <a:prstGeom prst="rect">
            <a:avLst/>
          </a:prstGeom>
          <a:noFill/>
        </p:spPr>
        <p:txBody>
          <a:bodyPr wrap="square" rtlCol="0">
            <a:spAutoFit/>
          </a:bodyPr>
          <a:lstStyle/>
          <a:p>
            <a:r>
              <a:rPr lang="en-US" sz="1200" dirty="0" err="1" smtClean="0"/>
              <a:t>Moretti</a:t>
            </a:r>
            <a:r>
              <a:rPr lang="en-US" sz="1200" dirty="0" smtClean="0"/>
              <a:t>, C., Bui, H., Hollingsworth, K., Rich, B., Flynn, P., &amp; </a:t>
            </a:r>
            <a:r>
              <a:rPr lang="en-US" sz="1200" dirty="0" err="1" smtClean="0"/>
              <a:t>Thain</a:t>
            </a:r>
            <a:r>
              <a:rPr lang="en-US" sz="1200" dirty="0" smtClean="0"/>
              <a:t>, D. (2009). All-Pairs: An Abstraction for Data Intensive Computing on Campus Grids. </a:t>
            </a:r>
            <a:r>
              <a:rPr lang="en-US" sz="1200" i="1" dirty="0" smtClean="0"/>
              <a:t>IEEE Transactions on Parallel and Distributed Systems</a:t>
            </a:r>
            <a:r>
              <a:rPr lang="en-US" sz="1200" dirty="0" smtClean="0"/>
              <a:t> </a:t>
            </a:r>
            <a:r>
              <a:rPr lang="en-US" sz="1200" i="1" dirty="0" smtClean="0"/>
              <a:t>, 21</a:t>
            </a:r>
            <a:r>
              <a:rPr lang="en-US" sz="1200" dirty="0" smtClean="0"/>
              <a:t>, 21-36.</a:t>
            </a:r>
          </a:p>
          <a:p>
            <a:endParaRPr lang="en-US" sz="1200" dirty="0"/>
          </a:p>
        </p:txBody>
      </p:sp>
      <p:pic>
        <p:nvPicPr>
          <p:cNvPr id="1026" name="Picture 2" descr="D:\academic\phd\Publications\HandbookOfCloudComputing\dryad-swg.png"/>
          <p:cNvPicPr>
            <a:picLocks noChangeAspect="1" noChangeArrowheads="1"/>
          </p:cNvPicPr>
          <p:nvPr/>
        </p:nvPicPr>
        <p:blipFill>
          <a:blip r:embed="rId4" cstate="print"/>
          <a:srcRect/>
          <a:stretch>
            <a:fillRect/>
          </a:stretch>
        </p:blipFill>
        <p:spPr bwMode="auto">
          <a:xfrm>
            <a:off x="304801" y="1219200"/>
            <a:ext cx="5333999" cy="2819400"/>
          </a:xfrm>
          <a:prstGeom prst="rect">
            <a:avLst/>
          </a:prstGeom>
          <a:noFill/>
          <a:effectLst>
            <a:outerShdw blurRad="50800" dist="50800" dir="5400000" algn="ctr" rotWithShape="0">
              <a:schemeClr val="bg1">
                <a:lumMod val="50000"/>
              </a:scheme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6248400" cy="990600"/>
          </a:xfrm>
        </p:spPr>
        <p:txBody>
          <a:bodyPr>
            <a:normAutofit/>
          </a:bodyPr>
          <a:lstStyle/>
          <a:p>
            <a:r>
              <a:rPr lang="en-US" sz="3200" b="1" dirty="0" smtClean="0"/>
              <a:t>Hadoop/Dryad Comparison</a:t>
            </a:r>
            <a:br>
              <a:rPr lang="en-US" sz="3200" b="1" dirty="0" smtClean="0"/>
            </a:br>
            <a:r>
              <a:rPr lang="en-US" sz="2000" b="1" dirty="0" smtClean="0"/>
              <a:t>Inhomogeneous Data I</a:t>
            </a:r>
            <a:endParaRPr lang="en-US" sz="2000" b="1" dirty="0"/>
          </a:p>
        </p:txBody>
      </p:sp>
      <p:graphicFrame>
        <p:nvGraphicFramePr>
          <p:cNvPr id="6" name="Chart 5"/>
          <p:cNvGraphicFramePr/>
          <p:nvPr/>
        </p:nvGraphicFramePr>
        <p:xfrm>
          <a:off x="1066800" y="1219199"/>
          <a:ext cx="6705600" cy="453526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914400" y="5638801"/>
            <a:ext cx="7543800" cy="892552"/>
          </a:xfrm>
          <a:prstGeom prst="rect">
            <a:avLst/>
          </a:prstGeom>
        </p:spPr>
        <p:txBody>
          <a:bodyPr wrap="square">
            <a:spAutoFit/>
          </a:bodyPr>
          <a:lstStyle/>
          <a:p>
            <a:r>
              <a:rPr lang="en-US" b="1" dirty="0" smtClean="0"/>
              <a:t>Inhomogeneity of data does not have a significant effect when the sequence lengths are randomly distributed</a:t>
            </a:r>
          </a:p>
          <a:p>
            <a:r>
              <a:rPr lang="en-US" sz="1600" dirty="0" smtClean="0"/>
              <a:t>Dryad with Windows HPCS compared to </a:t>
            </a:r>
            <a:r>
              <a:rPr lang="en-US" sz="1600" dirty="0" err="1" smtClean="0"/>
              <a:t>Hadoop</a:t>
            </a:r>
            <a:r>
              <a:rPr lang="en-US" sz="1600" dirty="0" smtClean="0"/>
              <a:t> with Linux RHEL on </a:t>
            </a:r>
            <a:r>
              <a:rPr lang="en-US" sz="1600" dirty="0" err="1" smtClean="0"/>
              <a:t>Idataplex</a:t>
            </a:r>
            <a:r>
              <a:rPr lang="en-US" sz="1600" dirty="0" smtClean="0"/>
              <a:t> (32 nodes)</a:t>
            </a:r>
            <a:endParaRPr lang="en-US" sz="20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t>Hadoop/Dryad Comparison</a:t>
            </a:r>
            <a:br>
              <a:rPr lang="en-US" sz="3200" b="1" dirty="0" smtClean="0"/>
            </a:br>
            <a:r>
              <a:rPr lang="en-US" sz="2000" b="1" dirty="0" smtClean="0"/>
              <a:t>Inhomogeneous Data II</a:t>
            </a:r>
            <a:endParaRPr lang="en-US" sz="2000" b="1" dirty="0"/>
          </a:p>
        </p:txBody>
      </p:sp>
      <p:graphicFrame>
        <p:nvGraphicFramePr>
          <p:cNvPr id="7" name="Chart 6"/>
          <p:cNvGraphicFramePr/>
          <p:nvPr/>
        </p:nvGraphicFramePr>
        <p:xfrm>
          <a:off x="762000" y="990600"/>
          <a:ext cx="7467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143000" y="5462826"/>
            <a:ext cx="7620000" cy="861774"/>
          </a:xfrm>
          <a:prstGeom prst="rect">
            <a:avLst/>
          </a:prstGeom>
        </p:spPr>
        <p:txBody>
          <a:bodyPr wrap="square">
            <a:spAutoFit/>
          </a:bodyPr>
          <a:lstStyle/>
          <a:p>
            <a:r>
              <a:rPr lang="en-US" b="1" dirty="0" smtClean="0"/>
              <a:t>This shows the natural load balancing of Hadoop MR dynamic task assignment using a global pipe line in contrast to the  </a:t>
            </a:r>
            <a:r>
              <a:rPr lang="en-US" b="1" dirty="0" err="1" smtClean="0"/>
              <a:t>DryadLinq</a:t>
            </a:r>
            <a:r>
              <a:rPr lang="en-US" b="1" dirty="0" smtClean="0"/>
              <a:t> static assignment</a:t>
            </a:r>
          </a:p>
          <a:p>
            <a:r>
              <a:rPr lang="en-US" sz="1400" dirty="0" smtClean="0"/>
              <a:t>Dryad with Windows HPCS compared to </a:t>
            </a:r>
            <a:r>
              <a:rPr lang="en-US" sz="1400" dirty="0" err="1" smtClean="0"/>
              <a:t>Hadoop</a:t>
            </a:r>
            <a:r>
              <a:rPr lang="en-US" sz="1400" dirty="0" smtClean="0"/>
              <a:t> with Linux RHEL on </a:t>
            </a:r>
            <a:r>
              <a:rPr lang="en-US" sz="1400" dirty="0" err="1" smtClean="0"/>
              <a:t>Idataplex</a:t>
            </a:r>
            <a:r>
              <a:rPr lang="en-US" sz="1400" dirty="0" smtClean="0"/>
              <a:t> (32 nodes)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143000"/>
          </a:xfrm>
        </p:spPr>
        <p:txBody>
          <a:bodyPr>
            <a:normAutofit/>
          </a:bodyPr>
          <a:lstStyle/>
          <a:p>
            <a:r>
              <a:rPr lang="en-US" sz="3200" b="1" dirty="0" smtClean="0"/>
              <a:t>Hadoop VM Performance Degradation</a:t>
            </a:r>
            <a:endParaRPr lang="en-US" sz="3200" b="1" dirty="0"/>
          </a:p>
        </p:txBody>
      </p:sp>
      <p:sp>
        <p:nvSpPr>
          <p:cNvPr id="3" name="Content Placeholder 2"/>
          <p:cNvSpPr>
            <a:spLocks noGrp="1"/>
          </p:cNvSpPr>
          <p:nvPr>
            <p:ph idx="1"/>
          </p:nvPr>
        </p:nvSpPr>
        <p:spPr>
          <a:xfrm>
            <a:off x="152400" y="5791200"/>
            <a:ext cx="8229600" cy="868363"/>
          </a:xfrm>
        </p:spPr>
        <p:txBody>
          <a:bodyPr/>
          <a:lstStyle/>
          <a:p>
            <a:pPr>
              <a:buNone/>
            </a:pPr>
            <a:r>
              <a:rPr lang="en-US" dirty="0" smtClean="0"/>
              <a:t>       15.3% Degradation at largest data set size</a:t>
            </a:r>
            <a:endParaRPr lang="en-US" dirty="0"/>
          </a:p>
        </p:txBody>
      </p:sp>
      <p:graphicFrame>
        <p:nvGraphicFramePr>
          <p:cNvPr id="4" name="Chart 3"/>
          <p:cNvGraphicFramePr/>
          <p:nvPr/>
        </p:nvGraphicFramePr>
        <p:xfrm>
          <a:off x="914400" y="1524000"/>
          <a:ext cx="5867400" cy="450850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990600" y="1066800"/>
            <a:ext cx="6728189" cy="523220"/>
          </a:xfrm>
          <a:prstGeom prst="rect">
            <a:avLst/>
          </a:prstGeom>
          <a:solidFill>
            <a:schemeClr val="tx1">
              <a:alpha val="55000"/>
            </a:schemeClr>
          </a:solidFill>
          <a:ln>
            <a:solidFill>
              <a:schemeClr val="accent1">
                <a:lumMod val="60000"/>
                <a:lumOff val="40000"/>
              </a:schemeClr>
            </a:solidFill>
          </a:ln>
          <a:effectLst>
            <a:outerShdw blurRad="50800" dist="38100" dir="2700000" algn="tl" rotWithShape="0">
              <a:prstClr val="black">
                <a:alpha val="40000"/>
              </a:prstClr>
            </a:outerShdw>
          </a:effectLst>
        </p:spPr>
        <p:txBody>
          <a:bodyPr wrap="none" rtlCol="0">
            <a:spAutoFit/>
            <a:scene3d>
              <a:camera prst="orthographicFront"/>
              <a:lightRig rig="threePt" dir="t"/>
            </a:scene3d>
            <a:sp3d extrusionH="57150">
              <a:bevelT w="38100" h="38100"/>
            </a:sp3d>
          </a:bodyPr>
          <a:lstStyle/>
          <a:p>
            <a:r>
              <a:rPr lang="en-US" sz="2800" b="1" dirty="0" err="1" smtClean="0">
                <a:solidFill>
                  <a:schemeClr val="bg1"/>
                </a:solidFill>
                <a:effectLst>
                  <a:outerShdw blurRad="38100" dist="38100" dir="2700000" algn="tl">
                    <a:srgbClr val="000000">
                      <a:alpha val="43137"/>
                    </a:srgbClr>
                  </a:outerShdw>
                </a:effectLst>
              </a:rPr>
              <a:t>Perf</a:t>
            </a:r>
            <a:r>
              <a:rPr lang="en-US" sz="2800" b="1" dirty="0" smtClean="0">
                <a:solidFill>
                  <a:schemeClr val="bg1"/>
                </a:solidFill>
                <a:effectLst>
                  <a:outerShdw blurRad="38100" dist="38100" dir="2700000" algn="tl">
                    <a:srgbClr val="000000">
                      <a:alpha val="43137"/>
                    </a:srgbClr>
                  </a:outerShdw>
                </a:effectLst>
              </a:rPr>
              <a:t>. Degradation = (</a:t>
            </a:r>
            <a:r>
              <a:rPr lang="en-US" sz="2800" b="1" dirty="0" err="1" smtClean="0">
                <a:solidFill>
                  <a:schemeClr val="bg1"/>
                </a:solidFill>
                <a:effectLst>
                  <a:outerShdw blurRad="38100" dist="38100" dir="2700000" algn="tl">
                    <a:srgbClr val="000000">
                      <a:alpha val="43137"/>
                    </a:srgbClr>
                  </a:outerShdw>
                </a:effectLst>
              </a:rPr>
              <a:t>T</a:t>
            </a:r>
            <a:r>
              <a:rPr lang="en-US" sz="2800" b="1" baseline="-25000" dirty="0" err="1" smtClean="0">
                <a:solidFill>
                  <a:schemeClr val="bg1"/>
                </a:solidFill>
                <a:effectLst>
                  <a:outerShdw blurRad="38100" dist="38100" dir="2700000" algn="tl">
                    <a:srgbClr val="000000">
                      <a:alpha val="43137"/>
                    </a:srgbClr>
                  </a:outerShdw>
                </a:effectLst>
              </a:rPr>
              <a:t>vm</a:t>
            </a:r>
            <a:r>
              <a:rPr lang="en-US" sz="2800" b="1" dirty="0" smtClean="0">
                <a:solidFill>
                  <a:schemeClr val="bg1"/>
                </a:solidFill>
                <a:effectLst>
                  <a:outerShdw blurRad="38100" dist="38100" dir="2700000" algn="tl">
                    <a:srgbClr val="000000">
                      <a:alpha val="43137"/>
                    </a:srgbClr>
                  </a:outerShdw>
                </a:effectLst>
              </a:rPr>
              <a:t> – </a:t>
            </a:r>
            <a:r>
              <a:rPr lang="en-US" sz="2800" b="1" dirty="0" err="1" smtClean="0">
                <a:solidFill>
                  <a:schemeClr val="bg1"/>
                </a:solidFill>
                <a:effectLst>
                  <a:outerShdw blurRad="38100" dist="38100" dir="2700000" algn="tl">
                    <a:srgbClr val="000000">
                      <a:alpha val="43137"/>
                    </a:srgbClr>
                  </a:outerShdw>
                </a:effectLst>
              </a:rPr>
              <a:t>T</a:t>
            </a:r>
            <a:r>
              <a:rPr lang="en-US" sz="2800" b="1" baseline="-25000" dirty="0" err="1" smtClean="0">
                <a:solidFill>
                  <a:schemeClr val="bg1"/>
                </a:solidFill>
                <a:effectLst>
                  <a:outerShdw blurRad="38100" dist="38100" dir="2700000" algn="tl">
                    <a:srgbClr val="000000">
                      <a:alpha val="43137"/>
                    </a:srgbClr>
                  </a:outerShdw>
                </a:effectLst>
              </a:rPr>
              <a:t>baremetal</a:t>
            </a:r>
            <a:r>
              <a:rPr lang="en-US" sz="2800" b="1" dirty="0" smtClean="0">
                <a:solidFill>
                  <a:schemeClr val="bg1"/>
                </a:solidFill>
                <a:effectLst>
                  <a:outerShdw blurRad="38100" dist="38100" dir="2700000" algn="tl">
                    <a:srgbClr val="000000">
                      <a:alpha val="43137"/>
                    </a:srgbClr>
                  </a:outerShdw>
                </a:effectLst>
              </a:rPr>
              <a:t>)/</a:t>
            </a:r>
            <a:r>
              <a:rPr lang="en-US" sz="2800" b="1" dirty="0" err="1" smtClean="0">
                <a:solidFill>
                  <a:schemeClr val="bg1"/>
                </a:solidFill>
                <a:effectLst>
                  <a:outerShdw blurRad="38100" dist="38100" dir="2700000" algn="tl">
                    <a:srgbClr val="000000">
                      <a:alpha val="43137"/>
                    </a:srgbClr>
                  </a:outerShdw>
                </a:effectLst>
              </a:rPr>
              <a:t>T</a:t>
            </a:r>
            <a:r>
              <a:rPr lang="en-US" sz="2800" b="1" baseline="-25000" dirty="0" err="1" smtClean="0">
                <a:solidFill>
                  <a:schemeClr val="bg1"/>
                </a:solidFill>
                <a:effectLst>
                  <a:outerShdw blurRad="38100" dist="38100" dir="2700000" algn="tl">
                    <a:srgbClr val="000000">
                      <a:alpha val="43137"/>
                    </a:srgbClr>
                  </a:outerShdw>
                </a:effectLst>
              </a:rPr>
              <a:t>baremetal</a:t>
            </a:r>
            <a:endParaRPr lang="en-US" sz="2800" b="1" baseline="-25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Layout of the Talk</a:t>
            </a:r>
            <a:endParaRPr lang="en-US" sz="3600" dirty="0"/>
          </a:p>
        </p:txBody>
      </p:sp>
      <p:sp>
        <p:nvSpPr>
          <p:cNvPr id="3" name="Content Placeholder 2"/>
          <p:cNvSpPr>
            <a:spLocks noGrp="1"/>
          </p:cNvSpPr>
          <p:nvPr>
            <p:ph idx="1"/>
          </p:nvPr>
        </p:nvSpPr>
        <p:spPr/>
        <p:txBody>
          <a:bodyPr/>
          <a:lstStyle/>
          <a:p>
            <a:r>
              <a:rPr lang="en-US" dirty="0" smtClean="0"/>
              <a:t>Important Trends</a:t>
            </a:r>
          </a:p>
          <a:p>
            <a:r>
              <a:rPr lang="en-US" dirty="0" smtClean="0"/>
              <a:t>Cloud Technologies</a:t>
            </a:r>
          </a:p>
          <a:p>
            <a:r>
              <a:rPr lang="en-US" dirty="0" smtClean="0"/>
              <a:t>Data Intensive Science Applications</a:t>
            </a:r>
          </a:p>
          <a:p>
            <a:pPr lvl="1"/>
            <a:r>
              <a:rPr lang="en-US" dirty="0" smtClean="0"/>
              <a:t>Use of Clouds</a:t>
            </a:r>
          </a:p>
          <a:p>
            <a:pPr lvl="1"/>
            <a:r>
              <a:rPr lang="en-US" dirty="0" smtClean="0"/>
              <a:t>Algorithms</a:t>
            </a:r>
          </a:p>
          <a:p>
            <a:r>
              <a:rPr lang="en-US" dirty="0" err="1" smtClean="0"/>
              <a:t>FutureGrid</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315200" cy="762000"/>
          </a:xfrm>
        </p:spPr>
        <p:txBody>
          <a:bodyPr>
            <a:normAutofit/>
          </a:bodyPr>
          <a:lstStyle/>
          <a:p>
            <a:r>
              <a:rPr lang="en-US" sz="4000" b="1" dirty="0" smtClean="0"/>
              <a:t>Twister(MapReduce++)</a:t>
            </a:r>
            <a:endParaRPr lang="en-US" sz="4000" b="1" dirty="0"/>
          </a:p>
        </p:txBody>
      </p:sp>
      <p:sp>
        <p:nvSpPr>
          <p:cNvPr id="192" name="Content Placeholder 2"/>
          <p:cNvSpPr txBox="1">
            <a:spLocks/>
          </p:cNvSpPr>
          <p:nvPr/>
        </p:nvSpPr>
        <p:spPr>
          <a:xfrm>
            <a:off x="5715000" y="1219200"/>
            <a:ext cx="3429000" cy="2514600"/>
          </a:xfrm>
          <a:prstGeom prst="rect">
            <a:avLst/>
          </a:prstGeom>
        </p:spPr>
        <p:txBody>
          <a:bodyPr vert="horz" lIns="91435" tIns="45718" rIns="91435" bIns="45718" rtlCol="0">
            <a:normAutofit fontScale="40000" lnSpcReduction="20000"/>
          </a:bodyPr>
          <a:lstStyle/>
          <a:p>
            <a:pPr marL="342883" indent="-342883">
              <a:spcBef>
                <a:spcPct val="20000"/>
              </a:spcBef>
              <a:buFont typeface="Arial" pitchFamily="34" charset="0"/>
              <a:buChar char="•"/>
              <a:defRPr/>
            </a:pPr>
            <a:r>
              <a:rPr lang="en-US" sz="3500" dirty="0" smtClean="0">
                <a:solidFill>
                  <a:srgbClr val="990033"/>
                </a:solidFill>
              </a:rPr>
              <a:t>Streaming based </a:t>
            </a:r>
            <a:r>
              <a:rPr lang="en-US" sz="3500" dirty="0" smtClean="0"/>
              <a:t>communication</a:t>
            </a:r>
          </a:p>
          <a:p>
            <a:pPr marL="342883" indent="-342883">
              <a:spcBef>
                <a:spcPct val="20000"/>
              </a:spcBef>
              <a:buFont typeface="Arial" pitchFamily="34" charset="0"/>
              <a:buChar char="•"/>
              <a:defRPr/>
            </a:pPr>
            <a:r>
              <a:rPr lang="en-US" sz="3500" dirty="0" smtClean="0"/>
              <a:t>Intermediate results are directly transferred from the map tasks to the reduce tasks – </a:t>
            </a:r>
            <a:r>
              <a:rPr lang="en-US" sz="3500" b="1" dirty="0" smtClean="0"/>
              <a:t>eliminates local files</a:t>
            </a:r>
          </a:p>
          <a:p>
            <a:pPr marL="342883" indent="-342883">
              <a:spcBef>
                <a:spcPct val="20000"/>
              </a:spcBef>
              <a:buFont typeface="Arial" pitchFamily="34" charset="0"/>
              <a:buChar char="•"/>
              <a:defRPr/>
            </a:pPr>
            <a:r>
              <a:rPr lang="en-US" sz="3500" dirty="0" smtClean="0">
                <a:solidFill>
                  <a:srgbClr val="990033"/>
                </a:solidFill>
              </a:rPr>
              <a:t>Cacheable</a:t>
            </a:r>
            <a:r>
              <a:rPr lang="en-US" sz="3500" dirty="0" smtClean="0">
                <a:solidFill>
                  <a:srgbClr val="E4CFA0"/>
                </a:solidFill>
              </a:rPr>
              <a:t> </a:t>
            </a:r>
            <a:r>
              <a:rPr lang="en-US" sz="3500" dirty="0" smtClean="0"/>
              <a:t>map/reduce tasks</a:t>
            </a:r>
          </a:p>
          <a:p>
            <a:pPr marL="569913" lvl="1" indent="-112713">
              <a:spcBef>
                <a:spcPct val="20000"/>
              </a:spcBef>
              <a:buFont typeface="Arial" pitchFamily="34" charset="0"/>
              <a:buChar char="•"/>
              <a:defRPr/>
            </a:pPr>
            <a:r>
              <a:rPr lang="en-US" sz="3500" dirty="0" smtClean="0"/>
              <a:t>Static data remains in memory</a:t>
            </a:r>
          </a:p>
          <a:p>
            <a:pPr marL="342883" indent="-342883">
              <a:spcBef>
                <a:spcPct val="20000"/>
              </a:spcBef>
              <a:buFont typeface="Arial" pitchFamily="34" charset="0"/>
              <a:buChar char="•"/>
              <a:defRPr/>
            </a:pPr>
            <a:r>
              <a:rPr lang="en-US" sz="3500" dirty="0" smtClean="0">
                <a:solidFill>
                  <a:srgbClr val="990033"/>
                </a:solidFill>
              </a:rPr>
              <a:t>Combine </a:t>
            </a:r>
            <a:r>
              <a:rPr lang="en-US" sz="3500" dirty="0" smtClean="0"/>
              <a:t>phase to combine reductions</a:t>
            </a:r>
          </a:p>
          <a:p>
            <a:pPr marL="342883" indent="-342883">
              <a:spcBef>
                <a:spcPct val="20000"/>
              </a:spcBef>
              <a:buFont typeface="Arial" pitchFamily="34" charset="0"/>
              <a:buChar char="•"/>
              <a:defRPr/>
            </a:pPr>
            <a:r>
              <a:rPr lang="en-US" sz="3500" dirty="0" smtClean="0"/>
              <a:t>User Program is the </a:t>
            </a:r>
            <a:r>
              <a:rPr lang="en-US" sz="3500" b="1" dirty="0" smtClean="0"/>
              <a:t>composer</a:t>
            </a:r>
            <a:r>
              <a:rPr lang="en-US" sz="3500" dirty="0" smtClean="0"/>
              <a:t> of MapReduce computations</a:t>
            </a:r>
          </a:p>
          <a:p>
            <a:pPr marL="342883" indent="-342883">
              <a:spcBef>
                <a:spcPct val="20000"/>
              </a:spcBef>
              <a:buFont typeface="Arial" pitchFamily="34" charset="0"/>
              <a:buChar char="•"/>
              <a:defRPr/>
            </a:pPr>
            <a:r>
              <a:rPr lang="en-US" sz="3500" b="1" dirty="0" smtClean="0">
                <a:solidFill>
                  <a:srgbClr val="990033"/>
                </a:solidFill>
              </a:rPr>
              <a:t>Extends</a:t>
            </a:r>
            <a:r>
              <a:rPr lang="en-US" sz="3500" b="1" dirty="0" smtClean="0">
                <a:solidFill>
                  <a:srgbClr val="E4CFA0"/>
                </a:solidFill>
              </a:rPr>
              <a:t> </a:t>
            </a:r>
            <a:r>
              <a:rPr lang="en-US" sz="3500" b="1" dirty="0" smtClean="0"/>
              <a:t>the MapReduce model to </a:t>
            </a:r>
            <a:r>
              <a:rPr lang="en-US" sz="3500" b="1" dirty="0" smtClean="0">
                <a:solidFill>
                  <a:srgbClr val="00B0F0"/>
                </a:solidFill>
              </a:rPr>
              <a:t>iterative</a:t>
            </a:r>
            <a:r>
              <a:rPr lang="en-US" sz="3500" b="1" dirty="0" smtClean="0">
                <a:solidFill>
                  <a:srgbClr val="E4CFA0"/>
                </a:solidFill>
              </a:rPr>
              <a:t> </a:t>
            </a:r>
            <a:r>
              <a:rPr lang="en-US" sz="3500" b="1" dirty="0" smtClean="0"/>
              <a:t>computations</a:t>
            </a:r>
          </a:p>
          <a:p>
            <a:pPr marL="342883" indent="-342883">
              <a:spcBef>
                <a:spcPct val="20000"/>
              </a:spcBef>
              <a:defRPr/>
            </a:pPr>
            <a:endParaRPr lang="en-US" sz="3200" dirty="0" smtClean="0">
              <a:solidFill>
                <a:srgbClr val="E4CFA0"/>
              </a:solidFill>
            </a:endParaRPr>
          </a:p>
          <a:p>
            <a:pPr marL="342883" indent="-342883">
              <a:spcBef>
                <a:spcPct val="20000"/>
              </a:spcBef>
              <a:buFont typeface="Arial" pitchFamily="34" charset="0"/>
              <a:buChar char="•"/>
              <a:defRPr/>
            </a:pPr>
            <a:endParaRPr lang="en-US" sz="3200" dirty="0">
              <a:solidFill>
                <a:srgbClr val="E4CFA0"/>
              </a:solidFill>
            </a:endParaRPr>
          </a:p>
        </p:txBody>
      </p:sp>
      <p:grpSp>
        <p:nvGrpSpPr>
          <p:cNvPr id="3" name="Group 195"/>
          <p:cNvGrpSpPr/>
          <p:nvPr/>
        </p:nvGrpSpPr>
        <p:grpSpPr>
          <a:xfrm>
            <a:off x="304800" y="762000"/>
            <a:ext cx="3733800" cy="2413000"/>
            <a:chOff x="1371600" y="762000"/>
            <a:chExt cx="4572000" cy="2438400"/>
          </a:xfrm>
        </p:grpSpPr>
        <p:sp>
          <p:nvSpPr>
            <p:cNvPr id="197" name="Rounded Rectangle 196"/>
            <p:cNvSpPr/>
            <p:nvPr/>
          </p:nvSpPr>
          <p:spPr>
            <a:xfrm>
              <a:off x="1371600" y="1524000"/>
              <a:ext cx="1066800" cy="914400"/>
            </a:xfrm>
            <a:prstGeom prst="roundRect">
              <a:avLst>
                <a:gd name="adj" fmla="val 1287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400" dirty="0"/>
            </a:p>
          </p:txBody>
        </p:sp>
        <p:sp>
          <p:nvSpPr>
            <p:cNvPr id="198" name="Rounded Rectangle 197"/>
            <p:cNvSpPr/>
            <p:nvPr/>
          </p:nvSpPr>
          <p:spPr>
            <a:xfrm>
              <a:off x="1371600" y="762000"/>
              <a:ext cx="4495800" cy="38100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400" dirty="0"/>
            </a:p>
          </p:txBody>
        </p:sp>
        <p:sp>
          <p:nvSpPr>
            <p:cNvPr id="199" name="Rounded Rectangle 198"/>
            <p:cNvSpPr/>
            <p:nvPr/>
          </p:nvSpPr>
          <p:spPr>
            <a:xfrm>
              <a:off x="1371600" y="2743200"/>
              <a:ext cx="4495800" cy="4572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400" dirty="0"/>
            </a:p>
          </p:txBody>
        </p:sp>
        <p:sp>
          <p:nvSpPr>
            <p:cNvPr id="200" name="Rectangle 199"/>
            <p:cNvSpPr/>
            <p:nvPr/>
          </p:nvSpPr>
          <p:spPr>
            <a:xfrm>
              <a:off x="1447800" y="2819400"/>
              <a:ext cx="2209800" cy="304800"/>
            </a:xfrm>
            <a:prstGeom prst="rect">
              <a:avLst/>
            </a:prstGeom>
            <a:solidFill>
              <a:srgbClr val="E6CF7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2">
                      <a:lumMod val="75000"/>
                    </a:schemeClr>
                  </a:solidFill>
                </a:rPr>
                <a:t>Data Split</a:t>
              </a:r>
              <a:endParaRPr lang="en-US" sz="1400" b="1" dirty="0">
                <a:solidFill>
                  <a:schemeClr val="tx2">
                    <a:lumMod val="75000"/>
                  </a:schemeClr>
                </a:solidFill>
              </a:endParaRPr>
            </a:p>
          </p:txBody>
        </p:sp>
        <p:sp>
          <p:nvSpPr>
            <p:cNvPr id="201" name="Rounded Rectangle 200"/>
            <p:cNvSpPr/>
            <p:nvPr/>
          </p:nvSpPr>
          <p:spPr>
            <a:xfrm>
              <a:off x="4038600" y="1524001"/>
              <a:ext cx="838200" cy="6858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400" dirty="0"/>
            </a:p>
          </p:txBody>
        </p:sp>
        <p:sp>
          <p:nvSpPr>
            <p:cNvPr id="202" name="Rounded Rectangle 201"/>
            <p:cNvSpPr/>
            <p:nvPr/>
          </p:nvSpPr>
          <p:spPr>
            <a:xfrm>
              <a:off x="5029200" y="1524000"/>
              <a:ext cx="838200" cy="6858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a:p>
          </p:txBody>
        </p:sp>
        <p:sp>
          <p:nvSpPr>
            <p:cNvPr id="203" name="Rectangle 202"/>
            <p:cNvSpPr/>
            <p:nvPr/>
          </p:nvSpPr>
          <p:spPr>
            <a:xfrm>
              <a:off x="1752600" y="15240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D</a:t>
              </a:r>
              <a:endParaRPr lang="en-US" sz="1400" b="1" dirty="0">
                <a:solidFill>
                  <a:schemeClr val="bg1"/>
                </a:solidFill>
              </a:endParaRPr>
            </a:p>
          </p:txBody>
        </p:sp>
        <p:sp>
          <p:nvSpPr>
            <p:cNvPr id="204" name="TextBox 203"/>
            <p:cNvSpPr txBox="1"/>
            <p:nvPr/>
          </p:nvSpPr>
          <p:spPr>
            <a:xfrm>
              <a:off x="4038600" y="1524001"/>
              <a:ext cx="834100" cy="497627"/>
            </a:xfrm>
            <a:prstGeom prst="rect">
              <a:avLst/>
            </a:prstGeom>
            <a:noFill/>
          </p:spPr>
          <p:txBody>
            <a:bodyPr wrap="square" rtlCol="0">
              <a:spAutoFit/>
            </a:bodyPr>
            <a:lstStyle/>
            <a:p>
              <a:pPr algn="ctr"/>
              <a:r>
                <a:rPr lang="en-US" sz="1300" b="1" dirty="0" smtClean="0">
                  <a:solidFill>
                    <a:schemeClr val="tx2">
                      <a:lumMod val="75000"/>
                    </a:schemeClr>
                  </a:solidFill>
                </a:rPr>
                <a:t>MR</a:t>
              </a:r>
            </a:p>
            <a:p>
              <a:pPr algn="ctr"/>
              <a:r>
                <a:rPr lang="en-US" sz="1300" b="1" dirty="0" smtClean="0">
                  <a:solidFill>
                    <a:schemeClr val="tx2">
                      <a:lumMod val="75000"/>
                    </a:schemeClr>
                  </a:solidFill>
                </a:rPr>
                <a:t>Driver</a:t>
              </a:r>
              <a:endParaRPr lang="en-US" sz="1300" b="1" dirty="0">
                <a:solidFill>
                  <a:schemeClr val="tx2">
                    <a:lumMod val="75000"/>
                  </a:schemeClr>
                </a:solidFill>
              </a:endParaRPr>
            </a:p>
          </p:txBody>
        </p:sp>
        <p:sp>
          <p:nvSpPr>
            <p:cNvPr id="205" name="TextBox 204"/>
            <p:cNvSpPr txBox="1"/>
            <p:nvPr/>
          </p:nvSpPr>
          <p:spPr>
            <a:xfrm>
              <a:off x="4953000" y="1524001"/>
              <a:ext cx="990600" cy="497627"/>
            </a:xfrm>
            <a:prstGeom prst="rect">
              <a:avLst/>
            </a:prstGeom>
            <a:noFill/>
          </p:spPr>
          <p:txBody>
            <a:bodyPr wrap="square" rtlCol="0">
              <a:spAutoFit/>
            </a:bodyPr>
            <a:lstStyle/>
            <a:p>
              <a:pPr algn="ctr"/>
              <a:r>
                <a:rPr lang="en-US" sz="1300" b="1" dirty="0" smtClean="0">
                  <a:solidFill>
                    <a:schemeClr val="tx2">
                      <a:lumMod val="75000"/>
                    </a:schemeClr>
                  </a:solidFill>
                </a:rPr>
                <a:t>User</a:t>
              </a:r>
            </a:p>
            <a:p>
              <a:pPr algn="ctr"/>
              <a:r>
                <a:rPr lang="en-US" sz="1300" b="1" dirty="0" smtClean="0">
                  <a:solidFill>
                    <a:schemeClr val="tx2">
                      <a:lumMod val="75000"/>
                    </a:schemeClr>
                  </a:solidFill>
                </a:rPr>
                <a:t>Program</a:t>
              </a:r>
              <a:endParaRPr lang="en-US" sz="1300" b="1" dirty="0">
                <a:solidFill>
                  <a:schemeClr val="tx2">
                    <a:lumMod val="75000"/>
                  </a:schemeClr>
                </a:solidFill>
              </a:endParaRPr>
            </a:p>
          </p:txBody>
        </p:sp>
        <p:sp>
          <p:nvSpPr>
            <p:cNvPr id="206" name="TextBox 205"/>
            <p:cNvSpPr txBox="1"/>
            <p:nvPr/>
          </p:nvSpPr>
          <p:spPr>
            <a:xfrm>
              <a:off x="1447800" y="762000"/>
              <a:ext cx="4495800" cy="311017"/>
            </a:xfrm>
            <a:prstGeom prst="rect">
              <a:avLst/>
            </a:prstGeom>
            <a:noFill/>
          </p:spPr>
          <p:txBody>
            <a:bodyPr wrap="square" rtlCol="0">
              <a:spAutoFit/>
            </a:bodyPr>
            <a:lstStyle/>
            <a:p>
              <a:pPr algn="ctr"/>
              <a:r>
                <a:rPr lang="en-US" sz="1400" b="1" dirty="0" smtClean="0">
                  <a:solidFill>
                    <a:schemeClr val="tx2">
                      <a:lumMod val="75000"/>
                    </a:schemeClr>
                  </a:solidFill>
                </a:rPr>
                <a:t>Pub/Sub Broker Network</a:t>
              </a:r>
              <a:endParaRPr lang="en-US" sz="1400" b="1" dirty="0">
                <a:solidFill>
                  <a:schemeClr val="tx2">
                    <a:lumMod val="75000"/>
                  </a:schemeClr>
                </a:solidFill>
              </a:endParaRPr>
            </a:p>
          </p:txBody>
        </p:sp>
        <p:sp>
          <p:nvSpPr>
            <p:cNvPr id="207" name="Rounded Rectangle 206"/>
            <p:cNvSpPr/>
            <p:nvPr/>
          </p:nvSpPr>
          <p:spPr>
            <a:xfrm>
              <a:off x="2667000" y="1524000"/>
              <a:ext cx="1066800" cy="914400"/>
            </a:xfrm>
            <a:prstGeom prst="roundRect">
              <a:avLst>
                <a:gd name="adj" fmla="val 12870"/>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400" dirty="0"/>
            </a:p>
          </p:txBody>
        </p:sp>
        <p:sp>
          <p:nvSpPr>
            <p:cNvPr id="208" name="Rectangle 207"/>
            <p:cNvSpPr/>
            <p:nvPr/>
          </p:nvSpPr>
          <p:spPr>
            <a:xfrm>
              <a:off x="3048000" y="15240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D</a:t>
              </a:r>
              <a:endParaRPr lang="en-US" sz="1400" b="1" dirty="0">
                <a:solidFill>
                  <a:schemeClr val="bg1"/>
                </a:solidFill>
              </a:endParaRPr>
            </a:p>
          </p:txBody>
        </p:sp>
        <p:cxnSp>
          <p:nvCxnSpPr>
            <p:cNvPr id="209" name="Straight Connector 208"/>
            <p:cNvCxnSpPr/>
            <p:nvPr/>
          </p:nvCxnSpPr>
          <p:spPr>
            <a:xfrm rot="5400000">
              <a:off x="3276600" y="2971800"/>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5400000">
              <a:off x="2667794" y="2971006"/>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5400000">
              <a:off x="2896394" y="2971006"/>
              <a:ext cx="3048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4038600" y="2743201"/>
              <a:ext cx="1296581" cy="311017"/>
            </a:xfrm>
            <a:prstGeom prst="rect">
              <a:avLst/>
            </a:prstGeom>
            <a:noFill/>
          </p:spPr>
          <p:txBody>
            <a:bodyPr wrap="none" rtlCol="0">
              <a:spAutoFit/>
            </a:bodyPr>
            <a:lstStyle/>
            <a:p>
              <a:r>
                <a:rPr lang="en-US" sz="1400" b="1" dirty="0" smtClean="0">
                  <a:solidFill>
                    <a:schemeClr val="tx2">
                      <a:lumMod val="75000"/>
                    </a:schemeClr>
                  </a:solidFill>
                </a:rPr>
                <a:t>File System</a:t>
              </a:r>
              <a:endParaRPr lang="en-US" sz="1400" b="1" dirty="0">
                <a:solidFill>
                  <a:schemeClr val="tx2">
                    <a:lumMod val="75000"/>
                  </a:schemeClr>
                </a:solidFill>
              </a:endParaRPr>
            </a:p>
          </p:txBody>
        </p:sp>
        <p:cxnSp>
          <p:nvCxnSpPr>
            <p:cNvPr id="213" name="Straight Arrow Connector 212"/>
            <p:cNvCxnSpPr/>
            <p:nvPr/>
          </p:nvCxnSpPr>
          <p:spPr>
            <a:xfrm rot="5400000">
              <a:off x="16390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4" name="Straight Arrow Connector 213"/>
            <p:cNvCxnSpPr/>
            <p:nvPr/>
          </p:nvCxnSpPr>
          <p:spPr>
            <a:xfrm rot="5400000">
              <a:off x="30106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5" name="Straight Arrow Connector 214"/>
            <p:cNvCxnSpPr/>
            <p:nvPr/>
          </p:nvCxnSpPr>
          <p:spPr>
            <a:xfrm rot="5400000">
              <a:off x="43060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16" name="Straight Arrow Connector 215"/>
            <p:cNvCxnSpPr/>
            <p:nvPr/>
          </p:nvCxnSpPr>
          <p:spPr>
            <a:xfrm rot="5400000">
              <a:off x="5220494" y="1332706"/>
              <a:ext cx="3810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217" name="Up-Down Arrow 216"/>
            <p:cNvSpPr/>
            <p:nvPr/>
          </p:nvSpPr>
          <p:spPr>
            <a:xfrm>
              <a:off x="1828800" y="2438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8" name="Up-Down Arrow 217"/>
            <p:cNvSpPr/>
            <p:nvPr/>
          </p:nvSpPr>
          <p:spPr>
            <a:xfrm>
              <a:off x="3124200" y="2438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9" name="Up-Down Arrow 218"/>
            <p:cNvSpPr/>
            <p:nvPr/>
          </p:nvSpPr>
          <p:spPr>
            <a:xfrm>
              <a:off x="5334000" y="2209800"/>
              <a:ext cx="152400" cy="5334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0" name="Hexagon 219"/>
            <p:cNvSpPr/>
            <p:nvPr/>
          </p:nvSpPr>
          <p:spPr>
            <a:xfrm>
              <a:off x="14478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M</a:t>
              </a:r>
              <a:endParaRPr lang="en-US" sz="1400" b="1" dirty="0">
                <a:solidFill>
                  <a:schemeClr val="tx2">
                    <a:lumMod val="75000"/>
                  </a:schemeClr>
                </a:solidFill>
              </a:endParaRPr>
            </a:p>
          </p:txBody>
        </p:sp>
        <p:sp>
          <p:nvSpPr>
            <p:cNvPr id="221" name="Oval 220"/>
            <p:cNvSpPr/>
            <p:nvPr/>
          </p:nvSpPr>
          <p:spPr>
            <a:xfrm>
              <a:off x="14478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R</a:t>
              </a:r>
              <a:endParaRPr lang="en-US" sz="1400" b="1" dirty="0">
                <a:solidFill>
                  <a:schemeClr val="tx2">
                    <a:lumMod val="75000"/>
                  </a:schemeClr>
                </a:solidFill>
              </a:endParaRPr>
            </a:p>
          </p:txBody>
        </p:sp>
        <p:sp>
          <p:nvSpPr>
            <p:cNvPr id="222" name="Hexagon 221"/>
            <p:cNvSpPr/>
            <p:nvPr/>
          </p:nvSpPr>
          <p:spPr>
            <a:xfrm>
              <a:off x="20574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M</a:t>
              </a:r>
              <a:endParaRPr lang="en-US" sz="1400" b="1" dirty="0">
                <a:solidFill>
                  <a:schemeClr val="tx2">
                    <a:lumMod val="75000"/>
                  </a:schemeClr>
                </a:solidFill>
              </a:endParaRPr>
            </a:p>
          </p:txBody>
        </p:sp>
        <p:sp>
          <p:nvSpPr>
            <p:cNvPr id="223" name="Oval 222"/>
            <p:cNvSpPr/>
            <p:nvPr/>
          </p:nvSpPr>
          <p:spPr>
            <a:xfrm>
              <a:off x="21336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R</a:t>
              </a:r>
              <a:endParaRPr lang="en-US" sz="1400" b="1" dirty="0">
                <a:solidFill>
                  <a:schemeClr val="tx2">
                    <a:lumMod val="75000"/>
                  </a:schemeClr>
                </a:solidFill>
              </a:endParaRPr>
            </a:p>
          </p:txBody>
        </p:sp>
        <p:sp>
          <p:nvSpPr>
            <p:cNvPr id="224" name="Hexagon 223"/>
            <p:cNvSpPr/>
            <p:nvPr/>
          </p:nvSpPr>
          <p:spPr>
            <a:xfrm>
              <a:off x="27432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M</a:t>
              </a:r>
              <a:endParaRPr lang="en-US" sz="1400" b="1" dirty="0">
                <a:solidFill>
                  <a:schemeClr val="tx2">
                    <a:lumMod val="75000"/>
                  </a:schemeClr>
                </a:solidFill>
              </a:endParaRPr>
            </a:p>
          </p:txBody>
        </p:sp>
        <p:sp>
          <p:nvSpPr>
            <p:cNvPr id="225" name="Oval 224"/>
            <p:cNvSpPr/>
            <p:nvPr/>
          </p:nvSpPr>
          <p:spPr>
            <a:xfrm>
              <a:off x="27432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R</a:t>
              </a:r>
              <a:endParaRPr lang="en-US" sz="1400" b="1" dirty="0">
                <a:solidFill>
                  <a:schemeClr val="tx2">
                    <a:lumMod val="75000"/>
                  </a:schemeClr>
                </a:solidFill>
              </a:endParaRPr>
            </a:p>
          </p:txBody>
        </p:sp>
        <p:sp>
          <p:nvSpPr>
            <p:cNvPr id="226" name="Hexagon 225"/>
            <p:cNvSpPr/>
            <p:nvPr/>
          </p:nvSpPr>
          <p:spPr>
            <a:xfrm>
              <a:off x="3352800" y="18288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M</a:t>
              </a:r>
              <a:endParaRPr lang="en-US" sz="1400" b="1" dirty="0">
                <a:solidFill>
                  <a:schemeClr val="tx2">
                    <a:lumMod val="75000"/>
                  </a:schemeClr>
                </a:solidFill>
              </a:endParaRPr>
            </a:p>
          </p:txBody>
        </p:sp>
        <p:sp>
          <p:nvSpPr>
            <p:cNvPr id="227" name="Oval 226"/>
            <p:cNvSpPr/>
            <p:nvPr/>
          </p:nvSpPr>
          <p:spPr>
            <a:xfrm>
              <a:off x="3429000" y="21336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lumMod val="75000"/>
                    </a:schemeClr>
                  </a:solidFill>
                </a:rPr>
                <a:t>R</a:t>
              </a:r>
              <a:endParaRPr lang="en-US" sz="1400" b="1" dirty="0">
                <a:solidFill>
                  <a:schemeClr val="tx2">
                    <a:lumMod val="75000"/>
                  </a:schemeClr>
                </a:solidFill>
              </a:endParaRPr>
            </a:p>
          </p:txBody>
        </p:sp>
        <p:sp>
          <p:nvSpPr>
            <p:cNvPr id="228" name="Flowchart: Connector 227"/>
            <p:cNvSpPr/>
            <p:nvPr/>
          </p:nvSpPr>
          <p:spPr>
            <a:xfrm>
              <a:off x="1828800" y="19050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29" name="Flowchart: Connector 228"/>
            <p:cNvSpPr/>
            <p:nvPr/>
          </p:nvSpPr>
          <p:spPr>
            <a:xfrm>
              <a:off x="1905000" y="19050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0" name="Flowchart: Connector 229"/>
            <p:cNvSpPr/>
            <p:nvPr/>
          </p:nvSpPr>
          <p:spPr>
            <a:xfrm>
              <a:off x="1828800" y="2209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1" name="Flowchart: Connector 230"/>
            <p:cNvSpPr/>
            <p:nvPr/>
          </p:nvSpPr>
          <p:spPr>
            <a:xfrm>
              <a:off x="1905000" y="2209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4" name="Group 108"/>
            <p:cNvGrpSpPr/>
            <p:nvPr/>
          </p:nvGrpSpPr>
          <p:grpSpPr>
            <a:xfrm>
              <a:off x="2514600" y="1981200"/>
              <a:ext cx="121919" cy="45719"/>
              <a:chOff x="3200400" y="3352800"/>
              <a:chExt cx="121919" cy="45719"/>
            </a:xfrm>
          </p:grpSpPr>
          <p:sp>
            <p:nvSpPr>
              <p:cNvPr id="243" name="Flowchart: Connector 43"/>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4" name="Flowchart: Connector 44"/>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5" name="Group 45"/>
            <p:cNvGrpSpPr/>
            <p:nvPr/>
          </p:nvGrpSpPr>
          <p:grpSpPr>
            <a:xfrm>
              <a:off x="3124200" y="1905000"/>
              <a:ext cx="121919" cy="45719"/>
              <a:chOff x="3200400" y="3352800"/>
              <a:chExt cx="121919" cy="45719"/>
            </a:xfrm>
          </p:grpSpPr>
          <p:sp>
            <p:nvSpPr>
              <p:cNvPr id="241" name="Flowchart: Connector 240"/>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2" name="Flowchart: Connector 241"/>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6" name="Group 48"/>
            <p:cNvGrpSpPr/>
            <p:nvPr/>
          </p:nvGrpSpPr>
          <p:grpSpPr>
            <a:xfrm>
              <a:off x="3124200" y="2209800"/>
              <a:ext cx="121919" cy="45719"/>
              <a:chOff x="3200400" y="3352800"/>
              <a:chExt cx="121919" cy="45719"/>
            </a:xfrm>
          </p:grpSpPr>
          <p:sp>
            <p:nvSpPr>
              <p:cNvPr id="239" name="Flowchart: Connector 238"/>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0" name="Flowchart: Connector 239"/>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7" name="Group 51"/>
            <p:cNvGrpSpPr/>
            <p:nvPr/>
          </p:nvGrpSpPr>
          <p:grpSpPr>
            <a:xfrm>
              <a:off x="3200400" y="2971800"/>
              <a:ext cx="121919" cy="45719"/>
              <a:chOff x="3200400" y="3352800"/>
              <a:chExt cx="121919" cy="45719"/>
            </a:xfrm>
          </p:grpSpPr>
          <p:sp>
            <p:nvSpPr>
              <p:cNvPr id="237" name="Flowchart: Connector 236"/>
              <p:cNvSpPr/>
              <p:nvPr/>
            </p:nvSpPr>
            <p:spPr>
              <a:xfrm>
                <a:off x="32004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8" name="Flowchart: Connector 237"/>
              <p:cNvSpPr/>
              <p:nvPr/>
            </p:nvSpPr>
            <p:spPr>
              <a:xfrm>
                <a:off x="3276600" y="3352800"/>
                <a:ext cx="45719" cy="45719"/>
              </a:xfrm>
              <a:prstGeom prst="flowChartConnector">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236" name="TextBox 235"/>
            <p:cNvSpPr txBox="1"/>
            <p:nvPr/>
          </p:nvSpPr>
          <p:spPr>
            <a:xfrm>
              <a:off x="1828801" y="1219201"/>
              <a:ext cx="1591458" cy="311017"/>
            </a:xfrm>
            <a:prstGeom prst="rect">
              <a:avLst/>
            </a:prstGeom>
            <a:noFill/>
          </p:spPr>
          <p:txBody>
            <a:bodyPr wrap="none" rtlCol="0">
              <a:spAutoFit/>
            </a:bodyPr>
            <a:lstStyle/>
            <a:p>
              <a:r>
                <a:rPr lang="en-US" sz="1400" b="1" dirty="0" smtClean="0"/>
                <a:t>Worker Nodes</a:t>
              </a:r>
              <a:endParaRPr lang="en-US" sz="1400" b="1" dirty="0"/>
            </a:p>
          </p:txBody>
        </p:sp>
      </p:grpSp>
      <p:sp>
        <p:nvSpPr>
          <p:cNvPr id="245" name="Hexagon 244"/>
          <p:cNvSpPr/>
          <p:nvPr/>
        </p:nvSpPr>
        <p:spPr>
          <a:xfrm>
            <a:off x="4029074" y="965200"/>
            <a:ext cx="304800" cy="228600"/>
          </a:xfrm>
          <a:prstGeom prst="hexagon">
            <a:avLst/>
          </a:prstGeom>
          <a:solidFill>
            <a:srgbClr val="66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schemeClr val="tx2">
                    <a:lumMod val="75000"/>
                  </a:schemeClr>
                </a:solidFill>
              </a:rPr>
              <a:t>M</a:t>
            </a:r>
            <a:endParaRPr lang="en-US" sz="1400" b="1" dirty="0">
              <a:solidFill>
                <a:schemeClr val="tx2">
                  <a:lumMod val="75000"/>
                </a:schemeClr>
              </a:solidFill>
            </a:endParaRPr>
          </a:p>
        </p:txBody>
      </p:sp>
      <p:sp>
        <p:nvSpPr>
          <p:cNvPr id="246" name="Oval 245"/>
          <p:cNvSpPr/>
          <p:nvPr/>
        </p:nvSpPr>
        <p:spPr>
          <a:xfrm>
            <a:off x="4029074" y="1346200"/>
            <a:ext cx="228600" cy="228600"/>
          </a:xfrm>
          <a:prstGeom prst="ellipse">
            <a:avLst/>
          </a:prstGeom>
          <a:solidFill>
            <a:srgbClr val="FF66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schemeClr val="tx2">
                    <a:lumMod val="75000"/>
                  </a:schemeClr>
                </a:solidFill>
              </a:rPr>
              <a:t>R</a:t>
            </a:r>
            <a:endParaRPr lang="en-US" sz="1400" b="1" dirty="0">
              <a:solidFill>
                <a:schemeClr val="tx2">
                  <a:lumMod val="75000"/>
                </a:schemeClr>
              </a:solidFill>
            </a:endParaRPr>
          </a:p>
        </p:txBody>
      </p:sp>
      <p:sp>
        <p:nvSpPr>
          <p:cNvPr id="247" name="Up-Down Arrow 246"/>
          <p:cNvSpPr/>
          <p:nvPr/>
        </p:nvSpPr>
        <p:spPr>
          <a:xfrm>
            <a:off x="4105274" y="2184400"/>
            <a:ext cx="152400" cy="304800"/>
          </a:xfrm>
          <a:prstGeom prst="up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sz="1400" b="1" dirty="0"/>
          </a:p>
        </p:txBody>
      </p:sp>
      <p:sp>
        <p:nvSpPr>
          <p:cNvPr id="248" name="Rectangle 247"/>
          <p:cNvSpPr/>
          <p:nvPr/>
        </p:nvSpPr>
        <p:spPr>
          <a:xfrm>
            <a:off x="4029074" y="1803400"/>
            <a:ext cx="3048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1400" b="1" dirty="0" smtClean="0">
                <a:solidFill>
                  <a:schemeClr val="bg1"/>
                </a:solidFill>
              </a:rPr>
              <a:t>D</a:t>
            </a:r>
            <a:endParaRPr lang="en-US" sz="1400" b="1" dirty="0">
              <a:solidFill>
                <a:schemeClr val="bg1"/>
              </a:solidFill>
            </a:endParaRPr>
          </a:p>
        </p:txBody>
      </p:sp>
      <p:sp>
        <p:nvSpPr>
          <p:cNvPr id="249" name="TextBox 248"/>
          <p:cNvSpPr txBox="1"/>
          <p:nvPr/>
        </p:nvSpPr>
        <p:spPr>
          <a:xfrm>
            <a:off x="4333875" y="889000"/>
            <a:ext cx="1118501" cy="307773"/>
          </a:xfrm>
          <a:prstGeom prst="rect">
            <a:avLst/>
          </a:prstGeom>
          <a:noFill/>
        </p:spPr>
        <p:txBody>
          <a:bodyPr wrap="none" lIns="91435" tIns="45718" rIns="91435" bIns="45718" rtlCol="0">
            <a:spAutoFit/>
          </a:bodyPr>
          <a:lstStyle/>
          <a:p>
            <a:r>
              <a:rPr lang="en-US" sz="1400" b="1" dirty="0" smtClean="0"/>
              <a:t>Map Worker</a:t>
            </a:r>
            <a:endParaRPr lang="en-US" sz="1400" b="1" dirty="0"/>
          </a:p>
        </p:txBody>
      </p:sp>
      <p:sp>
        <p:nvSpPr>
          <p:cNvPr id="250" name="TextBox 249"/>
          <p:cNvSpPr txBox="1"/>
          <p:nvPr/>
        </p:nvSpPr>
        <p:spPr>
          <a:xfrm>
            <a:off x="4333875" y="1270000"/>
            <a:ext cx="1322660" cy="307773"/>
          </a:xfrm>
          <a:prstGeom prst="rect">
            <a:avLst/>
          </a:prstGeom>
          <a:noFill/>
        </p:spPr>
        <p:txBody>
          <a:bodyPr wrap="none" lIns="91435" tIns="45718" rIns="91435" bIns="45718" rtlCol="0">
            <a:spAutoFit/>
          </a:bodyPr>
          <a:lstStyle/>
          <a:p>
            <a:r>
              <a:rPr lang="en-US" sz="1400" b="1" dirty="0" smtClean="0"/>
              <a:t>Reduce Worker</a:t>
            </a:r>
            <a:endParaRPr lang="en-US" sz="1400" b="1" dirty="0"/>
          </a:p>
        </p:txBody>
      </p:sp>
      <p:sp>
        <p:nvSpPr>
          <p:cNvPr id="251" name="TextBox 250"/>
          <p:cNvSpPr txBox="1"/>
          <p:nvPr/>
        </p:nvSpPr>
        <p:spPr>
          <a:xfrm>
            <a:off x="4333875" y="1727200"/>
            <a:ext cx="1072719" cy="307773"/>
          </a:xfrm>
          <a:prstGeom prst="rect">
            <a:avLst/>
          </a:prstGeom>
          <a:noFill/>
        </p:spPr>
        <p:txBody>
          <a:bodyPr wrap="none" lIns="91435" tIns="45718" rIns="91435" bIns="45718" rtlCol="0">
            <a:spAutoFit/>
          </a:bodyPr>
          <a:lstStyle/>
          <a:p>
            <a:r>
              <a:rPr lang="en-US" sz="1400" b="1" dirty="0" smtClean="0"/>
              <a:t>MRDeamon</a:t>
            </a:r>
            <a:endParaRPr lang="en-US" sz="1400" b="1" dirty="0"/>
          </a:p>
        </p:txBody>
      </p:sp>
      <p:sp>
        <p:nvSpPr>
          <p:cNvPr id="252" name="TextBox 251"/>
          <p:cNvSpPr txBox="1"/>
          <p:nvPr/>
        </p:nvSpPr>
        <p:spPr>
          <a:xfrm>
            <a:off x="4333875" y="2108200"/>
            <a:ext cx="1441090" cy="307773"/>
          </a:xfrm>
          <a:prstGeom prst="rect">
            <a:avLst/>
          </a:prstGeom>
          <a:noFill/>
        </p:spPr>
        <p:txBody>
          <a:bodyPr wrap="none" lIns="91435" tIns="45718" rIns="91435" bIns="45718" rtlCol="0">
            <a:spAutoFit/>
          </a:bodyPr>
          <a:lstStyle/>
          <a:p>
            <a:r>
              <a:rPr lang="en-US" sz="1400" b="1" dirty="0" smtClean="0"/>
              <a:t>Data Read/Write</a:t>
            </a:r>
            <a:endParaRPr lang="en-US" sz="1400" b="1" dirty="0"/>
          </a:p>
        </p:txBody>
      </p:sp>
      <p:cxnSp>
        <p:nvCxnSpPr>
          <p:cNvPr id="253" name="Straight Arrow Connector 252"/>
          <p:cNvCxnSpPr/>
          <p:nvPr/>
        </p:nvCxnSpPr>
        <p:spPr>
          <a:xfrm rot="5400000">
            <a:off x="4029868" y="2793207"/>
            <a:ext cx="304800" cy="1588"/>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254" name="TextBox 253"/>
          <p:cNvSpPr txBox="1"/>
          <p:nvPr/>
        </p:nvSpPr>
        <p:spPr>
          <a:xfrm>
            <a:off x="4333875" y="2565400"/>
            <a:ext cx="1364979" cy="307773"/>
          </a:xfrm>
          <a:prstGeom prst="rect">
            <a:avLst/>
          </a:prstGeom>
          <a:noFill/>
        </p:spPr>
        <p:txBody>
          <a:bodyPr wrap="none" lIns="91435" tIns="45718" rIns="91435" bIns="45718" rtlCol="0">
            <a:spAutoFit/>
          </a:bodyPr>
          <a:lstStyle/>
          <a:p>
            <a:r>
              <a:rPr lang="en-US" sz="1400" b="1" dirty="0" smtClean="0"/>
              <a:t>Communication</a:t>
            </a:r>
            <a:endParaRPr lang="en-US" sz="1400" b="1" dirty="0"/>
          </a:p>
        </p:txBody>
      </p:sp>
      <p:grpSp>
        <p:nvGrpSpPr>
          <p:cNvPr id="8" name="Group 148"/>
          <p:cNvGrpSpPr/>
          <p:nvPr/>
        </p:nvGrpSpPr>
        <p:grpSpPr>
          <a:xfrm>
            <a:off x="4648200" y="3598954"/>
            <a:ext cx="4191000" cy="2954245"/>
            <a:chOff x="1807721" y="808977"/>
            <a:chExt cx="4648200" cy="3370355"/>
          </a:xfrm>
        </p:grpSpPr>
        <p:grpSp>
          <p:nvGrpSpPr>
            <p:cNvPr id="9" name="Group 26"/>
            <p:cNvGrpSpPr/>
            <p:nvPr/>
          </p:nvGrpSpPr>
          <p:grpSpPr>
            <a:xfrm>
              <a:off x="2743200" y="808977"/>
              <a:ext cx="3712721" cy="3094411"/>
              <a:chOff x="304800" y="1694153"/>
              <a:chExt cx="3712721" cy="3094411"/>
            </a:xfrm>
          </p:grpSpPr>
          <p:sp>
            <p:nvSpPr>
              <p:cNvPr id="159" name="Arc 158"/>
              <p:cNvSpPr/>
              <p:nvPr/>
            </p:nvSpPr>
            <p:spPr>
              <a:xfrm rot="3177236">
                <a:off x="1648167" y="2620252"/>
                <a:ext cx="2942011" cy="1394613"/>
              </a:xfrm>
              <a:prstGeom prst="arc">
                <a:avLst>
                  <a:gd name="adj1" fmla="val 9813537"/>
                  <a:gd name="adj2" fmla="val 1099694"/>
                </a:avLst>
              </a:prstGeom>
              <a:ln w="508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60" name="TextBox 159"/>
              <p:cNvSpPr txBox="1"/>
              <p:nvPr/>
            </p:nvSpPr>
            <p:spPr>
              <a:xfrm>
                <a:off x="664721" y="3323575"/>
                <a:ext cx="2590800" cy="35000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schemeClr val="tx1"/>
                    </a:solidFill>
                    <a:latin typeface="+mj-lt"/>
                    <a:cs typeface="Courier New" pitchFamily="49" charset="0"/>
                  </a:rPr>
                  <a:t>Reduce (Key, List&lt;Value&gt;) </a:t>
                </a:r>
              </a:p>
            </p:txBody>
          </p:sp>
          <p:sp>
            <p:nvSpPr>
              <p:cNvPr id="161" name="TextBox 160"/>
              <p:cNvSpPr txBox="1"/>
              <p:nvPr/>
            </p:nvSpPr>
            <p:spPr>
              <a:xfrm>
                <a:off x="2264921" y="1694153"/>
                <a:ext cx="882047" cy="360424"/>
              </a:xfrm>
              <a:prstGeom prst="rect">
                <a:avLst/>
              </a:prstGeom>
              <a:noFill/>
            </p:spPr>
            <p:txBody>
              <a:bodyPr wrap="none" rtlCol="0">
                <a:spAutoFit/>
              </a:bodyPr>
              <a:lstStyle/>
              <a:p>
                <a:r>
                  <a:rPr lang="en-US" sz="1400" b="1" dirty="0" smtClean="0">
                    <a:solidFill>
                      <a:srgbClr val="C00000"/>
                    </a:solidFill>
                  </a:rPr>
                  <a:t>Iterate</a:t>
                </a:r>
                <a:endParaRPr lang="en-US" sz="1400" b="1" dirty="0">
                  <a:solidFill>
                    <a:srgbClr val="C00000"/>
                  </a:solidFill>
                </a:endParaRPr>
              </a:p>
            </p:txBody>
          </p:sp>
          <p:cxnSp>
            <p:nvCxnSpPr>
              <p:cNvPr id="162" name="Straight Arrow Connector 161"/>
              <p:cNvCxnSpPr/>
              <p:nvPr/>
            </p:nvCxnSpPr>
            <p:spPr>
              <a:xfrm rot="16200000" flipH="1">
                <a:off x="1296194" y="2972594"/>
                <a:ext cx="381000" cy="3794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304800" y="2667000"/>
                <a:ext cx="1916468" cy="360424"/>
              </a:xfrm>
              <a:prstGeom prst="rect">
                <a:avLst/>
              </a:prstGeom>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b="1" dirty="0" smtClean="0">
                    <a:solidFill>
                      <a:schemeClr val="tx1"/>
                    </a:solidFill>
                    <a:cs typeface="Courier New" pitchFamily="49" charset="0"/>
                  </a:rPr>
                  <a:t>Map(Key, Value)  </a:t>
                </a:r>
              </a:p>
            </p:txBody>
          </p:sp>
          <p:sp>
            <p:nvSpPr>
              <p:cNvPr id="164" name="TextBox 163"/>
              <p:cNvSpPr txBox="1"/>
              <p:nvPr/>
            </p:nvSpPr>
            <p:spPr>
              <a:xfrm>
                <a:off x="1198120" y="4009377"/>
                <a:ext cx="2743199" cy="359669"/>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schemeClr val="tx1"/>
                    </a:solidFill>
                    <a:latin typeface="+mj-lt"/>
                    <a:cs typeface="Courier New" pitchFamily="49" charset="0"/>
                  </a:rPr>
                  <a:t>Combine (Key, List&lt;Value&gt;)</a:t>
                </a:r>
                <a:endParaRPr lang="en-US" sz="1400" b="1" dirty="0">
                  <a:solidFill>
                    <a:schemeClr val="tx1"/>
                  </a:solidFill>
                  <a:latin typeface="+mj-lt"/>
                  <a:cs typeface="Courier New" pitchFamily="49" charset="0"/>
                </a:endParaRPr>
              </a:p>
            </p:txBody>
          </p:sp>
          <p:sp>
            <p:nvSpPr>
              <p:cNvPr id="165" name="Oval 164"/>
              <p:cNvSpPr/>
              <p:nvPr/>
            </p:nvSpPr>
            <p:spPr>
              <a:xfrm>
                <a:off x="2666999" y="2180576"/>
                <a:ext cx="1350522" cy="762000"/>
              </a:xfrm>
              <a:prstGeom prst="ellipse">
                <a:avLst/>
              </a:prstGeom>
              <a:ln w="25400"/>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User Program</a:t>
                </a:r>
                <a:endParaRPr lang="en-US" sz="1400" b="1" dirty="0"/>
              </a:p>
            </p:txBody>
          </p:sp>
          <p:cxnSp>
            <p:nvCxnSpPr>
              <p:cNvPr id="166" name="Straight Arrow Connector 165"/>
              <p:cNvCxnSpPr/>
              <p:nvPr/>
            </p:nvCxnSpPr>
            <p:spPr>
              <a:xfrm rot="16200000" flipH="1">
                <a:off x="1883921" y="3704576"/>
                <a:ext cx="3048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4550921" y="3810000"/>
              <a:ext cx="990600"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schemeClr val="tx1"/>
                  </a:solidFill>
                  <a:latin typeface="+mj-lt"/>
                  <a:cs typeface="Courier New" pitchFamily="49" charset="0"/>
                </a:rPr>
                <a:t>Close()</a:t>
              </a:r>
              <a:endParaRPr lang="en-US" sz="1400" b="1" dirty="0">
                <a:solidFill>
                  <a:schemeClr val="tx1"/>
                </a:solidFill>
                <a:latin typeface="+mj-lt"/>
                <a:cs typeface="Courier New" pitchFamily="49" charset="0"/>
              </a:endParaRPr>
            </a:p>
          </p:txBody>
        </p:sp>
        <p:sp>
          <p:nvSpPr>
            <p:cNvPr id="152" name="TextBox 151"/>
            <p:cNvSpPr txBox="1"/>
            <p:nvPr/>
          </p:nvSpPr>
          <p:spPr>
            <a:xfrm>
              <a:off x="3026922" y="1066801"/>
              <a:ext cx="1295400" cy="351128"/>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b="1" dirty="0" smtClean="0">
                  <a:solidFill>
                    <a:schemeClr val="tx1"/>
                  </a:solidFill>
                  <a:latin typeface="+mj-lt"/>
                  <a:cs typeface="Courier New" pitchFamily="49" charset="0"/>
                </a:rPr>
                <a:t>Configure()</a:t>
              </a:r>
              <a:endParaRPr lang="en-US" sz="1400" b="1" dirty="0">
                <a:solidFill>
                  <a:schemeClr val="tx1"/>
                </a:solidFill>
                <a:latin typeface="+mj-lt"/>
                <a:cs typeface="Courier New" pitchFamily="49" charset="0"/>
              </a:endParaRPr>
            </a:p>
          </p:txBody>
        </p:sp>
        <p:cxnSp>
          <p:nvCxnSpPr>
            <p:cNvPr id="153" name="Straight Arrow Connector 152"/>
            <p:cNvCxnSpPr>
              <a:stCxn id="152" idx="2"/>
            </p:cNvCxnSpPr>
            <p:nvPr/>
          </p:nvCxnSpPr>
          <p:spPr>
            <a:xfrm rot="5400000">
              <a:off x="3489272" y="1596474"/>
              <a:ext cx="363895" cy="680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5400000">
              <a:off x="4762479" y="3674642"/>
              <a:ext cx="345692" cy="68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5" name="Left Arrow Callout 154"/>
            <p:cNvSpPr/>
            <p:nvPr/>
          </p:nvSpPr>
          <p:spPr>
            <a:xfrm flipH="1">
              <a:off x="1807721" y="990600"/>
              <a:ext cx="1143000" cy="533400"/>
            </a:xfrm>
            <a:prstGeom prst="leftArrowCallout">
              <a:avLst>
                <a:gd name="adj1" fmla="val 25000"/>
                <a:gd name="adj2" fmla="val 25000"/>
                <a:gd name="adj3" fmla="val 25000"/>
                <a:gd name="adj4" fmla="val 7953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solidFill>
                    <a:schemeClr val="tx1"/>
                  </a:solidFill>
                </a:rPr>
                <a:t>Static</a:t>
              </a:r>
            </a:p>
            <a:p>
              <a:pPr algn="ctr"/>
              <a:r>
                <a:rPr lang="en-US" sz="1400" b="1" dirty="0" smtClean="0">
                  <a:solidFill>
                    <a:schemeClr val="tx1"/>
                  </a:solidFill>
                </a:rPr>
                <a:t>data</a:t>
              </a:r>
            </a:p>
          </p:txBody>
        </p:sp>
        <p:sp>
          <p:nvSpPr>
            <p:cNvPr id="156" name="Left Arrow Callout 155"/>
            <p:cNvSpPr/>
            <p:nvPr/>
          </p:nvSpPr>
          <p:spPr>
            <a:xfrm flipH="1">
              <a:off x="1828800" y="2256777"/>
              <a:ext cx="1143000" cy="533400"/>
            </a:xfrm>
            <a:prstGeom prst="leftArrowCallout">
              <a:avLst>
                <a:gd name="adj1" fmla="val 25000"/>
                <a:gd name="adj2" fmla="val 25000"/>
                <a:gd name="adj3" fmla="val 25000"/>
                <a:gd name="adj4" fmla="val 8075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l-GR" sz="1400" b="1" dirty="0" smtClean="0">
                  <a:solidFill>
                    <a:schemeClr val="tx1"/>
                  </a:solidFill>
                </a:rPr>
                <a:t>δ</a:t>
              </a:r>
              <a:r>
                <a:rPr lang="en-US" sz="1400" b="1" dirty="0" smtClean="0">
                  <a:solidFill>
                    <a:schemeClr val="tx1"/>
                  </a:solidFill>
                </a:rPr>
                <a:t> flow</a:t>
              </a:r>
            </a:p>
          </p:txBody>
        </p:sp>
        <p:cxnSp>
          <p:nvCxnSpPr>
            <p:cNvPr id="157" name="Straight Arrow Connector 156"/>
            <p:cNvCxnSpPr>
              <a:stCxn id="156" idx="1"/>
            </p:cNvCxnSpPr>
            <p:nvPr/>
          </p:nvCxnSpPr>
          <p:spPr>
            <a:xfrm flipV="1">
              <a:off x="2971800" y="2256777"/>
              <a:ext cx="914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56" idx="1"/>
            </p:cNvCxnSpPr>
            <p:nvPr/>
          </p:nvCxnSpPr>
          <p:spPr>
            <a:xfrm>
              <a:off x="2971800" y="2523477"/>
              <a:ext cx="1371600" cy="4483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67" name="Picture 3"/>
          <p:cNvPicPr>
            <a:picLocks noChangeAspect="1" noChangeArrowheads="1"/>
          </p:cNvPicPr>
          <p:nvPr/>
        </p:nvPicPr>
        <p:blipFill>
          <a:blip r:embed="rId3" cstate="print"/>
          <a:srcRect/>
          <a:stretch>
            <a:fillRect/>
          </a:stretch>
        </p:blipFill>
        <p:spPr bwMode="auto">
          <a:xfrm>
            <a:off x="381000" y="3505200"/>
            <a:ext cx="3962400" cy="2733798"/>
          </a:xfrm>
          <a:prstGeom prst="rect">
            <a:avLst/>
          </a:prstGeom>
          <a:noFill/>
          <a:ln w="12700">
            <a:solidFill>
              <a:schemeClr val="tx2">
                <a:lumMod val="50000"/>
              </a:schemeClr>
            </a:solidFill>
            <a:miter lim="800000"/>
            <a:headEnd/>
            <a:tailEnd/>
          </a:ln>
          <a:effectLst/>
        </p:spPr>
      </p:pic>
      <p:sp>
        <p:nvSpPr>
          <p:cNvPr id="168" name="TextBox 167"/>
          <p:cNvSpPr txBox="1"/>
          <p:nvPr/>
        </p:nvSpPr>
        <p:spPr>
          <a:xfrm>
            <a:off x="304800" y="6257835"/>
            <a:ext cx="4038600" cy="523220"/>
          </a:xfrm>
          <a:prstGeom prst="rect">
            <a:avLst/>
          </a:prstGeom>
          <a:noFill/>
        </p:spPr>
        <p:txBody>
          <a:bodyPr wrap="square" rtlCol="0">
            <a:spAutoFit/>
          </a:bodyPr>
          <a:lstStyle/>
          <a:p>
            <a:pPr algn="ctr"/>
            <a:r>
              <a:rPr lang="en-US" sz="1400" b="1" dirty="0" smtClean="0"/>
              <a:t>Different synchronization and intercommunication mechanisms used by the parallel runtimes</a:t>
            </a:r>
            <a:endParaRPr lang="en-US" sz="1400" b="1" dirty="0"/>
          </a:p>
        </p:txBody>
      </p:sp>
      <p:pic>
        <p:nvPicPr>
          <p:cNvPr id="1026" name="Picture 2" descr="D:\academic\phd\Publications\MapReduce++\logo.png"/>
          <p:cNvPicPr>
            <a:picLocks noChangeAspect="1" noChangeArrowheads="1"/>
          </p:cNvPicPr>
          <p:nvPr/>
        </p:nvPicPr>
        <p:blipFill>
          <a:blip r:embed="rId4" cstate="print"/>
          <a:srcRect/>
          <a:stretch>
            <a:fillRect/>
          </a:stretch>
        </p:blipFill>
        <p:spPr bwMode="auto">
          <a:xfrm>
            <a:off x="6858000" y="152400"/>
            <a:ext cx="501094" cy="6096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p:spPr>
        <p:txBody>
          <a:bodyPr>
            <a:normAutofit/>
          </a:bodyPr>
          <a:lstStyle/>
          <a:p>
            <a:r>
              <a:rPr lang="en-US" sz="3600" b="1" dirty="0" smtClean="0">
                <a:solidFill>
                  <a:schemeClr val="tx2">
                    <a:lumMod val="75000"/>
                  </a:schemeClr>
                </a:solidFill>
              </a:rPr>
              <a:t>Iterative Computations</a:t>
            </a:r>
            <a:endParaRPr lang="en-US" sz="3600" b="1" dirty="0">
              <a:solidFill>
                <a:schemeClr val="tx2">
                  <a:lumMod val="75000"/>
                </a:schemeClr>
              </a:solidFill>
            </a:endParaRPr>
          </a:p>
        </p:txBody>
      </p:sp>
      <p:pic>
        <p:nvPicPr>
          <p:cNvPr id="4" name="Picture 2" descr="D:\Academic\Ph.D\eScience2008\images\eps\kmeans_color.png"/>
          <p:cNvPicPr>
            <a:picLocks noChangeAspect="1" noChangeArrowheads="1"/>
          </p:cNvPicPr>
          <p:nvPr/>
        </p:nvPicPr>
        <p:blipFill>
          <a:blip r:embed="rId3" cstate="print"/>
          <a:srcRect/>
          <a:stretch>
            <a:fillRect/>
          </a:stretch>
        </p:blipFill>
        <p:spPr bwMode="auto">
          <a:xfrm>
            <a:off x="1371600" y="762000"/>
            <a:ext cx="3405613" cy="2844509"/>
          </a:xfrm>
          <a:prstGeom prst="rect">
            <a:avLst/>
          </a:prstGeom>
          <a:noFill/>
        </p:spPr>
      </p:pic>
      <p:pic>
        <p:nvPicPr>
          <p:cNvPr id="40965" name="Picture 5" descr="D:\academic\phd\Publications\CloudComp09\figures\matrix.png"/>
          <p:cNvPicPr>
            <a:picLocks noChangeAspect="1" noChangeArrowheads="1"/>
          </p:cNvPicPr>
          <p:nvPr/>
        </p:nvPicPr>
        <p:blipFill>
          <a:blip r:embed="rId4" cstate="print"/>
          <a:srcRect/>
          <a:stretch>
            <a:fillRect/>
          </a:stretch>
        </p:blipFill>
        <p:spPr bwMode="auto">
          <a:xfrm>
            <a:off x="6705600" y="685800"/>
            <a:ext cx="2286000" cy="2843349"/>
          </a:xfrm>
          <a:prstGeom prst="rect">
            <a:avLst/>
          </a:prstGeom>
          <a:noFill/>
        </p:spPr>
      </p:pic>
      <p:sp>
        <p:nvSpPr>
          <p:cNvPr id="11" name="Right Arrow Callout 10"/>
          <p:cNvSpPr/>
          <p:nvPr/>
        </p:nvSpPr>
        <p:spPr>
          <a:xfrm>
            <a:off x="152400" y="1447800"/>
            <a:ext cx="1371600" cy="685800"/>
          </a:xfrm>
          <a:prstGeom prst="rightArrowCallout">
            <a:avLst>
              <a:gd name="adj1" fmla="val 25000"/>
              <a:gd name="adj2" fmla="val 25000"/>
              <a:gd name="adj3" fmla="val 25000"/>
              <a:gd name="adj4" fmla="val 813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b="1" dirty="0" smtClean="0">
              <a:solidFill>
                <a:schemeClr val="tx2">
                  <a:lumMod val="75000"/>
                </a:schemeClr>
              </a:solidFill>
            </a:endParaRPr>
          </a:p>
          <a:p>
            <a:pPr algn="ctr"/>
            <a:r>
              <a:rPr lang="en-US" b="1" dirty="0" smtClean="0">
                <a:solidFill>
                  <a:schemeClr val="tx2">
                    <a:lumMod val="75000"/>
                  </a:schemeClr>
                </a:solidFill>
              </a:rPr>
              <a:t>K-means</a:t>
            </a:r>
          </a:p>
          <a:p>
            <a:pPr algn="ctr"/>
            <a:endParaRPr lang="en-US" dirty="0"/>
          </a:p>
        </p:txBody>
      </p:sp>
      <p:sp>
        <p:nvSpPr>
          <p:cNvPr id="12" name="Right Arrow Callout 11"/>
          <p:cNvSpPr/>
          <p:nvPr/>
        </p:nvSpPr>
        <p:spPr>
          <a:xfrm>
            <a:off x="4876800" y="1447800"/>
            <a:ext cx="2057400" cy="685800"/>
          </a:xfrm>
          <a:prstGeom prst="rightArrowCallout">
            <a:avLst>
              <a:gd name="adj1" fmla="val 25000"/>
              <a:gd name="adj2" fmla="val 25000"/>
              <a:gd name="adj3" fmla="val 25000"/>
              <a:gd name="adj4" fmla="val 813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b="1" dirty="0" smtClean="0">
              <a:solidFill>
                <a:schemeClr val="tx2">
                  <a:lumMod val="75000"/>
                </a:schemeClr>
              </a:solidFill>
            </a:endParaRPr>
          </a:p>
          <a:p>
            <a:pPr algn="ctr"/>
            <a:r>
              <a:rPr lang="en-US" b="1" dirty="0" smtClean="0">
                <a:solidFill>
                  <a:schemeClr val="tx2">
                    <a:lumMod val="75000"/>
                  </a:schemeClr>
                </a:solidFill>
              </a:rPr>
              <a:t>Matrix Multiplication</a:t>
            </a:r>
          </a:p>
          <a:p>
            <a:pPr algn="ctr"/>
            <a:endParaRPr lang="en-US" dirty="0"/>
          </a:p>
        </p:txBody>
      </p:sp>
      <p:sp>
        <p:nvSpPr>
          <p:cNvPr id="9" name="TextBox 8"/>
          <p:cNvSpPr txBox="1"/>
          <p:nvPr/>
        </p:nvSpPr>
        <p:spPr>
          <a:xfrm>
            <a:off x="152400" y="3581400"/>
            <a:ext cx="2559547" cy="369332"/>
          </a:xfrm>
          <a:prstGeom prst="rect">
            <a:avLst/>
          </a:prstGeom>
          <a:noFill/>
        </p:spPr>
        <p:txBody>
          <a:bodyPr wrap="none" rtlCol="0">
            <a:spAutoFit/>
          </a:bodyPr>
          <a:lstStyle/>
          <a:p>
            <a:r>
              <a:rPr lang="en-US" b="1" dirty="0" smtClean="0"/>
              <a:t>Performance of K-Means</a:t>
            </a:r>
            <a:endParaRPr lang="en-US" b="1" dirty="0"/>
          </a:p>
        </p:txBody>
      </p:sp>
      <p:sp>
        <p:nvSpPr>
          <p:cNvPr id="10" name="TextBox 9"/>
          <p:cNvSpPr txBox="1"/>
          <p:nvPr/>
        </p:nvSpPr>
        <p:spPr>
          <a:xfrm>
            <a:off x="4953000" y="3581400"/>
            <a:ext cx="3552639" cy="369332"/>
          </a:xfrm>
          <a:prstGeom prst="rect">
            <a:avLst/>
          </a:prstGeom>
          <a:noFill/>
        </p:spPr>
        <p:txBody>
          <a:bodyPr wrap="none" rtlCol="0">
            <a:spAutoFit/>
          </a:bodyPr>
          <a:lstStyle/>
          <a:p>
            <a:r>
              <a:rPr lang="en-US" b="1" dirty="0" smtClean="0"/>
              <a:t> Performance Matrix Multiplication</a:t>
            </a:r>
            <a:endParaRPr lang="en-US" b="1" dirty="0"/>
          </a:p>
        </p:txBody>
      </p:sp>
      <p:pic>
        <p:nvPicPr>
          <p:cNvPr id="15" name="Picture 14" descr="kmeans-color-log.png"/>
          <p:cNvPicPr>
            <a:picLocks noChangeAspect="1"/>
          </p:cNvPicPr>
          <p:nvPr/>
        </p:nvPicPr>
        <p:blipFill>
          <a:blip r:embed="rId5" cstate="print"/>
          <a:stretch>
            <a:fillRect/>
          </a:stretch>
        </p:blipFill>
        <p:spPr>
          <a:xfrm>
            <a:off x="228600" y="3886200"/>
            <a:ext cx="4129088" cy="2667000"/>
          </a:xfrm>
          <a:prstGeom prst="rect">
            <a:avLst/>
          </a:prstGeom>
        </p:spPr>
      </p:pic>
      <p:pic>
        <p:nvPicPr>
          <p:cNvPr id="16" name="Picture 15" descr="mat-mult-log.png"/>
          <p:cNvPicPr>
            <a:picLocks noChangeAspect="1"/>
          </p:cNvPicPr>
          <p:nvPr/>
        </p:nvPicPr>
        <p:blipFill>
          <a:blip r:embed="rId6" cstate="print"/>
          <a:stretch>
            <a:fillRect/>
          </a:stretch>
        </p:blipFill>
        <p:spPr>
          <a:xfrm>
            <a:off x="4800599" y="3886200"/>
            <a:ext cx="4038601" cy="2697278"/>
          </a:xfrm>
          <a:prstGeom prst="rect">
            <a:avLst/>
          </a:prstGeom>
        </p:spPr>
      </p:pic>
      <p:grpSp>
        <p:nvGrpSpPr>
          <p:cNvPr id="18" name="Group 17"/>
          <p:cNvGrpSpPr/>
          <p:nvPr/>
        </p:nvGrpSpPr>
        <p:grpSpPr>
          <a:xfrm>
            <a:off x="4648200" y="3276600"/>
            <a:ext cx="4495800" cy="3213485"/>
            <a:chOff x="4191000" y="2667000"/>
            <a:chExt cx="4495800" cy="3213485"/>
          </a:xfrm>
        </p:grpSpPr>
        <p:pic>
          <p:nvPicPr>
            <p:cNvPr id="14" name="Picture 3"/>
            <p:cNvPicPr>
              <a:picLocks noChangeAspect="1" noChangeArrowheads="1"/>
            </p:cNvPicPr>
            <p:nvPr/>
          </p:nvPicPr>
          <p:blipFill>
            <a:blip r:embed="rId7" cstate="print"/>
            <a:srcRect/>
            <a:stretch>
              <a:fillRect/>
            </a:stretch>
          </p:blipFill>
          <p:spPr bwMode="auto">
            <a:xfrm>
              <a:off x="4191000" y="3048000"/>
              <a:ext cx="4495800" cy="2832485"/>
            </a:xfrm>
            <a:prstGeom prst="rect">
              <a:avLst/>
            </a:prstGeom>
            <a:noFill/>
            <a:ln w="9525">
              <a:noFill/>
              <a:miter lim="800000"/>
              <a:headEnd/>
              <a:tailEnd/>
            </a:ln>
          </p:spPr>
        </p:pic>
        <p:sp>
          <p:nvSpPr>
            <p:cNvPr id="17" name="TextBox 16"/>
            <p:cNvSpPr txBox="1"/>
            <p:nvPr/>
          </p:nvSpPr>
          <p:spPr>
            <a:xfrm>
              <a:off x="4191000" y="2667000"/>
              <a:ext cx="1912255" cy="369332"/>
            </a:xfrm>
            <a:prstGeom prst="rect">
              <a:avLst/>
            </a:prstGeom>
            <a:noFill/>
          </p:spPr>
          <p:txBody>
            <a:bodyPr wrap="none" rtlCol="0">
              <a:spAutoFit/>
            </a:bodyPr>
            <a:lstStyle/>
            <a:p>
              <a:r>
                <a:rPr lang="en-US" dirty="0" smtClean="0"/>
                <a:t>  </a:t>
              </a:r>
              <a:r>
                <a:rPr lang="en-US" b="1" dirty="0" smtClean="0"/>
                <a:t>Smith Waterman</a:t>
              </a:r>
              <a:endParaRPr lang="en-US" b="1" dirty="0"/>
            </a:p>
          </p:txBody>
        </p:sp>
      </p:grpSp>
      <p:pic>
        <p:nvPicPr>
          <p:cNvPr id="3075" name="Picture 3"/>
          <p:cNvPicPr>
            <a:picLocks noChangeAspect="1" noChangeArrowheads="1"/>
          </p:cNvPicPr>
          <p:nvPr/>
        </p:nvPicPr>
        <p:blipFill>
          <a:blip r:embed="rId8" cstate="print"/>
          <a:srcRect l="6643" t="12560" r="26932" b="12077"/>
          <a:stretch>
            <a:fillRect/>
          </a:stretch>
        </p:blipFill>
        <p:spPr bwMode="auto">
          <a:xfrm>
            <a:off x="4572000" y="3657600"/>
            <a:ext cx="4572000" cy="32419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152400"/>
            <a:ext cx="6400800" cy="1200329"/>
          </a:xfrm>
          <a:prstGeom prst="rect">
            <a:avLst/>
          </a:prstGeom>
        </p:spPr>
        <p:txBody>
          <a:bodyPr wrap="square">
            <a:spAutoFit/>
          </a:bodyPr>
          <a:lstStyle/>
          <a:p>
            <a:pPr algn="ctr"/>
            <a:r>
              <a:rPr lang="en-US" sz="2400" b="1" dirty="0" smtClean="0">
                <a:latin typeface="Arial" pitchFamily="34" charset="0"/>
                <a:cs typeface="Arial" pitchFamily="34" charset="0"/>
              </a:rPr>
              <a:t>Performance of </a:t>
            </a:r>
            <a:r>
              <a:rPr lang="en-US" sz="2400" b="1" dirty="0" err="1" smtClean="0">
                <a:latin typeface="Arial" pitchFamily="34" charset="0"/>
                <a:cs typeface="Arial" pitchFamily="34" charset="0"/>
              </a:rPr>
              <a:t>Pagerank</a:t>
            </a:r>
            <a:r>
              <a:rPr lang="en-US" sz="2400" b="1" dirty="0" smtClean="0">
                <a:latin typeface="Arial" pitchFamily="34" charset="0"/>
                <a:cs typeface="Arial" pitchFamily="34" charset="0"/>
              </a:rPr>
              <a:t> using </a:t>
            </a:r>
            <a:br>
              <a:rPr lang="en-US" sz="2400" b="1" dirty="0" smtClean="0">
                <a:latin typeface="Arial" pitchFamily="34" charset="0"/>
                <a:cs typeface="Arial" pitchFamily="34" charset="0"/>
              </a:rPr>
            </a:br>
            <a:r>
              <a:rPr lang="en-US" sz="2400" b="1" dirty="0" err="1" smtClean="0">
                <a:latin typeface="Arial" pitchFamily="34" charset="0"/>
                <a:cs typeface="Arial" pitchFamily="34" charset="0"/>
              </a:rPr>
              <a:t>ClueWeb</a:t>
            </a:r>
            <a:r>
              <a:rPr lang="en-US" sz="2400" b="1" dirty="0" smtClean="0">
                <a:latin typeface="Arial" pitchFamily="34" charset="0"/>
                <a:cs typeface="Arial" pitchFamily="34" charset="0"/>
              </a:rPr>
              <a:t> Data (Time for 20 iterations)</a:t>
            </a:r>
            <a:r>
              <a:rPr lang="en-US" sz="2400" dirty="0" smtClean="0">
                <a:latin typeface="Arial" pitchFamily="34" charset="0"/>
                <a:cs typeface="Arial" pitchFamily="34" charset="0"/>
              </a:rPr>
              <a:t> </a:t>
            </a:r>
            <a:br>
              <a:rPr lang="en-US" sz="2400" dirty="0" smtClean="0">
                <a:latin typeface="Arial" pitchFamily="34" charset="0"/>
                <a:cs typeface="Arial" pitchFamily="34" charset="0"/>
              </a:rPr>
            </a:br>
            <a:r>
              <a:rPr lang="en-US" sz="2400" dirty="0" smtClean="0">
                <a:latin typeface="Arial" pitchFamily="34" charset="0"/>
                <a:cs typeface="Arial" pitchFamily="34" charset="0"/>
              </a:rPr>
              <a:t>using </a:t>
            </a:r>
            <a:r>
              <a:rPr lang="fr-FR" sz="2400" dirty="0" smtClean="0">
                <a:latin typeface="Arial" pitchFamily="34" charset="0"/>
                <a:cs typeface="Arial" pitchFamily="34" charset="0"/>
              </a:rPr>
              <a:t>32 </a:t>
            </a:r>
            <a:r>
              <a:rPr lang="fr-FR" sz="2400" dirty="0" err="1" smtClean="0">
                <a:latin typeface="Arial" pitchFamily="34" charset="0"/>
                <a:cs typeface="Arial" pitchFamily="34" charset="0"/>
              </a:rPr>
              <a:t>nodes</a:t>
            </a:r>
            <a:r>
              <a:rPr lang="fr-FR" sz="2400" dirty="0" smtClean="0">
                <a:latin typeface="Arial" pitchFamily="34" charset="0"/>
                <a:cs typeface="Arial" pitchFamily="34" charset="0"/>
              </a:rPr>
              <a:t> (256 CPU </a:t>
            </a:r>
            <a:r>
              <a:rPr lang="fr-FR" sz="2400" dirty="0" err="1" smtClean="0">
                <a:latin typeface="Arial" pitchFamily="34" charset="0"/>
                <a:cs typeface="Arial" pitchFamily="34" charset="0"/>
              </a:rPr>
              <a:t>cores</a:t>
            </a:r>
            <a:r>
              <a:rPr lang="fr-FR" sz="2400" dirty="0" smtClean="0">
                <a:latin typeface="Arial" pitchFamily="34" charset="0"/>
                <a:cs typeface="Arial" pitchFamily="34" charset="0"/>
              </a:rPr>
              <a:t>) of Crevasse</a:t>
            </a:r>
            <a:endParaRPr lang="en-US" sz="2400" dirty="0" smtClean="0">
              <a:latin typeface="Arial" pitchFamily="34" charset="0"/>
              <a:cs typeface="Arial" pitchFamily="34" charset="0"/>
            </a:endParaRPr>
          </a:p>
        </p:txBody>
      </p:sp>
      <p:pic>
        <p:nvPicPr>
          <p:cNvPr id="1026" name="Picture 2" descr="C:\Users\Geoffrey Fox\Desktop\pagrank-hadoop-twister.png"/>
          <p:cNvPicPr>
            <a:picLocks noChangeAspect="1" noChangeArrowheads="1"/>
          </p:cNvPicPr>
          <p:nvPr/>
        </p:nvPicPr>
        <p:blipFill>
          <a:blip r:embed="rId3" cstate="print"/>
          <a:srcRect/>
          <a:stretch>
            <a:fillRect/>
          </a:stretch>
        </p:blipFill>
        <p:spPr bwMode="auto">
          <a:xfrm>
            <a:off x="762000" y="1524000"/>
            <a:ext cx="7990807" cy="5334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smtClean="0"/>
              <a:t>Matrix Multiplication</a:t>
            </a:r>
            <a:endParaRPr lang="en-US" dirty="0"/>
          </a:p>
        </p:txBody>
      </p:sp>
      <p:grpSp>
        <p:nvGrpSpPr>
          <p:cNvPr id="2" name="Group 7"/>
          <p:cNvGrpSpPr/>
          <p:nvPr/>
        </p:nvGrpSpPr>
        <p:grpSpPr>
          <a:xfrm>
            <a:off x="685800" y="1348326"/>
            <a:ext cx="8305800" cy="5509674"/>
            <a:chOff x="533400" y="1348326"/>
            <a:chExt cx="8305800" cy="5509674"/>
          </a:xfrm>
        </p:grpSpPr>
        <p:pic>
          <p:nvPicPr>
            <p:cNvPr id="246787" name="Picture 3" descr="C:\gcf\ptliupages\publications\presentations\matrix-8-node.png"/>
            <p:cNvPicPr>
              <a:picLocks noChangeAspect="1" noChangeArrowheads="1"/>
            </p:cNvPicPr>
            <p:nvPr/>
          </p:nvPicPr>
          <p:blipFill>
            <a:blip r:embed="rId3" cstate="print"/>
            <a:srcRect/>
            <a:stretch>
              <a:fillRect/>
            </a:stretch>
          </p:blipFill>
          <p:spPr bwMode="auto">
            <a:xfrm>
              <a:off x="533400" y="1348326"/>
              <a:ext cx="8305800" cy="5509674"/>
            </a:xfrm>
            <a:prstGeom prst="rect">
              <a:avLst/>
            </a:prstGeom>
            <a:noFill/>
          </p:spPr>
        </p:pic>
        <p:sp>
          <p:nvSpPr>
            <p:cNvPr id="7" name="TextBox 6"/>
            <p:cNvSpPr txBox="1"/>
            <p:nvPr/>
          </p:nvSpPr>
          <p:spPr>
            <a:xfrm>
              <a:off x="2819400" y="2590800"/>
              <a:ext cx="925253" cy="369332"/>
            </a:xfrm>
            <a:prstGeom prst="rect">
              <a:avLst/>
            </a:prstGeom>
            <a:noFill/>
          </p:spPr>
          <p:txBody>
            <a:bodyPr wrap="none" rtlCol="0">
              <a:spAutoFit/>
            </a:bodyPr>
            <a:lstStyle/>
            <a:p>
              <a:r>
                <a:rPr lang="en-US" b="1" dirty="0" smtClean="0"/>
                <a:t>8 nodes</a:t>
              </a:r>
              <a:endParaRPr lang="en-US" b="1" dirty="0"/>
            </a:p>
          </p:txBody>
        </p:sp>
      </p:grpSp>
      <p:grpSp>
        <p:nvGrpSpPr>
          <p:cNvPr id="3" name="Group 5"/>
          <p:cNvGrpSpPr/>
          <p:nvPr/>
        </p:nvGrpSpPr>
        <p:grpSpPr>
          <a:xfrm>
            <a:off x="685800" y="1219200"/>
            <a:ext cx="8266041" cy="5638800"/>
            <a:chOff x="533399" y="1219200"/>
            <a:chExt cx="8266041" cy="5638800"/>
          </a:xfrm>
        </p:grpSpPr>
        <p:pic>
          <p:nvPicPr>
            <p:cNvPr id="246786" name="Picture 2" descr="C:\gcf\ptliupages\publications\presentations\matrix-32-nodes.png"/>
            <p:cNvPicPr>
              <a:picLocks noChangeAspect="1" noChangeArrowheads="1"/>
            </p:cNvPicPr>
            <p:nvPr/>
          </p:nvPicPr>
          <p:blipFill>
            <a:blip r:embed="rId4" cstate="print"/>
            <a:srcRect/>
            <a:stretch>
              <a:fillRect/>
            </a:stretch>
          </p:blipFill>
          <p:spPr bwMode="auto">
            <a:xfrm>
              <a:off x="533399" y="1219200"/>
              <a:ext cx="8266041" cy="5638800"/>
            </a:xfrm>
            <a:prstGeom prst="rect">
              <a:avLst/>
            </a:prstGeom>
            <a:noFill/>
          </p:spPr>
        </p:pic>
        <p:sp>
          <p:nvSpPr>
            <p:cNvPr id="5" name="TextBox 4"/>
            <p:cNvSpPr txBox="1"/>
            <p:nvPr/>
          </p:nvSpPr>
          <p:spPr>
            <a:xfrm>
              <a:off x="2743200" y="2438400"/>
              <a:ext cx="1042273" cy="369332"/>
            </a:xfrm>
            <a:prstGeom prst="rect">
              <a:avLst/>
            </a:prstGeom>
            <a:noFill/>
          </p:spPr>
          <p:txBody>
            <a:bodyPr wrap="none" rtlCol="0">
              <a:spAutoFit/>
            </a:bodyPr>
            <a:lstStyle/>
            <a:p>
              <a:r>
                <a:rPr lang="en-US" b="1" dirty="0" smtClean="0"/>
                <a:t>32 nodes</a:t>
              </a:r>
              <a:endParaRPr lang="en-US"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TwisterMPIReduce</a:t>
            </a:r>
            <a:endParaRPr lang="en-US" dirty="0"/>
          </a:p>
        </p:txBody>
      </p:sp>
      <p:sp>
        <p:nvSpPr>
          <p:cNvPr id="22" name="Content Placeholder 21"/>
          <p:cNvSpPr>
            <a:spLocks noGrp="1"/>
          </p:cNvSpPr>
          <p:nvPr>
            <p:ph idx="1"/>
          </p:nvPr>
        </p:nvSpPr>
        <p:spPr>
          <a:xfrm>
            <a:off x="152400" y="4267200"/>
            <a:ext cx="8839200" cy="2209800"/>
          </a:xfrm>
        </p:spPr>
        <p:txBody>
          <a:bodyPr>
            <a:normAutofit/>
          </a:bodyPr>
          <a:lstStyle/>
          <a:p>
            <a:r>
              <a:rPr lang="en-US" dirty="0" smtClean="0"/>
              <a:t>Runtime package supporting subset of MPI mapped to Twister</a:t>
            </a:r>
          </a:p>
          <a:p>
            <a:r>
              <a:rPr lang="en-US" dirty="0" smtClean="0"/>
              <a:t>Set-up, Barrier, Broadcast, Reduce</a:t>
            </a:r>
          </a:p>
          <a:p>
            <a:pPr>
              <a:buNone/>
            </a:pPr>
            <a:endParaRPr lang="en-US" dirty="0"/>
          </a:p>
        </p:txBody>
      </p:sp>
      <p:grpSp>
        <p:nvGrpSpPr>
          <p:cNvPr id="21" name="Group 20"/>
          <p:cNvGrpSpPr/>
          <p:nvPr/>
        </p:nvGrpSpPr>
        <p:grpSpPr>
          <a:xfrm>
            <a:off x="304800" y="1066800"/>
            <a:ext cx="8534400" cy="3042751"/>
            <a:chOff x="1251857" y="2245862"/>
            <a:chExt cx="6640286" cy="2362200"/>
          </a:xfrm>
        </p:grpSpPr>
        <p:sp>
          <p:nvSpPr>
            <p:cNvPr id="3" name="AutoShape 2"/>
            <p:cNvSpPr>
              <a:spLocks noChangeArrowheads="1"/>
            </p:cNvSpPr>
            <p:nvPr/>
          </p:nvSpPr>
          <p:spPr bwMode="auto">
            <a:xfrm>
              <a:off x="4604657" y="3922262"/>
              <a:ext cx="990600" cy="685800"/>
            </a:xfrm>
            <a:prstGeom prst="roundRect">
              <a:avLst>
                <a:gd name="adj" fmla="val 16667"/>
              </a:avLst>
            </a:prstGeom>
            <a:ln>
              <a:headEnd/>
              <a:tailEnd/>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Diagram 3"/>
            <p:cNvGraphicFramePr/>
            <p:nvPr/>
          </p:nvGraphicFramePr>
          <p:xfrm>
            <a:off x="4942115" y="3933148"/>
            <a:ext cx="685800" cy="60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p:cNvSpPr>
              <a:spLocks noChangeArrowheads="1"/>
            </p:cNvSpPr>
            <p:nvPr/>
          </p:nvSpPr>
          <p:spPr bwMode="auto">
            <a:xfrm>
              <a:off x="1251857" y="3084062"/>
              <a:ext cx="6629400" cy="304800"/>
            </a:xfrm>
            <a:prstGeom prst="roundRect">
              <a:avLst>
                <a:gd name="adj" fmla="val 16667"/>
              </a:avLst>
            </a:prstGeom>
            <a:ln w="19050">
              <a:solidFill>
                <a:schemeClr val="tx2">
                  <a:lumMod val="60000"/>
                  <a:lumOff val="40000"/>
                </a:schemeClr>
              </a:solidFill>
              <a:headEnd/>
              <a:tailEn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prst="coolSlant"/>
            </a:sp3d>
          </p:spPr>
          <p:style>
            <a:lnRef idx="1">
              <a:schemeClr val="accent1"/>
            </a:lnRef>
            <a:fillRef idx="2">
              <a:schemeClr val="accent1"/>
            </a:fillRef>
            <a:effectRef idx="1">
              <a:schemeClr val="accent1"/>
            </a:effectRef>
            <a:fontRef idx="minor">
              <a:schemeClr val="dk1"/>
            </a:fontRef>
          </p:style>
          <p:txBody>
            <a:bodyPr vert="horz" wrap="square" lIns="91440" tIns="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err="1" smtClean="0">
                  <a:ln>
                    <a:noFill/>
                  </a:ln>
                  <a:solidFill>
                    <a:schemeClr val="tx1"/>
                  </a:solidFill>
                  <a:effectLst/>
                  <a:latin typeface="Calibri" pitchFamily="34" charset="0"/>
                  <a:cs typeface="Arial" pitchFamily="34" charset="0"/>
                </a:rPr>
                <a:t>TwisterMPIReduce</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sp>
          <p:nvSpPr>
            <p:cNvPr id="6" name="AutoShape 3"/>
            <p:cNvSpPr>
              <a:spLocks noChangeArrowheads="1"/>
            </p:cNvSpPr>
            <p:nvPr/>
          </p:nvSpPr>
          <p:spPr bwMode="auto">
            <a:xfrm>
              <a:off x="1251857" y="2245862"/>
              <a:ext cx="1589089" cy="762000"/>
            </a:xfrm>
            <a:prstGeom prst="roundRect">
              <a:avLst>
                <a:gd name="adj" fmla="val 16667"/>
              </a:avLst>
            </a:prstGeom>
            <a:ln>
              <a:headEnd/>
              <a:tailEnd/>
            </a:ln>
            <a:scene3d>
              <a:camera prst="orthographicFront"/>
              <a:lightRig rig="threePt" dir="t"/>
            </a:scene3d>
            <a:sp3d>
              <a:bevelT w="95250" h="44450" prst="coolSlant"/>
            </a:sp3d>
          </p:spPr>
          <p:style>
            <a:lnRef idx="1">
              <a:schemeClr val="accent2"/>
            </a:lnRef>
            <a:fillRef idx="2">
              <a:schemeClr val="accent2"/>
            </a:fillRef>
            <a:effectRef idx="1">
              <a:schemeClr val="accent2"/>
            </a:effectRef>
            <a:fontRef idx="minor">
              <a:schemeClr val="dk1"/>
            </a:fontRef>
          </p:style>
          <p:txBody>
            <a:bodyPr vert="horz" wrap="square" lIns="0" tIns="45720" rIns="0" bIns="45720" numCol="1" anchor="ctr"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err="1" smtClean="0">
                  <a:ln>
                    <a:noFill/>
                  </a:ln>
                  <a:solidFill>
                    <a:schemeClr val="tx1"/>
                  </a:solidFill>
                  <a:effectLst/>
                  <a:latin typeface="Calibri" pitchFamily="34" charset="0"/>
                  <a:cs typeface="Arial" pitchFamily="34" charset="0"/>
                </a:rPr>
                <a:t>PairwiseClustering</a:t>
              </a:r>
              <a:r>
                <a:rPr kumimoji="0" lang="en-US" sz="1600" b="1" i="0" u="none" strike="noStrike" cap="none" normalizeH="0" baseline="0" dirty="0" smtClean="0">
                  <a:ln>
                    <a:noFill/>
                  </a:ln>
                  <a:solidFill>
                    <a:schemeClr val="tx1"/>
                  </a:solidFill>
                  <a:effectLst/>
                  <a:latin typeface="Calibri" pitchFamily="34" charset="0"/>
                  <a:cs typeface="Arial" pitchFamily="34" charset="0"/>
                </a:rPr>
                <a:t> </a:t>
              </a:r>
              <a:br>
                <a:rPr kumimoji="0" lang="en-US" sz="1600" b="1" i="0" u="none" strike="noStrike" cap="none" normalizeH="0" baseline="0" dirty="0" smtClean="0">
                  <a:ln>
                    <a:noFill/>
                  </a:ln>
                  <a:solidFill>
                    <a:schemeClr val="tx1"/>
                  </a:solidFill>
                  <a:effectLst/>
                  <a:latin typeface="Calibri" pitchFamily="34" charset="0"/>
                  <a:cs typeface="Arial" pitchFamily="34" charset="0"/>
                </a:rPr>
              </a:br>
              <a:r>
                <a:rPr kumimoji="0" lang="en-US" sz="1600" b="1" i="0" u="none" strike="noStrike" cap="none" normalizeH="0" baseline="0" dirty="0" smtClean="0">
                  <a:ln>
                    <a:noFill/>
                  </a:ln>
                  <a:solidFill>
                    <a:schemeClr val="tx1"/>
                  </a:solidFill>
                  <a:effectLst/>
                  <a:latin typeface="Calibri" pitchFamily="34" charset="0"/>
                  <a:cs typeface="Arial" pitchFamily="34" charset="0"/>
                </a:rPr>
                <a:t>MPI</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AutoShape 3"/>
            <p:cNvSpPr>
              <a:spLocks noChangeArrowheads="1"/>
            </p:cNvSpPr>
            <p:nvPr/>
          </p:nvSpPr>
          <p:spPr bwMode="auto">
            <a:xfrm>
              <a:off x="2928257" y="2245862"/>
              <a:ext cx="1600200" cy="762000"/>
            </a:xfrm>
            <a:prstGeom prst="roundRect">
              <a:avLst>
                <a:gd name="adj" fmla="val 16667"/>
              </a:avLst>
            </a:prstGeom>
            <a:ln>
              <a:headEnd/>
              <a:tailEnd/>
            </a:ln>
            <a:scene3d>
              <a:camera prst="orthographicFront"/>
              <a:lightRig rig="threePt" dir="t"/>
            </a:scene3d>
            <a:sp3d>
              <a:bevelT w="95250" h="44450" prst="coolSlant"/>
            </a:sp3d>
          </p:spPr>
          <p:style>
            <a:lnRef idx="1">
              <a:schemeClr val="accent3"/>
            </a:lnRef>
            <a:fillRef idx="2">
              <a:schemeClr val="accent3"/>
            </a:fillRef>
            <a:effectRef idx="1">
              <a:schemeClr val="accent3"/>
            </a:effectRef>
            <a:fontRef idx="minor">
              <a:schemeClr val="dk1"/>
            </a:fontRef>
          </p:style>
          <p:txBody>
            <a:bodyPr vert="horz" wrap="square" lIns="91440" tIns="45720" rIns="0" bIns="45720" numCol="1" anchor="ctr"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fontAlgn="base">
                <a:spcBef>
                  <a:spcPct val="0"/>
                </a:spcBef>
                <a:spcAft>
                  <a:spcPts val="1000"/>
                </a:spcAft>
              </a:pPr>
              <a:r>
                <a:rPr kumimoji="0" lang="en-US" sz="1600" b="1" i="0" u="none" strike="noStrike" cap="none" normalizeH="0" baseline="0" dirty="0" smtClean="0">
                  <a:ln>
                    <a:noFill/>
                  </a:ln>
                  <a:solidFill>
                    <a:schemeClr val="tx1"/>
                  </a:solidFill>
                  <a:effectLst/>
                  <a:latin typeface="Calibri" pitchFamily="34" charset="0"/>
                  <a:cs typeface="Arial" pitchFamily="34" charset="0"/>
                </a:rPr>
                <a:t>Multi Dimensional Scaling MPI</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8" name="AutoShape 3"/>
            <p:cNvSpPr>
              <a:spLocks noChangeArrowheads="1"/>
            </p:cNvSpPr>
            <p:nvPr/>
          </p:nvSpPr>
          <p:spPr bwMode="auto">
            <a:xfrm>
              <a:off x="4604657" y="2245862"/>
              <a:ext cx="1600200" cy="762000"/>
            </a:xfrm>
            <a:prstGeom prst="roundRect">
              <a:avLst>
                <a:gd name="adj" fmla="val 16667"/>
              </a:avLst>
            </a:prstGeom>
            <a:ln>
              <a:headEnd/>
              <a:tailEnd/>
            </a:ln>
            <a:scene3d>
              <a:camera prst="orthographicFront"/>
              <a:lightRig rig="threePt" dir="t"/>
            </a:scene3d>
            <a:sp3d>
              <a:bevelT w="95250" h="44450" prst="coolSlant"/>
            </a:sp3d>
          </p:spPr>
          <p:style>
            <a:lnRef idx="1">
              <a:schemeClr val="accent4"/>
            </a:lnRef>
            <a:fillRef idx="2">
              <a:schemeClr val="accent4"/>
            </a:fillRef>
            <a:effectRef idx="1">
              <a:schemeClr val="accent4"/>
            </a:effectRef>
            <a:fontRef idx="minor">
              <a:schemeClr val="dk1"/>
            </a:fontRef>
          </p:style>
          <p:txBody>
            <a:bodyPr vert="horz" wrap="square" lIns="91440" tIns="45720" rIns="0" bIns="45720" numCol="1" anchor="ctr"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fontAlgn="base">
                <a:spcBef>
                  <a:spcPct val="0"/>
                </a:spcBef>
                <a:spcAft>
                  <a:spcPts val="1000"/>
                </a:spcAft>
              </a:pPr>
              <a:r>
                <a:rPr kumimoji="0" lang="en-US" sz="1600" b="1" i="0" u="none" strike="noStrike" cap="none" normalizeH="0" baseline="0" dirty="0" smtClean="0">
                  <a:ln>
                    <a:noFill/>
                  </a:ln>
                  <a:solidFill>
                    <a:schemeClr val="tx1"/>
                  </a:solidFill>
                  <a:effectLst/>
                  <a:latin typeface="Calibri" pitchFamily="34" charset="0"/>
                  <a:cs typeface="Arial" pitchFamily="34" charset="0"/>
                </a:rPr>
                <a:t>Generative</a:t>
              </a:r>
              <a:r>
                <a:rPr kumimoji="0" lang="en-US" sz="1600" b="1" i="0" u="none" strike="noStrike" cap="none" normalizeH="0" dirty="0" smtClean="0">
                  <a:ln>
                    <a:noFill/>
                  </a:ln>
                  <a:solidFill>
                    <a:schemeClr val="tx1"/>
                  </a:solidFill>
                  <a:effectLst/>
                  <a:latin typeface="Calibri" pitchFamily="34" charset="0"/>
                  <a:cs typeface="Arial" pitchFamily="34" charset="0"/>
                </a:rPr>
                <a:t> Topographic Mappin</a:t>
              </a:r>
              <a:r>
                <a:rPr lang="en-US" sz="1600" b="1" dirty="0" smtClean="0">
                  <a:latin typeface="Calibri" pitchFamily="34" charset="0"/>
                  <a:cs typeface="Arial" pitchFamily="34" charset="0"/>
                </a:rPr>
                <a:t>g MPI</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9" name="AutoShape 3"/>
            <p:cNvSpPr>
              <a:spLocks noChangeArrowheads="1"/>
            </p:cNvSpPr>
            <p:nvPr/>
          </p:nvSpPr>
          <p:spPr bwMode="auto">
            <a:xfrm>
              <a:off x="6281057" y="2245862"/>
              <a:ext cx="1600200" cy="762000"/>
            </a:xfrm>
            <a:prstGeom prst="roundRect">
              <a:avLst>
                <a:gd name="adj" fmla="val 16667"/>
              </a:avLst>
            </a:prstGeom>
            <a:ln>
              <a:headEnd/>
              <a:tailEnd/>
            </a:ln>
            <a:scene3d>
              <a:camera prst="orthographicFront"/>
              <a:lightRig rig="threePt" dir="t"/>
            </a:scene3d>
            <a:sp3d>
              <a:bevelT w="95250" h="44450" prst="coolSlant"/>
            </a:sp3d>
          </p:spPr>
          <p:style>
            <a:lnRef idx="1">
              <a:schemeClr val="dk1"/>
            </a:lnRef>
            <a:fillRef idx="2">
              <a:schemeClr val="dk1"/>
            </a:fillRef>
            <a:effectRef idx="1">
              <a:schemeClr val="dk1"/>
            </a:effectRef>
            <a:fontRef idx="minor">
              <a:schemeClr val="dk1"/>
            </a:fontRef>
          </p:style>
          <p:txBody>
            <a:bodyPr vert="horz" wrap="square" lIns="91440" tIns="45720" rIns="0" bIns="45720" numCol="1" anchor="ctr" anchorCtr="0" compatLnSpc="1">
              <a:prstTxWarp prst="textNoShape">
                <a:avLst/>
              </a:prstTxWarp>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fontAlgn="base">
                <a:spcBef>
                  <a:spcPct val="0"/>
                </a:spcBef>
                <a:spcAft>
                  <a:spcPts val="1000"/>
                </a:spcAft>
              </a:pPr>
              <a:r>
                <a:rPr kumimoji="0" lang="en-US" sz="1600" b="1" i="0" u="none" strike="noStrike" cap="none" normalizeH="0" baseline="0" dirty="0" smtClean="0">
                  <a:ln>
                    <a:noFill/>
                  </a:ln>
                  <a:solidFill>
                    <a:schemeClr val="tx1"/>
                  </a:solidFill>
                  <a:effectLst/>
                  <a:latin typeface="Calibri" pitchFamily="34" charset="0"/>
                  <a:cs typeface="Arial" pitchFamily="34" charset="0"/>
                </a:rPr>
                <a:t>Other …</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0" name="AutoShape 2"/>
            <p:cNvSpPr>
              <a:spLocks noChangeArrowheads="1"/>
            </p:cNvSpPr>
            <p:nvPr/>
          </p:nvSpPr>
          <p:spPr bwMode="auto">
            <a:xfrm>
              <a:off x="1251857" y="3465062"/>
              <a:ext cx="3276600" cy="381000"/>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Azure Twister (C# C++)</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11" name="AutoShape 2"/>
            <p:cNvSpPr>
              <a:spLocks noChangeArrowheads="1"/>
            </p:cNvSpPr>
            <p:nvPr/>
          </p:nvSpPr>
          <p:spPr bwMode="auto">
            <a:xfrm>
              <a:off x="4604657" y="3465062"/>
              <a:ext cx="3276600" cy="381000"/>
            </a:xfrm>
            <a:prstGeom prst="roundRect">
              <a:avLst>
                <a:gd name="adj" fmla="val 16667"/>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 Java Twister</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12" name="AutoShape 2"/>
            <p:cNvSpPr>
              <a:spLocks noChangeArrowheads="1"/>
            </p:cNvSpPr>
            <p:nvPr/>
          </p:nvSpPr>
          <p:spPr bwMode="auto">
            <a:xfrm>
              <a:off x="1251857" y="3922262"/>
              <a:ext cx="3276600" cy="685800"/>
            </a:xfrm>
            <a:prstGeom prst="roundRect">
              <a:avLst>
                <a:gd name="adj" fmla="val 16667"/>
              </a:avLst>
            </a:prstGeom>
            <a:ln>
              <a:headEnd/>
              <a:tailEnd/>
            </a:ln>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Microsoft </a:t>
              </a:r>
              <a:r>
                <a:rPr kumimoji="0" lang="en-US" sz="2000" b="1" i="0" u="none" strike="noStrike" cap="none" normalizeH="0" dirty="0" smtClean="0">
                  <a:ln>
                    <a:noFill/>
                  </a:ln>
                  <a:solidFill>
                    <a:schemeClr val="tx1"/>
                  </a:solidFill>
                  <a:effectLst/>
                  <a:latin typeface="Calibri" pitchFamily="34" charset="0"/>
                  <a:cs typeface="Arial" pitchFamily="34" charset="0"/>
                </a:rPr>
                <a:t>Azure</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13" name="AutoShape 2"/>
            <p:cNvSpPr>
              <a:spLocks noChangeArrowheads="1"/>
            </p:cNvSpPr>
            <p:nvPr/>
          </p:nvSpPr>
          <p:spPr bwMode="auto">
            <a:xfrm>
              <a:off x="5671457" y="3922262"/>
              <a:ext cx="1143000" cy="685800"/>
            </a:xfrm>
            <a:prstGeom prst="roundRect">
              <a:avLst>
                <a:gd name="adj" fmla="val 16667"/>
              </a:avLst>
            </a:prstGeom>
            <a:ln>
              <a:headEnd/>
              <a:tailEnd/>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14" name="AutoShape 2"/>
            <p:cNvSpPr>
              <a:spLocks noChangeArrowheads="1"/>
            </p:cNvSpPr>
            <p:nvPr/>
          </p:nvSpPr>
          <p:spPr bwMode="auto">
            <a:xfrm>
              <a:off x="6890657" y="3922262"/>
              <a:ext cx="990600" cy="685800"/>
            </a:xfrm>
            <a:prstGeom prst="roundRect">
              <a:avLst>
                <a:gd name="adj" fmla="val 16667"/>
              </a:avLst>
            </a:prstGeom>
            <a:ln>
              <a:headEnd/>
              <a:tailEnd/>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vert="horz" wrap="square" lIns="45720" tIns="45720" rIns="45720" bIns="45720" numCol="1"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5" name="Diagram 14"/>
            <p:cNvGraphicFramePr/>
            <p:nvPr/>
          </p:nvGraphicFramePr>
          <p:xfrm>
            <a:off x="3766457" y="3922262"/>
            <a:ext cx="685800" cy="609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Rectangle 15"/>
            <p:cNvSpPr/>
            <p:nvPr/>
          </p:nvSpPr>
          <p:spPr>
            <a:xfrm>
              <a:off x="4528457" y="3961731"/>
              <a:ext cx="1051443" cy="310620"/>
            </a:xfrm>
            <a:prstGeom prst="rect">
              <a:avLst/>
            </a:prstGeom>
            <a:effectLst>
              <a:outerShdw blurRad="50800" dist="38100" dir="2700000" algn="tl"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spcBef>
                  <a:spcPct val="0"/>
                </a:spcBef>
                <a:spcAft>
                  <a:spcPts val="1000"/>
                </a:spcAft>
              </a:pPr>
              <a:r>
                <a:rPr kumimoji="0" lang="en-US" sz="2000" b="1" i="0" u="none" strike="noStrike" cap="none" normalizeH="0" baseline="0" dirty="0" err="1" smtClean="0">
                  <a:ln>
                    <a:noFill/>
                  </a:ln>
                  <a:solidFill>
                    <a:schemeClr val="tx1"/>
                  </a:solidFill>
                  <a:effectLst/>
                  <a:latin typeface="Calibri" pitchFamily="34" charset="0"/>
                  <a:cs typeface="Arial" pitchFamily="34" charset="0"/>
                </a:rPr>
                <a:t>FutureGrid</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7" name="Diagram 16"/>
            <p:cNvGraphicFramePr/>
            <p:nvPr/>
          </p:nvGraphicFramePr>
          <p:xfrm>
            <a:off x="6161313" y="3944034"/>
            <a:ext cx="685800" cy="609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8" name="Rectangle 17"/>
            <p:cNvSpPr/>
            <p:nvPr/>
          </p:nvSpPr>
          <p:spPr>
            <a:xfrm>
              <a:off x="5638799" y="3965806"/>
              <a:ext cx="990600" cy="549558"/>
            </a:xfrm>
            <a:prstGeom prst="rect">
              <a:avLst/>
            </a:prstGeom>
            <a:effectLst>
              <a:outerShdw blurRad="50800" dist="38100" dir="2700000" algn="tl"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spcBef>
                  <a:spcPct val="0"/>
                </a:spcBef>
                <a:spcAft>
                  <a:spcPts val="1000"/>
                </a:spcAft>
              </a:pPr>
              <a:r>
                <a:rPr kumimoji="0" lang="en-US" sz="2000" b="1" i="0" u="none" strike="noStrike" cap="none" normalizeH="0" baseline="0" dirty="0" smtClean="0">
                  <a:ln>
                    <a:noFill/>
                  </a:ln>
                  <a:solidFill>
                    <a:schemeClr val="tx1"/>
                  </a:solidFill>
                  <a:effectLst/>
                  <a:latin typeface="Calibri" pitchFamily="34" charset="0"/>
                  <a:cs typeface="Arial" pitchFamily="34" charset="0"/>
                </a:rPr>
                <a:t>Local </a:t>
              </a:r>
              <a:r>
                <a:rPr kumimoji="0" lang="en-US" sz="2000" b="1" i="0" u="none" strike="noStrike" cap="none" normalizeH="0" dirty="0" smtClean="0">
                  <a:ln>
                    <a:noFill/>
                  </a:ln>
                  <a:solidFill>
                    <a:schemeClr val="tx1"/>
                  </a:solidFill>
                  <a:effectLst/>
                  <a:latin typeface="Calibri" pitchFamily="34" charset="0"/>
                  <a:cs typeface="Arial" pitchFamily="34" charset="0"/>
                </a:rPr>
                <a:t>Cluster</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9" name="Diagram 18"/>
            <p:cNvGraphicFramePr/>
            <p:nvPr/>
          </p:nvGraphicFramePr>
          <p:xfrm>
            <a:off x="7206343" y="3965804"/>
            <a:ext cx="685800" cy="6096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0" name="Rectangle 19"/>
            <p:cNvSpPr/>
            <p:nvPr/>
          </p:nvSpPr>
          <p:spPr>
            <a:xfrm>
              <a:off x="6847518" y="3961731"/>
              <a:ext cx="979309" cy="549558"/>
            </a:xfrm>
            <a:prstGeom prst="rect">
              <a:avLst/>
            </a:prstGeom>
            <a:effectLst>
              <a:outerShdw blurRad="50800" dist="38100" dir="2700000" algn="tl" rotWithShape="0">
                <a:prstClr val="black">
                  <a:alpha val="40000"/>
                </a:prstClr>
              </a:out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spcBef>
                  <a:spcPct val="0"/>
                </a:spcBef>
                <a:spcAft>
                  <a:spcPts val="1000"/>
                </a:spcAft>
              </a:pPr>
              <a:r>
                <a:rPr kumimoji="0" lang="en-US" sz="2000" b="1" i="0" u="none" strike="noStrike" cap="none" normalizeH="0" baseline="0" dirty="0" smtClean="0">
                  <a:ln>
                    <a:noFill/>
                  </a:ln>
                  <a:solidFill>
                    <a:schemeClr val="tx1"/>
                  </a:solidFill>
                  <a:effectLst/>
                  <a:latin typeface="Calibri" pitchFamily="34" charset="0"/>
                  <a:cs typeface="Arial" pitchFamily="34" charset="0"/>
                </a:rPr>
                <a:t>Amazon EC2</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457200" y="381000"/>
          <a:ext cx="8416636" cy="611678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ular Callout 7"/>
          <p:cNvSpPr/>
          <p:nvPr/>
        </p:nvSpPr>
        <p:spPr>
          <a:xfrm>
            <a:off x="2057400" y="3810000"/>
            <a:ext cx="1676400" cy="847725"/>
          </a:xfrm>
          <a:prstGeom prst="wedgeRectCallout">
            <a:avLst>
              <a:gd name="adj1" fmla="val 2354"/>
              <a:gd name="adj2" fmla="val 9465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schemeClr val="tx1"/>
                </a:solidFill>
              </a:rPr>
              <a:t>343 iterations </a:t>
            </a:r>
          </a:p>
          <a:p>
            <a:pPr algn="ctr"/>
            <a:r>
              <a:rPr lang="en-US" sz="1800" b="1" dirty="0">
                <a:solidFill>
                  <a:schemeClr val="tx1"/>
                </a:solidFill>
              </a:rPr>
              <a:t>(768 CPU cores)</a:t>
            </a:r>
          </a:p>
        </p:txBody>
      </p:sp>
      <p:sp>
        <p:nvSpPr>
          <p:cNvPr id="9" name="Rectangular Callout 8"/>
          <p:cNvSpPr/>
          <p:nvPr/>
        </p:nvSpPr>
        <p:spPr>
          <a:xfrm>
            <a:off x="4038600" y="3200400"/>
            <a:ext cx="1666875" cy="723900"/>
          </a:xfrm>
          <a:prstGeom prst="wedgeRectCallout">
            <a:avLst>
              <a:gd name="adj1" fmla="val 5650"/>
              <a:gd name="adj2" fmla="val 96831"/>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schemeClr val="tx1"/>
                </a:solidFill>
              </a:rPr>
              <a:t>968 iterations</a:t>
            </a:r>
          </a:p>
          <a:p>
            <a:pPr algn="ctr"/>
            <a:r>
              <a:rPr lang="en-US" sz="1800" b="1" dirty="0">
                <a:solidFill>
                  <a:schemeClr val="tx1"/>
                </a:solidFill>
              </a:rPr>
              <a:t>(384  </a:t>
            </a:r>
            <a:r>
              <a:rPr lang="en-US" sz="1800" b="1" dirty="0" err="1">
                <a:solidFill>
                  <a:schemeClr val="tx1"/>
                </a:solidFill>
              </a:rPr>
              <a:t>CPUcores</a:t>
            </a:r>
            <a:r>
              <a:rPr lang="en-US" sz="1600" b="1" dirty="0">
                <a:solidFill>
                  <a:schemeClr val="tx1"/>
                </a:solidFill>
              </a:rPr>
              <a:t>) </a:t>
            </a:r>
          </a:p>
        </p:txBody>
      </p:sp>
      <p:sp>
        <p:nvSpPr>
          <p:cNvPr id="10" name="Rectangular Callout 9"/>
          <p:cNvSpPr/>
          <p:nvPr/>
        </p:nvSpPr>
        <p:spPr>
          <a:xfrm>
            <a:off x="4724400" y="1600200"/>
            <a:ext cx="1619251" cy="838200"/>
          </a:xfrm>
          <a:prstGeom prst="wedgeRectCallout">
            <a:avLst>
              <a:gd name="adj1" fmla="val 47408"/>
              <a:gd name="adj2" fmla="val 85962"/>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schemeClr val="tx1"/>
                </a:solidFill>
              </a:rPr>
              <a:t>2916 iterations</a:t>
            </a:r>
          </a:p>
          <a:p>
            <a:pPr algn="ctr"/>
            <a:r>
              <a:rPr lang="en-US" sz="1800" b="1" dirty="0">
                <a:solidFill>
                  <a:schemeClr val="tx1"/>
                </a:solidFill>
              </a:rPr>
              <a:t>(384 </a:t>
            </a:r>
            <a:r>
              <a:rPr lang="en-US" sz="1800" b="1" dirty="0" err="1">
                <a:solidFill>
                  <a:schemeClr val="tx1"/>
                </a:solidFill>
              </a:rPr>
              <a:t>CPUcores</a:t>
            </a:r>
            <a:r>
              <a:rPr lang="en-US" sz="1800" b="1" dirty="0">
                <a:solidFill>
                  <a:schemeClr val="tx1"/>
                </a:solidFill>
              </a:rPr>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Sequence Assembly in the Clouds</a:t>
            </a:r>
            <a:endParaRPr lang="en-US" dirty="0"/>
          </a:p>
        </p:txBody>
      </p:sp>
      <p:sp>
        <p:nvSpPr>
          <p:cNvPr id="5" name="Content Placeholder 4"/>
          <p:cNvSpPr>
            <a:spLocks noGrp="1"/>
          </p:cNvSpPr>
          <p:nvPr>
            <p:ph sz="half" idx="1"/>
          </p:nvPr>
        </p:nvSpPr>
        <p:spPr>
          <a:xfrm>
            <a:off x="457200" y="5334000"/>
            <a:ext cx="4038600" cy="1401763"/>
          </a:xfrm>
        </p:spPr>
        <p:txBody>
          <a:bodyPr>
            <a:normAutofit fontScale="92500"/>
          </a:bodyPr>
          <a:lstStyle/>
          <a:p>
            <a:pPr>
              <a:buNone/>
            </a:pPr>
            <a:r>
              <a:rPr lang="en-US" b="1" dirty="0" smtClean="0"/>
              <a:t>Cap3</a:t>
            </a:r>
            <a:r>
              <a:rPr lang="en-US" dirty="0" smtClean="0"/>
              <a:t> parallel efficiency</a:t>
            </a:r>
          </a:p>
        </p:txBody>
      </p:sp>
      <p:sp>
        <p:nvSpPr>
          <p:cNvPr id="6" name="Content Placeholder 5"/>
          <p:cNvSpPr>
            <a:spLocks noGrp="1"/>
          </p:cNvSpPr>
          <p:nvPr>
            <p:ph sz="half" idx="2"/>
          </p:nvPr>
        </p:nvSpPr>
        <p:spPr>
          <a:xfrm>
            <a:off x="4648200" y="5303837"/>
            <a:ext cx="4038600" cy="1325563"/>
          </a:xfrm>
        </p:spPr>
        <p:txBody>
          <a:bodyPr>
            <a:normAutofit fontScale="92500"/>
          </a:bodyPr>
          <a:lstStyle/>
          <a:p>
            <a:pPr>
              <a:buNone/>
            </a:pPr>
            <a:r>
              <a:rPr lang="en-US" b="1" dirty="0"/>
              <a:t>Cap3</a:t>
            </a:r>
            <a:r>
              <a:rPr lang="en-US" dirty="0"/>
              <a:t> </a:t>
            </a:r>
            <a:r>
              <a:rPr lang="en-US" dirty="0" smtClean="0"/>
              <a:t>– Per core per file (458 reads in each file) time to process sequences</a:t>
            </a:r>
          </a:p>
          <a:p>
            <a:pPr>
              <a:buNone/>
            </a:pPr>
            <a:endParaRPr lang="en-US" dirty="0"/>
          </a:p>
        </p:txBody>
      </p:sp>
      <p:pic>
        <p:nvPicPr>
          <p:cNvPr id="8" name="Picture 7" descr="cap3_tempest_eff.png"/>
          <p:cNvPicPr/>
          <p:nvPr/>
        </p:nvPicPr>
        <p:blipFill>
          <a:blip r:embed="rId3" cstate="print"/>
          <a:stretch>
            <a:fillRect/>
          </a:stretch>
        </p:blipFill>
        <p:spPr>
          <a:xfrm>
            <a:off x="152400" y="1600200"/>
            <a:ext cx="4419600" cy="3657600"/>
          </a:xfrm>
          <a:prstGeom prst="rect">
            <a:avLst/>
          </a:prstGeom>
        </p:spPr>
      </p:pic>
      <p:pic>
        <p:nvPicPr>
          <p:cNvPr id="11" name="Picture 10" descr="fig4.png"/>
          <p:cNvPicPr/>
          <p:nvPr/>
        </p:nvPicPr>
        <p:blipFill>
          <a:blip r:embed="rId4" cstate="print"/>
          <a:stretch>
            <a:fillRect/>
          </a:stretch>
        </p:blipFill>
        <p:spPr>
          <a:xfrm>
            <a:off x="4572000" y="1371600"/>
            <a:ext cx="4724400" cy="38862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2400"/>
            <a:ext cx="8458200" cy="990600"/>
          </a:xfrm>
          <a:prstGeom prst="rect">
            <a:avLst/>
          </a:prstGeom>
        </p:spPr>
        <p:txBody>
          <a:bodyPr vert="horz" lIns="91435" tIns="45718" rIns="91435" bIns="45718" rtlCol="0" anchor="ctr">
            <a:normAutofit fontScale="97500"/>
          </a:bodyPr>
          <a:lstStyle/>
          <a:p>
            <a:pPr algn="ctr" defTabSz="914354">
              <a:spcBef>
                <a:spcPct val="0"/>
              </a:spcBef>
              <a:defRPr/>
            </a:pPr>
            <a:r>
              <a:rPr lang="en-US" sz="3200" b="1" dirty="0" smtClean="0">
                <a:solidFill>
                  <a:prstClr val="black"/>
                </a:solidFill>
              </a:rPr>
              <a:t>Applications using Dryad &amp; </a:t>
            </a:r>
            <a:r>
              <a:rPr lang="en-US" sz="3200" b="1" dirty="0" err="1" smtClean="0">
                <a:solidFill>
                  <a:prstClr val="black"/>
                </a:solidFill>
              </a:rPr>
              <a:t>DryadLINQ</a:t>
            </a:r>
            <a:endParaRPr lang="en-US" sz="3200" b="1" dirty="0">
              <a:solidFill>
                <a:prstClr val="black"/>
              </a:solidFill>
            </a:endParaRPr>
          </a:p>
        </p:txBody>
      </p:sp>
      <p:sp>
        <p:nvSpPr>
          <p:cNvPr id="36" name="Content Placeholder 2"/>
          <p:cNvSpPr>
            <a:spLocks noGrp="1"/>
          </p:cNvSpPr>
          <p:nvPr>
            <p:ph idx="1"/>
          </p:nvPr>
        </p:nvSpPr>
        <p:spPr>
          <a:xfrm>
            <a:off x="609600" y="5029200"/>
            <a:ext cx="7772400" cy="990600"/>
          </a:xfrm>
        </p:spPr>
        <p:txBody>
          <a:bodyPr>
            <a:normAutofit/>
          </a:bodyPr>
          <a:lstStyle/>
          <a:p>
            <a:pPr marL="228600" indent="-228600"/>
            <a:r>
              <a:rPr lang="en-US" sz="1600" dirty="0" smtClean="0"/>
              <a:t>Perform using DryadLINQ and Apache Hadoop implementations</a:t>
            </a:r>
          </a:p>
          <a:p>
            <a:pPr marL="228600" indent="-228600"/>
            <a:r>
              <a:rPr lang="en-US" sz="1600" dirty="0" smtClean="0"/>
              <a:t>Single “Select” operation in DryadLINQ</a:t>
            </a:r>
          </a:p>
          <a:p>
            <a:pPr marL="228600" indent="-228600"/>
            <a:r>
              <a:rPr lang="en-US" sz="1600" dirty="0" smtClean="0"/>
              <a:t>“Map only” operation in Hadoop</a:t>
            </a:r>
          </a:p>
          <a:p>
            <a:pPr>
              <a:buClr>
                <a:srgbClr val="C00000"/>
              </a:buClr>
              <a:buNone/>
            </a:pPr>
            <a:endParaRPr lang="en-US" dirty="0" smtClean="0">
              <a:solidFill>
                <a:schemeClr val="tx2">
                  <a:lumMod val="50000"/>
                </a:schemeClr>
              </a:solidFill>
            </a:endParaRPr>
          </a:p>
          <a:p>
            <a:endParaRPr lang="en-US" dirty="0"/>
          </a:p>
        </p:txBody>
      </p:sp>
      <p:sp>
        <p:nvSpPr>
          <p:cNvPr id="37" name="TextBox 36"/>
          <p:cNvSpPr txBox="1"/>
          <p:nvPr/>
        </p:nvSpPr>
        <p:spPr>
          <a:xfrm>
            <a:off x="457200" y="1295400"/>
            <a:ext cx="4876800" cy="923330"/>
          </a:xfrm>
          <a:prstGeom prst="rect">
            <a:avLst/>
          </a:prstGeom>
          <a:noFill/>
        </p:spPr>
        <p:txBody>
          <a:bodyPr wrap="square" rtlCol="0">
            <a:spAutoFit/>
          </a:bodyPr>
          <a:lstStyle/>
          <a:p>
            <a:r>
              <a:rPr lang="en-US" b="1" dirty="0" smtClean="0">
                <a:solidFill>
                  <a:srgbClr val="B3110D"/>
                </a:solidFill>
              </a:rPr>
              <a:t>CAP3</a:t>
            </a:r>
            <a:r>
              <a:rPr lang="en-US" b="1" dirty="0" smtClean="0">
                <a:solidFill>
                  <a:srgbClr val="1F497D"/>
                </a:solidFill>
              </a:rPr>
              <a:t> - </a:t>
            </a:r>
            <a:r>
              <a:rPr lang="en-US" b="1" dirty="0" smtClean="0">
                <a:solidFill>
                  <a:srgbClr val="0033CC"/>
                </a:solidFill>
              </a:rPr>
              <a:t>Expressed Sequence Tag assembly  to re-construct full-length mRNA</a:t>
            </a:r>
          </a:p>
          <a:p>
            <a:endParaRPr lang="en-US" b="1" dirty="0">
              <a:solidFill>
                <a:prstClr val="white"/>
              </a:solidFill>
            </a:endParaRPr>
          </a:p>
        </p:txBody>
      </p:sp>
      <p:grpSp>
        <p:nvGrpSpPr>
          <p:cNvPr id="2" name="Group 37"/>
          <p:cNvGrpSpPr/>
          <p:nvPr/>
        </p:nvGrpSpPr>
        <p:grpSpPr>
          <a:xfrm>
            <a:off x="914400" y="2057401"/>
            <a:ext cx="2514600" cy="2666999"/>
            <a:chOff x="685800" y="1219200"/>
            <a:chExt cx="2667000" cy="2746177"/>
          </a:xfrm>
        </p:grpSpPr>
        <p:grpSp>
          <p:nvGrpSpPr>
            <p:cNvPr id="3" name="Group 32"/>
            <p:cNvGrpSpPr/>
            <p:nvPr/>
          </p:nvGrpSpPr>
          <p:grpSpPr>
            <a:xfrm>
              <a:off x="685800" y="1600200"/>
              <a:ext cx="685800" cy="2057400"/>
              <a:chOff x="457200" y="2133600"/>
              <a:chExt cx="685800" cy="2057400"/>
            </a:xfrm>
          </p:grpSpPr>
          <p:sp>
            <p:nvSpPr>
              <p:cNvPr id="60" name="Oval 7"/>
              <p:cNvSpPr/>
              <p:nvPr/>
            </p:nvSpPr>
            <p:spPr>
              <a:xfrm>
                <a:off x="457200" y="3048000"/>
                <a:ext cx="6096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black"/>
                  </a:solidFill>
                </a:endParaRPr>
              </a:p>
            </p:txBody>
          </p:sp>
          <p:pic>
            <p:nvPicPr>
              <p:cNvPr id="61" name="Picture 3" descr="C:\Users\jaliya\AppData\Local\Microsoft\Windows\Temporary Internet Files\Content.IE5\ZADX9HCR\MCj04325990000[1].png"/>
              <p:cNvPicPr>
                <a:picLocks noChangeAspect="1" noChangeArrowheads="1"/>
              </p:cNvPicPr>
              <p:nvPr/>
            </p:nvPicPr>
            <p:blipFill>
              <a:blip r:embed="rId3" cstate="print"/>
              <a:srcRect/>
              <a:stretch>
                <a:fillRect/>
              </a:stretch>
            </p:blipFill>
            <p:spPr bwMode="auto">
              <a:xfrm>
                <a:off x="457200" y="2133600"/>
                <a:ext cx="685800" cy="685800"/>
              </a:xfrm>
              <a:prstGeom prst="rect">
                <a:avLst/>
              </a:prstGeom>
              <a:noFill/>
            </p:spPr>
          </p:pic>
          <p:pic>
            <p:nvPicPr>
              <p:cNvPr id="62" name="Picture 4" descr="C:\Users\jaliya\AppData\Local\Microsoft\Windows\Temporary Internet Files\Content.IE5\FAU9V9F3\MCj04326050000[1].png"/>
              <p:cNvPicPr>
                <a:picLocks noChangeAspect="1" noChangeArrowheads="1"/>
              </p:cNvPicPr>
              <p:nvPr/>
            </p:nvPicPr>
            <p:blipFill>
              <a:blip r:embed="rId4" cstate="print"/>
              <a:srcRect/>
              <a:stretch>
                <a:fillRect/>
              </a:stretch>
            </p:blipFill>
            <p:spPr bwMode="auto">
              <a:xfrm>
                <a:off x="457200" y="3581400"/>
                <a:ext cx="609600" cy="609600"/>
              </a:xfrm>
              <a:prstGeom prst="rect">
                <a:avLst/>
              </a:prstGeom>
              <a:noFill/>
            </p:spPr>
          </p:pic>
          <p:cxnSp>
            <p:nvCxnSpPr>
              <p:cNvPr id="63" name="Straight Arrow Connector 62"/>
              <p:cNvCxnSpPr/>
              <p:nvPr/>
            </p:nvCxnSpPr>
            <p:spPr>
              <a:xfrm rot="5400000">
                <a:off x="648494" y="29329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648494" y="35425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grpSp>
          <p:nvGrpSpPr>
            <p:cNvPr id="5" name="Group 28"/>
            <p:cNvGrpSpPr/>
            <p:nvPr/>
          </p:nvGrpSpPr>
          <p:grpSpPr>
            <a:xfrm>
              <a:off x="1524000" y="1600200"/>
              <a:ext cx="685800" cy="2057400"/>
              <a:chOff x="1371600" y="2133600"/>
              <a:chExt cx="685800" cy="2057400"/>
            </a:xfrm>
          </p:grpSpPr>
          <p:sp>
            <p:nvSpPr>
              <p:cNvPr id="55" name="Oval 54"/>
              <p:cNvSpPr/>
              <p:nvPr/>
            </p:nvSpPr>
            <p:spPr>
              <a:xfrm>
                <a:off x="1371600" y="3048000"/>
                <a:ext cx="6096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black"/>
                  </a:solidFill>
                </a:endParaRPr>
              </a:p>
            </p:txBody>
          </p:sp>
          <p:pic>
            <p:nvPicPr>
              <p:cNvPr id="56" name="Picture 3" descr="C:\Users\jaliya\AppData\Local\Microsoft\Windows\Temporary Internet Files\Content.IE5\ZADX9HCR\MCj04325990000[1].png"/>
              <p:cNvPicPr>
                <a:picLocks noChangeAspect="1" noChangeArrowheads="1"/>
              </p:cNvPicPr>
              <p:nvPr/>
            </p:nvPicPr>
            <p:blipFill>
              <a:blip r:embed="rId3" cstate="print"/>
              <a:srcRect/>
              <a:stretch>
                <a:fillRect/>
              </a:stretch>
            </p:blipFill>
            <p:spPr bwMode="auto">
              <a:xfrm>
                <a:off x="1371600" y="2133600"/>
                <a:ext cx="685800" cy="685800"/>
              </a:xfrm>
              <a:prstGeom prst="rect">
                <a:avLst/>
              </a:prstGeom>
              <a:noFill/>
            </p:spPr>
          </p:pic>
          <p:pic>
            <p:nvPicPr>
              <p:cNvPr id="57" name="Picture 4" descr="C:\Users\jaliya\AppData\Local\Microsoft\Windows\Temporary Internet Files\Content.IE5\FAU9V9F3\MCj04326050000[1].png"/>
              <p:cNvPicPr>
                <a:picLocks noChangeAspect="1" noChangeArrowheads="1"/>
              </p:cNvPicPr>
              <p:nvPr/>
            </p:nvPicPr>
            <p:blipFill>
              <a:blip r:embed="rId4" cstate="print"/>
              <a:srcRect/>
              <a:stretch>
                <a:fillRect/>
              </a:stretch>
            </p:blipFill>
            <p:spPr bwMode="auto">
              <a:xfrm>
                <a:off x="1371600" y="3581400"/>
                <a:ext cx="609600" cy="609600"/>
              </a:xfrm>
              <a:prstGeom prst="rect">
                <a:avLst/>
              </a:prstGeom>
              <a:noFill/>
            </p:spPr>
          </p:pic>
          <p:cxnSp>
            <p:nvCxnSpPr>
              <p:cNvPr id="58" name="Straight Arrow Connector 57"/>
              <p:cNvCxnSpPr/>
              <p:nvPr/>
            </p:nvCxnSpPr>
            <p:spPr>
              <a:xfrm rot="5400000">
                <a:off x="1562894" y="29329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a:off x="1562894" y="35425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grpSp>
          <p:nvGrpSpPr>
            <p:cNvPr id="6" name="Group 31"/>
            <p:cNvGrpSpPr/>
            <p:nvPr/>
          </p:nvGrpSpPr>
          <p:grpSpPr>
            <a:xfrm>
              <a:off x="2286000" y="2667000"/>
              <a:ext cx="228600" cy="76200"/>
              <a:chOff x="1219200" y="3200400"/>
              <a:chExt cx="228600" cy="76200"/>
            </a:xfrm>
          </p:grpSpPr>
          <p:sp>
            <p:nvSpPr>
              <p:cNvPr id="53" name="Oval 52"/>
              <p:cNvSpPr/>
              <p:nvPr/>
            </p:nvSpPr>
            <p:spPr>
              <a:xfrm>
                <a:off x="1371600" y="3200400"/>
                <a:ext cx="76200" cy="76200"/>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54" name="Oval 53"/>
              <p:cNvSpPr/>
              <p:nvPr/>
            </p:nvSpPr>
            <p:spPr>
              <a:xfrm>
                <a:off x="1219200" y="3200400"/>
                <a:ext cx="76200" cy="76200"/>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grpSp>
        <p:sp>
          <p:nvSpPr>
            <p:cNvPr id="42" name="TextBox 41"/>
            <p:cNvSpPr txBox="1"/>
            <p:nvPr/>
          </p:nvSpPr>
          <p:spPr>
            <a:xfrm>
              <a:off x="1219200" y="1219200"/>
              <a:ext cx="1530804" cy="307777"/>
            </a:xfrm>
            <a:prstGeom prst="rect">
              <a:avLst/>
            </a:prstGeom>
            <a:noFill/>
          </p:spPr>
          <p:txBody>
            <a:bodyPr wrap="none" rtlCol="0">
              <a:spAutoFit/>
            </a:bodyPr>
            <a:lstStyle/>
            <a:p>
              <a:r>
                <a:rPr lang="en-US" sz="1400" b="1" dirty="0" smtClean="0">
                  <a:solidFill>
                    <a:prstClr val="black"/>
                  </a:solidFill>
                </a:rPr>
                <a:t>Input files (FASTA)</a:t>
              </a:r>
              <a:endParaRPr lang="en-US" sz="1400" b="1" dirty="0">
                <a:solidFill>
                  <a:prstClr val="black"/>
                </a:solidFill>
              </a:endParaRPr>
            </a:p>
          </p:txBody>
        </p:sp>
        <p:sp>
          <p:nvSpPr>
            <p:cNvPr id="43" name="TextBox 42"/>
            <p:cNvSpPr txBox="1"/>
            <p:nvPr/>
          </p:nvSpPr>
          <p:spPr>
            <a:xfrm>
              <a:off x="1371600" y="3657600"/>
              <a:ext cx="1067921" cy="307777"/>
            </a:xfrm>
            <a:prstGeom prst="rect">
              <a:avLst/>
            </a:prstGeom>
            <a:noFill/>
          </p:spPr>
          <p:txBody>
            <a:bodyPr wrap="none" rtlCol="0">
              <a:spAutoFit/>
            </a:bodyPr>
            <a:lstStyle/>
            <a:p>
              <a:r>
                <a:rPr lang="en-US" sz="1400" b="1" dirty="0" smtClean="0">
                  <a:solidFill>
                    <a:prstClr val="black"/>
                  </a:solidFill>
                </a:rPr>
                <a:t>Output files</a:t>
              </a:r>
              <a:endParaRPr lang="en-US" sz="1400" b="1" dirty="0">
                <a:solidFill>
                  <a:prstClr val="black"/>
                </a:solidFill>
              </a:endParaRPr>
            </a:p>
          </p:txBody>
        </p:sp>
        <p:sp>
          <p:nvSpPr>
            <p:cNvPr id="44" name="TextBox 43"/>
            <p:cNvSpPr txBox="1"/>
            <p:nvPr/>
          </p:nvSpPr>
          <p:spPr>
            <a:xfrm>
              <a:off x="685800" y="2514600"/>
              <a:ext cx="575799" cy="307777"/>
            </a:xfrm>
            <a:prstGeom prst="rect">
              <a:avLst/>
            </a:prstGeom>
            <a:noFill/>
          </p:spPr>
          <p:txBody>
            <a:bodyPr wrap="none" rtlCol="0">
              <a:spAutoFit/>
            </a:bodyPr>
            <a:lstStyle/>
            <a:p>
              <a:r>
                <a:rPr lang="en-US" sz="1400" b="1" dirty="0" smtClean="0">
                  <a:solidFill>
                    <a:prstClr val="black"/>
                  </a:solidFill>
                </a:rPr>
                <a:t>CAP3</a:t>
              </a:r>
              <a:endParaRPr lang="en-US" sz="1400" b="1" dirty="0">
                <a:solidFill>
                  <a:prstClr val="black"/>
                </a:solidFill>
              </a:endParaRPr>
            </a:p>
          </p:txBody>
        </p:sp>
        <p:sp>
          <p:nvSpPr>
            <p:cNvPr id="45" name="TextBox 44"/>
            <p:cNvSpPr txBox="1"/>
            <p:nvPr/>
          </p:nvSpPr>
          <p:spPr>
            <a:xfrm>
              <a:off x="1524000" y="2514600"/>
              <a:ext cx="575799" cy="307777"/>
            </a:xfrm>
            <a:prstGeom prst="rect">
              <a:avLst/>
            </a:prstGeom>
            <a:noFill/>
          </p:spPr>
          <p:txBody>
            <a:bodyPr wrap="none" rtlCol="0">
              <a:spAutoFit/>
            </a:bodyPr>
            <a:lstStyle/>
            <a:p>
              <a:r>
                <a:rPr lang="en-US" sz="1400" b="1" dirty="0" smtClean="0">
                  <a:solidFill>
                    <a:prstClr val="black"/>
                  </a:solidFill>
                </a:rPr>
                <a:t>CAP3</a:t>
              </a:r>
              <a:endParaRPr lang="en-US" sz="1400" b="1" dirty="0">
                <a:solidFill>
                  <a:prstClr val="black"/>
                </a:solidFill>
              </a:endParaRPr>
            </a:p>
          </p:txBody>
        </p:sp>
        <p:grpSp>
          <p:nvGrpSpPr>
            <p:cNvPr id="7" name="Group 28"/>
            <p:cNvGrpSpPr/>
            <p:nvPr/>
          </p:nvGrpSpPr>
          <p:grpSpPr>
            <a:xfrm>
              <a:off x="2667000" y="1600200"/>
              <a:ext cx="685800" cy="2057400"/>
              <a:chOff x="1371600" y="2133600"/>
              <a:chExt cx="685800" cy="2057400"/>
            </a:xfrm>
          </p:grpSpPr>
          <p:sp>
            <p:nvSpPr>
              <p:cNvPr id="48" name="Oval 47"/>
              <p:cNvSpPr/>
              <p:nvPr/>
            </p:nvSpPr>
            <p:spPr>
              <a:xfrm>
                <a:off x="1371600" y="3048000"/>
                <a:ext cx="6096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prstClr val="black"/>
                  </a:solidFill>
                </a:endParaRPr>
              </a:p>
            </p:txBody>
          </p:sp>
          <p:pic>
            <p:nvPicPr>
              <p:cNvPr id="49" name="Picture 3" descr="C:\Users\jaliya\AppData\Local\Microsoft\Windows\Temporary Internet Files\Content.IE5\ZADX9HCR\MCj04325990000[1].png"/>
              <p:cNvPicPr>
                <a:picLocks noChangeAspect="1" noChangeArrowheads="1"/>
              </p:cNvPicPr>
              <p:nvPr/>
            </p:nvPicPr>
            <p:blipFill>
              <a:blip r:embed="rId3" cstate="print"/>
              <a:srcRect/>
              <a:stretch>
                <a:fillRect/>
              </a:stretch>
            </p:blipFill>
            <p:spPr bwMode="auto">
              <a:xfrm>
                <a:off x="1371600" y="2133600"/>
                <a:ext cx="685800" cy="685800"/>
              </a:xfrm>
              <a:prstGeom prst="rect">
                <a:avLst/>
              </a:prstGeom>
              <a:noFill/>
            </p:spPr>
          </p:pic>
          <p:pic>
            <p:nvPicPr>
              <p:cNvPr id="50" name="Picture 4" descr="C:\Users\jaliya\AppData\Local\Microsoft\Windows\Temporary Internet Files\Content.IE5\FAU9V9F3\MCj04326050000[1].png"/>
              <p:cNvPicPr>
                <a:picLocks noChangeAspect="1" noChangeArrowheads="1"/>
              </p:cNvPicPr>
              <p:nvPr/>
            </p:nvPicPr>
            <p:blipFill>
              <a:blip r:embed="rId4" cstate="print"/>
              <a:srcRect/>
              <a:stretch>
                <a:fillRect/>
              </a:stretch>
            </p:blipFill>
            <p:spPr bwMode="auto">
              <a:xfrm>
                <a:off x="1371600" y="3581400"/>
                <a:ext cx="609600" cy="609600"/>
              </a:xfrm>
              <a:prstGeom prst="rect">
                <a:avLst/>
              </a:prstGeom>
              <a:noFill/>
            </p:spPr>
          </p:pic>
          <p:cxnSp>
            <p:nvCxnSpPr>
              <p:cNvPr id="51" name="Straight Arrow Connector 50"/>
              <p:cNvCxnSpPr/>
              <p:nvPr/>
            </p:nvCxnSpPr>
            <p:spPr>
              <a:xfrm rot="5400000">
                <a:off x="1562894" y="29329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1562894" y="3542506"/>
                <a:ext cx="228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2667000" y="2514600"/>
              <a:ext cx="575799" cy="307777"/>
            </a:xfrm>
            <a:prstGeom prst="rect">
              <a:avLst/>
            </a:prstGeom>
            <a:noFill/>
          </p:spPr>
          <p:txBody>
            <a:bodyPr wrap="none" rtlCol="0">
              <a:spAutoFit/>
            </a:bodyPr>
            <a:lstStyle/>
            <a:p>
              <a:r>
                <a:rPr lang="en-US" sz="1400" b="1" dirty="0" smtClean="0">
                  <a:solidFill>
                    <a:prstClr val="black"/>
                  </a:solidFill>
                </a:rPr>
                <a:t>CAP3</a:t>
              </a:r>
              <a:endParaRPr lang="en-US" sz="1400" b="1" dirty="0">
                <a:solidFill>
                  <a:prstClr val="black"/>
                </a:solidFill>
              </a:endParaRPr>
            </a:p>
          </p:txBody>
        </p:sp>
      </p:grpSp>
      <p:graphicFrame>
        <p:nvGraphicFramePr>
          <p:cNvPr id="65" name="Chart 64"/>
          <p:cNvGraphicFramePr/>
          <p:nvPr/>
        </p:nvGraphicFramePr>
        <p:xfrm>
          <a:off x="4876800" y="1828800"/>
          <a:ext cx="3733800" cy="3124200"/>
        </p:xfrm>
        <a:graphic>
          <a:graphicData uri="http://schemas.openxmlformats.org/drawingml/2006/chart">
            <c:chart xmlns:c="http://schemas.openxmlformats.org/drawingml/2006/chart" xmlns:r="http://schemas.openxmlformats.org/officeDocument/2006/relationships" r:id="rId5"/>
          </a:graphicData>
        </a:graphic>
      </p:graphicFrame>
      <p:sp>
        <p:nvSpPr>
          <p:cNvPr id="66" name="TextBox 1"/>
          <p:cNvSpPr txBox="1"/>
          <p:nvPr/>
        </p:nvSpPr>
        <p:spPr>
          <a:xfrm>
            <a:off x="6934200" y="2895600"/>
            <a:ext cx="1009650" cy="304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solidFill>
                  <a:prstClr val="black"/>
                </a:solidFill>
              </a:rPr>
              <a:t>DryadLINQ</a:t>
            </a:r>
            <a:endParaRPr lang="en-US" sz="1200" b="1" dirty="0">
              <a:solidFill>
                <a:prstClr val="black"/>
              </a:solidFill>
            </a:endParaRPr>
          </a:p>
        </p:txBody>
      </p:sp>
      <p:sp>
        <p:nvSpPr>
          <p:cNvPr id="34" name="TextBox 33"/>
          <p:cNvSpPr txBox="1"/>
          <p:nvPr/>
        </p:nvSpPr>
        <p:spPr>
          <a:xfrm>
            <a:off x="609600" y="6096000"/>
            <a:ext cx="7687380" cy="553998"/>
          </a:xfrm>
          <a:prstGeom prst="rect">
            <a:avLst/>
          </a:prstGeom>
          <a:noFill/>
        </p:spPr>
        <p:txBody>
          <a:bodyPr wrap="square" rtlCol="0">
            <a:spAutoFit/>
          </a:bodyPr>
          <a:lstStyle/>
          <a:p>
            <a:r>
              <a:rPr lang="en-US" sz="1200" dirty="0" smtClean="0">
                <a:solidFill>
                  <a:srgbClr val="1F497D">
                    <a:lumMod val="50000"/>
                  </a:srgbClr>
                </a:solidFill>
              </a:rPr>
              <a:t> X. Huang, A. </a:t>
            </a:r>
            <a:r>
              <a:rPr lang="en-US" sz="1200" dirty="0" err="1" smtClean="0">
                <a:solidFill>
                  <a:srgbClr val="1F497D">
                    <a:lumMod val="50000"/>
                  </a:srgbClr>
                </a:solidFill>
              </a:rPr>
              <a:t>Madan</a:t>
            </a:r>
            <a:r>
              <a:rPr lang="en-US" sz="1200" dirty="0" smtClean="0">
                <a:solidFill>
                  <a:srgbClr val="1F497D">
                    <a:lumMod val="50000"/>
                  </a:srgbClr>
                </a:solidFill>
              </a:rPr>
              <a:t>, “CAP3: A DNA Sequence Assembly Program,” Genome Research, vol. 9, no. 9, pp. 868-877, 1999.</a:t>
            </a:r>
          </a:p>
          <a:p>
            <a:endParaRPr lang="en-US" dirty="0">
              <a:solidFill>
                <a:srgbClr val="1F497D">
                  <a:lumMod val="50000"/>
                </a:srgb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Cap3 Performance with </a:t>
            </a:r>
            <a:br>
              <a:rPr lang="en-US" b="1" dirty="0" smtClean="0"/>
            </a:br>
            <a:r>
              <a:rPr lang="en-US" b="1" dirty="0" smtClean="0"/>
              <a:t>different EC2 Instance Types</a:t>
            </a:r>
            <a:endParaRPr lang="en-US" b="1" dirty="0"/>
          </a:p>
        </p:txBody>
      </p:sp>
      <p:graphicFrame>
        <p:nvGraphicFramePr>
          <p:cNvPr id="5" name="Chart 4"/>
          <p:cNvGraphicFramePr/>
          <p:nvPr/>
        </p:nvGraphicFramePr>
        <p:xfrm>
          <a:off x="685800" y="1600200"/>
          <a:ext cx="7924800" cy="4953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 y="0"/>
          <a:ext cx="9143998" cy="6978212"/>
        </p:xfrm>
        <a:graphic>
          <a:graphicData uri="http://schemas.openxmlformats.org/drawingml/2006/table">
            <a:tbl>
              <a:tblPr>
                <a:tableStyleId>{3C2FFA5D-87B4-456A-9821-1D502468CF0F}</a:tableStyleId>
              </a:tblPr>
              <a:tblGrid>
                <a:gridCol w="1778000"/>
                <a:gridCol w="2540000"/>
                <a:gridCol w="2455333"/>
                <a:gridCol w="2370665"/>
              </a:tblGrid>
              <a:tr h="427704">
                <a:tc>
                  <a:txBody>
                    <a:bodyPr/>
                    <a:lstStyle/>
                    <a:p>
                      <a:pPr marL="0" marR="0" algn="just">
                        <a:spcBef>
                          <a:spcPts val="0"/>
                        </a:spcBef>
                        <a:spcAft>
                          <a:spcPts val="400"/>
                        </a:spcAft>
                      </a:pP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2000" b="1" dirty="0"/>
                        <a:t>AWS/ Azure</a:t>
                      </a:r>
                      <a:endParaRPr lang="en-US" sz="2000" b="1" dirty="0">
                        <a:latin typeface="+mn-lt"/>
                        <a:ea typeface="Times New Roman"/>
                      </a:endParaRPr>
                    </a:p>
                  </a:txBody>
                  <a:tcPr marL="18214" marR="18214" marT="0" marB="0"/>
                </a:tc>
                <a:tc>
                  <a:txBody>
                    <a:bodyPr/>
                    <a:lstStyle/>
                    <a:p>
                      <a:pPr marL="0" marR="0" algn="ctr">
                        <a:spcBef>
                          <a:spcPts val="0"/>
                        </a:spcBef>
                        <a:spcAft>
                          <a:spcPts val="400"/>
                        </a:spcAft>
                      </a:pPr>
                      <a:r>
                        <a:rPr lang="en-US" sz="2000" b="1" dirty="0" err="1"/>
                        <a:t>Hadoop</a:t>
                      </a:r>
                      <a:endParaRPr lang="en-US" sz="2000" b="1" dirty="0">
                        <a:latin typeface="+mn-lt"/>
                        <a:ea typeface="Times New Roman"/>
                      </a:endParaRPr>
                    </a:p>
                  </a:txBody>
                  <a:tcPr marL="18214" marR="18214" marT="0" marB="0"/>
                </a:tc>
                <a:tc>
                  <a:txBody>
                    <a:bodyPr/>
                    <a:lstStyle/>
                    <a:p>
                      <a:pPr marL="0" marR="0" algn="ctr">
                        <a:spcBef>
                          <a:spcPts val="0"/>
                        </a:spcBef>
                        <a:spcAft>
                          <a:spcPts val="400"/>
                        </a:spcAft>
                      </a:pPr>
                      <a:r>
                        <a:rPr lang="en-US" sz="2000" b="1" dirty="0" err="1"/>
                        <a:t>DryadLINQ</a:t>
                      </a:r>
                      <a:endParaRPr lang="en-US" sz="2000" b="1" dirty="0">
                        <a:latin typeface="+mn-lt"/>
                        <a:ea typeface="Times New Roman"/>
                      </a:endParaRPr>
                    </a:p>
                  </a:txBody>
                  <a:tcPr marL="18214" marR="18214" marT="0" marB="0"/>
                </a:tc>
              </a:tr>
              <a:tr h="1026490">
                <a:tc>
                  <a:txBody>
                    <a:bodyPr/>
                    <a:lstStyle/>
                    <a:p>
                      <a:pPr marL="0" marR="0" algn="l">
                        <a:spcBef>
                          <a:spcPts val="0"/>
                        </a:spcBef>
                        <a:spcAft>
                          <a:spcPts val="400"/>
                        </a:spcAft>
                      </a:pPr>
                      <a:r>
                        <a:rPr lang="en-US" sz="1800" b="1" dirty="0"/>
                        <a:t>Programming patterns</a:t>
                      </a:r>
                      <a:endParaRPr lang="en-US" sz="1800" b="1" dirty="0">
                        <a:latin typeface="+mn-lt"/>
                        <a:ea typeface="Times New Roman"/>
                      </a:endParaRPr>
                    </a:p>
                  </a:txBody>
                  <a:tcPr marL="18214" marR="18214" marT="0" marB="0"/>
                </a:tc>
                <a:tc>
                  <a:txBody>
                    <a:bodyPr/>
                    <a:lstStyle/>
                    <a:p>
                      <a:pPr marL="0" marR="0" algn="ctr">
                        <a:spcBef>
                          <a:spcPts val="0"/>
                        </a:spcBef>
                        <a:spcAft>
                          <a:spcPts val="400"/>
                        </a:spcAft>
                      </a:pPr>
                      <a:r>
                        <a:rPr lang="en-US" sz="1800" dirty="0"/>
                        <a:t>Independent job </a:t>
                      </a:r>
                      <a:r>
                        <a:rPr lang="en-US" sz="1800" dirty="0" smtClean="0"/>
                        <a:t>execution</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dirty="0" err="1" smtClean="0"/>
                        <a:t>MapReduce</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dirty="0"/>
                        <a:t>DAG execution, </a:t>
                      </a:r>
                      <a:r>
                        <a:rPr lang="en-US" sz="1800" dirty="0" err="1" smtClean="0"/>
                        <a:t>MapReduce</a:t>
                      </a:r>
                      <a:r>
                        <a:rPr lang="en-US" sz="1800" dirty="0" smtClean="0"/>
                        <a:t> </a:t>
                      </a:r>
                      <a:r>
                        <a:rPr lang="en-US" sz="1800" baseline="0" dirty="0" smtClean="0"/>
                        <a:t> + Other patterns</a:t>
                      </a:r>
                      <a:endParaRPr lang="en-US" sz="1800" dirty="0">
                        <a:latin typeface="+mn-lt"/>
                        <a:ea typeface="Times New Roman"/>
                      </a:endParaRPr>
                    </a:p>
                  </a:txBody>
                  <a:tcPr marL="18214" marR="18214" marT="0" marB="0"/>
                </a:tc>
              </a:tr>
              <a:tr h="684326">
                <a:tc>
                  <a:txBody>
                    <a:bodyPr/>
                    <a:lstStyle/>
                    <a:p>
                      <a:pPr marL="0" marR="0" algn="l">
                        <a:spcBef>
                          <a:spcPts val="0"/>
                        </a:spcBef>
                        <a:spcAft>
                          <a:spcPts val="400"/>
                        </a:spcAft>
                      </a:pPr>
                      <a:r>
                        <a:rPr lang="en-US" sz="1800" b="1" dirty="0"/>
                        <a:t>Fault Tolerance</a:t>
                      </a:r>
                      <a:endParaRPr lang="en-US" sz="1800" b="1" dirty="0">
                        <a:latin typeface="+mn-lt"/>
                        <a:ea typeface="Times New Roman"/>
                      </a:endParaRPr>
                    </a:p>
                  </a:txBody>
                  <a:tcPr marL="18214" marR="18214" marT="0" marB="0"/>
                </a:tc>
                <a:tc>
                  <a:txBody>
                    <a:bodyPr/>
                    <a:lstStyle/>
                    <a:p>
                      <a:pPr marL="0" marR="0" algn="ctr">
                        <a:spcBef>
                          <a:spcPts val="0"/>
                        </a:spcBef>
                        <a:spcAft>
                          <a:spcPts val="400"/>
                        </a:spcAft>
                      </a:pPr>
                      <a:r>
                        <a:rPr lang="en-US" sz="1800" dirty="0"/>
                        <a:t>Task re-execution based on a time out </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dirty="0"/>
                        <a:t>Re-execution of failed and slow tasks.</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a:t>Re-execution of failed and slow tasks.</a:t>
                      </a:r>
                      <a:endParaRPr lang="en-US" sz="1800">
                        <a:latin typeface="+mn-lt"/>
                        <a:ea typeface="Times New Roman"/>
                      </a:endParaRPr>
                    </a:p>
                  </a:txBody>
                  <a:tcPr marL="18214" marR="18214" marT="0" marB="0"/>
                </a:tc>
              </a:tr>
              <a:tr h="684326">
                <a:tc>
                  <a:txBody>
                    <a:bodyPr/>
                    <a:lstStyle/>
                    <a:p>
                      <a:pPr marL="0" marR="0" algn="l">
                        <a:spcBef>
                          <a:spcPts val="0"/>
                        </a:spcBef>
                        <a:spcAft>
                          <a:spcPts val="400"/>
                        </a:spcAft>
                      </a:pPr>
                      <a:r>
                        <a:rPr lang="en-US" sz="1800" b="1" dirty="0"/>
                        <a:t>Data </a:t>
                      </a:r>
                      <a:r>
                        <a:rPr lang="en-US" sz="1800" b="1" dirty="0" smtClean="0"/>
                        <a:t>Storage</a:t>
                      </a:r>
                      <a:endParaRPr lang="en-US" sz="1800" b="1" dirty="0">
                        <a:latin typeface="+mn-lt"/>
                        <a:ea typeface="Times New Roman"/>
                      </a:endParaRPr>
                    </a:p>
                  </a:txBody>
                  <a:tcPr marL="18214" marR="18214" marT="0" marB="0"/>
                </a:tc>
                <a:tc>
                  <a:txBody>
                    <a:bodyPr/>
                    <a:lstStyle/>
                    <a:p>
                      <a:pPr marL="0" marR="0" algn="ctr">
                        <a:spcBef>
                          <a:spcPts val="0"/>
                        </a:spcBef>
                        <a:spcAft>
                          <a:spcPts val="400"/>
                        </a:spcAft>
                      </a:pPr>
                      <a:r>
                        <a:rPr lang="en-US" sz="1800" dirty="0"/>
                        <a:t>S3/Azure Storage. </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dirty="0"/>
                        <a:t>HDFS parallel file system. </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a:t>Local files </a:t>
                      </a:r>
                      <a:endParaRPr lang="en-US" sz="1800">
                        <a:latin typeface="+mn-lt"/>
                        <a:ea typeface="Times New Roman"/>
                      </a:endParaRPr>
                    </a:p>
                  </a:txBody>
                  <a:tcPr marL="18214" marR="18214" marT="0" marB="0"/>
                </a:tc>
              </a:tr>
              <a:tr h="940949">
                <a:tc>
                  <a:txBody>
                    <a:bodyPr/>
                    <a:lstStyle/>
                    <a:p>
                      <a:pPr marL="0" marR="0" algn="l">
                        <a:spcBef>
                          <a:spcPts val="0"/>
                        </a:spcBef>
                        <a:spcAft>
                          <a:spcPts val="400"/>
                        </a:spcAft>
                      </a:pPr>
                      <a:r>
                        <a:rPr lang="en-US" sz="1800" b="1" dirty="0" smtClean="0"/>
                        <a:t>Environments</a:t>
                      </a:r>
                      <a:endParaRPr lang="en-US" sz="1800" b="1" dirty="0">
                        <a:latin typeface="+mn-lt"/>
                        <a:ea typeface="Times New Roman"/>
                      </a:endParaRPr>
                    </a:p>
                  </a:txBody>
                  <a:tcPr marL="18214" marR="18214" marT="0" marB="0"/>
                </a:tc>
                <a:tc>
                  <a:txBody>
                    <a:bodyPr/>
                    <a:lstStyle/>
                    <a:p>
                      <a:pPr marL="0" marR="0" algn="ctr">
                        <a:spcBef>
                          <a:spcPts val="0"/>
                        </a:spcBef>
                        <a:spcAft>
                          <a:spcPts val="400"/>
                        </a:spcAft>
                      </a:pPr>
                      <a:r>
                        <a:rPr lang="en-US" sz="1800" dirty="0" smtClean="0"/>
                        <a:t>EC2/Azure, </a:t>
                      </a:r>
                      <a:r>
                        <a:rPr lang="en-US" sz="1800" dirty="0"/>
                        <a:t>local compute resources</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dirty="0"/>
                        <a:t>Linux cluster, Amazon Elastic </a:t>
                      </a:r>
                      <a:r>
                        <a:rPr lang="en-US" sz="1800" dirty="0" err="1"/>
                        <a:t>MapReduce</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dirty="0"/>
                        <a:t>Windows HPCS cluster</a:t>
                      </a:r>
                      <a:endParaRPr lang="en-US" sz="1800" dirty="0">
                        <a:latin typeface="+mn-lt"/>
                        <a:ea typeface="Times New Roman"/>
                      </a:endParaRPr>
                    </a:p>
                  </a:txBody>
                  <a:tcPr marL="18214" marR="18214" marT="0" marB="0"/>
                </a:tc>
              </a:tr>
              <a:tr h="683368">
                <a:tc>
                  <a:txBody>
                    <a:bodyPr/>
                    <a:lstStyle/>
                    <a:p>
                      <a:pPr marL="0" marR="0" algn="l">
                        <a:spcBef>
                          <a:spcPts val="0"/>
                        </a:spcBef>
                        <a:spcAft>
                          <a:spcPts val="400"/>
                        </a:spcAft>
                      </a:pPr>
                      <a:r>
                        <a:rPr lang="en-US" sz="1800" b="1" dirty="0"/>
                        <a:t>Ease of Programming</a:t>
                      </a:r>
                      <a:endParaRPr lang="en-US" sz="1800" b="1" dirty="0">
                        <a:latin typeface="+mn-lt"/>
                        <a:ea typeface="Times New Roman"/>
                      </a:endParaRPr>
                    </a:p>
                  </a:txBody>
                  <a:tcPr marL="18214" marR="18214" marT="0" marB="0"/>
                </a:tc>
                <a:tc>
                  <a:txBody>
                    <a:bodyPr/>
                    <a:lstStyle/>
                    <a:p>
                      <a:pPr marL="0" marR="0" algn="ctr">
                        <a:spcBef>
                          <a:spcPts val="0"/>
                        </a:spcBef>
                        <a:spcAft>
                          <a:spcPts val="400"/>
                        </a:spcAft>
                      </a:pPr>
                      <a:r>
                        <a:rPr lang="en-US" sz="1800" dirty="0"/>
                        <a:t>EC2 : **</a:t>
                      </a:r>
                    </a:p>
                    <a:p>
                      <a:pPr marL="0" marR="0" algn="ctr">
                        <a:spcBef>
                          <a:spcPts val="0"/>
                        </a:spcBef>
                        <a:spcAft>
                          <a:spcPts val="400"/>
                        </a:spcAft>
                      </a:pPr>
                      <a:r>
                        <a:rPr lang="en-US" sz="1800" dirty="0"/>
                        <a:t>Azure: ***</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dirty="0"/>
                        <a:t>****</a:t>
                      </a:r>
                      <a:endParaRPr lang="en-US" sz="1800" dirty="0">
                        <a:latin typeface="+mn-lt"/>
                        <a:ea typeface="Times New Roman"/>
                      </a:endParaRPr>
                    </a:p>
                  </a:txBody>
                  <a:tcPr marL="18214" marR="18214" marT="0" marB="0" anchor="ctr"/>
                </a:tc>
                <a:tc>
                  <a:txBody>
                    <a:bodyPr/>
                    <a:lstStyle/>
                    <a:p>
                      <a:pPr marL="0" marR="0" algn="ctr">
                        <a:spcBef>
                          <a:spcPts val="0"/>
                        </a:spcBef>
                        <a:spcAft>
                          <a:spcPts val="400"/>
                        </a:spcAft>
                      </a:pPr>
                      <a:r>
                        <a:rPr lang="en-US" sz="1800" dirty="0"/>
                        <a:t>****</a:t>
                      </a:r>
                      <a:endParaRPr lang="en-US" sz="1800" dirty="0">
                        <a:latin typeface="+mn-lt"/>
                        <a:ea typeface="Times New Roman"/>
                      </a:endParaRPr>
                    </a:p>
                  </a:txBody>
                  <a:tcPr marL="18214" marR="18214" marT="0" marB="0" anchor="ctr"/>
                </a:tc>
              </a:tr>
              <a:tr h="683368">
                <a:tc>
                  <a:txBody>
                    <a:bodyPr/>
                    <a:lstStyle/>
                    <a:p>
                      <a:pPr marL="0" marR="0" algn="l">
                        <a:spcBef>
                          <a:spcPts val="0"/>
                        </a:spcBef>
                        <a:spcAft>
                          <a:spcPts val="400"/>
                        </a:spcAft>
                      </a:pPr>
                      <a:r>
                        <a:rPr lang="en-US" sz="1800" b="1" dirty="0"/>
                        <a:t>Ease of use</a:t>
                      </a:r>
                      <a:endParaRPr lang="en-US" sz="1800" b="1" dirty="0">
                        <a:latin typeface="+mn-lt"/>
                        <a:ea typeface="Times New Roman"/>
                      </a:endParaRPr>
                    </a:p>
                  </a:txBody>
                  <a:tcPr marL="18214" marR="18214" marT="0" marB="0"/>
                </a:tc>
                <a:tc>
                  <a:txBody>
                    <a:bodyPr/>
                    <a:lstStyle/>
                    <a:p>
                      <a:pPr marL="0" marR="0" algn="ctr">
                        <a:spcBef>
                          <a:spcPts val="0"/>
                        </a:spcBef>
                        <a:spcAft>
                          <a:spcPts val="400"/>
                        </a:spcAft>
                      </a:pPr>
                      <a:r>
                        <a:rPr lang="en-US" sz="1800" dirty="0"/>
                        <a:t>EC2 : *** </a:t>
                      </a:r>
                    </a:p>
                    <a:p>
                      <a:pPr marL="0" marR="0" algn="ctr">
                        <a:spcBef>
                          <a:spcPts val="0"/>
                        </a:spcBef>
                        <a:spcAft>
                          <a:spcPts val="400"/>
                        </a:spcAft>
                      </a:pPr>
                      <a:r>
                        <a:rPr lang="en-US" sz="1800" dirty="0"/>
                        <a:t>Azure: **</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dirty="0"/>
                        <a:t>***</a:t>
                      </a:r>
                      <a:endParaRPr lang="en-US" sz="1800" dirty="0">
                        <a:latin typeface="+mn-lt"/>
                        <a:ea typeface="Times New Roman"/>
                      </a:endParaRPr>
                    </a:p>
                  </a:txBody>
                  <a:tcPr marL="18214" marR="18214" marT="0" marB="0" anchor="ctr"/>
                </a:tc>
                <a:tc>
                  <a:txBody>
                    <a:bodyPr/>
                    <a:lstStyle/>
                    <a:p>
                      <a:pPr marL="0" marR="0" algn="ctr">
                        <a:spcBef>
                          <a:spcPts val="0"/>
                        </a:spcBef>
                        <a:spcAft>
                          <a:spcPts val="400"/>
                        </a:spcAft>
                      </a:pPr>
                      <a:r>
                        <a:rPr lang="en-US" sz="1800" dirty="0"/>
                        <a:t>****</a:t>
                      </a:r>
                      <a:endParaRPr lang="en-US" sz="1800" dirty="0">
                        <a:latin typeface="+mn-lt"/>
                        <a:ea typeface="Times New Roman"/>
                      </a:endParaRPr>
                    </a:p>
                  </a:txBody>
                  <a:tcPr marL="18214" marR="18214" marT="0" marB="0" anchor="ctr"/>
                </a:tc>
              </a:tr>
              <a:tr h="1847681">
                <a:tc>
                  <a:txBody>
                    <a:bodyPr/>
                    <a:lstStyle/>
                    <a:p>
                      <a:pPr marL="0" marR="0" algn="l">
                        <a:spcBef>
                          <a:spcPts val="0"/>
                        </a:spcBef>
                        <a:spcAft>
                          <a:spcPts val="400"/>
                        </a:spcAft>
                      </a:pPr>
                      <a:r>
                        <a:rPr lang="en-US" sz="1800" b="1" dirty="0"/>
                        <a:t>Scheduling &amp; Load Balancing</a:t>
                      </a:r>
                      <a:endParaRPr lang="en-US" sz="1800" b="1" dirty="0">
                        <a:latin typeface="+mn-lt"/>
                        <a:ea typeface="Times New Roman"/>
                      </a:endParaRPr>
                    </a:p>
                  </a:txBody>
                  <a:tcPr marL="18214" marR="18214" marT="0" marB="0"/>
                </a:tc>
                <a:tc>
                  <a:txBody>
                    <a:bodyPr/>
                    <a:lstStyle/>
                    <a:p>
                      <a:pPr marL="0" marR="0" algn="ctr">
                        <a:spcBef>
                          <a:spcPts val="0"/>
                        </a:spcBef>
                        <a:spcAft>
                          <a:spcPts val="400"/>
                        </a:spcAft>
                      </a:pPr>
                      <a:r>
                        <a:rPr lang="en-US" sz="1800" dirty="0"/>
                        <a:t>Dynamic scheduling through a global queue, </a:t>
                      </a:r>
                      <a:r>
                        <a:rPr lang="en-US" sz="1800" dirty="0" smtClean="0"/>
                        <a:t>Good</a:t>
                      </a:r>
                      <a:r>
                        <a:rPr lang="en-US" sz="1800" baseline="0" dirty="0" smtClean="0"/>
                        <a:t> </a:t>
                      </a:r>
                      <a:r>
                        <a:rPr lang="en-US" sz="1800" dirty="0" smtClean="0"/>
                        <a:t>natural </a:t>
                      </a:r>
                      <a:r>
                        <a:rPr lang="en-US" sz="1800" dirty="0"/>
                        <a:t>load balancing</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dirty="0"/>
                        <a:t>Data locality, rack aware dynamic task scheduling through a global </a:t>
                      </a:r>
                      <a:r>
                        <a:rPr lang="en-US" sz="1800" dirty="0" smtClean="0"/>
                        <a:t>queue, Good</a:t>
                      </a:r>
                      <a:r>
                        <a:rPr lang="en-US" sz="1800" baseline="0" dirty="0" smtClean="0"/>
                        <a:t> </a:t>
                      </a:r>
                      <a:r>
                        <a:rPr lang="en-US" sz="1800" dirty="0" smtClean="0"/>
                        <a:t> natural </a:t>
                      </a:r>
                      <a:r>
                        <a:rPr lang="en-US" sz="1800" dirty="0"/>
                        <a:t>load balancing</a:t>
                      </a:r>
                      <a:endParaRPr lang="en-US" sz="1800" dirty="0">
                        <a:latin typeface="+mn-lt"/>
                        <a:ea typeface="Times New Roman"/>
                      </a:endParaRPr>
                    </a:p>
                  </a:txBody>
                  <a:tcPr marL="18214" marR="18214" marT="0" marB="0"/>
                </a:tc>
                <a:tc>
                  <a:txBody>
                    <a:bodyPr/>
                    <a:lstStyle/>
                    <a:p>
                      <a:pPr marL="0" marR="0" algn="ctr">
                        <a:spcBef>
                          <a:spcPts val="0"/>
                        </a:spcBef>
                        <a:spcAft>
                          <a:spcPts val="400"/>
                        </a:spcAft>
                      </a:pPr>
                      <a:r>
                        <a:rPr lang="en-US" sz="1800" dirty="0"/>
                        <a:t>Data locality, network topology aware scheduling. Static task partitions at the node level, suboptimal load balancing</a:t>
                      </a:r>
                      <a:endParaRPr lang="en-US" sz="1800" dirty="0">
                        <a:latin typeface="+mn-lt"/>
                        <a:ea typeface="Times New Roman"/>
                      </a:endParaRPr>
                    </a:p>
                  </a:txBody>
                  <a:tcPr marL="18214" marR="18214" marT="0" marB="0"/>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72400" cy="944562"/>
          </a:xfrm>
        </p:spPr>
        <p:txBody>
          <a:bodyPr/>
          <a:lstStyle/>
          <a:p>
            <a:r>
              <a:rPr lang="en-US" dirty="0" smtClean="0"/>
              <a:t>Important Trends</a:t>
            </a:r>
            <a:endParaRPr lang="en-US" dirty="0"/>
          </a:p>
        </p:txBody>
      </p:sp>
      <p:sp>
        <p:nvSpPr>
          <p:cNvPr id="3" name="Content Placeholder 2"/>
          <p:cNvSpPr>
            <a:spLocks noGrp="1"/>
          </p:cNvSpPr>
          <p:nvPr>
            <p:ph idx="1"/>
          </p:nvPr>
        </p:nvSpPr>
        <p:spPr>
          <a:xfrm>
            <a:off x="457200" y="1447800"/>
            <a:ext cx="8229600" cy="4525963"/>
          </a:xfrm>
        </p:spPr>
        <p:txBody>
          <a:bodyPr>
            <a:normAutofit fontScale="85000" lnSpcReduction="20000"/>
          </a:bodyPr>
          <a:lstStyle/>
          <a:p>
            <a:r>
              <a:rPr lang="en-US" dirty="0" smtClean="0">
                <a:solidFill>
                  <a:srgbClr val="FF0000"/>
                </a:solidFill>
              </a:rPr>
              <a:t>Data Deluge </a:t>
            </a:r>
            <a:r>
              <a:rPr lang="en-US" dirty="0" smtClean="0"/>
              <a:t>in all fields of science</a:t>
            </a:r>
          </a:p>
          <a:p>
            <a:r>
              <a:rPr lang="en-US" smtClean="0">
                <a:solidFill>
                  <a:srgbClr val="FF0000"/>
                </a:solidFill>
              </a:rPr>
              <a:t>Multicore</a:t>
            </a:r>
            <a:r>
              <a:rPr lang="en-US" smtClean="0"/>
              <a:t> </a:t>
            </a:r>
            <a:r>
              <a:rPr lang="en-US" dirty="0" smtClean="0"/>
              <a:t>implies parallel computing important again</a:t>
            </a:r>
          </a:p>
          <a:p>
            <a:pPr lvl="1"/>
            <a:r>
              <a:rPr lang="en-US" dirty="0" smtClean="0"/>
              <a:t>Performance from extra cores – not extra clock speed</a:t>
            </a:r>
          </a:p>
          <a:p>
            <a:pPr lvl="1"/>
            <a:r>
              <a:rPr lang="en-US" dirty="0" smtClean="0"/>
              <a:t>GPU enhanced systems can give big power boost</a:t>
            </a:r>
          </a:p>
          <a:p>
            <a:r>
              <a:rPr lang="en-US" dirty="0" smtClean="0">
                <a:solidFill>
                  <a:srgbClr val="FF0000"/>
                </a:solidFill>
              </a:rPr>
              <a:t>Clouds</a:t>
            </a:r>
            <a:r>
              <a:rPr lang="en-US" dirty="0" smtClean="0"/>
              <a:t> – new commercially supported data center model replacing compute </a:t>
            </a:r>
            <a:r>
              <a:rPr lang="en-US" dirty="0" smtClean="0">
                <a:solidFill>
                  <a:srgbClr val="FF0000"/>
                </a:solidFill>
              </a:rPr>
              <a:t>grids</a:t>
            </a:r>
            <a:r>
              <a:rPr lang="en-US" dirty="0" smtClean="0"/>
              <a:t> (and your general purpose computer center)</a:t>
            </a:r>
          </a:p>
          <a:p>
            <a:r>
              <a:rPr lang="en-US" dirty="0" smtClean="0">
                <a:solidFill>
                  <a:srgbClr val="FF0000"/>
                </a:solidFill>
              </a:rPr>
              <a:t>Light weight clients</a:t>
            </a:r>
            <a:r>
              <a:rPr lang="en-US" dirty="0" smtClean="0"/>
              <a:t>: Sensors, Smartphones and tablets accessing and supported by backend services in cloud</a:t>
            </a:r>
          </a:p>
          <a:p>
            <a:r>
              <a:rPr lang="en-US" dirty="0" smtClean="0">
                <a:solidFill>
                  <a:srgbClr val="FF0000"/>
                </a:solidFill>
              </a:rPr>
              <a:t>Commercial efforts </a:t>
            </a:r>
            <a:r>
              <a:rPr lang="en-US" dirty="0" smtClean="0"/>
              <a:t>moving</a:t>
            </a:r>
            <a:r>
              <a:rPr lang="en-US" dirty="0" smtClean="0">
                <a:solidFill>
                  <a:srgbClr val="FF0000"/>
                </a:solidFill>
              </a:rPr>
              <a:t> much faster </a:t>
            </a:r>
            <a:r>
              <a:rPr lang="en-US" dirty="0" smtClean="0"/>
              <a:t>than</a:t>
            </a:r>
            <a:r>
              <a:rPr lang="en-US" dirty="0" smtClean="0">
                <a:solidFill>
                  <a:srgbClr val="FF0000"/>
                </a:solidFill>
              </a:rPr>
              <a:t> academia </a:t>
            </a:r>
            <a:r>
              <a:rPr lang="en-US" dirty="0" smtClean="0"/>
              <a:t>in both </a:t>
            </a:r>
            <a:r>
              <a:rPr lang="en-US" dirty="0" smtClean="0">
                <a:solidFill>
                  <a:srgbClr val="FF0000"/>
                </a:solidFill>
              </a:rPr>
              <a:t>innovation </a:t>
            </a:r>
            <a:r>
              <a:rPr lang="en-US" dirty="0" smtClean="0"/>
              <a:t>and </a:t>
            </a:r>
            <a:r>
              <a:rPr lang="en-US" dirty="0" smtClean="0">
                <a:solidFill>
                  <a:srgbClr val="FF0000"/>
                </a:solidFill>
              </a:rPr>
              <a:t>deployment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gunarat\Documents\research\azure-mr\azuremr.png"/>
          <p:cNvPicPr/>
          <p:nvPr/>
        </p:nvPicPr>
        <p:blipFill>
          <a:blip r:embed="rId3" cstate="print"/>
          <a:stretch>
            <a:fillRect/>
          </a:stretch>
        </p:blipFill>
        <p:spPr bwMode="auto">
          <a:xfrm>
            <a:off x="11138" y="265664"/>
            <a:ext cx="9132862" cy="6592336"/>
          </a:xfrm>
          <a:prstGeom prst="rect">
            <a:avLst/>
          </a:prstGeom>
          <a:noFill/>
          <a:ln w="9525">
            <a:noFill/>
            <a:miter lim="800000"/>
            <a:headEnd/>
            <a:tailEnd/>
          </a:ln>
        </p:spPr>
      </p:pic>
      <p:sp>
        <p:nvSpPr>
          <p:cNvPr id="5" name="Title 4"/>
          <p:cNvSpPr>
            <a:spLocks noGrp="1"/>
          </p:cNvSpPr>
          <p:nvPr>
            <p:ph type="title"/>
          </p:nvPr>
        </p:nvSpPr>
        <p:spPr>
          <a:xfrm>
            <a:off x="0" y="0"/>
            <a:ext cx="4343400" cy="533400"/>
          </a:xfrm>
          <a:solidFill>
            <a:schemeClr val="bg1"/>
          </a:solidFill>
        </p:spPr>
        <p:txBody>
          <a:bodyPr>
            <a:normAutofit fontScale="90000"/>
          </a:bodyPr>
          <a:lstStyle/>
          <a:p>
            <a:r>
              <a:rPr lang="en-US" dirty="0" err="1" smtClean="0"/>
              <a:t>AzureMapReduce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1143000"/>
          </a:xfrm>
        </p:spPr>
        <p:txBody>
          <a:bodyPr>
            <a:normAutofit fontScale="90000"/>
          </a:bodyPr>
          <a:lstStyle/>
          <a:p>
            <a:r>
              <a:rPr lang="en-US" b="1" dirty="0" smtClean="0"/>
              <a:t>Early Results with </a:t>
            </a:r>
            <a:br>
              <a:rPr lang="en-US" b="1" dirty="0" smtClean="0"/>
            </a:br>
            <a:r>
              <a:rPr lang="en-US" b="1" dirty="0" err="1" smtClean="0"/>
              <a:t>AzureMapreduce</a:t>
            </a:r>
            <a:endParaRPr lang="en-US" b="1" dirty="0"/>
          </a:p>
        </p:txBody>
      </p:sp>
      <p:graphicFrame>
        <p:nvGraphicFramePr>
          <p:cNvPr id="4" name="Chart 3"/>
          <p:cNvGraphicFramePr/>
          <p:nvPr/>
        </p:nvGraphicFramePr>
        <p:xfrm>
          <a:off x="609600" y="1219200"/>
          <a:ext cx="7924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04800" y="6019800"/>
            <a:ext cx="8229689" cy="646331"/>
          </a:xfrm>
          <a:prstGeom prst="rect">
            <a:avLst/>
          </a:prstGeom>
          <a:noFill/>
        </p:spPr>
        <p:txBody>
          <a:bodyPr wrap="none" rtlCol="0">
            <a:spAutoFit/>
          </a:bodyPr>
          <a:lstStyle/>
          <a:p>
            <a:r>
              <a:rPr lang="en-US" dirty="0" smtClean="0"/>
              <a:t>Compare</a:t>
            </a:r>
          </a:p>
          <a:p>
            <a:r>
              <a:rPr lang="en-US" dirty="0" smtClean="0"/>
              <a:t>Hadoop - 4.44 ms Hadoop VM - 5.59 ms </a:t>
            </a:r>
            <a:r>
              <a:rPr lang="en-US" dirty="0" err="1" smtClean="0"/>
              <a:t>DryadLINQ</a:t>
            </a:r>
            <a:r>
              <a:rPr lang="en-US" dirty="0" smtClean="0"/>
              <a:t> - 5.45 ms Windows MPI - 5.55 ms </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858000" cy="1143000"/>
          </a:xfrm>
        </p:spPr>
        <p:txBody>
          <a:bodyPr>
            <a:noAutofit/>
          </a:bodyPr>
          <a:lstStyle/>
          <a:p>
            <a:r>
              <a:rPr lang="en-US" sz="3600" b="1" dirty="0" smtClean="0"/>
              <a:t>Currently we can’t make Amazon Elastic MapReduce run well</a:t>
            </a:r>
            <a:endParaRPr lang="en-US" sz="3600" b="1" dirty="0"/>
          </a:p>
        </p:txBody>
      </p:sp>
      <p:sp>
        <p:nvSpPr>
          <p:cNvPr id="4" name="Content Placeholder 3"/>
          <p:cNvSpPr>
            <a:spLocks noGrp="1"/>
          </p:cNvSpPr>
          <p:nvPr>
            <p:ph idx="1"/>
          </p:nvPr>
        </p:nvSpPr>
        <p:spPr>
          <a:xfrm>
            <a:off x="0" y="6096000"/>
            <a:ext cx="8991600" cy="685800"/>
          </a:xfrm>
        </p:spPr>
        <p:txBody>
          <a:bodyPr>
            <a:normAutofit fontScale="92500"/>
          </a:bodyPr>
          <a:lstStyle/>
          <a:p>
            <a:r>
              <a:rPr lang="en-US" dirty="0" smtClean="0"/>
              <a:t>Hadoop runs well on </a:t>
            </a:r>
            <a:r>
              <a:rPr lang="en-US" dirty="0" err="1" smtClean="0"/>
              <a:t>Xen</a:t>
            </a:r>
            <a:r>
              <a:rPr lang="en-US" dirty="0" smtClean="0"/>
              <a:t> FutureGrid Virtual Machines</a:t>
            </a:r>
            <a:endParaRPr lang="en-US" dirty="0"/>
          </a:p>
        </p:txBody>
      </p:sp>
      <p:pic>
        <p:nvPicPr>
          <p:cNvPr id="146434" name="Picture 2" descr="C:\Users\Geoffrey Fox\Desktop\cap3_emr_per_core_per_file.png"/>
          <p:cNvPicPr>
            <a:picLocks noChangeAspect="1" noChangeArrowheads="1"/>
          </p:cNvPicPr>
          <p:nvPr/>
        </p:nvPicPr>
        <p:blipFill>
          <a:blip r:embed="rId3" cstate="print"/>
          <a:srcRect/>
          <a:stretch>
            <a:fillRect/>
          </a:stretch>
        </p:blipFill>
        <p:spPr bwMode="auto">
          <a:xfrm>
            <a:off x="0" y="1219200"/>
            <a:ext cx="8863857" cy="47244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6858000" cy="1143000"/>
          </a:xfrm>
        </p:spPr>
        <p:txBody>
          <a:bodyPr>
            <a:normAutofit fontScale="90000"/>
          </a:bodyPr>
          <a:lstStyle/>
          <a:p>
            <a:r>
              <a:rPr lang="en-US" b="1" dirty="0" smtClean="0"/>
              <a:t>Some Issues with AzureTwister and AzureMapReduce</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FF0000"/>
                </a:solidFill>
              </a:rPr>
              <a:t>Transporting data to Azure</a:t>
            </a:r>
            <a:r>
              <a:rPr lang="en-US" dirty="0" smtClean="0"/>
              <a:t>: Blobs (HTTP), Drives (</a:t>
            </a:r>
            <a:r>
              <a:rPr lang="en-US" dirty="0" err="1" smtClean="0"/>
              <a:t>GridFTP</a:t>
            </a:r>
            <a:r>
              <a:rPr lang="en-US" dirty="0" smtClean="0"/>
              <a:t> etc.), </a:t>
            </a:r>
            <a:r>
              <a:rPr lang="en-US" dirty="0" err="1" smtClean="0"/>
              <a:t>Fedex</a:t>
            </a:r>
            <a:r>
              <a:rPr lang="en-US" dirty="0" smtClean="0"/>
              <a:t> disks</a:t>
            </a:r>
          </a:p>
          <a:p>
            <a:r>
              <a:rPr lang="en-US" dirty="0" smtClean="0">
                <a:solidFill>
                  <a:srgbClr val="FF0000"/>
                </a:solidFill>
              </a:rPr>
              <a:t>Intermediate data Transfer</a:t>
            </a:r>
            <a:r>
              <a:rPr lang="en-US" dirty="0" smtClean="0"/>
              <a:t>: Blobs (current choice) versus Drives (should be faster but don’t seem to be)</a:t>
            </a:r>
          </a:p>
          <a:p>
            <a:r>
              <a:rPr lang="en-US" dirty="0" smtClean="0">
                <a:solidFill>
                  <a:srgbClr val="FF0000"/>
                </a:solidFill>
              </a:rPr>
              <a:t>Azure Table v Azure SQL</a:t>
            </a:r>
            <a:r>
              <a:rPr lang="en-US" dirty="0" smtClean="0"/>
              <a:t>: Handle all metadata</a:t>
            </a:r>
          </a:p>
          <a:p>
            <a:r>
              <a:rPr lang="en-US" dirty="0" smtClean="0">
                <a:solidFill>
                  <a:srgbClr val="FF0000"/>
                </a:solidFill>
              </a:rPr>
              <a:t>Messaging Queues</a:t>
            </a:r>
            <a:r>
              <a:rPr lang="en-US" dirty="0" smtClean="0"/>
              <a:t>: Use real publish-subscribe system in place of Azure Queues</a:t>
            </a:r>
          </a:p>
          <a:p>
            <a:r>
              <a:rPr lang="en-US" dirty="0" smtClean="0">
                <a:solidFill>
                  <a:srgbClr val="FF0000"/>
                </a:solidFill>
              </a:rPr>
              <a:t>Azure Affinity Groups</a:t>
            </a:r>
            <a:r>
              <a:rPr lang="en-US" dirty="0" smtClean="0"/>
              <a:t>: Could allow better data-compute and compute-compute affinity</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315200" cy="685800"/>
          </a:xfrm>
        </p:spPr>
        <p:txBody>
          <a:bodyPr>
            <a:noAutofit/>
          </a:bodyPr>
          <a:lstStyle/>
          <a:p>
            <a:r>
              <a:rPr lang="en-US" sz="3200" b="1" dirty="0" smtClean="0"/>
              <a:t>Parallel Data Analysis Algorithms </a:t>
            </a:r>
            <a:br>
              <a:rPr lang="en-US" sz="3200" b="1" dirty="0" smtClean="0"/>
            </a:br>
            <a:r>
              <a:rPr lang="en-US" sz="3200" b="1" dirty="0" smtClean="0"/>
              <a:t>on Multicore</a:t>
            </a:r>
            <a:endParaRPr lang="en-US" sz="3200" b="1" dirty="0"/>
          </a:p>
        </p:txBody>
      </p:sp>
      <p:sp>
        <p:nvSpPr>
          <p:cNvPr id="3" name="Content Placeholder 2"/>
          <p:cNvSpPr>
            <a:spLocks noGrp="1"/>
          </p:cNvSpPr>
          <p:nvPr>
            <p:ph idx="1"/>
          </p:nvPr>
        </p:nvSpPr>
        <p:spPr>
          <a:xfrm>
            <a:off x="533400" y="2133600"/>
            <a:ext cx="8229600" cy="3048000"/>
          </a:xfrm>
        </p:spPr>
        <p:txBody>
          <a:bodyPr>
            <a:normAutofit/>
          </a:bodyPr>
          <a:lstStyle/>
          <a:p>
            <a:pPr lvl="1">
              <a:lnSpc>
                <a:spcPct val="85000"/>
              </a:lnSpc>
              <a:spcBef>
                <a:spcPts val="1200"/>
              </a:spcBef>
              <a:buFont typeface="Wingdings" pitchFamily="2" charset="2"/>
              <a:buChar char="§"/>
            </a:pPr>
            <a:r>
              <a:rPr lang="en-US" sz="2200" dirty="0" smtClean="0">
                <a:solidFill>
                  <a:srgbClr val="C00000"/>
                </a:solidFill>
              </a:rPr>
              <a:t>Clustering</a:t>
            </a:r>
            <a:r>
              <a:rPr lang="en-US" sz="2200" dirty="0" smtClean="0"/>
              <a:t> with deterministic annealing (DA)</a:t>
            </a:r>
          </a:p>
          <a:p>
            <a:pPr lvl="1">
              <a:lnSpc>
                <a:spcPct val="85000"/>
              </a:lnSpc>
              <a:spcBef>
                <a:spcPts val="1200"/>
              </a:spcBef>
              <a:buFont typeface="Wingdings" pitchFamily="2" charset="2"/>
              <a:buChar char="§"/>
            </a:pPr>
            <a:r>
              <a:rPr lang="en-US" sz="2200" dirty="0" smtClean="0">
                <a:solidFill>
                  <a:srgbClr val="C00000"/>
                </a:solidFill>
              </a:rPr>
              <a:t>Dimension Reduction </a:t>
            </a:r>
            <a:r>
              <a:rPr lang="en-US" sz="2200" dirty="0" smtClean="0"/>
              <a:t>for visualization and analysis (MDS, GTM)</a:t>
            </a:r>
          </a:p>
          <a:p>
            <a:pPr lvl="1">
              <a:lnSpc>
                <a:spcPct val="85000"/>
              </a:lnSpc>
              <a:spcBef>
                <a:spcPts val="1200"/>
              </a:spcBef>
              <a:buFont typeface="Wingdings" pitchFamily="2" charset="2"/>
              <a:buChar char="§"/>
            </a:pPr>
            <a:r>
              <a:rPr lang="en-US" sz="2200" dirty="0" smtClean="0">
                <a:solidFill>
                  <a:srgbClr val="C00000"/>
                </a:solidFill>
              </a:rPr>
              <a:t>Matrix algebra</a:t>
            </a:r>
            <a:r>
              <a:rPr lang="en-US" sz="2200" dirty="0" smtClean="0">
                <a:solidFill>
                  <a:srgbClr val="ECD700"/>
                </a:solidFill>
              </a:rPr>
              <a:t> </a:t>
            </a:r>
            <a:r>
              <a:rPr lang="en-US" sz="2200" dirty="0" smtClean="0"/>
              <a:t>as needed </a:t>
            </a:r>
          </a:p>
          <a:p>
            <a:pPr lvl="2">
              <a:lnSpc>
                <a:spcPct val="85000"/>
              </a:lnSpc>
              <a:spcBef>
                <a:spcPts val="1200"/>
              </a:spcBef>
              <a:buFont typeface="Wingdings" pitchFamily="2" charset="2"/>
              <a:buChar char="§"/>
            </a:pPr>
            <a:r>
              <a:rPr lang="en-US" sz="2000" dirty="0" smtClean="0"/>
              <a:t>Matrix Multiplication</a:t>
            </a:r>
          </a:p>
          <a:p>
            <a:pPr lvl="2">
              <a:lnSpc>
                <a:spcPct val="85000"/>
              </a:lnSpc>
              <a:spcBef>
                <a:spcPts val="1200"/>
              </a:spcBef>
              <a:buFont typeface="Wingdings" pitchFamily="2" charset="2"/>
              <a:buChar char="§"/>
            </a:pPr>
            <a:r>
              <a:rPr lang="en-US" sz="2000" dirty="0" smtClean="0"/>
              <a:t>Equation Solving</a:t>
            </a:r>
          </a:p>
          <a:p>
            <a:pPr lvl="2">
              <a:lnSpc>
                <a:spcPct val="85000"/>
              </a:lnSpc>
              <a:spcBef>
                <a:spcPts val="1200"/>
              </a:spcBef>
              <a:buFont typeface="Wingdings" pitchFamily="2" charset="2"/>
              <a:buChar char="§"/>
            </a:pPr>
            <a:r>
              <a:rPr lang="en-US" sz="2000" dirty="0" smtClean="0"/>
              <a:t>Eigenvector/value Calculation</a:t>
            </a:r>
          </a:p>
          <a:p>
            <a:endParaRPr lang="en-US" dirty="0"/>
          </a:p>
        </p:txBody>
      </p:sp>
      <p:sp>
        <p:nvSpPr>
          <p:cNvPr id="5" name="TextBox 4"/>
          <p:cNvSpPr txBox="1"/>
          <p:nvPr/>
        </p:nvSpPr>
        <p:spPr>
          <a:xfrm>
            <a:off x="711931" y="1550313"/>
            <a:ext cx="6450869" cy="430887"/>
          </a:xfrm>
          <a:prstGeom prst="rect">
            <a:avLst/>
          </a:prstGeom>
          <a:noFill/>
        </p:spPr>
        <p:txBody>
          <a:bodyPr wrap="none" rtlCol="0">
            <a:spAutoFit/>
          </a:bodyPr>
          <a:lstStyle/>
          <a:p>
            <a:r>
              <a:rPr lang="en-US" sz="2200" dirty="0" smtClean="0"/>
              <a:t>Developing a suite of parallel data-analysis capabilities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324600" cy="762000"/>
          </a:xfrm>
        </p:spPr>
        <p:txBody>
          <a:bodyPr>
            <a:noAutofit/>
          </a:bodyPr>
          <a:lstStyle/>
          <a:p>
            <a:r>
              <a:rPr sz="2800" cap="none" dirty="0" smtClean="0"/>
              <a:t>General</a:t>
            </a:r>
            <a:r>
              <a:rPr lang="en-US" sz="2800" cap="none" dirty="0" smtClean="0"/>
              <a:t> Deterministic Annealing</a:t>
            </a:r>
            <a:r>
              <a:rPr sz="2800" cap="none" dirty="0" smtClean="0"/>
              <a:t> Formula  </a:t>
            </a:r>
            <a:r>
              <a:rPr lang="en-US" sz="2800" cap="none" dirty="0" smtClean="0"/>
              <a:t/>
            </a:r>
            <a:br>
              <a:rPr lang="en-US" sz="2800" cap="none" dirty="0" smtClean="0"/>
            </a:br>
            <a:endParaRPr lang="en-US" sz="2800" cap="none" dirty="0"/>
          </a:p>
        </p:txBody>
      </p:sp>
      <p:sp>
        <p:nvSpPr>
          <p:cNvPr id="3" name="Text Placeholder 2"/>
          <p:cNvSpPr>
            <a:spLocks noGrp="1"/>
          </p:cNvSpPr>
          <p:nvPr>
            <p:ph type="body" idx="1"/>
          </p:nvPr>
        </p:nvSpPr>
        <p:spPr>
          <a:xfrm>
            <a:off x="1295400" y="762000"/>
            <a:ext cx="6400800" cy="381000"/>
          </a:xfrm>
        </p:spPr>
        <p:txBody>
          <a:bodyPr>
            <a:normAutofit fontScale="92500"/>
          </a:bodyPr>
          <a:lstStyle/>
          <a:p>
            <a:r>
              <a:rPr lang="en-US" dirty="0" smtClean="0">
                <a:solidFill>
                  <a:schemeClr val="tx1"/>
                </a:solidFill>
              </a:rPr>
              <a:t>N data points E(x) in D dimensions space and minimize F by EM</a:t>
            </a:r>
            <a:endParaRPr lang="en-US" dirty="0">
              <a:solidFill>
                <a:schemeClr val="tx1"/>
              </a:solidFill>
            </a:endParaRPr>
          </a:p>
        </p:txBody>
      </p:sp>
      <p:graphicFrame>
        <p:nvGraphicFramePr>
          <p:cNvPr id="42087" name="Object 2"/>
          <p:cNvGraphicFramePr>
            <a:graphicFrameLocks noChangeAspect="1"/>
          </p:cNvGraphicFramePr>
          <p:nvPr/>
        </p:nvGraphicFramePr>
        <p:xfrm>
          <a:off x="914400" y="1219200"/>
          <a:ext cx="7358773" cy="838200"/>
        </p:xfrm>
        <a:graphic>
          <a:graphicData uri="http://schemas.openxmlformats.org/presentationml/2006/ole">
            <p:oleObj spid="_x0000_s114690" name="Equation" r:id="rId4" imgW="3784320" imgH="431640" progId="">
              <p:embed/>
            </p:oleObj>
          </a:graphicData>
        </a:graphic>
      </p:graphicFrame>
      <p:sp>
        <p:nvSpPr>
          <p:cNvPr id="5" name="TextBox 4"/>
          <p:cNvSpPr txBox="1"/>
          <p:nvPr/>
        </p:nvSpPr>
        <p:spPr>
          <a:xfrm>
            <a:off x="914400" y="2209800"/>
            <a:ext cx="7391400" cy="3477875"/>
          </a:xfrm>
          <a:prstGeom prst="rect">
            <a:avLst/>
          </a:prstGeom>
          <a:noFill/>
        </p:spPr>
        <p:txBody>
          <a:bodyPr wrap="square" rtlCol="0">
            <a:spAutoFit/>
          </a:bodyPr>
          <a:lstStyle/>
          <a:p>
            <a:pPr marL="0" lvl="1"/>
            <a:r>
              <a:rPr lang="en-US" sz="2800" b="1" dirty="0" smtClean="0">
                <a:latin typeface="Corbel" pitchFamily="34" charset="0"/>
              </a:rPr>
              <a:t>Deterministic Annealing Clustering  (DAC)</a:t>
            </a:r>
            <a:r>
              <a:rPr lang="en-US" sz="2400" dirty="0" smtClean="0">
                <a:latin typeface="Corbel" pitchFamily="34" charset="0"/>
              </a:rPr>
              <a:t> </a:t>
            </a:r>
          </a:p>
          <a:p>
            <a:pPr>
              <a:buFontTx/>
              <a:buChar char="•"/>
            </a:pPr>
            <a:r>
              <a:rPr lang="en-US" sz="2400" dirty="0" smtClean="0">
                <a:latin typeface="Corbel" pitchFamily="34" charset="0"/>
              </a:rPr>
              <a:t> F is Free Energy</a:t>
            </a:r>
          </a:p>
          <a:p>
            <a:pPr>
              <a:buFontTx/>
              <a:buChar char="•"/>
            </a:pPr>
            <a:r>
              <a:rPr lang="en-US" sz="2400" dirty="0" smtClean="0">
                <a:latin typeface="Corbel" pitchFamily="34" charset="0"/>
              </a:rPr>
              <a:t> EM is well known expectation maximization method</a:t>
            </a:r>
          </a:p>
          <a:p>
            <a:pPr>
              <a:buFontTx/>
              <a:buChar char="•"/>
            </a:pPr>
            <a:r>
              <a:rPr lang="en-US" sz="2400" dirty="0" smtClean="0">
                <a:latin typeface="Corbel" pitchFamily="34" charset="0"/>
              </a:rPr>
              <a:t>p(</a:t>
            </a:r>
            <a:r>
              <a:rPr lang="en-US" sz="2400" i="1" dirty="0" smtClean="0">
                <a:latin typeface="Corbel" pitchFamily="34" charset="0"/>
              </a:rPr>
              <a:t>x</a:t>
            </a:r>
            <a:r>
              <a:rPr lang="en-US" sz="2400" dirty="0" smtClean="0">
                <a:latin typeface="Corbel" pitchFamily="34" charset="0"/>
              </a:rPr>
              <a:t>) with </a:t>
            </a:r>
            <a:r>
              <a:rPr lang="en-US" sz="2400" dirty="0" smtClean="0">
                <a:latin typeface="Corbel" pitchFamily="34" charset="0"/>
                <a:sym typeface="Symbol" pitchFamily="18" charset="2"/>
              </a:rPr>
              <a:t> </a:t>
            </a:r>
            <a:r>
              <a:rPr lang="en-US" sz="2400" dirty="0" smtClean="0">
                <a:latin typeface="Corbel" pitchFamily="34" charset="0"/>
              </a:rPr>
              <a:t>p(</a:t>
            </a:r>
            <a:r>
              <a:rPr lang="en-US" sz="2400" i="1" dirty="0" smtClean="0">
                <a:latin typeface="Corbel" pitchFamily="34" charset="0"/>
              </a:rPr>
              <a:t>x</a:t>
            </a:r>
            <a:r>
              <a:rPr lang="en-US" sz="2400" dirty="0" smtClean="0">
                <a:latin typeface="Corbel" pitchFamily="34" charset="0"/>
              </a:rPr>
              <a:t>) =1</a:t>
            </a:r>
          </a:p>
          <a:p>
            <a:pPr>
              <a:buFontTx/>
              <a:buChar char="•"/>
            </a:pPr>
            <a:r>
              <a:rPr lang="en-US" sz="2400" dirty="0" smtClean="0">
                <a:solidFill>
                  <a:srgbClr val="C00000"/>
                </a:solidFill>
                <a:latin typeface="Corbel" pitchFamily="34" charset="0"/>
              </a:rPr>
              <a:t>T </a:t>
            </a:r>
            <a:r>
              <a:rPr lang="en-US" sz="2400" dirty="0" smtClean="0">
                <a:latin typeface="Corbel" pitchFamily="34" charset="0"/>
              </a:rPr>
              <a:t>is annealing temperature varied down from </a:t>
            </a:r>
            <a:r>
              <a:rPr lang="en-US" sz="2400" dirty="0" smtClean="0">
                <a:latin typeface="Corbel" pitchFamily="34" charset="0"/>
                <a:sym typeface="Symbol" pitchFamily="18" charset="2"/>
              </a:rPr>
              <a:t> </a:t>
            </a:r>
            <a:r>
              <a:rPr lang="en-US" sz="2400" dirty="0" smtClean="0">
                <a:latin typeface="Corbel" pitchFamily="34" charset="0"/>
              </a:rPr>
              <a:t>with final value of 1</a:t>
            </a:r>
          </a:p>
          <a:p>
            <a:pPr>
              <a:buFontTx/>
              <a:buChar char="•"/>
            </a:pPr>
            <a:r>
              <a:rPr lang="en-US" sz="2400" dirty="0" smtClean="0">
                <a:latin typeface="Corbel" pitchFamily="34" charset="0"/>
              </a:rPr>
              <a:t>  Determine cluster center</a:t>
            </a:r>
            <a:r>
              <a:rPr lang="en-US" sz="2400" dirty="0" smtClean="0">
                <a:solidFill>
                  <a:srgbClr val="7F7F7F"/>
                </a:solidFill>
                <a:latin typeface="Corbel" pitchFamily="34" charset="0"/>
              </a:rPr>
              <a:t> </a:t>
            </a:r>
            <a:r>
              <a:rPr lang="en-US" sz="2400" dirty="0" smtClean="0">
                <a:solidFill>
                  <a:srgbClr val="C00000"/>
                </a:solidFill>
                <a:latin typeface="Corbel" pitchFamily="34" charset="0"/>
              </a:rPr>
              <a:t>Y(</a:t>
            </a:r>
            <a:r>
              <a:rPr lang="en-US" sz="2400" i="1" dirty="0" smtClean="0">
                <a:solidFill>
                  <a:srgbClr val="C00000"/>
                </a:solidFill>
                <a:latin typeface="Corbel" pitchFamily="34" charset="0"/>
              </a:rPr>
              <a:t>k</a:t>
            </a:r>
            <a:r>
              <a:rPr lang="en-US" sz="2400" dirty="0" smtClean="0">
                <a:solidFill>
                  <a:srgbClr val="C00000"/>
                </a:solidFill>
                <a:latin typeface="Corbel" pitchFamily="34" charset="0"/>
              </a:rPr>
              <a:t>) </a:t>
            </a:r>
            <a:r>
              <a:rPr lang="en-US" sz="2400" dirty="0" smtClean="0">
                <a:latin typeface="Corbel" pitchFamily="34" charset="0"/>
              </a:rPr>
              <a:t>by EM method</a:t>
            </a:r>
          </a:p>
          <a:p>
            <a:pPr>
              <a:buFontTx/>
              <a:buChar char="•"/>
            </a:pPr>
            <a:r>
              <a:rPr lang="en-US" sz="2400" dirty="0" smtClean="0">
                <a:latin typeface="Corbel" pitchFamily="34" charset="0"/>
              </a:rPr>
              <a:t> </a:t>
            </a:r>
            <a:r>
              <a:rPr lang="en-US" sz="2400" dirty="0" smtClean="0">
                <a:solidFill>
                  <a:srgbClr val="C00000"/>
                </a:solidFill>
                <a:latin typeface="Corbel" pitchFamily="34" charset="0"/>
              </a:rPr>
              <a:t>K</a:t>
            </a:r>
            <a:r>
              <a:rPr lang="en-US" sz="2400" dirty="0" smtClean="0">
                <a:latin typeface="Corbel" pitchFamily="34" charset="0"/>
              </a:rPr>
              <a:t> (number of clusters) starts at 1 and is incremented by algorithm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087"/>
                                        </p:tgtEl>
                                        <p:attrNameLst>
                                          <p:attrName>style.visibility</p:attrName>
                                        </p:attrNameLst>
                                      </p:cBhvr>
                                      <p:to>
                                        <p:strVal val="visible"/>
                                      </p:to>
                                    </p:set>
                                    <p:anim calcmode="lin" valueType="num">
                                      <p:cBhvr additive="base">
                                        <p:cTn id="7" dur="500" fill="hold"/>
                                        <p:tgtEl>
                                          <p:spTgt spid="42087"/>
                                        </p:tgtEl>
                                        <p:attrNameLst>
                                          <p:attrName>ppt_x</p:attrName>
                                        </p:attrNameLst>
                                      </p:cBhvr>
                                      <p:tavLst>
                                        <p:tav tm="0">
                                          <p:val>
                                            <p:strVal val="0-#ppt_w/2"/>
                                          </p:val>
                                        </p:tav>
                                        <p:tav tm="100000">
                                          <p:val>
                                            <p:strVal val="#ppt_x"/>
                                          </p:val>
                                        </p:tav>
                                      </p:tavLst>
                                    </p:anim>
                                    <p:anim calcmode="lin" valueType="num">
                                      <p:cBhvr additive="base">
                                        <p:cTn id="8" dur="500" fill="hold"/>
                                        <p:tgtEl>
                                          <p:spTgt spid="420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143000"/>
          </a:xfrm>
        </p:spPr>
        <p:txBody>
          <a:bodyPr/>
          <a:lstStyle/>
          <a:p>
            <a:r>
              <a:rPr lang="en-US" b="1" dirty="0" smtClean="0"/>
              <a:t>Deterministic Annealing I</a:t>
            </a:r>
            <a:endParaRPr lang="en-US" b="1" dirty="0"/>
          </a:p>
        </p:txBody>
      </p:sp>
      <p:sp>
        <p:nvSpPr>
          <p:cNvPr id="3" name="Content Placeholder 2"/>
          <p:cNvSpPr>
            <a:spLocks noGrp="1"/>
          </p:cNvSpPr>
          <p:nvPr>
            <p:ph idx="1"/>
          </p:nvPr>
        </p:nvSpPr>
        <p:spPr>
          <a:xfrm>
            <a:off x="0" y="1295400"/>
            <a:ext cx="9144000" cy="4525963"/>
          </a:xfrm>
        </p:spPr>
        <p:txBody>
          <a:bodyPr>
            <a:noAutofit/>
          </a:bodyPr>
          <a:lstStyle/>
          <a:p>
            <a:r>
              <a:rPr lang="en-US" sz="2700" dirty="0" smtClean="0">
                <a:solidFill>
                  <a:srgbClr val="0070C0"/>
                </a:solidFill>
              </a:rPr>
              <a:t>Gibbs</a:t>
            </a:r>
            <a:r>
              <a:rPr lang="en-US" sz="2700" dirty="0" smtClean="0"/>
              <a:t> Distribution at Temperature T</a:t>
            </a:r>
            <a:br>
              <a:rPr lang="en-US" sz="2700" dirty="0" smtClean="0"/>
            </a:br>
            <a:r>
              <a:rPr lang="en-US" sz="2700" dirty="0" smtClean="0">
                <a:solidFill>
                  <a:srgbClr val="0070C0"/>
                </a:solidFill>
              </a:rPr>
              <a:t>P(</a:t>
            </a:r>
            <a:r>
              <a:rPr lang="en-US" sz="2700" u="sng" dirty="0" smtClean="0">
                <a:solidFill>
                  <a:srgbClr val="0070C0"/>
                </a:solidFill>
                <a:sym typeface="Symbol"/>
              </a:rPr>
              <a:t></a:t>
            </a:r>
            <a:r>
              <a:rPr lang="en-US" sz="2700" dirty="0" smtClean="0">
                <a:solidFill>
                  <a:srgbClr val="0070C0"/>
                </a:solidFill>
              </a:rPr>
              <a:t>) = exp( - H(</a:t>
            </a:r>
            <a:r>
              <a:rPr lang="en-US" sz="2700" u="sng" dirty="0" smtClean="0">
                <a:solidFill>
                  <a:srgbClr val="0070C0"/>
                </a:solidFill>
                <a:sym typeface="Symbol"/>
              </a:rPr>
              <a:t></a:t>
            </a:r>
            <a:r>
              <a:rPr lang="en-US" sz="2700" dirty="0" smtClean="0">
                <a:solidFill>
                  <a:srgbClr val="0070C0"/>
                </a:solidFill>
              </a:rPr>
              <a:t>)/T) / </a:t>
            </a:r>
            <a:r>
              <a:rPr lang="en-US" sz="2700" dirty="0" smtClean="0">
                <a:solidFill>
                  <a:srgbClr val="0070C0"/>
                </a:solidFill>
                <a:sym typeface="Symbol"/>
              </a:rPr>
              <a:t></a:t>
            </a:r>
            <a:r>
              <a:rPr lang="en-US" sz="2700" dirty="0" smtClean="0">
                <a:solidFill>
                  <a:srgbClr val="0070C0"/>
                </a:solidFill>
              </a:rPr>
              <a:t> d</a:t>
            </a:r>
            <a:r>
              <a:rPr lang="en-US" sz="2700" u="sng" dirty="0" smtClean="0">
                <a:solidFill>
                  <a:srgbClr val="0070C0"/>
                </a:solidFill>
                <a:sym typeface="Symbol"/>
              </a:rPr>
              <a:t></a:t>
            </a:r>
            <a:r>
              <a:rPr lang="en-US" sz="2700" dirty="0" smtClean="0">
                <a:solidFill>
                  <a:srgbClr val="0070C0"/>
                </a:solidFill>
              </a:rPr>
              <a:t> exp( - H(</a:t>
            </a:r>
            <a:r>
              <a:rPr lang="en-US" sz="2700" u="sng" dirty="0" smtClean="0">
                <a:solidFill>
                  <a:srgbClr val="0070C0"/>
                </a:solidFill>
                <a:sym typeface="Symbol"/>
              </a:rPr>
              <a:t></a:t>
            </a:r>
            <a:r>
              <a:rPr lang="en-US" sz="2700" dirty="0" smtClean="0">
                <a:solidFill>
                  <a:srgbClr val="0070C0"/>
                </a:solidFill>
              </a:rPr>
              <a:t>)/T)</a:t>
            </a:r>
          </a:p>
          <a:p>
            <a:r>
              <a:rPr lang="en-US" sz="2700" dirty="0" smtClean="0"/>
              <a:t>Or </a:t>
            </a:r>
            <a:r>
              <a:rPr lang="en-US" sz="2700" dirty="0" smtClean="0">
                <a:solidFill>
                  <a:srgbClr val="0070C0"/>
                </a:solidFill>
              </a:rPr>
              <a:t>P(</a:t>
            </a:r>
            <a:r>
              <a:rPr lang="en-US" sz="2700" u="sng" dirty="0" smtClean="0">
                <a:solidFill>
                  <a:srgbClr val="0070C0"/>
                </a:solidFill>
                <a:sym typeface="Symbol"/>
              </a:rPr>
              <a:t></a:t>
            </a:r>
            <a:r>
              <a:rPr lang="en-US" sz="2700" dirty="0" smtClean="0">
                <a:solidFill>
                  <a:srgbClr val="0070C0"/>
                </a:solidFill>
              </a:rPr>
              <a:t>) = exp( - H(</a:t>
            </a:r>
            <a:r>
              <a:rPr lang="en-US" sz="2700" u="sng" dirty="0" smtClean="0">
                <a:solidFill>
                  <a:srgbClr val="0070C0"/>
                </a:solidFill>
                <a:sym typeface="Symbol"/>
              </a:rPr>
              <a:t></a:t>
            </a:r>
            <a:r>
              <a:rPr lang="en-US" sz="2700" dirty="0" smtClean="0">
                <a:solidFill>
                  <a:srgbClr val="0070C0"/>
                </a:solidFill>
              </a:rPr>
              <a:t>)/T + F/T ) </a:t>
            </a:r>
            <a:r>
              <a:rPr lang="en-US" sz="2700" dirty="0" smtClean="0"/>
              <a:t>				</a:t>
            </a:r>
          </a:p>
          <a:p>
            <a:r>
              <a:rPr lang="en-US" sz="2700" dirty="0" smtClean="0"/>
              <a:t>Minimize </a:t>
            </a:r>
            <a:r>
              <a:rPr lang="en-US" sz="2700" dirty="0" smtClean="0">
                <a:solidFill>
                  <a:srgbClr val="0070C0"/>
                </a:solidFill>
              </a:rPr>
              <a:t>Free Energy</a:t>
            </a:r>
            <a:r>
              <a:rPr lang="en-US" sz="2700" dirty="0" smtClean="0"/>
              <a:t/>
            </a:r>
            <a:br>
              <a:rPr lang="en-US" sz="2700" dirty="0" smtClean="0"/>
            </a:br>
            <a:r>
              <a:rPr lang="en-US" sz="2700" dirty="0" smtClean="0">
                <a:solidFill>
                  <a:srgbClr val="0070C0"/>
                </a:solidFill>
              </a:rPr>
              <a:t>F</a:t>
            </a:r>
            <a:r>
              <a:rPr lang="en-US" sz="2700" baseline="-25000" dirty="0" smtClean="0">
                <a:solidFill>
                  <a:srgbClr val="0070C0"/>
                </a:solidFill>
              </a:rPr>
              <a:t> </a:t>
            </a:r>
            <a:r>
              <a:rPr lang="en-US" sz="2700" dirty="0" smtClean="0">
                <a:solidFill>
                  <a:srgbClr val="0070C0"/>
                </a:solidFill>
              </a:rPr>
              <a:t>= &lt; H</a:t>
            </a:r>
            <a:r>
              <a:rPr lang="en-US" sz="2700" baseline="-25000" dirty="0" smtClean="0">
                <a:solidFill>
                  <a:srgbClr val="0070C0"/>
                </a:solidFill>
              </a:rPr>
              <a:t> </a:t>
            </a:r>
            <a:r>
              <a:rPr lang="en-US" sz="2700" dirty="0" smtClean="0">
                <a:solidFill>
                  <a:srgbClr val="0070C0"/>
                </a:solidFill>
              </a:rPr>
              <a:t>- T S(P) &gt; = </a:t>
            </a:r>
            <a:r>
              <a:rPr lang="en-US" sz="2700" dirty="0" smtClean="0">
                <a:solidFill>
                  <a:srgbClr val="0070C0"/>
                </a:solidFill>
                <a:sym typeface="Symbol"/>
              </a:rPr>
              <a:t></a:t>
            </a:r>
            <a:r>
              <a:rPr lang="en-US" sz="2700" dirty="0" smtClean="0">
                <a:solidFill>
                  <a:srgbClr val="0070C0"/>
                </a:solidFill>
              </a:rPr>
              <a:t> d</a:t>
            </a:r>
            <a:r>
              <a:rPr lang="en-US" sz="2700" u="sng" dirty="0" smtClean="0">
                <a:solidFill>
                  <a:srgbClr val="0070C0"/>
                </a:solidFill>
                <a:sym typeface="Symbol"/>
              </a:rPr>
              <a:t></a:t>
            </a:r>
            <a:r>
              <a:rPr lang="en-US" sz="2700" dirty="0" smtClean="0">
                <a:solidFill>
                  <a:srgbClr val="0070C0"/>
                </a:solidFill>
              </a:rPr>
              <a:t> {P(</a:t>
            </a:r>
            <a:r>
              <a:rPr lang="en-US" sz="2700" u="sng" dirty="0" smtClean="0">
                <a:solidFill>
                  <a:srgbClr val="0070C0"/>
                </a:solidFill>
                <a:sym typeface="Symbol"/>
              </a:rPr>
              <a:t></a:t>
            </a:r>
            <a:r>
              <a:rPr lang="en-US" sz="2700" dirty="0" smtClean="0">
                <a:solidFill>
                  <a:srgbClr val="0070C0"/>
                </a:solidFill>
              </a:rPr>
              <a:t>)H</a:t>
            </a:r>
            <a:r>
              <a:rPr lang="en-US" sz="2700" baseline="-25000" dirty="0" smtClean="0">
                <a:solidFill>
                  <a:srgbClr val="0070C0"/>
                </a:solidFill>
              </a:rPr>
              <a:t> </a:t>
            </a:r>
            <a:r>
              <a:rPr lang="en-US" sz="2700" dirty="0" smtClean="0">
                <a:solidFill>
                  <a:srgbClr val="0070C0"/>
                </a:solidFill>
              </a:rPr>
              <a:t>+ T P(</a:t>
            </a:r>
            <a:r>
              <a:rPr lang="en-US" sz="2700" u="sng" dirty="0" smtClean="0">
                <a:solidFill>
                  <a:srgbClr val="0070C0"/>
                </a:solidFill>
                <a:sym typeface="Symbol"/>
              </a:rPr>
              <a:t></a:t>
            </a:r>
            <a:r>
              <a:rPr lang="en-US" sz="2700" dirty="0" smtClean="0">
                <a:solidFill>
                  <a:srgbClr val="0070C0"/>
                </a:solidFill>
              </a:rPr>
              <a:t>) </a:t>
            </a:r>
            <a:r>
              <a:rPr lang="en-US" sz="2700" dirty="0" err="1" smtClean="0">
                <a:solidFill>
                  <a:srgbClr val="0070C0"/>
                </a:solidFill>
              </a:rPr>
              <a:t>lnP</a:t>
            </a:r>
            <a:r>
              <a:rPr lang="en-US" sz="2700" dirty="0" smtClean="0">
                <a:solidFill>
                  <a:srgbClr val="0070C0"/>
                </a:solidFill>
              </a:rPr>
              <a:t>(</a:t>
            </a:r>
            <a:r>
              <a:rPr lang="en-US" sz="2700" u="sng" dirty="0" smtClean="0">
                <a:solidFill>
                  <a:srgbClr val="0070C0"/>
                </a:solidFill>
                <a:sym typeface="Symbol"/>
              </a:rPr>
              <a:t></a:t>
            </a:r>
            <a:r>
              <a:rPr lang="en-US" sz="2700" dirty="0" smtClean="0">
                <a:solidFill>
                  <a:srgbClr val="0070C0"/>
                </a:solidFill>
              </a:rPr>
              <a:t>)}</a:t>
            </a:r>
          </a:p>
          <a:p>
            <a:r>
              <a:rPr lang="en-US" sz="2700" dirty="0" smtClean="0"/>
              <a:t>Where </a:t>
            </a:r>
            <a:r>
              <a:rPr lang="en-US" sz="2700" u="sng" dirty="0" smtClean="0">
                <a:sym typeface="Symbol"/>
              </a:rPr>
              <a:t></a:t>
            </a:r>
            <a:r>
              <a:rPr lang="en-US" sz="2700" dirty="0" smtClean="0">
                <a:sym typeface="Symbol"/>
              </a:rPr>
              <a:t> are (a subset of) parameters to be minimized</a:t>
            </a:r>
          </a:p>
          <a:p>
            <a:r>
              <a:rPr lang="en-US" sz="2700" dirty="0" smtClean="0">
                <a:solidFill>
                  <a:srgbClr val="0070C0"/>
                </a:solidFill>
                <a:sym typeface="Symbol"/>
              </a:rPr>
              <a:t>Simulated annealing </a:t>
            </a:r>
            <a:r>
              <a:rPr lang="en-US" sz="2700" dirty="0" smtClean="0">
                <a:sym typeface="Symbol"/>
              </a:rPr>
              <a:t>corresponds to doing these integrals by Monte Carlo</a:t>
            </a:r>
          </a:p>
          <a:p>
            <a:r>
              <a:rPr lang="en-US" sz="2700" dirty="0" smtClean="0">
                <a:solidFill>
                  <a:srgbClr val="0070C0"/>
                </a:solidFill>
                <a:sym typeface="Symbol"/>
              </a:rPr>
              <a:t>Deterministic annealing </a:t>
            </a:r>
            <a:r>
              <a:rPr lang="en-US" sz="2700" dirty="0" smtClean="0">
                <a:sym typeface="Symbol"/>
              </a:rPr>
              <a:t>corresponds to doing integrals analytically and is naturally much faster</a:t>
            </a:r>
          </a:p>
          <a:p>
            <a:r>
              <a:rPr lang="en-US" sz="2700" dirty="0" smtClean="0">
                <a:sym typeface="Symbol"/>
              </a:rPr>
              <a:t>In each case temperature is lowered slowly – say by a factor 0.99 at each iteration</a:t>
            </a:r>
            <a:endParaRPr lang="en-US" sz="27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1" name="Rectangle 3"/>
          <p:cNvSpPr>
            <a:spLocks noGrp="1" noChangeArrowheads="1"/>
          </p:cNvSpPr>
          <p:nvPr>
            <p:ph type="body" idx="1"/>
          </p:nvPr>
        </p:nvSpPr>
        <p:spPr>
          <a:xfrm>
            <a:off x="76200" y="5562600"/>
            <a:ext cx="8991600" cy="1295400"/>
          </a:xfrm>
        </p:spPr>
        <p:txBody>
          <a:bodyPr/>
          <a:lstStyle/>
          <a:p>
            <a:r>
              <a:rPr lang="en-US" sz="2400"/>
              <a:t>                    Minimum evolving as temperature decreases</a:t>
            </a:r>
          </a:p>
          <a:p>
            <a:r>
              <a:rPr lang="en-US" sz="2400"/>
              <a:t>                    Movement at fixed temperature going to local minima if not initialized “correctly</a:t>
            </a:r>
          </a:p>
        </p:txBody>
      </p:sp>
      <p:pic>
        <p:nvPicPr>
          <p:cNvPr id="1159172" name="Picture 4" descr="010"/>
          <p:cNvPicPr>
            <a:picLocks noChangeAspect="1" noChangeArrowheads="1"/>
          </p:cNvPicPr>
          <p:nvPr/>
        </p:nvPicPr>
        <p:blipFill>
          <a:blip r:embed="rId3" cstate="print"/>
          <a:srcRect l="13676" t="15947" r="29462" b="26804"/>
          <a:stretch>
            <a:fillRect/>
          </a:stretch>
        </p:blipFill>
        <p:spPr bwMode="auto">
          <a:xfrm>
            <a:off x="2286000" y="0"/>
            <a:ext cx="6858000" cy="5181600"/>
          </a:xfrm>
          <a:prstGeom prst="rect">
            <a:avLst/>
          </a:prstGeom>
          <a:noFill/>
        </p:spPr>
      </p:pic>
      <p:grpSp>
        <p:nvGrpSpPr>
          <p:cNvPr id="2" name="Group 7"/>
          <p:cNvGrpSpPr>
            <a:grpSpLocks/>
          </p:cNvGrpSpPr>
          <p:nvPr/>
        </p:nvGrpSpPr>
        <p:grpSpPr bwMode="auto">
          <a:xfrm>
            <a:off x="685800" y="5867400"/>
            <a:ext cx="1143000" cy="381000"/>
            <a:chOff x="432" y="3456"/>
            <a:chExt cx="720" cy="240"/>
          </a:xfrm>
        </p:grpSpPr>
        <p:sp>
          <p:nvSpPr>
            <p:cNvPr id="1159173" name="Line 5"/>
            <p:cNvSpPr>
              <a:spLocks noChangeShapeType="1"/>
            </p:cNvSpPr>
            <p:nvPr/>
          </p:nvSpPr>
          <p:spPr bwMode="auto">
            <a:xfrm>
              <a:off x="432" y="3456"/>
              <a:ext cx="720" cy="0"/>
            </a:xfrm>
            <a:prstGeom prst="line">
              <a:avLst/>
            </a:prstGeom>
            <a:noFill/>
            <a:ln w="31750">
              <a:solidFill>
                <a:schemeClr val="tx1"/>
              </a:solidFill>
              <a:round/>
              <a:headEnd/>
              <a:tailEnd type="triangle" w="lg" len="lg"/>
            </a:ln>
            <a:effectLst/>
          </p:spPr>
          <p:txBody>
            <a:bodyPr anchor="ctr">
              <a:spAutoFit/>
            </a:bodyPr>
            <a:lstStyle/>
            <a:p>
              <a:pPr algn="ctr" rtl="0" fontAlgn="base">
                <a:spcBef>
                  <a:spcPct val="0"/>
                </a:spcBef>
                <a:spcAft>
                  <a:spcPct val="0"/>
                </a:spcAft>
              </a:pPr>
              <a:endParaRPr lang="en-US" kern="1200" baseline="-25000">
                <a:solidFill>
                  <a:srgbClr val="FFFFFF"/>
                </a:solidFill>
                <a:latin typeface="Times New Roman" pitchFamily="18" charset="0"/>
                <a:ea typeface="+mn-ea"/>
                <a:cs typeface="+mn-cs"/>
              </a:endParaRPr>
            </a:p>
          </p:txBody>
        </p:sp>
        <p:sp>
          <p:nvSpPr>
            <p:cNvPr id="1159174" name="Line 6"/>
            <p:cNvSpPr>
              <a:spLocks noChangeShapeType="1"/>
            </p:cNvSpPr>
            <p:nvPr/>
          </p:nvSpPr>
          <p:spPr bwMode="auto">
            <a:xfrm>
              <a:off x="432" y="3696"/>
              <a:ext cx="720" cy="0"/>
            </a:xfrm>
            <a:prstGeom prst="line">
              <a:avLst/>
            </a:prstGeom>
            <a:noFill/>
            <a:ln w="31750">
              <a:solidFill>
                <a:srgbClr val="CC00FF"/>
              </a:solidFill>
              <a:round/>
              <a:headEnd/>
              <a:tailEnd type="triangle" w="lg" len="lg"/>
            </a:ln>
            <a:effectLst/>
          </p:spPr>
          <p:txBody>
            <a:bodyPr anchor="ctr">
              <a:spAutoFit/>
            </a:bodyPr>
            <a:lstStyle/>
            <a:p>
              <a:pPr algn="ctr" rtl="0" fontAlgn="base">
                <a:spcBef>
                  <a:spcPct val="0"/>
                </a:spcBef>
                <a:spcAft>
                  <a:spcPct val="0"/>
                </a:spcAft>
              </a:pPr>
              <a:endParaRPr lang="en-US" kern="1200" baseline="-25000">
                <a:solidFill>
                  <a:srgbClr val="FFFFFF"/>
                </a:solidFill>
                <a:latin typeface="Times New Roman" pitchFamily="18" charset="0"/>
                <a:ea typeface="+mn-ea"/>
                <a:cs typeface="+mn-cs"/>
              </a:endParaRPr>
            </a:p>
          </p:txBody>
        </p:sp>
      </p:grpSp>
      <p:sp>
        <p:nvSpPr>
          <p:cNvPr id="1159176" name="Text Box 8"/>
          <p:cNvSpPr txBox="1">
            <a:spLocks noChangeArrowheads="1"/>
          </p:cNvSpPr>
          <p:nvPr/>
        </p:nvSpPr>
        <p:spPr bwMode="auto">
          <a:xfrm>
            <a:off x="0" y="2057400"/>
            <a:ext cx="2209800" cy="3140075"/>
          </a:xfrm>
          <a:prstGeom prst="rect">
            <a:avLst/>
          </a:prstGeom>
          <a:noFill/>
          <a:ln w="9525" algn="ctr">
            <a:noFill/>
            <a:miter lim="800000"/>
            <a:headEnd/>
            <a:tailEnd/>
          </a:ln>
          <a:effectLst/>
        </p:spPr>
        <p:txBody>
          <a:bodyPr>
            <a:spAutoFit/>
          </a:bodyPr>
          <a:lstStyle/>
          <a:p>
            <a:pPr algn="l" rtl="0" fontAlgn="base">
              <a:spcBef>
                <a:spcPct val="0"/>
              </a:spcBef>
              <a:spcAft>
                <a:spcPct val="0"/>
              </a:spcAft>
            </a:pPr>
            <a:r>
              <a:rPr lang="en-US" sz="2000" b="1" kern="1200" dirty="0">
                <a:latin typeface="Times New Roman" pitchFamily="18" charset="0"/>
                <a:ea typeface="+mn-ea"/>
                <a:cs typeface="+mn-cs"/>
              </a:rPr>
              <a:t>Solve Linear Equations for each temperature</a:t>
            </a:r>
          </a:p>
          <a:p>
            <a:pPr algn="l" rtl="0" fontAlgn="base">
              <a:spcBef>
                <a:spcPct val="0"/>
              </a:spcBef>
              <a:spcAft>
                <a:spcPct val="0"/>
              </a:spcAft>
            </a:pPr>
            <a:endParaRPr lang="en-US" sz="2000" b="1" kern="1200" dirty="0">
              <a:latin typeface="Times New Roman" pitchFamily="18" charset="0"/>
              <a:ea typeface="+mn-ea"/>
              <a:cs typeface="+mn-cs"/>
            </a:endParaRPr>
          </a:p>
          <a:p>
            <a:pPr algn="l" rtl="0" fontAlgn="base">
              <a:spcBef>
                <a:spcPct val="0"/>
              </a:spcBef>
              <a:spcAft>
                <a:spcPct val="0"/>
              </a:spcAft>
            </a:pPr>
            <a:r>
              <a:rPr lang="en-US" sz="2000" b="1" kern="1200" dirty="0">
                <a:latin typeface="Times New Roman" pitchFamily="18" charset="0"/>
                <a:ea typeface="+mn-ea"/>
                <a:cs typeface="+mn-cs"/>
              </a:rPr>
              <a:t>Nonlinearity effects mitigated by </a:t>
            </a:r>
            <a:r>
              <a:rPr lang="en-US" sz="2000" b="1" kern="1200" dirty="0" smtClean="0">
                <a:latin typeface="Times New Roman" pitchFamily="18" charset="0"/>
                <a:ea typeface="+mn-ea"/>
                <a:cs typeface="+mn-cs"/>
              </a:rPr>
              <a:t>initializing </a:t>
            </a:r>
            <a:r>
              <a:rPr lang="en-US" sz="2000" b="1" kern="1200" dirty="0">
                <a:latin typeface="Times New Roman" pitchFamily="18" charset="0"/>
                <a:ea typeface="+mn-ea"/>
                <a:cs typeface="+mn-cs"/>
              </a:rPr>
              <a:t>with solution at previous higher temperature</a:t>
            </a:r>
          </a:p>
        </p:txBody>
      </p:sp>
      <p:sp>
        <p:nvSpPr>
          <p:cNvPr id="1159170" name="Rectangle 2"/>
          <p:cNvSpPr>
            <a:spLocks noGrp="1" noChangeArrowheads="1"/>
          </p:cNvSpPr>
          <p:nvPr>
            <p:ph type="title"/>
          </p:nvPr>
        </p:nvSpPr>
        <p:spPr>
          <a:xfrm>
            <a:off x="0" y="0"/>
            <a:ext cx="2362200" cy="954107"/>
          </a:xfrm>
          <a:solidFill>
            <a:srgbClr val="000000"/>
          </a:solidFill>
        </p:spPr>
        <p:txBody>
          <a:bodyPr wrap="square">
            <a:spAutoFit/>
          </a:bodyPr>
          <a:lstStyle/>
          <a:p>
            <a:r>
              <a:rPr lang="en-US" sz="2800" dirty="0">
                <a:solidFill>
                  <a:srgbClr val="DEE7F8"/>
                </a:solidFill>
              </a:rPr>
              <a:t>Deterministic</a:t>
            </a:r>
            <a:br>
              <a:rPr lang="en-US" sz="2800" dirty="0">
                <a:solidFill>
                  <a:srgbClr val="DEE7F8"/>
                </a:solidFill>
              </a:rPr>
            </a:br>
            <a:r>
              <a:rPr lang="en-US" sz="2800" dirty="0">
                <a:solidFill>
                  <a:srgbClr val="DEE7F8"/>
                </a:solidFill>
              </a:rPr>
              <a:t>Annealing</a:t>
            </a:r>
          </a:p>
        </p:txBody>
      </p:sp>
      <p:sp>
        <p:nvSpPr>
          <p:cNvPr id="1159177" name="Text Box 9"/>
          <p:cNvSpPr txBox="1">
            <a:spLocks noChangeArrowheads="1"/>
          </p:cNvSpPr>
          <p:nvPr/>
        </p:nvSpPr>
        <p:spPr bwMode="auto">
          <a:xfrm>
            <a:off x="990600" y="1600200"/>
            <a:ext cx="1322388" cy="457200"/>
          </a:xfrm>
          <a:prstGeom prst="rect">
            <a:avLst/>
          </a:prstGeom>
          <a:noFill/>
          <a:ln w="9525" algn="ctr">
            <a:noFill/>
            <a:miter lim="800000"/>
            <a:headEnd/>
            <a:tailEnd/>
          </a:ln>
          <a:effectLst/>
        </p:spPr>
        <p:txBody>
          <a:bodyPr wrap="none">
            <a:spAutoFit/>
          </a:bodyPr>
          <a:lstStyle/>
          <a:p>
            <a:pPr algn="ctr" rtl="0" fontAlgn="base">
              <a:spcBef>
                <a:spcPct val="0"/>
              </a:spcBef>
              <a:spcAft>
                <a:spcPct val="0"/>
              </a:spcAft>
            </a:pPr>
            <a:r>
              <a:rPr lang="en-US" sz="2400" b="1" kern="1200" dirty="0">
                <a:latin typeface="Times New Roman" pitchFamily="18" charset="0"/>
                <a:ea typeface="+mn-ea"/>
                <a:cs typeface="+mn-cs"/>
              </a:rPr>
              <a:t>F({y}, T)</a:t>
            </a:r>
          </a:p>
        </p:txBody>
      </p:sp>
      <p:sp>
        <p:nvSpPr>
          <p:cNvPr id="1159178" name="Text Box 10"/>
          <p:cNvSpPr txBox="1">
            <a:spLocks noChangeArrowheads="1"/>
          </p:cNvSpPr>
          <p:nvPr/>
        </p:nvSpPr>
        <p:spPr bwMode="auto">
          <a:xfrm>
            <a:off x="4052888" y="5181600"/>
            <a:ext cx="2500312" cy="457200"/>
          </a:xfrm>
          <a:prstGeom prst="rect">
            <a:avLst/>
          </a:prstGeom>
          <a:solidFill>
            <a:srgbClr val="000000"/>
          </a:solidFill>
          <a:ln w="9525" algn="ctr">
            <a:noFill/>
            <a:miter lim="800000"/>
            <a:headEnd/>
            <a:tailEnd/>
          </a:ln>
          <a:effectLst/>
        </p:spPr>
        <p:txBody>
          <a:bodyPr wrap="none">
            <a:spAutoFit/>
          </a:bodyPr>
          <a:lstStyle/>
          <a:p>
            <a:pPr algn="ctr" rtl="0" fontAlgn="base">
              <a:spcBef>
                <a:spcPct val="0"/>
              </a:spcBef>
              <a:spcAft>
                <a:spcPct val="0"/>
              </a:spcAft>
            </a:pPr>
            <a:r>
              <a:rPr lang="en-US" sz="2400" b="1" kern="1200" dirty="0">
                <a:solidFill>
                  <a:srgbClr val="FFFF00"/>
                </a:solidFill>
                <a:latin typeface="Times New Roman" pitchFamily="18" charset="0"/>
                <a:ea typeface="+mn-ea"/>
                <a:cs typeface="+mn-cs"/>
              </a:rPr>
              <a:t>Configuration {y}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153400" cy="838200"/>
          </a:xfrm>
        </p:spPr>
        <p:txBody>
          <a:bodyPr/>
          <a:lstStyle/>
          <a:p>
            <a:r>
              <a:rPr lang="en-US" b="1" dirty="0" smtClean="0"/>
              <a:t>Deterministic Annealing II</a:t>
            </a:r>
            <a:endParaRPr lang="en-US" b="1" dirty="0"/>
          </a:p>
        </p:txBody>
      </p:sp>
      <p:sp>
        <p:nvSpPr>
          <p:cNvPr id="3" name="Content Placeholder 2"/>
          <p:cNvSpPr>
            <a:spLocks noGrp="1"/>
          </p:cNvSpPr>
          <p:nvPr>
            <p:ph idx="1"/>
          </p:nvPr>
        </p:nvSpPr>
        <p:spPr>
          <a:xfrm>
            <a:off x="0" y="1295400"/>
            <a:ext cx="8991600" cy="4800600"/>
          </a:xfrm>
        </p:spPr>
        <p:txBody>
          <a:bodyPr>
            <a:normAutofit fontScale="77500" lnSpcReduction="20000"/>
          </a:bodyPr>
          <a:lstStyle/>
          <a:p>
            <a:r>
              <a:rPr lang="en-US" dirty="0" smtClean="0"/>
              <a:t>For some cases such as vector clustering and Gaussian Mixture Models </a:t>
            </a:r>
            <a:r>
              <a:rPr lang="en-US" dirty="0" smtClean="0">
                <a:solidFill>
                  <a:srgbClr val="0070C0"/>
                </a:solidFill>
              </a:rPr>
              <a:t>one can do integrals by hand </a:t>
            </a:r>
            <a:r>
              <a:rPr lang="en-US" dirty="0" smtClean="0"/>
              <a:t>but usually will be impossible</a:t>
            </a:r>
          </a:p>
          <a:p>
            <a:r>
              <a:rPr lang="en-US" dirty="0" smtClean="0"/>
              <a:t>So introduce Hamiltonian </a:t>
            </a:r>
            <a:r>
              <a:rPr lang="en-US" dirty="0" smtClean="0">
                <a:solidFill>
                  <a:srgbClr val="0070C0"/>
                </a:solidFill>
              </a:rPr>
              <a:t>H</a:t>
            </a:r>
            <a:r>
              <a:rPr lang="en-US" baseline="-25000" dirty="0" smtClean="0">
                <a:solidFill>
                  <a:srgbClr val="0070C0"/>
                </a:solidFill>
              </a:rPr>
              <a:t>0</a:t>
            </a:r>
            <a:r>
              <a:rPr lang="en-US" dirty="0" smtClean="0">
                <a:solidFill>
                  <a:srgbClr val="0070C0"/>
                </a:solidFill>
              </a:rPr>
              <a:t>(</a:t>
            </a:r>
            <a:r>
              <a:rPr lang="en-US" u="sng" dirty="0" smtClean="0">
                <a:solidFill>
                  <a:srgbClr val="0070C0"/>
                </a:solidFill>
                <a:sym typeface="Symbol"/>
              </a:rPr>
              <a:t></a:t>
            </a:r>
            <a:r>
              <a:rPr lang="en-US" dirty="0" smtClean="0">
                <a:solidFill>
                  <a:srgbClr val="0070C0"/>
                </a:solidFill>
              </a:rPr>
              <a:t>, </a:t>
            </a:r>
            <a:r>
              <a:rPr lang="en-US" u="sng" dirty="0" smtClean="0">
                <a:solidFill>
                  <a:srgbClr val="0070C0"/>
                </a:solidFill>
                <a:sym typeface="Symbol"/>
              </a:rPr>
              <a:t></a:t>
            </a:r>
            <a:r>
              <a:rPr lang="en-US" dirty="0" smtClean="0">
                <a:solidFill>
                  <a:srgbClr val="0070C0"/>
                </a:solidFill>
              </a:rPr>
              <a:t>) </a:t>
            </a:r>
            <a:r>
              <a:rPr lang="en-US" dirty="0" smtClean="0"/>
              <a:t>which by choice of </a:t>
            </a:r>
            <a:r>
              <a:rPr lang="en-US" u="sng" dirty="0" smtClean="0">
                <a:sym typeface="Symbol"/>
              </a:rPr>
              <a:t></a:t>
            </a:r>
            <a:r>
              <a:rPr lang="en-US" dirty="0" smtClean="0">
                <a:sym typeface="Symbol"/>
              </a:rPr>
              <a:t>  </a:t>
            </a:r>
            <a:r>
              <a:rPr lang="en-US" dirty="0" smtClean="0"/>
              <a:t>can be made similar to H(</a:t>
            </a:r>
            <a:r>
              <a:rPr lang="en-US" u="sng" dirty="0" smtClean="0">
                <a:sym typeface="Symbol"/>
              </a:rPr>
              <a:t></a:t>
            </a:r>
            <a:r>
              <a:rPr lang="en-US" dirty="0" smtClean="0">
                <a:sym typeface="Symbol"/>
              </a:rPr>
              <a:t>) and which has </a:t>
            </a:r>
            <a:r>
              <a:rPr lang="en-US" dirty="0" smtClean="0">
                <a:solidFill>
                  <a:srgbClr val="0070C0"/>
                </a:solidFill>
                <a:sym typeface="Symbol"/>
              </a:rPr>
              <a:t>tractable integrals</a:t>
            </a:r>
          </a:p>
          <a:p>
            <a:r>
              <a:rPr lang="en-US" dirty="0" smtClean="0"/>
              <a:t>P</a:t>
            </a:r>
            <a:r>
              <a:rPr lang="en-US" baseline="-25000" dirty="0" smtClean="0"/>
              <a:t>0</a:t>
            </a:r>
            <a:r>
              <a:rPr lang="en-US" dirty="0" smtClean="0"/>
              <a:t>(</a:t>
            </a:r>
            <a:r>
              <a:rPr lang="en-US" u="sng" dirty="0" smtClean="0">
                <a:sym typeface="Symbol"/>
              </a:rPr>
              <a:t></a:t>
            </a:r>
            <a:r>
              <a:rPr lang="en-US" dirty="0" smtClean="0"/>
              <a:t>) = exp( - H</a:t>
            </a:r>
            <a:r>
              <a:rPr lang="en-US" baseline="-25000" dirty="0" smtClean="0"/>
              <a:t>0</a:t>
            </a:r>
            <a:r>
              <a:rPr lang="en-US" dirty="0" smtClean="0"/>
              <a:t>(</a:t>
            </a:r>
            <a:r>
              <a:rPr lang="en-US" u="sng" dirty="0" smtClean="0">
                <a:sym typeface="Symbol"/>
              </a:rPr>
              <a:t></a:t>
            </a:r>
            <a:r>
              <a:rPr lang="en-US" dirty="0" smtClean="0"/>
              <a:t>)/T + F</a:t>
            </a:r>
            <a:r>
              <a:rPr lang="en-US" baseline="-25000" dirty="0" smtClean="0"/>
              <a:t>0</a:t>
            </a:r>
            <a:r>
              <a:rPr lang="en-US" dirty="0" smtClean="0"/>
              <a:t>/T ) approximate Gibbs</a:t>
            </a:r>
          </a:p>
          <a:p>
            <a:r>
              <a:rPr lang="en-US" dirty="0" smtClean="0">
                <a:solidFill>
                  <a:srgbClr val="0070C0"/>
                </a:solidFill>
              </a:rPr>
              <a:t>F</a:t>
            </a:r>
            <a:r>
              <a:rPr lang="en-US" baseline="-25000" dirty="0" smtClean="0">
                <a:solidFill>
                  <a:srgbClr val="0070C0"/>
                </a:solidFill>
              </a:rPr>
              <a:t>R </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 = &lt; H</a:t>
            </a:r>
            <a:r>
              <a:rPr lang="en-US" baseline="-25000" dirty="0" smtClean="0">
                <a:solidFill>
                  <a:srgbClr val="0070C0"/>
                </a:solidFill>
              </a:rPr>
              <a:t>R </a:t>
            </a:r>
            <a:r>
              <a:rPr lang="en-US" dirty="0" smtClean="0">
                <a:solidFill>
                  <a:srgbClr val="0070C0"/>
                </a:solidFill>
              </a:rPr>
              <a:t>- T S</a:t>
            </a:r>
            <a:r>
              <a:rPr lang="en-US" baseline="-25000" dirty="0" smtClean="0">
                <a:solidFill>
                  <a:srgbClr val="0070C0"/>
                </a:solidFill>
              </a:rPr>
              <a:t>0</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 &gt;|</a:t>
            </a:r>
            <a:r>
              <a:rPr lang="en-US" baseline="-25000" dirty="0" smtClean="0">
                <a:solidFill>
                  <a:srgbClr val="0070C0"/>
                </a:solidFill>
              </a:rPr>
              <a:t>0</a:t>
            </a:r>
            <a:r>
              <a:rPr lang="en-US" dirty="0" smtClean="0">
                <a:solidFill>
                  <a:srgbClr val="0070C0"/>
                </a:solidFill>
              </a:rPr>
              <a:t> = &lt; H</a:t>
            </a:r>
            <a:r>
              <a:rPr lang="en-US" baseline="-25000" dirty="0" smtClean="0">
                <a:solidFill>
                  <a:srgbClr val="0070C0"/>
                </a:solidFill>
              </a:rPr>
              <a:t>R </a:t>
            </a:r>
            <a:r>
              <a:rPr lang="en-US" dirty="0" smtClean="0">
                <a:solidFill>
                  <a:srgbClr val="0070C0"/>
                </a:solidFill>
              </a:rPr>
              <a:t>– H</a:t>
            </a:r>
            <a:r>
              <a:rPr lang="en-US" baseline="-25000" dirty="0" smtClean="0">
                <a:solidFill>
                  <a:srgbClr val="0070C0"/>
                </a:solidFill>
              </a:rPr>
              <a:t>0</a:t>
            </a:r>
            <a:r>
              <a:rPr lang="en-US" dirty="0" smtClean="0">
                <a:solidFill>
                  <a:srgbClr val="0070C0"/>
                </a:solidFill>
              </a:rPr>
              <a:t>&gt; |</a:t>
            </a:r>
            <a:r>
              <a:rPr lang="en-US" baseline="-25000" dirty="0" smtClean="0">
                <a:solidFill>
                  <a:srgbClr val="0070C0"/>
                </a:solidFill>
              </a:rPr>
              <a:t>0</a:t>
            </a:r>
            <a:r>
              <a:rPr lang="en-US" dirty="0" smtClean="0">
                <a:solidFill>
                  <a:srgbClr val="0070C0"/>
                </a:solidFill>
              </a:rPr>
              <a:t> + F</a:t>
            </a:r>
            <a:r>
              <a:rPr lang="en-US" baseline="-25000" dirty="0" smtClean="0">
                <a:solidFill>
                  <a:srgbClr val="0070C0"/>
                </a:solidFill>
              </a:rPr>
              <a:t>0</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a:t>
            </a:r>
          </a:p>
          <a:p>
            <a:r>
              <a:rPr lang="en-US" dirty="0" smtClean="0"/>
              <a:t>Where </a:t>
            </a:r>
            <a:r>
              <a:rPr lang="en-US" dirty="0" smtClean="0">
                <a:solidFill>
                  <a:srgbClr val="0070C0"/>
                </a:solidFill>
              </a:rPr>
              <a:t>&lt;…&gt;|</a:t>
            </a:r>
            <a:r>
              <a:rPr lang="en-US" baseline="-25000" dirty="0" smtClean="0">
                <a:solidFill>
                  <a:srgbClr val="0070C0"/>
                </a:solidFill>
              </a:rPr>
              <a:t>0</a:t>
            </a:r>
            <a:r>
              <a:rPr lang="en-US" baseline="-25000" dirty="0" smtClean="0"/>
              <a:t> </a:t>
            </a:r>
            <a:r>
              <a:rPr lang="en-US" dirty="0" smtClean="0"/>
              <a:t>denotes </a:t>
            </a:r>
            <a:r>
              <a:rPr lang="en-US" dirty="0" smtClean="0">
                <a:solidFill>
                  <a:srgbClr val="0070C0"/>
                </a:solidFill>
                <a:sym typeface="Symbol"/>
              </a:rPr>
              <a:t></a:t>
            </a:r>
            <a:r>
              <a:rPr lang="en-US" dirty="0" smtClean="0">
                <a:solidFill>
                  <a:srgbClr val="0070C0"/>
                </a:solidFill>
              </a:rPr>
              <a:t> d</a:t>
            </a:r>
            <a:r>
              <a:rPr lang="en-US" u="sng" dirty="0" smtClean="0">
                <a:solidFill>
                  <a:srgbClr val="0070C0"/>
                </a:solidFill>
                <a:sym typeface="Symbol"/>
              </a:rPr>
              <a:t></a:t>
            </a:r>
            <a:r>
              <a:rPr lang="en-US" dirty="0" smtClean="0">
                <a:solidFill>
                  <a:srgbClr val="0070C0"/>
                </a:solidFill>
              </a:rPr>
              <a:t> P</a:t>
            </a:r>
            <a:r>
              <a:rPr lang="en-US" baseline="-25000" dirty="0" smtClean="0">
                <a:solidFill>
                  <a:srgbClr val="0070C0"/>
                </a:solidFill>
              </a:rPr>
              <a:t>o</a:t>
            </a:r>
            <a:r>
              <a:rPr lang="en-US" dirty="0" smtClean="0">
                <a:solidFill>
                  <a:srgbClr val="0070C0"/>
                </a:solidFill>
              </a:rPr>
              <a:t>(</a:t>
            </a:r>
            <a:r>
              <a:rPr lang="en-US" u="sng" dirty="0" smtClean="0">
                <a:solidFill>
                  <a:srgbClr val="0070C0"/>
                </a:solidFill>
                <a:sym typeface="Symbol"/>
              </a:rPr>
              <a:t></a:t>
            </a:r>
            <a:r>
              <a:rPr lang="en-US" dirty="0" smtClean="0">
                <a:solidFill>
                  <a:srgbClr val="0070C0"/>
                </a:solidFill>
              </a:rPr>
              <a:t>)</a:t>
            </a:r>
          </a:p>
          <a:p>
            <a:r>
              <a:rPr lang="en-US" dirty="0" smtClean="0"/>
              <a:t>Easy to show that real Free  Energy </a:t>
            </a:r>
            <a:br>
              <a:rPr lang="en-US" dirty="0" smtClean="0"/>
            </a:br>
            <a:r>
              <a:rPr lang="en-US" dirty="0" smtClean="0"/>
              <a:t>		</a:t>
            </a:r>
            <a:r>
              <a:rPr lang="en-US" dirty="0" smtClean="0">
                <a:solidFill>
                  <a:srgbClr val="0070C0"/>
                </a:solidFill>
              </a:rPr>
              <a:t>F</a:t>
            </a:r>
            <a:r>
              <a:rPr lang="en-US" baseline="-25000" dirty="0" smtClean="0">
                <a:solidFill>
                  <a:srgbClr val="0070C0"/>
                </a:solidFill>
              </a:rPr>
              <a:t>A </a:t>
            </a:r>
            <a:r>
              <a:rPr lang="en-US" dirty="0" smtClean="0">
                <a:solidFill>
                  <a:srgbClr val="0070C0"/>
                </a:solidFill>
              </a:rPr>
              <a:t>(P</a:t>
            </a:r>
            <a:r>
              <a:rPr lang="en-US" baseline="-25000" dirty="0" smtClean="0">
                <a:solidFill>
                  <a:srgbClr val="0070C0"/>
                </a:solidFill>
              </a:rPr>
              <a:t>A</a:t>
            </a:r>
            <a:r>
              <a:rPr lang="en-US" dirty="0" smtClean="0">
                <a:solidFill>
                  <a:srgbClr val="0070C0"/>
                </a:solidFill>
              </a:rPr>
              <a:t>) ≤ F</a:t>
            </a:r>
            <a:r>
              <a:rPr lang="en-US" baseline="-25000" dirty="0" smtClean="0">
                <a:solidFill>
                  <a:srgbClr val="0070C0"/>
                </a:solidFill>
              </a:rPr>
              <a:t>R </a:t>
            </a:r>
            <a:r>
              <a:rPr lang="en-US" dirty="0" smtClean="0">
                <a:solidFill>
                  <a:srgbClr val="0070C0"/>
                </a:solidFill>
              </a:rPr>
              <a:t>(P</a:t>
            </a:r>
            <a:r>
              <a:rPr lang="en-US" baseline="-25000" dirty="0" smtClean="0">
                <a:solidFill>
                  <a:srgbClr val="0070C0"/>
                </a:solidFill>
              </a:rPr>
              <a:t>0</a:t>
            </a:r>
            <a:r>
              <a:rPr lang="en-US" dirty="0" smtClean="0">
                <a:solidFill>
                  <a:srgbClr val="0070C0"/>
                </a:solidFill>
              </a:rPr>
              <a:t>)</a:t>
            </a:r>
          </a:p>
          <a:p>
            <a:r>
              <a:rPr lang="en-US" dirty="0" smtClean="0"/>
              <a:t>In many problems, decreasing temperature is classic </a:t>
            </a:r>
            <a:r>
              <a:rPr lang="en-US" dirty="0" err="1" smtClean="0">
                <a:solidFill>
                  <a:srgbClr val="0070C0"/>
                </a:solidFill>
              </a:rPr>
              <a:t>multiscale</a:t>
            </a:r>
            <a:r>
              <a:rPr lang="en-US" dirty="0" smtClean="0"/>
              <a:t> – finer resolution (T is “just” distance scale)</a:t>
            </a:r>
          </a:p>
          <a:p>
            <a:r>
              <a:rPr lang="en-US" dirty="0" smtClean="0"/>
              <a:t>Related to </a:t>
            </a:r>
            <a:r>
              <a:rPr lang="en-US" dirty="0" err="1" smtClean="0"/>
              <a:t>variational</a:t>
            </a:r>
            <a:r>
              <a:rPr lang="en-US" dirty="0" smtClean="0"/>
              <a:t> inference</a:t>
            </a: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48</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cstate="print"/>
          <a:srcRect l="18527" t="18552" r="2151" b="14189"/>
          <a:stretch>
            <a:fillRect/>
          </a:stretch>
        </p:blipFill>
        <p:spPr bwMode="auto">
          <a:xfrm>
            <a:off x="381000" y="609600"/>
            <a:ext cx="7524750" cy="6248400"/>
          </a:xfrm>
          <a:prstGeom prst="rect">
            <a:avLst/>
          </a:prstGeom>
          <a:noFill/>
          <a:ln w="9525">
            <a:noFill/>
            <a:miter lim="800000"/>
            <a:headEnd/>
            <a:tailEnd/>
          </a:ln>
        </p:spPr>
      </p:pic>
      <p:sp>
        <p:nvSpPr>
          <p:cNvPr id="20483" name="Text Box 28"/>
          <p:cNvSpPr txBox="1">
            <a:spLocks noChangeArrowheads="1"/>
          </p:cNvSpPr>
          <p:nvPr/>
        </p:nvSpPr>
        <p:spPr bwMode="auto">
          <a:xfrm>
            <a:off x="1162050" y="0"/>
            <a:ext cx="6915150" cy="647700"/>
          </a:xfrm>
          <a:prstGeom prst="rect">
            <a:avLst/>
          </a:prstGeom>
          <a:noFill/>
          <a:ln w="9525" algn="ctr">
            <a:noFill/>
            <a:miter lim="800000"/>
            <a:headEnd/>
            <a:tailEnd/>
          </a:ln>
        </p:spPr>
        <p:txBody>
          <a:bodyPr lIns="38094" tIns="19047" rIns="38094" bIns="19047">
            <a:spAutoFit/>
          </a:bodyPr>
          <a:lstStyle/>
          <a:p>
            <a:pPr algn="l"/>
            <a:r>
              <a:rPr lang="en-US" sz="2000" dirty="0">
                <a:solidFill>
                  <a:srgbClr val="0070C0"/>
                </a:solidFill>
                <a:latin typeface="Corbel" pitchFamily="34" charset="0"/>
              </a:rPr>
              <a:t>Deterministic Annealing Clustering of Indiana Census Data</a:t>
            </a:r>
          </a:p>
          <a:p>
            <a:pPr algn="l"/>
            <a:r>
              <a:rPr lang="en-US" sz="2000" b="0" dirty="0">
                <a:latin typeface="Corbel" pitchFamily="34" charset="0"/>
              </a:rPr>
              <a:t>Decrease temperature (distance scale) to discover more clusters</a:t>
            </a:r>
          </a:p>
        </p:txBody>
      </p:sp>
      <p:sp>
        <p:nvSpPr>
          <p:cNvPr id="20484" name="Text Box 7"/>
          <p:cNvSpPr txBox="1">
            <a:spLocks noChangeArrowheads="1"/>
          </p:cNvSpPr>
          <p:nvPr/>
        </p:nvSpPr>
        <p:spPr bwMode="auto">
          <a:xfrm>
            <a:off x="889000" y="1503363"/>
            <a:ext cx="1089025" cy="403225"/>
          </a:xfrm>
          <a:prstGeom prst="rect">
            <a:avLst/>
          </a:prstGeom>
          <a:noFill/>
          <a:ln w="9525">
            <a:noFill/>
            <a:miter lim="800000"/>
            <a:headEnd/>
            <a:tailEnd/>
          </a:ln>
        </p:spPr>
        <p:txBody>
          <a:bodyPr wrap="none" lIns="38094" tIns="19047" rIns="38094" bIns="19047">
            <a:spAutoFit/>
          </a:bodyPr>
          <a:lstStyle/>
          <a:p>
            <a:pPr algn="l" defTabSz="381000"/>
            <a:r>
              <a:rPr lang="en-US" sz="1200" b="0">
                <a:latin typeface="Arial" pitchFamily="34" charset="0"/>
              </a:rPr>
              <a:t>Distance Scale</a:t>
            </a:r>
            <a:br>
              <a:rPr lang="en-US" sz="1200" b="0">
                <a:latin typeface="Arial" pitchFamily="34" charset="0"/>
              </a:rPr>
            </a:br>
            <a:r>
              <a:rPr lang="en-US" sz="1200" b="0">
                <a:latin typeface="Arial" pitchFamily="34" charset="0"/>
              </a:rPr>
              <a:t>Temperature</a:t>
            </a:r>
            <a:r>
              <a:rPr lang="en-US" sz="1200" b="0" baseline="30000">
                <a:latin typeface="Arial" pitchFamily="34" charset="0"/>
              </a:rPr>
              <a:t>0.5</a:t>
            </a:r>
          </a:p>
        </p:txBody>
      </p:sp>
      <p:sp>
        <p:nvSpPr>
          <p:cNvPr id="5" name="TextBox 4"/>
          <p:cNvSpPr txBox="1"/>
          <p:nvPr/>
        </p:nvSpPr>
        <p:spPr>
          <a:xfrm>
            <a:off x="6553200" y="2514600"/>
            <a:ext cx="2590800" cy="2862322"/>
          </a:xfrm>
          <a:prstGeom prst="rect">
            <a:avLst/>
          </a:prstGeom>
          <a:solidFill>
            <a:schemeClr val="bg1"/>
          </a:solidFill>
        </p:spPr>
        <p:txBody>
          <a:bodyPr wrap="square" rtlCol="0">
            <a:spAutoFit/>
          </a:bodyPr>
          <a:lstStyle/>
          <a:p>
            <a:pPr algn="l"/>
            <a:r>
              <a:rPr lang="en-US" dirty="0" smtClean="0">
                <a:solidFill>
                  <a:srgbClr val="FF0000"/>
                </a:solidFill>
              </a:rPr>
              <a:t>Red</a:t>
            </a:r>
            <a:r>
              <a:rPr lang="en-US" dirty="0" smtClean="0"/>
              <a:t> </a:t>
            </a:r>
            <a:r>
              <a:rPr lang="en-US" dirty="0" smtClean="0">
                <a:solidFill>
                  <a:srgbClr val="000000"/>
                </a:solidFill>
              </a:rPr>
              <a:t>is coarse resolution with 10 clusters</a:t>
            </a:r>
          </a:p>
          <a:p>
            <a:pPr algn="l"/>
            <a:r>
              <a:rPr lang="en-US" dirty="0" smtClean="0">
                <a:solidFill>
                  <a:schemeClr val="tx2">
                    <a:lumMod val="60000"/>
                    <a:lumOff val="40000"/>
                  </a:schemeClr>
                </a:solidFill>
              </a:rPr>
              <a:t>Blue</a:t>
            </a:r>
            <a:r>
              <a:rPr lang="en-US" dirty="0" smtClean="0">
                <a:solidFill>
                  <a:srgbClr val="000000"/>
                </a:solidFill>
              </a:rPr>
              <a:t> is finer resolution with 30 clusters</a:t>
            </a:r>
          </a:p>
          <a:p>
            <a:pPr algn="l"/>
            <a:endParaRPr lang="en-US" dirty="0" smtClean="0">
              <a:solidFill>
                <a:srgbClr val="000000"/>
              </a:solidFill>
            </a:endParaRPr>
          </a:p>
          <a:p>
            <a:pPr algn="l"/>
            <a:r>
              <a:rPr lang="en-US" dirty="0" smtClean="0">
                <a:solidFill>
                  <a:srgbClr val="000000"/>
                </a:solidFill>
              </a:rPr>
              <a:t>Clusters find cities in Indiana</a:t>
            </a:r>
          </a:p>
          <a:p>
            <a:pPr algn="l"/>
            <a:endParaRPr lang="en-US" dirty="0" smtClean="0">
              <a:solidFill>
                <a:srgbClr val="000000"/>
              </a:solidFill>
            </a:endParaRPr>
          </a:p>
          <a:p>
            <a:pPr algn="l"/>
            <a:r>
              <a:rPr lang="en-US" dirty="0" smtClean="0">
                <a:solidFill>
                  <a:srgbClr val="000000"/>
                </a:solidFill>
              </a:rPr>
              <a:t>Distance Scale is </a:t>
            </a:r>
            <a:r>
              <a:rPr lang="en-US" dirty="0" smtClean="0">
                <a:solidFill>
                  <a:srgbClr val="000000"/>
                </a:solidFill>
                <a:sym typeface="Symbol"/>
              </a:rPr>
              <a:t></a:t>
            </a:r>
            <a:r>
              <a:rPr lang="en-US" dirty="0" smtClean="0">
                <a:solidFill>
                  <a:srgbClr val="000000"/>
                </a:solidFill>
              </a:rPr>
              <a:t>Temperature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2562" name="Picture 2"/>
          <p:cNvPicPr>
            <a:picLocks noChangeAspect="1" noChangeArrowheads="1"/>
          </p:cNvPicPr>
          <p:nvPr/>
        </p:nvPicPr>
        <p:blipFill>
          <a:blip r:embed="rId3" cstate="print"/>
          <a:srcRect/>
          <a:stretch>
            <a:fillRect/>
          </a:stretch>
        </p:blipFill>
        <p:spPr bwMode="auto">
          <a:xfrm>
            <a:off x="0" y="49197"/>
            <a:ext cx="9144000" cy="6808803"/>
          </a:xfrm>
          <a:prstGeom prst="rect">
            <a:avLst/>
          </a:prstGeom>
          <a:noFill/>
          <a:ln w="9525">
            <a:noFill/>
            <a:miter lim="800000"/>
            <a:headEnd/>
            <a:tailEnd/>
          </a:ln>
        </p:spPr>
      </p:pic>
      <p:sp>
        <p:nvSpPr>
          <p:cNvPr id="4" name="TextBox 3"/>
          <p:cNvSpPr txBox="1"/>
          <p:nvPr/>
        </p:nvSpPr>
        <p:spPr>
          <a:xfrm>
            <a:off x="5638800" y="685800"/>
            <a:ext cx="3047437" cy="923330"/>
          </a:xfrm>
          <a:prstGeom prst="rect">
            <a:avLst/>
          </a:prstGeom>
          <a:noFill/>
        </p:spPr>
        <p:txBody>
          <a:bodyPr wrap="none" rtlCol="0">
            <a:spAutoFit/>
          </a:bodyPr>
          <a:lstStyle/>
          <a:p>
            <a:r>
              <a:rPr lang="en-US" dirty="0" smtClean="0"/>
              <a:t>Gartner 2009 Hype Curve</a:t>
            </a:r>
          </a:p>
          <a:p>
            <a:r>
              <a:rPr lang="en-US" dirty="0" smtClean="0">
                <a:solidFill>
                  <a:srgbClr val="FF0000"/>
                </a:solidFill>
              </a:rPr>
              <a:t>Clouds, Web2.0</a:t>
            </a:r>
          </a:p>
          <a:p>
            <a:r>
              <a:rPr lang="en-US" dirty="0" smtClean="0">
                <a:solidFill>
                  <a:srgbClr val="FF0000"/>
                </a:solidFill>
              </a:rPr>
              <a:t>Service Oriented Architectures</a:t>
            </a:r>
          </a:p>
        </p:txBody>
      </p:sp>
      <p:sp>
        <p:nvSpPr>
          <p:cNvPr id="5" name="5-Point Star 4"/>
          <p:cNvSpPr/>
          <p:nvPr/>
        </p:nvSpPr>
        <p:spPr>
          <a:xfrm>
            <a:off x="2286000" y="762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2514600" y="1295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6096000" y="2819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129" name="Picture 1" descr="C:\gcf\ptliupages\publications\presentations\ScreenShot026.png"/>
          <p:cNvPicPr>
            <a:picLocks noChangeAspect="1" noChangeArrowheads="1"/>
          </p:cNvPicPr>
          <p:nvPr/>
        </p:nvPicPr>
        <p:blipFill>
          <a:blip r:embed="rId4" cstate="print"/>
          <a:srcRect/>
          <a:stretch>
            <a:fillRect/>
          </a:stretch>
        </p:blipFill>
        <p:spPr bwMode="auto">
          <a:xfrm>
            <a:off x="0" y="0"/>
            <a:ext cx="880024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29"/>
                                        </p:tgtEl>
                                        <p:attrNameLst>
                                          <p:attrName>style.visibility</p:attrName>
                                        </p:attrNameLst>
                                      </p:cBhvr>
                                      <p:to>
                                        <p:strVal val="visible"/>
                                      </p:to>
                                    </p:set>
                                    <p:anim calcmode="lin" valueType="num">
                                      <p:cBhvr additive="base">
                                        <p:cTn id="7" dur="500" fill="hold"/>
                                        <p:tgtEl>
                                          <p:spTgt spid="48129"/>
                                        </p:tgtEl>
                                        <p:attrNameLst>
                                          <p:attrName>ppt_x</p:attrName>
                                        </p:attrNameLst>
                                      </p:cBhvr>
                                      <p:tavLst>
                                        <p:tav tm="0">
                                          <p:val>
                                            <p:strVal val="#ppt_x"/>
                                          </p:val>
                                        </p:tav>
                                        <p:tav tm="100000">
                                          <p:val>
                                            <p:strVal val="#ppt_x"/>
                                          </p:val>
                                        </p:tav>
                                      </p:tavLst>
                                    </p:anim>
                                    <p:anim calcmode="lin" valueType="num">
                                      <p:cBhvr additive="base">
                                        <p:cTn id="8" dur="500" fill="hold"/>
                                        <p:tgtEl>
                                          <p:spTgt spid="48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229600" cy="1143000"/>
          </a:xfrm>
        </p:spPr>
        <p:txBody>
          <a:bodyPr/>
          <a:lstStyle/>
          <a:p>
            <a:r>
              <a:rPr lang="en-US" b="1" dirty="0" smtClean="0"/>
              <a:t>Implementation of DA I</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0070C0"/>
                </a:solidFill>
              </a:rPr>
              <a:t>Expectation step E </a:t>
            </a:r>
            <a:r>
              <a:rPr lang="en-US" dirty="0" smtClean="0"/>
              <a:t>is find </a:t>
            </a:r>
            <a:r>
              <a:rPr lang="en-US" u="sng" dirty="0" smtClean="0">
                <a:sym typeface="Symbol"/>
              </a:rPr>
              <a:t></a:t>
            </a:r>
            <a:r>
              <a:rPr lang="en-US" dirty="0" smtClean="0">
                <a:sym typeface="Symbol"/>
              </a:rPr>
              <a:t> minimizing </a:t>
            </a:r>
            <a:r>
              <a:rPr lang="en-US" dirty="0" smtClean="0"/>
              <a:t>F</a:t>
            </a:r>
            <a:r>
              <a:rPr lang="en-US" baseline="-25000" dirty="0" smtClean="0"/>
              <a:t>R </a:t>
            </a:r>
            <a:r>
              <a:rPr lang="en-US" dirty="0" smtClean="0"/>
              <a:t>(P</a:t>
            </a:r>
            <a:r>
              <a:rPr lang="en-US" baseline="-25000" dirty="0" smtClean="0"/>
              <a:t>0</a:t>
            </a:r>
            <a:r>
              <a:rPr lang="en-US" dirty="0" smtClean="0"/>
              <a:t>) and </a:t>
            </a:r>
          </a:p>
          <a:p>
            <a:r>
              <a:rPr lang="en-US" dirty="0" smtClean="0"/>
              <a:t>Follow with </a:t>
            </a:r>
            <a:r>
              <a:rPr lang="en-US" dirty="0" smtClean="0">
                <a:solidFill>
                  <a:srgbClr val="0070C0"/>
                </a:solidFill>
              </a:rPr>
              <a:t>M step setting </a:t>
            </a:r>
            <a:r>
              <a:rPr lang="en-US" u="sng" dirty="0" smtClean="0">
                <a:solidFill>
                  <a:srgbClr val="0070C0"/>
                </a:solidFill>
                <a:sym typeface="Symbol"/>
              </a:rPr>
              <a:t></a:t>
            </a:r>
            <a:r>
              <a:rPr lang="en-US" dirty="0" smtClean="0">
                <a:solidFill>
                  <a:srgbClr val="0070C0"/>
                </a:solidFill>
              </a:rPr>
              <a:t> = &lt;</a:t>
            </a:r>
            <a:r>
              <a:rPr lang="en-US" u="sng" dirty="0" smtClean="0">
                <a:solidFill>
                  <a:srgbClr val="0070C0"/>
                </a:solidFill>
                <a:sym typeface="Symbol"/>
              </a:rPr>
              <a:t></a:t>
            </a:r>
            <a:r>
              <a:rPr lang="en-US" dirty="0" smtClean="0">
                <a:solidFill>
                  <a:srgbClr val="0070C0"/>
                </a:solidFill>
              </a:rPr>
              <a:t>&gt; |</a:t>
            </a:r>
            <a:r>
              <a:rPr lang="en-US" baseline="-25000" dirty="0" smtClean="0">
                <a:solidFill>
                  <a:srgbClr val="0070C0"/>
                </a:solidFill>
              </a:rPr>
              <a:t>0</a:t>
            </a:r>
            <a:r>
              <a:rPr lang="en-US" dirty="0" smtClean="0">
                <a:solidFill>
                  <a:srgbClr val="0070C0"/>
                </a:solidFill>
              </a:rPr>
              <a:t> = </a:t>
            </a:r>
            <a:r>
              <a:rPr lang="en-US" dirty="0" smtClean="0">
                <a:solidFill>
                  <a:srgbClr val="0070C0"/>
                </a:solidFill>
                <a:sym typeface="Symbol"/>
              </a:rPr>
              <a:t></a:t>
            </a:r>
            <a:r>
              <a:rPr lang="en-US" dirty="0" smtClean="0">
                <a:solidFill>
                  <a:srgbClr val="0070C0"/>
                </a:solidFill>
              </a:rPr>
              <a:t> d</a:t>
            </a:r>
            <a:r>
              <a:rPr lang="en-US" u="sng" dirty="0" smtClean="0">
                <a:solidFill>
                  <a:srgbClr val="0070C0"/>
                </a:solidFill>
                <a:sym typeface="Symbol"/>
              </a:rPr>
              <a:t></a:t>
            </a:r>
            <a:r>
              <a:rPr lang="en-US" dirty="0" smtClean="0">
                <a:solidFill>
                  <a:srgbClr val="0070C0"/>
                </a:solidFill>
              </a:rPr>
              <a:t> </a:t>
            </a:r>
            <a:r>
              <a:rPr lang="en-US" u="sng" dirty="0" smtClean="0">
                <a:solidFill>
                  <a:srgbClr val="0070C0"/>
                </a:solidFill>
                <a:sym typeface="Symbol"/>
              </a:rPr>
              <a:t></a:t>
            </a:r>
            <a:r>
              <a:rPr lang="en-US" u="sng" dirty="0" smtClean="0">
                <a:solidFill>
                  <a:srgbClr val="0070C0"/>
                </a:solidFill>
              </a:rPr>
              <a:t> </a:t>
            </a:r>
            <a:r>
              <a:rPr lang="en-US" dirty="0" smtClean="0">
                <a:solidFill>
                  <a:srgbClr val="0070C0"/>
                </a:solidFill>
              </a:rPr>
              <a:t>P</a:t>
            </a:r>
            <a:r>
              <a:rPr lang="en-US" baseline="-25000" dirty="0" smtClean="0">
                <a:solidFill>
                  <a:srgbClr val="0070C0"/>
                </a:solidFill>
              </a:rPr>
              <a:t>o</a:t>
            </a:r>
            <a:r>
              <a:rPr lang="en-US" dirty="0" smtClean="0">
                <a:solidFill>
                  <a:srgbClr val="0070C0"/>
                </a:solidFill>
              </a:rPr>
              <a:t>(</a:t>
            </a:r>
            <a:r>
              <a:rPr lang="en-US" u="sng" dirty="0" smtClean="0">
                <a:solidFill>
                  <a:srgbClr val="0070C0"/>
                </a:solidFill>
                <a:sym typeface="Symbol"/>
              </a:rPr>
              <a:t></a:t>
            </a:r>
            <a:r>
              <a:rPr lang="en-US" dirty="0" smtClean="0">
                <a:solidFill>
                  <a:srgbClr val="0070C0"/>
                </a:solidFill>
              </a:rPr>
              <a:t>) </a:t>
            </a:r>
            <a:r>
              <a:rPr lang="en-US" dirty="0" smtClean="0"/>
              <a:t>and if one does not anneal over all parameters and one follows with a traditional minimization of remaining  parameters</a:t>
            </a:r>
          </a:p>
          <a:p>
            <a:r>
              <a:rPr lang="en-US" dirty="0" smtClean="0"/>
              <a:t>In clustering, one then looks at </a:t>
            </a:r>
            <a:r>
              <a:rPr lang="en-US" dirty="0" smtClean="0">
                <a:solidFill>
                  <a:srgbClr val="0070C0"/>
                </a:solidFill>
              </a:rPr>
              <a:t>second derivative</a:t>
            </a:r>
            <a:r>
              <a:rPr lang="en-US" dirty="0" smtClean="0">
                <a:solidFill>
                  <a:srgbClr val="FFFF00"/>
                </a:solidFill>
              </a:rPr>
              <a:t> </a:t>
            </a:r>
            <a:r>
              <a:rPr lang="en-US" dirty="0" smtClean="0">
                <a:solidFill>
                  <a:srgbClr val="0070C0"/>
                </a:solidFill>
              </a:rPr>
              <a:t>matrix</a:t>
            </a:r>
            <a:r>
              <a:rPr lang="en-US" dirty="0" smtClean="0">
                <a:solidFill>
                  <a:srgbClr val="FFFF00"/>
                </a:solidFill>
              </a:rPr>
              <a:t> </a:t>
            </a:r>
            <a:r>
              <a:rPr lang="en-US" dirty="0" smtClean="0"/>
              <a:t>of F</a:t>
            </a:r>
            <a:r>
              <a:rPr lang="en-US" baseline="-25000" dirty="0" smtClean="0"/>
              <a:t>R </a:t>
            </a:r>
            <a:r>
              <a:rPr lang="en-US" dirty="0" smtClean="0"/>
              <a:t>(P</a:t>
            </a:r>
            <a:r>
              <a:rPr lang="en-US" baseline="-25000" dirty="0" smtClean="0"/>
              <a:t>0</a:t>
            </a:r>
            <a:r>
              <a:rPr lang="en-US" dirty="0" smtClean="0"/>
              <a:t>) </a:t>
            </a:r>
            <a:r>
              <a:rPr lang="en-US" dirty="0" err="1" smtClean="0"/>
              <a:t>wrt</a:t>
            </a:r>
            <a:r>
              <a:rPr lang="en-US" dirty="0" smtClean="0"/>
              <a:t>  </a:t>
            </a:r>
            <a:r>
              <a:rPr lang="en-US" u="sng" dirty="0" smtClean="0">
                <a:sym typeface="Symbol"/>
              </a:rPr>
              <a:t></a:t>
            </a:r>
            <a:r>
              <a:rPr lang="en-US" dirty="0" smtClean="0">
                <a:sym typeface="Symbol"/>
              </a:rPr>
              <a:t> </a:t>
            </a:r>
            <a:r>
              <a:rPr lang="en-US" dirty="0" smtClean="0"/>
              <a:t>and as temperature is lowered this develops </a:t>
            </a:r>
            <a:r>
              <a:rPr lang="en-US" dirty="0" smtClean="0">
                <a:solidFill>
                  <a:srgbClr val="0070C0"/>
                </a:solidFill>
              </a:rPr>
              <a:t>negative eigenvalue</a:t>
            </a:r>
            <a:r>
              <a:rPr lang="en-US" dirty="0" smtClean="0">
                <a:solidFill>
                  <a:srgbClr val="FFFF00"/>
                </a:solidFill>
              </a:rPr>
              <a:t> </a:t>
            </a:r>
            <a:r>
              <a:rPr lang="en-US" dirty="0" smtClean="0"/>
              <a:t>corresponding to instability</a:t>
            </a:r>
          </a:p>
          <a:p>
            <a:r>
              <a:rPr lang="en-US" dirty="0" smtClean="0"/>
              <a:t>This is a </a:t>
            </a:r>
            <a:r>
              <a:rPr lang="en-US" dirty="0" smtClean="0">
                <a:solidFill>
                  <a:srgbClr val="0070C0"/>
                </a:solidFill>
              </a:rPr>
              <a:t>phase transition </a:t>
            </a:r>
            <a:r>
              <a:rPr lang="en-US" dirty="0" smtClean="0"/>
              <a:t>and one splits cluster  into two and continues EM iteration</a:t>
            </a:r>
          </a:p>
          <a:p>
            <a:r>
              <a:rPr lang="en-US" dirty="0" smtClean="0"/>
              <a:t>One starts with just one cluster</a:t>
            </a:r>
            <a:endParaRPr lang="en-US"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50</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51</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5" name="Picture 2" descr="018"/>
          <p:cNvPicPr>
            <a:picLocks noChangeAspect="1" noChangeArrowheads="1"/>
          </p:cNvPicPr>
          <p:nvPr/>
        </p:nvPicPr>
        <p:blipFill>
          <a:blip r:embed="rId3" cstate="print"/>
          <a:srcRect/>
          <a:stretch>
            <a:fillRect/>
          </a:stretch>
        </p:blipFill>
        <p:spPr bwMode="auto">
          <a:xfrm>
            <a:off x="0" y="0"/>
            <a:ext cx="9144000" cy="6861175"/>
          </a:xfrm>
          <a:prstGeom prst="rect">
            <a:avLst/>
          </a:prstGeom>
          <a:noFill/>
        </p:spPr>
      </p:pic>
      <p:sp>
        <p:nvSpPr>
          <p:cNvPr id="6" name="TextBox 5"/>
          <p:cNvSpPr txBox="1"/>
          <p:nvPr/>
        </p:nvSpPr>
        <p:spPr>
          <a:xfrm>
            <a:off x="4572000" y="1295400"/>
            <a:ext cx="4419600" cy="1754326"/>
          </a:xfrm>
          <a:prstGeom prst="rect">
            <a:avLst/>
          </a:prstGeom>
          <a:noFill/>
        </p:spPr>
        <p:txBody>
          <a:bodyPr wrap="square" rtlCol="0">
            <a:spAutoFit/>
          </a:bodyPr>
          <a:lstStyle/>
          <a:p>
            <a:pPr algn="l"/>
            <a:r>
              <a:rPr lang="en-US" sz="1800" dirty="0" smtClean="0">
                <a:solidFill>
                  <a:schemeClr val="bg1"/>
                </a:solidFill>
              </a:rPr>
              <a:t>Rose, K., </a:t>
            </a:r>
            <a:r>
              <a:rPr lang="en-US" sz="1800" dirty="0" err="1" smtClean="0">
                <a:solidFill>
                  <a:schemeClr val="bg1"/>
                </a:solidFill>
              </a:rPr>
              <a:t>Gurewitz</a:t>
            </a:r>
            <a:r>
              <a:rPr lang="en-US" sz="1800" dirty="0" smtClean="0">
                <a:solidFill>
                  <a:schemeClr val="bg1"/>
                </a:solidFill>
              </a:rPr>
              <a:t>, E., and Fox, G. C. ``Statistical mechanics and phase transitions in clustering,'' </a:t>
            </a:r>
            <a:r>
              <a:rPr lang="en-US" sz="1800" i="1" dirty="0" smtClean="0">
                <a:solidFill>
                  <a:schemeClr val="bg1"/>
                </a:solidFill>
              </a:rPr>
              <a:t>Physical Review Letters</a:t>
            </a:r>
            <a:r>
              <a:rPr lang="en-US" sz="1800" dirty="0" smtClean="0">
                <a:solidFill>
                  <a:schemeClr val="bg1"/>
                </a:solidFill>
              </a:rPr>
              <a:t>, 65(8):945-948, August 1990.</a:t>
            </a:r>
          </a:p>
          <a:p>
            <a:pPr algn="l"/>
            <a:endParaRPr lang="en-US" sz="1800" dirty="0" smtClean="0">
              <a:solidFill>
                <a:schemeClr val="bg1"/>
              </a:solidFill>
            </a:endParaRPr>
          </a:p>
          <a:p>
            <a:pPr algn="l"/>
            <a:r>
              <a:rPr lang="en-US" sz="1800" dirty="0" smtClean="0">
                <a:solidFill>
                  <a:schemeClr val="bg1"/>
                </a:solidFill>
              </a:rPr>
              <a:t>My #5 my most cited article (311)</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Implementation II</a:t>
            </a:r>
            <a:endParaRPr lang="en-US" b="1" dirty="0"/>
          </a:p>
        </p:txBody>
      </p:sp>
      <p:sp>
        <p:nvSpPr>
          <p:cNvPr id="3" name="Content Placeholder 2"/>
          <p:cNvSpPr>
            <a:spLocks noGrp="1"/>
          </p:cNvSpPr>
          <p:nvPr>
            <p:ph idx="1"/>
          </p:nvPr>
        </p:nvSpPr>
        <p:spPr>
          <a:xfrm>
            <a:off x="152400" y="1219200"/>
            <a:ext cx="8991600" cy="5029200"/>
          </a:xfrm>
        </p:spPr>
        <p:txBody>
          <a:bodyPr>
            <a:normAutofit fontScale="92500" lnSpcReduction="20000"/>
          </a:bodyPr>
          <a:lstStyle/>
          <a:p>
            <a:r>
              <a:rPr lang="en-US" sz="2600" dirty="0" smtClean="0"/>
              <a:t>Clustering variables are </a:t>
            </a:r>
            <a:r>
              <a:rPr lang="en-US" sz="2600" dirty="0" smtClean="0">
                <a:solidFill>
                  <a:srgbClr val="0070C0"/>
                </a:solidFill>
              </a:rPr>
              <a:t>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smtClean="0"/>
              <a:t>where this is probability point </a:t>
            </a:r>
            <a:r>
              <a:rPr lang="en-US" sz="2600" dirty="0" err="1" smtClean="0">
                <a:solidFill>
                  <a:srgbClr val="0070C0"/>
                </a:solidFill>
              </a:rPr>
              <a:t>i</a:t>
            </a:r>
            <a:r>
              <a:rPr lang="en-US" sz="2600" dirty="0" smtClean="0">
                <a:solidFill>
                  <a:srgbClr val="0070C0"/>
                </a:solidFill>
              </a:rPr>
              <a:t> </a:t>
            </a:r>
            <a:r>
              <a:rPr lang="en-US" sz="2600" dirty="0" smtClean="0"/>
              <a:t>belongs to cluster </a:t>
            </a:r>
            <a:r>
              <a:rPr lang="en-US" sz="2600" dirty="0" smtClean="0">
                <a:solidFill>
                  <a:srgbClr val="0070C0"/>
                </a:solidFill>
              </a:rPr>
              <a:t>k</a:t>
            </a:r>
          </a:p>
          <a:p>
            <a:r>
              <a:rPr lang="en-US" sz="2600" dirty="0" smtClean="0"/>
              <a:t>In Clustering, take </a:t>
            </a:r>
            <a:r>
              <a:rPr lang="en-US" sz="2600" dirty="0" smtClean="0">
                <a:solidFill>
                  <a:srgbClr val="0070C0"/>
                </a:solidFill>
              </a:rPr>
              <a:t>H</a:t>
            </a:r>
            <a:r>
              <a:rPr lang="en-US" sz="2600" baseline="-25000" dirty="0" smtClean="0">
                <a:solidFill>
                  <a:srgbClr val="0070C0"/>
                </a:solidFill>
              </a:rPr>
              <a:t>0</a:t>
            </a:r>
            <a:r>
              <a:rPr lang="en-US" sz="2600" dirty="0" smtClean="0">
                <a:solidFill>
                  <a:srgbClr val="0070C0"/>
                </a:solidFill>
              </a:rPr>
              <a:t> = </a:t>
            </a:r>
            <a:r>
              <a:rPr lang="en-US" sz="2600" dirty="0" smtClean="0">
                <a:solidFill>
                  <a:srgbClr val="0070C0"/>
                </a:solidFill>
                <a:sym typeface="Symbol"/>
              </a:rPr>
              <a:t></a:t>
            </a:r>
            <a:r>
              <a:rPr lang="en-US" sz="2600" i="1" baseline="-25000" dirty="0" err="1" smtClean="0">
                <a:solidFill>
                  <a:srgbClr val="0070C0"/>
                </a:solidFill>
              </a:rPr>
              <a:t>i</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a:t>
            </a:r>
            <a:r>
              <a:rPr lang="en-US" sz="2600" dirty="0" smtClean="0">
                <a:solidFill>
                  <a:srgbClr val="0070C0"/>
                </a:solidFill>
                <a:sym typeface="Symbol"/>
              </a:rPr>
              <a:t></a:t>
            </a:r>
            <a:r>
              <a:rPr lang="en-US" sz="2600" baseline="-25000" dirty="0" smtClean="0">
                <a:solidFill>
                  <a:srgbClr val="0070C0"/>
                </a:solidFill>
              </a:rPr>
              <a:t>k=1</a:t>
            </a:r>
            <a:r>
              <a:rPr lang="en-US" sz="2600" baseline="30000" dirty="0" smtClean="0">
                <a:solidFill>
                  <a:srgbClr val="0070C0"/>
                </a:solidFill>
              </a:rPr>
              <a:t>K</a:t>
            </a:r>
            <a:r>
              <a:rPr lang="en-US" sz="2600" dirty="0" smtClean="0">
                <a:solidFill>
                  <a:srgbClr val="0070C0"/>
                </a:solidFill>
              </a:rPr>
              <a:t> 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smtClean="0">
                <a:solidFill>
                  <a:srgbClr val="0070C0"/>
                </a:solidFill>
                <a:sym typeface="Symbol"/>
              </a:rPr>
              <a:t></a:t>
            </a:r>
            <a:r>
              <a:rPr lang="en-US" sz="2600" i="1" baseline="-25000" dirty="0" err="1"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a:t>
            </a:r>
          </a:p>
          <a:p>
            <a:r>
              <a:rPr lang="en-US" sz="2600" dirty="0" smtClean="0"/>
              <a:t> &lt;</a:t>
            </a:r>
            <a:r>
              <a:rPr lang="en-US" sz="2600" dirty="0" smtClean="0">
                <a:solidFill>
                  <a:srgbClr val="0070C0"/>
                </a:solidFill>
              </a:rPr>
              <a:t>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)&gt;  =  exp( -</a:t>
            </a:r>
            <a:r>
              <a:rPr lang="en-US" sz="2600" dirty="0" smtClean="0">
                <a:solidFill>
                  <a:srgbClr val="0070C0"/>
                </a:solidFill>
                <a:sym typeface="Symbol"/>
              </a:rPr>
              <a:t></a:t>
            </a:r>
            <a:r>
              <a:rPr lang="en-US" sz="2600" i="1" baseline="-25000" dirty="0" err="1"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)/T ) / </a:t>
            </a:r>
            <a:r>
              <a:rPr lang="en-US" sz="2600" dirty="0" smtClean="0">
                <a:solidFill>
                  <a:srgbClr val="0070C0"/>
                </a:solidFill>
                <a:sym typeface="Symbol"/>
              </a:rPr>
              <a:t></a:t>
            </a:r>
            <a:r>
              <a:rPr lang="en-US" sz="2600" baseline="-25000" dirty="0" smtClean="0">
                <a:solidFill>
                  <a:srgbClr val="0070C0"/>
                </a:solidFill>
              </a:rPr>
              <a:t>k=1</a:t>
            </a:r>
            <a:r>
              <a:rPr lang="en-US" sz="2600" baseline="30000" dirty="0" smtClean="0">
                <a:solidFill>
                  <a:srgbClr val="0070C0"/>
                </a:solidFill>
              </a:rPr>
              <a:t>K</a:t>
            </a:r>
            <a:r>
              <a:rPr lang="en-US" sz="2600" dirty="0" smtClean="0">
                <a:solidFill>
                  <a:srgbClr val="0070C0"/>
                </a:solidFill>
              </a:rPr>
              <a:t> exp( -</a:t>
            </a:r>
            <a:r>
              <a:rPr lang="en-US" sz="2600" dirty="0" smtClean="0">
                <a:solidFill>
                  <a:srgbClr val="0070C0"/>
                </a:solidFill>
                <a:sym typeface="Symbol"/>
              </a:rPr>
              <a:t></a:t>
            </a:r>
            <a:r>
              <a:rPr lang="en-US" sz="2600" i="1" baseline="-25000" dirty="0" err="1"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)/T )</a:t>
            </a:r>
          </a:p>
          <a:p>
            <a:r>
              <a:rPr lang="en-US" sz="2600" dirty="0" smtClean="0">
                <a:solidFill>
                  <a:srgbClr val="0070C0"/>
                </a:solidFill>
              </a:rPr>
              <a:t>Central clustering</a:t>
            </a:r>
            <a:r>
              <a:rPr lang="en-US" sz="2600" dirty="0" smtClean="0">
                <a:solidFill>
                  <a:srgbClr val="FFFF00"/>
                </a:solidFill>
              </a:rPr>
              <a:t> </a:t>
            </a:r>
            <a:r>
              <a:rPr lang="en-US" sz="2600" dirty="0" smtClean="0"/>
              <a:t>has</a:t>
            </a:r>
            <a:r>
              <a:rPr lang="en-US" sz="2600" dirty="0" smtClean="0">
                <a:solidFill>
                  <a:srgbClr val="FFFF00"/>
                </a:solidFill>
              </a:rPr>
              <a:t> </a:t>
            </a:r>
            <a:r>
              <a:rPr lang="en-US" sz="2600" dirty="0" smtClean="0">
                <a:sym typeface="Symbol"/>
              </a:rPr>
              <a:t></a:t>
            </a:r>
            <a:r>
              <a:rPr lang="en-US" sz="2600" i="1" baseline="-25000" dirty="0" err="1" smtClean="0"/>
              <a:t>i</a:t>
            </a:r>
            <a:r>
              <a:rPr lang="en-US" sz="2600" dirty="0" smtClean="0"/>
              <a:t>(</a:t>
            </a:r>
            <a:r>
              <a:rPr lang="en-US" sz="2600" i="1" dirty="0" smtClean="0"/>
              <a:t>k</a:t>
            </a:r>
            <a:r>
              <a:rPr lang="en-US" sz="2600" dirty="0" smtClean="0"/>
              <a:t>) = (</a:t>
            </a:r>
            <a:r>
              <a:rPr lang="en-US" sz="2600" u="sng" dirty="0" smtClean="0"/>
              <a:t>X</a:t>
            </a:r>
            <a:r>
              <a:rPr lang="en-US" sz="2600" dirty="0" smtClean="0"/>
              <a:t>(</a:t>
            </a:r>
            <a:r>
              <a:rPr lang="en-US" sz="2600" dirty="0" err="1" smtClean="0"/>
              <a:t>i</a:t>
            </a:r>
            <a:r>
              <a:rPr lang="en-US" sz="2600" dirty="0" smtClean="0"/>
              <a:t>)- </a:t>
            </a:r>
            <a:r>
              <a:rPr lang="en-US" sz="2600" u="sng" dirty="0" smtClean="0"/>
              <a:t>Y</a:t>
            </a:r>
            <a:r>
              <a:rPr lang="en-US" sz="2600" dirty="0" smtClean="0"/>
              <a:t>(</a:t>
            </a:r>
            <a:r>
              <a:rPr lang="en-US" sz="2600" i="1" dirty="0" smtClean="0"/>
              <a:t>k</a:t>
            </a:r>
            <a:r>
              <a:rPr lang="en-US" sz="2600" dirty="0" smtClean="0"/>
              <a:t>))</a:t>
            </a:r>
            <a:r>
              <a:rPr lang="en-US" sz="2600" baseline="30000" dirty="0" smtClean="0"/>
              <a:t>2</a:t>
            </a:r>
            <a:r>
              <a:rPr lang="en-US" sz="2600" dirty="0" smtClean="0"/>
              <a:t> and </a:t>
            </a:r>
            <a:r>
              <a:rPr lang="en-US" sz="2600" dirty="0" smtClean="0">
                <a:sym typeface="Symbol"/>
              </a:rPr>
              <a:t></a:t>
            </a:r>
            <a:r>
              <a:rPr lang="en-US" sz="2600" i="1" baseline="-25000" dirty="0" err="1" smtClean="0"/>
              <a:t>i</a:t>
            </a:r>
            <a:r>
              <a:rPr lang="en-US" sz="2600" dirty="0" smtClean="0"/>
              <a:t>(</a:t>
            </a:r>
            <a:r>
              <a:rPr lang="en-US" sz="2600" i="1" dirty="0" smtClean="0"/>
              <a:t>k</a:t>
            </a:r>
            <a:r>
              <a:rPr lang="en-US" sz="2600" dirty="0" smtClean="0"/>
              <a:t>) determined by Expectation step in pairwise clustering</a:t>
            </a:r>
          </a:p>
          <a:p>
            <a:pPr lvl="1"/>
            <a:r>
              <a:rPr lang="en-US" dirty="0" err="1" smtClean="0">
                <a:solidFill>
                  <a:srgbClr val="0070C0"/>
                </a:solidFill>
              </a:rPr>
              <a:t>H</a:t>
            </a:r>
            <a:r>
              <a:rPr lang="en-US" baseline="-25000" dirty="0" err="1" smtClean="0">
                <a:solidFill>
                  <a:srgbClr val="0070C0"/>
                </a:solidFill>
              </a:rPr>
              <a:t>Central</a:t>
            </a:r>
            <a:r>
              <a:rPr lang="en-US" dirty="0" smtClean="0">
                <a:solidFill>
                  <a:srgbClr val="0070C0"/>
                </a:solidFill>
              </a:rPr>
              <a:t> = </a:t>
            </a:r>
            <a:r>
              <a:rPr lang="en-US" dirty="0" smtClean="0">
                <a:solidFill>
                  <a:srgbClr val="0070C0"/>
                </a:solidFill>
                <a:sym typeface="Symbol"/>
              </a:rPr>
              <a:t></a:t>
            </a:r>
            <a:r>
              <a:rPr lang="en-US" i="1" baseline="-25000" dirty="0" err="1" smtClean="0">
                <a:solidFill>
                  <a:srgbClr val="0070C0"/>
                </a:solidFill>
              </a:rPr>
              <a:t>i</a:t>
            </a:r>
            <a:r>
              <a:rPr lang="en-US" baseline="-25000" dirty="0" smtClean="0">
                <a:solidFill>
                  <a:srgbClr val="0070C0"/>
                </a:solidFill>
              </a:rPr>
              <a:t>=1</a:t>
            </a:r>
            <a:r>
              <a:rPr lang="en-US" baseline="30000" dirty="0" smtClean="0">
                <a:solidFill>
                  <a:srgbClr val="0070C0"/>
                </a:solidFill>
              </a:rPr>
              <a:t>N</a:t>
            </a:r>
            <a:r>
              <a:rPr lang="en-US" dirty="0" smtClean="0">
                <a:solidFill>
                  <a:srgbClr val="0070C0"/>
                </a:solidFill>
              </a:rPr>
              <a:t> </a:t>
            </a:r>
            <a:r>
              <a:rPr lang="en-US" dirty="0" smtClean="0">
                <a:solidFill>
                  <a:srgbClr val="0070C0"/>
                </a:solidFill>
                <a:sym typeface="Symbol"/>
              </a:rPr>
              <a:t></a:t>
            </a:r>
            <a:r>
              <a:rPr lang="en-US" baseline="-25000" dirty="0" smtClean="0">
                <a:solidFill>
                  <a:srgbClr val="0070C0"/>
                </a:solidFill>
              </a:rPr>
              <a:t>k=1</a:t>
            </a:r>
            <a:r>
              <a:rPr lang="en-US" baseline="30000" dirty="0" smtClean="0">
                <a:solidFill>
                  <a:srgbClr val="0070C0"/>
                </a:solidFill>
              </a:rPr>
              <a:t>K</a:t>
            </a:r>
            <a:r>
              <a:rPr lang="en-US" dirty="0" smtClean="0">
                <a:solidFill>
                  <a:srgbClr val="0070C0"/>
                </a:solidFill>
              </a:rPr>
              <a:t> M</a:t>
            </a:r>
            <a:r>
              <a:rPr lang="en-US" i="1" baseline="-25000" dirty="0" smtClean="0">
                <a:solidFill>
                  <a:srgbClr val="0070C0"/>
                </a:solidFill>
              </a:rPr>
              <a:t>i</a:t>
            </a:r>
            <a:r>
              <a:rPr lang="en-US" dirty="0" smtClean="0">
                <a:solidFill>
                  <a:srgbClr val="0070C0"/>
                </a:solidFill>
              </a:rPr>
              <a:t>(</a:t>
            </a:r>
            <a:r>
              <a:rPr lang="en-US" i="1" dirty="0" smtClean="0">
                <a:solidFill>
                  <a:srgbClr val="0070C0"/>
                </a:solidFill>
              </a:rPr>
              <a:t>k</a:t>
            </a:r>
            <a:r>
              <a:rPr lang="en-US" dirty="0" smtClean="0">
                <a:solidFill>
                  <a:srgbClr val="0070C0"/>
                </a:solidFill>
              </a:rPr>
              <a:t>) (</a:t>
            </a:r>
            <a:r>
              <a:rPr lang="en-US" u="sng" dirty="0" smtClean="0">
                <a:solidFill>
                  <a:srgbClr val="0070C0"/>
                </a:solidFill>
              </a:rPr>
              <a:t>X</a:t>
            </a:r>
            <a:r>
              <a:rPr lang="en-US" dirty="0" smtClean="0">
                <a:solidFill>
                  <a:srgbClr val="0070C0"/>
                </a:solidFill>
              </a:rPr>
              <a:t>(</a:t>
            </a:r>
            <a:r>
              <a:rPr lang="en-US" dirty="0" err="1" smtClean="0">
                <a:solidFill>
                  <a:srgbClr val="0070C0"/>
                </a:solidFill>
              </a:rPr>
              <a:t>i</a:t>
            </a:r>
            <a:r>
              <a:rPr lang="en-US" dirty="0" smtClean="0">
                <a:solidFill>
                  <a:srgbClr val="0070C0"/>
                </a:solidFill>
              </a:rPr>
              <a:t>)- </a:t>
            </a:r>
            <a:r>
              <a:rPr lang="en-US" u="sng" dirty="0" smtClean="0">
                <a:solidFill>
                  <a:srgbClr val="0070C0"/>
                </a:solidFill>
              </a:rPr>
              <a:t>Y</a:t>
            </a:r>
            <a:r>
              <a:rPr lang="en-US" dirty="0" smtClean="0">
                <a:solidFill>
                  <a:srgbClr val="0070C0"/>
                </a:solidFill>
              </a:rPr>
              <a:t>(</a:t>
            </a:r>
            <a:r>
              <a:rPr lang="en-US" i="1" dirty="0" smtClean="0">
                <a:solidFill>
                  <a:srgbClr val="0070C0"/>
                </a:solidFill>
              </a:rPr>
              <a:t>k</a:t>
            </a:r>
            <a:r>
              <a:rPr lang="en-US" dirty="0" smtClean="0">
                <a:solidFill>
                  <a:srgbClr val="0070C0"/>
                </a:solidFill>
              </a:rPr>
              <a:t>))</a:t>
            </a:r>
            <a:r>
              <a:rPr lang="en-US" baseline="30000" dirty="0" smtClean="0">
                <a:solidFill>
                  <a:srgbClr val="0070C0"/>
                </a:solidFill>
              </a:rPr>
              <a:t>2</a:t>
            </a:r>
            <a:r>
              <a:rPr lang="en-US" dirty="0" smtClean="0">
                <a:solidFill>
                  <a:srgbClr val="0070C0"/>
                </a:solidFill>
              </a:rPr>
              <a:t> </a:t>
            </a:r>
          </a:p>
          <a:p>
            <a:pPr lvl="1"/>
            <a:r>
              <a:rPr lang="en-US" dirty="0" err="1" smtClean="0">
                <a:solidFill>
                  <a:srgbClr val="0070C0"/>
                </a:solidFill>
              </a:rPr>
              <a:t>H</a:t>
            </a:r>
            <a:r>
              <a:rPr lang="en-US" baseline="-25000" dirty="0" err="1" smtClean="0">
                <a:solidFill>
                  <a:srgbClr val="0070C0"/>
                </a:solidFill>
              </a:rPr>
              <a:t>central</a:t>
            </a:r>
            <a:r>
              <a:rPr lang="en-US" dirty="0" smtClean="0"/>
              <a:t> and H</a:t>
            </a:r>
            <a:r>
              <a:rPr lang="en-US" baseline="-25000" dirty="0" smtClean="0"/>
              <a:t>0</a:t>
            </a:r>
            <a:r>
              <a:rPr lang="en-US" dirty="0" smtClean="0"/>
              <a:t> are identical </a:t>
            </a:r>
          </a:p>
          <a:p>
            <a:pPr lvl="1"/>
            <a:r>
              <a:rPr lang="en-US" dirty="0" smtClean="0"/>
              <a:t>Centers </a:t>
            </a:r>
            <a:r>
              <a:rPr lang="en-US" u="sng" dirty="0" smtClean="0"/>
              <a:t>Y</a:t>
            </a:r>
            <a:r>
              <a:rPr lang="en-US" dirty="0" smtClean="0"/>
              <a:t>(k) are determined in M step</a:t>
            </a:r>
          </a:p>
          <a:p>
            <a:r>
              <a:rPr lang="en-US" sz="2600" dirty="0" smtClean="0">
                <a:solidFill>
                  <a:srgbClr val="0070C0"/>
                </a:solidFill>
              </a:rPr>
              <a:t>Pairwise Clustering</a:t>
            </a:r>
            <a:r>
              <a:rPr lang="en-US" sz="2600" dirty="0" smtClean="0"/>
              <a:t> given by nonlinear form</a:t>
            </a:r>
          </a:p>
          <a:p>
            <a:r>
              <a:rPr lang="en-US" sz="2600" dirty="0" smtClean="0">
                <a:solidFill>
                  <a:srgbClr val="0070C0"/>
                </a:solidFill>
              </a:rPr>
              <a:t>H</a:t>
            </a:r>
            <a:r>
              <a:rPr lang="en-US" sz="2600" baseline="-25000" dirty="0" smtClean="0">
                <a:solidFill>
                  <a:srgbClr val="0070C0"/>
                </a:solidFill>
              </a:rPr>
              <a:t>PC</a:t>
            </a:r>
            <a:r>
              <a:rPr lang="en-US" sz="2600" dirty="0" smtClean="0">
                <a:solidFill>
                  <a:srgbClr val="0070C0"/>
                </a:solidFill>
              </a:rPr>
              <a:t> = 0.5 </a:t>
            </a:r>
            <a:r>
              <a:rPr lang="en-US" sz="2600" dirty="0" smtClean="0">
                <a:solidFill>
                  <a:srgbClr val="0070C0"/>
                </a:solidFill>
                <a:sym typeface="Symbol"/>
              </a:rPr>
              <a:t></a:t>
            </a:r>
            <a:r>
              <a:rPr lang="en-US" sz="2600" i="1" baseline="-25000" dirty="0" err="1" smtClean="0">
                <a:solidFill>
                  <a:srgbClr val="0070C0"/>
                </a:solidFill>
              </a:rPr>
              <a:t>i</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a:t>
            </a:r>
            <a:r>
              <a:rPr lang="en-US" sz="2600" dirty="0" smtClean="0">
                <a:solidFill>
                  <a:srgbClr val="0070C0"/>
                </a:solidFill>
                <a:sym typeface="Symbol"/>
              </a:rPr>
              <a:t></a:t>
            </a:r>
            <a:r>
              <a:rPr lang="en-US" sz="2600" i="1" baseline="-25000" dirty="0" smtClean="0">
                <a:solidFill>
                  <a:srgbClr val="0070C0"/>
                </a:solidFill>
              </a:rPr>
              <a:t>j</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a:t>
            </a:r>
            <a:r>
              <a:rPr lang="en-US" dirty="0" smtClean="0">
                <a:solidFill>
                  <a:srgbClr val="0070C0"/>
                </a:solidFill>
                <a:sym typeface="Symbol"/>
              </a:rPr>
              <a:t></a:t>
            </a:r>
            <a:r>
              <a:rPr lang="en-US" sz="2600" dirty="0" smtClean="0">
                <a:solidFill>
                  <a:srgbClr val="0070C0"/>
                </a:solidFill>
              </a:rPr>
              <a:t>(</a:t>
            </a:r>
            <a:r>
              <a:rPr lang="en-US" sz="2600" i="1" dirty="0" err="1" smtClean="0">
                <a:solidFill>
                  <a:srgbClr val="0070C0"/>
                </a:solidFill>
              </a:rPr>
              <a:t>i</a:t>
            </a:r>
            <a:r>
              <a:rPr lang="en-US" sz="2600" dirty="0" smtClean="0">
                <a:solidFill>
                  <a:srgbClr val="0070C0"/>
                </a:solidFill>
              </a:rPr>
              <a:t>, </a:t>
            </a:r>
            <a:r>
              <a:rPr lang="en-US" sz="2600" i="1" dirty="0" smtClean="0">
                <a:solidFill>
                  <a:srgbClr val="0070C0"/>
                </a:solidFill>
              </a:rPr>
              <a:t>j</a:t>
            </a:r>
            <a:r>
              <a:rPr lang="en-US" sz="2600" dirty="0" smtClean="0">
                <a:solidFill>
                  <a:srgbClr val="0070C0"/>
                </a:solidFill>
              </a:rPr>
              <a:t>) </a:t>
            </a:r>
            <a:r>
              <a:rPr lang="en-US" sz="2600" dirty="0" smtClean="0">
                <a:solidFill>
                  <a:srgbClr val="0070C0"/>
                </a:solidFill>
                <a:sym typeface="Symbol"/>
              </a:rPr>
              <a:t></a:t>
            </a:r>
            <a:r>
              <a:rPr lang="en-US" sz="2600" baseline="-25000" dirty="0" smtClean="0">
                <a:solidFill>
                  <a:srgbClr val="0070C0"/>
                </a:solidFill>
              </a:rPr>
              <a:t>k=1</a:t>
            </a:r>
            <a:r>
              <a:rPr lang="en-US" sz="2600" baseline="30000" dirty="0" smtClean="0">
                <a:solidFill>
                  <a:srgbClr val="0070C0"/>
                </a:solidFill>
              </a:rPr>
              <a:t>K</a:t>
            </a:r>
            <a:r>
              <a:rPr lang="en-US" sz="2600" dirty="0" smtClean="0">
                <a:solidFill>
                  <a:srgbClr val="0070C0"/>
                </a:solidFill>
              </a:rPr>
              <a:t> 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err="1" smtClean="0">
                <a:solidFill>
                  <a:srgbClr val="0070C0"/>
                </a:solidFill>
              </a:rPr>
              <a:t>M</a:t>
            </a:r>
            <a:r>
              <a:rPr lang="en-US" sz="2600" i="1" baseline="-25000" dirty="0" err="1" smtClean="0">
                <a:solidFill>
                  <a:srgbClr val="0070C0"/>
                </a:solidFill>
              </a:rPr>
              <a:t>j</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 C(</a:t>
            </a:r>
            <a:r>
              <a:rPr lang="en-US" sz="2600" i="1" dirty="0" smtClean="0">
                <a:solidFill>
                  <a:srgbClr val="0070C0"/>
                </a:solidFill>
              </a:rPr>
              <a:t>k</a:t>
            </a:r>
            <a:r>
              <a:rPr lang="en-US" sz="2600" dirty="0" smtClean="0">
                <a:solidFill>
                  <a:srgbClr val="0070C0"/>
                </a:solidFill>
              </a:rPr>
              <a:t>)</a:t>
            </a:r>
            <a:r>
              <a:rPr lang="en-US" sz="2600" dirty="0" smtClean="0">
                <a:solidFill>
                  <a:srgbClr val="FFFF00"/>
                </a:solidFill>
              </a:rPr>
              <a:t>	</a:t>
            </a:r>
          </a:p>
          <a:p>
            <a:r>
              <a:rPr lang="en-US" sz="2600" dirty="0" smtClean="0"/>
              <a:t>with </a:t>
            </a:r>
            <a:r>
              <a:rPr lang="en-US" sz="2600" dirty="0" smtClean="0">
                <a:solidFill>
                  <a:srgbClr val="0070C0"/>
                </a:solidFill>
              </a:rPr>
              <a:t>C(k) = </a:t>
            </a:r>
            <a:r>
              <a:rPr lang="en-US" sz="2600" dirty="0" smtClean="0">
                <a:solidFill>
                  <a:srgbClr val="0070C0"/>
                </a:solidFill>
                <a:sym typeface="Symbol"/>
              </a:rPr>
              <a:t></a:t>
            </a:r>
            <a:r>
              <a:rPr lang="en-US" sz="2600" i="1" baseline="-25000" dirty="0" err="1" smtClean="0">
                <a:solidFill>
                  <a:srgbClr val="0070C0"/>
                </a:solidFill>
              </a:rPr>
              <a:t>i</a:t>
            </a:r>
            <a:r>
              <a:rPr lang="en-US" sz="2600" baseline="-25000" dirty="0" smtClean="0">
                <a:solidFill>
                  <a:srgbClr val="0070C0"/>
                </a:solidFill>
              </a:rPr>
              <a:t>=1</a:t>
            </a:r>
            <a:r>
              <a:rPr lang="en-US" sz="2600" baseline="30000" dirty="0" smtClean="0">
                <a:solidFill>
                  <a:srgbClr val="0070C0"/>
                </a:solidFill>
              </a:rPr>
              <a:t>N</a:t>
            </a:r>
            <a:r>
              <a:rPr lang="en-US" sz="2600" dirty="0" smtClean="0">
                <a:solidFill>
                  <a:srgbClr val="0070C0"/>
                </a:solidFill>
              </a:rPr>
              <a:t> M</a:t>
            </a:r>
            <a:r>
              <a:rPr lang="en-US" sz="2600" i="1" baseline="-25000" dirty="0" smtClean="0">
                <a:solidFill>
                  <a:srgbClr val="0070C0"/>
                </a:solidFill>
              </a:rPr>
              <a:t>i</a:t>
            </a:r>
            <a:r>
              <a:rPr lang="en-US" sz="2600" dirty="0" smtClean="0">
                <a:solidFill>
                  <a:srgbClr val="0070C0"/>
                </a:solidFill>
              </a:rPr>
              <a:t>(</a:t>
            </a:r>
            <a:r>
              <a:rPr lang="en-US" sz="2600" i="1" dirty="0" smtClean="0">
                <a:solidFill>
                  <a:srgbClr val="0070C0"/>
                </a:solidFill>
              </a:rPr>
              <a:t>k</a:t>
            </a:r>
            <a:r>
              <a:rPr lang="en-US" sz="2600" dirty="0" smtClean="0">
                <a:solidFill>
                  <a:srgbClr val="0070C0"/>
                </a:solidFill>
              </a:rPr>
              <a:t>) </a:t>
            </a:r>
            <a:r>
              <a:rPr lang="en-US" sz="2600" dirty="0" smtClean="0"/>
              <a:t>as number of points in Cluster k</a:t>
            </a:r>
          </a:p>
          <a:p>
            <a:r>
              <a:rPr lang="en-US" sz="2600" dirty="0" smtClean="0"/>
              <a:t>And now H</a:t>
            </a:r>
            <a:r>
              <a:rPr lang="en-US" sz="2600" baseline="-25000" dirty="0" smtClean="0"/>
              <a:t>0</a:t>
            </a:r>
            <a:r>
              <a:rPr lang="en-US" sz="2600" dirty="0" smtClean="0"/>
              <a:t> and H</a:t>
            </a:r>
            <a:r>
              <a:rPr lang="en-US" sz="2600" baseline="-25000" dirty="0" smtClean="0"/>
              <a:t>PC</a:t>
            </a:r>
            <a:r>
              <a:rPr lang="en-US" sz="2600" dirty="0" smtClean="0"/>
              <a:t> are different</a:t>
            </a:r>
          </a:p>
          <a:p>
            <a:endParaRPr lang="en-US" sz="2600" dirty="0">
              <a:solidFill>
                <a:srgbClr val="FFFF00"/>
              </a:solidFill>
            </a:endParaRP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52</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2"/>
          <p:cNvSpPr>
            <a:spLocks noGrp="1"/>
          </p:cNvSpPr>
          <p:nvPr>
            <p:ph type="title"/>
          </p:nvPr>
        </p:nvSpPr>
        <p:spPr bwMode="auto">
          <a:xfrm>
            <a:off x="457200" y="0"/>
            <a:ext cx="7620000" cy="685800"/>
          </a:xfrm>
        </p:spPr>
        <p:txBody>
          <a:bodyPr wrap="square" lIns="91440" tIns="45720" rIns="91440" bIns="45720" numCol="1" anchorCtr="0" compatLnSpc="1">
            <a:prstTxWarp prst="textNoShape">
              <a:avLst/>
            </a:prstTxWarp>
          </a:bodyPr>
          <a:lstStyle/>
          <a:p>
            <a:pPr eaLnBrk="1" hangingPunct="1">
              <a:defRPr/>
            </a:pPr>
            <a:r>
              <a:rPr lang="en-US" sz="3700" b="1" dirty="0" smtClean="0"/>
              <a:t>Multidimensional Scaling MDS</a:t>
            </a:r>
          </a:p>
        </p:txBody>
      </p:sp>
      <p:sp>
        <p:nvSpPr>
          <p:cNvPr id="26627" name="Rectangle 3"/>
          <p:cNvSpPr>
            <a:spLocks noGrp="1"/>
          </p:cNvSpPr>
          <p:nvPr>
            <p:ph type="body" idx="1"/>
          </p:nvPr>
        </p:nvSpPr>
        <p:spPr>
          <a:xfrm>
            <a:off x="0" y="1295400"/>
            <a:ext cx="9144000" cy="4724400"/>
          </a:xfrm>
        </p:spPr>
        <p:txBody>
          <a:bodyPr>
            <a:noAutofit/>
          </a:bodyPr>
          <a:lstStyle/>
          <a:p>
            <a:pPr eaLnBrk="1" hangingPunct="1"/>
            <a:r>
              <a:rPr lang="en-US" sz="2200" dirty="0" smtClean="0">
                <a:solidFill>
                  <a:srgbClr val="0070C0"/>
                </a:solidFill>
              </a:rPr>
              <a:t>Map points </a:t>
            </a:r>
            <a:r>
              <a:rPr lang="en-US" sz="2200" dirty="0" smtClean="0"/>
              <a:t>in high dimension to </a:t>
            </a:r>
            <a:r>
              <a:rPr lang="en-US" sz="2200" dirty="0" smtClean="0">
                <a:solidFill>
                  <a:srgbClr val="0070C0"/>
                </a:solidFill>
              </a:rPr>
              <a:t>lower dimensions</a:t>
            </a:r>
          </a:p>
          <a:p>
            <a:pPr eaLnBrk="1" hangingPunct="1"/>
            <a:r>
              <a:rPr lang="en-US" sz="2200" dirty="0" smtClean="0"/>
              <a:t>Many such </a:t>
            </a:r>
            <a:r>
              <a:rPr lang="en-US" sz="2200" dirty="0" smtClean="0">
                <a:solidFill>
                  <a:srgbClr val="0070C0"/>
                </a:solidFill>
              </a:rPr>
              <a:t>dimension reduction</a:t>
            </a:r>
            <a:r>
              <a:rPr lang="en-US" sz="2200" dirty="0" smtClean="0">
                <a:solidFill>
                  <a:srgbClr val="FFFF00"/>
                </a:solidFill>
              </a:rPr>
              <a:t> </a:t>
            </a:r>
            <a:r>
              <a:rPr lang="en-US" sz="2200" dirty="0" smtClean="0"/>
              <a:t>algorithm (</a:t>
            </a:r>
            <a:r>
              <a:rPr lang="en-US" sz="2200" dirty="0" smtClean="0">
                <a:solidFill>
                  <a:srgbClr val="0070C0"/>
                </a:solidFill>
              </a:rPr>
              <a:t>PCA</a:t>
            </a:r>
            <a:r>
              <a:rPr lang="en-US" sz="2200" dirty="0" smtClean="0"/>
              <a:t> Principal component analysis easiest); simplest but perhaps best is </a:t>
            </a:r>
            <a:r>
              <a:rPr lang="en-US" sz="2200" dirty="0" smtClean="0">
                <a:solidFill>
                  <a:srgbClr val="0070C0"/>
                </a:solidFill>
              </a:rPr>
              <a:t>MDS</a:t>
            </a:r>
          </a:p>
          <a:p>
            <a:pPr eaLnBrk="1" hangingPunct="1"/>
            <a:r>
              <a:rPr lang="en-US" sz="2200" dirty="0" smtClean="0"/>
              <a:t>Minimize </a:t>
            </a:r>
            <a:r>
              <a:rPr lang="en-US" altLang="ja-JP" sz="2200" dirty="0" smtClean="0">
                <a:ea typeface="ＭＳ Ｐゴシック" pitchFamily="-112" charset="-128"/>
              </a:rPr>
              <a:t>Stress </a:t>
            </a:r>
            <a:br>
              <a:rPr lang="en-US" altLang="ja-JP" sz="2200" dirty="0" smtClean="0">
                <a:ea typeface="ＭＳ Ｐゴシック" pitchFamily="-112" charset="-128"/>
              </a:rPr>
            </a:br>
            <a:r>
              <a:rPr lang="en-US" altLang="ja-JP" sz="2200" b="1" dirty="0" smtClean="0">
                <a:ea typeface="ＭＳ Ｐゴシック" pitchFamily="-112" charset="-128"/>
              </a:rPr>
              <a:t>	</a:t>
            </a:r>
            <a:r>
              <a:rPr lang="en-US" altLang="ja-JP" sz="2200" b="1" dirty="0" smtClean="0">
                <a:solidFill>
                  <a:srgbClr val="0070C0"/>
                </a:solidFill>
                <a:ea typeface="ＭＳ Ｐゴシック" pitchFamily="-112" charset="-128"/>
                <a:sym typeface="Symbol" pitchFamily="18" charset="2"/>
              </a:rPr>
              <a:t></a:t>
            </a:r>
            <a:r>
              <a:rPr lang="en-US" altLang="ja-JP" sz="2200" b="1" dirty="0" smtClean="0">
                <a:solidFill>
                  <a:srgbClr val="0070C0"/>
                </a:solidFill>
                <a:ea typeface="ＭＳ Ｐゴシック" pitchFamily="-112" charset="-128"/>
              </a:rPr>
              <a:t>(</a:t>
            </a:r>
            <a:r>
              <a:rPr lang="en-US" altLang="ja-JP" sz="2200" b="1" u="sng" dirty="0" smtClean="0">
                <a:solidFill>
                  <a:srgbClr val="0070C0"/>
                </a:solidFill>
                <a:ea typeface="ＭＳ Ｐゴシック" pitchFamily="-112" charset="-128"/>
              </a:rPr>
              <a:t>X</a:t>
            </a:r>
            <a:r>
              <a:rPr lang="en-US" altLang="ja-JP" sz="2200" b="1" dirty="0" smtClean="0">
                <a:solidFill>
                  <a:srgbClr val="0070C0"/>
                </a:solidFill>
                <a:ea typeface="ＭＳ Ｐゴシック" pitchFamily="-112" charset="-128"/>
              </a:rPr>
              <a:t>) = </a:t>
            </a:r>
            <a:r>
              <a:rPr lang="en-US" altLang="ja-JP" sz="2200" b="1" dirty="0" smtClean="0">
                <a:solidFill>
                  <a:srgbClr val="0070C0"/>
                </a:solidFill>
                <a:ea typeface="ＭＳ Ｐゴシック" pitchFamily="-112" charset="-128"/>
                <a:sym typeface="Symbol" pitchFamily="18" charset="2"/>
              </a:rPr>
              <a:t></a:t>
            </a:r>
            <a:r>
              <a:rPr lang="en-US" altLang="ja-JP" sz="2200" b="1" i="1" baseline="-25000" dirty="0" err="1" smtClean="0">
                <a:solidFill>
                  <a:srgbClr val="0070C0"/>
                </a:solidFill>
                <a:latin typeface="Arial" pitchFamily="34" charset="0"/>
                <a:ea typeface="ＭＳ Ｐゴシック" pitchFamily="-112" charset="-128"/>
              </a:rPr>
              <a:t>i</a:t>
            </a:r>
            <a:r>
              <a:rPr lang="en-US" altLang="ja-JP" sz="2200" b="1" i="1" baseline="-25000" dirty="0" smtClean="0">
                <a:solidFill>
                  <a:srgbClr val="0070C0"/>
                </a:solidFill>
                <a:latin typeface="Arial" pitchFamily="34" charset="0"/>
                <a:ea typeface="ＭＳ Ｐゴシック" pitchFamily="-112" charset="-128"/>
              </a:rPr>
              <a:t>&lt;j</a:t>
            </a:r>
            <a:r>
              <a:rPr lang="en-US" altLang="ja-JP" sz="2200" b="1" i="1" baseline="-25000" dirty="0" smtClean="0">
                <a:solidFill>
                  <a:srgbClr val="0070C0"/>
                </a:solidFill>
                <a:ea typeface="ＭＳ Ｐゴシック" pitchFamily="-112" charset="-128"/>
              </a:rPr>
              <a:t>=1</a:t>
            </a:r>
            <a:r>
              <a:rPr lang="en-US" altLang="ja-JP" sz="2200" b="1" i="1" baseline="30000" dirty="0" smtClean="0">
                <a:solidFill>
                  <a:srgbClr val="0070C0"/>
                </a:solidFill>
                <a:ea typeface="ＭＳ Ｐゴシック" pitchFamily="-112" charset="-128"/>
              </a:rPr>
              <a:t>n</a:t>
            </a:r>
            <a:r>
              <a:rPr lang="en-US" altLang="ja-JP" sz="2200" b="1" i="1" dirty="0" smtClean="0">
                <a:solidFill>
                  <a:srgbClr val="0070C0"/>
                </a:solidFill>
                <a:ea typeface="ＭＳ Ｐゴシック" pitchFamily="-112" charset="-128"/>
              </a:rPr>
              <a:t> </a:t>
            </a:r>
            <a:r>
              <a:rPr lang="en-US" altLang="ja-JP" sz="2200" b="1" dirty="0" smtClean="0">
                <a:solidFill>
                  <a:srgbClr val="0070C0"/>
                </a:solidFill>
                <a:ea typeface="ＭＳ Ｐゴシック" pitchFamily="-112" charset="-128"/>
              </a:rPr>
              <a:t>weight(</a:t>
            </a:r>
            <a:r>
              <a:rPr lang="en-US" altLang="ja-JP" sz="2200" b="1" i="1" dirty="0" err="1" smtClean="0">
                <a:solidFill>
                  <a:srgbClr val="0070C0"/>
                </a:solidFill>
                <a:ea typeface="ＭＳ Ｐゴシック" pitchFamily="-112" charset="-128"/>
              </a:rPr>
              <a:t>i,j</a:t>
            </a:r>
            <a:r>
              <a:rPr lang="en-US" altLang="ja-JP" sz="2200" b="1" dirty="0" smtClean="0">
                <a:solidFill>
                  <a:srgbClr val="0070C0"/>
                </a:solidFill>
                <a:ea typeface="ＭＳ Ｐゴシック" pitchFamily="-112" charset="-128"/>
              </a:rPr>
              <a:t>) (</a:t>
            </a:r>
            <a:r>
              <a:rPr lang="en-US" altLang="ja-JP" sz="2200" b="1" dirty="0" smtClean="0">
                <a:solidFill>
                  <a:srgbClr val="0070C0"/>
                </a:solidFill>
                <a:ea typeface="ＭＳ Ｐゴシック" pitchFamily="-112" charset="-128"/>
                <a:sym typeface="Symbol" pitchFamily="18" charset="2"/>
              </a:rPr>
              <a:t></a:t>
            </a:r>
            <a:r>
              <a:rPr lang="en-US" altLang="ja-JP" sz="2200" b="1" i="1" baseline="-25000" dirty="0" err="1" smtClean="0">
                <a:solidFill>
                  <a:srgbClr val="0070C0"/>
                </a:solidFill>
                <a:latin typeface="Arial" pitchFamily="34" charset="0"/>
                <a:ea typeface="ＭＳ Ｐゴシック" pitchFamily="-112" charset="-128"/>
              </a:rPr>
              <a:t>ij</a:t>
            </a:r>
            <a:r>
              <a:rPr lang="en-US" altLang="ja-JP" sz="2200" b="1" i="1" baseline="-25000" dirty="0" smtClean="0">
                <a:solidFill>
                  <a:srgbClr val="0070C0"/>
                </a:solidFill>
                <a:latin typeface="Arial" pitchFamily="34" charset="0"/>
                <a:ea typeface="ＭＳ Ｐゴシック" pitchFamily="-112" charset="-128"/>
              </a:rPr>
              <a:t> </a:t>
            </a:r>
            <a:r>
              <a:rPr lang="en-US" altLang="ja-JP" sz="2200" b="1" dirty="0" smtClean="0">
                <a:solidFill>
                  <a:srgbClr val="0070C0"/>
                </a:solidFill>
                <a:ea typeface="ＭＳ Ｐゴシック" pitchFamily="-112" charset="-128"/>
              </a:rPr>
              <a:t>- d(</a:t>
            </a:r>
            <a:r>
              <a:rPr lang="en-US" altLang="ja-JP" sz="2200" b="1" u="sng" dirty="0" smtClean="0">
                <a:solidFill>
                  <a:srgbClr val="0070C0"/>
                </a:solidFill>
                <a:ea typeface="ＭＳ Ｐゴシック" pitchFamily="-112" charset="-128"/>
              </a:rPr>
              <a:t>X</a:t>
            </a:r>
            <a:r>
              <a:rPr lang="en-US" altLang="ja-JP" sz="2200" b="1" i="1" baseline="-25000" dirty="0" smtClean="0">
                <a:solidFill>
                  <a:srgbClr val="0070C0"/>
                </a:solidFill>
                <a:ea typeface="ＭＳ Ｐゴシック" pitchFamily="-112" charset="-128"/>
              </a:rPr>
              <a:t>i </a:t>
            </a:r>
            <a:r>
              <a:rPr lang="en-US" altLang="ja-JP" sz="2200" b="1" i="1" dirty="0" smtClean="0">
                <a:solidFill>
                  <a:srgbClr val="0070C0"/>
                </a:solidFill>
                <a:ea typeface="ＭＳ Ｐゴシック" pitchFamily="-112" charset="-128"/>
              </a:rPr>
              <a:t>, </a:t>
            </a:r>
            <a:r>
              <a:rPr lang="en-US" altLang="ja-JP" sz="2200" b="1" u="sng" dirty="0" err="1" smtClean="0">
                <a:solidFill>
                  <a:srgbClr val="0070C0"/>
                </a:solidFill>
                <a:ea typeface="ＭＳ Ｐゴシック" pitchFamily="-112" charset="-128"/>
              </a:rPr>
              <a:t>X</a:t>
            </a:r>
            <a:r>
              <a:rPr lang="en-US" altLang="ja-JP" sz="2200" b="1" i="1" baseline="-25000" dirty="0" err="1" smtClean="0">
                <a:solidFill>
                  <a:srgbClr val="0070C0"/>
                </a:solidFill>
                <a:ea typeface="ＭＳ Ｐゴシック" pitchFamily="-112" charset="-128"/>
              </a:rPr>
              <a:t>j</a:t>
            </a:r>
            <a:r>
              <a:rPr lang="en-US" altLang="ja-JP" sz="2200" b="1" dirty="0" smtClean="0">
                <a:solidFill>
                  <a:srgbClr val="0070C0"/>
                </a:solidFill>
                <a:ea typeface="ＭＳ Ｐゴシック" pitchFamily="-112" charset="-128"/>
              </a:rPr>
              <a:t>))</a:t>
            </a:r>
            <a:r>
              <a:rPr lang="en-US" altLang="ja-JP" sz="2200" b="1" baseline="30000" dirty="0" smtClean="0">
                <a:solidFill>
                  <a:srgbClr val="0070C0"/>
                </a:solidFill>
                <a:ea typeface="ＭＳ Ｐゴシック" pitchFamily="-112" charset="-128"/>
              </a:rPr>
              <a:t>2</a:t>
            </a:r>
            <a:r>
              <a:rPr lang="en-US" altLang="ja-JP" sz="2200" dirty="0" smtClean="0">
                <a:solidFill>
                  <a:srgbClr val="0070C0"/>
                </a:solidFill>
                <a:ea typeface="ＭＳ Ｐゴシック" pitchFamily="-112" charset="-128"/>
              </a:rPr>
              <a:t> </a:t>
            </a:r>
          </a:p>
          <a:p>
            <a:pPr eaLnBrk="1" hangingPunct="1"/>
            <a:r>
              <a:rPr lang="en-US" altLang="ja-JP" sz="2200" dirty="0" smtClean="0">
                <a:solidFill>
                  <a:srgbClr val="0070C0"/>
                </a:solidFill>
                <a:ea typeface="ＭＳ Ｐゴシック" pitchFamily="-112" charset="-128"/>
                <a:sym typeface="Symbol" pitchFamily="18" charset="2"/>
              </a:rPr>
              <a:t></a:t>
            </a:r>
            <a:r>
              <a:rPr lang="en-US" altLang="ja-JP" sz="2200" i="1" baseline="-25000" dirty="0" err="1" smtClean="0">
                <a:solidFill>
                  <a:srgbClr val="0070C0"/>
                </a:solidFill>
                <a:latin typeface="Arial" pitchFamily="34" charset="0"/>
                <a:ea typeface="ＭＳ Ｐゴシック" pitchFamily="-112" charset="-128"/>
              </a:rPr>
              <a:t>ij</a:t>
            </a:r>
            <a:r>
              <a:rPr lang="en-US" altLang="ja-JP" sz="2200" i="1" baseline="-25000" dirty="0" smtClean="0">
                <a:solidFill>
                  <a:srgbClr val="0070C0"/>
                </a:solidFill>
                <a:latin typeface="Arial" pitchFamily="34" charset="0"/>
                <a:ea typeface="ＭＳ Ｐゴシック" pitchFamily="-112" charset="-128"/>
              </a:rPr>
              <a:t> </a:t>
            </a:r>
            <a:r>
              <a:rPr lang="en-US" altLang="ja-JP" sz="2200" dirty="0" smtClean="0">
                <a:ea typeface="ＭＳ Ｐゴシック" pitchFamily="-112" charset="-128"/>
              </a:rPr>
              <a:t>are input dissimilarities and </a:t>
            </a:r>
            <a:r>
              <a:rPr lang="en-US" altLang="ja-JP" sz="2200" dirty="0" smtClean="0">
                <a:solidFill>
                  <a:srgbClr val="0070C0"/>
                </a:solidFill>
                <a:ea typeface="ＭＳ Ｐゴシック" pitchFamily="-112" charset="-128"/>
              </a:rPr>
              <a:t>d(</a:t>
            </a:r>
            <a:r>
              <a:rPr lang="en-US" altLang="ja-JP" sz="2200" u="sng" dirty="0" smtClean="0">
                <a:solidFill>
                  <a:srgbClr val="0070C0"/>
                </a:solidFill>
                <a:ea typeface="ＭＳ Ｐゴシック" pitchFamily="-112" charset="-128"/>
              </a:rPr>
              <a:t>X</a:t>
            </a:r>
            <a:r>
              <a:rPr lang="en-US" altLang="ja-JP" sz="2200" i="1" baseline="-25000" dirty="0" smtClean="0">
                <a:solidFill>
                  <a:srgbClr val="0070C0"/>
                </a:solidFill>
                <a:ea typeface="ＭＳ Ｐゴシック" pitchFamily="-112" charset="-128"/>
              </a:rPr>
              <a:t>i </a:t>
            </a:r>
            <a:r>
              <a:rPr lang="en-US" altLang="ja-JP" sz="2200" i="1" dirty="0" smtClean="0">
                <a:solidFill>
                  <a:srgbClr val="0070C0"/>
                </a:solidFill>
                <a:ea typeface="ＭＳ Ｐゴシック" pitchFamily="-112" charset="-128"/>
              </a:rPr>
              <a:t>, </a:t>
            </a:r>
            <a:r>
              <a:rPr lang="en-US" altLang="ja-JP" sz="2200" u="sng" dirty="0" err="1" smtClean="0">
                <a:solidFill>
                  <a:srgbClr val="0070C0"/>
                </a:solidFill>
                <a:ea typeface="ＭＳ Ｐゴシック" pitchFamily="-112" charset="-128"/>
              </a:rPr>
              <a:t>X</a:t>
            </a:r>
            <a:r>
              <a:rPr lang="en-US" altLang="ja-JP" sz="2200" i="1" baseline="-25000" dirty="0" err="1" smtClean="0">
                <a:solidFill>
                  <a:srgbClr val="0070C0"/>
                </a:solidFill>
                <a:ea typeface="ＭＳ Ｐゴシック" pitchFamily="-112" charset="-128"/>
              </a:rPr>
              <a:t>j</a:t>
            </a:r>
            <a:r>
              <a:rPr lang="en-US" altLang="ja-JP" sz="2200" dirty="0" smtClean="0">
                <a:solidFill>
                  <a:srgbClr val="0070C0"/>
                </a:solidFill>
                <a:ea typeface="ＭＳ Ｐゴシック" pitchFamily="-112" charset="-128"/>
              </a:rPr>
              <a:t>)</a:t>
            </a:r>
            <a:r>
              <a:rPr lang="en-US" altLang="ja-JP" sz="2200" dirty="0" smtClean="0">
                <a:ea typeface="ＭＳ Ｐゴシック" pitchFamily="-112" charset="-128"/>
              </a:rPr>
              <a:t> the Euclidean distance squared in embedding space (3D usually)</a:t>
            </a:r>
          </a:p>
          <a:p>
            <a:pPr eaLnBrk="1" hangingPunct="1"/>
            <a:r>
              <a:rPr lang="en-US" sz="2200" dirty="0" smtClean="0"/>
              <a:t>SMACOF or </a:t>
            </a:r>
            <a:r>
              <a:rPr lang="en-US" sz="2200" dirty="0" smtClean="0">
                <a:solidFill>
                  <a:srgbClr val="0070C0"/>
                </a:solidFill>
              </a:rPr>
              <a:t>Scaling by minimizing a complicated function</a:t>
            </a:r>
            <a:r>
              <a:rPr lang="en-US" sz="2200" dirty="0" smtClean="0"/>
              <a:t> is clever steepest descent (expectation maximization EM) algorithm</a:t>
            </a:r>
          </a:p>
          <a:p>
            <a:pPr eaLnBrk="1" hangingPunct="1"/>
            <a:r>
              <a:rPr lang="en-US" sz="2200" dirty="0" smtClean="0"/>
              <a:t>Computational complexity goes like N</a:t>
            </a:r>
            <a:r>
              <a:rPr lang="en-US" sz="2200" baseline="30000" dirty="0" smtClean="0"/>
              <a:t>2</a:t>
            </a:r>
            <a:r>
              <a:rPr lang="en-US" sz="2200" dirty="0" smtClean="0"/>
              <a:t>. Reduced Dimension</a:t>
            </a:r>
          </a:p>
          <a:p>
            <a:pPr eaLnBrk="1" hangingPunct="1"/>
            <a:r>
              <a:rPr lang="en-US" sz="2200" dirty="0" smtClean="0"/>
              <a:t>There is </a:t>
            </a:r>
            <a:r>
              <a:rPr lang="en-US" sz="2200" dirty="0" smtClean="0">
                <a:solidFill>
                  <a:srgbClr val="0070C0"/>
                </a:solidFill>
              </a:rPr>
              <a:t>Deterministic annealed </a:t>
            </a:r>
            <a:r>
              <a:rPr lang="en-US" sz="2200" dirty="0" smtClean="0"/>
              <a:t>version of it</a:t>
            </a:r>
          </a:p>
          <a:p>
            <a:pPr eaLnBrk="1" hangingPunct="1"/>
            <a:r>
              <a:rPr lang="en-US" sz="2200" dirty="0" smtClean="0"/>
              <a:t>Could just view as non linear </a:t>
            </a:r>
            <a:r>
              <a:rPr lang="en-US" sz="2200" dirty="0" smtClean="0">
                <a:solidFill>
                  <a:srgbClr val="0070C0"/>
                </a:solidFill>
                <a:sym typeface="Symbol"/>
              </a:rPr>
              <a:t></a:t>
            </a:r>
            <a:r>
              <a:rPr lang="en-US" sz="2200" baseline="30000" dirty="0" smtClean="0">
                <a:solidFill>
                  <a:srgbClr val="0070C0"/>
                </a:solidFill>
                <a:sym typeface="Symbol"/>
              </a:rPr>
              <a:t>2</a:t>
            </a:r>
            <a:r>
              <a:rPr lang="en-US" sz="2200" dirty="0" smtClean="0">
                <a:sym typeface="Symbol"/>
              </a:rPr>
              <a:t> problem (Tapia et al. Rice)</a:t>
            </a:r>
          </a:p>
          <a:p>
            <a:pPr eaLnBrk="1" hangingPunct="1"/>
            <a:r>
              <a:rPr lang="en-US" sz="2200" dirty="0" smtClean="0">
                <a:sym typeface="Symbol"/>
              </a:rPr>
              <a:t>All will/do parallelize with high efficiency</a:t>
            </a:r>
            <a:endParaRPr lang="en-US" sz="2200" dirty="0" smtClean="0"/>
          </a:p>
          <a:p>
            <a:pPr eaLnBrk="1" hangingPunct="1"/>
            <a:endParaRPr lang="en-US" sz="22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85800"/>
          </a:xfrm>
        </p:spPr>
        <p:txBody>
          <a:bodyPr>
            <a:normAutofit fontScale="90000"/>
          </a:bodyPr>
          <a:lstStyle/>
          <a:p>
            <a:r>
              <a:rPr lang="en-US" b="1" dirty="0" smtClean="0"/>
              <a:t>Implementation III</a:t>
            </a:r>
            <a:endParaRPr lang="en-US" b="1" dirty="0"/>
          </a:p>
        </p:txBody>
      </p:sp>
      <p:sp>
        <p:nvSpPr>
          <p:cNvPr id="3" name="Content Placeholder 2"/>
          <p:cNvSpPr>
            <a:spLocks noGrp="1"/>
          </p:cNvSpPr>
          <p:nvPr>
            <p:ph idx="1"/>
          </p:nvPr>
        </p:nvSpPr>
        <p:spPr>
          <a:xfrm>
            <a:off x="152400" y="1219200"/>
            <a:ext cx="8991600" cy="5410200"/>
          </a:xfrm>
        </p:spPr>
        <p:txBody>
          <a:bodyPr>
            <a:normAutofit fontScale="85000" lnSpcReduction="20000"/>
          </a:bodyPr>
          <a:lstStyle/>
          <a:p>
            <a:r>
              <a:rPr lang="en-US" dirty="0" smtClean="0"/>
              <a:t>One tractable form was linear Hamiltonians</a:t>
            </a:r>
          </a:p>
          <a:p>
            <a:r>
              <a:rPr lang="en-US" dirty="0" smtClean="0"/>
              <a:t>Another is Gaussian </a:t>
            </a:r>
            <a:r>
              <a:rPr lang="en-US" dirty="0" smtClean="0">
                <a:solidFill>
                  <a:srgbClr val="0070C0"/>
                </a:solidFill>
              </a:rPr>
              <a:t>H</a:t>
            </a:r>
            <a:r>
              <a:rPr lang="en-US" baseline="-25000" dirty="0" smtClean="0">
                <a:solidFill>
                  <a:srgbClr val="0070C0"/>
                </a:solidFill>
              </a:rPr>
              <a:t>0</a:t>
            </a:r>
            <a:r>
              <a:rPr lang="en-US" dirty="0" smtClean="0">
                <a:solidFill>
                  <a:srgbClr val="0070C0"/>
                </a:solidFill>
              </a:rPr>
              <a:t> = </a:t>
            </a:r>
            <a:r>
              <a:rPr lang="en-US" dirty="0" smtClean="0">
                <a:solidFill>
                  <a:srgbClr val="0070C0"/>
                </a:solidFill>
                <a:sym typeface="Symbol"/>
              </a:rPr>
              <a:t></a:t>
            </a:r>
            <a:r>
              <a:rPr lang="en-US" i="1" baseline="-25000" dirty="0" err="1" smtClean="0">
                <a:solidFill>
                  <a:srgbClr val="0070C0"/>
                </a:solidFill>
              </a:rPr>
              <a:t>i</a:t>
            </a:r>
            <a:r>
              <a:rPr lang="en-US" i="1" baseline="-25000" dirty="0" smtClean="0">
                <a:solidFill>
                  <a:srgbClr val="0070C0"/>
                </a:solidFill>
              </a:rPr>
              <a:t>=</a:t>
            </a:r>
            <a:r>
              <a:rPr lang="en-US" baseline="-25000" dirty="0" smtClean="0">
                <a:solidFill>
                  <a:srgbClr val="0070C0"/>
                </a:solidFill>
              </a:rPr>
              <a:t>1</a:t>
            </a:r>
            <a:r>
              <a:rPr lang="en-US" baseline="30000" dirty="0" smtClean="0">
                <a:solidFill>
                  <a:srgbClr val="0070C0"/>
                </a:solidFill>
              </a:rPr>
              <a:t>n</a:t>
            </a:r>
            <a:r>
              <a:rPr lang="en-US" dirty="0" smtClean="0">
                <a:solidFill>
                  <a:srgbClr val="0070C0"/>
                </a:solidFill>
              </a:rPr>
              <a:t> (</a:t>
            </a:r>
            <a:r>
              <a:rPr lang="en-US" u="sng" dirty="0" smtClean="0">
                <a:solidFill>
                  <a:srgbClr val="0070C0"/>
                </a:solidFill>
              </a:rPr>
              <a:t>X(</a:t>
            </a:r>
            <a:r>
              <a:rPr lang="en-US" i="1" dirty="0" err="1" smtClean="0">
                <a:solidFill>
                  <a:srgbClr val="0070C0"/>
                </a:solidFill>
              </a:rPr>
              <a:t>i</a:t>
            </a:r>
            <a:r>
              <a:rPr lang="en-US" dirty="0" smtClean="0">
                <a:solidFill>
                  <a:srgbClr val="0070C0"/>
                </a:solidFill>
              </a:rPr>
              <a:t>)</a:t>
            </a:r>
            <a:r>
              <a:rPr lang="en-US" i="1" baseline="-25000" dirty="0" smtClean="0">
                <a:solidFill>
                  <a:srgbClr val="0070C0"/>
                </a:solidFill>
              </a:rPr>
              <a:t> </a:t>
            </a:r>
            <a:r>
              <a:rPr lang="en-US" dirty="0" smtClean="0">
                <a:solidFill>
                  <a:srgbClr val="0070C0"/>
                </a:solidFill>
              </a:rPr>
              <a:t>- </a:t>
            </a:r>
            <a:r>
              <a:rPr lang="en-US" u="sng" dirty="0" smtClean="0">
                <a:solidFill>
                  <a:srgbClr val="0070C0"/>
                </a:solidFill>
                <a:sym typeface="Symbol"/>
              </a:rPr>
              <a:t></a:t>
            </a:r>
            <a:r>
              <a:rPr lang="en-US" u="sng" dirty="0" smtClean="0">
                <a:solidFill>
                  <a:srgbClr val="0070C0"/>
                </a:solidFill>
              </a:rPr>
              <a:t>(</a:t>
            </a:r>
            <a:r>
              <a:rPr lang="en-US" i="1" dirty="0" err="1" smtClean="0">
                <a:solidFill>
                  <a:srgbClr val="0070C0"/>
                </a:solidFill>
              </a:rPr>
              <a:t>i</a:t>
            </a:r>
            <a:r>
              <a:rPr lang="en-US" dirty="0" smtClean="0">
                <a:solidFill>
                  <a:srgbClr val="0070C0"/>
                </a:solidFill>
              </a:rPr>
              <a:t>))</a:t>
            </a:r>
            <a:r>
              <a:rPr lang="en-US" baseline="30000" dirty="0" smtClean="0">
                <a:solidFill>
                  <a:srgbClr val="0070C0"/>
                </a:solidFill>
              </a:rPr>
              <a:t>2</a:t>
            </a:r>
            <a:r>
              <a:rPr lang="en-US" dirty="0" smtClean="0">
                <a:solidFill>
                  <a:srgbClr val="0070C0"/>
                </a:solidFill>
              </a:rPr>
              <a:t> / 2</a:t>
            </a:r>
            <a:r>
              <a:rPr lang="en-US" dirty="0" smtClean="0"/>
              <a:t>	</a:t>
            </a:r>
          </a:p>
          <a:p>
            <a:r>
              <a:rPr lang="en-US" dirty="0" smtClean="0"/>
              <a:t>Where </a:t>
            </a:r>
            <a:r>
              <a:rPr lang="en-US" u="sng" dirty="0" smtClean="0"/>
              <a:t>X(</a:t>
            </a:r>
            <a:r>
              <a:rPr lang="en-US" i="1" dirty="0" err="1" smtClean="0"/>
              <a:t>i</a:t>
            </a:r>
            <a:r>
              <a:rPr lang="en-US" dirty="0" smtClean="0"/>
              <a:t>)</a:t>
            </a:r>
            <a:r>
              <a:rPr lang="en-US" i="1" baseline="-25000" dirty="0" smtClean="0"/>
              <a:t> </a:t>
            </a:r>
            <a:r>
              <a:rPr lang="en-US" dirty="0" smtClean="0"/>
              <a:t>are vectors to be determined as in formula for Multidimensional scaling</a:t>
            </a:r>
          </a:p>
          <a:p>
            <a:r>
              <a:rPr lang="en-US" dirty="0" smtClean="0">
                <a:solidFill>
                  <a:srgbClr val="0070C0"/>
                </a:solidFill>
              </a:rPr>
              <a:t>H</a:t>
            </a:r>
            <a:r>
              <a:rPr lang="en-US" baseline="-25000" dirty="0" smtClean="0">
                <a:solidFill>
                  <a:srgbClr val="0070C0"/>
                </a:solidFill>
              </a:rPr>
              <a:t>MDS</a:t>
            </a:r>
            <a:r>
              <a:rPr lang="en-US" dirty="0" smtClean="0">
                <a:solidFill>
                  <a:srgbClr val="0070C0"/>
                </a:solidFill>
              </a:rPr>
              <a:t> = </a:t>
            </a:r>
            <a:r>
              <a:rPr lang="en-US" dirty="0" smtClean="0">
                <a:solidFill>
                  <a:srgbClr val="0070C0"/>
                </a:solidFill>
                <a:sym typeface="Symbol"/>
              </a:rPr>
              <a:t></a:t>
            </a:r>
            <a:r>
              <a:rPr lang="en-US" i="1" baseline="-25000" dirty="0" err="1" smtClean="0">
                <a:solidFill>
                  <a:srgbClr val="0070C0"/>
                </a:solidFill>
              </a:rPr>
              <a:t>i</a:t>
            </a:r>
            <a:r>
              <a:rPr lang="en-US" i="1" baseline="-25000" dirty="0" smtClean="0">
                <a:solidFill>
                  <a:srgbClr val="0070C0"/>
                </a:solidFill>
              </a:rPr>
              <a:t>&lt; j=</a:t>
            </a:r>
            <a:r>
              <a:rPr lang="en-US" baseline="-25000" dirty="0" smtClean="0">
                <a:solidFill>
                  <a:srgbClr val="0070C0"/>
                </a:solidFill>
              </a:rPr>
              <a:t>1</a:t>
            </a:r>
            <a:r>
              <a:rPr lang="en-US" i="1" baseline="30000" dirty="0" smtClean="0">
                <a:solidFill>
                  <a:srgbClr val="0070C0"/>
                </a:solidFill>
              </a:rPr>
              <a:t>n</a:t>
            </a:r>
            <a:r>
              <a:rPr lang="en-US" i="1" dirty="0" smtClean="0">
                <a:solidFill>
                  <a:srgbClr val="0070C0"/>
                </a:solidFill>
              </a:rPr>
              <a:t> </a:t>
            </a:r>
            <a:r>
              <a:rPr lang="en-US" dirty="0" smtClean="0">
                <a:solidFill>
                  <a:srgbClr val="0070C0"/>
                </a:solidFill>
              </a:rPr>
              <a:t>weight(</a:t>
            </a:r>
            <a:r>
              <a:rPr lang="en-US" i="1" dirty="0" err="1" smtClean="0">
                <a:solidFill>
                  <a:srgbClr val="0070C0"/>
                </a:solidFill>
              </a:rPr>
              <a:t>i,j</a:t>
            </a:r>
            <a:r>
              <a:rPr lang="en-US" dirty="0" smtClean="0">
                <a:solidFill>
                  <a:srgbClr val="0070C0"/>
                </a:solidFill>
              </a:rPr>
              <a:t>) (</a:t>
            </a:r>
            <a:r>
              <a:rPr lang="en-US" dirty="0" smtClean="0">
                <a:solidFill>
                  <a:srgbClr val="0070C0"/>
                </a:solidFill>
                <a:sym typeface="Symbol"/>
              </a:rPr>
              <a:t></a:t>
            </a:r>
            <a:r>
              <a:rPr lang="en-US" dirty="0" smtClean="0">
                <a:solidFill>
                  <a:srgbClr val="0070C0"/>
                </a:solidFill>
              </a:rPr>
              <a:t>(</a:t>
            </a:r>
            <a:r>
              <a:rPr lang="en-US" i="1" dirty="0" err="1" smtClean="0">
                <a:solidFill>
                  <a:srgbClr val="0070C0"/>
                </a:solidFill>
              </a:rPr>
              <a:t>i</a:t>
            </a:r>
            <a:r>
              <a:rPr lang="en-US" dirty="0" smtClean="0">
                <a:solidFill>
                  <a:srgbClr val="0070C0"/>
                </a:solidFill>
              </a:rPr>
              <a:t>, </a:t>
            </a:r>
            <a:r>
              <a:rPr lang="en-US" i="1" dirty="0" smtClean="0">
                <a:solidFill>
                  <a:srgbClr val="0070C0"/>
                </a:solidFill>
              </a:rPr>
              <a:t>j</a:t>
            </a:r>
            <a:r>
              <a:rPr lang="en-US" dirty="0" smtClean="0">
                <a:solidFill>
                  <a:srgbClr val="0070C0"/>
                </a:solidFill>
              </a:rPr>
              <a:t>) - d(</a:t>
            </a:r>
            <a:r>
              <a:rPr lang="en-US" u="sng" dirty="0" smtClean="0">
                <a:solidFill>
                  <a:srgbClr val="0070C0"/>
                </a:solidFill>
              </a:rPr>
              <a:t>X(</a:t>
            </a:r>
            <a:r>
              <a:rPr lang="en-US" i="1" dirty="0" err="1" smtClean="0">
                <a:solidFill>
                  <a:srgbClr val="0070C0"/>
                </a:solidFill>
              </a:rPr>
              <a:t>i</a:t>
            </a:r>
            <a:r>
              <a:rPr lang="en-US" dirty="0" smtClean="0">
                <a:solidFill>
                  <a:srgbClr val="0070C0"/>
                </a:solidFill>
              </a:rPr>
              <a:t>)</a:t>
            </a:r>
            <a:r>
              <a:rPr lang="en-US" i="1" baseline="-25000" dirty="0" smtClean="0">
                <a:solidFill>
                  <a:srgbClr val="0070C0"/>
                </a:solidFill>
              </a:rPr>
              <a:t> , </a:t>
            </a:r>
            <a:r>
              <a:rPr lang="en-US" u="sng" dirty="0" smtClean="0">
                <a:solidFill>
                  <a:srgbClr val="0070C0"/>
                </a:solidFill>
              </a:rPr>
              <a:t>X(</a:t>
            </a:r>
            <a:r>
              <a:rPr lang="en-US" i="1" dirty="0" smtClean="0">
                <a:solidFill>
                  <a:srgbClr val="0070C0"/>
                </a:solidFill>
              </a:rPr>
              <a:t>j</a:t>
            </a:r>
            <a:r>
              <a:rPr lang="en-US" dirty="0" smtClean="0">
                <a:solidFill>
                  <a:srgbClr val="0070C0"/>
                </a:solidFill>
              </a:rPr>
              <a:t>)</a:t>
            </a:r>
            <a:r>
              <a:rPr lang="en-US" i="1" baseline="-25000" dirty="0" smtClean="0">
                <a:solidFill>
                  <a:srgbClr val="0070C0"/>
                </a:solidFill>
              </a:rPr>
              <a:t> </a:t>
            </a:r>
            <a:r>
              <a:rPr lang="en-US" dirty="0" smtClean="0">
                <a:solidFill>
                  <a:srgbClr val="0070C0"/>
                </a:solidFill>
              </a:rPr>
              <a:t>))</a:t>
            </a:r>
            <a:r>
              <a:rPr lang="en-US" baseline="30000" dirty="0" smtClean="0">
                <a:solidFill>
                  <a:srgbClr val="0070C0"/>
                </a:solidFill>
              </a:rPr>
              <a:t>2</a:t>
            </a:r>
          </a:p>
          <a:p>
            <a:r>
              <a:rPr lang="en-US" dirty="0" smtClean="0"/>
              <a:t>Where </a:t>
            </a:r>
            <a:r>
              <a:rPr lang="en-US" dirty="0" smtClean="0">
                <a:solidFill>
                  <a:srgbClr val="0070C0"/>
                </a:solidFill>
                <a:sym typeface="Symbol"/>
              </a:rPr>
              <a:t></a:t>
            </a:r>
            <a:r>
              <a:rPr lang="en-US" dirty="0" smtClean="0">
                <a:solidFill>
                  <a:srgbClr val="0070C0"/>
                </a:solidFill>
              </a:rPr>
              <a:t>(</a:t>
            </a:r>
            <a:r>
              <a:rPr lang="en-US" i="1" dirty="0" err="1" smtClean="0">
                <a:solidFill>
                  <a:srgbClr val="0070C0"/>
                </a:solidFill>
              </a:rPr>
              <a:t>i</a:t>
            </a:r>
            <a:r>
              <a:rPr lang="en-US" dirty="0" smtClean="0">
                <a:solidFill>
                  <a:srgbClr val="0070C0"/>
                </a:solidFill>
              </a:rPr>
              <a:t>, </a:t>
            </a:r>
            <a:r>
              <a:rPr lang="en-US" i="1" dirty="0" smtClean="0">
                <a:solidFill>
                  <a:srgbClr val="0070C0"/>
                </a:solidFill>
              </a:rPr>
              <a:t>j</a:t>
            </a:r>
            <a:r>
              <a:rPr lang="en-US" dirty="0" smtClean="0">
                <a:solidFill>
                  <a:srgbClr val="0070C0"/>
                </a:solidFill>
              </a:rPr>
              <a:t>) </a:t>
            </a:r>
            <a:r>
              <a:rPr lang="en-US" dirty="0" smtClean="0"/>
              <a:t>are observed dissimilarities and we want to represent as Euclidean distance between points </a:t>
            </a:r>
            <a:r>
              <a:rPr lang="en-US" u="sng" dirty="0" smtClean="0">
                <a:solidFill>
                  <a:srgbClr val="0070C0"/>
                </a:solidFill>
              </a:rPr>
              <a:t>X(</a:t>
            </a:r>
            <a:r>
              <a:rPr lang="en-US" i="1" dirty="0" err="1" smtClean="0">
                <a:solidFill>
                  <a:srgbClr val="0070C0"/>
                </a:solidFill>
              </a:rPr>
              <a:t>i</a:t>
            </a:r>
            <a:r>
              <a:rPr lang="en-US" dirty="0" smtClean="0">
                <a:solidFill>
                  <a:srgbClr val="0070C0"/>
                </a:solidFill>
              </a:rPr>
              <a:t>)</a:t>
            </a:r>
            <a:r>
              <a:rPr lang="en-US" dirty="0" smtClean="0">
                <a:solidFill>
                  <a:srgbClr val="FFFF00"/>
                </a:solidFill>
              </a:rPr>
              <a:t> </a:t>
            </a:r>
            <a:r>
              <a:rPr lang="en-US" dirty="0" smtClean="0"/>
              <a:t>and </a:t>
            </a:r>
            <a:r>
              <a:rPr lang="en-US" u="sng" dirty="0" smtClean="0">
                <a:solidFill>
                  <a:srgbClr val="0070C0"/>
                </a:solidFill>
              </a:rPr>
              <a:t>X(</a:t>
            </a:r>
            <a:r>
              <a:rPr lang="en-US" i="1" dirty="0" smtClean="0">
                <a:solidFill>
                  <a:srgbClr val="0070C0"/>
                </a:solidFill>
              </a:rPr>
              <a:t>j</a:t>
            </a:r>
            <a:r>
              <a:rPr lang="en-US" dirty="0" smtClean="0">
                <a:solidFill>
                  <a:srgbClr val="0070C0"/>
                </a:solidFill>
              </a:rPr>
              <a:t>)</a:t>
            </a:r>
            <a:r>
              <a:rPr lang="en-US" dirty="0" smtClean="0">
                <a:solidFill>
                  <a:srgbClr val="FFFF00"/>
                </a:solidFill>
              </a:rPr>
              <a:t> </a:t>
            </a:r>
            <a:r>
              <a:rPr lang="en-US" dirty="0" smtClean="0"/>
              <a:t>(</a:t>
            </a:r>
            <a:r>
              <a:rPr lang="en-US" dirty="0" smtClean="0">
                <a:solidFill>
                  <a:srgbClr val="0070C0"/>
                </a:solidFill>
              </a:rPr>
              <a:t>H</a:t>
            </a:r>
            <a:r>
              <a:rPr lang="en-US" baseline="-25000" dirty="0" smtClean="0">
                <a:solidFill>
                  <a:srgbClr val="0070C0"/>
                </a:solidFill>
              </a:rPr>
              <a:t>MDS</a:t>
            </a:r>
            <a:r>
              <a:rPr lang="en-US" dirty="0" smtClean="0"/>
              <a:t> is quartic or involves square roots)</a:t>
            </a:r>
          </a:p>
          <a:p>
            <a:r>
              <a:rPr lang="en-US" dirty="0" smtClean="0"/>
              <a:t>The E step is minimize</a:t>
            </a:r>
            <a:br>
              <a:rPr lang="en-US" dirty="0" smtClean="0"/>
            </a:br>
            <a:r>
              <a:rPr lang="en-US" dirty="0" smtClean="0">
                <a:solidFill>
                  <a:srgbClr val="0070C0"/>
                </a:solidFill>
                <a:sym typeface="Symbol"/>
              </a:rPr>
              <a:t> </a:t>
            </a:r>
            <a:r>
              <a:rPr lang="en-US" i="1" baseline="-25000" dirty="0" err="1" smtClean="0">
                <a:solidFill>
                  <a:srgbClr val="0070C0"/>
                </a:solidFill>
              </a:rPr>
              <a:t>i</a:t>
            </a:r>
            <a:r>
              <a:rPr lang="en-US" i="1" baseline="-25000" dirty="0" smtClean="0">
                <a:solidFill>
                  <a:srgbClr val="0070C0"/>
                </a:solidFill>
              </a:rPr>
              <a:t>&lt; j=</a:t>
            </a:r>
            <a:r>
              <a:rPr lang="en-US" baseline="-25000" dirty="0" smtClean="0">
                <a:solidFill>
                  <a:srgbClr val="0070C0"/>
                </a:solidFill>
              </a:rPr>
              <a:t>1</a:t>
            </a:r>
            <a:r>
              <a:rPr lang="en-US" i="1" baseline="30000" dirty="0" smtClean="0">
                <a:solidFill>
                  <a:srgbClr val="0070C0"/>
                </a:solidFill>
              </a:rPr>
              <a:t>n</a:t>
            </a:r>
            <a:r>
              <a:rPr lang="en-US" i="1" dirty="0" smtClean="0">
                <a:solidFill>
                  <a:srgbClr val="0070C0"/>
                </a:solidFill>
              </a:rPr>
              <a:t> </a:t>
            </a:r>
            <a:r>
              <a:rPr lang="en-US" dirty="0" smtClean="0">
                <a:solidFill>
                  <a:srgbClr val="0070C0"/>
                </a:solidFill>
              </a:rPr>
              <a:t>weight(</a:t>
            </a:r>
            <a:r>
              <a:rPr lang="en-US" i="1" dirty="0" err="1" smtClean="0">
                <a:solidFill>
                  <a:srgbClr val="0070C0"/>
                </a:solidFill>
              </a:rPr>
              <a:t>i,j</a:t>
            </a:r>
            <a:r>
              <a:rPr lang="en-US" dirty="0" smtClean="0">
                <a:solidFill>
                  <a:srgbClr val="0070C0"/>
                </a:solidFill>
              </a:rPr>
              <a:t>) (</a:t>
            </a:r>
            <a:r>
              <a:rPr lang="en-US" dirty="0" smtClean="0">
                <a:solidFill>
                  <a:srgbClr val="0070C0"/>
                </a:solidFill>
                <a:sym typeface="Symbol"/>
              </a:rPr>
              <a:t></a:t>
            </a:r>
            <a:r>
              <a:rPr lang="en-US" dirty="0" smtClean="0">
                <a:solidFill>
                  <a:srgbClr val="0070C0"/>
                </a:solidFill>
              </a:rPr>
              <a:t>(</a:t>
            </a:r>
            <a:r>
              <a:rPr lang="en-US" i="1" dirty="0" err="1" smtClean="0">
                <a:solidFill>
                  <a:srgbClr val="0070C0"/>
                </a:solidFill>
              </a:rPr>
              <a:t>i</a:t>
            </a:r>
            <a:r>
              <a:rPr lang="en-US" dirty="0" smtClean="0">
                <a:solidFill>
                  <a:srgbClr val="0070C0"/>
                </a:solidFill>
              </a:rPr>
              <a:t>, </a:t>
            </a:r>
            <a:r>
              <a:rPr lang="en-US" i="1" dirty="0" smtClean="0">
                <a:solidFill>
                  <a:srgbClr val="0070C0"/>
                </a:solidFill>
              </a:rPr>
              <a:t>j</a:t>
            </a:r>
            <a:r>
              <a:rPr lang="en-US" dirty="0" smtClean="0">
                <a:solidFill>
                  <a:srgbClr val="0070C0"/>
                </a:solidFill>
              </a:rPr>
              <a:t>) – </a:t>
            </a:r>
            <a:r>
              <a:rPr lang="en-US" dirty="0" err="1" smtClean="0">
                <a:solidFill>
                  <a:srgbClr val="0070C0"/>
                </a:solidFill>
              </a:rPr>
              <a:t>constant.T</a:t>
            </a:r>
            <a:r>
              <a:rPr lang="en-US" dirty="0" smtClean="0">
                <a:solidFill>
                  <a:srgbClr val="0070C0"/>
                </a:solidFill>
              </a:rPr>
              <a:t> - (</a:t>
            </a:r>
            <a:r>
              <a:rPr lang="en-US" u="sng" dirty="0" smtClean="0">
                <a:solidFill>
                  <a:srgbClr val="0070C0"/>
                </a:solidFill>
                <a:sym typeface="Symbol"/>
              </a:rPr>
              <a:t></a:t>
            </a:r>
            <a:r>
              <a:rPr lang="en-US" u="sng" dirty="0" smtClean="0">
                <a:solidFill>
                  <a:srgbClr val="0070C0"/>
                </a:solidFill>
              </a:rPr>
              <a:t>(</a:t>
            </a:r>
            <a:r>
              <a:rPr lang="en-US" i="1" dirty="0" err="1" smtClean="0">
                <a:solidFill>
                  <a:srgbClr val="0070C0"/>
                </a:solidFill>
              </a:rPr>
              <a:t>i</a:t>
            </a:r>
            <a:r>
              <a:rPr lang="en-US" dirty="0" smtClean="0">
                <a:solidFill>
                  <a:srgbClr val="0070C0"/>
                </a:solidFill>
              </a:rPr>
              <a:t>) - </a:t>
            </a:r>
            <a:r>
              <a:rPr lang="en-US" u="sng" dirty="0" smtClean="0">
                <a:solidFill>
                  <a:srgbClr val="0070C0"/>
                </a:solidFill>
                <a:sym typeface="Symbol"/>
              </a:rPr>
              <a:t></a:t>
            </a:r>
            <a:r>
              <a:rPr lang="en-US" u="sng" dirty="0" smtClean="0">
                <a:solidFill>
                  <a:srgbClr val="0070C0"/>
                </a:solidFill>
              </a:rPr>
              <a:t>(</a:t>
            </a:r>
            <a:r>
              <a:rPr lang="en-US" i="1" dirty="0" smtClean="0">
                <a:solidFill>
                  <a:srgbClr val="0070C0"/>
                </a:solidFill>
              </a:rPr>
              <a:t>j</a:t>
            </a:r>
            <a:r>
              <a:rPr lang="en-US" dirty="0" smtClean="0">
                <a:solidFill>
                  <a:srgbClr val="0070C0"/>
                </a:solidFill>
              </a:rPr>
              <a:t>))</a:t>
            </a:r>
            <a:r>
              <a:rPr lang="en-US" baseline="30000" dirty="0" smtClean="0">
                <a:solidFill>
                  <a:srgbClr val="0070C0"/>
                </a:solidFill>
              </a:rPr>
              <a:t>2</a:t>
            </a:r>
            <a:r>
              <a:rPr lang="en-US" dirty="0" smtClean="0">
                <a:solidFill>
                  <a:srgbClr val="0070C0"/>
                </a:solidFill>
              </a:rPr>
              <a:t> )</a:t>
            </a:r>
            <a:r>
              <a:rPr lang="en-US" baseline="30000" dirty="0" smtClean="0">
                <a:solidFill>
                  <a:srgbClr val="0070C0"/>
                </a:solidFill>
              </a:rPr>
              <a:t>2 </a:t>
            </a:r>
          </a:p>
          <a:p>
            <a:r>
              <a:rPr lang="en-US" dirty="0" smtClean="0"/>
              <a:t>with solution </a:t>
            </a:r>
            <a:r>
              <a:rPr lang="en-US" u="sng" dirty="0" smtClean="0">
                <a:solidFill>
                  <a:srgbClr val="0070C0"/>
                </a:solidFill>
                <a:sym typeface="Symbol"/>
              </a:rPr>
              <a:t></a:t>
            </a:r>
            <a:r>
              <a:rPr lang="en-US" u="sng" dirty="0" smtClean="0">
                <a:solidFill>
                  <a:srgbClr val="0070C0"/>
                </a:solidFill>
              </a:rPr>
              <a:t>(</a:t>
            </a:r>
            <a:r>
              <a:rPr lang="en-US" i="1" dirty="0" err="1" smtClean="0">
                <a:solidFill>
                  <a:srgbClr val="0070C0"/>
                </a:solidFill>
              </a:rPr>
              <a:t>i</a:t>
            </a:r>
            <a:r>
              <a:rPr lang="en-US" dirty="0" smtClean="0">
                <a:solidFill>
                  <a:srgbClr val="0070C0"/>
                </a:solidFill>
              </a:rPr>
              <a:t>)</a:t>
            </a:r>
            <a:r>
              <a:rPr lang="en-US" dirty="0" smtClean="0"/>
              <a:t> = 0 at large T</a:t>
            </a:r>
          </a:p>
          <a:p>
            <a:r>
              <a:rPr lang="en-US" dirty="0" smtClean="0"/>
              <a:t>Points pop out from origin as Temperature lowered</a:t>
            </a:r>
            <a:br>
              <a:rPr lang="en-US" dirty="0" smtClean="0"/>
            </a:br>
            <a:r>
              <a:rPr lang="en-US" dirty="0" smtClean="0"/>
              <a:t> </a:t>
            </a:r>
            <a:endParaRPr lang="en-US"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E076899D-FFC3-4469-9655-B235E84A17F8}" type="slidenum">
              <a:rPr lang="en-US" sz="1000" kern="1200" smtClean="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54</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324600" cy="1143000"/>
          </a:xfrm>
        </p:spPr>
        <p:txBody>
          <a:bodyPr>
            <a:noAutofit/>
          </a:bodyPr>
          <a:lstStyle/>
          <a:p>
            <a:r>
              <a:rPr lang="en-US" sz="3200" b="1" dirty="0" smtClean="0"/>
              <a:t>High Performance Dimension Reduction and Visualization</a:t>
            </a:r>
            <a:endParaRPr lang="en-US" sz="3200" b="1" dirty="0"/>
          </a:p>
        </p:txBody>
      </p:sp>
      <p:sp>
        <p:nvSpPr>
          <p:cNvPr id="3" name="Content Placeholder 2"/>
          <p:cNvSpPr>
            <a:spLocks noGrp="1"/>
          </p:cNvSpPr>
          <p:nvPr>
            <p:ph idx="1"/>
          </p:nvPr>
        </p:nvSpPr>
        <p:spPr>
          <a:xfrm>
            <a:off x="457200" y="1447800"/>
            <a:ext cx="8153400" cy="5181599"/>
          </a:xfrm>
        </p:spPr>
        <p:txBody>
          <a:bodyPr>
            <a:noAutofit/>
          </a:bodyPr>
          <a:lstStyle/>
          <a:p>
            <a:r>
              <a:rPr lang="en-US" sz="2000" dirty="0" smtClean="0"/>
              <a:t>Need is pervasive</a:t>
            </a:r>
          </a:p>
          <a:p>
            <a:pPr lvl="1"/>
            <a:r>
              <a:rPr lang="en-US" sz="2000" dirty="0" smtClean="0"/>
              <a:t>Large and high dimensional data are everywhere: biology, physics, Internet, …</a:t>
            </a:r>
          </a:p>
          <a:p>
            <a:pPr lvl="1"/>
            <a:r>
              <a:rPr lang="en-US" sz="2000" dirty="0" smtClean="0"/>
              <a:t>Visualization can help data analysis</a:t>
            </a:r>
          </a:p>
          <a:p>
            <a:r>
              <a:rPr lang="en-US" sz="2000" dirty="0" smtClean="0"/>
              <a:t> Visualization of large datasets with high performance</a:t>
            </a:r>
          </a:p>
          <a:p>
            <a:pPr lvl="1"/>
            <a:r>
              <a:rPr lang="en-US" sz="2000" dirty="0" smtClean="0"/>
              <a:t>Map high-dimensional data into low dimensions (2D or 3D).</a:t>
            </a:r>
          </a:p>
          <a:p>
            <a:pPr lvl="1"/>
            <a:r>
              <a:rPr lang="en-US" sz="2000" dirty="0" smtClean="0"/>
              <a:t>Need Parallel programming for processing large data sets</a:t>
            </a:r>
          </a:p>
          <a:p>
            <a:pPr lvl="1">
              <a:lnSpc>
                <a:spcPct val="120000"/>
              </a:lnSpc>
              <a:spcBef>
                <a:spcPts val="0"/>
              </a:spcBef>
            </a:pPr>
            <a:r>
              <a:rPr lang="en-US" sz="2000" dirty="0" smtClean="0"/>
              <a:t>Developing high performance dimension reduction algorithms: </a:t>
            </a:r>
          </a:p>
          <a:p>
            <a:pPr lvl="2">
              <a:lnSpc>
                <a:spcPct val="120000"/>
              </a:lnSpc>
              <a:spcBef>
                <a:spcPts val="0"/>
              </a:spcBef>
            </a:pPr>
            <a:r>
              <a:rPr lang="en-US" sz="1600" dirty="0" smtClean="0"/>
              <a:t>MDS(Multi-dimensional Scaling),  used earlier in DNA sequencing application</a:t>
            </a:r>
          </a:p>
          <a:p>
            <a:pPr lvl="2">
              <a:lnSpc>
                <a:spcPct val="120000"/>
              </a:lnSpc>
              <a:spcBef>
                <a:spcPts val="0"/>
              </a:spcBef>
            </a:pPr>
            <a:r>
              <a:rPr lang="en-US" sz="1600" dirty="0" smtClean="0"/>
              <a:t>GTM(Generative Topographic Mapping)</a:t>
            </a:r>
          </a:p>
          <a:p>
            <a:pPr lvl="2">
              <a:lnSpc>
                <a:spcPct val="120000"/>
              </a:lnSpc>
              <a:spcBef>
                <a:spcPts val="0"/>
              </a:spcBef>
            </a:pPr>
            <a:r>
              <a:rPr lang="en-US" sz="1600" dirty="0" smtClean="0"/>
              <a:t>DA-MDS(Deterministic Annealing MDS) </a:t>
            </a:r>
          </a:p>
          <a:p>
            <a:pPr lvl="2">
              <a:lnSpc>
                <a:spcPct val="120000"/>
              </a:lnSpc>
              <a:spcBef>
                <a:spcPts val="0"/>
              </a:spcBef>
            </a:pPr>
            <a:r>
              <a:rPr lang="en-US" sz="1600" dirty="0" smtClean="0"/>
              <a:t>DA-GTM(Deterministic Annealing GTM) </a:t>
            </a:r>
          </a:p>
          <a:p>
            <a:pPr lvl="1">
              <a:lnSpc>
                <a:spcPct val="120000"/>
              </a:lnSpc>
              <a:spcBef>
                <a:spcPts val="0"/>
              </a:spcBef>
            </a:pPr>
            <a:r>
              <a:rPr lang="en-US" sz="2000" dirty="0" smtClean="0"/>
              <a:t>Interactive visualization tool </a:t>
            </a:r>
            <a:r>
              <a:rPr lang="en-US" sz="2000" dirty="0" err="1" smtClean="0">
                <a:solidFill>
                  <a:srgbClr val="990033"/>
                </a:solidFill>
              </a:rPr>
              <a:t>PlotViz</a:t>
            </a:r>
            <a:endParaRPr lang="en-US" sz="2000" dirty="0" smtClean="0">
              <a:solidFill>
                <a:srgbClr val="990033"/>
              </a:solidFill>
            </a:endParaRPr>
          </a:p>
          <a:p>
            <a:r>
              <a:rPr lang="en-US" sz="2000" dirty="0" smtClean="0"/>
              <a:t>We are supporting drug discovery by browsing 60 million compounds in </a:t>
            </a:r>
            <a:r>
              <a:rPr lang="en-US" sz="2000" dirty="0" err="1" smtClean="0"/>
              <a:t>PubChem</a:t>
            </a:r>
            <a:r>
              <a:rPr lang="en-US" sz="2000" dirty="0" smtClean="0"/>
              <a:t> database with 166 features</a:t>
            </a:r>
            <a:r>
              <a:rPr lang="en-US" sz="2400" dirty="0" smtClean="0"/>
              <a:t> </a:t>
            </a:r>
            <a:r>
              <a:rPr lang="en-US" sz="2000" dirty="0" smtClean="0"/>
              <a:t>each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 y="0"/>
            <a:ext cx="8229600" cy="1143000"/>
          </a:xfrm>
        </p:spPr>
        <p:txBody>
          <a:bodyPr>
            <a:normAutofit/>
          </a:bodyPr>
          <a:lstStyle/>
          <a:p>
            <a:r>
              <a:rPr lang="en-US" sz="3600" b="1" dirty="0" smtClean="0"/>
              <a:t>Dimension Reduction Algorithms</a:t>
            </a:r>
            <a:endParaRPr lang="en-US" sz="3600" b="1" dirty="0"/>
          </a:p>
        </p:txBody>
      </p:sp>
      <p:sp>
        <p:nvSpPr>
          <p:cNvPr id="10" name="Content Placeholder 9"/>
          <p:cNvSpPr>
            <a:spLocks noGrp="1"/>
          </p:cNvSpPr>
          <p:nvPr>
            <p:ph sz="half" idx="1"/>
          </p:nvPr>
        </p:nvSpPr>
        <p:spPr>
          <a:xfrm>
            <a:off x="152400" y="1143000"/>
            <a:ext cx="4495800" cy="4525963"/>
          </a:xfrm>
        </p:spPr>
        <p:txBody>
          <a:bodyPr>
            <a:normAutofit lnSpcReduction="10000"/>
          </a:bodyPr>
          <a:lstStyle/>
          <a:p>
            <a:pPr marL="228600" indent="-228600"/>
            <a:r>
              <a:rPr lang="en-US" sz="2000" b="1" dirty="0" smtClean="0"/>
              <a:t>Multidimensional Scaling (MDS) [1]</a:t>
            </a:r>
          </a:p>
          <a:p>
            <a:pPr marL="512763" lvl="1" indent="-284163">
              <a:buFont typeface="Courier New" pitchFamily="49" charset="0"/>
              <a:buChar char="o"/>
            </a:pPr>
            <a:r>
              <a:rPr lang="en-US" sz="1600" dirty="0" smtClean="0"/>
              <a:t>Given the proximity information among points.</a:t>
            </a:r>
          </a:p>
          <a:p>
            <a:pPr marL="512763" lvl="1" indent="-284163">
              <a:buFont typeface="Courier New" pitchFamily="49" charset="0"/>
              <a:buChar char="o"/>
            </a:pPr>
            <a:r>
              <a:rPr lang="en-US" sz="1600" dirty="0" smtClean="0"/>
              <a:t>Optimization problem to find mapping in target dimension of the given data based on pairwise proximity information while minimize the objective function.</a:t>
            </a:r>
          </a:p>
          <a:p>
            <a:pPr marL="512763" lvl="1" indent="-284163">
              <a:buFont typeface="Courier New" pitchFamily="49" charset="0"/>
              <a:buChar char="o"/>
            </a:pPr>
            <a:r>
              <a:rPr lang="en-US" sz="1600" dirty="0" smtClean="0"/>
              <a:t>Objective functions: STRESS (1) or SSTRESS (2)</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endParaRPr lang="en-US" sz="1600" dirty="0" smtClean="0"/>
          </a:p>
          <a:p>
            <a:pPr marL="512763" lvl="1" indent="-284163">
              <a:buFont typeface="Courier New" pitchFamily="49" charset="0"/>
              <a:buChar char="o"/>
            </a:pPr>
            <a:r>
              <a:rPr lang="en-US" sz="1600" dirty="0" smtClean="0"/>
              <a:t>Only needs pairwise distances </a:t>
            </a:r>
            <a:r>
              <a:rPr lang="en-US" sz="1600" dirty="0" smtClean="0">
                <a:sym typeface="Symbol"/>
              </a:rPr>
              <a:t></a:t>
            </a:r>
            <a:r>
              <a:rPr lang="en-US" sz="1600" i="1" baseline="-25000" dirty="0" err="1" smtClean="0">
                <a:sym typeface="Symbol"/>
              </a:rPr>
              <a:t>ij</a:t>
            </a:r>
            <a:r>
              <a:rPr lang="en-US" sz="1600" dirty="0" smtClean="0">
                <a:sym typeface="Symbol"/>
              </a:rPr>
              <a:t> </a:t>
            </a:r>
            <a:r>
              <a:rPr lang="en-US" sz="1600" dirty="0" smtClean="0"/>
              <a:t>between original points (typically not Euclidean)</a:t>
            </a:r>
          </a:p>
          <a:p>
            <a:pPr marL="512763" lvl="1" indent="-284163">
              <a:buFont typeface="Courier New" pitchFamily="49" charset="0"/>
              <a:buChar char="o"/>
            </a:pPr>
            <a:r>
              <a:rPr lang="en-US" sz="1600" dirty="0" err="1" smtClean="0"/>
              <a:t>d</a:t>
            </a:r>
            <a:r>
              <a:rPr lang="en-US" sz="1600" i="1" baseline="-25000" dirty="0" err="1" smtClean="0"/>
              <a:t>ij</a:t>
            </a:r>
            <a:r>
              <a:rPr lang="en-US" sz="1600" dirty="0" smtClean="0"/>
              <a:t>(</a:t>
            </a:r>
            <a:r>
              <a:rPr lang="en-US" sz="1600" b="1" dirty="0" smtClean="0"/>
              <a:t>X</a:t>
            </a:r>
            <a:r>
              <a:rPr lang="en-US" sz="1600" dirty="0" smtClean="0"/>
              <a:t>) is Euclidean distance between mapped (3D) points</a:t>
            </a:r>
          </a:p>
        </p:txBody>
      </p:sp>
      <p:sp>
        <p:nvSpPr>
          <p:cNvPr id="14" name="Content Placeholder 13"/>
          <p:cNvSpPr>
            <a:spLocks noGrp="1"/>
          </p:cNvSpPr>
          <p:nvPr>
            <p:ph sz="half" idx="2"/>
          </p:nvPr>
        </p:nvSpPr>
        <p:spPr>
          <a:xfrm>
            <a:off x="4419600" y="1143000"/>
            <a:ext cx="4724400" cy="4525963"/>
          </a:xfrm>
        </p:spPr>
        <p:txBody>
          <a:bodyPr>
            <a:normAutofit lnSpcReduction="10000"/>
          </a:bodyPr>
          <a:lstStyle/>
          <a:p>
            <a:pPr marL="228600" indent="-228600"/>
            <a:r>
              <a:rPr lang="en-US" sz="2000" b="1" dirty="0" smtClean="0"/>
              <a:t>Generative Topographic Mapping </a:t>
            </a:r>
            <a:br>
              <a:rPr lang="en-US" sz="2000" b="1" dirty="0" smtClean="0"/>
            </a:br>
            <a:r>
              <a:rPr lang="en-US" sz="2000" b="1" dirty="0" smtClean="0"/>
              <a:t>(GTM) [2]</a:t>
            </a:r>
          </a:p>
          <a:p>
            <a:pPr marL="569913" lvl="1" indent="-284163">
              <a:buFont typeface="Courier New" pitchFamily="49" charset="0"/>
              <a:buChar char="o"/>
            </a:pPr>
            <a:r>
              <a:rPr lang="en-US" sz="1600" dirty="0" smtClean="0"/>
              <a:t>Find optimal K-representations for the given data (in 3D), known as </a:t>
            </a:r>
            <a:br>
              <a:rPr lang="en-US" sz="1600" dirty="0" smtClean="0"/>
            </a:br>
            <a:r>
              <a:rPr lang="en-US" sz="1600" dirty="0" smtClean="0"/>
              <a:t>K-cluster problem (NP-hard)</a:t>
            </a:r>
          </a:p>
          <a:p>
            <a:pPr marL="569913" lvl="1" indent="-284163">
              <a:buFont typeface="Courier New" pitchFamily="49" charset="0"/>
              <a:buChar char="o"/>
            </a:pPr>
            <a:r>
              <a:rPr lang="en-US" sz="1600" dirty="0" smtClean="0"/>
              <a:t>Original algorithm use EM method for optimization</a:t>
            </a:r>
          </a:p>
          <a:p>
            <a:pPr marL="569913" lvl="1" indent="-284163">
              <a:buFont typeface="Courier New" pitchFamily="49" charset="0"/>
              <a:buChar char="o"/>
            </a:pPr>
            <a:r>
              <a:rPr lang="en-US" sz="1600" dirty="0" smtClean="0"/>
              <a:t>Deterministic Annealing algorithm can be used for finding a global solution</a:t>
            </a:r>
          </a:p>
          <a:p>
            <a:pPr marL="569913" lvl="1" indent="-284163">
              <a:buFont typeface="Courier New" pitchFamily="49" charset="0"/>
              <a:buChar char="o"/>
            </a:pPr>
            <a:r>
              <a:rPr lang="en-US" sz="1600" dirty="0" smtClean="0"/>
              <a:t>Objective functions is to maximize log-likelihood:</a:t>
            </a:r>
          </a:p>
          <a:p>
            <a:pPr>
              <a:buNone/>
            </a:pPr>
            <a:endParaRPr lang="en-US" dirty="0"/>
          </a:p>
        </p:txBody>
      </p:sp>
      <p:pic>
        <p:nvPicPr>
          <p:cNvPr id="12" name="Picture 11" descr="MDS_eqs.png"/>
          <p:cNvPicPr>
            <a:picLocks noChangeAspect="1"/>
          </p:cNvPicPr>
          <p:nvPr/>
        </p:nvPicPr>
        <p:blipFill>
          <a:blip r:embed="rId3" cstate="print"/>
          <a:stretch>
            <a:fillRect/>
          </a:stretch>
        </p:blipFill>
        <p:spPr>
          <a:xfrm>
            <a:off x="381000" y="3352800"/>
            <a:ext cx="4220449" cy="1066800"/>
          </a:xfrm>
          <a:prstGeom prst="rect">
            <a:avLst/>
          </a:prstGeom>
        </p:spPr>
      </p:pic>
      <p:pic>
        <p:nvPicPr>
          <p:cNvPr id="1027" name="Picture 3"/>
          <p:cNvPicPr>
            <a:picLocks noChangeAspect="1" noChangeArrowheads="1"/>
          </p:cNvPicPr>
          <p:nvPr/>
        </p:nvPicPr>
        <p:blipFill>
          <a:blip r:embed="rId4" cstate="print"/>
          <a:srcRect/>
          <a:stretch>
            <a:fillRect/>
          </a:stretch>
        </p:blipFill>
        <p:spPr bwMode="auto">
          <a:xfrm>
            <a:off x="4953000" y="4038600"/>
            <a:ext cx="3810000" cy="736914"/>
          </a:xfrm>
          <a:prstGeom prst="rect">
            <a:avLst/>
          </a:prstGeom>
          <a:noFill/>
          <a:ln w="9525">
            <a:noFill/>
            <a:miter lim="800000"/>
            <a:headEnd/>
            <a:tailEnd/>
          </a:ln>
        </p:spPr>
      </p:pic>
      <p:sp>
        <p:nvSpPr>
          <p:cNvPr id="7" name="TextBox 6"/>
          <p:cNvSpPr txBox="1"/>
          <p:nvPr/>
        </p:nvSpPr>
        <p:spPr>
          <a:xfrm>
            <a:off x="457200" y="5715000"/>
            <a:ext cx="8686800" cy="646331"/>
          </a:xfrm>
          <a:prstGeom prst="rect">
            <a:avLst/>
          </a:prstGeom>
          <a:noFill/>
        </p:spPr>
        <p:txBody>
          <a:bodyPr wrap="square" rtlCol="0">
            <a:spAutoFit/>
          </a:bodyPr>
          <a:lstStyle/>
          <a:p>
            <a:r>
              <a:rPr lang="en-US" sz="1200" dirty="0" smtClean="0">
                <a:solidFill>
                  <a:schemeClr val="tx2">
                    <a:lumMod val="75000"/>
                  </a:schemeClr>
                </a:solidFill>
              </a:rPr>
              <a:t>[1]</a:t>
            </a:r>
            <a:r>
              <a:rPr lang="en-US" sz="1200" dirty="0" smtClean="0"/>
              <a:t> I. Borg and P. J. </a:t>
            </a:r>
            <a:r>
              <a:rPr lang="en-US" sz="1200" dirty="0" err="1" smtClean="0"/>
              <a:t>Groenen</a:t>
            </a:r>
            <a:r>
              <a:rPr lang="en-US" sz="1200" dirty="0" smtClean="0"/>
              <a:t>. </a:t>
            </a:r>
            <a:r>
              <a:rPr lang="en-US" sz="1200" i="1" dirty="0" smtClean="0"/>
              <a:t>Modern Multidimensional Scaling: Theory and Applications. Springer, New </a:t>
            </a:r>
            <a:r>
              <a:rPr lang="en-US" sz="1200" dirty="0" smtClean="0"/>
              <a:t>York, NY, U.S.A., 2005.</a:t>
            </a:r>
          </a:p>
          <a:p>
            <a:r>
              <a:rPr lang="en-US" sz="1200" dirty="0" smtClean="0"/>
              <a:t>[2] C. Bishop, M. </a:t>
            </a:r>
            <a:r>
              <a:rPr lang="en-US" sz="1200" dirty="0" err="1" smtClean="0"/>
              <a:t>Svens´en</a:t>
            </a:r>
            <a:r>
              <a:rPr lang="en-US" sz="1200" dirty="0" smtClean="0"/>
              <a:t>, and C. Williams. GTM: The generative topographic mapping. </a:t>
            </a:r>
            <a:r>
              <a:rPr lang="en-US" sz="1200" i="1" dirty="0" smtClean="0"/>
              <a:t>Neural computation, </a:t>
            </a:r>
            <a:r>
              <a:rPr lang="en-US" sz="1200" dirty="0" smtClean="0"/>
              <a:t>10(1):215–234, 1998.</a:t>
            </a:r>
          </a:p>
          <a:p>
            <a:endParaRPr lang="en-US" sz="12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GTM vs. MDS</a:t>
            </a:r>
            <a:endParaRPr lang="en-US" b="1" dirty="0"/>
          </a:p>
        </p:txBody>
      </p:sp>
      <p:sp>
        <p:nvSpPr>
          <p:cNvPr id="17" name="Content Placeholder 16"/>
          <p:cNvSpPr>
            <a:spLocks noGrp="1"/>
          </p:cNvSpPr>
          <p:nvPr>
            <p:ph idx="1"/>
          </p:nvPr>
        </p:nvSpPr>
        <p:spPr>
          <a:xfrm>
            <a:off x="152400" y="5334000"/>
            <a:ext cx="8229600" cy="1325563"/>
          </a:xfrm>
        </p:spPr>
        <p:txBody>
          <a:bodyPr/>
          <a:lstStyle/>
          <a:p>
            <a:r>
              <a:rPr lang="en-US" dirty="0" smtClean="0"/>
              <a:t>MDS also soluble by viewing as nonlinear </a:t>
            </a:r>
            <a:r>
              <a:rPr lang="el-GR" dirty="0" smtClean="0"/>
              <a:t>χ</a:t>
            </a:r>
            <a:r>
              <a:rPr lang="en-US" baseline="30000" dirty="0" smtClean="0"/>
              <a:t>2</a:t>
            </a:r>
            <a:r>
              <a:rPr lang="en-US" dirty="0" smtClean="0"/>
              <a:t> with iterative linear equation solver </a:t>
            </a:r>
            <a:endParaRPr lang="en-US" dirty="0"/>
          </a:p>
        </p:txBody>
      </p:sp>
      <p:sp>
        <p:nvSpPr>
          <p:cNvPr id="5" name="Rectangle 4"/>
          <p:cNvSpPr/>
          <p:nvPr/>
        </p:nvSpPr>
        <p:spPr>
          <a:xfrm>
            <a:off x="1600201" y="1524000"/>
            <a:ext cx="312420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smtClean="0"/>
              <a:t>GTM</a:t>
            </a:r>
            <a:endParaRPr lang="en-US" sz="2000" dirty="0"/>
          </a:p>
        </p:txBody>
      </p:sp>
      <p:sp>
        <p:nvSpPr>
          <p:cNvPr id="6" name="Rectangle 5"/>
          <p:cNvSpPr/>
          <p:nvPr/>
        </p:nvSpPr>
        <p:spPr>
          <a:xfrm>
            <a:off x="4800598" y="1524000"/>
            <a:ext cx="4158441"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t>MDS (SMACOF)</a:t>
            </a:r>
            <a:endParaRPr lang="en-US" sz="2000" dirty="0"/>
          </a:p>
        </p:txBody>
      </p:sp>
      <p:sp>
        <p:nvSpPr>
          <p:cNvPr id="7" name="Rectangle 6"/>
          <p:cNvSpPr/>
          <p:nvPr/>
        </p:nvSpPr>
        <p:spPr>
          <a:xfrm>
            <a:off x="1600201" y="3276600"/>
            <a:ext cx="31242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Maximize Log-Likelihood</a:t>
            </a:r>
            <a:endParaRPr lang="en-US" sz="2000" dirty="0"/>
          </a:p>
        </p:txBody>
      </p:sp>
      <p:sp>
        <p:nvSpPr>
          <p:cNvPr id="8" name="Rectangle 7"/>
          <p:cNvSpPr/>
          <p:nvPr/>
        </p:nvSpPr>
        <p:spPr>
          <a:xfrm>
            <a:off x="4800600" y="3276600"/>
            <a:ext cx="4158441"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Minimize STRESS or SSTRESS</a:t>
            </a:r>
            <a:endParaRPr lang="en-US" sz="2000" dirty="0"/>
          </a:p>
        </p:txBody>
      </p:sp>
      <p:sp>
        <p:nvSpPr>
          <p:cNvPr id="9" name="Rectangle 8"/>
          <p:cNvSpPr/>
          <p:nvPr/>
        </p:nvSpPr>
        <p:spPr>
          <a:xfrm>
            <a:off x="254074" y="3276600"/>
            <a:ext cx="1269927" cy="609600"/>
          </a:xfrm>
          <a:prstGeom prst="rect">
            <a:avLst/>
          </a:prstGeom>
          <a:effectLst>
            <a:outerShdw blurRad="50800" dist="38100" dir="2700000" algn="br" rotWithShape="0">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Objective</a:t>
            </a:r>
            <a:br>
              <a:rPr lang="en-US" sz="1600" dirty="0" smtClean="0"/>
            </a:br>
            <a:r>
              <a:rPr lang="en-US" sz="1600" dirty="0" smtClean="0"/>
              <a:t>Function</a:t>
            </a:r>
            <a:endParaRPr lang="en-US" sz="1600" dirty="0"/>
          </a:p>
        </p:txBody>
      </p:sp>
      <p:sp>
        <p:nvSpPr>
          <p:cNvPr id="10" name="Rectangle 9"/>
          <p:cNvSpPr/>
          <p:nvPr/>
        </p:nvSpPr>
        <p:spPr>
          <a:xfrm>
            <a:off x="1607360" y="3962400"/>
            <a:ext cx="31242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O(KN) (K &lt;&lt; N)</a:t>
            </a:r>
            <a:endParaRPr lang="en-US" sz="2000" dirty="0"/>
          </a:p>
        </p:txBody>
      </p:sp>
      <p:sp>
        <p:nvSpPr>
          <p:cNvPr id="11" name="Rectangle 10"/>
          <p:cNvSpPr/>
          <p:nvPr/>
        </p:nvSpPr>
        <p:spPr>
          <a:xfrm>
            <a:off x="4807759" y="3962400"/>
            <a:ext cx="4158441"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O(N</a:t>
            </a:r>
            <a:r>
              <a:rPr lang="en-US" sz="2000" baseline="30000" dirty="0" smtClean="0"/>
              <a:t>2</a:t>
            </a:r>
            <a:r>
              <a:rPr lang="en-US" sz="2000" dirty="0" smtClean="0"/>
              <a:t>)</a:t>
            </a:r>
            <a:endParaRPr lang="en-US" sz="2000" dirty="0"/>
          </a:p>
        </p:txBody>
      </p:sp>
      <p:sp>
        <p:nvSpPr>
          <p:cNvPr id="12" name="Rectangle 11"/>
          <p:cNvSpPr/>
          <p:nvPr/>
        </p:nvSpPr>
        <p:spPr>
          <a:xfrm>
            <a:off x="261233" y="3962400"/>
            <a:ext cx="1269927" cy="609600"/>
          </a:xfrm>
          <a:prstGeom prst="rect">
            <a:avLst/>
          </a:prstGeom>
          <a:effectLst>
            <a:outerShdw blurRad="50800" dist="38100" dir="2700000" algn="br" rotWithShape="0">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Complexity</a:t>
            </a:r>
            <a:endParaRPr lang="en-US" sz="1600" dirty="0"/>
          </a:p>
        </p:txBody>
      </p:sp>
      <p:sp>
        <p:nvSpPr>
          <p:cNvPr id="13" name="Rectangle 12"/>
          <p:cNvSpPr/>
          <p:nvPr/>
        </p:nvSpPr>
        <p:spPr>
          <a:xfrm>
            <a:off x="1612827" y="2057400"/>
            <a:ext cx="7346212" cy="1143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buFont typeface="Arial"/>
              <a:buChar char="•"/>
            </a:pPr>
            <a:r>
              <a:rPr lang="en-US" sz="2000" dirty="0" smtClean="0"/>
              <a:t> Non-linear dimension reduction</a:t>
            </a:r>
          </a:p>
          <a:p>
            <a:pPr>
              <a:buFont typeface="Arial"/>
              <a:buChar char="•"/>
            </a:pPr>
            <a:r>
              <a:rPr lang="en-US" sz="2000" dirty="0" smtClean="0"/>
              <a:t> Find an optimal configuration in a lower-dimension</a:t>
            </a:r>
          </a:p>
          <a:p>
            <a:pPr>
              <a:buFont typeface="Arial"/>
              <a:buChar char="•"/>
            </a:pPr>
            <a:r>
              <a:rPr lang="en-US" sz="2000" dirty="0" smtClean="0"/>
              <a:t> Iterative optimization method</a:t>
            </a:r>
            <a:endParaRPr lang="en-US" sz="2000" dirty="0"/>
          </a:p>
        </p:txBody>
      </p:sp>
      <p:sp>
        <p:nvSpPr>
          <p:cNvPr id="15" name="Rectangle 14"/>
          <p:cNvSpPr/>
          <p:nvPr/>
        </p:nvSpPr>
        <p:spPr>
          <a:xfrm>
            <a:off x="266700" y="2057400"/>
            <a:ext cx="1269927" cy="1143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t>Purpose</a:t>
            </a:r>
            <a:endParaRPr lang="en-US" sz="1600" dirty="0"/>
          </a:p>
        </p:txBody>
      </p:sp>
      <p:sp>
        <p:nvSpPr>
          <p:cNvPr id="28" name="Rectangle 27"/>
          <p:cNvSpPr/>
          <p:nvPr/>
        </p:nvSpPr>
        <p:spPr>
          <a:xfrm>
            <a:off x="1600201" y="4648200"/>
            <a:ext cx="31242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EM</a:t>
            </a:r>
            <a:endParaRPr lang="en-US" sz="2000" dirty="0"/>
          </a:p>
        </p:txBody>
      </p:sp>
      <p:sp>
        <p:nvSpPr>
          <p:cNvPr id="29" name="Rectangle 28"/>
          <p:cNvSpPr/>
          <p:nvPr/>
        </p:nvSpPr>
        <p:spPr>
          <a:xfrm>
            <a:off x="4800600" y="4648200"/>
            <a:ext cx="4158441"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Iterative </a:t>
            </a:r>
            <a:r>
              <a:rPr lang="en-US" sz="2000" dirty="0" err="1" smtClean="0"/>
              <a:t>Majorization</a:t>
            </a:r>
            <a:r>
              <a:rPr lang="en-US" sz="2000" dirty="0" smtClean="0"/>
              <a:t> (EM-like)</a:t>
            </a:r>
            <a:endParaRPr lang="en-US" sz="2000" dirty="0"/>
          </a:p>
        </p:txBody>
      </p:sp>
      <p:sp>
        <p:nvSpPr>
          <p:cNvPr id="30" name="Rectangle 29"/>
          <p:cNvSpPr/>
          <p:nvPr/>
        </p:nvSpPr>
        <p:spPr>
          <a:xfrm>
            <a:off x="254074" y="4648200"/>
            <a:ext cx="1269927" cy="609600"/>
          </a:xfrm>
          <a:prstGeom prst="rect">
            <a:avLst/>
          </a:prstGeom>
          <a:effectLst>
            <a:outerShdw blurRad="50800" dist="38100" dir="2700000" algn="br" rotWithShape="0">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Optimization</a:t>
            </a:r>
          </a:p>
          <a:p>
            <a:pPr algn="ctr"/>
            <a:r>
              <a:rPr lang="en-US" sz="1600" dirty="0" smtClean="0"/>
              <a:t>Method</a:t>
            </a:r>
            <a:endParaRPr lang="en-US" sz="1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MDS and GTM Map (1)</a:t>
            </a:r>
            <a:endParaRPr lang="en-US" dirty="0"/>
          </a:p>
        </p:txBody>
      </p:sp>
      <p:sp>
        <p:nvSpPr>
          <p:cNvPr id="4" name="Slide Number Placeholder 3"/>
          <p:cNvSpPr>
            <a:spLocks noGrp="1"/>
          </p:cNvSpPr>
          <p:nvPr>
            <p:ph type="sldNum" sz="quarter" idx="12"/>
          </p:nvPr>
        </p:nvSpPr>
        <p:spPr/>
        <p:txBody>
          <a:bodyPr/>
          <a:lstStyle/>
          <a:p>
            <a:fld id="{52F0F68C-E4B4-0944-B06C-4EB1693564AD}" type="slidenum">
              <a:rPr lang="en-US" smtClean="0"/>
              <a:pPr/>
              <a:t>58</a:t>
            </a:fld>
            <a:endParaRPr lang="en-US"/>
          </a:p>
        </p:txBody>
      </p:sp>
      <p:pic>
        <p:nvPicPr>
          <p:cNvPr id="9" name="Picture 5"/>
          <p:cNvPicPr>
            <a:picLocks noChangeAspect="1" noChangeArrowheads="1"/>
          </p:cNvPicPr>
          <p:nvPr/>
        </p:nvPicPr>
        <p:blipFill>
          <a:blip r:embed="rId3" cstate="print"/>
          <a:srcRect/>
          <a:stretch>
            <a:fillRect/>
          </a:stretch>
        </p:blipFill>
        <p:spPr bwMode="auto">
          <a:xfrm>
            <a:off x="4549040" y="1295400"/>
            <a:ext cx="4594960" cy="411480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0" y="1295400"/>
            <a:ext cx="4594960" cy="4114800"/>
          </a:xfrm>
          <a:prstGeom prst="rect">
            <a:avLst/>
          </a:prstGeom>
          <a:noFill/>
          <a:ln w="9525">
            <a:noFill/>
            <a:miter lim="800000"/>
            <a:headEnd/>
            <a:tailEnd/>
          </a:ln>
        </p:spPr>
      </p:pic>
      <p:sp>
        <p:nvSpPr>
          <p:cNvPr id="11" name="Rectangle 8"/>
          <p:cNvSpPr>
            <a:spLocks noChangeArrowheads="1"/>
          </p:cNvSpPr>
          <p:nvPr/>
        </p:nvSpPr>
        <p:spPr bwMode="auto">
          <a:xfrm>
            <a:off x="457200" y="5562600"/>
            <a:ext cx="8229600" cy="923330"/>
          </a:xfrm>
          <a:prstGeom prst="rect">
            <a:avLst/>
          </a:prstGeom>
          <a:noFill/>
          <a:ln w="9525">
            <a:noFill/>
            <a:miter lim="800000"/>
            <a:headEnd/>
            <a:tailEnd/>
          </a:ln>
        </p:spPr>
        <p:txBody>
          <a:bodyPr wrap="square">
            <a:spAutoFit/>
          </a:bodyPr>
          <a:lstStyle/>
          <a:p>
            <a:r>
              <a:rPr lang="en-US" b="1" i="1" dirty="0" err="1" smtClean="0">
                <a:latin typeface="Calibri" pitchFamily="34" charset="0"/>
              </a:rPr>
              <a:t>PubChem</a:t>
            </a:r>
            <a:r>
              <a:rPr lang="en-US" b="1" i="1" dirty="0" smtClean="0">
                <a:latin typeface="Calibri" pitchFamily="34" charset="0"/>
              </a:rPr>
              <a:t> data with CTD visualization by using MDS (left) and GTM (right)</a:t>
            </a:r>
          </a:p>
          <a:p>
            <a:r>
              <a:rPr lang="en-US" dirty="0" smtClean="0">
                <a:latin typeface="Calibri" pitchFamily="34" charset="0"/>
              </a:rPr>
              <a:t>About 930,000 chemical compounds are visualized as a point in 3D space, annotated by the related genes in Comparative </a:t>
            </a:r>
            <a:r>
              <a:rPr lang="en-US" dirty="0" err="1" smtClean="0">
                <a:latin typeface="Calibri" pitchFamily="34" charset="0"/>
              </a:rPr>
              <a:t>Toxicogenomics</a:t>
            </a:r>
            <a:r>
              <a:rPr lang="en-US" dirty="0" smtClean="0">
                <a:latin typeface="Calibri" pitchFamily="34" charset="0"/>
              </a:rPr>
              <a:t> Database (CTD)</a:t>
            </a:r>
            <a:endParaRPr lang="en-US" dirty="0">
              <a:latin typeface="Calibri" pitchFamily="34" charset="0"/>
            </a:endParaRPr>
          </a:p>
        </p:txBody>
      </p:sp>
      <p:pic>
        <p:nvPicPr>
          <p:cNvPr id="1026" name="Picture 2"/>
          <p:cNvPicPr>
            <a:picLocks noChangeAspect="1" noChangeArrowheads="1"/>
          </p:cNvPicPr>
          <p:nvPr/>
        </p:nvPicPr>
        <p:blipFill>
          <a:blip r:embed="rId5" cstate="print"/>
          <a:srcRect/>
          <a:stretch>
            <a:fillRect/>
          </a:stretch>
        </p:blipFill>
        <p:spPr bwMode="auto">
          <a:xfrm>
            <a:off x="1143000" y="0"/>
            <a:ext cx="8120063" cy="69802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GTM3D_ctd_disease.mp4">
            <a:hlinkClick r:id="" action="ppaction://media"/>
          </p:cNvPr>
          <p:cNvPicPr>
            <a:picLocks noRot="1" noChangeAspect="1"/>
          </p:cNvPicPr>
          <p:nvPr>
            <a:videoFile r:link="rId1"/>
          </p:nvPr>
        </p:nvPicPr>
        <p:blipFill>
          <a:blip r:embed="rId4" cstate="print"/>
          <a:stretch>
            <a:fillRect/>
          </a:stretch>
        </p:blipFill>
        <p:spPr>
          <a:xfrm>
            <a:off x="774179" y="152400"/>
            <a:ext cx="7798841" cy="670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6849"/>
            <a:ext cx="8637588" cy="641351"/>
          </a:xfrm>
        </p:spPr>
        <p:txBody>
          <a:bodyPr>
            <a:normAutofit fontScale="90000"/>
          </a:bodyPr>
          <a:lstStyle/>
          <a:p>
            <a:r>
              <a:rPr lang="en-US" b="1" dirty="0" smtClean="0"/>
              <a:t>Data Centers Clouds &amp; </a:t>
            </a:r>
            <a:br>
              <a:rPr lang="en-US" b="1" dirty="0" smtClean="0"/>
            </a:br>
            <a:r>
              <a:rPr lang="en-US" b="1" dirty="0" smtClean="0"/>
              <a:t>economies of scale</a:t>
            </a:r>
            <a:endParaRPr lang="en-US" b="1" dirty="0"/>
          </a:p>
        </p:txBody>
      </p:sp>
      <p:sp>
        <p:nvSpPr>
          <p:cNvPr id="3" name="Text Placeholder 2"/>
          <p:cNvSpPr>
            <a:spLocks noGrp="1"/>
          </p:cNvSpPr>
          <p:nvPr>
            <p:ph type="body" sz="quarter" idx="10"/>
          </p:nvPr>
        </p:nvSpPr>
        <p:spPr>
          <a:xfrm>
            <a:off x="76200" y="1034321"/>
            <a:ext cx="4750546" cy="4953481"/>
          </a:xfrm>
        </p:spPr>
        <p:txBody>
          <a:bodyPr/>
          <a:lstStyle/>
          <a:p>
            <a:pPr>
              <a:buNone/>
            </a:pPr>
            <a:r>
              <a:rPr lang="en-US" sz="2800" dirty="0" smtClean="0"/>
              <a:t>Range in size from “edge” facilities to </a:t>
            </a:r>
            <a:r>
              <a:rPr lang="en-US" sz="2800" dirty="0" err="1" smtClean="0"/>
              <a:t>megascale</a:t>
            </a:r>
            <a:r>
              <a:rPr lang="en-US" sz="2800" dirty="0" smtClean="0"/>
              <a:t>.</a:t>
            </a:r>
          </a:p>
          <a:p>
            <a:pPr>
              <a:buNone/>
            </a:pPr>
            <a:r>
              <a:rPr lang="en-US" sz="2800" dirty="0" smtClean="0"/>
              <a:t>Economies of scale</a:t>
            </a:r>
          </a:p>
          <a:p>
            <a:pPr marL="346075" lvl="1" indent="-234950">
              <a:buNone/>
            </a:pPr>
            <a:r>
              <a:rPr lang="en-US" sz="2400" dirty="0" smtClean="0"/>
              <a:t>Approximate costs for a small size center (1K servers) and a larger, 50K server center.</a:t>
            </a:r>
          </a:p>
        </p:txBody>
      </p:sp>
      <p:grpSp>
        <p:nvGrpSpPr>
          <p:cNvPr id="4" name="Group 9"/>
          <p:cNvGrpSpPr/>
          <p:nvPr/>
        </p:nvGrpSpPr>
        <p:grpSpPr>
          <a:xfrm>
            <a:off x="4854579" y="4531212"/>
            <a:ext cx="3908425" cy="2052025"/>
            <a:chOff x="1173163" y="1900238"/>
            <a:chExt cx="7002462" cy="3782297"/>
          </a:xfrm>
        </p:grpSpPr>
        <p:grpSp>
          <p:nvGrpSpPr>
            <p:cNvPr id="5" name="Group 9"/>
            <p:cNvGrpSpPr>
              <a:grpSpLocks noChangeAspect="1"/>
            </p:cNvGrpSpPr>
            <p:nvPr/>
          </p:nvGrpSpPr>
          <p:grpSpPr bwMode="auto">
            <a:xfrm>
              <a:off x="1173163" y="1900238"/>
              <a:ext cx="7002462" cy="3508375"/>
              <a:chOff x="395785" y="1122323"/>
              <a:chExt cx="9582912" cy="4801897"/>
            </a:xfrm>
          </p:grpSpPr>
          <p:sp>
            <p:nvSpPr>
              <p:cNvPr id="7" name="Rectangle 6"/>
              <p:cNvSpPr/>
              <p:nvPr/>
            </p:nvSpPr>
            <p:spPr bwMode="auto">
              <a:xfrm>
                <a:off x="395785" y="1132764"/>
                <a:ext cx="9582912" cy="4791456"/>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pic>
            <p:nvPicPr>
              <p:cNvPr id="8" name="Picture 2" descr="http://upload.wikimedia.org/wikipedia/commons/thumb/c/c5/AmFBfield.svg/300px-AmFBfield.svg.png"/>
              <p:cNvPicPr>
                <a:picLocks noChangeArrowheads="1"/>
              </p:cNvPicPr>
              <p:nvPr/>
            </p:nvPicPr>
            <p:blipFill>
              <a:blip r:embed="rId3" cstate="print"/>
              <a:srcRect l="10240" t="3310" r="9920" b="3310"/>
              <a:stretch>
                <a:fillRect/>
              </a:stretch>
            </p:blipFill>
            <p:spPr bwMode="auto">
              <a:xfrm>
                <a:off x="398871" y="1122323"/>
                <a:ext cx="2743200" cy="1463040"/>
              </a:xfrm>
              <a:prstGeom prst="rect">
                <a:avLst/>
              </a:prstGeom>
              <a:noFill/>
              <a:ln w="9525">
                <a:noFill/>
                <a:miter lim="800000"/>
                <a:headEnd/>
                <a:tailEnd/>
              </a:ln>
            </p:spPr>
          </p:pic>
        </p:grpSp>
        <p:sp>
          <p:nvSpPr>
            <p:cNvPr id="6" name="TextBox 5"/>
            <p:cNvSpPr txBox="1"/>
            <p:nvPr/>
          </p:nvSpPr>
          <p:spPr>
            <a:xfrm>
              <a:off x="2767523" y="3016251"/>
              <a:ext cx="5032420" cy="2666284"/>
            </a:xfrm>
            <a:prstGeom prst="rect">
              <a:avLst/>
            </a:prstGeom>
            <a:noFill/>
          </p:spPr>
          <p:txBody>
            <a:bodyPr wrap="none">
              <a:spAutoFit/>
            </a:bodyPr>
            <a:lstStyle/>
            <a:p>
              <a:pPr algn="ctr" defTabSz="457200">
                <a:defRPr/>
              </a:pPr>
              <a:r>
                <a:rPr lang="en-US" sz="2000" dirty="0">
                  <a:solidFill>
                    <a:prstClr val="black"/>
                  </a:solidFill>
                  <a:effectLst>
                    <a:outerShdw blurRad="38100" dist="38100" dir="2700000" algn="tl">
                      <a:srgbClr val="000000">
                        <a:alpha val="43137"/>
                      </a:srgbClr>
                    </a:outerShdw>
                  </a:effectLst>
                </a:rPr>
                <a:t>Each data center is </a:t>
              </a:r>
            </a:p>
            <a:p>
              <a:pPr algn="ctr" defTabSz="457200">
                <a:defRPr/>
              </a:pPr>
              <a:r>
                <a:rPr lang="en-US" sz="2000" b="1" dirty="0">
                  <a:solidFill>
                    <a:prstClr val="black"/>
                  </a:solidFill>
                  <a:effectLst>
                    <a:outerShdw blurRad="38100" dist="38100" dir="2700000" algn="tl">
                      <a:srgbClr val="000000">
                        <a:alpha val="43137"/>
                      </a:srgbClr>
                    </a:outerShdw>
                  </a:effectLst>
                </a:rPr>
                <a:t>11.5 times </a:t>
              </a:r>
            </a:p>
            <a:p>
              <a:pPr algn="ctr" defTabSz="457200">
                <a:defRPr/>
              </a:pPr>
              <a:r>
                <a:rPr lang="en-US" sz="2000" dirty="0">
                  <a:solidFill>
                    <a:prstClr val="black"/>
                  </a:solidFill>
                  <a:effectLst>
                    <a:outerShdw blurRad="38100" dist="38100" dir="2700000" algn="tl">
                      <a:srgbClr val="000000">
                        <a:alpha val="43137"/>
                      </a:srgbClr>
                    </a:outerShdw>
                  </a:effectLst>
                </a:rPr>
                <a:t>the size of a football field</a:t>
              </a:r>
            </a:p>
            <a:p>
              <a:pPr algn="ctr" defTabSz="457200">
                <a:defRPr/>
              </a:pPr>
              <a:endParaRPr lang="en-US" sz="2800" dirty="0" err="1">
                <a:solidFill>
                  <a:prstClr val="black"/>
                </a:solidFill>
                <a:effectLst>
                  <a:outerShdw blurRad="38100" dist="38100" dir="2700000" algn="tl">
                    <a:srgbClr val="000000">
                      <a:alpha val="43137"/>
                    </a:srgbClr>
                  </a:outerShdw>
                </a:effectLst>
              </a:endParaRPr>
            </a:p>
          </p:txBody>
        </p:sp>
      </p:grpSp>
      <p:pic>
        <p:nvPicPr>
          <p:cNvPr id="9" name="Picture 8" descr="datacenter3.jpg"/>
          <p:cNvPicPr>
            <a:picLocks noChangeAspect="1"/>
          </p:cNvPicPr>
          <p:nvPr/>
        </p:nvPicPr>
        <p:blipFill>
          <a:blip r:embed="rId4" cstate="print"/>
          <a:stretch>
            <a:fillRect/>
          </a:stretch>
        </p:blipFill>
        <p:spPr>
          <a:xfrm>
            <a:off x="4826749" y="1252475"/>
            <a:ext cx="3936255" cy="2956052"/>
          </a:xfrm>
          <a:prstGeom prst="rect">
            <a:avLst/>
          </a:prstGeom>
        </p:spPr>
      </p:pic>
      <p:graphicFrame>
        <p:nvGraphicFramePr>
          <p:cNvPr id="11" name="Table 10"/>
          <p:cNvGraphicFramePr>
            <a:graphicFrameLocks noGrp="1"/>
          </p:cNvGraphicFramePr>
          <p:nvPr/>
        </p:nvGraphicFramePr>
        <p:xfrm>
          <a:off x="228600" y="4038601"/>
          <a:ext cx="4419600" cy="2374716"/>
        </p:xfrm>
        <a:graphic>
          <a:graphicData uri="http://schemas.openxmlformats.org/drawingml/2006/table">
            <a:tbl>
              <a:tblPr firstRow="1" bandRow="1">
                <a:tableStyleId>{5C22544A-7EE6-4342-B048-85BDC9FD1C3A}</a:tableStyleId>
              </a:tblPr>
              <a:tblGrid>
                <a:gridCol w="1160145"/>
                <a:gridCol w="1160145"/>
                <a:gridCol w="1215390"/>
                <a:gridCol w="883920"/>
              </a:tblGrid>
              <a:tr h="671115">
                <a:tc>
                  <a:txBody>
                    <a:bodyPr/>
                    <a:lstStyle/>
                    <a:p>
                      <a:r>
                        <a:rPr lang="en-US" sz="1200" dirty="0" smtClean="0"/>
                        <a:t>Technology</a:t>
                      </a:r>
                      <a:endParaRPr lang="en-US" sz="1200" dirty="0"/>
                    </a:p>
                  </a:txBody>
                  <a:tcPr/>
                </a:tc>
                <a:tc>
                  <a:txBody>
                    <a:bodyPr/>
                    <a:lstStyle/>
                    <a:p>
                      <a:r>
                        <a:rPr lang="en-US" sz="1200" dirty="0" smtClean="0"/>
                        <a:t>Cost in small-sized</a:t>
                      </a:r>
                      <a:r>
                        <a:rPr lang="en-US" sz="1200" baseline="0" dirty="0" smtClean="0"/>
                        <a:t> Data Center</a:t>
                      </a:r>
                      <a:endParaRPr lang="en-US" sz="1200" dirty="0"/>
                    </a:p>
                  </a:txBody>
                  <a:tcPr/>
                </a:tc>
                <a:tc>
                  <a:txBody>
                    <a:bodyPr/>
                    <a:lstStyle/>
                    <a:p>
                      <a:r>
                        <a:rPr lang="en-US" sz="1200" dirty="0" smtClean="0"/>
                        <a:t>Cost in Large</a:t>
                      </a:r>
                      <a:r>
                        <a:rPr lang="en-US" sz="1200" baseline="0" dirty="0" smtClean="0"/>
                        <a:t> Data Center</a:t>
                      </a:r>
                      <a:endParaRPr lang="en-US" sz="1200" dirty="0"/>
                    </a:p>
                  </a:txBody>
                  <a:tcPr/>
                </a:tc>
                <a:tc>
                  <a:txBody>
                    <a:bodyPr/>
                    <a:lstStyle/>
                    <a:p>
                      <a:r>
                        <a:rPr lang="en-US" sz="1200" dirty="0" smtClean="0"/>
                        <a:t>Ratio</a:t>
                      </a:r>
                      <a:endParaRPr lang="en-US" sz="1200" dirty="0"/>
                    </a:p>
                  </a:txBody>
                  <a:tcPr/>
                </a:tc>
              </a:tr>
              <a:tr h="516243">
                <a:tc>
                  <a:txBody>
                    <a:bodyPr/>
                    <a:lstStyle/>
                    <a:p>
                      <a:r>
                        <a:rPr lang="en-US" sz="1200" dirty="0" smtClean="0"/>
                        <a:t>Network</a:t>
                      </a:r>
                      <a:endParaRPr lang="en-US" sz="1200" dirty="0"/>
                    </a:p>
                  </a:txBody>
                  <a:tcPr/>
                </a:tc>
                <a:tc>
                  <a:txBody>
                    <a:bodyPr/>
                    <a:lstStyle/>
                    <a:p>
                      <a:r>
                        <a:rPr lang="en-US" sz="1200" dirty="0" smtClean="0"/>
                        <a:t>$95 per Mbps/</a:t>
                      </a:r>
                    </a:p>
                    <a:p>
                      <a:r>
                        <a:rPr lang="en-US" sz="1200" dirty="0" smtClean="0"/>
                        <a:t>month</a:t>
                      </a:r>
                      <a:endParaRPr lang="en-US" sz="1200" dirty="0"/>
                    </a:p>
                  </a:txBody>
                  <a:tcPr/>
                </a:tc>
                <a:tc>
                  <a:txBody>
                    <a:bodyPr/>
                    <a:lstStyle/>
                    <a:p>
                      <a:r>
                        <a:rPr lang="en-US" sz="1200" dirty="0" smtClean="0"/>
                        <a:t>$13 per</a:t>
                      </a:r>
                      <a:r>
                        <a:rPr lang="en-US" sz="1200" baseline="0" dirty="0" smtClean="0"/>
                        <a:t> </a:t>
                      </a:r>
                      <a:r>
                        <a:rPr lang="en-US" sz="1200" dirty="0" smtClean="0"/>
                        <a:t>Mbps/</a:t>
                      </a:r>
                    </a:p>
                    <a:p>
                      <a:r>
                        <a:rPr lang="en-US" sz="1200" dirty="0" smtClean="0"/>
                        <a:t>month</a:t>
                      </a:r>
                      <a:endParaRPr lang="en-US" sz="1200" dirty="0"/>
                    </a:p>
                  </a:txBody>
                  <a:tcPr/>
                </a:tc>
                <a:tc>
                  <a:txBody>
                    <a:bodyPr/>
                    <a:lstStyle/>
                    <a:p>
                      <a:r>
                        <a:rPr lang="en-US" sz="1200" dirty="0" smtClean="0"/>
                        <a:t>   7.1</a:t>
                      </a:r>
                      <a:endParaRPr lang="en-US" sz="1200" dirty="0"/>
                    </a:p>
                  </a:txBody>
                  <a:tcPr/>
                </a:tc>
              </a:tr>
              <a:tr h="516243">
                <a:tc>
                  <a:txBody>
                    <a:bodyPr/>
                    <a:lstStyle/>
                    <a:p>
                      <a:r>
                        <a:rPr lang="en-US" sz="1200" dirty="0" smtClean="0"/>
                        <a:t>Storage</a:t>
                      </a:r>
                    </a:p>
                  </a:txBody>
                  <a:tcPr/>
                </a:tc>
                <a:tc>
                  <a:txBody>
                    <a:bodyPr/>
                    <a:lstStyle/>
                    <a:p>
                      <a:r>
                        <a:rPr lang="en-US" sz="1200" dirty="0" smtClean="0"/>
                        <a:t>$2.20 per GB/</a:t>
                      </a:r>
                    </a:p>
                    <a:p>
                      <a:r>
                        <a:rPr lang="en-US" sz="1200" dirty="0" smtClean="0"/>
                        <a:t>month</a:t>
                      </a:r>
                      <a:endParaRPr lang="en-US" sz="1200" dirty="0"/>
                    </a:p>
                  </a:txBody>
                  <a:tcPr/>
                </a:tc>
                <a:tc>
                  <a:txBody>
                    <a:bodyPr/>
                    <a:lstStyle/>
                    <a:p>
                      <a:r>
                        <a:rPr lang="en-US" sz="1200" dirty="0" smtClean="0"/>
                        <a:t>$0.40 per GB/</a:t>
                      </a:r>
                    </a:p>
                    <a:p>
                      <a:r>
                        <a:rPr lang="en-US" sz="1200" dirty="0" smtClean="0"/>
                        <a:t>month</a:t>
                      </a:r>
                      <a:endParaRPr lang="en-US" sz="1200" dirty="0"/>
                    </a:p>
                  </a:txBody>
                  <a:tcPr/>
                </a:tc>
                <a:tc>
                  <a:txBody>
                    <a:bodyPr/>
                    <a:lstStyle/>
                    <a:p>
                      <a:r>
                        <a:rPr lang="en-US" sz="1200" dirty="0" smtClean="0"/>
                        <a:t>   5.7</a:t>
                      </a:r>
                      <a:endParaRPr lang="en-US" sz="1200" dirty="0"/>
                    </a:p>
                  </a:txBody>
                  <a:tcPr/>
                </a:tc>
              </a:tr>
              <a:tr h="671115">
                <a:tc>
                  <a:txBody>
                    <a:bodyPr/>
                    <a:lstStyle/>
                    <a:p>
                      <a:r>
                        <a:rPr lang="en-US" sz="1200" dirty="0" smtClean="0"/>
                        <a:t>Administration</a:t>
                      </a:r>
                      <a:endParaRPr lang="en-US" sz="1200" dirty="0"/>
                    </a:p>
                  </a:txBody>
                  <a:tcPr/>
                </a:tc>
                <a:tc>
                  <a:txBody>
                    <a:bodyPr/>
                    <a:lstStyle/>
                    <a:p>
                      <a:r>
                        <a:rPr lang="en-US" sz="1200" dirty="0" smtClean="0"/>
                        <a:t>~140 servers/</a:t>
                      </a:r>
                    </a:p>
                    <a:p>
                      <a:r>
                        <a:rPr lang="en-US" sz="1200" dirty="0" smtClean="0"/>
                        <a:t>Administrator</a:t>
                      </a:r>
                      <a:endParaRPr lang="en-US" sz="1200" dirty="0"/>
                    </a:p>
                  </a:txBody>
                  <a:tcPr/>
                </a:tc>
                <a:tc>
                  <a:txBody>
                    <a:bodyPr/>
                    <a:lstStyle/>
                    <a:p>
                      <a:r>
                        <a:rPr lang="en-US" sz="1200" dirty="0" smtClean="0"/>
                        <a:t>&gt;1000 Servers/</a:t>
                      </a:r>
                    </a:p>
                    <a:p>
                      <a:r>
                        <a:rPr lang="en-US" sz="1200" dirty="0" smtClean="0"/>
                        <a:t>Administrator</a:t>
                      </a:r>
                      <a:endParaRPr lang="en-US" sz="1200" dirty="0"/>
                    </a:p>
                  </a:txBody>
                  <a:tcPr/>
                </a:tc>
                <a:tc>
                  <a:txBody>
                    <a:bodyPr/>
                    <a:lstStyle/>
                    <a:p>
                      <a:r>
                        <a:rPr lang="en-US" sz="1200" dirty="0" smtClean="0"/>
                        <a:t>   7.1</a:t>
                      </a:r>
                      <a:endParaRPr lang="en-US" sz="1200" dirty="0"/>
                    </a:p>
                  </a:txBody>
                  <a:tcPr/>
                </a:tc>
              </a:tr>
            </a:tbl>
          </a:graphicData>
        </a:graphic>
      </p:graphicFrame>
      <p:grpSp>
        <p:nvGrpSpPr>
          <p:cNvPr id="10" name="Group 11"/>
          <p:cNvGrpSpPr/>
          <p:nvPr/>
        </p:nvGrpSpPr>
        <p:grpSpPr>
          <a:xfrm>
            <a:off x="-1" y="3643173"/>
            <a:ext cx="9144001" cy="3046988"/>
            <a:chOff x="-1" y="3943350"/>
            <a:chExt cx="9144001" cy="3046988"/>
          </a:xfrm>
        </p:grpSpPr>
        <p:sp>
          <p:nvSpPr>
            <p:cNvPr id="13" name="TextBox 12"/>
            <p:cNvSpPr txBox="1"/>
            <p:nvPr/>
          </p:nvSpPr>
          <p:spPr>
            <a:xfrm>
              <a:off x="-1" y="3943350"/>
              <a:ext cx="4991725" cy="3046988"/>
            </a:xfrm>
            <a:prstGeom prst="rect">
              <a:avLst/>
            </a:prstGeom>
            <a:solidFill>
              <a:schemeClr val="bg1"/>
            </a:solidFill>
          </p:spPr>
          <p:txBody>
            <a:bodyPr wrap="square" rtlCol="0">
              <a:spAutoFit/>
            </a:bodyPr>
            <a:lstStyle/>
            <a:p>
              <a:pPr algn="l"/>
              <a:r>
                <a:rPr lang="en-US" sz="2400" dirty="0" smtClean="0"/>
                <a:t>2 Google warehouses of computers on the banks of the Columbia River, in The </a:t>
              </a:r>
              <a:r>
                <a:rPr lang="en-US" sz="2400" dirty="0" err="1" smtClean="0"/>
                <a:t>Dalles</a:t>
              </a:r>
              <a:r>
                <a:rPr lang="en-US" sz="2400" dirty="0" smtClean="0"/>
                <a:t>, Oregon</a:t>
              </a:r>
            </a:p>
            <a:p>
              <a:pPr algn="l"/>
              <a:r>
                <a:rPr lang="en-US" sz="2400" dirty="0" smtClean="0"/>
                <a:t>Such centers use 20MW-200MW </a:t>
              </a:r>
            </a:p>
            <a:p>
              <a:pPr algn="l"/>
              <a:r>
                <a:rPr lang="en-US" sz="2400" dirty="0" smtClean="0"/>
                <a:t>(Future) each  with 150 watts per CPU</a:t>
              </a:r>
            </a:p>
            <a:p>
              <a:pPr algn="l"/>
              <a:r>
                <a:rPr lang="en-US" sz="2400" dirty="0" smtClean="0"/>
                <a:t>Save money from large size, positioning with cheap power and access with Internet</a:t>
              </a:r>
              <a:endParaRPr lang="en-US" sz="2400" dirty="0"/>
            </a:p>
          </p:txBody>
        </p:sp>
        <p:pic>
          <p:nvPicPr>
            <p:cNvPr id="14" name="Picture 3"/>
            <p:cNvPicPr>
              <a:picLocks noChangeAspect="1" noChangeArrowheads="1"/>
            </p:cNvPicPr>
            <p:nvPr/>
          </p:nvPicPr>
          <p:blipFill>
            <a:blip r:embed="rId5" cstate="print"/>
            <a:srcRect/>
            <a:stretch>
              <a:fillRect/>
            </a:stretch>
          </p:blipFill>
          <p:spPr bwMode="auto">
            <a:xfrm>
              <a:off x="4991724" y="3943350"/>
              <a:ext cx="4152276" cy="2914650"/>
            </a:xfrm>
            <a:prstGeom prst="rect">
              <a:avLst/>
            </a:prstGeom>
            <a:noFill/>
            <a:ln w="9525">
              <a:noFill/>
              <a:miter lim="800000"/>
              <a:headEnd/>
              <a:tailEnd/>
            </a:ln>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MDS and GTM Map (2)</a:t>
            </a:r>
            <a:endParaRPr lang="en-US" dirty="0"/>
          </a:p>
        </p:txBody>
      </p:sp>
      <p:sp>
        <p:nvSpPr>
          <p:cNvPr id="4" name="Slide Number Placeholder 3"/>
          <p:cNvSpPr>
            <a:spLocks noGrp="1"/>
          </p:cNvSpPr>
          <p:nvPr>
            <p:ph type="sldNum" sz="quarter" idx="12"/>
          </p:nvPr>
        </p:nvSpPr>
        <p:spPr/>
        <p:txBody>
          <a:bodyPr/>
          <a:lstStyle/>
          <a:p>
            <a:fld id="{52F0F68C-E4B4-0944-B06C-4EB1693564AD}" type="slidenum">
              <a:rPr lang="en-US" smtClean="0"/>
              <a:pPr/>
              <a:t>60</a:t>
            </a:fld>
            <a:endParaRPr lang="en-US"/>
          </a:p>
        </p:txBody>
      </p:sp>
      <p:pic>
        <p:nvPicPr>
          <p:cNvPr id="5" name="Picture 6"/>
          <p:cNvPicPr>
            <a:picLocks noChangeAspect="1" noChangeArrowheads="1"/>
          </p:cNvPicPr>
          <p:nvPr/>
        </p:nvPicPr>
        <p:blipFill>
          <a:blip r:embed="rId3" cstate="print"/>
          <a:srcRect/>
          <a:stretch>
            <a:fillRect/>
          </a:stretch>
        </p:blipFill>
        <p:spPr bwMode="auto">
          <a:xfrm>
            <a:off x="4572000" y="1295400"/>
            <a:ext cx="4114800" cy="41148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457200" y="1295400"/>
            <a:ext cx="4114800" cy="4114800"/>
          </a:xfrm>
          <a:prstGeom prst="rect">
            <a:avLst/>
          </a:prstGeom>
          <a:noFill/>
          <a:ln w="9525">
            <a:noFill/>
            <a:miter lim="800000"/>
            <a:headEnd/>
            <a:tailEnd/>
          </a:ln>
        </p:spPr>
      </p:pic>
      <p:sp>
        <p:nvSpPr>
          <p:cNvPr id="7" name="Rectangle 8"/>
          <p:cNvSpPr>
            <a:spLocks noChangeArrowheads="1"/>
          </p:cNvSpPr>
          <p:nvPr/>
        </p:nvSpPr>
        <p:spPr bwMode="auto">
          <a:xfrm>
            <a:off x="457200" y="5505271"/>
            <a:ext cx="8229600" cy="1200329"/>
          </a:xfrm>
          <a:prstGeom prst="rect">
            <a:avLst/>
          </a:prstGeom>
          <a:noFill/>
          <a:ln w="9525">
            <a:noFill/>
            <a:miter lim="800000"/>
            <a:headEnd/>
            <a:tailEnd/>
          </a:ln>
        </p:spPr>
        <p:txBody>
          <a:bodyPr wrap="square">
            <a:spAutoFit/>
          </a:bodyPr>
          <a:lstStyle/>
          <a:p>
            <a:r>
              <a:rPr lang="en-US" b="1" i="1" dirty="0" smtClean="0">
                <a:latin typeface="Calibri" pitchFamily="34" charset="0"/>
              </a:rPr>
              <a:t>Chemical compounds shown in literatures, visualized by MDS (left) and GTM (right)</a:t>
            </a:r>
          </a:p>
          <a:p>
            <a:r>
              <a:rPr lang="en-US" dirty="0" smtClean="0">
                <a:latin typeface="Calibri" pitchFamily="34" charset="0"/>
              </a:rPr>
              <a:t>Visualized 234,000 chemical compounds which may be related with a set of 5 genes of interest (ABCB1, CHRNB2, DRD2, ESR1, and F2) based on the dataset collected from major journal literatures which is also stored in Chem2Bio2RDF system.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b="1" dirty="0" smtClean="0"/>
              <a:t>Interpolation Method</a:t>
            </a:r>
            <a:endParaRPr lang="en-US" b="1" dirty="0"/>
          </a:p>
        </p:txBody>
      </p:sp>
      <p:sp>
        <p:nvSpPr>
          <p:cNvPr id="8" name="Content Placeholder 7"/>
          <p:cNvSpPr>
            <a:spLocks noGrp="1"/>
          </p:cNvSpPr>
          <p:nvPr>
            <p:ph idx="1"/>
          </p:nvPr>
        </p:nvSpPr>
        <p:spPr>
          <a:xfrm>
            <a:off x="457200" y="1219200"/>
            <a:ext cx="8458200" cy="2971800"/>
          </a:xfrm>
        </p:spPr>
        <p:txBody>
          <a:bodyPr>
            <a:normAutofit fontScale="77500" lnSpcReduction="20000"/>
          </a:bodyPr>
          <a:lstStyle/>
          <a:p>
            <a:r>
              <a:rPr lang="en-US" dirty="0" smtClean="0"/>
              <a:t>MDS and GTM are highly memory and time consuming process for large dataset such as millions of data points</a:t>
            </a:r>
          </a:p>
          <a:p>
            <a:r>
              <a:rPr lang="en-US" dirty="0" smtClean="0"/>
              <a:t>MDS requires O(N</a:t>
            </a:r>
            <a:r>
              <a:rPr lang="en-US" baseline="30000" dirty="0" smtClean="0"/>
              <a:t>2</a:t>
            </a:r>
            <a:r>
              <a:rPr lang="en-US" dirty="0" smtClean="0"/>
              <a:t>) and GTM does O(KN) (N is the number of data points and K is the number of latent variables)</a:t>
            </a:r>
          </a:p>
          <a:p>
            <a:r>
              <a:rPr lang="en-US" dirty="0" smtClean="0"/>
              <a:t>Training only for sampled data and interpolating for out-of-sample set can improve performance</a:t>
            </a:r>
          </a:p>
          <a:p>
            <a:r>
              <a:rPr lang="en-US" dirty="0" smtClean="0"/>
              <a:t>Interpolation is a pleasingly parallel application </a:t>
            </a:r>
            <a:r>
              <a:rPr lang="en-US" dirty="0" smtClean="0">
                <a:solidFill>
                  <a:srgbClr val="FF0000"/>
                </a:solidFill>
              </a:rPr>
              <a:t>suitable for MapReduce and Clouds</a:t>
            </a:r>
          </a:p>
          <a:p>
            <a:endParaRPr lang="en-US" dirty="0" smtClean="0"/>
          </a:p>
        </p:txBody>
      </p:sp>
      <p:sp>
        <p:nvSpPr>
          <p:cNvPr id="9" name="Rectangle 8"/>
          <p:cNvSpPr/>
          <p:nvPr/>
        </p:nvSpPr>
        <p:spPr>
          <a:xfrm>
            <a:off x="838200" y="4355068"/>
            <a:ext cx="1600200" cy="609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n </a:t>
            </a:r>
            <a:br>
              <a:rPr lang="en-US" dirty="0" smtClean="0"/>
            </a:br>
            <a:r>
              <a:rPr lang="en-US" dirty="0" smtClean="0"/>
              <a:t>in-sample</a:t>
            </a:r>
            <a:endParaRPr lang="en-US" dirty="0"/>
          </a:p>
        </p:txBody>
      </p:sp>
      <p:sp>
        <p:nvSpPr>
          <p:cNvPr id="11" name="Rectangle 10"/>
          <p:cNvSpPr/>
          <p:nvPr/>
        </p:nvSpPr>
        <p:spPr>
          <a:xfrm>
            <a:off x="838200" y="4964668"/>
            <a:ext cx="1600200" cy="914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N-n</a:t>
            </a:r>
          </a:p>
          <a:p>
            <a:pPr algn="ctr"/>
            <a:r>
              <a:rPr lang="en-US" dirty="0" smtClean="0"/>
              <a:t>out-of-sample</a:t>
            </a:r>
            <a:endParaRPr lang="en-US" dirty="0"/>
          </a:p>
        </p:txBody>
      </p:sp>
      <p:sp>
        <p:nvSpPr>
          <p:cNvPr id="12" name="TextBox 11"/>
          <p:cNvSpPr txBox="1"/>
          <p:nvPr/>
        </p:nvSpPr>
        <p:spPr>
          <a:xfrm>
            <a:off x="838200" y="5879068"/>
            <a:ext cx="1600200" cy="369332"/>
          </a:xfrm>
          <a:prstGeom prst="rect">
            <a:avLst/>
          </a:prstGeom>
          <a:noFill/>
        </p:spPr>
        <p:txBody>
          <a:bodyPr wrap="square" rtlCol="0">
            <a:spAutoFit/>
          </a:bodyPr>
          <a:lstStyle/>
          <a:p>
            <a:pPr algn="ctr"/>
            <a:r>
              <a:rPr lang="en-US" dirty="0" smtClean="0"/>
              <a:t>Total N data</a:t>
            </a:r>
            <a:endParaRPr lang="en-US" dirty="0"/>
          </a:p>
        </p:txBody>
      </p:sp>
      <p:sp>
        <p:nvSpPr>
          <p:cNvPr id="13" name="Rectangle 12"/>
          <p:cNvSpPr/>
          <p:nvPr/>
        </p:nvSpPr>
        <p:spPr>
          <a:xfrm>
            <a:off x="2895600" y="4420382"/>
            <a:ext cx="1447800" cy="47534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Training</a:t>
            </a:r>
          </a:p>
        </p:txBody>
      </p:sp>
      <p:sp>
        <p:nvSpPr>
          <p:cNvPr id="14" name="Rectangle 13"/>
          <p:cNvSpPr/>
          <p:nvPr/>
        </p:nvSpPr>
        <p:spPr>
          <a:xfrm>
            <a:off x="4572000" y="5146096"/>
            <a:ext cx="1447800" cy="55154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Interpolation</a:t>
            </a:r>
          </a:p>
        </p:txBody>
      </p:sp>
      <p:cxnSp>
        <p:nvCxnSpPr>
          <p:cNvPr id="16" name="Straight Arrow Connector 15"/>
          <p:cNvCxnSpPr>
            <a:stCxn id="9" idx="3"/>
            <a:endCxn id="13" idx="1"/>
          </p:cNvCxnSpPr>
          <p:nvPr/>
        </p:nvCxnSpPr>
        <p:spPr>
          <a:xfrm flipV="1">
            <a:off x="2438400" y="4658054"/>
            <a:ext cx="457200" cy="18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hape 26"/>
          <p:cNvCxnSpPr>
            <a:stCxn id="13" idx="3"/>
            <a:endCxn id="14" idx="0"/>
          </p:cNvCxnSpPr>
          <p:nvPr/>
        </p:nvCxnSpPr>
        <p:spPr>
          <a:xfrm>
            <a:off x="4343400" y="4658054"/>
            <a:ext cx="952500" cy="488042"/>
          </a:xfrm>
          <a:prstGeom prst="bentConnector2">
            <a:avLst/>
          </a:prstGeom>
          <a:ln w="38100">
            <a:prstDash val="sysDash"/>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a:stCxn id="11" idx="3"/>
            <a:endCxn id="14" idx="1"/>
          </p:cNvCxnSpPr>
          <p:nvPr/>
        </p:nvCxnSpPr>
        <p:spPr>
          <a:xfrm>
            <a:off x="2438400" y="5421868"/>
            <a:ext cx="2133600" cy="15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7" name="TextBox 36"/>
          <p:cNvSpPr txBox="1"/>
          <p:nvPr/>
        </p:nvSpPr>
        <p:spPr>
          <a:xfrm>
            <a:off x="4724400" y="4355068"/>
            <a:ext cx="1600200" cy="307777"/>
          </a:xfrm>
          <a:prstGeom prst="rect">
            <a:avLst/>
          </a:prstGeom>
          <a:noFill/>
        </p:spPr>
        <p:txBody>
          <a:bodyPr wrap="square" rtlCol="0">
            <a:spAutoFit/>
          </a:bodyPr>
          <a:lstStyle/>
          <a:p>
            <a:pPr algn="ctr"/>
            <a:r>
              <a:rPr lang="en-US" sz="1400" dirty="0" smtClean="0"/>
              <a:t>Trained data</a:t>
            </a:r>
            <a:endParaRPr lang="en-US" sz="1400" dirty="0"/>
          </a:p>
        </p:txBody>
      </p:sp>
      <p:cxnSp>
        <p:nvCxnSpPr>
          <p:cNvPr id="38" name="Straight Arrow Connector 37"/>
          <p:cNvCxnSpPr>
            <a:stCxn id="14" idx="3"/>
          </p:cNvCxnSpPr>
          <p:nvPr/>
        </p:nvCxnSpPr>
        <p:spPr>
          <a:xfrm>
            <a:off x="6019800" y="5421868"/>
            <a:ext cx="762000" cy="15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1" name="Rectangle 40"/>
          <p:cNvSpPr/>
          <p:nvPr/>
        </p:nvSpPr>
        <p:spPr>
          <a:xfrm>
            <a:off x="6781800" y="4964668"/>
            <a:ext cx="1600200" cy="914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Interpolated </a:t>
            </a:r>
          </a:p>
          <a:p>
            <a:pPr algn="ctr"/>
            <a:r>
              <a:rPr lang="en-US" dirty="0" smtClean="0"/>
              <a:t>MDS/GTM map</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44562"/>
          </a:xfrm>
        </p:spPr>
        <p:txBody>
          <a:bodyPr>
            <a:noAutofit/>
          </a:bodyPr>
          <a:lstStyle/>
          <a:p>
            <a:r>
              <a:rPr lang="en-US" sz="2800" b="1" dirty="0" smtClean="0"/>
              <a:t>Quality Comparison </a:t>
            </a:r>
            <a:br>
              <a:rPr lang="en-US" sz="2800" b="1" dirty="0" smtClean="0"/>
            </a:br>
            <a:r>
              <a:rPr lang="en-US" sz="2800" b="1" dirty="0" smtClean="0"/>
              <a:t>(O(N</a:t>
            </a:r>
            <a:r>
              <a:rPr lang="en-US" sz="2800" b="1" baseline="30000" dirty="0" smtClean="0"/>
              <a:t>2</a:t>
            </a:r>
            <a:r>
              <a:rPr lang="en-US" sz="2800" b="1" dirty="0" smtClean="0"/>
              <a:t>) Full vs. Interpolation)</a:t>
            </a:r>
            <a:endParaRPr lang="en-US" sz="2800" b="1" dirty="0"/>
          </a:p>
        </p:txBody>
      </p:sp>
      <p:sp>
        <p:nvSpPr>
          <p:cNvPr id="3" name="Text Placeholder 2"/>
          <p:cNvSpPr>
            <a:spLocks noGrp="1"/>
          </p:cNvSpPr>
          <p:nvPr>
            <p:ph type="body" idx="1"/>
          </p:nvPr>
        </p:nvSpPr>
        <p:spPr>
          <a:xfrm>
            <a:off x="457200" y="1085671"/>
            <a:ext cx="4040188" cy="446087"/>
          </a:xfrm>
        </p:spPr>
        <p:txBody>
          <a:bodyPr>
            <a:normAutofit lnSpcReduction="10000"/>
          </a:bodyPr>
          <a:lstStyle/>
          <a:p>
            <a:pPr algn="ctr"/>
            <a:r>
              <a:rPr lang="en-US" dirty="0" smtClean="0"/>
              <a:t>MDS</a:t>
            </a:r>
            <a:endParaRPr lang="en-US" dirty="0"/>
          </a:p>
        </p:txBody>
      </p:sp>
      <p:sp>
        <p:nvSpPr>
          <p:cNvPr id="4" name="Content Placeholder 3"/>
          <p:cNvSpPr>
            <a:spLocks noGrp="1"/>
          </p:cNvSpPr>
          <p:nvPr>
            <p:ph sz="half" idx="2"/>
          </p:nvPr>
        </p:nvSpPr>
        <p:spPr>
          <a:xfrm>
            <a:off x="457200" y="1828801"/>
            <a:ext cx="4040188" cy="4495800"/>
          </a:xfrm>
        </p:spPr>
        <p:txBody>
          <a:bodyPr>
            <a:normAutofit/>
          </a:bodyPr>
          <a:lstStyle/>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r>
              <a:rPr lang="en-US" sz="1400" dirty="0" smtClean="0"/>
              <a:t>Quality </a:t>
            </a:r>
            <a:r>
              <a:rPr lang="en-US" sz="1400" dirty="0"/>
              <a:t>comparison between </a:t>
            </a:r>
            <a:r>
              <a:rPr lang="en-US" sz="1400" dirty="0" smtClean="0"/>
              <a:t>Interpolated result </a:t>
            </a:r>
            <a:r>
              <a:rPr lang="en-US" sz="1400" dirty="0" err="1"/>
              <a:t>upto</a:t>
            </a:r>
            <a:r>
              <a:rPr lang="en-US" sz="1400" dirty="0"/>
              <a:t> 100k based on the sample </a:t>
            </a:r>
            <a:r>
              <a:rPr lang="en-US" sz="1400" dirty="0" smtClean="0"/>
              <a:t>data (12.5k, 25k, and 50k) </a:t>
            </a:r>
            <a:r>
              <a:rPr lang="en-US" sz="1400" dirty="0"/>
              <a:t>and </a:t>
            </a:r>
            <a:r>
              <a:rPr lang="en-US" sz="1400" dirty="0" smtClean="0"/>
              <a:t>original MDS result w/ 100k.</a:t>
            </a:r>
          </a:p>
          <a:p>
            <a:r>
              <a:rPr lang="en-US" sz="1400" dirty="0" smtClean="0"/>
              <a:t>STRESS: </a:t>
            </a:r>
          </a:p>
          <a:p>
            <a:endParaRPr lang="en-US" sz="1400" dirty="0"/>
          </a:p>
          <a:p>
            <a:pPr>
              <a:buNone/>
            </a:pPr>
            <a:r>
              <a:rPr lang="en-US" sz="1400" i="1" dirty="0" smtClean="0">
                <a:latin typeface="Times New Roman" pitchFamily="18" charset="0"/>
                <a:cs typeface="Times New Roman" pitchFamily="18" charset="0"/>
              </a:rPr>
              <a:t>		      </a:t>
            </a:r>
            <a:r>
              <a:rPr lang="en-US" sz="1400" i="1" dirty="0" err="1" smtClean="0">
                <a:latin typeface="Times New Roman" pitchFamily="18" charset="0"/>
                <a:cs typeface="Times New Roman" pitchFamily="18" charset="0"/>
              </a:rPr>
              <a:t>w</a:t>
            </a:r>
            <a:r>
              <a:rPr lang="en-US" sz="1400" i="1" baseline="-25000" dirty="0" err="1" smtClean="0">
                <a:latin typeface="Times New Roman" pitchFamily="18" charset="0"/>
                <a:cs typeface="Times New Roman" pitchFamily="18" charset="0"/>
              </a:rPr>
              <a:t>ij</a:t>
            </a:r>
            <a:r>
              <a:rPr lang="en-US" sz="1400" i="1" dirty="0" smtClean="0">
                <a:latin typeface="Times New Roman" pitchFamily="18" charset="0"/>
                <a:cs typeface="Times New Roman" pitchFamily="18" charset="0"/>
              </a:rPr>
              <a:t>  = </a:t>
            </a:r>
            <a:r>
              <a:rPr lang="en-US" sz="1400" dirty="0" smtClean="0">
                <a:latin typeface="Times New Roman" pitchFamily="18" charset="0"/>
                <a:cs typeface="Times New Roman" pitchFamily="18" charset="0"/>
              </a:rPr>
              <a:t>1</a:t>
            </a:r>
            <a:r>
              <a:rPr lang="en-US" sz="1400" i="1" dirty="0" smtClean="0">
                <a:latin typeface="Times New Roman" pitchFamily="18" charset="0"/>
                <a:cs typeface="Times New Roman" pitchFamily="18" charset="0"/>
              </a:rPr>
              <a:t> / </a:t>
            </a:r>
            <a:r>
              <a:rPr lang="en-US" sz="1400" dirty="0" smtClean="0">
                <a:latin typeface="Times New Roman" pitchFamily="18" charset="0"/>
                <a:cs typeface="Times New Roman" pitchFamily="18" charset="0"/>
              </a:rPr>
              <a:t>∑</a:t>
            </a:r>
            <a:r>
              <a:rPr lang="el-GR" sz="1400" i="1" dirty="0" smtClean="0">
                <a:latin typeface="Times New Roman" pitchFamily="18" charset="0"/>
                <a:cs typeface="Times New Roman" pitchFamily="18" charset="0"/>
              </a:rPr>
              <a:t>δ</a:t>
            </a:r>
            <a:r>
              <a:rPr lang="en-US" sz="1400" i="1" baseline="-25000" dirty="0" smtClean="0">
                <a:latin typeface="Times New Roman" pitchFamily="18" charset="0"/>
                <a:cs typeface="Times New Roman" pitchFamily="18" charset="0"/>
              </a:rPr>
              <a:t>ij</a:t>
            </a:r>
            <a:r>
              <a:rPr lang="en-US" sz="1400" i="1" baseline="30000" dirty="0" smtClean="0">
                <a:latin typeface="Times New Roman" pitchFamily="18" charset="0"/>
                <a:cs typeface="Times New Roman" pitchFamily="18" charset="0"/>
              </a:rPr>
              <a:t>2</a:t>
            </a:r>
            <a:endParaRPr lang="en-US" sz="1400" i="1" baseline="30000" dirty="0">
              <a:latin typeface="Times New Roman" pitchFamily="18" charset="0"/>
              <a:cs typeface="Times New Roman" pitchFamily="18" charset="0"/>
            </a:endParaRPr>
          </a:p>
        </p:txBody>
      </p:sp>
      <p:pic>
        <p:nvPicPr>
          <p:cNvPr id="8" name="Picture 7" descr="MDS_quality_upto_100k.png"/>
          <p:cNvPicPr>
            <a:picLocks noChangeAspect="1"/>
          </p:cNvPicPr>
          <p:nvPr/>
        </p:nvPicPr>
        <p:blipFill>
          <a:blip r:embed="rId3" cstate="print"/>
          <a:stretch>
            <a:fillRect/>
          </a:stretch>
        </p:blipFill>
        <p:spPr>
          <a:xfrm>
            <a:off x="914400" y="1466671"/>
            <a:ext cx="3096057" cy="3072241"/>
          </a:xfrm>
          <a:prstGeom prst="rect">
            <a:avLst/>
          </a:prstGeom>
        </p:spPr>
      </p:pic>
      <p:pic>
        <p:nvPicPr>
          <p:cNvPr id="9" name="Picture 8" descr="STRESS_eq.png"/>
          <p:cNvPicPr>
            <a:picLocks noChangeAspect="1"/>
          </p:cNvPicPr>
          <p:nvPr/>
        </p:nvPicPr>
        <p:blipFill>
          <a:blip r:embed="rId4" cstate="print"/>
          <a:stretch>
            <a:fillRect/>
          </a:stretch>
        </p:blipFill>
        <p:spPr>
          <a:xfrm>
            <a:off x="1523999" y="5334000"/>
            <a:ext cx="2995725" cy="533400"/>
          </a:xfrm>
          <a:prstGeom prst="rect">
            <a:avLst/>
          </a:prstGeom>
        </p:spPr>
      </p:pic>
      <p:pic>
        <p:nvPicPr>
          <p:cNvPr id="1026" name="Picture 2"/>
          <p:cNvPicPr>
            <a:picLocks noChangeAspect="1" noChangeArrowheads="1"/>
          </p:cNvPicPr>
          <p:nvPr/>
        </p:nvPicPr>
        <p:blipFill>
          <a:blip r:embed="rId5" cstate="print"/>
          <a:srcRect/>
          <a:stretch>
            <a:fillRect/>
          </a:stretch>
        </p:blipFill>
        <p:spPr bwMode="auto">
          <a:xfrm>
            <a:off x="5105400" y="1466670"/>
            <a:ext cx="3429000" cy="3052237"/>
          </a:xfrm>
          <a:prstGeom prst="rect">
            <a:avLst/>
          </a:prstGeom>
          <a:noFill/>
          <a:ln w="9525">
            <a:noFill/>
            <a:miter lim="800000"/>
            <a:headEnd/>
            <a:tailEnd/>
          </a:ln>
        </p:spPr>
      </p:pic>
      <p:sp>
        <p:nvSpPr>
          <p:cNvPr id="10" name="Text Placeholder 9"/>
          <p:cNvSpPr>
            <a:spLocks noGrp="1"/>
          </p:cNvSpPr>
          <p:nvPr>
            <p:ph type="body" sz="quarter" idx="3"/>
          </p:nvPr>
        </p:nvSpPr>
        <p:spPr>
          <a:xfrm>
            <a:off x="4724400" y="1085671"/>
            <a:ext cx="4041775" cy="457200"/>
          </a:xfrm>
        </p:spPr>
        <p:txBody>
          <a:bodyPr>
            <a:normAutofit/>
          </a:bodyPr>
          <a:lstStyle/>
          <a:p>
            <a:pPr algn="ctr"/>
            <a:r>
              <a:rPr lang="en-US" dirty="0" smtClean="0"/>
              <a:t>GTM</a:t>
            </a:r>
            <a:endParaRPr lang="en-US" dirty="0"/>
          </a:p>
        </p:txBody>
      </p:sp>
      <p:sp>
        <p:nvSpPr>
          <p:cNvPr id="11" name="TextBox 10"/>
          <p:cNvSpPr txBox="1"/>
          <p:nvPr/>
        </p:nvSpPr>
        <p:spPr>
          <a:xfrm>
            <a:off x="5410200" y="4667071"/>
            <a:ext cx="3124200" cy="1200329"/>
          </a:xfrm>
          <a:prstGeom prst="rect">
            <a:avLst/>
          </a:prstGeom>
          <a:noFill/>
        </p:spPr>
        <p:txBody>
          <a:bodyPr wrap="square" rtlCol="0">
            <a:spAutoFit/>
          </a:bodyPr>
          <a:lstStyle/>
          <a:p>
            <a:r>
              <a:rPr lang="en-US" i="1" dirty="0" smtClean="0"/>
              <a:t>Interpolation result (blue) is getting close to the original (red) result as sample size is increasing.</a:t>
            </a:r>
          </a:p>
        </p:txBody>
      </p:sp>
      <p:sp>
        <p:nvSpPr>
          <p:cNvPr id="12" name="TextBox 11"/>
          <p:cNvSpPr txBox="1"/>
          <p:nvPr/>
        </p:nvSpPr>
        <p:spPr>
          <a:xfrm>
            <a:off x="4191000" y="1981200"/>
            <a:ext cx="756938" cy="276999"/>
          </a:xfrm>
          <a:prstGeom prst="rect">
            <a:avLst/>
          </a:prstGeom>
          <a:noFill/>
        </p:spPr>
        <p:txBody>
          <a:bodyPr wrap="none" rtlCol="0">
            <a:spAutoFit/>
          </a:bodyPr>
          <a:lstStyle/>
          <a:p>
            <a:pPr>
              <a:defRPr/>
            </a:pPr>
            <a:r>
              <a:rPr lang="en-US" sz="1200" dirty="0" smtClean="0"/>
              <a:t>16 nodes</a:t>
            </a:r>
            <a:endParaRPr lang="en-US" dirty="0"/>
          </a:p>
        </p:txBody>
      </p:sp>
      <p:sp>
        <p:nvSpPr>
          <p:cNvPr id="13" name="TextBox 12"/>
          <p:cNvSpPr txBox="1"/>
          <p:nvPr/>
        </p:nvSpPr>
        <p:spPr>
          <a:xfrm>
            <a:off x="685800" y="6324600"/>
            <a:ext cx="7391400" cy="400110"/>
          </a:xfrm>
          <a:prstGeom prst="rect">
            <a:avLst/>
          </a:prstGeom>
          <a:noFill/>
        </p:spPr>
        <p:txBody>
          <a:bodyPr wrap="square" rtlCol="0">
            <a:spAutoFit/>
          </a:bodyPr>
          <a:lstStyle/>
          <a:p>
            <a:r>
              <a:rPr lang="en-US" sz="2000" dirty="0" smtClean="0"/>
              <a:t>Time = C(250 n</a:t>
            </a:r>
            <a:r>
              <a:rPr lang="en-US" sz="2000" baseline="30000" dirty="0" smtClean="0"/>
              <a:t>2</a:t>
            </a:r>
            <a:r>
              <a:rPr lang="en-US" sz="2000" dirty="0" smtClean="0"/>
              <a:t> + </a:t>
            </a:r>
            <a:r>
              <a:rPr lang="en-US" sz="2000" dirty="0" err="1" smtClean="0"/>
              <a:t>nN</a:t>
            </a:r>
            <a:r>
              <a:rPr lang="en-US" sz="2000" baseline="-25000" dirty="0" err="1" smtClean="0"/>
              <a:t>I</a:t>
            </a:r>
            <a:r>
              <a:rPr lang="en-US" sz="2000" dirty="0" smtClean="0"/>
              <a:t>) where sample size n and N</a:t>
            </a:r>
            <a:r>
              <a:rPr lang="en-US" sz="2000" baseline="-25000" dirty="0" smtClean="0"/>
              <a:t>I</a:t>
            </a:r>
            <a:r>
              <a:rPr lang="en-US" sz="2000" dirty="0" smtClean="0"/>
              <a:t> points interpolated</a:t>
            </a:r>
            <a:endParaRPr lang="en-US" sz="2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lstStyle/>
          <a:p>
            <a:r>
              <a:rPr lang="en-US" b="1" dirty="0" smtClean="0"/>
              <a:t>Algorithms and Clouds I</a:t>
            </a:r>
            <a:endParaRPr lang="en-US" b="1" dirty="0"/>
          </a:p>
        </p:txBody>
      </p:sp>
      <p:sp>
        <p:nvSpPr>
          <p:cNvPr id="3" name="Content Placeholder 2"/>
          <p:cNvSpPr>
            <a:spLocks noGrp="1"/>
          </p:cNvSpPr>
          <p:nvPr>
            <p:ph idx="1"/>
          </p:nvPr>
        </p:nvSpPr>
        <p:spPr>
          <a:xfrm>
            <a:off x="152400" y="1219200"/>
            <a:ext cx="8991600" cy="4953000"/>
          </a:xfrm>
        </p:spPr>
        <p:txBody>
          <a:bodyPr>
            <a:noAutofit/>
          </a:bodyPr>
          <a:lstStyle/>
          <a:p>
            <a:r>
              <a:rPr lang="en-US" sz="2400" dirty="0" smtClean="0"/>
              <a:t>Clouds are suitable for “Loosely coupled” data parallel applications</a:t>
            </a:r>
          </a:p>
          <a:p>
            <a:r>
              <a:rPr lang="en-US" sz="2400" dirty="0" smtClean="0"/>
              <a:t>Quantify “loosely coupled” and define appropriate programming model</a:t>
            </a:r>
          </a:p>
          <a:p>
            <a:r>
              <a:rPr lang="en-US" sz="2400" dirty="0" smtClean="0"/>
              <a:t>“Map Only” (really pleasingly parallel) certainly run well on clouds (subject to data affinity) with many programming paradigms</a:t>
            </a:r>
          </a:p>
          <a:p>
            <a:r>
              <a:rPr lang="en-US" sz="2400" dirty="0" smtClean="0"/>
              <a:t>Parallel FFT and adaptive </a:t>
            </a:r>
            <a:r>
              <a:rPr lang="en-US" sz="2400" smtClean="0"/>
              <a:t>mesh </a:t>
            </a:r>
            <a:r>
              <a:rPr lang="en-US" sz="2400" smtClean="0"/>
              <a:t>PDE </a:t>
            </a:r>
            <a:r>
              <a:rPr lang="en-US" sz="2400" dirty="0" smtClean="0"/>
              <a:t>solver probably pretty bad on clouds but suitable for classic MPI engines</a:t>
            </a:r>
          </a:p>
          <a:p>
            <a:r>
              <a:rPr lang="en-US" sz="2400" dirty="0" smtClean="0"/>
              <a:t>MapReduce and Twister are candidates for “appropriate programming model”</a:t>
            </a:r>
          </a:p>
          <a:p>
            <a:r>
              <a:rPr lang="en-US" sz="2400" dirty="0" smtClean="0"/>
              <a:t>1 or 2 iterations (MapReduce) and Iterative with large messages (Twister) are “loosely coupled” applications</a:t>
            </a:r>
          </a:p>
          <a:p>
            <a:r>
              <a:rPr lang="en-US" sz="2400" dirty="0" smtClean="0"/>
              <a:t>How important is compute-data affinity and concepts like HDFS</a:t>
            </a:r>
            <a:endParaRPr lang="en-US"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81000" y="0"/>
            <a:ext cx="8229600" cy="838200"/>
          </a:xfrm>
        </p:spPr>
        <p:txBody>
          <a:bodyPr/>
          <a:lstStyle/>
          <a:p>
            <a:r>
              <a:rPr lang="en-US" b="1" dirty="0" smtClean="0"/>
              <a:t>Algorithms and Clouds II</a:t>
            </a:r>
            <a:endParaRPr lang="en-US" b="1" dirty="0"/>
          </a:p>
        </p:txBody>
      </p:sp>
      <p:sp>
        <p:nvSpPr>
          <p:cNvPr id="10" name="Content Placeholder 9"/>
          <p:cNvSpPr>
            <a:spLocks noGrp="1"/>
          </p:cNvSpPr>
          <p:nvPr>
            <p:ph idx="1"/>
          </p:nvPr>
        </p:nvSpPr>
        <p:spPr>
          <a:xfrm>
            <a:off x="228600" y="990600"/>
            <a:ext cx="8915400" cy="5562600"/>
          </a:xfrm>
        </p:spPr>
        <p:txBody>
          <a:bodyPr>
            <a:noAutofit/>
          </a:bodyPr>
          <a:lstStyle/>
          <a:p>
            <a:r>
              <a:rPr lang="en-US" sz="2400" dirty="0" smtClean="0"/>
              <a:t>Platforms: exploit Tables as in SHARD (Scalable, High-Performance, Robust and Distributed) Triple Store based on Hadoop</a:t>
            </a:r>
          </a:p>
          <a:p>
            <a:pPr lvl="1"/>
            <a:r>
              <a:rPr lang="en-US" sz="2000" dirty="0" smtClean="0"/>
              <a:t>What are needed features of tables</a:t>
            </a:r>
          </a:p>
          <a:p>
            <a:r>
              <a:rPr lang="en-US" sz="2400" dirty="0" smtClean="0"/>
              <a:t>Platforms: exploit MapReduce and its generalizations: are there other extensions that  preserve its robust and dynamic structure</a:t>
            </a:r>
          </a:p>
          <a:p>
            <a:pPr lvl="1"/>
            <a:r>
              <a:rPr lang="en-US" sz="2000" dirty="0" smtClean="0"/>
              <a:t>How important is the loose coupling of MapReduce</a:t>
            </a:r>
          </a:p>
          <a:p>
            <a:pPr lvl="1"/>
            <a:r>
              <a:rPr lang="en-US" sz="2000" dirty="0" smtClean="0"/>
              <a:t>Are there other paradigms supporting important application classes</a:t>
            </a:r>
          </a:p>
          <a:p>
            <a:r>
              <a:rPr lang="en-US" sz="2400" dirty="0" smtClean="0"/>
              <a:t>What are other platform features are useful</a:t>
            </a:r>
          </a:p>
          <a:p>
            <a:r>
              <a:rPr lang="en-US" sz="2400" dirty="0" smtClean="0"/>
              <a:t>Are “academic” private clouds interesting as they (currently) only have a few of Platform features of commercial clouds?</a:t>
            </a:r>
          </a:p>
          <a:p>
            <a:r>
              <a:rPr lang="en-US" sz="2400" dirty="0" smtClean="0"/>
              <a:t>Long history of search for latency tolerant algorithms for memory hierarchies </a:t>
            </a:r>
          </a:p>
          <a:p>
            <a:pPr lvl="1"/>
            <a:r>
              <a:rPr lang="en-US" sz="2000" dirty="0" smtClean="0"/>
              <a:t>Are there successes? Are they useful in clouds?</a:t>
            </a:r>
          </a:p>
          <a:p>
            <a:pPr lvl="1"/>
            <a:r>
              <a:rPr lang="en-US" sz="2000" dirty="0" smtClean="0"/>
              <a:t>In Twister, only support large complex messages</a:t>
            </a:r>
          </a:p>
          <a:p>
            <a:pPr lvl="1"/>
            <a:r>
              <a:rPr lang="en-US" sz="2000" dirty="0" smtClean="0"/>
              <a:t>What algorithms only need </a:t>
            </a:r>
            <a:r>
              <a:rPr lang="en-US" sz="2000" dirty="0" err="1" smtClean="0"/>
              <a:t>TwisterMPIReduce</a:t>
            </a:r>
            <a:endParaRPr lang="en-US" sz="2000" dirty="0" smtClean="0"/>
          </a:p>
          <a:p>
            <a:endParaRPr lang="en-US" sz="2800"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b="1" dirty="0" smtClean="0"/>
              <a:t>Algorithms and Clouds III</a:t>
            </a:r>
            <a:endParaRPr lang="en-US" b="1" dirty="0"/>
          </a:p>
        </p:txBody>
      </p:sp>
      <p:sp>
        <p:nvSpPr>
          <p:cNvPr id="3" name="Content Placeholder 2"/>
          <p:cNvSpPr>
            <a:spLocks noGrp="1"/>
          </p:cNvSpPr>
          <p:nvPr>
            <p:ph idx="1"/>
          </p:nvPr>
        </p:nvSpPr>
        <p:spPr>
          <a:xfrm>
            <a:off x="381000" y="1066800"/>
            <a:ext cx="8610600" cy="5410200"/>
          </a:xfrm>
        </p:spPr>
        <p:txBody>
          <a:bodyPr>
            <a:normAutofit/>
          </a:bodyPr>
          <a:lstStyle/>
          <a:p>
            <a:r>
              <a:rPr lang="en-US" sz="2400" dirty="0" smtClean="0"/>
              <a:t>Can cloud deployment algorithms be devised to support compute-compute and compute-data affinity</a:t>
            </a:r>
          </a:p>
          <a:p>
            <a:r>
              <a:rPr lang="en-US" sz="2400" dirty="0" smtClean="0"/>
              <a:t>What platform primitives are needed by datamining?</a:t>
            </a:r>
          </a:p>
          <a:p>
            <a:pPr lvl="1"/>
            <a:r>
              <a:rPr lang="en-US" sz="2000" dirty="0" smtClean="0"/>
              <a:t>Clearer for partial differential equation solution?</a:t>
            </a:r>
          </a:p>
          <a:p>
            <a:r>
              <a:rPr lang="en-US" sz="2400" dirty="0" smtClean="0"/>
              <a:t>Note clouds have greater impact on programming paradigms than Grids</a:t>
            </a:r>
          </a:p>
          <a:p>
            <a:r>
              <a:rPr lang="en-US" sz="2400" dirty="0" smtClean="0"/>
              <a:t>Workflow came from Grids and will remain important</a:t>
            </a:r>
          </a:p>
          <a:p>
            <a:pPr lvl="1"/>
            <a:r>
              <a:rPr lang="en-US" sz="2000" dirty="0" smtClean="0"/>
              <a:t>Workflow is coupling coarse grain functionally distinct components together while MapReduce is data parallel scalable parallelism</a:t>
            </a:r>
          </a:p>
          <a:p>
            <a:r>
              <a:rPr lang="en-US" sz="2400" dirty="0" smtClean="0"/>
              <a:t>Finding subsets of MPI and algorithms that can use them probably more important than making MPI more complicated</a:t>
            </a:r>
          </a:p>
          <a:p>
            <a:r>
              <a:rPr lang="en-US" sz="2400" dirty="0" smtClean="0"/>
              <a:t>Note MapReduce can use multicore directly – don’t need hybrid MPI </a:t>
            </a:r>
            <a:r>
              <a:rPr lang="en-US" sz="2400" dirty="0" err="1" smtClean="0"/>
              <a:t>OpenMP</a:t>
            </a:r>
            <a:r>
              <a:rPr lang="en-US" sz="2400" dirty="0" smtClean="0"/>
              <a:t> Programming models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4448"/>
          </a:xfrm>
        </p:spPr>
        <p:txBody>
          <a:bodyPr>
            <a:normAutofit/>
          </a:bodyPr>
          <a:lstStyle/>
          <a:p>
            <a:r>
              <a:rPr lang="en-US" dirty="0" smtClean="0"/>
              <a:t>FutureGrid key Concepts I</a:t>
            </a:r>
            <a:endParaRPr lang="en-US" dirty="0"/>
          </a:p>
        </p:txBody>
      </p:sp>
      <p:sp>
        <p:nvSpPr>
          <p:cNvPr id="3" name="Content Placeholder 2"/>
          <p:cNvSpPr>
            <a:spLocks noGrp="1"/>
          </p:cNvSpPr>
          <p:nvPr>
            <p:ph idx="1"/>
          </p:nvPr>
        </p:nvSpPr>
        <p:spPr>
          <a:xfrm>
            <a:off x="0" y="1109086"/>
            <a:ext cx="8686800" cy="5612389"/>
          </a:xfrm>
        </p:spPr>
        <p:txBody>
          <a:bodyPr>
            <a:normAutofit fontScale="85000" lnSpcReduction="20000"/>
          </a:bodyPr>
          <a:lstStyle/>
          <a:p>
            <a:r>
              <a:rPr lang="en-US" dirty="0" smtClean="0"/>
              <a:t>FutureGrid provides a testbed with a wide variety of computing services to its users</a:t>
            </a:r>
          </a:p>
          <a:p>
            <a:pPr lvl="1"/>
            <a:r>
              <a:rPr lang="en-US" dirty="0" smtClean="0"/>
              <a:t>Supporting users developing new applications and new middleware using </a:t>
            </a:r>
            <a:r>
              <a:rPr lang="en-US" dirty="0" smtClean="0">
                <a:solidFill>
                  <a:srgbClr val="FF0000"/>
                </a:solidFill>
              </a:rPr>
              <a:t>Cloud, Grid and Parallel computing </a:t>
            </a:r>
            <a:r>
              <a:rPr lang="en-US" dirty="0" smtClean="0"/>
              <a:t>(Hypervisors – </a:t>
            </a:r>
            <a:r>
              <a:rPr lang="en-US" dirty="0" err="1" smtClean="0"/>
              <a:t>Xen</a:t>
            </a:r>
            <a:r>
              <a:rPr lang="en-US" dirty="0" smtClean="0"/>
              <a:t>, KVM, </a:t>
            </a:r>
            <a:r>
              <a:rPr lang="en-US" dirty="0" err="1" smtClean="0"/>
              <a:t>ScaleMP</a:t>
            </a:r>
            <a:r>
              <a:rPr lang="en-US" dirty="0" smtClean="0"/>
              <a:t>, Linux, Windows, Nimbus, Eucalyptus, Hadoop, Globus, Unicore, MPI, </a:t>
            </a:r>
            <a:r>
              <a:rPr lang="en-US" dirty="0" err="1" smtClean="0"/>
              <a:t>OpenMP</a:t>
            </a:r>
            <a:r>
              <a:rPr lang="en-US" dirty="0" smtClean="0"/>
              <a:t> …) </a:t>
            </a:r>
          </a:p>
          <a:p>
            <a:pPr lvl="1"/>
            <a:r>
              <a:rPr lang="en-US" dirty="0" smtClean="0"/>
              <a:t>Software supported by FutureGrid or users</a:t>
            </a:r>
          </a:p>
          <a:p>
            <a:pPr lvl="1"/>
            <a:r>
              <a:rPr lang="en-US" dirty="0" smtClean="0"/>
              <a:t>~5000 dedicated cores distributed across country</a:t>
            </a:r>
          </a:p>
          <a:p>
            <a:r>
              <a:rPr lang="en-US" dirty="0" smtClean="0"/>
              <a:t>The FutureGrid testbed provides to its users:</a:t>
            </a:r>
          </a:p>
          <a:p>
            <a:pPr lvl="1"/>
            <a:r>
              <a:rPr lang="en-US" dirty="0" smtClean="0"/>
              <a:t>A rich development and testing platform for middleware and application users looking at </a:t>
            </a:r>
            <a:r>
              <a:rPr lang="en-US" dirty="0" smtClean="0">
                <a:solidFill>
                  <a:srgbClr val="FF0000"/>
                </a:solidFill>
              </a:rPr>
              <a:t>interoperability</a:t>
            </a:r>
            <a:r>
              <a:rPr lang="en-US" dirty="0" smtClean="0"/>
              <a:t>, </a:t>
            </a:r>
            <a:r>
              <a:rPr lang="en-US" dirty="0" smtClean="0">
                <a:solidFill>
                  <a:srgbClr val="FF0000"/>
                </a:solidFill>
              </a:rPr>
              <a:t>functionality</a:t>
            </a:r>
            <a:r>
              <a:rPr lang="en-US" dirty="0" smtClean="0"/>
              <a:t> and </a:t>
            </a:r>
            <a:r>
              <a:rPr lang="en-US" dirty="0" smtClean="0">
                <a:solidFill>
                  <a:srgbClr val="FF0000"/>
                </a:solidFill>
              </a:rPr>
              <a:t>performance</a:t>
            </a:r>
            <a:r>
              <a:rPr lang="en-US" dirty="0" smtClean="0"/>
              <a:t> </a:t>
            </a:r>
          </a:p>
          <a:p>
            <a:pPr lvl="1"/>
            <a:r>
              <a:rPr lang="en-US" dirty="0" smtClean="0"/>
              <a:t>Each use of FutureGrid is an</a:t>
            </a:r>
            <a:r>
              <a:rPr lang="en-US" dirty="0" smtClean="0">
                <a:solidFill>
                  <a:srgbClr val="FF0000"/>
                </a:solidFill>
              </a:rPr>
              <a:t> experiment </a:t>
            </a:r>
            <a:r>
              <a:rPr lang="en-US" dirty="0" smtClean="0"/>
              <a:t>that is </a:t>
            </a:r>
            <a:r>
              <a:rPr lang="en-US" dirty="0" smtClean="0">
                <a:solidFill>
                  <a:srgbClr val="FF0000"/>
                </a:solidFill>
              </a:rPr>
              <a:t>reproducible</a:t>
            </a:r>
          </a:p>
          <a:p>
            <a:pPr lvl="1"/>
            <a:r>
              <a:rPr lang="en-US" dirty="0" smtClean="0"/>
              <a:t>A rich </a:t>
            </a:r>
            <a:r>
              <a:rPr lang="en-US" dirty="0" smtClean="0">
                <a:solidFill>
                  <a:srgbClr val="FF0000"/>
                </a:solidFill>
              </a:rPr>
              <a:t>education and teaching </a:t>
            </a:r>
            <a:r>
              <a:rPr lang="en-US" dirty="0" smtClean="0"/>
              <a:t>platform for advanced cyberinfrastructure classes</a:t>
            </a:r>
          </a:p>
          <a:p>
            <a:pPr lvl="1"/>
            <a:r>
              <a:rPr lang="en-US" dirty="0" smtClean="0"/>
              <a:t>Ability to collaborate with the </a:t>
            </a:r>
            <a:r>
              <a:rPr lang="en-US" dirty="0" smtClean="0">
                <a:solidFill>
                  <a:srgbClr val="FF0000"/>
                </a:solidFill>
              </a:rPr>
              <a:t>US industry </a:t>
            </a:r>
            <a:r>
              <a:rPr lang="en-US" dirty="0" smtClean="0"/>
              <a:t>on research projects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dirty="0" smtClean="0"/>
              <a:t>FutureGrid key Concepts II</a:t>
            </a:r>
            <a:endParaRPr lang="en-US" dirty="0"/>
          </a:p>
        </p:txBody>
      </p:sp>
      <p:sp>
        <p:nvSpPr>
          <p:cNvPr id="3" name="Content Placeholder 2"/>
          <p:cNvSpPr>
            <a:spLocks noGrp="1"/>
          </p:cNvSpPr>
          <p:nvPr>
            <p:ph idx="1"/>
          </p:nvPr>
        </p:nvSpPr>
        <p:spPr>
          <a:xfrm>
            <a:off x="0" y="838200"/>
            <a:ext cx="9144000" cy="5864441"/>
          </a:xfrm>
        </p:spPr>
        <p:txBody>
          <a:bodyPr>
            <a:normAutofit/>
          </a:bodyPr>
          <a:lstStyle/>
          <a:p>
            <a:r>
              <a:rPr lang="en-US" sz="2400" dirty="0" smtClean="0">
                <a:solidFill>
                  <a:srgbClr val="FF0000"/>
                </a:solidFill>
              </a:rPr>
              <a:t>Cloud</a:t>
            </a:r>
            <a:r>
              <a:rPr lang="en-US" sz="2400" dirty="0" smtClean="0"/>
              <a:t> infrastructure supports loading of general images on </a:t>
            </a:r>
            <a:r>
              <a:rPr lang="en-US" sz="2400" dirty="0" smtClean="0">
                <a:solidFill>
                  <a:srgbClr val="FF0000"/>
                </a:solidFill>
              </a:rPr>
              <a:t>Hypervisors</a:t>
            </a:r>
            <a:r>
              <a:rPr lang="en-US" sz="2400" dirty="0" smtClean="0"/>
              <a:t> like </a:t>
            </a:r>
            <a:r>
              <a:rPr lang="en-US" sz="2400" dirty="0" err="1" smtClean="0"/>
              <a:t>Xen</a:t>
            </a:r>
            <a:r>
              <a:rPr lang="en-US" sz="2400" dirty="0" smtClean="0"/>
              <a:t>; </a:t>
            </a:r>
            <a:r>
              <a:rPr lang="en-US" sz="2400" dirty="0" smtClean="0">
                <a:solidFill>
                  <a:srgbClr val="FF0000"/>
                </a:solidFill>
              </a:rPr>
              <a:t>FutureGrid dynamically provisions </a:t>
            </a:r>
            <a:r>
              <a:rPr lang="en-US" sz="2400" dirty="0" smtClean="0"/>
              <a:t>software as needed onto “bare-metal” using Moab/</a:t>
            </a:r>
            <a:r>
              <a:rPr lang="en-US" sz="2400" dirty="0" err="1" smtClean="0"/>
              <a:t>xCAT</a:t>
            </a:r>
            <a:r>
              <a:rPr lang="en-US" sz="2400" dirty="0" smtClean="0"/>
              <a:t> based environment</a:t>
            </a:r>
          </a:p>
          <a:p>
            <a:r>
              <a:rPr lang="en-US" sz="2400" b="1" dirty="0" smtClean="0"/>
              <a:t>Key early user oriented milestones:</a:t>
            </a:r>
          </a:p>
          <a:p>
            <a:pPr lvl="1"/>
            <a:r>
              <a:rPr lang="en-US" sz="2000" b="1" dirty="0" smtClean="0"/>
              <a:t>June 2010 </a:t>
            </a:r>
            <a:r>
              <a:rPr lang="en-US" sz="2000" dirty="0" smtClean="0"/>
              <a:t>Initial users</a:t>
            </a:r>
          </a:p>
          <a:p>
            <a:pPr lvl="1"/>
            <a:r>
              <a:rPr lang="en-US" sz="2000" b="1" dirty="0" smtClean="0"/>
              <a:t>October 2010-January 2011 </a:t>
            </a:r>
            <a:r>
              <a:rPr lang="en-US" sz="2000" dirty="0" smtClean="0"/>
              <a:t>Increasing not so early users allocated by FutureGrid</a:t>
            </a:r>
          </a:p>
          <a:p>
            <a:pPr lvl="1"/>
            <a:r>
              <a:rPr lang="en-US" sz="2000" b="1" dirty="0" smtClean="0"/>
              <a:t>October 2011</a:t>
            </a:r>
            <a:r>
              <a:rPr lang="en-US" sz="2000" dirty="0" smtClean="0"/>
              <a:t> FutureGrid allocatable via TeraGrid process </a:t>
            </a:r>
          </a:p>
          <a:p>
            <a:r>
              <a:rPr lang="en-US" sz="2400" dirty="0" smtClean="0">
                <a:solidFill>
                  <a:srgbClr val="FF0000"/>
                </a:solidFill>
              </a:rPr>
              <a:t>To apply for FutureGrid access or get help</a:t>
            </a:r>
            <a:r>
              <a:rPr lang="en-US" sz="2400" dirty="0" smtClean="0"/>
              <a:t>, go to homepage </a:t>
            </a:r>
            <a:r>
              <a:rPr lang="en-US" sz="2400" dirty="0" smtClean="0">
                <a:hlinkClick r:id="rId3"/>
              </a:rPr>
              <a:t>www.futuregrid.org</a:t>
            </a:r>
            <a:r>
              <a:rPr lang="en-US" sz="2400" dirty="0" smtClean="0"/>
              <a:t>. Alternatively for help send email to </a:t>
            </a:r>
            <a:r>
              <a:rPr lang="en-US" sz="2400" dirty="0" smtClean="0">
                <a:hlinkClick r:id="rId4"/>
              </a:rPr>
              <a:t>help@futuregrid.org</a:t>
            </a:r>
            <a:r>
              <a:rPr lang="en-US" sz="2400" dirty="0" smtClean="0"/>
              <a:t>. You should receive an automated reply to email within minutes, and contact clearly from a live human no later than next (U.S.) business day after sending an email message. Please send email to PI </a:t>
            </a:r>
            <a:r>
              <a:rPr lang="en-US" sz="2400" dirty="0" smtClean="0">
                <a:hlinkClick r:id="rId5"/>
              </a:rPr>
              <a:t>gcf@indiana.edu</a:t>
            </a:r>
            <a:r>
              <a:rPr lang="en-US" sz="2400" dirty="0" smtClean="0"/>
              <a:t> if problems</a:t>
            </a:r>
            <a:endParaRPr lang="en-US" sz="2000" dirty="0" smtClean="0"/>
          </a:p>
          <a:p>
            <a:pPr>
              <a:buNone/>
            </a:pPr>
            <a:endParaRPr lang="en-US" sz="2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FutureGrid Partners</a:t>
            </a:r>
            <a:endParaRPr lang="en-US" dirty="0"/>
          </a:p>
        </p:txBody>
      </p:sp>
      <p:sp>
        <p:nvSpPr>
          <p:cNvPr id="5" name="Content Placeholder 4"/>
          <p:cNvSpPr>
            <a:spLocks noGrp="1"/>
          </p:cNvSpPr>
          <p:nvPr>
            <p:ph idx="1"/>
          </p:nvPr>
        </p:nvSpPr>
        <p:spPr>
          <a:xfrm>
            <a:off x="1" y="905069"/>
            <a:ext cx="9144000" cy="5952931"/>
          </a:xfrm>
        </p:spPr>
        <p:txBody>
          <a:bodyPr>
            <a:noAutofit/>
          </a:bodyPr>
          <a:lstStyle/>
          <a:p>
            <a:r>
              <a:rPr lang="en-US" sz="2200" dirty="0" smtClean="0">
                <a:solidFill>
                  <a:srgbClr val="00B0F0"/>
                </a:solidFill>
              </a:rPr>
              <a:t> </a:t>
            </a:r>
            <a:r>
              <a:rPr lang="en-US" sz="2200" dirty="0" smtClean="0">
                <a:solidFill>
                  <a:srgbClr val="FF0000"/>
                </a:solidFill>
              </a:rPr>
              <a:t>Indiana University </a:t>
            </a:r>
            <a:r>
              <a:rPr lang="en-US" sz="2200" dirty="0" smtClean="0"/>
              <a:t>(Architecture, core software, Support)</a:t>
            </a:r>
          </a:p>
          <a:p>
            <a:pPr lvl="1"/>
            <a:r>
              <a:rPr lang="en-US" sz="2200" dirty="0" smtClean="0"/>
              <a:t>Collaboration between research and infrastructure groups</a:t>
            </a:r>
          </a:p>
          <a:p>
            <a:r>
              <a:rPr lang="en-US" sz="2200" dirty="0" smtClean="0">
                <a:solidFill>
                  <a:srgbClr val="FF0000"/>
                </a:solidFill>
              </a:rPr>
              <a:t>Purdue University </a:t>
            </a:r>
            <a:r>
              <a:rPr lang="en-US" sz="2200" dirty="0" smtClean="0"/>
              <a:t>(HTC Hardware)</a:t>
            </a:r>
          </a:p>
          <a:p>
            <a:r>
              <a:rPr lang="en-US" sz="2200" dirty="0" smtClean="0">
                <a:solidFill>
                  <a:srgbClr val="FF0000"/>
                </a:solidFill>
              </a:rPr>
              <a:t>San Diego Supercomputer Center </a:t>
            </a:r>
            <a:r>
              <a:rPr lang="en-US" sz="2200" dirty="0" smtClean="0"/>
              <a:t>at University of California San Diego (INCA, Monitoring)</a:t>
            </a:r>
          </a:p>
          <a:p>
            <a:r>
              <a:rPr lang="en-US" sz="2200" dirty="0" smtClean="0">
                <a:solidFill>
                  <a:srgbClr val="FF0000"/>
                </a:solidFill>
              </a:rPr>
              <a:t>University of Chicago</a:t>
            </a:r>
            <a:r>
              <a:rPr lang="en-US" sz="2200" dirty="0" smtClean="0"/>
              <a:t>/Argonne National Labs (Nimbus)</a:t>
            </a:r>
          </a:p>
          <a:p>
            <a:r>
              <a:rPr lang="en-US" sz="2200" dirty="0" smtClean="0">
                <a:solidFill>
                  <a:srgbClr val="FF0000"/>
                </a:solidFill>
              </a:rPr>
              <a:t>University of Florida </a:t>
            </a:r>
            <a:r>
              <a:rPr lang="en-US" sz="2200" dirty="0" smtClean="0"/>
              <a:t>(</a:t>
            </a:r>
            <a:r>
              <a:rPr lang="en-US" sz="2200" dirty="0" err="1" smtClean="0"/>
              <a:t>ViNE</a:t>
            </a:r>
            <a:r>
              <a:rPr lang="en-US" sz="2200" dirty="0" smtClean="0"/>
              <a:t>, Education and Outreach)</a:t>
            </a:r>
          </a:p>
          <a:p>
            <a:r>
              <a:rPr lang="en-US" sz="2200" dirty="0" smtClean="0"/>
              <a:t>University of Southern California Information Sciences (Pegasus to manage experiments) </a:t>
            </a:r>
          </a:p>
          <a:p>
            <a:r>
              <a:rPr lang="en-US" sz="2200" dirty="0" smtClean="0"/>
              <a:t>University of Tennessee Knoxville (Benchmarking)</a:t>
            </a:r>
          </a:p>
          <a:p>
            <a:r>
              <a:rPr lang="en-US" sz="2200" dirty="0" smtClean="0">
                <a:solidFill>
                  <a:srgbClr val="FF0000"/>
                </a:solidFill>
              </a:rPr>
              <a:t>University of Texas at Austin</a:t>
            </a:r>
            <a:r>
              <a:rPr lang="en-US" sz="2200" dirty="0" smtClean="0"/>
              <a:t>/Texas Advanced Computing Center (Portal)</a:t>
            </a:r>
          </a:p>
          <a:p>
            <a:r>
              <a:rPr lang="en-US" sz="2200" dirty="0" smtClean="0"/>
              <a:t>University of Virginia (OGF, Advisory Board and allocation)</a:t>
            </a:r>
          </a:p>
          <a:p>
            <a:r>
              <a:rPr lang="en-US" sz="2200" dirty="0" smtClean="0"/>
              <a:t>Center for Information Services and GWT-TUD from </a:t>
            </a:r>
            <a:r>
              <a:rPr lang="en-US" sz="2200" dirty="0" err="1" smtClean="0"/>
              <a:t>Technische</a:t>
            </a:r>
            <a:r>
              <a:rPr lang="en-US" sz="2200" dirty="0" smtClean="0"/>
              <a:t> </a:t>
            </a:r>
            <a:r>
              <a:rPr lang="en-US" sz="2200" dirty="0" err="1" smtClean="0"/>
              <a:t>Universtität</a:t>
            </a:r>
            <a:r>
              <a:rPr lang="en-US" sz="2200" dirty="0" smtClean="0"/>
              <a:t> Dresden. (VAMPIR)</a:t>
            </a:r>
          </a:p>
          <a:p>
            <a:r>
              <a:rPr lang="en-US" sz="2200" dirty="0" smtClean="0">
                <a:solidFill>
                  <a:srgbClr val="FF0000"/>
                </a:solidFill>
              </a:rPr>
              <a:t>Red institutions </a:t>
            </a:r>
            <a:r>
              <a:rPr lang="en-US" sz="2200" dirty="0" smtClean="0"/>
              <a:t>have FutureGrid hardware</a:t>
            </a:r>
            <a:endParaRPr lang="en-US" sz="22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7263"/>
          </a:xfrm>
        </p:spPr>
        <p:txBody>
          <a:bodyPr rtlCol="0">
            <a:normAutofit/>
          </a:bodyPr>
          <a:lstStyle/>
          <a:p>
            <a:pPr eaLnBrk="1" hangingPunct="1">
              <a:defRPr/>
            </a:pPr>
            <a:r>
              <a:rPr lang="en-US" dirty="0" smtClean="0">
                <a:ea typeface="+mj-ea"/>
                <a:cs typeface="+mj-cs"/>
              </a:rPr>
              <a:t>Compute Hardware</a:t>
            </a:r>
            <a:endParaRPr lang="en-US" dirty="0">
              <a:ea typeface="+mj-ea"/>
              <a:cs typeface="+mj-cs"/>
            </a:endParaRPr>
          </a:p>
        </p:txBody>
      </p:sp>
      <p:graphicFrame>
        <p:nvGraphicFramePr>
          <p:cNvPr id="5" name="Content Placeholder 4"/>
          <p:cNvGraphicFramePr>
            <a:graphicFrameLocks noGrp="1"/>
          </p:cNvGraphicFramePr>
          <p:nvPr>
            <p:ph idx="1"/>
          </p:nvPr>
        </p:nvGraphicFramePr>
        <p:xfrm>
          <a:off x="203200" y="1101725"/>
          <a:ext cx="8677275" cy="5471796"/>
        </p:xfrm>
        <a:graphic>
          <a:graphicData uri="http://schemas.openxmlformats.org/drawingml/2006/table">
            <a:tbl>
              <a:tblPr/>
              <a:tblGrid>
                <a:gridCol w="1384300"/>
                <a:gridCol w="784225"/>
                <a:gridCol w="1085850"/>
                <a:gridCol w="1084263"/>
                <a:gridCol w="1084262"/>
                <a:gridCol w="1084263"/>
                <a:gridCol w="782637"/>
                <a:gridCol w="1387475"/>
              </a:tblGrid>
              <a:tr h="385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charset="0"/>
                          <a:ea typeface="Times" charset="0"/>
                          <a:cs typeface="Times New Roman" charset="0"/>
                        </a:rPr>
                        <a:t>System type</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charset="0"/>
                          <a:ea typeface="Times" charset="0"/>
                          <a:cs typeface="Times New Roman" charset="0"/>
                        </a:rPr>
                        <a:t># CPUs</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charset="0"/>
                          <a:ea typeface="Times" charset="0"/>
                          <a:cs typeface="Times New Roman" charset="0"/>
                        </a:rPr>
                        <a:t># Cores</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charset="0"/>
                          <a:ea typeface="Times" charset="0"/>
                          <a:cs typeface="Times New Roman" charset="0"/>
                        </a:rPr>
                        <a:t>TFLOPS</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charset="0"/>
                          <a:ea typeface="Times" charset="0"/>
                          <a:cs typeface="Times New Roman" charset="0"/>
                        </a:rPr>
                        <a:t>Total RAM (GB)</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charset="0"/>
                          <a:ea typeface="Times" charset="0"/>
                          <a:cs typeface="Times New Roman" charset="0"/>
                        </a:rPr>
                        <a:t>Secondary Storage (TB)</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charset="0"/>
                          <a:ea typeface="Times" charset="0"/>
                          <a:cs typeface="Times New Roman" charset="0"/>
                        </a:rPr>
                        <a:t>Site</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charset="0"/>
                          <a:ea typeface="Times" charset="0"/>
                          <a:cs typeface="Times New Roman" charset="0"/>
                        </a:rPr>
                        <a:t> Status</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4650">
                <a:tc gridSpan="7">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Calibri" charset="0"/>
                          <a:ea typeface="Times" charset="0"/>
                          <a:cs typeface="Times New Roman" charset="0"/>
                        </a:rPr>
                        <a:t> Dynamically configurable systems</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 IBM iDataPlex</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Calibri" charset="0"/>
                          <a:ea typeface="Times" charset="0"/>
                          <a:cs typeface="Times New Roman" charset="0"/>
                        </a:rPr>
                        <a:t>256</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1024</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11</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3072</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339*</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IU</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 Operational</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 Dell PowerEdge</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192</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768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8</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1152</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30</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TACC</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 Being installed</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 IBM iDataPlex</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168</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672</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7</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2016</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120</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Calibri" charset="0"/>
                          <a:ea typeface="Times" charset="0"/>
                          <a:cs typeface="Times New Roman" charset="0"/>
                        </a:rPr>
                        <a:t>UC</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 Operational</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 IBM iDataPlex</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168</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672</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7</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2688</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96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SDSC</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 Operational</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Calibri" charset="0"/>
                          <a:ea typeface="Times" charset="0"/>
                          <a:cs typeface="Times New Roman" charset="0"/>
                        </a:rPr>
                        <a:t> Subtotal</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Calibri" charset="0"/>
                          <a:ea typeface="Times" charset="0"/>
                          <a:cs typeface="Times New Roman" charset="0"/>
                        </a:rPr>
                        <a:t>784</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Calibri" charset="0"/>
                          <a:ea typeface="Times" charset="0"/>
                          <a:cs typeface="Times New Roman" charset="0"/>
                        </a:rPr>
                        <a:t>3136</a:t>
                      </a:r>
                      <a:endParaRPr kumimoji="0" lang="en-US" sz="1400" b="0"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Calibri" charset="0"/>
                          <a:ea typeface="Times" charset="0"/>
                          <a:cs typeface="Times New Roman" charset="0"/>
                        </a:rPr>
                        <a:t>33</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Calibri" charset="0"/>
                          <a:ea typeface="Times" charset="0"/>
                          <a:cs typeface="Times New Roman" charset="0"/>
                        </a:rPr>
                        <a:t>8928</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Calibri" charset="0"/>
                          <a:ea typeface="Times" charset="0"/>
                          <a:cs typeface="Times New Roman" charset="0"/>
                        </a:rPr>
                        <a:t>585</a:t>
                      </a:r>
                      <a:endParaRPr kumimoji="0" lang="en-US" sz="1400" b="0"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4650">
                <a:tc gridSpan="7">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charset="0"/>
                          <a:ea typeface="Times" charset="0"/>
                          <a:cs typeface="Times New Roman" charset="0"/>
                        </a:rPr>
                        <a:t> Systems not dynamically configurable</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 Cray XT5m</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Calibri" charset="0"/>
                          <a:ea typeface="Times" charset="0"/>
                          <a:cs typeface="Times New Roman" charset="0"/>
                        </a:rPr>
                        <a:t>168</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672</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6</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1344</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339*</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IU</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 Operational</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619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 Shared memory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 system TBD</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40</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480</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4</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640</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339*</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Calibri" charset="0"/>
                          <a:ea typeface="Times" charset="0"/>
                          <a:cs typeface="Times New Roman" charset="0"/>
                        </a:rPr>
                        <a:t>IU</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Calibri" charset="0"/>
                          <a:ea typeface="Times" charset="0"/>
                          <a:cs typeface="Times New Roman" charset="0"/>
                        </a:rPr>
                        <a:t> New System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 TBD</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Calibri" charset="0"/>
                          <a:ea typeface="Times" charset="0"/>
                          <a:cs typeface="Times New Roman" charset="0"/>
                        </a:rPr>
                        <a:t> IBM </a:t>
                      </a:r>
                      <a:r>
                        <a:rPr kumimoji="0" lang="en-US" sz="1400" b="0" i="0" u="none" strike="noStrike" cap="none" normalizeH="0" baseline="0" dirty="0" err="1">
                          <a:ln>
                            <a:noFill/>
                          </a:ln>
                          <a:solidFill>
                            <a:srgbClr val="000000"/>
                          </a:solidFill>
                          <a:effectLst/>
                          <a:latin typeface="Calibri" charset="0"/>
                          <a:ea typeface="Times" charset="0"/>
                          <a:cs typeface="Times New Roman" charset="0"/>
                        </a:rPr>
                        <a:t>iDataPlex</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64</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256</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2</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768</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1</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UF</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 Operational</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619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Calibri" charset="0"/>
                          <a:ea typeface="Times" charset="0"/>
                          <a:cs typeface="Times New Roman" charset="0"/>
                        </a:rPr>
                        <a:t> High Throughput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Calibri" charset="0"/>
                          <a:ea typeface="Times" charset="0"/>
                          <a:cs typeface="Times New Roman" charset="0"/>
                        </a:rPr>
                        <a:t> Cluster</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192</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384</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4</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192</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Times" charset="0"/>
                          <a:cs typeface="Times New Roman" charset="0"/>
                        </a:rPr>
                        <a:t>PU</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 Not yet integrated</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Calibri" charset="0"/>
                          <a:ea typeface="Times" charset="0"/>
                          <a:cs typeface="Times New Roman" charset="0"/>
                        </a:rPr>
                        <a:t> Subtotal</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Calibri" charset="0"/>
                          <a:ea typeface="Times" charset="0"/>
                          <a:cs typeface="Times New Roman" charset="0"/>
                        </a:rPr>
                        <a:t>464</a:t>
                      </a:r>
                      <a:endParaRPr kumimoji="0" lang="en-US" sz="1400" b="0"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Calibri" charset="0"/>
                          <a:ea typeface="Times" charset="0"/>
                          <a:cs typeface="Times New Roman" charset="0"/>
                        </a:rPr>
                        <a:t>1792</a:t>
                      </a:r>
                      <a:endParaRPr kumimoji="0" lang="en-US" sz="1400" b="0"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Calibri" charset="0"/>
                          <a:ea typeface="Times" charset="0"/>
                          <a:cs typeface="Times New Roman" charset="0"/>
                        </a:rPr>
                        <a:t>16</a:t>
                      </a:r>
                      <a:endParaRPr kumimoji="0" lang="en-US" sz="1400" b="0"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Calibri" charset="0"/>
                          <a:ea typeface="Times" charset="0"/>
                          <a:cs typeface="Times New Roman" charset="0"/>
                        </a:rPr>
                        <a:t>2944</a:t>
                      </a:r>
                      <a:endParaRPr kumimoji="0" lang="en-US" sz="1400" b="0"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00"/>
                          </a:solidFill>
                          <a:effectLst/>
                          <a:latin typeface="Calibri" charset="0"/>
                          <a:ea typeface="Times" charset="0"/>
                          <a:cs typeface="Times New Roman" charset="0"/>
                        </a:rPr>
                        <a:t>1</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rgbClr val="000000"/>
                          </a:solidFill>
                          <a:effectLst/>
                          <a:latin typeface="Calibri" charset="0"/>
                          <a:ea typeface="Times" charset="0"/>
                          <a:cs typeface="Times New Roman" charset="0"/>
                        </a:rPr>
                        <a:t> Total</a:t>
                      </a: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000000"/>
                          </a:solidFill>
                          <a:effectLst/>
                          <a:latin typeface="Calibri" charset="0"/>
                          <a:ea typeface="Times" charset="0"/>
                          <a:cs typeface="Times New Roman" charset="0"/>
                        </a:rPr>
                        <a:t>1248</a:t>
                      </a:r>
                      <a:endParaRPr kumimoji="0" lang="en-US" sz="1400" b="1"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000000"/>
                          </a:solidFill>
                          <a:effectLst/>
                          <a:latin typeface="Calibri" charset="0"/>
                          <a:ea typeface="Times" charset="0"/>
                          <a:cs typeface="Times New Roman" charset="0"/>
                        </a:rPr>
                        <a:t>4928</a:t>
                      </a:r>
                      <a:endParaRPr kumimoji="0" lang="en-US" sz="1400" b="1"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000000"/>
                          </a:solidFill>
                          <a:effectLst/>
                          <a:latin typeface="Calibri" charset="0"/>
                          <a:ea typeface="Times" charset="0"/>
                          <a:cs typeface="Times New Roman" charset="0"/>
                        </a:rPr>
                        <a:t>49</a:t>
                      </a:r>
                      <a:endParaRPr kumimoji="0" lang="en-US" sz="1400" b="1"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000000"/>
                          </a:solidFill>
                          <a:effectLst/>
                          <a:latin typeface="Calibri" charset="0"/>
                          <a:ea typeface="Times" charset="0"/>
                          <a:cs typeface="Times New Roman" charset="0"/>
                        </a:rPr>
                        <a:t>11872</a:t>
                      </a:r>
                      <a:endParaRPr kumimoji="0" lang="en-US" sz="1400" b="1"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rgbClr val="000000"/>
                          </a:solidFill>
                          <a:effectLst/>
                          <a:latin typeface="Calibri" charset="0"/>
                          <a:ea typeface="Times" charset="0"/>
                          <a:cs typeface="Times New Roman" charset="0"/>
                        </a:rPr>
                        <a:t>586</a:t>
                      </a:r>
                      <a:endParaRPr kumimoji="0" lang="en-US" sz="1400" b="1"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1"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6FCC8C1C-C7DF-4071-8522-5AB5116975B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7</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3410" name="Picture 2"/>
          <p:cNvPicPr>
            <a:picLocks noChangeAspect="1" noChangeArrowheads="1"/>
          </p:cNvPicPr>
          <p:nvPr/>
        </p:nvPicPr>
        <p:blipFill>
          <a:blip r:embed="rId3" cstate="print"/>
          <a:srcRect/>
          <a:stretch>
            <a:fillRect/>
          </a:stretch>
        </p:blipFill>
        <p:spPr bwMode="auto">
          <a:xfrm>
            <a:off x="6629400" y="3167825"/>
            <a:ext cx="2514600" cy="3690175"/>
          </a:xfrm>
          <a:prstGeom prst="rect">
            <a:avLst/>
          </a:prstGeom>
          <a:noFill/>
          <a:ln w="9525">
            <a:noFill/>
            <a:miter lim="800000"/>
            <a:headEnd/>
            <a:tailEnd/>
          </a:ln>
          <a:effectLst/>
        </p:spPr>
      </p:pic>
      <p:pic>
        <p:nvPicPr>
          <p:cNvPr id="273411" name="Picture 3"/>
          <p:cNvPicPr>
            <a:picLocks noChangeAspect="1" noChangeArrowheads="1"/>
          </p:cNvPicPr>
          <p:nvPr/>
        </p:nvPicPr>
        <p:blipFill>
          <a:blip r:embed="rId4" cstate="print"/>
          <a:srcRect/>
          <a:stretch>
            <a:fillRect/>
          </a:stretch>
        </p:blipFill>
        <p:spPr bwMode="auto">
          <a:xfrm>
            <a:off x="0" y="3327210"/>
            <a:ext cx="6100997" cy="3530790"/>
          </a:xfrm>
          <a:prstGeom prst="rect">
            <a:avLst/>
          </a:prstGeom>
          <a:noFill/>
          <a:ln w="9525">
            <a:noFill/>
            <a:miter lim="800000"/>
            <a:headEnd/>
            <a:tailEnd/>
          </a:ln>
          <a:effectLst/>
        </p:spPr>
      </p:pic>
      <p:sp>
        <p:nvSpPr>
          <p:cNvPr id="64515" name="Content Placeholder 2"/>
          <p:cNvSpPr>
            <a:spLocks noGrp="1"/>
          </p:cNvSpPr>
          <p:nvPr>
            <p:ph idx="1"/>
          </p:nvPr>
        </p:nvSpPr>
        <p:spPr>
          <a:xfrm>
            <a:off x="0" y="896910"/>
            <a:ext cx="8991600" cy="2590800"/>
          </a:xfrm>
        </p:spPr>
        <p:txBody>
          <a:bodyPr>
            <a:normAutofit lnSpcReduction="10000"/>
          </a:bodyPr>
          <a:lstStyle/>
          <a:p>
            <a:r>
              <a:rPr lang="en-US" sz="2400" dirty="0" smtClean="0"/>
              <a:t> Builds giant data centers with 100,000’s of computers;</a:t>
            </a:r>
            <a:br>
              <a:rPr lang="en-US" sz="2400" dirty="0" smtClean="0"/>
            </a:br>
            <a:r>
              <a:rPr lang="en-US" sz="2400" dirty="0" smtClean="0"/>
              <a:t> ~ 200-1000 to a shipping container with Internet access</a:t>
            </a:r>
          </a:p>
          <a:p>
            <a:r>
              <a:rPr lang="en-US" sz="2400" dirty="0" smtClean="0"/>
              <a:t>“Microsoft will cram between 150 and 220 shipping containers filled with data center gear into a new 500,000 square foot Chicago facility. This move marks the most significant, public use of the shipping container systems popularized by the likes of Sun Microsystems and </a:t>
            </a:r>
            <a:r>
              <a:rPr lang="en-US" sz="2400" dirty="0" err="1" smtClean="0"/>
              <a:t>Rackable</a:t>
            </a:r>
            <a:r>
              <a:rPr lang="en-US" sz="2400" dirty="0" smtClean="0"/>
              <a:t> Systems to date.”</a:t>
            </a:r>
          </a:p>
        </p:txBody>
      </p:sp>
      <p:sp>
        <p:nvSpPr>
          <p:cNvPr id="8" name="Title 1"/>
          <p:cNvSpPr>
            <a:spLocks noGrp="1"/>
          </p:cNvSpPr>
          <p:nvPr>
            <p:ph type="title"/>
          </p:nvPr>
        </p:nvSpPr>
        <p:spPr>
          <a:xfrm>
            <a:off x="1394085" y="120650"/>
            <a:ext cx="5636302" cy="641351"/>
          </a:xfrm>
        </p:spPr>
        <p:txBody>
          <a:bodyPr>
            <a:normAutofit fontScale="90000"/>
          </a:bodyPr>
          <a:lstStyle/>
          <a:p>
            <a:r>
              <a:rPr lang="en-US" sz="3200" dirty="0" smtClean="0"/>
              <a:t>Data Centers, Clouds </a:t>
            </a:r>
            <a:br>
              <a:rPr lang="en-US" sz="3200" dirty="0" smtClean="0"/>
            </a:br>
            <a:r>
              <a:rPr lang="en-US" sz="3200" dirty="0" smtClean="0"/>
              <a:t>&amp; economies of scale II</a:t>
            </a:r>
            <a:endParaRPr lang="en-US" sz="3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hangingPunct="1">
              <a:defRPr/>
            </a:pPr>
            <a:r>
              <a:rPr lang="en-US" b="1" dirty="0" smtClean="0">
                <a:ea typeface="+mj-ea"/>
                <a:cs typeface="+mj-cs"/>
              </a:rPr>
              <a:t>Storage Hardware</a:t>
            </a:r>
            <a:endParaRPr lang="en-US" b="1" dirty="0">
              <a:ea typeface="+mj-ea"/>
              <a:cs typeface="+mj-cs"/>
            </a:endParaRPr>
          </a:p>
        </p:txBody>
      </p:sp>
      <p:graphicFrame>
        <p:nvGraphicFramePr>
          <p:cNvPr id="6" name="Content Placeholder 5"/>
          <p:cNvGraphicFramePr>
            <a:graphicFrameLocks noGrp="1"/>
          </p:cNvGraphicFramePr>
          <p:nvPr>
            <p:ph idx="1"/>
          </p:nvPr>
        </p:nvGraphicFramePr>
        <p:xfrm>
          <a:off x="209861" y="1343025"/>
          <a:ext cx="8934139" cy="2554416"/>
        </p:xfrm>
        <a:graphic>
          <a:graphicData uri="http://schemas.openxmlformats.org/drawingml/2006/table">
            <a:tbl>
              <a:tblPr firstRow="1" bandRow="1">
                <a:tableStyleId>{5C22544A-7EE6-4342-B048-85BDC9FD1C3A}</a:tableStyleId>
              </a:tblPr>
              <a:tblGrid>
                <a:gridCol w="2178912"/>
                <a:gridCol w="1940392"/>
                <a:gridCol w="1928257"/>
                <a:gridCol w="958321"/>
                <a:gridCol w="1928257"/>
              </a:tblGrid>
              <a:tr h="446106">
                <a:tc>
                  <a:txBody>
                    <a:bodyPr/>
                    <a:lstStyle/>
                    <a:p>
                      <a:r>
                        <a:rPr lang="en-US" dirty="0" smtClean="0"/>
                        <a:t>System</a:t>
                      </a:r>
                      <a:r>
                        <a:rPr lang="en-US" baseline="0" dirty="0" smtClean="0"/>
                        <a:t> Type</a:t>
                      </a:r>
                      <a:endParaRPr lang="en-US" dirty="0"/>
                    </a:p>
                  </a:txBody>
                  <a:tcPr/>
                </a:tc>
                <a:tc>
                  <a:txBody>
                    <a:bodyPr/>
                    <a:lstStyle/>
                    <a:p>
                      <a:r>
                        <a:rPr lang="en-US" dirty="0" smtClean="0"/>
                        <a:t>Capacity (TB)</a:t>
                      </a:r>
                      <a:endParaRPr lang="en-US" dirty="0"/>
                    </a:p>
                  </a:txBody>
                  <a:tcPr/>
                </a:tc>
                <a:tc>
                  <a:txBody>
                    <a:bodyPr/>
                    <a:lstStyle/>
                    <a:p>
                      <a:r>
                        <a:rPr lang="en-US" dirty="0" smtClean="0"/>
                        <a:t>File System</a:t>
                      </a:r>
                      <a:endParaRPr lang="en-US" dirty="0"/>
                    </a:p>
                  </a:txBody>
                  <a:tcPr/>
                </a:tc>
                <a:tc>
                  <a:txBody>
                    <a:bodyPr/>
                    <a:lstStyle/>
                    <a:p>
                      <a:r>
                        <a:rPr lang="en-US" dirty="0" smtClean="0"/>
                        <a:t>Site</a:t>
                      </a:r>
                      <a:endParaRPr lang="en-US" dirty="0"/>
                    </a:p>
                  </a:txBody>
                  <a:tcPr/>
                </a:tc>
                <a:tc>
                  <a:txBody>
                    <a:bodyPr/>
                    <a:lstStyle/>
                    <a:p>
                      <a:r>
                        <a:rPr lang="en-US" dirty="0" smtClean="0"/>
                        <a:t>Status</a:t>
                      </a:r>
                      <a:endParaRPr lang="en-US" dirty="0"/>
                    </a:p>
                  </a:txBody>
                  <a:tcPr/>
                </a:tc>
              </a:tr>
              <a:tr h="769992">
                <a:tc>
                  <a:txBody>
                    <a:bodyPr/>
                    <a:lstStyle/>
                    <a:p>
                      <a:r>
                        <a:rPr lang="en-US" dirty="0" smtClean="0"/>
                        <a:t>DDN 9550</a:t>
                      </a:r>
                    </a:p>
                    <a:p>
                      <a:r>
                        <a:rPr lang="en-US" dirty="0" smtClean="0"/>
                        <a:t>(Data Capacitor)</a:t>
                      </a:r>
                      <a:endParaRPr lang="en-US" dirty="0"/>
                    </a:p>
                  </a:txBody>
                  <a:tcPr/>
                </a:tc>
                <a:tc>
                  <a:txBody>
                    <a:bodyPr/>
                    <a:lstStyle/>
                    <a:p>
                      <a:r>
                        <a:rPr lang="en-US" dirty="0" smtClean="0"/>
                        <a:t>339 </a:t>
                      </a:r>
                      <a:endParaRPr lang="en-US" dirty="0"/>
                    </a:p>
                  </a:txBody>
                  <a:tcPr/>
                </a:tc>
                <a:tc>
                  <a:txBody>
                    <a:bodyPr/>
                    <a:lstStyle/>
                    <a:p>
                      <a:r>
                        <a:rPr lang="en-US" dirty="0" err="1" smtClean="0"/>
                        <a:t>Lustre</a:t>
                      </a:r>
                      <a:endParaRPr lang="en-US" dirty="0"/>
                    </a:p>
                  </a:txBody>
                  <a:tcPr/>
                </a:tc>
                <a:tc>
                  <a:txBody>
                    <a:bodyPr/>
                    <a:lstStyle/>
                    <a:p>
                      <a:r>
                        <a:rPr lang="en-US" dirty="0" smtClean="0"/>
                        <a:t>IU</a:t>
                      </a:r>
                      <a:endParaRPr lang="en-US" dirty="0"/>
                    </a:p>
                  </a:txBody>
                  <a:tcPr/>
                </a:tc>
                <a:tc>
                  <a:txBody>
                    <a:bodyPr/>
                    <a:lstStyle/>
                    <a:p>
                      <a:r>
                        <a:rPr lang="en-US" dirty="0" smtClean="0"/>
                        <a:t>Existing</a:t>
                      </a:r>
                      <a:r>
                        <a:rPr lang="en-US" baseline="0" dirty="0" smtClean="0"/>
                        <a:t> System</a:t>
                      </a:r>
                      <a:endParaRPr lang="en-US" dirty="0"/>
                    </a:p>
                  </a:txBody>
                  <a:tcPr/>
                </a:tc>
              </a:tr>
              <a:tr h="446106">
                <a:tc>
                  <a:txBody>
                    <a:bodyPr/>
                    <a:lstStyle/>
                    <a:p>
                      <a:r>
                        <a:rPr lang="en-US" dirty="0" smtClean="0"/>
                        <a:t>DDN 6620</a:t>
                      </a:r>
                      <a:endParaRPr lang="en-US" dirty="0"/>
                    </a:p>
                  </a:txBody>
                  <a:tcPr/>
                </a:tc>
                <a:tc>
                  <a:txBody>
                    <a:bodyPr/>
                    <a:lstStyle/>
                    <a:p>
                      <a:r>
                        <a:rPr lang="en-US" dirty="0" smtClean="0"/>
                        <a:t>120</a:t>
                      </a:r>
                      <a:endParaRPr lang="en-US" dirty="0"/>
                    </a:p>
                  </a:txBody>
                  <a:tcPr/>
                </a:tc>
                <a:tc>
                  <a:txBody>
                    <a:bodyPr/>
                    <a:lstStyle/>
                    <a:p>
                      <a:r>
                        <a:rPr lang="en-US" dirty="0" smtClean="0"/>
                        <a:t>GPFS</a:t>
                      </a:r>
                      <a:endParaRPr lang="en-US" dirty="0"/>
                    </a:p>
                  </a:txBody>
                  <a:tcPr/>
                </a:tc>
                <a:tc>
                  <a:txBody>
                    <a:bodyPr/>
                    <a:lstStyle/>
                    <a:p>
                      <a:r>
                        <a:rPr lang="en-US" dirty="0" smtClean="0"/>
                        <a:t>UC</a:t>
                      </a:r>
                      <a:endParaRPr lang="en-US" dirty="0"/>
                    </a:p>
                  </a:txBody>
                  <a:tcPr/>
                </a:tc>
                <a:tc>
                  <a:txBody>
                    <a:bodyPr/>
                    <a:lstStyle/>
                    <a:p>
                      <a:r>
                        <a:rPr lang="en-US" dirty="0" smtClean="0"/>
                        <a:t>New System</a:t>
                      </a:r>
                      <a:endParaRPr lang="en-US" dirty="0"/>
                    </a:p>
                  </a:txBody>
                  <a:tcPr/>
                </a:tc>
              </a:tr>
              <a:tr h="446106">
                <a:tc>
                  <a:txBody>
                    <a:bodyPr/>
                    <a:lstStyle/>
                    <a:p>
                      <a:r>
                        <a:rPr lang="en-US" dirty="0" err="1" smtClean="0"/>
                        <a:t>SunFire</a:t>
                      </a:r>
                      <a:r>
                        <a:rPr lang="en-US" baseline="0" dirty="0" smtClean="0"/>
                        <a:t> x4170</a:t>
                      </a:r>
                      <a:endParaRPr lang="en-US" dirty="0"/>
                    </a:p>
                  </a:txBody>
                  <a:tcPr/>
                </a:tc>
                <a:tc>
                  <a:txBody>
                    <a:bodyPr/>
                    <a:lstStyle/>
                    <a:p>
                      <a:r>
                        <a:rPr lang="en-US" dirty="0" smtClean="0"/>
                        <a:t>96</a:t>
                      </a:r>
                      <a:endParaRPr lang="en-US" dirty="0"/>
                    </a:p>
                  </a:txBody>
                  <a:tcPr/>
                </a:tc>
                <a:tc>
                  <a:txBody>
                    <a:bodyPr/>
                    <a:lstStyle/>
                    <a:p>
                      <a:r>
                        <a:rPr lang="en-US" dirty="0" smtClean="0"/>
                        <a:t>ZFS</a:t>
                      </a:r>
                      <a:endParaRPr lang="en-US" dirty="0"/>
                    </a:p>
                  </a:txBody>
                  <a:tcPr/>
                </a:tc>
                <a:tc>
                  <a:txBody>
                    <a:bodyPr/>
                    <a:lstStyle/>
                    <a:p>
                      <a:r>
                        <a:rPr lang="en-US" dirty="0" smtClean="0"/>
                        <a:t>SDSC</a:t>
                      </a:r>
                      <a:endParaRPr lang="en-US" dirty="0"/>
                    </a:p>
                  </a:txBody>
                  <a:tcPr/>
                </a:tc>
                <a:tc>
                  <a:txBody>
                    <a:bodyPr/>
                    <a:lstStyle/>
                    <a:p>
                      <a:r>
                        <a:rPr lang="en-US" dirty="0" smtClean="0"/>
                        <a:t>New System</a:t>
                      </a:r>
                      <a:endParaRPr lang="en-US" dirty="0"/>
                    </a:p>
                  </a:txBody>
                  <a:tcPr/>
                </a:tc>
              </a:tr>
              <a:tr h="446106">
                <a:tc>
                  <a:txBody>
                    <a:bodyPr/>
                    <a:lstStyle/>
                    <a:p>
                      <a:r>
                        <a:rPr lang="en-US" dirty="0" smtClean="0"/>
                        <a:t>Dell MD3000</a:t>
                      </a:r>
                      <a:endParaRPr lang="en-US" dirty="0"/>
                    </a:p>
                  </a:txBody>
                  <a:tcPr/>
                </a:tc>
                <a:tc>
                  <a:txBody>
                    <a:bodyPr/>
                    <a:lstStyle/>
                    <a:p>
                      <a:r>
                        <a:rPr lang="en-US" dirty="0" smtClean="0"/>
                        <a:t>30</a:t>
                      </a:r>
                      <a:endParaRPr lang="en-US" dirty="0"/>
                    </a:p>
                  </a:txBody>
                  <a:tcPr/>
                </a:tc>
                <a:tc>
                  <a:txBody>
                    <a:bodyPr/>
                    <a:lstStyle/>
                    <a:p>
                      <a:r>
                        <a:rPr lang="en-US" dirty="0" smtClean="0"/>
                        <a:t>NFS</a:t>
                      </a:r>
                      <a:endParaRPr lang="en-US" dirty="0"/>
                    </a:p>
                  </a:txBody>
                  <a:tcPr/>
                </a:tc>
                <a:tc>
                  <a:txBody>
                    <a:bodyPr/>
                    <a:lstStyle/>
                    <a:p>
                      <a:r>
                        <a:rPr lang="en-US" dirty="0" smtClean="0"/>
                        <a:t>TACC</a:t>
                      </a:r>
                      <a:endParaRPr lang="en-US" dirty="0"/>
                    </a:p>
                  </a:txBody>
                  <a:tcPr/>
                </a:tc>
                <a:tc>
                  <a:txBody>
                    <a:bodyPr/>
                    <a:lstStyle/>
                    <a:p>
                      <a:r>
                        <a:rPr lang="en-US" dirty="0" smtClean="0"/>
                        <a:t>New System</a:t>
                      </a:r>
                      <a:endParaRPr lang="en-US" dirty="0"/>
                    </a:p>
                  </a:txBody>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308" y="186490"/>
            <a:ext cx="5495399" cy="953287"/>
          </a:xfrm>
        </p:spPr>
        <p:txBody>
          <a:bodyPr>
            <a:normAutofit fontScale="90000"/>
          </a:bodyPr>
          <a:lstStyle/>
          <a:p>
            <a:r>
              <a:rPr lang="en-US" dirty="0" smtClean="0"/>
              <a:t>Network &amp; Internal Interconnects</a:t>
            </a:r>
            <a:endParaRPr lang="en-US" dirty="0"/>
          </a:p>
        </p:txBody>
      </p:sp>
      <p:sp>
        <p:nvSpPr>
          <p:cNvPr id="3" name="Content Placeholder 2"/>
          <p:cNvSpPr>
            <a:spLocks noGrp="1"/>
          </p:cNvSpPr>
          <p:nvPr>
            <p:ph idx="1"/>
          </p:nvPr>
        </p:nvSpPr>
        <p:spPr>
          <a:xfrm>
            <a:off x="457200" y="1371601"/>
            <a:ext cx="8229600" cy="1904999"/>
          </a:xfrm>
        </p:spPr>
        <p:txBody>
          <a:bodyPr>
            <a:normAutofit fontScale="70000" lnSpcReduction="20000"/>
          </a:bodyPr>
          <a:lstStyle/>
          <a:p>
            <a:pPr>
              <a:buFont typeface="Arial"/>
              <a:buChar char="•"/>
            </a:pPr>
            <a:r>
              <a:rPr lang="en-US" dirty="0" smtClean="0">
                <a:solidFill>
                  <a:prstClr val="black"/>
                </a:solidFill>
              </a:rPr>
              <a:t>FutureGrid has </a:t>
            </a:r>
            <a:r>
              <a:rPr lang="en-US" dirty="0" smtClean="0">
                <a:solidFill>
                  <a:srgbClr val="FF0000"/>
                </a:solidFill>
              </a:rPr>
              <a:t>dedicated network </a:t>
            </a:r>
            <a:r>
              <a:rPr lang="en-US" dirty="0" smtClean="0">
                <a:solidFill>
                  <a:prstClr val="black"/>
                </a:solidFill>
              </a:rPr>
              <a:t>(except to TACC) and a </a:t>
            </a:r>
            <a:r>
              <a:rPr lang="en-US" dirty="0" smtClean="0">
                <a:solidFill>
                  <a:srgbClr val="FF0000"/>
                </a:solidFill>
              </a:rPr>
              <a:t>network fault and delay generator</a:t>
            </a:r>
          </a:p>
          <a:p>
            <a:pPr>
              <a:buFont typeface="Arial"/>
              <a:buChar char="•"/>
            </a:pPr>
            <a:r>
              <a:rPr lang="en-US" dirty="0" smtClean="0">
                <a:solidFill>
                  <a:prstClr val="black"/>
                </a:solidFill>
              </a:rPr>
              <a:t>Can isolate experiments on request; IU runs Network for NLR/Internet2</a:t>
            </a:r>
          </a:p>
          <a:p>
            <a:pPr>
              <a:buFont typeface="Arial"/>
              <a:buChar char="•"/>
            </a:pPr>
            <a:r>
              <a:rPr lang="en-US" dirty="0" smtClean="0">
                <a:solidFill>
                  <a:prstClr val="black"/>
                </a:solidFill>
              </a:rPr>
              <a:t>(Many) </a:t>
            </a:r>
            <a:r>
              <a:rPr lang="en-US" dirty="0" smtClean="0">
                <a:solidFill>
                  <a:srgbClr val="FF0000"/>
                </a:solidFill>
              </a:rPr>
              <a:t>additional partner machines </a:t>
            </a:r>
            <a:r>
              <a:rPr lang="en-US" dirty="0" smtClean="0">
                <a:solidFill>
                  <a:prstClr val="black"/>
                </a:solidFill>
              </a:rPr>
              <a:t>will run FutureGrid software and be supported (but allocated in specialized ways)</a:t>
            </a:r>
          </a:p>
          <a:p>
            <a:pPr>
              <a:buNone/>
            </a:pPr>
            <a:endParaRPr lang="en-US" dirty="0"/>
          </a:p>
        </p:txBody>
      </p:sp>
      <p:graphicFrame>
        <p:nvGraphicFramePr>
          <p:cNvPr id="4" name="Table 3"/>
          <p:cNvGraphicFramePr>
            <a:graphicFrameLocks noGrp="1"/>
          </p:cNvGraphicFramePr>
          <p:nvPr/>
        </p:nvGraphicFramePr>
        <p:xfrm>
          <a:off x="0" y="3454400"/>
          <a:ext cx="9143999" cy="3403600"/>
        </p:xfrm>
        <a:graphic>
          <a:graphicData uri="http://schemas.openxmlformats.org/drawingml/2006/table">
            <a:tbl>
              <a:tblPr firstRow="1" bandRow="1">
                <a:tableStyleId>{5C22544A-7EE6-4342-B048-85BDC9FD1C3A}</a:tableStyleId>
              </a:tblPr>
              <a:tblGrid>
                <a:gridCol w="1485900"/>
                <a:gridCol w="876300"/>
                <a:gridCol w="6781799"/>
              </a:tblGrid>
              <a:tr h="370840">
                <a:tc>
                  <a:txBody>
                    <a:bodyPr/>
                    <a:lstStyle/>
                    <a:p>
                      <a:r>
                        <a:rPr lang="en-US" dirty="0" smtClean="0"/>
                        <a:t>Machine</a:t>
                      </a:r>
                      <a:endParaRPr lang="en-US" dirty="0"/>
                    </a:p>
                  </a:txBody>
                  <a:tcPr/>
                </a:tc>
                <a:tc>
                  <a:txBody>
                    <a:bodyPr/>
                    <a:lstStyle/>
                    <a:p>
                      <a:r>
                        <a:rPr lang="en-US" dirty="0" smtClean="0"/>
                        <a:t>Name</a:t>
                      </a:r>
                      <a:endParaRPr lang="en-US" dirty="0"/>
                    </a:p>
                  </a:txBody>
                  <a:tcPr/>
                </a:tc>
                <a:tc>
                  <a:txBody>
                    <a:bodyPr/>
                    <a:lstStyle/>
                    <a:p>
                      <a:r>
                        <a:rPr lang="en-US" dirty="0" smtClean="0"/>
                        <a:t>Internal</a:t>
                      </a:r>
                      <a:r>
                        <a:rPr lang="en-US" baseline="0" dirty="0" smtClean="0"/>
                        <a:t>  Network</a:t>
                      </a:r>
                      <a:endParaRPr lang="en-US" dirty="0"/>
                    </a:p>
                  </a:txBody>
                  <a:tcPr/>
                </a:tc>
              </a:tr>
              <a:tr h="370840">
                <a:tc>
                  <a:txBody>
                    <a:bodyPr/>
                    <a:lstStyle/>
                    <a:p>
                      <a:r>
                        <a:rPr lang="en-US" dirty="0" smtClean="0"/>
                        <a:t>IU Cray </a:t>
                      </a:r>
                      <a:endParaRPr lang="en-US" dirty="0"/>
                    </a:p>
                  </a:txBody>
                  <a:tcPr/>
                </a:tc>
                <a:tc>
                  <a:txBody>
                    <a:bodyPr/>
                    <a:lstStyle/>
                    <a:p>
                      <a:r>
                        <a:rPr lang="en-US" dirty="0" err="1" smtClean="0"/>
                        <a:t>xray</a:t>
                      </a:r>
                      <a:endParaRPr lang="en-US" dirty="0"/>
                    </a:p>
                  </a:txBody>
                  <a:tcPr/>
                </a:tc>
                <a:tc>
                  <a:txBody>
                    <a:bodyPr/>
                    <a:lstStyle/>
                    <a:p>
                      <a:r>
                        <a:rPr lang="en-US" dirty="0" smtClean="0"/>
                        <a:t>Cray 2D Torus </a:t>
                      </a:r>
                      <a:r>
                        <a:rPr lang="en-US" dirty="0" err="1" smtClean="0"/>
                        <a:t>SeaStar</a:t>
                      </a:r>
                      <a:endParaRPr lang="en-US" dirty="0"/>
                    </a:p>
                  </a:txBody>
                  <a:tcPr/>
                </a:tc>
              </a:tr>
              <a:tr h="370840">
                <a:tc>
                  <a:txBody>
                    <a:bodyPr/>
                    <a:lstStyle/>
                    <a:p>
                      <a:r>
                        <a:rPr lang="en-US" dirty="0" smtClean="0"/>
                        <a:t>IU iDataPlex</a:t>
                      </a:r>
                      <a:endParaRPr lang="en-US" dirty="0"/>
                    </a:p>
                  </a:txBody>
                  <a:tcPr/>
                </a:tc>
                <a:tc>
                  <a:txBody>
                    <a:bodyPr/>
                    <a:lstStyle/>
                    <a:p>
                      <a:r>
                        <a:rPr lang="en-US" dirty="0" err="1" smtClean="0"/>
                        <a:t>india</a:t>
                      </a:r>
                      <a:endParaRPr lang="en-US" dirty="0"/>
                    </a:p>
                  </a:txBody>
                  <a:tcPr/>
                </a:tc>
                <a:tc>
                  <a:txBody>
                    <a:bodyPr/>
                    <a:lstStyle/>
                    <a:p>
                      <a:r>
                        <a:rPr lang="en-US" dirty="0" smtClean="0"/>
                        <a:t>DDR IB, </a:t>
                      </a:r>
                      <a:r>
                        <a:rPr lang="en-US" dirty="0" err="1" smtClean="0"/>
                        <a:t>QLogic</a:t>
                      </a:r>
                      <a:r>
                        <a:rPr lang="en-US" dirty="0" smtClean="0"/>
                        <a:t> switch with </a:t>
                      </a:r>
                      <a:r>
                        <a:rPr lang="en-US" dirty="0" err="1" smtClean="0"/>
                        <a:t>Mellanox</a:t>
                      </a:r>
                      <a:r>
                        <a:rPr lang="en-US" dirty="0" smtClean="0"/>
                        <a:t> </a:t>
                      </a:r>
                      <a:r>
                        <a:rPr lang="en-US" dirty="0" err="1" smtClean="0"/>
                        <a:t>ConnectX</a:t>
                      </a:r>
                      <a:r>
                        <a:rPr lang="en-US" dirty="0" smtClean="0"/>
                        <a:t> adapters Blade Network Technologies &amp; Force10 Ethernet switches</a:t>
                      </a:r>
                      <a:endParaRPr lang="en-US" dirty="0"/>
                    </a:p>
                  </a:txBody>
                  <a:tcPr/>
                </a:tc>
              </a:tr>
              <a:tr h="370840">
                <a:tc>
                  <a:txBody>
                    <a:bodyPr/>
                    <a:lstStyle/>
                    <a:p>
                      <a:r>
                        <a:rPr lang="en-US" dirty="0" smtClean="0"/>
                        <a:t>SDSC iDataPlex</a:t>
                      </a:r>
                      <a:endParaRPr lang="en-US" dirty="0"/>
                    </a:p>
                  </a:txBody>
                  <a:tcPr/>
                </a:tc>
                <a:tc>
                  <a:txBody>
                    <a:bodyPr/>
                    <a:lstStyle/>
                    <a:p>
                      <a:r>
                        <a:rPr lang="en-US" dirty="0" smtClean="0"/>
                        <a:t>sierra</a:t>
                      </a:r>
                      <a:endParaRPr lang="en-US" dirty="0"/>
                    </a:p>
                  </a:txBody>
                  <a:tcPr/>
                </a:tc>
                <a:tc>
                  <a:txBody>
                    <a:bodyPr/>
                    <a:lstStyle/>
                    <a:p>
                      <a:r>
                        <a:rPr lang="en-US" dirty="0" smtClean="0"/>
                        <a:t>DDR IB, Cisco switch with </a:t>
                      </a:r>
                      <a:r>
                        <a:rPr lang="en-US" dirty="0" err="1" smtClean="0"/>
                        <a:t>Mellanox</a:t>
                      </a:r>
                      <a:r>
                        <a:rPr lang="en-US" dirty="0" smtClean="0"/>
                        <a:t> </a:t>
                      </a:r>
                      <a:r>
                        <a:rPr lang="en-US" dirty="0" err="1" smtClean="0"/>
                        <a:t>ConnectX</a:t>
                      </a:r>
                      <a:r>
                        <a:rPr lang="en-US" dirty="0" smtClean="0"/>
                        <a:t> adapters Juniper Ethernet switches</a:t>
                      </a:r>
                      <a:endParaRPr lang="en-US" dirty="0"/>
                    </a:p>
                  </a:txBody>
                  <a:tcPr/>
                </a:tc>
              </a:tr>
              <a:tr h="370840">
                <a:tc>
                  <a:txBody>
                    <a:bodyPr/>
                    <a:lstStyle/>
                    <a:p>
                      <a:r>
                        <a:rPr lang="en-US" dirty="0" smtClean="0"/>
                        <a:t>UC iDataPlex</a:t>
                      </a:r>
                      <a:endParaRPr lang="en-US" dirty="0"/>
                    </a:p>
                  </a:txBody>
                  <a:tcPr/>
                </a:tc>
                <a:tc>
                  <a:txBody>
                    <a:bodyPr/>
                    <a:lstStyle/>
                    <a:p>
                      <a:r>
                        <a:rPr lang="en-US" dirty="0" smtClean="0"/>
                        <a:t>hotel</a:t>
                      </a:r>
                      <a:endParaRPr lang="en-US" dirty="0"/>
                    </a:p>
                  </a:txBody>
                  <a:tcPr/>
                </a:tc>
                <a:tc>
                  <a:txBody>
                    <a:bodyPr/>
                    <a:lstStyle/>
                    <a:p>
                      <a:r>
                        <a:rPr lang="en-US" dirty="0" smtClean="0"/>
                        <a:t>DDR IB, </a:t>
                      </a:r>
                      <a:r>
                        <a:rPr lang="en-US" dirty="0" err="1" smtClean="0"/>
                        <a:t>QLogic</a:t>
                      </a:r>
                      <a:r>
                        <a:rPr lang="en-US" dirty="0" smtClean="0"/>
                        <a:t> switch with </a:t>
                      </a:r>
                      <a:r>
                        <a:rPr lang="en-US" dirty="0" err="1" smtClean="0"/>
                        <a:t>Mellanox</a:t>
                      </a:r>
                      <a:r>
                        <a:rPr lang="en-US" dirty="0" smtClean="0"/>
                        <a:t> </a:t>
                      </a:r>
                      <a:r>
                        <a:rPr lang="en-US" dirty="0" err="1" smtClean="0"/>
                        <a:t>ConnectX</a:t>
                      </a:r>
                      <a:r>
                        <a:rPr lang="en-US" dirty="0" smtClean="0"/>
                        <a:t> adapters Blade Network Technologies &amp; Juniper switches</a:t>
                      </a:r>
                      <a:endParaRPr lang="en-US" dirty="0"/>
                    </a:p>
                  </a:txBody>
                  <a:tcPr/>
                </a:tc>
              </a:tr>
              <a:tr h="370840">
                <a:tc>
                  <a:txBody>
                    <a:bodyPr/>
                    <a:lstStyle/>
                    <a:p>
                      <a:r>
                        <a:rPr lang="en-US" dirty="0" smtClean="0"/>
                        <a:t>UF iDataPlex</a:t>
                      </a:r>
                      <a:endParaRPr lang="en-US" dirty="0"/>
                    </a:p>
                  </a:txBody>
                  <a:tcPr/>
                </a:tc>
                <a:tc>
                  <a:txBody>
                    <a:bodyPr/>
                    <a:lstStyle/>
                    <a:p>
                      <a:r>
                        <a:rPr lang="en-US" dirty="0" smtClean="0"/>
                        <a:t>foxtrot</a:t>
                      </a:r>
                      <a:endParaRPr lang="en-US" dirty="0"/>
                    </a:p>
                  </a:txBody>
                  <a:tcPr/>
                </a:tc>
                <a:tc>
                  <a:txBody>
                    <a:bodyPr/>
                    <a:lstStyle/>
                    <a:p>
                      <a:r>
                        <a:rPr lang="en-US" dirty="0" smtClean="0"/>
                        <a:t>Gigabit</a:t>
                      </a:r>
                      <a:r>
                        <a:rPr lang="en-US" baseline="0" dirty="0" smtClean="0"/>
                        <a:t> </a:t>
                      </a:r>
                      <a:r>
                        <a:rPr lang="en-US" dirty="0" smtClean="0"/>
                        <a:t>Ethernet only (Blade Network Technologies; Force10 switches)</a:t>
                      </a:r>
                      <a:endParaRPr lang="en-US" dirty="0"/>
                    </a:p>
                  </a:txBody>
                  <a:tcPr/>
                </a:tc>
              </a:tr>
              <a:tr h="370840">
                <a:tc>
                  <a:txBody>
                    <a:bodyPr/>
                    <a:lstStyle/>
                    <a:p>
                      <a:r>
                        <a:rPr lang="en-US" dirty="0" smtClean="0"/>
                        <a:t>TACC Dell</a:t>
                      </a:r>
                      <a:endParaRPr lang="en-US" dirty="0"/>
                    </a:p>
                  </a:txBody>
                  <a:tcPr/>
                </a:tc>
                <a:tc>
                  <a:txBody>
                    <a:bodyPr/>
                    <a:lstStyle/>
                    <a:p>
                      <a:r>
                        <a:rPr lang="en-US" dirty="0" err="1" smtClean="0"/>
                        <a:t>alamo</a:t>
                      </a:r>
                      <a:endParaRPr lang="en-US" dirty="0"/>
                    </a:p>
                  </a:txBody>
                  <a:tcPr/>
                </a:tc>
                <a:tc>
                  <a:txBody>
                    <a:bodyPr/>
                    <a:lstStyle/>
                    <a:p>
                      <a:r>
                        <a:rPr lang="en-US" dirty="0" smtClean="0"/>
                        <a:t>QDR IB, </a:t>
                      </a:r>
                      <a:r>
                        <a:rPr lang="en-US" dirty="0" err="1" smtClean="0"/>
                        <a:t>Mellanox</a:t>
                      </a:r>
                      <a:r>
                        <a:rPr lang="en-US" dirty="0" smtClean="0"/>
                        <a:t> switches and adapters Dell Ethernet switches</a:t>
                      </a:r>
                      <a:endParaRPr lang="en-US" dirty="0"/>
                    </a:p>
                  </a:txBody>
                  <a:tcPr/>
                </a:tc>
              </a:tr>
            </a:tbl>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21" y="129778"/>
            <a:ext cx="5396380" cy="944847"/>
          </a:xfrm>
        </p:spPr>
        <p:txBody>
          <a:bodyPr/>
          <a:lstStyle/>
          <a:p>
            <a:r>
              <a:rPr lang="en-US" dirty="0" smtClean="0"/>
              <a:t>FutureGrid: a Grid/Cloud Testbed</a:t>
            </a:r>
            <a:endParaRPr lang="en-US" dirty="0"/>
          </a:p>
        </p:txBody>
      </p:sp>
      <p:sp>
        <p:nvSpPr>
          <p:cNvPr id="4" name="Content Placeholder 3"/>
          <p:cNvSpPr>
            <a:spLocks noGrp="1"/>
          </p:cNvSpPr>
          <p:nvPr>
            <p:ph idx="1"/>
          </p:nvPr>
        </p:nvSpPr>
        <p:spPr>
          <a:xfrm>
            <a:off x="1066800" y="1198872"/>
            <a:ext cx="8077200" cy="934727"/>
          </a:xfrm>
        </p:spPr>
        <p:txBody>
          <a:bodyPr>
            <a:normAutofit fontScale="70000" lnSpcReduction="20000"/>
          </a:bodyPr>
          <a:lstStyle/>
          <a:p>
            <a:r>
              <a:rPr lang="en-US" sz="2400" b="1" dirty="0" smtClean="0"/>
              <a:t>Operational: IU</a:t>
            </a:r>
            <a:r>
              <a:rPr lang="en-US" sz="2400" dirty="0" smtClean="0"/>
              <a:t> Cray operational; </a:t>
            </a:r>
            <a:r>
              <a:rPr lang="en-US" sz="2400" b="1" dirty="0" smtClean="0"/>
              <a:t>IU</a:t>
            </a:r>
            <a:r>
              <a:rPr lang="en-US" sz="2400" dirty="0" smtClean="0"/>
              <a:t> , </a:t>
            </a:r>
            <a:r>
              <a:rPr lang="en-US" sz="2400" b="1" dirty="0" smtClean="0"/>
              <a:t>UCSD</a:t>
            </a:r>
            <a:r>
              <a:rPr lang="en-US" sz="2400" dirty="0" smtClean="0"/>
              <a:t>, </a:t>
            </a:r>
            <a:r>
              <a:rPr lang="en-US" sz="2400" b="1" dirty="0" smtClean="0"/>
              <a:t>UF</a:t>
            </a:r>
            <a:r>
              <a:rPr lang="en-US" sz="2400" dirty="0" smtClean="0"/>
              <a:t> &amp; </a:t>
            </a:r>
            <a:r>
              <a:rPr lang="en-US" sz="2400" b="1" dirty="0" smtClean="0"/>
              <a:t>UC</a:t>
            </a:r>
            <a:r>
              <a:rPr lang="en-US" sz="2400" dirty="0" smtClean="0"/>
              <a:t> IBM iDataPlex operational</a:t>
            </a:r>
          </a:p>
          <a:p>
            <a:r>
              <a:rPr lang="en-US" sz="2400" b="1" dirty="0" smtClean="0"/>
              <a:t>Network</a:t>
            </a:r>
            <a:r>
              <a:rPr lang="en-US" sz="2400" dirty="0" smtClean="0"/>
              <a:t>, </a:t>
            </a:r>
            <a:r>
              <a:rPr lang="en-US" sz="2400" b="1" dirty="0" smtClean="0"/>
              <a:t>NID</a:t>
            </a:r>
            <a:r>
              <a:rPr lang="en-US" sz="2400" dirty="0" smtClean="0"/>
              <a:t> operational</a:t>
            </a:r>
          </a:p>
          <a:p>
            <a:r>
              <a:rPr lang="en-US" sz="2400" b="1" dirty="0" smtClean="0"/>
              <a:t>TACC</a:t>
            </a:r>
            <a:r>
              <a:rPr lang="en-US" sz="2400" dirty="0" smtClean="0"/>
              <a:t> Dell running acceptance tests – ready ~September 1</a:t>
            </a:r>
          </a:p>
          <a:p>
            <a:endParaRPr lang="en-US" sz="2400" dirty="0"/>
          </a:p>
        </p:txBody>
      </p:sp>
      <p:pic>
        <p:nvPicPr>
          <p:cNvPr id="6" name="Picture 5" descr="gtb network v15.png"/>
          <p:cNvPicPr>
            <a:picLocks noChangeAspect="1"/>
          </p:cNvPicPr>
          <p:nvPr/>
        </p:nvPicPr>
        <p:blipFill>
          <a:blip r:embed="rId3" cstate="print"/>
          <a:stretch>
            <a:fillRect/>
          </a:stretch>
        </p:blipFill>
        <p:spPr>
          <a:xfrm>
            <a:off x="0" y="2293826"/>
            <a:ext cx="9100728" cy="4564174"/>
          </a:xfrm>
          <a:prstGeom prst="rect">
            <a:avLst/>
          </a:prstGeom>
        </p:spPr>
      </p:pic>
      <p:sp>
        <p:nvSpPr>
          <p:cNvPr id="5" name="TextBox 4"/>
          <p:cNvSpPr txBox="1"/>
          <p:nvPr/>
        </p:nvSpPr>
        <p:spPr>
          <a:xfrm>
            <a:off x="7239000" y="5943600"/>
            <a:ext cx="1811500" cy="553998"/>
          </a:xfrm>
          <a:prstGeom prst="rect">
            <a:avLst/>
          </a:prstGeom>
          <a:noFill/>
        </p:spPr>
        <p:txBody>
          <a:bodyPr wrap="square" rtlCol="0">
            <a:spAutoFit/>
          </a:bodyPr>
          <a:lstStyle/>
          <a:p>
            <a:pPr defTabSz="457200"/>
            <a:r>
              <a:rPr lang="en-US" sz="1600" b="1" dirty="0" smtClean="0">
                <a:solidFill>
                  <a:prstClr val="black"/>
                </a:solidFill>
              </a:rPr>
              <a:t>NID</a:t>
            </a:r>
            <a:r>
              <a:rPr lang="en-US" sz="1400" dirty="0" smtClean="0">
                <a:solidFill>
                  <a:prstClr val="black"/>
                </a:solidFill>
              </a:rPr>
              <a:t>: Network Impairment Device</a:t>
            </a:r>
            <a:endParaRPr lang="en-US" sz="1400" dirty="0">
              <a:solidFill>
                <a:prstClr val="black"/>
              </a:solidFill>
            </a:endParaRPr>
          </a:p>
        </p:txBody>
      </p:sp>
      <p:grpSp>
        <p:nvGrpSpPr>
          <p:cNvPr id="3" name="Group 11"/>
          <p:cNvGrpSpPr/>
          <p:nvPr/>
        </p:nvGrpSpPr>
        <p:grpSpPr>
          <a:xfrm>
            <a:off x="152400" y="6172200"/>
            <a:ext cx="2820573" cy="646331"/>
            <a:chOff x="152400" y="6172200"/>
            <a:chExt cx="2820573" cy="646331"/>
          </a:xfrm>
        </p:grpSpPr>
        <p:sp>
          <p:nvSpPr>
            <p:cNvPr id="7" name="TextBox 6"/>
            <p:cNvSpPr txBox="1"/>
            <p:nvPr/>
          </p:nvSpPr>
          <p:spPr>
            <a:xfrm>
              <a:off x="838200" y="6172200"/>
              <a:ext cx="835485" cy="646331"/>
            </a:xfrm>
            <a:prstGeom prst="rect">
              <a:avLst/>
            </a:prstGeom>
            <a:noFill/>
          </p:spPr>
          <p:txBody>
            <a:bodyPr wrap="none" rtlCol="0">
              <a:spAutoFit/>
            </a:bodyPr>
            <a:lstStyle/>
            <a:p>
              <a:pPr defTabSz="457200"/>
              <a:r>
                <a:rPr lang="en-US" dirty="0" smtClean="0">
                  <a:solidFill>
                    <a:prstClr val="black"/>
                  </a:solidFill>
                </a:rPr>
                <a:t>Private</a:t>
              </a:r>
              <a:br>
                <a:rPr lang="en-US" dirty="0" smtClean="0">
                  <a:solidFill>
                    <a:prstClr val="black"/>
                  </a:solidFill>
                </a:rPr>
              </a:br>
              <a:r>
                <a:rPr lang="en-US" dirty="0" smtClean="0">
                  <a:solidFill>
                    <a:prstClr val="black"/>
                  </a:solidFill>
                </a:rPr>
                <a:t>Public</a:t>
              </a:r>
              <a:endParaRPr lang="en-US" dirty="0">
                <a:solidFill>
                  <a:prstClr val="black"/>
                </a:solidFill>
              </a:endParaRPr>
            </a:p>
          </p:txBody>
        </p:sp>
        <p:cxnSp>
          <p:nvCxnSpPr>
            <p:cNvPr id="9" name="Straight Connector 8"/>
            <p:cNvCxnSpPr/>
            <p:nvPr/>
          </p:nvCxnSpPr>
          <p:spPr>
            <a:xfrm>
              <a:off x="152400" y="6400800"/>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 y="6629400"/>
              <a:ext cx="4572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76400" y="6324600"/>
              <a:ext cx="1296573" cy="369332"/>
            </a:xfrm>
            <a:prstGeom prst="rect">
              <a:avLst/>
            </a:prstGeom>
            <a:noFill/>
          </p:spPr>
          <p:txBody>
            <a:bodyPr wrap="none" rtlCol="0">
              <a:spAutoFit/>
            </a:bodyPr>
            <a:lstStyle/>
            <a:p>
              <a:pPr defTabSz="457200"/>
              <a:r>
                <a:rPr lang="en-US" dirty="0" smtClean="0">
                  <a:solidFill>
                    <a:prstClr val="black"/>
                  </a:solidFill>
                </a:rPr>
                <a:t>FG Network</a:t>
              </a:r>
              <a:endParaRPr lang="en-US" dirty="0">
                <a:solidFill>
                  <a:prstClr val="black"/>
                </a:solidFill>
              </a:endParaRPr>
            </a:p>
          </p:txBody>
        </p:sp>
      </p:grpSp>
      <p:pic>
        <p:nvPicPr>
          <p:cNvPr id="93186" name="Picture 2"/>
          <p:cNvPicPr>
            <a:picLocks noChangeAspect="1" noChangeArrowheads="1"/>
          </p:cNvPicPr>
          <p:nvPr/>
        </p:nvPicPr>
        <p:blipFill>
          <a:blip r:embed="rId4" cstate="print"/>
          <a:srcRect l="7558" t="32500" r="40698" b="15833"/>
          <a:stretch>
            <a:fillRect/>
          </a:stretch>
        </p:blipFill>
        <p:spPr bwMode="auto">
          <a:xfrm>
            <a:off x="0" y="2133600"/>
            <a:ext cx="6781800" cy="472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 calcmode="lin" valueType="num">
                                      <p:cBhvr additive="base">
                                        <p:cTn id="7" dur="500" fill="hold"/>
                                        <p:tgtEl>
                                          <p:spTgt spid="93186"/>
                                        </p:tgtEl>
                                        <p:attrNameLst>
                                          <p:attrName>ppt_x</p:attrName>
                                        </p:attrNameLst>
                                      </p:cBhvr>
                                      <p:tavLst>
                                        <p:tav tm="0">
                                          <p:val>
                                            <p:strVal val="#ppt_x"/>
                                          </p:val>
                                        </p:tav>
                                        <p:tav tm="100000">
                                          <p:val>
                                            <p:strVal val="#ppt_x"/>
                                          </p:val>
                                        </p:tav>
                                      </p:tavLst>
                                    </p:anim>
                                    <p:anim calcmode="lin" valueType="num">
                                      <p:cBhvr additive="base">
                                        <p:cTn id="8" dur="500" fill="hold"/>
                                        <p:tgtEl>
                                          <p:spTgt spid="931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308" y="78288"/>
            <a:ext cx="5495399" cy="1061490"/>
          </a:xfrm>
        </p:spPr>
        <p:txBody>
          <a:bodyPr>
            <a:normAutofit/>
          </a:bodyPr>
          <a:lstStyle/>
          <a:p>
            <a:pPr eaLnBrk="1" hangingPunct="1"/>
            <a:r>
              <a:rPr lang="en-US" dirty="0" smtClean="0">
                <a:effectLst>
                  <a:outerShdw blurRad="38100" dist="38100" dir="2700000" algn="tl">
                    <a:srgbClr val="C0C0C0"/>
                  </a:outerShdw>
                </a:effectLst>
              </a:rPr>
              <a:t>Network Impairment Device</a:t>
            </a:r>
          </a:p>
        </p:txBody>
      </p:sp>
      <p:sp>
        <p:nvSpPr>
          <p:cNvPr id="40963" name="Content Placeholder 4"/>
          <p:cNvSpPr>
            <a:spLocks noGrp="1"/>
          </p:cNvSpPr>
          <p:nvPr>
            <p:ph idx="1"/>
          </p:nvPr>
        </p:nvSpPr>
        <p:spPr>
          <a:xfrm>
            <a:off x="228600" y="1447800"/>
            <a:ext cx="8686800" cy="4830763"/>
          </a:xfrm>
        </p:spPr>
        <p:txBody>
          <a:bodyPr>
            <a:normAutofit lnSpcReduction="10000"/>
          </a:bodyPr>
          <a:lstStyle/>
          <a:p>
            <a:pPr eaLnBrk="1" hangingPunct="1">
              <a:lnSpc>
                <a:spcPct val="90000"/>
              </a:lnSpc>
              <a:spcBef>
                <a:spcPts val="600"/>
              </a:spcBef>
            </a:pPr>
            <a:r>
              <a:rPr lang="en-US" sz="3000" dirty="0" smtClean="0"/>
              <a:t>Spirent XGEM Network Impairments Simulator for jitter, errors, delay, etc</a:t>
            </a:r>
          </a:p>
          <a:p>
            <a:pPr eaLnBrk="1" hangingPunct="1">
              <a:lnSpc>
                <a:spcPct val="90000"/>
              </a:lnSpc>
              <a:spcBef>
                <a:spcPts val="600"/>
              </a:spcBef>
            </a:pPr>
            <a:r>
              <a:rPr lang="en-US" sz="3000" dirty="0" smtClean="0"/>
              <a:t>Full Bidirectional 10G w/64 byte packets</a:t>
            </a:r>
          </a:p>
          <a:p>
            <a:pPr eaLnBrk="1" hangingPunct="1">
              <a:lnSpc>
                <a:spcPct val="90000"/>
              </a:lnSpc>
              <a:spcBef>
                <a:spcPts val="600"/>
              </a:spcBef>
            </a:pPr>
            <a:r>
              <a:rPr lang="en-US" sz="3000" dirty="0" smtClean="0"/>
              <a:t>up to 15 seconds introduced delay (in 16ns increments)</a:t>
            </a:r>
          </a:p>
          <a:p>
            <a:pPr eaLnBrk="1" hangingPunct="1">
              <a:lnSpc>
                <a:spcPct val="90000"/>
              </a:lnSpc>
              <a:spcBef>
                <a:spcPts val="600"/>
              </a:spcBef>
            </a:pPr>
            <a:r>
              <a:rPr lang="en-US" sz="3000" dirty="0" smtClean="0"/>
              <a:t>0-100% introduced packet loss in .0001% increments</a:t>
            </a:r>
          </a:p>
          <a:p>
            <a:pPr eaLnBrk="1" hangingPunct="1">
              <a:lnSpc>
                <a:spcPct val="90000"/>
              </a:lnSpc>
              <a:spcBef>
                <a:spcPts val="600"/>
              </a:spcBef>
            </a:pPr>
            <a:r>
              <a:rPr lang="en-US" sz="3000" dirty="0" smtClean="0"/>
              <a:t>Packet manipulation in first 2000 bytes</a:t>
            </a:r>
          </a:p>
          <a:p>
            <a:pPr eaLnBrk="1" hangingPunct="1">
              <a:lnSpc>
                <a:spcPct val="90000"/>
              </a:lnSpc>
              <a:spcBef>
                <a:spcPts val="600"/>
              </a:spcBef>
            </a:pPr>
            <a:r>
              <a:rPr lang="en-US" sz="3000" dirty="0" smtClean="0"/>
              <a:t>up to 16k frame size</a:t>
            </a:r>
          </a:p>
          <a:p>
            <a:pPr eaLnBrk="1" hangingPunct="1">
              <a:lnSpc>
                <a:spcPct val="90000"/>
              </a:lnSpc>
              <a:spcBef>
                <a:spcPts val="600"/>
              </a:spcBef>
            </a:pPr>
            <a:r>
              <a:rPr lang="en-US" sz="3000" dirty="0" smtClean="0"/>
              <a:t>TCL for scripting, HTML for manual configuration</a:t>
            </a:r>
          </a:p>
          <a:p>
            <a:pPr eaLnBrk="1" hangingPunct="1">
              <a:lnSpc>
                <a:spcPct val="90000"/>
              </a:lnSpc>
              <a:spcBef>
                <a:spcPts val="600"/>
              </a:spcBef>
            </a:pPr>
            <a:r>
              <a:rPr lang="en-US" sz="3000" dirty="0" smtClean="0">
                <a:solidFill>
                  <a:srgbClr val="FF0000"/>
                </a:solidFill>
              </a:rPr>
              <a:t>Need more proposals to use (have one from University of Delaware)</a:t>
            </a:r>
          </a:p>
          <a:p>
            <a:pPr eaLnBrk="1" hangingPunct="1">
              <a:lnSpc>
                <a:spcPct val="90000"/>
              </a:lnSpc>
            </a:pPr>
            <a:endParaRPr lang="en-US" sz="3000"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20" y="168729"/>
            <a:ext cx="5488399" cy="996495"/>
          </a:xfrm>
        </p:spPr>
        <p:txBody>
          <a:bodyPr>
            <a:normAutofit/>
          </a:bodyPr>
          <a:lstStyle/>
          <a:p>
            <a:pPr eaLnBrk="1" hangingPunct="1"/>
            <a:r>
              <a:rPr lang="en-US" dirty="0" smtClean="0">
                <a:effectLst>
                  <a:outerShdw blurRad="38100" dist="38100" dir="2700000" algn="tl">
                    <a:srgbClr val="C0C0C0"/>
                  </a:outerShdw>
                </a:effectLst>
              </a:rPr>
              <a:t>FutureGrid Usage Model</a:t>
            </a:r>
          </a:p>
        </p:txBody>
      </p:sp>
      <p:sp>
        <p:nvSpPr>
          <p:cNvPr id="21507" name="Content Placeholder 2"/>
          <p:cNvSpPr>
            <a:spLocks noGrp="1"/>
          </p:cNvSpPr>
          <p:nvPr>
            <p:ph idx="1"/>
          </p:nvPr>
        </p:nvSpPr>
        <p:spPr>
          <a:xfrm>
            <a:off x="0" y="1219200"/>
            <a:ext cx="9144000" cy="5486400"/>
          </a:xfrm>
        </p:spPr>
        <p:txBody>
          <a:bodyPr>
            <a:normAutofit fontScale="92500" lnSpcReduction="10000"/>
          </a:bodyPr>
          <a:lstStyle/>
          <a:p>
            <a:pPr eaLnBrk="1" hangingPunct="1">
              <a:lnSpc>
                <a:spcPct val="80000"/>
              </a:lnSpc>
            </a:pPr>
            <a:r>
              <a:rPr lang="en-US" sz="2700" dirty="0" smtClean="0"/>
              <a:t>The goal of FutureGrid is to </a:t>
            </a:r>
            <a:r>
              <a:rPr lang="en-US" sz="2700" dirty="0" smtClean="0">
                <a:solidFill>
                  <a:srgbClr val="FF0000"/>
                </a:solidFill>
              </a:rPr>
              <a:t>support the research </a:t>
            </a:r>
            <a:r>
              <a:rPr lang="en-US" sz="2700" dirty="0" smtClean="0"/>
              <a:t>on the future of distributed, grid, and cloud computing </a:t>
            </a:r>
          </a:p>
          <a:p>
            <a:pPr eaLnBrk="1" hangingPunct="1">
              <a:lnSpc>
                <a:spcPct val="80000"/>
              </a:lnSpc>
            </a:pPr>
            <a:r>
              <a:rPr lang="en-US" sz="2700" dirty="0" smtClean="0"/>
              <a:t>FutureGrid will build a robustly managed simulation environment and test-bed to support the development and early use in science of new technologies at all levels of the software stack: from </a:t>
            </a:r>
            <a:r>
              <a:rPr lang="en-US" sz="2700" dirty="0" smtClean="0">
                <a:solidFill>
                  <a:srgbClr val="FF0000"/>
                </a:solidFill>
              </a:rPr>
              <a:t>networking to middleware to scientific applications</a:t>
            </a:r>
            <a:r>
              <a:rPr lang="en-US" sz="2700" dirty="0" smtClean="0"/>
              <a:t> </a:t>
            </a:r>
          </a:p>
          <a:p>
            <a:pPr eaLnBrk="1" hangingPunct="1">
              <a:lnSpc>
                <a:spcPct val="80000"/>
              </a:lnSpc>
            </a:pPr>
            <a:r>
              <a:rPr lang="en-US" sz="2700" dirty="0" smtClean="0"/>
              <a:t>The environment will mimic TeraGrid and/or general parallel and distributed systems – </a:t>
            </a:r>
            <a:r>
              <a:rPr lang="en-US" sz="2700" dirty="0" smtClean="0">
                <a:solidFill>
                  <a:srgbClr val="FF0000"/>
                </a:solidFill>
              </a:rPr>
              <a:t>FutureGrid is part of TeraGrid</a:t>
            </a:r>
            <a:r>
              <a:rPr lang="en-US" sz="2700" dirty="0" smtClean="0"/>
              <a:t> (but not part of formal TeraGrid process for first two years)</a:t>
            </a:r>
          </a:p>
          <a:p>
            <a:pPr lvl="1">
              <a:lnSpc>
                <a:spcPct val="80000"/>
              </a:lnSpc>
            </a:pPr>
            <a:r>
              <a:rPr lang="en-US" sz="2300" dirty="0" smtClean="0"/>
              <a:t>Supports Grids, Clouds, and classic HPC</a:t>
            </a:r>
          </a:p>
          <a:p>
            <a:pPr lvl="1">
              <a:lnSpc>
                <a:spcPct val="80000"/>
              </a:lnSpc>
            </a:pPr>
            <a:r>
              <a:rPr lang="en-US" sz="2300" dirty="0" smtClean="0"/>
              <a:t>It will mimic commercial clouds (initially </a:t>
            </a:r>
            <a:r>
              <a:rPr lang="en-US" sz="2300" dirty="0" err="1" smtClean="0"/>
              <a:t>IaaS</a:t>
            </a:r>
            <a:r>
              <a:rPr lang="en-US" sz="2300" dirty="0" smtClean="0"/>
              <a:t> not </a:t>
            </a:r>
            <a:r>
              <a:rPr lang="en-US" sz="2300" dirty="0" err="1" smtClean="0"/>
              <a:t>PaaS</a:t>
            </a:r>
            <a:r>
              <a:rPr lang="en-US" sz="2300" dirty="0" smtClean="0"/>
              <a:t>)</a:t>
            </a:r>
          </a:p>
          <a:p>
            <a:pPr lvl="1">
              <a:lnSpc>
                <a:spcPct val="80000"/>
              </a:lnSpc>
            </a:pPr>
            <a:r>
              <a:rPr lang="en-US" sz="2300" dirty="0" smtClean="0"/>
              <a:t>Expect FutureGrid </a:t>
            </a:r>
            <a:r>
              <a:rPr lang="en-US" sz="2300" dirty="0" err="1" smtClean="0"/>
              <a:t>PaaS</a:t>
            </a:r>
            <a:r>
              <a:rPr lang="en-US" sz="2300" dirty="0" smtClean="0"/>
              <a:t> to grow in importance</a:t>
            </a:r>
          </a:p>
          <a:p>
            <a:pPr eaLnBrk="1" hangingPunct="1">
              <a:lnSpc>
                <a:spcPct val="80000"/>
              </a:lnSpc>
            </a:pPr>
            <a:r>
              <a:rPr lang="en-US" sz="2700" dirty="0" smtClean="0"/>
              <a:t>FutureGrid can be considered as a (small ~5000 core)</a:t>
            </a:r>
            <a:r>
              <a:rPr lang="en-US" sz="2700" dirty="0" smtClean="0">
                <a:solidFill>
                  <a:srgbClr val="FF0000"/>
                </a:solidFill>
              </a:rPr>
              <a:t> Science/Computer Science Cloud </a:t>
            </a:r>
            <a:r>
              <a:rPr lang="en-US" sz="2700" dirty="0" smtClean="0"/>
              <a:t>but it is more accurately a </a:t>
            </a:r>
            <a:r>
              <a:rPr lang="en-US" sz="2700" dirty="0" smtClean="0">
                <a:solidFill>
                  <a:srgbClr val="FF0000"/>
                </a:solidFill>
              </a:rPr>
              <a:t>virtual machine or bare-metal based simulation environment</a:t>
            </a:r>
          </a:p>
          <a:p>
            <a:pPr>
              <a:lnSpc>
                <a:spcPct val="80000"/>
              </a:lnSpc>
            </a:pPr>
            <a:r>
              <a:rPr lang="en-US" sz="2700" dirty="0" smtClean="0"/>
              <a:t>This test-bed will succeed if it enables major advances in science and engineering through collaborative development of science applications and related software</a:t>
            </a:r>
          </a:p>
          <a:p>
            <a:pPr>
              <a:lnSpc>
                <a:spcPct val="80000"/>
              </a:lnSpc>
            </a:pPr>
            <a:endParaRPr lang="en-US" sz="2700" dirty="0" smtClean="0"/>
          </a:p>
          <a:p>
            <a:pPr eaLnBrk="1" hangingPunct="1">
              <a:lnSpc>
                <a:spcPct val="80000"/>
              </a:lnSpc>
            </a:pPr>
            <a:endParaRPr lang="en-US" sz="2700" dirty="0" smtClean="0">
              <a:solidFill>
                <a:srgbClr val="FF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20" y="0"/>
            <a:ext cx="5488399" cy="985740"/>
          </a:xfrm>
        </p:spPr>
        <p:txBody>
          <a:bodyPr/>
          <a:lstStyle/>
          <a:p>
            <a:r>
              <a:rPr lang="en-US" dirty="0" smtClean="0"/>
              <a:t>Some Current FutureGrid early uses</a:t>
            </a:r>
            <a:endParaRPr lang="en-US" dirty="0"/>
          </a:p>
        </p:txBody>
      </p:sp>
      <p:sp>
        <p:nvSpPr>
          <p:cNvPr id="3" name="Content Placeholder 2"/>
          <p:cNvSpPr>
            <a:spLocks noGrp="1"/>
          </p:cNvSpPr>
          <p:nvPr>
            <p:ph idx="1"/>
          </p:nvPr>
        </p:nvSpPr>
        <p:spPr>
          <a:xfrm>
            <a:off x="0" y="985740"/>
            <a:ext cx="9144000" cy="5712410"/>
          </a:xfrm>
        </p:spPr>
        <p:txBody>
          <a:bodyPr>
            <a:noAutofit/>
          </a:bodyPr>
          <a:lstStyle/>
          <a:p>
            <a:pPr>
              <a:spcBef>
                <a:spcPts val="300"/>
              </a:spcBef>
            </a:pPr>
            <a:r>
              <a:rPr lang="en-US" sz="1800" dirty="0" smtClean="0"/>
              <a:t>Investigate </a:t>
            </a:r>
            <a:r>
              <a:rPr lang="en-US" sz="1800" dirty="0" err="1" smtClean="0"/>
              <a:t>metascheduling</a:t>
            </a:r>
            <a:r>
              <a:rPr lang="en-US" sz="1800" dirty="0" smtClean="0"/>
              <a:t> approaches on Cray and iDataPlex</a:t>
            </a:r>
          </a:p>
          <a:p>
            <a:pPr>
              <a:spcBef>
                <a:spcPts val="300"/>
              </a:spcBef>
            </a:pPr>
            <a:r>
              <a:rPr lang="en-US" sz="1800" dirty="0" smtClean="0"/>
              <a:t>Deploy Genesis II and Unicore end points on Cray and iDataPlex clusters</a:t>
            </a:r>
          </a:p>
          <a:p>
            <a:pPr>
              <a:spcBef>
                <a:spcPts val="300"/>
              </a:spcBef>
            </a:pPr>
            <a:r>
              <a:rPr lang="en-US" sz="1800" dirty="0" smtClean="0"/>
              <a:t>Develop new Nimbus cloud capabilities</a:t>
            </a:r>
          </a:p>
          <a:p>
            <a:pPr>
              <a:spcBef>
                <a:spcPts val="300"/>
              </a:spcBef>
            </a:pPr>
            <a:r>
              <a:rPr lang="en-US" sz="1800" dirty="0" smtClean="0"/>
              <a:t>Prototype applications (BLAST) across multiple FutureGrid clusters and Grid’5000</a:t>
            </a:r>
          </a:p>
          <a:p>
            <a:pPr>
              <a:spcBef>
                <a:spcPts val="300"/>
              </a:spcBef>
            </a:pPr>
            <a:r>
              <a:rPr lang="en-US" sz="1800" dirty="0" smtClean="0"/>
              <a:t>Compare Amazon, Azure with FutureGrid hardware running Linux, Linux on </a:t>
            </a:r>
            <a:r>
              <a:rPr lang="en-US" sz="1800" dirty="0" err="1" smtClean="0"/>
              <a:t>Xen</a:t>
            </a:r>
            <a:r>
              <a:rPr lang="en-US" sz="1800" dirty="0" smtClean="0"/>
              <a:t> or Windows for data intensive applications</a:t>
            </a:r>
          </a:p>
          <a:p>
            <a:pPr>
              <a:spcBef>
                <a:spcPts val="300"/>
              </a:spcBef>
            </a:pPr>
            <a:r>
              <a:rPr lang="en-US" sz="1800" dirty="0" smtClean="0"/>
              <a:t>Test </a:t>
            </a:r>
            <a:r>
              <a:rPr lang="en-US" sz="1800" dirty="0" err="1" smtClean="0"/>
              <a:t>ScaleMP</a:t>
            </a:r>
            <a:r>
              <a:rPr lang="en-US" sz="1800" dirty="0" smtClean="0"/>
              <a:t> software shared memory for genome assembly</a:t>
            </a:r>
          </a:p>
          <a:p>
            <a:pPr>
              <a:spcBef>
                <a:spcPts val="300"/>
              </a:spcBef>
            </a:pPr>
            <a:r>
              <a:rPr lang="en-US" sz="1800" dirty="0" smtClean="0"/>
              <a:t>Develop Genetic algorithms on Hadoop for optimization</a:t>
            </a:r>
          </a:p>
          <a:p>
            <a:pPr>
              <a:spcBef>
                <a:spcPts val="300"/>
              </a:spcBef>
            </a:pPr>
            <a:r>
              <a:rPr lang="en-US" sz="1800" dirty="0" smtClean="0"/>
              <a:t>Attach power monitoring equipment to iDataPlex nodes to study power use versus use characteristics</a:t>
            </a:r>
          </a:p>
          <a:p>
            <a:pPr>
              <a:spcBef>
                <a:spcPts val="300"/>
              </a:spcBef>
            </a:pPr>
            <a:r>
              <a:rPr lang="en-US" sz="1800" dirty="0" smtClean="0"/>
              <a:t>Industry (Columbus IN) running CFD codes to study combustion strategies to maximize energy efficiency</a:t>
            </a:r>
          </a:p>
          <a:p>
            <a:pPr>
              <a:spcBef>
                <a:spcPts val="300"/>
              </a:spcBef>
            </a:pPr>
            <a:r>
              <a:rPr lang="en-US" sz="1800" dirty="0" smtClean="0"/>
              <a:t>Support evaluation needed by XD TIS and TAS services</a:t>
            </a:r>
          </a:p>
          <a:p>
            <a:pPr>
              <a:spcBef>
                <a:spcPts val="300"/>
              </a:spcBef>
            </a:pPr>
            <a:r>
              <a:rPr lang="en-US" sz="1800" dirty="0" smtClean="0"/>
              <a:t>Investigate performance of </a:t>
            </a:r>
            <a:r>
              <a:rPr lang="en-US" sz="1800" dirty="0" err="1" smtClean="0"/>
              <a:t>Kepler</a:t>
            </a:r>
            <a:r>
              <a:rPr lang="en-US" sz="1800" dirty="0" smtClean="0"/>
              <a:t> workflow engine</a:t>
            </a:r>
          </a:p>
          <a:p>
            <a:pPr>
              <a:spcBef>
                <a:spcPts val="300"/>
              </a:spcBef>
            </a:pPr>
            <a:r>
              <a:rPr lang="en-US" sz="1800" dirty="0" smtClean="0"/>
              <a:t>Study scalability of SAGA in difference latency scenarios</a:t>
            </a:r>
          </a:p>
          <a:p>
            <a:pPr>
              <a:spcBef>
                <a:spcPts val="300"/>
              </a:spcBef>
            </a:pPr>
            <a:r>
              <a:rPr lang="en-US" sz="1800" dirty="0" smtClean="0"/>
              <a:t>Test and evaluate new algorithms for </a:t>
            </a:r>
            <a:r>
              <a:rPr lang="en-US" sz="1800" dirty="0" err="1" smtClean="0"/>
              <a:t>phylogenetics</a:t>
            </a:r>
            <a:r>
              <a:rPr lang="en-US" sz="1800" dirty="0" smtClean="0"/>
              <a:t>/</a:t>
            </a:r>
            <a:r>
              <a:rPr lang="en-US" sz="1800" dirty="0" err="1" smtClean="0"/>
              <a:t>systematics</a:t>
            </a:r>
            <a:r>
              <a:rPr lang="en-US" sz="1800" dirty="0" smtClean="0"/>
              <a:t> research in CIPRES portal</a:t>
            </a:r>
          </a:p>
          <a:p>
            <a:pPr>
              <a:spcBef>
                <a:spcPts val="300"/>
              </a:spcBef>
            </a:pPr>
            <a:r>
              <a:rPr lang="en-US" sz="1800" dirty="0" smtClean="0"/>
              <a:t>Investigate performance overheads of clouds in parallel and distributed environments</a:t>
            </a:r>
          </a:p>
          <a:p>
            <a:pPr>
              <a:spcBef>
                <a:spcPts val="300"/>
              </a:spcBef>
            </a:pPr>
            <a:r>
              <a:rPr lang="en-US" sz="1800" dirty="0" smtClean="0"/>
              <a:t>Support tutorials and classes in cloud, grid and parallel computing (IU, Florida, LSU)</a:t>
            </a:r>
          </a:p>
          <a:p>
            <a:pPr>
              <a:spcBef>
                <a:spcPts val="300"/>
              </a:spcBef>
            </a:pPr>
            <a:r>
              <a:rPr lang="en-US" sz="1800" dirty="0" smtClean="0"/>
              <a:t>~12 active/finished users out of ~32 early user applicants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20"/>
          <p:cNvPicPr>
            <a:picLocks noChangeAspect="1"/>
          </p:cNvPicPr>
          <p:nvPr/>
        </p:nvPicPr>
        <p:blipFill>
          <a:blip r:embed="rId3" cstate="print"/>
          <a:stretch>
            <a:fillRect/>
          </a:stretch>
        </p:blipFill>
        <p:spPr>
          <a:xfrm>
            <a:off x="4120059" y="2359193"/>
            <a:ext cx="1422400" cy="2425700"/>
          </a:xfrm>
          <a:prstGeom prst="rect">
            <a:avLst/>
          </a:prstGeom>
        </p:spPr>
      </p:pic>
      <p:sp>
        <p:nvSpPr>
          <p:cNvPr id="5" name="Titre 1"/>
          <p:cNvSpPr>
            <a:spLocks noGrp="1"/>
          </p:cNvSpPr>
          <p:nvPr>
            <p:ph type="title"/>
          </p:nvPr>
        </p:nvSpPr>
        <p:spPr>
          <a:xfrm>
            <a:off x="457200" y="1"/>
            <a:ext cx="8229600" cy="709770"/>
          </a:xfrm>
        </p:spPr>
        <p:txBody>
          <a:bodyPr>
            <a:normAutofit/>
          </a:bodyPr>
          <a:lstStyle/>
          <a:p>
            <a:r>
              <a:rPr lang="en-US" smtClean="0"/>
              <a:t>OGF’10 Demo</a:t>
            </a:r>
            <a:endParaRPr lang="en-US"/>
          </a:p>
        </p:txBody>
      </p:sp>
      <p:sp>
        <p:nvSpPr>
          <p:cNvPr id="6" name="Nuage 4"/>
          <p:cNvSpPr/>
          <p:nvPr/>
        </p:nvSpPr>
        <p:spPr>
          <a:xfrm>
            <a:off x="216570" y="962849"/>
            <a:ext cx="2459788" cy="136325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SDSC</a:t>
            </a:r>
            <a:endParaRPr lang="en-US">
              <a:solidFill>
                <a:srgbClr val="000000"/>
              </a:solidFill>
            </a:endParaRPr>
          </a:p>
        </p:txBody>
      </p:sp>
      <p:sp>
        <p:nvSpPr>
          <p:cNvPr id="7" name="Nuage 5"/>
          <p:cNvSpPr/>
          <p:nvPr/>
        </p:nvSpPr>
        <p:spPr>
          <a:xfrm>
            <a:off x="634391" y="2673686"/>
            <a:ext cx="2841485" cy="15748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UF</a:t>
            </a:r>
            <a:endParaRPr lang="en-US">
              <a:solidFill>
                <a:srgbClr val="000000"/>
              </a:solidFill>
            </a:endParaRPr>
          </a:p>
        </p:txBody>
      </p:sp>
      <p:sp>
        <p:nvSpPr>
          <p:cNvPr id="8" name="Nuage 6"/>
          <p:cNvSpPr/>
          <p:nvPr/>
        </p:nvSpPr>
        <p:spPr>
          <a:xfrm>
            <a:off x="457200" y="4737769"/>
            <a:ext cx="2571326" cy="142507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UC</a:t>
            </a:r>
            <a:endParaRPr lang="en-US">
              <a:solidFill>
                <a:srgbClr val="000000"/>
              </a:solidFill>
            </a:endParaRPr>
          </a:p>
        </p:txBody>
      </p:sp>
      <p:sp>
        <p:nvSpPr>
          <p:cNvPr id="9" name="Nuage 7"/>
          <p:cNvSpPr/>
          <p:nvPr/>
        </p:nvSpPr>
        <p:spPr>
          <a:xfrm>
            <a:off x="5243094" y="2673685"/>
            <a:ext cx="2730529" cy="1513306"/>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Lille</a:t>
            </a:r>
            <a:endParaRPr lang="en-US">
              <a:solidFill>
                <a:srgbClr val="000000"/>
              </a:solidFill>
            </a:endParaRPr>
          </a:p>
        </p:txBody>
      </p:sp>
      <p:sp>
        <p:nvSpPr>
          <p:cNvPr id="10" name="Nuage 8"/>
          <p:cNvSpPr/>
          <p:nvPr/>
        </p:nvSpPr>
        <p:spPr>
          <a:xfrm>
            <a:off x="6227010" y="962849"/>
            <a:ext cx="2459790" cy="136325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Rennes</a:t>
            </a:r>
            <a:endParaRPr lang="en-US">
              <a:solidFill>
                <a:srgbClr val="000000"/>
              </a:solidFill>
            </a:endParaRPr>
          </a:p>
        </p:txBody>
      </p:sp>
      <p:sp>
        <p:nvSpPr>
          <p:cNvPr id="11" name="Nuage 9"/>
          <p:cNvSpPr/>
          <p:nvPr/>
        </p:nvSpPr>
        <p:spPr>
          <a:xfrm>
            <a:off x="6227010" y="4737769"/>
            <a:ext cx="2571326" cy="142507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mtClean="0">
                <a:solidFill>
                  <a:srgbClr val="000000"/>
                </a:solidFill>
              </a:rPr>
              <a:t>Sophia</a:t>
            </a:r>
            <a:endParaRPr lang="en-US">
              <a:solidFill>
                <a:srgbClr val="000000"/>
              </a:solidFill>
            </a:endParaRPr>
          </a:p>
        </p:txBody>
      </p:sp>
      <p:sp>
        <p:nvSpPr>
          <p:cNvPr id="12" name="Ellipse 10"/>
          <p:cNvSpPr/>
          <p:nvPr/>
        </p:nvSpPr>
        <p:spPr>
          <a:xfrm>
            <a:off x="5483726" y="3296653"/>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Ellipse 11"/>
          <p:cNvSpPr/>
          <p:nvPr/>
        </p:nvSpPr>
        <p:spPr>
          <a:xfrm>
            <a:off x="1681660" y="1304932"/>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Ellipse 12"/>
          <p:cNvSpPr/>
          <p:nvPr/>
        </p:nvSpPr>
        <p:spPr>
          <a:xfrm>
            <a:off x="2826170" y="3371516"/>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Ellipse 13"/>
          <p:cNvSpPr/>
          <p:nvPr/>
        </p:nvSpPr>
        <p:spPr>
          <a:xfrm>
            <a:off x="2425117" y="5074739"/>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6" name="Connecteur droit 15"/>
          <p:cNvCxnSpPr>
            <a:stCxn id="13" idx="6"/>
            <a:endCxn id="12" idx="1"/>
          </p:cNvCxnSpPr>
          <p:nvPr/>
        </p:nvCxnSpPr>
        <p:spPr>
          <a:xfrm>
            <a:off x="2082713" y="1505459"/>
            <a:ext cx="3459746" cy="184992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7" name="Connecteur droit 17"/>
          <p:cNvCxnSpPr>
            <a:stCxn id="14" idx="6"/>
            <a:endCxn id="12" idx="2"/>
          </p:cNvCxnSpPr>
          <p:nvPr/>
        </p:nvCxnSpPr>
        <p:spPr>
          <a:xfrm flipV="1">
            <a:off x="3227223" y="3497180"/>
            <a:ext cx="2256503" cy="748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8" name="Connecteur droit 20"/>
          <p:cNvCxnSpPr>
            <a:stCxn id="15" idx="6"/>
            <a:endCxn id="12" idx="3"/>
          </p:cNvCxnSpPr>
          <p:nvPr/>
        </p:nvCxnSpPr>
        <p:spPr>
          <a:xfrm flipV="1">
            <a:off x="2826170" y="3638973"/>
            <a:ext cx="2716289" cy="163629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9" name="Connecteur droit 23"/>
          <p:cNvCxnSpPr>
            <a:stCxn id="20" idx="1"/>
            <a:endCxn id="12" idx="5"/>
          </p:cNvCxnSpPr>
          <p:nvPr/>
        </p:nvCxnSpPr>
        <p:spPr>
          <a:xfrm rot="16200000" flipV="1">
            <a:off x="5241846" y="4223173"/>
            <a:ext cx="1753760" cy="58536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0" name="Ellipse 24"/>
          <p:cNvSpPr/>
          <p:nvPr/>
        </p:nvSpPr>
        <p:spPr>
          <a:xfrm>
            <a:off x="6352673" y="5334000"/>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Ellipse 25"/>
          <p:cNvSpPr/>
          <p:nvPr/>
        </p:nvSpPr>
        <p:spPr>
          <a:xfrm>
            <a:off x="6352673" y="1622926"/>
            <a:ext cx="401053" cy="401053"/>
          </a:xfrm>
          <a:prstGeom prst="ellipse">
            <a:avLst/>
          </a:prstGeom>
          <a:solidFill>
            <a:srgbClr val="9BBB59"/>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2" name="Connecteur droit 28"/>
          <p:cNvCxnSpPr>
            <a:stCxn id="12" idx="7"/>
            <a:endCxn id="21" idx="3"/>
          </p:cNvCxnSpPr>
          <p:nvPr/>
        </p:nvCxnSpPr>
        <p:spPr>
          <a:xfrm rot="5400000" flipH="1" flipV="1">
            <a:off x="5423656" y="2367636"/>
            <a:ext cx="1390140" cy="58536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3" name="Connecteur droit 31"/>
          <p:cNvCxnSpPr>
            <a:stCxn id="14" idx="0"/>
            <a:endCxn id="13" idx="5"/>
          </p:cNvCxnSpPr>
          <p:nvPr/>
        </p:nvCxnSpPr>
        <p:spPr>
          <a:xfrm rot="16200000" flipV="1">
            <a:off x="1663207" y="2008025"/>
            <a:ext cx="1724264" cy="100271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4" name="Connecteur droit 34"/>
          <p:cNvCxnSpPr>
            <a:stCxn id="15" idx="1"/>
            <a:endCxn id="13" idx="4"/>
          </p:cNvCxnSpPr>
          <p:nvPr/>
        </p:nvCxnSpPr>
        <p:spPr>
          <a:xfrm rot="16200000" flipV="1">
            <a:off x="469276" y="3118897"/>
            <a:ext cx="3427487" cy="6016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5" name="Connecteur droit 37"/>
          <p:cNvCxnSpPr>
            <a:stCxn id="15" idx="7"/>
            <a:endCxn id="14" idx="4"/>
          </p:cNvCxnSpPr>
          <p:nvPr/>
        </p:nvCxnSpPr>
        <p:spPr>
          <a:xfrm rot="5400000" flipH="1" flipV="1">
            <a:off x="2216616" y="4323391"/>
            <a:ext cx="1360903" cy="25926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6" name="ZoneTexte 60"/>
          <p:cNvSpPr txBox="1"/>
          <p:nvPr/>
        </p:nvSpPr>
        <p:spPr>
          <a:xfrm>
            <a:off x="3227223" y="5105400"/>
            <a:ext cx="3058609" cy="1477328"/>
          </a:xfrm>
          <a:prstGeom prst="rect">
            <a:avLst/>
          </a:prstGeom>
          <a:noFill/>
        </p:spPr>
        <p:txBody>
          <a:bodyPr wrap="square" rtlCol="0">
            <a:spAutoFit/>
          </a:bodyPr>
          <a:lstStyle/>
          <a:p>
            <a:pPr algn="ctr" defTabSz="457200"/>
            <a:r>
              <a:rPr lang="en-US" smtClean="0">
                <a:solidFill>
                  <a:prstClr val="black"/>
                </a:solidFill>
              </a:rPr>
              <a:t>ViNe provided the necessary inter-cloud connectivity to deploy CloudBLAST across 5 Nimbus sites, with a mix of public and private subnets.</a:t>
            </a:r>
            <a:endParaRPr lang="en-US">
              <a:solidFill>
                <a:prstClr val="black"/>
              </a:solidFill>
            </a:endParaRPr>
          </a:p>
        </p:txBody>
      </p:sp>
      <p:sp>
        <p:nvSpPr>
          <p:cNvPr id="27" name="Ellipse 61"/>
          <p:cNvSpPr/>
          <p:nvPr/>
        </p:nvSpPr>
        <p:spPr>
          <a:xfrm>
            <a:off x="634391" y="1104406"/>
            <a:ext cx="401053" cy="40105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28" name="Connecteur droit 62"/>
          <p:cNvCxnSpPr>
            <a:stCxn id="13" idx="1"/>
            <a:endCxn id="27" idx="6"/>
          </p:cNvCxnSpPr>
          <p:nvPr/>
        </p:nvCxnSpPr>
        <p:spPr>
          <a:xfrm rot="16200000" flipV="1">
            <a:off x="1358553" y="981824"/>
            <a:ext cx="58732" cy="704949"/>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sp>
        <p:nvSpPr>
          <p:cNvPr id="29" name="Ellipse 68"/>
          <p:cNvSpPr/>
          <p:nvPr/>
        </p:nvSpPr>
        <p:spPr>
          <a:xfrm>
            <a:off x="2224590" y="2828669"/>
            <a:ext cx="401053" cy="40105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30" name="Connecteur droit 69"/>
          <p:cNvCxnSpPr>
            <a:stCxn id="14" idx="1"/>
            <a:endCxn id="29" idx="5"/>
          </p:cNvCxnSpPr>
          <p:nvPr/>
        </p:nvCxnSpPr>
        <p:spPr>
          <a:xfrm rot="16200000" flipV="1">
            <a:off x="2596277" y="3141622"/>
            <a:ext cx="259260" cy="317993"/>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sp>
        <p:nvSpPr>
          <p:cNvPr id="31" name="Ellipse 75"/>
          <p:cNvSpPr/>
          <p:nvPr/>
        </p:nvSpPr>
        <p:spPr>
          <a:xfrm>
            <a:off x="1756701" y="5534526"/>
            <a:ext cx="401053" cy="40105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32" name="Connecteur droit 76"/>
          <p:cNvCxnSpPr>
            <a:stCxn id="15" idx="3"/>
            <a:endCxn id="31" idx="7"/>
          </p:cNvCxnSpPr>
          <p:nvPr/>
        </p:nvCxnSpPr>
        <p:spPr>
          <a:xfrm rot="5400000">
            <a:off x="2203336" y="5312745"/>
            <a:ext cx="176200" cy="384829"/>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sp>
        <p:nvSpPr>
          <p:cNvPr id="33" name="Ellipse 78"/>
          <p:cNvSpPr/>
          <p:nvPr/>
        </p:nvSpPr>
        <p:spPr>
          <a:xfrm>
            <a:off x="7261725" y="1764719"/>
            <a:ext cx="401053" cy="40105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34" name="Connecteur droit 79"/>
          <p:cNvCxnSpPr>
            <a:stCxn id="21" idx="6"/>
            <a:endCxn id="33" idx="2"/>
          </p:cNvCxnSpPr>
          <p:nvPr/>
        </p:nvCxnSpPr>
        <p:spPr>
          <a:xfrm>
            <a:off x="6753726" y="1823453"/>
            <a:ext cx="507999" cy="141793"/>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sp>
        <p:nvSpPr>
          <p:cNvPr id="35" name="Ellipse 86"/>
          <p:cNvSpPr/>
          <p:nvPr/>
        </p:nvSpPr>
        <p:spPr>
          <a:xfrm>
            <a:off x="7262519" y="4874212"/>
            <a:ext cx="401053" cy="401053"/>
          </a:xfrm>
          <a:prstGeom prst="ellipse">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36" name="Connecteur droit 87"/>
          <p:cNvCxnSpPr>
            <a:stCxn id="20" idx="7"/>
            <a:endCxn id="35" idx="2"/>
          </p:cNvCxnSpPr>
          <p:nvPr/>
        </p:nvCxnSpPr>
        <p:spPr>
          <a:xfrm rot="5400000" flipH="1" flipV="1">
            <a:off x="6819759" y="4949973"/>
            <a:ext cx="317994" cy="567526"/>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sp>
        <p:nvSpPr>
          <p:cNvPr id="38" name="ZoneTexte 130"/>
          <p:cNvSpPr txBox="1"/>
          <p:nvPr/>
        </p:nvSpPr>
        <p:spPr>
          <a:xfrm>
            <a:off x="4562597" y="1670036"/>
            <a:ext cx="1360993" cy="707886"/>
          </a:xfrm>
          <a:prstGeom prst="rect">
            <a:avLst/>
          </a:prstGeom>
          <a:noFill/>
        </p:spPr>
        <p:txBody>
          <a:bodyPr wrap="square" rtlCol="0">
            <a:spAutoFit/>
          </a:bodyPr>
          <a:lstStyle/>
          <a:p>
            <a:pPr algn="ctr" defTabSz="457200"/>
            <a:r>
              <a:rPr lang="en-US" sz="2000" smtClean="0">
                <a:solidFill>
                  <a:prstClr val="black"/>
                </a:solidFill>
              </a:rPr>
              <a:t>Grid’5000 firewall</a:t>
            </a:r>
            <a:endParaRPr lang="en-US" sz="2000">
              <a:solidFill>
                <a:prstClr val="black"/>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308" y="78288"/>
            <a:ext cx="5495399" cy="1061490"/>
          </a:xfrm>
        </p:spPr>
        <p:txBody>
          <a:bodyPr/>
          <a:lstStyle/>
          <a:p>
            <a:r>
              <a:rPr lang="en-US" dirty="0" smtClean="0"/>
              <a:t>Education on FutureGrid</a:t>
            </a:r>
            <a:endParaRPr lang="en-US" dirty="0"/>
          </a:p>
        </p:txBody>
      </p:sp>
      <p:sp>
        <p:nvSpPr>
          <p:cNvPr id="3" name="Content Placeholder 2"/>
          <p:cNvSpPr>
            <a:spLocks noGrp="1"/>
          </p:cNvSpPr>
          <p:nvPr>
            <p:ph idx="1"/>
          </p:nvPr>
        </p:nvSpPr>
        <p:spPr>
          <a:xfrm>
            <a:off x="0" y="1600200"/>
            <a:ext cx="9144000" cy="5257800"/>
          </a:xfrm>
        </p:spPr>
        <p:txBody>
          <a:bodyPr>
            <a:normAutofit fontScale="92500" lnSpcReduction="20000"/>
          </a:bodyPr>
          <a:lstStyle/>
          <a:p>
            <a:r>
              <a:rPr lang="en-US" dirty="0" smtClean="0"/>
              <a:t>Build up </a:t>
            </a:r>
            <a:r>
              <a:rPr lang="en-US" dirty="0" smtClean="0">
                <a:solidFill>
                  <a:srgbClr val="FF0000"/>
                </a:solidFill>
              </a:rPr>
              <a:t>tutorials</a:t>
            </a:r>
            <a:r>
              <a:rPr lang="en-US" dirty="0" smtClean="0"/>
              <a:t> on supported software</a:t>
            </a:r>
          </a:p>
          <a:p>
            <a:r>
              <a:rPr lang="en-US" dirty="0" smtClean="0"/>
              <a:t>Support development of curricula requiring privileges and </a:t>
            </a:r>
            <a:r>
              <a:rPr lang="en-US" dirty="0" smtClean="0">
                <a:solidFill>
                  <a:srgbClr val="FF0000"/>
                </a:solidFill>
              </a:rPr>
              <a:t>systems destruction capabilities </a:t>
            </a:r>
            <a:r>
              <a:rPr lang="en-US" dirty="0" smtClean="0"/>
              <a:t>that are hard to grant on conventional TeraGrid</a:t>
            </a:r>
          </a:p>
          <a:p>
            <a:r>
              <a:rPr lang="en-US" dirty="0" smtClean="0"/>
              <a:t>Offer suite of </a:t>
            </a:r>
            <a:r>
              <a:rPr lang="en-US" dirty="0" smtClean="0">
                <a:solidFill>
                  <a:srgbClr val="FF0000"/>
                </a:solidFill>
              </a:rPr>
              <a:t>appliances</a:t>
            </a:r>
            <a:r>
              <a:rPr lang="en-US" dirty="0" smtClean="0"/>
              <a:t> (customized VM based images) supporting online laboratories</a:t>
            </a:r>
          </a:p>
          <a:p>
            <a:r>
              <a:rPr lang="en-US" dirty="0" smtClean="0"/>
              <a:t>Supporting ~200 students in </a:t>
            </a:r>
            <a:r>
              <a:rPr lang="en-US" dirty="0" smtClean="0">
                <a:solidFill>
                  <a:srgbClr val="FF0000"/>
                </a:solidFill>
              </a:rPr>
              <a:t>Virtual Summer School </a:t>
            </a:r>
            <a:r>
              <a:rPr lang="en-US" dirty="0" smtClean="0"/>
              <a:t>on “</a:t>
            </a:r>
            <a:r>
              <a:rPr lang="en-US" dirty="0" smtClean="0">
                <a:solidFill>
                  <a:srgbClr val="FF0000"/>
                </a:solidFill>
              </a:rPr>
              <a:t>Big Data</a:t>
            </a:r>
            <a:r>
              <a:rPr lang="en-US" dirty="0" smtClean="0"/>
              <a:t>” July 26-30 with set of certified images – first offering of FutureGrid 101 Class; </a:t>
            </a:r>
            <a:r>
              <a:rPr lang="en-US" dirty="0" smtClean="0">
                <a:solidFill>
                  <a:srgbClr val="FF0000"/>
                </a:solidFill>
              </a:rPr>
              <a:t>TeraGrid ‘10 </a:t>
            </a:r>
            <a:r>
              <a:rPr lang="en-US" dirty="0" smtClean="0"/>
              <a:t>“Cloud technologies, data-intensive science and the TG”; </a:t>
            </a:r>
            <a:r>
              <a:rPr lang="en-US" dirty="0" err="1" smtClean="0"/>
              <a:t>CloudCom</a:t>
            </a:r>
            <a:r>
              <a:rPr lang="en-US" dirty="0" smtClean="0"/>
              <a:t> conference tutorials Nov 30-Dec 3 2010</a:t>
            </a:r>
          </a:p>
          <a:p>
            <a:r>
              <a:rPr lang="en-US" dirty="0" smtClean="0"/>
              <a:t>Experimental </a:t>
            </a:r>
            <a:r>
              <a:rPr lang="en-US" dirty="0" smtClean="0">
                <a:solidFill>
                  <a:srgbClr val="FF0000"/>
                </a:solidFill>
              </a:rPr>
              <a:t>class use </a:t>
            </a:r>
            <a:r>
              <a:rPr lang="en-US" dirty="0" smtClean="0"/>
              <a:t>fall semester at Indiana, Florida and LSU</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3"/>
          <p:cNvGrpSpPr/>
          <p:nvPr/>
        </p:nvGrpSpPr>
        <p:grpSpPr>
          <a:xfrm>
            <a:off x="-127205" y="1828800"/>
            <a:ext cx="8947355" cy="5029200"/>
            <a:chOff x="-152400" y="1657350"/>
            <a:chExt cx="8972550" cy="5200650"/>
          </a:xfrm>
        </p:grpSpPr>
        <p:pic>
          <p:nvPicPr>
            <p:cNvPr id="1026" name="Picture 2"/>
            <p:cNvPicPr>
              <a:picLocks noChangeAspect="1" noChangeArrowheads="1"/>
            </p:cNvPicPr>
            <p:nvPr/>
          </p:nvPicPr>
          <p:blipFill>
            <a:blip r:embed="rId3" cstate="print"/>
            <a:srcRect b="1094"/>
            <a:stretch>
              <a:fillRect/>
            </a:stretch>
          </p:blipFill>
          <p:spPr bwMode="auto">
            <a:xfrm>
              <a:off x="550021" y="1692649"/>
              <a:ext cx="8212979" cy="5165351"/>
            </a:xfrm>
            <a:prstGeom prst="rect">
              <a:avLst/>
            </a:prstGeom>
            <a:noFill/>
            <a:ln w="9525">
              <a:noFill/>
              <a:miter lim="800000"/>
              <a:headEnd/>
              <a:tailEnd/>
            </a:ln>
          </p:spPr>
        </p:pic>
        <p:grpSp>
          <p:nvGrpSpPr>
            <p:cNvPr id="3" name="Group 126"/>
            <p:cNvGrpSpPr/>
            <p:nvPr/>
          </p:nvGrpSpPr>
          <p:grpSpPr>
            <a:xfrm>
              <a:off x="914400" y="2038350"/>
              <a:ext cx="7391400" cy="3962400"/>
              <a:chOff x="914400" y="1981200"/>
              <a:chExt cx="7391400" cy="3962400"/>
            </a:xfrm>
          </p:grpSpPr>
          <p:cxnSp>
            <p:nvCxnSpPr>
              <p:cNvPr id="101" name="Straight Connector 100"/>
              <p:cNvCxnSpPr>
                <a:stCxn id="43" idx="3"/>
              </p:cNvCxnSpPr>
              <p:nvPr/>
            </p:nvCxnSpPr>
            <p:spPr>
              <a:xfrm>
                <a:off x="5020550" y="2795511"/>
                <a:ext cx="1065925" cy="1728864"/>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grpSp>
            <p:nvGrpSpPr>
              <p:cNvPr id="4" name="Group 125"/>
              <p:cNvGrpSpPr/>
              <p:nvPr/>
            </p:nvGrpSpPr>
            <p:grpSpPr>
              <a:xfrm>
                <a:off x="914400" y="1981200"/>
                <a:ext cx="7391400" cy="3962400"/>
                <a:chOff x="914400" y="1981200"/>
                <a:chExt cx="7391400" cy="3962400"/>
              </a:xfrm>
            </p:grpSpPr>
            <p:cxnSp>
              <p:nvCxnSpPr>
                <p:cNvPr id="98" name="Straight Connector 97"/>
                <p:cNvCxnSpPr/>
                <p:nvPr/>
              </p:nvCxnSpPr>
              <p:spPr>
                <a:xfrm rot="16200000" flipH="1">
                  <a:off x="5372100" y="3619500"/>
                  <a:ext cx="1066800" cy="5334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19" name="Straight Connector 118"/>
                <p:cNvCxnSpPr>
                  <a:stCxn id="63" idx="3"/>
                </p:cNvCxnSpPr>
                <p:nvPr/>
              </p:nvCxnSpPr>
              <p:spPr>
                <a:xfrm flipV="1">
                  <a:off x="994005" y="4552950"/>
                  <a:ext cx="5178195" cy="721926"/>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83" name="Straight Connector 82"/>
                <p:cNvCxnSpPr>
                  <a:stCxn id="33" idx="3"/>
                </p:cNvCxnSpPr>
                <p:nvPr/>
              </p:nvCxnSpPr>
              <p:spPr>
                <a:xfrm flipH="1">
                  <a:off x="6172200" y="3537785"/>
                  <a:ext cx="1352550" cy="1015165"/>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86" name="Straight Connector 85"/>
                <p:cNvCxnSpPr/>
                <p:nvPr/>
              </p:nvCxnSpPr>
              <p:spPr>
                <a:xfrm rot="10800000" flipV="1">
                  <a:off x="6172200" y="3124200"/>
                  <a:ext cx="2133600" cy="13716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89" name="Straight Connector 88"/>
                <p:cNvCxnSpPr/>
                <p:nvPr/>
              </p:nvCxnSpPr>
              <p:spPr>
                <a:xfrm rot="16200000" flipV="1">
                  <a:off x="5867400" y="4800600"/>
                  <a:ext cx="1447800" cy="8382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92" name="Straight Connector 91"/>
                <p:cNvCxnSpPr/>
                <p:nvPr/>
              </p:nvCxnSpPr>
              <p:spPr>
                <a:xfrm>
                  <a:off x="4800600" y="3581400"/>
                  <a:ext cx="1371600" cy="9144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95" name="Straight Connector 94"/>
                <p:cNvCxnSpPr/>
                <p:nvPr/>
              </p:nvCxnSpPr>
              <p:spPr>
                <a:xfrm rot="5400000">
                  <a:off x="5448300" y="3619500"/>
                  <a:ext cx="1600200" cy="1524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04" name="Straight Connector 103"/>
                <p:cNvCxnSpPr/>
                <p:nvPr/>
              </p:nvCxnSpPr>
              <p:spPr>
                <a:xfrm rot="5400000" flipH="1" flipV="1">
                  <a:off x="5486400" y="4572000"/>
                  <a:ext cx="762000" cy="6096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07" name="Straight Connector 106"/>
                <p:cNvCxnSpPr/>
                <p:nvPr/>
              </p:nvCxnSpPr>
              <p:spPr>
                <a:xfrm flipV="1">
                  <a:off x="3200400" y="4495800"/>
                  <a:ext cx="2971800" cy="9906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10" name="Straight Connector 109"/>
                <p:cNvCxnSpPr/>
                <p:nvPr/>
              </p:nvCxnSpPr>
              <p:spPr>
                <a:xfrm>
                  <a:off x="1524000" y="1981200"/>
                  <a:ext cx="4648200" cy="25146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13" name="Straight Connector 112"/>
                <p:cNvCxnSpPr/>
                <p:nvPr/>
              </p:nvCxnSpPr>
              <p:spPr>
                <a:xfrm>
                  <a:off x="914400" y="3657600"/>
                  <a:ext cx="5181600" cy="8382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16" name="Straight Connector 115"/>
                <p:cNvCxnSpPr/>
                <p:nvPr/>
              </p:nvCxnSpPr>
              <p:spPr>
                <a:xfrm>
                  <a:off x="914400" y="4419600"/>
                  <a:ext cx="5257800" cy="7620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cxnSp>
              <p:nvCxnSpPr>
                <p:cNvPr id="81" name="Straight Connector 80"/>
                <p:cNvCxnSpPr>
                  <a:stCxn id="47" idx="3"/>
                </p:cNvCxnSpPr>
                <p:nvPr/>
              </p:nvCxnSpPr>
              <p:spPr>
                <a:xfrm flipH="1">
                  <a:off x="6248400" y="3745741"/>
                  <a:ext cx="152400" cy="792990"/>
                </a:xfrm>
                <a:prstGeom prst="line">
                  <a:avLst/>
                </a:prstGeom>
                <a:ln w="22225">
                  <a:solidFill>
                    <a:schemeClr val="tx1"/>
                  </a:solidFill>
                </a:ln>
              </p:spPr>
              <p:style>
                <a:lnRef idx="3">
                  <a:schemeClr val="accent2"/>
                </a:lnRef>
                <a:fillRef idx="0">
                  <a:schemeClr val="accent2"/>
                </a:fillRef>
                <a:effectRef idx="2">
                  <a:schemeClr val="accent2"/>
                </a:effectRef>
                <a:fontRef idx="minor">
                  <a:schemeClr val="tx1"/>
                </a:fontRef>
              </p:style>
            </p:cxnSp>
          </p:grpSp>
        </p:grpSp>
        <p:grpSp>
          <p:nvGrpSpPr>
            <p:cNvPr id="5" name="Group 17"/>
            <p:cNvGrpSpPr/>
            <p:nvPr/>
          </p:nvGrpSpPr>
          <p:grpSpPr>
            <a:xfrm>
              <a:off x="4724400" y="5162550"/>
              <a:ext cx="1295400" cy="762001"/>
              <a:chOff x="4572000" y="5105399"/>
              <a:chExt cx="1295400" cy="762001"/>
            </a:xfrm>
          </p:grpSpPr>
          <p:pic>
            <p:nvPicPr>
              <p:cNvPr id="12" name="Picture 11" descr="cloud.png"/>
              <p:cNvPicPr>
                <a:picLocks noChangeAspect="1"/>
              </p:cNvPicPr>
              <p:nvPr/>
            </p:nvPicPr>
            <p:blipFill>
              <a:blip r:embed="rId4" cstate="print"/>
              <a:stretch>
                <a:fillRect/>
              </a:stretch>
            </p:blipFill>
            <p:spPr>
              <a:xfrm>
                <a:off x="4572000" y="5105399"/>
                <a:ext cx="1295400" cy="762001"/>
              </a:xfrm>
              <a:prstGeom prst="rect">
                <a:avLst/>
              </a:prstGeom>
            </p:spPr>
          </p:pic>
          <p:pic>
            <p:nvPicPr>
              <p:cNvPr id="8" name="Picture 7" descr="arkansas.png"/>
              <p:cNvPicPr>
                <a:picLocks noChangeAspect="1"/>
              </p:cNvPicPr>
              <p:nvPr/>
            </p:nvPicPr>
            <p:blipFill>
              <a:blip r:embed="rId5" cstate="print"/>
              <a:srcRect l="22969" t="9376" r="22478" b="6238"/>
              <a:stretch>
                <a:fillRect/>
              </a:stretch>
            </p:blipFill>
            <p:spPr>
              <a:xfrm>
                <a:off x="4686300" y="5307430"/>
                <a:ext cx="266700" cy="378995"/>
              </a:xfrm>
              <a:prstGeom prst="rect">
                <a:avLst/>
              </a:prstGeom>
            </p:spPr>
          </p:pic>
          <p:sp>
            <p:nvSpPr>
              <p:cNvPr id="13" name="TextBox 12"/>
              <p:cNvSpPr txBox="1"/>
              <p:nvPr/>
            </p:nvSpPr>
            <p:spPr>
              <a:xfrm>
                <a:off x="4924425" y="5276850"/>
                <a:ext cx="910827" cy="430887"/>
              </a:xfrm>
              <a:prstGeom prst="rect">
                <a:avLst/>
              </a:prstGeom>
              <a:noFill/>
            </p:spPr>
            <p:txBody>
              <a:bodyPr wrap="none" rtlCol="0">
                <a:spAutoFit/>
              </a:bodyPr>
              <a:lstStyle/>
              <a:p>
                <a:pPr defTabSz="457200"/>
                <a:r>
                  <a:rPr lang="en-US" sz="1100" dirty="0" smtClean="0">
                    <a:solidFill>
                      <a:prstClr val="black"/>
                    </a:solidFill>
                  </a:rPr>
                  <a:t>University of</a:t>
                </a:r>
              </a:p>
              <a:p>
                <a:pPr defTabSz="457200"/>
                <a:r>
                  <a:rPr lang="en-US" sz="1100" dirty="0" smtClean="0">
                    <a:solidFill>
                      <a:prstClr val="black"/>
                    </a:solidFill>
                  </a:rPr>
                  <a:t>Arkansas</a:t>
                </a:r>
                <a:endParaRPr lang="en-US" sz="1100" dirty="0">
                  <a:solidFill>
                    <a:prstClr val="black"/>
                  </a:solidFill>
                </a:endParaRPr>
              </a:p>
            </p:txBody>
          </p:sp>
        </p:grpSp>
        <p:grpSp>
          <p:nvGrpSpPr>
            <p:cNvPr id="6" name="Group 19"/>
            <p:cNvGrpSpPr/>
            <p:nvPr/>
          </p:nvGrpSpPr>
          <p:grpSpPr>
            <a:xfrm>
              <a:off x="5486400" y="4095750"/>
              <a:ext cx="1219200" cy="685800"/>
              <a:chOff x="5295901" y="3377547"/>
              <a:chExt cx="1615126" cy="908509"/>
            </a:xfrm>
          </p:grpSpPr>
          <p:pic>
            <p:nvPicPr>
              <p:cNvPr id="9" name="Picture 8" descr="cloud.png"/>
              <p:cNvPicPr>
                <a:picLocks noChangeAspect="1"/>
              </p:cNvPicPr>
              <p:nvPr/>
            </p:nvPicPr>
            <p:blipFill>
              <a:blip r:embed="rId4" cstate="print"/>
              <a:stretch>
                <a:fillRect/>
              </a:stretch>
            </p:blipFill>
            <p:spPr>
              <a:xfrm>
                <a:off x="5295901" y="3377547"/>
                <a:ext cx="1615126" cy="908509"/>
              </a:xfrm>
              <a:prstGeom prst="rect">
                <a:avLst/>
              </a:prstGeom>
            </p:spPr>
          </p:pic>
          <p:pic>
            <p:nvPicPr>
              <p:cNvPr id="10" name="Picture 9" descr="iu.png"/>
              <p:cNvPicPr>
                <a:picLocks noChangeAspect="1"/>
              </p:cNvPicPr>
              <p:nvPr/>
            </p:nvPicPr>
            <p:blipFill>
              <a:blip r:embed="rId6" cstate="print"/>
              <a:srcRect l="30000" t="23802" r="20000" b="21771"/>
              <a:stretch>
                <a:fillRect/>
              </a:stretch>
            </p:blipFill>
            <p:spPr>
              <a:xfrm>
                <a:off x="5486402" y="3663542"/>
                <a:ext cx="381000" cy="381000"/>
              </a:xfrm>
              <a:prstGeom prst="rect">
                <a:avLst/>
              </a:prstGeom>
            </p:spPr>
          </p:pic>
          <p:sp>
            <p:nvSpPr>
              <p:cNvPr id="11" name="TextBox 10"/>
              <p:cNvSpPr txBox="1"/>
              <p:nvPr/>
            </p:nvSpPr>
            <p:spPr>
              <a:xfrm>
                <a:off x="5699681" y="3541584"/>
                <a:ext cx="1110399" cy="605673"/>
              </a:xfrm>
              <a:prstGeom prst="rect">
                <a:avLst/>
              </a:prstGeom>
              <a:noFill/>
            </p:spPr>
            <p:txBody>
              <a:bodyPr wrap="square" rtlCol="0">
                <a:spAutoFit/>
              </a:bodyPr>
              <a:lstStyle/>
              <a:p>
                <a:pPr defTabSz="457200"/>
                <a:r>
                  <a:rPr lang="en-US" sz="1200" dirty="0" smtClean="0">
                    <a:solidFill>
                      <a:prstClr val="black"/>
                    </a:solidFill>
                  </a:rPr>
                  <a:t>Indiana </a:t>
                </a:r>
              </a:p>
              <a:p>
                <a:pPr defTabSz="457200"/>
                <a:r>
                  <a:rPr lang="en-US" sz="1200" dirty="0" smtClean="0">
                    <a:solidFill>
                      <a:prstClr val="black"/>
                    </a:solidFill>
                  </a:rPr>
                  <a:t>University</a:t>
                </a:r>
                <a:endParaRPr lang="en-US" sz="1200" dirty="0">
                  <a:solidFill>
                    <a:prstClr val="black"/>
                  </a:solidFill>
                </a:endParaRPr>
              </a:p>
            </p:txBody>
          </p:sp>
        </p:grpSp>
        <p:grpSp>
          <p:nvGrpSpPr>
            <p:cNvPr id="7" name="Group 25"/>
            <p:cNvGrpSpPr/>
            <p:nvPr/>
          </p:nvGrpSpPr>
          <p:grpSpPr>
            <a:xfrm>
              <a:off x="1" y="4095750"/>
              <a:ext cx="1676400" cy="762001"/>
              <a:chOff x="2219326" y="761999"/>
              <a:chExt cx="1676400" cy="762001"/>
            </a:xfrm>
          </p:grpSpPr>
          <p:pic>
            <p:nvPicPr>
              <p:cNvPr id="22" name="Picture 21" descr="cloud.png"/>
              <p:cNvPicPr>
                <a:picLocks noChangeAspect="1"/>
              </p:cNvPicPr>
              <p:nvPr/>
            </p:nvPicPr>
            <p:blipFill>
              <a:blip r:embed="rId4" cstate="print"/>
              <a:stretch>
                <a:fillRect/>
              </a:stretch>
            </p:blipFill>
            <p:spPr>
              <a:xfrm>
                <a:off x="2219326" y="761999"/>
                <a:ext cx="1676400" cy="762001"/>
              </a:xfrm>
              <a:prstGeom prst="rect">
                <a:avLst/>
              </a:prstGeom>
            </p:spPr>
          </p:pic>
          <p:sp>
            <p:nvSpPr>
              <p:cNvPr id="24" name="TextBox 23"/>
              <p:cNvSpPr txBox="1"/>
              <p:nvPr/>
            </p:nvSpPr>
            <p:spPr>
              <a:xfrm>
                <a:off x="2867025" y="857250"/>
                <a:ext cx="878767" cy="577081"/>
              </a:xfrm>
              <a:prstGeom prst="rect">
                <a:avLst/>
              </a:prstGeom>
              <a:noFill/>
            </p:spPr>
            <p:txBody>
              <a:bodyPr wrap="none" rtlCol="0">
                <a:spAutoFit/>
              </a:bodyPr>
              <a:lstStyle/>
              <a:p>
                <a:pPr defTabSz="457200"/>
                <a:r>
                  <a:rPr lang="en-US" sz="1050" dirty="0" smtClean="0">
                    <a:solidFill>
                      <a:prstClr val="black"/>
                    </a:solidFill>
                  </a:rPr>
                  <a:t>University of</a:t>
                </a:r>
              </a:p>
              <a:p>
                <a:pPr defTabSz="457200"/>
                <a:r>
                  <a:rPr lang="en-US" sz="1050" dirty="0" smtClean="0">
                    <a:solidFill>
                      <a:prstClr val="black"/>
                    </a:solidFill>
                  </a:rPr>
                  <a:t>California at</a:t>
                </a:r>
              </a:p>
              <a:p>
                <a:pPr defTabSz="457200"/>
                <a:r>
                  <a:rPr lang="en-US" sz="1050" dirty="0" smtClean="0">
                    <a:solidFill>
                      <a:prstClr val="black"/>
                    </a:solidFill>
                  </a:rPr>
                  <a:t>Los Angeles</a:t>
                </a:r>
                <a:endParaRPr lang="en-US" sz="1050" dirty="0">
                  <a:solidFill>
                    <a:prstClr val="black"/>
                  </a:solidFill>
                </a:endParaRPr>
              </a:p>
            </p:txBody>
          </p:sp>
          <p:pic>
            <p:nvPicPr>
              <p:cNvPr id="25" name="Picture 24" descr="ucla.png"/>
              <p:cNvPicPr>
                <a:picLocks noChangeAspect="1"/>
              </p:cNvPicPr>
              <p:nvPr/>
            </p:nvPicPr>
            <p:blipFill>
              <a:blip r:embed="rId7" cstate="print"/>
              <a:srcRect l="31583" t="40630" r="16736" b="31241"/>
              <a:stretch>
                <a:fillRect/>
              </a:stretch>
            </p:blipFill>
            <p:spPr>
              <a:xfrm>
                <a:off x="2400300" y="1057275"/>
                <a:ext cx="476250" cy="238125"/>
              </a:xfrm>
              <a:prstGeom prst="rect">
                <a:avLst/>
              </a:prstGeom>
            </p:spPr>
          </p:pic>
        </p:grpSp>
        <p:grpSp>
          <p:nvGrpSpPr>
            <p:cNvPr id="14" name="Group 33"/>
            <p:cNvGrpSpPr/>
            <p:nvPr/>
          </p:nvGrpSpPr>
          <p:grpSpPr>
            <a:xfrm>
              <a:off x="6914654" y="3181350"/>
              <a:ext cx="1010146" cy="685800"/>
              <a:chOff x="2418854" y="533401"/>
              <a:chExt cx="1010146" cy="685800"/>
            </a:xfrm>
          </p:grpSpPr>
          <p:pic>
            <p:nvPicPr>
              <p:cNvPr id="31" name="Picture 30" descr="cloud.png"/>
              <p:cNvPicPr>
                <a:picLocks noChangeAspect="1"/>
              </p:cNvPicPr>
              <p:nvPr/>
            </p:nvPicPr>
            <p:blipFill>
              <a:blip r:embed="rId4" cstate="print"/>
              <a:stretch>
                <a:fillRect/>
              </a:stretch>
            </p:blipFill>
            <p:spPr>
              <a:xfrm>
                <a:off x="2438400" y="533401"/>
                <a:ext cx="990600" cy="685800"/>
              </a:xfrm>
              <a:prstGeom prst="rect">
                <a:avLst/>
              </a:prstGeom>
            </p:spPr>
          </p:pic>
          <p:sp>
            <p:nvSpPr>
              <p:cNvPr id="32" name="TextBox 31"/>
              <p:cNvSpPr txBox="1"/>
              <p:nvPr/>
            </p:nvSpPr>
            <p:spPr>
              <a:xfrm>
                <a:off x="2876550" y="676275"/>
                <a:ext cx="506870" cy="430887"/>
              </a:xfrm>
              <a:prstGeom prst="rect">
                <a:avLst/>
              </a:prstGeom>
              <a:noFill/>
            </p:spPr>
            <p:txBody>
              <a:bodyPr wrap="none" rtlCol="0">
                <a:spAutoFit/>
              </a:bodyPr>
              <a:lstStyle/>
              <a:p>
                <a:pPr defTabSz="457200"/>
                <a:r>
                  <a:rPr lang="en-US" sz="1100" dirty="0" smtClean="0">
                    <a:solidFill>
                      <a:prstClr val="black"/>
                    </a:solidFill>
                  </a:rPr>
                  <a:t>Penn </a:t>
                </a:r>
              </a:p>
              <a:p>
                <a:pPr defTabSz="457200"/>
                <a:r>
                  <a:rPr lang="en-US" sz="1100" dirty="0" smtClean="0">
                    <a:solidFill>
                      <a:prstClr val="black"/>
                    </a:solidFill>
                  </a:rPr>
                  <a:t>State</a:t>
                </a:r>
                <a:endParaRPr lang="en-US" sz="1100" dirty="0">
                  <a:solidFill>
                    <a:prstClr val="black"/>
                  </a:solidFill>
                </a:endParaRPr>
              </a:p>
            </p:txBody>
          </p:sp>
          <p:pic>
            <p:nvPicPr>
              <p:cNvPr id="33" name="Picture 32" descr="penn.png"/>
              <p:cNvPicPr>
                <a:picLocks noChangeAspect="1"/>
              </p:cNvPicPr>
              <p:nvPr/>
            </p:nvPicPr>
            <p:blipFill>
              <a:blip r:embed="rId8" cstate="print"/>
              <a:stretch>
                <a:fillRect/>
              </a:stretch>
            </p:blipFill>
            <p:spPr>
              <a:xfrm>
                <a:off x="2418854" y="609600"/>
                <a:ext cx="610096" cy="560471"/>
              </a:xfrm>
              <a:prstGeom prst="rect">
                <a:avLst/>
              </a:prstGeom>
            </p:spPr>
          </p:pic>
        </p:grpSp>
        <p:grpSp>
          <p:nvGrpSpPr>
            <p:cNvPr id="16" name="Group 39"/>
            <p:cNvGrpSpPr/>
            <p:nvPr/>
          </p:nvGrpSpPr>
          <p:grpSpPr>
            <a:xfrm>
              <a:off x="4019550" y="3200400"/>
              <a:ext cx="1295400" cy="770021"/>
              <a:chOff x="1295400" y="457200"/>
              <a:chExt cx="1295400" cy="770021"/>
            </a:xfrm>
          </p:grpSpPr>
          <p:pic>
            <p:nvPicPr>
              <p:cNvPr id="39" name="Picture 38" descr="cloud.png"/>
              <p:cNvPicPr>
                <a:picLocks noChangeAspect="1"/>
              </p:cNvPicPr>
              <p:nvPr/>
            </p:nvPicPr>
            <p:blipFill>
              <a:blip r:embed="rId4" cstate="print"/>
              <a:stretch>
                <a:fillRect/>
              </a:stretch>
            </p:blipFill>
            <p:spPr>
              <a:xfrm>
                <a:off x="1447800" y="533400"/>
                <a:ext cx="1143000" cy="644401"/>
              </a:xfrm>
              <a:prstGeom prst="rect">
                <a:avLst/>
              </a:prstGeom>
            </p:spPr>
          </p:pic>
          <p:pic>
            <p:nvPicPr>
              <p:cNvPr id="37" name="Picture 36" descr="iowa.png"/>
              <p:cNvPicPr>
                <a:picLocks noChangeAspect="1"/>
              </p:cNvPicPr>
              <p:nvPr/>
            </p:nvPicPr>
            <p:blipFill>
              <a:blip r:embed="rId9" cstate="print"/>
              <a:stretch>
                <a:fillRect/>
              </a:stretch>
            </p:blipFill>
            <p:spPr>
              <a:xfrm>
                <a:off x="1295400" y="457200"/>
                <a:ext cx="838200" cy="770021"/>
              </a:xfrm>
              <a:prstGeom prst="rect">
                <a:avLst/>
              </a:prstGeom>
            </p:spPr>
          </p:pic>
          <p:sp>
            <p:nvSpPr>
              <p:cNvPr id="36" name="TextBox 35"/>
              <p:cNvSpPr txBox="1"/>
              <p:nvPr/>
            </p:nvSpPr>
            <p:spPr>
              <a:xfrm>
                <a:off x="1905000" y="619125"/>
                <a:ext cx="479618" cy="430887"/>
              </a:xfrm>
              <a:prstGeom prst="rect">
                <a:avLst/>
              </a:prstGeom>
              <a:noFill/>
            </p:spPr>
            <p:txBody>
              <a:bodyPr wrap="none" rtlCol="0">
                <a:spAutoFit/>
              </a:bodyPr>
              <a:lstStyle/>
              <a:p>
                <a:pPr defTabSz="457200"/>
                <a:r>
                  <a:rPr lang="en-US" sz="1100" dirty="0" smtClean="0">
                    <a:solidFill>
                      <a:prstClr val="black"/>
                    </a:solidFill>
                  </a:rPr>
                  <a:t>Iowa</a:t>
                </a:r>
              </a:p>
              <a:p>
                <a:pPr defTabSz="457200"/>
                <a:r>
                  <a:rPr lang="en-US" sz="1100" dirty="0" smtClean="0">
                    <a:solidFill>
                      <a:prstClr val="black"/>
                    </a:solidFill>
                  </a:rPr>
                  <a:t>State</a:t>
                </a:r>
              </a:p>
            </p:txBody>
          </p:sp>
        </p:grpSp>
        <p:grpSp>
          <p:nvGrpSpPr>
            <p:cNvPr id="18" name="Group 20"/>
            <p:cNvGrpSpPr/>
            <p:nvPr/>
          </p:nvGrpSpPr>
          <p:grpSpPr>
            <a:xfrm>
              <a:off x="4953000" y="3009900"/>
              <a:ext cx="1219200" cy="609600"/>
              <a:chOff x="2514597" y="634346"/>
              <a:chExt cx="1615127" cy="807564"/>
            </a:xfrm>
          </p:grpSpPr>
          <p:pic>
            <p:nvPicPr>
              <p:cNvPr id="15" name="Picture 14" descr="cloud.png"/>
              <p:cNvPicPr>
                <a:picLocks noChangeAspect="1"/>
              </p:cNvPicPr>
              <p:nvPr/>
            </p:nvPicPr>
            <p:blipFill>
              <a:blip r:embed="rId4" cstate="print"/>
              <a:stretch>
                <a:fillRect/>
              </a:stretch>
            </p:blipFill>
            <p:spPr>
              <a:xfrm>
                <a:off x="2514597" y="634346"/>
                <a:ext cx="1615127" cy="807564"/>
              </a:xfrm>
              <a:prstGeom prst="rect">
                <a:avLst/>
              </a:prstGeom>
            </p:spPr>
          </p:pic>
          <p:sp>
            <p:nvSpPr>
              <p:cNvPr id="17" name="TextBox 16"/>
              <p:cNvSpPr txBox="1"/>
              <p:nvPr/>
            </p:nvSpPr>
            <p:spPr>
              <a:xfrm>
                <a:off x="2975384" y="787237"/>
                <a:ext cx="1154340" cy="570814"/>
              </a:xfrm>
              <a:prstGeom prst="rect">
                <a:avLst/>
              </a:prstGeom>
              <a:noFill/>
            </p:spPr>
            <p:txBody>
              <a:bodyPr wrap="square" rtlCol="0">
                <a:spAutoFit/>
              </a:bodyPr>
              <a:lstStyle/>
              <a:p>
                <a:pPr defTabSz="457200"/>
                <a:r>
                  <a:rPr lang="en-US" sz="1050" dirty="0" err="1" smtClean="0">
                    <a:solidFill>
                      <a:prstClr val="black"/>
                    </a:solidFill>
                  </a:rPr>
                  <a:t>Univ.Illinois</a:t>
                </a:r>
                <a:r>
                  <a:rPr lang="en-US" sz="1050" dirty="0" smtClean="0">
                    <a:solidFill>
                      <a:prstClr val="black"/>
                    </a:solidFill>
                  </a:rPr>
                  <a:t> </a:t>
                </a:r>
              </a:p>
              <a:p>
                <a:pPr defTabSz="457200"/>
                <a:r>
                  <a:rPr lang="en-US" sz="1050" dirty="0" smtClean="0">
                    <a:solidFill>
                      <a:prstClr val="black"/>
                    </a:solidFill>
                  </a:rPr>
                  <a:t>at Chicago</a:t>
                </a:r>
                <a:endParaRPr lang="en-US" sz="1050" dirty="0">
                  <a:solidFill>
                    <a:prstClr val="black"/>
                  </a:solidFill>
                </a:endParaRPr>
              </a:p>
            </p:txBody>
          </p:sp>
          <p:pic>
            <p:nvPicPr>
              <p:cNvPr id="19" name="Picture 18" descr="chicago.png"/>
              <p:cNvPicPr>
                <a:picLocks noChangeAspect="1"/>
              </p:cNvPicPr>
              <p:nvPr/>
            </p:nvPicPr>
            <p:blipFill>
              <a:blip r:embed="rId10" cstate="print"/>
              <a:stretch>
                <a:fillRect/>
              </a:stretch>
            </p:blipFill>
            <p:spPr>
              <a:xfrm>
                <a:off x="2533649" y="814238"/>
                <a:ext cx="586619" cy="538904"/>
              </a:xfrm>
              <a:prstGeom prst="rect">
                <a:avLst/>
              </a:prstGeom>
            </p:spPr>
          </p:pic>
        </p:grpSp>
        <p:grpSp>
          <p:nvGrpSpPr>
            <p:cNvPr id="20" name="Group 43"/>
            <p:cNvGrpSpPr/>
            <p:nvPr/>
          </p:nvGrpSpPr>
          <p:grpSpPr>
            <a:xfrm>
              <a:off x="4305300" y="2419350"/>
              <a:ext cx="1357851" cy="720601"/>
              <a:chOff x="1552575" y="609600"/>
              <a:chExt cx="1357851" cy="720601"/>
            </a:xfrm>
          </p:grpSpPr>
          <p:pic>
            <p:nvPicPr>
              <p:cNvPr id="41" name="Picture 40" descr="cloud.png"/>
              <p:cNvPicPr>
                <a:picLocks noChangeAspect="1"/>
              </p:cNvPicPr>
              <p:nvPr/>
            </p:nvPicPr>
            <p:blipFill>
              <a:blip r:embed="rId4" cstate="print"/>
              <a:stretch>
                <a:fillRect/>
              </a:stretch>
            </p:blipFill>
            <p:spPr>
              <a:xfrm>
                <a:off x="1600200" y="609600"/>
                <a:ext cx="1295400" cy="720601"/>
              </a:xfrm>
              <a:prstGeom prst="rect">
                <a:avLst/>
              </a:prstGeom>
            </p:spPr>
          </p:pic>
          <p:sp>
            <p:nvSpPr>
              <p:cNvPr id="42" name="TextBox 41"/>
              <p:cNvSpPr txBox="1"/>
              <p:nvPr/>
            </p:nvSpPr>
            <p:spPr>
              <a:xfrm>
                <a:off x="2066925" y="790575"/>
                <a:ext cx="843501" cy="400110"/>
              </a:xfrm>
              <a:prstGeom prst="rect">
                <a:avLst/>
              </a:prstGeom>
              <a:noFill/>
            </p:spPr>
            <p:txBody>
              <a:bodyPr wrap="none" rtlCol="0">
                <a:spAutoFit/>
              </a:bodyPr>
              <a:lstStyle/>
              <a:p>
                <a:pPr defTabSz="457200"/>
                <a:r>
                  <a:rPr lang="en-US" sz="1000" dirty="0" smtClean="0">
                    <a:solidFill>
                      <a:prstClr val="black"/>
                    </a:solidFill>
                  </a:rPr>
                  <a:t>University of</a:t>
                </a:r>
              </a:p>
              <a:p>
                <a:pPr defTabSz="457200"/>
                <a:r>
                  <a:rPr lang="en-US" sz="1000" dirty="0" smtClean="0">
                    <a:solidFill>
                      <a:prstClr val="black"/>
                    </a:solidFill>
                  </a:rPr>
                  <a:t>Minnesota</a:t>
                </a:r>
                <a:endParaRPr lang="en-US" sz="1000" dirty="0">
                  <a:solidFill>
                    <a:prstClr val="black"/>
                  </a:solidFill>
                </a:endParaRPr>
              </a:p>
            </p:txBody>
          </p:sp>
          <p:pic>
            <p:nvPicPr>
              <p:cNvPr id="43" name="Picture 42" descr="minn.png"/>
              <p:cNvPicPr>
                <a:picLocks noChangeAspect="1"/>
              </p:cNvPicPr>
              <p:nvPr/>
            </p:nvPicPr>
            <p:blipFill>
              <a:blip r:embed="rId11" cstate="print"/>
              <a:stretch>
                <a:fillRect/>
              </a:stretch>
            </p:blipFill>
            <p:spPr>
              <a:xfrm>
                <a:off x="1552575" y="657225"/>
                <a:ext cx="715250" cy="657072"/>
              </a:xfrm>
              <a:prstGeom prst="rect">
                <a:avLst/>
              </a:prstGeom>
            </p:spPr>
          </p:pic>
        </p:grpSp>
        <p:grpSp>
          <p:nvGrpSpPr>
            <p:cNvPr id="21" name="Group 29"/>
            <p:cNvGrpSpPr/>
            <p:nvPr/>
          </p:nvGrpSpPr>
          <p:grpSpPr>
            <a:xfrm>
              <a:off x="5810463" y="2657475"/>
              <a:ext cx="1047537" cy="609600"/>
              <a:chOff x="1981200" y="555813"/>
              <a:chExt cx="1355635" cy="788895"/>
            </a:xfrm>
          </p:grpSpPr>
          <p:pic>
            <p:nvPicPr>
              <p:cNvPr id="27" name="Picture 26" descr="cloud.png"/>
              <p:cNvPicPr>
                <a:picLocks noChangeAspect="1"/>
              </p:cNvPicPr>
              <p:nvPr/>
            </p:nvPicPr>
            <p:blipFill>
              <a:blip r:embed="rId4" cstate="print"/>
              <a:stretch>
                <a:fillRect/>
              </a:stretch>
            </p:blipFill>
            <p:spPr>
              <a:xfrm>
                <a:off x="1981200" y="555813"/>
                <a:ext cx="1281954" cy="788895"/>
              </a:xfrm>
              <a:prstGeom prst="rect">
                <a:avLst/>
              </a:prstGeom>
            </p:spPr>
          </p:pic>
          <p:sp>
            <p:nvSpPr>
              <p:cNvPr id="28" name="TextBox 27"/>
              <p:cNvSpPr txBox="1"/>
              <p:nvPr/>
            </p:nvSpPr>
            <p:spPr>
              <a:xfrm>
                <a:off x="2442322" y="686920"/>
                <a:ext cx="894513" cy="517790"/>
              </a:xfrm>
              <a:prstGeom prst="rect">
                <a:avLst/>
              </a:prstGeom>
              <a:noFill/>
            </p:spPr>
            <p:txBody>
              <a:bodyPr wrap="none" rtlCol="0">
                <a:spAutoFit/>
              </a:bodyPr>
              <a:lstStyle/>
              <a:p>
                <a:pPr defTabSz="457200"/>
                <a:r>
                  <a:rPr lang="en-US" sz="1000" dirty="0" smtClean="0">
                    <a:solidFill>
                      <a:prstClr val="black"/>
                    </a:solidFill>
                  </a:rPr>
                  <a:t>Michigan </a:t>
                </a:r>
              </a:p>
              <a:p>
                <a:pPr defTabSz="457200"/>
                <a:r>
                  <a:rPr lang="en-US" sz="1000" dirty="0" smtClean="0">
                    <a:solidFill>
                      <a:prstClr val="black"/>
                    </a:solidFill>
                  </a:rPr>
                  <a:t>State</a:t>
                </a:r>
              </a:p>
            </p:txBody>
          </p:sp>
          <p:pic>
            <p:nvPicPr>
              <p:cNvPr id="29" name="Picture 28" descr="msu.png"/>
              <p:cNvPicPr>
                <a:picLocks noChangeAspect="1"/>
              </p:cNvPicPr>
              <p:nvPr/>
            </p:nvPicPr>
            <p:blipFill>
              <a:blip r:embed="rId12" cstate="print"/>
              <a:stretch>
                <a:fillRect/>
              </a:stretch>
            </p:blipFill>
            <p:spPr>
              <a:xfrm>
                <a:off x="2039470" y="679077"/>
                <a:ext cx="551491" cy="506632"/>
              </a:xfrm>
              <a:prstGeom prst="rect">
                <a:avLst/>
              </a:prstGeom>
            </p:spPr>
          </p:pic>
        </p:grpSp>
        <p:grpSp>
          <p:nvGrpSpPr>
            <p:cNvPr id="23" name="Group 47"/>
            <p:cNvGrpSpPr/>
            <p:nvPr/>
          </p:nvGrpSpPr>
          <p:grpSpPr>
            <a:xfrm>
              <a:off x="5638800" y="3395731"/>
              <a:ext cx="1143000" cy="700019"/>
              <a:chOff x="1676400" y="533400"/>
              <a:chExt cx="1143000" cy="700019"/>
            </a:xfrm>
          </p:grpSpPr>
          <p:pic>
            <p:nvPicPr>
              <p:cNvPr id="45" name="Picture 44" descr="cloud.png"/>
              <p:cNvPicPr>
                <a:picLocks noChangeAspect="1"/>
              </p:cNvPicPr>
              <p:nvPr/>
            </p:nvPicPr>
            <p:blipFill>
              <a:blip r:embed="rId4" cstate="print"/>
              <a:stretch>
                <a:fillRect/>
              </a:stretch>
            </p:blipFill>
            <p:spPr>
              <a:xfrm>
                <a:off x="1752600" y="533400"/>
                <a:ext cx="1066800" cy="644401"/>
              </a:xfrm>
              <a:prstGeom prst="rect">
                <a:avLst/>
              </a:prstGeom>
            </p:spPr>
          </p:pic>
          <p:sp>
            <p:nvSpPr>
              <p:cNvPr id="46" name="TextBox 45"/>
              <p:cNvSpPr txBox="1"/>
              <p:nvPr/>
            </p:nvSpPr>
            <p:spPr>
              <a:xfrm>
                <a:off x="2247900" y="638175"/>
                <a:ext cx="521297" cy="430887"/>
              </a:xfrm>
              <a:prstGeom prst="rect">
                <a:avLst/>
              </a:prstGeom>
              <a:noFill/>
            </p:spPr>
            <p:txBody>
              <a:bodyPr wrap="none" rtlCol="0">
                <a:spAutoFit/>
              </a:bodyPr>
              <a:lstStyle/>
              <a:p>
                <a:pPr defTabSz="457200"/>
                <a:r>
                  <a:rPr lang="en-US" sz="1100" dirty="0" smtClean="0">
                    <a:solidFill>
                      <a:prstClr val="black"/>
                    </a:solidFill>
                  </a:rPr>
                  <a:t>Notre</a:t>
                </a:r>
              </a:p>
              <a:p>
                <a:pPr defTabSz="457200"/>
                <a:r>
                  <a:rPr lang="en-US" sz="1100" dirty="0" smtClean="0">
                    <a:solidFill>
                      <a:prstClr val="black"/>
                    </a:solidFill>
                  </a:rPr>
                  <a:t>Dame</a:t>
                </a:r>
                <a:endParaRPr lang="en-US" sz="1100" dirty="0">
                  <a:solidFill>
                    <a:prstClr val="black"/>
                  </a:solidFill>
                </a:endParaRPr>
              </a:p>
            </p:txBody>
          </p:sp>
          <p:pic>
            <p:nvPicPr>
              <p:cNvPr id="47" name="Picture 46" descr="nd.png"/>
              <p:cNvPicPr>
                <a:picLocks noChangeAspect="1"/>
              </p:cNvPicPr>
              <p:nvPr/>
            </p:nvPicPr>
            <p:blipFill>
              <a:blip r:embed="rId13" cstate="print"/>
              <a:stretch>
                <a:fillRect/>
              </a:stretch>
            </p:blipFill>
            <p:spPr>
              <a:xfrm>
                <a:off x="1676400" y="533400"/>
                <a:ext cx="762000" cy="700019"/>
              </a:xfrm>
              <a:prstGeom prst="rect">
                <a:avLst/>
              </a:prstGeom>
            </p:spPr>
          </p:pic>
        </p:grpSp>
        <p:grpSp>
          <p:nvGrpSpPr>
            <p:cNvPr id="26" name="Group 51"/>
            <p:cNvGrpSpPr/>
            <p:nvPr/>
          </p:nvGrpSpPr>
          <p:grpSpPr>
            <a:xfrm>
              <a:off x="2362200" y="5162550"/>
              <a:ext cx="1524000" cy="720601"/>
              <a:chOff x="1828800" y="685800"/>
              <a:chExt cx="1524000" cy="720601"/>
            </a:xfrm>
          </p:grpSpPr>
          <p:pic>
            <p:nvPicPr>
              <p:cNvPr id="49" name="Picture 48" descr="cloud.png"/>
              <p:cNvPicPr>
                <a:picLocks noChangeAspect="1"/>
              </p:cNvPicPr>
              <p:nvPr/>
            </p:nvPicPr>
            <p:blipFill>
              <a:blip r:embed="rId4" cstate="print"/>
              <a:stretch>
                <a:fillRect/>
              </a:stretch>
            </p:blipFill>
            <p:spPr>
              <a:xfrm>
                <a:off x="1828800" y="685800"/>
                <a:ext cx="1524000" cy="720601"/>
              </a:xfrm>
              <a:prstGeom prst="rect">
                <a:avLst/>
              </a:prstGeom>
            </p:spPr>
          </p:pic>
          <p:sp>
            <p:nvSpPr>
              <p:cNvPr id="50" name="TextBox 49"/>
              <p:cNvSpPr txBox="1"/>
              <p:nvPr/>
            </p:nvSpPr>
            <p:spPr>
              <a:xfrm>
                <a:off x="2286000" y="841802"/>
                <a:ext cx="1045479" cy="415498"/>
              </a:xfrm>
              <a:prstGeom prst="rect">
                <a:avLst/>
              </a:prstGeom>
              <a:noFill/>
            </p:spPr>
            <p:txBody>
              <a:bodyPr wrap="none" rtlCol="0">
                <a:spAutoFit/>
              </a:bodyPr>
              <a:lstStyle/>
              <a:p>
                <a:pPr defTabSz="457200"/>
                <a:r>
                  <a:rPr lang="en-US" sz="1050" dirty="0" smtClean="0">
                    <a:solidFill>
                      <a:prstClr val="black"/>
                    </a:solidFill>
                  </a:rPr>
                  <a:t>University of </a:t>
                </a:r>
              </a:p>
              <a:p>
                <a:pPr defTabSz="457200"/>
                <a:r>
                  <a:rPr lang="en-US" sz="1050" dirty="0" smtClean="0">
                    <a:solidFill>
                      <a:prstClr val="black"/>
                    </a:solidFill>
                  </a:rPr>
                  <a:t>Texas</a:t>
                </a:r>
                <a:r>
                  <a:rPr lang="en-US" sz="1050" dirty="0">
                    <a:solidFill>
                      <a:prstClr val="black"/>
                    </a:solidFill>
                  </a:rPr>
                  <a:t> a</a:t>
                </a:r>
                <a:r>
                  <a:rPr lang="en-US" sz="1050" dirty="0" smtClean="0">
                    <a:solidFill>
                      <a:prstClr val="black"/>
                    </a:solidFill>
                  </a:rPr>
                  <a:t>t El Paso</a:t>
                </a:r>
                <a:endParaRPr lang="en-US" sz="1050" dirty="0">
                  <a:solidFill>
                    <a:prstClr val="black"/>
                  </a:solidFill>
                </a:endParaRPr>
              </a:p>
            </p:txBody>
          </p:sp>
          <p:pic>
            <p:nvPicPr>
              <p:cNvPr id="51" name="Picture 50" descr="utep.png"/>
              <p:cNvPicPr>
                <a:picLocks noChangeAspect="1"/>
              </p:cNvPicPr>
              <p:nvPr/>
            </p:nvPicPr>
            <p:blipFill>
              <a:blip r:embed="rId14" cstate="print"/>
              <a:stretch>
                <a:fillRect/>
              </a:stretch>
            </p:blipFill>
            <p:spPr>
              <a:xfrm>
                <a:off x="1857375" y="785926"/>
                <a:ext cx="619125" cy="568766"/>
              </a:xfrm>
              <a:prstGeom prst="rect">
                <a:avLst/>
              </a:prstGeom>
            </p:spPr>
          </p:pic>
        </p:grpSp>
        <p:grpSp>
          <p:nvGrpSpPr>
            <p:cNvPr id="30" name="Group 55"/>
            <p:cNvGrpSpPr/>
            <p:nvPr/>
          </p:nvGrpSpPr>
          <p:grpSpPr>
            <a:xfrm>
              <a:off x="-152400" y="3257550"/>
              <a:ext cx="1924050" cy="952347"/>
              <a:chOff x="1581150" y="838200"/>
              <a:chExt cx="1924050" cy="952347"/>
            </a:xfrm>
          </p:grpSpPr>
          <p:pic>
            <p:nvPicPr>
              <p:cNvPr id="53" name="Picture 52" descr="cloud.png"/>
              <p:cNvPicPr>
                <a:picLocks noChangeAspect="1"/>
              </p:cNvPicPr>
              <p:nvPr/>
            </p:nvPicPr>
            <p:blipFill>
              <a:blip r:embed="rId4" cstate="print">
                <a:duotone>
                  <a:prstClr val="black"/>
                  <a:schemeClr val="accent2">
                    <a:tint val="45000"/>
                    <a:satMod val="400000"/>
                  </a:schemeClr>
                </a:duotone>
                <a:lum bright="19000"/>
              </a:blip>
              <a:stretch>
                <a:fillRect/>
              </a:stretch>
            </p:blipFill>
            <p:spPr>
              <a:xfrm>
                <a:off x="1752600" y="838200"/>
                <a:ext cx="1752600" cy="838200"/>
              </a:xfrm>
              <a:prstGeom prst="rect">
                <a:avLst/>
              </a:prstGeom>
            </p:spPr>
          </p:pic>
          <p:sp>
            <p:nvSpPr>
              <p:cNvPr id="54" name="TextBox 53"/>
              <p:cNvSpPr txBox="1"/>
              <p:nvPr/>
            </p:nvSpPr>
            <p:spPr>
              <a:xfrm>
                <a:off x="2293846" y="1076325"/>
                <a:ext cx="1125629" cy="430887"/>
              </a:xfrm>
              <a:prstGeom prst="rect">
                <a:avLst/>
              </a:prstGeom>
              <a:noFill/>
            </p:spPr>
            <p:txBody>
              <a:bodyPr wrap="none" rtlCol="0">
                <a:spAutoFit/>
              </a:bodyPr>
              <a:lstStyle/>
              <a:p>
                <a:pPr defTabSz="457200"/>
                <a:r>
                  <a:rPr lang="en-US" sz="1050" dirty="0" smtClean="0">
                    <a:solidFill>
                      <a:prstClr val="black"/>
                    </a:solidFill>
                  </a:rPr>
                  <a:t>IBM </a:t>
                </a:r>
                <a:r>
                  <a:rPr lang="en-US" sz="1050" dirty="0" err="1" smtClean="0">
                    <a:solidFill>
                      <a:prstClr val="black"/>
                    </a:solidFill>
                  </a:rPr>
                  <a:t>Almaden</a:t>
                </a:r>
                <a:endParaRPr lang="en-US" sz="1050" dirty="0" smtClean="0">
                  <a:solidFill>
                    <a:prstClr val="black"/>
                  </a:solidFill>
                </a:endParaRPr>
              </a:p>
              <a:p>
                <a:pPr defTabSz="457200"/>
                <a:r>
                  <a:rPr lang="en-US" sz="1050" dirty="0" smtClean="0">
                    <a:solidFill>
                      <a:prstClr val="black"/>
                    </a:solidFill>
                  </a:rPr>
                  <a:t>Research Center</a:t>
                </a:r>
              </a:p>
            </p:txBody>
          </p:sp>
          <p:pic>
            <p:nvPicPr>
              <p:cNvPr id="55" name="Picture 54" descr="ibm.png"/>
              <p:cNvPicPr>
                <a:picLocks noChangeAspect="1"/>
              </p:cNvPicPr>
              <p:nvPr/>
            </p:nvPicPr>
            <p:blipFill>
              <a:blip r:embed="rId15" cstate="print"/>
              <a:stretch>
                <a:fillRect/>
              </a:stretch>
            </p:blipFill>
            <p:spPr>
              <a:xfrm>
                <a:off x="1581150" y="876300"/>
                <a:ext cx="995196" cy="914247"/>
              </a:xfrm>
              <a:prstGeom prst="rect">
                <a:avLst/>
              </a:prstGeom>
            </p:spPr>
          </p:pic>
        </p:grpSp>
        <p:grpSp>
          <p:nvGrpSpPr>
            <p:cNvPr id="34" name="Group 59"/>
            <p:cNvGrpSpPr/>
            <p:nvPr/>
          </p:nvGrpSpPr>
          <p:grpSpPr>
            <a:xfrm>
              <a:off x="685800" y="1657350"/>
              <a:ext cx="1409700" cy="720601"/>
              <a:chOff x="1409700" y="609600"/>
              <a:chExt cx="1409700" cy="720601"/>
            </a:xfrm>
          </p:grpSpPr>
          <p:pic>
            <p:nvPicPr>
              <p:cNvPr id="57" name="Picture 56" descr="cloud.png"/>
              <p:cNvPicPr>
                <a:picLocks noChangeAspect="1"/>
              </p:cNvPicPr>
              <p:nvPr/>
            </p:nvPicPr>
            <p:blipFill>
              <a:blip r:embed="rId4" cstate="print">
                <a:duotone>
                  <a:prstClr val="black"/>
                  <a:schemeClr val="accent2">
                    <a:tint val="45000"/>
                    <a:satMod val="400000"/>
                  </a:schemeClr>
                </a:duotone>
                <a:lum bright="19000"/>
              </a:blip>
              <a:stretch>
                <a:fillRect/>
              </a:stretch>
            </p:blipFill>
            <p:spPr>
              <a:xfrm>
                <a:off x="1447800" y="609600"/>
                <a:ext cx="1371600" cy="720601"/>
              </a:xfrm>
              <a:prstGeom prst="rect">
                <a:avLst/>
              </a:prstGeom>
            </p:spPr>
          </p:pic>
          <p:sp>
            <p:nvSpPr>
              <p:cNvPr id="58" name="TextBox 57"/>
              <p:cNvSpPr txBox="1"/>
              <p:nvPr/>
            </p:nvSpPr>
            <p:spPr>
              <a:xfrm>
                <a:off x="1885950" y="790575"/>
                <a:ext cx="870751" cy="430887"/>
              </a:xfrm>
              <a:prstGeom prst="rect">
                <a:avLst/>
              </a:prstGeom>
              <a:noFill/>
            </p:spPr>
            <p:txBody>
              <a:bodyPr wrap="none" rtlCol="0">
                <a:spAutoFit/>
              </a:bodyPr>
              <a:lstStyle/>
              <a:p>
                <a:pPr defTabSz="457200"/>
                <a:r>
                  <a:rPr lang="en-US" sz="1100" dirty="0" smtClean="0">
                    <a:solidFill>
                      <a:prstClr val="black"/>
                    </a:solidFill>
                  </a:rPr>
                  <a:t>Washington</a:t>
                </a:r>
              </a:p>
              <a:p>
                <a:pPr defTabSz="457200"/>
                <a:r>
                  <a:rPr lang="en-US" sz="1100" dirty="0" smtClean="0">
                    <a:solidFill>
                      <a:prstClr val="black"/>
                    </a:solidFill>
                  </a:rPr>
                  <a:t>University</a:t>
                </a:r>
                <a:endParaRPr lang="en-US" sz="1100" dirty="0">
                  <a:solidFill>
                    <a:prstClr val="black"/>
                  </a:solidFill>
                </a:endParaRPr>
              </a:p>
            </p:txBody>
          </p:sp>
          <p:pic>
            <p:nvPicPr>
              <p:cNvPr id="59" name="Picture 58" descr="washington.png"/>
              <p:cNvPicPr>
                <a:picLocks noChangeAspect="1"/>
              </p:cNvPicPr>
              <p:nvPr/>
            </p:nvPicPr>
            <p:blipFill>
              <a:blip r:embed="rId16" cstate="print"/>
              <a:stretch>
                <a:fillRect/>
              </a:stretch>
            </p:blipFill>
            <p:spPr>
              <a:xfrm>
                <a:off x="1409700" y="711458"/>
                <a:ext cx="666750" cy="612517"/>
              </a:xfrm>
              <a:prstGeom prst="rect">
                <a:avLst/>
              </a:prstGeom>
            </p:spPr>
          </p:pic>
        </p:grpSp>
        <p:grpSp>
          <p:nvGrpSpPr>
            <p:cNvPr id="35" name="Group 63"/>
            <p:cNvGrpSpPr/>
            <p:nvPr/>
          </p:nvGrpSpPr>
          <p:grpSpPr>
            <a:xfrm>
              <a:off x="228600" y="4781550"/>
              <a:ext cx="1627641" cy="890154"/>
              <a:chOff x="1752600" y="516248"/>
              <a:chExt cx="1627641" cy="890154"/>
            </a:xfrm>
          </p:grpSpPr>
          <p:pic>
            <p:nvPicPr>
              <p:cNvPr id="61" name="Picture 60" descr="cloud.png"/>
              <p:cNvPicPr>
                <a:picLocks noChangeAspect="1"/>
              </p:cNvPicPr>
              <p:nvPr/>
            </p:nvPicPr>
            <p:blipFill>
              <a:blip r:embed="rId4" cstate="print">
                <a:duotone>
                  <a:prstClr val="black"/>
                  <a:schemeClr val="accent2">
                    <a:tint val="45000"/>
                    <a:satMod val="400000"/>
                  </a:schemeClr>
                </a:duotone>
                <a:lum bright="19000"/>
              </a:blip>
              <a:stretch>
                <a:fillRect/>
              </a:stretch>
            </p:blipFill>
            <p:spPr>
              <a:xfrm>
                <a:off x="1752600" y="516248"/>
                <a:ext cx="1600200" cy="890154"/>
              </a:xfrm>
              <a:prstGeom prst="rect">
                <a:avLst/>
              </a:prstGeom>
            </p:spPr>
          </p:pic>
          <p:sp>
            <p:nvSpPr>
              <p:cNvPr id="62" name="TextBox 61"/>
              <p:cNvSpPr txBox="1"/>
              <p:nvPr/>
            </p:nvSpPr>
            <p:spPr>
              <a:xfrm>
                <a:off x="2381250" y="742950"/>
                <a:ext cx="998991" cy="553998"/>
              </a:xfrm>
              <a:prstGeom prst="rect">
                <a:avLst/>
              </a:prstGeom>
              <a:noFill/>
            </p:spPr>
            <p:txBody>
              <a:bodyPr wrap="none" rtlCol="0">
                <a:spAutoFit/>
              </a:bodyPr>
              <a:lstStyle/>
              <a:p>
                <a:pPr defTabSz="457200"/>
                <a:r>
                  <a:rPr lang="en-US" sz="1000" dirty="0" smtClean="0">
                    <a:solidFill>
                      <a:prstClr val="black"/>
                    </a:solidFill>
                  </a:rPr>
                  <a:t>San Diego</a:t>
                </a:r>
              </a:p>
              <a:p>
                <a:pPr defTabSz="457200"/>
                <a:r>
                  <a:rPr lang="en-US" sz="1000" dirty="0" smtClean="0">
                    <a:solidFill>
                      <a:prstClr val="black"/>
                    </a:solidFill>
                  </a:rPr>
                  <a:t>Supercomputer</a:t>
                </a:r>
              </a:p>
              <a:p>
                <a:pPr defTabSz="457200"/>
                <a:r>
                  <a:rPr lang="en-US" sz="1000" dirty="0" smtClean="0">
                    <a:solidFill>
                      <a:prstClr val="black"/>
                    </a:solidFill>
                  </a:rPr>
                  <a:t>Center</a:t>
                </a:r>
                <a:endParaRPr lang="en-US" sz="1000" dirty="0">
                  <a:solidFill>
                    <a:prstClr val="black"/>
                  </a:solidFill>
                </a:endParaRPr>
              </a:p>
            </p:txBody>
          </p:sp>
          <p:pic>
            <p:nvPicPr>
              <p:cNvPr id="63" name="Picture 62" descr="sdsc.png"/>
              <p:cNvPicPr>
                <a:picLocks noChangeAspect="1"/>
              </p:cNvPicPr>
              <p:nvPr/>
            </p:nvPicPr>
            <p:blipFill>
              <a:blip r:embed="rId17" cstate="print"/>
              <a:stretch>
                <a:fillRect/>
              </a:stretch>
            </p:blipFill>
            <p:spPr>
              <a:xfrm>
                <a:off x="1771650" y="666750"/>
                <a:ext cx="746355" cy="685647"/>
              </a:xfrm>
              <a:prstGeom prst="rect">
                <a:avLst/>
              </a:prstGeom>
            </p:spPr>
          </p:pic>
        </p:grpSp>
        <p:grpSp>
          <p:nvGrpSpPr>
            <p:cNvPr id="38" name="Group 68"/>
            <p:cNvGrpSpPr/>
            <p:nvPr/>
          </p:nvGrpSpPr>
          <p:grpSpPr>
            <a:xfrm>
              <a:off x="6248400" y="5619750"/>
              <a:ext cx="1447800" cy="838047"/>
              <a:chOff x="1143000" y="533400"/>
              <a:chExt cx="1447800" cy="838047"/>
            </a:xfrm>
          </p:grpSpPr>
          <p:grpSp>
            <p:nvGrpSpPr>
              <p:cNvPr id="40" name="Group 67"/>
              <p:cNvGrpSpPr/>
              <p:nvPr/>
            </p:nvGrpSpPr>
            <p:grpSpPr>
              <a:xfrm>
                <a:off x="1143000" y="533400"/>
                <a:ext cx="1447800" cy="720601"/>
                <a:chOff x="1143000" y="533400"/>
                <a:chExt cx="1447800" cy="720601"/>
              </a:xfrm>
            </p:grpSpPr>
            <p:pic>
              <p:nvPicPr>
                <p:cNvPr id="65" name="Picture 64" descr="cloud.png"/>
                <p:cNvPicPr>
                  <a:picLocks noChangeAspect="1"/>
                </p:cNvPicPr>
                <p:nvPr/>
              </p:nvPicPr>
              <p:blipFill>
                <a:blip r:embed="rId4" cstate="print">
                  <a:duotone>
                    <a:prstClr val="black"/>
                    <a:schemeClr val="accent2">
                      <a:tint val="45000"/>
                      <a:satMod val="400000"/>
                    </a:schemeClr>
                  </a:duotone>
                  <a:lum bright="19000"/>
                </a:blip>
                <a:stretch>
                  <a:fillRect/>
                </a:stretch>
              </p:blipFill>
              <p:spPr>
                <a:xfrm>
                  <a:off x="1143000" y="533400"/>
                  <a:ext cx="1447800" cy="720601"/>
                </a:xfrm>
                <a:prstGeom prst="rect">
                  <a:avLst/>
                </a:prstGeom>
              </p:spPr>
            </p:pic>
            <p:sp>
              <p:nvSpPr>
                <p:cNvPr id="66" name="TextBox 65"/>
                <p:cNvSpPr txBox="1"/>
                <p:nvPr/>
              </p:nvSpPr>
              <p:spPr>
                <a:xfrm>
                  <a:off x="1752853" y="685800"/>
                  <a:ext cx="761747" cy="430887"/>
                </a:xfrm>
                <a:prstGeom prst="rect">
                  <a:avLst/>
                </a:prstGeom>
                <a:noFill/>
              </p:spPr>
              <p:txBody>
                <a:bodyPr wrap="none" rtlCol="0">
                  <a:spAutoFit/>
                </a:bodyPr>
                <a:lstStyle/>
                <a:p>
                  <a:pPr defTabSz="457200"/>
                  <a:r>
                    <a:rPr lang="en-US" sz="1100" dirty="0" smtClean="0">
                      <a:solidFill>
                        <a:prstClr val="black"/>
                      </a:solidFill>
                    </a:rPr>
                    <a:t>University</a:t>
                  </a:r>
                </a:p>
                <a:p>
                  <a:pPr defTabSz="457200"/>
                  <a:r>
                    <a:rPr lang="en-US" sz="1100" dirty="0" smtClean="0">
                      <a:solidFill>
                        <a:prstClr val="black"/>
                      </a:solidFill>
                    </a:rPr>
                    <a:t>of Florida</a:t>
                  </a:r>
                  <a:endParaRPr lang="en-US" sz="1100" dirty="0">
                    <a:solidFill>
                      <a:prstClr val="black"/>
                    </a:solidFill>
                  </a:endParaRPr>
                </a:p>
              </p:txBody>
            </p:sp>
          </p:grpSp>
          <p:pic>
            <p:nvPicPr>
              <p:cNvPr id="67" name="Picture 66" descr="florida.png"/>
              <p:cNvPicPr>
                <a:picLocks noChangeAspect="1"/>
              </p:cNvPicPr>
              <p:nvPr/>
            </p:nvPicPr>
            <p:blipFill>
              <a:blip r:embed="rId18" cstate="print"/>
              <a:stretch>
                <a:fillRect/>
              </a:stretch>
            </p:blipFill>
            <p:spPr>
              <a:xfrm>
                <a:off x="1143000" y="609600"/>
                <a:ext cx="829302" cy="761847"/>
              </a:xfrm>
              <a:prstGeom prst="rect">
                <a:avLst/>
              </a:prstGeom>
            </p:spPr>
          </p:pic>
        </p:grpSp>
        <p:grpSp>
          <p:nvGrpSpPr>
            <p:cNvPr id="44" name="Group 72"/>
            <p:cNvGrpSpPr/>
            <p:nvPr/>
          </p:nvGrpSpPr>
          <p:grpSpPr>
            <a:xfrm>
              <a:off x="7543800" y="2647950"/>
              <a:ext cx="1276350" cy="770021"/>
              <a:chOff x="1771650" y="485775"/>
              <a:chExt cx="1276350" cy="770021"/>
            </a:xfrm>
          </p:grpSpPr>
          <p:pic>
            <p:nvPicPr>
              <p:cNvPr id="70" name="Picture 69" descr="cloud.png"/>
              <p:cNvPicPr>
                <a:picLocks noChangeAspect="1"/>
              </p:cNvPicPr>
              <p:nvPr/>
            </p:nvPicPr>
            <p:blipFill>
              <a:blip r:embed="rId4" cstate="print">
                <a:duotone>
                  <a:prstClr val="black"/>
                  <a:schemeClr val="accent2">
                    <a:tint val="45000"/>
                    <a:satMod val="400000"/>
                  </a:schemeClr>
                </a:duotone>
                <a:lum bright="19000"/>
              </a:blip>
              <a:stretch>
                <a:fillRect/>
              </a:stretch>
            </p:blipFill>
            <p:spPr>
              <a:xfrm>
                <a:off x="1828800" y="533400"/>
                <a:ext cx="1219200" cy="644401"/>
              </a:xfrm>
              <a:prstGeom prst="rect">
                <a:avLst/>
              </a:prstGeom>
            </p:spPr>
          </p:pic>
          <p:sp>
            <p:nvSpPr>
              <p:cNvPr id="71" name="TextBox 70"/>
              <p:cNvSpPr txBox="1"/>
              <p:nvPr/>
            </p:nvSpPr>
            <p:spPr>
              <a:xfrm>
                <a:off x="2324100" y="609600"/>
                <a:ext cx="644728" cy="430887"/>
              </a:xfrm>
              <a:prstGeom prst="rect">
                <a:avLst/>
              </a:prstGeom>
              <a:noFill/>
            </p:spPr>
            <p:txBody>
              <a:bodyPr wrap="none" rtlCol="0">
                <a:spAutoFit/>
              </a:bodyPr>
              <a:lstStyle/>
              <a:p>
                <a:pPr defTabSz="457200"/>
                <a:r>
                  <a:rPr lang="en-US" sz="1100" dirty="0" smtClean="0">
                    <a:solidFill>
                      <a:prstClr val="black"/>
                    </a:solidFill>
                  </a:rPr>
                  <a:t>Johns </a:t>
                </a:r>
              </a:p>
              <a:p>
                <a:pPr defTabSz="457200"/>
                <a:r>
                  <a:rPr lang="en-US" sz="1100" dirty="0" smtClean="0">
                    <a:solidFill>
                      <a:prstClr val="black"/>
                    </a:solidFill>
                  </a:rPr>
                  <a:t>Hopkins</a:t>
                </a:r>
                <a:endParaRPr lang="en-US" sz="1100" dirty="0">
                  <a:solidFill>
                    <a:prstClr val="black"/>
                  </a:solidFill>
                </a:endParaRPr>
              </a:p>
            </p:txBody>
          </p:sp>
          <p:pic>
            <p:nvPicPr>
              <p:cNvPr id="72" name="Picture 71" descr="hopkins.png"/>
              <p:cNvPicPr>
                <a:picLocks noChangeAspect="1"/>
              </p:cNvPicPr>
              <p:nvPr/>
            </p:nvPicPr>
            <p:blipFill>
              <a:blip r:embed="rId19" cstate="print"/>
              <a:stretch>
                <a:fillRect/>
              </a:stretch>
            </p:blipFill>
            <p:spPr>
              <a:xfrm>
                <a:off x="1771650" y="485775"/>
                <a:ext cx="838200" cy="770021"/>
              </a:xfrm>
              <a:prstGeom prst="rect">
                <a:avLst/>
              </a:prstGeom>
            </p:spPr>
          </p:pic>
        </p:grpSp>
      </p:grpSp>
      <p:grpSp>
        <p:nvGrpSpPr>
          <p:cNvPr id="48" name="Group 129"/>
          <p:cNvGrpSpPr/>
          <p:nvPr/>
        </p:nvGrpSpPr>
        <p:grpSpPr>
          <a:xfrm>
            <a:off x="0" y="-19050"/>
            <a:ext cx="9144000" cy="1314450"/>
            <a:chOff x="0" y="0"/>
            <a:chExt cx="9144000" cy="1314450"/>
          </a:xfrm>
        </p:grpSpPr>
        <p:pic>
          <p:nvPicPr>
            <p:cNvPr id="1030" name="Picture 6"/>
            <p:cNvPicPr>
              <a:picLocks noChangeAspect="1" noChangeArrowheads="1"/>
            </p:cNvPicPr>
            <p:nvPr/>
          </p:nvPicPr>
          <p:blipFill>
            <a:blip r:embed="rId20" cstate="print"/>
            <a:srcRect/>
            <a:stretch>
              <a:fillRect/>
            </a:stretch>
          </p:blipFill>
          <p:spPr bwMode="auto">
            <a:xfrm>
              <a:off x="0" y="0"/>
              <a:ext cx="8210550" cy="1314450"/>
            </a:xfrm>
            <a:prstGeom prst="rect">
              <a:avLst/>
            </a:prstGeom>
            <a:noFill/>
            <a:ln w="9525">
              <a:noFill/>
              <a:miter lim="800000"/>
              <a:headEnd/>
              <a:tailEnd/>
            </a:ln>
          </p:spPr>
        </p:pic>
        <p:pic>
          <p:nvPicPr>
            <p:cNvPr id="1031" name="Picture 7"/>
            <p:cNvPicPr>
              <a:picLocks noChangeAspect="1" noChangeArrowheads="1"/>
            </p:cNvPicPr>
            <p:nvPr/>
          </p:nvPicPr>
          <p:blipFill>
            <a:blip r:embed="rId20" cstate="print"/>
            <a:srcRect r="88399"/>
            <a:stretch>
              <a:fillRect/>
            </a:stretch>
          </p:blipFill>
          <p:spPr bwMode="auto">
            <a:xfrm>
              <a:off x="8191500" y="0"/>
              <a:ext cx="952500" cy="1314450"/>
            </a:xfrm>
            <a:prstGeom prst="rect">
              <a:avLst/>
            </a:prstGeom>
            <a:noFill/>
            <a:ln w="9525">
              <a:noFill/>
              <a:miter lim="800000"/>
              <a:headEnd/>
              <a:tailEnd/>
            </a:ln>
          </p:spPr>
        </p:pic>
      </p:grpSp>
      <p:sp>
        <p:nvSpPr>
          <p:cNvPr id="131" name="Rectangle 130"/>
          <p:cNvSpPr/>
          <p:nvPr/>
        </p:nvSpPr>
        <p:spPr>
          <a:xfrm>
            <a:off x="3657600" y="1295400"/>
            <a:ext cx="5486400" cy="584775"/>
          </a:xfrm>
          <a:prstGeom prst="rect">
            <a:avLst/>
          </a:prstGeom>
        </p:spPr>
        <p:txBody>
          <a:bodyPr wrap="square">
            <a:spAutoFit/>
          </a:bodyPr>
          <a:lstStyle/>
          <a:p>
            <a:pPr algn="r" defTabSz="457200"/>
            <a:r>
              <a:rPr lang="en-US" sz="1600" i="1" dirty="0" smtClean="0">
                <a:solidFill>
                  <a:srgbClr val="990000"/>
                </a:solidFill>
              </a:rPr>
              <a:t>July 26-30, 2010  NCSA Summer School Workshop</a:t>
            </a:r>
          </a:p>
          <a:p>
            <a:pPr algn="r" defTabSz="457200"/>
            <a:r>
              <a:rPr lang="en-US" sz="1600" dirty="0" smtClean="0">
                <a:solidFill>
                  <a:srgbClr val="7030A0"/>
                </a:solidFill>
              </a:rPr>
              <a:t>http://salsahpc.indiana.edu/tutorial</a:t>
            </a:r>
            <a:endParaRPr lang="en-US" sz="1600" i="1" dirty="0" smtClean="0">
              <a:solidFill>
                <a:srgbClr val="7030A0"/>
              </a:solidFill>
            </a:endParaRPr>
          </a:p>
        </p:txBody>
      </p:sp>
      <p:sp>
        <p:nvSpPr>
          <p:cNvPr id="85" name="Rectangle 84"/>
          <p:cNvSpPr/>
          <p:nvPr/>
        </p:nvSpPr>
        <p:spPr>
          <a:xfrm>
            <a:off x="0" y="1295400"/>
            <a:ext cx="5486400" cy="584775"/>
          </a:xfrm>
          <a:prstGeom prst="rect">
            <a:avLst/>
          </a:prstGeom>
        </p:spPr>
        <p:txBody>
          <a:bodyPr wrap="square">
            <a:spAutoFit/>
          </a:bodyPr>
          <a:lstStyle/>
          <a:p>
            <a:pPr defTabSz="457200"/>
            <a:r>
              <a:rPr lang="en-US" sz="1600" i="1" dirty="0" smtClean="0">
                <a:solidFill>
                  <a:prstClr val="black"/>
                </a:solidFill>
              </a:rPr>
              <a:t>300+ Students learning about Twister &amp; </a:t>
            </a:r>
            <a:r>
              <a:rPr lang="en-US" sz="1600" i="1" dirty="0" err="1" smtClean="0">
                <a:solidFill>
                  <a:prstClr val="black"/>
                </a:solidFill>
              </a:rPr>
              <a:t>Hadoop</a:t>
            </a:r>
            <a:r>
              <a:rPr lang="en-US" sz="1600" i="1" dirty="0" smtClean="0">
                <a:solidFill>
                  <a:prstClr val="black"/>
                </a:solidFill>
              </a:rPr>
              <a:t> </a:t>
            </a:r>
          </a:p>
          <a:p>
            <a:pPr defTabSz="457200"/>
            <a:r>
              <a:rPr lang="en-US" sz="1600" i="1" dirty="0" err="1" smtClean="0">
                <a:solidFill>
                  <a:prstClr val="black"/>
                </a:solidFill>
              </a:rPr>
              <a:t>MapReduce</a:t>
            </a:r>
            <a:r>
              <a:rPr lang="en-US" sz="1600" i="1" dirty="0" smtClean="0">
                <a:solidFill>
                  <a:prstClr val="black"/>
                </a:solidFill>
              </a:rPr>
              <a:t> technologies, supported by </a:t>
            </a:r>
            <a:r>
              <a:rPr lang="en-US" sz="1600" i="1" dirty="0" err="1" smtClean="0">
                <a:solidFill>
                  <a:prstClr val="black"/>
                </a:solidFill>
              </a:rPr>
              <a:t>FutureGrid</a:t>
            </a:r>
            <a:r>
              <a:rPr lang="en-US" sz="1600" i="1" dirty="0" smtClean="0">
                <a:solidFill>
                  <a:prstClr val="black"/>
                </a:solidFill>
              </a:rPr>
              <a: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20" y="152400"/>
            <a:ext cx="5488399" cy="914400"/>
          </a:xfrm>
        </p:spPr>
        <p:txBody>
          <a:bodyPr/>
          <a:lstStyle/>
          <a:p>
            <a:r>
              <a:rPr lang="en-US" dirty="0" smtClean="0"/>
              <a:t>Software Components</a:t>
            </a:r>
            <a:endParaRPr lang="en-US" dirty="0"/>
          </a:p>
        </p:txBody>
      </p:sp>
      <p:sp>
        <p:nvSpPr>
          <p:cNvPr id="3" name="Content Placeholder 2"/>
          <p:cNvSpPr>
            <a:spLocks noGrp="1"/>
          </p:cNvSpPr>
          <p:nvPr>
            <p:ph idx="1"/>
          </p:nvPr>
        </p:nvSpPr>
        <p:spPr>
          <a:xfrm>
            <a:off x="457200" y="1600200"/>
            <a:ext cx="8229600" cy="5017883"/>
          </a:xfrm>
        </p:spPr>
        <p:txBody>
          <a:bodyPr>
            <a:normAutofit fontScale="85000" lnSpcReduction="20000"/>
          </a:bodyPr>
          <a:lstStyle/>
          <a:p>
            <a:r>
              <a:rPr lang="en-US" dirty="0" smtClean="0">
                <a:solidFill>
                  <a:srgbClr val="FF0000"/>
                </a:solidFill>
              </a:rPr>
              <a:t>Portals</a:t>
            </a:r>
            <a:r>
              <a:rPr lang="en-US" dirty="0" smtClean="0"/>
              <a:t> including “Support” “use FutureGrid” “Outreach”</a:t>
            </a:r>
          </a:p>
          <a:p>
            <a:r>
              <a:rPr lang="en-US" dirty="0" smtClean="0">
                <a:solidFill>
                  <a:srgbClr val="FF0000"/>
                </a:solidFill>
              </a:rPr>
              <a:t>Monitoring</a:t>
            </a:r>
            <a:r>
              <a:rPr lang="en-US" dirty="0" smtClean="0"/>
              <a:t> – INCA, Power (</a:t>
            </a:r>
            <a:r>
              <a:rPr lang="en-US" dirty="0" err="1" smtClean="0"/>
              <a:t>GreenIT</a:t>
            </a:r>
            <a:r>
              <a:rPr lang="en-US" dirty="0" smtClean="0"/>
              <a:t>)</a:t>
            </a:r>
          </a:p>
          <a:p>
            <a:r>
              <a:rPr lang="en-US" dirty="0" smtClean="0">
                <a:solidFill>
                  <a:srgbClr val="FF0000"/>
                </a:solidFill>
              </a:rPr>
              <a:t>Experiment</a:t>
            </a:r>
            <a:r>
              <a:rPr lang="en-US" dirty="0" smtClean="0"/>
              <a:t> </a:t>
            </a:r>
            <a:r>
              <a:rPr lang="en-US" dirty="0" smtClean="0">
                <a:solidFill>
                  <a:srgbClr val="FF0000"/>
                </a:solidFill>
              </a:rPr>
              <a:t>Manager</a:t>
            </a:r>
            <a:r>
              <a:rPr lang="en-US" dirty="0" smtClean="0"/>
              <a:t>: specify/workflow</a:t>
            </a:r>
          </a:p>
          <a:p>
            <a:r>
              <a:rPr lang="en-US" dirty="0" smtClean="0">
                <a:solidFill>
                  <a:srgbClr val="FF0000"/>
                </a:solidFill>
              </a:rPr>
              <a:t>Image</a:t>
            </a:r>
            <a:r>
              <a:rPr lang="en-US" dirty="0" smtClean="0"/>
              <a:t> Generation and Repository</a:t>
            </a:r>
          </a:p>
          <a:p>
            <a:r>
              <a:rPr lang="en-US" dirty="0" err="1" smtClean="0">
                <a:solidFill>
                  <a:srgbClr val="FF0000"/>
                </a:solidFill>
              </a:rPr>
              <a:t>Intercloud</a:t>
            </a:r>
            <a:r>
              <a:rPr lang="en-US" dirty="0" smtClean="0"/>
              <a:t> Networking </a:t>
            </a:r>
            <a:r>
              <a:rPr lang="en-US" dirty="0" err="1" smtClean="0"/>
              <a:t>ViNE</a:t>
            </a:r>
            <a:endParaRPr lang="en-US" dirty="0" smtClean="0"/>
          </a:p>
          <a:p>
            <a:r>
              <a:rPr lang="en-US" dirty="0" smtClean="0">
                <a:solidFill>
                  <a:srgbClr val="FF0000"/>
                </a:solidFill>
              </a:rPr>
              <a:t>Virtual Clusters </a:t>
            </a:r>
            <a:r>
              <a:rPr lang="en-US" dirty="0" smtClean="0"/>
              <a:t>built with virtual networks</a:t>
            </a:r>
          </a:p>
          <a:p>
            <a:r>
              <a:rPr lang="en-US" dirty="0" smtClean="0">
                <a:solidFill>
                  <a:srgbClr val="FF0000"/>
                </a:solidFill>
              </a:rPr>
              <a:t>Performance</a:t>
            </a:r>
            <a:r>
              <a:rPr lang="en-US" dirty="0" smtClean="0"/>
              <a:t> library </a:t>
            </a:r>
          </a:p>
          <a:p>
            <a:r>
              <a:rPr lang="fr-FR" b="1" dirty="0" err="1" smtClean="0">
                <a:solidFill>
                  <a:srgbClr val="FF0000"/>
                </a:solidFill>
              </a:rPr>
              <a:t>Rain</a:t>
            </a:r>
            <a:r>
              <a:rPr lang="fr-FR" dirty="0" smtClean="0"/>
              <a:t> or </a:t>
            </a:r>
            <a:r>
              <a:rPr lang="fr-FR" b="1" dirty="0" err="1" smtClean="0"/>
              <a:t>R</a:t>
            </a:r>
            <a:r>
              <a:rPr lang="fr-FR" dirty="0" err="1" smtClean="0"/>
              <a:t>untime</a:t>
            </a:r>
            <a:r>
              <a:rPr lang="fr-FR" dirty="0" smtClean="0"/>
              <a:t> </a:t>
            </a:r>
            <a:r>
              <a:rPr lang="fr-FR" b="1" dirty="0" smtClean="0"/>
              <a:t>A</a:t>
            </a:r>
            <a:r>
              <a:rPr lang="fr-FR" dirty="0" smtClean="0"/>
              <a:t>daptable </a:t>
            </a:r>
            <a:r>
              <a:rPr lang="fr-FR" b="1" dirty="0" err="1" smtClean="0"/>
              <a:t>I</a:t>
            </a:r>
            <a:r>
              <a:rPr lang="fr-FR" dirty="0" err="1" smtClean="0"/>
              <a:t>nsertio</a:t>
            </a:r>
            <a:r>
              <a:rPr lang="fr-FR" b="1" dirty="0" err="1" smtClean="0"/>
              <a:t>N</a:t>
            </a:r>
            <a:r>
              <a:rPr lang="fr-FR" dirty="0" smtClean="0"/>
              <a:t> Service: </a:t>
            </a:r>
            <a:r>
              <a:rPr lang="en-US" dirty="0" smtClean="0"/>
              <a:t>Schedule and Deploy images</a:t>
            </a:r>
          </a:p>
          <a:p>
            <a:r>
              <a:rPr lang="en-US" dirty="0" smtClean="0">
                <a:solidFill>
                  <a:srgbClr val="FF0000"/>
                </a:solidFill>
              </a:rPr>
              <a:t>Security</a:t>
            </a:r>
            <a:r>
              <a:rPr lang="en-US" dirty="0" smtClean="0"/>
              <a:t> (including use of isolated network), Authentication, Authorization, </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143000" y="0"/>
            <a:ext cx="6629400" cy="731838"/>
          </a:xfrm>
          <a:prstGeom prst="rect">
            <a:avLst/>
          </a:prstGeom>
        </p:spPr>
        <p:txBody>
          <a:bodyPr/>
          <a:lstStyle/>
          <a:p>
            <a:pPr algn="ctr">
              <a:spcBef>
                <a:spcPct val="0"/>
              </a:spcBef>
              <a:defRPr/>
            </a:pPr>
            <a:r>
              <a:rPr lang="en-US" sz="4400" dirty="0" smtClean="0">
                <a:solidFill>
                  <a:prstClr val="black"/>
                </a:solidFill>
              </a:rPr>
              <a:t>Amazon offers a lot!</a:t>
            </a:r>
            <a:endParaRPr lang="en-US" sz="4400" dirty="0">
              <a:solidFill>
                <a:prstClr val="black"/>
              </a:solidFill>
            </a:endParaRPr>
          </a:p>
        </p:txBody>
      </p:sp>
      <p:pic>
        <p:nvPicPr>
          <p:cNvPr id="37894" name="Picture 6"/>
          <p:cNvPicPr>
            <a:picLocks noChangeAspect="1" noChangeArrowheads="1"/>
          </p:cNvPicPr>
          <p:nvPr/>
        </p:nvPicPr>
        <p:blipFill>
          <a:blip r:embed="rId3" cstate="print"/>
          <a:srcRect t="22095" r="4895" b="27619"/>
          <a:stretch>
            <a:fillRect/>
          </a:stretch>
        </p:blipFill>
        <p:spPr bwMode="auto">
          <a:xfrm>
            <a:off x="0" y="1151740"/>
            <a:ext cx="9144000" cy="5071462"/>
          </a:xfrm>
          <a:prstGeom prst="rect">
            <a:avLst/>
          </a:prstGeom>
          <a:noFill/>
          <a:ln w="9525">
            <a:noFill/>
            <a:miter lim="800000"/>
            <a:headEnd/>
            <a:tailEnd/>
          </a:ln>
        </p:spPr>
      </p:pic>
      <p:pic>
        <p:nvPicPr>
          <p:cNvPr id="37893" name="Picture 5"/>
          <p:cNvPicPr>
            <a:picLocks noChangeAspect="1" noChangeArrowheads="1"/>
          </p:cNvPicPr>
          <p:nvPr/>
        </p:nvPicPr>
        <p:blipFill>
          <a:blip r:embed="rId4" cstate="print"/>
          <a:srcRect t="30174" r="2141" b="3288"/>
          <a:stretch>
            <a:fillRect/>
          </a:stretch>
        </p:blipFill>
        <p:spPr bwMode="auto">
          <a:xfrm>
            <a:off x="0" y="0"/>
            <a:ext cx="9144000" cy="6553200"/>
          </a:xfrm>
          <a:prstGeom prst="rect">
            <a:avLst/>
          </a:prstGeom>
          <a:noFill/>
          <a:ln w="9525">
            <a:noFill/>
            <a:miter lim="800000"/>
            <a:headEnd/>
            <a:tailEnd/>
          </a:ln>
        </p:spPr>
      </p:pic>
      <p:sp>
        <p:nvSpPr>
          <p:cNvPr id="20" name="TextBox 19"/>
          <p:cNvSpPr txBox="1"/>
          <p:nvPr/>
        </p:nvSpPr>
        <p:spPr>
          <a:xfrm>
            <a:off x="152400" y="551557"/>
            <a:ext cx="8991600" cy="6001643"/>
          </a:xfrm>
          <a:prstGeom prst="rect">
            <a:avLst/>
          </a:prstGeom>
          <a:solidFill>
            <a:schemeClr val="bg1"/>
          </a:solidFill>
        </p:spPr>
        <p:txBody>
          <a:bodyPr wrap="square" rtlCol="0">
            <a:spAutoFit/>
          </a:bodyPr>
          <a:lstStyle/>
          <a:p>
            <a:r>
              <a:rPr lang="en-US" sz="2400" dirty="0" smtClean="0"/>
              <a:t>The Cluster Compute Instances use hardware-assisted (</a:t>
            </a:r>
            <a:r>
              <a:rPr lang="en-US" sz="2400" dirty="0" smtClean="0">
                <a:hlinkClick r:id="rId5"/>
              </a:rPr>
              <a:t>HVM</a:t>
            </a:r>
            <a:r>
              <a:rPr lang="en-US" sz="2400" dirty="0" smtClean="0"/>
              <a:t>) virtualization instead of the </a:t>
            </a:r>
            <a:r>
              <a:rPr lang="en-US" sz="2400" dirty="0" err="1" smtClean="0">
                <a:hlinkClick r:id="rId6"/>
              </a:rPr>
              <a:t>paravirtualization</a:t>
            </a:r>
            <a:r>
              <a:rPr lang="en-US" sz="2400" dirty="0" smtClean="0"/>
              <a:t> used by the other instance types and requires booting from EBS, so you will need to create a new AMI in order to use them. We suggest that you use our Centos-based AMI as a base for your own AMIs for optimal performance. See the </a:t>
            </a:r>
            <a:r>
              <a:rPr lang="en-US" sz="2400" dirty="0" smtClean="0">
                <a:hlinkClick r:id="rId7"/>
              </a:rPr>
              <a:t>EC2 User Guide</a:t>
            </a:r>
            <a:r>
              <a:rPr lang="en-US" sz="2400" dirty="0" smtClean="0"/>
              <a:t> or the </a:t>
            </a:r>
            <a:r>
              <a:rPr lang="en-US" sz="2400" dirty="0" smtClean="0">
                <a:hlinkClick r:id="rId8"/>
              </a:rPr>
              <a:t>EC2 Developer Guide</a:t>
            </a:r>
            <a:r>
              <a:rPr lang="en-US" sz="2400" dirty="0" smtClean="0"/>
              <a:t> for more information. </a:t>
            </a:r>
          </a:p>
          <a:p>
            <a:r>
              <a:rPr lang="en-US" sz="2400" dirty="0" smtClean="0"/>
              <a:t>The only way to know if this is a genuine HPC setup is to benchmark it, and we've just finished doing so. We ran the gold-standard </a:t>
            </a:r>
            <a:r>
              <a:rPr lang="en-US" sz="2400" dirty="0" smtClean="0">
                <a:hlinkClick r:id="rId9"/>
              </a:rPr>
              <a:t>High Performance </a:t>
            </a:r>
            <a:r>
              <a:rPr lang="en-US" sz="2400" dirty="0" err="1" smtClean="0">
                <a:hlinkClick r:id="rId9"/>
              </a:rPr>
              <a:t>Linpack</a:t>
            </a:r>
            <a:r>
              <a:rPr lang="en-US" sz="2400" dirty="0" smtClean="0"/>
              <a:t> benchmark on 880 Cluster Compute instances (7040 cores) and measured the overall performance at 41.82 </a:t>
            </a:r>
            <a:r>
              <a:rPr lang="en-US" sz="2400" dirty="0" err="1" smtClean="0">
                <a:hlinkClick r:id="rId10"/>
              </a:rPr>
              <a:t>TeraFLOPS</a:t>
            </a:r>
            <a:r>
              <a:rPr lang="en-US" sz="2400" dirty="0" smtClean="0"/>
              <a:t> using Intel's </a:t>
            </a:r>
            <a:r>
              <a:rPr lang="en-US" sz="2400" dirty="0" smtClean="0">
                <a:hlinkClick r:id="rId11"/>
              </a:rPr>
              <a:t>MPI</a:t>
            </a:r>
            <a:r>
              <a:rPr lang="en-US" sz="2400" dirty="0" smtClean="0"/>
              <a:t> (Message Passing Interface) and </a:t>
            </a:r>
            <a:r>
              <a:rPr lang="en-US" sz="2400" dirty="0" smtClean="0">
                <a:hlinkClick r:id="rId12"/>
              </a:rPr>
              <a:t>MKL</a:t>
            </a:r>
            <a:r>
              <a:rPr lang="en-US" sz="2400" dirty="0" smtClean="0"/>
              <a:t> (Math Kernel Library) libraries, along with their </a:t>
            </a:r>
            <a:r>
              <a:rPr lang="en-US" sz="2400" dirty="0" smtClean="0">
                <a:hlinkClick r:id="rId13"/>
              </a:rPr>
              <a:t>compiler suite</a:t>
            </a:r>
            <a:r>
              <a:rPr lang="en-US" sz="2400" dirty="0" smtClean="0"/>
              <a:t>. </a:t>
            </a:r>
            <a:r>
              <a:rPr lang="en-US" sz="2400" b="1" dirty="0" smtClean="0"/>
              <a:t>This result places us at position 146 on the </a:t>
            </a:r>
            <a:r>
              <a:rPr lang="en-US" sz="2400" b="1" dirty="0" smtClean="0">
                <a:hlinkClick r:id="rId14"/>
              </a:rPr>
              <a:t>Top500</a:t>
            </a:r>
            <a:r>
              <a:rPr lang="en-US" sz="2400" b="1" dirty="0" smtClean="0"/>
              <a:t> list of supercomputers. </a:t>
            </a:r>
            <a:r>
              <a:rPr lang="en-US" sz="2400" dirty="0" smtClean="0"/>
              <a:t>The input file for the benchmark is </a:t>
            </a:r>
            <a:r>
              <a:rPr lang="en-US" sz="2400" dirty="0" smtClean="0">
                <a:hlinkClick r:id="rId15"/>
              </a:rPr>
              <a:t>here</a:t>
            </a:r>
            <a:r>
              <a:rPr lang="en-US" sz="2400" dirty="0" smtClean="0"/>
              <a:t> and the output file is </a:t>
            </a:r>
            <a:r>
              <a:rPr lang="en-US" sz="2400" dirty="0" smtClean="0">
                <a:hlinkClick r:id="rId16"/>
              </a:rPr>
              <a:t>here</a:t>
            </a:r>
            <a:r>
              <a:rPr lang="en-US" sz="2400" dirty="0" smtClean="0"/>
              <a:t>.</a:t>
            </a:r>
          </a:p>
          <a:p>
            <a:endParaRPr lang="en-US" sz="2400" dirty="0"/>
          </a:p>
        </p:txBody>
      </p:sp>
      <p:grpSp>
        <p:nvGrpSpPr>
          <p:cNvPr id="6" name="Group 12"/>
          <p:cNvGrpSpPr/>
          <p:nvPr/>
        </p:nvGrpSpPr>
        <p:grpSpPr>
          <a:xfrm>
            <a:off x="0" y="152400"/>
            <a:ext cx="9144000" cy="6172200"/>
            <a:chOff x="0" y="1295400"/>
            <a:chExt cx="9144000" cy="5181600"/>
          </a:xfrm>
        </p:grpSpPr>
        <p:pic>
          <p:nvPicPr>
            <p:cNvPr id="7" name="Picture 6" descr="clouds-0001.jpg"/>
            <p:cNvPicPr>
              <a:picLocks noChangeAspect="1"/>
            </p:cNvPicPr>
            <p:nvPr/>
          </p:nvPicPr>
          <p:blipFill>
            <a:blip r:embed="rId17" cstate="print"/>
            <a:stretch>
              <a:fillRect/>
            </a:stretch>
          </p:blipFill>
          <p:spPr>
            <a:xfrm>
              <a:off x="0" y="1295400"/>
              <a:ext cx="9144000" cy="5181600"/>
            </a:xfrm>
            <a:prstGeom prst="rect">
              <a:avLst/>
            </a:prstGeom>
          </p:spPr>
        </p:pic>
        <p:pic>
          <p:nvPicPr>
            <p:cNvPr id="8" name="Picture 7" descr="3tera.jpg"/>
            <p:cNvPicPr>
              <a:picLocks noChangeAspect="1"/>
            </p:cNvPicPr>
            <p:nvPr/>
          </p:nvPicPr>
          <p:blipFill>
            <a:blip r:embed="rId18" cstate="print"/>
            <a:stretch>
              <a:fillRect/>
            </a:stretch>
          </p:blipFill>
          <p:spPr>
            <a:xfrm>
              <a:off x="7391400" y="6096000"/>
              <a:ext cx="1688758" cy="381000"/>
            </a:xfrm>
            <a:prstGeom prst="rect">
              <a:avLst/>
            </a:prstGeom>
          </p:spPr>
        </p:pic>
        <p:pic>
          <p:nvPicPr>
            <p:cNvPr id="9" name="Picture 8" descr="AmazonEC2.jpg"/>
            <p:cNvPicPr>
              <a:picLocks noChangeAspect="1"/>
            </p:cNvPicPr>
            <p:nvPr/>
          </p:nvPicPr>
          <p:blipFill>
            <a:blip r:embed="rId19" cstate="print"/>
            <a:stretch>
              <a:fillRect/>
            </a:stretch>
          </p:blipFill>
          <p:spPr>
            <a:xfrm>
              <a:off x="3200400" y="2895600"/>
              <a:ext cx="2105799" cy="685800"/>
            </a:xfrm>
            <a:prstGeom prst="rect">
              <a:avLst/>
            </a:prstGeom>
          </p:spPr>
        </p:pic>
        <p:pic>
          <p:nvPicPr>
            <p:cNvPr id="10" name="Picture 9" descr="Azure.jpg"/>
            <p:cNvPicPr>
              <a:picLocks noChangeAspect="1"/>
            </p:cNvPicPr>
            <p:nvPr/>
          </p:nvPicPr>
          <p:blipFill>
            <a:blip r:embed="rId20" cstate="print"/>
            <a:stretch>
              <a:fillRect/>
            </a:stretch>
          </p:blipFill>
          <p:spPr>
            <a:xfrm>
              <a:off x="5116314" y="1600200"/>
              <a:ext cx="3951486" cy="381000"/>
            </a:xfrm>
            <a:prstGeom prst="rect">
              <a:avLst/>
            </a:prstGeom>
          </p:spPr>
        </p:pic>
        <p:pic>
          <p:nvPicPr>
            <p:cNvPr id="11" name="Picture 10" descr="b-hive.jpg"/>
            <p:cNvPicPr>
              <a:picLocks noChangeAspect="1"/>
            </p:cNvPicPr>
            <p:nvPr/>
          </p:nvPicPr>
          <p:blipFill>
            <a:blip r:embed="rId21" cstate="print"/>
            <a:stretch>
              <a:fillRect/>
            </a:stretch>
          </p:blipFill>
          <p:spPr>
            <a:xfrm>
              <a:off x="1828800" y="4648200"/>
              <a:ext cx="1416907" cy="219894"/>
            </a:xfrm>
            <a:prstGeom prst="rect">
              <a:avLst/>
            </a:prstGeom>
          </p:spPr>
        </p:pic>
        <p:pic>
          <p:nvPicPr>
            <p:cNvPr id="13" name="Picture 12" descr="engineyard.jpg"/>
            <p:cNvPicPr>
              <a:picLocks noChangeAspect="1"/>
            </p:cNvPicPr>
            <p:nvPr/>
          </p:nvPicPr>
          <p:blipFill>
            <a:blip r:embed="rId22" cstate="print"/>
            <a:stretch>
              <a:fillRect/>
            </a:stretch>
          </p:blipFill>
          <p:spPr>
            <a:xfrm>
              <a:off x="8184848" y="4267200"/>
              <a:ext cx="959152" cy="1179871"/>
            </a:xfrm>
            <a:prstGeom prst="rect">
              <a:avLst/>
            </a:prstGeom>
          </p:spPr>
        </p:pic>
        <p:pic>
          <p:nvPicPr>
            <p:cNvPr id="14" name="Picture 13" descr="Eucalyptus.jpg"/>
            <p:cNvPicPr>
              <a:picLocks noChangeAspect="1"/>
            </p:cNvPicPr>
            <p:nvPr/>
          </p:nvPicPr>
          <p:blipFill>
            <a:blip r:embed="rId23" cstate="print"/>
            <a:stretch>
              <a:fillRect/>
            </a:stretch>
          </p:blipFill>
          <p:spPr>
            <a:xfrm>
              <a:off x="0" y="1524000"/>
              <a:ext cx="1524000" cy="533400"/>
            </a:xfrm>
            <a:prstGeom prst="rect">
              <a:avLst/>
            </a:prstGeom>
          </p:spPr>
        </p:pic>
        <p:pic>
          <p:nvPicPr>
            <p:cNvPr id="15" name="Picture 14" descr="GoGrid.jpg"/>
            <p:cNvPicPr>
              <a:picLocks noChangeAspect="1"/>
            </p:cNvPicPr>
            <p:nvPr/>
          </p:nvPicPr>
          <p:blipFill>
            <a:blip r:embed="rId24" cstate="print"/>
            <a:stretch>
              <a:fillRect/>
            </a:stretch>
          </p:blipFill>
          <p:spPr>
            <a:xfrm>
              <a:off x="4419600" y="5562600"/>
              <a:ext cx="1977081" cy="25563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 calcmode="lin" valueType="num">
                                      <p:cBhvr additive="base">
                                        <p:cTn id="7" dur="500" fill="hold"/>
                                        <p:tgtEl>
                                          <p:spTgt spid="37893"/>
                                        </p:tgtEl>
                                        <p:attrNameLst>
                                          <p:attrName>ppt_x</p:attrName>
                                        </p:attrNameLst>
                                      </p:cBhvr>
                                      <p:tavLst>
                                        <p:tav tm="0">
                                          <p:val>
                                            <p:strVal val="#ppt_x"/>
                                          </p:val>
                                        </p:tav>
                                        <p:tav tm="100000">
                                          <p:val>
                                            <p:strVal val="#ppt_x"/>
                                          </p:val>
                                        </p:tav>
                                      </p:tavLst>
                                    </p:anim>
                                    <p:anim calcmode="lin" valueType="num">
                                      <p:cBhvr additive="base">
                                        <p:cTn id="8"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388308" cy="1143000"/>
          </a:xfrm>
        </p:spPr>
        <p:txBody>
          <a:bodyPr/>
          <a:lstStyle/>
          <a:p>
            <a:r>
              <a:rPr lang="en-US" b="1" dirty="0" smtClean="0"/>
              <a:t>FutureGrid Software </a:t>
            </a:r>
            <a:br>
              <a:rPr lang="en-US" b="1" dirty="0" smtClean="0"/>
            </a:br>
            <a:r>
              <a:rPr lang="en-US" b="1" dirty="0" smtClean="0"/>
              <a:t>Architecture</a:t>
            </a:r>
            <a:endParaRPr lang="en-US" b="1" dirty="0"/>
          </a:p>
        </p:txBody>
      </p:sp>
      <p:sp>
        <p:nvSpPr>
          <p:cNvPr id="3" name="Content Placeholder 2"/>
          <p:cNvSpPr>
            <a:spLocks noGrp="1"/>
          </p:cNvSpPr>
          <p:nvPr>
            <p:ph idx="1"/>
          </p:nvPr>
        </p:nvSpPr>
        <p:spPr>
          <a:xfrm>
            <a:off x="152400" y="1066800"/>
            <a:ext cx="8991600" cy="5791200"/>
          </a:xfrm>
        </p:spPr>
        <p:txBody>
          <a:bodyPr>
            <a:normAutofit fontScale="77500" lnSpcReduction="20000"/>
          </a:bodyPr>
          <a:lstStyle/>
          <a:p>
            <a:r>
              <a:rPr lang="en-US" dirty="0" smtClean="0"/>
              <a:t>Flexible Architecture allows one </a:t>
            </a:r>
            <a:r>
              <a:rPr lang="en-US" dirty="0" smtClean="0">
                <a:solidFill>
                  <a:srgbClr val="FF0000"/>
                </a:solidFill>
              </a:rPr>
              <a:t>to configure </a:t>
            </a:r>
            <a:r>
              <a:rPr lang="en-US" dirty="0" smtClean="0"/>
              <a:t>resources based on images</a:t>
            </a:r>
          </a:p>
          <a:p>
            <a:r>
              <a:rPr lang="en-US" dirty="0" smtClean="0"/>
              <a:t>Managed images allows </a:t>
            </a:r>
            <a:r>
              <a:rPr lang="en-US" dirty="0" smtClean="0">
                <a:solidFill>
                  <a:srgbClr val="FF0000"/>
                </a:solidFill>
              </a:rPr>
              <a:t>to create </a:t>
            </a:r>
            <a:r>
              <a:rPr lang="en-US" dirty="0" smtClean="0"/>
              <a:t>similar experiment environments</a:t>
            </a:r>
          </a:p>
          <a:p>
            <a:r>
              <a:rPr lang="en-US" dirty="0" smtClean="0"/>
              <a:t>Experiment management allows </a:t>
            </a:r>
            <a:r>
              <a:rPr lang="en-US" dirty="0" smtClean="0">
                <a:solidFill>
                  <a:srgbClr val="FF0000"/>
                </a:solidFill>
              </a:rPr>
              <a:t>reproducible activities</a:t>
            </a:r>
          </a:p>
          <a:p>
            <a:r>
              <a:rPr lang="en-US" dirty="0" smtClean="0"/>
              <a:t>Through our modular design we allow </a:t>
            </a:r>
            <a:r>
              <a:rPr lang="en-US" dirty="0" smtClean="0">
                <a:solidFill>
                  <a:srgbClr val="FF0000"/>
                </a:solidFill>
              </a:rPr>
              <a:t>different clouds and images </a:t>
            </a:r>
            <a:r>
              <a:rPr lang="en-US" dirty="0" smtClean="0"/>
              <a:t>to be “rained” upon hardware.</a:t>
            </a:r>
          </a:p>
          <a:p>
            <a:r>
              <a:rPr lang="en-US" dirty="0" smtClean="0"/>
              <a:t>Note will eventually be </a:t>
            </a:r>
            <a:r>
              <a:rPr lang="en-US" dirty="0" smtClean="0">
                <a:solidFill>
                  <a:srgbClr val="FF0000"/>
                </a:solidFill>
              </a:rPr>
              <a:t>supported </a:t>
            </a:r>
            <a:r>
              <a:rPr lang="en-US" dirty="0" smtClean="0"/>
              <a:t>at “TeraGrid Production Quality” </a:t>
            </a:r>
          </a:p>
          <a:p>
            <a:r>
              <a:rPr lang="en-US" dirty="0" smtClean="0"/>
              <a:t>Will  support deployment of </a:t>
            </a:r>
            <a:r>
              <a:rPr lang="en-US" dirty="0" smtClean="0">
                <a:solidFill>
                  <a:srgbClr val="FF0000"/>
                </a:solidFill>
              </a:rPr>
              <a:t>“important” middleware </a:t>
            </a:r>
            <a:r>
              <a:rPr lang="en-US" dirty="0" smtClean="0"/>
              <a:t>including TeraGrid stack, Condor, BOINC, </a:t>
            </a:r>
            <a:r>
              <a:rPr lang="en-US" dirty="0" err="1" smtClean="0"/>
              <a:t>gLite</a:t>
            </a:r>
            <a:r>
              <a:rPr lang="en-US" dirty="0" smtClean="0"/>
              <a:t>, Unicore, Genesis II, MapReduce, </a:t>
            </a:r>
            <a:r>
              <a:rPr lang="en-US" dirty="0" err="1" smtClean="0"/>
              <a:t>Bigtable</a:t>
            </a:r>
            <a:r>
              <a:rPr lang="en-US" dirty="0" smtClean="0"/>
              <a:t> …..</a:t>
            </a:r>
          </a:p>
          <a:p>
            <a:pPr lvl="1"/>
            <a:r>
              <a:rPr lang="en-US" dirty="0" smtClean="0">
                <a:solidFill>
                  <a:srgbClr val="FF0000"/>
                </a:solidFill>
              </a:rPr>
              <a:t>Will accumulate more supported software as system used!</a:t>
            </a:r>
          </a:p>
          <a:p>
            <a:r>
              <a:rPr lang="en-US" dirty="0" smtClean="0"/>
              <a:t>Will support links to external clouds, GPU clusters etc.</a:t>
            </a:r>
          </a:p>
          <a:p>
            <a:pPr lvl="1"/>
            <a:r>
              <a:rPr lang="en-US" dirty="0" smtClean="0"/>
              <a:t>Grid5000 initial highlight with OGF29 Hadoop deployment over Grid5000 and FutureGrid</a:t>
            </a:r>
          </a:p>
          <a:p>
            <a:pPr lvl="1"/>
            <a:r>
              <a:rPr lang="en-US" dirty="0" smtClean="0">
                <a:solidFill>
                  <a:srgbClr val="FF0000"/>
                </a:solidFill>
              </a:rPr>
              <a:t>Interested in more external system collaborators!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308" y="78288"/>
            <a:ext cx="5495399" cy="1061490"/>
          </a:xfrm>
        </p:spPr>
        <p:txBody>
          <a:bodyPr/>
          <a:lstStyle/>
          <a:p>
            <a:r>
              <a:rPr lang="en-US" b="1" dirty="0" smtClean="0"/>
              <a:t>Dynamic provisioning Examples</a:t>
            </a:r>
            <a:endParaRPr lang="en-US" b="1" dirty="0"/>
          </a:p>
        </p:txBody>
      </p:sp>
      <p:sp>
        <p:nvSpPr>
          <p:cNvPr id="3" name="Content Placeholder 2"/>
          <p:cNvSpPr>
            <a:spLocks noGrp="1"/>
          </p:cNvSpPr>
          <p:nvPr>
            <p:ph idx="1"/>
          </p:nvPr>
        </p:nvSpPr>
        <p:spPr>
          <a:xfrm>
            <a:off x="228600" y="1600200"/>
            <a:ext cx="8915400" cy="4525963"/>
          </a:xfrm>
        </p:spPr>
        <p:txBody>
          <a:bodyPr>
            <a:normAutofit fontScale="70000" lnSpcReduction="20000"/>
          </a:bodyPr>
          <a:lstStyle/>
          <a:p>
            <a:r>
              <a:rPr lang="en-US" dirty="0" smtClean="0"/>
              <a:t>Need to provision </a:t>
            </a:r>
          </a:p>
          <a:p>
            <a:pPr lvl="1"/>
            <a:r>
              <a:rPr lang="en-US" dirty="0" smtClean="0"/>
              <a:t>Linux or Windows O/S</a:t>
            </a:r>
          </a:p>
          <a:p>
            <a:pPr lvl="1"/>
            <a:r>
              <a:rPr lang="en-US" dirty="0" smtClean="0"/>
              <a:t>Linux or (Windows O/S) on Hypervisors (KVM, </a:t>
            </a:r>
            <a:r>
              <a:rPr lang="en-US" dirty="0" err="1" smtClean="0"/>
              <a:t>Xen</a:t>
            </a:r>
            <a:r>
              <a:rPr lang="en-US" dirty="0" smtClean="0"/>
              <a:t>, </a:t>
            </a:r>
            <a:r>
              <a:rPr lang="en-US" dirty="0" err="1" smtClean="0"/>
              <a:t>ScaleMP</a:t>
            </a:r>
            <a:r>
              <a:rPr lang="en-US" dirty="0" smtClean="0"/>
              <a:t>)</a:t>
            </a:r>
          </a:p>
          <a:p>
            <a:pPr lvl="1"/>
            <a:r>
              <a:rPr lang="en-US" dirty="0" smtClean="0"/>
              <a:t>Appliances – O/S plus application/middleware on bare-metal or hypervisors</a:t>
            </a:r>
          </a:p>
          <a:p>
            <a:r>
              <a:rPr lang="en-US" dirty="0" smtClean="0"/>
              <a:t>Give me a virtual cluster with 30 nodes based on </a:t>
            </a:r>
            <a:r>
              <a:rPr lang="en-US" dirty="0" err="1" smtClean="0"/>
              <a:t>Xen</a:t>
            </a:r>
            <a:endParaRPr lang="en-US" dirty="0" smtClean="0"/>
          </a:p>
          <a:p>
            <a:r>
              <a:rPr lang="en-US" dirty="0" smtClean="0"/>
              <a:t>Give me 15 KVM nodes each in Chicago and Texas linked to Azure and Grid5000</a:t>
            </a:r>
          </a:p>
          <a:p>
            <a:r>
              <a:rPr lang="en-US" dirty="0" smtClean="0"/>
              <a:t>Give me a Eucalyptus environment with 10 nodes</a:t>
            </a:r>
          </a:p>
          <a:p>
            <a:r>
              <a:rPr lang="en-US" dirty="0" smtClean="0"/>
              <a:t>Give 32 MPI nodes running on first Linux and then Windows with Cray iDataPlex Dell comparisons</a:t>
            </a:r>
          </a:p>
          <a:p>
            <a:r>
              <a:rPr lang="en-US" dirty="0" smtClean="0"/>
              <a:t>Give me a Hadoop or Dryad environment with 160 nodes</a:t>
            </a:r>
          </a:p>
          <a:p>
            <a:pPr lvl="1"/>
            <a:r>
              <a:rPr lang="en-US" dirty="0" smtClean="0"/>
              <a:t>Compare with Amazon and Azure</a:t>
            </a:r>
          </a:p>
          <a:p>
            <a:r>
              <a:rPr lang="en-US" dirty="0" smtClean="0"/>
              <a:t>Give me a 1000 BLAST instances linked to Grid5000</a:t>
            </a:r>
          </a:p>
          <a:p>
            <a:r>
              <a:rPr lang="en-US" dirty="0" smtClean="0"/>
              <a:t>Give me two 8 node (64 core) </a:t>
            </a:r>
            <a:r>
              <a:rPr lang="en-US" dirty="0" err="1" smtClean="0"/>
              <a:t>ScaleMP</a:t>
            </a:r>
            <a:r>
              <a:rPr lang="en-US" dirty="0" smtClean="0"/>
              <a:t> instances on Alamo and India</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964369" cy="1143000"/>
          </a:xfrm>
        </p:spPr>
        <p:txBody>
          <a:bodyPr>
            <a:normAutofit fontScale="90000"/>
          </a:bodyPr>
          <a:lstStyle/>
          <a:p>
            <a:r>
              <a:rPr lang="en-US" b="1" dirty="0" smtClean="0"/>
              <a:t>Dynamic Provisioning Experiment </a:t>
            </a:r>
            <a:br>
              <a:rPr lang="en-US" b="1" dirty="0" smtClean="0"/>
            </a:br>
            <a:r>
              <a:rPr lang="en-US" b="1" dirty="0" smtClean="0"/>
              <a:t>Logical View</a:t>
            </a:r>
            <a:endParaRPr lang="en-US" b="1" dirty="0"/>
          </a:p>
        </p:txBody>
      </p:sp>
      <p:pic>
        <p:nvPicPr>
          <p:cNvPr id="4" name="Content Placeholder 3"/>
          <p:cNvPicPr>
            <a:picLocks noGrp="1" noChangeAspect="1"/>
          </p:cNvPicPr>
          <p:nvPr>
            <p:ph idx="1"/>
          </p:nvPr>
        </p:nvPicPr>
        <p:blipFill>
          <a:blip r:embed="rId3" cstate="print"/>
          <a:srcRect t="-2678" b="-2678"/>
          <a:stretch>
            <a:fillRect/>
          </a:stretch>
        </p:blipFill>
        <p:spPr>
          <a:prstGeom prst="rect">
            <a:avLst/>
          </a:prstGeom>
        </p:spPr>
      </p:pic>
    </p:spTree>
    <p:extLst>
      <p:ext uri="{BB962C8B-B14F-4D97-AF65-F5344CB8AC3E}">
        <p14:creationId xmlns:mc="http://schemas.openxmlformats.org/markup-compatibility/2006" xmlns:mv="urn:schemas-microsoft-com:mac:vml" xmlns:p14="http://schemas.microsoft.com/office/powerpoint/2010/main" xmlns="" val="16859733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smtClean="0"/>
              <a:t>Dynamic Provisioning Results</a:t>
            </a:r>
            <a:endParaRPr lang="en-US" b="1" dirty="0"/>
          </a:p>
        </p:txBody>
      </p:sp>
      <p:graphicFrame>
        <p:nvGraphicFramePr>
          <p:cNvPr id="6" name="Content Placeholder 5"/>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 val="1166398280"/>
              </p:ext>
            </p:extLst>
          </p:nvPr>
        </p:nvGraphicFramePr>
        <p:xfrm>
          <a:off x="457200" y="1600200"/>
          <a:ext cx="8229600" cy="276925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051466" y="4574276"/>
            <a:ext cx="6841358" cy="923330"/>
          </a:xfrm>
          <a:prstGeom prst="rect">
            <a:avLst/>
          </a:prstGeom>
          <a:noFill/>
        </p:spPr>
        <p:txBody>
          <a:bodyPr wrap="square" rtlCol="0">
            <a:spAutoFit/>
          </a:bodyPr>
          <a:lstStyle/>
          <a:p>
            <a:r>
              <a:rPr lang="en-US" dirty="0" smtClean="0"/>
              <a:t>Time elapsed between requesting a job and the jobs reported start time on the provisioned node. The numbers here are an average of 2 sets of experiments.</a:t>
            </a:r>
            <a:endParaRPr lang="en-US" dirty="0"/>
          </a:p>
        </p:txBody>
      </p:sp>
      <p:sp>
        <p:nvSpPr>
          <p:cNvPr id="5" name="TextBox 4"/>
          <p:cNvSpPr txBox="1"/>
          <p:nvPr/>
        </p:nvSpPr>
        <p:spPr>
          <a:xfrm>
            <a:off x="228600" y="1676400"/>
            <a:ext cx="1485087" cy="369332"/>
          </a:xfrm>
          <a:prstGeom prst="rect">
            <a:avLst/>
          </a:prstGeom>
          <a:noFill/>
        </p:spPr>
        <p:txBody>
          <a:bodyPr wrap="none" rtlCol="0">
            <a:spAutoFit/>
          </a:bodyPr>
          <a:lstStyle/>
          <a:p>
            <a:r>
              <a:rPr lang="en-US" b="1" dirty="0" smtClean="0"/>
              <a:t>Time minutes</a:t>
            </a:r>
            <a:endParaRPr lang="en-US" b="1" dirty="0"/>
          </a:p>
        </p:txBody>
      </p:sp>
      <p:sp>
        <p:nvSpPr>
          <p:cNvPr id="7" name="TextBox 6"/>
          <p:cNvSpPr txBox="1"/>
          <p:nvPr/>
        </p:nvSpPr>
        <p:spPr>
          <a:xfrm>
            <a:off x="3200400" y="4191000"/>
            <a:ext cx="1848583" cy="369332"/>
          </a:xfrm>
          <a:prstGeom prst="rect">
            <a:avLst/>
          </a:prstGeom>
          <a:noFill/>
        </p:spPr>
        <p:txBody>
          <a:bodyPr wrap="none" rtlCol="0">
            <a:spAutoFit/>
          </a:bodyPr>
          <a:lstStyle/>
          <a:p>
            <a:r>
              <a:rPr lang="en-US" b="1" dirty="0" smtClean="0"/>
              <a:t>Number of nodes</a:t>
            </a:r>
            <a:endParaRPr lang="en-US" b="1"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229600" cy="1143000"/>
          </a:xfrm>
        </p:spPr>
        <p:txBody>
          <a:bodyPr>
            <a:normAutofit fontScale="90000"/>
          </a:bodyPr>
          <a:lstStyle/>
          <a:p>
            <a:r>
              <a:rPr lang="en-US" b="1" dirty="0" smtClean="0"/>
              <a:t>Provisioning times for nodes </a:t>
            </a:r>
            <a:br>
              <a:rPr lang="en-US" b="1" dirty="0" smtClean="0"/>
            </a:br>
            <a:r>
              <a:rPr lang="en-US" b="1" dirty="0" smtClean="0"/>
              <a:t>in a 32 node request</a:t>
            </a:r>
            <a:endParaRPr lang="en-US" b="1" dirty="0"/>
          </a:p>
        </p:txBody>
      </p:sp>
      <p:graphicFrame>
        <p:nvGraphicFramePr>
          <p:cNvPr id="4" name="Content Placeholder 3"/>
          <p:cNvGraphicFramePr>
            <a:graphicFrameLocks noGrp="1"/>
          </p:cNvGraphicFramePr>
          <p:nvPr>
            <p:ph idx="1"/>
          </p:nvPr>
        </p:nvGraphicFramePr>
        <p:xfrm>
          <a:off x="457200" y="1818674"/>
          <a:ext cx="8229600" cy="321985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119743" y="5243349"/>
            <a:ext cx="6499973" cy="923330"/>
          </a:xfrm>
          <a:prstGeom prst="rect">
            <a:avLst/>
          </a:prstGeom>
          <a:noFill/>
        </p:spPr>
        <p:txBody>
          <a:bodyPr wrap="square" rtlCol="0">
            <a:spAutoFit/>
          </a:bodyPr>
          <a:lstStyle/>
          <a:p>
            <a:r>
              <a:rPr lang="en-US" dirty="0" smtClean="0"/>
              <a:t>The nodes took an average of 3 minutes and 45 seconds to switch from the </a:t>
            </a:r>
            <a:r>
              <a:rPr lang="en-US" dirty="0" err="1" smtClean="0"/>
              <a:t>stateful</a:t>
            </a:r>
            <a:r>
              <a:rPr lang="en-US" dirty="0" smtClean="0"/>
              <a:t> to stateless image with a standard deviation of 14 seconds. </a:t>
            </a:r>
            <a:endParaRPr lang="en-US" dirty="0"/>
          </a:p>
        </p:txBody>
      </p:sp>
      <p:sp>
        <p:nvSpPr>
          <p:cNvPr id="6" name="TextBox 5"/>
          <p:cNvSpPr txBox="1"/>
          <p:nvPr/>
        </p:nvSpPr>
        <p:spPr>
          <a:xfrm>
            <a:off x="228600" y="1676400"/>
            <a:ext cx="1485087" cy="369332"/>
          </a:xfrm>
          <a:prstGeom prst="rect">
            <a:avLst/>
          </a:prstGeom>
          <a:noFill/>
        </p:spPr>
        <p:txBody>
          <a:bodyPr wrap="none" rtlCol="0">
            <a:spAutoFit/>
          </a:bodyPr>
          <a:lstStyle/>
          <a:p>
            <a:r>
              <a:rPr lang="en-US" b="1" dirty="0" smtClean="0"/>
              <a:t>Time minutes</a:t>
            </a:r>
            <a:endParaRPr lang="en-US" b="1"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srcRect l="-6695" r="-8026" b="30965"/>
          <a:stretch>
            <a:fillRect/>
          </a:stretch>
        </p:blipFill>
        <p:spPr>
          <a:xfrm>
            <a:off x="764703" y="931127"/>
            <a:ext cx="7537783" cy="5926873"/>
          </a:xfrm>
          <a:prstGeom prst="rect">
            <a:avLst/>
          </a:prstGeom>
        </p:spPr>
      </p:pic>
      <p:sp>
        <p:nvSpPr>
          <p:cNvPr id="2" name="Title 1"/>
          <p:cNvSpPr>
            <a:spLocks noGrp="1"/>
          </p:cNvSpPr>
          <p:nvPr>
            <p:ph type="title"/>
          </p:nvPr>
        </p:nvSpPr>
        <p:spPr/>
        <p:txBody>
          <a:bodyPr/>
          <a:lstStyle/>
          <a:p>
            <a:r>
              <a:rPr lang="en-US" dirty="0" smtClean="0"/>
              <a:t>Phase III Process View</a:t>
            </a:r>
            <a:endParaRPr lang="en-US" dirty="0"/>
          </a:p>
        </p:txBody>
      </p:sp>
    </p:spTree>
    <p:extLst>
      <p:ext uri="{BB962C8B-B14F-4D97-AF65-F5344CB8AC3E}">
        <p14:creationId xmlns:mc="http://schemas.openxmlformats.org/markup-compatibility/2006" xmlns:mv="urn:schemas-microsoft-com:mac:vml" xmlns:p14="http://schemas.microsoft.com/office/powerpoint/2010/main" xmlns="" val="3089639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20" y="0"/>
            <a:ext cx="5488399" cy="929390"/>
          </a:xfrm>
        </p:spPr>
        <p:txBody>
          <a:bodyPr/>
          <a:lstStyle/>
          <a:p>
            <a:r>
              <a:rPr lang="en-US" sz="4000" b="1" dirty="0" smtClean="0"/>
              <a:t>Security Issues</a:t>
            </a:r>
            <a:endParaRPr lang="en-US" sz="4000" b="1" dirty="0"/>
          </a:p>
        </p:txBody>
      </p:sp>
      <p:sp>
        <p:nvSpPr>
          <p:cNvPr id="3" name="Content Placeholder 2"/>
          <p:cNvSpPr>
            <a:spLocks noGrp="1"/>
          </p:cNvSpPr>
          <p:nvPr>
            <p:ph idx="1"/>
          </p:nvPr>
        </p:nvSpPr>
        <p:spPr>
          <a:xfrm>
            <a:off x="152400" y="1143000"/>
            <a:ext cx="8839200" cy="5562600"/>
          </a:xfrm>
        </p:spPr>
        <p:txBody>
          <a:bodyPr>
            <a:normAutofit/>
          </a:bodyPr>
          <a:lstStyle/>
          <a:p>
            <a:r>
              <a:rPr lang="en-US" sz="2000" dirty="0" smtClean="0"/>
              <a:t>Need to provide dynamic flexible usability and preserve system security</a:t>
            </a:r>
          </a:p>
          <a:p>
            <a:r>
              <a:rPr lang="en-US" sz="2000" dirty="0" smtClean="0"/>
              <a:t>Still evolving process but initial approach involves </a:t>
            </a:r>
          </a:p>
          <a:p>
            <a:r>
              <a:rPr lang="en-US" sz="2000" dirty="0" smtClean="0"/>
              <a:t>Encouraging use of “</a:t>
            </a:r>
            <a:r>
              <a:rPr lang="en-US" sz="2000" dirty="0" smtClean="0">
                <a:solidFill>
                  <a:srgbClr val="FF0000"/>
                </a:solidFill>
              </a:rPr>
              <a:t>as a Service</a:t>
            </a:r>
            <a:r>
              <a:rPr lang="en-US" sz="2000" dirty="0" smtClean="0"/>
              <a:t>” approach e.g. “Database as a Software” not “Database in your image”; clearly possible for some cases as in “Hadoop as a  Service”</a:t>
            </a:r>
          </a:p>
          <a:p>
            <a:pPr lvl="1"/>
            <a:r>
              <a:rPr lang="en-US" sz="2000" dirty="0" smtClean="0"/>
              <a:t>Commercial clouds use </a:t>
            </a:r>
            <a:r>
              <a:rPr lang="en-US" sz="2000" dirty="0" err="1" smtClean="0">
                <a:solidFill>
                  <a:srgbClr val="FF0000"/>
                </a:solidFill>
              </a:rPr>
              <a:t>aaS</a:t>
            </a:r>
            <a:r>
              <a:rPr lang="en-US" sz="2000" dirty="0" smtClean="0"/>
              <a:t> for database, queues, tables, storage …..</a:t>
            </a:r>
          </a:p>
          <a:p>
            <a:pPr lvl="1"/>
            <a:r>
              <a:rPr lang="en-US" sz="2000" dirty="0" smtClean="0"/>
              <a:t>Makes complexity linear in #features rather than exponential if need to support all images with or without all features</a:t>
            </a:r>
          </a:p>
          <a:p>
            <a:r>
              <a:rPr lang="en-US" sz="2000" dirty="0" smtClean="0"/>
              <a:t>Have a </a:t>
            </a:r>
            <a:r>
              <a:rPr lang="en-US" sz="2000" dirty="0" smtClean="0">
                <a:solidFill>
                  <a:srgbClr val="FF0000"/>
                </a:solidFill>
              </a:rPr>
              <a:t>suite of vetted images </a:t>
            </a:r>
            <a:r>
              <a:rPr lang="en-US" sz="2000" dirty="0" smtClean="0"/>
              <a:t>(here images includes customized </a:t>
            </a:r>
            <a:r>
              <a:rPr lang="en-US" sz="2000" dirty="0" smtClean="0">
                <a:solidFill>
                  <a:srgbClr val="FF0000"/>
                </a:solidFill>
              </a:rPr>
              <a:t>appliances</a:t>
            </a:r>
            <a:r>
              <a:rPr lang="en-US" sz="2000" dirty="0" smtClean="0"/>
              <a:t>)</a:t>
            </a:r>
            <a:r>
              <a:rPr lang="en-US" sz="2000" dirty="0" smtClean="0">
                <a:solidFill>
                  <a:srgbClr val="FF0000"/>
                </a:solidFill>
              </a:rPr>
              <a:t> </a:t>
            </a:r>
            <a:r>
              <a:rPr lang="en-US" sz="2000" dirty="0" smtClean="0"/>
              <a:t>that can be used by users with suitable roles</a:t>
            </a:r>
          </a:p>
          <a:p>
            <a:pPr lvl="1"/>
            <a:r>
              <a:rPr lang="en-US" sz="2000" dirty="0" smtClean="0"/>
              <a:t>Typically do not allow root access; can be VM or not VM based</a:t>
            </a:r>
          </a:p>
          <a:p>
            <a:pPr lvl="1"/>
            <a:r>
              <a:rPr lang="en-US" sz="2000" dirty="0" smtClean="0"/>
              <a:t>Can create images and requested that they be vetted</a:t>
            </a:r>
          </a:p>
          <a:p>
            <a:r>
              <a:rPr lang="en-US" sz="2000" dirty="0" smtClean="0"/>
              <a:t>“</a:t>
            </a:r>
            <a:r>
              <a:rPr lang="en-US" sz="2000" dirty="0" smtClean="0">
                <a:solidFill>
                  <a:srgbClr val="FF0000"/>
                </a:solidFill>
              </a:rPr>
              <a:t>Privileged images</a:t>
            </a:r>
            <a:r>
              <a:rPr lang="en-US" sz="2000" dirty="0" smtClean="0"/>
              <a:t>” (e.g. allow root access) use VM’s and network isolation</a:t>
            </a:r>
          </a:p>
          <a:p>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8" y="0"/>
            <a:ext cx="5412699" cy="1143000"/>
          </a:xfrm>
        </p:spPr>
        <p:txBody>
          <a:bodyPr/>
          <a:lstStyle/>
          <a:p>
            <a:r>
              <a:rPr lang="en-US" b="1" dirty="0" smtClean="0"/>
              <a:t>FutureGrid Interaction with Commercial Clouds</a:t>
            </a:r>
            <a:endParaRPr lang="en-US" b="1" dirty="0"/>
          </a:p>
        </p:txBody>
      </p:sp>
      <p:sp>
        <p:nvSpPr>
          <p:cNvPr id="6" name="Content Placeholder 5"/>
          <p:cNvSpPr>
            <a:spLocks noGrp="1"/>
          </p:cNvSpPr>
          <p:nvPr>
            <p:ph idx="1"/>
          </p:nvPr>
        </p:nvSpPr>
        <p:spPr>
          <a:xfrm>
            <a:off x="533400" y="1143000"/>
            <a:ext cx="8153400" cy="5715000"/>
          </a:xfrm>
        </p:spPr>
        <p:txBody>
          <a:bodyPr>
            <a:noAutofit/>
          </a:bodyPr>
          <a:lstStyle/>
          <a:p>
            <a:pPr marL="91440">
              <a:lnSpc>
                <a:spcPts val="2200"/>
              </a:lnSpc>
              <a:spcBef>
                <a:spcPts val="376"/>
              </a:spcBef>
            </a:pPr>
            <a:r>
              <a:rPr lang="en-US" sz="2000" dirty="0" smtClean="0"/>
              <a:t>We support experiments that link Commercial Clouds and FutureGrid with one or more workflow environments and portal technology  installed to link components across these platforms</a:t>
            </a:r>
          </a:p>
          <a:p>
            <a:pPr marL="91440">
              <a:lnSpc>
                <a:spcPts val="2200"/>
              </a:lnSpc>
              <a:spcBef>
                <a:spcPts val="376"/>
              </a:spcBef>
            </a:pPr>
            <a:r>
              <a:rPr lang="en-US" sz="2000" dirty="0" smtClean="0"/>
              <a:t>We support environments on FutureGrid that are similar to Commercial Clouds and natural for performance and functionality comparisons </a:t>
            </a:r>
          </a:p>
          <a:p>
            <a:pPr marL="91440" lvl="1">
              <a:lnSpc>
                <a:spcPts val="2200"/>
              </a:lnSpc>
              <a:spcBef>
                <a:spcPts val="376"/>
              </a:spcBef>
            </a:pPr>
            <a:r>
              <a:rPr lang="en-US" sz="2000" dirty="0" smtClean="0"/>
              <a:t>These can both be used to prepare for using Commercial Clouds and as the most likely starting point for porting to them</a:t>
            </a:r>
          </a:p>
          <a:p>
            <a:pPr marL="91440" lvl="1">
              <a:lnSpc>
                <a:spcPts val="2200"/>
              </a:lnSpc>
              <a:spcBef>
                <a:spcPts val="376"/>
              </a:spcBef>
            </a:pPr>
            <a:r>
              <a:rPr lang="en-US" sz="2000" dirty="0" smtClean="0"/>
              <a:t>One example would be support of MapReduce-like environments on FutureGrid including Hadoop on Linux and Dryad on Windows HPCS which are already part of FutureGrid portfolio of supported software</a:t>
            </a:r>
          </a:p>
          <a:p>
            <a:pPr marL="91440">
              <a:lnSpc>
                <a:spcPts val="2200"/>
              </a:lnSpc>
              <a:spcBef>
                <a:spcPts val="376"/>
              </a:spcBef>
            </a:pPr>
            <a:r>
              <a:rPr lang="en-US" sz="2000" dirty="0" smtClean="0"/>
              <a:t>We develop expertise and support porting to Commercial Clouds from other Windows or Linux environments</a:t>
            </a:r>
          </a:p>
          <a:p>
            <a:pPr marL="91440">
              <a:lnSpc>
                <a:spcPts val="2200"/>
              </a:lnSpc>
              <a:spcBef>
                <a:spcPts val="376"/>
              </a:spcBef>
            </a:pPr>
            <a:r>
              <a:rPr lang="en-US" sz="2000" dirty="0" smtClean="0"/>
              <a:t>We support comparisons between and integration of multiple commercial Cloud environments – especially Amazon and Azure in the immediate future </a:t>
            </a:r>
          </a:p>
          <a:p>
            <a:pPr marL="91440">
              <a:lnSpc>
                <a:spcPts val="2200"/>
              </a:lnSpc>
              <a:spcBef>
                <a:spcPts val="376"/>
              </a:spcBef>
            </a:pPr>
            <a:r>
              <a:rPr lang="en-US" sz="2000" dirty="0" smtClean="0"/>
              <a:t>We develop tutorials and expertise to help users move to Commercial Clouds from other environments</a:t>
            </a:r>
          </a:p>
          <a:p>
            <a:pPr marL="91440">
              <a:lnSpc>
                <a:spcPts val="2200"/>
              </a:lnSpc>
              <a:spcBef>
                <a:spcPts val="376"/>
              </a:spcBef>
            </a:pP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normAutofit/>
          </a:bodyPr>
          <a:lstStyle/>
          <a:p>
            <a:r>
              <a:rPr lang="en-US" sz="4000" dirty="0" smtClean="0"/>
              <a:t>Philosophy of Clouds and Grids</a:t>
            </a:r>
            <a:endParaRPr lang="en-US" sz="4000" dirty="0"/>
          </a:p>
        </p:txBody>
      </p:sp>
      <p:sp>
        <p:nvSpPr>
          <p:cNvPr id="3" name="Content Placeholder 2"/>
          <p:cNvSpPr>
            <a:spLocks noGrp="1"/>
          </p:cNvSpPr>
          <p:nvPr>
            <p:ph idx="1"/>
          </p:nvPr>
        </p:nvSpPr>
        <p:spPr>
          <a:xfrm>
            <a:off x="0" y="1143000"/>
            <a:ext cx="9144000" cy="5715000"/>
          </a:xfrm>
        </p:spPr>
        <p:txBody>
          <a:bodyPr>
            <a:normAutofit fontScale="92500" lnSpcReduction="20000"/>
          </a:bodyPr>
          <a:lstStyle/>
          <a:p>
            <a:r>
              <a:rPr lang="en-US" sz="2800" dirty="0" smtClean="0">
                <a:solidFill>
                  <a:srgbClr val="FF0000"/>
                </a:solidFill>
              </a:rPr>
              <a:t>Clouds</a:t>
            </a:r>
            <a:r>
              <a:rPr lang="en-US" sz="2800" dirty="0" smtClean="0"/>
              <a:t> are (by definition) commercially supported approach to large scale computing</a:t>
            </a:r>
          </a:p>
          <a:p>
            <a:pPr lvl="1"/>
            <a:r>
              <a:rPr lang="en-US" sz="2400" dirty="0" smtClean="0"/>
              <a:t>So we should expect </a:t>
            </a:r>
            <a:r>
              <a:rPr lang="en-US" sz="2400" dirty="0" smtClean="0">
                <a:solidFill>
                  <a:srgbClr val="FF0000"/>
                </a:solidFill>
              </a:rPr>
              <a:t>Clouds to replace Compute Grids</a:t>
            </a:r>
          </a:p>
          <a:p>
            <a:pPr lvl="1"/>
            <a:r>
              <a:rPr lang="en-US" sz="2400" dirty="0" smtClean="0"/>
              <a:t>Current Grid technology involves “non-commercial” software solutions which are hard to evolve/sustain</a:t>
            </a:r>
          </a:p>
          <a:p>
            <a:pPr lvl="1"/>
            <a:r>
              <a:rPr lang="en-US" sz="2400" dirty="0" smtClean="0"/>
              <a:t>Maybe Clouds </a:t>
            </a:r>
            <a:r>
              <a:rPr lang="en-US" sz="2400" dirty="0" smtClean="0">
                <a:solidFill>
                  <a:srgbClr val="FF0000"/>
                </a:solidFill>
              </a:rPr>
              <a:t>~4% IT </a:t>
            </a:r>
            <a:r>
              <a:rPr lang="en-US" sz="2400" dirty="0" smtClean="0"/>
              <a:t>expenditure 2008 growing to </a:t>
            </a:r>
            <a:r>
              <a:rPr lang="en-US" sz="2400" dirty="0" smtClean="0">
                <a:solidFill>
                  <a:srgbClr val="FF0000"/>
                </a:solidFill>
              </a:rPr>
              <a:t>14% </a:t>
            </a:r>
            <a:r>
              <a:rPr lang="en-US" sz="2400" dirty="0" smtClean="0"/>
              <a:t>in 2012 (IDC Estimate)</a:t>
            </a:r>
          </a:p>
          <a:p>
            <a:r>
              <a:rPr lang="en-US" sz="2800" dirty="0" smtClean="0">
                <a:solidFill>
                  <a:srgbClr val="FF0000"/>
                </a:solidFill>
              </a:rPr>
              <a:t>Public Clouds </a:t>
            </a:r>
            <a:r>
              <a:rPr lang="en-US" sz="2800" dirty="0" smtClean="0"/>
              <a:t>are broadly accessible resources like Amazon and Microsoft Azure – powerful but not easy to customize and perhaps data trust/privacy issues</a:t>
            </a:r>
          </a:p>
          <a:p>
            <a:r>
              <a:rPr lang="en-US" sz="2800" dirty="0" smtClean="0">
                <a:solidFill>
                  <a:srgbClr val="FF0000"/>
                </a:solidFill>
              </a:rPr>
              <a:t>Private Clouds </a:t>
            </a:r>
            <a:r>
              <a:rPr lang="en-US" sz="2800" dirty="0" smtClean="0"/>
              <a:t>run similar software and mechanisms but on “your own computers” (not clear if still elastic)</a:t>
            </a:r>
          </a:p>
          <a:p>
            <a:pPr lvl="1"/>
            <a:r>
              <a:rPr lang="en-US" sz="2400" dirty="0" smtClean="0"/>
              <a:t>Platform features such as Queues, Tables, Databases limited</a:t>
            </a:r>
          </a:p>
          <a:p>
            <a:r>
              <a:rPr lang="en-US" sz="2800" dirty="0" smtClean="0">
                <a:solidFill>
                  <a:srgbClr val="FF0000"/>
                </a:solidFill>
              </a:rPr>
              <a:t>Services</a:t>
            </a:r>
            <a:r>
              <a:rPr lang="en-US" sz="2800" dirty="0" smtClean="0"/>
              <a:t> still are correct architecture with either REST (Web 2.0) or Web  Services</a:t>
            </a:r>
          </a:p>
          <a:p>
            <a:r>
              <a:rPr lang="en-US" sz="2800" dirty="0" smtClean="0">
                <a:solidFill>
                  <a:srgbClr val="FF0000"/>
                </a:solidFill>
              </a:rPr>
              <a:t>Clusters </a:t>
            </a:r>
            <a:r>
              <a:rPr lang="en-US" sz="2800" dirty="0" smtClean="0"/>
              <a:t>still critical concept</a:t>
            </a:r>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5009</TotalTime>
  <Words>6836</Words>
  <Application>Microsoft Office PowerPoint</Application>
  <PresentationFormat>On-screen Show (4:3)</PresentationFormat>
  <Paragraphs>1122</Paragraphs>
  <Slides>87</Slides>
  <Notes>87</Notes>
  <HiddenSlides>0</HiddenSlides>
  <MMClips>1</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87</vt:i4>
      </vt:variant>
    </vt:vector>
  </HeadingPairs>
  <TitlesOfParts>
    <vt:vector size="91" baseType="lpstr">
      <vt:lpstr>3_Office Theme</vt:lpstr>
      <vt:lpstr>4_Office Theme</vt:lpstr>
      <vt:lpstr>Office Theme</vt:lpstr>
      <vt:lpstr>Equation</vt:lpstr>
      <vt:lpstr>Data Intensive Cyberinfrastructure</vt:lpstr>
      <vt:lpstr>Data Intensive Cyberinfrastructure</vt:lpstr>
      <vt:lpstr>Layout of the Talk</vt:lpstr>
      <vt:lpstr>Important Trends</vt:lpstr>
      <vt:lpstr>Slide 5</vt:lpstr>
      <vt:lpstr>Data Centers Clouds &amp;  economies of scale</vt:lpstr>
      <vt:lpstr>Data Centers, Clouds  &amp; economies of scale II</vt:lpstr>
      <vt:lpstr>Slide 8</vt:lpstr>
      <vt:lpstr>Philosophy of Clouds and Grids</vt:lpstr>
      <vt:lpstr>X as a Service</vt:lpstr>
      <vt:lpstr>Grids and Clouds + and -</vt:lpstr>
      <vt:lpstr>Cloud Computing:  Infrastructure and Runtimes</vt:lpstr>
      <vt:lpstr>Slide 13</vt:lpstr>
      <vt:lpstr>MapReduce</vt:lpstr>
      <vt:lpstr>MapReduce “File/Data Repository” Parallelism</vt:lpstr>
      <vt:lpstr>High Energy Physics Data Analysis</vt:lpstr>
      <vt:lpstr>Reduce Phase of Particle Physics  “Find the Higgs” using Dryad</vt:lpstr>
      <vt:lpstr>Broad Architecture Components</vt:lpstr>
      <vt:lpstr>Application Classes </vt:lpstr>
      <vt:lpstr>Applications &amp; Different Interconnection Patterns</vt:lpstr>
      <vt:lpstr>Fault Tolerance and MapReduce</vt:lpstr>
      <vt:lpstr>DNA Sequencing Pipeline</vt:lpstr>
      <vt:lpstr>Alu and Metagenomics Workflow</vt:lpstr>
      <vt:lpstr>Slide 24</vt:lpstr>
      <vt:lpstr>Slide 25</vt:lpstr>
      <vt:lpstr>All-Pairs Using DryadLINQ</vt:lpstr>
      <vt:lpstr>Hadoop/Dryad Comparison Inhomogeneous Data I</vt:lpstr>
      <vt:lpstr>Hadoop/Dryad Comparison Inhomogeneous Data II</vt:lpstr>
      <vt:lpstr>Hadoop VM Performance Degradation</vt:lpstr>
      <vt:lpstr>Twister(MapReduce++)</vt:lpstr>
      <vt:lpstr>Iterative Computations</vt:lpstr>
      <vt:lpstr>Slide 32</vt:lpstr>
      <vt:lpstr>Matrix Multiplication</vt:lpstr>
      <vt:lpstr>TwisterMPIReduce</vt:lpstr>
      <vt:lpstr>Slide 35</vt:lpstr>
      <vt:lpstr>Sequence Assembly in the Clouds</vt:lpstr>
      <vt:lpstr>Slide 37</vt:lpstr>
      <vt:lpstr>Cap3 Performance with  different EC2 Instance Types</vt:lpstr>
      <vt:lpstr>Slide 39</vt:lpstr>
      <vt:lpstr>AzureMapReduce</vt:lpstr>
      <vt:lpstr>Early Results with  AzureMapreduce</vt:lpstr>
      <vt:lpstr>Currently we can’t make Amazon Elastic MapReduce run well</vt:lpstr>
      <vt:lpstr>Some Issues with AzureTwister and AzureMapReduce</vt:lpstr>
      <vt:lpstr>Parallel Data Analysis Algorithms  on Multicore</vt:lpstr>
      <vt:lpstr>General Deterministic Annealing Formula   </vt:lpstr>
      <vt:lpstr>Deterministic Annealing I</vt:lpstr>
      <vt:lpstr>Deterministic Annealing</vt:lpstr>
      <vt:lpstr>Deterministic Annealing II</vt:lpstr>
      <vt:lpstr>Slide 49</vt:lpstr>
      <vt:lpstr>Implementation of DA I</vt:lpstr>
      <vt:lpstr>Slide 51</vt:lpstr>
      <vt:lpstr>Implementation II</vt:lpstr>
      <vt:lpstr>Multidimensional Scaling MDS</vt:lpstr>
      <vt:lpstr>Implementation III</vt:lpstr>
      <vt:lpstr>High Performance Dimension Reduction and Visualization</vt:lpstr>
      <vt:lpstr>Dimension Reduction Algorithms</vt:lpstr>
      <vt:lpstr>GTM vs. MDS</vt:lpstr>
      <vt:lpstr>MDS and GTM Map (1)</vt:lpstr>
      <vt:lpstr>Slide 59</vt:lpstr>
      <vt:lpstr>MDS and GTM Map (2)</vt:lpstr>
      <vt:lpstr>Interpolation Method</vt:lpstr>
      <vt:lpstr>Quality Comparison  (O(N2) Full vs. Interpolation)</vt:lpstr>
      <vt:lpstr>Algorithms and Clouds I</vt:lpstr>
      <vt:lpstr>Algorithms and Clouds II</vt:lpstr>
      <vt:lpstr>Algorithms and Clouds III</vt:lpstr>
      <vt:lpstr>FutureGrid key Concepts I</vt:lpstr>
      <vt:lpstr>FutureGrid key Concepts II</vt:lpstr>
      <vt:lpstr>FutureGrid Partners</vt:lpstr>
      <vt:lpstr>Compute Hardware</vt:lpstr>
      <vt:lpstr>Storage Hardware</vt:lpstr>
      <vt:lpstr>Network &amp; Internal Interconnects</vt:lpstr>
      <vt:lpstr>FutureGrid: a Grid/Cloud Testbed</vt:lpstr>
      <vt:lpstr>Network Impairment Device</vt:lpstr>
      <vt:lpstr>FutureGrid Usage Model</vt:lpstr>
      <vt:lpstr>Some Current FutureGrid early uses</vt:lpstr>
      <vt:lpstr>OGF’10 Demo</vt:lpstr>
      <vt:lpstr>Education on FutureGrid</vt:lpstr>
      <vt:lpstr>Slide 78</vt:lpstr>
      <vt:lpstr>Software Components</vt:lpstr>
      <vt:lpstr>FutureGrid Software  Architecture</vt:lpstr>
      <vt:lpstr>Dynamic provisioning Examples</vt:lpstr>
      <vt:lpstr>Dynamic Provisioning Experiment  Logical View</vt:lpstr>
      <vt:lpstr>Dynamic Provisioning Results</vt:lpstr>
      <vt:lpstr>Provisioning times for nodes  in a 32 node request</vt:lpstr>
      <vt:lpstr>Phase III Process View</vt:lpstr>
      <vt:lpstr>Security Issues</vt:lpstr>
      <vt:lpstr>FutureGrid Interaction with Commercial Clouds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Geoffrey Fox</dc:creator>
  <cp:lastModifiedBy>Geoffrey Fox</cp:lastModifiedBy>
  <cp:revision>231</cp:revision>
  <dcterms:created xsi:type="dcterms:W3CDTF">2010-05-04T01:29:55Z</dcterms:created>
  <dcterms:modified xsi:type="dcterms:W3CDTF">2010-09-08T18:27:06Z</dcterms:modified>
</cp:coreProperties>
</file>