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315" r:id="rId12"/>
    <p:sldId id="266" r:id="rId13"/>
    <p:sldId id="267" r:id="rId14"/>
    <p:sldId id="268" r:id="rId15"/>
    <p:sldId id="269" r:id="rId16"/>
    <p:sldId id="270" r:id="rId17"/>
    <p:sldId id="271" r:id="rId18"/>
    <p:sldId id="316" r:id="rId19"/>
    <p:sldId id="317" r:id="rId20"/>
    <p:sldId id="318" r:id="rId21"/>
    <p:sldId id="319"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320"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280268328"/>
        <c:axId val="200836384"/>
      </c:barChart>
      <c:catAx>
        <c:axId val="280268328"/>
        <c:scaling>
          <c:orientation val="minMax"/>
        </c:scaling>
        <c:delete val="0"/>
        <c:axPos val="b"/>
        <c:title>
          <c:tx>
            <c:rich>
              <a:bodyPr/>
              <a:lstStyle/>
              <a:p>
                <a:pPr>
                  <a:defRPr/>
                </a:pPr>
                <a:r>
                  <a:rPr lang="en-US"/>
                  <a:t>Num. Cores X Num. Data Points</a:t>
                </a:r>
              </a:p>
            </c:rich>
          </c:tx>
          <c:layout/>
          <c:overlay val="0"/>
        </c:title>
        <c:numFmt formatCode="General" sourceLinked="0"/>
        <c:majorTickMark val="out"/>
        <c:minorTickMark val="none"/>
        <c:tickLblPos val="nextTo"/>
        <c:crossAx val="200836384"/>
        <c:crosses val="autoZero"/>
        <c:auto val="1"/>
        <c:lblAlgn val="ctr"/>
        <c:lblOffset val="100"/>
        <c:noMultiLvlLbl val="0"/>
      </c:catAx>
      <c:valAx>
        <c:axId val="200836384"/>
        <c:scaling>
          <c:orientation val="minMax"/>
        </c:scaling>
        <c:delete val="0"/>
        <c:axPos val="l"/>
        <c:majorGridlines/>
        <c:title>
          <c:tx>
            <c:rich>
              <a:bodyPr rot="-5400000" vert="horz"/>
              <a:lstStyle/>
              <a:p>
                <a:pPr>
                  <a:defRPr/>
                </a:pPr>
                <a:r>
                  <a:rPr lang="en-US"/>
                  <a:t>Time (s)</a:t>
                </a:r>
              </a:p>
            </c:rich>
          </c:tx>
          <c:layout/>
          <c:overlay val="0"/>
        </c:title>
        <c:numFmt formatCode="General" sourceLinked="1"/>
        <c:majorTickMark val="out"/>
        <c:minorTickMark val="none"/>
        <c:tickLblPos val="nextTo"/>
        <c:crossAx val="280268328"/>
        <c:crosses val="autoZero"/>
        <c:crossBetween val="between"/>
      </c:valAx>
    </c:plotArea>
    <c:legend>
      <c:legendPos val="r"/>
      <c:layout>
        <c:manualLayout>
          <c:xMode val="edge"/>
          <c:yMode val="edge"/>
          <c:x val="0.79721116158409833"/>
          <c:y val="9.4018515697475401E-3"/>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200837168"/>
        <c:axId val="200837560"/>
      </c:barChart>
      <c:catAx>
        <c:axId val="200837168"/>
        <c:scaling>
          <c:orientation val="minMax"/>
        </c:scaling>
        <c:delete val="1"/>
        <c:axPos val="b"/>
        <c:numFmt formatCode="General" sourceLinked="0"/>
        <c:majorTickMark val="out"/>
        <c:minorTickMark val="none"/>
        <c:tickLblPos val="nextTo"/>
        <c:crossAx val="200837560"/>
        <c:crosses val="autoZero"/>
        <c:auto val="1"/>
        <c:lblAlgn val="ctr"/>
        <c:lblOffset val="100"/>
        <c:noMultiLvlLbl val="0"/>
      </c:catAx>
      <c:valAx>
        <c:axId val="200837560"/>
        <c:scaling>
          <c:orientation val="minMax"/>
          <c:max val="1400"/>
        </c:scaling>
        <c:delete val="1"/>
        <c:axPos val="l"/>
        <c:majorGridlines/>
        <c:numFmt formatCode="General" sourceLinked="1"/>
        <c:majorTickMark val="out"/>
        <c:minorTickMark val="none"/>
        <c:tickLblPos val="nextTo"/>
        <c:crossAx val="200837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B7AC1-3D55-44C7-B2B9-2A70EC9982F6}" type="doc">
      <dgm:prSet loTypeId="urn:microsoft.com/office/officeart/2005/8/layout/process1" loCatId="process" qsTypeId="urn:microsoft.com/office/officeart/2005/8/quickstyle/simple1" qsCatId="simple" csTypeId="urn:microsoft.com/office/officeart/2005/8/colors/accent1_2" csCatId="accent1" phldr="1"/>
      <dgm:spPr/>
    </dgm:pt>
    <dgm:pt modelId="{994A95A6-0B22-4896-9F00-53F06DEEE94E}">
      <dgm:prSet phldrT="[Text]"/>
      <dgm:spPr>
        <a:xfrm>
          <a:off x="166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a:solidFill>
                <a:sysClr val="window" lastClr="FFFFFF"/>
              </a:solidFill>
              <a:latin typeface="Calibri"/>
              <a:ea typeface="+mn-ea"/>
              <a:cs typeface="+mn-cs"/>
            </a:rPr>
            <a:t>Map</a:t>
          </a:r>
          <a:endParaRPr lang="en-US">
            <a:solidFill>
              <a:sysClr val="window" lastClr="FFFFFF"/>
            </a:solidFill>
            <a:latin typeface="Calibri"/>
            <a:ea typeface="+mn-ea"/>
            <a:cs typeface="+mn-cs"/>
          </a:endParaRPr>
        </a:p>
      </dgm:t>
    </dgm:pt>
    <dgm:pt modelId="{7C40BF12-F074-4361-87BD-D6FB1FC2B073}" type="parTrans" cxnId="{2D8F22F3-11B0-463A-912A-593E6657C3FD}">
      <dgm:prSet/>
      <dgm:spPr/>
      <dgm:t>
        <a:bodyPr/>
        <a:lstStyle/>
        <a:p>
          <a:pPr algn="ctr"/>
          <a:endParaRPr lang="en-US"/>
        </a:p>
      </dgm:t>
    </dgm:pt>
    <dgm:pt modelId="{D2547967-BB6D-4E52-BDFE-30851F1383F8}" type="sibTrans" cxnId="{2D8F22F3-11B0-463A-912A-593E6657C3FD}">
      <dgm:prSet/>
      <dgm:spPr>
        <a:xfrm>
          <a:off x="696805" y="95629"/>
          <a:ext cx="133971" cy="156721"/>
        </a:xfrm>
        <a:solidFill>
          <a:srgbClr val="4F81BD">
            <a:tint val="60000"/>
            <a:hueOff val="0"/>
            <a:satOff val="0"/>
            <a:lumOff val="0"/>
            <a:alphaOff val="0"/>
          </a:srgbClr>
        </a:solidFill>
        <a:ln>
          <a:noFill/>
        </a:ln>
        <a:effectLst/>
      </dgm:spPr>
      <dgm:t>
        <a:bodyPr/>
        <a:lstStyle/>
        <a:p>
          <a:pPr algn="ctr"/>
          <a:endParaRPr lang="en-US">
            <a:solidFill>
              <a:sysClr val="window" lastClr="FFFFFF"/>
            </a:solidFill>
            <a:latin typeface="Calibri"/>
            <a:ea typeface="+mn-ea"/>
            <a:cs typeface="+mn-cs"/>
          </a:endParaRPr>
        </a:p>
      </dgm:t>
    </dgm:pt>
    <dgm:pt modelId="{5421B56E-01D6-45B7-924B-E9E668A90737}">
      <dgm:prSet phldrT="[Text]"/>
      <dgm:spPr>
        <a:xfrm>
          <a:off x="88638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a:solidFill>
                <a:sysClr val="window" lastClr="FFFFFF"/>
              </a:solidFill>
              <a:latin typeface="Calibri"/>
              <a:ea typeface="+mn-ea"/>
              <a:cs typeface="+mn-cs"/>
            </a:rPr>
            <a:t>Combine</a:t>
          </a:r>
          <a:endParaRPr lang="en-US">
            <a:solidFill>
              <a:sysClr val="window" lastClr="FFFFFF"/>
            </a:solidFill>
            <a:latin typeface="Calibri"/>
            <a:ea typeface="+mn-ea"/>
            <a:cs typeface="+mn-cs"/>
          </a:endParaRPr>
        </a:p>
      </dgm:t>
    </dgm:pt>
    <dgm:pt modelId="{8AB4B421-9372-4D11-95C5-3A1B6BD529E6}" type="parTrans" cxnId="{112C22B3-FE73-4DC6-98FB-7D39417F585D}">
      <dgm:prSet/>
      <dgm:spPr/>
      <dgm:t>
        <a:bodyPr/>
        <a:lstStyle/>
        <a:p>
          <a:pPr algn="ctr"/>
          <a:endParaRPr lang="en-US"/>
        </a:p>
      </dgm:t>
    </dgm:pt>
    <dgm:pt modelId="{EC457111-5019-4235-9066-6E14C044DCBA}" type="sibTrans" cxnId="{112C22B3-FE73-4DC6-98FB-7D39417F585D}">
      <dgm:prSet/>
      <dgm:spPr>
        <a:xfrm>
          <a:off x="1581525" y="95629"/>
          <a:ext cx="133971" cy="156721"/>
        </a:xfrm>
        <a:solidFill>
          <a:srgbClr val="4F81BD">
            <a:tint val="60000"/>
            <a:hueOff val="0"/>
            <a:satOff val="0"/>
            <a:lumOff val="0"/>
            <a:alphaOff val="0"/>
          </a:srgbClr>
        </a:solidFill>
        <a:ln>
          <a:noFill/>
        </a:ln>
        <a:effectLst/>
      </dgm:spPr>
      <dgm:t>
        <a:bodyPr/>
        <a:lstStyle/>
        <a:p>
          <a:pPr algn="ctr"/>
          <a:endParaRPr lang="en-US">
            <a:solidFill>
              <a:sysClr val="window" lastClr="FFFFFF"/>
            </a:solidFill>
            <a:latin typeface="Calibri"/>
            <a:ea typeface="+mn-ea"/>
            <a:cs typeface="+mn-cs"/>
          </a:endParaRPr>
        </a:p>
      </dgm:t>
    </dgm:pt>
    <dgm:pt modelId="{64C03A0C-2BC7-47A5-9E1D-FA37517C9DA1}">
      <dgm:prSet phldrT="[Text]"/>
      <dgm:spPr>
        <a:xfrm>
          <a:off x="177110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a:solidFill>
                <a:sysClr val="window" lastClr="FFFFFF"/>
              </a:solidFill>
              <a:latin typeface="Calibri"/>
              <a:ea typeface="+mn-ea"/>
              <a:cs typeface="+mn-cs"/>
            </a:rPr>
            <a:t>Shuffle</a:t>
          </a:r>
          <a:endParaRPr lang="en-US">
            <a:solidFill>
              <a:sysClr val="window" lastClr="FFFFFF"/>
            </a:solidFill>
            <a:latin typeface="Calibri"/>
            <a:ea typeface="+mn-ea"/>
            <a:cs typeface="+mn-cs"/>
          </a:endParaRPr>
        </a:p>
      </dgm:t>
    </dgm:pt>
    <dgm:pt modelId="{F9BBD594-5C8B-4AB8-B34F-D326E3412F33}" type="parTrans" cxnId="{7C5E04FF-AD0A-42C2-9701-446829659EAA}">
      <dgm:prSet/>
      <dgm:spPr/>
      <dgm:t>
        <a:bodyPr/>
        <a:lstStyle/>
        <a:p>
          <a:pPr algn="ctr"/>
          <a:endParaRPr lang="en-US"/>
        </a:p>
      </dgm:t>
    </dgm:pt>
    <dgm:pt modelId="{5191AA0B-EB14-4B0E-9070-62002FFB27AB}" type="sibTrans" cxnId="{7C5E04FF-AD0A-42C2-9701-446829659EAA}">
      <dgm:prSet/>
      <dgm:spPr>
        <a:xfrm>
          <a:off x="2466245" y="95629"/>
          <a:ext cx="133971" cy="156721"/>
        </a:xfrm>
        <a:solidFill>
          <a:srgbClr val="4F81BD">
            <a:tint val="60000"/>
            <a:hueOff val="0"/>
            <a:satOff val="0"/>
            <a:lumOff val="0"/>
            <a:alphaOff val="0"/>
          </a:srgbClr>
        </a:solidFill>
        <a:ln>
          <a:noFill/>
        </a:ln>
        <a:effectLst/>
      </dgm:spPr>
      <dgm:t>
        <a:bodyPr/>
        <a:lstStyle/>
        <a:p>
          <a:pPr algn="ctr"/>
          <a:endParaRPr lang="en-US">
            <a:solidFill>
              <a:sysClr val="window" lastClr="FFFFFF"/>
            </a:solidFill>
            <a:latin typeface="Calibri"/>
            <a:ea typeface="+mn-ea"/>
            <a:cs typeface="+mn-cs"/>
          </a:endParaRPr>
        </a:p>
      </dgm:t>
    </dgm:pt>
    <dgm:pt modelId="{DDF38CB2-4976-4F8D-BBA0-B73BFBF44C18}">
      <dgm:prSet phldrT="[Text]"/>
      <dgm:spPr>
        <a:xfrm>
          <a:off x="265582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a:solidFill>
                <a:sysClr val="window" lastClr="FFFFFF"/>
              </a:solidFill>
              <a:latin typeface="Calibri"/>
              <a:ea typeface="+mn-ea"/>
              <a:cs typeface="+mn-cs"/>
            </a:rPr>
            <a:t>Sort</a:t>
          </a:r>
          <a:endParaRPr lang="en-US">
            <a:solidFill>
              <a:sysClr val="window" lastClr="FFFFFF"/>
            </a:solidFill>
            <a:latin typeface="Calibri"/>
            <a:ea typeface="+mn-ea"/>
            <a:cs typeface="+mn-cs"/>
          </a:endParaRPr>
        </a:p>
      </dgm:t>
    </dgm:pt>
    <dgm:pt modelId="{39C299ED-804E-47CF-BE4C-89731767CB97}" type="parTrans" cxnId="{FBCEB236-6A5B-4E82-9D76-B95E5523A80D}">
      <dgm:prSet/>
      <dgm:spPr/>
      <dgm:t>
        <a:bodyPr/>
        <a:lstStyle/>
        <a:p>
          <a:pPr algn="ctr"/>
          <a:endParaRPr lang="en-US"/>
        </a:p>
      </dgm:t>
    </dgm:pt>
    <dgm:pt modelId="{CC6B3ACB-1AA6-4F72-9027-C3F237099413}" type="sibTrans" cxnId="{FBCEB236-6A5B-4E82-9D76-B95E5523A80D}">
      <dgm:prSet/>
      <dgm:spPr>
        <a:xfrm>
          <a:off x="3350965" y="95629"/>
          <a:ext cx="133971" cy="156721"/>
        </a:xfrm>
        <a:solidFill>
          <a:srgbClr val="4F81BD">
            <a:tint val="60000"/>
            <a:hueOff val="0"/>
            <a:satOff val="0"/>
            <a:lumOff val="0"/>
            <a:alphaOff val="0"/>
          </a:srgbClr>
        </a:solidFill>
        <a:ln>
          <a:noFill/>
        </a:ln>
        <a:effectLst/>
      </dgm:spPr>
      <dgm:t>
        <a:bodyPr/>
        <a:lstStyle/>
        <a:p>
          <a:pPr algn="ctr"/>
          <a:endParaRPr lang="en-US">
            <a:solidFill>
              <a:sysClr val="window" lastClr="FFFFFF"/>
            </a:solidFill>
            <a:latin typeface="Calibri"/>
            <a:ea typeface="+mn-ea"/>
            <a:cs typeface="+mn-cs"/>
          </a:endParaRPr>
        </a:p>
      </dgm:t>
    </dgm:pt>
    <dgm:pt modelId="{DD9E9126-C4A9-4F91-B7EF-21BFCA993B18}">
      <dgm:prSet phldrT="[Text]"/>
      <dgm:spPr>
        <a:xfrm>
          <a:off x="354054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a:solidFill>
                <a:sysClr val="window" lastClr="FFFFFF"/>
              </a:solidFill>
              <a:latin typeface="Calibri"/>
              <a:ea typeface="+mn-ea"/>
              <a:cs typeface="+mn-cs"/>
            </a:rPr>
            <a:t>Reduce</a:t>
          </a:r>
          <a:endParaRPr lang="en-US">
            <a:solidFill>
              <a:sysClr val="window" lastClr="FFFFFF"/>
            </a:solidFill>
            <a:latin typeface="Calibri"/>
            <a:ea typeface="+mn-ea"/>
            <a:cs typeface="+mn-cs"/>
          </a:endParaRPr>
        </a:p>
      </dgm:t>
    </dgm:pt>
    <dgm:pt modelId="{27744AF4-73FB-4923-A24F-1EE5E18396DA}" type="parTrans" cxnId="{971AC289-8D99-48C4-9E96-36117C800982}">
      <dgm:prSet/>
      <dgm:spPr/>
      <dgm:t>
        <a:bodyPr/>
        <a:lstStyle/>
        <a:p>
          <a:pPr algn="ctr"/>
          <a:endParaRPr lang="en-US"/>
        </a:p>
      </dgm:t>
    </dgm:pt>
    <dgm:pt modelId="{4E15895D-E39B-44D0-8268-BA964D930FA4}" type="sibTrans" cxnId="{971AC289-8D99-48C4-9E96-36117C800982}">
      <dgm:prSet/>
      <dgm:spPr>
        <a:xfrm>
          <a:off x="4235685" y="95629"/>
          <a:ext cx="133971" cy="156721"/>
        </a:xfrm>
        <a:solidFill>
          <a:srgbClr val="4F81BD">
            <a:tint val="60000"/>
            <a:hueOff val="0"/>
            <a:satOff val="0"/>
            <a:lumOff val="0"/>
            <a:alphaOff val="0"/>
          </a:srgbClr>
        </a:solidFill>
        <a:ln>
          <a:noFill/>
        </a:ln>
        <a:effectLst/>
      </dgm:spPr>
      <dgm:t>
        <a:bodyPr/>
        <a:lstStyle/>
        <a:p>
          <a:pPr algn="ctr"/>
          <a:endParaRPr lang="en-US">
            <a:solidFill>
              <a:sysClr val="window" lastClr="FFFFFF"/>
            </a:solidFill>
            <a:latin typeface="Calibri"/>
            <a:ea typeface="+mn-ea"/>
            <a:cs typeface="+mn-cs"/>
          </a:endParaRPr>
        </a:p>
      </dgm:t>
    </dgm:pt>
    <dgm:pt modelId="{47E037A7-EC34-431F-A46C-4F51064F6FB2}">
      <dgm:prSet phldrT="[Text]"/>
      <dgm:spPr>
        <a:xfrm>
          <a:off x="442526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dirty="0">
              <a:solidFill>
                <a:sysClr val="window" lastClr="FFFFFF"/>
              </a:solidFill>
              <a:latin typeface="Calibri"/>
              <a:ea typeface="+mn-ea"/>
              <a:cs typeface="+mn-cs"/>
            </a:rPr>
            <a:t>Merge</a:t>
          </a:r>
          <a:endParaRPr lang="en-US" dirty="0">
            <a:solidFill>
              <a:sysClr val="window" lastClr="FFFFFF"/>
            </a:solidFill>
            <a:latin typeface="Calibri"/>
            <a:ea typeface="+mn-ea"/>
            <a:cs typeface="+mn-cs"/>
          </a:endParaRPr>
        </a:p>
      </dgm:t>
    </dgm:pt>
    <dgm:pt modelId="{DC84DA1F-C957-41D9-86B8-26A7A3BD7847}" type="parTrans" cxnId="{345748F3-0FA0-4104-84DA-AF303913E017}">
      <dgm:prSet/>
      <dgm:spPr/>
      <dgm:t>
        <a:bodyPr/>
        <a:lstStyle/>
        <a:p>
          <a:pPr algn="ctr"/>
          <a:endParaRPr lang="en-US"/>
        </a:p>
      </dgm:t>
    </dgm:pt>
    <dgm:pt modelId="{E9C16759-FD76-43E3-B52E-6C4643367582}" type="sibTrans" cxnId="{345748F3-0FA0-4104-84DA-AF303913E017}">
      <dgm:prSet/>
      <dgm:spPr>
        <a:xfrm>
          <a:off x="5120405" y="95629"/>
          <a:ext cx="133971" cy="156721"/>
        </a:xfrm>
        <a:solidFill>
          <a:srgbClr val="4F81BD">
            <a:tint val="60000"/>
            <a:hueOff val="0"/>
            <a:satOff val="0"/>
            <a:lumOff val="0"/>
            <a:alphaOff val="0"/>
          </a:srgbClr>
        </a:solidFill>
        <a:ln>
          <a:noFill/>
        </a:ln>
        <a:effectLst/>
      </dgm:spPr>
      <dgm:t>
        <a:bodyPr/>
        <a:lstStyle/>
        <a:p>
          <a:pPr algn="ctr"/>
          <a:endParaRPr lang="en-US">
            <a:solidFill>
              <a:sysClr val="window" lastClr="FFFFFF"/>
            </a:solidFill>
            <a:latin typeface="Calibri"/>
            <a:ea typeface="+mn-ea"/>
            <a:cs typeface="+mn-cs"/>
          </a:endParaRPr>
        </a:p>
      </dgm:t>
    </dgm:pt>
    <dgm:pt modelId="{98A11962-7DFA-444E-98FB-08A0AE81AD44}">
      <dgm:prSet phldrT="[Text]"/>
      <dgm:spPr>
        <a:xfrm>
          <a:off x="5309988" y="0"/>
          <a:ext cx="631942" cy="34797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b="1" dirty="0" smtClean="0">
              <a:solidFill>
                <a:sysClr val="window" lastClr="FFFFFF"/>
              </a:solidFill>
              <a:latin typeface="Calibri"/>
              <a:ea typeface="+mn-ea"/>
              <a:cs typeface="+mn-cs"/>
            </a:rPr>
            <a:t>Broadcast</a:t>
          </a:r>
          <a:endParaRPr lang="en-US" b="1" dirty="0">
            <a:solidFill>
              <a:sysClr val="window" lastClr="FFFFFF"/>
            </a:solidFill>
            <a:latin typeface="Calibri"/>
            <a:ea typeface="+mn-ea"/>
            <a:cs typeface="+mn-cs"/>
          </a:endParaRPr>
        </a:p>
      </dgm:t>
    </dgm:pt>
    <dgm:pt modelId="{4E6A044D-A532-4153-B4D0-D0B7A20BDD68}" type="parTrans" cxnId="{3C4692F6-8D32-424E-B5F4-9D9FEE469D48}">
      <dgm:prSet/>
      <dgm:spPr/>
      <dgm:t>
        <a:bodyPr/>
        <a:lstStyle/>
        <a:p>
          <a:endParaRPr lang="en-US"/>
        </a:p>
      </dgm:t>
    </dgm:pt>
    <dgm:pt modelId="{D8FD56CF-418B-440F-8D23-A8F0F90B39CE}" type="sibTrans" cxnId="{3C4692F6-8D32-424E-B5F4-9D9FEE469D48}">
      <dgm:prSet/>
      <dgm:spPr/>
      <dgm:t>
        <a:bodyPr/>
        <a:lstStyle/>
        <a:p>
          <a:endParaRPr lang="en-US"/>
        </a:p>
      </dgm:t>
    </dgm:pt>
    <dgm:pt modelId="{C7AD671A-006D-4444-8EF8-64344EA52AD1}" type="pres">
      <dgm:prSet presAssocID="{588B7AC1-3D55-44C7-B2B9-2A70EC9982F6}" presName="Name0" presStyleCnt="0">
        <dgm:presLayoutVars>
          <dgm:dir/>
          <dgm:resizeHandles val="exact"/>
        </dgm:presLayoutVars>
      </dgm:prSet>
      <dgm:spPr/>
    </dgm:pt>
    <dgm:pt modelId="{8A2711DA-CD12-4D61-A8BB-6A67787246A6}" type="pres">
      <dgm:prSet presAssocID="{994A95A6-0B22-4896-9F00-53F06DEEE94E}" presName="node" presStyleLbl="node1" presStyleIdx="0" presStyleCnt="7">
        <dgm:presLayoutVars>
          <dgm:bulletEnabled val="1"/>
        </dgm:presLayoutVars>
      </dgm:prSet>
      <dgm:spPr>
        <a:prstGeom prst="roundRect">
          <a:avLst>
            <a:gd name="adj" fmla="val 10000"/>
          </a:avLst>
        </a:prstGeom>
      </dgm:spPr>
      <dgm:t>
        <a:bodyPr/>
        <a:lstStyle/>
        <a:p>
          <a:endParaRPr lang="en-US"/>
        </a:p>
      </dgm:t>
    </dgm:pt>
    <dgm:pt modelId="{C3599F4D-9027-4A7A-8FFB-3E509AB9E118}" type="pres">
      <dgm:prSet presAssocID="{D2547967-BB6D-4E52-BDFE-30851F1383F8}" presName="sibTrans" presStyleLbl="sibTrans2D1" presStyleIdx="0" presStyleCnt="6"/>
      <dgm:spPr>
        <a:prstGeom prst="rightArrow">
          <a:avLst>
            <a:gd name="adj1" fmla="val 60000"/>
            <a:gd name="adj2" fmla="val 50000"/>
          </a:avLst>
        </a:prstGeom>
      </dgm:spPr>
      <dgm:t>
        <a:bodyPr/>
        <a:lstStyle/>
        <a:p>
          <a:endParaRPr lang="en-US"/>
        </a:p>
      </dgm:t>
    </dgm:pt>
    <dgm:pt modelId="{6701C508-E976-4455-B4F8-A8E3AB1C59F8}" type="pres">
      <dgm:prSet presAssocID="{D2547967-BB6D-4E52-BDFE-30851F1383F8}" presName="connectorText" presStyleLbl="sibTrans2D1" presStyleIdx="0" presStyleCnt="6"/>
      <dgm:spPr/>
      <dgm:t>
        <a:bodyPr/>
        <a:lstStyle/>
        <a:p>
          <a:endParaRPr lang="en-US"/>
        </a:p>
      </dgm:t>
    </dgm:pt>
    <dgm:pt modelId="{B92ADE4F-FEF2-4BB4-B808-A2ADA58E0393}" type="pres">
      <dgm:prSet presAssocID="{5421B56E-01D6-45B7-924B-E9E668A90737}" presName="node" presStyleLbl="node1" presStyleIdx="1" presStyleCnt="7">
        <dgm:presLayoutVars>
          <dgm:bulletEnabled val="1"/>
        </dgm:presLayoutVars>
      </dgm:prSet>
      <dgm:spPr>
        <a:prstGeom prst="roundRect">
          <a:avLst>
            <a:gd name="adj" fmla="val 10000"/>
          </a:avLst>
        </a:prstGeom>
      </dgm:spPr>
      <dgm:t>
        <a:bodyPr/>
        <a:lstStyle/>
        <a:p>
          <a:endParaRPr lang="en-US"/>
        </a:p>
      </dgm:t>
    </dgm:pt>
    <dgm:pt modelId="{3B4EB2F5-E4F4-4122-AD1B-C4B1153C4205}" type="pres">
      <dgm:prSet presAssocID="{EC457111-5019-4235-9066-6E14C044DCBA}" presName="sibTrans" presStyleLbl="sibTrans2D1" presStyleIdx="1" presStyleCnt="6"/>
      <dgm:spPr>
        <a:prstGeom prst="rightArrow">
          <a:avLst>
            <a:gd name="adj1" fmla="val 60000"/>
            <a:gd name="adj2" fmla="val 50000"/>
          </a:avLst>
        </a:prstGeom>
      </dgm:spPr>
      <dgm:t>
        <a:bodyPr/>
        <a:lstStyle/>
        <a:p>
          <a:endParaRPr lang="en-US"/>
        </a:p>
      </dgm:t>
    </dgm:pt>
    <dgm:pt modelId="{17DD1091-B7E5-4ACD-A044-68C4CE0377E3}" type="pres">
      <dgm:prSet presAssocID="{EC457111-5019-4235-9066-6E14C044DCBA}" presName="connectorText" presStyleLbl="sibTrans2D1" presStyleIdx="1" presStyleCnt="6"/>
      <dgm:spPr/>
      <dgm:t>
        <a:bodyPr/>
        <a:lstStyle/>
        <a:p>
          <a:endParaRPr lang="en-US"/>
        </a:p>
      </dgm:t>
    </dgm:pt>
    <dgm:pt modelId="{BB08F17F-0277-474A-869E-9BB7E2B12FAF}" type="pres">
      <dgm:prSet presAssocID="{64C03A0C-2BC7-47A5-9E1D-FA37517C9DA1}" presName="node" presStyleLbl="node1" presStyleIdx="2" presStyleCnt="7">
        <dgm:presLayoutVars>
          <dgm:bulletEnabled val="1"/>
        </dgm:presLayoutVars>
      </dgm:prSet>
      <dgm:spPr>
        <a:prstGeom prst="roundRect">
          <a:avLst>
            <a:gd name="adj" fmla="val 10000"/>
          </a:avLst>
        </a:prstGeom>
      </dgm:spPr>
      <dgm:t>
        <a:bodyPr/>
        <a:lstStyle/>
        <a:p>
          <a:endParaRPr lang="en-US"/>
        </a:p>
      </dgm:t>
    </dgm:pt>
    <dgm:pt modelId="{C04E9CEA-1CC2-49EA-886C-8E719AE1E082}" type="pres">
      <dgm:prSet presAssocID="{5191AA0B-EB14-4B0E-9070-62002FFB27AB}" presName="sibTrans" presStyleLbl="sibTrans2D1" presStyleIdx="2" presStyleCnt="6"/>
      <dgm:spPr>
        <a:prstGeom prst="rightArrow">
          <a:avLst>
            <a:gd name="adj1" fmla="val 60000"/>
            <a:gd name="adj2" fmla="val 50000"/>
          </a:avLst>
        </a:prstGeom>
      </dgm:spPr>
      <dgm:t>
        <a:bodyPr/>
        <a:lstStyle/>
        <a:p>
          <a:endParaRPr lang="en-US"/>
        </a:p>
      </dgm:t>
    </dgm:pt>
    <dgm:pt modelId="{2A34CBC1-84F2-4371-B249-2BD1B06FAB82}" type="pres">
      <dgm:prSet presAssocID="{5191AA0B-EB14-4B0E-9070-62002FFB27AB}" presName="connectorText" presStyleLbl="sibTrans2D1" presStyleIdx="2" presStyleCnt="6"/>
      <dgm:spPr/>
      <dgm:t>
        <a:bodyPr/>
        <a:lstStyle/>
        <a:p>
          <a:endParaRPr lang="en-US"/>
        </a:p>
      </dgm:t>
    </dgm:pt>
    <dgm:pt modelId="{CF126916-5171-43C0-B0C7-C012565E255A}" type="pres">
      <dgm:prSet presAssocID="{DDF38CB2-4976-4F8D-BBA0-B73BFBF44C18}" presName="node" presStyleLbl="node1" presStyleIdx="3" presStyleCnt="7">
        <dgm:presLayoutVars>
          <dgm:bulletEnabled val="1"/>
        </dgm:presLayoutVars>
      </dgm:prSet>
      <dgm:spPr>
        <a:prstGeom prst="roundRect">
          <a:avLst>
            <a:gd name="adj" fmla="val 10000"/>
          </a:avLst>
        </a:prstGeom>
      </dgm:spPr>
      <dgm:t>
        <a:bodyPr/>
        <a:lstStyle/>
        <a:p>
          <a:endParaRPr lang="en-US"/>
        </a:p>
      </dgm:t>
    </dgm:pt>
    <dgm:pt modelId="{821D7A8B-316E-45CA-891F-3ADCA0FB5E67}" type="pres">
      <dgm:prSet presAssocID="{CC6B3ACB-1AA6-4F72-9027-C3F237099413}" presName="sibTrans" presStyleLbl="sibTrans2D1" presStyleIdx="3" presStyleCnt="6"/>
      <dgm:spPr>
        <a:prstGeom prst="rightArrow">
          <a:avLst>
            <a:gd name="adj1" fmla="val 60000"/>
            <a:gd name="adj2" fmla="val 50000"/>
          </a:avLst>
        </a:prstGeom>
      </dgm:spPr>
      <dgm:t>
        <a:bodyPr/>
        <a:lstStyle/>
        <a:p>
          <a:endParaRPr lang="en-US"/>
        </a:p>
      </dgm:t>
    </dgm:pt>
    <dgm:pt modelId="{B7DA38A1-7CCD-4F97-9864-084128069C52}" type="pres">
      <dgm:prSet presAssocID="{CC6B3ACB-1AA6-4F72-9027-C3F237099413}" presName="connectorText" presStyleLbl="sibTrans2D1" presStyleIdx="3" presStyleCnt="6"/>
      <dgm:spPr/>
      <dgm:t>
        <a:bodyPr/>
        <a:lstStyle/>
        <a:p>
          <a:endParaRPr lang="en-US"/>
        </a:p>
      </dgm:t>
    </dgm:pt>
    <dgm:pt modelId="{8BCCE1B7-F6AF-489F-8A94-CE84FC342B1D}" type="pres">
      <dgm:prSet presAssocID="{DD9E9126-C4A9-4F91-B7EF-21BFCA993B18}" presName="node" presStyleLbl="node1" presStyleIdx="4" presStyleCnt="7">
        <dgm:presLayoutVars>
          <dgm:bulletEnabled val="1"/>
        </dgm:presLayoutVars>
      </dgm:prSet>
      <dgm:spPr>
        <a:prstGeom prst="roundRect">
          <a:avLst>
            <a:gd name="adj" fmla="val 10000"/>
          </a:avLst>
        </a:prstGeom>
      </dgm:spPr>
      <dgm:t>
        <a:bodyPr/>
        <a:lstStyle/>
        <a:p>
          <a:endParaRPr lang="en-US"/>
        </a:p>
      </dgm:t>
    </dgm:pt>
    <dgm:pt modelId="{2B53E378-638E-4644-A341-E43828F4966F}" type="pres">
      <dgm:prSet presAssocID="{4E15895D-E39B-44D0-8268-BA964D930FA4}" presName="sibTrans" presStyleLbl="sibTrans2D1" presStyleIdx="4" presStyleCnt="6"/>
      <dgm:spPr>
        <a:prstGeom prst="rightArrow">
          <a:avLst>
            <a:gd name="adj1" fmla="val 60000"/>
            <a:gd name="adj2" fmla="val 50000"/>
          </a:avLst>
        </a:prstGeom>
      </dgm:spPr>
      <dgm:t>
        <a:bodyPr/>
        <a:lstStyle/>
        <a:p>
          <a:endParaRPr lang="en-US"/>
        </a:p>
      </dgm:t>
    </dgm:pt>
    <dgm:pt modelId="{8153A25B-E959-4D4D-97B7-BAAA7E8E8355}" type="pres">
      <dgm:prSet presAssocID="{4E15895D-E39B-44D0-8268-BA964D930FA4}" presName="connectorText" presStyleLbl="sibTrans2D1" presStyleIdx="4" presStyleCnt="6"/>
      <dgm:spPr/>
      <dgm:t>
        <a:bodyPr/>
        <a:lstStyle/>
        <a:p>
          <a:endParaRPr lang="en-US"/>
        </a:p>
      </dgm:t>
    </dgm:pt>
    <dgm:pt modelId="{041EAA45-52F4-493F-BB81-557E5389EF55}" type="pres">
      <dgm:prSet presAssocID="{47E037A7-EC34-431F-A46C-4F51064F6FB2}" presName="node" presStyleLbl="node1" presStyleIdx="5" presStyleCnt="7">
        <dgm:presLayoutVars>
          <dgm:bulletEnabled val="1"/>
        </dgm:presLayoutVars>
      </dgm:prSet>
      <dgm:spPr>
        <a:prstGeom prst="roundRect">
          <a:avLst>
            <a:gd name="adj" fmla="val 10000"/>
          </a:avLst>
        </a:prstGeom>
      </dgm:spPr>
      <dgm:t>
        <a:bodyPr/>
        <a:lstStyle/>
        <a:p>
          <a:endParaRPr lang="en-US"/>
        </a:p>
      </dgm:t>
    </dgm:pt>
    <dgm:pt modelId="{704F8CAB-2499-4C2D-AFBB-C14A6DA0274C}" type="pres">
      <dgm:prSet presAssocID="{E9C16759-FD76-43E3-B52E-6C4643367582}" presName="sibTrans" presStyleLbl="sibTrans2D1" presStyleIdx="5" presStyleCnt="6"/>
      <dgm:spPr>
        <a:prstGeom prst="rightArrow">
          <a:avLst>
            <a:gd name="adj1" fmla="val 60000"/>
            <a:gd name="adj2" fmla="val 50000"/>
          </a:avLst>
        </a:prstGeom>
      </dgm:spPr>
      <dgm:t>
        <a:bodyPr/>
        <a:lstStyle/>
        <a:p>
          <a:endParaRPr lang="en-US"/>
        </a:p>
      </dgm:t>
    </dgm:pt>
    <dgm:pt modelId="{37D2955A-C56B-4B0D-9501-2E6D203FE0A9}" type="pres">
      <dgm:prSet presAssocID="{E9C16759-FD76-43E3-B52E-6C4643367582}" presName="connectorText" presStyleLbl="sibTrans2D1" presStyleIdx="5" presStyleCnt="6"/>
      <dgm:spPr/>
      <dgm:t>
        <a:bodyPr/>
        <a:lstStyle/>
        <a:p>
          <a:endParaRPr lang="en-US"/>
        </a:p>
      </dgm:t>
    </dgm:pt>
    <dgm:pt modelId="{751B0D20-D535-48BA-99E9-3F1C41298B04}" type="pres">
      <dgm:prSet presAssocID="{98A11962-7DFA-444E-98FB-08A0AE81AD44}" presName="node" presStyleLbl="node1" presStyleIdx="6" presStyleCnt="7">
        <dgm:presLayoutVars>
          <dgm:bulletEnabled val="1"/>
        </dgm:presLayoutVars>
      </dgm:prSet>
      <dgm:spPr>
        <a:prstGeom prst="roundRect">
          <a:avLst>
            <a:gd name="adj" fmla="val 10000"/>
          </a:avLst>
        </a:prstGeom>
      </dgm:spPr>
      <dgm:t>
        <a:bodyPr/>
        <a:lstStyle/>
        <a:p>
          <a:endParaRPr lang="en-US"/>
        </a:p>
      </dgm:t>
    </dgm:pt>
  </dgm:ptLst>
  <dgm:cxnLst>
    <dgm:cxn modelId="{C7BA38BE-7353-4DFF-BA87-796A76BC1E75}" type="presOf" srcId="{DD9E9126-C4A9-4F91-B7EF-21BFCA993B18}" destId="{8BCCE1B7-F6AF-489F-8A94-CE84FC342B1D}" srcOrd="0" destOrd="0" presId="urn:microsoft.com/office/officeart/2005/8/layout/process1"/>
    <dgm:cxn modelId="{F0D1F917-5B46-4805-9CED-E00326CFC7F2}" type="presOf" srcId="{588B7AC1-3D55-44C7-B2B9-2A70EC9982F6}" destId="{C7AD671A-006D-4444-8EF8-64344EA52AD1}" srcOrd="0" destOrd="0" presId="urn:microsoft.com/office/officeart/2005/8/layout/process1"/>
    <dgm:cxn modelId="{747E747C-74FE-4D56-9FE8-06863EF2E0D1}" type="presOf" srcId="{5191AA0B-EB14-4B0E-9070-62002FFB27AB}" destId="{C04E9CEA-1CC2-49EA-886C-8E719AE1E082}" srcOrd="0" destOrd="0" presId="urn:microsoft.com/office/officeart/2005/8/layout/process1"/>
    <dgm:cxn modelId="{DC10A467-0E8E-4365-9FD3-D1F517613015}" type="presOf" srcId="{64C03A0C-2BC7-47A5-9E1D-FA37517C9DA1}" destId="{BB08F17F-0277-474A-869E-9BB7E2B12FAF}" srcOrd="0" destOrd="0" presId="urn:microsoft.com/office/officeart/2005/8/layout/process1"/>
    <dgm:cxn modelId="{A5BDEDCB-4E34-405C-9629-4138A9E77700}" type="presOf" srcId="{5421B56E-01D6-45B7-924B-E9E668A90737}" destId="{B92ADE4F-FEF2-4BB4-B808-A2ADA58E0393}" srcOrd="0" destOrd="0" presId="urn:microsoft.com/office/officeart/2005/8/layout/process1"/>
    <dgm:cxn modelId="{B23AB416-20C8-4E6A-AF52-1AF7676B4C05}" type="presOf" srcId="{EC457111-5019-4235-9066-6E14C044DCBA}" destId="{17DD1091-B7E5-4ACD-A044-68C4CE0377E3}" srcOrd="1" destOrd="0" presId="urn:microsoft.com/office/officeart/2005/8/layout/process1"/>
    <dgm:cxn modelId="{345748F3-0FA0-4104-84DA-AF303913E017}" srcId="{588B7AC1-3D55-44C7-B2B9-2A70EC9982F6}" destId="{47E037A7-EC34-431F-A46C-4F51064F6FB2}" srcOrd="5" destOrd="0" parTransId="{DC84DA1F-C957-41D9-86B8-26A7A3BD7847}" sibTransId="{E9C16759-FD76-43E3-B52E-6C4643367582}"/>
    <dgm:cxn modelId="{A91A0005-29E5-493C-A80F-A90CDF3F8CFB}" type="presOf" srcId="{47E037A7-EC34-431F-A46C-4F51064F6FB2}" destId="{041EAA45-52F4-493F-BB81-557E5389EF55}" srcOrd="0" destOrd="0" presId="urn:microsoft.com/office/officeart/2005/8/layout/process1"/>
    <dgm:cxn modelId="{DB132D5B-CB79-43C3-9D28-58E5BB85F626}" type="presOf" srcId="{CC6B3ACB-1AA6-4F72-9027-C3F237099413}" destId="{821D7A8B-316E-45CA-891F-3ADCA0FB5E67}" srcOrd="0" destOrd="0" presId="urn:microsoft.com/office/officeart/2005/8/layout/process1"/>
    <dgm:cxn modelId="{7C5E04FF-AD0A-42C2-9701-446829659EAA}" srcId="{588B7AC1-3D55-44C7-B2B9-2A70EC9982F6}" destId="{64C03A0C-2BC7-47A5-9E1D-FA37517C9DA1}" srcOrd="2" destOrd="0" parTransId="{F9BBD594-5C8B-4AB8-B34F-D326E3412F33}" sibTransId="{5191AA0B-EB14-4B0E-9070-62002FFB27AB}"/>
    <dgm:cxn modelId="{A96A2798-B5BB-47CD-B1E5-36896D9421D8}" type="presOf" srcId="{D2547967-BB6D-4E52-BDFE-30851F1383F8}" destId="{6701C508-E976-4455-B4F8-A8E3AB1C59F8}" srcOrd="1" destOrd="0" presId="urn:microsoft.com/office/officeart/2005/8/layout/process1"/>
    <dgm:cxn modelId="{FBCEB236-6A5B-4E82-9D76-B95E5523A80D}" srcId="{588B7AC1-3D55-44C7-B2B9-2A70EC9982F6}" destId="{DDF38CB2-4976-4F8D-BBA0-B73BFBF44C18}" srcOrd="3" destOrd="0" parTransId="{39C299ED-804E-47CF-BE4C-89731767CB97}" sibTransId="{CC6B3ACB-1AA6-4F72-9027-C3F237099413}"/>
    <dgm:cxn modelId="{F6C71D2D-27F1-48F1-A77C-B8EEC8515748}" type="presOf" srcId="{EC457111-5019-4235-9066-6E14C044DCBA}" destId="{3B4EB2F5-E4F4-4122-AD1B-C4B1153C4205}" srcOrd="0" destOrd="0" presId="urn:microsoft.com/office/officeart/2005/8/layout/process1"/>
    <dgm:cxn modelId="{3B8BDF67-2CB4-4FF0-B07D-2448CC581FFE}" type="presOf" srcId="{E9C16759-FD76-43E3-B52E-6C4643367582}" destId="{37D2955A-C56B-4B0D-9501-2E6D203FE0A9}" srcOrd="1" destOrd="0" presId="urn:microsoft.com/office/officeart/2005/8/layout/process1"/>
    <dgm:cxn modelId="{AD0CEC86-CC1B-4845-A78E-E04FD5C28373}" type="presOf" srcId="{5191AA0B-EB14-4B0E-9070-62002FFB27AB}" destId="{2A34CBC1-84F2-4371-B249-2BD1B06FAB82}" srcOrd="1" destOrd="0" presId="urn:microsoft.com/office/officeart/2005/8/layout/process1"/>
    <dgm:cxn modelId="{2EEC78AF-2068-4FF5-8F46-FF4332494E64}" type="presOf" srcId="{4E15895D-E39B-44D0-8268-BA964D930FA4}" destId="{8153A25B-E959-4D4D-97B7-BAAA7E8E8355}" srcOrd="1" destOrd="0" presId="urn:microsoft.com/office/officeart/2005/8/layout/process1"/>
    <dgm:cxn modelId="{41674E02-8EFC-462E-A209-BA831BDD0883}" type="presOf" srcId="{98A11962-7DFA-444E-98FB-08A0AE81AD44}" destId="{751B0D20-D535-48BA-99E9-3F1C41298B04}" srcOrd="0" destOrd="0" presId="urn:microsoft.com/office/officeart/2005/8/layout/process1"/>
    <dgm:cxn modelId="{77D1BA91-10A2-439D-B40C-55D3E32B6052}" type="presOf" srcId="{CC6B3ACB-1AA6-4F72-9027-C3F237099413}" destId="{B7DA38A1-7CCD-4F97-9864-084128069C52}" srcOrd="1" destOrd="0" presId="urn:microsoft.com/office/officeart/2005/8/layout/process1"/>
    <dgm:cxn modelId="{A3DA64C9-2FD4-437C-AFA7-2484279D223B}" type="presOf" srcId="{994A95A6-0B22-4896-9F00-53F06DEEE94E}" destId="{8A2711DA-CD12-4D61-A8BB-6A67787246A6}" srcOrd="0" destOrd="0" presId="urn:microsoft.com/office/officeart/2005/8/layout/process1"/>
    <dgm:cxn modelId="{2D8F22F3-11B0-463A-912A-593E6657C3FD}" srcId="{588B7AC1-3D55-44C7-B2B9-2A70EC9982F6}" destId="{994A95A6-0B22-4896-9F00-53F06DEEE94E}" srcOrd="0" destOrd="0" parTransId="{7C40BF12-F074-4361-87BD-D6FB1FC2B073}" sibTransId="{D2547967-BB6D-4E52-BDFE-30851F1383F8}"/>
    <dgm:cxn modelId="{3C4692F6-8D32-424E-B5F4-9D9FEE469D48}" srcId="{588B7AC1-3D55-44C7-B2B9-2A70EC9982F6}" destId="{98A11962-7DFA-444E-98FB-08A0AE81AD44}" srcOrd="6" destOrd="0" parTransId="{4E6A044D-A532-4153-B4D0-D0B7A20BDD68}" sibTransId="{D8FD56CF-418B-440F-8D23-A8F0F90B39CE}"/>
    <dgm:cxn modelId="{112C22B3-FE73-4DC6-98FB-7D39417F585D}" srcId="{588B7AC1-3D55-44C7-B2B9-2A70EC9982F6}" destId="{5421B56E-01D6-45B7-924B-E9E668A90737}" srcOrd="1" destOrd="0" parTransId="{8AB4B421-9372-4D11-95C5-3A1B6BD529E6}" sibTransId="{EC457111-5019-4235-9066-6E14C044DCBA}"/>
    <dgm:cxn modelId="{787323C5-8E14-409C-8D4A-71D6E1F148FA}" type="presOf" srcId="{4E15895D-E39B-44D0-8268-BA964D930FA4}" destId="{2B53E378-638E-4644-A341-E43828F4966F}" srcOrd="0" destOrd="0" presId="urn:microsoft.com/office/officeart/2005/8/layout/process1"/>
    <dgm:cxn modelId="{971AC289-8D99-48C4-9E96-36117C800982}" srcId="{588B7AC1-3D55-44C7-B2B9-2A70EC9982F6}" destId="{DD9E9126-C4A9-4F91-B7EF-21BFCA993B18}" srcOrd="4" destOrd="0" parTransId="{27744AF4-73FB-4923-A24F-1EE5E18396DA}" sibTransId="{4E15895D-E39B-44D0-8268-BA964D930FA4}"/>
    <dgm:cxn modelId="{08AD80B2-9EBB-46A5-9522-53BAE30A43DD}" type="presOf" srcId="{DDF38CB2-4976-4F8D-BBA0-B73BFBF44C18}" destId="{CF126916-5171-43C0-B0C7-C012565E255A}" srcOrd="0" destOrd="0" presId="urn:microsoft.com/office/officeart/2005/8/layout/process1"/>
    <dgm:cxn modelId="{5055D737-70B8-4C5C-AACB-E6D25AE0865D}" type="presOf" srcId="{E9C16759-FD76-43E3-B52E-6C4643367582}" destId="{704F8CAB-2499-4C2D-AFBB-C14A6DA0274C}" srcOrd="0" destOrd="0" presId="urn:microsoft.com/office/officeart/2005/8/layout/process1"/>
    <dgm:cxn modelId="{6AB0D96C-4674-483D-90AC-12C836EA2B4A}" type="presOf" srcId="{D2547967-BB6D-4E52-BDFE-30851F1383F8}" destId="{C3599F4D-9027-4A7A-8FFB-3E509AB9E118}" srcOrd="0" destOrd="0" presId="urn:microsoft.com/office/officeart/2005/8/layout/process1"/>
    <dgm:cxn modelId="{681EF37C-C794-49E5-B954-35EC5AF46DE5}" type="presParOf" srcId="{C7AD671A-006D-4444-8EF8-64344EA52AD1}" destId="{8A2711DA-CD12-4D61-A8BB-6A67787246A6}" srcOrd="0" destOrd="0" presId="urn:microsoft.com/office/officeart/2005/8/layout/process1"/>
    <dgm:cxn modelId="{3CEA5AA9-006E-478C-BF52-EA4286F6F71C}" type="presParOf" srcId="{C7AD671A-006D-4444-8EF8-64344EA52AD1}" destId="{C3599F4D-9027-4A7A-8FFB-3E509AB9E118}" srcOrd="1" destOrd="0" presId="urn:microsoft.com/office/officeart/2005/8/layout/process1"/>
    <dgm:cxn modelId="{15257D90-3F0D-4B21-A603-5C965B395FAF}" type="presParOf" srcId="{C3599F4D-9027-4A7A-8FFB-3E509AB9E118}" destId="{6701C508-E976-4455-B4F8-A8E3AB1C59F8}" srcOrd="0" destOrd="0" presId="urn:microsoft.com/office/officeart/2005/8/layout/process1"/>
    <dgm:cxn modelId="{4B4DFF84-6CBB-4D04-9D5A-ADAC165E5F3B}" type="presParOf" srcId="{C7AD671A-006D-4444-8EF8-64344EA52AD1}" destId="{B92ADE4F-FEF2-4BB4-B808-A2ADA58E0393}" srcOrd="2" destOrd="0" presId="urn:microsoft.com/office/officeart/2005/8/layout/process1"/>
    <dgm:cxn modelId="{EB53C4DD-B4A3-421A-96E1-ECD73E1641D3}" type="presParOf" srcId="{C7AD671A-006D-4444-8EF8-64344EA52AD1}" destId="{3B4EB2F5-E4F4-4122-AD1B-C4B1153C4205}" srcOrd="3" destOrd="0" presId="urn:microsoft.com/office/officeart/2005/8/layout/process1"/>
    <dgm:cxn modelId="{5149E6B6-A020-454D-88F9-7D4E645422FE}" type="presParOf" srcId="{3B4EB2F5-E4F4-4122-AD1B-C4B1153C4205}" destId="{17DD1091-B7E5-4ACD-A044-68C4CE0377E3}" srcOrd="0" destOrd="0" presId="urn:microsoft.com/office/officeart/2005/8/layout/process1"/>
    <dgm:cxn modelId="{FAD9543E-F023-4E16-8252-C4F487311611}" type="presParOf" srcId="{C7AD671A-006D-4444-8EF8-64344EA52AD1}" destId="{BB08F17F-0277-474A-869E-9BB7E2B12FAF}" srcOrd="4" destOrd="0" presId="urn:microsoft.com/office/officeart/2005/8/layout/process1"/>
    <dgm:cxn modelId="{6CBC40C2-D17D-4B75-B564-3A0B83FA3D3D}" type="presParOf" srcId="{C7AD671A-006D-4444-8EF8-64344EA52AD1}" destId="{C04E9CEA-1CC2-49EA-886C-8E719AE1E082}" srcOrd="5" destOrd="0" presId="urn:microsoft.com/office/officeart/2005/8/layout/process1"/>
    <dgm:cxn modelId="{D994FE51-717A-4DD2-B5BF-B0B295B4E192}" type="presParOf" srcId="{C04E9CEA-1CC2-49EA-886C-8E719AE1E082}" destId="{2A34CBC1-84F2-4371-B249-2BD1B06FAB82}" srcOrd="0" destOrd="0" presId="urn:microsoft.com/office/officeart/2005/8/layout/process1"/>
    <dgm:cxn modelId="{B80C5DF7-10FC-4F42-85E6-5B4CB32F0E4E}" type="presParOf" srcId="{C7AD671A-006D-4444-8EF8-64344EA52AD1}" destId="{CF126916-5171-43C0-B0C7-C012565E255A}" srcOrd="6" destOrd="0" presId="urn:microsoft.com/office/officeart/2005/8/layout/process1"/>
    <dgm:cxn modelId="{98F923D5-F51E-4E1E-B3EE-BE005B97C46C}" type="presParOf" srcId="{C7AD671A-006D-4444-8EF8-64344EA52AD1}" destId="{821D7A8B-316E-45CA-891F-3ADCA0FB5E67}" srcOrd="7" destOrd="0" presId="urn:microsoft.com/office/officeart/2005/8/layout/process1"/>
    <dgm:cxn modelId="{802405B0-C591-4A47-B5EF-7304327B4E84}" type="presParOf" srcId="{821D7A8B-316E-45CA-891F-3ADCA0FB5E67}" destId="{B7DA38A1-7CCD-4F97-9864-084128069C52}" srcOrd="0" destOrd="0" presId="urn:microsoft.com/office/officeart/2005/8/layout/process1"/>
    <dgm:cxn modelId="{2DBF453D-7BF5-47DE-AE57-97454A9558BD}" type="presParOf" srcId="{C7AD671A-006D-4444-8EF8-64344EA52AD1}" destId="{8BCCE1B7-F6AF-489F-8A94-CE84FC342B1D}" srcOrd="8" destOrd="0" presId="urn:microsoft.com/office/officeart/2005/8/layout/process1"/>
    <dgm:cxn modelId="{D1AF6647-1D2E-4880-8894-6BD50338167E}" type="presParOf" srcId="{C7AD671A-006D-4444-8EF8-64344EA52AD1}" destId="{2B53E378-638E-4644-A341-E43828F4966F}" srcOrd="9" destOrd="0" presId="urn:microsoft.com/office/officeart/2005/8/layout/process1"/>
    <dgm:cxn modelId="{FD4D35F0-2F30-4965-8361-E5D28914EB8A}" type="presParOf" srcId="{2B53E378-638E-4644-A341-E43828F4966F}" destId="{8153A25B-E959-4D4D-97B7-BAAA7E8E8355}" srcOrd="0" destOrd="0" presId="urn:microsoft.com/office/officeart/2005/8/layout/process1"/>
    <dgm:cxn modelId="{4E7F75B3-6624-4C3C-BA22-2B5A4DEBC4E0}" type="presParOf" srcId="{C7AD671A-006D-4444-8EF8-64344EA52AD1}" destId="{041EAA45-52F4-493F-BB81-557E5389EF55}" srcOrd="10" destOrd="0" presId="urn:microsoft.com/office/officeart/2005/8/layout/process1"/>
    <dgm:cxn modelId="{743C5634-A5E3-48FC-BABA-FD50586A96C6}" type="presParOf" srcId="{C7AD671A-006D-4444-8EF8-64344EA52AD1}" destId="{704F8CAB-2499-4C2D-AFBB-C14A6DA0274C}" srcOrd="11" destOrd="0" presId="urn:microsoft.com/office/officeart/2005/8/layout/process1"/>
    <dgm:cxn modelId="{3116BF7B-EE72-4514-8484-3AA8E20E408A}" type="presParOf" srcId="{704F8CAB-2499-4C2D-AFBB-C14A6DA0274C}" destId="{37D2955A-C56B-4B0D-9501-2E6D203FE0A9}" srcOrd="0" destOrd="0" presId="urn:microsoft.com/office/officeart/2005/8/layout/process1"/>
    <dgm:cxn modelId="{C4DEA54D-9920-48FA-9BD0-A4131C34A340}" type="presParOf" srcId="{C7AD671A-006D-4444-8EF8-64344EA52AD1}" destId="{751B0D20-D535-48BA-99E9-3F1C41298B04}"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711DA-CD12-4D61-A8BB-6A67787246A6}">
      <dsp:nvSpPr>
        <dsp:cNvPr id="0" name=""/>
        <dsp:cNvSpPr/>
      </dsp:nvSpPr>
      <dsp:spPr>
        <a:xfrm>
          <a:off x="2310"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ysClr val="window" lastClr="FFFFFF"/>
              </a:solidFill>
              <a:latin typeface="Calibri"/>
              <a:ea typeface="+mn-ea"/>
              <a:cs typeface="+mn-cs"/>
            </a:rPr>
            <a:t>Map</a:t>
          </a:r>
          <a:endParaRPr lang="en-US" sz="1300" kern="1200">
            <a:solidFill>
              <a:sysClr val="window" lastClr="FFFFFF"/>
            </a:solidFill>
            <a:latin typeface="Calibri"/>
            <a:ea typeface="+mn-ea"/>
            <a:cs typeface="+mn-cs"/>
          </a:endParaRPr>
        </a:p>
      </dsp:txBody>
      <dsp:txXfrm>
        <a:off x="17687" y="2015859"/>
        <a:ext cx="844243" cy="494244"/>
      </dsp:txXfrm>
    </dsp:sp>
    <dsp:sp modelId="{C3599F4D-9027-4A7A-8FFB-3E509AB9E118}">
      <dsp:nvSpPr>
        <dsp:cNvPr id="0" name=""/>
        <dsp:cNvSpPr/>
      </dsp:nvSpPr>
      <dsp:spPr>
        <a:xfrm>
          <a:off x="964808" y="2154481"/>
          <a:ext cx="185499" cy="21699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Calibri"/>
            <a:ea typeface="+mn-ea"/>
            <a:cs typeface="+mn-cs"/>
          </a:endParaRPr>
        </a:p>
      </dsp:txBody>
      <dsp:txXfrm>
        <a:off x="964808" y="2197881"/>
        <a:ext cx="129849" cy="130199"/>
      </dsp:txXfrm>
    </dsp:sp>
    <dsp:sp modelId="{B92ADE4F-FEF2-4BB4-B808-A2ADA58E0393}">
      <dsp:nvSpPr>
        <dsp:cNvPr id="0" name=""/>
        <dsp:cNvSpPr/>
      </dsp:nvSpPr>
      <dsp:spPr>
        <a:xfrm>
          <a:off x="1227307"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ysClr val="window" lastClr="FFFFFF"/>
              </a:solidFill>
              <a:latin typeface="Calibri"/>
              <a:ea typeface="+mn-ea"/>
              <a:cs typeface="+mn-cs"/>
            </a:rPr>
            <a:t>Combine</a:t>
          </a:r>
          <a:endParaRPr lang="en-US" sz="1300" kern="1200">
            <a:solidFill>
              <a:sysClr val="window" lastClr="FFFFFF"/>
            </a:solidFill>
            <a:latin typeface="Calibri"/>
            <a:ea typeface="+mn-ea"/>
            <a:cs typeface="+mn-cs"/>
          </a:endParaRPr>
        </a:p>
      </dsp:txBody>
      <dsp:txXfrm>
        <a:off x="1242684" y="2015859"/>
        <a:ext cx="844243" cy="494244"/>
      </dsp:txXfrm>
    </dsp:sp>
    <dsp:sp modelId="{3B4EB2F5-E4F4-4122-AD1B-C4B1153C4205}">
      <dsp:nvSpPr>
        <dsp:cNvPr id="0" name=""/>
        <dsp:cNvSpPr/>
      </dsp:nvSpPr>
      <dsp:spPr>
        <a:xfrm>
          <a:off x="2189804" y="2154481"/>
          <a:ext cx="185499" cy="21699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Calibri"/>
            <a:ea typeface="+mn-ea"/>
            <a:cs typeface="+mn-cs"/>
          </a:endParaRPr>
        </a:p>
      </dsp:txBody>
      <dsp:txXfrm>
        <a:off x="2189804" y="2197881"/>
        <a:ext cx="129849" cy="130199"/>
      </dsp:txXfrm>
    </dsp:sp>
    <dsp:sp modelId="{BB08F17F-0277-474A-869E-9BB7E2B12FAF}">
      <dsp:nvSpPr>
        <dsp:cNvPr id="0" name=""/>
        <dsp:cNvSpPr/>
      </dsp:nvSpPr>
      <dsp:spPr>
        <a:xfrm>
          <a:off x="2452304"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ysClr val="window" lastClr="FFFFFF"/>
              </a:solidFill>
              <a:latin typeface="Calibri"/>
              <a:ea typeface="+mn-ea"/>
              <a:cs typeface="+mn-cs"/>
            </a:rPr>
            <a:t>Shuffle</a:t>
          </a:r>
          <a:endParaRPr lang="en-US" sz="1300" kern="1200">
            <a:solidFill>
              <a:sysClr val="window" lastClr="FFFFFF"/>
            </a:solidFill>
            <a:latin typeface="Calibri"/>
            <a:ea typeface="+mn-ea"/>
            <a:cs typeface="+mn-cs"/>
          </a:endParaRPr>
        </a:p>
      </dsp:txBody>
      <dsp:txXfrm>
        <a:off x="2467681" y="2015859"/>
        <a:ext cx="844243" cy="494244"/>
      </dsp:txXfrm>
    </dsp:sp>
    <dsp:sp modelId="{C04E9CEA-1CC2-49EA-886C-8E719AE1E082}">
      <dsp:nvSpPr>
        <dsp:cNvPr id="0" name=""/>
        <dsp:cNvSpPr/>
      </dsp:nvSpPr>
      <dsp:spPr>
        <a:xfrm>
          <a:off x="3414801" y="2154481"/>
          <a:ext cx="185499" cy="21699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Calibri"/>
            <a:ea typeface="+mn-ea"/>
            <a:cs typeface="+mn-cs"/>
          </a:endParaRPr>
        </a:p>
      </dsp:txBody>
      <dsp:txXfrm>
        <a:off x="3414801" y="2197881"/>
        <a:ext cx="129849" cy="130199"/>
      </dsp:txXfrm>
    </dsp:sp>
    <dsp:sp modelId="{CF126916-5171-43C0-B0C7-C012565E255A}">
      <dsp:nvSpPr>
        <dsp:cNvPr id="0" name=""/>
        <dsp:cNvSpPr/>
      </dsp:nvSpPr>
      <dsp:spPr>
        <a:xfrm>
          <a:off x="3677301"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ysClr val="window" lastClr="FFFFFF"/>
              </a:solidFill>
              <a:latin typeface="Calibri"/>
              <a:ea typeface="+mn-ea"/>
              <a:cs typeface="+mn-cs"/>
            </a:rPr>
            <a:t>Sort</a:t>
          </a:r>
          <a:endParaRPr lang="en-US" sz="1300" kern="1200">
            <a:solidFill>
              <a:sysClr val="window" lastClr="FFFFFF"/>
            </a:solidFill>
            <a:latin typeface="Calibri"/>
            <a:ea typeface="+mn-ea"/>
            <a:cs typeface="+mn-cs"/>
          </a:endParaRPr>
        </a:p>
      </dsp:txBody>
      <dsp:txXfrm>
        <a:off x="3692678" y="2015859"/>
        <a:ext cx="844243" cy="494244"/>
      </dsp:txXfrm>
    </dsp:sp>
    <dsp:sp modelId="{821D7A8B-316E-45CA-891F-3ADCA0FB5E67}">
      <dsp:nvSpPr>
        <dsp:cNvPr id="0" name=""/>
        <dsp:cNvSpPr/>
      </dsp:nvSpPr>
      <dsp:spPr>
        <a:xfrm>
          <a:off x="4639798" y="2154481"/>
          <a:ext cx="185499" cy="21699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Calibri"/>
            <a:ea typeface="+mn-ea"/>
            <a:cs typeface="+mn-cs"/>
          </a:endParaRPr>
        </a:p>
      </dsp:txBody>
      <dsp:txXfrm>
        <a:off x="4639798" y="2197881"/>
        <a:ext cx="129849" cy="130199"/>
      </dsp:txXfrm>
    </dsp:sp>
    <dsp:sp modelId="{8BCCE1B7-F6AF-489F-8A94-CE84FC342B1D}">
      <dsp:nvSpPr>
        <dsp:cNvPr id="0" name=""/>
        <dsp:cNvSpPr/>
      </dsp:nvSpPr>
      <dsp:spPr>
        <a:xfrm>
          <a:off x="4902297"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ysClr val="window" lastClr="FFFFFF"/>
              </a:solidFill>
              <a:latin typeface="Calibri"/>
              <a:ea typeface="+mn-ea"/>
              <a:cs typeface="+mn-cs"/>
            </a:rPr>
            <a:t>Reduce</a:t>
          </a:r>
          <a:endParaRPr lang="en-US" sz="1300" kern="1200">
            <a:solidFill>
              <a:sysClr val="window" lastClr="FFFFFF"/>
            </a:solidFill>
            <a:latin typeface="Calibri"/>
            <a:ea typeface="+mn-ea"/>
            <a:cs typeface="+mn-cs"/>
          </a:endParaRPr>
        </a:p>
      </dsp:txBody>
      <dsp:txXfrm>
        <a:off x="4917674" y="2015859"/>
        <a:ext cx="844243" cy="494244"/>
      </dsp:txXfrm>
    </dsp:sp>
    <dsp:sp modelId="{2B53E378-638E-4644-A341-E43828F4966F}">
      <dsp:nvSpPr>
        <dsp:cNvPr id="0" name=""/>
        <dsp:cNvSpPr/>
      </dsp:nvSpPr>
      <dsp:spPr>
        <a:xfrm>
          <a:off x="5864795" y="2154481"/>
          <a:ext cx="185499" cy="21699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Calibri"/>
            <a:ea typeface="+mn-ea"/>
            <a:cs typeface="+mn-cs"/>
          </a:endParaRPr>
        </a:p>
      </dsp:txBody>
      <dsp:txXfrm>
        <a:off x="5864795" y="2197881"/>
        <a:ext cx="129849" cy="130199"/>
      </dsp:txXfrm>
    </dsp:sp>
    <dsp:sp modelId="{041EAA45-52F4-493F-BB81-557E5389EF55}">
      <dsp:nvSpPr>
        <dsp:cNvPr id="0" name=""/>
        <dsp:cNvSpPr/>
      </dsp:nvSpPr>
      <dsp:spPr>
        <a:xfrm>
          <a:off x="6127294"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ysClr val="window" lastClr="FFFFFF"/>
              </a:solidFill>
              <a:latin typeface="Calibri"/>
              <a:ea typeface="+mn-ea"/>
              <a:cs typeface="+mn-cs"/>
            </a:rPr>
            <a:t>Merge</a:t>
          </a:r>
          <a:endParaRPr lang="en-US" sz="1300" kern="1200" dirty="0">
            <a:solidFill>
              <a:sysClr val="window" lastClr="FFFFFF"/>
            </a:solidFill>
            <a:latin typeface="Calibri"/>
            <a:ea typeface="+mn-ea"/>
            <a:cs typeface="+mn-cs"/>
          </a:endParaRPr>
        </a:p>
      </dsp:txBody>
      <dsp:txXfrm>
        <a:off x="6142671" y="2015859"/>
        <a:ext cx="844243" cy="494244"/>
      </dsp:txXfrm>
    </dsp:sp>
    <dsp:sp modelId="{704F8CAB-2499-4C2D-AFBB-C14A6DA0274C}">
      <dsp:nvSpPr>
        <dsp:cNvPr id="0" name=""/>
        <dsp:cNvSpPr/>
      </dsp:nvSpPr>
      <dsp:spPr>
        <a:xfrm>
          <a:off x="7089792" y="2154481"/>
          <a:ext cx="185499" cy="21699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ysClr val="window" lastClr="FFFFFF"/>
            </a:solidFill>
            <a:latin typeface="Calibri"/>
            <a:ea typeface="+mn-ea"/>
            <a:cs typeface="+mn-cs"/>
          </a:endParaRPr>
        </a:p>
      </dsp:txBody>
      <dsp:txXfrm>
        <a:off x="7089792" y="2197881"/>
        <a:ext cx="129849" cy="130199"/>
      </dsp:txXfrm>
    </dsp:sp>
    <dsp:sp modelId="{751B0D20-D535-48BA-99E9-3F1C41298B04}">
      <dsp:nvSpPr>
        <dsp:cNvPr id="0" name=""/>
        <dsp:cNvSpPr/>
      </dsp:nvSpPr>
      <dsp:spPr>
        <a:xfrm>
          <a:off x="7352291" y="2000482"/>
          <a:ext cx="874997" cy="5249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Broadcast</a:t>
          </a:r>
          <a:endParaRPr lang="en-US" sz="1300" b="1" kern="1200" dirty="0">
            <a:solidFill>
              <a:sysClr val="window" lastClr="FFFFFF"/>
            </a:solidFill>
            <a:latin typeface="Calibri"/>
            <a:ea typeface="+mn-ea"/>
            <a:cs typeface="+mn-cs"/>
          </a:endParaRPr>
        </a:p>
      </dsp:txBody>
      <dsp:txXfrm>
        <a:off x="7367668" y="2015859"/>
        <a:ext cx="844243" cy="4942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C5224-2EA8-4C19-9945-967AFBB25FD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145717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C5224-2EA8-4C19-9945-967AFBB25FD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337551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C5224-2EA8-4C19-9945-967AFBB25FD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365273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C5224-2EA8-4C19-9945-967AFBB25FD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108495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C5224-2EA8-4C19-9945-967AFBB25FD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24531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C5224-2EA8-4C19-9945-967AFBB25FD4}"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372359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C5224-2EA8-4C19-9945-967AFBB25FD4}" type="datetimeFigureOut">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33566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C5224-2EA8-4C19-9945-967AFBB25FD4}" type="datetimeFigureOut">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360107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5224-2EA8-4C19-9945-967AFBB25FD4}" type="datetimeFigureOut">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1695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C5224-2EA8-4C19-9945-967AFBB25FD4}"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281114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C5224-2EA8-4C19-9945-967AFBB25FD4}"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E103A-DD1F-4B50-99C9-13176EA3E115}" type="slidenum">
              <a:rPr lang="en-US" smtClean="0"/>
              <a:t>‹#›</a:t>
            </a:fld>
            <a:endParaRPr lang="en-US"/>
          </a:p>
        </p:txBody>
      </p:sp>
    </p:spTree>
    <p:extLst>
      <p:ext uri="{BB962C8B-B14F-4D97-AF65-F5344CB8AC3E}">
        <p14:creationId xmlns:p14="http://schemas.microsoft.com/office/powerpoint/2010/main" val="24938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C5224-2EA8-4C19-9945-967AFBB25FD4}" type="datetimeFigureOut">
              <a:rPr lang="en-US" smtClean="0"/>
              <a:t>4/7/2014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E103A-DD1F-4B50-99C9-13176EA3E115}" type="slidenum">
              <a:rPr lang="en-US" smtClean="0"/>
              <a:t>‹#›</a:t>
            </a:fld>
            <a:endParaRPr lang="en-US"/>
          </a:p>
        </p:txBody>
      </p:sp>
    </p:spTree>
    <p:extLst>
      <p:ext uri="{BB962C8B-B14F-4D97-AF65-F5344CB8AC3E}">
        <p14:creationId xmlns:p14="http://schemas.microsoft.com/office/powerpoint/2010/main" val="162548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772400" cy="1470025"/>
          </a:xfrm>
        </p:spPr>
        <p:txBody>
          <a:bodyPr>
            <a:normAutofit fontScale="90000"/>
          </a:bodyPr>
          <a:lstStyle/>
          <a:p>
            <a:r>
              <a:rPr lang="en-US" b="1" i="1" dirty="0"/>
              <a:t/>
            </a:r>
            <a:br>
              <a:rPr lang="en-US" b="1" i="1" dirty="0"/>
            </a:br>
            <a:r>
              <a:rPr lang="en-US" b="1" cap="all" dirty="0" smtClean="0"/>
              <a:t>Scalable Parallel Computing on </a:t>
            </a:r>
            <a:r>
              <a:rPr lang="en-US" b="1" cap="all" dirty="0" smtClean="0"/>
              <a:t>Clouds : </a:t>
            </a:r>
            <a:r>
              <a:rPr lang="en-US" b="1" cap="all" dirty="0"/>
              <a:t/>
            </a:r>
            <a:br>
              <a:rPr lang="en-US" b="1" cap="all" dirty="0"/>
            </a:br>
            <a:r>
              <a:rPr lang="en-US" sz="2000" b="1" cap="all" dirty="0"/>
              <a:t>Efficient and scalable architectures to perform pleasingly parallel,</a:t>
            </a:r>
            <a:br>
              <a:rPr lang="en-US" sz="2000" b="1" cap="all" dirty="0"/>
            </a:br>
            <a:r>
              <a:rPr lang="en-US" sz="2000" b="1" cap="all" dirty="0" err="1"/>
              <a:t>MapReduce</a:t>
            </a:r>
            <a:r>
              <a:rPr lang="en-US" sz="2000" b="1" cap="all" dirty="0"/>
              <a:t> and iterative data intensive computations on cloud environments</a:t>
            </a:r>
            <a:r>
              <a:rPr lang="en-US" i="1" dirty="0"/>
              <a:t/>
            </a:r>
            <a:br>
              <a:rPr lang="en-US" i="1" dirty="0"/>
            </a:br>
            <a:endParaRPr lang="en-US" dirty="0"/>
          </a:p>
        </p:txBody>
      </p:sp>
      <p:sp>
        <p:nvSpPr>
          <p:cNvPr id="3" name="Subtitle 2"/>
          <p:cNvSpPr>
            <a:spLocks noGrp="1"/>
          </p:cNvSpPr>
          <p:nvPr>
            <p:ph type="subTitle" idx="1"/>
          </p:nvPr>
        </p:nvSpPr>
        <p:spPr/>
        <p:txBody>
          <a:bodyPr/>
          <a:lstStyle/>
          <a:p>
            <a:r>
              <a:rPr lang="en-US" dirty="0" err="1" smtClean="0"/>
              <a:t>Thilina</a:t>
            </a:r>
            <a:r>
              <a:rPr lang="en-US" dirty="0" smtClean="0"/>
              <a:t> </a:t>
            </a:r>
            <a:r>
              <a:rPr lang="en-US" dirty="0" err="1" smtClean="0"/>
              <a:t>Gunarathne</a:t>
            </a:r>
            <a:endParaRPr lang="en-US" dirty="0"/>
          </a:p>
        </p:txBody>
      </p:sp>
    </p:spTree>
    <p:extLst>
      <p:ext uri="{BB962C8B-B14F-4D97-AF65-F5344CB8AC3E}">
        <p14:creationId xmlns:p14="http://schemas.microsoft.com/office/powerpoint/2010/main" val="313993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
            </a:r>
            <a:br>
              <a:rPr lang="en-US" sz="3600" b="1" dirty="0" smtClean="0"/>
            </a:br>
            <a:r>
              <a:rPr lang="en-US" sz="3600" b="1" dirty="0"/>
              <a:t/>
            </a:r>
            <a:br>
              <a:rPr lang="en-US" sz="3600" b="1" dirty="0"/>
            </a:br>
            <a:r>
              <a:rPr lang="en-US" sz="3600" b="1" dirty="0" smtClean="0"/>
              <a:t>Figure </a:t>
            </a:r>
            <a:r>
              <a:rPr lang="en-US" sz="3600" b="1" dirty="0"/>
              <a:t>9 : Cap3 </a:t>
            </a:r>
            <a:r>
              <a:rPr lang="en-US" sz="3600" b="1" dirty="0" err="1"/>
              <a:t>applciation</a:t>
            </a:r>
            <a:r>
              <a:rPr lang="en-US" sz="3600" b="1" dirty="0"/>
              <a:t> compute time with different EC2 instance types</a:t>
            </a:r>
            <a:br>
              <a:rPr lang="en-US" sz="3600" b="1" dirty="0"/>
            </a:br>
            <a:r>
              <a:rPr lang="en-US" sz="3600" b="1" dirty="0" smtClean="0"/>
              <a:t/>
            </a:r>
            <a:br>
              <a:rPr lang="en-US" sz="3600" b="1" dirty="0" smtClean="0"/>
            </a:br>
            <a:endParaRPr lang="en-US" sz="3600" dirty="0"/>
          </a:p>
        </p:txBody>
      </p:sp>
      <p:pic>
        <p:nvPicPr>
          <p:cNvPr id="4" name="Content Placeholder 3" descr="cap3_instance_comput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4138" y="1600200"/>
            <a:ext cx="6570661" cy="4572000"/>
          </a:xfrm>
          <a:prstGeom prst="rect">
            <a:avLst/>
          </a:prstGeom>
          <a:noFill/>
          <a:ln>
            <a:noFill/>
          </a:ln>
        </p:spPr>
      </p:pic>
    </p:spTree>
    <p:extLst>
      <p:ext uri="{BB962C8B-B14F-4D97-AF65-F5344CB8AC3E}">
        <p14:creationId xmlns:p14="http://schemas.microsoft.com/office/powerpoint/2010/main" val="244348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10: </a:t>
            </a:r>
            <a:r>
              <a:rPr lang="en-US" sz="3200" b="1" dirty="0"/>
              <a:t>Parallel efficiency of Cap3 application using the pleasingly parallel frameworks</a:t>
            </a:r>
            <a:br>
              <a:rPr lang="en-US" sz="3200" b="1" dirty="0"/>
            </a:br>
            <a:endParaRPr lang="en-US" sz="3200" dirty="0"/>
          </a:p>
        </p:txBody>
      </p:sp>
      <p:pic>
        <p:nvPicPr>
          <p:cNvPr id="4" name="Content Placeholder 3" descr="fig5.eps"/>
          <p:cNvPicPr>
            <a:picLocks noGrp="1"/>
          </p:cNvPicPr>
          <p:nvPr>
            <p:ph idx="1"/>
          </p:nvPr>
        </p:nvPicPr>
        <p:blipFill>
          <a:blip r:embed="rId2">
            <a:extLst>
              <a:ext uri="{28A0092B-C50C-407E-A947-70E740481C1C}">
                <a14:useLocalDpi xmlns:a14="http://schemas.microsoft.com/office/drawing/2010/main" val="0"/>
              </a:ext>
            </a:extLst>
          </a:blip>
          <a:srcRect l="4808" t="6364" r="8263" b="3340"/>
          <a:stretch>
            <a:fillRect/>
          </a:stretch>
        </p:blipFill>
        <p:spPr bwMode="auto">
          <a:xfrm>
            <a:off x="1687860" y="1600200"/>
            <a:ext cx="6236939" cy="4572000"/>
          </a:xfrm>
          <a:prstGeom prst="rect">
            <a:avLst/>
          </a:prstGeom>
          <a:noFill/>
          <a:ln>
            <a:noFill/>
          </a:ln>
        </p:spPr>
      </p:pic>
    </p:spTree>
    <p:extLst>
      <p:ext uri="{BB962C8B-B14F-4D97-AF65-F5344CB8AC3E}">
        <p14:creationId xmlns:p14="http://schemas.microsoft.com/office/powerpoint/2010/main" val="136764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11: </a:t>
            </a:r>
            <a:r>
              <a:rPr lang="en-US" sz="2800" b="1" dirty="0"/>
              <a:t>Cap3 execution time for single file per core using the pleasingly parallel frameworks</a:t>
            </a:r>
            <a:br>
              <a:rPr lang="en-US" sz="2800" b="1" dirty="0"/>
            </a:br>
            <a:endParaRPr lang="en-US" sz="2800" dirty="0"/>
          </a:p>
        </p:txBody>
      </p:sp>
      <p:pic>
        <p:nvPicPr>
          <p:cNvPr id="4" name="Content Placeholder 3" descr="fig6.eps"/>
          <p:cNvPicPr>
            <a:picLocks noGrp="1"/>
          </p:cNvPicPr>
          <p:nvPr>
            <p:ph idx="1"/>
          </p:nvPr>
        </p:nvPicPr>
        <p:blipFill>
          <a:blip r:embed="rId2">
            <a:extLst>
              <a:ext uri="{28A0092B-C50C-407E-A947-70E740481C1C}">
                <a14:useLocalDpi xmlns:a14="http://schemas.microsoft.com/office/drawing/2010/main" val="0"/>
              </a:ext>
            </a:extLst>
          </a:blip>
          <a:srcRect l="3874" t="6635" r="8682" b="3331"/>
          <a:stretch>
            <a:fillRect/>
          </a:stretch>
        </p:blipFill>
        <p:spPr bwMode="auto">
          <a:xfrm>
            <a:off x="1662331" y="1600200"/>
            <a:ext cx="5819337" cy="4525963"/>
          </a:xfrm>
          <a:prstGeom prst="rect">
            <a:avLst/>
          </a:prstGeom>
          <a:noFill/>
          <a:ln>
            <a:noFill/>
          </a:ln>
        </p:spPr>
      </p:pic>
    </p:spTree>
    <p:extLst>
      <p:ext uri="{BB962C8B-B14F-4D97-AF65-F5344CB8AC3E}">
        <p14:creationId xmlns:p14="http://schemas.microsoft.com/office/powerpoint/2010/main" val="226897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a:t>
            </a:r>
            <a:r>
              <a:rPr lang="en-US" sz="3200" b="1" dirty="0"/>
              <a:t>12 : Cost to process 64 BLAST  query files on different EC2 instance types</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324600" cy="4114800"/>
          </a:xfrm>
          <a:prstGeom prst="rect">
            <a:avLst/>
          </a:prstGeom>
          <a:noFill/>
          <a:ln>
            <a:noFill/>
          </a:ln>
        </p:spPr>
      </p:pic>
    </p:spTree>
    <p:extLst>
      <p:ext uri="{BB962C8B-B14F-4D97-AF65-F5344CB8AC3E}">
        <p14:creationId xmlns:p14="http://schemas.microsoft.com/office/powerpoint/2010/main" val="160306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a:t>
            </a:r>
            <a:r>
              <a:rPr lang="en-US" sz="3200" b="1" dirty="0"/>
              <a:t>13 : Time to process 64 BLAST query files on different EC2 instance types</a:t>
            </a:r>
            <a:br>
              <a:rPr lang="en-US" sz="3200" b="1" dirty="0"/>
            </a:br>
            <a:endParaRPr lang="en-US" sz="3200" dirty="0"/>
          </a:p>
        </p:txBody>
      </p:sp>
      <p:pic>
        <p:nvPicPr>
          <p:cNvPr id="4" name="Content Placeholder 3" descr="blast_instance_comput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30737" cy="4525963"/>
          </a:xfrm>
          <a:prstGeom prst="rect">
            <a:avLst/>
          </a:prstGeom>
          <a:noFill/>
          <a:ln>
            <a:noFill/>
          </a:ln>
        </p:spPr>
      </p:pic>
    </p:spTree>
    <p:extLst>
      <p:ext uri="{BB962C8B-B14F-4D97-AF65-F5344CB8AC3E}">
        <p14:creationId xmlns:p14="http://schemas.microsoft.com/office/powerpoint/2010/main" val="110433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14: Time </a:t>
            </a:r>
            <a:r>
              <a:rPr lang="en-US" sz="2800" b="1" dirty="0"/>
              <a:t>to process 8 query files using BLAST application on different Azure instance types</a:t>
            </a:r>
            <a:br>
              <a:rPr lang="en-US" sz="2800" b="1" dirty="0"/>
            </a:br>
            <a:endParaRPr lang="en-US" sz="2800" dirty="0"/>
          </a:p>
        </p:txBody>
      </p:sp>
      <p:pic>
        <p:nvPicPr>
          <p:cNvPr id="4" name="Content Placeholder 3" descr="azure-blast-instance-types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858001" cy="4191001"/>
          </a:xfrm>
          <a:prstGeom prst="rect">
            <a:avLst/>
          </a:prstGeom>
          <a:noFill/>
          <a:ln>
            <a:noFill/>
          </a:ln>
        </p:spPr>
      </p:pic>
    </p:spTree>
    <p:extLst>
      <p:ext uri="{BB962C8B-B14F-4D97-AF65-F5344CB8AC3E}">
        <p14:creationId xmlns:p14="http://schemas.microsoft.com/office/powerpoint/2010/main" val="289651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a:t>
            </a:r>
            <a:r>
              <a:rPr lang="en-US" sz="3200" b="1" dirty="0"/>
              <a:t>15 : BLAST parallel efficiency using the pleasingly parallel frameworks</a:t>
            </a:r>
            <a:br>
              <a:rPr lang="en-US" sz="3200" b="1" dirty="0"/>
            </a:br>
            <a:endParaRPr lang="en-US" sz="3200" dirty="0"/>
          </a:p>
        </p:txBody>
      </p:sp>
      <p:pic>
        <p:nvPicPr>
          <p:cNvPr id="4" name="Content Placeholder 3" descr="BlastPE"/>
          <p:cNvPicPr>
            <a:picLocks noGrp="1"/>
          </p:cNvPicPr>
          <p:nvPr>
            <p:ph idx="1"/>
          </p:nvPr>
        </p:nvPicPr>
        <p:blipFill>
          <a:blip r:embed="rId2">
            <a:extLst>
              <a:ext uri="{28A0092B-C50C-407E-A947-70E740481C1C}">
                <a14:useLocalDpi xmlns:a14="http://schemas.microsoft.com/office/drawing/2010/main" val="0"/>
              </a:ext>
            </a:extLst>
          </a:blip>
          <a:srcRect l="4639" t="8118" r="7108" b="2592"/>
          <a:stretch>
            <a:fillRect/>
          </a:stretch>
        </p:blipFill>
        <p:spPr bwMode="auto">
          <a:xfrm>
            <a:off x="1609885" y="1981200"/>
            <a:ext cx="5924230" cy="4144963"/>
          </a:xfrm>
          <a:prstGeom prst="rect">
            <a:avLst/>
          </a:prstGeom>
          <a:noFill/>
          <a:ln>
            <a:noFill/>
          </a:ln>
        </p:spPr>
      </p:pic>
    </p:spTree>
    <p:extLst>
      <p:ext uri="{BB962C8B-B14F-4D97-AF65-F5344CB8AC3E}">
        <p14:creationId xmlns:p14="http://schemas.microsoft.com/office/powerpoint/2010/main" val="91860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a:t>
            </a:r>
            <a:r>
              <a:rPr lang="en-US" sz="3200" b="1" dirty="0"/>
              <a:t>16 : BLAST average time to process a single query file using the pleasingly parallel frameworks</a:t>
            </a:r>
            <a:br>
              <a:rPr lang="en-US" sz="3200" b="1" dirty="0"/>
            </a:br>
            <a:endParaRPr lang="en-US" sz="3200" dirty="0"/>
          </a:p>
        </p:txBody>
      </p:sp>
      <p:pic>
        <p:nvPicPr>
          <p:cNvPr id="4" name="Content Placeholder 3" descr="BlastTotalTime"/>
          <p:cNvPicPr>
            <a:picLocks noGrp="1"/>
          </p:cNvPicPr>
          <p:nvPr>
            <p:ph idx="1"/>
          </p:nvPr>
        </p:nvPicPr>
        <p:blipFill>
          <a:blip r:embed="rId2">
            <a:extLst>
              <a:ext uri="{28A0092B-C50C-407E-A947-70E740481C1C}">
                <a14:useLocalDpi xmlns:a14="http://schemas.microsoft.com/office/drawing/2010/main" val="0"/>
              </a:ext>
            </a:extLst>
          </a:blip>
          <a:srcRect l="3981" t="6886" r="6740" b="3233"/>
          <a:stretch>
            <a:fillRect/>
          </a:stretch>
        </p:blipFill>
        <p:spPr bwMode="auto">
          <a:xfrm>
            <a:off x="1595151" y="2057400"/>
            <a:ext cx="5953697" cy="4068763"/>
          </a:xfrm>
          <a:prstGeom prst="rect">
            <a:avLst/>
          </a:prstGeom>
          <a:noFill/>
          <a:ln>
            <a:noFill/>
          </a:ln>
        </p:spPr>
      </p:pic>
    </p:spTree>
    <p:extLst>
      <p:ext uri="{BB962C8B-B14F-4D97-AF65-F5344CB8AC3E}">
        <p14:creationId xmlns:p14="http://schemas.microsoft.com/office/powerpoint/2010/main" val="4447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a:t>
            </a:r>
            <a:r>
              <a:rPr lang="en-US" sz="3200" b="1" dirty="0"/>
              <a:t>17 : Cost of using GTM interpolation application with different EC2 instance types</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315200" cy="4038600"/>
          </a:xfrm>
          <a:prstGeom prst="rect">
            <a:avLst/>
          </a:prstGeom>
          <a:noFill/>
          <a:ln>
            <a:noFill/>
          </a:ln>
        </p:spPr>
      </p:pic>
    </p:spTree>
    <p:extLst>
      <p:ext uri="{BB962C8B-B14F-4D97-AF65-F5344CB8AC3E}">
        <p14:creationId xmlns:p14="http://schemas.microsoft.com/office/powerpoint/2010/main" val="105350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a:t>
            </a:r>
            <a:r>
              <a:rPr lang="en-US" sz="3200" b="1" dirty="0"/>
              <a:t>18 : GTM Interpolation compute time with different EC2 instance types</a:t>
            </a:r>
            <a:br>
              <a:rPr lang="en-US" sz="3200" b="1" dirty="0"/>
            </a:br>
            <a:endParaRPr lang="en-US" sz="3200" dirty="0"/>
          </a:p>
        </p:txBody>
      </p:sp>
      <p:pic>
        <p:nvPicPr>
          <p:cNvPr id="4" name="Content Placeholder 3" descr="blast_instance_comput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88470" cy="4525963"/>
          </a:xfrm>
          <a:prstGeom prst="rect">
            <a:avLst/>
          </a:prstGeom>
          <a:noFill/>
          <a:ln>
            <a:noFill/>
          </a:ln>
        </p:spPr>
      </p:pic>
    </p:spTree>
    <p:extLst>
      <p:ext uri="{BB962C8B-B14F-4D97-AF65-F5344CB8AC3E}">
        <p14:creationId xmlns:p14="http://schemas.microsoft.com/office/powerpoint/2010/main" val="263318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
            </a:r>
            <a:br>
              <a:rPr lang="en-US" sz="3600" b="1" dirty="0" smtClean="0"/>
            </a:br>
            <a:r>
              <a:rPr lang="en-US" sz="3600" b="1" dirty="0" smtClean="0"/>
              <a:t>Figure 1: A sample </a:t>
            </a:r>
            <a:r>
              <a:rPr lang="en-US" sz="3600" b="1" dirty="0" err="1" smtClean="0"/>
              <a:t>MapReduce</a:t>
            </a:r>
            <a:r>
              <a:rPr lang="en-US" sz="3600" b="1" dirty="0" smtClean="0"/>
              <a:t> execution flow</a:t>
            </a:r>
            <a:br>
              <a:rPr lang="en-US" sz="3600" b="1" dirty="0" smtClean="0"/>
            </a:br>
            <a:endParaRPr lang="en-US" sz="3600" dirty="0"/>
          </a:p>
        </p:txBody>
      </p:sp>
      <p:sp>
        <p:nvSpPr>
          <p:cNvPr id="3" name="Content Placeholder 2"/>
          <p:cNvSpPr>
            <a:spLocks noGrp="1"/>
          </p:cNvSpPr>
          <p:nvPr>
            <p:ph idx="1"/>
          </p:nvPr>
        </p:nvSpPr>
        <p:spPr>
          <a:xfrm>
            <a:off x="419099" y="1524000"/>
            <a:ext cx="8229600" cy="4525963"/>
          </a:xfrm>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535872"/>
            <a:ext cx="7543799" cy="3026728"/>
          </a:xfrm>
          <a:prstGeom prst="rect">
            <a:avLst/>
          </a:prstGeom>
          <a:noFill/>
        </p:spPr>
      </p:pic>
    </p:spTree>
    <p:extLst>
      <p:ext uri="{BB962C8B-B14F-4D97-AF65-F5344CB8AC3E}">
        <p14:creationId xmlns:p14="http://schemas.microsoft.com/office/powerpoint/2010/main" val="96336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Figure </a:t>
            </a:r>
            <a:r>
              <a:rPr lang="en-US" sz="3600" b="1" dirty="0"/>
              <a:t>19: GTM Interpolation parallel efficiency using the pleasingly parallel frameworks</a:t>
            </a:r>
            <a:r>
              <a:rPr lang="en-US" b="1" dirty="0"/>
              <a:t/>
            </a:r>
            <a:br>
              <a:rPr lang="en-US" b="1" dirty="0"/>
            </a:br>
            <a:endParaRPr lang="en-US" dirty="0"/>
          </a:p>
        </p:txBody>
      </p:sp>
      <p:pic>
        <p:nvPicPr>
          <p:cNvPr id="4" name="Content Placeholder 3" descr="fig9.png"/>
          <p:cNvPicPr>
            <a:picLocks noGrp="1"/>
          </p:cNvPicPr>
          <p:nvPr>
            <p:ph idx="1"/>
          </p:nvPr>
        </p:nvPicPr>
        <p:blipFill>
          <a:blip r:embed="rId2">
            <a:extLst>
              <a:ext uri="{28A0092B-C50C-407E-A947-70E740481C1C}">
                <a14:useLocalDpi xmlns:a14="http://schemas.microsoft.com/office/drawing/2010/main" val="0"/>
              </a:ext>
            </a:extLst>
          </a:blip>
          <a:srcRect l="5412" t="7715" r="7678" b="2670"/>
          <a:stretch>
            <a:fillRect/>
          </a:stretch>
        </p:blipFill>
        <p:spPr bwMode="auto">
          <a:xfrm>
            <a:off x="1663611" y="1828800"/>
            <a:ext cx="5816777" cy="4297363"/>
          </a:xfrm>
          <a:prstGeom prst="rect">
            <a:avLst/>
          </a:prstGeom>
          <a:noFill/>
          <a:ln>
            <a:noFill/>
          </a:ln>
        </p:spPr>
      </p:pic>
    </p:spTree>
    <p:extLst>
      <p:ext uri="{BB962C8B-B14F-4D97-AF65-F5344CB8AC3E}">
        <p14:creationId xmlns:p14="http://schemas.microsoft.com/office/powerpoint/2010/main" val="265605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Figure 20 : GTM Interpolation performance per core using the pleasingly parallel frameworks</a:t>
            </a:r>
            <a:r>
              <a:rPr lang="en-US" b="1" dirty="0"/>
              <a:t/>
            </a:r>
            <a:br>
              <a:rPr lang="en-US" b="1" dirty="0"/>
            </a:br>
            <a:endParaRPr lang="en-US" dirty="0"/>
          </a:p>
        </p:txBody>
      </p:sp>
      <p:pic>
        <p:nvPicPr>
          <p:cNvPr id="4" name="Content Placeholder 3" descr="fig10.png"/>
          <p:cNvPicPr>
            <a:picLocks noGrp="1"/>
          </p:cNvPicPr>
          <p:nvPr>
            <p:ph idx="1"/>
          </p:nvPr>
        </p:nvPicPr>
        <p:blipFill>
          <a:blip r:embed="rId2">
            <a:extLst>
              <a:ext uri="{28A0092B-C50C-407E-A947-70E740481C1C}">
                <a14:useLocalDpi xmlns:a14="http://schemas.microsoft.com/office/drawing/2010/main" val="0"/>
              </a:ext>
            </a:extLst>
          </a:blip>
          <a:srcRect l="5856" t="8308" r="8572" b="2966"/>
          <a:stretch>
            <a:fillRect/>
          </a:stretch>
        </p:blipFill>
        <p:spPr bwMode="auto">
          <a:xfrm>
            <a:off x="1295400" y="1981200"/>
            <a:ext cx="6168906" cy="4114800"/>
          </a:xfrm>
          <a:prstGeom prst="rect">
            <a:avLst/>
          </a:prstGeom>
          <a:noFill/>
          <a:ln>
            <a:noFill/>
          </a:ln>
        </p:spPr>
      </p:pic>
    </p:spTree>
    <p:extLst>
      <p:ext uri="{BB962C8B-B14F-4D97-AF65-F5344CB8AC3E}">
        <p14:creationId xmlns:p14="http://schemas.microsoft.com/office/powerpoint/2010/main" val="217796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Figure </a:t>
            </a:r>
            <a:r>
              <a:rPr lang="en-US" sz="2400" b="1" dirty="0" smtClean="0"/>
              <a:t>21: </a:t>
            </a:r>
            <a:r>
              <a:rPr lang="en-US" sz="2400" b="1" dirty="0"/>
              <a:t>MapReduceRoles4Azure: Architecture for implementing </a:t>
            </a:r>
            <a:r>
              <a:rPr lang="en-US" sz="2400" b="1" dirty="0" err="1"/>
              <a:t>MapReduce</a:t>
            </a:r>
            <a:r>
              <a:rPr lang="en-US" sz="2400" b="1" dirty="0"/>
              <a:t> frameworks on Cloud environments using cloud infrastructure services</a:t>
            </a:r>
          </a:p>
        </p:txBody>
      </p:sp>
      <p:pic>
        <p:nvPicPr>
          <p:cNvPr id="4" name="Content Placeholder 3" descr="azurem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077200" cy="4800600"/>
          </a:xfrm>
          <a:prstGeom prst="rect">
            <a:avLst/>
          </a:prstGeom>
          <a:noFill/>
          <a:ln>
            <a:noFill/>
          </a:ln>
        </p:spPr>
      </p:pic>
    </p:spTree>
    <p:extLst>
      <p:ext uri="{BB962C8B-B14F-4D97-AF65-F5344CB8AC3E}">
        <p14:creationId xmlns:p14="http://schemas.microsoft.com/office/powerpoint/2010/main" val="226396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22: Task </a:t>
            </a:r>
            <a:r>
              <a:rPr lang="en-US" sz="2800" b="1" dirty="0"/>
              <a:t>decomposition mechanism of SWG pairwise distance calculation </a:t>
            </a:r>
            <a:r>
              <a:rPr lang="en-US" sz="2800" b="1" dirty="0" err="1"/>
              <a:t>MapReduce</a:t>
            </a:r>
            <a:r>
              <a:rPr lang="en-US" sz="2800" b="1" dirty="0"/>
              <a:t> application</a:t>
            </a:r>
            <a:br>
              <a:rPr lang="en-US" sz="2800" b="1" dirty="0"/>
            </a:b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184356" cy="3403365"/>
          </a:xfrm>
          <a:prstGeom prst="rect">
            <a:avLst/>
          </a:prstGeom>
          <a:noFill/>
        </p:spPr>
      </p:pic>
    </p:spTree>
    <p:extLst>
      <p:ext uri="{BB962C8B-B14F-4D97-AF65-F5344CB8AC3E}">
        <p14:creationId xmlns:p14="http://schemas.microsoft.com/office/powerpoint/2010/main" val="210675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23: </a:t>
            </a:r>
            <a:r>
              <a:rPr lang="en-US" b="1" dirty="0"/>
              <a:t>SWG </a:t>
            </a:r>
            <a:r>
              <a:rPr lang="en-US" b="1" dirty="0" err="1"/>
              <a:t>MapReduce</a:t>
            </a:r>
            <a:r>
              <a:rPr lang="en-US" b="1" dirty="0"/>
              <a:t> pure performance</a:t>
            </a:r>
            <a:br>
              <a:rPr lang="en-US" b="1" dirty="0"/>
            </a:br>
            <a:endParaRPr lang="en-US" dirty="0"/>
          </a:p>
        </p:txBody>
      </p:sp>
      <p:pic>
        <p:nvPicPr>
          <p:cNvPr id="4" name="Content Placeholder 3" descr="swg_all_in_one"/>
          <p:cNvPicPr>
            <a:picLocks noGrp="1"/>
          </p:cNvPicPr>
          <p:nvPr>
            <p:ph idx="1"/>
          </p:nvPr>
        </p:nvPicPr>
        <p:blipFill rotWithShape="1">
          <a:blip r:embed="rId2">
            <a:extLst>
              <a:ext uri="{28A0092B-C50C-407E-A947-70E740481C1C}">
                <a14:useLocalDpi xmlns:a14="http://schemas.microsoft.com/office/drawing/2010/main" val="0"/>
              </a:ext>
            </a:extLst>
          </a:blip>
          <a:srcRect r="48599" b="50503"/>
          <a:stretch/>
        </p:blipFill>
        <p:spPr bwMode="auto">
          <a:xfrm>
            <a:off x="838200" y="2057400"/>
            <a:ext cx="7696200" cy="3733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774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24: SWG </a:t>
            </a:r>
            <a:r>
              <a:rPr lang="en-US" b="1" dirty="0" err="1"/>
              <a:t>MapReduce</a:t>
            </a:r>
            <a:r>
              <a:rPr lang="en-US" b="1" dirty="0"/>
              <a:t> relative parallel efficiency</a:t>
            </a:r>
            <a:br>
              <a:rPr lang="en-US" b="1" dirty="0"/>
            </a:br>
            <a:endParaRPr lang="en-US" dirty="0"/>
          </a:p>
        </p:txBody>
      </p:sp>
      <p:pic>
        <p:nvPicPr>
          <p:cNvPr id="4" name="Content Placeholder 3" descr="swg_all_in_one"/>
          <p:cNvPicPr>
            <a:picLocks noGrp="1"/>
          </p:cNvPicPr>
          <p:nvPr>
            <p:ph idx="1"/>
          </p:nvPr>
        </p:nvPicPr>
        <p:blipFill rotWithShape="1">
          <a:blip r:embed="rId2">
            <a:extLst>
              <a:ext uri="{28A0092B-C50C-407E-A947-70E740481C1C}">
                <a14:useLocalDpi xmlns:a14="http://schemas.microsoft.com/office/drawing/2010/main" val="0"/>
              </a:ext>
            </a:extLst>
          </a:blip>
          <a:srcRect l="49637" b="48981"/>
          <a:stretch/>
        </p:blipFill>
        <p:spPr bwMode="auto">
          <a:xfrm>
            <a:off x="914400" y="1981200"/>
            <a:ext cx="7315200"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612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25:  </a:t>
            </a:r>
            <a:r>
              <a:rPr lang="en-US" b="1" dirty="0"/>
              <a:t>SWG </a:t>
            </a:r>
            <a:r>
              <a:rPr lang="en-US" b="1" dirty="0" err="1"/>
              <a:t>MapReduce</a:t>
            </a:r>
            <a:r>
              <a:rPr lang="en-US" b="1" dirty="0"/>
              <a:t> normalized performance</a:t>
            </a:r>
            <a:br>
              <a:rPr lang="en-US" b="1" dirty="0"/>
            </a:br>
            <a:endParaRPr lang="en-US" dirty="0"/>
          </a:p>
        </p:txBody>
      </p:sp>
      <p:pic>
        <p:nvPicPr>
          <p:cNvPr id="4" name="Content Placeholder 3" descr="swg_all_in_one"/>
          <p:cNvPicPr>
            <a:picLocks noGrp="1"/>
          </p:cNvPicPr>
          <p:nvPr>
            <p:ph idx="1"/>
          </p:nvPr>
        </p:nvPicPr>
        <p:blipFill rotWithShape="1">
          <a:blip r:embed="rId2">
            <a:extLst>
              <a:ext uri="{28A0092B-C50C-407E-A947-70E740481C1C}">
                <a14:useLocalDpi xmlns:a14="http://schemas.microsoft.com/office/drawing/2010/main" val="0"/>
              </a:ext>
            </a:extLst>
          </a:blip>
          <a:srcRect t="50464" r="49347"/>
          <a:stretch/>
        </p:blipFill>
        <p:spPr bwMode="auto">
          <a:xfrm>
            <a:off x="457200" y="1981201"/>
            <a:ext cx="7848600" cy="4038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889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Figure </a:t>
            </a:r>
            <a:r>
              <a:rPr lang="en-US" b="1" dirty="0" smtClean="0"/>
              <a:t>26:SWG </a:t>
            </a:r>
            <a:r>
              <a:rPr lang="en-US" b="1" dirty="0" err="1"/>
              <a:t>MapReduce</a:t>
            </a:r>
            <a:r>
              <a:rPr lang="en-US" b="1" dirty="0"/>
              <a:t> amortized cost for clouds</a:t>
            </a:r>
          </a:p>
        </p:txBody>
      </p:sp>
      <p:pic>
        <p:nvPicPr>
          <p:cNvPr id="4" name="Content Placeholder 3" descr="swg_all_in_one"/>
          <p:cNvPicPr>
            <a:picLocks noGrp="1"/>
          </p:cNvPicPr>
          <p:nvPr>
            <p:ph idx="1"/>
          </p:nvPr>
        </p:nvPicPr>
        <p:blipFill rotWithShape="1">
          <a:blip r:embed="rId2">
            <a:extLst>
              <a:ext uri="{28A0092B-C50C-407E-A947-70E740481C1C}">
                <a14:useLocalDpi xmlns:a14="http://schemas.microsoft.com/office/drawing/2010/main" val="0"/>
              </a:ext>
            </a:extLst>
          </a:blip>
          <a:srcRect l="50363" t="48800"/>
          <a:stretch/>
        </p:blipFill>
        <p:spPr bwMode="auto">
          <a:xfrm>
            <a:off x="914400" y="2209800"/>
            <a:ext cx="7315199" cy="3581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605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27: </a:t>
            </a:r>
            <a:r>
              <a:rPr lang="en-US" b="1" dirty="0"/>
              <a:t>Cap3 </a:t>
            </a:r>
            <a:r>
              <a:rPr lang="en-US" b="1" dirty="0" err="1"/>
              <a:t>MapReduce</a:t>
            </a:r>
            <a:r>
              <a:rPr lang="en-US" b="1" dirty="0"/>
              <a:t> scaling performance</a:t>
            </a:r>
            <a:br>
              <a:rPr lang="en-US" b="1" dirty="0"/>
            </a:br>
            <a:endParaRPr lang="en-US" dirty="0"/>
          </a:p>
        </p:txBody>
      </p:sp>
      <p:pic>
        <p:nvPicPr>
          <p:cNvPr id="4" name="Content Placeholder 3" descr="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700" y="1600200"/>
            <a:ext cx="8224599" cy="4525963"/>
          </a:xfrm>
          <a:prstGeom prst="rect">
            <a:avLst/>
          </a:prstGeom>
          <a:noFill/>
          <a:ln>
            <a:noFill/>
          </a:ln>
        </p:spPr>
      </p:pic>
    </p:spTree>
    <p:extLst>
      <p:ext uri="{BB962C8B-B14F-4D97-AF65-F5344CB8AC3E}">
        <p14:creationId xmlns:p14="http://schemas.microsoft.com/office/powerpoint/2010/main" val="280689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Figure </a:t>
            </a:r>
            <a:r>
              <a:rPr lang="en-US" b="1" dirty="0" smtClean="0"/>
              <a:t>28: </a:t>
            </a:r>
            <a:r>
              <a:rPr lang="en-US" b="1" dirty="0"/>
              <a:t>Cap3 </a:t>
            </a:r>
            <a:r>
              <a:rPr lang="en-US" b="1" dirty="0" err="1"/>
              <a:t>MapReduce</a:t>
            </a:r>
            <a:r>
              <a:rPr lang="en-US" b="1" dirty="0"/>
              <a:t> parallel efficiency</a:t>
            </a:r>
            <a:br>
              <a:rPr lang="en-US" b="1" dirty="0"/>
            </a:br>
            <a:endParaRPr lang="en-US" dirty="0"/>
          </a:p>
        </p:txBody>
      </p:sp>
      <p:pic>
        <p:nvPicPr>
          <p:cNvPr id="4" name="Content Placeholder 3" descr="7.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700" y="1600200"/>
            <a:ext cx="8224599" cy="4525963"/>
          </a:xfrm>
          <a:prstGeom prst="rect">
            <a:avLst/>
          </a:prstGeom>
          <a:noFill/>
          <a:ln>
            <a:noFill/>
          </a:ln>
        </p:spPr>
      </p:pic>
    </p:spTree>
    <p:extLst>
      <p:ext uri="{BB962C8B-B14F-4D97-AF65-F5344CB8AC3E}">
        <p14:creationId xmlns:p14="http://schemas.microsoft.com/office/powerpoint/2010/main" val="341165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Figure </a:t>
            </a:r>
            <a:r>
              <a:rPr lang="en-US" sz="3600" b="1" dirty="0" smtClean="0"/>
              <a:t>2: </a:t>
            </a:r>
            <a:r>
              <a:rPr lang="en-US" sz="3600" b="1" dirty="0"/>
              <a:t>Steps of a typical </a:t>
            </a:r>
            <a:r>
              <a:rPr lang="en-US" sz="3600" b="1" dirty="0" err="1"/>
              <a:t>MapReduce</a:t>
            </a:r>
            <a:r>
              <a:rPr lang="en-US" sz="3600" b="1" dirty="0"/>
              <a:t> computation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1309521"/>
              </p:ext>
            </p:extLst>
          </p:nvPr>
        </p:nvGraphicFramePr>
        <p:xfrm>
          <a:off x="1066800" y="2438401"/>
          <a:ext cx="7086601" cy="2362200"/>
        </p:xfrm>
        <a:graphic>
          <a:graphicData uri="http://schemas.openxmlformats.org/drawingml/2006/table">
            <a:tbl>
              <a:tblPr firstRow="1" firstCol="1" bandRow="1">
                <a:tableStyleId>{5C22544A-7EE6-4342-B048-85BDC9FD1C3A}</a:tableStyleId>
              </a:tblPr>
              <a:tblGrid>
                <a:gridCol w="679355"/>
                <a:gridCol w="599430"/>
                <a:gridCol w="1200341"/>
                <a:gridCol w="464743"/>
                <a:gridCol w="399621"/>
                <a:gridCol w="666034"/>
                <a:gridCol w="865844"/>
                <a:gridCol w="932448"/>
                <a:gridCol w="679355"/>
                <a:gridCol w="599430"/>
              </a:tblGrid>
              <a:tr h="852955">
                <a:tc>
                  <a:txBody>
                    <a:bodyPr/>
                    <a:lstStyle/>
                    <a:p>
                      <a:pPr marL="0" marR="0" indent="228600" algn="ctr">
                        <a:lnSpc>
                          <a:spcPct val="200000"/>
                        </a:lnSpc>
                        <a:spcBef>
                          <a:spcPts val="0"/>
                        </a:spcBef>
                        <a:spcAft>
                          <a:spcPts val="0"/>
                        </a:spcAft>
                      </a:pPr>
                      <a:r>
                        <a:rPr lang="en-US" sz="1100" dirty="0">
                          <a:effectLst/>
                        </a:rPr>
                        <a:t> </a:t>
                      </a:r>
                      <a:endParaRPr lang="en-US" sz="1100" dirty="0">
                        <a:effectLst/>
                        <a:latin typeface="Calibri"/>
                        <a:ea typeface="MS Mincho"/>
                        <a:cs typeface="Times New Roman"/>
                      </a:endParaRPr>
                    </a:p>
                  </a:txBody>
                  <a:tcPr marL="73025" marR="73025" marT="0" marB="0" anchor="ctr"/>
                </a:tc>
                <a:tc gridSpan="5">
                  <a:txBody>
                    <a:bodyPr/>
                    <a:lstStyle/>
                    <a:p>
                      <a:pPr marL="0" marR="0" indent="228600" algn="ctr">
                        <a:lnSpc>
                          <a:spcPct val="200000"/>
                        </a:lnSpc>
                        <a:spcBef>
                          <a:spcPts val="0"/>
                        </a:spcBef>
                        <a:spcAft>
                          <a:spcPts val="0"/>
                        </a:spcAft>
                      </a:pPr>
                      <a:r>
                        <a:rPr lang="en-US" sz="1100" dirty="0">
                          <a:effectLst/>
                        </a:rPr>
                        <a:t>Map Task</a:t>
                      </a:r>
                      <a:endParaRPr lang="en-US" sz="1100" dirty="0">
                        <a:effectLst/>
                        <a:latin typeface="Calibri"/>
                        <a:ea typeface="MS Mincho"/>
                        <a:cs typeface="Times New Roman"/>
                      </a:endParaRPr>
                    </a:p>
                  </a:txBody>
                  <a:tcPr marL="73025" marR="7302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228600" algn="ctr">
                        <a:lnSpc>
                          <a:spcPct val="200000"/>
                        </a:lnSpc>
                        <a:spcBef>
                          <a:spcPts val="0"/>
                        </a:spcBef>
                        <a:spcAft>
                          <a:spcPts val="0"/>
                        </a:spcAft>
                      </a:pPr>
                      <a:r>
                        <a:rPr lang="en-US" sz="1100">
                          <a:effectLst/>
                        </a:rPr>
                        <a:t>Reduce Task</a:t>
                      </a:r>
                      <a:endParaRPr lang="en-US" sz="1100">
                        <a:effectLst/>
                        <a:latin typeface="Calibri"/>
                        <a:ea typeface="MS Mincho"/>
                        <a:cs typeface="Times New Roman"/>
                      </a:endParaRPr>
                    </a:p>
                  </a:txBody>
                  <a:tcPr marL="73025" marR="73025"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509245">
                <a:tc>
                  <a:txBody>
                    <a:bodyPr/>
                    <a:lstStyle/>
                    <a:p>
                      <a:pPr marL="0" marR="0" indent="0" algn="just">
                        <a:lnSpc>
                          <a:spcPct val="200000"/>
                        </a:lnSpc>
                        <a:spcBef>
                          <a:spcPts val="0"/>
                        </a:spcBef>
                        <a:spcAft>
                          <a:spcPts val="0"/>
                        </a:spcAft>
                      </a:pPr>
                      <a:r>
                        <a:rPr lang="en-US" sz="900">
                          <a:effectLst/>
                        </a:rPr>
                        <a:t>Task Scheduling</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Data read</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Map execution</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Collect</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Spill</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Merge</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Shuffle</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Merge</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a:effectLst/>
                        </a:rPr>
                        <a:t>Reduce Execution</a:t>
                      </a:r>
                      <a:endParaRPr lang="en-US" sz="1100">
                        <a:effectLst/>
                        <a:latin typeface="Calibri"/>
                        <a:ea typeface="MS Mincho"/>
                        <a:cs typeface="Times New Roman"/>
                      </a:endParaRPr>
                    </a:p>
                  </a:txBody>
                  <a:tcPr marL="8890" marR="8890" marT="0" marB="0" anchor="ctr"/>
                </a:tc>
                <a:tc>
                  <a:txBody>
                    <a:bodyPr/>
                    <a:lstStyle/>
                    <a:p>
                      <a:pPr marL="0" marR="0" indent="0" algn="just">
                        <a:lnSpc>
                          <a:spcPct val="200000"/>
                        </a:lnSpc>
                        <a:spcBef>
                          <a:spcPts val="0"/>
                        </a:spcBef>
                        <a:spcAft>
                          <a:spcPts val="0"/>
                        </a:spcAft>
                      </a:pPr>
                      <a:r>
                        <a:rPr lang="en-US" sz="900" dirty="0">
                          <a:effectLst/>
                        </a:rPr>
                        <a:t>Write output</a:t>
                      </a:r>
                      <a:endParaRPr lang="en-US" sz="1100" dirty="0">
                        <a:effectLst/>
                        <a:latin typeface="Calibri"/>
                        <a:ea typeface="MS Mincho"/>
                        <a:cs typeface="Times New Roman"/>
                      </a:endParaRPr>
                    </a:p>
                  </a:txBody>
                  <a:tcPr marL="8890" marR="8890" marT="0" marB="0" anchor="ctr"/>
                </a:tc>
              </a:tr>
            </a:tbl>
          </a:graphicData>
        </a:graphic>
      </p:graphicFrame>
    </p:spTree>
    <p:extLst>
      <p:ext uri="{BB962C8B-B14F-4D97-AF65-F5344CB8AC3E}">
        <p14:creationId xmlns:p14="http://schemas.microsoft.com/office/powerpoint/2010/main" val="31456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a:t/>
            </a:r>
            <a:br>
              <a:rPr lang="en-US" sz="3200" b="1" dirty="0"/>
            </a:br>
            <a:r>
              <a:rPr lang="en-US" sz="3200" b="1" dirty="0" smtClean="0"/>
              <a:t>Figure 29: </a:t>
            </a:r>
            <a:r>
              <a:rPr lang="en-US" sz="3200" b="1" dirty="0"/>
              <a:t>Cap3 </a:t>
            </a:r>
            <a:r>
              <a:rPr lang="en-US" sz="3200" b="1" dirty="0" err="1"/>
              <a:t>MapReduce</a:t>
            </a:r>
            <a:r>
              <a:rPr lang="en-US" sz="3200" b="1" dirty="0"/>
              <a:t> computational cost in cloud infrastructures</a:t>
            </a:r>
            <a:br>
              <a:rPr lang="en-US" sz="3200" b="1" dirty="0"/>
            </a:br>
            <a:endParaRPr lang="en-US" sz="3200" dirty="0"/>
          </a:p>
        </p:txBody>
      </p:sp>
      <p:pic>
        <p:nvPicPr>
          <p:cNvPr id="4" name="Content Placeholder 3" descr="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700" y="2362200"/>
            <a:ext cx="8224599" cy="3763963"/>
          </a:xfrm>
          <a:prstGeom prst="rect">
            <a:avLst/>
          </a:prstGeom>
          <a:noFill/>
          <a:ln>
            <a:noFill/>
          </a:ln>
        </p:spPr>
      </p:pic>
    </p:spTree>
    <p:extLst>
      <p:ext uri="{BB962C8B-B14F-4D97-AF65-F5344CB8AC3E}">
        <p14:creationId xmlns:p14="http://schemas.microsoft.com/office/powerpoint/2010/main" val="213698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Figure </a:t>
            </a:r>
            <a:r>
              <a:rPr lang="en-US" sz="3600" b="1" dirty="0" smtClean="0"/>
              <a:t>30: </a:t>
            </a:r>
            <a:r>
              <a:rPr lang="en-US" sz="3600" b="1" dirty="0"/>
              <a:t>Twister4Azure iterative </a:t>
            </a:r>
            <a:r>
              <a:rPr lang="en-US" sz="3600" b="1" dirty="0" err="1"/>
              <a:t>MapReduce</a:t>
            </a:r>
            <a:r>
              <a:rPr lang="en-US" sz="3600" b="1" dirty="0"/>
              <a:t> programming model</a:t>
            </a:r>
          </a:p>
        </p:txBody>
      </p:sp>
      <p:pic>
        <p:nvPicPr>
          <p:cNvPr id="4" name="Content Placeholder 3" descr="Fig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05001"/>
            <a:ext cx="7238822" cy="4267200"/>
          </a:xfrm>
          <a:prstGeom prst="rect">
            <a:avLst/>
          </a:prstGeom>
          <a:noFill/>
          <a:ln>
            <a:noFill/>
          </a:ln>
        </p:spPr>
      </p:pic>
    </p:spTree>
    <p:extLst>
      <p:ext uri="{BB962C8B-B14F-4D97-AF65-F5344CB8AC3E}">
        <p14:creationId xmlns:p14="http://schemas.microsoft.com/office/powerpoint/2010/main" val="346676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31: </a:t>
            </a:r>
            <a:r>
              <a:rPr lang="en-US" b="1" dirty="0"/>
              <a:t>Cache Aware Hybrid Scheduling</a:t>
            </a:r>
            <a:br>
              <a:rPr lang="en-US" b="1" dirty="0"/>
            </a:b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85970" y="1860472"/>
            <a:ext cx="7172229" cy="4540328"/>
          </a:xfrm>
          <a:prstGeom prst="rect">
            <a:avLst/>
          </a:prstGeom>
          <a:noFill/>
        </p:spPr>
      </p:pic>
    </p:spTree>
    <p:extLst>
      <p:ext uri="{BB962C8B-B14F-4D97-AF65-F5344CB8AC3E}">
        <p14:creationId xmlns:p14="http://schemas.microsoft.com/office/powerpoint/2010/main" val="1802466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32: </a:t>
            </a:r>
            <a:r>
              <a:rPr lang="en-US" sz="3200" b="1" dirty="0"/>
              <a:t>Twister4Azure tree based broadcast over TCP with Azure Blob storage as the persistent backup. </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2133600"/>
            <a:ext cx="8229600" cy="4419600"/>
          </a:xfrm>
          <a:prstGeom prst="rect">
            <a:avLst/>
          </a:prstGeom>
        </p:spPr>
      </p:pic>
    </p:spTree>
    <p:extLst>
      <p:ext uri="{BB962C8B-B14F-4D97-AF65-F5344CB8AC3E}">
        <p14:creationId xmlns:p14="http://schemas.microsoft.com/office/powerpoint/2010/main" val="1113302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33: MDS </a:t>
            </a:r>
            <a:r>
              <a:rPr lang="en-US" sz="3200" b="1" dirty="0"/>
              <a:t>weak scaling. Workload per core is constant. Ideal is a straight horizontal line</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590800"/>
            <a:ext cx="7086600" cy="3657600"/>
          </a:xfrm>
          <a:prstGeom prst="rect">
            <a:avLst/>
          </a:prstGeom>
          <a:noFill/>
        </p:spPr>
      </p:pic>
    </p:spTree>
    <p:extLst>
      <p:ext uri="{BB962C8B-B14F-4D97-AF65-F5344CB8AC3E}">
        <p14:creationId xmlns:p14="http://schemas.microsoft.com/office/powerpoint/2010/main" val="87194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Figure 34: </a:t>
            </a:r>
            <a:r>
              <a:rPr lang="en-US" sz="3200" b="1" dirty="0"/>
              <a:t>MDS Data size scaling using 128 Azure small instances/cores, 20 iterations</a:t>
            </a:r>
            <a:br>
              <a:rPr lang="en-US" sz="3200" b="1" dirty="0"/>
            </a:br>
            <a:r>
              <a:rPr lang="en-US" sz="3200" b="1" dirty="0" smtClean="0"/>
              <a:t/>
            </a:r>
            <a:br>
              <a:rPr lang="en-US" sz="3200" b="1" dirty="0" smtClean="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629400" cy="3505200"/>
          </a:xfrm>
          <a:prstGeom prst="rect">
            <a:avLst/>
          </a:prstGeom>
          <a:noFill/>
        </p:spPr>
      </p:pic>
    </p:spTree>
    <p:extLst>
      <p:ext uri="{BB962C8B-B14F-4D97-AF65-F5344CB8AC3E}">
        <p14:creationId xmlns:p14="http://schemas.microsoft.com/office/powerpoint/2010/main" val="1835233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Figure </a:t>
            </a:r>
            <a:r>
              <a:rPr lang="en-US" sz="2000" b="1" dirty="0" smtClean="0"/>
              <a:t>35: Twister4Azure </a:t>
            </a:r>
            <a:r>
              <a:rPr lang="en-US" sz="2000" b="1" dirty="0"/>
              <a:t>Map Task histogram for MDS of 204800 data points on 32 Azure Large Instances (graphed only 10 iterations out of 20). Two adjoining bars represent an iteration (2048 tasks per iteration), where each bar represent the different applications inside the iteration.</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464028"/>
            <a:ext cx="7848600" cy="3631972"/>
          </a:xfrm>
          <a:prstGeom prst="rect">
            <a:avLst/>
          </a:prstGeom>
          <a:noFill/>
        </p:spPr>
      </p:pic>
    </p:spTree>
    <p:extLst>
      <p:ext uri="{BB962C8B-B14F-4D97-AF65-F5344CB8AC3E}">
        <p14:creationId xmlns:p14="http://schemas.microsoft.com/office/powerpoint/2010/main" val="36642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Figure </a:t>
            </a:r>
            <a:r>
              <a:rPr lang="en-US" sz="2400" b="1" dirty="0" smtClean="0"/>
              <a:t>36: </a:t>
            </a:r>
            <a:r>
              <a:rPr lang="en-US" sz="2400" b="1" dirty="0"/>
              <a:t>Number of executing Map Tasks in the cluster at a given moment. Two adjoining bars represent an iteration.</a:t>
            </a:r>
            <a:br>
              <a:rPr lang="en-US" sz="2400" b="1" dirty="0"/>
            </a:b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239000" cy="4419599"/>
          </a:xfrm>
          <a:prstGeom prst="rect">
            <a:avLst/>
          </a:prstGeom>
          <a:noFill/>
        </p:spPr>
      </p:pic>
    </p:spTree>
    <p:extLst>
      <p:ext uri="{BB962C8B-B14F-4D97-AF65-F5344CB8AC3E}">
        <p14:creationId xmlns:p14="http://schemas.microsoft.com/office/powerpoint/2010/main" val="272647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37: </a:t>
            </a:r>
            <a:r>
              <a:rPr lang="en-US" sz="2800" b="1" dirty="0" err="1"/>
              <a:t>KMeans</a:t>
            </a:r>
            <a:r>
              <a:rPr lang="en-US" sz="2800" b="1" dirty="0"/>
              <a:t> Clustering Scalability. Relative parallel efficiency of strong scaling using 128 million data points.</a:t>
            </a:r>
            <a:br>
              <a:rPr lang="en-US" sz="2800" b="1" dirty="0"/>
            </a:b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153400" cy="4114800"/>
          </a:xfrm>
          <a:prstGeom prst="rect">
            <a:avLst/>
          </a:prstGeom>
          <a:noFill/>
        </p:spPr>
      </p:pic>
    </p:spTree>
    <p:extLst>
      <p:ext uri="{BB962C8B-B14F-4D97-AF65-F5344CB8AC3E}">
        <p14:creationId xmlns:p14="http://schemas.microsoft.com/office/powerpoint/2010/main" val="2678213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Figure 38: </a:t>
            </a:r>
            <a:r>
              <a:rPr lang="en-US" sz="2400" b="1" dirty="0" err="1"/>
              <a:t>KMeansClustering</a:t>
            </a:r>
            <a:r>
              <a:rPr lang="en-US" sz="2400" b="1" dirty="0"/>
              <a:t> Scalability. Weak scaling. Workload per core is kept constant (ideal is a straight horizontal line).</a:t>
            </a:r>
            <a:br>
              <a:rPr lang="en-US" sz="2400" b="1" dirty="0"/>
            </a:b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186636"/>
            <a:ext cx="8153400" cy="3909364"/>
          </a:xfrm>
          <a:prstGeom prst="rect">
            <a:avLst/>
          </a:prstGeom>
          <a:noFill/>
        </p:spPr>
      </p:pic>
    </p:spTree>
    <p:extLst>
      <p:ext uri="{BB962C8B-B14F-4D97-AF65-F5344CB8AC3E}">
        <p14:creationId xmlns:p14="http://schemas.microsoft.com/office/powerpoint/2010/main" val="16077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Figure </a:t>
            </a:r>
            <a:r>
              <a:rPr lang="en-US" sz="3600" b="1" dirty="0" smtClean="0"/>
              <a:t>3: </a:t>
            </a:r>
            <a:r>
              <a:rPr lang="en-US" sz="3600" b="1" dirty="0"/>
              <a:t>Structure of a typical data-intensive iterative application</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7010400" cy="3505200"/>
          </a:xfrm>
          <a:prstGeom prst="rect">
            <a:avLst/>
          </a:prstGeom>
          <a:noFill/>
          <a:ln>
            <a:noFill/>
          </a:ln>
        </p:spPr>
      </p:pic>
    </p:spTree>
    <p:extLst>
      <p:ext uri="{BB962C8B-B14F-4D97-AF65-F5344CB8AC3E}">
        <p14:creationId xmlns:p14="http://schemas.microsoft.com/office/powerpoint/2010/main" val="2811139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39: </a:t>
            </a:r>
            <a:r>
              <a:rPr lang="en-US" sz="2800" b="1" dirty="0"/>
              <a:t>Twister4Azure Map Task execution time histogram for </a:t>
            </a:r>
            <a:r>
              <a:rPr lang="en-US" sz="2800" b="1" dirty="0" err="1"/>
              <a:t>KMeans</a:t>
            </a:r>
            <a:r>
              <a:rPr lang="en-US" sz="2800" b="1" dirty="0"/>
              <a:t> Clustering 128 million data points on 128 Azure small instances.</a:t>
            </a:r>
            <a:br>
              <a:rPr lang="en-US" sz="2800" b="1" dirty="0"/>
            </a:b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772400" cy="4191000"/>
          </a:xfrm>
          <a:prstGeom prst="rect">
            <a:avLst/>
          </a:prstGeom>
          <a:noFill/>
        </p:spPr>
      </p:pic>
    </p:spTree>
    <p:extLst>
      <p:ext uri="{BB962C8B-B14F-4D97-AF65-F5344CB8AC3E}">
        <p14:creationId xmlns:p14="http://schemas.microsoft.com/office/powerpoint/2010/main" val="2432443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40: </a:t>
            </a:r>
            <a:r>
              <a:rPr lang="en-US" sz="3200" b="1" dirty="0"/>
              <a:t>Twister4Azure number of executing Map Tasks in the cluster at a given moment</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238999" cy="4343400"/>
          </a:xfrm>
          <a:prstGeom prst="rect">
            <a:avLst/>
          </a:prstGeom>
          <a:noFill/>
        </p:spPr>
      </p:pic>
    </p:spTree>
    <p:extLst>
      <p:ext uri="{BB962C8B-B14F-4D97-AF65-F5344CB8AC3E}">
        <p14:creationId xmlns:p14="http://schemas.microsoft.com/office/powerpoint/2010/main" val="3623972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41: </a:t>
            </a:r>
            <a:r>
              <a:rPr lang="en-US" sz="2800" b="1" dirty="0"/>
              <a:t>Performance of SW-G for randomly distributed inhomogeneous data with ‘400’ mean sequence length.</a:t>
            </a:r>
            <a:br>
              <a:rPr lang="en-US" sz="2800" b="1" dirty="0"/>
            </a:b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00200" y="2362200"/>
            <a:ext cx="6629400" cy="4068763"/>
          </a:xfrm>
          <a:prstGeom prst="rect">
            <a:avLst/>
          </a:prstGeom>
        </p:spPr>
      </p:pic>
    </p:spTree>
    <p:extLst>
      <p:ext uri="{BB962C8B-B14F-4D97-AF65-F5344CB8AC3E}">
        <p14:creationId xmlns:p14="http://schemas.microsoft.com/office/powerpoint/2010/main" val="168516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Figure </a:t>
            </a:r>
            <a:r>
              <a:rPr lang="en-US" sz="3200" b="1" dirty="0" smtClean="0"/>
              <a:t>42: Performances </a:t>
            </a:r>
            <a:r>
              <a:rPr lang="en-US" sz="3200" b="1" dirty="0"/>
              <a:t>of SW-G for skewed distributed inhomogeneous data with ‘400’ mean sequence length</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1981200"/>
            <a:ext cx="7619999" cy="4267200"/>
          </a:xfrm>
          <a:prstGeom prst="rect">
            <a:avLst/>
          </a:prstGeom>
        </p:spPr>
      </p:pic>
    </p:spTree>
    <p:extLst>
      <p:ext uri="{BB962C8B-B14F-4D97-AF65-F5344CB8AC3E}">
        <p14:creationId xmlns:p14="http://schemas.microsoft.com/office/powerpoint/2010/main" val="2550314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43: </a:t>
            </a:r>
            <a:r>
              <a:rPr lang="en-US" sz="3200" b="1" dirty="0"/>
              <a:t>Performance of Cap3 for random distributed inhomogeneous data.</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83447" y="2133600"/>
            <a:ext cx="7022353" cy="4267200"/>
          </a:xfrm>
          <a:prstGeom prst="rect">
            <a:avLst/>
          </a:prstGeom>
        </p:spPr>
      </p:pic>
    </p:spTree>
    <p:extLst>
      <p:ext uri="{BB962C8B-B14F-4D97-AF65-F5344CB8AC3E}">
        <p14:creationId xmlns:p14="http://schemas.microsoft.com/office/powerpoint/2010/main" val="2231468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44: </a:t>
            </a:r>
            <a:r>
              <a:rPr lang="en-US" sz="3200" b="1" dirty="0"/>
              <a:t>Performance of Cap3 for skewed distributed inhomogeneous data</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10808" y="2133600"/>
            <a:ext cx="6894992" cy="4114800"/>
          </a:xfrm>
          <a:prstGeom prst="rect">
            <a:avLst/>
          </a:prstGeom>
        </p:spPr>
      </p:pic>
    </p:spTree>
    <p:extLst>
      <p:ext uri="{BB962C8B-B14F-4D97-AF65-F5344CB8AC3E}">
        <p14:creationId xmlns:p14="http://schemas.microsoft.com/office/powerpoint/2010/main" val="1300083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45: </a:t>
            </a:r>
            <a:r>
              <a:rPr lang="en-US" sz="3200" b="1" dirty="0"/>
              <a:t>Virtualization overhead of </a:t>
            </a:r>
            <a:r>
              <a:rPr lang="en-US" sz="3200" b="1" dirty="0" err="1"/>
              <a:t>Hadoop</a:t>
            </a:r>
            <a:r>
              <a:rPr lang="en-US" sz="3200" b="1" dirty="0"/>
              <a:t> SW-G on </a:t>
            </a:r>
            <a:r>
              <a:rPr lang="en-US" sz="3200" b="1" dirty="0" err="1"/>
              <a:t>Xen</a:t>
            </a:r>
            <a:r>
              <a:rPr lang="en-US" sz="3200" b="1" dirty="0"/>
              <a:t> virtual machines</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47800" y="1981200"/>
            <a:ext cx="7162800" cy="4648200"/>
          </a:xfrm>
          <a:prstGeom prst="rect">
            <a:avLst/>
          </a:prstGeom>
        </p:spPr>
      </p:pic>
    </p:spTree>
    <p:extLst>
      <p:ext uri="{BB962C8B-B14F-4D97-AF65-F5344CB8AC3E}">
        <p14:creationId xmlns:p14="http://schemas.microsoft.com/office/powerpoint/2010/main" val="939653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46: </a:t>
            </a:r>
            <a:r>
              <a:rPr lang="en-US" sz="3200" b="1" dirty="0"/>
              <a:t>Virtualization overhead of </a:t>
            </a:r>
            <a:r>
              <a:rPr lang="en-US" sz="3200" b="1" dirty="0" err="1"/>
              <a:t>Hadoop</a:t>
            </a:r>
            <a:r>
              <a:rPr lang="en-US" sz="3200" b="1" dirty="0"/>
              <a:t> Cap3 on </a:t>
            </a:r>
            <a:r>
              <a:rPr lang="en-US" sz="3200" b="1" dirty="0" err="1"/>
              <a:t>Xen</a:t>
            </a:r>
            <a:r>
              <a:rPr lang="en-US" sz="3200" b="1" dirty="0"/>
              <a:t> virtual machines</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1829" y="1752600"/>
            <a:ext cx="6935371" cy="4724400"/>
          </a:xfrm>
          <a:prstGeom prst="rect">
            <a:avLst/>
          </a:prstGeom>
        </p:spPr>
      </p:pic>
    </p:spTree>
    <p:extLst>
      <p:ext uri="{BB962C8B-B14F-4D97-AF65-F5344CB8AC3E}">
        <p14:creationId xmlns:p14="http://schemas.microsoft.com/office/powerpoint/2010/main" val="2138034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47: </a:t>
            </a:r>
            <a:r>
              <a:rPr lang="en-US" sz="2800" b="1" dirty="0"/>
              <a:t>Sustained performance of cloud environments for </a:t>
            </a:r>
            <a:r>
              <a:rPr lang="en-US" sz="2800" b="1" dirty="0" err="1"/>
              <a:t>MapReduce</a:t>
            </a:r>
            <a:r>
              <a:rPr lang="en-US" sz="2800" b="1" dirty="0"/>
              <a:t> type of applications</a:t>
            </a:r>
            <a:br>
              <a:rPr lang="en-US" sz="2800" b="1" dirty="0"/>
            </a:br>
            <a:endParaRPr lang="en-US" sz="2800" dirty="0"/>
          </a:p>
        </p:txBody>
      </p:sp>
      <p:pic>
        <p:nvPicPr>
          <p:cNvPr id="4" name="Content Placeholder 3" descr="5.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808" y="2133600"/>
            <a:ext cx="8080384" cy="3992563"/>
          </a:xfrm>
          <a:prstGeom prst="rect">
            <a:avLst/>
          </a:prstGeom>
          <a:noFill/>
          <a:ln>
            <a:noFill/>
          </a:ln>
        </p:spPr>
      </p:pic>
    </p:spTree>
    <p:extLst>
      <p:ext uri="{BB962C8B-B14F-4D97-AF65-F5344CB8AC3E}">
        <p14:creationId xmlns:p14="http://schemas.microsoft.com/office/powerpoint/2010/main" val="3319602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2800" b="1" dirty="0" smtClean="0"/>
              <a:t>Figure 48: Execution </a:t>
            </a:r>
            <a:r>
              <a:rPr lang="en-US" sz="2800" b="1" dirty="0"/>
              <a:t>traces of Twister4Azure MDS Using in-memory caching on small instances. </a:t>
            </a:r>
            <a:r>
              <a:rPr lang="en-US" sz="2800" b="1" dirty="0" smtClean="0"/>
              <a:t/>
            </a:r>
            <a:br>
              <a:rPr lang="en-US" sz="2800" b="1" dirty="0" smtClean="0"/>
            </a:br>
            <a:r>
              <a:rPr lang="en-US" sz="1600" b="1" dirty="0" smtClean="0"/>
              <a:t>(</a:t>
            </a:r>
            <a:r>
              <a:rPr lang="en-US" sz="1600" b="1" dirty="0"/>
              <a:t>The taller bars represent the </a:t>
            </a:r>
            <a:r>
              <a:rPr lang="en-US" sz="1600" b="1" dirty="0" err="1"/>
              <a:t>MDSBCCalc</a:t>
            </a:r>
            <a:r>
              <a:rPr lang="en-US" sz="1600" b="1" dirty="0"/>
              <a:t> computation, while the shorter bars represent the </a:t>
            </a:r>
            <a:r>
              <a:rPr lang="en-US" sz="1600" b="1" dirty="0" err="1"/>
              <a:t>MDSStressCalc</a:t>
            </a:r>
            <a:r>
              <a:rPr lang="en-US" sz="1600" b="1" dirty="0"/>
              <a:t> computation and together they represent an iteration. </a:t>
            </a:r>
            <a:r>
              <a:rPr lang="en-US" sz="1600" b="1" dirty="0" smtClean="0"/>
              <a:t>)</a:t>
            </a:r>
            <a:r>
              <a:rPr lang="en-US" sz="1600" b="1" dirty="0"/>
              <a:t/>
            </a:r>
            <a:br>
              <a:rPr lang="en-US" sz="1600" b="1" dirty="0"/>
            </a:br>
            <a:endParaRPr lang="en-US" sz="16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391400" cy="3962401"/>
          </a:xfrm>
          <a:prstGeom prst="rect">
            <a:avLst/>
          </a:prstGeom>
          <a:noFill/>
        </p:spPr>
      </p:pic>
    </p:spTree>
    <p:extLst>
      <p:ext uri="{BB962C8B-B14F-4D97-AF65-F5344CB8AC3E}">
        <p14:creationId xmlns:p14="http://schemas.microsoft.com/office/powerpoint/2010/main" val="149766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smtClean="0"/>
              <a:t>Figure 4: Multi-Dimensional </a:t>
            </a:r>
            <a:r>
              <a:rPr lang="en-US" sz="2800" b="1" dirty="0"/>
              <a:t>Scaling SMACOF application architecture using iterative </a:t>
            </a:r>
            <a:r>
              <a:rPr lang="en-US" sz="2800" b="1" dirty="0" err="1"/>
              <a:t>MapReduce</a:t>
            </a:r>
            <a:r>
              <a:rPr lang="en-US" sz="2800" b="1" dirty="0"/>
              <a:t/>
            </a:r>
            <a:br>
              <a:rPr lang="en-US" sz="2800" b="1" dirty="0"/>
            </a:br>
            <a:endParaRPr lang="en-US" sz="28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6448" y="2057400"/>
            <a:ext cx="8226552" cy="3733799"/>
          </a:xfrm>
          <a:prstGeom prst="rect">
            <a:avLst/>
          </a:prstGeom>
          <a:noFill/>
          <a:ln>
            <a:noFill/>
          </a:ln>
        </p:spPr>
      </p:pic>
    </p:spTree>
    <p:extLst>
      <p:ext uri="{BB962C8B-B14F-4D97-AF65-F5344CB8AC3E}">
        <p14:creationId xmlns:p14="http://schemas.microsoft.com/office/powerpoint/2010/main" val="1800540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Figure </a:t>
            </a:r>
            <a:r>
              <a:rPr lang="en-US" sz="2800" b="1" dirty="0" smtClean="0"/>
              <a:t>49: </a:t>
            </a:r>
            <a:r>
              <a:rPr lang="en-US" sz="2800" b="1" dirty="0"/>
              <a:t>Execution traces of Twister4Azure MDS using Memory-Mapped file based caching on Large instances.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772400" cy="3657599"/>
          </a:xfrm>
          <a:prstGeom prst="rect">
            <a:avLst/>
          </a:prstGeom>
          <a:noFill/>
        </p:spPr>
      </p:pic>
    </p:spTree>
    <p:extLst>
      <p:ext uri="{BB962C8B-B14F-4D97-AF65-F5344CB8AC3E}">
        <p14:creationId xmlns:p14="http://schemas.microsoft.com/office/powerpoint/2010/main" val="4010602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50: </a:t>
            </a:r>
            <a:r>
              <a:rPr lang="en-US" b="1" dirty="0" err="1"/>
              <a:t>MapReduce-MergeBroadcast</a:t>
            </a:r>
            <a:r>
              <a:rPr lang="en-US" b="1" dirty="0"/>
              <a:t> computation flow</a:t>
            </a:r>
            <a:br>
              <a:rPr lang="en-US" b="1" dirty="0"/>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394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b="1" dirty="0" smtClean="0"/>
              <a:t/>
            </a:r>
            <a:br>
              <a:rPr lang="en-US" b="1" dirty="0" smtClean="0"/>
            </a:br>
            <a:r>
              <a:rPr lang="en-US" b="1" dirty="0" smtClean="0"/>
              <a:t>Figure 51: </a:t>
            </a:r>
            <a:r>
              <a:rPr lang="en-US" b="1" dirty="0"/>
              <a:t>Map-Collective primitives</a:t>
            </a:r>
            <a:br>
              <a:rPr lang="en-US" b="1"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6705600" cy="4114800"/>
          </a:xfrm>
          <a:prstGeom prst="rect">
            <a:avLst/>
          </a:prstGeom>
          <a:noFill/>
          <a:ln>
            <a:noFill/>
          </a:ln>
        </p:spPr>
      </p:pic>
    </p:spTree>
    <p:extLst>
      <p:ext uri="{BB962C8B-B14F-4D97-AF65-F5344CB8AC3E}">
        <p14:creationId xmlns:p14="http://schemas.microsoft.com/office/powerpoint/2010/main" val="1280258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Figure </a:t>
            </a:r>
            <a:r>
              <a:rPr lang="en-US" b="1" dirty="0" smtClean="0"/>
              <a:t>52: </a:t>
            </a:r>
            <a:r>
              <a:rPr lang="en-US" b="1" dirty="0"/>
              <a:t>Map-</a:t>
            </a:r>
            <a:r>
              <a:rPr lang="en-US" b="1" dirty="0" err="1"/>
              <a:t>AllGather</a:t>
            </a:r>
            <a:r>
              <a:rPr lang="en-US" b="1" dirty="0"/>
              <a:t> Collective</a:t>
            </a:r>
            <a:br>
              <a:rPr lang="en-US" b="1"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391399" cy="3657600"/>
          </a:xfrm>
          <a:prstGeom prst="rect">
            <a:avLst/>
          </a:prstGeom>
          <a:noFill/>
          <a:ln>
            <a:noFill/>
          </a:ln>
        </p:spPr>
      </p:pic>
    </p:spTree>
    <p:extLst>
      <p:ext uri="{BB962C8B-B14F-4D97-AF65-F5344CB8AC3E}">
        <p14:creationId xmlns:p14="http://schemas.microsoft.com/office/powerpoint/2010/main" val="2940272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53: </a:t>
            </a:r>
            <a:r>
              <a:rPr lang="en-US" b="1" dirty="0"/>
              <a:t>Map-</a:t>
            </a:r>
            <a:r>
              <a:rPr lang="en-US" b="1" dirty="0" err="1"/>
              <a:t>AllReduce</a:t>
            </a:r>
            <a:r>
              <a:rPr lang="en-US" b="1" dirty="0"/>
              <a:t> collective</a:t>
            </a:r>
            <a:br>
              <a:rPr lang="en-US" b="1"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7010399" cy="4343400"/>
          </a:xfrm>
          <a:prstGeom prst="rect">
            <a:avLst/>
          </a:prstGeom>
          <a:noFill/>
          <a:ln>
            <a:noFill/>
          </a:ln>
        </p:spPr>
      </p:pic>
    </p:spTree>
    <p:extLst>
      <p:ext uri="{BB962C8B-B14F-4D97-AF65-F5344CB8AC3E}">
        <p14:creationId xmlns:p14="http://schemas.microsoft.com/office/powerpoint/2010/main" val="2201655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Figure 54: </a:t>
            </a:r>
            <a:r>
              <a:rPr lang="en-US" b="1" dirty="0"/>
              <a:t>Example Map-</a:t>
            </a:r>
            <a:r>
              <a:rPr lang="en-US" b="1" dirty="0" err="1"/>
              <a:t>AllReduce</a:t>
            </a:r>
            <a:r>
              <a:rPr lang="en-US" b="1" dirty="0"/>
              <a:t> with Sum operation</a:t>
            </a:r>
            <a:br>
              <a:rPr lang="en-US" b="1"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7543800" cy="3124200"/>
          </a:xfrm>
          <a:prstGeom prst="rect">
            <a:avLst/>
          </a:prstGeom>
          <a:noFill/>
          <a:ln>
            <a:noFill/>
          </a:ln>
        </p:spPr>
      </p:pic>
    </p:spTree>
    <p:extLst>
      <p:ext uri="{BB962C8B-B14F-4D97-AF65-F5344CB8AC3E}">
        <p14:creationId xmlns:p14="http://schemas.microsoft.com/office/powerpoint/2010/main" val="69452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Figure 55: </a:t>
            </a:r>
            <a:r>
              <a:rPr lang="en-US" sz="2400" b="1" dirty="0"/>
              <a:t>MDS </a:t>
            </a:r>
            <a:r>
              <a:rPr lang="en-US" sz="2400" b="1" dirty="0" err="1"/>
              <a:t>Hadoop</a:t>
            </a:r>
            <a:r>
              <a:rPr lang="en-US" sz="2400" b="1" dirty="0"/>
              <a:t> using only the BC Calculation </a:t>
            </a:r>
            <a:r>
              <a:rPr lang="en-US" sz="2400" b="1" dirty="0" err="1"/>
              <a:t>MapReduce</a:t>
            </a:r>
            <a:r>
              <a:rPr lang="en-US" sz="2400" b="1" dirty="0"/>
              <a:t> job per iteration to highlight the overhead. 20 iterations, 51200 data points</a:t>
            </a:r>
            <a:br>
              <a:rPr lang="en-US" sz="2400" b="1" dirty="0"/>
            </a:br>
            <a:endParaRPr lang="en-US" sz="24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133600"/>
            <a:ext cx="8229600" cy="4212468"/>
          </a:xfrm>
          <a:prstGeom prst="rect">
            <a:avLst/>
          </a:prstGeom>
        </p:spPr>
      </p:pic>
    </p:spTree>
    <p:extLst>
      <p:ext uri="{BB962C8B-B14F-4D97-AF65-F5344CB8AC3E}">
        <p14:creationId xmlns:p14="http://schemas.microsoft.com/office/powerpoint/2010/main" val="3279704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
            </a:r>
            <a:br>
              <a:rPr lang="en-US" sz="2800" b="1" dirty="0"/>
            </a:br>
            <a:r>
              <a:rPr lang="en-US" sz="2800" b="1" dirty="0" smtClean="0"/>
              <a:t>Figure 56: MDS </a:t>
            </a:r>
            <a:r>
              <a:rPr lang="en-US" sz="2800" b="1" dirty="0"/>
              <a:t>application implemented using Twister4Azure. 20 iterations. 51200 data points (~5GB).</a:t>
            </a:r>
            <a:br>
              <a:rPr lang="en-US" sz="2800" b="1" dirty="0"/>
            </a:b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332953"/>
            <a:ext cx="7010399" cy="4067847"/>
          </a:xfrm>
          <a:prstGeom prst="rect">
            <a:avLst/>
          </a:prstGeom>
          <a:noFill/>
          <a:ln>
            <a:noFill/>
          </a:ln>
        </p:spPr>
      </p:pic>
    </p:spTree>
    <p:extLst>
      <p:ext uri="{BB962C8B-B14F-4D97-AF65-F5344CB8AC3E}">
        <p14:creationId xmlns:p14="http://schemas.microsoft.com/office/powerpoint/2010/main" val="1651219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57: </a:t>
            </a:r>
            <a:r>
              <a:rPr lang="en-US" sz="3200" b="1" dirty="0" err="1"/>
              <a:t>Hadoop</a:t>
            </a:r>
            <a:r>
              <a:rPr lang="en-US" sz="3200" b="1" dirty="0"/>
              <a:t> </a:t>
            </a:r>
            <a:r>
              <a:rPr lang="en-US" sz="3200" b="1" dirty="0" err="1"/>
              <a:t>MapReduce</a:t>
            </a:r>
            <a:r>
              <a:rPr lang="en-US" sz="3200" b="1" dirty="0"/>
              <a:t> MDS-</a:t>
            </a:r>
            <a:r>
              <a:rPr lang="en-US" sz="3200" b="1" dirty="0" err="1"/>
              <a:t>BCCalc</a:t>
            </a:r>
            <a:r>
              <a:rPr lang="en-US" sz="3200" b="1" dirty="0"/>
              <a:t> histogram</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7063" y="1905000"/>
            <a:ext cx="7949873" cy="3962400"/>
          </a:xfrm>
          <a:prstGeom prst="rect">
            <a:avLst/>
          </a:prstGeom>
          <a:noFill/>
          <a:ln>
            <a:noFill/>
          </a:ln>
        </p:spPr>
      </p:pic>
    </p:spTree>
    <p:extLst>
      <p:ext uri="{BB962C8B-B14F-4D97-AF65-F5344CB8AC3E}">
        <p14:creationId xmlns:p14="http://schemas.microsoft.com/office/powerpoint/2010/main" val="2536805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
            </a:r>
            <a:br>
              <a:rPr lang="en-US" sz="3600" b="1" dirty="0" smtClean="0"/>
            </a:br>
            <a:r>
              <a:rPr lang="en-US" sz="3600" b="1" dirty="0" smtClean="0"/>
              <a:t>Figure 58: </a:t>
            </a:r>
            <a:r>
              <a:rPr lang="en-US" sz="3600" b="1" dirty="0"/>
              <a:t>H-Collectives </a:t>
            </a:r>
            <a:r>
              <a:rPr lang="en-US" sz="3600" b="1" dirty="0" err="1"/>
              <a:t>AllGather</a:t>
            </a:r>
            <a:r>
              <a:rPr lang="en-US" sz="3600" b="1" dirty="0"/>
              <a:t> MDS-</a:t>
            </a:r>
            <a:r>
              <a:rPr lang="en-US" sz="3600" b="1" dirty="0" err="1"/>
              <a:t>BCCalc</a:t>
            </a:r>
            <a:r>
              <a:rPr lang="en-US" sz="3600" b="1" dirty="0"/>
              <a:t> histogram</a:t>
            </a:r>
            <a:br>
              <a:rPr lang="en-US" sz="3600" b="1" dirty="0"/>
            </a:b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460980"/>
            <a:ext cx="6857999" cy="3787420"/>
          </a:xfrm>
          <a:prstGeom prst="rect">
            <a:avLst/>
          </a:prstGeom>
          <a:noFill/>
          <a:ln>
            <a:noFill/>
          </a:ln>
        </p:spPr>
      </p:pic>
    </p:spTree>
    <p:extLst>
      <p:ext uri="{BB962C8B-B14F-4D97-AF65-F5344CB8AC3E}">
        <p14:creationId xmlns:p14="http://schemas.microsoft.com/office/powerpoint/2010/main" val="403637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Figure 5 </a:t>
            </a:r>
            <a:r>
              <a:rPr lang="en-US" sz="3200" b="1" dirty="0" smtClean="0"/>
              <a:t>: Bio </a:t>
            </a:r>
            <a:r>
              <a:rPr lang="en-US" sz="3200" b="1" dirty="0"/>
              <a:t>sequence analysis pipeline[14]</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97318"/>
            <a:ext cx="8229600" cy="2965281"/>
          </a:xfrm>
          <a:prstGeom prst="rect">
            <a:avLst/>
          </a:prstGeom>
          <a:noFill/>
          <a:ln>
            <a:noFill/>
          </a:ln>
        </p:spPr>
      </p:pic>
    </p:spTree>
    <p:extLst>
      <p:ext uri="{BB962C8B-B14F-4D97-AF65-F5344CB8AC3E}">
        <p14:creationId xmlns:p14="http://schemas.microsoft.com/office/powerpoint/2010/main" val="649978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59: </a:t>
            </a:r>
            <a:r>
              <a:rPr lang="en-US" sz="3200" b="1" dirty="0"/>
              <a:t>H-Collectives </a:t>
            </a:r>
            <a:r>
              <a:rPr lang="en-US" sz="3200" b="1" dirty="0" err="1"/>
              <a:t>AllGather</a:t>
            </a:r>
            <a:r>
              <a:rPr lang="en-US" sz="3200" b="1" dirty="0"/>
              <a:t> MDS-</a:t>
            </a:r>
            <a:r>
              <a:rPr lang="en-US" sz="3200" b="1" dirty="0" err="1"/>
              <a:t>BCCalc</a:t>
            </a:r>
            <a:r>
              <a:rPr lang="en-US" sz="3200" b="1" dirty="0"/>
              <a:t> histogram without speculative scheduling</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2467076"/>
            <a:ext cx="7239000" cy="3628924"/>
          </a:xfrm>
          <a:prstGeom prst="rect">
            <a:avLst/>
          </a:prstGeom>
          <a:noFill/>
          <a:ln>
            <a:noFill/>
          </a:ln>
        </p:spPr>
      </p:pic>
    </p:spTree>
    <p:extLst>
      <p:ext uri="{BB962C8B-B14F-4D97-AF65-F5344CB8AC3E}">
        <p14:creationId xmlns:p14="http://schemas.microsoft.com/office/powerpoint/2010/main" val="3327812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Figure 60: </a:t>
            </a:r>
            <a:r>
              <a:rPr lang="en-US" sz="2400" b="1" dirty="0" err="1"/>
              <a:t>Hadoop</a:t>
            </a:r>
            <a:r>
              <a:rPr lang="en-US" sz="2400" b="1" dirty="0"/>
              <a:t> K-means Clustering comparison with H-Collectives Map-</a:t>
            </a:r>
            <a:r>
              <a:rPr lang="en-US" sz="2400" b="1" dirty="0" err="1"/>
              <a:t>AllReduce</a:t>
            </a:r>
            <a:r>
              <a:rPr lang="en-US" sz="2400" b="1" dirty="0"/>
              <a:t> Weak scaling. 500 Centroids (clusters). 20 Dimensions. 10 iterations.</a:t>
            </a:r>
            <a:br>
              <a:rPr lang="en-US" sz="2400" b="1" dirty="0"/>
            </a:b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8229600" cy="4127281"/>
          </a:xfrm>
          <a:prstGeom prst="rect">
            <a:avLst/>
          </a:prstGeom>
          <a:noFill/>
          <a:ln>
            <a:noFill/>
          </a:ln>
        </p:spPr>
      </p:pic>
    </p:spTree>
    <p:extLst>
      <p:ext uri="{BB962C8B-B14F-4D97-AF65-F5344CB8AC3E}">
        <p14:creationId xmlns:p14="http://schemas.microsoft.com/office/powerpoint/2010/main" val="1932856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Figure 61: </a:t>
            </a:r>
            <a:r>
              <a:rPr lang="en-US" sz="2400" b="1" dirty="0" err="1"/>
              <a:t>Hadoop</a:t>
            </a:r>
            <a:r>
              <a:rPr lang="en-US" sz="2400" b="1" dirty="0"/>
              <a:t> K-means Clustering comparison with H-Collectives Map-</a:t>
            </a:r>
            <a:r>
              <a:rPr lang="en-US" sz="2400" b="1" dirty="0" err="1"/>
              <a:t>AllReduce</a:t>
            </a:r>
            <a:r>
              <a:rPr lang="en-US" sz="2400" b="1" dirty="0"/>
              <a:t> Strong scaling. 500 Centroids (clusters). 20 Dimensions. 10 iterations. </a:t>
            </a:r>
            <a:br>
              <a:rPr lang="en-US" sz="2400" b="1" dirty="0"/>
            </a:b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110912" cy="4525963"/>
          </a:xfrm>
          <a:prstGeom prst="rect">
            <a:avLst/>
          </a:prstGeom>
          <a:noFill/>
          <a:ln>
            <a:noFill/>
          </a:ln>
        </p:spPr>
      </p:pic>
    </p:spTree>
    <p:extLst>
      <p:ext uri="{BB962C8B-B14F-4D97-AF65-F5344CB8AC3E}">
        <p14:creationId xmlns:p14="http://schemas.microsoft.com/office/powerpoint/2010/main" val="1921265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Figure </a:t>
            </a:r>
            <a:r>
              <a:rPr lang="en-US" sz="2800" b="1" dirty="0"/>
              <a:t>62 Twister4Azure K-means weak scaling with Map-</a:t>
            </a:r>
            <a:r>
              <a:rPr lang="en-US" sz="2800" b="1" dirty="0" err="1"/>
              <a:t>AllReduce</a:t>
            </a:r>
            <a:r>
              <a:rPr lang="en-US" sz="2800" b="1" dirty="0"/>
              <a:t>. 500 Centroids, 20 Dimensions. 10</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209800"/>
            <a:ext cx="8229600" cy="4199292"/>
          </a:xfrm>
          <a:prstGeom prst="rect">
            <a:avLst/>
          </a:prstGeom>
        </p:spPr>
      </p:pic>
    </p:spTree>
    <p:extLst>
      <p:ext uri="{BB962C8B-B14F-4D97-AF65-F5344CB8AC3E}">
        <p14:creationId xmlns:p14="http://schemas.microsoft.com/office/powerpoint/2010/main" val="3473294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Figure </a:t>
            </a:r>
            <a:r>
              <a:rPr lang="en-US" sz="2800" b="1" dirty="0" smtClean="0"/>
              <a:t>63: </a:t>
            </a:r>
            <a:r>
              <a:rPr lang="en-US" sz="2800" b="1" dirty="0"/>
              <a:t>Twister4Azure K-means Clustering strong scaling. 500 Centroids, 20 Dimensions, 10 iterations.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828800"/>
            <a:ext cx="6972927" cy="4525963"/>
          </a:xfrm>
          <a:prstGeom prst="rect">
            <a:avLst/>
          </a:prstGeom>
        </p:spPr>
      </p:pic>
    </p:spTree>
    <p:extLst>
      <p:ext uri="{BB962C8B-B14F-4D97-AF65-F5344CB8AC3E}">
        <p14:creationId xmlns:p14="http://schemas.microsoft.com/office/powerpoint/2010/main" val="217842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64: </a:t>
            </a:r>
            <a:r>
              <a:rPr lang="en-US" sz="3200" b="1" dirty="0" err="1"/>
              <a:t>HDInsight</a:t>
            </a:r>
            <a:r>
              <a:rPr lang="en-US" sz="3200" b="1" dirty="0"/>
              <a:t> </a:t>
            </a:r>
            <a:r>
              <a:rPr lang="en-US" sz="3200" b="1" dirty="0" err="1"/>
              <a:t>KMeans</a:t>
            </a:r>
            <a:r>
              <a:rPr lang="en-US" sz="3200" b="1" dirty="0"/>
              <a:t> Clustering compared with Twister4Azure and </a:t>
            </a:r>
            <a:r>
              <a:rPr lang="en-US" sz="3200" b="1" dirty="0" err="1"/>
              <a:t>Hadoop</a:t>
            </a:r>
            <a:r>
              <a:rPr lang="en-US" sz="3200" b="1" dirty="0"/>
              <a:t/>
            </a:r>
            <a:br>
              <a:rPr lang="en-US" sz="3200" b="1" dirty="0"/>
            </a:br>
            <a:endParaRPr lang="en-US" sz="3200" dirty="0"/>
          </a:p>
        </p:txBody>
      </p:sp>
      <p:grpSp>
        <p:nvGrpSpPr>
          <p:cNvPr id="4" name="Group 3"/>
          <p:cNvGrpSpPr/>
          <p:nvPr/>
        </p:nvGrpSpPr>
        <p:grpSpPr>
          <a:xfrm>
            <a:off x="838200" y="1929765"/>
            <a:ext cx="7772400" cy="4166235"/>
            <a:chOff x="0" y="0"/>
            <a:chExt cx="5876925" cy="2998787"/>
          </a:xfrm>
        </p:grpSpPr>
        <p:graphicFrame>
          <p:nvGraphicFramePr>
            <p:cNvPr id="5" name="Chart 4"/>
            <p:cNvGraphicFramePr/>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290878752"/>
                </p:ext>
              </p:extLst>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79857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6: </a:t>
            </a:r>
            <a:r>
              <a:rPr lang="en-US" sz="3200" b="1" dirty="0"/>
              <a:t>Classic cloud processing architecture for pleasingly parallel computations</a:t>
            </a:r>
            <a:br>
              <a:rPr lang="en-US" sz="3200" b="1" dirty="0"/>
            </a:br>
            <a:endParaRPr lang="en-US" sz="3200" dirty="0"/>
          </a:p>
        </p:txBody>
      </p:sp>
      <p:pic>
        <p:nvPicPr>
          <p:cNvPr id="4" name="Content Placeholder 3" descr="C:\Users\thilina\Documents\papers\pubchem\classic_cloud_1.em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6705600" cy="4343400"/>
          </a:xfrm>
          <a:prstGeom prst="rect">
            <a:avLst/>
          </a:prstGeom>
          <a:noFill/>
          <a:ln>
            <a:noFill/>
          </a:ln>
        </p:spPr>
      </p:pic>
    </p:spTree>
    <p:extLst>
      <p:ext uri="{BB962C8B-B14F-4D97-AF65-F5344CB8AC3E}">
        <p14:creationId xmlns:p14="http://schemas.microsoft.com/office/powerpoint/2010/main" val="211947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Figure 7: </a:t>
            </a:r>
            <a:r>
              <a:rPr lang="en-US" sz="3200" b="1" dirty="0" err="1"/>
              <a:t>Hadoop</a:t>
            </a:r>
            <a:r>
              <a:rPr lang="en-US" sz="3200" b="1" dirty="0"/>
              <a:t> </a:t>
            </a:r>
            <a:r>
              <a:rPr lang="en-US" sz="3200" b="1" dirty="0" err="1"/>
              <a:t>MapReduce</a:t>
            </a:r>
            <a:r>
              <a:rPr lang="en-US" sz="3200" b="1" dirty="0"/>
              <a:t> based processing model for pleasingly parallel computations</a:t>
            </a:r>
            <a:br>
              <a:rPr lang="en-US" sz="3200" b="1" dirty="0"/>
            </a:b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6132" y="2049464"/>
            <a:ext cx="4742868" cy="3894136"/>
          </a:xfrm>
          <a:prstGeom prst="rect">
            <a:avLst/>
          </a:prstGeom>
          <a:noFill/>
        </p:spPr>
      </p:pic>
    </p:spTree>
    <p:extLst>
      <p:ext uri="{BB962C8B-B14F-4D97-AF65-F5344CB8AC3E}">
        <p14:creationId xmlns:p14="http://schemas.microsoft.com/office/powerpoint/2010/main" val="7962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
            </a:r>
            <a:br>
              <a:rPr lang="en-US" sz="3600" b="1" dirty="0" smtClean="0"/>
            </a:br>
            <a:r>
              <a:rPr lang="en-US" sz="3600" b="1" dirty="0" smtClean="0"/>
              <a:t>Figure </a:t>
            </a:r>
            <a:r>
              <a:rPr lang="en-US" sz="3600" b="1" dirty="0"/>
              <a:t>8 Cap3 application execution cost with different EC2 instance types</a:t>
            </a:r>
            <a:br>
              <a:rPr lang="en-US" sz="3600" b="1" dirty="0"/>
            </a:b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153399" cy="3733800"/>
          </a:xfrm>
          <a:prstGeom prst="rect">
            <a:avLst/>
          </a:prstGeom>
          <a:noFill/>
          <a:ln>
            <a:noFill/>
          </a:ln>
        </p:spPr>
      </p:pic>
    </p:spTree>
    <p:extLst>
      <p:ext uri="{BB962C8B-B14F-4D97-AF65-F5344CB8AC3E}">
        <p14:creationId xmlns:p14="http://schemas.microsoft.com/office/powerpoint/2010/main" val="105809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268</Words>
  <Application>Microsoft Office PowerPoint</Application>
  <PresentationFormat>On-screen Show (4:3)</PresentationFormat>
  <Paragraphs>88</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MS Mincho</vt:lpstr>
      <vt:lpstr>Arial</vt:lpstr>
      <vt:lpstr>Calibri</vt:lpstr>
      <vt:lpstr>Times New Roman</vt:lpstr>
      <vt:lpstr>Office Theme</vt:lpstr>
      <vt:lpstr> Scalable Parallel Computing on Clouds :  Efficient and scalable architectures to perform pleasingly parallel, MapReduce and iterative data intensive computations on cloud environments </vt:lpstr>
      <vt:lpstr> Figure 1: A sample MapReduce execution flow </vt:lpstr>
      <vt:lpstr>Figure 2: Steps of a typical MapReduce computation</vt:lpstr>
      <vt:lpstr>Figure 3: Structure of a typical data-intensive iterative application</vt:lpstr>
      <vt:lpstr> Figure 4: Multi-Dimensional Scaling SMACOF application architecture using iterative MapReduce </vt:lpstr>
      <vt:lpstr>Figure 5 : Bio sequence analysis pipeline[14] </vt:lpstr>
      <vt:lpstr> Figure 6: Classic cloud processing architecture for pleasingly parallel computations </vt:lpstr>
      <vt:lpstr> Figure 7: Hadoop MapReduce based processing model for pleasingly parallel computations </vt:lpstr>
      <vt:lpstr> Figure 8 Cap3 application execution cost with different EC2 instance types </vt:lpstr>
      <vt:lpstr>  Figure 9 : Cap3 applciation compute time with different EC2 instance types  </vt:lpstr>
      <vt:lpstr> Figure 10: Parallel efficiency of Cap3 application using the pleasingly parallel frameworks </vt:lpstr>
      <vt:lpstr> Figure 11: Cap3 execution time for single file per core using the pleasingly parallel frameworks </vt:lpstr>
      <vt:lpstr> Figure 12 : Cost to process 64 BLAST  query files on different EC2 instance types </vt:lpstr>
      <vt:lpstr> Figure 13 : Time to process 64 BLAST query files on different EC2 instance types </vt:lpstr>
      <vt:lpstr> Figure 14: Time to process 8 query files using BLAST application on different Azure instance types </vt:lpstr>
      <vt:lpstr> Figure 15 : BLAST parallel efficiency using the pleasingly parallel frameworks </vt:lpstr>
      <vt:lpstr> Figure 16 : BLAST average time to process a single query file using the pleasingly parallel frameworks </vt:lpstr>
      <vt:lpstr> Figure 17 : Cost of using GTM interpolation application with different EC2 instance types </vt:lpstr>
      <vt:lpstr> Figure 18 : GTM Interpolation compute time with different EC2 instance types </vt:lpstr>
      <vt:lpstr> Figure 19: GTM Interpolation parallel efficiency using the pleasingly parallel frameworks </vt:lpstr>
      <vt:lpstr> Figure 20 : GTM Interpolation performance per core using the pleasingly parallel frameworks </vt:lpstr>
      <vt:lpstr>Figure 21: MapReduceRoles4Azure: Architecture for implementing MapReduce frameworks on Cloud environments using cloud infrastructure services</vt:lpstr>
      <vt:lpstr> Figure 22: Task decomposition mechanism of SWG pairwise distance calculation MapReduce application </vt:lpstr>
      <vt:lpstr> Figure 23: SWG MapReduce pure performance </vt:lpstr>
      <vt:lpstr> Figure 24: SWG MapReduce relative parallel efficiency </vt:lpstr>
      <vt:lpstr> Figure 25:  SWG MapReduce normalized performance </vt:lpstr>
      <vt:lpstr>Figure 26:SWG MapReduce amortized cost for clouds</vt:lpstr>
      <vt:lpstr> Figure 27: Cap3 MapReduce scaling performance </vt:lpstr>
      <vt:lpstr>Figure 28: Cap3 MapReduce parallel efficiency </vt:lpstr>
      <vt:lpstr>  Figure 29: Cap3 MapReduce computational cost in cloud infrastructures </vt:lpstr>
      <vt:lpstr>Figure 30: Twister4Azure iterative MapReduce programming model</vt:lpstr>
      <vt:lpstr> Figure 31: Cache Aware Hybrid Scheduling </vt:lpstr>
      <vt:lpstr> Figure 32: Twister4Azure tree based broadcast over TCP with Azure Blob storage as the persistent backup.  </vt:lpstr>
      <vt:lpstr> Figure 33: MDS weak scaling. Workload per core is constant. Ideal is a straight horizontal line </vt:lpstr>
      <vt:lpstr>   Figure 34: MDS Data size scaling using 128 Azure small instances/cores, 20 iterations  </vt:lpstr>
      <vt:lpstr>Figure 35: Twister4Azure Map Task histogram for MDS of 204800 data points on 32 Azure Large Instances (graphed only 10 iterations out of 20). Two adjoining bars represent an iteration (2048 tasks per iteration), where each bar represent the different applications inside the iteration.</vt:lpstr>
      <vt:lpstr>Figure 36: Number of executing Map Tasks in the cluster at a given moment. Two adjoining bars represent an iteration. </vt:lpstr>
      <vt:lpstr> Figure 37: KMeans Clustering Scalability. Relative parallel efficiency of strong scaling using 128 million data points. </vt:lpstr>
      <vt:lpstr> Figure 38: KMeansClustering Scalability. Weak scaling. Workload per core is kept constant (ideal is a straight horizontal line). </vt:lpstr>
      <vt:lpstr> Figure 39: Twister4Azure Map Task execution time histogram for KMeans Clustering 128 million data points on 128 Azure small instances. </vt:lpstr>
      <vt:lpstr> Figure 40: Twister4Azure number of executing Map Tasks in the cluster at a given moment </vt:lpstr>
      <vt:lpstr> Figure 41: Performance of SW-G for randomly distributed inhomogeneous data with ‘400’ mean sequence length. </vt:lpstr>
      <vt:lpstr>Figure 42: Performances of SW-G for skewed distributed inhomogeneous data with ‘400’ mean sequence length</vt:lpstr>
      <vt:lpstr> Figure 43: Performance of Cap3 for random distributed inhomogeneous data. </vt:lpstr>
      <vt:lpstr> Figure 44: Performance of Cap3 for skewed distributed inhomogeneous data </vt:lpstr>
      <vt:lpstr> Figure 45: Virtualization overhead of Hadoop SW-G on Xen virtual machines </vt:lpstr>
      <vt:lpstr> Figure 46: Virtualization overhead of Hadoop Cap3 on Xen virtual machines </vt:lpstr>
      <vt:lpstr> Figure 47: Sustained performance of cloud environments for MapReduce type of applications </vt:lpstr>
      <vt:lpstr>Figure 48: Execution traces of Twister4Azure MDS Using in-memory caching on small instances.  (The taller bars represent the MDSBCCalc computation, while the shorter bars represent the MDSStressCalc computation and together they represent an iteration. ) </vt:lpstr>
      <vt:lpstr>Figure 49: Execution traces of Twister4Azure MDS using Memory-Mapped file based caching on Large instances. </vt:lpstr>
      <vt:lpstr> Figure 50: MapReduce-MergeBroadcast computation flow </vt:lpstr>
      <vt:lpstr> Figure 51: Map-Collective primitives </vt:lpstr>
      <vt:lpstr>Figure 52: Map-AllGather Collective </vt:lpstr>
      <vt:lpstr> Figure 53: Map-AllReduce collective </vt:lpstr>
      <vt:lpstr> Figure 54: Example Map-AllReduce with Sum operation </vt:lpstr>
      <vt:lpstr> Figure 55: MDS Hadoop using only the BC Calculation MapReduce job per iteration to highlight the overhead. 20 iterations, 51200 data points </vt:lpstr>
      <vt:lpstr> Figure 56: MDS application implemented using Twister4Azure. 20 iterations. 51200 data points (~5GB). </vt:lpstr>
      <vt:lpstr> Figure 57: Hadoop MapReduce MDS-BCCalc histogram </vt:lpstr>
      <vt:lpstr> Figure 58: H-Collectives AllGather MDS-BCCalc histogram </vt:lpstr>
      <vt:lpstr> Figure 59: H-Collectives AllGather MDS-BCCalc histogram without speculative scheduling </vt:lpstr>
      <vt:lpstr> Figure 60: Hadoop K-means Clustering comparison with H-Collectives Map-AllReduce Weak scaling. 500 Centroids (clusters). 20 Dimensions. 10 iterations. </vt:lpstr>
      <vt:lpstr> Figure 61: Hadoop K-means Clustering comparison with H-Collectives Map-AllReduce Strong scaling. 500 Centroids (clusters). 20 Dimensions. 10 iterations.  </vt:lpstr>
      <vt:lpstr>Figure 62 Twister4Azure K-means weak scaling with Map-AllReduce. 500 Centroids, 20 Dimensions. 10</vt:lpstr>
      <vt:lpstr>Figure 63: Twister4Azure K-means Clustering strong scaling. 500 Centroids, 20 Dimensions, 10 iterations.</vt:lpstr>
      <vt:lpstr> Figure 64: HDInsight KMeans Clustering compared with Twister4Azure and Hadoop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Parallel Computing on Clouds</dc:title>
  <dc:creator>Bimalee</dc:creator>
  <cp:lastModifiedBy>KPMG</cp:lastModifiedBy>
  <cp:revision>138</cp:revision>
  <dcterms:created xsi:type="dcterms:W3CDTF">2014-04-06T13:44:20Z</dcterms:created>
  <dcterms:modified xsi:type="dcterms:W3CDTF">2014-04-07T14:02:40Z</dcterms:modified>
</cp:coreProperties>
</file>