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4274" r:id="rId2"/>
  </p:sldMasterIdLst>
  <p:notesMasterIdLst>
    <p:notesMasterId r:id="rId52"/>
  </p:notesMasterIdLst>
  <p:sldIdLst>
    <p:sldId id="384" r:id="rId3"/>
    <p:sldId id="540" r:id="rId4"/>
    <p:sldId id="391" r:id="rId5"/>
    <p:sldId id="485" r:id="rId6"/>
    <p:sldId id="487" r:id="rId7"/>
    <p:sldId id="541" r:id="rId8"/>
    <p:sldId id="538" r:id="rId9"/>
    <p:sldId id="488" r:id="rId10"/>
    <p:sldId id="490" r:id="rId11"/>
    <p:sldId id="491" r:id="rId12"/>
    <p:sldId id="496" r:id="rId13"/>
    <p:sldId id="497" r:id="rId14"/>
    <p:sldId id="498" r:id="rId15"/>
    <p:sldId id="499" r:id="rId16"/>
    <p:sldId id="504" r:id="rId17"/>
    <p:sldId id="505" r:id="rId18"/>
    <p:sldId id="506" r:id="rId19"/>
    <p:sldId id="508" r:id="rId20"/>
    <p:sldId id="507" r:id="rId21"/>
    <p:sldId id="501" r:id="rId22"/>
    <p:sldId id="502" r:id="rId23"/>
    <p:sldId id="539" r:id="rId24"/>
    <p:sldId id="486" r:id="rId25"/>
    <p:sldId id="385" r:id="rId26"/>
    <p:sldId id="503" r:id="rId27"/>
    <p:sldId id="517" r:id="rId28"/>
    <p:sldId id="473" r:id="rId29"/>
    <p:sldId id="545" r:id="rId30"/>
    <p:sldId id="542" r:id="rId31"/>
    <p:sldId id="543" r:id="rId32"/>
    <p:sldId id="544" r:id="rId33"/>
    <p:sldId id="546" r:id="rId34"/>
    <p:sldId id="547" r:id="rId35"/>
    <p:sldId id="548" r:id="rId36"/>
    <p:sldId id="514" r:id="rId37"/>
    <p:sldId id="527" r:id="rId38"/>
    <p:sldId id="533" r:id="rId39"/>
    <p:sldId id="528" r:id="rId40"/>
    <p:sldId id="414" r:id="rId41"/>
    <p:sldId id="518" r:id="rId42"/>
    <p:sldId id="521" r:id="rId43"/>
    <p:sldId id="523" r:id="rId44"/>
    <p:sldId id="549" r:id="rId45"/>
    <p:sldId id="550" r:id="rId46"/>
    <p:sldId id="551" r:id="rId47"/>
    <p:sldId id="525" r:id="rId48"/>
    <p:sldId id="534" r:id="rId49"/>
    <p:sldId id="535" r:id="rId50"/>
    <p:sldId id="536" r:id="rId51"/>
  </p:sldIdLst>
  <p:sldSz cx="9144000" cy="6858000" type="screen4x3"/>
  <p:notesSz cx="6858000" cy="9144000"/>
  <p:custDataLst>
    <p:tags r:id="rId53"/>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D6A300"/>
    <a:srgbClr val="B30838"/>
    <a:srgbClr val="0083E6"/>
    <a:srgbClr val="0033CC"/>
    <a:srgbClr val="F8F3D2"/>
    <a:srgbClr val="6D6E70"/>
    <a:srgbClr val="7D110C"/>
    <a:srgbClr val="598E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46" autoAdjust="0"/>
    <p:restoredTop sz="94660"/>
  </p:normalViewPr>
  <p:slideViewPr>
    <p:cSldViewPr>
      <p:cViewPr varScale="1">
        <p:scale>
          <a:sx n="105" d="100"/>
          <a:sy n="105" d="100"/>
        </p:scale>
        <p:origin x="1260" y="108"/>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a:t>
            </a:fld>
            <a:endParaRPr lang="en-US" altLang="en-US"/>
          </a:p>
        </p:txBody>
      </p:sp>
    </p:spTree>
    <p:extLst>
      <p:ext uri="{BB962C8B-B14F-4D97-AF65-F5344CB8AC3E}">
        <p14:creationId xmlns:p14="http://schemas.microsoft.com/office/powerpoint/2010/main" val="118390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68204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16</a:t>
            </a:fld>
            <a:endParaRPr lang="en-US" altLang="en-US"/>
          </a:p>
        </p:txBody>
      </p:sp>
    </p:spTree>
    <p:extLst>
      <p:ext uri="{BB962C8B-B14F-4D97-AF65-F5344CB8AC3E}">
        <p14:creationId xmlns:p14="http://schemas.microsoft.com/office/powerpoint/2010/main" val="252461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25</a:t>
            </a:fld>
            <a:endParaRPr lang="en-US"/>
          </a:p>
        </p:txBody>
      </p:sp>
    </p:spTree>
    <p:extLst>
      <p:ext uri="{BB962C8B-B14F-4D97-AF65-F5344CB8AC3E}">
        <p14:creationId xmlns:p14="http://schemas.microsoft.com/office/powerpoint/2010/main" val="3811746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9628" algn="l"/>
                <a:tab pos="1299256" algn="l"/>
                <a:tab pos="1948884" algn="l"/>
                <a:tab pos="2598511" algn="l"/>
              </a:tabLst>
              <a:defRPr>
                <a:solidFill>
                  <a:schemeClr val="tx1"/>
                </a:solidFill>
                <a:latin typeface="Arial" charset="0"/>
              </a:defRPr>
            </a:lvl1pPr>
            <a:lvl2pPr eaLnBrk="0">
              <a:tabLst>
                <a:tab pos="649628" algn="l"/>
                <a:tab pos="1299256" algn="l"/>
                <a:tab pos="1948884" algn="l"/>
                <a:tab pos="2598511" algn="l"/>
              </a:tabLst>
              <a:defRPr>
                <a:solidFill>
                  <a:schemeClr val="tx1"/>
                </a:solidFill>
                <a:latin typeface="Arial" charset="0"/>
              </a:defRPr>
            </a:lvl2pPr>
            <a:lvl3pPr eaLnBrk="0">
              <a:tabLst>
                <a:tab pos="649628" algn="l"/>
                <a:tab pos="1299256" algn="l"/>
                <a:tab pos="1948884" algn="l"/>
                <a:tab pos="2598511" algn="l"/>
              </a:tabLst>
              <a:defRPr>
                <a:solidFill>
                  <a:schemeClr val="tx1"/>
                </a:solidFill>
                <a:latin typeface="Arial" charset="0"/>
              </a:defRPr>
            </a:lvl3pPr>
            <a:lvl4pPr eaLnBrk="0">
              <a:tabLst>
                <a:tab pos="649628" algn="l"/>
                <a:tab pos="1299256" algn="l"/>
                <a:tab pos="1948884" algn="l"/>
                <a:tab pos="2598511" algn="l"/>
              </a:tabLst>
              <a:defRPr>
                <a:solidFill>
                  <a:schemeClr val="tx1"/>
                </a:solidFill>
                <a:latin typeface="Arial" charset="0"/>
              </a:defRPr>
            </a:lvl4pPr>
            <a:lvl5pPr eaLnBrk="0">
              <a:tabLst>
                <a:tab pos="649628" algn="l"/>
                <a:tab pos="1299256" algn="l"/>
                <a:tab pos="1948884" algn="l"/>
                <a:tab pos="2598511" algn="l"/>
              </a:tabLst>
              <a:defRPr>
                <a:solidFill>
                  <a:schemeClr val="tx1"/>
                </a:solidFill>
                <a:latin typeface="Arial"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9pPr>
          </a:lstStyle>
          <a:p>
            <a:pPr eaLnBrk="1"/>
            <a:fld id="{D5D0003C-1ED3-4FA4-B50A-C2711DE5819A}" type="slidenum">
              <a:rPr lang="en-US">
                <a:solidFill>
                  <a:srgbClr val="000000"/>
                </a:solidFill>
                <a:latin typeface="Times New Roman" pitchFamily="18" charset="0"/>
              </a:rPr>
              <a:pPr eaLnBrk="1"/>
              <a:t>33</a:t>
            </a:fld>
            <a:endParaRPr lang="en-US">
              <a:solidFill>
                <a:srgbClr val="000000"/>
              </a:solidFill>
              <a:latin typeface="Times New Roman" pitchFamily="18" charset="0"/>
            </a:endParaRPr>
          </a:p>
        </p:txBody>
      </p:sp>
      <p:sp>
        <p:nvSpPr>
          <p:cNvPr id="58371"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p:spPr>
      </p:sp>
      <p:sp>
        <p:nvSpPr>
          <p:cNvPr id="58372" name="Rectangle 2"/>
          <p:cNvSpPr>
            <a:spLocks noGrp="1" noChangeArrowheads="1"/>
          </p:cNvSpPr>
          <p:nvPr>
            <p:ph type="body" idx="1"/>
          </p:nvPr>
        </p:nvSpPr>
        <p:spPr>
          <a:xfrm>
            <a:off x="686360" y="4342535"/>
            <a:ext cx="5486681" cy="4114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106215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41</a:t>
            </a:fld>
            <a:endParaRPr lang="en-US" altLang="en-US"/>
          </a:p>
        </p:txBody>
      </p:sp>
    </p:spTree>
    <p:extLst>
      <p:ext uri="{BB962C8B-B14F-4D97-AF65-F5344CB8AC3E}">
        <p14:creationId xmlns:p14="http://schemas.microsoft.com/office/powerpoint/2010/main" val="278824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48</a:t>
            </a:fld>
            <a:endParaRPr lang="en-US" altLang="en-US"/>
          </a:p>
        </p:txBody>
      </p:sp>
    </p:spTree>
    <p:extLst>
      <p:ext uri="{BB962C8B-B14F-4D97-AF65-F5344CB8AC3E}">
        <p14:creationId xmlns:p14="http://schemas.microsoft.com/office/powerpoint/2010/main" val="133425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191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715000" y="6246358"/>
            <a:ext cx="2057400" cy="365125"/>
          </a:xfrm>
          <a:prstGeom prst="rect">
            <a:avLst/>
          </a:prstGeom>
        </p:spPr>
        <p:txBody>
          <a:bodyPr/>
          <a:lstStyle/>
          <a:p>
            <a:r>
              <a:rPr lang="en-US"/>
              <a:t>5/17/2016</a:t>
            </a:r>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5774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
        <p:nvSpPr>
          <p:cNvPr id="3" name="Title 2"/>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3"/>
          </p:nvPr>
        </p:nvSpPr>
        <p:spPr>
          <a:xfrm>
            <a:off x="5715000" y="6246358"/>
            <a:ext cx="2057400" cy="365125"/>
          </a:xfrm>
          <a:prstGeom prst="rect">
            <a:avLst/>
          </a:prstGeom>
        </p:spPr>
        <p:txBody>
          <a:bodyPr/>
          <a:lstStyle/>
          <a:p>
            <a:pPr defTabSz="914400" eaLnBrk="0" fontAlgn="base" hangingPunct="0">
              <a:spcBef>
                <a:spcPct val="0"/>
              </a:spcBef>
              <a:spcAft>
                <a:spcPct val="0"/>
              </a:spcAft>
            </a:pPr>
            <a:r>
              <a:rPr lang="en-US" i="1">
                <a:solidFill>
                  <a:srgbClr val="000000">
                    <a:tint val="75000"/>
                  </a:srgbClr>
                </a:solidFill>
              </a:rPr>
              <a:t>5/17/2016</a:t>
            </a:r>
          </a:p>
        </p:txBody>
      </p:sp>
    </p:spTree>
    <p:extLst>
      <p:ext uri="{BB962C8B-B14F-4D97-AF65-F5344CB8AC3E}">
        <p14:creationId xmlns:p14="http://schemas.microsoft.com/office/powerpoint/2010/main" val="1695949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a:t>Click to edit Master title style</a:t>
            </a:r>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111359825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5/17/2016</a:t>
            </a:r>
          </a:p>
        </p:txBody>
      </p:sp>
    </p:spTree>
    <p:extLst>
      <p:ext uri="{BB962C8B-B14F-4D97-AF65-F5344CB8AC3E}">
        <p14:creationId xmlns:p14="http://schemas.microsoft.com/office/powerpoint/2010/main" val="119801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5/17/2016</a:t>
            </a:r>
          </a:p>
        </p:txBody>
      </p:sp>
    </p:spTree>
    <p:extLst>
      <p:ext uri="{BB962C8B-B14F-4D97-AF65-F5344CB8AC3E}">
        <p14:creationId xmlns:p14="http://schemas.microsoft.com/office/powerpoint/2010/main" val="155186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587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981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264791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02/16/2016</a:t>
            </a:r>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57821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3" name="Picture 6"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809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000000">
                    <a:tint val="75000"/>
                  </a:srgbClr>
                </a:solidFill>
              </a:rPr>
              <a:t>5/17/2016</a:t>
            </a:r>
          </a:p>
        </p:txBody>
      </p:sp>
    </p:spTree>
    <p:extLst>
      <p:ext uri="{BB962C8B-B14F-4D97-AF65-F5344CB8AC3E}">
        <p14:creationId xmlns:p14="http://schemas.microsoft.com/office/powerpoint/2010/main" val="3136044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5/17/2016</a:t>
            </a:r>
          </a:p>
        </p:txBody>
      </p:sp>
    </p:spTree>
  </p:cSld>
  <p:clrMap bg1="lt1" tx1="dk1" bg2="lt2" tx2="dk2" accent1="accent1" accent2="accent2" accent3="accent3" accent4="accent4" accent5="accent5" accent6="accent6" hlink="hlink" folHlink="folHlink"/>
  <p:sldLayoutIdLst>
    <p:sldLayoutId id="2147484215" r:id="rId1"/>
    <p:sldLayoutId id="2147484213" r:id="rId2"/>
    <p:sldLayoutId id="2147484230" r:id="rId3"/>
    <p:sldLayoutId id="2147484248" r:id="rId4"/>
    <p:sldLayoutId id="2147484273" r:id="rId5"/>
    <p:sldLayoutId id="2147484304" r:id="rId6"/>
    <p:sldLayoutId id="2147484323" r:id="rId7"/>
  </p:sldLayoutIdLst>
  <p:hf hdr="0" ftr="0"/>
  <p:txStyles>
    <p:titleStyle>
      <a:lvl1pPr algn="l" rtl="0" eaLnBrk="0" fontAlgn="base" hangingPunct="0">
        <a:spcBef>
          <a:spcPct val="0"/>
        </a:spcBef>
        <a:spcAft>
          <a:spcPct val="0"/>
        </a:spcAft>
        <a:defRPr sz="3400" b="1" i="0" u="none">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2" descr="Supercomputing-Background-1.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Tree>
    <p:extLst>
      <p:ext uri="{BB962C8B-B14F-4D97-AF65-F5344CB8AC3E}">
        <p14:creationId xmlns:p14="http://schemas.microsoft.com/office/powerpoint/2010/main" val="986681619"/>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9" r:id="rId3"/>
    <p:sldLayoutId id="2147484280" r:id="rId4"/>
    <p:sldLayoutId id="2147484281" r:id="rId5"/>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mailto:gcf@indiana.edu" TargetMode="External"/><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hyperlink" Target="http://spidal-gw.dsc.soic.indiana.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nvlpubs.nist.gov/nistpubs/SpecialPublications/NIST.SP.1500-3.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a:t>
            </a:fld>
            <a:endParaRPr lang="en-US" dirty="0">
              <a:solidFill>
                <a:prstClr val="black"/>
              </a:solidFill>
            </a:endParaRPr>
          </a:p>
        </p:txBody>
      </p:sp>
      <p:sp>
        <p:nvSpPr>
          <p:cNvPr id="7" name="Rectangle 6"/>
          <p:cNvSpPr/>
          <p:nvPr/>
        </p:nvSpPr>
        <p:spPr>
          <a:xfrm>
            <a:off x="50580" y="2362200"/>
            <a:ext cx="9144000" cy="3637919"/>
          </a:xfrm>
          <a:prstGeom prst="rect">
            <a:avLst/>
          </a:prstGeom>
        </p:spPr>
        <p:txBody>
          <a:bodyPr wrap="square">
            <a:spAutoFit/>
          </a:bodyPr>
          <a:lstStyle/>
          <a:p>
            <a:pPr lvl="0" algn="ctr" defTabSz="457200" eaLnBrk="1" fontAlgn="auto" hangingPunct="1">
              <a:spcBef>
                <a:spcPct val="20000"/>
              </a:spcBef>
              <a:spcAft>
                <a:spcPts val="0"/>
              </a:spcAft>
              <a:defRPr/>
            </a:pPr>
            <a:r>
              <a:rPr lang="en-US" b="1" i="0" dirty="0">
                <a:solidFill>
                  <a:prstClr val="black"/>
                </a:solidFill>
                <a:latin typeface="Arial"/>
                <a:cs typeface="Times New Roman" pitchFamily="18" charset="0"/>
              </a:rPr>
              <a:t>The 14th IEEE International Symposium on Parallel and Distributed Processing with Applications (IEEE ISPA-16)</a:t>
            </a:r>
          </a:p>
          <a:p>
            <a:pPr lvl="0" algn="ctr" defTabSz="457200" eaLnBrk="1" fontAlgn="auto" hangingPunct="1">
              <a:spcBef>
                <a:spcPct val="20000"/>
              </a:spcBef>
              <a:spcAft>
                <a:spcPts val="0"/>
              </a:spcAft>
              <a:defRPr/>
            </a:pPr>
            <a:r>
              <a:rPr lang="en-US" b="1" i="0" dirty="0">
                <a:solidFill>
                  <a:prstClr val="black"/>
                </a:solidFill>
                <a:latin typeface="Arial"/>
                <a:cs typeface="Times New Roman" pitchFamily="18" charset="0"/>
              </a:rPr>
              <a:t>Tianjin, China, 23-26 August, 2016</a:t>
            </a:r>
            <a:endParaRPr kumimoji="0" lang="en-US" sz="2400" b="1" i="0" u="none" strike="noStrike" kern="1200" cap="none" spc="0" normalizeH="0" noProof="0" dirty="0">
              <a:ln>
                <a:noFill/>
              </a:ln>
              <a:solidFill>
                <a:prstClr val="black"/>
              </a:solidFill>
              <a:effectLst/>
              <a:uLnTx/>
              <a:uFillTx/>
              <a:latin typeface="Arial"/>
              <a:cs typeface="Times New Roman" pitchFamily="18" charset="0"/>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Geoffrey Fox</a:t>
            </a:r>
            <a:r>
              <a:rPr kumimoji="0" lang="en-US" sz="2400" b="1" i="0" u="none" strike="noStrike" kern="1200" cap="none" spc="0" normalizeH="0" noProof="0" dirty="0">
                <a:ln>
                  <a:noFill/>
                </a:ln>
                <a:solidFill>
                  <a:prstClr val="black"/>
                </a:solidFill>
                <a:effectLst/>
                <a:uLnTx/>
                <a:uFillTx/>
                <a:latin typeface="Arial"/>
                <a:cs typeface="Times New Roman" pitchFamily="18" charset="0"/>
              </a:rPr>
              <a:t> </a:t>
            </a:r>
            <a:r>
              <a:rPr kumimoji="0" lang="en-US" sz="2400" b="1" i="0" u="none" strike="noStrike" kern="1200" cap="none" spc="0" normalizeH="0" baseline="0" noProof="0" dirty="0">
                <a:ln>
                  <a:noFill/>
                </a:ln>
                <a:solidFill>
                  <a:prstClr val="black"/>
                </a:solidFill>
                <a:effectLst/>
                <a:uLnTx/>
                <a:uFillTx/>
                <a:latin typeface="Arial"/>
                <a:cs typeface="Times New Roman" pitchFamily="18" charset="0"/>
              </a:rPr>
              <a:t>August 23, 2016</a:t>
            </a:r>
            <a:endParaRPr lang="en-US" i="0" dirty="0">
              <a:solidFill>
                <a:prstClr val="black"/>
              </a:solidFill>
              <a:latin typeface="Arial"/>
              <a:hlinkClick r:id="rId3"/>
            </a:endParaRPr>
          </a:p>
          <a:p>
            <a:pPr marL="0" marR="0" lvl="0" indent="0" algn="ctr"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a:cs typeface="+mn-cs"/>
                <a:hlinkClick r:id="rId3"/>
              </a:rPr>
              <a:t>gcf@indiana.edu</a:t>
            </a:r>
            <a:r>
              <a:rPr kumimoji="0" lang="en-US" sz="2400" b="0" i="0" u="none" strike="noStrike" kern="1200" cap="none" spc="0" normalizeH="0" baseline="0" noProof="0" dirty="0">
                <a:ln>
                  <a:noFill/>
                </a:ln>
                <a:solidFill>
                  <a:prstClr val="black"/>
                </a:solidFill>
                <a:effectLst/>
                <a:uLnTx/>
                <a:uFillTx/>
                <a:latin typeface="Arial"/>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4"/>
              </a:rPr>
              <a:t>http://www.dsc.soic.indiana.edu/</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hlinkClick r:id="rId5"/>
              </a:rPr>
              <a:t>http://spidal.org/</a:t>
            </a:r>
            <a:r>
              <a:rPr kumimoji="0" lang="en-US" sz="1800" b="0"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srgbClr val="000000"/>
                </a:solidFill>
                <a:effectLst/>
                <a:uLnTx/>
                <a:uFillTx/>
                <a:latin typeface="Arial"/>
                <a:cs typeface="+mn-cs"/>
                <a:hlinkClick r:id="rId6"/>
              </a:rPr>
              <a:t>http://hpc-abds.org/kaleidoscope/</a:t>
            </a:r>
            <a:r>
              <a:rPr kumimoji="0" lang="en-US" sz="1800" b="0" i="0" u="none" strike="noStrike" kern="1200" cap="none" spc="0" normalizeH="0" baseline="0" noProof="0" dirty="0">
                <a:ln>
                  <a:noFill/>
                </a:ln>
                <a:solidFill>
                  <a:srgbClr val="000000"/>
                </a:solidFill>
                <a:effectLst/>
                <a:uLnTx/>
                <a:uFillTx/>
                <a:latin typeface="Arial"/>
                <a:cs typeface="+mn-cs"/>
              </a:rPr>
              <a:t> </a:t>
            </a:r>
            <a:endParaRPr kumimoji="0" lang="en-US" sz="1900" b="0" i="0" u="none" strike="noStrike" kern="1200" cap="none" spc="0" normalizeH="0" baseline="0" noProof="0" dirty="0">
              <a:ln>
                <a:noFill/>
              </a:ln>
              <a:solidFill>
                <a:prstClr val="black"/>
              </a:solidFill>
              <a:effectLst/>
              <a:uLnTx/>
              <a:uFillTx/>
              <a:latin typeface="Arial"/>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cs typeface="Times New Roman" pitchFamily="18" charset="0"/>
              </a:rPr>
              <a:t>Department of Intelligent Systems Engineering</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School of Informatics and Computing, Digital Science Center</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cs typeface="Times New Roman" pitchFamily="18" charset="0"/>
              </a:rPr>
              <a:t>Indiana University Bloomington</a:t>
            </a:r>
            <a:endParaRPr kumimoji="0" lang="en-US" sz="2000" b="0" i="0" u="none" strike="noStrike" kern="1200" cap="none" spc="0" normalizeH="0" baseline="0" noProof="0" dirty="0">
              <a:ln>
                <a:noFill/>
              </a:ln>
              <a:solidFill>
                <a:prstClr val="black"/>
              </a:solidFill>
              <a:effectLst/>
              <a:uLnTx/>
              <a:uFillTx/>
              <a:latin typeface="Arial"/>
              <a:cs typeface="+mn-cs"/>
            </a:endParaRPr>
          </a:p>
        </p:txBody>
      </p:sp>
      <p:sp>
        <p:nvSpPr>
          <p:cNvPr id="2" name="Title 1"/>
          <p:cNvSpPr>
            <a:spLocks noGrp="1"/>
          </p:cNvSpPr>
          <p:nvPr>
            <p:ph type="title" idx="4294967295"/>
          </p:nvPr>
        </p:nvSpPr>
        <p:spPr>
          <a:xfrm>
            <a:off x="21560" y="1386049"/>
            <a:ext cx="9144000" cy="1034824"/>
          </a:xfrm>
        </p:spPr>
        <p:txBody>
          <a:bodyPr/>
          <a:lstStyle/>
          <a:p>
            <a:pPr algn="ctr"/>
            <a:r>
              <a:rPr lang="en-US" dirty="0"/>
              <a:t>Big Data on Clouds and </a:t>
            </a:r>
            <a:br>
              <a:rPr lang="en-US" dirty="0"/>
            </a:br>
            <a:r>
              <a:rPr lang="en-US" dirty="0"/>
              <a:t>High Performance Computing</a:t>
            </a:r>
            <a:endParaRPr lang="en-US" sz="3600" dirty="0"/>
          </a:p>
        </p:txBody>
      </p:sp>
      <p:sp>
        <p:nvSpPr>
          <p:cNvPr id="8" name="Subtitle 2"/>
          <p:cNvSpPr txBox="1">
            <a:spLocks/>
          </p:cNvSpPr>
          <p:nvPr/>
        </p:nvSpPr>
        <p:spPr>
          <a:xfrm>
            <a:off x="10998" y="2362200"/>
            <a:ext cx="9144000" cy="408279"/>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pPr>
            <a:endParaRPr lang="en-US" b="1" i="0" kern="0" dirty="0">
              <a:solidFill>
                <a:schemeClr val="bg1"/>
              </a:solidFill>
            </a:endParaRPr>
          </a:p>
        </p:txBody>
      </p:sp>
      <p:grpSp>
        <p:nvGrpSpPr>
          <p:cNvPr id="11" name="Group 10"/>
          <p:cNvGrpSpPr/>
          <p:nvPr/>
        </p:nvGrpSpPr>
        <p:grpSpPr>
          <a:xfrm>
            <a:off x="-10212" y="0"/>
            <a:ext cx="9154212" cy="1371600"/>
            <a:chOff x="10998" y="76128"/>
            <a:chExt cx="9154212" cy="1371600"/>
          </a:xfrm>
        </p:grpSpPr>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8" y="76128"/>
              <a:ext cx="4572000" cy="13716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93210" y="76128"/>
              <a:ext cx="4572000" cy="1371600"/>
            </a:xfrm>
            <a:prstGeom prst="rect">
              <a:avLst/>
            </a:prstGeom>
          </p:spPr>
        </p:pic>
      </p:grpSp>
    </p:spTree>
    <p:extLst>
      <p:ext uri="{BB962C8B-B14F-4D97-AF65-F5344CB8AC3E}">
        <p14:creationId xmlns:p14="http://schemas.microsoft.com/office/powerpoint/2010/main" val="34583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6"/>
            <a:ext cx="8382000" cy="606014"/>
          </a:xfrm>
        </p:spPr>
        <p:txBody>
          <a:bodyPr/>
          <a:lstStyle/>
          <a:p>
            <a:pPr algn="ctr"/>
            <a:r>
              <a:rPr lang="en-US" b="1" dirty="0"/>
              <a:t>Sample Features of 51 Use Cases II</a:t>
            </a:r>
            <a:endParaRPr lang="en-US" dirty="0"/>
          </a:p>
        </p:txBody>
      </p:sp>
      <p:sp>
        <p:nvSpPr>
          <p:cNvPr id="3" name="Content Placeholder 2"/>
          <p:cNvSpPr>
            <a:spLocks noGrp="1"/>
          </p:cNvSpPr>
          <p:nvPr>
            <p:ph idx="1"/>
          </p:nvPr>
        </p:nvSpPr>
        <p:spPr>
          <a:xfrm>
            <a:off x="1588" y="609600"/>
            <a:ext cx="9142412" cy="4038600"/>
          </a:xfrm>
        </p:spPr>
        <p:txBody>
          <a:bodyPr>
            <a:noAutofit/>
          </a:bodyPr>
          <a:lstStyle/>
          <a:p>
            <a:r>
              <a:rPr lang="en-US" b="1" dirty="0">
                <a:solidFill>
                  <a:srgbClr val="CC00FF"/>
                </a:solidFill>
              </a:rPr>
              <a:t>CF (4) </a:t>
            </a:r>
            <a:r>
              <a:rPr lang="en-US" dirty="0"/>
              <a:t>Collaborative Filtering for recommender engines</a:t>
            </a:r>
          </a:p>
          <a:p>
            <a:r>
              <a:rPr lang="en-US" b="1" dirty="0">
                <a:solidFill>
                  <a:srgbClr val="CC00FF"/>
                </a:solidFill>
              </a:rPr>
              <a:t>LML (36) </a:t>
            </a:r>
            <a:r>
              <a:rPr lang="en-US" dirty="0"/>
              <a:t>Local Machine Learning (Independent for each parallel entity) – application could have GML as well</a:t>
            </a:r>
          </a:p>
          <a:p>
            <a:r>
              <a:rPr lang="en-US" b="1" dirty="0">
                <a:solidFill>
                  <a:srgbClr val="CC00FF"/>
                </a:solidFill>
              </a:rPr>
              <a:t>GML (23) </a:t>
            </a:r>
            <a:r>
              <a:rPr lang="en-US" dirty="0"/>
              <a:t>Global Machine Learning: Deep Learning, Clustering, LDA, PLSI, MDS, </a:t>
            </a:r>
          </a:p>
          <a:p>
            <a:pPr lvl="1"/>
            <a:r>
              <a:rPr lang="en-US" sz="1800" dirty="0"/>
              <a:t>Large Scale Optimizations as in </a:t>
            </a:r>
            <a:r>
              <a:rPr lang="en-US" sz="1800" dirty="0" err="1"/>
              <a:t>Variational</a:t>
            </a:r>
            <a:r>
              <a:rPr lang="en-US" sz="1800" dirty="0"/>
              <a:t> Bayes, MCMC, Lifted Belief Propagation, Stochastic Gradient Descent, L-BFGS, </a:t>
            </a:r>
            <a:r>
              <a:rPr lang="en-US" sz="1800" dirty="0" err="1"/>
              <a:t>Levenberg</a:t>
            </a:r>
            <a:r>
              <a:rPr lang="en-US" sz="1800" dirty="0"/>
              <a:t>-Marquardt . Can call EGO or Exascale Global Optimization with scalable parallel algorithm</a:t>
            </a:r>
          </a:p>
          <a:p>
            <a:r>
              <a:rPr lang="en-US" b="1" dirty="0">
                <a:solidFill>
                  <a:srgbClr val="CC00FF"/>
                </a:solidFill>
              </a:rPr>
              <a:t>Workflow (51) </a:t>
            </a:r>
            <a:r>
              <a:rPr lang="en-US" dirty="0"/>
              <a:t>Universal </a:t>
            </a:r>
          </a:p>
          <a:p>
            <a:r>
              <a:rPr lang="en-US" b="1" dirty="0">
                <a:solidFill>
                  <a:srgbClr val="CC00FF"/>
                </a:solidFill>
              </a:rPr>
              <a:t>GIS (16) </a:t>
            </a:r>
            <a:r>
              <a:rPr lang="en-US" dirty="0"/>
              <a:t>Geotagged data and often displayed in ESRI, Microsoft Virtual Earth, Google Earth, </a:t>
            </a:r>
            <a:r>
              <a:rPr lang="en-US" dirty="0" err="1"/>
              <a:t>GeoServer</a:t>
            </a:r>
            <a:r>
              <a:rPr lang="en-US" dirty="0"/>
              <a:t> etc.</a:t>
            </a:r>
          </a:p>
          <a:p>
            <a:r>
              <a:rPr lang="en-US" b="1" dirty="0">
                <a:solidFill>
                  <a:srgbClr val="CC00FF"/>
                </a:solidFill>
              </a:rPr>
              <a:t>HPC	(5) </a:t>
            </a:r>
            <a:r>
              <a:rPr lang="en-US" dirty="0"/>
              <a:t>Classic large-scale simulation of cosmos, materials, etc. generating (visualization) data</a:t>
            </a:r>
          </a:p>
          <a:p>
            <a:r>
              <a:rPr lang="en-US" b="1" dirty="0">
                <a:solidFill>
                  <a:srgbClr val="CC00FF"/>
                </a:solidFill>
              </a:rPr>
              <a:t>Agent (2) </a:t>
            </a:r>
            <a:r>
              <a:rPr lang="en-US" dirty="0"/>
              <a:t>Simulations of models of data-defined macroscopic entities represented as agents</a:t>
            </a:r>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10</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r>
              <a:rPr lang="en-US">
                <a:solidFill>
                  <a:srgbClr val="000000">
                    <a:tint val="75000"/>
                  </a:srgbClr>
                </a:solidFill>
              </a:rPr>
              <a:t>02/16/2016</a:t>
            </a:r>
          </a:p>
        </p:txBody>
      </p:sp>
    </p:spTree>
    <p:extLst>
      <p:ext uri="{BB962C8B-B14F-4D97-AF65-F5344CB8AC3E}">
        <p14:creationId xmlns:p14="http://schemas.microsoft.com/office/powerpoint/2010/main" val="127110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dirty="0"/>
              <a:t>Classifying Use cases</a:t>
            </a:r>
            <a:endParaRPr lang="en-US" sz="3600"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CB78FB-1415-9B4D-996E-11F146E2B0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02/16/2016</a:t>
            </a:r>
          </a:p>
        </p:txBody>
      </p:sp>
    </p:spTree>
    <p:extLst>
      <p:ext uri="{BB962C8B-B14F-4D97-AF65-F5344CB8AC3E}">
        <p14:creationId xmlns:p14="http://schemas.microsoft.com/office/powerpoint/2010/main" val="2349398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56" y="0"/>
            <a:ext cx="8382000" cy="685800"/>
          </a:xfrm>
        </p:spPr>
        <p:txBody>
          <a:bodyPr/>
          <a:lstStyle/>
          <a:p>
            <a:r>
              <a:rPr lang="en-US" dirty="0"/>
              <a:t>Classifying Use Cases</a:t>
            </a:r>
          </a:p>
        </p:txBody>
      </p:sp>
      <p:sp>
        <p:nvSpPr>
          <p:cNvPr id="3" name="Content Placeholder 2"/>
          <p:cNvSpPr>
            <a:spLocks noGrp="1"/>
          </p:cNvSpPr>
          <p:nvPr>
            <p:ph idx="1"/>
          </p:nvPr>
        </p:nvSpPr>
        <p:spPr>
          <a:xfrm>
            <a:off x="0" y="609600"/>
            <a:ext cx="9115779" cy="4038600"/>
          </a:xfrm>
        </p:spPr>
        <p:txBody>
          <a:bodyPr/>
          <a:lstStyle/>
          <a:p>
            <a:pPr>
              <a:spcBef>
                <a:spcPts val="600"/>
              </a:spcBef>
            </a:pPr>
            <a:r>
              <a:rPr lang="en-US" dirty="0"/>
              <a:t>The </a:t>
            </a:r>
            <a:r>
              <a:rPr lang="en-US" b="1" dirty="0"/>
              <a:t>Big Data Ogres </a:t>
            </a:r>
            <a:r>
              <a:rPr lang="en-US" dirty="0"/>
              <a:t>built on a collection of 51 big data uses gathered by the NIST Public Working Group where 26 properties were gathered for each application. </a:t>
            </a:r>
          </a:p>
          <a:p>
            <a:pPr>
              <a:spcBef>
                <a:spcPts val="600"/>
              </a:spcBef>
            </a:pPr>
            <a:r>
              <a:rPr lang="en-US" dirty="0"/>
              <a:t>This information was combined with other studies including the </a:t>
            </a:r>
            <a:r>
              <a:rPr lang="en-US" b="1" dirty="0"/>
              <a:t>Berkeley dwarfs</a:t>
            </a:r>
            <a:r>
              <a:rPr lang="en-US" dirty="0"/>
              <a:t>, the </a:t>
            </a:r>
            <a:r>
              <a:rPr lang="en-US" b="1" dirty="0"/>
              <a:t>NAS parallel benchmarks </a:t>
            </a:r>
            <a:r>
              <a:rPr lang="en-US" dirty="0"/>
              <a:t>and the </a:t>
            </a:r>
            <a:r>
              <a:rPr lang="en-US" b="1" dirty="0"/>
              <a:t>Computational Giants of the NRC Massive Data Analysis Report</a:t>
            </a:r>
            <a:r>
              <a:rPr lang="en-US" dirty="0"/>
              <a:t>. </a:t>
            </a:r>
          </a:p>
          <a:p>
            <a:pPr>
              <a:spcBef>
                <a:spcPts val="600"/>
              </a:spcBef>
            </a:pPr>
            <a:r>
              <a:rPr lang="en-US" dirty="0"/>
              <a:t>The Ogre analysis led to a set of </a:t>
            </a:r>
            <a:r>
              <a:rPr lang="en-US" b="1" dirty="0"/>
              <a:t>50 features </a:t>
            </a:r>
            <a:r>
              <a:rPr lang="en-US" dirty="0"/>
              <a:t>divided into four views that could be used to categorize and distinguish between applications. </a:t>
            </a:r>
          </a:p>
          <a:p>
            <a:pPr>
              <a:spcBef>
                <a:spcPts val="600"/>
              </a:spcBef>
            </a:pPr>
            <a:r>
              <a:rPr lang="en-US" dirty="0"/>
              <a:t>The four views are </a:t>
            </a:r>
            <a:r>
              <a:rPr lang="en-US" b="1" dirty="0"/>
              <a:t>Problem Architecture </a:t>
            </a:r>
            <a:r>
              <a:rPr lang="en-US" dirty="0"/>
              <a:t>(Macro pattern); </a:t>
            </a:r>
            <a:r>
              <a:rPr lang="en-US" b="1" dirty="0"/>
              <a:t>Execution Features </a:t>
            </a:r>
            <a:r>
              <a:rPr lang="en-US" dirty="0"/>
              <a:t>(Micro patterns); </a:t>
            </a:r>
            <a:r>
              <a:rPr lang="en-US" b="1" dirty="0"/>
              <a:t>Data Source and Style</a:t>
            </a:r>
            <a:r>
              <a:rPr lang="en-US" dirty="0"/>
              <a:t>; and finally the </a:t>
            </a:r>
            <a:r>
              <a:rPr lang="en-US" b="1" dirty="0"/>
              <a:t>Processing View </a:t>
            </a:r>
            <a:r>
              <a:rPr lang="en-US" dirty="0"/>
              <a:t>or runtime features. </a:t>
            </a:r>
          </a:p>
          <a:p>
            <a:pPr>
              <a:spcBef>
                <a:spcPts val="600"/>
              </a:spcBef>
            </a:pPr>
            <a:r>
              <a:rPr lang="en-US" dirty="0"/>
              <a:t>We generalized this approach to integrate Big Data and Simulation applications into a single classification looking separately at </a:t>
            </a:r>
            <a:r>
              <a:rPr lang="en-US" b="1" dirty="0"/>
              <a:t>Data </a:t>
            </a:r>
            <a:r>
              <a:rPr lang="en-US" dirty="0"/>
              <a:t>and </a:t>
            </a:r>
            <a:r>
              <a:rPr lang="en-US" b="1" dirty="0"/>
              <a:t>Model</a:t>
            </a:r>
            <a:r>
              <a:rPr lang="en-US" dirty="0"/>
              <a:t>  with the total facets growing to 64 in number, called </a:t>
            </a:r>
            <a:r>
              <a:rPr lang="en-US" b="1" dirty="0"/>
              <a:t>convergence diamonds</a:t>
            </a:r>
            <a:r>
              <a:rPr lang="en-US" dirty="0"/>
              <a:t>, and split between the same 4 views.</a:t>
            </a:r>
          </a:p>
          <a:p>
            <a:pPr>
              <a:spcBef>
                <a:spcPts val="600"/>
              </a:spcBef>
            </a:pPr>
            <a:r>
              <a:rPr lang="en-US" dirty="0"/>
              <a:t>A mapping of facets into work of the SPIDAL project has been given.</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12</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2611584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B85148-DB98-4269-ACE6-2DF49F9918C9}" type="slidenum">
              <a:rPr lang="en-US" smtClean="0">
                <a:solidFill>
                  <a:prstClr val="black"/>
                </a:solidFill>
              </a:rPr>
              <a:pPr/>
              <a:t>13</a:t>
            </a:fld>
            <a:endParaRPr lang="en-US" dirty="0">
              <a:solidFill>
                <a:prstClr val="black"/>
              </a:solidFill>
            </a:endParaRPr>
          </a:p>
        </p:txBody>
      </p:sp>
      <p:sp>
        <p:nvSpPr>
          <p:cNvPr id="3" name="Date Placeholder 2"/>
          <p:cNvSpPr>
            <a:spLocks noGrp="1"/>
          </p:cNvSpPr>
          <p:nvPr>
            <p:ph type="dt" sz="half" idx="2"/>
          </p:nvPr>
        </p:nvSpPr>
        <p:spPr/>
        <p:txBody>
          <a:bodyPr/>
          <a:lstStyle/>
          <a:p>
            <a:r>
              <a:rPr lang="en-US">
                <a:solidFill>
                  <a:srgbClr val="000000">
                    <a:tint val="75000"/>
                  </a:srgbClr>
                </a:solidFill>
              </a:rPr>
              <a:t>02/16/2016</a:t>
            </a:r>
          </a:p>
        </p:txBody>
      </p:sp>
      <p:pic>
        <p:nvPicPr>
          <p:cNvPr id="4" name="Picture 3"/>
          <p:cNvPicPr>
            <a:picLocks noChangeAspect="1"/>
          </p:cNvPicPr>
          <p:nvPr/>
        </p:nvPicPr>
        <p:blipFill>
          <a:blip r:embed="rId2"/>
          <a:stretch>
            <a:fillRect/>
          </a:stretch>
        </p:blipFill>
        <p:spPr>
          <a:xfrm>
            <a:off x="69358" y="0"/>
            <a:ext cx="8922785" cy="6858000"/>
          </a:xfrm>
          <a:prstGeom prst="rect">
            <a:avLst/>
          </a:prstGeom>
          <a:solidFill>
            <a:schemeClr val="bg1"/>
          </a:solidFill>
        </p:spPr>
      </p:pic>
    </p:spTree>
    <p:extLst>
      <p:ext uri="{BB962C8B-B14F-4D97-AF65-F5344CB8AC3E}">
        <p14:creationId xmlns:p14="http://schemas.microsoft.com/office/powerpoint/2010/main" val="3794432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724" y="86459"/>
            <a:ext cx="9372599" cy="523141"/>
          </a:xfrm>
        </p:spPr>
        <p:txBody>
          <a:bodyPr/>
          <a:lstStyle/>
          <a:p>
            <a:pPr algn="ctr"/>
            <a:r>
              <a:rPr lang="en-US" sz="2400" dirty="0"/>
              <a:t>64 Features in 4 views for Unified Classification of Big Data and Simulation Applications</a:t>
            </a: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prstClr val="black"/>
              </a:solidFill>
              <a:effectLst/>
              <a:uLnTx/>
              <a:uFillTx/>
            </a:endParaRPr>
          </a:p>
        </p:txBody>
      </p:sp>
      <p:grpSp>
        <p:nvGrpSpPr>
          <p:cNvPr id="12" name="Group 11"/>
          <p:cNvGrpSpPr/>
          <p:nvPr/>
        </p:nvGrpSpPr>
        <p:grpSpPr>
          <a:xfrm>
            <a:off x="5576" y="609600"/>
            <a:ext cx="9157607" cy="5368401"/>
            <a:chOff x="0" y="372985"/>
            <a:chExt cx="9157607" cy="5368401"/>
          </a:xfrm>
        </p:grpSpPr>
        <p:pic>
          <p:nvPicPr>
            <p:cNvPr id="4" name="Picture 3"/>
            <p:cNvPicPr>
              <a:picLocks noChangeAspect="1"/>
            </p:cNvPicPr>
            <p:nvPr/>
          </p:nvPicPr>
          <p:blipFill>
            <a:blip r:embed="rId2"/>
            <a:stretch>
              <a:fillRect/>
            </a:stretch>
          </p:blipFill>
          <p:spPr>
            <a:xfrm>
              <a:off x="0" y="372985"/>
              <a:ext cx="9144000" cy="5368401"/>
            </a:xfrm>
            <a:prstGeom prst="rect">
              <a:avLst/>
            </a:prstGeom>
          </p:spPr>
        </p:pic>
        <p:sp>
          <p:nvSpPr>
            <p:cNvPr id="5" name="Rectangle 4"/>
            <p:cNvSpPr/>
            <p:nvPr/>
          </p:nvSpPr>
          <p:spPr>
            <a:xfrm>
              <a:off x="0" y="823109"/>
              <a:ext cx="149733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Simulations</a:t>
              </a:r>
            </a:p>
          </p:txBody>
        </p:sp>
        <p:sp>
          <p:nvSpPr>
            <p:cNvPr id="6" name="Rectangle 5"/>
            <p:cNvSpPr/>
            <p:nvPr/>
          </p:nvSpPr>
          <p:spPr>
            <a:xfrm>
              <a:off x="1497397" y="852941"/>
              <a:ext cx="1485956" cy="5309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Analytics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ysClr val="windowText" lastClr="000000"/>
                  </a:solidFill>
                  <a:effectLst/>
                  <a:uLnTx/>
                  <a:uFillTx/>
                </a:rPr>
                <a:t>(Model for Big Data)</a:t>
              </a:r>
            </a:p>
          </p:txBody>
        </p:sp>
        <p:sp>
          <p:nvSpPr>
            <p:cNvPr id="7" name="Rectangle 6"/>
            <p:cNvSpPr/>
            <p:nvPr/>
          </p:nvSpPr>
          <p:spPr>
            <a:xfrm>
              <a:off x="3137862" y="372985"/>
              <a:ext cx="72009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Both</a:t>
              </a:r>
            </a:p>
          </p:txBody>
        </p:sp>
        <p:sp>
          <p:nvSpPr>
            <p:cNvPr id="8" name="TextBox 7"/>
            <p:cNvSpPr txBox="1"/>
            <p:nvPr/>
          </p:nvSpPr>
          <p:spPr>
            <a:xfrm>
              <a:off x="375424" y="3832343"/>
              <a:ext cx="902811"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(All Model)</a:t>
              </a:r>
            </a:p>
          </p:txBody>
        </p:sp>
        <p:sp>
          <p:nvSpPr>
            <p:cNvPr id="9" name="TextBox 8"/>
            <p:cNvSpPr txBox="1"/>
            <p:nvPr/>
          </p:nvSpPr>
          <p:spPr>
            <a:xfrm>
              <a:off x="2108755" y="5426306"/>
              <a:ext cx="174919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a:t>
              </a:r>
              <a:r>
                <a:rPr kumimoji="0" lang="en-US" sz="1100" b="1" i="0" u="none" strike="noStrike" kern="0" cap="none" spc="0" normalizeH="0" baseline="0" noProof="0" dirty="0" err="1">
                  <a:ln>
                    <a:noFill/>
                  </a:ln>
                  <a:solidFill>
                    <a:srgbClr val="C00000"/>
                  </a:solidFill>
                  <a:effectLst/>
                  <a:uLnTx/>
                  <a:uFillTx/>
                </a:rPr>
                <a:t>Data+Model</a:t>
              </a:r>
              <a:r>
                <a:rPr kumimoji="0" lang="en-US" sz="1400" b="1" i="0" u="none" strike="noStrike" kern="0" cap="none" spc="0" normalizeH="0" baseline="0" noProof="0" dirty="0">
                  <a:ln>
                    <a:noFill/>
                  </a:ln>
                  <a:solidFill>
                    <a:srgbClr val="C00000"/>
                  </a:solidFill>
                  <a:effectLst/>
                  <a:uLnTx/>
                  <a:uFillTx/>
                </a:rPr>
                <a:t>)</a:t>
              </a:r>
            </a:p>
          </p:txBody>
        </p:sp>
        <p:sp>
          <p:nvSpPr>
            <p:cNvPr id="10" name="TextBox 9"/>
            <p:cNvSpPr txBox="1"/>
            <p:nvPr/>
          </p:nvSpPr>
          <p:spPr>
            <a:xfrm>
              <a:off x="6782917" y="890009"/>
              <a:ext cx="1247457"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(Nearly all Data)</a:t>
              </a:r>
            </a:p>
          </p:txBody>
        </p:sp>
        <p:sp>
          <p:nvSpPr>
            <p:cNvPr id="11" name="TextBox 10"/>
            <p:cNvSpPr txBox="1"/>
            <p:nvPr/>
          </p:nvSpPr>
          <p:spPr>
            <a:xfrm>
              <a:off x="7393983" y="5008367"/>
              <a:ext cx="1763624"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C00000"/>
                  </a:solidFill>
                  <a:effectLst/>
                  <a:uLnTx/>
                  <a:uFillTx/>
                </a:rPr>
                <a:t>(Mix of Data and Model)</a:t>
              </a:r>
            </a:p>
          </p:txBody>
        </p:sp>
      </p:grpSp>
      <p:sp>
        <p:nvSpPr>
          <p:cNvPr id="3" name="Date Placeholder 2"/>
          <p:cNvSpPr>
            <a:spLocks noGrp="1"/>
          </p:cNvSpPr>
          <p:nvPr>
            <p:ph type="dt" sz="half" idx="2"/>
          </p:nvPr>
        </p:nvSpPr>
        <p:spPr/>
        <p:txBody>
          <a:bodyPr/>
          <a:lstStyle/>
          <a:p>
            <a:r>
              <a:rPr lang="en-US">
                <a:solidFill>
                  <a:srgbClr val="000000">
                    <a:tint val="75000"/>
                  </a:srgbClr>
                </a:solidFill>
              </a:rPr>
              <a:t>5/17/2016</a:t>
            </a:r>
          </a:p>
        </p:txBody>
      </p:sp>
    </p:spTree>
    <p:extLst>
      <p:ext uri="{BB962C8B-B14F-4D97-AF65-F5344CB8AC3E}">
        <p14:creationId xmlns:p14="http://schemas.microsoft.com/office/powerpoint/2010/main" val="240811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17"/>
            <a:ext cx="9139646" cy="703217"/>
          </a:xfrm>
        </p:spPr>
        <p:txBody>
          <a:bodyPr/>
          <a:lstStyle/>
          <a:p>
            <a:r>
              <a:rPr lang="en-US" dirty="0"/>
              <a:t>Examples in Problem Architecture View PA</a:t>
            </a:r>
          </a:p>
        </p:txBody>
      </p:sp>
      <p:sp>
        <p:nvSpPr>
          <p:cNvPr id="3" name="Content Placeholder 2"/>
          <p:cNvSpPr>
            <a:spLocks noGrp="1"/>
          </p:cNvSpPr>
          <p:nvPr>
            <p:ph idx="1"/>
          </p:nvPr>
        </p:nvSpPr>
        <p:spPr>
          <a:xfrm>
            <a:off x="0" y="533400"/>
            <a:ext cx="9139646" cy="5638800"/>
          </a:xfrm>
        </p:spPr>
        <p:txBody>
          <a:bodyPr/>
          <a:lstStyle/>
          <a:p>
            <a:r>
              <a:rPr lang="en-US" dirty="0"/>
              <a:t>The facets in the Problem architecture view include 5 very common ones describing synchronization structure of a parallel job: </a:t>
            </a:r>
          </a:p>
          <a:p>
            <a:pPr lvl="1"/>
            <a:r>
              <a:rPr lang="en-US" b="1" dirty="0" err="1"/>
              <a:t>MapOnly</a:t>
            </a:r>
            <a:r>
              <a:rPr lang="en-US" b="1" dirty="0"/>
              <a:t> or Pleasingly Parallel (PA1): </a:t>
            </a:r>
            <a:r>
              <a:rPr lang="en-US" dirty="0"/>
              <a:t>the processing of a collection of independent events; </a:t>
            </a:r>
          </a:p>
          <a:p>
            <a:pPr lvl="1"/>
            <a:r>
              <a:rPr lang="en-US" b="1" dirty="0"/>
              <a:t>MapReduce (PA2): </a:t>
            </a:r>
            <a:r>
              <a:rPr lang="en-US" dirty="0"/>
              <a:t>independent calculations (maps) followed by a final consolidation via MapReduce; </a:t>
            </a:r>
          </a:p>
          <a:p>
            <a:pPr lvl="1"/>
            <a:r>
              <a:rPr lang="en-US" b="1" dirty="0" err="1"/>
              <a:t>MapCollective</a:t>
            </a:r>
            <a:r>
              <a:rPr lang="en-US" b="1" dirty="0"/>
              <a:t> (PA3): </a:t>
            </a:r>
            <a:r>
              <a:rPr lang="en-US" dirty="0"/>
              <a:t>parallel machine learning dominated by scatter, gather, reduce and broadcast; </a:t>
            </a:r>
          </a:p>
          <a:p>
            <a:pPr lvl="1"/>
            <a:r>
              <a:rPr lang="en-US" b="1" dirty="0"/>
              <a:t>MapPoint-to-Point (PA4): </a:t>
            </a:r>
            <a:r>
              <a:rPr lang="en-US" dirty="0"/>
              <a:t>simulations or graph processing with many local linkages in points (nodes) of studied system. </a:t>
            </a:r>
          </a:p>
          <a:p>
            <a:pPr lvl="1"/>
            <a:r>
              <a:rPr lang="en-US" b="1" dirty="0" err="1"/>
              <a:t>MapStreaming</a:t>
            </a:r>
            <a:r>
              <a:rPr lang="en-US" b="1" dirty="0"/>
              <a:t> (PA5): </a:t>
            </a:r>
            <a:r>
              <a:rPr lang="en-US" dirty="0"/>
              <a:t>The fifth important problem architecture is seen in recent approaches to processing real-time data. </a:t>
            </a:r>
          </a:p>
          <a:p>
            <a:pPr lvl="1"/>
            <a:r>
              <a:rPr lang="en-US" dirty="0"/>
              <a:t>We do not focus on pure </a:t>
            </a:r>
            <a:r>
              <a:rPr lang="en-US" b="1" dirty="0"/>
              <a:t>shared memory architectures PA6 </a:t>
            </a:r>
            <a:r>
              <a:rPr lang="en-US" dirty="0"/>
              <a:t>but look at hybrid architectures with clusters of multicore nodes and find important performances issues dependent on the node programming model.</a:t>
            </a:r>
          </a:p>
          <a:p>
            <a:r>
              <a:rPr lang="en-US" dirty="0"/>
              <a:t>Most of our codes are </a:t>
            </a:r>
            <a:r>
              <a:rPr lang="en-US" b="1" dirty="0"/>
              <a:t>SPMD</a:t>
            </a:r>
            <a:r>
              <a:rPr lang="en-US" dirty="0"/>
              <a:t> (PA-7) and</a:t>
            </a:r>
            <a:r>
              <a:rPr lang="en-US" b="1" dirty="0"/>
              <a:t> BSP </a:t>
            </a:r>
            <a:r>
              <a:rPr lang="en-US" dirty="0"/>
              <a:t>(PA-8).</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15</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278730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73" y="1345093"/>
            <a:ext cx="2305050" cy="3790950"/>
          </a:xfrm>
        </p:spPr>
        <p:txBody>
          <a:bodyPr/>
          <a:lstStyle/>
          <a:p>
            <a:r>
              <a:rPr lang="en-US" sz="2800" dirty="0"/>
              <a:t>6 Forms of MapReduce</a:t>
            </a:r>
            <a:br>
              <a:rPr lang="en-US" sz="2000" dirty="0"/>
            </a:br>
            <a:br>
              <a:rPr lang="en-US" sz="2000" b="0" dirty="0">
                <a:solidFill>
                  <a:schemeClr val="tx1"/>
                </a:solidFill>
              </a:rPr>
            </a:br>
            <a:r>
              <a:rPr lang="en-US" sz="2000" b="0" dirty="0">
                <a:solidFill>
                  <a:schemeClr val="tx1"/>
                </a:solidFill>
              </a:rPr>
              <a:t>Describes Architecture of </a:t>
            </a:r>
            <a:br>
              <a:rPr lang="en-US" sz="2000" b="0" dirty="0">
                <a:solidFill>
                  <a:schemeClr val="tx1"/>
                </a:solidFill>
              </a:rPr>
            </a:br>
            <a:r>
              <a:rPr lang="en-US" sz="2000" b="0" dirty="0">
                <a:solidFill>
                  <a:schemeClr val="tx1"/>
                </a:solidFill>
              </a:rPr>
              <a:t> - Problem (Model     reflecting data)</a:t>
            </a:r>
            <a:br>
              <a:rPr lang="en-US" sz="2000" b="0" dirty="0">
                <a:solidFill>
                  <a:schemeClr val="tx1"/>
                </a:solidFill>
              </a:rPr>
            </a:br>
            <a:r>
              <a:rPr lang="en-US" sz="2000" b="0" dirty="0">
                <a:solidFill>
                  <a:schemeClr val="tx1"/>
                </a:solidFill>
              </a:rPr>
              <a:t> - Machine</a:t>
            </a:r>
            <a:br>
              <a:rPr lang="en-US" sz="2000" b="0" dirty="0">
                <a:solidFill>
                  <a:schemeClr val="tx1"/>
                </a:solidFill>
              </a:rPr>
            </a:br>
            <a:r>
              <a:rPr lang="en-US" sz="2000" b="0" dirty="0">
                <a:solidFill>
                  <a:schemeClr val="tx1"/>
                </a:solidFill>
              </a:rPr>
              <a:t> - Software</a:t>
            </a:r>
            <a:br>
              <a:rPr lang="en-US" sz="2000" b="0" dirty="0">
                <a:solidFill>
                  <a:schemeClr val="tx1"/>
                </a:solidFill>
              </a:rPr>
            </a:br>
            <a:br>
              <a:rPr lang="en-US" sz="2000" b="0" dirty="0">
                <a:solidFill>
                  <a:schemeClr val="tx1"/>
                </a:solidFill>
              </a:rPr>
            </a:br>
            <a:r>
              <a:rPr lang="en-US" sz="2000" b="0" dirty="0">
                <a:solidFill>
                  <a:schemeClr val="tx1"/>
                </a:solidFill>
              </a:rPr>
              <a:t>2 important variants (software) of Iterative MapReduce and Map-Streaming</a:t>
            </a:r>
            <a:br>
              <a:rPr lang="en-US" sz="2000" b="0" dirty="0">
                <a:solidFill>
                  <a:schemeClr val="tx1"/>
                </a:solidFill>
              </a:rPr>
            </a:br>
            <a:r>
              <a:rPr lang="en-US" sz="2000" dirty="0">
                <a:solidFill>
                  <a:schemeClr val="tx1"/>
                </a:solidFill>
              </a:rPr>
              <a:t>a) “In-place” </a:t>
            </a:r>
            <a:r>
              <a:rPr lang="en-US" sz="2000" b="0" dirty="0">
                <a:solidFill>
                  <a:schemeClr val="tx1"/>
                </a:solidFill>
              </a:rPr>
              <a:t>HPC </a:t>
            </a:r>
            <a:br>
              <a:rPr lang="en-US" sz="2000" dirty="0">
                <a:solidFill>
                  <a:schemeClr val="tx1"/>
                </a:solidFill>
              </a:rPr>
            </a:br>
            <a:r>
              <a:rPr lang="en-US" sz="2000" dirty="0">
                <a:solidFill>
                  <a:schemeClr val="tx1"/>
                </a:solidFill>
              </a:rPr>
              <a:t>b) Flow </a:t>
            </a:r>
            <a:r>
              <a:rPr lang="en-US" sz="2000" b="0" dirty="0">
                <a:solidFill>
                  <a:schemeClr val="tx1"/>
                </a:solidFill>
              </a:rPr>
              <a:t>for model and data</a:t>
            </a:r>
            <a:br>
              <a:rPr lang="en-US" sz="2000" b="0" dirty="0">
                <a:solidFill>
                  <a:schemeClr val="tx1"/>
                </a:solidFill>
              </a:rPr>
            </a:br>
            <a:endParaRPr lang="en-US" sz="2000" b="0" dirty="0">
              <a:solidFill>
                <a:schemeClr val="tx1"/>
              </a:solidFill>
            </a:endParaRPr>
          </a:p>
        </p:txBody>
      </p:sp>
      <p:sp>
        <p:nvSpPr>
          <p:cNvPr id="4" name="Slide Number Placeholder 3"/>
          <p:cNvSpPr>
            <a:spLocks noGrp="1"/>
          </p:cNvSpPr>
          <p:nvPr>
            <p:ph type="sldNum" sz="quarter" idx="12"/>
          </p:nvPr>
        </p:nvSpPr>
        <p:spPr>
          <a:xfrm>
            <a:off x="8282214" y="6246813"/>
            <a:ext cx="656771" cy="293913"/>
          </a:xfrm>
        </p:spPr>
        <p:txBody>
          <a:bodyPr/>
          <a:lstStyle/>
          <a:p>
            <a:fld id="{C4B85148-DB98-4269-ACE6-2DF49F9918C9}" type="slidenum">
              <a:rPr lang="en-US" smtClean="0">
                <a:solidFill>
                  <a:prstClr val="black"/>
                </a:solidFill>
              </a:rPr>
              <a:pPr/>
              <a:t>16</a:t>
            </a:fld>
            <a:endParaRPr lang="en-US" dirty="0">
              <a:solidFill>
                <a:prstClr val="black"/>
              </a:solidFill>
            </a:endParaRPr>
          </a:p>
        </p:txBody>
      </p:sp>
      <p:sp>
        <p:nvSpPr>
          <p:cNvPr id="2" name="Date Placeholder 1"/>
          <p:cNvSpPr>
            <a:spLocks noGrp="1"/>
          </p:cNvSpPr>
          <p:nvPr>
            <p:ph type="dt" sz="half" idx="2"/>
          </p:nvPr>
        </p:nvSpPr>
        <p:spPr/>
        <p:txBody>
          <a:bodyPr/>
          <a:lstStyle/>
          <a:p>
            <a:r>
              <a:rPr lang="en-US">
                <a:solidFill>
                  <a:srgbClr val="000000">
                    <a:tint val="75000"/>
                  </a:srgbClr>
                </a:solidFill>
              </a:rPr>
              <a:t>5/17/2016</a:t>
            </a:r>
          </a:p>
        </p:txBody>
      </p:sp>
      <p:grpSp>
        <p:nvGrpSpPr>
          <p:cNvPr id="3" name="Group 2"/>
          <p:cNvGrpSpPr>
            <a:grpSpLocks noChangeAspect="1"/>
          </p:cNvGrpSpPr>
          <p:nvPr/>
        </p:nvGrpSpPr>
        <p:grpSpPr>
          <a:xfrm>
            <a:off x="2270580" y="0"/>
            <a:ext cx="6949620" cy="6766560"/>
            <a:chOff x="3522924" y="19792"/>
            <a:chExt cx="5638890" cy="5490359"/>
          </a:xfrm>
        </p:grpSpPr>
        <p:pic>
          <p:nvPicPr>
            <p:cNvPr id="18" name="Picture 17"/>
            <p:cNvPicPr>
              <a:picLocks noChangeAspect="1"/>
            </p:cNvPicPr>
            <p:nvPr/>
          </p:nvPicPr>
          <p:blipFill rotWithShape="1">
            <a:blip r:embed="rId3"/>
            <a:srcRect l="50000" t="394" r="-567" b="-394"/>
            <a:stretch/>
          </p:blipFill>
          <p:spPr>
            <a:xfrm>
              <a:off x="3522924" y="2676693"/>
              <a:ext cx="5638890" cy="2833458"/>
            </a:xfrm>
            <a:prstGeom prst="rect">
              <a:avLst/>
            </a:prstGeom>
          </p:spPr>
        </p:pic>
        <p:pic>
          <p:nvPicPr>
            <p:cNvPr id="19" name="Picture 18"/>
            <p:cNvPicPr>
              <a:picLocks noChangeAspect="1"/>
            </p:cNvPicPr>
            <p:nvPr/>
          </p:nvPicPr>
          <p:blipFill rotWithShape="1">
            <a:blip r:embed="rId3"/>
            <a:srcRect t="-394" r="49432" b="394"/>
            <a:stretch/>
          </p:blipFill>
          <p:spPr>
            <a:xfrm>
              <a:off x="3524072" y="19792"/>
              <a:ext cx="5556100" cy="2791857"/>
            </a:xfrm>
            <a:prstGeom prst="rect">
              <a:avLst/>
            </a:prstGeom>
          </p:spPr>
        </p:pic>
      </p:grpSp>
    </p:spTree>
    <p:extLst>
      <p:ext uri="{BB962C8B-B14F-4D97-AF65-F5344CB8AC3E}">
        <p14:creationId xmlns:p14="http://schemas.microsoft.com/office/powerpoint/2010/main" val="1048988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a:t>Examples in Execution View EV</a:t>
            </a:r>
          </a:p>
        </p:txBody>
      </p:sp>
      <p:sp>
        <p:nvSpPr>
          <p:cNvPr id="3" name="Content Placeholder 2"/>
          <p:cNvSpPr>
            <a:spLocks noGrp="1"/>
          </p:cNvSpPr>
          <p:nvPr>
            <p:ph idx="1"/>
          </p:nvPr>
        </p:nvSpPr>
        <p:spPr>
          <a:xfrm>
            <a:off x="0" y="685800"/>
            <a:ext cx="9144000" cy="5181600"/>
          </a:xfrm>
        </p:spPr>
        <p:txBody>
          <a:bodyPr/>
          <a:lstStyle/>
          <a:p>
            <a:r>
              <a:rPr lang="en-US" dirty="0"/>
              <a:t>The Execution view is a mix of facets describing either data or model; PA was largely the overall </a:t>
            </a:r>
            <a:r>
              <a:rPr lang="en-US" dirty="0" err="1"/>
              <a:t>Data+Model</a:t>
            </a:r>
            <a:endParaRPr lang="en-US" dirty="0"/>
          </a:p>
          <a:p>
            <a:r>
              <a:rPr lang="en-US" b="1" dirty="0"/>
              <a:t>EV-M14 is Complexity of model </a:t>
            </a:r>
            <a:r>
              <a:rPr lang="en-US" dirty="0"/>
              <a:t>(O(N</a:t>
            </a:r>
            <a:r>
              <a:rPr lang="en-US" baseline="30000" dirty="0"/>
              <a:t>2</a:t>
            </a:r>
            <a:r>
              <a:rPr lang="en-US" dirty="0"/>
              <a:t>) for N points) seen in </a:t>
            </a:r>
            <a:r>
              <a:rPr lang="en-US" b="1" dirty="0"/>
              <a:t>the non-metric space models EV-M13</a:t>
            </a:r>
            <a:r>
              <a:rPr lang="en-US" dirty="0"/>
              <a:t> such as one gets with DNA sequences.</a:t>
            </a:r>
          </a:p>
          <a:p>
            <a:r>
              <a:rPr lang="en-US" b="1" dirty="0"/>
              <a:t>EV-M11</a:t>
            </a:r>
            <a:r>
              <a:rPr lang="en-US" dirty="0"/>
              <a:t> describes i</a:t>
            </a:r>
            <a:r>
              <a:rPr lang="en-US" b="1" dirty="0"/>
              <a:t>terative structure </a:t>
            </a:r>
            <a:r>
              <a:rPr lang="en-US" dirty="0"/>
              <a:t>distinguishing Spark, </a:t>
            </a:r>
            <a:r>
              <a:rPr lang="en-US" dirty="0" err="1"/>
              <a:t>Flink</a:t>
            </a:r>
            <a:r>
              <a:rPr lang="en-US" dirty="0"/>
              <a:t>, and Harp from the original Hadoop. </a:t>
            </a:r>
          </a:p>
          <a:p>
            <a:r>
              <a:rPr lang="en-US" dirty="0"/>
              <a:t>The facet</a:t>
            </a:r>
            <a:r>
              <a:rPr lang="en-US" b="1" dirty="0"/>
              <a:t> EV-M8 </a:t>
            </a:r>
            <a:r>
              <a:rPr lang="en-US" dirty="0"/>
              <a:t>describes the </a:t>
            </a:r>
            <a:r>
              <a:rPr lang="en-US" b="1" dirty="0"/>
              <a:t>communication structure </a:t>
            </a:r>
            <a:r>
              <a:rPr lang="en-US" dirty="0"/>
              <a:t>which is a focus of our research as much data analytics relies on </a:t>
            </a:r>
            <a:r>
              <a:rPr lang="en-US" b="1" dirty="0"/>
              <a:t>collective communication </a:t>
            </a:r>
            <a:r>
              <a:rPr lang="en-US" dirty="0"/>
              <a:t>which is in principle understood but we find that significant new work is needed compared to basic HPC releases  which tend to address point to point communication. </a:t>
            </a:r>
          </a:p>
          <a:p>
            <a:r>
              <a:rPr lang="en-US" dirty="0"/>
              <a:t>The </a:t>
            </a:r>
            <a:r>
              <a:rPr lang="en-US" b="1" dirty="0"/>
              <a:t>model size EV-M4 </a:t>
            </a:r>
            <a:r>
              <a:rPr lang="en-US" dirty="0"/>
              <a:t>and </a:t>
            </a:r>
            <a:r>
              <a:rPr lang="en-US" b="1" dirty="0"/>
              <a:t>data volume EV-D4 </a:t>
            </a:r>
            <a:r>
              <a:rPr lang="en-US" dirty="0"/>
              <a:t>are important in describing the algorithm performance as just like in simulation problems, the </a:t>
            </a:r>
            <a:r>
              <a:rPr lang="en-US" b="1" dirty="0"/>
              <a:t>grain size </a:t>
            </a:r>
            <a:r>
              <a:rPr lang="en-US" dirty="0"/>
              <a:t>(the number of model parameters held in the unit – thread or process – of parallel computing) is a critical measure of performance.</a:t>
            </a:r>
            <a:br>
              <a:rPr lang="en-US" dirty="0"/>
            </a:b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17</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4088257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50" y="0"/>
            <a:ext cx="8382000" cy="685800"/>
          </a:xfrm>
        </p:spPr>
        <p:txBody>
          <a:bodyPr/>
          <a:lstStyle/>
          <a:p>
            <a:r>
              <a:rPr lang="en-US" dirty="0"/>
              <a:t>Examples in Data View DV</a:t>
            </a:r>
          </a:p>
        </p:txBody>
      </p:sp>
      <p:sp>
        <p:nvSpPr>
          <p:cNvPr id="3" name="Content Placeholder 2"/>
          <p:cNvSpPr>
            <a:spLocks noGrp="1"/>
          </p:cNvSpPr>
          <p:nvPr>
            <p:ph idx="1"/>
          </p:nvPr>
        </p:nvSpPr>
        <p:spPr>
          <a:xfrm>
            <a:off x="-4354" y="533400"/>
            <a:ext cx="9144000" cy="4038600"/>
          </a:xfrm>
        </p:spPr>
        <p:txBody>
          <a:bodyPr/>
          <a:lstStyle/>
          <a:p>
            <a:r>
              <a:rPr lang="en-US" sz="2400" dirty="0"/>
              <a:t>We can highlight </a:t>
            </a:r>
            <a:r>
              <a:rPr lang="en-US" sz="2400" b="1" dirty="0"/>
              <a:t>DV-5 streaming </a:t>
            </a:r>
            <a:r>
              <a:rPr lang="en-US" sz="2400" dirty="0"/>
              <a:t>where there is a lot of recent progress;</a:t>
            </a:r>
          </a:p>
          <a:p>
            <a:r>
              <a:rPr lang="en-US" sz="2400" b="1" dirty="0"/>
              <a:t>DV-9 </a:t>
            </a:r>
            <a:r>
              <a:rPr lang="en-US" sz="2400" dirty="0"/>
              <a:t>categorizes our Biomolecular simulation application with </a:t>
            </a:r>
            <a:r>
              <a:rPr lang="en-US" sz="2400" b="1" dirty="0"/>
              <a:t>data produced by an HPC simulation</a:t>
            </a:r>
          </a:p>
          <a:p>
            <a:r>
              <a:rPr lang="en-US" sz="2400" b="1" dirty="0"/>
              <a:t>DV-10</a:t>
            </a:r>
            <a:r>
              <a:rPr lang="en-US" sz="2400" dirty="0"/>
              <a:t> is </a:t>
            </a:r>
            <a:r>
              <a:rPr lang="en-US" sz="2400" b="1" dirty="0"/>
              <a:t>Geospatial Information Systems </a:t>
            </a:r>
            <a:r>
              <a:rPr lang="en-US" sz="2400" dirty="0"/>
              <a:t>covered by our spatial algorithms. </a:t>
            </a:r>
          </a:p>
          <a:p>
            <a:r>
              <a:rPr lang="en-US" sz="2400" b="1" dirty="0"/>
              <a:t>DV-7 provenance</a:t>
            </a:r>
            <a:r>
              <a:rPr lang="en-US" sz="2400" dirty="0"/>
              <a:t>, is an example of an important feature that we are not covering. </a:t>
            </a:r>
          </a:p>
          <a:p>
            <a:r>
              <a:rPr lang="en-US" sz="2400" dirty="0"/>
              <a:t>The </a:t>
            </a:r>
            <a:r>
              <a:rPr lang="en-US" sz="2400" b="1" dirty="0"/>
              <a:t>data storage </a:t>
            </a:r>
            <a:r>
              <a:rPr lang="en-US" sz="2400" dirty="0"/>
              <a:t>and </a:t>
            </a:r>
            <a:r>
              <a:rPr lang="en-US" sz="2400" b="1" dirty="0"/>
              <a:t>access</a:t>
            </a:r>
            <a:r>
              <a:rPr lang="en-US" sz="2400" dirty="0"/>
              <a:t> </a:t>
            </a:r>
            <a:r>
              <a:rPr lang="en-US" sz="2400" b="1" dirty="0"/>
              <a:t>DV-3 and D-4 </a:t>
            </a:r>
            <a:r>
              <a:rPr lang="en-US" sz="2400" dirty="0"/>
              <a:t>is covered in our pilot data work. </a:t>
            </a:r>
          </a:p>
          <a:p>
            <a:r>
              <a:rPr lang="en-US" sz="2400" dirty="0"/>
              <a:t>The </a:t>
            </a:r>
            <a:r>
              <a:rPr lang="en-US" sz="2400" b="1" dirty="0"/>
              <a:t>Internet of Things DV-8 </a:t>
            </a:r>
            <a:r>
              <a:rPr lang="en-US" sz="2400" dirty="0"/>
              <a:t>is not a focus of our project although our recent streaming work relates to this and our addition of HPC to Apache Heron and Storm is an example of the value of HPC-ABDS to </a:t>
            </a:r>
            <a:r>
              <a:rPr lang="en-US" sz="2400" dirty="0" err="1"/>
              <a:t>IoT</a:t>
            </a:r>
            <a:r>
              <a:rPr lang="en-US" sz="2400" dirty="0"/>
              <a:t>.</a:t>
            </a:r>
          </a:p>
          <a:p>
            <a:br>
              <a:rPr lang="en-US" sz="2400" dirty="0"/>
            </a:br>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18</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2861823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0"/>
            <a:ext cx="8382000" cy="685800"/>
          </a:xfrm>
        </p:spPr>
        <p:txBody>
          <a:bodyPr/>
          <a:lstStyle/>
          <a:p>
            <a:r>
              <a:rPr lang="en-US" dirty="0"/>
              <a:t>Examples in Processing View PV</a:t>
            </a:r>
          </a:p>
        </p:txBody>
      </p:sp>
      <p:sp>
        <p:nvSpPr>
          <p:cNvPr id="3" name="Content Placeholder 2"/>
          <p:cNvSpPr>
            <a:spLocks noGrp="1"/>
          </p:cNvSpPr>
          <p:nvPr>
            <p:ph idx="1"/>
          </p:nvPr>
        </p:nvSpPr>
        <p:spPr>
          <a:xfrm>
            <a:off x="32068" y="716280"/>
            <a:ext cx="9111932" cy="4038600"/>
          </a:xfrm>
        </p:spPr>
        <p:txBody>
          <a:bodyPr/>
          <a:lstStyle/>
          <a:p>
            <a:r>
              <a:rPr lang="en-US" dirty="0"/>
              <a:t>The </a:t>
            </a:r>
            <a:r>
              <a:rPr lang="en-US" b="1" dirty="0"/>
              <a:t>Processing view PV </a:t>
            </a:r>
            <a:r>
              <a:rPr lang="en-US" dirty="0"/>
              <a:t>characterizes </a:t>
            </a:r>
            <a:r>
              <a:rPr lang="en-US" b="1" dirty="0"/>
              <a:t>algorithms</a:t>
            </a:r>
            <a:r>
              <a:rPr lang="en-US" dirty="0"/>
              <a:t> and </a:t>
            </a:r>
            <a:r>
              <a:rPr lang="en-US" b="1" dirty="0"/>
              <a:t>is only Model </a:t>
            </a:r>
            <a:r>
              <a:rPr lang="en-US" dirty="0"/>
              <a:t>(no Data features)</a:t>
            </a:r>
            <a:r>
              <a:rPr lang="en-US" b="1" dirty="0"/>
              <a:t> </a:t>
            </a:r>
            <a:r>
              <a:rPr lang="en-US" dirty="0"/>
              <a:t>but covers both </a:t>
            </a:r>
            <a:r>
              <a:rPr lang="en-US" b="1" dirty="0"/>
              <a:t>Big data </a:t>
            </a:r>
            <a:r>
              <a:rPr lang="en-US" dirty="0"/>
              <a:t>and </a:t>
            </a:r>
            <a:r>
              <a:rPr lang="en-US" b="1" dirty="0"/>
              <a:t>Simulation </a:t>
            </a:r>
            <a:r>
              <a:rPr lang="en-US" dirty="0"/>
              <a:t>use cases.</a:t>
            </a:r>
          </a:p>
          <a:p>
            <a:r>
              <a:rPr lang="en-US" b="1" dirty="0"/>
              <a:t>Graph PV-M13 </a:t>
            </a:r>
            <a:r>
              <a:rPr lang="en-US" dirty="0"/>
              <a:t>and </a:t>
            </a:r>
            <a:r>
              <a:rPr lang="en-US" b="1" dirty="0"/>
              <a:t>Visualization PV-M14 </a:t>
            </a:r>
            <a:r>
              <a:rPr lang="en-US" dirty="0"/>
              <a:t>covered in SPIDAL. </a:t>
            </a:r>
          </a:p>
          <a:p>
            <a:r>
              <a:rPr lang="en-US" b="1" dirty="0"/>
              <a:t>PV-M15 </a:t>
            </a:r>
            <a:r>
              <a:rPr lang="en-US" dirty="0"/>
              <a:t>directly describes SPIDAL which is a library of core and other analytics. </a:t>
            </a:r>
          </a:p>
          <a:p>
            <a:r>
              <a:rPr lang="en-US" dirty="0"/>
              <a:t>This project covers many aspects of </a:t>
            </a:r>
            <a:r>
              <a:rPr lang="en-US" b="1" dirty="0"/>
              <a:t>PV-M4 to PV-M11 </a:t>
            </a:r>
            <a:r>
              <a:rPr lang="en-US" dirty="0"/>
              <a:t>as these characterize the SPIDAL algorithms (such as optimization, learning, classification). </a:t>
            </a:r>
          </a:p>
          <a:p>
            <a:pPr lvl="1"/>
            <a:r>
              <a:rPr lang="en-US" dirty="0"/>
              <a:t>We are of course NOT addressing</a:t>
            </a:r>
            <a:r>
              <a:rPr lang="en-US" b="1" dirty="0"/>
              <a:t> PV-M16 to PV-M22 </a:t>
            </a:r>
            <a:r>
              <a:rPr lang="en-US" dirty="0"/>
              <a:t>which are </a:t>
            </a:r>
            <a:r>
              <a:rPr lang="en-US" b="1" dirty="0"/>
              <a:t>simulation</a:t>
            </a:r>
            <a:r>
              <a:rPr lang="en-US" dirty="0"/>
              <a:t> algorithm characteristics and not applicable to data analytics. </a:t>
            </a:r>
          </a:p>
          <a:p>
            <a:r>
              <a:rPr lang="en-US" dirty="0"/>
              <a:t>Our work largely addresses </a:t>
            </a:r>
            <a:r>
              <a:rPr lang="en-US" b="1" dirty="0"/>
              <a:t>Global Machine Learning PV-M3 </a:t>
            </a:r>
            <a:r>
              <a:rPr lang="en-US" dirty="0"/>
              <a:t>although some of our image analytics are </a:t>
            </a:r>
            <a:r>
              <a:rPr lang="en-US" b="1" dirty="0"/>
              <a:t>local machine learning PV-M2 </a:t>
            </a:r>
            <a:r>
              <a:rPr lang="en-US" dirty="0"/>
              <a:t>with parallelism over images and not over the analytics. </a:t>
            </a:r>
          </a:p>
          <a:p>
            <a:r>
              <a:rPr lang="en-US" dirty="0"/>
              <a:t>Many of our SPIDAL algorithms have </a:t>
            </a:r>
            <a:r>
              <a:rPr lang="en-US" b="1" dirty="0"/>
              <a:t>linear algebra PV-M12 </a:t>
            </a:r>
            <a:r>
              <a:rPr lang="en-US" dirty="0"/>
              <a:t>at their core; one nice example is multi-dimensional scaling MDS which is based on matrix-matrix multiplication and conjugate gradient.</a:t>
            </a:r>
          </a:p>
          <a:p>
            <a:br>
              <a:rPr lang="en-US" dirty="0"/>
            </a:b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19</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3072281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42"/>
            <a:ext cx="8382000" cy="914400"/>
          </a:xfrm>
        </p:spPr>
        <p:txBody>
          <a:bodyPr/>
          <a:lstStyle/>
          <a:p>
            <a:pPr algn="ctr"/>
            <a:r>
              <a:rPr lang="en-US" dirty="0"/>
              <a:t>Abstract</a:t>
            </a:r>
          </a:p>
        </p:txBody>
      </p:sp>
      <p:sp>
        <p:nvSpPr>
          <p:cNvPr id="3" name="Content Placeholder 2"/>
          <p:cNvSpPr>
            <a:spLocks noGrp="1"/>
          </p:cNvSpPr>
          <p:nvPr>
            <p:ph idx="1"/>
          </p:nvPr>
        </p:nvSpPr>
        <p:spPr>
          <a:xfrm>
            <a:off x="228600" y="609600"/>
            <a:ext cx="8380412" cy="4038600"/>
          </a:xfrm>
        </p:spPr>
        <p:txBody>
          <a:bodyPr/>
          <a:lstStyle/>
          <a:p>
            <a:r>
              <a:rPr lang="en-US" sz="1800" dirty="0"/>
              <a:t>We review several questions at the intersection of </a:t>
            </a:r>
            <a:r>
              <a:rPr lang="en-US" sz="1800" b="1" dirty="0"/>
              <a:t>Big Data</a:t>
            </a:r>
            <a:r>
              <a:rPr lang="en-US" sz="1800" dirty="0"/>
              <a:t>, </a:t>
            </a:r>
            <a:r>
              <a:rPr lang="en-US" sz="1800" b="1" dirty="0"/>
              <a:t>Clouds</a:t>
            </a:r>
            <a:r>
              <a:rPr lang="en-US" sz="1800" dirty="0"/>
              <a:t> and </a:t>
            </a:r>
            <a:r>
              <a:rPr lang="en-US" sz="1800" b="1" dirty="0"/>
              <a:t>HPC</a:t>
            </a:r>
            <a:r>
              <a:rPr lang="en-US" sz="1800" dirty="0"/>
              <a:t> with the large scale simulations usually run on supercomputers and the target of the exascale initiative,  </a:t>
            </a:r>
          </a:p>
          <a:p>
            <a:r>
              <a:rPr lang="en-US" sz="1800" dirty="0"/>
              <a:t>We base this on an analysis of many big data and simulation problems and a set of properties -- </a:t>
            </a:r>
            <a:r>
              <a:rPr lang="en-US" sz="1800" b="1" dirty="0"/>
              <a:t>the Big Data Ogres </a:t>
            </a:r>
            <a:r>
              <a:rPr lang="en-US" sz="1800" dirty="0"/>
              <a:t> -- characterizing them where we distinguish data and model properties. </a:t>
            </a:r>
          </a:p>
          <a:p>
            <a:r>
              <a:rPr lang="en-US" sz="1800" dirty="0"/>
              <a:t>We consider </a:t>
            </a:r>
            <a:r>
              <a:rPr lang="en-US" sz="1800" b="1" dirty="0"/>
              <a:t>broad topics</a:t>
            </a:r>
            <a:r>
              <a:rPr lang="en-US" sz="1800" dirty="0"/>
              <a:t>: What are the application &amp; user </a:t>
            </a:r>
            <a:r>
              <a:rPr lang="en-US" sz="1800" b="1" dirty="0"/>
              <a:t>requirements</a:t>
            </a:r>
            <a:r>
              <a:rPr lang="en-US" sz="1800" dirty="0"/>
              <a:t>? e.g. is the data streaming, how similar are commercial and scientific requirements? What is </a:t>
            </a:r>
            <a:r>
              <a:rPr lang="en-US" sz="1800" b="1" dirty="0"/>
              <a:t>execution structure </a:t>
            </a:r>
            <a:r>
              <a:rPr lang="en-US" sz="1800" dirty="0"/>
              <a:t>of problems? e.g. is it dataflow or more like MPI? Should we use </a:t>
            </a:r>
            <a:r>
              <a:rPr lang="en-US" sz="1800" b="1" dirty="0"/>
              <a:t>threads</a:t>
            </a:r>
            <a:r>
              <a:rPr lang="en-US" sz="1800" dirty="0"/>
              <a:t> or </a:t>
            </a:r>
            <a:r>
              <a:rPr lang="en-US" sz="1800" b="1" dirty="0"/>
              <a:t>processes</a:t>
            </a:r>
            <a:r>
              <a:rPr lang="en-US" sz="1800" dirty="0"/>
              <a:t>? Is execution </a:t>
            </a:r>
            <a:r>
              <a:rPr lang="en-US" sz="1800" b="1" dirty="0"/>
              <a:t>pleasingly parallel</a:t>
            </a:r>
            <a:r>
              <a:rPr lang="en-US" sz="1800" dirty="0"/>
              <a:t>? What about the many choices for infrastructure and middleware? Should we use classic </a:t>
            </a:r>
            <a:r>
              <a:rPr lang="en-US" sz="1800" b="1" dirty="0"/>
              <a:t>HPC cluster</a:t>
            </a:r>
            <a:r>
              <a:rPr lang="en-US" sz="1800" dirty="0"/>
              <a:t>, </a:t>
            </a:r>
            <a:r>
              <a:rPr lang="en-US" sz="1800" b="1" dirty="0"/>
              <a:t>Docker </a:t>
            </a:r>
            <a:r>
              <a:rPr lang="en-US" sz="1800" dirty="0"/>
              <a:t>or </a:t>
            </a:r>
            <a:r>
              <a:rPr lang="en-US" sz="1800" b="1" dirty="0"/>
              <a:t>OpenStack</a:t>
            </a:r>
            <a:r>
              <a:rPr lang="en-US" sz="1800" dirty="0"/>
              <a:t>? Where are Big Data (</a:t>
            </a:r>
            <a:r>
              <a:rPr lang="en-US" sz="1800" b="1" dirty="0"/>
              <a:t>Apache</a:t>
            </a:r>
            <a:r>
              <a:rPr lang="en-US" sz="1800" dirty="0"/>
              <a:t>) approaches superior/inferior to those familiar from </a:t>
            </a:r>
            <a:r>
              <a:rPr lang="en-US" sz="1800" b="1" dirty="0"/>
              <a:t>Grid </a:t>
            </a:r>
            <a:r>
              <a:rPr lang="en-US" sz="1800" dirty="0"/>
              <a:t>and </a:t>
            </a:r>
            <a:r>
              <a:rPr lang="en-US" sz="1800" b="1" dirty="0"/>
              <a:t>HPC</a:t>
            </a:r>
            <a:r>
              <a:rPr lang="en-US" sz="1800" dirty="0"/>
              <a:t> work? The choice of </a:t>
            </a:r>
            <a:r>
              <a:rPr lang="en-US" sz="1800" b="1" dirty="0"/>
              <a:t>language</a:t>
            </a:r>
            <a:r>
              <a:rPr lang="en-US" sz="1800" dirty="0"/>
              <a:t> -- C++, Java, Scala, Python, R highlights performance v. </a:t>
            </a:r>
            <a:r>
              <a:rPr lang="en-US" sz="1800" b="1" dirty="0"/>
              <a:t>productivity</a:t>
            </a:r>
            <a:r>
              <a:rPr lang="en-US" sz="1800" dirty="0"/>
              <a:t> trade-offs. What is actual </a:t>
            </a:r>
            <a:r>
              <a:rPr lang="en-US" sz="1800" b="1" dirty="0"/>
              <a:t>performance</a:t>
            </a:r>
            <a:r>
              <a:rPr lang="en-US" sz="1800" dirty="0"/>
              <a:t> of Big Data implementations and what are good </a:t>
            </a:r>
            <a:r>
              <a:rPr lang="en-US" sz="1800" b="1" dirty="0"/>
              <a:t>benchmarks</a:t>
            </a:r>
            <a:r>
              <a:rPr lang="en-US" sz="1800" dirty="0"/>
              <a:t>? Is </a:t>
            </a:r>
            <a:r>
              <a:rPr lang="en-US" sz="1800" b="1" dirty="0"/>
              <a:t>software sustainability </a:t>
            </a:r>
            <a:r>
              <a:rPr lang="en-US" sz="1800" dirty="0"/>
              <a:t>important and is the Apache model a good approach to this? The difference between</a:t>
            </a:r>
            <a:r>
              <a:rPr lang="en-US" sz="1800" b="1" dirty="0"/>
              <a:t> capability </a:t>
            </a:r>
            <a:r>
              <a:rPr lang="en-US" sz="1800" dirty="0"/>
              <a:t>and </a:t>
            </a:r>
            <a:r>
              <a:rPr lang="en-US" sz="1800" b="1" dirty="0"/>
              <a:t>capacity </a:t>
            </a:r>
            <a:r>
              <a:rPr lang="en-US" sz="1800" dirty="0"/>
              <a:t>computing on HPC clusters </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3083251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048750" cy="600076"/>
          </a:xfrm>
        </p:spPr>
        <p:txBody>
          <a:bodyPr>
            <a:noAutofit/>
          </a:bodyPr>
          <a:lstStyle/>
          <a:p>
            <a:pPr algn="ctr"/>
            <a:r>
              <a:rPr lang="en-US" sz="3000" b="1" dirty="0"/>
              <a:t>Comparison of Data Analytics with Simulation I</a:t>
            </a:r>
          </a:p>
        </p:txBody>
      </p:sp>
      <p:sp>
        <p:nvSpPr>
          <p:cNvPr id="3" name="Content Placeholder 2"/>
          <p:cNvSpPr>
            <a:spLocks noGrp="1"/>
          </p:cNvSpPr>
          <p:nvPr>
            <p:ph idx="1"/>
          </p:nvPr>
        </p:nvSpPr>
        <p:spPr>
          <a:xfrm>
            <a:off x="0" y="511305"/>
            <a:ext cx="9144000" cy="5735053"/>
          </a:xfrm>
        </p:spPr>
        <p:txBody>
          <a:bodyPr>
            <a:normAutofit/>
          </a:bodyPr>
          <a:lstStyle/>
          <a:p>
            <a:r>
              <a:rPr lang="en-US" sz="2400" b="1" dirty="0"/>
              <a:t>Simulations (models) </a:t>
            </a:r>
            <a:r>
              <a:rPr lang="en-US" sz="2400" dirty="0"/>
              <a:t>produce</a:t>
            </a:r>
            <a:r>
              <a:rPr lang="en-US" sz="2400" b="1" dirty="0"/>
              <a:t> big data </a:t>
            </a:r>
            <a:r>
              <a:rPr lang="en-US" sz="2400" dirty="0"/>
              <a:t>as visualization of results – they are </a:t>
            </a:r>
            <a:r>
              <a:rPr lang="en-US" sz="2400" b="1" dirty="0"/>
              <a:t>data source</a:t>
            </a:r>
          </a:p>
          <a:p>
            <a:pPr lvl="1"/>
            <a:r>
              <a:rPr lang="en-US" sz="2400" b="1" dirty="0"/>
              <a:t>Or </a:t>
            </a:r>
            <a:r>
              <a:rPr lang="en-US" sz="2400" dirty="0"/>
              <a:t>consume often smallish data to define a simulation problem</a:t>
            </a:r>
          </a:p>
          <a:p>
            <a:pPr lvl="1"/>
            <a:r>
              <a:rPr lang="en-US" sz="2400" b="1" dirty="0"/>
              <a:t>HPC simulation </a:t>
            </a:r>
            <a:r>
              <a:rPr lang="en-US" sz="2400" dirty="0"/>
              <a:t>in (weather) data assimilation is </a:t>
            </a:r>
            <a:r>
              <a:rPr lang="en-US" sz="2400" b="1" dirty="0"/>
              <a:t>data + model</a:t>
            </a:r>
          </a:p>
          <a:p>
            <a:r>
              <a:rPr lang="en-US" sz="2400" b="1" dirty="0"/>
              <a:t>Pleasingly parallel </a:t>
            </a:r>
            <a:r>
              <a:rPr lang="en-US" sz="2400" dirty="0"/>
              <a:t>often important in both</a:t>
            </a:r>
          </a:p>
          <a:p>
            <a:r>
              <a:rPr lang="en-US" sz="2400" dirty="0"/>
              <a:t>Both are often </a:t>
            </a:r>
            <a:r>
              <a:rPr lang="en-US" sz="2400" b="1" dirty="0"/>
              <a:t>SPMD</a:t>
            </a:r>
            <a:r>
              <a:rPr lang="en-US" sz="2400" dirty="0"/>
              <a:t> and </a:t>
            </a:r>
            <a:r>
              <a:rPr lang="en-US" sz="2400" b="1" dirty="0"/>
              <a:t>BSP</a:t>
            </a:r>
          </a:p>
          <a:p>
            <a:pPr marL="342900" lvl="1" indent="-342900">
              <a:buFont typeface="Arial"/>
              <a:buChar char="•"/>
            </a:pPr>
            <a:r>
              <a:rPr lang="en-US" sz="2400" b="1" dirty="0"/>
              <a:t>Non-iterative MapReduce </a:t>
            </a:r>
            <a:r>
              <a:rPr lang="en-US" sz="2400" dirty="0"/>
              <a:t>is major big data paradigm</a:t>
            </a:r>
          </a:p>
          <a:p>
            <a:pPr lvl="1"/>
            <a:r>
              <a:rPr lang="en-US" dirty="0"/>
              <a:t>not a common simulation paradigm except where “Reduce” summarizes pleasingly parallel execution as in some Monte Carlos</a:t>
            </a:r>
          </a:p>
          <a:p>
            <a:r>
              <a:rPr lang="en-US" sz="2400" dirty="0"/>
              <a:t>Big Data often has </a:t>
            </a:r>
            <a:r>
              <a:rPr lang="en-US" sz="2400" b="1" dirty="0"/>
              <a:t>large collective communication</a:t>
            </a:r>
          </a:p>
          <a:p>
            <a:pPr lvl="1"/>
            <a:r>
              <a:rPr lang="en-US" dirty="0"/>
              <a:t>Classic simulation has a lot of smallish point-to-point messages</a:t>
            </a:r>
          </a:p>
          <a:p>
            <a:pPr lvl="1"/>
            <a:r>
              <a:rPr lang="en-US" dirty="0"/>
              <a:t>Motivates </a:t>
            </a:r>
            <a:r>
              <a:rPr lang="en-US" b="1" dirty="0" err="1"/>
              <a:t>MapCollective</a:t>
            </a:r>
            <a:r>
              <a:rPr lang="en-US" b="1" dirty="0"/>
              <a:t> </a:t>
            </a:r>
            <a:r>
              <a:rPr lang="en-US" dirty="0"/>
              <a:t>model</a:t>
            </a:r>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461282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6"/>
            <a:ext cx="9144000" cy="708772"/>
          </a:xfrm>
        </p:spPr>
        <p:txBody>
          <a:bodyPr>
            <a:normAutofit fontScale="90000"/>
          </a:bodyPr>
          <a:lstStyle/>
          <a:p>
            <a:pPr algn="ctr"/>
            <a:r>
              <a:rPr lang="en-US" sz="3100" b="1" dirty="0"/>
              <a:t>Comparison</a:t>
            </a:r>
            <a:r>
              <a:rPr lang="en-US" b="1" dirty="0"/>
              <a:t> of Data Analytics with Simulation II</a:t>
            </a:r>
          </a:p>
        </p:txBody>
      </p:sp>
      <p:sp>
        <p:nvSpPr>
          <p:cNvPr id="3" name="Content Placeholder 2"/>
          <p:cNvSpPr>
            <a:spLocks noGrp="1"/>
          </p:cNvSpPr>
          <p:nvPr>
            <p:ph idx="1"/>
          </p:nvPr>
        </p:nvSpPr>
        <p:spPr>
          <a:xfrm>
            <a:off x="-27709" y="581151"/>
            <a:ext cx="9144000" cy="5705474"/>
          </a:xfrm>
        </p:spPr>
        <p:txBody>
          <a:bodyPr>
            <a:noAutofit/>
          </a:bodyPr>
          <a:lstStyle/>
          <a:p>
            <a:r>
              <a:rPr lang="en-US" sz="2400" dirty="0"/>
              <a:t>Simulations characterized often by </a:t>
            </a:r>
            <a:r>
              <a:rPr lang="en-US" sz="2400" b="1" dirty="0"/>
              <a:t>difference</a:t>
            </a:r>
            <a:r>
              <a:rPr lang="en-US" sz="2400" dirty="0"/>
              <a:t> or differential operators leading to nearest neighbor </a:t>
            </a:r>
            <a:r>
              <a:rPr lang="en-US" sz="2400" b="1" dirty="0"/>
              <a:t>sparsity</a:t>
            </a:r>
          </a:p>
          <a:p>
            <a:r>
              <a:rPr lang="en-US" sz="2400" dirty="0"/>
              <a:t>Some important </a:t>
            </a:r>
            <a:r>
              <a:rPr lang="en-US" sz="2400" b="1" dirty="0"/>
              <a:t>data analytics </a:t>
            </a:r>
            <a:r>
              <a:rPr lang="en-US" sz="2400" dirty="0"/>
              <a:t>can be </a:t>
            </a:r>
            <a:r>
              <a:rPr lang="en-US" sz="2400" b="1" dirty="0"/>
              <a:t>sparse</a:t>
            </a:r>
            <a:r>
              <a:rPr lang="en-US" sz="2400" dirty="0"/>
              <a:t> as in PageRank and “Bag of words” algorithms but many involve full matrix algorithm</a:t>
            </a:r>
          </a:p>
          <a:p>
            <a:r>
              <a:rPr lang="en-US" sz="2200" dirty="0"/>
              <a:t>There are similarities between some </a:t>
            </a:r>
            <a:r>
              <a:rPr lang="en-US" sz="2200" b="1" dirty="0"/>
              <a:t>graph problems and particle simulations </a:t>
            </a:r>
            <a:r>
              <a:rPr lang="en-US" sz="2200" dirty="0"/>
              <a:t>with a particular </a:t>
            </a:r>
            <a:r>
              <a:rPr lang="en-US" sz="2200" b="1" dirty="0"/>
              <a:t>cutoff force.</a:t>
            </a:r>
          </a:p>
          <a:p>
            <a:pPr lvl="1"/>
            <a:r>
              <a:rPr lang="en-US" sz="2200" dirty="0"/>
              <a:t>Both are </a:t>
            </a:r>
            <a:r>
              <a:rPr lang="en-US" sz="2200" b="1" dirty="0"/>
              <a:t>MapPoint-to-Point </a:t>
            </a:r>
            <a:r>
              <a:rPr lang="en-US" sz="2200" dirty="0"/>
              <a:t>problem architecture</a:t>
            </a:r>
          </a:p>
          <a:p>
            <a:r>
              <a:rPr lang="en-US" sz="2200" dirty="0"/>
              <a:t>Note many big data problems are “</a:t>
            </a:r>
            <a:r>
              <a:rPr lang="en-US" sz="2200" b="1" dirty="0"/>
              <a:t>long range force</a:t>
            </a:r>
            <a:r>
              <a:rPr lang="en-US" sz="2200" dirty="0"/>
              <a:t>” (as in gravitational simulations) as all points are linked.</a:t>
            </a:r>
          </a:p>
          <a:p>
            <a:pPr lvl="1"/>
            <a:r>
              <a:rPr lang="en-US" sz="2200" dirty="0"/>
              <a:t>Easiest to parallelize. Often full matrix algorithms</a:t>
            </a:r>
          </a:p>
          <a:p>
            <a:pPr lvl="1"/>
            <a:r>
              <a:rPr lang="en-US" sz="2200" dirty="0"/>
              <a:t>e.g. in DNA sequence studies, distance </a:t>
            </a:r>
            <a:r>
              <a:rPr lang="en-US" sz="2200" dirty="0">
                <a:sym typeface="Symbol"/>
              </a:rPr>
              <a:t></a:t>
            </a:r>
            <a:r>
              <a:rPr lang="en-US" sz="2200" dirty="0"/>
              <a:t>(</a:t>
            </a:r>
            <a:r>
              <a:rPr lang="en-US" sz="2200" i="1" dirty="0" err="1"/>
              <a:t>i</a:t>
            </a:r>
            <a:r>
              <a:rPr lang="en-US" sz="2200" dirty="0"/>
              <a:t>, </a:t>
            </a:r>
            <a:r>
              <a:rPr lang="en-US" sz="2200" i="1" dirty="0">
                <a:sym typeface="Symbol"/>
              </a:rPr>
              <a:t>j</a:t>
            </a:r>
            <a:r>
              <a:rPr lang="en-US" sz="2200" dirty="0"/>
              <a:t>) defined by BLAST, Smith-Waterman, etc., between all sequences </a:t>
            </a:r>
            <a:r>
              <a:rPr lang="en-US" sz="2200" i="1" dirty="0" err="1"/>
              <a:t>i</a:t>
            </a:r>
            <a:r>
              <a:rPr lang="en-US" sz="2200" dirty="0"/>
              <a:t>, </a:t>
            </a:r>
            <a:r>
              <a:rPr lang="en-US" sz="2200" i="1" dirty="0">
                <a:sym typeface="Symbol"/>
              </a:rPr>
              <a:t>j.</a:t>
            </a:r>
          </a:p>
          <a:p>
            <a:pPr lvl="1"/>
            <a:r>
              <a:rPr lang="en-US" sz="2200" dirty="0">
                <a:sym typeface="Symbol"/>
              </a:rPr>
              <a:t>Opportunity for “fast multipole” ideas in big data. See NRC report</a:t>
            </a:r>
            <a:endParaRPr lang="en-US" sz="2200" i="1" dirty="0">
              <a:sym typeface="Symbol"/>
            </a:endParaRPr>
          </a:p>
          <a:p>
            <a:r>
              <a:rPr lang="en-US" sz="2200" dirty="0">
                <a:sym typeface="Symbol"/>
              </a:rPr>
              <a:t>.</a:t>
            </a:r>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977972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6"/>
            <a:ext cx="9144000" cy="708772"/>
          </a:xfrm>
        </p:spPr>
        <p:txBody>
          <a:bodyPr>
            <a:normAutofit fontScale="90000"/>
          </a:bodyPr>
          <a:lstStyle/>
          <a:p>
            <a:pPr algn="ctr"/>
            <a:r>
              <a:rPr lang="en-US" sz="3100" b="1" dirty="0"/>
              <a:t>Comparison</a:t>
            </a:r>
            <a:r>
              <a:rPr lang="en-US" b="1" dirty="0"/>
              <a:t> of Data Analytics with Simulation III</a:t>
            </a:r>
          </a:p>
        </p:txBody>
      </p:sp>
      <p:sp>
        <p:nvSpPr>
          <p:cNvPr id="3" name="Content Placeholder 2"/>
          <p:cNvSpPr>
            <a:spLocks noGrp="1"/>
          </p:cNvSpPr>
          <p:nvPr>
            <p:ph idx="1"/>
          </p:nvPr>
        </p:nvSpPr>
        <p:spPr>
          <a:xfrm>
            <a:off x="-17352" y="540884"/>
            <a:ext cx="9144000" cy="5705474"/>
          </a:xfrm>
        </p:spPr>
        <p:txBody>
          <a:bodyPr>
            <a:normAutofit/>
          </a:bodyPr>
          <a:lstStyle/>
          <a:p>
            <a:r>
              <a:rPr lang="en-US" sz="2400" dirty="0">
                <a:sym typeface="Symbol"/>
              </a:rPr>
              <a:t>In image-based </a:t>
            </a:r>
            <a:r>
              <a:rPr lang="en-US" sz="2400" b="1" dirty="0">
                <a:sym typeface="Symbol"/>
              </a:rPr>
              <a:t>deep learning</a:t>
            </a:r>
            <a:r>
              <a:rPr lang="en-US" sz="2400" dirty="0">
                <a:sym typeface="Symbol"/>
              </a:rPr>
              <a:t>, neural network weights are block sparse (corresponding to links to pixel blocks) but can be formulated as full matrix operations on GPUs and MPI in blocks.</a:t>
            </a:r>
          </a:p>
          <a:p>
            <a:r>
              <a:rPr lang="en-US" sz="2400" b="1" dirty="0"/>
              <a:t>Simulations</a:t>
            </a:r>
            <a:r>
              <a:rPr lang="en-US" sz="2400" dirty="0"/>
              <a:t> tend to need </a:t>
            </a:r>
            <a:r>
              <a:rPr lang="en-US" sz="2400" b="1" dirty="0"/>
              <a:t>high precision </a:t>
            </a:r>
            <a:r>
              <a:rPr lang="en-US" sz="2400" dirty="0"/>
              <a:t>and very accurate results – partly because of differential operators</a:t>
            </a:r>
          </a:p>
          <a:p>
            <a:r>
              <a:rPr lang="en-US" sz="2400" b="1" dirty="0"/>
              <a:t>Big Data </a:t>
            </a:r>
            <a:r>
              <a:rPr lang="en-US" sz="2400" dirty="0"/>
              <a:t>problems often don’t need </a:t>
            </a:r>
            <a:r>
              <a:rPr lang="en-US" sz="2400" b="1" dirty="0"/>
              <a:t>high accuracy </a:t>
            </a:r>
            <a:r>
              <a:rPr lang="en-US" sz="2400" dirty="0"/>
              <a:t>as seen in trend to low precision (16 or 32 bit) deep learning networks</a:t>
            </a:r>
          </a:p>
          <a:p>
            <a:pPr lvl="1"/>
            <a:r>
              <a:rPr lang="en-US" sz="2400" dirty="0"/>
              <a:t>There are no derivatives and the data has inevitable errors</a:t>
            </a:r>
          </a:p>
          <a:p>
            <a:r>
              <a:rPr lang="en-US" sz="2400" dirty="0"/>
              <a:t>Note parallel machine learning (GML not LML) ca</a:t>
            </a:r>
            <a:r>
              <a:rPr lang="en-US" sz="2400" b="1" dirty="0"/>
              <a:t>n benefit from HPC style interconnects </a:t>
            </a:r>
            <a:r>
              <a:rPr lang="en-US" sz="2400" dirty="0"/>
              <a:t>and </a:t>
            </a:r>
            <a:r>
              <a:rPr lang="en-US" sz="2400" b="1" dirty="0"/>
              <a:t>architectures </a:t>
            </a:r>
            <a:r>
              <a:rPr lang="en-US" sz="2400" dirty="0"/>
              <a:t>as seen in GPU-based deep learning </a:t>
            </a:r>
          </a:p>
          <a:p>
            <a:pPr lvl="1"/>
            <a:r>
              <a:rPr lang="en-US" sz="2400" dirty="0"/>
              <a:t>So commodity clouds not necessarily best</a:t>
            </a:r>
          </a:p>
          <a:p>
            <a:endParaRPr lang="en-US" sz="2400" dirty="0"/>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403704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pPr algn="ctr"/>
            <a:r>
              <a:rPr lang="en-US" sz="3600" dirty="0"/>
              <a:t>Software Nexus</a:t>
            </a:r>
            <a:br>
              <a:rPr lang="en-US" dirty="0"/>
            </a:br>
            <a:br>
              <a:rPr lang="en-US" dirty="0"/>
            </a:br>
            <a:r>
              <a:rPr lang="en-US" sz="2800" dirty="0">
                <a:solidFill>
                  <a:schemeClr val="tx1"/>
                </a:solidFill>
              </a:rPr>
              <a:t>Application Layer </a:t>
            </a:r>
            <a:r>
              <a:rPr lang="en-US" sz="2800" dirty="0">
                <a:solidFill>
                  <a:srgbClr val="FF0000"/>
                </a:solidFill>
              </a:rPr>
              <a:t>On</a:t>
            </a:r>
            <a:br>
              <a:rPr lang="en-US" sz="2800" dirty="0">
                <a:solidFill>
                  <a:schemeClr val="tx1"/>
                </a:solidFill>
              </a:rPr>
            </a:br>
            <a:r>
              <a:rPr lang="en-US" sz="2800" dirty="0">
                <a:solidFill>
                  <a:schemeClr val="tx1"/>
                </a:solidFill>
              </a:rPr>
              <a:t>Big Data Software Components for Programming and Data Processing </a:t>
            </a:r>
            <a:r>
              <a:rPr lang="en-US" sz="2800" dirty="0">
                <a:solidFill>
                  <a:srgbClr val="FF0000"/>
                </a:solidFill>
              </a:rPr>
              <a:t>On</a:t>
            </a:r>
            <a:br>
              <a:rPr lang="en-US" sz="2800" dirty="0">
                <a:solidFill>
                  <a:schemeClr val="tx1"/>
                </a:solidFill>
              </a:rPr>
            </a:br>
            <a:r>
              <a:rPr lang="en-US" sz="2800" dirty="0">
                <a:solidFill>
                  <a:schemeClr val="tx1"/>
                </a:solidFill>
              </a:rPr>
              <a:t>HPC for runtime </a:t>
            </a:r>
            <a:r>
              <a:rPr lang="en-US" sz="2800" dirty="0">
                <a:solidFill>
                  <a:srgbClr val="FF0000"/>
                </a:solidFill>
              </a:rPr>
              <a:t>On</a:t>
            </a:r>
            <a:br>
              <a:rPr lang="en-US" sz="2800" dirty="0">
                <a:solidFill>
                  <a:schemeClr val="tx1"/>
                </a:solidFill>
              </a:rPr>
            </a:br>
            <a:r>
              <a:rPr lang="en-US" sz="2800" dirty="0">
                <a:solidFill>
                  <a:schemeClr val="tx1"/>
                </a:solidFill>
              </a:rPr>
              <a:t>IaaS and DevOps Hardware and Systems</a:t>
            </a:r>
            <a:br>
              <a:rPr lang="en-US" sz="2800" dirty="0">
                <a:solidFill>
                  <a:schemeClr val="tx1"/>
                </a:solidFill>
              </a:rPr>
            </a:br>
            <a:endParaRPr lang="en-US" dirty="0">
              <a:solidFill>
                <a:schemeClr val="tx1"/>
              </a:solidFill>
            </a:endParaRPr>
          </a:p>
        </p:txBody>
      </p:sp>
      <p:sp>
        <p:nvSpPr>
          <p:cNvPr id="3" name="Subtitle 2"/>
          <p:cNvSpPr>
            <a:spLocks noGrp="1"/>
          </p:cNvSpPr>
          <p:nvPr>
            <p:ph type="subTitle" idx="1"/>
          </p:nvPr>
        </p:nvSpPr>
        <p:spPr>
          <a:xfrm>
            <a:off x="1219200" y="4114800"/>
            <a:ext cx="6400800" cy="1752600"/>
          </a:xfrm>
        </p:spPr>
        <p:txBody>
          <a:bodyPr/>
          <a:lstStyle/>
          <a:p>
            <a:pPr marL="342900" indent="-342900" algn="l">
              <a:buFont typeface="Arial" panose="020B0604020202020204" pitchFamily="34" charset="0"/>
              <a:buChar char="•"/>
            </a:pPr>
            <a:r>
              <a:rPr lang="en-US" sz="2400" b="1" dirty="0">
                <a:solidFill>
                  <a:schemeClr val="tx1"/>
                </a:solidFill>
              </a:rPr>
              <a:t>HPC-ABDS</a:t>
            </a:r>
          </a:p>
          <a:p>
            <a:pPr marL="342900" indent="-342900" algn="l">
              <a:buFont typeface="Arial" panose="020B0604020202020204" pitchFamily="34" charset="0"/>
              <a:buChar char="•"/>
            </a:pPr>
            <a:r>
              <a:rPr lang="en-US" sz="2400" b="1" dirty="0">
                <a:solidFill>
                  <a:schemeClr val="tx1"/>
                </a:solidFill>
              </a:rPr>
              <a:t>MIDAS</a:t>
            </a:r>
          </a:p>
          <a:p>
            <a:pPr marL="342900" indent="-342900" algn="l">
              <a:buFont typeface="Arial" panose="020B0604020202020204" pitchFamily="34" charset="0"/>
              <a:buChar char="•"/>
            </a:pPr>
            <a:r>
              <a:rPr lang="en-US" sz="2400" b="1" dirty="0">
                <a:solidFill>
                  <a:schemeClr val="tx1"/>
                </a:solidFill>
              </a:rPr>
              <a:t>Java Grande</a:t>
            </a:r>
          </a:p>
        </p:txBody>
      </p:sp>
      <p:sp>
        <p:nvSpPr>
          <p:cNvPr id="4" name="Date Placeholder 3"/>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23</a:t>
            </a:fld>
            <a:endParaRPr lang="en-US"/>
          </a:p>
        </p:txBody>
      </p:sp>
    </p:spTree>
    <p:extLst>
      <p:ext uri="{BB962C8B-B14F-4D97-AF65-F5344CB8AC3E}">
        <p14:creationId xmlns:p14="http://schemas.microsoft.com/office/powerpoint/2010/main" val="3459559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CB78FB-1415-9B4D-996E-11F146E2B0ED}" type="slidenum">
              <a:rPr lang="en-US" smtClean="0">
                <a:solidFill>
                  <a:srgbClr val="000000"/>
                </a:solidFill>
              </a:rPr>
              <a:pPr/>
              <a:t>24</a:t>
            </a:fld>
            <a:endParaRPr lang="en-US" dirty="0">
              <a:solidFill>
                <a:srgbClr val="000000"/>
              </a:solidFill>
            </a:endParaRPr>
          </a:p>
        </p:txBody>
      </p:sp>
      <p:sp>
        <p:nvSpPr>
          <p:cNvPr id="3" name="Date Placeholder 2"/>
          <p:cNvSpPr>
            <a:spLocks noGrp="1"/>
          </p:cNvSpPr>
          <p:nvPr>
            <p:ph type="dt" sz="half" idx="4294967295"/>
          </p:nvPr>
        </p:nvSpPr>
        <p:spPr>
          <a:xfrm>
            <a:off x="5715000" y="6222082"/>
            <a:ext cx="2057400" cy="365125"/>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a:lstStyle/>
          <a:p>
            <a:r>
              <a:rPr lang="en-US">
                <a:solidFill>
                  <a:srgbClr val="000000">
                    <a:tint val="75000"/>
                  </a:srgbClr>
                </a:solidFill>
              </a:rPr>
              <a:t>5/17/2016</a:t>
            </a:r>
            <a:endParaRPr lang="en-US" dirty="0">
              <a:solidFill>
                <a:srgbClr val="000000">
                  <a:tint val="75000"/>
                </a:srgbClr>
              </a:solidFill>
            </a:endParaRPr>
          </a:p>
        </p:txBody>
      </p:sp>
      <p:sp>
        <p:nvSpPr>
          <p:cNvPr id="4" name="Rectangle 3"/>
          <p:cNvSpPr/>
          <p:nvPr/>
        </p:nvSpPr>
        <p:spPr>
          <a:xfrm>
            <a:off x="0" y="-33754"/>
            <a:ext cx="9144000" cy="338554"/>
          </a:xfrm>
          <a:prstGeom prst="rect">
            <a:avLst/>
          </a:prstGeom>
          <a:noFill/>
        </p:spPr>
        <p:txBody>
          <a:bodyPr wrap="square">
            <a:spAutoFit/>
          </a:bodyPr>
          <a:lstStyle/>
          <a:p>
            <a:pPr algn="ctr"/>
            <a:r>
              <a:rPr lang="en-US" sz="1600" b="1" dirty="0">
                <a:solidFill>
                  <a:srgbClr val="B50B27"/>
                </a:solidFill>
              </a:rPr>
              <a:t>HPC-ABDS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6915"/>
          <a:stretch/>
        </p:blipFill>
        <p:spPr bwMode="auto">
          <a:xfrm>
            <a:off x="0" y="228600"/>
            <a:ext cx="9144000" cy="66649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1552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8229600" cy="507421"/>
          </a:xfrm>
        </p:spPr>
        <p:txBody>
          <a:bodyPr>
            <a:noAutofit/>
          </a:bodyPr>
          <a:lstStyle/>
          <a:p>
            <a:r>
              <a:rPr lang="en-US" sz="2800" b="1" dirty="0"/>
              <a:t>Functionality of 21 HPC-ABDS Layers</a:t>
            </a:r>
          </a:p>
        </p:txBody>
      </p:sp>
      <p:sp>
        <p:nvSpPr>
          <p:cNvPr id="3" name="Content Placeholder 2"/>
          <p:cNvSpPr>
            <a:spLocks noGrp="1"/>
          </p:cNvSpPr>
          <p:nvPr>
            <p:ph idx="1"/>
          </p:nvPr>
        </p:nvSpPr>
        <p:spPr>
          <a:xfrm>
            <a:off x="78509" y="477036"/>
            <a:ext cx="4036291" cy="5609102"/>
          </a:xfrm>
          <a:ln>
            <a:solidFill>
              <a:schemeClr val="tx1"/>
            </a:solidFill>
          </a:ln>
        </p:spPr>
        <p:txBody>
          <a:bodyPr>
            <a:noAutofit/>
          </a:bodyPr>
          <a:lstStyle/>
          <a:p>
            <a:pPr>
              <a:spcBef>
                <a:spcPts val="225"/>
              </a:spcBef>
              <a:buFont typeface="+mj-lt"/>
              <a:buAutoNum type="arabicParenR"/>
            </a:pPr>
            <a:r>
              <a:rPr lang="en-US" sz="2200" dirty="0">
                <a:latin typeface="Calibri" panose="020F0502020204030204" pitchFamily="34" charset="0"/>
              </a:rPr>
              <a:t>Message Protocols:</a:t>
            </a:r>
          </a:p>
          <a:p>
            <a:pPr>
              <a:spcBef>
                <a:spcPts val="225"/>
              </a:spcBef>
              <a:buFont typeface="+mj-lt"/>
              <a:buAutoNum type="arabicParenR"/>
            </a:pPr>
            <a:r>
              <a:rPr lang="en-US" sz="2200" dirty="0">
                <a:latin typeface="Calibri" panose="020F0502020204030204" pitchFamily="34" charset="0"/>
              </a:rPr>
              <a:t>Distributed Coordination:</a:t>
            </a:r>
          </a:p>
          <a:p>
            <a:pPr>
              <a:spcBef>
                <a:spcPts val="225"/>
              </a:spcBef>
              <a:buFont typeface="+mj-lt"/>
              <a:buAutoNum type="arabicParenR"/>
            </a:pPr>
            <a:r>
              <a:rPr lang="en-US" sz="2200" dirty="0">
                <a:latin typeface="Calibri" panose="020F0502020204030204" pitchFamily="34" charset="0"/>
              </a:rPr>
              <a:t>Security &amp; Privacy:</a:t>
            </a:r>
          </a:p>
          <a:p>
            <a:pPr>
              <a:spcBef>
                <a:spcPts val="225"/>
              </a:spcBef>
              <a:buFont typeface="+mj-lt"/>
              <a:buAutoNum type="arabicParenR"/>
            </a:pPr>
            <a:r>
              <a:rPr lang="en-US" sz="2200" dirty="0">
                <a:latin typeface="Calibri" panose="020F0502020204030204" pitchFamily="34" charset="0"/>
              </a:rPr>
              <a:t>Monitoring: </a:t>
            </a:r>
          </a:p>
          <a:p>
            <a:pPr>
              <a:spcBef>
                <a:spcPts val="225"/>
              </a:spcBef>
              <a:buFont typeface="+mj-lt"/>
              <a:buAutoNum type="arabicParenR"/>
            </a:pPr>
            <a:r>
              <a:rPr lang="en-US" sz="2200" dirty="0" err="1">
                <a:latin typeface="Calibri" panose="020F0502020204030204" pitchFamily="34" charset="0"/>
              </a:rPr>
              <a:t>IaaS</a:t>
            </a:r>
            <a:r>
              <a:rPr lang="en-US" sz="2200" dirty="0">
                <a:latin typeface="Calibri" panose="020F0502020204030204" pitchFamily="34" charset="0"/>
              </a:rPr>
              <a:t> Management from HPC to hypervisors:</a:t>
            </a:r>
          </a:p>
          <a:p>
            <a:pPr>
              <a:spcBef>
                <a:spcPts val="225"/>
              </a:spcBef>
              <a:buFont typeface="+mj-lt"/>
              <a:buAutoNum type="arabicParenR"/>
            </a:pPr>
            <a:r>
              <a:rPr lang="en-US" sz="2200" dirty="0">
                <a:latin typeface="Calibri" panose="020F0502020204030204" pitchFamily="34" charset="0"/>
              </a:rPr>
              <a:t>DevOps: </a:t>
            </a:r>
          </a:p>
          <a:p>
            <a:pPr>
              <a:spcBef>
                <a:spcPts val="225"/>
              </a:spcBef>
              <a:buFont typeface="+mj-lt"/>
              <a:buAutoNum type="arabicParenR"/>
            </a:pPr>
            <a:r>
              <a:rPr lang="en-US" sz="2200" dirty="0">
                <a:latin typeface="Calibri" panose="020F0502020204030204" pitchFamily="34" charset="0"/>
              </a:rPr>
              <a:t>Interoperability:</a:t>
            </a:r>
          </a:p>
          <a:p>
            <a:pPr>
              <a:spcBef>
                <a:spcPts val="225"/>
              </a:spcBef>
              <a:buFont typeface="+mj-lt"/>
              <a:buAutoNum type="arabicParenR"/>
            </a:pPr>
            <a:r>
              <a:rPr lang="en-US" sz="2200" dirty="0">
                <a:latin typeface="Calibri" panose="020F0502020204030204" pitchFamily="34" charset="0"/>
              </a:rPr>
              <a:t>File systems: </a:t>
            </a:r>
          </a:p>
          <a:p>
            <a:pPr>
              <a:spcBef>
                <a:spcPts val="225"/>
              </a:spcBef>
              <a:buFont typeface="+mj-lt"/>
              <a:buAutoNum type="arabicParenR"/>
            </a:pPr>
            <a:r>
              <a:rPr lang="en-US" sz="2200" dirty="0">
                <a:latin typeface="Calibri" panose="020F0502020204030204" pitchFamily="34" charset="0"/>
              </a:rPr>
              <a:t>Cluster Resource Management: </a:t>
            </a:r>
          </a:p>
          <a:p>
            <a:pPr>
              <a:spcBef>
                <a:spcPts val="225"/>
              </a:spcBef>
              <a:buFont typeface="+mj-lt"/>
              <a:buAutoNum type="arabicParenR"/>
            </a:pPr>
            <a:r>
              <a:rPr lang="en-US" sz="2200" dirty="0">
                <a:latin typeface="Calibri" panose="020F0502020204030204" pitchFamily="34" charset="0"/>
              </a:rPr>
              <a:t> Data Transport: </a:t>
            </a:r>
          </a:p>
          <a:p>
            <a:pPr>
              <a:spcBef>
                <a:spcPts val="225"/>
              </a:spcBef>
              <a:buFont typeface="+mj-lt"/>
              <a:buAutoNum type="arabicParenR"/>
            </a:pPr>
            <a:r>
              <a:rPr lang="en-US" sz="2200" dirty="0">
                <a:latin typeface="Calibri" panose="020F0502020204030204" pitchFamily="34" charset="0"/>
              </a:rPr>
              <a:t> A) File management</a:t>
            </a:r>
            <a:br>
              <a:rPr lang="en-US" sz="2200" dirty="0">
                <a:latin typeface="Calibri" panose="020F0502020204030204" pitchFamily="34" charset="0"/>
              </a:rPr>
            </a:br>
            <a:r>
              <a:rPr lang="en-US" sz="2200" dirty="0">
                <a:latin typeface="Calibri" panose="020F0502020204030204" pitchFamily="34" charset="0"/>
              </a:rPr>
              <a:t>B) NoSQL</a:t>
            </a:r>
            <a:br>
              <a:rPr lang="en-US" sz="2200" dirty="0">
                <a:latin typeface="Calibri" panose="020F0502020204030204" pitchFamily="34" charset="0"/>
              </a:rPr>
            </a:br>
            <a:r>
              <a:rPr lang="en-US" sz="2200" dirty="0">
                <a:latin typeface="Calibri" panose="020F0502020204030204" pitchFamily="34" charset="0"/>
              </a:rPr>
              <a:t>C) SQL</a:t>
            </a:r>
          </a:p>
        </p:txBody>
      </p:sp>
      <p:sp>
        <p:nvSpPr>
          <p:cNvPr id="7" name="Slide Number Placeholder 6"/>
          <p:cNvSpPr>
            <a:spLocks noGrp="1"/>
          </p:cNvSpPr>
          <p:nvPr>
            <p:ph type="sldNum" sz="quarter" idx="12"/>
          </p:nvPr>
        </p:nvSpPr>
        <p:spPr/>
        <p:txBody>
          <a:bodyPr/>
          <a:lstStyle/>
          <a:p>
            <a:fld id="{39B2FC35-689C-482B-881D-27C85BFD1D21}" type="slidenum">
              <a:rPr lang="en-US" smtClean="0"/>
              <a:pPr/>
              <a:t>25</a:t>
            </a:fld>
            <a:endParaRPr lang="en-US" dirty="0"/>
          </a:p>
        </p:txBody>
      </p:sp>
      <p:sp>
        <p:nvSpPr>
          <p:cNvPr id="4" name="Date Placeholder 3"/>
          <p:cNvSpPr>
            <a:spLocks noGrp="1"/>
          </p:cNvSpPr>
          <p:nvPr>
            <p:ph type="dt" sz="half" idx="2"/>
          </p:nvPr>
        </p:nvSpPr>
        <p:spPr/>
        <p:txBody>
          <a:bodyPr/>
          <a:lstStyle/>
          <a:p>
            <a:r>
              <a:rPr lang="en-US">
                <a:solidFill>
                  <a:srgbClr val="000000">
                    <a:tint val="75000"/>
                  </a:srgbClr>
                </a:solidFill>
              </a:rPr>
              <a:t>02/16/2016</a:t>
            </a:r>
          </a:p>
        </p:txBody>
      </p:sp>
      <p:sp>
        <p:nvSpPr>
          <p:cNvPr id="8" name="Content Placeholder 2"/>
          <p:cNvSpPr txBox="1">
            <a:spLocks/>
          </p:cNvSpPr>
          <p:nvPr/>
        </p:nvSpPr>
        <p:spPr bwMode="auto">
          <a:xfrm>
            <a:off x="4193309" y="489483"/>
            <a:ext cx="4953001" cy="56091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225"/>
              </a:spcBef>
              <a:buFont typeface="+mj-lt"/>
              <a:buAutoNum type="arabicParenR" startAt="12"/>
            </a:pPr>
            <a:r>
              <a:rPr lang="en-US" sz="2200" i="0" kern="0" dirty="0">
                <a:latin typeface="Calibri" panose="020F0502020204030204" pitchFamily="34" charset="0"/>
              </a:rPr>
              <a:t> In-memory databases &amp; caches / Object-relational mapping / Extraction Tools</a:t>
            </a:r>
          </a:p>
          <a:p>
            <a:pPr>
              <a:spcBef>
                <a:spcPts val="225"/>
              </a:spcBef>
              <a:buFont typeface="+mj-lt"/>
              <a:buAutoNum type="arabicParenR" startAt="12"/>
            </a:pPr>
            <a:r>
              <a:rPr lang="en-US" sz="2200" i="0" kern="0" dirty="0">
                <a:latin typeface="Calibri" panose="020F0502020204030204" pitchFamily="34" charset="0"/>
              </a:rPr>
              <a:t> Inter process communication Collectives, point-to-point, publish-subscribe, MPI:</a:t>
            </a:r>
          </a:p>
          <a:p>
            <a:pPr>
              <a:spcBef>
                <a:spcPts val="225"/>
              </a:spcBef>
              <a:buFont typeface="+mj-lt"/>
              <a:buAutoNum type="arabicParenR" startAt="12"/>
            </a:pPr>
            <a:r>
              <a:rPr lang="en-US" sz="2200" i="0" kern="0" dirty="0">
                <a:latin typeface="Calibri" panose="020F0502020204030204" pitchFamily="34" charset="0"/>
              </a:rPr>
              <a:t> A) Basic Programming model and runtime, SPMD, MapReduce:</a:t>
            </a:r>
            <a:br>
              <a:rPr lang="en-US" sz="2200" i="0" kern="0" dirty="0">
                <a:latin typeface="Calibri" panose="020F0502020204030204" pitchFamily="34" charset="0"/>
              </a:rPr>
            </a:br>
            <a:r>
              <a:rPr lang="en-US" sz="2200" i="0" kern="0" dirty="0">
                <a:latin typeface="Calibri" panose="020F0502020204030204" pitchFamily="34" charset="0"/>
              </a:rPr>
              <a:t>B) Streaming:</a:t>
            </a:r>
          </a:p>
          <a:p>
            <a:pPr>
              <a:spcBef>
                <a:spcPts val="225"/>
              </a:spcBef>
              <a:buFont typeface="+mj-lt"/>
              <a:buAutoNum type="arabicParenR" startAt="12"/>
            </a:pPr>
            <a:r>
              <a:rPr lang="en-US" sz="2200" i="0" kern="0" dirty="0">
                <a:latin typeface="Calibri" panose="020F0502020204030204" pitchFamily="34" charset="0"/>
              </a:rPr>
              <a:t> A) High level Programming: </a:t>
            </a:r>
            <a:br>
              <a:rPr lang="en-US" sz="2200" i="0" kern="0" dirty="0">
                <a:latin typeface="Calibri" panose="020F0502020204030204" pitchFamily="34" charset="0"/>
              </a:rPr>
            </a:br>
            <a:r>
              <a:rPr lang="en-US" sz="2200" i="0" kern="0" dirty="0">
                <a:latin typeface="Calibri" panose="020F0502020204030204" pitchFamily="34" charset="0"/>
              </a:rPr>
              <a:t>B) Frameworks</a:t>
            </a:r>
          </a:p>
          <a:p>
            <a:pPr>
              <a:spcBef>
                <a:spcPts val="225"/>
              </a:spcBef>
              <a:buFont typeface="+mj-lt"/>
              <a:buAutoNum type="arabicParenR" startAt="12"/>
            </a:pPr>
            <a:r>
              <a:rPr lang="en-US" sz="2200" i="0" kern="0" dirty="0">
                <a:latin typeface="Calibri" panose="020F0502020204030204" pitchFamily="34" charset="0"/>
              </a:rPr>
              <a:t> Application and Analytics: </a:t>
            </a:r>
          </a:p>
          <a:p>
            <a:pPr>
              <a:spcBef>
                <a:spcPts val="225"/>
              </a:spcBef>
              <a:buFont typeface="+mj-lt"/>
              <a:buAutoNum type="arabicParenR" startAt="12"/>
            </a:pPr>
            <a:r>
              <a:rPr lang="en-US" sz="2200" i="0" kern="0" dirty="0">
                <a:latin typeface="Calibri" panose="020F0502020204030204" pitchFamily="34" charset="0"/>
              </a:rPr>
              <a:t> Workflow-Orchestration:</a:t>
            </a:r>
          </a:p>
        </p:txBody>
      </p:sp>
      <p:sp>
        <p:nvSpPr>
          <p:cNvPr id="5" name="TextBox 4"/>
          <p:cNvSpPr txBox="1"/>
          <p:nvPr/>
        </p:nvSpPr>
        <p:spPr>
          <a:xfrm>
            <a:off x="2708476" y="5498305"/>
            <a:ext cx="6400800" cy="1323439"/>
          </a:xfrm>
          <a:prstGeom prst="rect">
            <a:avLst/>
          </a:prstGeom>
          <a:solidFill>
            <a:srgbClr val="FFFFCC"/>
          </a:solidFill>
          <a:ln w="38100">
            <a:solidFill>
              <a:schemeClr val="tx1"/>
            </a:solidFill>
          </a:ln>
        </p:spPr>
        <p:txBody>
          <a:bodyPr wrap="square" rtlCol="0">
            <a:spAutoFit/>
          </a:bodyPr>
          <a:lstStyle/>
          <a:p>
            <a:r>
              <a:rPr lang="en-US" sz="2000" i="0" dirty="0">
                <a:latin typeface="+mn-lt"/>
              </a:rPr>
              <a:t>Lesson of large number (350). This is a rich software environment that HPC cannot “compete” with. Need to use and not regenerate</a:t>
            </a:r>
          </a:p>
          <a:p>
            <a:r>
              <a:rPr lang="en-US" sz="2000" i="0" dirty="0">
                <a:latin typeface="+mn-lt"/>
              </a:rPr>
              <a:t>Note level 13 </a:t>
            </a:r>
            <a:r>
              <a:rPr lang="en-US" sz="2000" i="0" kern="0" dirty="0">
                <a:latin typeface="+mn-lt"/>
              </a:rPr>
              <a:t> Inter process communication  added</a:t>
            </a:r>
            <a:endParaRPr lang="en-US" sz="2000" i="0" dirty="0">
              <a:latin typeface="+mn-lt"/>
            </a:endParaRPr>
          </a:p>
        </p:txBody>
      </p:sp>
    </p:spTree>
    <p:extLst>
      <p:ext uri="{BB962C8B-B14F-4D97-AF65-F5344CB8AC3E}">
        <p14:creationId xmlns:p14="http://schemas.microsoft.com/office/powerpoint/2010/main" val="3837420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dirty="0"/>
              <a:t>Using the Library</a:t>
            </a:r>
            <a:br>
              <a:rPr lang="en-US" sz="3600" dirty="0"/>
            </a:br>
            <a:r>
              <a:rPr lang="en-US" sz="3600" dirty="0"/>
              <a:t>Application Examples</a:t>
            </a: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26</a:t>
            </a:fld>
            <a:endParaRPr lang="en-US"/>
          </a:p>
        </p:txBody>
      </p:sp>
      <p:sp>
        <p:nvSpPr>
          <p:cNvPr id="2" name="Date Placeholder 1"/>
          <p:cNvSpPr>
            <a:spLocks noGrp="1"/>
          </p:cNvSpPr>
          <p:nvPr>
            <p:ph type="dt" sz="half" idx="10"/>
          </p:nvPr>
        </p:nvSpPr>
        <p:spPr/>
        <p:txBody>
          <a:bodyPr/>
          <a:lstStyle/>
          <a:p>
            <a:r>
              <a:rPr lang="en-US"/>
              <a:t>02/16/2016</a:t>
            </a:r>
          </a:p>
        </p:txBody>
      </p:sp>
    </p:spTree>
    <p:extLst>
      <p:ext uri="{BB962C8B-B14F-4D97-AF65-F5344CB8AC3E}">
        <p14:creationId xmlns:p14="http://schemas.microsoft.com/office/powerpoint/2010/main" val="722429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84552" y="-54448"/>
            <a:ext cx="3489897" cy="751840"/>
          </a:xfrm>
        </p:spPr>
        <p:txBody>
          <a:bodyPr>
            <a:normAutofit fontScale="90000"/>
          </a:bodyPr>
          <a:lstStyle/>
          <a:p>
            <a:r>
              <a:rPr lang="en-US" dirty="0"/>
              <a:t>Some large scale analytics</a:t>
            </a:r>
          </a:p>
        </p:txBody>
      </p:sp>
      <p:sp>
        <p:nvSpPr>
          <p:cNvPr id="5" name="Slide Number Placeholder 4"/>
          <p:cNvSpPr>
            <a:spLocks noGrp="1"/>
          </p:cNvSpPr>
          <p:nvPr>
            <p:ph type="sldNum" sz="quarter" idx="12"/>
          </p:nvPr>
        </p:nvSpPr>
        <p:spPr/>
        <p:txBody>
          <a:bodyPr/>
          <a:lstStyle/>
          <a:p>
            <a:fld id="{29CB78FB-1415-9B4D-996E-11F146E2B0ED}" type="slidenum">
              <a:rPr lang="en-US" smtClean="0"/>
              <a:t>27</a:t>
            </a:fld>
            <a:endParaRPr lang="en-US"/>
          </a:p>
        </p:txBody>
      </p:sp>
      <p:sp>
        <p:nvSpPr>
          <p:cNvPr id="4" name="Date Placeholder 3"/>
          <p:cNvSpPr>
            <a:spLocks noGrp="1"/>
          </p:cNvSpPr>
          <p:nvPr>
            <p:ph type="dt" sz="half" idx="2"/>
          </p:nvPr>
        </p:nvSpPr>
        <p:spPr/>
        <p:txBody>
          <a:bodyPr/>
          <a:lstStyle/>
          <a:p>
            <a:r>
              <a:rPr lang="en-US"/>
              <a:t>02/16/2016</a:t>
            </a:r>
          </a:p>
        </p:txBody>
      </p:sp>
      <p:pic>
        <p:nvPicPr>
          <p:cNvPr id="7" name="Picture 2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2" y="0"/>
            <a:ext cx="3111224" cy="3111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106" y="0"/>
            <a:ext cx="2884126" cy="309422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343472" y="621852"/>
            <a:ext cx="2706648" cy="1569660"/>
          </a:xfrm>
          <a:prstGeom prst="rect">
            <a:avLst/>
          </a:prstGeom>
        </p:spPr>
        <p:txBody>
          <a:bodyPr wrap="square">
            <a:spAutoFit/>
          </a:bodyPr>
          <a:lstStyle/>
          <a:p>
            <a:pPr algn="ctr"/>
            <a:r>
              <a:rPr lang="en-US" dirty="0">
                <a:ea typeface="Times New Roman" panose="02020603050405020304" pitchFamily="18" charset="0"/>
              </a:rPr>
              <a:t>100,000 fungi </a:t>
            </a:r>
          </a:p>
          <a:p>
            <a:pPr algn="ctr"/>
            <a:r>
              <a:rPr lang="en-US" dirty="0">
                <a:ea typeface="Times New Roman" panose="02020603050405020304" pitchFamily="18" charset="0"/>
              </a:rPr>
              <a:t>Sequences</a:t>
            </a:r>
          </a:p>
          <a:p>
            <a:pPr algn="ctr"/>
            <a:r>
              <a:rPr lang="en-US" dirty="0"/>
              <a:t>Eventually </a:t>
            </a:r>
          </a:p>
          <a:p>
            <a:pPr algn="ctr"/>
            <a:r>
              <a:rPr lang="en-US" dirty="0"/>
              <a:t>120 clusters</a:t>
            </a:r>
          </a:p>
        </p:txBody>
      </p:sp>
      <p:sp>
        <p:nvSpPr>
          <p:cNvPr id="11" name="Rectangle 10"/>
          <p:cNvSpPr/>
          <p:nvPr/>
        </p:nvSpPr>
        <p:spPr>
          <a:xfrm>
            <a:off x="3084552" y="2318329"/>
            <a:ext cx="3084693" cy="400110"/>
          </a:xfrm>
          <a:prstGeom prst="rect">
            <a:avLst/>
          </a:prstGeom>
        </p:spPr>
        <p:txBody>
          <a:bodyPr wrap="square">
            <a:spAutoFit/>
          </a:bodyPr>
          <a:lstStyle/>
          <a:p>
            <a:pPr algn="ctr"/>
            <a:r>
              <a:rPr lang="en-US" sz="2000" dirty="0">
                <a:ea typeface="Times New Roman" panose="02020603050405020304" pitchFamily="18" charset="0"/>
              </a:rPr>
              <a:t>3D phylogenetic tree</a:t>
            </a:r>
            <a:endParaRPr lang="en-US" sz="2000" dirty="0"/>
          </a:p>
        </p:txBody>
      </p:sp>
      <p:pic>
        <p:nvPicPr>
          <p:cNvPr id="13" name="Picture 12"/>
          <p:cNvPicPr>
            <a:picLocks noChangeAspect="1"/>
          </p:cNvPicPr>
          <p:nvPr/>
        </p:nvPicPr>
        <p:blipFill>
          <a:blip r:embed="rId4"/>
          <a:stretch>
            <a:fillRect/>
          </a:stretch>
        </p:blipFill>
        <p:spPr>
          <a:xfrm>
            <a:off x="-10160" y="3118152"/>
            <a:ext cx="9144000" cy="3739848"/>
          </a:xfrm>
          <a:prstGeom prst="rect">
            <a:avLst/>
          </a:prstGeom>
        </p:spPr>
      </p:pic>
      <p:sp>
        <p:nvSpPr>
          <p:cNvPr id="14" name="TextBox 13"/>
          <p:cNvSpPr txBox="1"/>
          <p:nvPr/>
        </p:nvSpPr>
        <p:spPr>
          <a:xfrm>
            <a:off x="1258331" y="3277364"/>
            <a:ext cx="4456669" cy="461665"/>
          </a:xfrm>
          <a:prstGeom prst="rect">
            <a:avLst/>
          </a:prstGeom>
          <a:noFill/>
        </p:spPr>
        <p:txBody>
          <a:bodyPr wrap="none" rtlCol="0">
            <a:spAutoFit/>
          </a:bodyPr>
          <a:lstStyle/>
          <a:p>
            <a:r>
              <a:rPr lang="en-US" dirty="0">
                <a:solidFill>
                  <a:schemeClr val="bg1"/>
                </a:solidFill>
              </a:rPr>
              <a:t>Jan 1 2004 </a:t>
            </a:r>
            <a:r>
              <a:rPr lang="en-US" dirty="0">
                <a:solidFill>
                  <a:schemeClr val="bg1"/>
                </a:solidFill>
                <a:sym typeface="Wingdings" panose="05000000000000000000" pitchFamily="2" charset="2"/>
              </a:rPr>
              <a:t></a:t>
            </a:r>
            <a:r>
              <a:rPr lang="en-US" dirty="0">
                <a:solidFill>
                  <a:schemeClr val="bg1"/>
                </a:solidFill>
              </a:rPr>
              <a:t> December 2015</a:t>
            </a:r>
          </a:p>
        </p:txBody>
      </p:sp>
      <p:sp>
        <p:nvSpPr>
          <p:cNvPr id="12" name="Rectangle 11"/>
          <p:cNvSpPr/>
          <p:nvPr/>
        </p:nvSpPr>
        <p:spPr>
          <a:xfrm>
            <a:off x="4656040" y="6403263"/>
            <a:ext cx="4487960" cy="461665"/>
          </a:xfrm>
          <a:prstGeom prst="rect">
            <a:avLst/>
          </a:prstGeom>
        </p:spPr>
        <p:txBody>
          <a:bodyPr wrap="none">
            <a:spAutoFit/>
          </a:bodyPr>
          <a:lstStyle/>
          <a:p>
            <a:pPr algn="ctr"/>
            <a:r>
              <a:rPr lang="en-US" b="1" dirty="0">
                <a:solidFill>
                  <a:schemeClr val="bg1"/>
                </a:solidFill>
                <a:ea typeface="Times New Roman" panose="02020603050405020304" pitchFamily="18" charset="0"/>
              </a:rPr>
              <a:t>Daily Stock Time Series in 3D</a:t>
            </a:r>
            <a:endParaRPr lang="en-US" b="1" dirty="0">
              <a:solidFill>
                <a:schemeClr val="bg1"/>
              </a:solidFill>
            </a:endParaRPr>
          </a:p>
        </p:txBody>
      </p:sp>
      <p:cxnSp>
        <p:nvCxnSpPr>
          <p:cNvPr id="16" name="Straight Arrow Connector 15"/>
          <p:cNvCxnSpPr/>
          <p:nvPr/>
        </p:nvCxnSpPr>
        <p:spPr bwMode="auto">
          <a:xfrm>
            <a:off x="5544306" y="2746742"/>
            <a:ext cx="68580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7" name="Straight Arrow Connector 16"/>
          <p:cNvCxnSpPr/>
          <p:nvPr/>
        </p:nvCxnSpPr>
        <p:spPr bwMode="auto">
          <a:xfrm>
            <a:off x="3143765" y="1981200"/>
            <a:ext cx="685800" cy="0"/>
          </a:xfrm>
          <a:prstGeom prst="straightConnector1">
            <a:avLst/>
          </a:prstGeom>
          <a:solidFill>
            <a:schemeClr val="accent1"/>
          </a:solidFill>
          <a:ln w="38100" cap="flat" cmpd="sng" algn="ctr">
            <a:solidFill>
              <a:schemeClr val="tx1"/>
            </a:solidFill>
            <a:prstDash val="solid"/>
            <a:round/>
            <a:headEnd type="triangle" w="med" len="med"/>
            <a:tailEnd type="none" w="med" len="med"/>
          </a:ln>
          <a:effectLst/>
        </p:spPr>
      </p:cxnSp>
      <p:grpSp>
        <p:nvGrpSpPr>
          <p:cNvPr id="15" name="Group 14"/>
          <p:cNvGrpSpPr/>
          <p:nvPr/>
        </p:nvGrpSpPr>
        <p:grpSpPr>
          <a:xfrm>
            <a:off x="-29768" y="2959621"/>
            <a:ext cx="9144000" cy="3905307"/>
            <a:chOff x="-35238" y="2971588"/>
            <a:chExt cx="9144000" cy="3905307"/>
          </a:xfrm>
        </p:grpSpPr>
        <p:pic>
          <p:nvPicPr>
            <p:cNvPr id="3" name="Picture 2"/>
            <p:cNvPicPr>
              <a:picLocks noChangeAspect="1"/>
            </p:cNvPicPr>
            <p:nvPr/>
          </p:nvPicPr>
          <p:blipFill>
            <a:blip r:embed="rId5"/>
            <a:stretch>
              <a:fillRect/>
            </a:stretch>
          </p:blipFill>
          <p:spPr>
            <a:xfrm>
              <a:off x="-35238" y="2997623"/>
              <a:ext cx="9144000" cy="3879272"/>
            </a:xfrm>
            <a:prstGeom prst="rect">
              <a:avLst/>
            </a:prstGeom>
          </p:spPr>
        </p:pic>
        <p:sp>
          <p:nvSpPr>
            <p:cNvPr id="9" name="TextBox 8"/>
            <p:cNvSpPr txBox="1"/>
            <p:nvPr/>
          </p:nvSpPr>
          <p:spPr>
            <a:xfrm>
              <a:off x="129835" y="2971588"/>
              <a:ext cx="8864010" cy="369332"/>
            </a:xfrm>
            <a:prstGeom prst="rect">
              <a:avLst/>
            </a:prstGeom>
            <a:solidFill>
              <a:schemeClr val="tx1"/>
            </a:solidFill>
          </p:spPr>
          <p:txBody>
            <a:bodyPr wrap="square" rtlCol="0">
              <a:spAutoFit/>
            </a:bodyPr>
            <a:lstStyle/>
            <a:p>
              <a:r>
                <a:rPr lang="en-US" sz="1800" i="0" dirty="0">
                  <a:solidFill>
                    <a:schemeClr val="bg1"/>
                  </a:solidFill>
                </a:rPr>
                <a:t>LCMS Mass Spectrometer Peak Clustering. Sample of 25 million points. 700 clusters</a:t>
              </a:r>
            </a:p>
          </p:txBody>
        </p:sp>
      </p:grpSp>
    </p:spTree>
    <p:extLst>
      <p:ext uri="{BB962C8B-B14F-4D97-AF65-F5344CB8AC3E}">
        <p14:creationId xmlns:p14="http://schemas.microsoft.com/office/powerpoint/2010/main" val="97612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446"/>
            <a:ext cx="9144000" cy="882162"/>
          </a:xfrm>
        </p:spPr>
        <p:txBody>
          <a:bodyPr/>
          <a:lstStyle/>
          <a:p>
            <a:pPr algn="ctr"/>
            <a:r>
              <a:rPr lang="en-US" dirty="0"/>
              <a:t>HTML5 web viewer </a:t>
            </a:r>
            <a:r>
              <a:rPr lang="en-US" dirty="0" err="1"/>
              <a:t>WebPlotViz</a:t>
            </a:r>
            <a:endParaRPr lang="en-US" dirty="0"/>
          </a:p>
        </p:txBody>
      </p:sp>
      <p:sp>
        <p:nvSpPr>
          <p:cNvPr id="3" name="Content Placeholder 2"/>
          <p:cNvSpPr>
            <a:spLocks noGrp="1"/>
          </p:cNvSpPr>
          <p:nvPr>
            <p:ph idx="1"/>
          </p:nvPr>
        </p:nvSpPr>
        <p:spPr>
          <a:xfrm>
            <a:off x="-15433" y="647532"/>
            <a:ext cx="9144000" cy="5222386"/>
          </a:xfrm>
        </p:spPr>
        <p:txBody>
          <a:bodyPr/>
          <a:lstStyle/>
          <a:p>
            <a:r>
              <a:rPr lang="en-US" dirty="0"/>
              <a:t>Supports visualization of </a:t>
            </a:r>
            <a:r>
              <a:rPr lang="en-US" b="1" dirty="0"/>
              <a:t>3D point sets </a:t>
            </a:r>
            <a:r>
              <a:rPr lang="en-US" dirty="0"/>
              <a:t>(typically derived by mapping from abstract spaces) for </a:t>
            </a:r>
            <a:r>
              <a:rPr lang="en-US" b="1" dirty="0"/>
              <a:t>streaming and non-streaming case</a:t>
            </a:r>
          </a:p>
          <a:p>
            <a:pPr lvl="1"/>
            <a:r>
              <a:rPr lang="en-US" dirty="0"/>
              <a:t>Simple data management layer</a:t>
            </a:r>
          </a:p>
          <a:p>
            <a:pPr lvl="1"/>
            <a:r>
              <a:rPr lang="en-US" dirty="0"/>
              <a:t>3D web visualizer with various capabilities such as defining color schemes, point sizes, glyphs, labels</a:t>
            </a:r>
          </a:p>
          <a:p>
            <a:r>
              <a:rPr lang="en-US" dirty="0"/>
              <a:t>Core Technologies</a:t>
            </a:r>
          </a:p>
          <a:p>
            <a:pPr lvl="1"/>
            <a:r>
              <a:rPr lang="en-US" dirty="0"/>
              <a:t>MongoDB management</a:t>
            </a:r>
          </a:p>
          <a:p>
            <a:pPr lvl="1"/>
            <a:r>
              <a:rPr lang="en-US" dirty="0"/>
              <a:t>Play Server side framework</a:t>
            </a:r>
          </a:p>
          <a:p>
            <a:pPr lvl="1"/>
            <a:r>
              <a:rPr lang="en-US" dirty="0"/>
              <a:t>Three.js</a:t>
            </a:r>
          </a:p>
          <a:p>
            <a:pPr lvl="1"/>
            <a:r>
              <a:rPr lang="en-US" dirty="0" err="1"/>
              <a:t>WebGL</a:t>
            </a:r>
            <a:endParaRPr lang="en-US" dirty="0"/>
          </a:p>
          <a:p>
            <a:pPr lvl="1"/>
            <a:r>
              <a:rPr lang="en-US" dirty="0"/>
              <a:t>JSON data objects</a:t>
            </a:r>
          </a:p>
          <a:p>
            <a:pPr lvl="1"/>
            <a:r>
              <a:rPr lang="en-US" dirty="0"/>
              <a:t>Bootstrap </a:t>
            </a:r>
            <a:r>
              <a:rPr lang="en-US" dirty="0" err="1"/>
              <a:t>Javascript</a:t>
            </a:r>
            <a:r>
              <a:rPr lang="en-US" dirty="0"/>
              <a:t> web pages</a:t>
            </a:r>
          </a:p>
          <a:p>
            <a:r>
              <a:rPr lang="en-US" dirty="0"/>
              <a:t>Open Source </a:t>
            </a:r>
            <a:br>
              <a:rPr lang="en-US" dirty="0"/>
            </a:br>
            <a:r>
              <a:rPr lang="en-US" dirty="0">
                <a:hlinkClick r:id="rId2"/>
              </a:rPr>
              <a:t>http://spidal-gw.dsc.soic.indiana.edu/</a:t>
            </a:r>
            <a:endParaRPr lang="en-US" dirty="0"/>
          </a:p>
          <a:p>
            <a:r>
              <a:rPr lang="en-US" dirty="0"/>
              <a:t>~10,000 lines of extra code</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4B85148-DB98-4269-ACE6-2DF49F9918C9}" type="slidenum">
              <a:rPr kumimoji="0" lang="en-US" sz="2000" b="0" i="0" u="none" strike="noStrike" kern="1200" cap="none" spc="0" normalizeH="0" baseline="0" noProof="0" smtClean="0">
                <a:ln>
                  <a:noFill/>
                </a:ln>
                <a:solidFill>
                  <a:prstClr val="black"/>
                </a:solidFill>
                <a:effectLst/>
                <a:uLnTx/>
                <a:uFillTx/>
                <a:latin typeface="Franklin Gothic Medium" pitchFamily="34" charset="0"/>
                <a:cs typeface="+mn-cs"/>
              </a:rPr>
              <a:pPr marL="0" marR="0" lvl="0" indent="0" algn="l" defTabSz="457200" rtl="0" eaLnBrk="1" fontAlgn="auto" latinLnBrk="0" hangingPunct="1">
                <a:lnSpc>
                  <a:spcPct val="100000"/>
                </a:lnSpc>
                <a:spcBef>
                  <a:spcPts val="0"/>
                </a:spcBef>
                <a:spcAft>
                  <a:spcPts val="0"/>
                </a:spcAft>
                <a:buClrTx/>
                <a:buSzTx/>
                <a:buFontTx/>
                <a:buNone/>
                <a:tabLst/>
                <a:defRPr/>
              </a:pPr>
              <a:t>28</a:t>
            </a:fld>
            <a:endParaRPr kumimoji="0" lang="en-US" sz="2000" b="0" i="0" u="none" strike="noStrike" kern="1200" cap="none" spc="0" normalizeH="0" baseline="0" noProof="0" dirty="0">
              <a:ln>
                <a:noFill/>
              </a:ln>
              <a:solidFill>
                <a:prstClr val="black"/>
              </a:solidFill>
              <a:effectLst/>
              <a:uLnTx/>
              <a:uFillTx/>
              <a:latin typeface="Franklin Gothic Medium" pitchFamily="34" charset="0"/>
              <a:cs typeface="+mn-cs"/>
            </a:endParaRPr>
          </a:p>
        </p:txBody>
      </p:sp>
      <p:sp>
        <p:nvSpPr>
          <p:cNvPr id="5" name="Date Placeholder 4"/>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34B8B8B-033C-4B0D-890D-AE5E2208A657}" type="datetime1">
              <a:rPr kumimoji="0" lang="en-US" sz="1200" b="0" i="0" u="none" strike="noStrike" kern="1200" cap="none" spc="0" normalizeH="0" baseline="0" noProof="0" smtClean="0">
                <a:ln>
                  <a:noFill/>
                </a:ln>
                <a:solidFill>
                  <a:srgbClr val="000000">
                    <a:tint val="75000"/>
                  </a:srgbClr>
                </a:solidFill>
                <a:effectLst/>
                <a:uLnTx/>
                <a:uFillTx/>
                <a:latin typeface="Arial"/>
                <a:cs typeface="+mn-cs"/>
              </a:rPr>
              <a:t>9/13/2016</a:t>
            </a:fld>
            <a:endParaRPr kumimoji="0" lang="en-US" sz="1200" b="0" i="0" u="none" strike="noStrike" kern="1200" cap="none" spc="0" normalizeH="0" baseline="0" noProof="0" dirty="0">
              <a:ln>
                <a:noFill/>
              </a:ln>
              <a:solidFill>
                <a:srgbClr val="000000">
                  <a:tint val="75000"/>
                </a:srgbClr>
              </a:solidFill>
              <a:effectLst/>
              <a:uLnTx/>
              <a:uFillTx/>
              <a:latin typeface="Arial"/>
              <a:cs typeface="+mn-cs"/>
            </a:endParaRPr>
          </a:p>
        </p:txBody>
      </p:sp>
      <p:grpSp>
        <p:nvGrpSpPr>
          <p:cNvPr id="30" name="Group 29"/>
          <p:cNvGrpSpPr/>
          <p:nvPr/>
        </p:nvGrpSpPr>
        <p:grpSpPr>
          <a:xfrm>
            <a:off x="4136157" y="2591127"/>
            <a:ext cx="5029071" cy="3385039"/>
            <a:chOff x="431763" y="2846704"/>
            <a:chExt cx="3951069" cy="2636668"/>
          </a:xfrm>
        </p:grpSpPr>
        <p:sp>
          <p:nvSpPr>
            <p:cNvPr id="31" name="Rectangle 30"/>
            <p:cNvSpPr/>
            <p:nvPr/>
          </p:nvSpPr>
          <p:spPr>
            <a:xfrm>
              <a:off x="1296371" y="3672327"/>
              <a:ext cx="2530136" cy="181104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Rounded Rectangle 31"/>
            <p:cNvSpPr/>
            <p:nvPr/>
          </p:nvSpPr>
          <p:spPr>
            <a:xfrm>
              <a:off x="1389587" y="2846704"/>
              <a:ext cx="2337047" cy="4452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TextBox 32"/>
            <p:cNvSpPr txBox="1"/>
            <p:nvPr/>
          </p:nvSpPr>
          <p:spPr>
            <a:xfrm>
              <a:off x="431763" y="2871424"/>
              <a:ext cx="957824" cy="575359"/>
            </a:xfrm>
            <a:prstGeom prst="rect">
              <a:avLst/>
            </a:prstGeom>
            <a:noFill/>
          </p:spPr>
          <p:txBody>
            <a:bodyPr wrap="square" rtlCol="0">
              <a:spAutoFit/>
            </a:bodyPr>
            <a:lstStyle/>
            <a:p>
              <a:pPr algn="ctr"/>
              <a:r>
                <a:rPr lang="en-US" sz="1400" dirty="0"/>
                <a:t>Front end view (Browser)</a:t>
              </a:r>
            </a:p>
          </p:txBody>
        </p:sp>
        <p:sp>
          <p:nvSpPr>
            <p:cNvPr id="34" name="TextBox 33"/>
            <p:cNvSpPr txBox="1"/>
            <p:nvPr/>
          </p:nvSpPr>
          <p:spPr>
            <a:xfrm>
              <a:off x="1449510" y="2893961"/>
              <a:ext cx="2123984" cy="407546"/>
            </a:xfrm>
            <a:prstGeom prst="rect">
              <a:avLst/>
            </a:prstGeom>
            <a:noFill/>
          </p:spPr>
          <p:txBody>
            <a:bodyPr wrap="square" rtlCol="0">
              <a:spAutoFit/>
            </a:bodyPr>
            <a:lstStyle/>
            <a:p>
              <a:pPr algn="ctr"/>
              <a:r>
                <a:rPr lang="en-US" sz="1400" dirty="0"/>
                <a:t>Plot visualization &amp; time series animation (Three.js)</a:t>
              </a:r>
            </a:p>
          </p:txBody>
        </p:sp>
        <p:sp>
          <p:nvSpPr>
            <p:cNvPr id="35" name="Rounded Rectangle 34"/>
            <p:cNvSpPr/>
            <p:nvPr/>
          </p:nvSpPr>
          <p:spPr>
            <a:xfrm>
              <a:off x="1389587" y="3714362"/>
              <a:ext cx="2337047" cy="3924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Rectangle 35"/>
            <p:cNvSpPr/>
            <p:nvPr/>
          </p:nvSpPr>
          <p:spPr>
            <a:xfrm>
              <a:off x="1623044" y="3714362"/>
              <a:ext cx="1870133" cy="407546"/>
            </a:xfrm>
            <a:prstGeom prst="rect">
              <a:avLst/>
            </a:prstGeom>
          </p:spPr>
          <p:txBody>
            <a:bodyPr wrap="square">
              <a:spAutoFit/>
            </a:bodyPr>
            <a:lstStyle/>
            <a:p>
              <a:pPr algn="ctr"/>
              <a:r>
                <a:rPr lang="en-US" sz="1400" dirty="0"/>
                <a:t>Web Request Controllers (Play Framework)</a:t>
              </a:r>
            </a:p>
          </p:txBody>
        </p:sp>
        <p:cxnSp>
          <p:nvCxnSpPr>
            <p:cNvPr id="37" name="Straight Arrow Connector 36"/>
            <p:cNvCxnSpPr/>
            <p:nvPr/>
          </p:nvCxnSpPr>
          <p:spPr>
            <a:xfrm>
              <a:off x="1623043" y="3321872"/>
              <a:ext cx="0" cy="3504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2526345" y="3321872"/>
              <a:ext cx="0" cy="350454"/>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3393028" y="3291925"/>
              <a:ext cx="0" cy="380402"/>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1022419" y="3360521"/>
              <a:ext cx="590907" cy="239733"/>
            </a:xfrm>
            <a:prstGeom prst="rect">
              <a:avLst/>
            </a:prstGeom>
            <a:noFill/>
          </p:spPr>
          <p:txBody>
            <a:bodyPr wrap="none" rtlCol="0">
              <a:spAutoFit/>
            </a:bodyPr>
            <a:lstStyle/>
            <a:p>
              <a:r>
                <a:rPr lang="en-US" sz="1400" dirty="0"/>
                <a:t>Upload</a:t>
              </a:r>
            </a:p>
          </p:txBody>
        </p:sp>
        <p:sp>
          <p:nvSpPr>
            <p:cNvPr id="41" name="Rounded Rectangle 40"/>
            <p:cNvSpPr/>
            <p:nvPr/>
          </p:nvSpPr>
          <p:spPr>
            <a:xfrm>
              <a:off x="1389587" y="4482607"/>
              <a:ext cx="2337047" cy="53200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2" name="Rectangle 41"/>
            <p:cNvSpPr/>
            <p:nvPr/>
          </p:nvSpPr>
          <p:spPr>
            <a:xfrm>
              <a:off x="2595649" y="4538090"/>
              <a:ext cx="871751" cy="407546"/>
            </a:xfrm>
            <a:prstGeom prst="rect">
              <a:avLst/>
            </a:prstGeom>
          </p:spPr>
          <p:txBody>
            <a:bodyPr wrap="none">
              <a:spAutoFit/>
            </a:bodyPr>
            <a:lstStyle/>
            <a:p>
              <a:pPr algn="ctr"/>
              <a:r>
                <a:rPr lang="en-US" sz="1400" dirty="0"/>
                <a:t>Data Layer </a:t>
              </a:r>
              <a:br>
                <a:rPr lang="en-US" sz="1400" dirty="0"/>
              </a:br>
              <a:r>
                <a:rPr lang="en-US" sz="1400" dirty="0"/>
                <a:t>(MongoDB)</a:t>
              </a:r>
            </a:p>
          </p:txBody>
        </p:sp>
        <p:sp>
          <p:nvSpPr>
            <p:cNvPr id="43" name="TextBox 42"/>
            <p:cNvSpPr txBox="1"/>
            <p:nvPr/>
          </p:nvSpPr>
          <p:spPr>
            <a:xfrm>
              <a:off x="2007947" y="3366708"/>
              <a:ext cx="1021619" cy="239733"/>
            </a:xfrm>
            <a:prstGeom prst="rect">
              <a:avLst/>
            </a:prstGeom>
            <a:noFill/>
          </p:spPr>
          <p:txBody>
            <a:bodyPr wrap="none" rtlCol="0">
              <a:spAutoFit/>
            </a:bodyPr>
            <a:lstStyle/>
            <a:p>
              <a:r>
                <a:rPr lang="en-US" sz="1400" dirty="0"/>
                <a:t>Request Plots</a:t>
              </a:r>
            </a:p>
          </p:txBody>
        </p:sp>
        <p:sp>
          <p:nvSpPr>
            <p:cNvPr id="44" name="TextBox 43"/>
            <p:cNvSpPr txBox="1"/>
            <p:nvPr/>
          </p:nvSpPr>
          <p:spPr>
            <a:xfrm>
              <a:off x="3378349" y="3281523"/>
              <a:ext cx="1004483" cy="407546"/>
            </a:xfrm>
            <a:prstGeom prst="rect">
              <a:avLst/>
            </a:prstGeom>
            <a:noFill/>
          </p:spPr>
          <p:txBody>
            <a:bodyPr wrap="square" rtlCol="0">
              <a:spAutoFit/>
            </a:bodyPr>
            <a:lstStyle/>
            <a:p>
              <a:r>
                <a:rPr lang="en-US" sz="1400" dirty="0"/>
                <a:t>JSON Format Plots</a:t>
              </a:r>
            </a:p>
          </p:txBody>
        </p:sp>
        <p:grpSp>
          <p:nvGrpSpPr>
            <p:cNvPr id="45" name="Group 44"/>
            <p:cNvGrpSpPr/>
            <p:nvPr/>
          </p:nvGrpSpPr>
          <p:grpSpPr>
            <a:xfrm>
              <a:off x="1424901" y="4529860"/>
              <a:ext cx="925634" cy="467478"/>
              <a:chOff x="2876182" y="5201094"/>
              <a:chExt cx="1234179" cy="675220"/>
            </a:xfrm>
          </p:grpSpPr>
          <p:sp>
            <p:nvSpPr>
              <p:cNvPr id="53" name="Rounded Rectangle 52"/>
              <p:cNvSpPr/>
              <p:nvPr/>
            </p:nvSpPr>
            <p:spPr>
              <a:xfrm>
                <a:off x="2876182" y="5201094"/>
                <a:ext cx="1212435" cy="6405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4" name="Rectangle 53"/>
              <p:cNvSpPr/>
              <p:nvPr/>
            </p:nvSpPr>
            <p:spPr>
              <a:xfrm>
                <a:off x="2876182" y="5201094"/>
                <a:ext cx="1234179" cy="675220"/>
              </a:xfrm>
              <a:prstGeom prst="rect">
                <a:avLst/>
              </a:prstGeom>
            </p:spPr>
            <p:txBody>
              <a:bodyPr wrap="square">
                <a:spAutoFit/>
              </a:bodyPr>
              <a:lstStyle/>
              <a:p>
                <a:pPr algn="ctr"/>
                <a:r>
                  <a:rPr lang="en-US" sz="1100" dirty="0"/>
                  <a:t>Upload format to JSON Converter</a:t>
                </a:r>
              </a:p>
            </p:txBody>
          </p:sp>
        </p:grpSp>
        <p:cxnSp>
          <p:nvCxnSpPr>
            <p:cNvPr id="46" name="Straight Arrow Connector 45"/>
            <p:cNvCxnSpPr/>
            <p:nvPr/>
          </p:nvCxnSpPr>
          <p:spPr>
            <a:xfrm>
              <a:off x="1624571" y="4106777"/>
              <a:ext cx="0" cy="3504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2537442" y="4132153"/>
              <a:ext cx="0" cy="350454"/>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3393028" y="4091803"/>
              <a:ext cx="0" cy="380402"/>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49" name="TextBox 48"/>
            <p:cNvSpPr txBox="1"/>
            <p:nvPr/>
          </p:nvSpPr>
          <p:spPr>
            <a:xfrm>
              <a:off x="554903" y="4251774"/>
              <a:ext cx="641876" cy="239733"/>
            </a:xfrm>
            <a:prstGeom prst="rect">
              <a:avLst/>
            </a:prstGeom>
            <a:noFill/>
          </p:spPr>
          <p:txBody>
            <a:bodyPr wrap="square" rtlCol="0">
              <a:spAutoFit/>
            </a:bodyPr>
            <a:lstStyle/>
            <a:p>
              <a:pPr algn="ctr"/>
              <a:r>
                <a:rPr lang="en-US" sz="1400" dirty="0"/>
                <a:t>Server</a:t>
              </a:r>
            </a:p>
          </p:txBody>
        </p:sp>
        <p:sp>
          <p:nvSpPr>
            <p:cNvPr id="50" name="Can 49"/>
            <p:cNvSpPr/>
            <p:nvPr/>
          </p:nvSpPr>
          <p:spPr>
            <a:xfrm>
              <a:off x="2398311" y="5190121"/>
              <a:ext cx="332913" cy="259959"/>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Rectangle 50"/>
            <p:cNvSpPr/>
            <p:nvPr/>
          </p:nvSpPr>
          <p:spPr>
            <a:xfrm>
              <a:off x="1508718" y="5126543"/>
              <a:ext cx="771001" cy="239733"/>
            </a:xfrm>
            <a:prstGeom prst="rect">
              <a:avLst/>
            </a:prstGeom>
            <a:ln>
              <a:noFill/>
            </a:ln>
          </p:spPr>
          <p:style>
            <a:lnRef idx="1">
              <a:schemeClr val="dk1"/>
            </a:lnRef>
            <a:fillRef idx="0">
              <a:schemeClr val="dk1"/>
            </a:fillRef>
            <a:effectRef idx="0">
              <a:schemeClr val="dk1"/>
            </a:effectRef>
            <a:fontRef idx="minor">
              <a:schemeClr val="tx1"/>
            </a:fontRef>
          </p:style>
          <p:txBody>
            <a:bodyPr wrap="none">
              <a:spAutoFit/>
            </a:bodyPr>
            <a:lstStyle/>
            <a:p>
              <a:r>
                <a:rPr lang="en-US" sz="1400" dirty="0"/>
                <a:t>MongoDB</a:t>
              </a:r>
            </a:p>
          </p:txBody>
        </p:sp>
        <p:cxnSp>
          <p:nvCxnSpPr>
            <p:cNvPr id="52" name="Straight Arrow Connector 51"/>
            <p:cNvCxnSpPr>
              <a:stCxn id="41" idx="2"/>
            </p:cNvCxnSpPr>
            <p:nvPr/>
          </p:nvCxnSpPr>
          <p:spPr>
            <a:xfrm flipH="1">
              <a:off x="2558110" y="5014613"/>
              <a:ext cx="1" cy="175508"/>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76714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73" y="3858"/>
            <a:ext cx="8382000" cy="758142"/>
          </a:xfrm>
        </p:spPr>
        <p:txBody>
          <a:bodyPr/>
          <a:lstStyle/>
          <a:p>
            <a:r>
              <a:rPr lang="en-US" b="1" dirty="0"/>
              <a:t>Dimension Reduction </a:t>
            </a:r>
          </a:p>
        </p:txBody>
      </p:sp>
      <p:sp>
        <p:nvSpPr>
          <p:cNvPr id="3" name="Content Placeholder 2"/>
          <p:cNvSpPr>
            <a:spLocks noGrp="1"/>
          </p:cNvSpPr>
          <p:nvPr>
            <p:ph idx="1"/>
          </p:nvPr>
        </p:nvSpPr>
        <p:spPr>
          <a:xfrm>
            <a:off x="0" y="609600"/>
            <a:ext cx="9144000" cy="5484358"/>
          </a:xfrm>
        </p:spPr>
        <p:txBody>
          <a:bodyPr>
            <a:normAutofit fontScale="85000" lnSpcReduction="20000"/>
          </a:bodyPr>
          <a:lstStyle/>
          <a:p>
            <a:pPr marL="347472" indent="-347472">
              <a:lnSpc>
                <a:spcPct val="120000"/>
              </a:lnSpc>
              <a:spcBef>
                <a:spcPts val="480"/>
              </a:spcBef>
            </a:pPr>
            <a:r>
              <a:rPr lang="en-US" sz="2400" b="1" dirty="0"/>
              <a:t>Principal </a:t>
            </a:r>
            <a:r>
              <a:rPr lang="en-US" sz="2600" b="1" dirty="0"/>
              <a:t>Component</a:t>
            </a:r>
            <a:r>
              <a:rPr lang="en-US" sz="2400" b="1" dirty="0"/>
              <a:t> Analysis </a:t>
            </a:r>
            <a:r>
              <a:rPr lang="en-US" sz="2400" dirty="0"/>
              <a:t>(linear mapping) and </a:t>
            </a:r>
            <a:r>
              <a:rPr lang="en-US" sz="2400" b="1" dirty="0"/>
              <a:t>Multidimensional Scaling MDS </a:t>
            </a:r>
            <a:r>
              <a:rPr lang="en-US" sz="2400" dirty="0"/>
              <a:t>(nonlinear and applicable to non-Euclidean spaces) are methods to map abstract spaces to three dimensions for visualization</a:t>
            </a:r>
          </a:p>
          <a:p>
            <a:pPr marL="747522" lvl="2" indent="-347472">
              <a:lnSpc>
                <a:spcPct val="120000"/>
              </a:lnSpc>
              <a:spcBef>
                <a:spcPts val="480"/>
              </a:spcBef>
            </a:pPr>
            <a:r>
              <a:rPr lang="en-US" sz="2300" dirty="0"/>
              <a:t>Both run well in parallel and give great results</a:t>
            </a:r>
          </a:p>
          <a:p>
            <a:pPr marL="347472" indent="-347472">
              <a:lnSpc>
                <a:spcPct val="120000"/>
              </a:lnSpc>
              <a:spcBef>
                <a:spcPts val="480"/>
              </a:spcBef>
            </a:pPr>
            <a:r>
              <a:rPr lang="en-US" sz="2400" b="1" dirty="0" err="1"/>
              <a:t>Semimetric</a:t>
            </a:r>
            <a:r>
              <a:rPr lang="en-US" sz="2400" b="1" dirty="0"/>
              <a:t> spaces </a:t>
            </a:r>
            <a:r>
              <a:rPr lang="en-US" sz="2400" dirty="0"/>
              <a:t>have pairwise distances defined between points in space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p>
          <a:p>
            <a:pPr marL="347472" indent="-347472">
              <a:lnSpc>
                <a:spcPct val="120000"/>
              </a:lnSpc>
              <a:spcBef>
                <a:spcPts val="480"/>
              </a:spcBef>
            </a:pPr>
            <a:r>
              <a:rPr lang="en-US" sz="2400" dirty="0"/>
              <a:t>But data is typically in a high dimensional or non vector space so use dimension reduction. Associate each point </a:t>
            </a:r>
            <a:r>
              <a:rPr lang="en-US" sz="2400" i="1" dirty="0" err="1"/>
              <a:t>i</a:t>
            </a:r>
            <a:r>
              <a:rPr lang="en-US" sz="2400" dirty="0"/>
              <a:t> with a vector </a:t>
            </a:r>
            <a:r>
              <a:rPr lang="en-US" sz="2400" u="sng" dirty="0"/>
              <a:t>X</a:t>
            </a:r>
            <a:r>
              <a:rPr lang="en-US" sz="2400" i="1" baseline="-25000" dirty="0"/>
              <a:t>i</a:t>
            </a:r>
            <a:r>
              <a:rPr lang="en-US" sz="2400" i="1" dirty="0"/>
              <a:t> </a:t>
            </a:r>
            <a:r>
              <a:rPr lang="en-US" sz="2400" dirty="0"/>
              <a:t>in a Euclidean space of dimension K so that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r>
              <a:rPr lang="el-GR" altLang="ja-JP" sz="2400" b="1" dirty="0">
                <a:solidFill>
                  <a:srgbClr val="FF0000"/>
                </a:solidFill>
                <a:ea typeface="ＭＳ Ｐゴシック" pitchFamily="-112" charset="-128"/>
                <a:sym typeface="Symbol" panose="05050102010706020507" pitchFamily="18" charset="2"/>
              </a:rPr>
              <a:t></a:t>
            </a:r>
            <a:r>
              <a:rPr lang="en-US" altLang="ja-JP" sz="2400" b="1" dirty="0">
                <a:solidFill>
                  <a:srgbClr val="FF0000"/>
                </a:solidFill>
                <a:ea typeface="ＭＳ Ｐゴシック" pitchFamily="-112" charset="-128"/>
              </a:rPr>
              <a:t> d(</a:t>
            </a:r>
            <a:r>
              <a:rPr lang="en-US" altLang="ja-JP" sz="2400" b="1" u="sng" dirty="0">
                <a:solidFill>
                  <a:srgbClr val="FF0000"/>
                </a:solidFill>
                <a:ea typeface="ＭＳ Ｐゴシック" pitchFamily="-112" charset="-128"/>
              </a:rPr>
              <a:t>X</a:t>
            </a:r>
            <a:r>
              <a:rPr lang="en-US" altLang="ja-JP" sz="2400" b="1" i="1" baseline="-25000" dirty="0">
                <a:solidFill>
                  <a:srgbClr val="FF0000"/>
                </a:solidFill>
                <a:ea typeface="ＭＳ Ｐゴシック" pitchFamily="-112" charset="-128"/>
              </a:rPr>
              <a:t>i </a:t>
            </a:r>
            <a:r>
              <a:rPr lang="en-US" altLang="ja-JP" sz="2400" b="1" i="1" dirty="0">
                <a:solidFill>
                  <a:srgbClr val="FF0000"/>
                </a:solidFill>
                <a:ea typeface="ＭＳ Ｐゴシック" pitchFamily="-112" charset="-128"/>
              </a:rPr>
              <a:t>, </a:t>
            </a:r>
            <a:r>
              <a:rPr lang="en-US" altLang="ja-JP" sz="2400" b="1" u="sng" dirty="0" err="1">
                <a:solidFill>
                  <a:srgbClr val="FF0000"/>
                </a:solidFill>
                <a:ea typeface="ＭＳ Ｐゴシック" pitchFamily="-112" charset="-128"/>
              </a:rPr>
              <a:t>X</a:t>
            </a:r>
            <a:r>
              <a:rPr lang="en-US" altLang="ja-JP" sz="2400" b="1" i="1" baseline="-25000" dirty="0" err="1">
                <a:solidFill>
                  <a:srgbClr val="FF0000"/>
                </a:solidFill>
                <a:ea typeface="ＭＳ Ｐゴシック" pitchFamily="-112" charset="-128"/>
              </a:rPr>
              <a:t>j</a:t>
            </a:r>
            <a:r>
              <a:rPr lang="en-US" altLang="ja-JP" sz="2400" b="1" dirty="0">
                <a:solidFill>
                  <a:srgbClr val="FF0000"/>
                </a:solidFill>
                <a:ea typeface="ＭＳ Ｐゴシック" pitchFamily="-112" charset="-128"/>
              </a:rPr>
              <a:t>) </a:t>
            </a:r>
            <a:r>
              <a:rPr lang="en-US" altLang="ja-JP" sz="2400" dirty="0"/>
              <a:t>where </a:t>
            </a:r>
            <a:r>
              <a:rPr lang="en-US" altLang="ja-JP" sz="2400" dirty="0">
                <a:ea typeface="ＭＳ Ｐゴシック" pitchFamily="-112" charset="-128"/>
              </a:rPr>
              <a:t>d(</a:t>
            </a:r>
            <a:r>
              <a:rPr lang="en-US" altLang="ja-JP" sz="2400" u="sng" dirty="0">
                <a:ea typeface="ＭＳ Ｐゴシック" pitchFamily="-112" charset="-128"/>
              </a:rPr>
              <a:t>X</a:t>
            </a:r>
            <a:r>
              <a:rPr lang="en-US" altLang="ja-JP" sz="2400" i="1" baseline="-25000" dirty="0">
                <a:ea typeface="ＭＳ Ｐゴシック" pitchFamily="-112" charset="-128"/>
              </a:rPr>
              <a:t>i </a:t>
            </a:r>
            <a:r>
              <a:rPr lang="en-US" altLang="ja-JP" sz="2400" i="1" dirty="0">
                <a:ea typeface="ＭＳ Ｐゴシック" pitchFamily="-112" charset="-128"/>
              </a:rPr>
              <a:t>, </a:t>
            </a:r>
            <a:r>
              <a:rPr lang="en-US" altLang="ja-JP" sz="2400" u="sng" dirty="0" err="1">
                <a:ea typeface="ＭＳ Ｐゴシック" pitchFamily="-112" charset="-128"/>
              </a:rPr>
              <a:t>X</a:t>
            </a:r>
            <a:r>
              <a:rPr lang="en-US" altLang="ja-JP" sz="2400" i="1" baseline="-25000" dirty="0" err="1">
                <a:ea typeface="ＭＳ Ｐゴシック" pitchFamily="-112" charset="-128"/>
              </a:rPr>
              <a:t>j</a:t>
            </a:r>
            <a:r>
              <a:rPr lang="en-US" altLang="ja-JP" sz="2400" dirty="0">
                <a:ea typeface="ＭＳ Ｐゴシック" pitchFamily="-112" charset="-128"/>
              </a:rPr>
              <a:t>)</a:t>
            </a:r>
            <a:r>
              <a:rPr lang="en-US" altLang="ja-JP" sz="2400" dirty="0"/>
              <a:t> is Euclidean distance between mapped points </a:t>
            </a:r>
            <a:r>
              <a:rPr lang="en-US" altLang="ja-JP" sz="2400" i="1" dirty="0" err="1"/>
              <a:t>i</a:t>
            </a:r>
            <a:r>
              <a:rPr lang="en-US" altLang="ja-JP" sz="2400" dirty="0"/>
              <a:t> and </a:t>
            </a:r>
            <a:r>
              <a:rPr lang="en-US" altLang="ja-JP" sz="2400" i="1" dirty="0"/>
              <a:t>j </a:t>
            </a:r>
            <a:r>
              <a:rPr lang="en-US" altLang="ja-JP" sz="2400" dirty="0"/>
              <a:t>in K dimensional space.</a:t>
            </a:r>
          </a:p>
          <a:p>
            <a:pPr marL="747522" lvl="2" indent="-347472">
              <a:lnSpc>
                <a:spcPct val="120000"/>
              </a:lnSpc>
              <a:spcBef>
                <a:spcPts val="480"/>
              </a:spcBef>
            </a:pPr>
            <a:r>
              <a:rPr lang="en-US" sz="2300" dirty="0"/>
              <a:t>K = 3 natural for visualization but other values interesting</a:t>
            </a:r>
          </a:p>
          <a:p>
            <a:pPr marL="347472" indent="-347472">
              <a:lnSpc>
                <a:spcPct val="120000"/>
              </a:lnSpc>
              <a:spcBef>
                <a:spcPts val="480"/>
              </a:spcBef>
            </a:pPr>
            <a:r>
              <a:rPr lang="en-US" sz="2400" dirty="0"/>
              <a:t>Principal Component analysis is best known dimension reduction approach but a) linear b) requires original points in a vector space</a:t>
            </a:r>
          </a:p>
          <a:p>
            <a:pPr marL="347472" indent="-347472">
              <a:lnSpc>
                <a:spcPct val="120000"/>
              </a:lnSpc>
              <a:spcBef>
                <a:spcPts val="480"/>
              </a:spcBef>
            </a:pPr>
            <a:r>
              <a:rPr lang="en-US" sz="2400" dirty="0"/>
              <a:t>There are many other nonlinear vector space methods such as GTM Generative Topographic Mapping</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29</a:t>
            </a:fld>
            <a:endParaRPr lang="en-US" dirty="0"/>
          </a:p>
        </p:txBody>
      </p:sp>
      <p:sp>
        <p:nvSpPr>
          <p:cNvPr id="5" name="Date Placeholder 4"/>
          <p:cNvSpPr>
            <a:spLocks noGrp="1"/>
          </p:cNvSpPr>
          <p:nvPr>
            <p:ph type="dt" sz="half" idx="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56862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762000"/>
          </a:xfrm>
        </p:spPr>
        <p:txBody>
          <a:bodyPr/>
          <a:lstStyle/>
          <a:p>
            <a:pPr algn="ctr"/>
            <a:r>
              <a:rPr lang="en-US" sz="3200" dirty="0"/>
              <a:t>Why Connect (“Converge”) Big Data and HPC</a:t>
            </a:r>
          </a:p>
        </p:txBody>
      </p:sp>
      <p:sp>
        <p:nvSpPr>
          <p:cNvPr id="3" name="Content Placeholder 2"/>
          <p:cNvSpPr>
            <a:spLocks noGrp="1"/>
          </p:cNvSpPr>
          <p:nvPr>
            <p:ph idx="1"/>
          </p:nvPr>
        </p:nvSpPr>
        <p:spPr>
          <a:xfrm>
            <a:off x="76199" y="685800"/>
            <a:ext cx="9067800" cy="5334000"/>
          </a:xfrm>
        </p:spPr>
        <p:txBody>
          <a:bodyPr/>
          <a:lstStyle/>
          <a:p>
            <a:r>
              <a:rPr lang="en-US" sz="1800" dirty="0"/>
              <a:t>Two major trends in computing systems are </a:t>
            </a:r>
          </a:p>
          <a:p>
            <a:pPr lvl="1"/>
            <a:r>
              <a:rPr lang="en-US" sz="1800" b="1" dirty="0"/>
              <a:t>Growth in high performance computing (HPC</a:t>
            </a:r>
            <a:r>
              <a:rPr lang="en-US" sz="1800" dirty="0"/>
              <a:t>) with an international exascale initiative (China in the lead)</a:t>
            </a:r>
          </a:p>
          <a:p>
            <a:pPr lvl="1"/>
            <a:r>
              <a:rPr lang="en-US" sz="1800" b="1" dirty="0"/>
              <a:t>Big data </a:t>
            </a:r>
            <a:r>
              <a:rPr lang="en-US" sz="1800" dirty="0"/>
              <a:t>phenomenon with an accompanying </a:t>
            </a:r>
            <a:r>
              <a:rPr lang="en-US" sz="1800" b="1" dirty="0"/>
              <a:t>cloud</a:t>
            </a:r>
            <a:r>
              <a:rPr lang="en-US" sz="1800" dirty="0"/>
              <a:t> infrastructure of well publicized dramatic and increasing size and sophistication.</a:t>
            </a:r>
          </a:p>
          <a:p>
            <a:r>
              <a:rPr lang="en-US" sz="1800" dirty="0"/>
              <a:t>Note “Big Data” largely an </a:t>
            </a:r>
            <a:r>
              <a:rPr lang="en-US" sz="1800" b="1" dirty="0"/>
              <a:t>industry initiative </a:t>
            </a:r>
            <a:r>
              <a:rPr lang="en-US" sz="1800" dirty="0"/>
              <a:t>although software used is often open source</a:t>
            </a:r>
          </a:p>
          <a:p>
            <a:pPr lvl="1"/>
            <a:r>
              <a:rPr lang="en-US" sz="1800" dirty="0"/>
              <a:t>So </a:t>
            </a:r>
            <a:r>
              <a:rPr lang="en-US" sz="1800" b="1" dirty="0"/>
              <a:t>HPC</a:t>
            </a:r>
            <a:r>
              <a:rPr lang="en-US" sz="1800" dirty="0"/>
              <a:t> labels overlaps with “</a:t>
            </a:r>
            <a:r>
              <a:rPr lang="en-US" sz="1800" b="1" dirty="0"/>
              <a:t>research</a:t>
            </a:r>
            <a:r>
              <a:rPr lang="en-US" sz="1800" dirty="0"/>
              <a:t>” e.g. HPC community largely responsible for Astronomy and Accelerator (LHC, Belle, BEPC ..) data analysis</a:t>
            </a:r>
          </a:p>
          <a:p>
            <a:r>
              <a:rPr lang="en-US" sz="1800" dirty="0"/>
              <a:t>Merge HPC and Big Data to get</a:t>
            </a:r>
          </a:p>
          <a:p>
            <a:pPr lvl="1"/>
            <a:r>
              <a:rPr lang="en-US" sz="1800" dirty="0"/>
              <a:t>More efficient sharing of </a:t>
            </a:r>
            <a:r>
              <a:rPr lang="en-US" sz="1800" b="1" dirty="0"/>
              <a:t>large scale resources </a:t>
            </a:r>
            <a:r>
              <a:rPr lang="en-US" sz="1800" dirty="0"/>
              <a:t>running simulations and data analytics</a:t>
            </a:r>
          </a:p>
          <a:p>
            <a:pPr lvl="1"/>
            <a:r>
              <a:rPr lang="en-US" sz="1800" b="1" dirty="0"/>
              <a:t>Higher performance Big Data algorithms</a:t>
            </a:r>
          </a:p>
          <a:p>
            <a:pPr lvl="1"/>
            <a:r>
              <a:rPr lang="en-US" sz="1800" b="1" dirty="0"/>
              <a:t>Richer software environment </a:t>
            </a:r>
            <a:r>
              <a:rPr lang="en-US" sz="1800" dirty="0"/>
              <a:t>for research community building on many big data tools</a:t>
            </a:r>
          </a:p>
          <a:p>
            <a:pPr lvl="1"/>
            <a:r>
              <a:rPr lang="en-US" sz="1800" dirty="0"/>
              <a:t>Easier </a:t>
            </a:r>
            <a:r>
              <a:rPr lang="en-US" sz="1800" b="1" dirty="0"/>
              <a:t>sustainability model for HPC </a:t>
            </a:r>
            <a:r>
              <a:rPr lang="en-US" sz="1800" dirty="0"/>
              <a:t>– HPC does not have resources to build and maintain a full software stack</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1741249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46" y="-21561"/>
            <a:ext cx="8382000" cy="783561"/>
          </a:xfrm>
        </p:spPr>
        <p:txBody>
          <a:bodyPr/>
          <a:lstStyle/>
          <a:p>
            <a:r>
              <a:rPr lang="en-US" b="1" dirty="0"/>
              <a:t>WDA-SMACOF “Best” MDS</a:t>
            </a:r>
          </a:p>
        </p:txBody>
      </p:sp>
      <p:sp>
        <p:nvSpPr>
          <p:cNvPr id="3" name="Content Placeholder 2"/>
          <p:cNvSpPr>
            <a:spLocks noGrp="1"/>
          </p:cNvSpPr>
          <p:nvPr>
            <p:ph idx="1"/>
          </p:nvPr>
        </p:nvSpPr>
        <p:spPr>
          <a:xfrm>
            <a:off x="271915" y="609600"/>
            <a:ext cx="8380412" cy="4759325"/>
          </a:xfrm>
        </p:spPr>
        <p:txBody>
          <a:bodyPr>
            <a:noAutofit/>
          </a:bodyPr>
          <a:lstStyle/>
          <a:p>
            <a:pPr marL="347472" indent="-347472">
              <a:lnSpc>
                <a:spcPct val="120000"/>
              </a:lnSpc>
              <a:spcBef>
                <a:spcPts val="480"/>
              </a:spcBef>
            </a:pPr>
            <a:r>
              <a:rPr lang="en-US" sz="1800" dirty="0">
                <a:latin typeface="Arial" panose="020B0604020202020204" pitchFamily="34" charset="0"/>
                <a:cs typeface="Arial" panose="020B0604020202020204" pitchFamily="34" charset="0"/>
              </a:rPr>
              <a:t>MDS Minimizes </a:t>
            </a:r>
            <a:r>
              <a:rPr lang="en-US" altLang="ja-JP" sz="1800" dirty="0">
                <a:latin typeface="Arial" panose="020B0604020202020204" pitchFamily="34" charset="0"/>
                <a:ea typeface="ＭＳ Ｐゴシック" pitchFamily="-112" charset="-128"/>
                <a:cs typeface="Arial" panose="020B0604020202020204" pitchFamily="34" charset="0"/>
              </a:rPr>
              <a:t>Stress </a:t>
            </a:r>
            <a:r>
              <a:rPr lang="en-US" altLang="ja-JP" sz="1800" b="1" dirty="0">
                <a:solidFill>
                  <a:srgbClr val="FF0000"/>
                </a:solidFill>
                <a:latin typeface="Arial" panose="020B0604020202020204" pitchFamily="34" charset="0"/>
                <a:ea typeface="ＭＳ Ｐゴシック" pitchFamily="-112" charset="-128"/>
                <a:cs typeface="Arial" panose="020B0604020202020204" pitchFamily="34" charset="0"/>
                <a:sym typeface="Symbol" pitchFamily="18" charset="2"/>
              </a:rPr>
              <a:t></a:t>
            </a:r>
            <a:r>
              <a:rPr lang="en-US" altLang="ja-JP" sz="1800" b="1" dirty="0">
                <a:solidFill>
                  <a:srgbClr val="FF0000"/>
                </a:solidFill>
                <a:latin typeface="Arial" panose="020B0604020202020204" pitchFamily="34" charset="0"/>
                <a:ea typeface="ＭＳ Ｐゴシック" pitchFamily="-112" charset="-128"/>
                <a:cs typeface="Arial" panose="020B0604020202020204" pitchFamily="34" charset="0"/>
              </a:rPr>
              <a:t>(</a:t>
            </a:r>
            <a:r>
              <a:rPr lang="en-US" altLang="ja-JP" sz="1800" b="1" u="sng" dirty="0">
                <a:solidFill>
                  <a:srgbClr val="FF0000"/>
                </a:solidFill>
                <a:latin typeface="Arial" panose="020B0604020202020204" pitchFamily="34" charset="0"/>
                <a:ea typeface="ＭＳ Ｐゴシック" pitchFamily="-112" charset="-128"/>
                <a:cs typeface="Arial" panose="020B0604020202020204" pitchFamily="34" charset="0"/>
              </a:rPr>
              <a:t>X</a:t>
            </a:r>
            <a:r>
              <a:rPr lang="en-US" altLang="ja-JP" sz="1800" b="1" dirty="0">
                <a:solidFill>
                  <a:srgbClr val="FF0000"/>
                </a:solidFill>
                <a:latin typeface="Arial" panose="020B0604020202020204" pitchFamily="34" charset="0"/>
                <a:ea typeface="ＭＳ Ｐゴシック" pitchFamily="-112" charset="-128"/>
                <a:cs typeface="Arial" panose="020B0604020202020204" pitchFamily="34" charset="0"/>
              </a:rPr>
              <a:t>) </a:t>
            </a:r>
            <a:r>
              <a:rPr lang="en-US" altLang="ja-JP" sz="1800" dirty="0">
                <a:latin typeface="Arial" panose="020B0604020202020204" pitchFamily="34" charset="0"/>
                <a:ea typeface="ＭＳ Ｐゴシック" pitchFamily="-112" charset="-128"/>
                <a:cs typeface="Arial" panose="020B0604020202020204" pitchFamily="34" charset="0"/>
              </a:rPr>
              <a:t>with </a:t>
            </a:r>
            <a:r>
              <a:rPr lang="en-US" sz="1800" dirty="0">
                <a:latin typeface="Arial" panose="020B0604020202020204" pitchFamily="34" charset="0"/>
                <a:cs typeface="Arial" panose="020B0604020202020204" pitchFamily="34" charset="0"/>
              </a:rPr>
              <a:t>pairwise distances </a:t>
            </a:r>
            <a:r>
              <a:rPr lang="en-US" sz="1800" b="1" dirty="0">
                <a:solidFill>
                  <a:srgbClr val="FF0000"/>
                </a:solidFill>
                <a:latin typeface="Arial" panose="020B0604020202020204" pitchFamily="34" charset="0"/>
                <a:cs typeface="Arial" panose="020B0604020202020204" pitchFamily="34" charset="0"/>
                <a:sym typeface="Symbol"/>
              </a:rPr>
              <a:t></a:t>
            </a:r>
            <a:r>
              <a:rPr lang="en-US" sz="1800" b="1" dirty="0">
                <a:solidFill>
                  <a:srgbClr val="FF0000"/>
                </a:solidFill>
                <a:latin typeface="Arial" panose="020B0604020202020204" pitchFamily="34" charset="0"/>
                <a:cs typeface="Arial" panose="020B0604020202020204" pitchFamily="34" charset="0"/>
              </a:rPr>
              <a:t>(</a:t>
            </a:r>
            <a:r>
              <a:rPr lang="en-US" sz="1800" b="1" i="1" dirty="0" err="1">
                <a:solidFill>
                  <a:srgbClr val="FF0000"/>
                </a:solidFill>
                <a:latin typeface="Arial" panose="020B0604020202020204" pitchFamily="34" charset="0"/>
                <a:cs typeface="Arial" panose="020B0604020202020204" pitchFamily="34" charset="0"/>
              </a:rPr>
              <a:t>i</a:t>
            </a:r>
            <a:r>
              <a:rPr lang="en-US" sz="1800" b="1" dirty="0">
                <a:solidFill>
                  <a:srgbClr val="FF0000"/>
                </a:solidFill>
                <a:latin typeface="Arial" panose="020B0604020202020204" pitchFamily="34" charset="0"/>
                <a:cs typeface="Arial" panose="020B0604020202020204" pitchFamily="34" charset="0"/>
              </a:rPr>
              <a:t>, </a:t>
            </a:r>
            <a:r>
              <a:rPr lang="en-US" sz="1800" b="1" i="1" dirty="0">
                <a:solidFill>
                  <a:srgbClr val="FF0000"/>
                </a:solidFill>
                <a:latin typeface="Arial" panose="020B0604020202020204" pitchFamily="34" charset="0"/>
                <a:cs typeface="Arial" panose="020B0604020202020204" pitchFamily="34" charset="0"/>
              </a:rPr>
              <a:t>j</a:t>
            </a:r>
            <a:r>
              <a:rPr lang="en-US" sz="1800" b="1" dirty="0">
                <a:solidFill>
                  <a:srgbClr val="FF0000"/>
                </a:solidFill>
                <a:latin typeface="Arial" panose="020B0604020202020204" pitchFamily="34" charset="0"/>
                <a:cs typeface="Arial" panose="020B0604020202020204" pitchFamily="34" charset="0"/>
              </a:rPr>
              <a:t>) </a:t>
            </a:r>
            <a:br>
              <a:rPr lang="en-US" altLang="ja-JP" sz="1800" dirty="0">
                <a:latin typeface="Arial" panose="020B0604020202020204" pitchFamily="34" charset="0"/>
                <a:ea typeface="ＭＳ Ｐゴシック" pitchFamily="-112" charset="-128"/>
                <a:cs typeface="Arial" panose="020B0604020202020204" pitchFamily="34" charset="0"/>
              </a:rPr>
            </a:br>
            <a:r>
              <a:rPr lang="en-US" altLang="ja-JP" sz="1800" b="1" dirty="0">
                <a:latin typeface="Arial" panose="020B0604020202020204" pitchFamily="34" charset="0"/>
                <a:ea typeface="ＭＳ Ｐゴシック" pitchFamily="-112" charset="-128"/>
                <a:cs typeface="Arial" panose="020B0604020202020204" pitchFamily="34" charset="0"/>
              </a:rPr>
              <a:t>	</a:t>
            </a:r>
            <a:r>
              <a:rPr lang="en-US" altLang="ja-JP" sz="1800" b="1" dirty="0">
                <a:solidFill>
                  <a:srgbClr val="FF0000"/>
                </a:solidFill>
                <a:latin typeface="Arial" panose="020B0604020202020204" pitchFamily="34" charset="0"/>
                <a:ea typeface="ＭＳ Ｐゴシック" pitchFamily="-112" charset="-128"/>
                <a:cs typeface="Arial" panose="020B0604020202020204" pitchFamily="34" charset="0"/>
                <a:sym typeface="Symbol" pitchFamily="18" charset="2"/>
              </a:rPr>
              <a:t></a:t>
            </a:r>
            <a:r>
              <a:rPr lang="en-US" altLang="ja-JP" sz="1800" b="1" dirty="0">
                <a:solidFill>
                  <a:srgbClr val="FF0000"/>
                </a:solidFill>
                <a:latin typeface="Arial" panose="020B0604020202020204" pitchFamily="34" charset="0"/>
                <a:ea typeface="ＭＳ Ｐゴシック" pitchFamily="-112" charset="-128"/>
                <a:cs typeface="Arial" panose="020B0604020202020204" pitchFamily="34" charset="0"/>
              </a:rPr>
              <a:t>(</a:t>
            </a:r>
            <a:r>
              <a:rPr lang="en-US" altLang="ja-JP" sz="1800" b="1" u="sng" dirty="0">
                <a:solidFill>
                  <a:srgbClr val="FF0000"/>
                </a:solidFill>
                <a:latin typeface="Arial" panose="020B0604020202020204" pitchFamily="34" charset="0"/>
                <a:ea typeface="ＭＳ Ｐゴシック" pitchFamily="-112" charset="-128"/>
                <a:cs typeface="Arial" panose="020B0604020202020204" pitchFamily="34" charset="0"/>
              </a:rPr>
              <a:t>X</a:t>
            </a:r>
            <a:r>
              <a:rPr lang="en-US" altLang="ja-JP" sz="1800" b="1" dirty="0">
                <a:solidFill>
                  <a:srgbClr val="FF0000"/>
                </a:solidFill>
                <a:latin typeface="Arial" panose="020B0604020202020204" pitchFamily="34" charset="0"/>
                <a:ea typeface="ＭＳ Ｐゴシック" pitchFamily="-112" charset="-128"/>
                <a:cs typeface="Arial" panose="020B0604020202020204" pitchFamily="34" charset="0"/>
              </a:rPr>
              <a:t>) = </a:t>
            </a:r>
            <a:r>
              <a:rPr lang="en-US" altLang="ja-JP" sz="1800" b="1" dirty="0">
                <a:solidFill>
                  <a:srgbClr val="FF0000"/>
                </a:solidFill>
                <a:latin typeface="Arial" panose="020B0604020202020204" pitchFamily="34" charset="0"/>
                <a:ea typeface="ＭＳ Ｐゴシック" pitchFamily="-112" charset="-128"/>
                <a:cs typeface="Arial" panose="020B0604020202020204" pitchFamily="34" charset="0"/>
                <a:sym typeface="Symbol" pitchFamily="18" charset="2"/>
              </a:rPr>
              <a:t></a:t>
            </a:r>
            <a:r>
              <a:rPr lang="en-US" altLang="ja-JP" sz="1800" b="1" i="1" baseline="-25000" dirty="0" err="1">
                <a:solidFill>
                  <a:srgbClr val="FF0000"/>
                </a:solidFill>
                <a:latin typeface="Arial" panose="020B0604020202020204" pitchFamily="34" charset="0"/>
                <a:ea typeface="ＭＳ Ｐゴシック" pitchFamily="-112" charset="-128"/>
                <a:cs typeface="Arial" panose="020B0604020202020204" pitchFamily="34" charset="0"/>
              </a:rPr>
              <a:t>i</a:t>
            </a:r>
            <a:r>
              <a:rPr lang="en-US" altLang="ja-JP" sz="1800" b="1" i="1" baseline="-25000" dirty="0">
                <a:solidFill>
                  <a:srgbClr val="FF0000"/>
                </a:solidFill>
                <a:latin typeface="Arial" panose="020B0604020202020204" pitchFamily="34" charset="0"/>
                <a:ea typeface="ＭＳ Ｐゴシック" pitchFamily="-112" charset="-128"/>
                <a:cs typeface="Arial" panose="020B0604020202020204" pitchFamily="34" charset="0"/>
              </a:rPr>
              <a:t>&lt;j=1</a:t>
            </a:r>
            <a:r>
              <a:rPr lang="en-US" altLang="ja-JP" sz="1800" b="1" i="1" baseline="30000" dirty="0">
                <a:solidFill>
                  <a:srgbClr val="FF0000"/>
                </a:solidFill>
                <a:latin typeface="Arial" panose="020B0604020202020204" pitchFamily="34" charset="0"/>
                <a:ea typeface="ＭＳ Ｐゴシック" pitchFamily="-112" charset="-128"/>
                <a:cs typeface="Arial" panose="020B0604020202020204" pitchFamily="34" charset="0"/>
              </a:rPr>
              <a:t>N</a:t>
            </a:r>
            <a:r>
              <a:rPr lang="en-US" altLang="ja-JP" sz="1800" b="1" i="1" dirty="0">
                <a:solidFill>
                  <a:srgbClr val="FF0000"/>
                </a:solidFill>
                <a:latin typeface="Arial" panose="020B0604020202020204" pitchFamily="34" charset="0"/>
                <a:ea typeface="ＭＳ Ｐゴシック" pitchFamily="-112" charset="-128"/>
                <a:cs typeface="Arial" panose="020B0604020202020204" pitchFamily="34" charset="0"/>
              </a:rPr>
              <a:t> </a:t>
            </a:r>
            <a:r>
              <a:rPr lang="en-US" altLang="ja-JP" sz="1800" b="1" dirty="0">
                <a:solidFill>
                  <a:srgbClr val="FF0000"/>
                </a:solidFill>
                <a:latin typeface="Arial" panose="020B0604020202020204" pitchFamily="34" charset="0"/>
                <a:ea typeface="ＭＳ Ｐゴシック" pitchFamily="-112" charset="-128"/>
                <a:cs typeface="Arial" panose="020B0604020202020204" pitchFamily="34" charset="0"/>
              </a:rPr>
              <a:t>weight(</a:t>
            </a:r>
            <a:r>
              <a:rPr lang="en-US" altLang="ja-JP" sz="1800" b="1" i="1" dirty="0" err="1">
                <a:solidFill>
                  <a:srgbClr val="FF0000"/>
                </a:solidFill>
                <a:latin typeface="Arial" panose="020B0604020202020204" pitchFamily="34" charset="0"/>
                <a:ea typeface="ＭＳ Ｐゴシック" pitchFamily="-112" charset="-128"/>
                <a:cs typeface="Arial" panose="020B0604020202020204" pitchFamily="34" charset="0"/>
              </a:rPr>
              <a:t>i,j</a:t>
            </a:r>
            <a:r>
              <a:rPr lang="en-US" altLang="ja-JP" sz="1800" b="1" dirty="0">
                <a:solidFill>
                  <a:srgbClr val="FF0000"/>
                </a:solidFill>
                <a:latin typeface="Arial" panose="020B0604020202020204" pitchFamily="34" charset="0"/>
                <a:ea typeface="ＭＳ Ｐゴシック" pitchFamily="-112" charset="-128"/>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sym typeface="Symbol"/>
              </a:rPr>
              <a:t></a:t>
            </a:r>
            <a:r>
              <a:rPr lang="en-US" sz="1800" b="1" dirty="0">
                <a:solidFill>
                  <a:srgbClr val="FF0000"/>
                </a:solidFill>
                <a:latin typeface="Arial" panose="020B0604020202020204" pitchFamily="34" charset="0"/>
                <a:cs typeface="Arial" panose="020B0604020202020204" pitchFamily="34" charset="0"/>
              </a:rPr>
              <a:t>(</a:t>
            </a:r>
            <a:r>
              <a:rPr lang="en-US" sz="1800" b="1" i="1" dirty="0" err="1">
                <a:solidFill>
                  <a:srgbClr val="FF0000"/>
                </a:solidFill>
                <a:latin typeface="Arial" panose="020B0604020202020204" pitchFamily="34" charset="0"/>
                <a:cs typeface="Arial" panose="020B0604020202020204" pitchFamily="34" charset="0"/>
              </a:rPr>
              <a:t>i</a:t>
            </a:r>
            <a:r>
              <a:rPr lang="en-US" sz="1800" b="1" dirty="0">
                <a:solidFill>
                  <a:srgbClr val="FF0000"/>
                </a:solidFill>
                <a:latin typeface="Arial" panose="020B0604020202020204" pitchFamily="34" charset="0"/>
                <a:cs typeface="Arial" panose="020B0604020202020204" pitchFamily="34" charset="0"/>
              </a:rPr>
              <a:t>, </a:t>
            </a:r>
            <a:r>
              <a:rPr lang="en-US" sz="1800" b="1" i="1" dirty="0">
                <a:solidFill>
                  <a:srgbClr val="FF0000"/>
                </a:solidFill>
                <a:latin typeface="Arial" panose="020B0604020202020204" pitchFamily="34" charset="0"/>
                <a:cs typeface="Arial" panose="020B0604020202020204" pitchFamily="34" charset="0"/>
              </a:rPr>
              <a:t>j</a:t>
            </a:r>
            <a:r>
              <a:rPr lang="en-US" sz="1800" b="1" dirty="0">
                <a:solidFill>
                  <a:srgbClr val="FF0000"/>
                </a:solidFill>
                <a:latin typeface="Arial" panose="020B0604020202020204" pitchFamily="34" charset="0"/>
                <a:cs typeface="Arial" panose="020B0604020202020204" pitchFamily="34" charset="0"/>
              </a:rPr>
              <a:t>) </a:t>
            </a:r>
            <a:r>
              <a:rPr lang="en-US" altLang="ja-JP" sz="1800" b="1" dirty="0">
                <a:solidFill>
                  <a:srgbClr val="FF0000"/>
                </a:solidFill>
                <a:latin typeface="Arial" panose="020B0604020202020204" pitchFamily="34" charset="0"/>
                <a:ea typeface="ＭＳ Ｐゴシック" pitchFamily="-112" charset="-128"/>
                <a:cs typeface="Arial" panose="020B0604020202020204" pitchFamily="34" charset="0"/>
              </a:rPr>
              <a:t>- d(</a:t>
            </a:r>
            <a:r>
              <a:rPr lang="en-US" altLang="ja-JP" sz="1800" b="1" u="sng" dirty="0">
                <a:solidFill>
                  <a:srgbClr val="FF0000"/>
                </a:solidFill>
                <a:latin typeface="Arial" panose="020B0604020202020204" pitchFamily="34" charset="0"/>
                <a:ea typeface="ＭＳ Ｐゴシック" pitchFamily="-112" charset="-128"/>
                <a:cs typeface="Arial" panose="020B0604020202020204" pitchFamily="34" charset="0"/>
              </a:rPr>
              <a:t>X</a:t>
            </a:r>
            <a:r>
              <a:rPr lang="en-US" altLang="ja-JP" sz="1800" b="1" i="1" baseline="-25000" dirty="0">
                <a:solidFill>
                  <a:srgbClr val="FF0000"/>
                </a:solidFill>
                <a:latin typeface="Arial" panose="020B0604020202020204" pitchFamily="34" charset="0"/>
                <a:ea typeface="ＭＳ Ｐゴシック" pitchFamily="-112" charset="-128"/>
                <a:cs typeface="Arial" panose="020B0604020202020204" pitchFamily="34" charset="0"/>
              </a:rPr>
              <a:t>i </a:t>
            </a:r>
            <a:r>
              <a:rPr lang="en-US" altLang="ja-JP" sz="1800" b="1" i="1" dirty="0">
                <a:solidFill>
                  <a:srgbClr val="FF0000"/>
                </a:solidFill>
                <a:latin typeface="Arial" panose="020B0604020202020204" pitchFamily="34" charset="0"/>
                <a:ea typeface="ＭＳ Ｐゴシック" pitchFamily="-112" charset="-128"/>
                <a:cs typeface="Arial" panose="020B0604020202020204" pitchFamily="34" charset="0"/>
              </a:rPr>
              <a:t>, </a:t>
            </a:r>
            <a:r>
              <a:rPr lang="en-US" altLang="ja-JP" sz="1800" b="1" u="sng" dirty="0" err="1">
                <a:solidFill>
                  <a:srgbClr val="FF0000"/>
                </a:solidFill>
                <a:latin typeface="Arial" panose="020B0604020202020204" pitchFamily="34" charset="0"/>
                <a:ea typeface="ＭＳ Ｐゴシック" pitchFamily="-112" charset="-128"/>
                <a:cs typeface="Arial" panose="020B0604020202020204" pitchFamily="34" charset="0"/>
              </a:rPr>
              <a:t>X</a:t>
            </a:r>
            <a:r>
              <a:rPr lang="en-US" altLang="ja-JP" sz="1800" b="1" i="1" baseline="-25000" dirty="0" err="1">
                <a:solidFill>
                  <a:srgbClr val="FF0000"/>
                </a:solidFill>
                <a:latin typeface="Arial" panose="020B0604020202020204" pitchFamily="34" charset="0"/>
                <a:ea typeface="ＭＳ Ｐゴシック" pitchFamily="-112" charset="-128"/>
                <a:cs typeface="Arial" panose="020B0604020202020204" pitchFamily="34" charset="0"/>
              </a:rPr>
              <a:t>j</a:t>
            </a:r>
            <a:r>
              <a:rPr lang="en-US" altLang="ja-JP" sz="1800" b="1" dirty="0">
                <a:solidFill>
                  <a:srgbClr val="FF0000"/>
                </a:solidFill>
                <a:latin typeface="Arial" panose="020B0604020202020204" pitchFamily="34" charset="0"/>
                <a:ea typeface="ＭＳ Ｐゴシック" pitchFamily="-112" charset="-128"/>
                <a:cs typeface="Arial" panose="020B0604020202020204" pitchFamily="34" charset="0"/>
              </a:rPr>
              <a:t>))</a:t>
            </a:r>
            <a:r>
              <a:rPr lang="en-US" altLang="ja-JP" sz="1800" b="1" baseline="30000" dirty="0">
                <a:solidFill>
                  <a:srgbClr val="FF0000"/>
                </a:solidFill>
                <a:latin typeface="Arial" panose="020B0604020202020204" pitchFamily="34" charset="0"/>
                <a:ea typeface="ＭＳ Ｐゴシック" pitchFamily="-112" charset="-128"/>
                <a:cs typeface="Arial" panose="020B0604020202020204" pitchFamily="34" charset="0"/>
              </a:rPr>
              <a:t>2</a:t>
            </a:r>
            <a:r>
              <a:rPr lang="en-US" altLang="ja-JP" sz="1800" dirty="0">
                <a:solidFill>
                  <a:srgbClr val="FF0000"/>
                </a:solidFill>
                <a:latin typeface="Arial" panose="020B0604020202020204" pitchFamily="34" charset="0"/>
                <a:ea typeface="ＭＳ Ｐゴシック" pitchFamily="-112" charset="-128"/>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347472" indent="-347472">
              <a:lnSpc>
                <a:spcPct val="120000"/>
              </a:lnSpc>
              <a:spcBef>
                <a:spcPts val="480"/>
              </a:spcBef>
            </a:pPr>
            <a:r>
              <a:rPr lang="en-US" sz="1800" dirty="0">
                <a:latin typeface="Arial" panose="020B0604020202020204" pitchFamily="34" charset="0"/>
                <a:cs typeface="Arial" panose="020B0604020202020204" pitchFamily="34" charset="0"/>
              </a:rPr>
              <a:t>SMACOF clever Expectation Maximization method choses good steepest descent </a:t>
            </a:r>
          </a:p>
          <a:p>
            <a:pPr marL="347472" indent="-347472">
              <a:lnSpc>
                <a:spcPct val="120000"/>
              </a:lnSpc>
              <a:spcBef>
                <a:spcPts val="480"/>
              </a:spcBef>
            </a:pPr>
            <a:r>
              <a:rPr lang="en-US" sz="1800" dirty="0">
                <a:latin typeface="Arial" panose="020B0604020202020204" pitchFamily="34" charset="0"/>
                <a:cs typeface="Arial" panose="020B0604020202020204" pitchFamily="34" charset="0"/>
              </a:rPr>
              <a:t>Improved by Deterministic Annealing gradually reducing Temperature </a:t>
            </a:r>
            <a:r>
              <a:rPr lang="el-GR" altLang="ja-JP" sz="1800" b="1" dirty="0">
                <a:latin typeface="Arial" panose="020B0604020202020204" pitchFamily="34" charset="0"/>
                <a:ea typeface="ＭＳ Ｐゴシック" pitchFamily="-112" charset="-128"/>
                <a:cs typeface="Arial" panose="020B0604020202020204" pitchFamily="34" charset="0"/>
                <a:sym typeface="Symbol" panose="05050102010706020507" pitchFamily="18" charset="2"/>
              </a:rPr>
              <a:t> </a:t>
            </a:r>
            <a:r>
              <a:rPr lang="en-US" sz="1800" dirty="0">
                <a:latin typeface="Arial" panose="020B0604020202020204" pitchFamily="34" charset="0"/>
                <a:cs typeface="Arial" panose="020B0604020202020204" pitchFamily="34" charset="0"/>
              </a:rPr>
              <a:t>distance scale; DA does not impact compute time much and gives DA-SMACOF</a:t>
            </a:r>
          </a:p>
          <a:p>
            <a:pPr marL="347472" lvl="1" indent="-347472">
              <a:lnSpc>
                <a:spcPct val="120000"/>
              </a:lnSpc>
              <a:spcBef>
                <a:spcPts val="480"/>
              </a:spcBef>
            </a:pPr>
            <a:r>
              <a:rPr lang="en-US" sz="1800" dirty="0">
                <a:latin typeface="Arial" panose="020B0604020202020204" pitchFamily="34" charset="0"/>
                <a:cs typeface="Arial" panose="020B0604020202020204" pitchFamily="34" charset="0"/>
              </a:rPr>
              <a:t>Deterministic Annealing like Simulated Annealing but no Monte Carlo</a:t>
            </a:r>
          </a:p>
          <a:p>
            <a:pPr marL="347472" indent="-347472">
              <a:lnSpc>
                <a:spcPct val="120000"/>
              </a:lnSpc>
              <a:spcBef>
                <a:spcPts val="480"/>
              </a:spcBef>
            </a:pPr>
            <a:r>
              <a:rPr lang="en-US" sz="1800" dirty="0">
                <a:latin typeface="Arial" panose="020B0604020202020204" pitchFamily="34" charset="0"/>
                <a:cs typeface="Arial" panose="020B0604020202020204" pitchFamily="34" charset="0"/>
              </a:rPr>
              <a:t>Classic SMACOF is O(N</a:t>
            </a:r>
            <a:r>
              <a:rPr lang="en-US" sz="1800" baseline="30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for uniform weight and O(N</a:t>
            </a:r>
            <a:r>
              <a:rPr lang="en-US" sz="1800" baseline="30000" dirty="0">
                <a:latin typeface="Arial" panose="020B0604020202020204" pitchFamily="34" charset="0"/>
                <a:cs typeface="Arial" panose="020B0604020202020204" pitchFamily="34" charset="0"/>
              </a:rPr>
              <a:t>3</a:t>
            </a:r>
            <a:r>
              <a:rPr lang="en-US" sz="1800" dirty="0">
                <a:latin typeface="Arial" panose="020B0604020202020204" pitchFamily="34" charset="0"/>
                <a:cs typeface="Arial" panose="020B0604020202020204" pitchFamily="34" charset="0"/>
              </a:rPr>
              <a:t>) for non trivial weights but get </a:t>
            </a:r>
            <a:r>
              <a:rPr lang="en-US" sz="1800" dirty="0" err="1">
                <a:latin typeface="Arial" panose="020B0604020202020204" pitchFamily="34" charset="0"/>
                <a:cs typeface="Arial" panose="020B0604020202020204" pitchFamily="34" charset="0"/>
              </a:rPr>
              <a:t>nonuniform</a:t>
            </a:r>
            <a:r>
              <a:rPr lang="en-US" sz="1800" dirty="0">
                <a:latin typeface="Arial" panose="020B0604020202020204" pitchFamily="34" charset="0"/>
                <a:cs typeface="Arial" panose="020B0604020202020204" pitchFamily="34" charset="0"/>
              </a:rPr>
              <a:t> weight from</a:t>
            </a:r>
          </a:p>
          <a:p>
            <a:pPr marL="347472" lvl="1" indent="-347472">
              <a:lnSpc>
                <a:spcPct val="120000"/>
              </a:lnSpc>
              <a:spcBef>
                <a:spcPts val="480"/>
              </a:spcBef>
            </a:pPr>
            <a:r>
              <a:rPr lang="en-US" sz="1800" dirty="0">
                <a:latin typeface="Arial" panose="020B0604020202020204" pitchFamily="34" charset="0"/>
                <a:cs typeface="Arial" panose="020B0604020202020204" pitchFamily="34" charset="0"/>
              </a:rPr>
              <a:t>The preferred </a:t>
            </a:r>
            <a:r>
              <a:rPr lang="en-US" sz="1800" dirty="0" err="1">
                <a:latin typeface="Arial" panose="020B0604020202020204" pitchFamily="34" charset="0"/>
                <a:cs typeface="Arial" panose="020B0604020202020204" pitchFamily="34" charset="0"/>
              </a:rPr>
              <a:t>Sammon</a:t>
            </a:r>
            <a:r>
              <a:rPr lang="en-US" sz="1800" dirty="0">
                <a:latin typeface="Arial" panose="020B0604020202020204" pitchFamily="34" charset="0"/>
                <a:cs typeface="Arial" panose="020B0604020202020204" pitchFamily="34" charset="0"/>
              </a:rPr>
              <a:t> method </a:t>
            </a:r>
            <a:r>
              <a:rPr lang="en-US" altLang="ja-JP" sz="1800" dirty="0">
                <a:latin typeface="Arial" panose="020B0604020202020204" pitchFamily="34" charset="0"/>
                <a:ea typeface="ＭＳ Ｐゴシック" pitchFamily="-112" charset="-128"/>
                <a:cs typeface="Arial" panose="020B0604020202020204" pitchFamily="34" charset="0"/>
              </a:rPr>
              <a:t>weight(</a:t>
            </a:r>
            <a:r>
              <a:rPr lang="en-US" altLang="ja-JP" sz="1800" i="1" dirty="0" err="1">
                <a:latin typeface="Arial" panose="020B0604020202020204" pitchFamily="34" charset="0"/>
                <a:ea typeface="ＭＳ Ｐゴシック" pitchFamily="-112" charset="-128"/>
                <a:cs typeface="Arial" panose="020B0604020202020204" pitchFamily="34" charset="0"/>
              </a:rPr>
              <a:t>i,j</a:t>
            </a:r>
            <a:r>
              <a:rPr lang="en-US" altLang="ja-JP" sz="1800" dirty="0">
                <a:latin typeface="Arial" panose="020B0604020202020204" pitchFamily="34" charset="0"/>
                <a:ea typeface="ＭＳ Ｐゴシック" pitchFamily="-112" charset="-128"/>
                <a:cs typeface="Arial" panose="020B0604020202020204" pitchFamily="34" charset="0"/>
              </a:rPr>
              <a:t>)  = 1/</a:t>
            </a:r>
            <a:r>
              <a:rPr lang="en-US" sz="1800" dirty="0">
                <a:latin typeface="Arial" panose="020B0604020202020204" pitchFamily="34" charset="0"/>
                <a:cs typeface="Arial" panose="020B0604020202020204" pitchFamily="34" charset="0"/>
                <a:sym typeface="Symbol"/>
              </a:rPr>
              <a:t></a:t>
            </a:r>
            <a:r>
              <a:rPr lang="en-US" sz="1800" dirty="0">
                <a:latin typeface="Arial" panose="020B0604020202020204" pitchFamily="34" charset="0"/>
                <a:cs typeface="Arial" panose="020B0604020202020204" pitchFamily="34" charset="0"/>
              </a:rPr>
              <a:t>(</a:t>
            </a:r>
            <a:r>
              <a:rPr lang="en-US" sz="1800" i="1" dirty="0" err="1">
                <a:latin typeface="Arial" panose="020B0604020202020204" pitchFamily="34" charset="0"/>
                <a:cs typeface="Arial" panose="020B0604020202020204" pitchFamily="34" charset="0"/>
              </a:rPr>
              <a:t>i</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j</a:t>
            </a:r>
            <a:r>
              <a:rPr lang="en-US" sz="1800" dirty="0">
                <a:latin typeface="Arial" panose="020B0604020202020204" pitchFamily="34" charset="0"/>
                <a:cs typeface="Arial" panose="020B0604020202020204" pitchFamily="34" charset="0"/>
              </a:rPr>
              <a:t>) or</a:t>
            </a:r>
          </a:p>
          <a:p>
            <a:pPr marL="347472" lvl="1" indent="-347472">
              <a:lnSpc>
                <a:spcPct val="120000"/>
              </a:lnSpc>
              <a:spcBef>
                <a:spcPts val="480"/>
              </a:spcBef>
            </a:pPr>
            <a:r>
              <a:rPr lang="en-US" sz="1800" dirty="0">
                <a:latin typeface="Arial" panose="020B0604020202020204" pitchFamily="34" charset="0"/>
                <a:cs typeface="Arial" panose="020B0604020202020204" pitchFamily="34" charset="0"/>
              </a:rPr>
              <a:t>Missing distances put in as </a:t>
            </a:r>
            <a:r>
              <a:rPr lang="en-US" altLang="ja-JP" sz="1800" dirty="0">
                <a:latin typeface="Arial" panose="020B0604020202020204" pitchFamily="34" charset="0"/>
                <a:ea typeface="ＭＳ Ｐゴシック" pitchFamily="-112" charset="-128"/>
                <a:cs typeface="Arial" panose="020B0604020202020204" pitchFamily="34" charset="0"/>
              </a:rPr>
              <a:t>weight(</a:t>
            </a:r>
            <a:r>
              <a:rPr lang="en-US" altLang="ja-JP" sz="1800" i="1" dirty="0" err="1">
                <a:latin typeface="Arial" panose="020B0604020202020204" pitchFamily="34" charset="0"/>
                <a:ea typeface="ＭＳ Ｐゴシック" pitchFamily="-112" charset="-128"/>
                <a:cs typeface="Arial" panose="020B0604020202020204" pitchFamily="34" charset="0"/>
              </a:rPr>
              <a:t>i,j</a:t>
            </a:r>
            <a:r>
              <a:rPr lang="en-US" altLang="ja-JP" sz="1800" dirty="0">
                <a:latin typeface="Arial" panose="020B0604020202020204" pitchFamily="34" charset="0"/>
                <a:ea typeface="ＭＳ Ｐゴシック" pitchFamily="-112" charset="-128"/>
                <a:cs typeface="Arial" panose="020B0604020202020204" pitchFamily="34" charset="0"/>
              </a:rPr>
              <a:t>) = 0 </a:t>
            </a:r>
            <a:endParaRPr lang="en-US" sz="1800" dirty="0">
              <a:latin typeface="Arial" panose="020B0604020202020204" pitchFamily="34" charset="0"/>
              <a:cs typeface="Arial" panose="020B0604020202020204" pitchFamily="34" charset="0"/>
            </a:endParaRPr>
          </a:p>
          <a:p>
            <a:pPr marL="347472" indent="-347472">
              <a:lnSpc>
                <a:spcPct val="120000"/>
              </a:lnSpc>
              <a:spcBef>
                <a:spcPts val="480"/>
              </a:spcBef>
            </a:pPr>
            <a:r>
              <a:rPr lang="en-US" sz="1800" dirty="0">
                <a:latin typeface="Arial" panose="020B0604020202020204" pitchFamily="34" charset="0"/>
                <a:cs typeface="Arial" panose="020B0604020202020204" pitchFamily="34" charset="0"/>
              </a:rPr>
              <a:t>Use </a:t>
            </a:r>
            <a:r>
              <a:rPr lang="en-US" sz="1800" b="1" dirty="0">
                <a:latin typeface="Arial" panose="020B0604020202020204" pitchFamily="34" charset="0"/>
                <a:cs typeface="Arial" panose="020B0604020202020204" pitchFamily="34" charset="0"/>
              </a:rPr>
              <a:t>conjugate gradient </a:t>
            </a:r>
            <a:r>
              <a:rPr lang="en-US" sz="1800" dirty="0">
                <a:latin typeface="Arial" panose="020B0604020202020204" pitchFamily="34" charset="0"/>
                <a:cs typeface="Arial" panose="020B0604020202020204" pitchFamily="34" charset="0"/>
              </a:rPr>
              <a:t>– converges in 5-100 iterations – a big gain for matrix with a million rows. This removes factor of N in time complexity and gives WDA-SMACOF</a:t>
            </a:r>
          </a:p>
        </p:txBody>
      </p:sp>
      <p:sp>
        <p:nvSpPr>
          <p:cNvPr id="4" name="Slide Number Placeholder 3"/>
          <p:cNvSpPr>
            <a:spLocks noGrp="1"/>
          </p:cNvSpPr>
          <p:nvPr>
            <p:ph type="sldNum" sz="quarter" idx="12"/>
          </p:nvPr>
        </p:nvSpPr>
        <p:spPr/>
        <p:txBody>
          <a:bodyPr/>
          <a:lstStyle/>
          <a:p>
            <a:fld id="{94CC141A-9CC6-41A7-A7D0-011D836CC6E2}" type="slidenum">
              <a:rPr lang="en-US" smtClean="0"/>
              <a:pPr/>
              <a:t>30</a:t>
            </a:fld>
            <a:endParaRPr lang="en-US" dirty="0"/>
          </a:p>
        </p:txBody>
      </p:sp>
      <p:sp>
        <p:nvSpPr>
          <p:cNvPr id="5" name="Date Placeholder 4"/>
          <p:cNvSpPr>
            <a:spLocks noGrp="1"/>
          </p:cNvSpPr>
          <p:nvPr>
            <p:ph type="dt" sz="half" idx="2"/>
          </p:nvPr>
        </p:nvSpPr>
        <p:spPr/>
        <p:txBody>
          <a:bodyPr/>
          <a:lstStyle/>
          <a:p>
            <a:fld id="{DBCB2C20-2CE3-4685-A5A5-E12A7C35BF35}" type="datetime1">
              <a:rPr lang="en-US" smtClean="0">
                <a:solidFill>
                  <a:prstClr val="black">
                    <a:tint val="75000"/>
                  </a:prstClr>
                </a:solidFill>
              </a:rPr>
              <a:t>9/13/2016</a:t>
            </a:fld>
            <a:endParaRPr lang="en-US" dirty="0">
              <a:solidFill>
                <a:prstClr val="black">
                  <a:tint val="75000"/>
                </a:prstClr>
              </a:solidFill>
            </a:endParaRPr>
          </a:p>
        </p:txBody>
      </p:sp>
    </p:spTree>
    <p:extLst>
      <p:ext uri="{BB962C8B-B14F-4D97-AF65-F5344CB8AC3E}">
        <p14:creationId xmlns:p14="http://schemas.microsoft.com/office/powerpoint/2010/main" val="1437634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31</a:t>
            </a:fld>
            <a:endParaRPr lang="en-US"/>
          </a:p>
        </p:txBody>
      </p:sp>
      <p:sp>
        <p:nvSpPr>
          <p:cNvPr id="4" name="Date Placeholder 3"/>
          <p:cNvSpPr>
            <a:spLocks noGrp="1"/>
          </p:cNvSpPr>
          <p:nvPr>
            <p:ph type="dt" sz="half" idx="4294967295"/>
          </p:nvPr>
        </p:nvSpPr>
        <p:spPr>
          <a:xfrm>
            <a:off x="7086600" y="6246813"/>
            <a:ext cx="2057400" cy="365125"/>
          </a:xfrm>
        </p:spPr>
        <p:txBody>
          <a:bodyPr/>
          <a:lstStyle/>
          <a:p>
            <a:fld id="{A771E3AF-A6F1-4DAD-9203-4A84DE778C6D}" type="datetime1">
              <a:rPr lang="en-US" smtClean="0"/>
              <a:t>9/13/2016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43"/>
            <a:ext cx="9144000" cy="6858000"/>
          </a:xfrm>
          <a:prstGeom prst="rect">
            <a:avLst/>
          </a:prstGeom>
        </p:spPr>
      </p:pic>
      <p:sp>
        <p:nvSpPr>
          <p:cNvPr id="7" name="TextBox 6"/>
          <p:cNvSpPr txBox="1"/>
          <p:nvPr/>
        </p:nvSpPr>
        <p:spPr>
          <a:xfrm>
            <a:off x="914399" y="211015"/>
            <a:ext cx="2198038" cy="830997"/>
          </a:xfrm>
          <a:prstGeom prst="rect">
            <a:avLst/>
          </a:prstGeom>
          <a:noFill/>
        </p:spPr>
        <p:txBody>
          <a:bodyPr wrap="none" rtlCol="0">
            <a:spAutoFit/>
          </a:bodyPr>
          <a:lstStyle/>
          <a:p>
            <a:r>
              <a:rPr lang="en-US" sz="2400" dirty="0">
                <a:solidFill>
                  <a:schemeClr val="bg1"/>
                </a:solidFill>
              </a:rPr>
              <a:t>446K sequences</a:t>
            </a:r>
          </a:p>
          <a:p>
            <a:r>
              <a:rPr lang="en-US" sz="2400" dirty="0">
                <a:solidFill>
                  <a:schemeClr val="bg1"/>
                </a:solidFill>
              </a:rPr>
              <a:t>~100 clusters</a:t>
            </a:r>
          </a:p>
        </p:txBody>
      </p:sp>
      <p:sp>
        <p:nvSpPr>
          <p:cNvPr id="9" name="TextBox 8"/>
          <p:cNvSpPr txBox="1"/>
          <p:nvPr/>
        </p:nvSpPr>
        <p:spPr>
          <a:xfrm>
            <a:off x="5055606" y="4800600"/>
            <a:ext cx="3951513" cy="1938992"/>
          </a:xfrm>
          <a:prstGeom prst="rect">
            <a:avLst/>
          </a:prstGeom>
          <a:noFill/>
        </p:spPr>
        <p:txBody>
          <a:bodyPr wrap="square" rtlCol="0">
            <a:spAutoFit/>
          </a:bodyPr>
          <a:lstStyle/>
          <a:p>
            <a:r>
              <a:rPr lang="en-US" dirty="0">
                <a:solidFill>
                  <a:schemeClr val="bg1"/>
                </a:solidFill>
              </a:rPr>
              <a:t>Note distorted shapes probably due to imperfect distance measures e.g. position correlated with sequence length</a:t>
            </a:r>
          </a:p>
        </p:txBody>
      </p:sp>
    </p:spTree>
    <p:extLst>
      <p:ext uri="{BB962C8B-B14F-4D97-AF65-F5344CB8AC3E}">
        <p14:creationId xmlns:p14="http://schemas.microsoft.com/office/powerpoint/2010/main" val="712118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32</a:t>
            </a:fld>
            <a:endParaRPr lang="en-US">
              <a:solidFill>
                <a:prstClr val="black">
                  <a:tint val="75000"/>
                </a:prstClr>
              </a:solidFill>
            </a:endParaRPr>
          </a:p>
        </p:txBody>
      </p:sp>
      <p:sp>
        <p:nvSpPr>
          <p:cNvPr id="2" name="Date Placeholder 1"/>
          <p:cNvSpPr>
            <a:spLocks noGrp="1"/>
          </p:cNvSpPr>
          <p:nvPr>
            <p:ph type="dt" sz="half" idx="4294967295"/>
          </p:nvPr>
        </p:nvSpPr>
        <p:spPr/>
        <p:txBody>
          <a:bodyPr/>
          <a:lstStyle/>
          <a:p>
            <a:fld id="{8BD90551-1F31-4761-BB84-185FC10AB985}" type="datetime1">
              <a:rPr lang="en-US" smtClean="0">
                <a:solidFill>
                  <a:prstClr val="black">
                    <a:tint val="75000"/>
                  </a:prstClr>
                </a:solidFill>
              </a:rPr>
              <a:t>9/13/2016</a:t>
            </a:fld>
            <a:endParaRPr lang="en-US" dirty="0">
              <a:solidFill>
                <a:prstClr val="black">
                  <a:tint val="75000"/>
                </a:prstClr>
              </a:solidFill>
            </a:endParaRPr>
          </a:p>
        </p:txBody>
      </p:sp>
      <p:grpSp>
        <p:nvGrpSpPr>
          <p:cNvPr id="5" name="Group 4"/>
          <p:cNvGrpSpPr/>
          <p:nvPr/>
        </p:nvGrpSpPr>
        <p:grpSpPr>
          <a:xfrm>
            <a:off x="0" y="393329"/>
            <a:ext cx="9144000" cy="6549135"/>
            <a:chOff x="0" y="332037"/>
            <a:chExt cx="9144000" cy="6549135"/>
          </a:xfrm>
        </p:grpSpPr>
        <p:pic>
          <p:nvPicPr>
            <p:cNvPr id="9" name="Picture 8"/>
            <p:cNvPicPr>
              <a:picLocks noChangeAspect="1"/>
            </p:cNvPicPr>
            <p:nvPr/>
          </p:nvPicPr>
          <p:blipFill rotWithShape="1">
            <a:blip r:embed="rId2"/>
            <a:srcRect l="25593" t="20383" r="22192" b="19780"/>
            <a:stretch/>
          </p:blipFill>
          <p:spPr>
            <a:xfrm>
              <a:off x="0" y="332037"/>
              <a:ext cx="9144000" cy="6549135"/>
            </a:xfrm>
            <a:prstGeom prst="rect">
              <a:avLst/>
            </a:prstGeom>
          </p:spPr>
        </p:pic>
        <p:cxnSp>
          <p:nvCxnSpPr>
            <p:cNvPr id="11" name="Straight Arrow Connector 10"/>
            <p:cNvCxnSpPr/>
            <p:nvPr/>
          </p:nvCxnSpPr>
          <p:spPr>
            <a:xfrm flipH="1">
              <a:off x="2079321" y="1841475"/>
              <a:ext cx="77244" cy="1553078"/>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2901696" y="2118986"/>
              <a:ext cx="532524" cy="1275567"/>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4338182" y="2862197"/>
              <a:ext cx="2851758" cy="2490591"/>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1023836" y="1333813"/>
              <a:ext cx="3314346" cy="2773679"/>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14" name="Title 3"/>
          <p:cNvSpPr>
            <a:spLocks noGrp="1"/>
          </p:cNvSpPr>
          <p:nvPr>
            <p:ph type="title"/>
          </p:nvPr>
        </p:nvSpPr>
        <p:spPr>
          <a:xfrm>
            <a:off x="0" y="10201"/>
            <a:ext cx="9144000" cy="751799"/>
          </a:xfrm>
          <a:solidFill>
            <a:schemeClr val="tx2">
              <a:lumMod val="90000"/>
            </a:schemeClr>
          </a:solidFill>
        </p:spPr>
        <p:txBody>
          <a:bodyPr>
            <a:normAutofit/>
          </a:bodyPr>
          <a:lstStyle/>
          <a:p>
            <a:r>
              <a:rPr lang="en-US" dirty="0">
                <a:solidFill>
                  <a:srgbClr val="C00000"/>
                </a:solidFill>
              </a:rPr>
              <a:t>Labelled by Species MDS: Same Species Two groupings</a:t>
            </a:r>
          </a:p>
        </p:txBody>
      </p:sp>
    </p:spTree>
    <p:extLst>
      <p:ext uri="{BB962C8B-B14F-4D97-AF65-F5344CB8AC3E}">
        <p14:creationId xmlns:p14="http://schemas.microsoft.com/office/powerpoint/2010/main" val="2788086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55017" y="-4629"/>
            <a:ext cx="8839200" cy="1143000"/>
          </a:xfrm>
        </p:spPr>
        <p:txBody>
          <a:bodyPr tIns="35199">
            <a:normAutofit fontScale="90000"/>
          </a:bodyPr>
          <a:lstStyle/>
          <a:p>
            <a:pPr eaLnBrk="1" fontAlgn="auto" hangingPunct="1">
              <a:spcAft>
                <a:spcPts val="0"/>
              </a:spcAft>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US" dirty="0"/>
              <a:t>Heatmap of original distance vs 3D Euclidean Distances for Sequences and Stocks</a:t>
            </a:r>
          </a:p>
        </p:txBody>
      </p:sp>
      <p:sp>
        <p:nvSpPr>
          <p:cNvPr id="9" name="Content Placeholder 8"/>
          <p:cNvSpPr>
            <a:spLocks noGrp="1"/>
          </p:cNvSpPr>
          <p:nvPr>
            <p:ph idx="1"/>
          </p:nvPr>
        </p:nvSpPr>
        <p:spPr>
          <a:xfrm>
            <a:off x="271915" y="1125900"/>
            <a:ext cx="8380412" cy="1113583"/>
          </a:xfrm>
        </p:spPr>
        <p:txBody>
          <a:bodyPr/>
          <a:lstStyle/>
          <a:p>
            <a:r>
              <a:rPr lang="en-US" dirty="0"/>
              <a:t>One can visualize quality of dimension by comparing as a scatterplot or </a:t>
            </a:r>
            <a:r>
              <a:rPr lang="en-US" dirty="0" err="1"/>
              <a:t>heatmap</a:t>
            </a:r>
            <a:r>
              <a:rPr lang="en-US" dirty="0"/>
              <a:t>, the distances </a:t>
            </a:r>
            <a:r>
              <a:rPr lang="en-US" b="1" dirty="0">
                <a:solidFill>
                  <a:srgbClr val="FF0000"/>
                </a:solidFill>
                <a:sym typeface="Symbol"/>
              </a:rPr>
              <a:t></a:t>
            </a:r>
            <a:r>
              <a:rPr lang="en-US" b="1" dirty="0">
                <a:solidFill>
                  <a:srgbClr val="FF0000"/>
                </a:solidFill>
              </a:rPr>
              <a:t>(</a:t>
            </a:r>
            <a:r>
              <a:rPr lang="en-US" b="1" i="1" dirty="0" err="1">
                <a:solidFill>
                  <a:srgbClr val="FF0000"/>
                </a:solidFill>
              </a:rPr>
              <a:t>i</a:t>
            </a:r>
            <a:r>
              <a:rPr lang="en-US" b="1" dirty="0">
                <a:solidFill>
                  <a:srgbClr val="FF0000"/>
                </a:solidFill>
              </a:rPr>
              <a:t>, </a:t>
            </a:r>
            <a:r>
              <a:rPr lang="en-US" b="1" i="1" dirty="0">
                <a:solidFill>
                  <a:srgbClr val="FF0000"/>
                </a:solidFill>
              </a:rPr>
              <a:t>j</a:t>
            </a:r>
            <a:r>
              <a:rPr lang="en-US" b="1" dirty="0">
                <a:solidFill>
                  <a:srgbClr val="FF0000"/>
                </a:solidFill>
              </a:rPr>
              <a:t>) </a:t>
            </a:r>
            <a:r>
              <a:rPr lang="en-US" dirty="0"/>
              <a:t>before and after mapping to 3D. </a:t>
            </a:r>
          </a:p>
          <a:p>
            <a:r>
              <a:rPr lang="en-US" dirty="0"/>
              <a:t>Perfection is a diagonal straight line and results seem good in general</a:t>
            </a:r>
          </a:p>
        </p:txBody>
      </p:sp>
      <p:sp>
        <p:nvSpPr>
          <p:cNvPr id="5" name="Slide Number Placeholder 5"/>
          <p:cNvSpPr>
            <a:spLocks noGrp="1"/>
          </p:cNvSpPr>
          <p:nvPr>
            <p:ph type="sldNum" sz="quarter" idx="12"/>
          </p:nvPr>
        </p:nvSpPr>
        <p:spPr/>
        <p:txBody>
          <a:bodyPr>
            <a:normAutofit fontScale="77500" lnSpcReduction="20000"/>
          </a:bodyPr>
          <a:lstStyle/>
          <a:p>
            <a:pPr>
              <a:defRPr/>
            </a:pPr>
            <a:fld id="{A4520876-8126-4A4E-88CD-DABA9C26EB89}" type="slidenum">
              <a:rPr lang="en-US">
                <a:solidFill>
                  <a:prstClr val="black">
                    <a:tint val="75000"/>
                  </a:prstClr>
                </a:solidFill>
              </a:rPr>
              <a:pPr>
                <a:defRPr/>
              </a:pPr>
              <a:t>33</a:t>
            </a:fld>
            <a:endParaRPr lang="en-US">
              <a:solidFill>
                <a:prstClr val="black">
                  <a:tint val="75000"/>
                </a:prstClr>
              </a:solidFill>
            </a:endParaRPr>
          </a:p>
        </p:txBody>
      </p:sp>
      <p:sp>
        <p:nvSpPr>
          <p:cNvPr id="3" name="Date Placeholder 2"/>
          <p:cNvSpPr>
            <a:spLocks noGrp="1"/>
          </p:cNvSpPr>
          <p:nvPr>
            <p:ph type="dt" sz="half" idx="2"/>
          </p:nvPr>
        </p:nvSpPr>
        <p:spPr/>
        <p:txBody>
          <a:bodyPr/>
          <a:lstStyle/>
          <a:p>
            <a:fld id="{5CC8BA8A-5CC1-471B-9B94-95B5F827122D}" type="datetime1">
              <a:rPr lang="en-US" smtClean="0">
                <a:solidFill>
                  <a:prstClr val="black">
                    <a:tint val="75000"/>
                  </a:prstClr>
                </a:solidFill>
              </a:rPr>
              <a:t>9/13/2016</a:t>
            </a:fld>
            <a:endParaRPr lang="en-US">
              <a:solidFill>
                <a:prstClr val="black">
                  <a:tint val="75000"/>
                </a:prstClr>
              </a:solidFill>
            </a:endParaRPr>
          </a:p>
        </p:txBody>
      </p:sp>
      <p:grpSp>
        <p:nvGrpSpPr>
          <p:cNvPr id="4" name="Group 3"/>
          <p:cNvGrpSpPr/>
          <p:nvPr/>
        </p:nvGrpSpPr>
        <p:grpSpPr>
          <a:xfrm>
            <a:off x="0" y="2284080"/>
            <a:ext cx="9144000" cy="4573920"/>
            <a:chOff x="0" y="1576602"/>
            <a:chExt cx="9144000" cy="4573920"/>
          </a:xfrm>
        </p:grpSpPr>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6602"/>
              <a:ext cx="9144000" cy="457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Box 1"/>
            <p:cNvSpPr txBox="1"/>
            <p:nvPr/>
          </p:nvSpPr>
          <p:spPr>
            <a:xfrm>
              <a:off x="3276600" y="1651253"/>
              <a:ext cx="3094117" cy="461665"/>
            </a:xfrm>
            <a:prstGeom prst="rect">
              <a:avLst/>
            </a:prstGeom>
            <a:noFill/>
          </p:spPr>
          <p:txBody>
            <a:bodyPr wrap="none" rtlCol="0">
              <a:spAutoFit/>
            </a:bodyPr>
            <a:lstStyle/>
            <a:p>
              <a:r>
                <a:rPr lang="en-US" dirty="0"/>
                <a:t>Proteomics Example </a:t>
              </a:r>
            </a:p>
          </p:txBody>
        </p:sp>
      </p:grpSp>
      <p:grpSp>
        <p:nvGrpSpPr>
          <p:cNvPr id="8" name="Group 7"/>
          <p:cNvGrpSpPr/>
          <p:nvPr/>
        </p:nvGrpSpPr>
        <p:grpSpPr>
          <a:xfrm>
            <a:off x="44444" y="2327143"/>
            <a:ext cx="9126564" cy="4487794"/>
            <a:chOff x="26406" y="1591691"/>
            <a:chExt cx="9126564" cy="4487794"/>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6" y="1591691"/>
              <a:ext cx="9126564" cy="4346373"/>
            </a:xfrm>
            <a:prstGeom prst="rect">
              <a:avLst/>
            </a:prstGeom>
          </p:spPr>
        </p:pic>
        <p:sp>
          <p:nvSpPr>
            <p:cNvPr id="7" name="TextBox 6"/>
            <p:cNvSpPr txBox="1"/>
            <p:nvPr/>
          </p:nvSpPr>
          <p:spPr>
            <a:xfrm>
              <a:off x="5178814" y="5617820"/>
              <a:ext cx="3505200" cy="461665"/>
            </a:xfrm>
            <a:prstGeom prst="rect">
              <a:avLst/>
            </a:prstGeom>
            <a:noFill/>
          </p:spPr>
          <p:txBody>
            <a:bodyPr wrap="square" rtlCol="0">
              <a:spAutoFit/>
            </a:bodyPr>
            <a:lstStyle/>
            <a:p>
              <a:r>
                <a:rPr lang="en-US" dirty="0"/>
                <a:t>Stock Market Example</a:t>
              </a:r>
            </a:p>
          </p:txBody>
        </p:sp>
      </p:grpSp>
    </p:spTree>
    <p:extLst>
      <p:ext uri="{BB962C8B-B14F-4D97-AF65-F5344CB8AC3E}">
        <p14:creationId xmlns:p14="http://schemas.microsoft.com/office/powerpoint/2010/main" val="40080756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a:t>Java Grande</a:t>
            </a:r>
            <a:br>
              <a:rPr lang="en-US" sz="3600" b="1" dirty="0"/>
            </a:br>
            <a:br>
              <a:rPr lang="en-US" sz="3600" dirty="0"/>
            </a:br>
            <a:r>
              <a:rPr lang="en-US" sz="3600" dirty="0"/>
              <a:t>Revisited on 3 data analytics codes</a:t>
            </a:r>
            <a:br>
              <a:rPr lang="en-US" sz="3600" dirty="0"/>
            </a:br>
            <a:r>
              <a:rPr lang="en-US" sz="3600" dirty="0"/>
              <a:t>Clustering</a:t>
            </a:r>
            <a:br>
              <a:rPr lang="en-US" sz="3600" dirty="0"/>
            </a:br>
            <a:r>
              <a:rPr lang="en-US" sz="3600" dirty="0"/>
              <a:t>Multidimensional Scaling</a:t>
            </a:r>
            <a:br>
              <a:rPr lang="en-US" sz="3600" dirty="0"/>
            </a:br>
            <a:r>
              <a:rPr lang="en-US" sz="3600" dirty="0"/>
              <a:t>Latent Dirichlet Allocation</a:t>
            </a:r>
            <a:br>
              <a:rPr lang="en-US" sz="3600" dirty="0"/>
            </a:br>
            <a:br>
              <a:rPr lang="en-US" sz="3600" dirty="0"/>
            </a:br>
            <a:r>
              <a:rPr lang="en-US" sz="3600" dirty="0"/>
              <a:t>all sophisticated algorithms</a:t>
            </a:r>
            <a:br>
              <a:rPr lang="en-US" sz="3600" dirty="0"/>
            </a:br>
            <a:br>
              <a:rPr lang="en-US" sz="3600" dirty="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34</a:t>
            </a:fld>
            <a:endParaRPr lang="en-US"/>
          </a:p>
        </p:txBody>
      </p:sp>
      <p:sp>
        <p:nvSpPr>
          <p:cNvPr id="2" name="Date Placeholder 1"/>
          <p:cNvSpPr>
            <a:spLocks noGrp="1"/>
          </p:cNvSpPr>
          <p:nvPr>
            <p:ph type="dt" sz="half" idx="10"/>
          </p:nvPr>
        </p:nvSpPr>
        <p:spPr/>
        <p:txBody>
          <a:bodyPr/>
          <a:lstStyle/>
          <a:p>
            <a:r>
              <a:rPr lang="en-US"/>
              <a:t>02/16/2016</a:t>
            </a:r>
          </a:p>
        </p:txBody>
      </p:sp>
    </p:spTree>
    <p:extLst>
      <p:ext uri="{BB962C8B-B14F-4D97-AF65-F5344CB8AC3E}">
        <p14:creationId xmlns:p14="http://schemas.microsoft.com/office/powerpoint/2010/main" val="2551638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232"/>
            <a:ext cx="9143999" cy="724889"/>
          </a:xfrm>
        </p:spPr>
        <p:txBody>
          <a:bodyPr/>
          <a:lstStyle/>
          <a:p>
            <a:pPr algn="ctr"/>
            <a:r>
              <a:rPr lang="en-US" sz="3300" dirty="0"/>
              <a:t>Java MPI performs better than FJ Threads</a:t>
            </a:r>
            <a:br>
              <a:rPr lang="en-US" dirty="0"/>
            </a:br>
            <a:r>
              <a:rPr lang="en-US" sz="2400" b="0" dirty="0"/>
              <a:t>128 24 core Haswell nodes on SPIDAL 200K DA-MDS Code</a:t>
            </a:r>
            <a:endParaRPr lang="en-US" b="0" dirty="0"/>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tint val="75000"/>
                  </a:srgbClr>
                </a:solidFill>
                <a:effectLst/>
                <a:uLnTx/>
                <a:uFillTx/>
              </a:rPr>
              <a:t>02/16/2016</a:t>
            </a:r>
          </a:p>
        </p:txBody>
      </p:sp>
      <p:grpSp>
        <p:nvGrpSpPr>
          <p:cNvPr id="16" name="Group 15"/>
          <p:cNvGrpSpPr/>
          <p:nvPr/>
        </p:nvGrpSpPr>
        <p:grpSpPr>
          <a:xfrm>
            <a:off x="120675" y="907527"/>
            <a:ext cx="8850962" cy="5415146"/>
            <a:chOff x="-2181254" y="2434253"/>
            <a:chExt cx="8850962" cy="5415146"/>
          </a:xfrm>
        </p:grpSpPr>
        <p:grpSp>
          <p:nvGrpSpPr>
            <p:cNvPr id="7" name="Group 6"/>
            <p:cNvGrpSpPr/>
            <p:nvPr/>
          </p:nvGrpSpPr>
          <p:grpSpPr>
            <a:xfrm>
              <a:off x="-2181254" y="2434253"/>
              <a:ext cx="8850962" cy="5415146"/>
              <a:chOff x="83731" y="887578"/>
              <a:chExt cx="8850962" cy="5415146"/>
            </a:xfrm>
          </p:grpSpPr>
          <p:pic>
            <p:nvPicPr>
              <p:cNvPr id="12"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3731" y="887578"/>
                <a:ext cx="8850962" cy="541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126180" y="4058227"/>
                <a:ext cx="2338369" cy="5539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48A59"/>
                    </a:solidFill>
                    <a:effectLst/>
                    <a:uLnTx/>
                    <a:uFillTx/>
                  </a:rPr>
                  <a:t>Best FJ Threads</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intra node;</a:t>
                </a:r>
                <a:r>
                  <a:rPr kumimoji="0" lang="en-US" sz="1800" b="1" i="0" u="none" strike="noStrike" kern="0" cap="none" spc="0" normalizeH="0" noProof="0" dirty="0">
                    <a:ln>
                      <a:noFill/>
                    </a:ln>
                    <a:solidFill>
                      <a:srgbClr val="548A59"/>
                    </a:solidFill>
                    <a:effectLst/>
                    <a:uLnTx/>
                    <a:uFillTx/>
                  </a:rPr>
                  <a:t> </a:t>
                </a:r>
                <a:r>
                  <a:rPr kumimoji="0" lang="en-US" sz="1800" b="1" i="0" u="none" strike="noStrike" kern="0" cap="none" spc="0" normalizeH="0" baseline="0" noProof="0" dirty="0">
                    <a:ln>
                      <a:noFill/>
                    </a:ln>
                    <a:solidFill>
                      <a:srgbClr val="548A59"/>
                    </a:solidFill>
                    <a:effectLst/>
                    <a:uLnTx/>
                    <a:uFillTx/>
                  </a:rPr>
                  <a:t>MPI inter node</a:t>
                </a:r>
              </a:p>
            </p:txBody>
          </p:sp>
          <p:sp>
            <p:nvSpPr>
              <p:cNvPr id="14" name="TextBox 13"/>
              <p:cNvSpPr txBox="1"/>
              <p:nvPr/>
            </p:nvSpPr>
            <p:spPr>
              <a:xfrm>
                <a:off x="6924859" y="2100928"/>
                <a:ext cx="1847071" cy="646331"/>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66FF33"/>
                    </a:solidFill>
                    <a:effectLst/>
                    <a:uLnTx/>
                    <a:uFillTx/>
                  </a:rPr>
                  <a:t>Best MPI; inter and intra node</a:t>
                </a:r>
              </a:p>
            </p:txBody>
          </p:sp>
          <p:sp>
            <p:nvSpPr>
              <p:cNvPr id="15" name="TextBox 14"/>
              <p:cNvSpPr txBox="1"/>
              <p:nvPr/>
            </p:nvSpPr>
            <p:spPr>
              <a:xfrm>
                <a:off x="6899459" y="3286051"/>
                <a:ext cx="1565090" cy="738664"/>
              </a:xfrm>
              <a:prstGeom prst="rect">
                <a:avLst/>
              </a:prstGeom>
              <a:solidFill>
                <a:schemeClr val="bg1"/>
              </a:solid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33CC"/>
                    </a:solidFill>
                    <a:effectLst/>
                    <a:uLnTx/>
                    <a:uFillTx/>
                  </a:rPr>
                  <a:t>MPI; inter/intra node; Java not optimized</a:t>
                </a:r>
              </a:p>
            </p:txBody>
          </p:sp>
        </p:grpSp>
        <p:sp>
          <p:nvSpPr>
            <p:cNvPr id="6" name="TextBox 5"/>
            <p:cNvSpPr txBox="1"/>
            <p:nvPr/>
          </p:nvSpPr>
          <p:spPr>
            <a:xfrm>
              <a:off x="2895374" y="2551100"/>
              <a:ext cx="3310640" cy="646331"/>
            </a:xfrm>
            <a:prstGeom prst="rect">
              <a:avLst/>
            </a:prstGeom>
            <a:solidFill>
              <a:schemeClr val="bg1"/>
            </a:solidFill>
          </p:spPr>
          <p:txBody>
            <a:bodyPr wrap="square" rtlCol="0">
              <a:spAutoFit/>
            </a:bodyPr>
            <a:lstStyle/>
            <a:p>
              <a:r>
                <a:rPr lang="en-US" sz="1800" dirty="0"/>
                <a:t>Speedup compared to 1 process per node on 48 nodes</a:t>
              </a:r>
            </a:p>
          </p:txBody>
        </p:sp>
      </p:grpSp>
    </p:spTree>
    <p:extLst>
      <p:ext uri="{BB962C8B-B14F-4D97-AF65-F5344CB8AC3E}">
        <p14:creationId xmlns:p14="http://schemas.microsoft.com/office/powerpoint/2010/main" val="2074531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a:t>Investigating Process and Thread Models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36</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pic>
        <p:nvPicPr>
          <p:cNvPr id="9" name="Picture 8"/>
          <p:cNvPicPr>
            <a:picLocks noChangeAspect="1"/>
          </p:cNvPicPr>
          <p:nvPr/>
        </p:nvPicPr>
        <p:blipFill>
          <a:blip r:embed="rId2"/>
          <a:stretch>
            <a:fillRect/>
          </a:stretch>
        </p:blipFill>
        <p:spPr>
          <a:xfrm>
            <a:off x="3763559" y="788247"/>
            <a:ext cx="5354317" cy="4369466"/>
          </a:xfrm>
          <a:prstGeom prst="rect">
            <a:avLst/>
          </a:prstGeom>
        </p:spPr>
      </p:pic>
      <p:pic>
        <p:nvPicPr>
          <p:cNvPr id="16" name="Picture 15"/>
          <p:cNvPicPr>
            <a:picLocks noChangeAspect="1"/>
          </p:cNvPicPr>
          <p:nvPr/>
        </p:nvPicPr>
        <p:blipFill>
          <a:blip r:embed="rId3"/>
          <a:stretch>
            <a:fillRect/>
          </a:stretch>
        </p:blipFill>
        <p:spPr>
          <a:xfrm>
            <a:off x="3977490" y="5183364"/>
            <a:ext cx="5140386" cy="1670900"/>
          </a:xfrm>
          <a:prstGeom prst="rect">
            <a:avLst/>
          </a:prstGeom>
        </p:spPr>
      </p:pic>
      <p:sp>
        <p:nvSpPr>
          <p:cNvPr id="3" name="Content Placeholder 2"/>
          <p:cNvSpPr>
            <a:spLocks noGrp="1"/>
          </p:cNvSpPr>
          <p:nvPr>
            <p:ph idx="1"/>
          </p:nvPr>
        </p:nvSpPr>
        <p:spPr>
          <a:xfrm>
            <a:off x="-39916" y="762000"/>
            <a:ext cx="3777351" cy="5181600"/>
          </a:xfrm>
        </p:spPr>
        <p:txBody>
          <a:bodyPr/>
          <a:lstStyle/>
          <a:p>
            <a:r>
              <a:rPr lang="en-US" b="1" dirty="0"/>
              <a:t>FJ Fork Join </a:t>
            </a:r>
            <a:r>
              <a:rPr lang="en-US" dirty="0"/>
              <a:t>Threads lower performance than </a:t>
            </a:r>
            <a:r>
              <a:rPr lang="en-US" b="1" dirty="0"/>
              <a:t>Long Running Threads LRT</a:t>
            </a:r>
          </a:p>
          <a:p>
            <a:r>
              <a:rPr lang="en-US" b="1" dirty="0"/>
              <a:t>Results</a:t>
            </a:r>
          </a:p>
          <a:p>
            <a:pPr lvl="1"/>
            <a:r>
              <a:rPr lang="en-US" dirty="0"/>
              <a:t>Large effects for Java</a:t>
            </a:r>
          </a:p>
          <a:p>
            <a:pPr lvl="1"/>
            <a:r>
              <a:rPr lang="en-US"/>
              <a:t>Best affinity is process and thread binding to cores - CE</a:t>
            </a:r>
          </a:p>
          <a:p>
            <a:pPr lvl="1"/>
            <a:r>
              <a:rPr lang="en-US"/>
              <a:t>At </a:t>
            </a:r>
            <a:r>
              <a:rPr lang="en-US" dirty="0"/>
              <a:t>best LRT mimics performance of “all processes”</a:t>
            </a:r>
            <a:br>
              <a:rPr lang="en-US" dirty="0"/>
            </a:br>
            <a:br>
              <a:rPr lang="en-US" dirty="0"/>
            </a:br>
            <a:endParaRPr lang="en-US" dirty="0"/>
          </a:p>
          <a:p>
            <a:r>
              <a:rPr lang="en-US" b="1" dirty="0"/>
              <a:t>6 Thread/Process Affinity Models</a:t>
            </a:r>
          </a:p>
        </p:txBody>
      </p:sp>
    </p:spTree>
    <p:extLst>
      <p:ext uri="{BB962C8B-B14F-4D97-AF65-F5344CB8AC3E}">
        <p14:creationId xmlns:p14="http://schemas.microsoft.com/office/powerpoint/2010/main" val="415006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 y="67021"/>
            <a:ext cx="9115697" cy="867787"/>
          </a:xfrm>
        </p:spPr>
        <p:txBody>
          <a:bodyPr/>
          <a:lstStyle/>
          <a:p>
            <a:r>
              <a:rPr lang="en-US" sz="2400" dirty="0"/>
              <a:t>Java and C K-Means LRT-FJ and LRT-BSP with different affinity patterns over varying threads and processes. </a:t>
            </a:r>
            <a:endParaRPr lang="en-US" dirty="0"/>
          </a:p>
        </p:txBody>
      </p:sp>
      <p:sp>
        <p:nvSpPr>
          <p:cNvPr id="4" name="Slide Number Placeholder 3"/>
          <p:cNvSpPr>
            <a:spLocks noGrp="1"/>
          </p:cNvSpPr>
          <p:nvPr>
            <p:ph type="sldNum" sz="quarter" idx="12"/>
          </p:nvPr>
        </p:nvSpPr>
        <p:spPr/>
        <p:txBody>
          <a:bodyPr/>
          <a:lstStyle/>
          <a:p>
            <a:br>
              <a:rPr lang="en-US" dirty="0">
                <a:solidFill>
                  <a:prstClr val="black"/>
                </a:solidFill>
              </a:rPr>
            </a:br>
            <a:endParaRPr lang="en-US" dirty="0">
              <a:solidFill>
                <a:prstClr val="black"/>
              </a:solidFill>
            </a:endParaRPr>
          </a:p>
          <a:p>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grpSp>
        <p:nvGrpSpPr>
          <p:cNvPr id="10" name="Group 9"/>
          <p:cNvGrpSpPr/>
          <p:nvPr/>
        </p:nvGrpSpPr>
        <p:grpSpPr>
          <a:xfrm>
            <a:off x="4354" y="3386364"/>
            <a:ext cx="9153797" cy="2540501"/>
            <a:chOff x="4354" y="3386364"/>
            <a:chExt cx="9153797" cy="2540501"/>
          </a:xfrm>
        </p:grpSpPr>
        <p:pic>
          <p:nvPicPr>
            <p:cNvPr id="8" name="Picture 7"/>
            <p:cNvPicPr>
              <a:picLocks noChangeAspect="1"/>
            </p:cNvPicPr>
            <p:nvPr/>
          </p:nvPicPr>
          <p:blipFill>
            <a:blip r:embed="rId2"/>
            <a:stretch>
              <a:fillRect/>
            </a:stretch>
          </p:blipFill>
          <p:spPr>
            <a:xfrm>
              <a:off x="4354" y="3386364"/>
              <a:ext cx="4572000" cy="2540501"/>
            </a:xfrm>
            <a:prstGeom prst="rect">
              <a:avLst/>
            </a:prstGeom>
          </p:spPr>
        </p:pic>
        <p:sp>
          <p:nvSpPr>
            <p:cNvPr id="7" name="TextBox 6"/>
            <p:cNvSpPr txBox="1"/>
            <p:nvPr/>
          </p:nvSpPr>
          <p:spPr>
            <a:xfrm>
              <a:off x="533400" y="4038600"/>
              <a:ext cx="914400" cy="461665"/>
            </a:xfrm>
            <a:prstGeom prst="rect">
              <a:avLst/>
            </a:prstGeom>
            <a:noFill/>
          </p:spPr>
          <p:txBody>
            <a:bodyPr wrap="square" rtlCol="0">
              <a:spAutoFit/>
            </a:bodyPr>
            <a:lstStyle/>
            <a:p>
              <a:r>
                <a:rPr lang="en-US" b="1" dirty="0"/>
                <a:t>Java</a:t>
              </a:r>
            </a:p>
          </p:txBody>
        </p:sp>
        <p:pic>
          <p:nvPicPr>
            <p:cNvPr id="9" name="Picture 8"/>
            <p:cNvPicPr>
              <a:picLocks noChangeAspect="1"/>
            </p:cNvPicPr>
            <p:nvPr/>
          </p:nvPicPr>
          <p:blipFill>
            <a:blip r:embed="rId3"/>
            <a:stretch>
              <a:fillRect/>
            </a:stretch>
          </p:blipFill>
          <p:spPr>
            <a:xfrm>
              <a:off x="4586151" y="3386364"/>
              <a:ext cx="4572000" cy="2507453"/>
            </a:xfrm>
            <a:prstGeom prst="rect">
              <a:avLst/>
            </a:prstGeom>
          </p:spPr>
        </p:pic>
        <p:sp>
          <p:nvSpPr>
            <p:cNvPr id="6" name="TextBox 5"/>
            <p:cNvSpPr txBox="1"/>
            <p:nvPr/>
          </p:nvSpPr>
          <p:spPr>
            <a:xfrm>
              <a:off x="5257800" y="4425781"/>
              <a:ext cx="457200" cy="461665"/>
            </a:xfrm>
            <a:prstGeom prst="rect">
              <a:avLst/>
            </a:prstGeom>
            <a:noFill/>
          </p:spPr>
          <p:txBody>
            <a:bodyPr wrap="square" rtlCol="0">
              <a:spAutoFit/>
            </a:bodyPr>
            <a:lstStyle/>
            <a:p>
              <a:r>
                <a:rPr lang="en-US" b="1" dirty="0"/>
                <a:t>C</a:t>
              </a:r>
            </a:p>
          </p:txBody>
        </p:sp>
      </p:grpSp>
      <p:pic>
        <p:nvPicPr>
          <p:cNvPr id="11" name="Picture 10"/>
          <p:cNvPicPr>
            <a:picLocks noChangeAspect="1"/>
          </p:cNvPicPr>
          <p:nvPr/>
        </p:nvPicPr>
        <p:blipFill>
          <a:blip r:embed="rId4"/>
          <a:stretch>
            <a:fillRect/>
          </a:stretch>
        </p:blipFill>
        <p:spPr>
          <a:xfrm>
            <a:off x="4600302" y="1020623"/>
            <a:ext cx="4572000" cy="2358686"/>
          </a:xfrm>
          <a:prstGeom prst="rect">
            <a:avLst/>
          </a:prstGeom>
        </p:spPr>
      </p:pic>
      <p:sp>
        <p:nvSpPr>
          <p:cNvPr id="13" name="TextBox 12"/>
          <p:cNvSpPr txBox="1"/>
          <p:nvPr/>
        </p:nvSpPr>
        <p:spPr>
          <a:xfrm>
            <a:off x="0" y="2882111"/>
            <a:ext cx="4386137" cy="369332"/>
          </a:xfrm>
          <a:prstGeom prst="rect">
            <a:avLst/>
          </a:prstGeom>
          <a:noFill/>
        </p:spPr>
        <p:txBody>
          <a:bodyPr wrap="none" rtlCol="0">
            <a:spAutoFit/>
          </a:bodyPr>
          <a:lstStyle/>
          <a:p>
            <a:r>
              <a:rPr lang="en-US" sz="1800" i="0" dirty="0"/>
              <a:t>10</a:t>
            </a:r>
            <a:r>
              <a:rPr lang="en-US" sz="1800" i="0" baseline="30000" dirty="0"/>
              <a:t>6</a:t>
            </a:r>
            <a:r>
              <a:rPr lang="en-US" sz="1800" i="0" dirty="0"/>
              <a:t> points and 1000 centers on 16 nodes</a:t>
            </a:r>
          </a:p>
        </p:txBody>
      </p:sp>
      <p:sp>
        <p:nvSpPr>
          <p:cNvPr id="14" name="TextBox 13"/>
          <p:cNvSpPr txBox="1"/>
          <p:nvPr/>
        </p:nvSpPr>
        <p:spPr>
          <a:xfrm>
            <a:off x="183282" y="1132345"/>
            <a:ext cx="4309937" cy="646331"/>
          </a:xfrm>
          <a:prstGeom prst="rect">
            <a:avLst/>
          </a:prstGeom>
          <a:noFill/>
        </p:spPr>
        <p:txBody>
          <a:bodyPr wrap="square" rtlCol="0">
            <a:spAutoFit/>
          </a:bodyPr>
          <a:lstStyle/>
          <a:p>
            <a:r>
              <a:rPr lang="en-US" sz="1800" i="0" dirty="0"/>
              <a:t>10</a:t>
            </a:r>
            <a:r>
              <a:rPr lang="en-US" sz="1800" i="0" baseline="30000" dirty="0"/>
              <a:t>6</a:t>
            </a:r>
            <a:r>
              <a:rPr lang="en-US" sz="1800" i="0" dirty="0"/>
              <a:t> points and 50k, and 500k centers</a:t>
            </a:r>
          </a:p>
          <a:p>
            <a:r>
              <a:rPr lang="en-US" sz="1800" i="0" dirty="0"/>
              <a:t>performance on 16 nodes</a:t>
            </a:r>
          </a:p>
        </p:txBody>
      </p:sp>
    </p:spTree>
    <p:extLst>
      <p:ext uri="{BB962C8B-B14F-4D97-AF65-F5344CB8AC3E}">
        <p14:creationId xmlns:p14="http://schemas.microsoft.com/office/powerpoint/2010/main" val="2190649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929"/>
            <a:ext cx="8382000" cy="896471"/>
          </a:xfrm>
        </p:spPr>
        <p:txBody>
          <a:bodyPr/>
          <a:lstStyle/>
          <a:p>
            <a:pPr algn="ctr"/>
            <a:r>
              <a:rPr lang="en-US" dirty="0">
                <a:solidFill>
                  <a:srgbClr val="0083E6"/>
                </a:solidFill>
              </a:rPr>
              <a:t>Java</a:t>
            </a:r>
            <a:r>
              <a:rPr lang="en-US" dirty="0"/>
              <a:t> </a:t>
            </a:r>
            <a:r>
              <a:rPr lang="en-US" dirty="0">
                <a:solidFill>
                  <a:schemeClr val="tx1"/>
                </a:solidFill>
              </a:rPr>
              <a:t>versus</a:t>
            </a:r>
            <a:r>
              <a:rPr lang="en-US" dirty="0"/>
              <a:t> </a:t>
            </a:r>
            <a:r>
              <a:rPr lang="en-US" dirty="0">
                <a:solidFill>
                  <a:srgbClr val="7030A0"/>
                </a:solidFill>
              </a:rPr>
              <a:t>C</a:t>
            </a:r>
            <a:r>
              <a:rPr lang="en-US" dirty="0"/>
              <a:t> </a:t>
            </a:r>
            <a:r>
              <a:rPr lang="en-US" dirty="0">
                <a:solidFill>
                  <a:schemeClr val="tx1"/>
                </a:solidFill>
              </a:rPr>
              <a:t>Performance</a:t>
            </a:r>
          </a:p>
        </p:txBody>
      </p:sp>
      <p:sp>
        <p:nvSpPr>
          <p:cNvPr id="3" name="Content Placeholder 2"/>
          <p:cNvSpPr>
            <a:spLocks noGrp="1"/>
          </p:cNvSpPr>
          <p:nvPr>
            <p:ph idx="1"/>
          </p:nvPr>
        </p:nvSpPr>
        <p:spPr>
          <a:xfrm>
            <a:off x="271915" y="708224"/>
            <a:ext cx="8380412" cy="1195144"/>
          </a:xfrm>
        </p:spPr>
        <p:txBody>
          <a:bodyPr/>
          <a:lstStyle/>
          <a:p>
            <a:r>
              <a:rPr lang="en-US" dirty="0"/>
              <a:t>C and Java Comparable with Java doing better on larger problem sizes</a:t>
            </a:r>
          </a:p>
          <a:p>
            <a:r>
              <a:rPr lang="en-US" dirty="0"/>
              <a:t>All data from one million point dataset with varying number of centers on 16 nodes 24 core Haswell </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38</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pic>
        <p:nvPicPr>
          <p:cNvPr id="8" name="Picture 7"/>
          <p:cNvPicPr>
            <a:picLocks noChangeAspect="1"/>
          </p:cNvPicPr>
          <p:nvPr/>
        </p:nvPicPr>
        <p:blipFill>
          <a:blip r:embed="rId2"/>
          <a:stretch>
            <a:fillRect/>
          </a:stretch>
        </p:blipFill>
        <p:spPr>
          <a:xfrm>
            <a:off x="0" y="2121042"/>
            <a:ext cx="9144000" cy="4717364"/>
          </a:xfrm>
          <a:prstGeom prst="rect">
            <a:avLst/>
          </a:prstGeom>
        </p:spPr>
      </p:pic>
    </p:spTree>
    <p:extLst>
      <p:ext uri="{BB962C8B-B14F-4D97-AF65-F5344CB8AC3E}">
        <p14:creationId xmlns:p14="http://schemas.microsoft.com/office/powerpoint/2010/main" val="742936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a:t>HPC-ABDS </a:t>
            </a:r>
            <a:br>
              <a:rPr lang="en-US" sz="3600" b="1" dirty="0"/>
            </a:br>
            <a:r>
              <a:rPr lang="en-US" sz="3600" b="1" dirty="0" err="1"/>
              <a:t>DataFlow</a:t>
            </a:r>
            <a:r>
              <a:rPr lang="en-US" sz="3600" b="1" dirty="0"/>
              <a:t> and In-place Runtime</a:t>
            </a:r>
            <a:br>
              <a:rPr lang="en-US" sz="3600" b="1" dirty="0"/>
            </a:br>
            <a:br>
              <a:rPr lang="en-US" sz="3600" dirty="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39</a:t>
            </a:fld>
            <a:endParaRPr lang="en-US"/>
          </a:p>
        </p:txBody>
      </p:sp>
      <p:sp>
        <p:nvSpPr>
          <p:cNvPr id="2" name="Date Placeholder 1"/>
          <p:cNvSpPr>
            <a:spLocks noGrp="1"/>
          </p:cNvSpPr>
          <p:nvPr>
            <p:ph type="dt" sz="half" idx="10"/>
          </p:nvPr>
        </p:nvSpPr>
        <p:spPr/>
        <p:txBody>
          <a:bodyPr/>
          <a:lstStyle/>
          <a:p>
            <a:r>
              <a:rPr lang="en-US"/>
              <a:t>02/16/2016</a:t>
            </a:r>
          </a:p>
        </p:txBody>
      </p:sp>
    </p:spTree>
    <p:extLst>
      <p:ext uri="{BB962C8B-B14F-4D97-AF65-F5344CB8AC3E}">
        <p14:creationId xmlns:p14="http://schemas.microsoft.com/office/powerpoint/2010/main" val="242583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4" y="196553"/>
            <a:ext cx="9144000" cy="685800"/>
          </a:xfrm>
        </p:spPr>
        <p:txBody>
          <a:bodyPr/>
          <a:lstStyle/>
          <a:p>
            <a:pPr algn="ctr"/>
            <a:r>
              <a:rPr lang="en-US" sz="2800" dirty="0"/>
              <a:t>Convergence Points (Nexus) for</a:t>
            </a:r>
            <a:br>
              <a:rPr lang="en-US" sz="2800" dirty="0"/>
            </a:br>
            <a:r>
              <a:rPr lang="en-US" sz="2800" dirty="0"/>
              <a:t>HPC-Cloud-Big Data-Simulation</a:t>
            </a:r>
          </a:p>
        </p:txBody>
      </p:sp>
      <p:sp>
        <p:nvSpPr>
          <p:cNvPr id="3" name="Content Placeholder 2"/>
          <p:cNvSpPr>
            <a:spLocks noGrp="1"/>
          </p:cNvSpPr>
          <p:nvPr>
            <p:ph idx="1"/>
          </p:nvPr>
        </p:nvSpPr>
        <p:spPr>
          <a:xfrm>
            <a:off x="17804" y="1219200"/>
            <a:ext cx="9126196" cy="4038600"/>
          </a:xfrm>
        </p:spPr>
        <p:txBody>
          <a:bodyPr/>
          <a:lstStyle/>
          <a:p>
            <a:r>
              <a:rPr lang="en-US" sz="2400" b="1" dirty="0"/>
              <a:t>Nexus 1: Applications </a:t>
            </a:r>
            <a:r>
              <a:rPr lang="en-US" sz="2400" dirty="0"/>
              <a:t>– Divide use cases into Data and Model and compare characteristics separately in these two components with 64 Convergence Diamonds (features)</a:t>
            </a:r>
          </a:p>
          <a:p>
            <a:r>
              <a:rPr lang="en-US" sz="2400" b="1" dirty="0"/>
              <a:t>Nexus 2: Software </a:t>
            </a:r>
            <a:r>
              <a:rPr lang="en-US" sz="2400" dirty="0"/>
              <a:t>– High Performance Computing (HPC) Enhanced Big Data Stack HPC-ABDS. 21 Layers adding high performance runtime to Apache systems (Hadoop is fast!). Establish principles to get good performance from Java or C programming languages</a:t>
            </a:r>
          </a:p>
          <a:p>
            <a:r>
              <a:rPr lang="en-US" sz="2400" b="1" dirty="0"/>
              <a:t>Nexus 3: Hardware </a:t>
            </a:r>
            <a:r>
              <a:rPr lang="en-US" sz="2400" dirty="0"/>
              <a:t>– Use Infrastructure as a Service IaaS and DevOps to automate deployment of software defined systems on hardware designed for functionality and performance e.g. appropriate disks, interconnect, memory </a:t>
            </a:r>
            <a:r>
              <a:rPr lang="en-US" b="1" dirty="0">
                <a:solidFill>
                  <a:srgbClr val="C00000"/>
                </a:solidFill>
              </a:rPr>
              <a:t>(NOT discussed today)</a:t>
            </a:r>
            <a:endParaRPr lang="en-US" sz="2400" b="1" dirty="0">
              <a:solidFill>
                <a:srgbClr val="C00000"/>
              </a:solidFill>
            </a:endParaRP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3532985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31"/>
            <a:ext cx="9144000" cy="654269"/>
          </a:xfrm>
        </p:spPr>
        <p:txBody>
          <a:bodyPr/>
          <a:lstStyle/>
          <a:p>
            <a:pPr algn="ctr"/>
            <a:r>
              <a:rPr lang="en-US" dirty="0"/>
              <a:t>HPC-ABDS Parallel Computing</a:t>
            </a:r>
          </a:p>
        </p:txBody>
      </p:sp>
      <p:sp>
        <p:nvSpPr>
          <p:cNvPr id="3" name="Content Placeholder 2"/>
          <p:cNvSpPr>
            <a:spLocks noGrp="1"/>
          </p:cNvSpPr>
          <p:nvPr>
            <p:ph idx="1"/>
          </p:nvPr>
        </p:nvSpPr>
        <p:spPr>
          <a:xfrm>
            <a:off x="0" y="533400"/>
            <a:ext cx="9183240" cy="5562600"/>
          </a:xfrm>
        </p:spPr>
        <p:txBody>
          <a:bodyPr/>
          <a:lstStyle/>
          <a:p>
            <a:r>
              <a:rPr lang="en-US" dirty="0"/>
              <a:t>Both simulations and data analytics use similar </a:t>
            </a:r>
            <a:r>
              <a:rPr lang="en-US" b="1" dirty="0"/>
              <a:t>parallel computing </a:t>
            </a:r>
            <a:r>
              <a:rPr lang="en-US" dirty="0"/>
              <a:t>ideas</a:t>
            </a:r>
          </a:p>
          <a:p>
            <a:r>
              <a:rPr lang="en-US" dirty="0"/>
              <a:t>Both do </a:t>
            </a:r>
            <a:r>
              <a:rPr lang="en-US" b="1" dirty="0"/>
              <a:t>decomposition</a:t>
            </a:r>
            <a:r>
              <a:rPr lang="en-US" dirty="0"/>
              <a:t> of both model and data</a:t>
            </a:r>
          </a:p>
          <a:p>
            <a:r>
              <a:rPr lang="en-US" dirty="0"/>
              <a:t>Both tend use </a:t>
            </a:r>
            <a:r>
              <a:rPr lang="en-US" b="1" dirty="0"/>
              <a:t>SPMD </a:t>
            </a:r>
            <a:r>
              <a:rPr lang="en-US" dirty="0"/>
              <a:t>and often use</a:t>
            </a:r>
            <a:r>
              <a:rPr lang="en-US" b="1" dirty="0"/>
              <a:t> BSP </a:t>
            </a:r>
            <a:r>
              <a:rPr lang="en-US" dirty="0"/>
              <a:t>Bulk Synchronous Processing</a:t>
            </a:r>
          </a:p>
          <a:p>
            <a:r>
              <a:rPr lang="en-US" dirty="0"/>
              <a:t>One has computing (called </a:t>
            </a:r>
            <a:r>
              <a:rPr lang="en-US" b="1" dirty="0"/>
              <a:t>maps</a:t>
            </a:r>
            <a:r>
              <a:rPr lang="en-US" dirty="0"/>
              <a:t> in big data terminology) and </a:t>
            </a:r>
            <a:r>
              <a:rPr lang="en-US" b="1" dirty="0"/>
              <a:t>communication/reduction</a:t>
            </a:r>
            <a:r>
              <a:rPr lang="en-US" dirty="0"/>
              <a:t> (more generally collective) </a:t>
            </a:r>
            <a:r>
              <a:rPr lang="en-US" b="1" dirty="0"/>
              <a:t>phases</a:t>
            </a:r>
          </a:p>
          <a:p>
            <a:r>
              <a:rPr lang="en-US" b="1" dirty="0"/>
              <a:t>Big data </a:t>
            </a:r>
            <a:r>
              <a:rPr lang="en-US" dirty="0"/>
              <a:t>thinks of problems as </a:t>
            </a:r>
            <a:r>
              <a:rPr lang="en-US" b="1" dirty="0"/>
              <a:t>multiple linked queries </a:t>
            </a:r>
            <a:r>
              <a:rPr lang="en-US" dirty="0"/>
              <a:t>even when queries are small and uses </a:t>
            </a:r>
            <a:r>
              <a:rPr lang="en-US" b="1" dirty="0"/>
              <a:t>dataflow </a:t>
            </a:r>
            <a:r>
              <a:rPr lang="en-US" dirty="0"/>
              <a:t>model</a:t>
            </a:r>
          </a:p>
          <a:p>
            <a:r>
              <a:rPr lang="en-US" b="1" dirty="0"/>
              <a:t>Simulation</a:t>
            </a:r>
            <a:r>
              <a:rPr lang="en-US" dirty="0"/>
              <a:t> uses dataflow for multiple linked applications but small steps such as iterations are done </a:t>
            </a:r>
            <a:r>
              <a:rPr lang="en-US" b="1" dirty="0"/>
              <a:t>in place</a:t>
            </a:r>
          </a:p>
          <a:p>
            <a:r>
              <a:rPr lang="en-US" b="1" dirty="0"/>
              <a:t>Reduction</a:t>
            </a:r>
            <a:r>
              <a:rPr lang="en-US" dirty="0"/>
              <a:t> in HPC (</a:t>
            </a:r>
            <a:r>
              <a:rPr lang="en-US" b="1" dirty="0" err="1"/>
              <a:t>MPIReduce</a:t>
            </a:r>
            <a:r>
              <a:rPr lang="en-US" dirty="0"/>
              <a:t>) done as optimized tree or pipelined communication between same processes that did computing</a:t>
            </a:r>
          </a:p>
          <a:p>
            <a:r>
              <a:rPr lang="en-US" b="1" dirty="0"/>
              <a:t>Reduction</a:t>
            </a:r>
            <a:r>
              <a:rPr lang="en-US" dirty="0"/>
              <a:t> in Hadoop or </a:t>
            </a:r>
            <a:r>
              <a:rPr lang="en-US" dirty="0" err="1"/>
              <a:t>Flink</a:t>
            </a:r>
            <a:r>
              <a:rPr lang="en-US" dirty="0"/>
              <a:t> done as separate map and reduce processes using dataflow</a:t>
            </a:r>
          </a:p>
          <a:p>
            <a:pPr lvl="1"/>
            <a:r>
              <a:rPr lang="en-US" dirty="0"/>
              <a:t>This leads to 2 forms (</a:t>
            </a:r>
            <a:r>
              <a:rPr lang="en-US" b="1" dirty="0"/>
              <a:t>In-Place</a:t>
            </a:r>
            <a:r>
              <a:rPr lang="en-US" dirty="0"/>
              <a:t> and </a:t>
            </a:r>
            <a:r>
              <a:rPr lang="en-US" b="1" dirty="0"/>
              <a:t>Flow</a:t>
            </a:r>
            <a:r>
              <a:rPr lang="en-US" dirty="0"/>
              <a:t>) of </a:t>
            </a:r>
            <a:r>
              <a:rPr lang="en-US" b="1" dirty="0"/>
              <a:t>Map-X</a:t>
            </a:r>
            <a:r>
              <a:rPr lang="en-US" dirty="0"/>
              <a:t> mentioned earlier</a:t>
            </a:r>
          </a:p>
          <a:p>
            <a:r>
              <a:rPr lang="en-US" dirty="0"/>
              <a:t>Interesting </a:t>
            </a:r>
            <a:r>
              <a:rPr lang="en-US" b="1" dirty="0"/>
              <a:t>Fault Tolerance </a:t>
            </a:r>
            <a:r>
              <a:rPr lang="en-US" dirty="0"/>
              <a:t>issues highlighted by Hadoop-MPI comparisons – not discussed here!</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40</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Tree>
    <p:extLst>
      <p:ext uri="{BB962C8B-B14F-4D97-AF65-F5344CB8AC3E}">
        <p14:creationId xmlns:p14="http://schemas.microsoft.com/office/powerpoint/2010/main" val="2098373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53"/>
            <a:ext cx="9143999" cy="753134"/>
          </a:xfrm>
        </p:spPr>
        <p:txBody>
          <a:bodyPr/>
          <a:lstStyle/>
          <a:p>
            <a:pPr algn="ctr"/>
            <a:r>
              <a:rPr lang="en-US" dirty="0"/>
              <a:t>Breaking Programs into Parts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41</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grpSp>
        <p:nvGrpSpPr>
          <p:cNvPr id="145" name="Group 144"/>
          <p:cNvGrpSpPr/>
          <p:nvPr/>
        </p:nvGrpSpPr>
        <p:grpSpPr>
          <a:xfrm>
            <a:off x="228600" y="1458978"/>
            <a:ext cx="2571624" cy="4008111"/>
            <a:chOff x="6107310" y="-972315"/>
            <a:chExt cx="2571624" cy="4008111"/>
          </a:xfrm>
        </p:grpSpPr>
        <p:grpSp>
          <p:nvGrpSpPr>
            <p:cNvPr id="128" name="Group 127"/>
            <p:cNvGrpSpPr/>
            <p:nvPr/>
          </p:nvGrpSpPr>
          <p:grpSpPr>
            <a:xfrm>
              <a:off x="6295028" y="456071"/>
              <a:ext cx="1496832" cy="2579725"/>
              <a:chOff x="6275568" y="456071"/>
              <a:chExt cx="1496832" cy="2579725"/>
            </a:xfrm>
          </p:grpSpPr>
          <p:sp>
            <p:nvSpPr>
              <p:cNvPr id="40" name="Rectangle 39"/>
              <p:cNvSpPr/>
              <p:nvPr/>
            </p:nvSpPr>
            <p:spPr bwMode="auto">
              <a:xfrm>
                <a:off x="6389868" y="4560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1" name="Rectangle 40"/>
              <p:cNvSpPr/>
              <p:nvPr/>
            </p:nvSpPr>
            <p:spPr bwMode="auto">
              <a:xfrm>
                <a:off x="7239734" y="77550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2" name="Rectangle 41"/>
              <p:cNvSpPr/>
              <p:nvPr/>
            </p:nvSpPr>
            <p:spPr bwMode="auto">
              <a:xfrm>
                <a:off x="6275568" y="1294271"/>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3" name="Rectangle 42"/>
              <p:cNvSpPr/>
              <p:nvPr/>
            </p:nvSpPr>
            <p:spPr bwMode="auto">
              <a:xfrm>
                <a:off x="6967780" y="17520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4" name="Rectangle 43"/>
              <p:cNvSpPr/>
              <p:nvPr/>
            </p:nvSpPr>
            <p:spPr bwMode="auto">
              <a:xfrm>
                <a:off x="7543800" y="2285435"/>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5" name="Rectangle 44"/>
              <p:cNvSpPr/>
              <p:nvPr/>
            </p:nvSpPr>
            <p:spPr bwMode="auto">
              <a:xfrm>
                <a:off x="7542486" y="128104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6" name="Rectangle 45"/>
              <p:cNvSpPr/>
              <p:nvPr/>
            </p:nvSpPr>
            <p:spPr bwMode="auto">
              <a:xfrm>
                <a:off x="6923268" y="2807196"/>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47" name="Rectangle 46"/>
              <p:cNvSpPr/>
              <p:nvPr/>
            </p:nvSpPr>
            <p:spPr bwMode="auto">
              <a:xfrm>
                <a:off x="6275568" y="2379650"/>
                <a:ext cx="2286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cxnSp>
            <p:nvCxnSpPr>
              <p:cNvPr id="39" name="Straight Arrow Connector 38"/>
              <p:cNvCxnSpPr/>
              <p:nvPr/>
            </p:nvCxnSpPr>
            <p:spPr bwMode="auto">
              <a:xfrm>
                <a:off x="6577161" y="554606"/>
                <a:ext cx="640080" cy="354538"/>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p:cNvCxnSpPr>
                <a:endCxn id="44" idx="1"/>
              </p:cNvCxnSpPr>
              <p:nvPr/>
            </p:nvCxnSpPr>
            <p:spPr bwMode="auto">
              <a:xfrm>
                <a:off x="6606644" y="685373"/>
                <a:ext cx="937156" cy="1714362"/>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Arrow Connector 51"/>
              <p:cNvCxnSpPr>
                <a:endCxn id="45" idx="1"/>
              </p:cNvCxnSpPr>
              <p:nvPr/>
            </p:nvCxnSpPr>
            <p:spPr bwMode="auto">
              <a:xfrm>
                <a:off x="6513206" y="1354705"/>
                <a:ext cx="1029280" cy="40635"/>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p:cNvCxnSpPr>
                <a:endCxn id="44" idx="0"/>
              </p:cNvCxnSpPr>
              <p:nvPr/>
            </p:nvCxnSpPr>
            <p:spPr bwMode="auto">
              <a:xfrm>
                <a:off x="7089224" y="1885538"/>
                <a:ext cx="568876" cy="399897"/>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p:cNvCxnSpPr>
                <a:endCxn id="44" idx="2"/>
              </p:cNvCxnSpPr>
              <p:nvPr/>
            </p:nvCxnSpPr>
            <p:spPr bwMode="auto">
              <a:xfrm flipV="1">
                <a:off x="7122227" y="2514035"/>
                <a:ext cx="535873" cy="38259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5" name="Straight Arrow Connector 54"/>
              <p:cNvCxnSpPr>
                <a:endCxn id="43" idx="2"/>
              </p:cNvCxnSpPr>
              <p:nvPr/>
            </p:nvCxnSpPr>
            <p:spPr bwMode="auto">
              <a:xfrm flipV="1">
                <a:off x="6382406" y="1980635"/>
                <a:ext cx="640080" cy="460006"/>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Arrow Connector 55"/>
              <p:cNvCxnSpPr>
                <a:endCxn id="43" idx="3"/>
              </p:cNvCxnSpPr>
              <p:nvPr/>
            </p:nvCxnSpPr>
            <p:spPr bwMode="auto">
              <a:xfrm>
                <a:off x="6461390" y="1395151"/>
                <a:ext cx="548640" cy="471184"/>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7" name="Straight Arrow Connector 56"/>
              <p:cNvCxnSpPr/>
              <p:nvPr/>
            </p:nvCxnSpPr>
            <p:spPr bwMode="auto">
              <a:xfrm>
                <a:off x="6461390" y="2540861"/>
                <a:ext cx="548640" cy="380999"/>
              </a:xfrm>
              <a:prstGeom prst="straightConnector1">
                <a:avLst/>
              </a:prstGeom>
              <a:ln w="38100"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41" name="TextBox 140"/>
            <p:cNvSpPr txBox="1"/>
            <p:nvPr/>
          </p:nvSpPr>
          <p:spPr>
            <a:xfrm>
              <a:off x="6107310" y="-972315"/>
              <a:ext cx="2571624" cy="1200329"/>
            </a:xfrm>
            <a:prstGeom prst="rect">
              <a:avLst/>
            </a:prstGeom>
            <a:noFill/>
          </p:spPr>
          <p:txBody>
            <a:bodyPr wrap="square" rtlCol="0">
              <a:spAutoFit/>
            </a:bodyPr>
            <a:lstStyle/>
            <a:p>
              <a:r>
                <a:rPr lang="en-US" b="1" i="0" dirty="0">
                  <a:solidFill>
                    <a:srgbClr val="0070C0"/>
                  </a:solidFill>
                </a:rPr>
                <a:t>Coarse Grain Dataflow </a:t>
              </a:r>
              <a:br>
                <a:rPr lang="en-US" b="1" i="0" dirty="0">
                  <a:solidFill>
                    <a:srgbClr val="0070C0"/>
                  </a:solidFill>
                </a:rPr>
              </a:br>
              <a:r>
                <a:rPr lang="en-US" b="1" i="0" dirty="0">
                  <a:solidFill>
                    <a:srgbClr val="0070C0"/>
                  </a:solidFill>
                </a:rPr>
                <a:t>HPC or ABDS</a:t>
              </a:r>
            </a:p>
          </p:txBody>
        </p:sp>
      </p:gr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2878" y="1572180"/>
            <a:ext cx="6501122" cy="5285820"/>
          </a:xfrm>
          <a:prstGeom prst="rect">
            <a:avLst/>
          </a:prstGeom>
        </p:spPr>
      </p:pic>
      <p:sp>
        <p:nvSpPr>
          <p:cNvPr id="6" name="Rectangle 5"/>
          <p:cNvSpPr/>
          <p:nvPr/>
        </p:nvSpPr>
        <p:spPr>
          <a:xfrm>
            <a:off x="3289427" y="741183"/>
            <a:ext cx="5691285" cy="830997"/>
          </a:xfrm>
          <a:prstGeom prst="rect">
            <a:avLst/>
          </a:prstGeom>
        </p:spPr>
        <p:txBody>
          <a:bodyPr wrap="square">
            <a:spAutoFit/>
          </a:bodyPr>
          <a:lstStyle/>
          <a:p>
            <a:r>
              <a:rPr lang="en-US" b="1" i="0" dirty="0">
                <a:solidFill>
                  <a:srgbClr val="0070C0"/>
                </a:solidFill>
              </a:rPr>
              <a:t>Fine Grain Parallel Computing Data/model parameter decomposition  </a:t>
            </a:r>
            <a:endParaRPr lang="en-US" dirty="0"/>
          </a:p>
        </p:txBody>
      </p:sp>
    </p:spTree>
    <p:extLst>
      <p:ext uri="{BB962C8B-B14F-4D97-AF65-F5344CB8AC3E}">
        <p14:creationId xmlns:p14="http://schemas.microsoft.com/office/powerpoint/2010/main" val="2116495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143000"/>
          </a:xfrm>
        </p:spPr>
        <p:txBody>
          <a:bodyPr/>
          <a:lstStyle/>
          <a:p>
            <a:r>
              <a:rPr lang="en-US" dirty="0" err="1"/>
              <a:t>Kmeans</a:t>
            </a:r>
            <a:r>
              <a:rPr lang="en-US" dirty="0"/>
              <a:t> Clustering </a:t>
            </a:r>
            <a:r>
              <a:rPr lang="en-US" dirty="0" err="1"/>
              <a:t>Flink</a:t>
            </a:r>
            <a:r>
              <a:rPr lang="en-US" dirty="0"/>
              <a:t> and MPI</a:t>
            </a:r>
            <a:br>
              <a:rPr lang="en-US" dirty="0"/>
            </a:br>
            <a:r>
              <a:rPr lang="en-US" sz="2800" dirty="0"/>
              <a:t>one million 2D points fixed; various # centers</a:t>
            </a:r>
            <a:br>
              <a:rPr lang="en-US" sz="2800" dirty="0"/>
            </a:br>
            <a:r>
              <a:rPr lang="en-US" sz="2800" dirty="0"/>
              <a:t>24 cores on 16 nodes</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42</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pic>
        <p:nvPicPr>
          <p:cNvPr id="3" name="Picture 2"/>
          <p:cNvPicPr>
            <a:picLocks noChangeAspect="1"/>
          </p:cNvPicPr>
          <p:nvPr/>
        </p:nvPicPr>
        <p:blipFill>
          <a:blip r:embed="rId2"/>
          <a:stretch>
            <a:fillRect/>
          </a:stretch>
        </p:blipFill>
        <p:spPr>
          <a:xfrm>
            <a:off x="-4354" y="1710807"/>
            <a:ext cx="9148354" cy="5158079"/>
          </a:xfrm>
          <a:prstGeom prst="rect">
            <a:avLst/>
          </a:prstGeom>
        </p:spPr>
      </p:pic>
    </p:spTree>
    <p:extLst>
      <p:ext uri="{BB962C8B-B14F-4D97-AF65-F5344CB8AC3E}">
        <p14:creationId xmlns:p14="http://schemas.microsoft.com/office/powerpoint/2010/main" val="2158597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48" y="838200"/>
            <a:ext cx="9120352" cy="5105400"/>
          </a:xfrm>
        </p:spPr>
        <p:txBody>
          <a:bodyPr/>
          <a:lstStyle/>
          <a:p>
            <a:r>
              <a:rPr lang="en-US" sz="2200" b="1" dirty="0"/>
              <a:t>MPI</a:t>
            </a:r>
            <a:r>
              <a:rPr lang="en-US" sz="2200" dirty="0"/>
              <a:t> designed for fine grain case and typical of parallel computing used in large scale simulations</a:t>
            </a:r>
          </a:p>
          <a:p>
            <a:pPr lvl="1"/>
            <a:r>
              <a:rPr lang="en-US" sz="2200" b="1" dirty="0"/>
              <a:t>Only change in model parameters </a:t>
            </a:r>
            <a:r>
              <a:rPr lang="en-US" sz="2200" dirty="0"/>
              <a:t>are transmitted</a:t>
            </a:r>
          </a:p>
          <a:p>
            <a:pPr lvl="1"/>
            <a:r>
              <a:rPr lang="en-US" sz="2200" b="1" dirty="0"/>
              <a:t>In-place </a:t>
            </a:r>
            <a:r>
              <a:rPr lang="en-US" sz="2200" dirty="0"/>
              <a:t>implementation</a:t>
            </a:r>
          </a:p>
          <a:p>
            <a:pPr lvl="1"/>
            <a:r>
              <a:rPr lang="en-US" sz="2200" dirty="0"/>
              <a:t>Synchronization important as parallel computing</a:t>
            </a:r>
          </a:p>
          <a:p>
            <a:r>
              <a:rPr lang="en-US" sz="2200" b="1" dirty="0"/>
              <a:t>Dataflow</a:t>
            </a:r>
            <a:r>
              <a:rPr lang="en-US" sz="2200" dirty="0"/>
              <a:t> typical of distributed or Grid computing workflow paradigms</a:t>
            </a:r>
          </a:p>
          <a:p>
            <a:pPr lvl="1"/>
            <a:r>
              <a:rPr lang="en-US" sz="2200" dirty="0"/>
              <a:t>Data sometimes and model parameters certainly transmitted </a:t>
            </a:r>
          </a:p>
          <a:p>
            <a:pPr lvl="1"/>
            <a:r>
              <a:rPr lang="en-US" sz="2200" dirty="0"/>
              <a:t>If used in workflow, large amount of computing and no synchronization constraints</a:t>
            </a:r>
          </a:p>
          <a:p>
            <a:pPr lvl="1"/>
            <a:r>
              <a:rPr lang="en-US" sz="2200" dirty="0"/>
              <a:t>Caching in iterative MapReduce avoids data communication and in fact systems like </a:t>
            </a:r>
            <a:r>
              <a:rPr lang="en-US" sz="2200" dirty="0" err="1"/>
              <a:t>TensorFlow</a:t>
            </a:r>
            <a:r>
              <a:rPr lang="en-US" sz="2200" dirty="0"/>
              <a:t>, Spark or Flink are called dataflow but usually implement </a:t>
            </a:r>
            <a:r>
              <a:rPr lang="en-US" sz="2200" b="1" dirty="0"/>
              <a:t>“model-parameter” flow</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43</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
        <p:nvSpPr>
          <p:cNvPr id="6" name="Title 1"/>
          <p:cNvSpPr>
            <a:spLocks noGrp="1"/>
          </p:cNvSpPr>
          <p:nvPr>
            <p:ph type="title"/>
          </p:nvPr>
        </p:nvSpPr>
        <p:spPr>
          <a:xfrm>
            <a:off x="285367" y="12551"/>
            <a:ext cx="8382000" cy="673249"/>
          </a:xfrm>
        </p:spPr>
        <p:txBody>
          <a:bodyPr/>
          <a:lstStyle/>
          <a:p>
            <a:pPr algn="ctr"/>
            <a:r>
              <a:rPr lang="en-US" dirty="0"/>
              <a:t>HPC-ABDS Parallel Computing I</a:t>
            </a:r>
          </a:p>
        </p:txBody>
      </p:sp>
    </p:spTree>
    <p:extLst>
      <p:ext uri="{BB962C8B-B14F-4D97-AF65-F5344CB8AC3E}">
        <p14:creationId xmlns:p14="http://schemas.microsoft.com/office/powerpoint/2010/main" val="3516395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96" y="457200"/>
            <a:ext cx="9120352" cy="5486400"/>
          </a:xfrm>
        </p:spPr>
        <p:txBody>
          <a:bodyPr/>
          <a:lstStyle/>
          <a:p>
            <a:r>
              <a:rPr lang="en-US" sz="2400" dirty="0"/>
              <a:t>Overheads are given by similar formulae for big data analytics and simulations </a:t>
            </a:r>
            <a:br>
              <a:rPr lang="en-US" sz="2400" dirty="0"/>
            </a:br>
            <a:r>
              <a:rPr lang="en-US" sz="2400" dirty="0"/>
              <a:t>Overhead f = (1/Model parameter Size in each map</a:t>
            </a:r>
            <a:r>
              <a:rPr lang="en-US" sz="2400" b="1" dirty="0"/>
              <a:t>)</a:t>
            </a:r>
            <a:r>
              <a:rPr lang="en-US" sz="2400" b="1" baseline="30000" dirty="0"/>
              <a:t>n</a:t>
            </a:r>
            <a:r>
              <a:rPr lang="en-US" sz="2400" b="1" dirty="0"/>
              <a:t> x (Typical Hardware communication cost/Typical computing cost)</a:t>
            </a:r>
          </a:p>
          <a:p>
            <a:r>
              <a:rPr lang="en-US" sz="2400" b="1" dirty="0"/>
              <a:t>Index n&gt;0 </a:t>
            </a:r>
            <a:r>
              <a:rPr lang="en-US" sz="2400" dirty="0"/>
              <a:t>depends on communication structure</a:t>
            </a:r>
          </a:p>
          <a:p>
            <a:pPr lvl="1"/>
            <a:r>
              <a:rPr lang="en-US" sz="2400" dirty="0"/>
              <a:t>n=0.5 for matrix problems; n=1 for O(N</a:t>
            </a:r>
            <a:r>
              <a:rPr lang="en-US" sz="2400" baseline="30000" dirty="0"/>
              <a:t>2</a:t>
            </a:r>
            <a:r>
              <a:rPr lang="en-US" sz="2400" dirty="0"/>
              <a:t>) problems</a:t>
            </a:r>
          </a:p>
          <a:p>
            <a:r>
              <a:rPr lang="en-US" sz="2400" b="1" dirty="0"/>
              <a:t>Intra-job reduction such as </a:t>
            </a:r>
            <a:r>
              <a:rPr lang="en-US" sz="2400" b="1" dirty="0" err="1"/>
              <a:t>Kmeans</a:t>
            </a:r>
            <a:r>
              <a:rPr lang="en-US" sz="2400" dirty="0"/>
              <a:t> clustering has center changes at end of each iteration and can have small f if use high performance networks</a:t>
            </a:r>
          </a:p>
          <a:p>
            <a:r>
              <a:rPr lang="en-US" sz="2400" b="1" dirty="0"/>
              <a:t>Inter-Job</a:t>
            </a:r>
            <a:r>
              <a:rPr lang="en-US" sz="2400" dirty="0"/>
              <a:t> overheads can be small as computing load high e.g. as summed over overheads, even if cost ratio high</a:t>
            </a:r>
          </a:p>
          <a:p>
            <a:r>
              <a:rPr lang="en-US" sz="2400" dirty="0"/>
              <a:t>Increasing </a:t>
            </a:r>
            <a:r>
              <a:rPr lang="en-US" sz="2400" b="1" dirty="0"/>
              <a:t>grain size </a:t>
            </a:r>
            <a:r>
              <a:rPr lang="en-US" sz="2400" dirty="0"/>
              <a:t>= Model parameter Size in each map, decreases overhead as n&gt;0</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44</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
        <p:nvSpPr>
          <p:cNvPr id="6" name="Title 1"/>
          <p:cNvSpPr>
            <a:spLocks noGrp="1"/>
          </p:cNvSpPr>
          <p:nvPr>
            <p:ph type="title"/>
          </p:nvPr>
        </p:nvSpPr>
        <p:spPr>
          <a:xfrm>
            <a:off x="285367" y="12551"/>
            <a:ext cx="8382000" cy="673249"/>
          </a:xfrm>
        </p:spPr>
        <p:txBody>
          <a:bodyPr/>
          <a:lstStyle/>
          <a:p>
            <a:pPr algn="ctr"/>
            <a:r>
              <a:rPr lang="en-US" dirty="0"/>
              <a:t>HPC-ABDS Parallel Computing II</a:t>
            </a:r>
          </a:p>
        </p:txBody>
      </p:sp>
    </p:spTree>
    <p:extLst>
      <p:ext uri="{BB962C8B-B14F-4D97-AF65-F5344CB8AC3E}">
        <p14:creationId xmlns:p14="http://schemas.microsoft.com/office/powerpoint/2010/main" val="1984629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80" y="685800"/>
            <a:ext cx="9120352" cy="5239407"/>
          </a:xfrm>
        </p:spPr>
        <p:txBody>
          <a:bodyPr/>
          <a:lstStyle/>
          <a:p>
            <a:r>
              <a:rPr lang="en-US" sz="2200" dirty="0"/>
              <a:t>For a given application, need to understand:</a:t>
            </a:r>
          </a:p>
          <a:p>
            <a:pPr lvl="1"/>
            <a:r>
              <a:rPr lang="en-US" sz="2200" dirty="0"/>
              <a:t>Ratio of amount of computing to amount of communication</a:t>
            </a:r>
          </a:p>
          <a:p>
            <a:pPr lvl="1"/>
            <a:r>
              <a:rPr lang="en-US" sz="2200" dirty="0"/>
              <a:t>Requirements of hardware </a:t>
            </a:r>
            <a:r>
              <a:rPr lang="en-US" sz="2200" b="1" dirty="0"/>
              <a:t>compute/communication ratio</a:t>
            </a:r>
          </a:p>
          <a:p>
            <a:r>
              <a:rPr lang="en-US" sz="2200" b="1" dirty="0"/>
              <a:t>Inefficient</a:t>
            </a:r>
            <a:r>
              <a:rPr lang="en-US" sz="2200" dirty="0"/>
              <a:t> to use </a:t>
            </a:r>
            <a:r>
              <a:rPr lang="en-US" sz="2200" b="1" dirty="0"/>
              <a:t>same runtime mechanism </a:t>
            </a:r>
            <a:r>
              <a:rPr lang="en-US" sz="2200" dirty="0"/>
              <a:t>independent of characteristics</a:t>
            </a:r>
          </a:p>
          <a:p>
            <a:pPr lvl="1"/>
            <a:r>
              <a:rPr lang="en-US" sz="2200" dirty="0"/>
              <a:t>Use </a:t>
            </a:r>
            <a:r>
              <a:rPr lang="en-US" sz="2200" b="1" dirty="0"/>
              <a:t>In-Place </a:t>
            </a:r>
            <a:r>
              <a:rPr lang="en-US" sz="2200" dirty="0"/>
              <a:t>implementations for parallel computing with high overhead and Flow for flexible low overhead cases</a:t>
            </a:r>
          </a:p>
          <a:p>
            <a:r>
              <a:rPr lang="en-US" sz="2200" dirty="0"/>
              <a:t>Classic Dataflow is approach of Spark and </a:t>
            </a:r>
            <a:r>
              <a:rPr lang="en-US" sz="2200" dirty="0" err="1"/>
              <a:t>Flink</a:t>
            </a:r>
            <a:r>
              <a:rPr lang="en-US" sz="2200" dirty="0"/>
              <a:t> so need to </a:t>
            </a:r>
            <a:r>
              <a:rPr lang="en-US" sz="2200" b="1" dirty="0"/>
              <a:t>add parallel in-place computing </a:t>
            </a:r>
            <a:r>
              <a:rPr lang="en-US" sz="2200" dirty="0"/>
              <a:t>as done by </a:t>
            </a:r>
            <a:r>
              <a:rPr lang="en-US" sz="2200" b="1" dirty="0"/>
              <a:t>Harp for Hadoop</a:t>
            </a:r>
          </a:p>
          <a:p>
            <a:r>
              <a:rPr lang="en-US" sz="2200" b="1" dirty="0"/>
              <a:t>HPC-ABDS</a:t>
            </a:r>
            <a:r>
              <a:rPr lang="en-US" sz="2200" dirty="0"/>
              <a:t> plan is to keep current user interfaces (say to Spark Flink Hadoop Storm Heron) and </a:t>
            </a:r>
            <a:r>
              <a:rPr lang="en-US" sz="2200" b="1" dirty="0"/>
              <a:t>transparently use HPC </a:t>
            </a:r>
            <a:r>
              <a:rPr lang="en-US" sz="2200" dirty="0"/>
              <a:t>to improve </a:t>
            </a:r>
            <a:r>
              <a:rPr lang="en-US" sz="2200" b="1" dirty="0"/>
              <a:t>performance</a:t>
            </a:r>
            <a:r>
              <a:rPr lang="en-US" sz="2200" dirty="0"/>
              <a:t> exploiting added level 13 in HPC-ABDS</a:t>
            </a:r>
          </a:p>
          <a:p>
            <a:r>
              <a:rPr lang="en-US" sz="2200" dirty="0"/>
              <a:t>We have done this to Hadoop (next Slide), Spark, Storm, Heron</a:t>
            </a:r>
          </a:p>
          <a:p>
            <a:pPr lvl="1"/>
            <a:r>
              <a:rPr lang="en-US" sz="2200" dirty="0"/>
              <a:t>Working on further HPC integration with ABDS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45</a:t>
            </a:fld>
            <a:endParaRPr lang="en-US" dirty="0">
              <a:solidFill>
                <a:prstClr val="black"/>
              </a:solidFill>
            </a:endParaRPr>
          </a:p>
        </p:txBody>
      </p:sp>
      <p:sp>
        <p:nvSpPr>
          <p:cNvPr id="5" name="Date Placeholder 4"/>
          <p:cNvSpPr>
            <a:spLocks noGrp="1"/>
          </p:cNvSpPr>
          <p:nvPr>
            <p:ph type="dt" sz="half" idx="2"/>
          </p:nvPr>
        </p:nvSpPr>
        <p:spPr/>
        <p:txBody>
          <a:bodyPr/>
          <a:lstStyle/>
          <a:p>
            <a:r>
              <a:rPr lang="en-US">
                <a:solidFill>
                  <a:srgbClr val="000000">
                    <a:tint val="75000"/>
                  </a:srgbClr>
                </a:solidFill>
              </a:rPr>
              <a:t>5/17/2016</a:t>
            </a:r>
          </a:p>
        </p:txBody>
      </p:sp>
      <p:sp>
        <p:nvSpPr>
          <p:cNvPr id="6" name="Title 1"/>
          <p:cNvSpPr>
            <a:spLocks noGrp="1"/>
          </p:cNvSpPr>
          <p:nvPr>
            <p:ph type="title"/>
          </p:nvPr>
        </p:nvSpPr>
        <p:spPr>
          <a:xfrm>
            <a:off x="285367" y="12551"/>
            <a:ext cx="8382000" cy="749449"/>
          </a:xfrm>
        </p:spPr>
        <p:txBody>
          <a:bodyPr/>
          <a:lstStyle/>
          <a:p>
            <a:pPr algn="ctr"/>
            <a:r>
              <a:rPr lang="en-US" dirty="0"/>
              <a:t>HPC-ABDS Parallel Computing III</a:t>
            </a:r>
          </a:p>
        </p:txBody>
      </p:sp>
    </p:spTree>
    <p:extLst>
      <p:ext uri="{BB962C8B-B14F-4D97-AF65-F5344CB8AC3E}">
        <p14:creationId xmlns:p14="http://schemas.microsoft.com/office/powerpoint/2010/main" val="541942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80713" cy="914400"/>
          </a:xfrm>
        </p:spPr>
        <p:txBody>
          <a:bodyPr/>
          <a:lstStyle/>
          <a:p>
            <a:pPr algn="ctr"/>
            <a:r>
              <a:rPr lang="en-US" dirty="0"/>
              <a:t>Harp (Hadoop Plugin) brings HPC to ABDS </a:t>
            </a:r>
          </a:p>
        </p:txBody>
      </p:sp>
      <p:sp>
        <p:nvSpPr>
          <p:cNvPr id="3" name="Content Placeholder 2"/>
          <p:cNvSpPr>
            <a:spLocks noGrp="1"/>
          </p:cNvSpPr>
          <p:nvPr>
            <p:ph idx="1"/>
          </p:nvPr>
        </p:nvSpPr>
        <p:spPr>
          <a:xfrm>
            <a:off x="23471" y="533400"/>
            <a:ext cx="9144000" cy="1905000"/>
          </a:xfrm>
        </p:spPr>
        <p:txBody>
          <a:bodyPr/>
          <a:lstStyle/>
          <a:p>
            <a:r>
              <a:rPr lang="en-US" b="1" dirty="0"/>
              <a:t>Basic Harp: Iterative HPC communication; scientific data abstractions</a:t>
            </a:r>
          </a:p>
          <a:p>
            <a:r>
              <a:rPr lang="en-US" dirty="0"/>
              <a:t>Careful support of distributed data AND distributed model</a:t>
            </a:r>
          </a:p>
          <a:p>
            <a:r>
              <a:rPr lang="en-US" dirty="0"/>
              <a:t>Avoids parameter server approach but distributes model over worker nodes and supports collective communication to bring global model to each node</a:t>
            </a:r>
          </a:p>
          <a:p>
            <a:r>
              <a:rPr lang="en-US" dirty="0"/>
              <a:t>Applied first to Latent Dirichlet Allocation LDA with large model and data</a:t>
            </a:r>
          </a:p>
        </p:txBody>
      </p:sp>
      <p:sp>
        <p:nvSpPr>
          <p:cNvPr id="6" name="Slide Number Placeholder 5"/>
          <p:cNvSpPr>
            <a:spLocks noGrp="1"/>
          </p:cNvSpPr>
          <p:nvPr>
            <p:ph type="sldNum" sz="quarter" idx="12"/>
          </p:nvPr>
        </p:nvSpPr>
        <p:spPr/>
        <p:txBody>
          <a:bodyPr/>
          <a:lstStyle/>
          <a:p>
            <a:fld id="{C4B85148-DB98-4269-ACE6-2DF49F9918C9}" type="slidenum">
              <a:rPr lang="en-US" smtClean="0">
                <a:solidFill>
                  <a:prstClr val="black"/>
                </a:solidFill>
              </a:rPr>
              <a:pPr/>
              <a:t>46</a:t>
            </a:fld>
            <a:endParaRPr lang="en-US" dirty="0">
              <a:solidFill>
                <a:prstClr val="black"/>
              </a:solidFill>
            </a:endParaRPr>
          </a:p>
        </p:txBody>
      </p:sp>
      <p:sp>
        <p:nvSpPr>
          <p:cNvPr id="4" name="Date Placeholder 3"/>
          <p:cNvSpPr>
            <a:spLocks noGrp="1"/>
          </p:cNvSpPr>
          <p:nvPr>
            <p:ph type="dt" sz="half" idx="2"/>
          </p:nvPr>
        </p:nvSpPr>
        <p:spPr>
          <a:xfrm>
            <a:off x="5791200" y="6220731"/>
            <a:ext cx="2057400" cy="365125"/>
          </a:xfrm>
        </p:spPr>
        <p:txBody>
          <a:bodyPr/>
          <a:lstStyle/>
          <a:p>
            <a:r>
              <a:rPr lang="en-US">
                <a:solidFill>
                  <a:srgbClr val="000000">
                    <a:tint val="75000"/>
                  </a:srgbClr>
                </a:solidFill>
              </a:rPr>
              <a:t>5/17/2016</a:t>
            </a:r>
          </a:p>
        </p:txBody>
      </p:sp>
      <p:grpSp>
        <p:nvGrpSpPr>
          <p:cNvPr id="9" name="Group 8"/>
          <p:cNvGrpSpPr/>
          <p:nvPr/>
        </p:nvGrpSpPr>
        <p:grpSpPr>
          <a:xfrm>
            <a:off x="152400" y="2686313"/>
            <a:ext cx="8918770" cy="3031342"/>
            <a:chOff x="152400" y="2686313"/>
            <a:chExt cx="8918770" cy="3031342"/>
          </a:xfrm>
        </p:grpSpPr>
        <p:grpSp>
          <p:nvGrpSpPr>
            <p:cNvPr id="10" name="Group 9"/>
            <p:cNvGrpSpPr/>
            <p:nvPr/>
          </p:nvGrpSpPr>
          <p:grpSpPr>
            <a:xfrm>
              <a:off x="152400" y="2686313"/>
              <a:ext cx="5464147" cy="3031342"/>
              <a:chOff x="619450" y="2618515"/>
              <a:chExt cx="5207216" cy="2548397"/>
            </a:xfrm>
          </p:grpSpPr>
          <p:sp>
            <p:nvSpPr>
              <p:cNvPr id="17" name="Rounded Rectangle 16"/>
              <p:cNvSpPr/>
              <p:nvPr/>
            </p:nvSpPr>
            <p:spPr>
              <a:xfrm>
                <a:off x="619450" y="3878661"/>
                <a:ext cx="2296904" cy="482803"/>
              </a:xfrm>
              <a:prstGeom prst="roundRect">
                <a:avLst/>
              </a:prstGeom>
              <a:solidFill>
                <a:srgbClr val="A5A5A5"/>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Shuffle</a:t>
                </a:r>
              </a:p>
            </p:txBody>
          </p:sp>
          <p:grpSp>
            <p:nvGrpSpPr>
              <p:cNvPr id="18" name="Group 17"/>
              <p:cNvGrpSpPr/>
              <p:nvPr/>
            </p:nvGrpSpPr>
            <p:grpSpPr>
              <a:xfrm>
                <a:off x="3325523" y="3184456"/>
                <a:ext cx="2501143" cy="1558993"/>
                <a:chOff x="7121236" y="2211758"/>
                <a:chExt cx="4525819" cy="2166276"/>
              </a:xfrm>
            </p:grpSpPr>
            <p:sp>
              <p:nvSpPr>
                <p:cNvPr id="29" name="Rounded Rectangle 28"/>
                <p:cNvSpPr/>
                <p:nvPr/>
              </p:nvSpPr>
              <p:spPr>
                <a:xfrm>
                  <a:off x="7214931"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0" name="Rounded Rectangle 29"/>
                <p:cNvSpPr/>
                <p:nvPr/>
              </p:nvSpPr>
              <p:spPr>
                <a:xfrm>
                  <a:off x="8224318" y="2211759"/>
                  <a:ext cx="493643" cy="216231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1" name="Rounded Rectangle 30"/>
                <p:cNvSpPr/>
                <p:nvPr/>
              </p:nvSpPr>
              <p:spPr>
                <a:xfrm>
                  <a:off x="9233706"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32" name="Rounded Rectangle 31"/>
                <p:cNvSpPr/>
                <p:nvPr/>
              </p:nvSpPr>
              <p:spPr>
                <a:xfrm>
                  <a:off x="11079339"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33" name="Straight Connector 32"/>
                <p:cNvCxnSpPr/>
                <p:nvPr/>
              </p:nvCxnSpPr>
              <p:spPr>
                <a:xfrm>
                  <a:off x="9992253" y="3313373"/>
                  <a:ext cx="918295" cy="0"/>
                </a:xfrm>
                <a:prstGeom prst="line">
                  <a:avLst/>
                </a:prstGeom>
                <a:noFill/>
                <a:ln w="50800" cap="rnd" cmpd="sng" algn="ctr">
                  <a:solidFill>
                    <a:srgbClr val="5B9BD5"/>
                  </a:solidFill>
                  <a:prstDash val="sysDot"/>
                  <a:round/>
                </a:ln>
                <a:effectLst/>
              </p:spPr>
            </p:cxnSp>
            <p:sp>
              <p:nvSpPr>
                <p:cNvPr id="34" name="Rounded Rectangle 33"/>
                <p:cNvSpPr/>
                <p:nvPr/>
              </p:nvSpPr>
              <p:spPr>
                <a:xfrm>
                  <a:off x="7121236" y="3477892"/>
                  <a:ext cx="4525819" cy="457578"/>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Collective Communication</a:t>
                  </a:r>
                </a:p>
              </p:txBody>
            </p:sp>
          </p:grpSp>
          <p:sp>
            <p:nvSpPr>
              <p:cNvPr id="19" name="Rounded Rectangle 18"/>
              <p:cNvSpPr/>
              <p:nvPr/>
            </p:nvSpPr>
            <p:spPr>
              <a:xfrm>
                <a:off x="845356"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0" name="Rounded Rectangle 19"/>
              <p:cNvSpPr/>
              <p:nvPr/>
            </p:nvSpPr>
            <p:spPr>
              <a:xfrm>
                <a:off x="1274123" y="3006000"/>
                <a:ext cx="209689" cy="94382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1" name="Rounded Rectangle 20"/>
              <p:cNvSpPr/>
              <p:nvPr/>
            </p:nvSpPr>
            <p:spPr>
              <a:xfrm>
                <a:off x="1702889"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sp>
            <p:nvSpPr>
              <p:cNvPr id="22" name="Rounded Rectangle 21"/>
              <p:cNvSpPr/>
              <p:nvPr/>
            </p:nvSpPr>
            <p:spPr>
              <a:xfrm>
                <a:off x="2486875" y="300599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M</a:t>
                </a:r>
              </a:p>
            </p:txBody>
          </p:sp>
          <p:cxnSp>
            <p:nvCxnSpPr>
              <p:cNvPr id="23" name="Straight Connector 22"/>
              <p:cNvCxnSpPr/>
              <p:nvPr/>
            </p:nvCxnSpPr>
            <p:spPr>
              <a:xfrm>
                <a:off x="2025104" y="3486841"/>
                <a:ext cx="390072" cy="0"/>
              </a:xfrm>
              <a:prstGeom prst="line">
                <a:avLst/>
              </a:prstGeom>
              <a:noFill/>
              <a:ln w="50800" cap="rnd" cmpd="sng" algn="ctr">
                <a:solidFill>
                  <a:srgbClr val="5B9BD5"/>
                </a:solidFill>
                <a:prstDash val="sysDot"/>
                <a:round/>
              </a:ln>
              <a:effectLst/>
            </p:spPr>
          </p:cxnSp>
          <p:sp>
            <p:nvSpPr>
              <p:cNvPr id="24" name="Rounded Rectangle 23"/>
              <p:cNvSpPr/>
              <p:nvPr/>
            </p:nvSpPr>
            <p:spPr>
              <a:xfrm>
                <a:off x="1361468"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5" name="Rounded Rectangle 24"/>
              <p:cNvSpPr/>
              <p:nvPr/>
            </p:nvSpPr>
            <p:spPr>
              <a:xfrm>
                <a:off x="2063514" y="4221359"/>
                <a:ext cx="209689" cy="94555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R</a:t>
                </a:r>
              </a:p>
            </p:txBody>
          </p:sp>
          <p:sp>
            <p:nvSpPr>
              <p:cNvPr id="26" name="Right Arrow 25"/>
              <p:cNvSpPr/>
              <p:nvPr/>
            </p:nvSpPr>
            <p:spPr>
              <a:xfrm>
                <a:off x="2947163" y="3953854"/>
                <a:ext cx="368801" cy="271536"/>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27" name="TextBox 26"/>
              <p:cNvSpPr txBox="1"/>
              <p:nvPr/>
            </p:nvSpPr>
            <p:spPr>
              <a:xfrm>
                <a:off x="3279801" y="2618515"/>
                <a:ext cx="2428589"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MapCollective</a:t>
                </a:r>
                <a:r>
                  <a:rPr kumimoji="0" lang="en-US" sz="1600" b="0" i="0" u="none" strike="noStrike" kern="0" cap="none" spc="0" normalizeH="0" baseline="0" noProof="0" dirty="0">
                    <a:ln>
                      <a:noFill/>
                    </a:ln>
                    <a:solidFill>
                      <a:prstClr val="black"/>
                    </a:solidFill>
                    <a:effectLst/>
                    <a:uLnTx/>
                    <a:uFillTx/>
                  </a:rPr>
                  <a:t>  Model</a:t>
                </a:r>
              </a:p>
            </p:txBody>
          </p:sp>
          <p:sp>
            <p:nvSpPr>
              <p:cNvPr id="28" name="TextBox 27"/>
              <p:cNvSpPr txBox="1"/>
              <p:nvPr/>
            </p:nvSpPr>
            <p:spPr>
              <a:xfrm>
                <a:off x="822607" y="2621650"/>
                <a:ext cx="1970251" cy="28461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rPr>
                  <a:t>MapReduce</a:t>
                </a:r>
                <a:r>
                  <a:rPr kumimoji="0" lang="en-US" sz="1600" b="0" i="0" u="none" strike="noStrike" kern="0" cap="none" spc="0" normalizeH="0" baseline="0" noProof="0" dirty="0">
                    <a:ln>
                      <a:noFill/>
                    </a:ln>
                    <a:solidFill>
                      <a:prstClr val="black"/>
                    </a:solidFill>
                    <a:effectLst/>
                    <a:uLnTx/>
                    <a:uFillTx/>
                  </a:rPr>
                  <a:t>  Model</a:t>
                </a:r>
              </a:p>
            </p:txBody>
          </p:sp>
        </p:grpSp>
        <p:grpSp>
          <p:nvGrpSpPr>
            <p:cNvPr id="11" name="Group 10"/>
            <p:cNvGrpSpPr/>
            <p:nvPr/>
          </p:nvGrpSpPr>
          <p:grpSpPr>
            <a:xfrm>
              <a:off x="5771714" y="2686313"/>
              <a:ext cx="3299456" cy="2800087"/>
              <a:chOff x="4311196" y="1747347"/>
              <a:chExt cx="6044188" cy="4592122"/>
            </a:xfrm>
          </p:grpSpPr>
          <p:sp>
            <p:nvSpPr>
              <p:cNvPr id="12" name="Rectangle 11"/>
              <p:cNvSpPr/>
              <p:nvPr/>
            </p:nvSpPr>
            <p:spPr>
              <a:xfrm>
                <a:off x="4311196" y="5178056"/>
                <a:ext cx="6044188" cy="116141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YARN</a:t>
                </a:r>
              </a:p>
            </p:txBody>
          </p:sp>
          <p:sp>
            <p:nvSpPr>
              <p:cNvPr id="13" name="L-Shape 12"/>
              <p:cNvSpPr/>
              <p:nvPr/>
            </p:nvSpPr>
            <p:spPr>
              <a:xfrm>
                <a:off x="4311196" y="3454399"/>
                <a:ext cx="6044184" cy="1563233"/>
              </a:xfrm>
              <a:prstGeom prst="corner">
                <a:avLst>
                  <a:gd name="adj1" fmla="val 38508"/>
                  <a:gd name="adj2" fmla="val 175135"/>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V2</a:t>
                </a:r>
              </a:p>
            </p:txBody>
          </p:sp>
          <p:sp>
            <p:nvSpPr>
              <p:cNvPr id="14" name="Rectangle 13"/>
              <p:cNvSpPr/>
              <p:nvPr/>
            </p:nvSpPr>
            <p:spPr>
              <a:xfrm>
                <a:off x="7031345" y="3454399"/>
                <a:ext cx="3324039" cy="922218"/>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Harp</a:t>
                </a:r>
              </a:p>
            </p:txBody>
          </p:sp>
          <p:sp>
            <p:nvSpPr>
              <p:cNvPr id="15" name="Rectangle 14"/>
              <p:cNvSpPr/>
              <p:nvPr/>
            </p:nvSpPr>
            <p:spPr>
              <a:xfrm>
                <a:off x="4311196" y="1747347"/>
                <a:ext cx="2607918" cy="1707052"/>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MapReduce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sp>
            <p:nvSpPr>
              <p:cNvPr id="16" name="Rectangle 15"/>
              <p:cNvSpPr/>
              <p:nvPr/>
            </p:nvSpPr>
            <p:spPr>
              <a:xfrm>
                <a:off x="7031344" y="1751863"/>
                <a:ext cx="3324039" cy="1611161"/>
              </a:xfrm>
              <a:prstGeom prst="rect">
                <a:avLst/>
              </a:prstGeom>
              <a:solidFill>
                <a:srgbClr val="00B050"/>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white"/>
                    </a:solidFill>
                    <a:effectLst/>
                    <a:uLnTx/>
                    <a:uFillTx/>
                    <a:latin typeface="Calibri" panose="020F0502020204030204"/>
                    <a:ea typeface=""/>
                    <a:cs typeface=""/>
                  </a:rPr>
                  <a:t>MapCollective</a:t>
                </a:r>
                <a:r>
                  <a:rPr kumimoji="0" lang="en-US" sz="1600" b="0" i="0" u="none" strike="noStrike" kern="0" cap="none" spc="0" normalizeH="0" baseline="0" noProof="0" dirty="0">
                    <a:ln>
                      <a:noFill/>
                    </a:ln>
                    <a:solidFill>
                      <a:prstClr val="white"/>
                    </a:solidFill>
                    <a:effectLst/>
                    <a:uLnTx/>
                    <a:uFillTx/>
                    <a:latin typeface="Calibri" panose="020F0502020204030204"/>
                    <a:ea typeface=""/>
                    <a:cs typeface=""/>
                  </a:rPr>
                  <a:t> Applications</a:t>
                </a:r>
              </a:p>
            </p:txBody>
          </p:sp>
        </p:grpSp>
      </p:grpSp>
    </p:spTree>
    <p:extLst>
      <p:ext uri="{BB962C8B-B14F-4D97-AF65-F5344CB8AC3E}">
        <p14:creationId xmlns:p14="http://schemas.microsoft.com/office/powerpoint/2010/main" val="20350156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034029"/>
            <a:ext cx="7772400" cy="1752235"/>
          </a:xfrm>
        </p:spPr>
        <p:txBody>
          <a:bodyPr>
            <a:normAutofit fontScale="90000"/>
          </a:bodyPr>
          <a:lstStyle/>
          <a:p>
            <a:pPr algn="ctr"/>
            <a:br>
              <a:rPr lang="en-US" b="1" dirty="0"/>
            </a:br>
            <a:r>
              <a:rPr lang="en-US" b="1" dirty="0"/>
              <a:t>Summary of </a:t>
            </a:r>
            <a:r>
              <a:rPr lang="en-US" sz="3600" dirty="0"/>
              <a:t>Big Data - Big Simulation </a:t>
            </a:r>
            <a:br>
              <a:rPr lang="en-US" sz="3600" dirty="0"/>
            </a:br>
            <a:r>
              <a:rPr lang="en-US" sz="3600" dirty="0"/>
              <a:t>Convergence?</a:t>
            </a:r>
            <a:br>
              <a:rPr lang="en-US" dirty="0"/>
            </a:br>
            <a:endParaRPr lang="en-US" b="1" dirty="0"/>
          </a:p>
        </p:txBody>
      </p:sp>
      <p:sp>
        <p:nvSpPr>
          <p:cNvPr id="2" name="Subtitle 1"/>
          <p:cNvSpPr>
            <a:spLocks noGrp="1"/>
          </p:cNvSpPr>
          <p:nvPr>
            <p:ph type="subTitle" idx="1"/>
          </p:nvPr>
        </p:nvSpPr>
        <p:spPr>
          <a:xfrm>
            <a:off x="631173" y="2667000"/>
            <a:ext cx="7772400" cy="2133600"/>
          </a:xfrm>
        </p:spPr>
        <p:txBody>
          <a:bodyPr/>
          <a:lstStyle/>
          <a:p>
            <a:r>
              <a:rPr lang="en-US" dirty="0"/>
              <a:t>HPC-Clouds convergence? (easier than converging higher levels in stack)</a:t>
            </a:r>
            <a:br>
              <a:rPr lang="en-US" dirty="0"/>
            </a:br>
            <a:r>
              <a:rPr lang="en-US" dirty="0"/>
              <a:t> </a:t>
            </a:r>
          </a:p>
          <a:p>
            <a:r>
              <a:rPr lang="en-US" dirty="0"/>
              <a:t>Can HPC continue to do it alone?</a:t>
            </a:r>
          </a:p>
          <a:p>
            <a:endParaRPr lang="en-US" sz="2400" dirty="0">
              <a:solidFill>
                <a:schemeClr val="tx1"/>
              </a:solidFill>
            </a:endParaRPr>
          </a:p>
          <a:p>
            <a:r>
              <a:rPr lang="en-US" sz="2400" dirty="0">
                <a:solidFill>
                  <a:schemeClr val="tx1"/>
                </a:solidFill>
              </a:rPr>
              <a:t>Convergence Diamonds</a:t>
            </a:r>
          </a:p>
          <a:p>
            <a:r>
              <a:rPr lang="en-US" sz="2400" dirty="0">
                <a:solidFill>
                  <a:schemeClr val="tx1"/>
                </a:solidFill>
              </a:rPr>
              <a:t>HPC-ABDS Software on differently optimized hardware infrastructure</a:t>
            </a:r>
          </a:p>
        </p:txBody>
      </p:sp>
      <p:sp>
        <p:nvSpPr>
          <p:cNvPr id="3" name="Date Placeholder 2"/>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47</a:t>
            </a:fld>
            <a:endParaRPr lang="en-US"/>
          </a:p>
        </p:txBody>
      </p:sp>
    </p:spTree>
    <p:extLst>
      <p:ext uri="{BB962C8B-B14F-4D97-AF65-F5344CB8AC3E}">
        <p14:creationId xmlns:p14="http://schemas.microsoft.com/office/powerpoint/2010/main" val="3785299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 y="452120"/>
            <a:ext cx="9144000" cy="6405880"/>
          </a:xfrm>
          <a:noFill/>
        </p:spPr>
        <p:txBody>
          <a:bodyPr/>
          <a:lstStyle/>
          <a:p>
            <a:r>
              <a:rPr lang="en-US" sz="1600" b="1" dirty="0"/>
              <a:t>Applications, Benchmarks and Libraries</a:t>
            </a:r>
          </a:p>
          <a:p>
            <a:pPr lvl="1"/>
            <a:r>
              <a:rPr lang="en-US" sz="1600" dirty="0"/>
              <a:t>51 NIST Big Data Use Cases, 7 Computational Giants of the NRC Massive Data Analysis, 13 Berkeley dwarfs, 7 NAS parallel benchmarks</a:t>
            </a:r>
          </a:p>
          <a:p>
            <a:pPr lvl="1"/>
            <a:r>
              <a:rPr lang="en-US" sz="1600" dirty="0"/>
              <a:t>Unified discussion by separately discussing </a:t>
            </a:r>
            <a:r>
              <a:rPr lang="en-US" sz="1600" b="1" dirty="0"/>
              <a:t>data &amp; model </a:t>
            </a:r>
            <a:r>
              <a:rPr lang="en-US" sz="1600" dirty="0"/>
              <a:t>for each application;</a:t>
            </a:r>
          </a:p>
          <a:p>
            <a:pPr lvl="1"/>
            <a:r>
              <a:rPr lang="en-US" sz="1600" dirty="0"/>
              <a:t>64 facets– Convergence Diamonds -- characterize applications</a:t>
            </a:r>
          </a:p>
          <a:p>
            <a:pPr lvl="1"/>
            <a:r>
              <a:rPr lang="en-US" sz="1600" dirty="0"/>
              <a:t>Characterization identifies hardware and software features for each application across big data, simulation; “complete” set of benchmarks (NIST)</a:t>
            </a:r>
          </a:p>
          <a:p>
            <a:r>
              <a:rPr lang="en-US" sz="1600" b="1" dirty="0"/>
              <a:t>Software Architecture and its implementation</a:t>
            </a:r>
          </a:p>
          <a:p>
            <a:pPr lvl="1"/>
            <a:r>
              <a:rPr lang="en-US" sz="1600" b="1" dirty="0"/>
              <a:t>HPC-ABDS: </a:t>
            </a:r>
            <a:r>
              <a:rPr lang="en-US" sz="1600" dirty="0"/>
              <a:t>Cloud-HPC interoperable software: performance of HPC (High Performance Computing) and the rich functionality of the Apache Big Data Stack. </a:t>
            </a:r>
          </a:p>
          <a:p>
            <a:pPr lvl="1"/>
            <a:r>
              <a:rPr lang="en-US" sz="1600" b="1" dirty="0"/>
              <a:t>Added HPC </a:t>
            </a:r>
            <a:r>
              <a:rPr lang="en-US" sz="1600" dirty="0"/>
              <a:t>to Hadoop, Storm, Heron, Spark; could add to Beam and </a:t>
            </a:r>
            <a:r>
              <a:rPr lang="en-US" sz="1600" dirty="0" err="1"/>
              <a:t>Flink</a:t>
            </a:r>
            <a:endParaRPr lang="en-US" sz="1600" dirty="0"/>
          </a:p>
          <a:p>
            <a:pPr lvl="1"/>
            <a:r>
              <a:rPr lang="en-US" sz="1600" dirty="0"/>
              <a:t>Could work in Apache model contributing code</a:t>
            </a:r>
          </a:p>
          <a:p>
            <a:r>
              <a:rPr lang="en-US" sz="1600" b="1" dirty="0"/>
              <a:t>Run same HPC-ABDS across all </a:t>
            </a:r>
            <a:r>
              <a:rPr lang="en-US" sz="1600" dirty="0"/>
              <a:t>platforms but “data management” nodes have different balance in I/O, Network and Compute from “model” nodes</a:t>
            </a:r>
          </a:p>
          <a:p>
            <a:pPr lvl="1"/>
            <a:r>
              <a:rPr lang="en-US" sz="1600" dirty="0"/>
              <a:t>Optimize to data and model functions as specified by convergence diamonds</a:t>
            </a:r>
          </a:p>
          <a:p>
            <a:pPr lvl="1"/>
            <a:r>
              <a:rPr lang="en-US" sz="1600" dirty="0"/>
              <a:t>Do not optimize for simulation and big data</a:t>
            </a:r>
          </a:p>
          <a:p>
            <a:r>
              <a:rPr lang="en-US" sz="1600" b="1" dirty="0"/>
              <a:t>Convergence Language: </a:t>
            </a:r>
            <a:r>
              <a:rPr lang="en-US" sz="1600" dirty="0"/>
              <a:t>Make C++, Java, Scala, Python (R) … perform well</a:t>
            </a:r>
          </a:p>
          <a:p>
            <a:r>
              <a:rPr lang="en-US" sz="1600" b="1" dirty="0"/>
              <a:t>Training: </a:t>
            </a:r>
            <a:r>
              <a:rPr lang="en-US" sz="1600" dirty="0"/>
              <a:t>Students prefer to learn Big Data rather than HPC</a:t>
            </a:r>
          </a:p>
          <a:p>
            <a:r>
              <a:rPr lang="en-US" sz="1600" b="1" dirty="0"/>
              <a:t>Sustainability: </a:t>
            </a:r>
            <a:r>
              <a:rPr lang="en-US" sz="1600" dirty="0"/>
              <a:t>research/HPC communities cannot afford to develop everything (hardware and software) from scratch</a:t>
            </a:r>
          </a:p>
        </p:txBody>
      </p:sp>
      <p:sp>
        <p:nvSpPr>
          <p:cNvPr id="2" name="Title 1"/>
          <p:cNvSpPr>
            <a:spLocks noGrp="1"/>
          </p:cNvSpPr>
          <p:nvPr>
            <p:ph type="title"/>
          </p:nvPr>
        </p:nvSpPr>
        <p:spPr>
          <a:xfrm>
            <a:off x="0" y="0"/>
            <a:ext cx="9144000" cy="533400"/>
          </a:xfrm>
        </p:spPr>
        <p:txBody>
          <a:bodyPr/>
          <a:lstStyle/>
          <a:p>
            <a:pPr algn="ctr"/>
            <a:r>
              <a:rPr lang="en-US" sz="3100" dirty="0"/>
              <a:t>General Aspects of Big Data HPC Convergence</a:t>
            </a:r>
          </a:p>
        </p:txBody>
      </p:sp>
      <p:sp>
        <p:nvSpPr>
          <p:cNvPr id="4" name="Date Placeholder 3"/>
          <p:cNvSpPr>
            <a:spLocks noGrp="1"/>
          </p:cNvSpPr>
          <p:nvPr>
            <p:ph type="dt" sz="half" idx="2"/>
          </p:nvPr>
        </p:nvSpPr>
        <p:spPr/>
        <p:txBody>
          <a:bodyPr/>
          <a:lstStyle/>
          <a:p>
            <a:r>
              <a:rPr lang="en-US">
                <a:solidFill>
                  <a:srgbClr val="000000">
                    <a:tint val="75000"/>
                  </a:srgbClr>
                </a:solidFill>
              </a:rPr>
              <a:t>5/17/2016</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121880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23568"/>
            <a:ext cx="8382000" cy="951801"/>
          </a:xfrm>
        </p:spPr>
        <p:txBody>
          <a:bodyPr/>
          <a:lstStyle/>
          <a:p>
            <a:pPr algn="ctr"/>
            <a:r>
              <a:rPr lang="en-US" dirty="0"/>
              <a:t>Typical Convergence Architecture</a:t>
            </a:r>
          </a:p>
        </p:txBody>
      </p:sp>
      <p:sp>
        <p:nvSpPr>
          <p:cNvPr id="3" name="Content Placeholder 2"/>
          <p:cNvSpPr>
            <a:spLocks noGrp="1"/>
          </p:cNvSpPr>
          <p:nvPr>
            <p:ph idx="1"/>
          </p:nvPr>
        </p:nvSpPr>
        <p:spPr>
          <a:xfrm>
            <a:off x="152400" y="650323"/>
            <a:ext cx="8868635" cy="880885"/>
          </a:xfrm>
        </p:spPr>
        <p:txBody>
          <a:bodyPr/>
          <a:lstStyle/>
          <a:p>
            <a:r>
              <a:rPr lang="en-US" dirty="0"/>
              <a:t>Running </a:t>
            </a:r>
            <a:r>
              <a:rPr lang="en-US" b="1" dirty="0"/>
              <a:t>same HPC-ABDS software </a:t>
            </a:r>
            <a:r>
              <a:rPr lang="en-US" dirty="0"/>
              <a:t>across all platforms but data management machine has different balance in I/O, Network and Compute from “model” machine</a:t>
            </a:r>
          </a:p>
          <a:p>
            <a:pPr lvl="1"/>
            <a:r>
              <a:rPr lang="en-US" dirty="0"/>
              <a:t>Note data storage approach: HDFS v. Object Store v. </a:t>
            </a:r>
            <a:r>
              <a:rPr lang="en-US" dirty="0" err="1"/>
              <a:t>Lustre</a:t>
            </a:r>
            <a:r>
              <a:rPr lang="en-US" dirty="0"/>
              <a:t> style file systems is still rather unclear</a:t>
            </a:r>
          </a:p>
          <a:p>
            <a:r>
              <a:rPr lang="en-US" b="1" dirty="0"/>
              <a:t>The Model </a:t>
            </a:r>
            <a:r>
              <a:rPr lang="en-US" dirty="0"/>
              <a:t>behaves similarly whether from </a:t>
            </a:r>
            <a:r>
              <a:rPr lang="en-US" b="1" dirty="0"/>
              <a:t>Big Data or Big Simulation</a:t>
            </a:r>
            <a:r>
              <a:rPr lang="en-US" dirty="0"/>
              <a:t>.</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tint val="75000"/>
                  </a:srgbClr>
                </a:solidFill>
                <a:effectLst/>
                <a:uLnTx/>
                <a:uFillTx/>
              </a:rPr>
              <a:t>02/16/2016</a:t>
            </a:r>
          </a:p>
        </p:txBody>
      </p:sp>
      <p:grpSp>
        <p:nvGrpSpPr>
          <p:cNvPr id="8" name="Group 7"/>
          <p:cNvGrpSpPr/>
          <p:nvPr/>
        </p:nvGrpSpPr>
        <p:grpSpPr>
          <a:xfrm>
            <a:off x="1406781" y="2791636"/>
            <a:ext cx="6102546" cy="3927828"/>
            <a:chOff x="1406781" y="2791636"/>
            <a:chExt cx="6102546" cy="3927828"/>
          </a:xfrm>
        </p:grpSpPr>
        <p:grpSp>
          <p:nvGrpSpPr>
            <p:cNvPr id="7" name="Group 6"/>
            <p:cNvGrpSpPr/>
            <p:nvPr/>
          </p:nvGrpSpPr>
          <p:grpSpPr>
            <a:xfrm>
              <a:off x="1413327" y="3581400"/>
              <a:ext cx="6096000" cy="3138064"/>
              <a:chOff x="1143000" y="1981200"/>
              <a:chExt cx="6096000" cy="3138064"/>
            </a:xfrm>
          </p:grpSpPr>
          <p:sp>
            <p:nvSpPr>
              <p:cNvPr id="6" name="Rectangle 5"/>
              <p:cNvSpPr/>
              <p:nvPr/>
            </p:nvSpPr>
            <p:spPr bwMode="auto">
              <a:xfrm>
                <a:off x="1143000" y="1981200"/>
                <a:ext cx="6096000" cy="30597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nvGrpSpPr>
              <p:cNvPr id="9" name="Group 8"/>
              <p:cNvGrpSpPr/>
              <p:nvPr/>
            </p:nvGrpSpPr>
            <p:grpSpPr>
              <a:xfrm>
                <a:off x="1218774" y="2121526"/>
                <a:ext cx="5924975" cy="2997738"/>
                <a:chOff x="2831085" y="4852658"/>
                <a:chExt cx="3476153" cy="1598110"/>
              </a:xfrm>
            </p:grpSpPr>
            <p:pic>
              <p:nvPicPr>
                <p:cNvPr id="11" name="Picture 10"/>
                <p:cNvPicPr>
                  <a:picLocks noChangeAspect="1"/>
                </p:cNvPicPr>
                <p:nvPr/>
              </p:nvPicPr>
              <p:blipFill>
                <a:blip r:embed="rId2"/>
                <a:stretch>
                  <a:fillRect/>
                </a:stretch>
              </p:blipFill>
              <p:spPr>
                <a:xfrm>
                  <a:off x="2831085" y="4852658"/>
                  <a:ext cx="1559433" cy="1556381"/>
                </a:xfrm>
                <a:prstGeom prst="rect">
                  <a:avLst/>
                </a:prstGeom>
              </p:spPr>
            </p:pic>
            <p:pic>
              <p:nvPicPr>
                <p:cNvPr id="12" name="Picture 11"/>
                <p:cNvPicPr>
                  <a:picLocks noChangeAspect="1"/>
                </p:cNvPicPr>
                <p:nvPr/>
              </p:nvPicPr>
              <p:blipFill>
                <a:blip r:embed="rId3"/>
                <a:stretch>
                  <a:fillRect/>
                </a:stretch>
              </p:blipFill>
              <p:spPr>
                <a:xfrm>
                  <a:off x="4769213" y="4852658"/>
                  <a:ext cx="1538025" cy="1598110"/>
                </a:xfrm>
                <a:prstGeom prst="rect">
                  <a:avLst/>
                </a:prstGeom>
              </p:spPr>
            </p:pic>
            <p:sp>
              <p:nvSpPr>
                <p:cNvPr id="13" name="Left-Right Arrow 12"/>
                <p:cNvSpPr/>
                <p:nvPr/>
              </p:nvSpPr>
              <p:spPr>
                <a:xfrm>
                  <a:off x="4284669" y="5113730"/>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4" name="Left-Right Arrow 13"/>
                <p:cNvSpPr/>
                <p:nvPr/>
              </p:nvSpPr>
              <p:spPr>
                <a:xfrm>
                  <a:off x="4284668" y="5501855"/>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sp>
              <p:nvSpPr>
                <p:cNvPr id="15" name="Left-Right Arrow 14"/>
                <p:cNvSpPr/>
                <p:nvPr/>
              </p:nvSpPr>
              <p:spPr>
                <a:xfrm>
                  <a:off x="4284668" y="5893777"/>
                  <a:ext cx="587369" cy="220637"/>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ndParaRPr>
                </a:p>
              </p:txBody>
            </p:sp>
          </p:grpSp>
        </p:grpSp>
        <p:sp>
          <p:nvSpPr>
            <p:cNvPr id="10" name="TextBox 9"/>
            <p:cNvSpPr txBox="1"/>
            <p:nvPr/>
          </p:nvSpPr>
          <p:spPr>
            <a:xfrm>
              <a:off x="1406781" y="2791636"/>
              <a:ext cx="6062878" cy="769441"/>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Data</a:t>
              </a:r>
              <a:r>
                <a:rPr kumimoji="0" lang="en-US" sz="2000" b="0" i="0" u="none" strike="noStrike" kern="0" cap="none" spc="0" normalizeH="0" baseline="0" noProof="0" dirty="0">
                  <a:ln>
                    <a:noFill/>
                  </a:ln>
                  <a:solidFill>
                    <a:sysClr val="windowText" lastClr="000000"/>
                  </a:solidFill>
                  <a:effectLst/>
                  <a:uLnTx/>
                  <a:uFillTx/>
                </a:rPr>
                <a:t> Management                </a:t>
              </a:r>
              <a:r>
                <a:rPr kumimoji="0" lang="en-US" sz="2400" b="1" i="0" u="none" strike="noStrike" kern="0" cap="none" spc="0" normalizeH="0" baseline="0" noProof="0" dirty="0">
                  <a:ln>
                    <a:noFill/>
                  </a:ln>
                  <a:solidFill>
                    <a:sysClr val="windowText" lastClr="000000"/>
                  </a:solidFill>
                  <a:effectLst/>
                  <a:uLnTx/>
                  <a:uFillTx/>
                </a:rPr>
                <a:t>Model</a:t>
              </a:r>
              <a:r>
                <a:rPr kumimoji="0" lang="en-US" sz="2000" b="0" i="0" u="none" strike="noStrike" kern="0" cap="none" spc="0" normalizeH="0" baseline="0" noProof="0" dirty="0">
                  <a:ln>
                    <a:noFill/>
                  </a:ln>
                  <a:solidFill>
                    <a:sysClr val="windowText" lastClr="000000"/>
                  </a:solidFill>
                  <a:effectLst/>
                  <a:uLnTx/>
                  <a:uFillTx/>
                </a:rPr>
                <a:t> for Big Data </a:t>
              </a:r>
              <a:br>
                <a:rPr kumimoji="0" lang="en-US" sz="2000" b="0" i="0" u="none" strike="noStrike" kern="0" cap="none" spc="0" normalizeH="0" baseline="0" noProof="0" dirty="0">
                  <a:ln>
                    <a:noFill/>
                  </a:ln>
                  <a:solidFill>
                    <a:sysClr val="windowText" lastClr="000000"/>
                  </a:solidFill>
                  <a:effectLst/>
                  <a:uLnTx/>
                  <a:uFillTx/>
                </a:rPr>
              </a:br>
              <a:r>
                <a:rPr kumimoji="0" lang="en-US" sz="2000" b="0" i="0" u="none" strike="noStrike" kern="0" cap="none" spc="0" normalizeH="0" baseline="0" noProof="0" dirty="0">
                  <a:ln>
                    <a:noFill/>
                  </a:ln>
                  <a:solidFill>
                    <a:sysClr val="windowText" lastClr="000000"/>
                  </a:solidFill>
                  <a:effectLst/>
                  <a:uLnTx/>
                  <a:uFillTx/>
                </a:rPr>
                <a:t>                                                     and Big Simulation</a:t>
              </a:r>
            </a:p>
          </p:txBody>
        </p:sp>
      </p:grpSp>
    </p:spTree>
    <p:extLst>
      <p:ext uri="{BB962C8B-B14F-4D97-AF65-F5344CB8AC3E}">
        <p14:creationId xmlns:p14="http://schemas.microsoft.com/office/powerpoint/2010/main" val="65573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pPr algn="ctr"/>
            <a:r>
              <a:rPr lang="en-US" dirty="0"/>
              <a:t>Application Nexus</a:t>
            </a:r>
          </a:p>
        </p:txBody>
      </p:sp>
      <p:sp>
        <p:nvSpPr>
          <p:cNvPr id="3" name="Subtitle 2"/>
          <p:cNvSpPr>
            <a:spLocks noGrp="1"/>
          </p:cNvSpPr>
          <p:nvPr>
            <p:ph type="subTitle" idx="1"/>
          </p:nvPr>
        </p:nvSpPr>
        <p:spPr/>
        <p:txBody>
          <a:bodyPr/>
          <a:lstStyle/>
          <a:p>
            <a:pPr algn="l"/>
            <a:r>
              <a:rPr lang="en-US" sz="2400" b="1" dirty="0">
                <a:solidFill>
                  <a:schemeClr val="tx1"/>
                </a:solidFill>
              </a:rPr>
              <a:t>Use-case Data and Model</a:t>
            </a:r>
          </a:p>
          <a:p>
            <a:pPr algn="l"/>
            <a:r>
              <a:rPr lang="en-US" sz="2400" b="1" dirty="0">
                <a:solidFill>
                  <a:schemeClr val="tx1"/>
                </a:solidFill>
              </a:rPr>
              <a:t>NIST Collection</a:t>
            </a:r>
          </a:p>
          <a:p>
            <a:pPr algn="l"/>
            <a:r>
              <a:rPr lang="en-US" sz="2400" b="1" dirty="0">
                <a:solidFill>
                  <a:schemeClr val="tx1"/>
                </a:solidFill>
              </a:rPr>
              <a:t>Big Data Ogres</a:t>
            </a:r>
          </a:p>
          <a:p>
            <a:pPr algn="l"/>
            <a:r>
              <a:rPr lang="en-US" sz="2400" b="1" dirty="0">
                <a:solidFill>
                  <a:schemeClr val="tx1"/>
                </a:solidFill>
              </a:rPr>
              <a:t>Convergence Diamonds</a:t>
            </a:r>
          </a:p>
        </p:txBody>
      </p:sp>
      <p:sp>
        <p:nvSpPr>
          <p:cNvPr id="4" name="Date Placeholder 3"/>
          <p:cNvSpPr>
            <a:spLocks noGrp="1"/>
          </p:cNvSpPr>
          <p:nvPr>
            <p:ph type="dt" sz="half" idx="10"/>
          </p:nvPr>
        </p:nvSpPr>
        <p:spPr/>
        <p:txBody>
          <a:bodyPr/>
          <a:lstStyle/>
          <a:p>
            <a:r>
              <a:rPr lang="en-US"/>
              <a:t>02/16/2016</a:t>
            </a:r>
          </a:p>
        </p:txBody>
      </p:sp>
      <p:sp>
        <p:nvSpPr>
          <p:cNvPr id="5" name="Slide Number Placeholder 4"/>
          <p:cNvSpPr>
            <a:spLocks noGrp="1"/>
          </p:cNvSpPr>
          <p:nvPr>
            <p:ph type="sldNum" sz="quarter" idx="12"/>
          </p:nvPr>
        </p:nvSpPr>
        <p:spPr/>
        <p:txBody>
          <a:bodyPr/>
          <a:lstStyle/>
          <a:p>
            <a:fld id="{29CB78FB-1415-9B4D-996E-11F146E2B0ED}" type="slidenum">
              <a:rPr lang="en-US" smtClean="0"/>
              <a:t>5</a:t>
            </a:fld>
            <a:endParaRPr lang="en-US"/>
          </a:p>
        </p:txBody>
      </p:sp>
    </p:spTree>
    <p:extLst>
      <p:ext uri="{BB962C8B-B14F-4D97-AF65-F5344CB8AC3E}">
        <p14:creationId xmlns:p14="http://schemas.microsoft.com/office/powerpoint/2010/main" val="3562795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 I</a:t>
            </a:r>
          </a:p>
        </p:txBody>
      </p:sp>
      <p:sp>
        <p:nvSpPr>
          <p:cNvPr id="3" name="Content Placeholder 2"/>
          <p:cNvSpPr>
            <a:spLocks noGrp="1"/>
          </p:cNvSpPr>
          <p:nvPr>
            <p:ph idx="1"/>
          </p:nvPr>
        </p:nvSpPr>
        <p:spPr>
          <a:xfrm>
            <a:off x="-15089" y="533400"/>
            <a:ext cx="9133490" cy="5562600"/>
          </a:xfrm>
          <a:noFill/>
        </p:spPr>
        <p:txBody>
          <a:bodyPr/>
          <a:lstStyle/>
          <a:p>
            <a:pPr>
              <a:spcBef>
                <a:spcPts val="600"/>
              </a:spcBef>
            </a:pPr>
            <a:r>
              <a:rPr lang="en-US" sz="2300" dirty="0"/>
              <a:t>Need to discuss </a:t>
            </a:r>
            <a:r>
              <a:rPr lang="en-US" sz="2300" b="1" dirty="0">
                <a:solidFill>
                  <a:srgbClr val="C00000"/>
                </a:solidFill>
              </a:rPr>
              <a:t>Data </a:t>
            </a:r>
            <a:r>
              <a:rPr lang="en-US" sz="2300" dirty="0"/>
              <a:t>and </a:t>
            </a:r>
            <a:r>
              <a:rPr lang="en-US" sz="2300" b="1" dirty="0">
                <a:solidFill>
                  <a:srgbClr val="C00000"/>
                </a:solidFill>
              </a:rPr>
              <a:t>Model</a:t>
            </a:r>
            <a:r>
              <a:rPr lang="en-US" sz="2300" dirty="0"/>
              <a:t> as problems have both intermingled, but we can get insight by separating which allows better understanding of </a:t>
            </a:r>
            <a:r>
              <a:rPr lang="en-US" sz="2300" b="1" dirty="0">
                <a:solidFill>
                  <a:srgbClr val="C00000"/>
                </a:solidFill>
              </a:rPr>
              <a:t>Big Data - Big Simulation “convergence” (or differences!)</a:t>
            </a:r>
          </a:p>
          <a:p>
            <a:pPr>
              <a:spcBef>
                <a:spcPts val="600"/>
              </a:spcBef>
            </a:pPr>
            <a:r>
              <a:rPr lang="en-US" sz="2300" dirty="0"/>
              <a:t>The</a:t>
            </a:r>
            <a:r>
              <a:rPr lang="en-US" sz="2300" b="1" dirty="0">
                <a:solidFill>
                  <a:srgbClr val="C00000"/>
                </a:solidFill>
              </a:rPr>
              <a:t> Model</a:t>
            </a:r>
            <a:r>
              <a:rPr lang="en-US" sz="2300" dirty="0"/>
              <a:t> is a user construction and it has a “</a:t>
            </a:r>
            <a:r>
              <a:rPr lang="en-US" sz="2300" b="1" dirty="0">
                <a:solidFill>
                  <a:srgbClr val="C00000"/>
                </a:solidFill>
              </a:rPr>
              <a:t>concept</a:t>
            </a:r>
            <a:r>
              <a:rPr lang="en-US" sz="2300" dirty="0"/>
              <a:t>”,</a:t>
            </a:r>
            <a:r>
              <a:rPr lang="en-US" sz="2300" b="1" dirty="0">
                <a:solidFill>
                  <a:srgbClr val="C00000"/>
                </a:solidFill>
              </a:rPr>
              <a:t> parameters </a:t>
            </a:r>
            <a:r>
              <a:rPr lang="en-US" sz="2300" dirty="0"/>
              <a:t>and gives</a:t>
            </a:r>
            <a:r>
              <a:rPr lang="en-US" sz="2300" b="1" dirty="0">
                <a:solidFill>
                  <a:srgbClr val="C00000"/>
                </a:solidFill>
              </a:rPr>
              <a:t> results </a:t>
            </a:r>
            <a:r>
              <a:rPr lang="en-US" sz="2300" dirty="0"/>
              <a:t>determined by the computation. We use term “model” in a general fashion to cover all of these.</a:t>
            </a:r>
          </a:p>
          <a:p>
            <a:pPr>
              <a:spcBef>
                <a:spcPts val="600"/>
              </a:spcBef>
            </a:pPr>
            <a:r>
              <a:rPr lang="en-US" sz="2300" b="1" dirty="0">
                <a:solidFill>
                  <a:srgbClr val="C00000"/>
                </a:solidFill>
              </a:rPr>
              <a:t>Big Data </a:t>
            </a:r>
            <a:r>
              <a:rPr lang="en-US" sz="2300" dirty="0"/>
              <a:t>problems</a:t>
            </a:r>
            <a:r>
              <a:rPr lang="en-US" sz="2300" b="1" dirty="0">
                <a:solidFill>
                  <a:srgbClr val="C00000"/>
                </a:solidFill>
              </a:rPr>
              <a:t> </a:t>
            </a:r>
            <a:r>
              <a:rPr lang="en-US" sz="2300" dirty="0"/>
              <a:t>can be broken up into </a:t>
            </a:r>
            <a:r>
              <a:rPr lang="en-US" sz="2300" b="1" dirty="0">
                <a:solidFill>
                  <a:srgbClr val="C00000"/>
                </a:solidFill>
              </a:rPr>
              <a:t>Data </a:t>
            </a:r>
            <a:r>
              <a:rPr lang="en-US" sz="2300" dirty="0"/>
              <a:t>and </a:t>
            </a:r>
            <a:r>
              <a:rPr lang="en-US" sz="2300" b="1" dirty="0">
                <a:solidFill>
                  <a:srgbClr val="C00000"/>
                </a:solidFill>
              </a:rPr>
              <a:t>Model</a:t>
            </a:r>
          </a:p>
          <a:p>
            <a:pPr lvl="1">
              <a:spcBef>
                <a:spcPts val="600"/>
              </a:spcBef>
            </a:pPr>
            <a:r>
              <a:rPr lang="en-US" dirty="0"/>
              <a:t>For </a:t>
            </a:r>
            <a:r>
              <a:rPr lang="en-US" b="1" dirty="0">
                <a:solidFill>
                  <a:srgbClr val="C00000"/>
                </a:solidFill>
              </a:rPr>
              <a:t>clustering, </a:t>
            </a:r>
            <a:r>
              <a:rPr lang="en-US" dirty="0"/>
              <a:t>the model parameters are cluster centers while the data is set of points to be clustered</a:t>
            </a:r>
          </a:p>
          <a:p>
            <a:pPr lvl="1">
              <a:spcBef>
                <a:spcPts val="600"/>
              </a:spcBef>
            </a:pPr>
            <a:r>
              <a:rPr lang="en-US" dirty="0"/>
              <a:t>For </a:t>
            </a:r>
            <a:r>
              <a:rPr lang="en-US" b="1" dirty="0">
                <a:solidFill>
                  <a:srgbClr val="C00000"/>
                </a:solidFill>
              </a:rPr>
              <a:t>queries</a:t>
            </a:r>
            <a:r>
              <a:rPr lang="en-US" dirty="0"/>
              <a:t>, the model is structure of database and results of this query while the data is whole database queried and SQL query </a:t>
            </a:r>
          </a:p>
          <a:p>
            <a:pPr lvl="1">
              <a:spcBef>
                <a:spcPts val="600"/>
              </a:spcBef>
            </a:pPr>
            <a:r>
              <a:rPr lang="en-US" dirty="0"/>
              <a:t>For </a:t>
            </a:r>
            <a:r>
              <a:rPr lang="en-US" b="1" dirty="0">
                <a:solidFill>
                  <a:srgbClr val="C00000"/>
                </a:solidFill>
              </a:rPr>
              <a:t>deep learning </a:t>
            </a:r>
            <a:r>
              <a:rPr lang="en-US" dirty="0"/>
              <a:t>with ImageNet, the model is chosen network with model parameters as the network link weights. The data is set of images used for training or classification</a:t>
            </a:r>
          </a:p>
        </p:txBody>
      </p:sp>
      <p:sp>
        <p:nvSpPr>
          <p:cNvPr id="4" name="Slide Number Placeholder 3"/>
          <p:cNvSpPr>
            <a:spLocks noGrp="1"/>
          </p:cNvSpPr>
          <p:nvPr>
            <p:ph type="sldNum" sz="quarter" idx="12"/>
          </p:nvPr>
        </p:nvSpPr>
        <p:spPr>
          <a:xfrm>
            <a:off x="8305800" y="6172200"/>
            <a:ext cx="656771" cy="293913"/>
          </a:xfrm>
        </p:spPr>
        <p:txBody>
          <a:bodyPr/>
          <a:lstStyle/>
          <a:p>
            <a:fld id="{C4B85148-DB98-4269-ACE6-2DF49F9918C9}" type="slidenum">
              <a:rPr lang="en-US" smtClean="0">
                <a:solidFill>
                  <a:prstClr val="black"/>
                </a:solidFill>
              </a:rPr>
              <a:pPr/>
              <a:t>6</a:t>
            </a:fld>
            <a:endParaRPr lang="en-US" dirty="0">
              <a:solidFill>
                <a:prstClr val="black"/>
              </a:solidFill>
            </a:endParaRPr>
          </a:p>
        </p:txBody>
      </p:sp>
      <p:sp>
        <p:nvSpPr>
          <p:cNvPr id="5" name="Date Placeholder 4"/>
          <p:cNvSpPr>
            <a:spLocks noGrp="1"/>
          </p:cNvSpPr>
          <p:nvPr>
            <p:ph type="dt" sz="half" idx="2"/>
          </p:nvPr>
        </p:nvSpPr>
        <p:spPr/>
        <p:txBody>
          <a:bodyPr/>
          <a:lstStyle/>
          <a:p>
            <a:fld id="{CD455AF5-1BF9-455B-A7CD-E58AEC8EFD8E}" type="datetime1">
              <a:rPr lang="en-US" smtClean="0"/>
              <a:t>9/13/2016</a:t>
            </a:fld>
            <a:endParaRPr lang="en-US"/>
          </a:p>
        </p:txBody>
      </p:sp>
    </p:spTree>
    <p:extLst>
      <p:ext uri="{BB962C8B-B14F-4D97-AF65-F5344CB8AC3E}">
        <p14:creationId xmlns:p14="http://schemas.microsoft.com/office/powerpoint/2010/main" val="550258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9" y="-139499"/>
            <a:ext cx="9248775" cy="828675"/>
          </a:xfrm>
        </p:spPr>
        <p:txBody>
          <a:bodyPr/>
          <a:lstStyle/>
          <a:p>
            <a:pPr algn="ctr"/>
            <a:r>
              <a:rPr lang="en-US" sz="2800" dirty="0"/>
              <a:t>Data and Model in Big Data and Simulations II</a:t>
            </a:r>
          </a:p>
        </p:txBody>
      </p:sp>
      <p:sp>
        <p:nvSpPr>
          <p:cNvPr id="3" name="Content Placeholder 2"/>
          <p:cNvSpPr>
            <a:spLocks noGrp="1"/>
          </p:cNvSpPr>
          <p:nvPr>
            <p:ph idx="1"/>
          </p:nvPr>
        </p:nvSpPr>
        <p:spPr>
          <a:xfrm>
            <a:off x="10510" y="381000"/>
            <a:ext cx="9133490" cy="5562600"/>
          </a:xfrm>
          <a:noFill/>
        </p:spPr>
        <p:txBody>
          <a:bodyPr/>
          <a:lstStyle/>
          <a:p>
            <a:r>
              <a:rPr lang="en-US" sz="2100" b="1" dirty="0">
                <a:solidFill>
                  <a:srgbClr val="C00000"/>
                </a:solidFill>
              </a:rPr>
              <a:t>Simulations</a:t>
            </a:r>
            <a:r>
              <a:rPr lang="en-US" sz="2100" dirty="0">
                <a:solidFill>
                  <a:srgbClr val="C00000"/>
                </a:solidFill>
              </a:rPr>
              <a:t> </a:t>
            </a:r>
            <a:r>
              <a:rPr lang="en-US" sz="2100" dirty="0"/>
              <a:t>can also be considered as </a:t>
            </a:r>
            <a:r>
              <a:rPr lang="en-US" sz="2100" b="1" dirty="0">
                <a:solidFill>
                  <a:srgbClr val="C00000"/>
                </a:solidFill>
              </a:rPr>
              <a:t>Data</a:t>
            </a:r>
            <a:r>
              <a:rPr lang="en-US" sz="2100" dirty="0"/>
              <a:t> plus </a:t>
            </a:r>
            <a:r>
              <a:rPr lang="en-US" sz="2100" b="1" dirty="0">
                <a:solidFill>
                  <a:srgbClr val="C00000"/>
                </a:solidFill>
              </a:rPr>
              <a:t>Model</a:t>
            </a:r>
          </a:p>
          <a:p>
            <a:pPr lvl="1"/>
            <a:r>
              <a:rPr lang="en-US" sz="2100" b="1" dirty="0">
                <a:solidFill>
                  <a:srgbClr val="C00000"/>
                </a:solidFill>
              </a:rPr>
              <a:t>Model</a:t>
            </a:r>
            <a:r>
              <a:rPr lang="en-US" sz="2100" dirty="0"/>
              <a:t> can be formulation with particle dynamics or partial differential equations defined by parameters such as particle positions and discretized velocity, pressure, density values</a:t>
            </a:r>
          </a:p>
          <a:p>
            <a:pPr lvl="1"/>
            <a:r>
              <a:rPr lang="en-US" sz="2100" b="1" dirty="0">
                <a:solidFill>
                  <a:srgbClr val="C00000"/>
                </a:solidFill>
              </a:rPr>
              <a:t>Data</a:t>
            </a:r>
            <a:r>
              <a:rPr lang="en-US" sz="2100" dirty="0"/>
              <a:t> could be small when just boundary conditions </a:t>
            </a:r>
          </a:p>
          <a:p>
            <a:pPr lvl="1"/>
            <a:r>
              <a:rPr lang="en-US" sz="2100" b="1" dirty="0">
                <a:solidFill>
                  <a:srgbClr val="C00000"/>
                </a:solidFill>
              </a:rPr>
              <a:t>Data</a:t>
            </a:r>
            <a:r>
              <a:rPr lang="en-US" sz="2100" dirty="0"/>
              <a:t> large with data assimilation (weather forecasting) or when data visualizations are produced by simulation</a:t>
            </a:r>
          </a:p>
          <a:p>
            <a:r>
              <a:rPr lang="en-US" sz="2100" b="1" dirty="0">
                <a:solidFill>
                  <a:srgbClr val="C00000"/>
                </a:solidFill>
              </a:rPr>
              <a:t>Big Data  </a:t>
            </a:r>
            <a:r>
              <a:rPr lang="en-US" sz="2100" dirty="0"/>
              <a:t>implies Data is large but Model varies in size</a:t>
            </a:r>
          </a:p>
          <a:p>
            <a:pPr lvl="1"/>
            <a:r>
              <a:rPr lang="en-US" sz="2100" dirty="0"/>
              <a:t>e.g. </a:t>
            </a:r>
            <a:r>
              <a:rPr lang="en-US" sz="2100" b="1" dirty="0"/>
              <a:t>LDA</a:t>
            </a:r>
            <a:r>
              <a:rPr lang="en-US" sz="2100" dirty="0"/>
              <a:t> with many topics or </a:t>
            </a:r>
            <a:r>
              <a:rPr lang="en-US" sz="2100" b="1" dirty="0"/>
              <a:t>deep learning </a:t>
            </a:r>
            <a:r>
              <a:rPr lang="en-US" sz="2100" dirty="0"/>
              <a:t>has a large model</a:t>
            </a:r>
          </a:p>
          <a:p>
            <a:pPr lvl="1"/>
            <a:r>
              <a:rPr lang="en-US" sz="2100" b="1" dirty="0"/>
              <a:t>Clustering</a:t>
            </a:r>
            <a:r>
              <a:rPr lang="en-US" sz="2100" dirty="0"/>
              <a:t> or </a:t>
            </a:r>
            <a:r>
              <a:rPr lang="en-US" sz="2100" b="1" dirty="0"/>
              <a:t>Dimension reduction </a:t>
            </a:r>
            <a:r>
              <a:rPr lang="en-US" sz="2100" dirty="0"/>
              <a:t>can be quite small in model size</a:t>
            </a:r>
          </a:p>
          <a:p>
            <a:r>
              <a:rPr lang="en-US" sz="2100" b="1" dirty="0">
                <a:solidFill>
                  <a:srgbClr val="C00000"/>
                </a:solidFill>
              </a:rPr>
              <a:t>Data</a:t>
            </a:r>
            <a:r>
              <a:rPr lang="en-US" sz="2100" dirty="0"/>
              <a:t> often static between iterations (unless streaming); </a:t>
            </a:r>
            <a:r>
              <a:rPr lang="en-US" sz="2100" b="1" dirty="0">
                <a:solidFill>
                  <a:srgbClr val="C00000"/>
                </a:solidFill>
              </a:rPr>
              <a:t>Model</a:t>
            </a:r>
            <a:r>
              <a:rPr lang="en-US" sz="2100" dirty="0"/>
              <a:t> varies between iterations</a:t>
            </a:r>
          </a:p>
          <a:p>
            <a:r>
              <a:rPr lang="en-US" sz="2100" dirty="0"/>
              <a:t>Need to compare </a:t>
            </a:r>
            <a:r>
              <a:rPr lang="en-US" sz="2100" b="1" dirty="0">
                <a:solidFill>
                  <a:srgbClr val="C00000"/>
                </a:solidFill>
              </a:rPr>
              <a:t>model with model</a:t>
            </a:r>
            <a:r>
              <a:rPr lang="en-US" sz="2100" b="1" dirty="0"/>
              <a:t> </a:t>
            </a:r>
            <a:r>
              <a:rPr lang="en-US" sz="2100" dirty="0"/>
              <a:t>and </a:t>
            </a:r>
            <a:r>
              <a:rPr lang="en-US" sz="2100" b="1" dirty="0">
                <a:solidFill>
                  <a:srgbClr val="C00000"/>
                </a:solidFill>
              </a:rPr>
              <a:t>data with data </a:t>
            </a:r>
            <a:r>
              <a:rPr lang="en-US" sz="2100" dirty="0"/>
              <a:t>and not mix</a:t>
            </a:r>
          </a:p>
          <a:p>
            <a:r>
              <a:rPr lang="en-US" sz="2100" dirty="0"/>
              <a:t>Note data often used (confusingly) to describe model parameters</a:t>
            </a:r>
          </a:p>
          <a:p>
            <a:pPr lvl="1"/>
            <a:r>
              <a:rPr lang="en-US" sz="2100" dirty="0"/>
              <a:t>For example dataflow is usually model parameter flow</a:t>
            </a:r>
          </a:p>
        </p:txBody>
      </p:sp>
      <p:sp>
        <p:nvSpPr>
          <p:cNvPr id="4" name="Slide Number Placeholder 3"/>
          <p:cNvSpPr>
            <a:spLocks noGrp="1"/>
          </p:cNvSpPr>
          <p:nvPr>
            <p:ph type="sldNum" sz="quarter" idx="12"/>
          </p:nvPr>
        </p:nvSpPr>
        <p:spPr>
          <a:xfrm>
            <a:off x="8305800" y="6172200"/>
            <a:ext cx="656771" cy="293913"/>
          </a:xfrm>
        </p:spPr>
        <p:txBody>
          <a:bodyPr/>
          <a:lstStyle/>
          <a:p>
            <a:fld id="{C4B85148-DB98-4269-ACE6-2DF49F9918C9}" type="slidenum">
              <a:rPr lang="en-US" smtClean="0">
                <a:solidFill>
                  <a:prstClr val="black"/>
                </a:solidFill>
              </a:rPr>
              <a:pPr/>
              <a:t>7</a:t>
            </a:fld>
            <a:endParaRPr lang="en-US" dirty="0">
              <a:solidFill>
                <a:prstClr val="black"/>
              </a:solidFill>
            </a:endParaRPr>
          </a:p>
        </p:txBody>
      </p:sp>
      <p:sp>
        <p:nvSpPr>
          <p:cNvPr id="5" name="Date Placeholder 4"/>
          <p:cNvSpPr>
            <a:spLocks noGrp="1"/>
          </p:cNvSpPr>
          <p:nvPr>
            <p:ph type="dt" sz="half" idx="2"/>
          </p:nvPr>
        </p:nvSpPr>
        <p:spPr/>
        <p:txBody>
          <a:bodyPr/>
          <a:lstStyle/>
          <a:p>
            <a:r>
              <a:rPr lang="en-US"/>
              <a:t>5/17/2016</a:t>
            </a:r>
          </a:p>
        </p:txBody>
      </p:sp>
    </p:spTree>
    <p:extLst>
      <p:ext uri="{BB962C8B-B14F-4D97-AF65-F5344CB8AC3E}">
        <p14:creationId xmlns:p14="http://schemas.microsoft.com/office/powerpoint/2010/main" val="1582667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Autofit/>
          </a:bodyPr>
          <a:lstStyle/>
          <a:p>
            <a:pPr algn="ctr"/>
            <a:r>
              <a:rPr lang="en-US" sz="2800" b="1" dirty="0">
                <a:latin typeface="+mn-lt"/>
              </a:rPr>
              <a:t>51 Detailed Use Cases: </a:t>
            </a:r>
            <a:r>
              <a:rPr lang="en-US" sz="2400" b="1" dirty="0">
                <a:latin typeface="+mn-lt"/>
              </a:rPr>
              <a:t>Contributed July-September 2013</a:t>
            </a:r>
            <a:br>
              <a:rPr lang="en-US" sz="2400" b="1" dirty="0">
                <a:latin typeface="+mn-lt"/>
              </a:rPr>
            </a:br>
            <a:r>
              <a:rPr lang="en-US" sz="2400" b="1" dirty="0">
                <a:latin typeface="+mn-lt"/>
              </a:rPr>
              <a:t>Covers goals, data features such as 3 V’s, software, hardware</a:t>
            </a:r>
          </a:p>
        </p:txBody>
      </p:sp>
      <p:sp>
        <p:nvSpPr>
          <p:cNvPr id="3" name="Content Placeholder 2"/>
          <p:cNvSpPr>
            <a:spLocks noGrp="1"/>
          </p:cNvSpPr>
          <p:nvPr>
            <p:ph idx="1"/>
          </p:nvPr>
        </p:nvSpPr>
        <p:spPr>
          <a:xfrm>
            <a:off x="0" y="914400"/>
            <a:ext cx="9144000" cy="5898036"/>
          </a:xfrm>
        </p:spPr>
        <p:txBody>
          <a:bodyPr>
            <a:noAutofit/>
          </a:bodyPr>
          <a:lstStyle/>
          <a:p>
            <a:r>
              <a:rPr lang="en-US" sz="1600" b="1" dirty="0"/>
              <a:t>Government Operation(4): </a:t>
            </a:r>
            <a:r>
              <a:rPr lang="en-US" sz="1600" dirty="0"/>
              <a:t>National Archives and Records Administration, Census Bureau</a:t>
            </a:r>
          </a:p>
          <a:p>
            <a:r>
              <a:rPr lang="en-US" sz="1600" b="1" dirty="0"/>
              <a:t>Commercial(8): </a:t>
            </a:r>
            <a:r>
              <a:rPr lang="en-US" sz="1600" dirty="0"/>
              <a:t>Finance in Cloud, Cloud Backup, </a:t>
            </a:r>
            <a:r>
              <a:rPr lang="en-US" sz="1600" dirty="0" err="1"/>
              <a:t>Mendeley</a:t>
            </a:r>
            <a:r>
              <a:rPr lang="en-US" sz="1600" dirty="0"/>
              <a:t> (Citations), Netflix, Web Search, Digital Materials, Cargo shipping (as in UPS)</a:t>
            </a:r>
          </a:p>
          <a:p>
            <a:r>
              <a:rPr lang="en-US" sz="1600" b="1" dirty="0"/>
              <a:t>Defense(3): </a:t>
            </a:r>
            <a:r>
              <a:rPr lang="en-US" sz="1600" dirty="0"/>
              <a:t>Sensors, Image surveillance, Situation Assessment</a:t>
            </a:r>
          </a:p>
          <a:p>
            <a:r>
              <a:rPr lang="en-US" sz="1600" b="1" dirty="0"/>
              <a:t>Healthcare and Life Sciences(10): </a:t>
            </a:r>
            <a:r>
              <a:rPr lang="en-US" sz="1600" dirty="0"/>
              <a:t>Medical records, Graph and Probabilistic analysis, Pathology, </a:t>
            </a:r>
            <a:r>
              <a:rPr lang="en-US" sz="1600" dirty="0" err="1"/>
              <a:t>Bioimaging</a:t>
            </a:r>
            <a:r>
              <a:rPr lang="en-US" sz="1600" dirty="0"/>
              <a:t>, Genomics, Epidemiology, People Activity models, Biodiversity</a:t>
            </a:r>
          </a:p>
          <a:p>
            <a:r>
              <a:rPr lang="en-US" sz="1600" b="1" dirty="0"/>
              <a:t>Deep Learning and Social Media(6): </a:t>
            </a:r>
            <a:r>
              <a:rPr lang="en-US" sz="1600" dirty="0"/>
              <a:t>Driving Car, </a:t>
            </a:r>
            <a:r>
              <a:rPr lang="en-US" sz="1600" dirty="0" err="1"/>
              <a:t>Geolocate</a:t>
            </a:r>
            <a:r>
              <a:rPr lang="en-US" sz="1600" dirty="0"/>
              <a:t> images/cameras, Twitter, Crowd Sourcing, Network Science, NIST benchmark datasets</a:t>
            </a:r>
          </a:p>
          <a:p>
            <a:r>
              <a:rPr lang="en-US" sz="1600" b="1" dirty="0"/>
              <a:t>The Ecosystem for Research(4): </a:t>
            </a:r>
            <a:r>
              <a:rPr lang="en-US" sz="1600" dirty="0"/>
              <a:t>Metadata, Collaboration, Language Translation, Light source experiments</a:t>
            </a:r>
          </a:p>
          <a:p>
            <a:r>
              <a:rPr lang="en-US" sz="1600" b="1" dirty="0"/>
              <a:t>Astronomy and Physics(5): </a:t>
            </a:r>
            <a:r>
              <a:rPr lang="en-US" sz="1600" dirty="0"/>
              <a:t>Sky Surveys including comparison to simulation, Large Hadron Collider at CERN, Belle Accelerator II in Japan</a:t>
            </a:r>
          </a:p>
          <a:p>
            <a:r>
              <a:rPr lang="en-US" sz="1600" b="1" dirty="0"/>
              <a:t>Earth, Environmental and Polar Science(10): </a:t>
            </a:r>
            <a:r>
              <a:rPr lang="en-US" sz="16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600" b="1" dirty="0"/>
              <a:t>Energy(1): </a:t>
            </a:r>
            <a:r>
              <a:rPr lang="en-US" sz="1600" dirty="0"/>
              <a:t>Smart grid</a:t>
            </a:r>
          </a:p>
          <a:p>
            <a:r>
              <a:rPr lang="en-US" sz="1600" dirty="0"/>
              <a:t>Published by NIST as </a:t>
            </a:r>
            <a:r>
              <a:rPr lang="en-US" sz="1600" dirty="0">
                <a:hlinkClick r:id="rId3"/>
              </a:rPr>
              <a:t>http://nvlpubs.nist.gov/nistpubs/SpecialPublications/NIST.SP.1500-3.pdf</a:t>
            </a:r>
            <a:r>
              <a:rPr lang="en-US" sz="1600" dirty="0"/>
              <a:t> with common set of 26 features recorded for each use-case; “Version 2” being prepared</a:t>
            </a:r>
          </a:p>
          <a:p>
            <a:pPr marL="0" indent="0">
              <a:buNone/>
            </a:pPr>
            <a:endParaRPr lang="en-US" sz="1600" dirty="0"/>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4B85148-DB98-4269-ACE6-2DF49F9918C9}"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rgbClr val="000000"/>
              </a:solidFill>
              <a:effectLst/>
              <a:uLnTx/>
              <a:uFillTx/>
            </a:endParaRPr>
          </a:p>
        </p:txBody>
      </p:sp>
      <p:sp>
        <p:nvSpPr>
          <p:cNvPr id="6" name="Date Placeholder 5"/>
          <p:cNvSpPr>
            <a:spLocks noGrp="1"/>
          </p:cNvSpPr>
          <p:nvPr>
            <p:ph type="dt" sz="half" idx="2"/>
          </p:nvPr>
        </p:nvSpPr>
        <p:spPr>
          <a:xfrm>
            <a:off x="5715000" y="6226117"/>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tint val="75000"/>
                  </a:srgbClr>
                </a:solidFill>
                <a:effectLst/>
                <a:uLnTx/>
                <a:uFillTx/>
              </a:rPr>
              <a:t>02/16/2016</a:t>
            </a:r>
          </a:p>
        </p:txBody>
      </p:sp>
      <p:sp>
        <p:nvSpPr>
          <p:cNvPr id="4" name="TextBox 3"/>
          <p:cNvSpPr txBox="1"/>
          <p:nvPr/>
        </p:nvSpPr>
        <p:spPr>
          <a:xfrm>
            <a:off x="3352800" y="6156196"/>
            <a:ext cx="5791200" cy="400110"/>
          </a:xfrm>
          <a:prstGeom prst="rect">
            <a:avLst/>
          </a:prstGeom>
          <a:solidFill>
            <a:srgbClr val="2975A3"/>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26 Features for each use case</a:t>
            </a:r>
            <a:r>
              <a:rPr kumimoji="0" lang="en-US" sz="2000" b="0" i="1" u="none" strike="noStrike" kern="0" cap="none" spc="0" normalizeH="0" noProof="0" dirty="0">
                <a:ln>
                  <a:noFill/>
                </a:ln>
                <a:solidFill>
                  <a:schemeClr val="bg1"/>
                </a:solidFill>
                <a:effectLst/>
                <a:uLnTx/>
                <a:uFillTx/>
                <a:cs typeface="Times New Roman" panose="02020603050405020304" pitchFamily="18" charset="0"/>
              </a:rPr>
              <a:t> </a:t>
            </a:r>
            <a:r>
              <a:rPr kumimoji="0" lang="en-US" sz="2000" b="0" i="1" u="none" strike="noStrike" kern="0" cap="none" spc="0" normalizeH="0" baseline="0" noProof="0" dirty="0">
                <a:ln>
                  <a:noFill/>
                </a:ln>
                <a:solidFill>
                  <a:schemeClr val="bg1"/>
                </a:solidFill>
                <a:effectLst/>
                <a:uLnTx/>
                <a:uFillTx/>
                <a:cs typeface="Times New Roman" panose="02020603050405020304" pitchFamily="18" charset="0"/>
              </a:rPr>
              <a:t>Biased to science</a:t>
            </a:r>
          </a:p>
        </p:txBody>
      </p:sp>
    </p:spTree>
    <p:extLst>
      <p:ext uri="{BB962C8B-B14F-4D97-AF65-F5344CB8AC3E}">
        <p14:creationId xmlns:p14="http://schemas.microsoft.com/office/powerpoint/2010/main" val="248433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1"/>
            <a:ext cx="8382000" cy="607559"/>
          </a:xfrm>
        </p:spPr>
        <p:txBody>
          <a:bodyPr>
            <a:noAutofit/>
          </a:bodyPr>
          <a:lstStyle/>
          <a:p>
            <a:pPr algn="ctr"/>
            <a:r>
              <a:rPr lang="en-US" b="1" dirty="0"/>
              <a:t>Sample Features of 51 Use Cases I</a:t>
            </a:r>
          </a:p>
        </p:txBody>
      </p:sp>
      <p:sp>
        <p:nvSpPr>
          <p:cNvPr id="3" name="Content Placeholder 2"/>
          <p:cNvSpPr>
            <a:spLocks noGrp="1"/>
          </p:cNvSpPr>
          <p:nvPr>
            <p:ph idx="1"/>
          </p:nvPr>
        </p:nvSpPr>
        <p:spPr>
          <a:xfrm>
            <a:off x="0" y="609600"/>
            <a:ext cx="9144000" cy="4038600"/>
          </a:xfrm>
        </p:spPr>
        <p:txBody>
          <a:bodyPr>
            <a:noAutofit/>
          </a:bodyPr>
          <a:lstStyle/>
          <a:p>
            <a:r>
              <a:rPr lang="en-US" sz="2200" b="1" dirty="0">
                <a:solidFill>
                  <a:srgbClr val="CC00FF"/>
                </a:solidFill>
              </a:rPr>
              <a:t>PP (26)</a:t>
            </a:r>
            <a:r>
              <a:rPr lang="en-US" sz="2200" dirty="0">
                <a:solidFill>
                  <a:srgbClr val="CC00FF"/>
                </a:solidFill>
              </a:rPr>
              <a:t> </a:t>
            </a:r>
            <a:r>
              <a:rPr lang="en-US" sz="2200" b="1" dirty="0"/>
              <a:t>“All” </a:t>
            </a:r>
            <a:r>
              <a:rPr lang="en-US" sz="2200" dirty="0"/>
              <a:t>Pleasingly Parallel or Map Only</a:t>
            </a:r>
          </a:p>
          <a:p>
            <a:r>
              <a:rPr lang="en-US" sz="2200" b="1" dirty="0">
                <a:solidFill>
                  <a:srgbClr val="CC00FF"/>
                </a:solidFill>
              </a:rPr>
              <a:t>MR (18) </a:t>
            </a:r>
            <a:r>
              <a:rPr lang="en-US" sz="2200" dirty="0"/>
              <a:t>Classic MapReduce MR (add </a:t>
            </a:r>
            <a:r>
              <a:rPr lang="en-US" sz="2200" dirty="0" err="1"/>
              <a:t>MRStat</a:t>
            </a:r>
            <a:r>
              <a:rPr lang="en-US" sz="2200" dirty="0"/>
              <a:t> below for full count)</a:t>
            </a:r>
          </a:p>
          <a:p>
            <a:r>
              <a:rPr lang="en-US" sz="2200" b="1" dirty="0" err="1">
                <a:solidFill>
                  <a:srgbClr val="CC00FF"/>
                </a:solidFill>
              </a:rPr>
              <a:t>MRStat</a:t>
            </a:r>
            <a:r>
              <a:rPr lang="en-US" sz="2200" b="1" dirty="0">
                <a:solidFill>
                  <a:srgbClr val="CC00FF"/>
                </a:solidFill>
              </a:rPr>
              <a:t> (7</a:t>
            </a:r>
            <a:r>
              <a:rPr lang="en-US" sz="2200" dirty="0"/>
              <a:t>) Simple version of MR where key computations are simple reduction as found in statistical averages such as histograms and averages</a:t>
            </a:r>
          </a:p>
          <a:p>
            <a:r>
              <a:rPr lang="en-US" sz="2200" b="1" dirty="0" err="1">
                <a:solidFill>
                  <a:srgbClr val="CC00FF"/>
                </a:solidFill>
              </a:rPr>
              <a:t>MRIter</a:t>
            </a:r>
            <a:r>
              <a:rPr lang="en-US" sz="2200" b="1" dirty="0">
                <a:solidFill>
                  <a:srgbClr val="CC00FF"/>
                </a:solidFill>
              </a:rPr>
              <a:t> (23</a:t>
            </a:r>
            <a:r>
              <a:rPr lang="en-US" sz="2200" dirty="0">
                <a:solidFill>
                  <a:srgbClr val="CC00FF"/>
                </a:solidFill>
              </a:rPr>
              <a:t>)</a:t>
            </a:r>
            <a:r>
              <a:rPr lang="en-US" sz="2200" dirty="0"/>
              <a:t> Iterative MapReduce or MPI (</a:t>
            </a:r>
            <a:r>
              <a:rPr lang="en-US" sz="2200" dirty="0" err="1"/>
              <a:t>Flink</a:t>
            </a:r>
            <a:r>
              <a:rPr lang="en-US" sz="2200" dirty="0"/>
              <a:t>, Spark, Twister)</a:t>
            </a:r>
          </a:p>
          <a:p>
            <a:r>
              <a:rPr lang="en-US" sz="2200" b="1" dirty="0">
                <a:solidFill>
                  <a:srgbClr val="CC00FF"/>
                </a:solidFill>
              </a:rPr>
              <a:t>Graph (9)</a:t>
            </a:r>
            <a:r>
              <a:rPr lang="en-US" sz="2200" dirty="0"/>
              <a:t> Complex graph data structure needed in analysis </a:t>
            </a:r>
          </a:p>
          <a:p>
            <a:r>
              <a:rPr lang="en-US" sz="2200" b="1" dirty="0">
                <a:solidFill>
                  <a:srgbClr val="CC00FF"/>
                </a:solidFill>
              </a:rPr>
              <a:t>Fusion (11)</a:t>
            </a:r>
            <a:r>
              <a:rPr lang="en-US" sz="2200" dirty="0"/>
              <a:t> Integrate diverse data to aid discovery/decision making; could involve sophisticated algorithms or could just be a portal</a:t>
            </a:r>
          </a:p>
          <a:p>
            <a:r>
              <a:rPr lang="en-US" sz="2200" b="1" dirty="0">
                <a:solidFill>
                  <a:srgbClr val="CC00FF"/>
                </a:solidFill>
              </a:rPr>
              <a:t>Streaming (41) </a:t>
            </a:r>
            <a:r>
              <a:rPr lang="en-US" sz="2200" dirty="0"/>
              <a:t>Some data comes in incrementally and is processed this way</a:t>
            </a:r>
          </a:p>
          <a:p>
            <a:r>
              <a:rPr lang="en-US" sz="2200" b="1" dirty="0">
                <a:solidFill>
                  <a:srgbClr val="CC00FF"/>
                </a:solidFill>
              </a:rPr>
              <a:t>Classify	(30) </a:t>
            </a:r>
            <a:r>
              <a:rPr lang="en-US" sz="2200" dirty="0"/>
              <a:t>Classification: divide data into categories</a:t>
            </a:r>
          </a:p>
          <a:p>
            <a:r>
              <a:rPr lang="en-US" sz="2200" b="1" dirty="0">
                <a:solidFill>
                  <a:srgbClr val="CC00FF"/>
                </a:solidFill>
              </a:rPr>
              <a:t>S/Q (12) </a:t>
            </a:r>
            <a:r>
              <a:rPr lang="en-US" sz="2200" dirty="0"/>
              <a:t>Index, Search and Query</a:t>
            </a:r>
          </a:p>
          <a:p>
            <a:endParaRPr lang="en-US" sz="2200"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9</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r>
              <a:rPr lang="en-US">
                <a:solidFill>
                  <a:srgbClr val="000000">
                    <a:tint val="75000"/>
                  </a:srgbClr>
                </a:solidFill>
              </a:rPr>
              <a:t>02/16/2016</a:t>
            </a:r>
            <a:endParaRPr lang="en-US" dirty="0">
              <a:solidFill>
                <a:srgbClr val="000000">
                  <a:tint val="75000"/>
                </a:srgbClr>
              </a:solidFill>
            </a:endParaRPr>
          </a:p>
        </p:txBody>
      </p:sp>
    </p:spTree>
    <p:extLst>
      <p:ext uri="{BB962C8B-B14F-4D97-AF65-F5344CB8AC3E}">
        <p14:creationId xmlns:p14="http://schemas.microsoft.com/office/powerpoint/2010/main" val="34105689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25688</TotalTime>
  <Words>3933</Words>
  <Application>Microsoft Office PowerPoint</Application>
  <PresentationFormat>On-screen Show (4:3)</PresentationFormat>
  <Paragraphs>463</Paragraphs>
  <Slides>49</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49</vt:i4>
      </vt:variant>
    </vt:vector>
  </HeadingPairs>
  <TitlesOfParts>
    <vt:vector size="59" baseType="lpstr">
      <vt:lpstr>ＭＳ Ｐゴシック</vt:lpstr>
      <vt:lpstr>Arial</vt:lpstr>
      <vt:lpstr>Calibri</vt:lpstr>
      <vt:lpstr>Franklin Gothic Demi</vt:lpstr>
      <vt:lpstr>Franklin Gothic Medium</vt:lpstr>
      <vt:lpstr>Symbol</vt:lpstr>
      <vt:lpstr>Times New Roman</vt:lpstr>
      <vt:lpstr>Wingdings</vt:lpstr>
      <vt:lpstr>Blank Presentation</vt:lpstr>
      <vt:lpstr>2_Blank Presentation</vt:lpstr>
      <vt:lpstr>Big Data on Clouds and  High Performance Computing</vt:lpstr>
      <vt:lpstr>Abstract</vt:lpstr>
      <vt:lpstr>Why Connect (“Converge”) Big Data and HPC</vt:lpstr>
      <vt:lpstr>Convergence Points (Nexus) for HPC-Cloud-Big Data-Simulation</vt:lpstr>
      <vt:lpstr>Application Nexus</vt:lpstr>
      <vt:lpstr>Data and Model in Big Data and Simulations I</vt:lpstr>
      <vt:lpstr>Data and Model in Big Data and Simulations II</vt:lpstr>
      <vt:lpstr>51 Detailed Use Cases: Contributed July-September 2013 Covers goals, data features such as 3 V’s, software, hardware</vt:lpstr>
      <vt:lpstr>Sample Features of 51 Use Cases I</vt:lpstr>
      <vt:lpstr>Sample Features of 51 Use Cases II</vt:lpstr>
      <vt:lpstr>Classifying Use cases</vt:lpstr>
      <vt:lpstr>Classifying Use Cases</vt:lpstr>
      <vt:lpstr>PowerPoint Presentation</vt:lpstr>
      <vt:lpstr>64 Features in 4 views for Unified Classification of Big Data and Simulation Applications</vt:lpstr>
      <vt:lpstr>Examples in Problem Architecture View PA</vt:lpstr>
      <vt:lpstr>6 Forms of MapReduce  Describes Architecture of   - Problem (Model     reflecting data)  - Machine  - Software  2 important variants (software) of Iterative MapReduce and Map-Streaming a) “In-place” HPC  b) Flow for model and data </vt:lpstr>
      <vt:lpstr>Examples in Execution View EV</vt:lpstr>
      <vt:lpstr>Examples in Data View DV</vt:lpstr>
      <vt:lpstr>Examples in Processing View PV</vt:lpstr>
      <vt:lpstr>Comparison of Data Analytics with Simulation I</vt:lpstr>
      <vt:lpstr>Comparison of Data Analytics with Simulation II</vt:lpstr>
      <vt:lpstr>Comparison of Data Analytics with Simulation III</vt:lpstr>
      <vt:lpstr>Software Nexus  Application Layer On Big Data Software Components for Programming and Data Processing On HPC for runtime On IaaS and DevOps Hardware and Systems </vt:lpstr>
      <vt:lpstr>PowerPoint Presentation</vt:lpstr>
      <vt:lpstr>Functionality of 21 HPC-ABDS Layers</vt:lpstr>
      <vt:lpstr>Using the Library Application Examples</vt:lpstr>
      <vt:lpstr>Some large scale analytics</vt:lpstr>
      <vt:lpstr>HTML5 web viewer WebPlotViz</vt:lpstr>
      <vt:lpstr>Dimension Reduction </vt:lpstr>
      <vt:lpstr>WDA-SMACOF “Best” MDS</vt:lpstr>
      <vt:lpstr>PowerPoint Presentation</vt:lpstr>
      <vt:lpstr>Labelled by Species MDS: Same Species Two groupings</vt:lpstr>
      <vt:lpstr>Heatmap of original distance vs 3D Euclidean Distances for Sequences and Stocks</vt:lpstr>
      <vt:lpstr>Java Grande  Revisited on 3 data analytics codes Clustering Multidimensional Scaling Latent Dirichlet Allocation  all sophisticated algorithms  </vt:lpstr>
      <vt:lpstr>Java MPI performs better than FJ Threads 128 24 core Haswell nodes on SPIDAL 200K DA-MDS Code</vt:lpstr>
      <vt:lpstr>Investigating Process and Thread Models</vt:lpstr>
      <vt:lpstr>Java and C K-Means LRT-FJ and LRT-BSP with different affinity patterns over varying threads and processes. </vt:lpstr>
      <vt:lpstr>Java versus C Performance</vt:lpstr>
      <vt:lpstr>HPC-ABDS  DataFlow and In-place Runtime  </vt:lpstr>
      <vt:lpstr>HPC-ABDS Parallel Computing</vt:lpstr>
      <vt:lpstr>Breaking Programs into Parts</vt:lpstr>
      <vt:lpstr>Kmeans Clustering Flink and MPI one million 2D points fixed; various # centers 24 cores on 16 nodes</vt:lpstr>
      <vt:lpstr>HPC-ABDS Parallel Computing I</vt:lpstr>
      <vt:lpstr>HPC-ABDS Parallel Computing II</vt:lpstr>
      <vt:lpstr>HPC-ABDS Parallel Computing III</vt:lpstr>
      <vt:lpstr>Harp (Hadoop Plugin) brings HPC to ABDS </vt:lpstr>
      <vt:lpstr> Summary of Big Data - Big Simulation  Convergence? </vt:lpstr>
      <vt:lpstr>General Aspects of Big Data HPC Convergence</vt:lpstr>
      <vt:lpstr>Typical Convergence Architecture</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561</cp:revision>
  <cp:lastPrinted>2009-05-27T19:00:23Z</cp:lastPrinted>
  <dcterms:created xsi:type="dcterms:W3CDTF">2011-04-26T20:44:01Z</dcterms:created>
  <dcterms:modified xsi:type="dcterms:W3CDTF">2016-09-13T19:52:32Z</dcterms:modified>
</cp:coreProperties>
</file>