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8" r:id="rId1"/>
  </p:sldMasterIdLst>
  <p:notesMasterIdLst>
    <p:notesMasterId r:id="rId29"/>
  </p:notesMasterIdLst>
  <p:sldIdLst>
    <p:sldId id="567" r:id="rId2"/>
    <p:sldId id="708" r:id="rId3"/>
    <p:sldId id="707" r:id="rId4"/>
    <p:sldId id="711" r:id="rId5"/>
    <p:sldId id="718" r:id="rId6"/>
    <p:sldId id="660" r:id="rId7"/>
    <p:sldId id="712" r:id="rId8"/>
    <p:sldId id="713" r:id="rId9"/>
    <p:sldId id="709" r:id="rId10"/>
    <p:sldId id="710" r:id="rId11"/>
    <p:sldId id="714" r:id="rId12"/>
    <p:sldId id="715" r:id="rId13"/>
    <p:sldId id="612" r:id="rId14"/>
    <p:sldId id="661" r:id="rId15"/>
    <p:sldId id="663" r:id="rId16"/>
    <p:sldId id="665" r:id="rId17"/>
    <p:sldId id="666" r:id="rId18"/>
    <p:sldId id="669" r:id="rId19"/>
    <p:sldId id="671" r:id="rId20"/>
    <p:sldId id="716" r:id="rId21"/>
    <p:sldId id="720" r:id="rId22"/>
    <p:sldId id="678" r:id="rId23"/>
    <p:sldId id="681" r:id="rId24"/>
    <p:sldId id="684" r:id="rId25"/>
    <p:sldId id="717" r:id="rId26"/>
    <p:sldId id="719" r:id="rId27"/>
    <p:sldId id="721" r:id="rId28"/>
  </p:sldIdLst>
  <p:sldSz cx="9144000" cy="6858000" type="screen4x3"/>
  <p:notesSz cx="6858000" cy="9144000"/>
  <p:custDataLst>
    <p:tags r:id="rId30"/>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FF"/>
    <a:srgbClr val="FFFF00"/>
    <a:srgbClr val="000099"/>
    <a:srgbClr val="FF9999"/>
    <a:srgbClr val="00CC99"/>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7" autoAdjust="0"/>
    <p:restoredTop sz="92908" autoAdjust="0"/>
  </p:normalViewPr>
  <p:slideViewPr>
    <p:cSldViewPr snapToObjects="1">
      <p:cViewPr varScale="1">
        <p:scale>
          <a:sx n="88" d="100"/>
          <a:sy n="88" d="100"/>
        </p:scale>
        <p:origin x="10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4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pPr>
              <a:defRPr/>
            </a:pPr>
            <a:r>
              <a:rPr lang="en-US"/>
              <a:t>*</a:t>
            </a:r>
            <a:endParaRPr lang="en-US" sz="1200" i="0"/>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pPr>
              <a:defRPr/>
            </a:pPr>
            <a:r>
              <a:rPr lang="en-US"/>
              <a:t>07/16/96</a:t>
            </a:r>
            <a:endParaRPr lang="en-US" sz="1200" i="0"/>
          </a:p>
        </p:txBody>
      </p:sp>
      <p:sp>
        <p:nvSpPr>
          <p:cNvPr id="51204"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pPr>
              <a:defRPr/>
            </a:pPr>
            <a:r>
              <a:rPr lang="en-US"/>
              <a:t>*</a:t>
            </a:r>
            <a:endParaRPr lang="en-US" sz="1200" i="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r>
              <a:rPr lang="en-US"/>
              <a:t>##</a:t>
            </a:r>
            <a:endParaRPr lang="en-US" sz="1200" i="0"/>
          </a:p>
        </p:txBody>
      </p:sp>
    </p:spTree>
    <p:extLst>
      <p:ext uri="{BB962C8B-B14F-4D97-AF65-F5344CB8AC3E}">
        <p14:creationId xmlns:p14="http://schemas.microsoft.com/office/powerpoint/2010/main" val="168249721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t>
            </a:r>
            <a:endParaRPr lang="en-US" sz="1200" i="0"/>
          </a:p>
        </p:txBody>
      </p:sp>
      <p:sp>
        <p:nvSpPr>
          <p:cNvPr id="5" name="Date Placeholder 4"/>
          <p:cNvSpPr>
            <a:spLocks noGrp="1"/>
          </p:cNvSpPr>
          <p:nvPr>
            <p:ph type="dt" idx="11"/>
          </p:nvPr>
        </p:nvSpPr>
        <p:spPr/>
        <p:txBody>
          <a:bodyPr/>
          <a:lstStyle/>
          <a:p>
            <a:pPr>
              <a:defRPr/>
            </a:pPr>
            <a:r>
              <a:rPr lang="en-US"/>
              <a:t>07/16/96</a:t>
            </a:r>
            <a:endParaRPr lang="en-US" sz="1200" i="0"/>
          </a:p>
        </p:txBody>
      </p:sp>
      <p:sp>
        <p:nvSpPr>
          <p:cNvPr id="6" name="Footer Placeholder 5"/>
          <p:cNvSpPr>
            <a:spLocks noGrp="1"/>
          </p:cNvSpPr>
          <p:nvPr>
            <p:ph type="ftr" sz="quarter" idx="12"/>
          </p:nvPr>
        </p:nvSpPr>
        <p:spPr/>
        <p:txBody>
          <a:bodyPr/>
          <a:lstStyle/>
          <a:p>
            <a:pPr>
              <a:defRPr/>
            </a:pPr>
            <a:r>
              <a:rPr lang="en-US"/>
              <a:t>*</a:t>
            </a:r>
            <a:endParaRPr lang="en-US" sz="1200" i="0"/>
          </a:p>
        </p:txBody>
      </p:sp>
      <p:sp>
        <p:nvSpPr>
          <p:cNvPr id="7" name="Slide Number Placeholder 6"/>
          <p:cNvSpPr>
            <a:spLocks noGrp="1"/>
          </p:cNvSpPr>
          <p:nvPr>
            <p:ph type="sldNum" sz="quarter" idx="13"/>
          </p:nvPr>
        </p:nvSpPr>
        <p:spPr/>
        <p:txBody>
          <a:bodyPr/>
          <a:lstStyle/>
          <a:p>
            <a:pPr>
              <a:defRPr/>
            </a:pPr>
            <a:r>
              <a:rPr lang="en-US"/>
              <a:t>##</a:t>
            </a:r>
            <a:endParaRPr lang="en-US" sz="1200" i="0"/>
          </a:p>
        </p:txBody>
      </p:sp>
    </p:spTree>
    <p:extLst>
      <p:ext uri="{BB962C8B-B14F-4D97-AF65-F5344CB8AC3E}">
        <p14:creationId xmlns:p14="http://schemas.microsoft.com/office/powerpoint/2010/main" val="338260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t>
            </a:r>
            <a:endParaRPr lang="en-US" sz="1200" i="0"/>
          </a:p>
        </p:txBody>
      </p:sp>
      <p:sp>
        <p:nvSpPr>
          <p:cNvPr id="5" name="Date Placeholder 4"/>
          <p:cNvSpPr>
            <a:spLocks noGrp="1"/>
          </p:cNvSpPr>
          <p:nvPr>
            <p:ph type="dt" idx="11"/>
          </p:nvPr>
        </p:nvSpPr>
        <p:spPr/>
        <p:txBody>
          <a:bodyPr/>
          <a:lstStyle/>
          <a:p>
            <a:pPr>
              <a:defRPr/>
            </a:pPr>
            <a:r>
              <a:rPr lang="en-US"/>
              <a:t>07/16/96</a:t>
            </a:r>
            <a:endParaRPr lang="en-US" sz="1200" i="0"/>
          </a:p>
        </p:txBody>
      </p:sp>
      <p:sp>
        <p:nvSpPr>
          <p:cNvPr id="6" name="Footer Placeholder 5"/>
          <p:cNvSpPr>
            <a:spLocks noGrp="1"/>
          </p:cNvSpPr>
          <p:nvPr>
            <p:ph type="ftr" sz="quarter" idx="12"/>
          </p:nvPr>
        </p:nvSpPr>
        <p:spPr/>
        <p:txBody>
          <a:bodyPr/>
          <a:lstStyle/>
          <a:p>
            <a:pPr>
              <a:defRPr/>
            </a:pPr>
            <a:r>
              <a:rPr lang="en-US"/>
              <a:t>*</a:t>
            </a:r>
            <a:endParaRPr lang="en-US" sz="1200" i="0"/>
          </a:p>
        </p:txBody>
      </p:sp>
      <p:sp>
        <p:nvSpPr>
          <p:cNvPr id="7" name="Slide Number Placeholder 6"/>
          <p:cNvSpPr>
            <a:spLocks noGrp="1"/>
          </p:cNvSpPr>
          <p:nvPr>
            <p:ph type="sldNum" sz="quarter" idx="13"/>
          </p:nvPr>
        </p:nvSpPr>
        <p:spPr/>
        <p:txBody>
          <a:bodyPr/>
          <a:lstStyle/>
          <a:p>
            <a:pPr>
              <a:defRPr/>
            </a:pPr>
            <a:r>
              <a:rPr lang="en-US"/>
              <a:t>##</a:t>
            </a:r>
            <a:endParaRPr lang="en-US" sz="1200" i="0"/>
          </a:p>
        </p:txBody>
      </p:sp>
    </p:spTree>
    <p:extLst>
      <p:ext uri="{BB962C8B-B14F-4D97-AF65-F5344CB8AC3E}">
        <p14:creationId xmlns:p14="http://schemas.microsoft.com/office/powerpoint/2010/main" val="308418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t>
            </a:r>
            <a:endParaRPr lang="en-US" sz="1200" i="0"/>
          </a:p>
        </p:txBody>
      </p:sp>
      <p:sp>
        <p:nvSpPr>
          <p:cNvPr id="5" name="Date Placeholder 4"/>
          <p:cNvSpPr>
            <a:spLocks noGrp="1"/>
          </p:cNvSpPr>
          <p:nvPr>
            <p:ph type="dt" idx="11"/>
          </p:nvPr>
        </p:nvSpPr>
        <p:spPr/>
        <p:txBody>
          <a:bodyPr/>
          <a:lstStyle/>
          <a:p>
            <a:pPr>
              <a:defRPr/>
            </a:pPr>
            <a:r>
              <a:rPr lang="en-US"/>
              <a:t>07/16/96</a:t>
            </a:r>
            <a:endParaRPr lang="en-US" sz="1200" i="0"/>
          </a:p>
        </p:txBody>
      </p:sp>
      <p:sp>
        <p:nvSpPr>
          <p:cNvPr id="6" name="Footer Placeholder 5"/>
          <p:cNvSpPr>
            <a:spLocks noGrp="1"/>
          </p:cNvSpPr>
          <p:nvPr>
            <p:ph type="ftr" sz="quarter" idx="12"/>
          </p:nvPr>
        </p:nvSpPr>
        <p:spPr/>
        <p:txBody>
          <a:bodyPr/>
          <a:lstStyle/>
          <a:p>
            <a:pPr>
              <a:defRPr/>
            </a:pPr>
            <a:r>
              <a:rPr lang="en-US"/>
              <a:t>*</a:t>
            </a:r>
            <a:endParaRPr lang="en-US" sz="1200" i="0"/>
          </a:p>
        </p:txBody>
      </p:sp>
      <p:sp>
        <p:nvSpPr>
          <p:cNvPr id="7" name="Slide Number Placeholder 6"/>
          <p:cNvSpPr>
            <a:spLocks noGrp="1"/>
          </p:cNvSpPr>
          <p:nvPr>
            <p:ph type="sldNum" sz="quarter" idx="13"/>
          </p:nvPr>
        </p:nvSpPr>
        <p:spPr/>
        <p:txBody>
          <a:bodyPr/>
          <a:lstStyle/>
          <a:p>
            <a:pPr>
              <a:defRPr/>
            </a:pPr>
            <a:r>
              <a:rPr lang="en-US"/>
              <a:t>##</a:t>
            </a:r>
            <a:endParaRPr lang="en-US" sz="1200" i="0"/>
          </a:p>
        </p:txBody>
      </p:sp>
    </p:spTree>
    <p:extLst>
      <p:ext uri="{BB962C8B-B14F-4D97-AF65-F5344CB8AC3E}">
        <p14:creationId xmlns:p14="http://schemas.microsoft.com/office/powerpoint/2010/main" val="77203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t>
            </a:r>
            <a:endParaRPr lang="en-US" sz="1200" i="0"/>
          </a:p>
        </p:txBody>
      </p:sp>
      <p:sp>
        <p:nvSpPr>
          <p:cNvPr id="5" name="Date Placeholder 4"/>
          <p:cNvSpPr>
            <a:spLocks noGrp="1"/>
          </p:cNvSpPr>
          <p:nvPr>
            <p:ph type="dt" idx="11"/>
          </p:nvPr>
        </p:nvSpPr>
        <p:spPr/>
        <p:txBody>
          <a:bodyPr/>
          <a:lstStyle/>
          <a:p>
            <a:pPr>
              <a:defRPr/>
            </a:pPr>
            <a:r>
              <a:rPr lang="en-US"/>
              <a:t>07/16/96</a:t>
            </a:r>
            <a:endParaRPr lang="en-US" sz="1200" i="0"/>
          </a:p>
        </p:txBody>
      </p:sp>
      <p:sp>
        <p:nvSpPr>
          <p:cNvPr id="6" name="Footer Placeholder 5"/>
          <p:cNvSpPr>
            <a:spLocks noGrp="1"/>
          </p:cNvSpPr>
          <p:nvPr>
            <p:ph type="ftr" sz="quarter" idx="12"/>
          </p:nvPr>
        </p:nvSpPr>
        <p:spPr/>
        <p:txBody>
          <a:bodyPr/>
          <a:lstStyle/>
          <a:p>
            <a:pPr>
              <a:defRPr/>
            </a:pPr>
            <a:r>
              <a:rPr lang="en-US"/>
              <a:t>*</a:t>
            </a:r>
            <a:endParaRPr lang="en-US" sz="1200" i="0"/>
          </a:p>
        </p:txBody>
      </p:sp>
      <p:sp>
        <p:nvSpPr>
          <p:cNvPr id="7" name="Slide Number Placeholder 6"/>
          <p:cNvSpPr>
            <a:spLocks noGrp="1"/>
          </p:cNvSpPr>
          <p:nvPr>
            <p:ph type="sldNum" sz="quarter" idx="13"/>
          </p:nvPr>
        </p:nvSpPr>
        <p:spPr/>
        <p:txBody>
          <a:bodyPr/>
          <a:lstStyle/>
          <a:p>
            <a:pPr>
              <a:defRPr/>
            </a:pPr>
            <a:r>
              <a:rPr lang="en-US"/>
              <a:t>##</a:t>
            </a:r>
            <a:endParaRPr lang="en-US" sz="1200" i="0"/>
          </a:p>
        </p:txBody>
      </p:sp>
    </p:spTree>
    <p:extLst>
      <p:ext uri="{BB962C8B-B14F-4D97-AF65-F5344CB8AC3E}">
        <p14:creationId xmlns:p14="http://schemas.microsoft.com/office/powerpoint/2010/main" val="41534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6"/>
            <a:ext cx="6517482" cy="2509213"/>
          </a:xfrm>
        </p:spPr>
        <p:txBody>
          <a:bodyPr anchor="b">
            <a:normAutofit/>
          </a:bodyPr>
          <a:lstStyle>
            <a:lvl1pPr algn="ctr">
              <a:defRPr sz="4800" cap="none"/>
            </a:lvl1pPr>
          </a:lstStyle>
          <a:p>
            <a:r>
              <a:rPr lang="en-US" dirty="0"/>
              <a:t>Click to edit Master title style</a:t>
            </a:r>
          </a:p>
        </p:txBody>
      </p:sp>
      <p:sp>
        <p:nvSpPr>
          <p:cNvPr id="3" name="Subtitle 2"/>
          <p:cNvSpPr>
            <a:spLocks noGrp="1"/>
          </p:cNvSpPr>
          <p:nvPr>
            <p:ph type="subTitle" idx="1" hasCustomPrompt="1"/>
          </p:nvPr>
        </p:nvSpPr>
        <p:spPr>
          <a:xfrm>
            <a:off x="1313259" y="3868554"/>
            <a:ext cx="6517482" cy="1371599"/>
          </a:xfrm>
        </p:spPr>
        <p:txBody>
          <a:bodyPr>
            <a:normAutofit/>
          </a:bodyPr>
          <a:lstStyle>
            <a:lvl1pPr marL="0" indent="0" algn="ctr">
              <a:buNone/>
              <a:defRPr lang="en-US" cap="none"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61973" y="6397626"/>
            <a:ext cx="2057400" cy="365125"/>
          </a:xfrm>
        </p:spPr>
        <p:txBody>
          <a:bodyPr/>
          <a:lstStyle/>
          <a:p>
            <a:fld id="{2D33F15B-BE62-4129-9712-17B01356C978}" type="datetime1">
              <a:rPr lang="en-US" smtClean="0"/>
              <a:t>9/15/2016</a:t>
            </a:fld>
            <a:endParaRPr lang="en-US" dirty="0"/>
          </a:p>
        </p:txBody>
      </p:sp>
      <p:sp>
        <p:nvSpPr>
          <p:cNvPr id="7"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2306197635"/>
      </p:ext>
    </p:extLst>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p:cNvSpPr>
            <a:spLocks noGrp="1"/>
          </p:cNvSpPr>
          <p:nvPr>
            <p:ph type="dt" sz="half" idx="10"/>
          </p:nvPr>
        </p:nvSpPr>
        <p:spPr>
          <a:xfrm>
            <a:off x="6261973" y="6397626"/>
            <a:ext cx="2057400" cy="365125"/>
          </a:xfrm>
        </p:spPr>
        <p:txBody>
          <a:bodyPr/>
          <a:lstStyle/>
          <a:p>
            <a:pPr>
              <a:defRPr/>
            </a:pPr>
            <a:fld id="{A99C0BD6-0BC2-46F5-84AD-5054BFC56B8A}" type="datetime1">
              <a:rPr lang="en-US" smtClean="0"/>
              <a:t>9/15/2016</a:t>
            </a:fld>
            <a:endParaRPr lang="en-US"/>
          </a:p>
        </p:txBody>
      </p:sp>
      <p:sp>
        <p:nvSpPr>
          <p:cNvPr id="7"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175699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6261973" y="6397626"/>
            <a:ext cx="2057400" cy="365125"/>
          </a:xfrm>
        </p:spPr>
        <p:txBody>
          <a:bodyPr/>
          <a:lstStyle/>
          <a:p>
            <a:pPr>
              <a:defRPr/>
            </a:pPr>
            <a:fld id="{C18BFE18-FDA1-499A-AB66-B14B803C409A}" type="datetime1">
              <a:rPr lang="en-US" smtClean="0"/>
              <a:t>9/15/2016</a:t>
            </a:fld>
            <a:endParaRPr lang="en-US"/>
          </a:p>
        </p:txBody>
      </p:sp>
      <p:sp>
        <p:nvSpPr>
          <p:cNvPr id="6"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49313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5" name="Date Placeholder 3"/>
          <p:cNvSpPr>
            <a:spLocks noGrp="1"/>
          </p:cNvSpPr>
          <p:nvPr>
            <p:ph type="dt" sz="half" idx="10"/>
          </p:nvPr>
        </p:nvSpPr>
        <p:spPr>
          <a:xfrm>
            <a:off x="6261973" y="6397626"/>
            <a:ext cx="2057400" cy="365125"/>
          </a:xfrm>
        </p:spPr>
        <p:txBody>
          <a:bodyPr/>
          <a:lstStyle/>
          <a:p>
            <a:pPr>
              <a:defRPr/>
            </a:pPr>
            <a:fld id="{905CCE89-7828-4C50-BF1B-3F69862C2BE3}" type="datetime1">
              <a:rPr lang="en-US" smtClean="0"/>
              <a:t>9/15/2016</a:t>
            </a:fld>
            <a:endParaRPr lang="en-US"/>
          </a:p>
        </p:txBody>
      </p:sp>
      <p:sp>
        <p:nvSpPr>
          <p:cNvPr id="9"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262824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6261973" y="6397626"/>
            <a:ext cx="2057400" cy="365125"/>
          </a:xfrm>
        </p:spPr>
        <p:txBody>
          <a:bodyPr/>
          <a:lstStyle/>
          <a:p>
            <a:pPr>
              <a:defRPr/>
            </a:pPr>
            <a:fld id="{7FE52FBA-1662-4B42-B76C-2C389D71A425}" type="datetime1">
              <a:rPr lang="en-US" smtClean="0"/>
              <a:t>9/15/2016</a:t>
            </a:fld>
            <a:endParaRPr lang="en-US"/>
          </a:p>
        </p:txBody>
      </p:sp>
      <p:sp>
        <p:nvSpPr>
          <p:cNvPr id="6"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36611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0"/>
          </p:nvPr>
        </p:nvSpPr>
        <p:spPr>
          <a:xfrm>
            <a:off x="6261973" y="6397626"/>
            <a:ext cx="2057400" cy="365125"/>
          </a:xfrm>
        </p:spPr>
        <p:txBody>
          <a:bodyPr/>
          <a:lstStyle/>
          <a:p>
            <a:pPr>
              <a:defRPr/>
            </a:pPr>
            <a:fld id="{5AAA5280-D4F4-45D5-B3E8-F8D3DD4E3951}" type="datetime1">
              <a:rPr lang="en-US" smtClean="0"/>
              <a:t>9/15/2016</a:t>
            </a:fld>
            <a:endParaRPr lang="en-US"/>
          </a:p>
        </p:txBody>
      </p:sp>
      <p:sp>
        <p:nvSpPr>
          <p:cNvPr id="14"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97029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a:xfrm>
            <a:off x="6261973" y="6397626"/>
            <a:ext cx="2057400" cy="365125"/>
          </a:xfrm>
        </p:spPr>
        <p:txBody>
          <a:bodyPr/>
          <a:lstStyle/>
          <a:p>
            <a:pPr>
              <a:defRPr/>
            </a:pPr>
            <a:fld id="{57E357A2-2174-45C5-A45E-056ABA3D8FF7}" type="datetime1">
              <a:rPr lang="en-US" smtClean="0"/>
              <a:t>9/15/2016</a:t>
            </a:fld>
            <a:endParaRPr lang="en-US"/>
          </a:p>
        </p:txBody>
      </p:sp>
      <p:sp>
        <p:nvSpPr>
          <p:cNvPr id="14"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4216983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6261973" y="6397626"/>
            <a:ext cx="2057400" cy="365125"/>
          </a:xfrm>
        </p:spPr>
        <p:txBody>
          <a:bodyPr/>
          <a:lstStyle/>
          <a:p>
            <a:pPr>
              <a:defRPr/>
            </a:pPr>
            <a:fld id="{A09BFA08-E2C0-45FC-9AD1-6BB0BAE5A98B}" type="datetime1">
              <a:rPr lang="en-US" smtClean="0"/>
              <a:t>9/15/2016</a:t>
            </a:fld>
            <a:endParaRPr lang="en-US"/>
          </a:p>
        </p:txBody>
      </p:sp>
      <p:sp>
        <p:nvSpPr>
          <p:cNvPr id="6"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63334644"/>
      </p:ext>
    </p:extLst>
  </p:cSld>
  <p:clrMapOvr>
    <a:masterClrMapping/>
  </p:clrMapOvr>
  <p:transition>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6261973" y="6397626"/>
            <a:ext cx="2057400" cy="365125"/>
          </a:xfrm>
        </p:spPr>
        <p:txBody>
          <a:bodyPr/>
          <a:lstStyle/>
          <a:p>
            <a:pPr>
              <a:defRPr/>
            </a:pPr>
            <a:fld id="{33424390-D099-4323-9DE4-1C64CBD3FD1C}" type="datetime1">
              <a:rPr lang="en-US" smtClean="0"/>
              <a:t>9/15/2016</a:t>
            </a:fld>
            <a:endParaRPr lang="en-US"/>
          </a:p>
        </p:txBody>
      </p:sp>
      <p:sp>
        <p:nvSpPr>
          <p:cNvPr id="6"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441664198"/>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7250"/>
          </a:xfrm>
        </p:spPr>
        <p:txBody>
          <a:bodyPr/>
          <a:lstStyle>
            <a:lvl1pPr>
              <a:defRPr b="1"/>
            </a:lvl1pPr>
          </a:lstStyle>
          <a:p>
            <a:r>
              <a:rPr lang="en-US"/>
              <a:t>Click to edit Master title style</a:t>
            </a:r>
            <a:endParaRPr lang="en-US" dirty="0"/>
          </a:p>
        </p:txBody>
      </p:sp>
      <p:sp>
        <p:nvSpPr>
          <p:cNvPr id="12" name="Content Placeholder 2"/>
          <p:cNvSpPr>
            <a:spLocks noGrp="1"/>
          </p:cNvSpPr>
          <p:nvPr>
            <p:ph sz="quarter" idx="13" hasCustomPrompt="1"/>
          </p:nvPr>
        </p:nvSpPr>
        <p:spPr>
          <a:xfrm>
            <a:off x="0" y="857251"/>
            <a:ext cx="9144000" cy="6000749"/>
          </a:xfrm>
        </p:spPr>
        <p:txBody>
          <a:bodyPr/>
          <a:lstStyle>
            <a:lvl1pPr>
              <a:defRPr cap="none"/>
            </a:lvl1pPr>
            <a:lvl2pPr>
              <a:defRPr cap="none"/>
            </a:lvl2pPr>
            <a:lvl3pPr>
              <a:defRPr cap="none"/>
            </a:lvl3pPr>
            <a:lvl4pPr>
              <a:defRPr cap="none"/>
            </a:lvl4pPr>
            <a:lvl5pPr>
              <a:defRPr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6261973" y="6397626"/>
            <a:ext cx="2057400" cy="365125"/>
          </a:xfrm>
        </p:spPr>
        <p:txBody>
          <a:bodyPr/>
          <a:lstStyle/>
          <a:p>
            <a:fld id="{11FBC3DF-4469-4485-BF58-4A72371B0508}" type="datetime1">
              <a:rPr lang="en-US" smtClean="0"/>
              <a:t>9/15/2016</a:t>
            </a:fld>
            <a:endParaRPr lang="en-US" dirty="0"/>
          </a:p>
        </p:txBody>
      </p:sp>
      <p:sp>
        <p:nvSpPr>
          <p:cNvPr id="6"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1828041640"/>
      </p:ext>
    </p:extLst>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61471" y="6487817"/>
            <a:ext cx="2057400" cy="365125"/>
          </a:xfrm>
        </p:spPr>
        <p:txBody>
          <a:bodyPr/>
          <a:lstStyle/>
          <a:p>
            <a:pPr>
              <a:defRPr/>
            </a:pPr>
            <a:fld id="{2D41558B-7CE1-40DB-B2B2-7585AB56CF25}" type="datetime1">
              <a:rPr lang="en-US" smtClean="0"/>
              <a:t>9/15/2016</a:t>
            </a:fld>
            <a:endParaRPr lang="en-US"/>
          </a:p>
        </p:txBody>
      </p:sp>
      <p:sp>
        <p:nvSpPr>
          <p:cNvPr id="7"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2050009474"/>
      </p:ext>
    </p:extLst>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6261973" y="6397626"/>
            <a:ext cx="2057400" cy="365125"/>
          </a:xfrm>
        </p:spPr>
        <p:txBody>
          <a:bodyPr/>
          <a:lstStyle/>
          <a:p>
            <a:pPr>
              <a:defRPr/>
            </a:pPr>
            <a:fld id="{7DCD48AD-E78C-4649-A483-CAD0DB0E98C7}" type="datetime1">
              <a:rPr lang="en-US" smtClean="0"/>
              <a:t>9/15/2016</a:t>
            </a:fld>
            <a:endParaRPr lang="en-US"/>
          </a:p>
        </p:txBody>
      </p:sp>
      <p:sp>
        <p:nvSpPr>
          <p:cNvPr id="7"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2499208655"/>
      </p:ext>
    </p:extLst>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46035" y="12729"/>
            <a:ext cx="7773338" cy="1095982"/>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546035" y="15709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hasCustomPrompt="1"/>
          </p:nvPr>
        </p:nvSpPr>
        <p:spPr>
          <a:xfrm>
            <a:off x="546035" y="2502373"/>
            <a:ext cx="3829520" cy="3989867"/>
          </a:xfrm>
        </p:spPr>
        <p:txBody>
          <a:bodyPr/>
          <a:lstStyle>
            <a:lvl1pPr>
              <a:defRPr cap="none"/>
            </a:lvl1pPr>
            <a:lvl2pPr>
              <a:defRPr cap="none"/>
            </a:lvl2pPr>
            <a:lvl3pPr>
              <a:defRPr cap="none"/>
            </a:lvl3pPr>
            <a:lvl4pPr>
              <a:defRPr cap="none"/>
            </a:lvl4pPr>
            <a:lvl5pPr>
              <a:defRPr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998" y="15709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hasCustomPrompt="1"/>
          </p:nvPr>
        </p:nvSpPr>
        <p:spPr>
          <a:xfrm>
            <a:off x="4712998" y="2502373"/>
            <a:ext cx="3829051" cy="3895253"/>
          </a:xfrm>
        </p:spPr>
        <p:txBody>
          <a:bodyPr/>
          <a:lstStyle>
            <a:lvl1pPr>
              <a:defRPr cap="none"/>
            </a:lvl1pPr>
            <a:lvl2pPr>
              <a:defRPr cap="none"/>
            </a:lvl2pPr>
            <a:lvl3pPr>
              <a:defRPr cap="none"/>
            </a:lvl3pPr>
            <a:lvl4pPr>
              <a:defRPr cap="none"/>
            </a:lvl4pPr>
            <a:lvl5pPr>
              <a:defRPr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10"/>
          </p:nvPr>
        </p:nvSpPr>
        <p:spPr>
          <a:xfrm>
            <a:off x="6261973" y="6397626"/>
            <a:ext cx="2057400" cy="365125"/>
          </a:xfrm>
        </p:spPr>
        <p:txBody>
          <a:bodyPr/>
          <a:lstStyle/>
          <a:p>
            <a:pPr>
              <a:defRPr/>
            </a:pPr>
            <a:fld id="{070344D9-ADE1-4174-AFBC-3E205B373BE6}" type="datetime1">
              <a:rPr lang="en-US" smtClean="0"/>
              <a:t>9/15/2016</a:t>
            </a:fld>
            <a:endParaRPr lang="en-US"/>
          </a:p>
        </p:txBody>
      </p:sp>
      <p:sp>
        <p:nvSpPr>
          <p:cNvPr id="9"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4064133697"/>
      </p:ext>
    </p:extLst>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52560" cy="971550"/>
          </a:xfrm>
        </p:spPr>
        <p:txBody>
          <a:bodyPr/>
          <a:lstStyle>
            <a:lvl1pPr>
              <a:defRPr b="1"/>
            </a:lvl1pPr>
          </a:lstStyle>
          <a:p>
            <a:r>
              <a:rPr lang="en-US"/>
              <a:t>Click to edit Master title style</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705AEA76-026D-47D6-8300-9FCD6C183F67}" type="datetime1">
              <a:rPr lang="en-US" smtClean="0"/>
              <a:t>9/15/2016</a:t>
            </a:fld>
            <a:endParaRPr lang="en-US" dirty="0"/>
          </a:p>
        </p:txBody>
      </p:sp>
      <p:sp>
        <p:nvSpPr>
          <p:cNvPr id="5"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1971606250"/>
      </p:ext>
    </p:extLst>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261973" y="6397626"/>
            <a:ext cx="2057400" cy="365125"/>
          </a:xfrm>
        </p:spPr>
        <p:txBody>
          <a:bodyPr/>
          <a:lstStyle/>
          <a:p>
            <a:pPr>
              <a:defRPr/>
            </a:pPr>
            <a:fld id="{7FE8C591-F831-4FEF-9827-F37101EDCEA8}" type="datetime1">
              <a:rPr lang="en-US" smtClean="0"/>
              <a:t>9/15/2016</a:t>
            </a:fld>
            <a:endParaRPr lang="en-US"/>
          </a:p>
        </p:txBody>
      </p:sp>
      <p:sp>
        <p:nvSpPr>
          <p:cNvPr id="4"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249232196"/>
      </p:ext>
    </p:extLst>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p:cNvSpPr>
            <a:spLocks noGrp="1"/>
          </p:cNvSpPr>
          <p:nvPr>
            <p:ph type="dt" sz="half" idx="10"/>
          </p:nvPr>
        </p:nvSpPr>
        <p:spPr>
          <a:xfrm>
            <a:off x="6261973" y="6397626"/>
            <a:ext cx="2057400" cy="365125"/>
          </a:xfrm>
        </p:spPr>
        <p:txBody>
          <a:bodyPr/>
          <a:lstStyle/>
          <a:p>
            <a:pPr>
              <a:defRPr/>
            </a:pPr>
            <a:fld id="{D65EE973-DDA9-4808-B604-59B1685C043E}" type="datetime1">
              <a:rPr lang="en-US" smtClean="0"/>
              <a:t>9/15/2016</a:t>
            </a:fld>
            <a:endParaRPr lang="en-US"/>
          </a:p>
        </p:txBody>
      </p:sp>
      <p:sp>
        <p:nvSpPr>
          <p:cNvPr id="12" name="Slide Number Placeholder 5"/>
          <p:cNvSpPr>
            <a:spLocks noGrp="1"/>
          </p:cNvSpPr>
          <p:nvPr>
            <p:ph type="sldNum" sz="quarter" idx="12"/>
          </p:nvPr>
        </p:nvSpPr>
        <p:spPr>
          <a:xfrm>
            <a:off x="8388429" y="6397626"/>
            <a:ext cx="573161" cy="365125"/>
          </a:xfrm>
          <a:prstGeom prst="rect">
            <a:avLst/>
          </a:prstGeom>
        </p:spPr>
        <p:txBody>
          <a:bodyPr/>
          <a:lstStyle/>
          <a:p>
            <a:pPr lvl="1"/>
            <a:fld id="{60A6CC86-ED51-4A53-9D9F-C22ACF5E826E}" type="slidenum">
              <a:rPr lang="en-US" altLang="en-US" smtClean="0"/>
              <a:pPr lvl="1"/>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94555223"/>
      </p:ext>
    </p:extLst>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p:cNvSpPr>
            <a:spLocks noGrp="1"/>
          </p:cNvSpPr>
          <p:nvPr>
            <p:ph type="dt" sz="half" idx="10"/>
          </p:nvPr>
        </p:nvSpPr>
        <p:spPr>
          <a:xfrm>
            <a:off x="6261973" y="6397626"/>
            <a:ext cx="2057400" cy="365125"/>
          </a:xfrm>
        </p:spPr>
        <p:txBody>
          <a:bodyPr/>
          <a:lstStyle/>
          <a:p>
            <a:pPr>
              <a:defRPr/>
            </a:pPr>
            <a:fld id="{468685B5-9B54-4890-B44E-24AA268E49D1}" type="datetime1">
              <a:rPr lang="en-US" smtClean="0"/>
              <a:t>9/15/2016</a:t>
            </a:fld>
            <a:endParaRPr lang="en-US"/>
          </a:p>
        </p:txBody>
      </p:sp>
      <p:sp>
        <p:nvSpPr>
          <p:cNvPr id="7"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341756916"/>
      </p:ext>
    </p:extLst>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33" y="2214695"/>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04148" y="6502924"/>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7F4B2BFF-2F47-4AFA-A3AD-81E24E273D50}" type="datetime1">
              <a:rPr lang="en-US" smtClean="0"/>
              <a:t>9/15/2016</a:t>
            </a:fld>
            <a:endParaRPr lang="en-US" dirty="0"/>
          </a:p>
        </p:txBody>
      </p:sp>
      <p:sp>
        <p:nvSpPr>
          <p:cNvPr id="8" name="Slide Number Placeholder 7"/>
          <p:cNvSpPr>
            <a:spLocks noGrp="1"/>
          </p:cNvSpPr>
          <p:nvPr>
            <p:ph type="sldNum" sz="quarter" idx="4"/>
          </p:nvPr>
        </p:nvSpPr>
        <p:spPr>
          <a:xfrm>
            <a:off x="7086600" y="6491130"/>
            <a:ext cx="2057400" cy="365125"/>
          </a:xfrm>
          <a:prstGeom prst="rect">
            <a:avLst/>
          </a:prstGeom>
        </p:spPr>
        <p:txBody>
          <a:bodyPr vert="horz" lIns="91440" tIns="45720" rIns="91440" bIns="45720" rtlCol="0" anchor="ctr"/>
          <a:lstStyle>
            <a:lvl1pPr algn="r">
              <a:defRPr sz="1200">
                <a:solidFill>
                  <a:schemeClr val="tx1"/>
                </a:solidFill>
              </a:defRPr>
            </a:lvl1pPr>
          </a:lstStyle>
          <a:p>
            <a:fld id="{3D61EAFA-193D-4F6C-988A-273D8EFC9393}" type="slidenum">
              <a:rPr lang="en-US" smtClean="0"/>
              <a:pPr/>
              <a:t>‹#›</a:t>
            </a:fld>
            <a:endParaRPr lang="en-US" dirty="0"/>
          </a:p>
        </p:txBody>
      </p:sp>
    </p:spTree>
    <p:extLst>
      <p:ext uri="{BB962C8B-B14F-4D97-AF65-F5344CB8AC3E}">
        <p14:creationId xmlns:p14="http://schemas.microsoft.com/office/powerpoint/2010/main" val="12476576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ransition>
    <p:checker dir="vert"/>
  </p:transition>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gl.soic.indiana.edu/jpac/Pi0Phot.php"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29"/>
          <p:cNvGrpSpPr>
            <a:grpSpLocks/>
          </p:cNvGrpSpPr>
          <p:nvPr/>
        </p:nvGrpSpPr>
        <p:grpSpPr bwMode="auto">
          <a:xfrm>
            <a:off x="479608" y="3805056"/>
            <a:ext cx="8394050" cy="2648165"/>
            <a:chOff x="632" y="1770"/>
            <a:chExt cx="4447" cy="1676"/>
          </a:xfrm>
          <a:solidFill>
            <a:schemeClr val="tx1"/>
          </a:solidFill>
        </p:grpSpPr>
        <p:sp>
          <p:nvSpPr>
            <p:cNvPr id="5127" name="Oval 6"/>
            <p:cNvSpPr>
              <a:spLocks noChangeArrowheads="1"/>
            </p:cNvSpPr>
            <p:nvPr/>
          </p:nvSpPr>
          <p:spPr bwMode="auto">
            <a:xfrm>
              <a:off x="1247" y="1781"/>
              <a:ext cx="2784" cy="1549"/>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baseline="30000"/>
            </a:p>
          </p:txBody>
        </p:sp>
        <p:sp>
          <p:nvSpPr>
            <p:cNvPr id="5128" name="Line 7"/>
            <p:cNvSpPr>
              <a:spLocks noChangeShapeType="1"/>
            </p:cNvSpPr>
            <p:nvPr/>
          </p:nvSpPr>
          <p:spPr bwMode="auto">
            <a:xfrm>
              <a:off x="632" y="1770"/>
              <a:ext cx="991" cy="227"/>
            </a:xfrm>
            <a:prstGeom prst="line">
              <a:avLst/>
            </a:prstGeom>
            <a:grpFill/>
            <a:ln w="571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30000">
                <a:ln>
                  <a:solidFill>
                    <a:schemeClr val="bg1"/>
                  </a:solidFill>
                </a:ln>
              </a:endParaRPr>
            </a:p>
          </p:txBody>
        </p:sp>
        <p:grpSp>
          <p:nvGrpSpPr>
            <p:cNvPr id="5129" name="Group 9"/>
            <p:cNvGrpSpPr>
              <a:grpSpLocks/>
            </p:cNvGrpSpPr>
            <p:nvPr/>
          </p:nvGrpSpPr>
          <p:grpSpPr bwMode="auto">
            <a:xfrm>
              <a:off x="3854" y="1884"/>
              <a:ext cx="1183" cy="1395"/>
              <a:chOff x="2774" y="2016"/>
              <a:chExt cx="1183" cy="1395"/>
            </a:xfrm>
            <a:grpFill/>
          </p:grpSpPr>
          <p:sp>
            <p:nvSpPr>
              <p:cNvPr id="5132" name="Line 10"/>
              <p:cNvSpPr>
                <a:spLocks noChangeShapeType="1"/>
              </p:cNvSpPr>
              <p:nvPr/>
            </p:nvSpPr>
            <p:spPr bwMode="auto">
              <a:xfrm flipV="1">
                <a:off x="2810" y="2016"/>
                <a:ext cx="940" cy="196"/>
              </a:xfrm>
              <a:prstGeom prst="line">
                <a:avLst/>
              </a:prstGeom>
              <a:grpFill/>
              <a:ln w="571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30000">
                  <a:ln>
                    <a:solidFill>
                      <a:schemeClr val="bg1"/>
                    </a:solidFill>
                  </a:ln>
                </a:endParaRPr>
              </a:p>
            </p:txBody>
          </p:sp>
          <p:sp>
            <p:nvSpPr>
              <p:cNvPr id="5133" name="Line 11"/>
              <p:cNvSpPr>
                <a:spLocks noChangeShapeType="1"/>
              </p:cNvSpPr>
              <p:nvPr/>
            </p:nvSpPr>
            <p:spPr bwMode="auto">
              <a:xfrm>
                <a:off x="2774" y="3138"/>
                <a:ext cx="1183" cy="273"/>
              </a:xfrm>
              <a:prstGeom prst="line">
                <a:avLst/>
              </a:prstGeom>
              <a:grpFill/>
              <a:ln w="571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30000">
                  <a:ln>
                    <a:solidFill>
                      <a:schemeClr val="bg1"/>
                    </a:solidFill>
                  </a:ln>
                </a:endParaRPr>
              </a:p>
            </p:txBody>
          </p:sp>
        </p:grpSp>
        <p:sp>
          <p:nvSpPr>
            <p:cNvPr id="5130" name="Line 12"/>
            <p:cNvSpPr>
              <a:spLocks noChangeShapeType="1"/>
            </p:cNvSpPr>
            <p:nvPr/>
          </p:nvSpPr>
          <p:spPr bwMode="auto">
            <a:xfrm>
              <a:off x="4123" y="2543"/>
              <a:ext cx="956" cy="14"/>
            </a:xfrm>
            <a:prstGeom prst="line">
              <a:avLst/>
            </a:prstGeom>
            <a:grpFill/>
            <a:ln w="571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30000">
                <a:ln>
                  <a:solidFill>
                    <a:schemeClr val="bg1"/>
                  </a:solidFill>
                </a:ln>
              </a:endParaRPr>
            </a:p>
          </p:txBody>
        </p:sp>
        <p:sp>
          <p:nvSpPr>
            <p:cNvPr id="5131" name="AutoShape 28"/>
            <p:cNvSpPr>
              <a:spLocks noChangeArrowheads="1"/>
            </p:cNvSpPr>
            <p:nvPr/>
          </p:nvSpPr>
          <p:spPr bwMode="auto">
            <a:xfrm rot="20368418">
              <a:off x="640" y="3179"/>
              <a:ext cx="979" cy="267"/>
            </a:xfrm>
            <a:prstGeom prst="notchedRightArrow">
              <a:avLst>
                <a:gd name="adj1" fmla="val 50000"/>
                <a:gd name="adj2" fmla="val 101124"/>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baseline="30000"/>
            </a:p>
          </p:txBody>
        </p:sp>
      </p:grpSp>
      <p:sp>
        <p:nvSpPr>
          <p:cNvPr id="443394" name="Rectangle 2"/>
          <p:cNvSpPr>
            <a:spLocks noGrp="1" noChangeArrowheads="1"/>
          </p:cNvSpPr>
          <p:nvPr>
            <p:ph type="ctrTitle"/>
          </p:nvPr>
        </p:nvSpPr>
        <p:spPr>
          <a:xfrm>
            <a:off x="13259" y="2683012"/>
            <a:ext cx="9144000" cy="1055166"/>
          </a:xfrm>
          <a:solidFill>
            <a:srgbClr val="66CCFF"/>
          </a:solidFill>
        </p:spPr>
        <p:txBody>
          <a:bodyPr>
            <a:normAutofit fontScale="90000"/>
          </a:bodyPr>
          <a:lstStyle/>
          <a:p>
            <a:br>
              <a:rPr lang="en-US" sz="3600" b="1" dirty="0"/>
            </a:br>
            <a:br>
              <a:rPr lang="en-US" sz="3200" b="1" dirty="0"/>
            </a:br>
            <a:r>
              <a:rPr lang="en-US" sz="3200" b="1" dirty="0"/>
              <a:t> Particle Physics Phenomenology: The Beginning of Data Science diverted by Parallel Computing</a:t>
            </a:r>
            <a:endParaRPr lang="en-US" sz="3200" dirty="0"/>
          </a:p>
        </p:txBody>
      </p:sp>
      <p:sp>
        <p:nvSpPr>
          <p:cNvPr id="5126" name="Rectangle 3"/>
          <p:cNvSpPr>
            <a:spLocks noGrp="1" noChangeArrowheads="1"/>
          </p:cNvSpPr>
          <p:nvPr>
            <p:ph type="subTitle" idx="1"/>
          </p:nvPr>
        </p:nvSpPr>
        <p:spPr>
          <a:xfrm>
            <a:off x="1541700" y="3952754"/>
            <a:ext cx="5551488" cy="1439862"/>
          </a:xfrm>
        </p:spPr>
        <p:txBody>
          <a:bodyPr>
            <a:noAutofit/>
          </a:bodyPr>
          <a:lstStyle/>
          <a:p>
            <a:pPr>
              <a:lnSpc>
                <a:spcPct val="100000"/>
              </a:lnSpc>
            </a:pPr>
            <a:r>
              <a:rPr lang="en-US" altLang="en-US" sz="2400" dirty="0">
                <a:solidFill>
                  <a:schemeClr val="bg1"/>
                </a:solidFill>
                <a:cs typeface="Times New Roman" panose="02020603050405020304" pitchFamily="18" charset="0"/>
              </a:rPr>
              <a:t>Geoffrey </a:t>
            </a:r>
            <a:r>
              <a:rPr lang="en-US" altLang="en-US" sz="2400" dirty="0">
                <a:solidFill>
                  <a:schemeClr val="bg1"/>
                </a:solidFill>
                <a:effectLst/>
                <a:cs typeface="Times New Roman" panose="02020603050405020304" pitchFamily="18" charset="0"/>
              </a:rPr>
              <a:t>Fox</a:t>
            </a:r>
          </a:p>
          <a:p>
            <a:pPr>
              <a:lnSpc>
                <a:spcPct val="100000"/>
              </a:lnSpc>
            </a:pPr>
            <a:r>
              <a:rPr lang="en-US" altLang="en-US" sz="2400" dirty="0">
                <a:solidFill>
                  <a:schemeClr val="bg1"/>
                </a:solidFill>
                <a:effectLst/>
                <a:cs typeface="Times New Roman" panose="02020603050405020304" pitchFamily="18" charset="0"/>
              </a:rPr>
              <a:t>Dept. Intelligent Systems Engineering</a:t>
            </a:r>
          </a:p>
          <a:p>
            <a:pPr>
              <a:lnSpc>
                <a:spcPct val="100000"/>
              </a:lnSpc>
            </a:pPr>
            <a:r>
              <a:rPr lang="en-US" altLang="en-US" sz="2400" dirty="0">
                <a:solidFill>
                  <a:schemeClr val="bg1"/>
                </a:solidFill>
                <a:effectLst/>
                <a:cs typeface="Times New Roman" panose="02020603050405020304" pitchFamily="18" charset="0"/>
              </a:rPr>
              <a:t>Informatics</a:t>
            </a:r>
            <a:r>
              <a:rPr lang="en-US" altLang="en-US" sz="2400" dirty="0">
                <a:solidFill>
                  <a:schemeClr val="bg1"/>
                </a:solidFill>
                <a:cs typeface="Times New Roman" panose="02020603050405020304" pitchFamily="18" charset="0"/>
              </a:rPr>
              <a:t> and</a:t>
            </a:r>
            <a:r>
              <a:rPr lang="en-US" altLang="en-US" sz="2400" dirty="0">
                <a:solidFill>
                  <a:schemeClr val="bg1"/>
                </a:solidFill>
                <a:effectLst/>
                <a:cs typeface="Times New Roman" panose="02020603050405020304" pitchFamily="18" charset="0"/>
              </a:rPr>
              <a:t> Computing, Physics</a:t>
            </a:r>
          </a:p>
          <a:p>
            <a:pPr>
              <a:lnSpc>
                <a:spcPct val="100000"/>
              </a:lnSpc>
            </a:pPr>
            <a:r>
              <a:rPr lang="en-US" altLang="en-US" sz="2400" dirty="0">
                <a:solidFill>
                  <a:schemeClr val="bg1"/>
                </a:solidFill>
                <a:effectLst/>
                <a:cs typeface="Times New Roman" panose="02020603050405020304" pitchFamily="18" charset="0"/>
              </a:rPr>
              <a:t>Indiana University Bloomington</a:t>
            </a:r>
          </a:p>
        </p:txBody>
      </p:sp>
      <p:sp>
        <p:nvSpPr>
          <p:cNvPr id="2" name="Date Placeholder 1"/>
          <p:cNvSpPr>
            <a:spLocks noGrp="1"/>
          </p:cNvSpPr>
          <p:nvPr>
            <p:ph type="dt" sz="half" idx="10"/>
          </p:nvPr>
        </p:nvSpPr>
        <p:spPr/>
        <p:txBody>
          <a:bodyPr/>
          <a:lstStyle/>
          <a:p>
            <a:fld id="{B8A800AD-8FBD-4E1E-8722-A6E018501475}" type="datetime1">
              <a:rPr lang="en-US" smtClean="0"/>
              <a:t>9/15/2016</a:t>
            </a:fld>
            <a:endParaRPr lang="en-US" dirty="0"/>
          </a:p>
        </p:txBody>
      </p:sp>
      <p:sp>
        <p:nvSpPr>
          <p:cNvPr id="3" name="Slide Number Placeholder 2"/>
          <p:cNvSpPr>
            <a:spLocks noGrp="1"/>
          </p:cNvSpPr>
          <p:nvPr>
            <p:ph type="sldNum" sz="quarter" idx="4"/>
          </p:nvPr>
        </p:nvSpPr>
        <p:spPr/>
        <p:txBody>
          <a:bodyPr/>
          <a:lstStyle/>
          <a:p>
            <a:fld id="{3D61EAFA-193D-4F6C-988A-273D8EFC9393}" type="slidenum">
              <a:rPr lang="en-US" smtClean="0"/>
              <a:pPr/>
              <a:t>1</a:t>
            </a:fld>
            <a:endParaRPr lang="en-US" dirty="0"/>
          </a:p>
        </p:txBody>
      </p:sp>
      <p:pic>
        <p:nvPicPr>
          <p:cNvPr id="4" name="Picture 3"/>
          <p:cNvPicPr>
            <a:picLocks noChangeAspect="1"/>
          </p:cNvPicPr>
          <p:nvPr/>
        </p:nvPicPr>
        <p:blipFill>
          <a:blip r:embed="rId3"/>
          <a:stretch>
            <a:fillRect/>
          </a:stretch>
        </p:blipFill>
        <p:spPr>
          <a:xfrm>
            <a:off x="14300" y="-23758"/>
            <a:ext cx="9142959" cy="2713861"/>
          </a:xfrm>
          <a:prstGeom prst="rect">
            <a:avLst/>
          </a:prstGeom>
        </p:spPr>
      </p:pic>
      <p:sp>
        <p:nvSpPr>
          <p:cNvPr id="5" name="TextBox 4"/>
          <p:cNvSpPr txBox="1"/>
          <p:nvPr/>
        </p:nvSpPr>
        <p:spPr>
          <a:xfrm>
            <a:off x="4851692" y="6330916"/>
            <a:ext cx="2674963" cy="461665"/>
          </a:xfrm>
          <a:prstGeom prst="rect">
            <a:avLst/>
          </a:prstGeom>
          <a:noFill/>
        </p:spPr>
        <p:txBody>
          <a:bodyPr wrap="none" rtlCol="0">
            <a:spAutoFit/>
          </a:bodyPr>
          <a:lstStyle/>
          <a:p>
            <a:r>
              <a:rPr lang="en-US" b="1" dirty="0"/>
              <a:t>September 16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do II?</a:t>
            </a:r>
          </a:p>
        </p:txBody>
      </p:sp>
      <p:sp>
        <p:nvSpPr>
          <p:cNvPr id="3" name="Content Placeholder 2"/>
          <p:cNvSpPr>
            <a:spLocks noGrp="1"/>
          </p:cNvSpPr>
          <p:nvPr>
            <p:ph sz="quarter" idx="13"/>
          </p:nvPr>
        </p:nvSpPr>
        <p:spPr>
          <a:xfrm>
            <a:off x="0" y="672943"/>
            <a:ext cx="9144000" cy="6183312"/>
          </a:xfrm>
        </p:spPr>
        <p:txBody>
          <a:bodyPr>
            <a:normAutofit fontScale="85000" lnSpcReduction="20000"/>
          </a:bodyPr>
          <a:lstStyle/>
          <a:p>
            <a:r>
              <a:rPr lang="en-US" dirty="0"/>
              <a:t>We constructed formulae for scattering amplitudes as sums over several terms with many unknown coefficients and fitted them to data.</a:t>
            </a:r>
          </a:p>
          <a:p>
            <a:pPr lvl="1"/>
            <a:r>
              <a:rPr lang="en-US" dirty="0"/>
              <a:t>As model involved parameters that were shared across many reactions, we chose to look at many reactions simultaneously</a:t>
            </a:r>
          </a:p>
          <a:p>
            <a:pPr lvl="1"/>
            <a:r>
              <a:rPr lang="en-US" dirty="0"/>
              <a:t>We looked at total cross-sections, differential cross-sections and observables sensitive to spin dependence of amplitudes</a:t>
            </a:r>
          </a:p>
          <a:p>
            <a:pPr lvl="1"/>
            <a:r>
              <a:rPr lang="en-US" dirty="0"/>
              <a:t>We learnt a lot about nonlinear </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a:t>
            </a:r>
            <a:r>
              <a:rPr lang="en-US" dirty="0"/>
              <a:t>(least squares) fits</a:t>
            </a:r>
          </a:p>
          <a:p>
            <a:pPr lvl="1"/>
            <a:r>
              <a:rPr lang="en-US" dirty="0"/>
              <a:t>We had lots of punched cards for program and data – 100,000 lines of Fortran</a:t>
            </a:r>
          </a:p>
          <a:p>
            <a:pPr lvl="1"/>
            <a:r>
              <a:rPr lang="en-US" dirty="0"/>
              <a:t>We plotted out results on </a:t>
            </a:r>
            <a:r>
              <a:rPr lang="en-US" dirty="0" err="1"/>
              <a:t>Calcomp</a:t>
            </a:r>
            <a:r>
              <a:rPr lang="en-US" dirty="0"/>
              <a:t> pen plotters and printed lots of paper.</a:t>
            </a:r>
          </a:p>
          <a:p>
            <a:r>
              <a:rPr lang="en-US" dirty="0"/>
              <a:t>Lots of wrong results by distinguished people as they didn’t compare with data.</a:t>
            </a:r>
          </a:p>
          <a:p>
            <a:r>
              <a:rPr lang="en-US" dirty="0"/>
              <a:t>Regge Concepts</a:t>
            </a:r>
          </a:p>
          <a:p>
            <a:pPr lvl="1"/>
            <a:r>
              <a:rPr lang="en-US" dirty="0"/>
              <a:t>Wrong Signature Nonsense Zeros</a:t>
            </a:r>
          </a:p>
          <a:p>
            <a:pPr lvl="1"/>
            <a:r>
              <a:rPr lang="en-US" dirty="0"/>
              <a:t>Exchange Degeneracy</a:t>
            </a:r>
          </a:p>
          <a:p>
            <a:pPr lvl="1"/>
            <a:r>
              <a:rPr lang="en-US" dirty="0"/>
              <a:t>Two-component duality</a:t>
            </a:r>
          </a:p>
          <a:p>
            <a:pPr lvl="1"/>
            <a:r>
              <a:rPr lang="en-US" dirty="0"/>
              <a:t>FESR Finite Energy Sum rules</a:t>
            </a:r>
          </a:p>
          <a:p>
            <a:pPr lvl="1"/>
            <a:r>
              <a:rPr lang="en-US" dirty="0"/>
              <a:t>Daughters, Conspirators, Evasion</a:t>
            </a:r>
          </a:p>
          <a:p>
            <a:pPr lvl="1"/>
            <a:r>
              <a:rPr lang="en-US" dirty="0"/>
              <a:t>SCRAM  Strong-Cut </a:t>
            </a:r>
            <a:r>
              <a:rPr lang="en-US" dirty="0" err="1"/>
              <a:t>Reggeized</a:t>
            </a:r>
            <a:r>
              <a:rPr lang="en-US" dirty="0"/>
              <a:t> Absorption Model</a:t>
            </a:r>
          </a:p>
          <a:p>
            <a:pPr lvl="1"/>
            <a:r>
              <a:rPr lang="en-US" dirty="0"/>
              <a:t>GORE Good Old Regge Theory</a:t>
            </a:r>
          </a:p>
          <a:p>
            <a:pPr lvl="1"/>
            <a:r>
              <a:rPr lang="en-US" dirty="0"/>
              <a:t>WIZKID, Weak Cuts generated through the absorption prescription</a:t>
            </a:r>
          </a:p>
          <a:p>
            <a:pPr lvl="1"/>
            <a:r>
              <a:rPr lang="en-US" dirty="0"/>
              <a:t>HIPPIE Hide Parity Partners In the Error function; ad-hoc backward scattering cut model; NAIVE HIPPIE; SUPER HIPPIE</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10</a:t>
            </a:fld>
            <a:endParaRPr lang="en-US" dirty="0"/>
          </a:p>
        </p:txBody>
      </p:sp>
    </p:spTree>
    <p:extLst>
      <p:ext uri="{BB962C8B-B14F-4D97-AF65-F5344CB8AC3E}">
        <p14:creationId xmlns:p14="http://schemas.microsoft.com/office/powerpoint/2010/main" val="3175333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Did Parallel Computing derail this?</a:t>
            </a:r>
          </a:p>
        </p:txBody>
      </p:sp>
      <p:sp>
        <p:nvSpPr>
          <p:cNvPr id="3" name="Content Placeholder 2"/>
          <p:cNvSpPr>
            <a:spLocks noGrp="1"/>
          </p:cNvSpPr>
          <p:nvPr>
            <p:ph sz="quarter" idx="13"/>
          </p:nvPr>
        </p:nvSpPr>
        <p:spPr/>
        <p:txBody>
          <a:bodyPr/>
          <a:lstStyle/>
          <a:p>
            <a:r>
              <a:rPr lang="en-US" dirty="0"/>
              <a:t>Our second paper based on hypercube at Caltech and </a:t>
            </a:r>
            <a:r>
              <a:rPr lang="en-US" dirty="0" err="1"/>
              <a:t>transputers</a:t>
            </a:r>
            <a:r>
              <a:rPr lang="en-US" dirty="0"/>
              <a:t> in UK</a:t>
            </a:r>
          </a:p>
          <a:p>
            <a:r>
              <a:rPr lang="en-US" dirty="0"/>
              <a:t>Fox, G. C., Hey, A. and Otto, S., “Matrix Algorithms on the Hypercube I: Matrix Multiplication,'' Parallel Computing, 4, 17 (1987)</a:t>
            </a:r>
          </a:p>
          <a:p>
            <a:r>
              <a:rPr lang="en-US" dirty="0"/>
              <a:t>We didn’t fully understand need to publish and left Matrix Algorithms II … unpublished</a:t>
            </a:r>
          </a:p>
          <a:p>
            <a:r>
              <a:rPr lang="en-US" dirty="0"/>
              <a:t>We correctly switched from phenomenology as field was moribund as no new data but we joined an HPCC initiative 1990-2000 that largely ignored data and focused on simulations</a:t>
            </a:r>
          </a:p>
          <a:p>
            <a:pPr lvl="1"/>
            <a:r>
              <a:rPr lang="en-US" dirty="0"/>
              <a:t>Note it was High Performance Computing HPC originally but they added</a:t>
            </a:r>
          </a:p>
          <a:p>
            <a:pPr lvl="1"/>
            <a:r>
              <a:rPr lang="en-US" dirty="0"/>
              <a:t>C for communications but not</a:t>
            </a:r>
          </a:p>
          <a:p>
            <a:pPr lvl="1"/>
            <a:r>
              <a:rPr lang="en-US" dirty="0"/>
              <a:t>D for data</a:t>
            </a:r>
          </a:p>
          <a:p>
            <a:r>
              <a:rPr lang="en-US" dirty="0"/>
              <a:t>Partly as Moore’s law for computers preceded Moore’s law for experimental devices and partly a mistake.</a:t>
            </a:r>
          </a:p>
          <a:p>
            <a:r>
              <a:rPr lang="en-US" dirty="0"/>
              <a:t>Now we are back in data science!</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11</a:t>
            </a:fld>
            <a:endParaRPr lang="en-US" dirty="0"/>
          </a:p>
        </p:txBody>
      </p:sp>
    </p:spTree>
    <p:extLst>
      <p:ext uri="{BB962C8B-B14F-4D97-AF65-F5344CB8AC3E}">
        <p14:creationId xmlns:p14="http://schemas.microsoft.com/office/powerpoint/2010/main" val="6803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personal misdirection</a:t>
            </a:r>
          </a:p>
        </p:txBody>
      </p:sp>
      <p:sp>
        <p:nvSpPr>
          <p:cNvPr id="3" name="Content Placeholder 2"/>
          <p:cNvSpPr>
            <a:spLocks noGrp="1"/>
          </p:cNvSpPr>
          <p:nvPr>
            <p:ph sz="quarter" idx="13"/>
          </p:nvPr>
        </p:nvSpPr>
        <p:spPr/>
        <p:txBody>
          <a:bodyPr>
            <a:normAutofit fontScale="92500"/>
          </a:bodyPr>
          <a:lstStyle/>
          <a:p>
            <a:r>
              <a:rPr lang="en-US" dirty="0"/>
              <a:t>Around 1973 I decided that division between phenomenologist and experimentalist made little sense as experiments needed a model to even to begin to process data</a:t>
            </a:r>
          </a:p>
          <a:p>
            <a:r>
              <a:rPr lang="en-US" dirty="0"/>
              <a:t>If only because no experiment is perfect and you need to estimate effects of apparatus inefficiency; typically done by running model generated events through apparatus</a:t>
            </a:r>
          </a:p>
          <a:p>
            <a:r>
              <a:rPr lang="en-US" dirty="0"/>
              <a:t>Further theory suggests what observables (particular moments of data) to measure </a:t>
            </a:r>
          </a:p>
          <a:p>
            <a:r>
              <a:rPr lang="en-US" dirty="0"/>
              <a:t>So I joined 3 </a:t>
            </a:r>
            <a:r>
              <a:rPr lang="en-US" dirty="0" err="1"/>
              <a:t>Fermilab</a:t>
            </a:r>
            <a:r>
              <a:rPr lang="en-US" dirty="0"/>
              <a:t> experiments</a:t>
            </a:r>
          </a:p>
          <a:p>
            <a:r>
              <a:rPr lang="en-US" dirty="0"/>
              <a:t>E110 was aimed squarely at Regge theory but never got enough data and superseded by E260 in 1977 that studied successfully but ephemerally small distance physics</a:t>
            </a:r>
          </a:p>
          <a:p>
            <a:r>
              <a:rPr lang="en-US" dirty="0"/>
              <a:t>E350 – “Triple Regge theory” was a spectacular success but everybody had forgotten this physics in 1978</a:t>
            </a:r>
          </a:p>
          <a:p>
            <a:r>
              <a:rPr lang="en-US" dirty="0"/>
              <a:t>But phenomenology needs to span lots of experiments and so this is an interesting useful experience but probably not the right approach.</a:t>
            </a:r>
          </a:p>
          <a:p>
            <a:r>
              <a:rPr lang="en-US" dirty="0"/>
              <a:t>So I went back to parallel computing after a diversion with Wolfram and SMP (to become Mathematica) and Unix on VAX11/780</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12</a:t>
            </a:fld>
            <a:endParaRPr lang="en-US" dirty="0"/>
          </a:p>
        </p:txBody>
      </p:sp>
    </p:spTree>
    <p:extLst>
      <p:ext uri="{BB962C8B-B14F-4D97-AF65-F5344CB8AC3E}">
        <p14:creationId xmlns:p14="http://schemas.microsoft.com/office/powerpoint/2010/main" val="341235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3314" name="Date Placeholder 1"/>
          <p:cNvSpPr>
            <a:spLocks noGrp="1"/>
          </p:cNvSpPr>
          <p:nvPr>
            <p:ph type="dt" sz="half" idx="10"/>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30DF42-9700-42BA-8880-12A92F74EAAA}" type="datetime1">
              <a:rPr lang="en-US" altLang="en-US" sz="1600" smtClean="0"/>
              <a:t>9/15/2016</a:t>
            </a:fld>
            <a:endParaRPr lang="en-US" altLang="en-US" sz="1600"/>
          </a:p>
        </p:txBody>
      </p:sp>
      <p:sp>
        <p:nvSpPr>
          <p:cNvPr id="2" name="Slide Number Placeholder 1"/>
          <p:cNvSpPr>
            <a:spLocks noGrp="1"/>
          </p:cNvSpPr>
          <p:nvPr>
            <p:ph type="sldNum" sz="quarter" idx="4"/>
          </p:nvPr>
        </p:nvSpPr>
        <p:spPr/>
        <p:txBody>
          <a:bodyPr/>
          <a:lstStyle/>
          <a:p>
            <a:fld id="{3D61EAFA-193D-4F6C-988A-273D8EFC9393}" type="slidenum">
              <a:rPr lang="en-US" smtClean="0"/>
              <a:pPr/>
              <a:t>13</a:t>
            </a:fld>
            <a:endParaRPr lang="en-US" dirty="0"/>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t="7207" b="14159"/>
          <a:stretch>
            <a:fillRect/>
          </a:stretch>
        </p:blipFill>
        <p:spPr bwMode="auto">
          <a:xfrm>
            <a:off x="11113" y="80963"/>
            <a:ext cx="6756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TextBox 4"/>
          <p:cNvSpPr txBox="1">
            <a:spLocks noChangeArrowheads="1"/>
          </p:cNvSpPr>
          <p:nvPr/>
        </p:nvSpPr>
        <p:spPr bwMode="auto">
          <a:xfrm>
            <a:off x="6261974" y="88220"/>
            <a:ext cx="27027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4000" b="1" dirty="0"/>
              <a:t>E350: Triple Regge Data</a:t>
            </a:r>
          </a:p>
        </p:txBody>
      </p:sp>
      <p:sp>
        <p:nvSpPr>
          <p:cNvPr id="5" name="Content Placeholder 4"/>
          <p:cNvSpPr>
            <a:spLocks noGrp="1"/>
          </p:cNvSpPr>
          <p:nvPr>
            <p:ph sz="quarter" idx="13"/>
          </p:nvPr>
        </p:nvSpPr>
        <p:spPr>
          <a:xfrm>
            <a:off x="6261973" y="2015620"/>
            <a:ext cx="2735796" cy="4653136"/>
          </a:xfrm>
          <a:solidFill>
            <a:schemeClr val="bg1"/>
          </a:solidFill>
        </p:spPr>
        <p:txBody>
          <a:bodyPr>
            <a:normAutofit lnSpcReduction="10000"/>
          </a:bodyPr>
          <a:lstStyle/>
          <a:p>
            <a:r>
              <a:rPr lang="en-US" altLang="en-US" dirty="0"/>
              <a:t>Note get good agreement with  </a:t>
            </a:r>
            <a:r>
              <a:rPr lang="en-US" altLang="en-US" dirty="0">
                <a:sym typeface="Symbol" panose="05050102010706020507" pitchFamily="18" charset="2"/>
              </a:rPr>
              <a:t> </a:t>
            </a:r>
            <a:r>
              <a:rPr lang="en-US" altLang="en-US" dirty="0"/>
              <a:t>trajectory from E111 </a:t>
            </a:r>
            <a:r>
              <a:rPr lang="en-US" dirty="0">
                <a:sym typeface="Symbol" panose="05050102010706020507" pitchFamily="18" charset="2"/>
              </a:rPr>
              <a:t></a:t>
            </a:r>
            <a:r>
              <a:rPr lang="en-US" baseline="30000" dirty="0">
                <a:sym typeface="Symbol" panose="05050102010706020507" pitchFamily="18" charset="2"/>
              </a:rPr>
              <a:t>- </a:t>
            </a:r>
            <a:r>
              <a:rPr lang="en-US" dirty="0">
                <a:sym typeface="Symbol" panose="05050102010706020507" pitchFamily="18" charset="2"/>
              </a:rPr>
              <a:t>p  </a:t>
            </a:r>
            <a:r>
              <a:rPr lang="en-US" baseline="30000" dirty="0">
                <a:sym typeface="Symbol" panose="05050102010706020507" pitchFamily="18" charset="2"/>
              </a:rPr>
              <a:t>0</a:t>
            </a:r>
            <a:r>
              <a:rPr lang="en-US" dirty="0">
                <a:sym typeface="Symbol" panose="05050102010706020507" pitchFamily="18" charset="2"/>
              </a:rPr>
              <a:t> n</a:t>
            </a:r>
            <a:endParaRPr lang="en-US" altLang="en-US" dirty="0"/>
          </a:p>
          <a:p>
            <a:r>
              <a:rPr lang="en-US" altLang="en-US" dirty="0"/>
              <a:t> WSNZ very clear</a:t>
            </a:r>
          </a:p>
          <a:p>
            <a:r>
              <a:rPr lang="en-US" altLang="en-US" dirty="0"/>
              <a:t>Extend trajectory measurement to t = - 8 (GeV/c)</a:t>
            </a:r>
            <a:r>
              <a:rPr lang="en-US" altLang="en-US" baseline="30000" dirty="0"/>
              <a:t>2</a:t>
            </a:r>
          </a:p>
          <a:p>
            <a:r>
              <a:rPr lang="en-US" altLang="en-US" dirty="0"/>
              <a:t>Agreement between </a:t>
            </a:r>
            <a:r>
              <a:rPr lang="en-US" dirty="0">
                <a:sym typeface="Symbol" panose="05050102010706020507" pitchFamily="18" charset="2"/>
              </a:rPr>
              <a:t></a:t>
            </a:r>
            <a:r>
              <a:rPr lang="en-US" baseline="30000" dirty="0">
                <a:sym typeface="Symbol" panose="05050102010706020507" pitchFamily="18" charset="2"/>
              </a:rPr>
              <a:t>0</a:t>
            </a:r>
            <a:r>
              <a:rPr lang="en-US" dirty="0">
                <a:sym typeface="Symbol" panose="05050102010706020507" pitchFamily="18" charset="2"/>
              </a:rPr>
              <a:t> and  inclusive</a:t>
            </a:r>
          </a:p>
          <a:p>
            <a:r>
              <a:rPr lang="en-US" dirty="0">
                <a:sym typeface="Symbol" panose="05050102010706020507" pitchFamily="18" charset="2"/>
              </a:rPr>
              <a:t>Full and all neutral final  states</a:t>
            </a:r>
          </a:p>
          <a:p>
            <a:endParaRPr lang="en-US" alt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67602" y="260648"/>
            <a:ext cx="3488378" cy="857250"/>
          </a:xfrm>
        </p:spPr>
        <p:txBody>
          <a:bodyPr>
            <a:normAutofit fontScale="90000"/>
          </a:bodyPr>
          <a:lstStyle/>
          <a:p>
            <a:r>
              <a:rPr lang="en-US" dirty="0"/>
              <a:t>S Matrix Theory</a:t>
            </a:r>
          </a:p>
        </p:txBody>
      </p:sp>
      <p:sp>
        <p:nvSpPr>
          <p:cNvPr id="3" name="Content Placeholder 2"/>
          <p:cNvSpPr>
            <a:spLocks noGrp="1"/>
          </p:cNvSpPr>
          <p:nvPr>
            <p:ph sz="quarter" idx="13"/>
          </p:nvPr>
        </p:nvSpPr>
        <p:spPr>
          <a:xfrm>
            <a:off x="5679582" y="916398"/>
            <a:ext cx="3488377" cy="5481228"/>
          </a:xfrm>
        </p:spPr>
        <p:txBody>
          <a:bodyPr/>
          <a:lstStyle/>
          <a:p>
            <a:r>
              <a:rPr lang="en-US" dirty="0"/>
              <a:t>At this time QCD calculations were only just starting and we had no realistic expectation of calculating amplitudes from first principles</a:t>
            </a:r>
          </a:p>
          <a:p>
            <a:r>
              <a:rPr lang="en-US" dirty="0"/>
              <a:t>We could hope to derive some features (constraints) from first principles</a:t>
            </a:r>
          </a:p>
          <a:p>
            <a:r>
              <a:rPr lang="en-US" dirty="0"/>
              <a:t>S-matrix theory hoped that constraints would be enough to define a “unique” answer</a:t>
            </a:r>
          </a:p>
          <a:p>
            <a:r>
              <a:rPr lang="en-US" dirty="0"/>
              <a:t>Constraints VERY helpful for data science</a:t>
            </a:r>
          </a:p>
        </p:txBody>
      </p:sp>
      <p:sp>
        <p:nvSpPr>
          <p:cNvPr id="4" name="Date Placeholder 3"/>
          <p:cNvSpPr>
            <a:spLocks noGrp="1"/>
          </p:cNvSpPr>
          <p:nvPr>
            <p:ph type="dt" sz="half" idx="10"/>
          </p:nvPr>
        </p:nvSpPr>
        <p:spPr/>
        <p:txBody>
          <a:bodyPr/>
          <a:lstStyle/>
          <a:p>
            <a:fld id="{B5D5D0D1-FCC6-4729-BA30-A4EC14B5B297}" type="datetime1">
              <a:rPr lang="en-US" smtClean="0"/>
              <a:t>9/15/2016</a:t>
            </a:fld>
            <a:endParaRPr lang="en-US" dirty="0"/>
          </a:p>
        </p:txBody>
      </p:sp>
      <p:pic>
        <p:nvPicPr>
          <p:cNvPr id="2" name="Picture 1"/>
          <p:cNvPicPr>
            <a:picLocks noChangeAspect="1"/>
          </p:cNvPicPr>
          <p:nvPr/>
        </p:nvPicPr>
        <p:blipFill rotWithShape="1">
          <a:blip r:embed="rId2"/>
          <a:srcRect l="7089" t="6411" r="7517" b="12740"/>
          <a:stretch/>
        </p:blipFill>
        <p:spPr>
          <a:xfrm>
            <a:off x="0" y="35108"/>
            <a:ext cx="5655623" cy="6858000"/>
          </a:xfrm>
          <a:prstGeom prst="rect">
            <a:avLst/>
          </a:prstGeom>
        </p:spPr>
      </p:pic>
      <p:sp>
        <p:nvSpPr>
          <p:cNvPr id="6" name="Slide Number Placeholder 5"/>
          <p:cNvSpPr>
            <a:spLocks noGrp="1"/>
          </p:cNvSpPr>
          <p:nvPr>
            <p:ph type="sldNum" sz="quarter" idx="4"/>
          </p:nvPr>
        </p:nvSpPr>
        <p:spPr/>
        <p:txBody>
          <a:bodyPr/>
          <a:lstStyle/>
          <a:p>
            <a:fld id="{3D61EAFA-193D-4F6C-988A-273D8EFC9393}" type="slidenum">
              <a:rPr lang="en-US" smtClean="0"/>
              <a:pPr/>
              <a:t>14</a:t>
            </a:fld>
            <a:endParaRPr lang="en-US" dirty="0"/>
          </a:p>
        </p:txBody>
      </p:sp>
    </p:spTree>
    <p:extLst>
      <p:ext uri="{BB962C8B-B14F-4D97-AF65-F5344CB8AC3E}">
        <p14:creationId xmlns:p14="http://schemas.microsoft.com/office/powerpoint/2010/main" val="8652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93888" y="1"/>
            <a:ext cx="3350112" cy="857250"/>
          </a:xfrm>
        </p:spPr>
        <p:txBody>
          <a:bodyPr>
            <a:normAutofit fontScale="90000"/>
          </a:bodyPr>
          <a:lstStyle/>
          <a:p>
            <a:r>
              <a:rPr lang="en-US" dirty="0"/>
              <a:t>Quasi Two Body Reactions</a:t>
            </a:r>
          </a:p>
        </p:txBody>
      </p:sp>
      <p:sp>
        <p:nvSpPr>
          <p:cNvPr id="3" name="Content Placeholder 2"/>
          <p:cNvSpPr>
            <a:spLocks noGrp="1"/>
          </p:cNvSpPr>
          <p:nvPr>
            <p:ph sz="quarter" idx="13"/>
          </p:nvPr>
        </p:nvSpPr>
        <p:spPr>
          <a:xfrm>
            <a:off x="5750758" y="857251"/>
            <a:ext cx="3393241" cy="6000749"/>
          </a:xfrm>
        </p:spPr>
        <p:txBody>
          <a:bodyPr>
            <a:normAutofit lnSpcReduction="10000"/>
          </a:bodyPr>
          <a:lstStyle/>
          <a:p>
            <a:r>
              <a:rPr lang="en-US" dirty="0"/>
              <a:t>Produce unstable particles like </a:t>
            </a:r>
            <a:r>
              <a:rPr lang="en-US" dirty="0">
                <a:sym typeface="Symbol" panose="05050102010706020507" pitchFamily="18" charset="2"/>
              </a:rPr>
              <a:t></a:t>
            </a:r>
            <a:r>
              <a:rPr lang="en-US" dirty="0"/>
              <a:t>++ and </a:t>
            </a:r>
            <a:r>
              <a:rPr lang="en-US" dirty="0">
                <a:sym typeface="Symbol" panose="05050102010706020507" pitchFamily="18" charset="2"/>
              </a:rPr>
              <a:t></a:t>
            </a:r>
          </a:p>
          <a:p>
            <a:r>
              <a:rPr lang="en-US" dirty="0"/>
              <a:t> I claimed there are 400 such reactions in 1975 and they allow unique studies of dynamics as have neat features like spin dependence and richer quantum numbers</a:t>
            </a:r>
          </a:p>
          <a:p>
            <a:r>
              <a:rPr lang="en-US" dirty="0"/>
              <a:t>Only way to study some resonances: L=1 quark states for Fox-Hey; </a:t>
            </a:r>
            <a:r>
              <a:rPr lang="en-US" dirty="0" err="1"/>
              <a:t>Glueballs</a:t>
            </a:r>
            <a:r>
              <a:rPr lang="en-US" dirty="0"/>
              <a:t> today</a:t>
            </a:r>
          </a:p>
          <a:p>
            <a:r>
              <a:rPr lang="en-US" dirty="0">
                <a:solidFill>
                  <a:srgbClr val="FF0000"/>
                </a:solidFill>
              </a:rPr>
              <a:t>Resonances as bumps (remember Higgs) in mass spectra inspired me to do PhD in this area</a:t>
            </a:r>
          </a:p>
        </p:txBody>
      </p:sp>
      <p:sp>
        <p:nvSpPr>
          <p:cNvPr id="4" name="Date Placeholder 3"/>
          <p:cNvSpPr>
            <a:spLocks noGrp="1"/>
          </p:cNvSpPr>
          <p:nvPr>
            <p:ph type="dt" sz="half" idx="10"/>
          </p:nvPr>
        </p:nvSpPr>
        <p:spPr/>
        <p:txBody>
          <a:bodyPr/>
          <a:lstStyle/>
          <a:p>
            <a:fld id="{BBB5303E-D42E-41B1-9FD8-CE8602CBD133}" type="datetime1">
              <a:rPr lang="en-US" smtClean="0"/>
              <a:t>9/15/2016</a:t>
            </a:fld>
            <a:endParaRPr lang="en-US" dirty="0"/>
          </a:p>
        </p:txBody>
      </p:sp>
      <p:pic>
        <p:nvPicPr>
          <p:cNvPr id="2" name="Picture 1"/>
          <p:cNvPicPr>
            <a:picLocks noChangeAspect="1"/>
          </p:cNvPicPr>
          <p:nvPr/>
        </p:nvPicPr>
        <p:blipFill rotWithShape="1">
          <a:blip r:embed="rId2"/>
          <a:srcRect l="5369" t="6425" r="7892" b="12201"/>
          <a:stretch/>
        </p:blipFill>
        <p:spPr>
          <a:xfrm>
            <a:off x="43129" y="1"/>
            <a:ext cx="5707630" cy="6858000"/>
          </a:xfrm>
          <a:prstGeom prst="rect">
            <a:avLst/>
          </a:prstGeom>
        </p:spPr>
      </p:pic>
      <p:sp>
        <p:nvSpPr>
          <p:cNvPr id="6" name="Slide Number Placeholder 5"/>
          <p:cNvSpPr>
            <a:spLocks noGrp="1"/>
          </p:cNvSpPr>
          <p:nvPr>
            <p:ph type="sldNum" sz="quarter" idx="4"/>
          </p:nvPr>
        </p:nvSpPr>
        <p:spPr/>
        <p:txBody>
          <a:bodyPr/>
          <a:lstStyle/>
          <a:p>
            <a:fld id="{3D61EAFA-193D-4F6C-988A-273D8EFC9393}" type="slidenum">
              <a:rPr lang="en-US" smtClean="0"/>
              <a:pPr/>
              <a:t>15</a:t>
            </a:fld>
            <a:endParaRPr lang="en-US" dirty="0"/>
          </a:p>
        </p:txBody>
      </p:sp>
    </p:spTree>
    <p:extLst>
      <p:ext uri="{BB962C8B-B14F-4D97-AF65-F5344CB8AC3E}">
        <p14:creationId xmlns:p14="http://schemas.microsoft.com/office/powerpoint/2010/main" val="264072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511452" y="1"/>
            <a:ext cx="3632548" cy="857250"/>
          </a:xfrm>
        </p:spPr>
        <p:txBody>
          <a:bodyPr/>
          <a:lstStyle/>
          <a:p>
            <a:r>
              <a:rPr lang="en-US" dirty="0"/>
              <a:t>Regge Theory</a:t>
            </a:r>
          </a:p>
        </p:txBody>
      </p:sp>
      <p:sp>
        <p:nvSpPr>
          <p:cNvPr id="3" name="Content Placeholder 2"/>
          <p:cNvSpPr>
            <a:spLocks noGrp="1"/>
          </p:cNvSpPr>
          <p:nvPr>
            <p:ph sz="quarter" idx="13"/>
          </p:nvPr>
        </p:nvSpPr>
        <p:spPr>
          <a:xfrm>
            <a:off x="5511451" y="857251"/>
            <a:ext cx="3632547" cy="6000749"/>
          </a:xfrm>
        </p:spPr>
        <p:txBody>
          <a:bodyPr>
            <a:normAutofit lnSpcReduction="10000"/>
          </a:bodyPr>
          <a:lstStyle/>
          <a:p>
            <a:r>
              <a:rPr lang="en-US" dirty="0"/>
              <a:t>Observed particles lie on Regge trajectories and these control scattering in “crossed channels”</a:t>
            </a:r>
          </a:p>
          <a:p>
            <a:r>
              <a:rPr lang="en-US" dirty="0" err="1"/>
              <a:t>Tullio</a:t>
            </a:r>
            <a:r>
              <a:rPr lang="en-US" dirty="0"/>
              <a:t> Regge 1931-2014 was at Turin and  Institute for Advanced Study from 1965 to 1979</a:t>
            </a:r>
          </a:p>
          <a:p>
            <a:r>
              <a:rPr lang="en-US" dirty="0"/>
              <a:t>In 1959, Regge discovered a mathematical property of potential scattering in the Schrödinger equation—that the scattering amplitude can be thought of as an analytic function of the angular momentum</a:t>
            </a:r>
          </a:p>
        </p:txBody>
      </p:sp>
      <p:sp>
        <p:nvSpPr>
          <p:cNvPr id="4" name="Date Placeholder 3"/>
          <p:cNvSpPr>
            <a:spLocks noGrp="1"/>
          </p:cNvSpPr>
          <p:nvPr>
            <p:ph type="dt" sz="half" idx="10"/>
          </p:nvPr>
        </p:nvSpPr>
        <p:spPr/>
        <p:txBody>
          <a:bodyPr/>
          <a:lstStyle/>
          <a:p>
            <a:fld id="{FD5A9769-A063-4AF8-9B76-2AEDB61F7F69}" type="datetime1">
              <a:rPr lang="en-US" smtClean="0"/>
              <a:t>9/15/2016</a:t>
            </a:fld>
            <a:endParaRPr lang="en-US" dirty="0"/>
          </a:p>
        </p:txBody>
      </p:sp>
      <p:pic>
        <p:nvPicPr>
          <p:cNvPr id="2" name="Picture 1"/>
          <p:cNvPicPr>
            <a:picLocks noChangeAspect="1"/>
          </p:cNvPicPr>
          <p:nvPr/>
        </p:nvPicPr>
        <p:blipFill rotWithShape="1">
          <a:blip r:embed="rId2"/>
          <a:srcRect l="2610" t="5436" r="9869" b="9533"/>
          <a:stretch/>
        </p:blipFill>
        <p:spPr>
          <a:xfrm>
            <a:off x="0" y="-10839"/>
            <a:ext cx="5511453" cy="6858000"/>
          </a:xfrm>
          <a:prstGeom prst="rect">
            <a:avLst/>
          </a:prstGeom>
        </p:spPr>
      </p:pic>
      <p:sp>
        <p:nvSpPr>
          <p:cNvPr id="6" name="Slide Number Placeholder 5"/>
          <p:cNvSpPr>
            <a:spLocks noGrp="1"/>
          </p:cNvSpPr>
          <p:nvPr>
            <p:ph type="sldNum" sz="quarter" idx="4"/>
          </p:nvPr>
        </p:nvSpPr>
        <p:spPr/>
        <p:txBody>
          <a:bodyPr/>
          <a:lstStyle/>
          <a:p>
            <a:fld id="{3D61EAFA-193D-4F6C-988A-273D8EFC9393}" type="slidenum">
              <a:rPr lang="en-US" smtClean="0"/>
              <a:pPr/>
              <a:t>16</a:t>
            </a:fld>
            <a:endParaRPr lang="en-US" dirty="0"/>
          </a:p>
        </p:txBody>
      </p:sp>
    </p:spTree>
    <p:extLst>
      <p:ext uri="{BB962C8B-B14F-4D97-AF65-F5344CB8AC3E}">
        <p14:creationId xmlns:p14="http://schemas.microsoft.com/office/powerpoint/2010/main" val="15247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37346" y="428626"/>
            <a:ext cx="3706654" cy="857250"/>
          </a:xfrm>
        </p:spPr>
        <p:txBody>
          <a:bodyPr>
            <a:normAutofit fontScale="90000"/>
          </a:bodyPr>
          <a:lstStyle/>
          <a:p>
            <a:r>
              <a:rPr lang="en-US" dirty="0"/>
              <a:t>For every World, there are two more twisted ones</a:t>
            </a:r>
          </a:p>
        </p:txBody>
      </p:sp>
      <p:sp>
        <p:nvSpPr>
          <p:cNvPr id="3" name="Content Placeholder 2"/>
          <p:cNvSpPr>
            <a:spLocks noGrp="1"/>
          </p:cNvSpPr>
          <p:nvPr>
            <p:ph sz="quarter" idx="13"/>
          </p:nvPr>
        </p:nvSpPr>
        <p:spPr>
          <a:xfrm>
            <a:off x="5437346" y="1716247"/>
            <a:ext cx="3706654" cy="5141753"/>
          </a:xfrm>
        </p:spPr>
        <p:txBody>
          <a:bodyPr/>
          <a:lstStyle/>
          <a:p>
            <a:r>
              <a:rPr lang="en-US" dirty="0">
                <a:sym typeface="Symbol" panose="05050102010706020507" pitchFamily="18" charset="2"/>
              </a:rPr>
              <a:t></a:t>
            </a:r>
            <a:r>
              <a:rPr lang="en-US" baseline="30000" dirty="0">
                <a:sym typeface="Symbol" panose="05050102010706020507" pitchFamily="18" charset="2"/>
              </a:rPr>
              <a:t>+</a:t>
            </a:r>
            <a:r>
              <a:rPr lang="en-US" dirty="0">
                <a:sym typeface="Symbol" panose="05050102010706020507" pitchFamily="18" charset="2"/>
              </a:rPr>
              <a:t> p  </a:t>
            </a:r>
            <a:r>
              <a:rPr lang="en-US" baseline="30000" dirty="0">
                <a:sym typeface="Symbol" panose="05050102010706020507" pitchFamily="18" charset="2"/>
              </a:rPr>
              <a:t>+</a:t>
            </a:r>
            <a:r>
              <a:rPr lang="en-US" dirty="0">
                <a:sym typeface="Symbol" panose="05050102010706020507" pitchFamily="18" charset="2"/>
              </a:rPr>
              <a:t> p has two reactions related by “crossing”</a:t>
            </a:r>
          </a:p>
          <a:p>
            <a:r>
              <a:rPr lang="en-US" dirty="0">
                <a:sym typeface="Symbol" panose="05050102010706020507" pitchFamily="18" charset="2"/>
              </a:rPr>
              <a:t>A key feature of relativistic field theories not present in potential theories</a:t>
            </a:r>
          </a:p>
          <a:p>
            <a:r>
              <a:rPr lang="en-US" dirty="0">
                <a:sym typeface="Symbol" panose="05050102010706020507" pitchFamily="18" charset="2"/>
              </a:rPr>
              <a:t>t channel</a:t>
            </a:r>
            <a:br>
              <a:rPr lang="en-US" dirty="0">
                <a:sym typeface="Symbol" panose="05050102010706020507" pitchFamily="18" charset="2"/>
              </a:rPr>
            </a:br>
            <a:r>
              <a:rPr lang="en-US" dirty="0">
                <a:sym typeface="Symbol" panose="05050102010706020507" pitchFamily="18" charset="2"/>
              </a:rPr>
              <a:t></a:t>
            </a:r>
            <a:r>
              <a:rPr lang="en-US" baseline="30000" dirty="0">
                <a:sym typeface="Symbol" panose="05050102010706020507" pitchFamily="18" charset="2"/>
              </a:rPr>
              <a:t>+</a:t>
            </a:r>
            <a:r>
              <a:rPr lang="en-US" dirty="0">
                <a:sym typeface="Symbol" panose="05050102010706020507" pitchFamily="18" charset="2"/>
              </a:rPr>
              <a:t> </a:t>
            </a:r>
            <a:r>
              <a:rPr lang="en-US" baseline="30000" dirty="0">
                <a:sym typeface="Symbol" panose="05050102010706020507" pitchFamily="18" charset="2"/>
              </a:rPr>
              <a:t>-</a:t>
            </a:r>
            <a:r>
              <a:rPr lang="en-US" dirty="0">
                <a:sym typeface="Symbol" panose="05050102010706020507" pitchFamily="18" charset="2"/>
              </a:rPr>
              <a:t>  p </a:t>
            </a:r>
            <a:r>
              <a:rPr lang="en-US" dirty="0" err="1">
                <a:sym typeface="Symbol" panose="05050102010706020507" pitchFamily="18" charset="2"/>
              </a:rPr>
              <a:t>p</a:t>
            </a:r>
            <a:endParaRPr lang="en-US" dirty="0">
              <a:sym typeface="Symbol" panose="05050102010706020507" pitchFamily="18" charset="2"/>
            </a:endParaRPr>
          </a:p>
          <a:p>
            <a:r>
              <a:rPr lang="en-US" dirty="0">
                <a:sym typeface="Symbol" panose="05050102010706020507" pitchFamily="18" charset="2"/>
              </a:rPr>
              <a:t>u channel</a:t>
            </a:r>
            <a:br>
              <a:rPr lang="en-US" dirty="0">
                <a:sym typeface="Symbol" panose="05050102010706020507" pitchFamily="18" charset="2"/>
              </a:rPr>
            </a:br>
            <a:r>
              <a:rPr lang="en-US" dirty="0">
                <a:sym typeface="Symbol" panose="05050102010706020507" pitchFamily="18" charset="2"/>
              </a:rPr>
              <a:t></a:t>
            </a:r>
            <a:r>
              <a:rPr lang="en-US" baseline="30000" dirty="0">
                <a:sym typeface="Symbol" panose="05050102010706020507" pitchFamily="18" charset="2"/>
              </a:rPr>
              <a:t>-</a:t>
            </a:r>
            <a:r>
              <a:rPr lang="en-US" dirty="0">
                <a:sym typeface="Symbol" panose="05050102010706020507" pitchFamily="18" charset="2"/>
              </a:rPr>
              <a:t> p  </a:t>
            </a:r>
            <a:r>
              <a:rPr lang="en-US" baseline="30000" dirty="0">
                <a:sym typeface="Symbol" panose="05050102010706020507" pitchFamily="18" charset="2"/>
              </a:rPr>
              <a:t>-</a:t>
            </a:r>
            <a:r>
              <a:rPr lang="en-US" dirty="0">
                <a:sym typeface="Symbol" panose="05050102010706020507" pitchFamily="18" charset="2"/>
              </a:rPr>
              <a:t> p</a:t>
            </a:r>
          </a:p>
          <a:p>
            <a:r>
              <a:rPr lang="en-US" dirty="0">
                <a:sym typeface="Symbol" panose="05050102010706020507" pitchFamily="18" charset="2"/>
              </a:rPr>
              <a:t>Next slide will show in s, t, u plane with</a:t>
            </a:r>
            <a:br>
              <a:rPr lang="en-US" dirty="0">
                <a:sym typeface="Symbol" panose="05050102010706020507" pitchFamily="18" charset="2"/>
              </a:rPr>
            </a:br>
            <a:r>
              <a:rPr lang="en-US" dirty="0">
                <a:sym typeface="Symbol" panose="05050102010706020507" pitchFamily="18" charset="2"/>
              </a:rPr>
              <a:t>s + t + u = 2m</a:t>
            </a:r>
            <a:r>
              <a:rPr lang="en-US" baseline="30000" dirty="0">
                <a:sym typeface="Symbol" panose="05050102010706020507" pitchFamily="18" charset="2"/>
              </a:rPr>
              <a:t>2</a:t>
            </a:r>
            <a:r>
              <a:rPr lang="en-US" dirty="0">
                <a:sym typeface="Symbol" panose="05050102010706020507" pitchFamily="18" charset="2"/>
              </a:rPr>
              <a:t> + 2</a:t>
            </a:r>
            <a:r>
              <a:rPr lang="en-US" baseline="30000" dirty="0">
                <a:sym typeface="Symbol" panose="05050102010706020507" pitchFamily="18" charset="2"/>
              </a:rPr>
              <a:t>2</a:t>
            </a:r>
            <a:endParaRPr lang="en-US" baseline="30000" dirty="0"/>
          </a:p>
        </p:txBody>
      </p:sp>
      <p:sp>
        <p:nvSpPr>
          <p:cNvPr id="4" name="Date Placeholder 3"/>
          <p:cNvSpPr>
            <a:spLocks noGrp="1"/>
          </p:cNvSpPr>
          <p:nvPr>
            <p:ph type="dt" sz="half" idx="10"/>
          </p:nvPr>
        </p:nvSpPr>
        <p:spPr>
          <a:xfrm>
            <a:off x="6372200" y="6508236"/>
            <a:ext cx="2057400" cy="365125"/>
          </a:xfrm>
        </p:spPr>
        <p:txBody>
          <a:bodyPr/>
          <a:lstStyle/>
          <a:p>
            <a:fld id="{E960EC12-65A5-4682-93AD-FBFC71B52FC0}" type="datetime1">
              <a:rPr lang="en-US" smtClean="0"/>
              <a:t>9/15/2016</a:t>
            </a:fld>
            <a:endParaRPr lang="en-US" dirty="0"/>
          </a:p>
        </p:txBody>
      </p:sp>
      <p:pic>
        <p:nvPicPr>
          <p:cNvPr id="2" name="Picture 1"/>
          <p:cNvPicPr>
            <a:picLocks noChangeAspect="1"/>
          </p:cNvPicPr>
          <p:nvPr/>
        </p:nvPicPr>
        <p:blipFill rotWithShape="1">
          <a:blip r:embed="rId2"/>
          <a:srcRect l="4707" t="4200" r="7208" b="9177"/>
          <a:stretch/>
        </p:blipFill>
        <p:spPr>
          <a:xfrm>
            <a:off x="-7492" y="-1745"/>
            <a:ext cx="5444838" cy="6858000"/>
          </a:xfrm>
          <a:prstGeom prst="rect">
            <a:avLst/>
          </a:prstGeom>
        </p:spPr>
      </p:pic>
      <p:sp>
        <p:nvSpPr>
          <p:cNvPr id="6" name="TextBox 5"/>
          <p:cNvSpPr txBox="1"/>
          <p:nvPr/>
        </p:nvSpPr>
        <p:spPr>
          <a:xfrm>
            <a:off x="6588998" y="4056290"/>
            <a:ext cx="287258" cy="461665"/>
          </a:xfrm>
          <a:prstGeom prst="rect">
            <a:avLst/>
          </a:prstGeom>
          <a:noFill/>
        </p:spPr>
        <p:txBody>
          <a:bodyPr wrap="none" rtlCol="0">
            <a:spAutoFit/>
          </a:bodyPr>
          <a:lstStyle/>
          <a:p>
            <a:r>
              <a:rPr lang="en-US" dirty="0"/>
              <a:t>-</a:t>
            </a:r>
          </a:p>
        </p:txBody>
      </p:sp>
      <p:sp>
        <p:nvSpPr>
          <p:cNvPr id="7" name="Slide Number Placeholder 6"/>
          <p:cNvSpPr>
            <a:spLocks noGrp="1"/>
          </p:cNvSpPr>
          <p:nvPr>
            <p:ph type="sldNum" sz="quarter" idx="4"/>
          </p:nvPr>
        </p:nvSpPr>
        <p:spPr/>
        <p:txBody>
          <a:bodyPr/>
          <a:lstStyle/>
          <a:p>
            <a:fld id="{3D61EAFA-193D-4F6C-988A-273D8EFC9393}" type="slidenum">
              <a:rPr lang="en-US" smtClean="0"/>
              <a:pPr/>
              <a:t>17</a:t>
            </a:fld>
            <a:endParaRPr lang="en-US" dirty="0"/>
          </a:p>
        </p:txBody>
      </p:sp>
    </p:spTree>
    <p:extLst>
      <p:ext uri="{BB962C8B-B14F-4D97-AF65-F5344CB8AC3E}">
        <p14:creationId xmlns:p14="http://schemas.microsoft.com/office/powerpoint/2010/main" val="4047427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57716" y="0"/>
            <a:ext cx="3786284" cy="1016731"/>
          </a:xfrm>
        </p:spPr>
        <p:txBody>
          <a:bodyPr>
            <a:normAutofit fontScale="90000"/>
          </a:bodyPr>
          <a:lstStyle/>
          <a:p>
            <a:r>
              <a:rPr lang="en-US" dirty="0"/>
              <a:t>Regge Theory for </a:t>
            </a:r>
            <a:r>
              <a:rPr lang="en-US" dirty="0">
                <a:sym typeface="Symbol" panose="05050102010706020507" pitchFamily="18" charset="2"/>
              </a:rPr>
              <a:t></a:t>
            </a:r>
            <a:r>
              <a:rPr lang="en-US" baseline="30000" dirty="0"/>
              <a:t>-</a:t>
            </a:r>
            <a:r>
              <a:rPr lang="en-US" dirty="0"/>
              <a:t>p </a:t>
            </a:r>
            <a:r>
              <a:rPr lang="en-US" dirty="0">
                <a:sym typeface="Symbol" panose="05050102010706020507" pitchFamily="18" charset="2"/>
              </a:rPr>
              <a:t> </a:t>
            </a:r>
            <a:r>
              <a:rPr lang="en-US" baseline="30000" dirty="0">
                <a:sym typeface="Symbol" panose="05050102010706020507" pitchFamily="18" charset="2"/>
              </a:rPr>
              <a:t>0</a:t>
            </a:r>
            <a:r>
              <a:rPr lang="en-US" dirty="0"/>
              <a:t>n</a:t>
            </a:r>
          </a:p>
        </p:txBody>
      </p:sp>
      <p:sp>
        <p:nvSpPr>
          <p:cNvPr id="6" name="Content Placeholder 5"/>
          <p:cNvSpPr>
            <a:spLocks noGrp="1"/>
          </p:cNvSpPr>
          <p:nvPr>
            <p:ph sz="quarter" idx="13"/>
          </p:nvPr>
        </p:nvSpPr>
        <p:spPr>
          <a:xfrm>
            <a:off x="5357716" y="1134617"/>
            <a:ext cx="3705699" cy="5733256"/>
          </a:xfrm>
        </p:spPr>
        <p:txBody>
          <a:bodyPr/>
          <a:lstStyle/>
          <a:p>
            <a:r>
              <a:rPr lang="en-US" dirty="0"/>
              <a:t>Regge Theory has (at least) three distinctive predictions</a:t>
            </a:r>
          </a:p>
          <a:p>
            <a:r>
              <a:rPr lang="en-US" b="1" dirty="0"/>
              <a:t>Shrinkage</a:t>
            </a:r>
            <a:r>
              <a:rPr lang="en-US" dirty="0"/>
              <a:t> – power of s in </a:t>
            </a:r>
            <a:r>
              <a:rPr lang="en-US" dirty="0">
                <a:sym typeface="Symbol" panose="05050102010706020507" pitchFamily="18" charset="2"/>
              </a:rPr>
              <a:t>s</a:t>
            </a:r>
            <a:r>
              <a:rPr lang="en-US" baseline="30000" dirty="0">
                <a:sym typeface="Symbol" panose="05050102010706020507" pitchFamily="18" charset="2"/>
              </a:rPr>
              <a:t>2</a:t>
            </a:r>
            <a:r>
              <a:rPr lang="el-GR" baseline="30000" dirty="0">
                <a:sym typeface="Symbol" panose="05050102010706020507" pitchFamily="18" charset="2"/>
              </a:rPr>
              <a:t></a:t>
            </a:r>
            <a:r>
              <a:rPr lang="en-US" baseline="30000" dirty="0">
                <a:sym typeface="Symbol" panose="05050102010706020507" pitchFamily="18" charset="2"/>
              </a:rPr>
              <a:t>(t)-2 </a:t>
            </a:r>
            <a:r>
              <a:rPr lang="en-US" dirty="0"/>
              <a:t>decreases as –t decreases so peaks get sharper as energy increases</a:t>
            </a:r>
          </a:p>
          <a:p>
            <a:r>
              <a:rPr lang="en-US" b="1" dirty="0"/>
              <a:t>WSNZ</a:t>
            </a:r>
            <a:r>
              <a:rPr lang="en-US" dirty="0"/>
              <a:t> Wrong Signature Nonsense zeroes. Trajectory and amplitude vanishes at </a:t>
            </a:r>
            <a:r>
              <a:rPr lang="el-GR" dirty="0">
                <a:sym typeface="Symbol" panose="05050102010706020507" pitchFamily="18" charset="2"/>
              </a:rPr>
              <a:t> </a:t>
            </a:r>
            <a:r>
              <a:rPr lang="en-US" dirty="0"/>
              <a:t>= 0.</a:t>
            </a:r>
          </a:p>
          <a:p>
            <a:r>
              <a:rPr lang="en-US" b="1" dirty="0"/>
              <a:t>Factorization. </a:t>
            </a:r>
            <a:r>
              <a:rPr lang="en-US" dirty="0"/>
              <a:t>Total coupling constant product of those at “top” and “bottom” vertex</a:t>
            </a:r>
          </a:p>
          <a:p>
            <a:r>
              <a:rPr lang="en-US" dirty="0"/>
              <a:t>Corrections due to “cuts”</a:t>
            </a:r>
          </a:p>
          <a:p>
            <a:endParaRPr lang="en-US" dirty="0"/>
          </a:p>
        </p:txBody>
      </p:sp>
      <p:sp>
        <p:nvSpPr>
          <p:cNvPr id="4" name="Date Placeholder 3"/>
          <p:cNvSpPr>
            <a:spLocks noGrp="1"/>
          </p:cNvSpPr>
          <p:nvPr>
            <p:ph type="dt" sz="half" idx="10"/>
          </p:nvPr>
        </p:nvSpPr>
        <p:spPr/>
        <p:txBody>
          <a:bodyPr/>
          <a:lstStyle/>
          <a:p>
            <a:fld id="{3E3C3E33-16AB-44E5-8FFA-2F654296CBAE}" type="datetime1">
              <a:rPr lang="en-US" smtClean="0"/>
              <a:t>9/15/2016</a:t>
            </a:fld>
            <a:endParaRPr lang="en-US" dirty="0"/>
          </a:p>
        </p:txBody>
      </p:sp>
      <p:pic>
        <p:nvPicPr>
          <p:cNvPr id="3" name="Picture 2"/>
          <p:cNvPicPr>
            <a:picLocks noChangeAspect="1"/>
          </p:cNvPicPr>
          <p:nvPr/>
        </p:nvPicPr>
        <p:blipFill>
          <a:blip r:embed="rId2"/>
          <a:stretch>
            <a:fillRect/>
          </a:stretch>
        </p:blipFill>
        <p:spPr>
          <a:xfrm>
            <a:off x="9653" y="9873"/>
            <a:ext cx="5348063" cy="6858000"/>
          </a:xfrm>
          <a:prstGeom prst="rect">
            <a:avLst/>
          </a:prstGeom>
        </p:spPr>
      </p:pic>
      <p:sp>
        <p:nvSpPr>
          <p:cNvPr id="2" name="Slide Number Placeholder 1"/>
          <p:cNvSpPr>
            <a:spLocks noGrp="1"/>
          </p:cNvSpPr>
          <p:nvPr>
            <p:ph type="sldNum" sz="quarter" idx="4"/>
          </p:nvPr>
        </p:nvSpPr>
        <p:spPr/>
        <p:txBody>
          <a:bodyPr/>
          <a:lstStyle/>
          <a:p>
            <a:fld id="{3D61EAFA-193D-4F6C-988A-273D8EFC9393}" type="slidenum">
              <a:rPr lang="en-US" smtClean="0"/>
              <a:pPr/>
              <a:t>18</a:t>
            </a:fld>
            <a:endParaRPr lang="en-US" dirty="0"/>
          </a:p>
        </p:txBody>
      </p:sp>
      <p:sp>
        <p:nvSpPr>
          <p:cNvPr id="7" name="Title 7"/>
          <p:cNvSpPr txBox="1">
            <a:spLocks/>
          </p:cNvSpPr>
          <p:nvPr/>
        </p:nvSpPr>
        <p:spPr>
          <a:xfrm>
            <a:off x="3650" y="-16977"/>
            <a:ext cx="3694843" cy="6736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baseline="0">
                <a:solidFill>
                  <a:schemeClr val="tx1"/>
                </a:solidFill>
                <a:effectLst/>
                <a:latin typeface="+mj-lt"/>
                <a:ea typeface="+mj-ea"/>
                <a:cs typeface="+mj-cs"/>
              </a:defRPr>
            </a:lvl1pPr>
          </a:lstStyle>
          <a:p>
            <a:pPr fontAlgn="auto">
              <a:spcAft>
                <a:spcPts val="0"/>
              </a:spcAft>
            </a:pPr>
            <a:r>
              <a:rPr kumimoji="0" lang="en-US" dirty="0"/>
              <a:t>Picture 12</a:t>
            </a:r>
          </a:p>
        </p:txBody>
      </p:sp>
    </p:spTree>
    <p:extLst>
      <p:ext uri="{BB962C8B-B14F-4D97-AF65-F5344CB8AC3E}">
        <p14:creationId xmlns:p14="http://schemas.microsoft.com/office/powerpoint/2010/main" val="41231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54" y="1"/>
            <a:ext cx="3109005" cy="971550"/>
          </a:xfrm>
        </p:spPr>
        <p:txBody>
          <a:bodyPr>
            <a:normAutofit fontScale="90000"/>
          </a:bodyPr>
          <a:lstStyle/>
          <a:p>
            <a:r>
              <a:rPr lang="en-US" cap="none" dirty="0"/>
              <a:t>E111 </a:t>
            </a:r>
            <a:r>
              <a:rPr lang="en-US" cap="none" dirty="0">
                <a:sym typeface="Symbol" panose="05050102010706020507" pitchFamily="18" charset="2"/>
              </a:rPr>
              <a:t></a:t>
            </a:r>
            <a:r>
              <a:rPr lang="en-US" cap="none" baseline="30000" dirty="0">
                <a:sym typeface="Symbol" panose="05050102010706020507" pitchFamily="18" charset="2"/>
              </a:rPr>
              <a:t>- </a:t>
            </a:r>
            <a:r>
              <a:rPr lang="en-US" cap="none" dirty="0">
                <a:sym typeface="Symbol" panose="05050102010706020507" pitchFamily="18" charset="2"/>
              </a:rPr>
              <a:t>p  </a:t>
            </a:r>
            <a:r>
              <a:rPr lang="en-US" cap="none" baseline="30000" dirty="0">
                <a:sym typeface="Symbol" panose="05050102010706020507" pitchFamily="18" charset="2"/>
              </a:rPr>
              <a:t>0</a:t>
            </a:r>
            <a:r>
              <a:rPr lang="en-US" cap="none" dirty="0">
                <a:sym typeface="Symbol" panose="05050102010706020507" pitchFamily="18" charset="2"/>
              </a:rPr>
              <a:t> n</a:t>
            </a:r>
            <a:endParaRPr lang="en-US" dirty="0"/>
          </a:p>
        </p:txBody>
      </p:sp>
      <p:sp>
        <p:nvSpPr>
          <p:cNvPr id="3" name="Date Placeholder 2"/>
          <p:cNvSpPr>
            <a:spLocks noGrp="1"/>
          </p:cNvSpPr>
          <p:nvPr>
            <p:ph type="dt" sz="half" idx="10"/>
          </p:nvPr>
        </p:nvSpPr>
        <p:spPr/>
        <p:txBody>
          <a:bodyPr/>
          <a:lstStyle/>
          <a:p>
            <a:fld id="{09ABB748-69D2-4499-A6AF-FE856DC80365}" type="datetime1">
              <a:rPr lang="en-US" smtClean="0"/>
              <a:t>9/15/2016</a:t>
            </a:fld>
            <a:endParaRPr lang="en-US" dirty="0"/>
          </a:p>
        </p:txBody>
      </p:sp>
      <p:pic>
        <p:nvPicPr>
          <p:cNvPr id="5" name="Picture 4"/>
          <p:cNvPicPr>
            <a:picLocks noChangeAspect="1"/>
          </p:cNvPicPr>
          <p:nvPr/>
        </p:nvPicPr>
        <p:blipFill>
          <a:blip r:embed="rId3"/>
          <a:stretch>
            <a:fillRect/>
          </a:stretch>
        </p:blipFill>
        <p:spPr>
          <a:xfrm>
            <a:off x="13489" y="-1745"/>
            <a:ext cx="5698258" cy="6858000"/>
          </a:xfrm>
          <a:prstGeom prst="rect">
            <a:avLst/>
          </a:prstGeom>
        </p:spPr>
      </p:pic>
      <p:pic>
        <p:nvPicPr>
          <p:cNvPr id="6" name="Picture 5"/>
          <p:cNvPicPr>
            <a:picLocks noChangeAspect="1"/>
          </p:cNvPicPr>
          <p:nvPr/>
        </p:nvPicPr>
        <p:blipFill rotWithShape="1">
          <a:blip r:embed="rId4"/>
          <a:srcRect l="5759"/>
          <a:stretch/>
        </p:blipFill>
        <p:spPr>
          <a:xfrm>
            <a:off x="4499992" y="692695"/>
            <a:ext cx="4644008" cy="4496435"/>
          </a:xfrm>
          <a:prstGeom prst="rect">
            <a:avLst/>
          </a:prstGeom>
        </p:spPr>
      </p:pic>
      <p:sp>
        <p:nvSpPr>
          <p:cNvPr id="7" name="TextBox 6"/>
          <p:cNvSpPr txBox="1"/>
          <p:nvPr/>
        </p:nvSpPr>
        <p:spPr>
          <a:xfrm>
            <a:off x="5711747" y="5409220"/>
            <a:ext cx="3432253" cy="830997"/>
          </a:xfrm>
          <a:prstGeom prst="rect">
            <a:avLst/>
          </a:prstGeom>
          <a:noFill/>
        </p:spPr>
        <p:txBody>
          <a:bodyPr wrap="square" rtlCol="0">
            <a:spAutoFit/>
          </a:bodyPr>
          <a:lstStyle/>
          <a:p>
            <a:r>
              <a:rPr lang="en-US" dirty="0"/>
              <a:t>Best data and best success of Regge Theory?</a:t>
            </a:r>
          </a:p>
        </p:txBody>
      </p:sp>
      <p:sp>
        <p:nvSpPr>
          <p:cNvPr id="8" name="Slide Number Placeholder 7"/>
          <p:cNvSpPr>
            <a:spLocks noGrp="1"/>
          </p:cNvSpPr>
          <p:nvPr>
            <p:ph type="sldNum" sz="quarter" idx="4"/>
          </p:nvPr>
        </p:nvSpPr>
        <p:spPr/>
        <p:txBody>
          <a:bodyPr/>
          <a:lstStyle/>
          <a:p>
            <a:fld id="{3D61EAFA-193D-4F6C-988A-273D8EFC9393}" type="slidenum">
              <a:rPr lang="en-US" smtClean="0"/>
              <a:pPr/>
              <a:t>19</a:t>
            </a:fld>
            <a:endParaRPr lang="en-US" dirty="0"/>
          </a:p>
        </p:txBody>
      </p:sp>
    </p:spTree>
    <p:extLst>
      <p:ext uri="{BB962C8B-B14F-4D97-AF65-F5344CB8AC3E}">
        <p14:creationId xmlns:p14="http://schemas.microsoft.com/office/powerpoint/2010/main" val="3111332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First PAPER</a:t>
            </a:r>
          </a:p>
        </p:txBody>
      </p:sp>
      <p:sp>
        <p:nvSpPr>
          <p:cNvPr id="7" name="Content Placeholder 6"/>
          <p:cNvSpPr>
            <a:spLocks noGrp="1"/>
          </p:cNvSpPr>
          <p:nvPr>
            <p:ph sz="quarter" idx="13"/>
          </p:nvPr>
        </p:nvSpPr>
        <p:spPr/>
        <p:txBody>
          <a:bodyPr>
            <a:normAutofit/>
          </a:bodyPr>
          <a:lstStyle/>
          <a:p>
            <a:r>
              <a:rPr lang="en-US" dirty="0"/>
              <a:t>Fox, G. C. and Hey, A. J. G., “Non-diffractive Production of Meson Resonances,'' </a:t>
            </a:r>
            <a:r>
              <a:rPr lang="en-US" i="1" dirty="0"/>
              <a:t>Nuclear Physics</a:t>
            </a:r>
            <a:r>
              <a:rPr lang="en-US" dirty="0"/>
              <a:t>, </a:t>
            </a:r>
            <a:r>
              <a:rPr lang="en-US" b="1" dirty="0"/>
              <a:t>B56</a:t>
            </a:r>
            <a:r>
              <a:rPr lang="en-US" dirty="0"/>
              <a:t>, 386 (1973). </a:t>
            </a:r>
          </a:p>
          <a:p>
            <a:r>
              <a:rPr lang="en-US" dirty="0"/>
              <a:t>Abstract: </a:t>
            </a:r>
            <a:r>
              <a:rPr lang="en-US" i="1" dirty="0"/>
              <a:t>We study the peripheral cross sections of resonances that cannot be produced by </a:t>
            </a:r>
            <a:r>
              <a:rPr lang="en-US" i="1" dirty="0">
                <a:sym typeface="Symbol" panose="05050102010706020507" pitchFamily="18" charset="2"/>
              </a:rPr>
              <a:t> </a:t>
            </a:r>
            <a:r>
              <a:rPr lang="en-US" i="1" dirty="0"/>
              <a:t>exchange In particular, we concentrate on the four meson nonets expected as L = 1 quark-antiquark states (</a:t>
            </a:r>
            <a:r>
              <a:rPr lang="en-US" i="1" dirty="0" err="1"/>
              <a:t>i</a:t>
            </a:r>
            <a:r>
              <a:rPr lang="en-US" i="1" dirty="0"/>
              <a:t> e., the J</a:t>
            </a:r>
            <a:r>
              <a:rPr lang="en-US" i="1" baseline="30000" dirty="0"/>
              <a:t>P</a:t>
            </a:r>
            <a:r>
              <a:rPr lang="en-US" i="1" dirty="0"/>
              <a:t> = O</a:t>
            </a:r>
            <a:r>
              <a:rPr lang="en-US" i="1" baseline="30000" dirty="0"/>
              <a:t>+</a:t>
            </a:r>
            <a:r>
              <a:rPr lang="en-US" i="1" dirty="0"/>
              <a:t> </a:t>
            </a:r>
            <a:r>
              <a:rPr lang="en-US" i="1" dirty="0">
                <a:sym typeface="Symbol" panose="05050102010706020507" pitchFamily="18" charset="2"/>
              </a:rPr>
              <a:t></a:t>
            </a:r>
            <a:r>
              <a:rPr lang="en-US" i="1" baseline="-25000" dirty="0"/>
              <a:t>N</a:t>
            </a:r>
            <a:r>
              <a:rPr lang="en-US" i="1" dirty="0"/>
              <a:t>(980); J</a:t>
            </a:r>
            <a:r>
              <a:rPr lang="en-US" i="1" baseline="30000" dirty="0"/>
              <a:t>P</a:t>
            </a:r>
            <a:r>
              <a:rPr lang="en-US" i="1" dirty="0"/>
              <a:t> = 1</a:t>
            </a:r>
            <a:r>
              <a:rPr lang="en-US" i="1" baseline="30000" dirty="0"/>
              <a:t>+</a:t>
            </a:r>
            <a:r>
              <a:rPr lang="en-US" i="1" dirty="0"/>
              <a:t> A</a:t>
            </a:r>
            <a:r>
              <a:rPr lang="en-US" i="1" baseline="-25000" dirty="0"/>
              <a:t>1</a:t>
            </a:r>
            <a:r>
              <a:rPr lang="en-US" i="1" dirty="0"/>
              <a:t>, B; J</a:t>
            </a:r>
            <a:r>
              <a:rPr lang="en-US" i="1" baseline="30000" dirty="0"/>
              <a:t>P </a:t>
            </a:r>
            <a:r>
              <a:rPr lang="en-US" i="1" dirty="0"/>
              <a:t>= 2</a:t>
            </a:r>
            <a:r>
              <a:rPr lang="en-US" i="1" baseline="30000" dirty="0"/>
              <a:t>+</a:t>
            </a:r>
            <a:r>
              <a:rPr lang="en-US" i="1" dirty="0"/>
              <a:t> A</a:t>
            </a:r>
            <a:r>
              <a:rPr lang="en-US" i="1" baseline="-25000" dirty="0"/>
              <a:t>2</a:t>
            </a:r>
            <a:r>
              <a:rPr lang="en-US" i="1" dirty="0"/>
              <a:t>) We use SU(3), Regge poles, factorization, exchange degeneracy, pole extrapolation, and the vector meson-photon analogy</a:t>
            </a:r>
          </a:p>
          <a:p>
            <a:r>
              <a:rPr lang="en-US" dirty="0"/>
              <a:t>Built on Fox, G.C., “</a:t>
            </a:r>
            <a:r>
              <a:rPr lang="en-US" dirty="0" err="1"/>
              <a:t>Veni</a:t>
            </a:r>
            <a:r>
              <a:rPr lang="en-US" dirty="0"/>
              <a:t>, </a:t>
            </a:r>
            <a:r>
              <a:rPr lang="en-US" dirty="0" err="1"/>
              <a:t>Vidi</a:t>
            </a:r>
            <a:r>
              <a:rPr lang="en-US" dirty="0"/>
              <a:t>, Vici Regge theory”, Comments </a:t>
            </a:r>
            <a:r>
              <a:rPr lang="en-US" dirty="0" err="1"/>
              <a:t>Nucl</a:t>
            </a:r>
            <a:r>
              <a:rPr lang="en-US" dirty="0"/>
              <a:t>. Part. Phys. 3 (1969) 190-197 and many other papers by lots of people</a:t>
            </a:r>
          </a:p>
          <a:p>
            <a:pPr lvl="1"/>
            <a:r>
              <a:rPr lang="en-US" dirty="0"/>
              <a:t>Note my PhD supervisor’s main advice was “Geoffrey, nobody looks at data. That’s a promising area”. He then switched to economics</a:t>
            </a:r>
          </a:p>
          <a:p>
            <a:r>
              <a:rPr lang="en-US" dirty="0"/>
              <a:t>Study culminated in A.C. Irving, R.P. Worden, “Regge Phenomenology”, Phys. Rept. 34 (1977) 117-231</a:t>
            </a:r>
          </a:p>
          <a:p>
            <a:pPr lvl="1"/>
            <a:r>
              <a:rPr lang="en-US" dirty="0"/>
              <a:t>Robert Worden, Cambridge PhD 1972 (finished at Caltech) but Robert went to software industry (</a:t>
            </a:r>
            <a:r>
              <a:rPr lang="en-US" dirty="0" err="1"/>
              <a:t>Logica</a:t>
            </a:r>
            <a:r>
              <a:rPr lang="en-US" dirty="0"/>
              <a:t>) and Tony and I went to parallel computing</a:t>
            </a:r>
          </a:p>
          <a:p>
            <a:endParaRPr lang="en-US" dirty="0"/>
          </a:p>
          <a:p>
            <a:endParaRPr lang="en-US" dirty="0"/>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2</a:t>
            </a:fld>
            <a:endParaRPr lang="en-US" dirty="0"/>
          </a:p>
        </p:txBody>
      </p:sp>
    </p:spTree>
    <p:extLst>
      <p:ext uri="{BB962C8B-B14F-4D97-AF65-F5344CB8AC3E}">
        <p14:creationId xmlns:p14="http://schemas.microsoft.com/office/powerpoint/2010/main" val="32767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9519"/>
          </a:xfrm>
        </p:spPr>
        <p:txBody>
          <a:bodyPr/>
          <a:lstStyle/>
          <a:p>
            <a:r>
              <a:rPr lang="en-US" dirty="0"/>
              <a:t>Details from Fox and hey</a:t>
            </a:r>
          </a:p>
        </p:txBody>
      </p:sp>
      <p:sp>
        <p:nvSpPr>
          <p:cNvPr id="3" name="Content Placeholder 2"/>
          <p:cNvSpPr>
            <a:spLocks noGrp="1"/>
          </p:cNvSpPr>
          <p:nvPr>
            <p:ph sz="quarter" idx="13"/>
          </p:nvPr>
        </p:nvSpPr>
        <p:spPr>
          <a:xfrm>
            <a:off x="-19958" y="460373"/>
            <a:ext cx="9144000" cy="981385"/>
          </a:xfrm>
        </p:spPr>
        <p:txBody>
          <a:bodyPr>
            <a:normAutofit/>
          </a:bodyPr>
          <a:lstStyle/>
          <a:p>
            <a:r>
              <a:rPr lang="en-US" dirty="0"/>
              <a:t>From Fox and Hey 54 pages 80 equations 21 figures 17 Tables</a:t>
            </a:r>
          </a:p>
          <a:p>
            <a:pPr lvl="1"/>
            <a:r>
              <a:rPr lang="en-US" dirty="0"/>
              <a:t>We wrote longer papers in those days</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71500" y="1338224"/>
            <a:ext cx="7338196" cy="2107759"/>
          </a:xfrm>
          <a:prstGeom prst="rect">
            <a:avLst/>
          </a:prstGeom>
        </p:spPr>
      </p:pic>
      <p:pic>
        <p:nvPicPr>
          <p:cNvPr id="7" name="Picture 6"/>
          <p:cNvPicPr>
            <a:picLocks noChangeAspect="1"/>
          </p:cNvPicPr>
          <p:nvPr/>
        </p:nvPicPr>
        <p:blipFill>
          <a:blip r:embed="rId3"/>
          <a:stretch>
            <a:fillRect/>
          </a:stretch>
        </p:blipFill>
        <p:spPr>
          <a:xfrm>
            <a:off x="-24222" y="3735805"/>
            <a:ext cx="5003160" cy="2755325"/>
          </a:xfrm>
          <a:prstGeom prst="rect">
            <a:avLst/>
          </a:prstGeom>
        </p:spPr>
      </p:pic>
      <p:pic>
        <p:nvPicPr>
          <p:cNvPr id="10" name="Picture 9"/>
          <p:cNvPicPr>
            <a:picLocks noChangeAspect="1"/>
          </p:cNvPicPr>
          <p:nvPr/>
        </p:nvPicPr>
        <p:blipFill>
          <a:blip r:embed="rId4"/>
          <a:stretch>
            <a:fillRect/>
          </a:stretch>
        </p:blipFill>
        <p:spPr>
          <a:xfrm>
            <a:off x="5040052" y="3636618"/>
            <a:ext cx="3754350" cy="3185000"/>
          </a:xfrm>
          <a:prstGeom prst="rect">
            <a:avLst/>
          </a:prstGeom>
        </p:spPr>
      </p:pic>
    </p:spTree>
    <p:extLst>
      <p:ext uri="{BB962C8B-B14F-4D97-AF65-F5344CB8AC3E}">
        <p14:creationId xmlns:p14="http://schemas.microsoft.com/office/powerpoint/2010/main" val="384394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9519"/>
          </a:xfrm>
        </p:spPr>
        <p:txBody>
          <a:bodyPr/>
          <a:lstStyle/>
          <a:p>
            <a:r>
              <a:rPr lang="en-US" dirty="0"/>
              <a:t>Details from Fox and hey II</a:t>
            </a:r>
          </a:p>
        </p:txBody>
      </p:sp>
      <p:sp>
        <p:nvSpPr>
          <p:cNvPr id="3" name="Content Placeholder 2"/>
          <p:cNvSpPr>
            <a:spLocks noGrp="1"/>
          </p:cNvSpPr>
          <p:nvPr>
            <p:ph sz="quarter" idx="13"/>
          </p:nvPr>
        </p:nvSpPr>
        <p:spPr>
          <a:xfrm>
            <a:off x="-19958" y="572009"/>
            <a:ext cx="9144000" cy="520355"/>
          </a:xfrm>
        </p:spPr>
        <p:txBody>
          <a:bodyPr>
            <a:normAutofit/>
          </a:bodyPr>
          <a:lstStyle/>
          <a:p>
            <a:r>
              <a:rPr lang="en-US" dirty="0"/>
              <a:t>From Fox and Hey 54 pages 80 equations 21 figures 17 Tables</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21</a:t>
            </a:fld>
            <a:endParaRPr lang="en-US" dirty="0"/>
          </a:p>
        </p:txBody>
      </p:sp>
      <p:pic>
        <p:nvPicPr>
          <p:cNvPr id="9" name="Picture 8"/>
          <p:cNvPicPr>
            <a:picLocks noChangeAspect="1"/>
          </p:cNvPicPr>
          <p:nvPr/>
        </p:nvPicPr>
        <p:blipFill>
          <a:blip r:embed="rId2"/>
          <a:stretch>
            <a:fillRect/>
          </a:stretch>
        </p:blipFill>
        <p:spPr>
          <a:xfrm>
            <a:off x="0" y="1010375"/>
            <a:ext cx="7308304" cy="5836911"/>
          </a:xfrm>
          <a:prstGeom prst="rect">
            <a:avLst/>
          </a:prstGeom>
        </p:spPr>
      </p:pic>
      <p:pic>
        <p:nvPicPr>
          <p:cNvPr id="11" name="Picture 10"/>
          <p:cNvPicPr>
            <a:picLocks noChangeAspect="1"/>
          </p:cNvPicPr>
          <p:nvPr/>
        </p:nvPicPr>
        <p:blipFill>
          <a:blip r:embed="rId3"/>
          <a:stretch>
            <a:fillRect/>
          </a:stretch>
        </p:blipFill>
        <p:spPr>
          <a:xfrm>
            <a:off x="19958" y="1955135"/>
            <a:ext cx="9124042" cy="4904281"/>
          </a:xfrm>
          <a:prstGeom prst="rect">
            <a:avLst/>
          </a:prstGeom>
        </p:spPr>
      </p:pic>
    </p:spTree>
    <p:extLst>
      <p:ext uri="{BB962C8B-B14F-4D97-AF65-F5344CB8AC3E}">
        <p14:creationId xmlns:p14="http://schemas.microsoft.com/office/powerpoint/2010/main" val="325728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8131" y="125230"/>
            <a:ext cx="9361414" cy="6732770"/>
            <a:chOff x="0" y="202120"/>
            <a:chExt cx="9361414" cy="6732770"/>
          </a:xfrm>
        </p:grpSpPr>
        <p:grpSp>
          <p:nvGrpSpPr>
            <p:cNvPr id="28" name="Group 27"/>
            <p:cNvGrpSpPr/>
            <p:nvPr/>
          </p:nvGrpSpPr>
          <p:grpSpPr>
            <a:xfrm>
              <a:off x="0" y="202120"/>
              <a:ext cx="9361414" cy="6732770"/>
              <a:chOff x="-191965" y="223440"/>
              <a:chExt cx="9361414" cy="6732770"/>
            </a:xfrm>
          </p:grpSpPr>
          <p:pic>
            <p:nvPicPr>
              <p:cNvPr id="6" name="Picture 5"/>
              <p:cNvPicPr>
                <a:picLocks noChangeAspect="1"/>
              </p:cNvPicPr>
              <p:nvPr/>
            </p:nvPicPr>
            <p:blipFill>
              <a:blip r:embed="rId3"/>
              <a:stretch>
                <a:fillRect/>
              </a:stretch>
            </p:blipFill>
            <p:spPr>
              <a:xfrm>
                <a:off x="-191965" y="223440"/>
                <a:ext cx="9361414" cy="6732770"/>
              </a:xfrm>
              <a:prstGeom prst="rect">
                <a:avLst/>
              </a:prstGeom>
            </p:spPr>
          </p:pic>
          <p:sp>
            <p:nvSpPr>
              <p:cNvPr id="4" name="TextBox 3"/>
              <p:cNvSpPr txBox="1"/>
              <p:nvPr/>
            </p:nvSpPr>
            <p:spPr>
              <a:xfrm>
                <a:off x="6246172" y="5406191"/>
                <a:ext cx="1360794" cy="584775"/>
              </a:xfrm>
              <a:prstGeom prst="rect">
                <a:avLst/>
              </a:prstGeom>
              <a:noFill/>
            </p:spPr>
            <p:txBody>
              <a:bodyPr wrap="square" rtlCol="0">
                <a:spAutoFit/>
              </a:bodyPr>
              <a:lstStyle/>
              <a:p>
                <a:r>
                  <a:rPr lang="en-US" sz="1600" dirty="0">
                    <a:solidFill>
                      <a:srgbClr val="FF0000"/>
                    </a:solidFill>
                  </a:rPr>
                  <a:t>Triple Regge, proton</a:t>
                </a:r>
              </a:p>
            </p:txBody>
          </p:sp>
          <p:sp>
            <p:nvSpPr>
              <p:cNvPr id="7" name="TextBox 6"/>
              <p:cNvSpPr txBox="1"/>
              <p:nvPr/>
            </p:nvSpPr>
            <p:spPr>
              <a:xfrm>
                <a:off x="4231700" y="2442248"/>
                <a:ext cx="1400682" cy="461665"/>
              </a:xfrm>
              <a:prstGeom prst="rect">
                <a:avLst/>
              </a:prstGeom>
              <a:solidFill>
                <a:schemeClr val="bg1"/>
              </a:solidFill>
            </p:spPr>
            <p:txBody>
              <a:bodyPr wrap="square" rtlCol="0">
                <a:spAutoFit/>
              </a:bodyPr>
              <a:lstStyle/>
              <a:p>
                <a:r>
                  <a:rPr lang="en-US" dirty="0">
                    <a:sym typeface="Symbol" panose="05050102010706020507" pitchFamily="18" charset="2"/>
                  </a:rPr>
                  <a:t></a:t>
                </a:r>
                <a:r>
                  <a:rPr lang="en-US" baseline="30000" dirty="0"/>
                  <a:t>-</a:t>
                </a:r>
                <a:r>
                  <a:rPr lang="en-US" dirty="0"/>
                  <a:t>p </a:t>
                </a:r>
                <a:r>
                  <a:rPr lang="en-US" dirty="0">
                    <a:sym typeface="Symbol" panose="05050102010706020507" pitchFamily="18" charset="2"/>
                  </a:rPr>
                  <a:t></a:t>
                </a:r>
                <a:r>
                  <a:rPr lang="en-US" baseline="30000" dirty="0">
                    <a:sym typeface="Symbol" panose="05050102010706020507" pitchFamily="18" charset="2"/>
                  </a:rPr>
                  <a:t>0</a:t>
                </a:r>
                <a:r>
                  <a:rPr lang="en-US" dirty="0"/>
                  <a:t>n</a:t>
                </a:r>
              </a:p>
            </p:txBody>
          </p:sp>
          <p:sp>
            <p:nvSpPr>
              <p:cNvPr id="8" name="TextBox 7"/>
              <p:cNvSpPr txBox="1"/>
              <p:nvPr/>
            </p:nvSpPr>
            <p:spPr>
              <a:xfrm>
                <a:off x="629541" y="4758357"/>
                <a:ext cx="1552196" cy="830997"/>
              </a:xfrm>
              <a:prstGeom prst="rect">
                <a:avLst/>
              </a:prstGeom>
              <a:solidFill>
                <a:schemeClr val="bg1"/>
              </a:solidFill>
            </p:spPr>
            <p:txBody>
              <a:bodyPr wrap="square" lIns="0" rIns="0" rtlCol="0">
                <a:spAutoFit/>
              </a:bodyPr>
              <a:lstStyle/>
              <a:p>
                <a:r>
                  <a:rPr lang="en-US" dirty="0">
                    <a:solidFill>
                      <a:srgbClr val="FF0000"/>
                    </a:solidFill>
                    <a:sym typeface="Symbol" panose="05050102010706020507" pitchFamily="18" charset="2"/>
                  </a:rPr>
                  <a:t> </a:t>
                </a:r>
                <a:r>
                  <a:rPr lang="en-US" dirty="0">
                    <a:solidFill>
                      <a:srgbClr val="FF0000"/>
                    </a:solidFill>
                  </a:rPr>
                  <a:t>Exchange + </a:t>
                </a:r>
                <a:r>
                  <a:rPr lang="en-US" dirty="0">
                    <a:solidFill>
                      <a:srgbClr val="FF0000"/>
                    </a:solidFill>
                    <a:sym typeface="Symbol" panose="05050102010706020507" pitchFamily="18" charset="2"/>
                  </a:rPr>
                  <a:t>, </a:t>
                </a:r>
                <a:r>
                  <a:rPr lang="en-US" dirty="0">
                    <a:solidFill>
                      <a:srgbClr val="FF0000"/>
                    </a:solidFill>
                  </a:rPr>
                  <a:t>A</a:t>
                </a:r>
                <a:r>
                  <a:rPr lang="en-US" baseline="-25000" dirty="0">
                    <a:solidFill>
                      <a:srgbClr val="FF0000"/>
                    </a:solidFill>
                  </a:rPr>
                  <a:t>2</a:t>
                </a:r>
              </a:p>
            </p:txBody>
          </p:sp>
          <p:sp>
            <p:nvSpPr>
              <p:cNvPr id="9" name="TextBox 8"/>
              <p:cNvSpPr txBox="1"/>
              <p:nvPr/>
            </p:nvSpPr>
            <p:spPr>
              <a:xfrm>
                <a:off x="701340" y="1847853"/>
                <a:ext cx="1849866" cy="461665"/>
              </a:xfrm>
              <a:prstGeom prst="rect">
                <a:avLst/>
              </a:prstGeom>
              <a:noFill/>
            </p:spPr>
            <p:txBody>
              <a:bodyPr wrap="square" rtlCol="0">
                <a:spAutoFit/>
              </a:bodyPr>
              <a:lstStyle/>
              <a:p>
                <a:r>
                  <a:rPr lang="en-US" dirty="0" err="1">
                    <a:solidFill>
                      <a:srgbClr val="FF0000"/>
                    </a:solidFill>
                    <a:sym typeface="Symbol" panose="05050102010706020507" pitchFamily="18" charset="2"/>
                  </a:rPr>
                  <a:t>Pomeron</a:t>
                </a:r>
                <a:r>
                  <a:rPr lang="en-US" dirty="0">
                    <a:solidFill>
                      <a:srgbClr val="FF0000"/>
                    </a:solidFill>
                    <a:sym typeface="Symbol" panose="05050102010706020507" pitchFamily="18" charset="2"/>
                  </a:rPr>
                  <a:t> etc.</a:t>
                </a:r>
                <a:endParaRPr lang="en-US" dirty="0">
                  <a:solidFill>
                    <a:srgbClr val="FF0000"/>
                  </a:solidFill>
                </a:endParaRPr>
              </a:p>
            </p:txBody>
          </p:sp>
          <p:sp>
            <p:nvSpPr>
              <p:cNvPr id="10" name="TextBox 9"/>
              <p:cNvSpPr txBox="1"/>
              <p:nvPr/>
            </p:nvSpPr>
            <p:spPr>
              <a:xfrm>
                <a:off x="7790519" y="2306225"/>
                <a:ext cx="582612" cy="461665"/>
              </a:xfrm>
              <a:prstGeom prst="rect">
                <a:avLst/>
              </a:prstGeom>
              <a:noFill/>
            </p:spPr>
            <p:txBody>
              <a:bodyPr wrap="square" rtlCol="0">
                <a:spAutoFit/>
              </a:bodyPr>
              <a:lstStyle/>
              <a:p>
                <a:r>
                  <a:rPr lang="en-US" dirty="0">
                    <a:solidFill>
                      <a:srgbClr val="FF0000"/>
                    </a:solidFill>
                  </a:rPr>
                  <a:t>K*</a:t>
                </a:r>
              </a:p>
            </p:txBody>
          </p:sp>
          <p:sp>
            <p:nvSpPr>
              <p:cNvPr id="11" name="TextBox 10"/>
              <p:cNvSpPr txBox="1"/>
              <p:nvPr/>
            </p:nvSpPr>
            <p:spPr>
              <a:xfrm>
                <a:off x="3703357" y="2327772"/>
                <a:ext cx="551006" cy="461665"/>
              </a:xfrm>
              <a:prstGeom prst="rect">
                <a:avLst/>
              </a:prstGeom>
              <a:noFill/>
            </p:spPr>
            <p:txBody>
              <a:bodyPr wrap="square" rtlCol="0">
                <a:spAutoFit/>
              </a:bodyPr>
              <a:lstStyle/>
              <a:p>
                <a:r>
                  <a:rPr lang="en-US" dirty="0">
                    <a:solidFill>
                      <a:srgbClr val="FF0000"/>
                    </a:solidFill>
                    <a:sym typeface="Symbol" panose="05050102010706020507" pitchFamily="18" charset="2"/>
                  </a:rPr>
                  <a:t></a:t>
                </a:r>
                <a:endParaRPr lang="en-US" dirty="0">
                  <a:solidFill>
                    <a:srgbClr val="FF0000"/>
                  </a:solidFill>
                </a:endParaRPr>
              </a:p>
            </p:txBody>
          </p:sp>
          <p:sp>
            <p:nvSpPr>
              <p:cNvPr id="12" name="TextBox 11"/>
              <p:cNvSpPr txBox="1"/>
              <p:nvPr/>
            </p:nvSpPr>
            <p:spPr>
              <a:xfrm>
                <a:off x="5340614" y="4930396"/>
                <a:ext cx="551006" cy="461665"/>
              </a:xfrm>
              <a:prstGeom prst="rect">
                <a:avLst/>
              </a:prstGeom>
              <a:noFill/>
            </p:spPr>
            <p:txBody>
              <a:bodyPr wrap="square" rtlCol="0">
                <a:spAutoFit/>
              </a:bodyPr>
              <a:lstStyle/>
              <a:p>
                <a:r>
                  <a:rPr lang="en-US" dirty="0">
                    <a:solidFill>
                      <a:srgbClr val="FF0000"/>
                    </a:solidFill>
                    <a:sym typeface="Symbol" panose="05050102010706020507" pitchFamily="18" charset="2"/>
                  </a:rPr>
                  <a:t>B</a:t>
                </a:r>
                <a:endParaRPr lang="en-US" dirty="0">
                  <a:solidFill>
                    <a:srgbClr val="FF0000"/>
                  </a:solidFill>
                </a:endParaRPr>
              </a:p>
            </p:txBody>
          </p:sp>
          <p:sp>
            <p:nvSpPr>
              <p:cNvPr id="13" name="TextBox 12"/>
              <p:cNvSpPr txBox="1"/>
              <p:nvPr/>
            </p:nvSpPr>
            <p:spPr>
              <a:xfrm>
                <a:off x="3329866" y="3401954"/>
                <a:ext cx="1549940" cy="107722"/>
              </a:xfrm>
              <a:prstGeom prst="rect">
                <a:avLst/>
              </a:prstGeom>
              <a:solidFill>
                <a:schemeClr val="bg1"/>
              </a:solidFill>
            </p:spPr>
            <p:txBody>
              <a:bodyPr wrap="square" rtlCol="0">
                <a:spAutoFit/>
              </a:bodyPr>
              <a:lstStyle/>
              <a:p>
                <a:r>
                  <a:rPr lang="en-US" sz="100" dirty="0"/>
                  <a:t>  </a:t>
                </a:r>
              </a:p>
            </p:txBody>
          </p:sp>
          <p:sp>
            <p:nvSpPr>
              <p:cNvPr id="14" name="TextBox 13"/>
              <p:cNvSpPr txBox="1"/>
              <p:nvPr/>
            </p:nvSpPr>
            <p:spPr>
              <a:xfrm>
                <a:off x="6771484" y="3446087"/>
                <a:ext cx="579554" cy="107722"/>
              </a:xfrm>
              <a:prstGeom prst="rect">
                <a:avLst/>
              </a:prstGeom>
              <a:solidFill>
                <a:schemeClr val="bg1"/>
              </a:solidFill>
            </p:spPr>
            <p:txBody>
              <a:bodyPr wrap="square" rtlCol="0">
                <a:spAutoFit/>
              </a:bodyPr>
              <a:lstStyle/>
              <a:p>
                <a:r>
                  <a:rPr lang="en-US" sz="100" dirty="0"/>
                  <a:t>  </a:t>
                </a:r>
              </a:p>
            </p:txBody>
          </p:sp>
          <p:sp>
            <p:nvSpPr>
              <p:cNvPr id="15" name="TextBox 14"/>
              <p:cNvSpPr txBox="1"/>
              <p:nvPr/>
            </p:nvSpPr>
            <p:spPr>
              <a:xfrm>
                <a:off x="4938336" y="3450320"/>
                <a:ext cx="579554" cy="107722"/>
              </a:xfrm>
              <a:prstGeom prst="rect">
                <a:avLst/>
              </a:prstGeom>
              <a:solidFill>
                <a:schemeClr val="bg1"/>
              </a:solidFill>
            </p:spPr>
            <p:txBody>
              <a:bodyPr wrap="square" rtlCol="0">
                <a:spAutoFit/>
              </a:bodyPr>
              <a:lstStyle/>
              <a:p>
                <a:r>
                  <a:rPr lang="en-US" sz="100" dirty="0"/>
                  <a:t>  </a:t>
                </a:r>
              </a:p>
            </p:txBody>
          </p:sp>
          <p:sp>
            <p:nvSpPr>
              <p:cNvPr id="16" name="TextBox 15"/>
              <p:cNvSpPr txBox="1"/>
              <p:nvPr/>
            </p:nvSpPr>
            <p:spPr>
              <a:xfrm>
                <a:off x="989095" y="3030980"/>
                <a:ext cx="1188418" cy="492443"/>
              </a:xfrm>
              <a:prstGeom prst="rect">
                <a:avLst/>
              </a:prstGeom>
              <a:solidFill>
                <a:schemeClr val="bg1"/>
              </a:solidFill>
            </p:spPr>
            <p:txBody>
              <a:bodyPr wrap="square" lIns="0" tIns="0" rIns="0" bIns="0" rtlCol="0">
                <a:spAutoFit/>
              </a:bodyPr>
              <a:lstStyle/>
              <a:p>
                <a:r>
                  <a:rPr lang="en-US" sz="1600" dirty="0"/>
                  <a:t>  np </a:t>
                </a:r>
                <a:r>
                  <a:rPr lang="en-US" sz="1600" dirty="0">
                    <a:sym typeface="Symbol" panose="05050102010706020507" pitchFamily="18" charset="2"/>
                  </a:rPr>
                  <a:t></a:t>
                </a:r>
                <a:r>
                  <a:rPr lang="en-US" sz="1600" dirty="0" err="1">
                    <a:sym typeface="Symbol" panose="05050102010706020507" pitchFamily="18" charset="2"/>
                  </a:rPr>
                  <a:t>pn</a:t>
                </a:r>
                <a:br>
                  <a:rPr lang="en-US" sz="1600" dirty="0">
                    <a:sym typeface="Symbol" panose="05050102010706020507" pitchFamily="18" charset="2"/>
                  </a:rPr>
                </a:br>
                <a:r>
                  <a:rPr lang="en-US" sz="1600" dirty="0">
                    <a:sym typeface="Symbol" panose="05050102010706020507" pitchFamily="18" charset="2"/>
                  </a:rPr>
                  <a:t>(23-63 GeV/c</a:t>
                </a:r>
                <a:endParaRPr lang="en-US" sz="1600" dirty="0"/>
              </a:p>
            </p:txBody>
          </p:sp>
          <p:sp>
            <p:nvSpPr>
              <p:cNvPr id="17" name="TextBox 16"/>
              <p:cNvSpPr txBox="1"/>
              <p:nvPr/>
            </p:nvSpPr>
            <p:spPr>
              <a:xfrm>
                <a:off x="649730" y="3488249"/>
                <a:ext cx="1358254" cy="153888"/>
              </a:xfrm>
              <a:prstGeom prst="rect">
                <a:avLst/>
              </a:prstGeom>
              <a:solidFill>
                <a:schemeClr val="bg1"/>
              </a:solidFill>
            </p:spPr>
            <p:txBody>
              <a:bodyPr wrap="square" rtlCol="0">
                <a:spAutoFit/>
              </a:bodyPr>
              <a:lstStyle/>
              <a:p>
                <a:r>
                  <a:rPr lang="en-US" sz="400" dirty="0"/>
                  <a:t>  </a:t>
                </a:r>
              </a:p>
            </p:txBody>
          </p:sp>
          <p:sp>
            <p:nvSpPr>
              <p:cNvPr id="18" name="TextBox 17"/>
              <p:cNvSpPr txBox="1"/>
              <p:nvPr/>
            </p:nvSpPr>
            <p:spPr>
              <a:xfrm>
                <a:off x="2152822" y="3450320"/>
                <a:ext cx="937982" cy="107722"/>
              </a:xfrm>
              <a:prstGeom prst="rect">
                <a:avLst/>
              </a:prstGeom>
              <a:solidFill>
                <a:schemeClr val="bg1"/>
              </a:solidFill>
            </p:spPr>
            <p:txBody>
              <a:bodyPr wrap="square" rtlCol="0">
                <a:spAutoFit/>
              </a:bodyPr>
              <a:lstStyle/>
              <a:p>
                <a:r>
                  <a:rPr lang="en-US" sz="100" dirty="0"/>
                  <a:t>  </a:t>
                </a:r>
              </a:p>
            </p:txBody>
          </p:sp>
          <p:sp>
            <p:nvSpPr>
              <p:cNvPr id="19" name="TextBox 18"/>
              <p:cNvSpPr txBox="1"/>
              <p:nvPr/>
            </p:nvSpPr>
            <p:spPr>
              <a:xfrm>
                <a:off x="1225935" y="3626940"/>
                <a:ext cx="579554" cy="107722"/>
              </a:xfrm>
              <a:prstGeom prst="rect">
                <a:avLst/>
              </a:prstGeom>
              <a:solidFill>
                <a:schemeClr val="bg1"/>
              </a:solidFill>
            </p:spPr>
            <p:txBody>
              <a:bodyPr wrap="square" rtlCol="0">
                <a:spAutoFit/>
              </a:bodyPr>
              <a:lstStyle/>
              <a:p>
                <a:r>
                  <a:rPr lang="en-US" sz="100" dirty="0"/>
                  <a:t>  </a:t>
                </a:r>
              </a:p>
            </p:txBody>
          </p:sp>
          <p:sp>
            <p:nvSpPr>
              <p:cNvPr id="20" name="TextBox 19"/>
              <p:cNvSpPr txBox="1"/>
              <p:nvPr/>
            </p:nvSpPr>
            <p:spPr>
              <a:xfrm>
                <a:off x="7276637" y="3414316"/>
                <a:ext cx="421807" cy="107722"/>
              </a:xfrm>
              <a:prstGeom prst="rect">
                <a:avLst/>
              </a:prstGeom>
              <a:solidFill>
                <a:schemeClr val="bg1"/>
              </a:solidFill>
            </p:spPr>
            <p:txBody>
              <a:bodyPr wrap="square" rtlCol="0">
                <a:spAutoFit/>
              </a:bodyPr>
              <a:lstStyle/>
              <a:p>
                <a:r>
                  <a:rPr lang="en-US" sz="100" dirty="0"/>
                  <a:t>  </a:t>
                </a:r>
              </a:p>
            </p:txBody>
          </p:sp>
          <p:sp>
            <p:nvSpPr>
              <p:cNvPr id="21" name="TextBox 20"/>
              <p:cNvSpPr txBox="1"/>
              <p:nvPr/>
            </p:nvSpPr>
            <p:spPr>
              <a:xfrm>
                <a:off x="7690403" y="3418502"/>
                <a:ext cx="253922" cy="107722"/>
              </a:xfrm>
              <a:prstGeom prst="rect">
                <a:avLst/>
              </a:prstGeom>
              <a:solidFill>
                <a:schemeClr val="bg1"/>
              </a:solidFill>
            </p:spPr>
            <p:txBody>
              <a:bodyPr wrap="square" rtlCol="0">
                <a:spAutoFit/>
              </a:bodyPr>
              <a:lstStyle/>
              <a:p>
                <a:r>
                  <a:rPr lang="en-US" sz="100" dirty="0"/>
                  <a:t>  </a:t>
                </a:r>
              </a:p>
            </p:txBody>
          </p:sp>
          <p:sp>
            <p:nvSpPr>
              <p:cNvPr id="22" name="TextBox 21"/>
              <p:cNvSpPr txBox="1"/>
              <p:nvPr/>
            </p:nvSpPr>
            <p:spPr>
              <a:xfrm>
                <a:off x="8501763" y="3470167"/>
                <a:ext cx="187228" cy="107722"/>
              </a:xfrm>
              <a:prstGeom prst="rect">
                <a:avLst/>
              </a:prstGeom>
              <a:solidFill>
                <a:schemeClr val="bg1"/>
              </a:solidFill>
            </p:spPr>
            <p:txBody>
              <a:bodyPr wrap="square" rtlCol="0">
                <a:spAutoFit/>
              </a:bodyPr>
              <a:lstStyle/>
              <a:p>
                <a:r>
                  <a:rPr lang="en-US" sz="100" dirty="0"/>
                  <a:t>  </a:t>
                </a:r>
              </a:p>
            </p:txBody>
          </p:sp>
          <p:sp>
            <p:nvSpPr>
              <p:cNvPr id="23" name="TextBox 22"/>
              <p:cNvSpPr txBox="1"/>
              <p:nvPr/>
            </p:nvSpPr>
            <p:spPr>
              <a:xfrm>
                <a:off x="7944325" y="3422884"/>
                <a:ext cx="557437" cy="107722"/>
              </a:xfrm>
              <a:prstGeom prst="rect">
                <a:avLst/>
              </a:prstGeom>
              <a:solidFill>
                <a:schemeClr val="bg1"/>
              </a:solidFill>
            </p:spPr>
            <p:txBody>
              <a:bodyPr wrap="square" rtlCol="0">
                <a:spAutoFit/>
              </a:bodyPr>
              <a:lstStyle/>
              <a:p>
                <a:r>
                  <a:rPr lang="en-US" sz="100" dirty="0"/>
                  <a:t>  </a:t>
                </a:r>
              </a:p>
            </p:txBody>
          </p:sp>
          <p:cxnSp>
            <p:nvCxnSpPr>
              <p:cNvPr id="25" name="Straight Connector 24"/>
              <p:cNvCxnSpPr/>
              <p:nvPr/>
            </p:nvCxnSpPr>
            <p:spPr>
              <a:xfrm flipV="1">
                <a:off x="8003425" y="3041466"/>
                <a:ext cx="0" cy="5520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7616416" y="3334394"/>
              <a:ext cx="26051" cy="378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38357" y="3315357"/>
              <a:ext cx="326739" cy="288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920372" y="3320988"/>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Date Placeholder 2"/>
          <p:cNvSpPr>
            <a:spLocks noGrp="1"/>
          </p:cNvSpPr>
          <p:nvPr>
            <p:ph type="dt" sz="half" idx="10"/>
          </p:nvPr>
        </p:nvSpPr>
        <p:spPr>
          <a:xfrm>
            <a:off x="6237514" y="6422572"/>
            <a:ext cx="2106318" cy="315234"/>
          </a:xfrm>
        </p:spPr>
        <p:txBody>
          <a:bodyPr/>
          <a:lstStyle/>
          <a:p>
            <a:fld id="{A7BA31BF-65E7-44DF-A30E-EE2FB2B2204F}" type="datetime1">
              <a:rPr lang="en-US" smtClean="0"/>
              <a:t>9/15/2016</a:t>
            </a:fld>
            <a:endParaRPr lang="en-US" dirty="0"/>
          </a:p>
        </p:txBody>
      </p:sp>
      <p:sp>
        <p:nvSpPr>
          <p:cNvPr id="5" name="Slide Number Placeholder 4"/>
          <p:cNvSpPr>
            <a:spLocks noGrp="1"/>
          </p:cNvSpPr>
          <p:nvPr>
            <p:ph type="sldNum" sz="quarter" idx="4"/>
          </p:nvPr>
        </p:nvSpPr>
        <p:spPr>
          <a:xfrm>
            <a:off x="7062141" y="6516076"/>
            <a:ext cx="2106318" cy="315234"/>
          </a:xfrm>
        </p:spPr>
        <p:txBody>
          <a:bodyPr/>
          <a:lstStyle/>
          <a:p>
            <a:fld id="{3D61EAFA-193D-4F6C-988A-273D8EFC9393}" type="slidenum">
              <a:rPr lang="en-US" smtClean="0"/>
              <a:pPr/>
              <a:t>22</a:t>
            </a:fld>
            <a:endParaRPr lang="en-US" dirty="0"/>
          </a:p>
        </p:txBody>
      </p:sp>
      <p:sp>
        <p:nvSpPr>
          <p:cNvPr id="2" name="Title 1"/>
          <p:cNvSpPr>
            <a:spLocks noGrp="1"/>
          </p:cNvSpPr>
          <p:nvPr>
            <p:ph type="title"/>
          </p:nvPr>
        </p:nvSpPr>
        <p:spPr>
          <a:xfrm>
            <a:off x="3095836" y="-33584"/>
            <a:ext cx="5956724" cy="971550"/>
          </a:xfrm>
        </p:spPr>
        <p:txBody>
          <a:bodyPr/>
          <a:lstStyle/>
          <a:p>
            <a:r>
              <a:rPr lang="en-US" dirty="0"/>
              <a:t>Irving &amp; Worden fig. 2.7</a:t>
            </a:r>
          </a:p>
        </p:txBody>
      </p:sp>
    </p:spTree>
    <p:extLst>
      <p:ext uri="{BB962C8B-B14F-4D97-AF65-F5344CB8AC3E}">
        <p14:creationId xmlns:p14="http://schemas.microsoft.com/office/powerpoint/2010/main" val="12321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942" y="0"/>
            <a:ext cx="3796484" cy="595569"/>
          </a:xfrm>
        </p:spPr>
        <p:txBody>
          <a:bodyPr>
            <a:normAutofit/>
          </a:bodyPr>
          <a:lstStyle/>
          <a:p>
            <a:r>
              <a:rPr lang="en-US" dirty="0"/>
              <a:t>2010 </a:t>
            </a:r>
            <a:r>
              <a:rPr lang="en-US" dirty="0" err="1"/>
              <a:t>ReggE</a:t>
            </a:r>
            <a:r>
              <a:rPr lang="en-US" dirty="0"/>
              <a:t> Fits</a:t>
            </a:r>
          </a:p>
        </p:txBody>
      </p:sp>
      <p:sp>
        <p:nvSpPr>
          <p:cNvPr id="3" name="Date Placeholder 2"/>
          <p:cNvSpPr>
            <a:spLocks noGrp="1"/>
          </p:cNvSpPr>
          <p:nvPr>
            <p:ph type="dt" sz="half" idx="10"/>
          </p:nvPr>
        </p:nvSpPr>
        <p:spPr/>
        <p:txBody>
          <a:bodyPr/>
          <a:lstStyle/>
          <a:p>
            <a:fld id="{1A5B0BD4-AB86-4670-8185-EB7325FE45EE}" type="datetime1">
              <a:rPr lang="en-US" smtClean="0"/>
              <a:t>9/15/2016</a:t>
            </a:fld>
            <a:endParaRPr lang="en-US" dirty="0"/>
          </a:p>
        </p:txBody>
      </p:sp>
      <p:sp>
        <p:nvSpPr>
          <p:cNvPr id="4" name="Slide Number Placeholder 3"/>
          <p:cNvSpPr>
            <a:spLocks noGrp="1"/>
          </p:cNvSpPr>
          <p:nvPr>
            <p:ph type="sldNum" sz="quarter" idx="4"/>
          </p:nvPr>
        </p:nvSpPr>
        <p:spPr/>
        <p:txBody>
          <a:bodyPr/>
          <a:lstStyle/>
          <a:p>
            <a:fld id="{3D61EAFA-193D-4F6C-988A-273D8EFC9393}"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9264" y="1371600"/>
            <a:ext cx="4412274" cy="5486400"/>
          </a:xfrm>
          <a:prstGeom prst="rect">
            <a:avLst/>
          </a:prstGeom>
        </p:spPr>
      </p:pic>
      <p:sp>
        <p:nvSpPr>
          <p:cNvPr id="6" name="TextBox 5"/>
          <p:cNvSpPr txBox="1"/>
          <p:nvPr/>
        </p:nvSpPr>
        <p:spPr>
          <a:xfrm>
            <a:off x="101080" y="474890"/>
            <a:ext cx="4115601" cy="830997"/>
          </a:xfrm>
          <a:prstGeom prst="rect">
            <a:avLst/>
          </a:prstGeom>
          <a:noFill/>
        </p:spPr>
        <p:txBody>
          <a:bodyPr wrap="square" rtlCol="0">
            <a:spAutoFit/>
          </a:bodyPr>
          <a:lstStyle/>
          <a:p>
            <a:r>
              <a:rPr lang="en-US" dirty="0">
                <a:sym typeface="Symbol" panose="05050102010706020507" pitchFamily="18" charset="2"/>
              </a:rPr>
              <a:t></a:t>
            </a:r>
            <a:r>
              <a:rPr lang="en-US" baseline="30000" dirty="0"/>
              <a:t>+</a:t>
            </a:r>
            <a:r>
              <a:rPr lang="en-US" dirty="0"/>
              <a:t> p backward scattering</a:t>
            </a:r>
          </a:p>
          <a:p>
            <a:r>
              <a:rPr lang="en-US" dirty="0"/>
              <a:t>Nucleon Exchange with WSNZ</a:t>
            </a:r>
          </a:p>
        </p:txBody>
      </p:sp>
      <p:pic>
        <p:nvPicPr>
          <p:cNvPr id="8" name="Picture 7"/>
          <p:cNvPicPr>
            <a:picLocks noChangeAspect="1"/>
          </p:cNvPicPr>
          <p:nvPr/>
        </p:nvPicPr>
        <p:blipFill>
          <a:blip r:embed="rId3"/>
          <a:stretch>
            <a:fillRect/>
          </a:stretch>
        </p:blipFill>
        <p:spPr>
          <a:xfrm>
            <a:off x="4550593" y="1371600"/>
            <a:ext cx="4586578" cy="5486400"/>
          </a:xfrm>
          <a:prstGeom prst="rect">
            <a:avLst/>
          </a:prstGeom>
        </p:spPr>
      </p:pic>
      <p:sp>
        <p:nvSpPr>
          <p:cNvPr id="9" name="TextBox 8"/>
          <p:cNvSpPr txBox="1"/>
          <p:nvPr/>
        </p:nvSpPr>
        <p:spPr>
          <a:xfrm>
            <a:off x="5039184" y="548344"/>
            <a:ext cx="4115601" cy="830997"/>
          </a:xfrm>
          <a:prstGeom prst="rect">
            <a:avLst/>
          </a:prstGeom>
          <a:noFill/>
        </p:spPr>
        <p:txBody>
          <a:bodyPr wrap="square" rtlCol="0">
            <a:spAutoFit/>
          </a:bodyPr>
          <a:lstStyle/>
          <a:p>
            <a:r>
              <a:rPr lang="en-US" dirty="0">
                <a:sym typeface="Symbol" panose="05050102010706020507" pitchFamily="18" charset="2"/>
              </a:rPr>
              <a:t></a:t>
            </a:r>
            <a:r>
              <a:rPr lang="en-US" baseline="30000" dirty="0"/>
              <a:t>-</a:t>
            </a:r>
            <a:r>
              <a:rPr lang="en-US" dirty="0"/>
              <a:t> p backward scattering</a:t>
            </a:r>
          </a:p>
          <a:p>
            <a:r>
              <a:rPr lang="en-US" dirty="0">
                <a:sym typeface="Symbol" panose="05050102010706020507" pitchFamily="18" charset="2"/>
              </a:rPr>
              <a:t></a:t>
            </a:r>
            <a:r>
              <a:rPr lang="en-US" baseline="30000" dirty="0">
                <a:sym typeface="Symbol" panose="05050102010706020507" pitchFamily="18" charset="2"/>
              </a:rPr>
              <a:t>++</a:t>
            </a:r>
            <a:r>
              <a:rPr lang="en-US" dirty="0">
                <a:sym typeface="Symbol" panose="05050102010706020507" pitchFamily="18" charset="2"/>
              </a:rPr>
              <a:t> </a:t>
            </a:r>
            <a:r>
              <a:rPr lang="en-US" dirty="0"/>
              <a:t>Exchange without WSNZ</a:t>
            </a:r>
          </a:p>
        </p:txBody>
      </p:sp>
      <p:sp>
        <p:nvSpPr>
          <p:cNvPr id="10" name="TextBox 9"/>
          <p:cNvSpPr txBox="1"/>
          <p:nvPr/>
        </p:nvSpPr>
        <p:spPr>
          <a:xfrm>
            <a:off x="971600" y="5085184"/>
            <a:ext cx="473206" cy="461665"/>
          </a:xfrm>
          <a:prstGeom prst="rect">
            <a:avLst/>
          </a:prstGeom>
          <a:noFill/>
        </p:spPr>
        <p:txBody>
          <a:bodyPr wrap="none" rtlCol="0">
            <a:spAutoFit/>
          </a:bodyPr>
          <a:lstStyle/>
          <a:p>
            <a:r>
              <a:rPr lang="en-US" dirty="0">
                <a:sym typeface="Symbol" panose="05050102010706020507" pitchFamily="18" charset="2"/>
              </a:rPr>
              <a:t></a:t>
            </a:r>
            <a:r>
              <a:rPr lang="en-US" dirty="0"/>
              <a:t>s</a:t>
            </a:r>
          </a:p>
        </p:txBody>
      </p:sp>
    </p:spTree>
    <p:extLst>
      <p:ext uri="{BB962C8B-B14F-4D97-AF65-F5344CB8AC3E}">
        <p14:creationId xmlns:p14="http://schemas.microsoft.com/office/powerpoint/2010/main" val="23290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57716" y="1"/>
            <a:ext cx="3694843" cy="971550"/>
          </a:xfrm>
        </p:spPr>
        <p:txBody>
          <a:bodyPr/>
          <a:lstStyle/>
          <a:p>
            <a:r>
              <a:rPr lang="en-US" dirty="0"/>
              <a:t>E110</a:t>
            </a:r>
          </a:p>
        </p:txBody>
      </p:sp>
      <p:sp>
        <p:nvSpPr>
          <p:cNvPr id="4" name="Date Placeholder 3"/>
          <p:cNvSpPr>
            <a:spLocks noGrp="1"/>
          </p:cNvSpPr>
          <p:nvPr>
            <p:ph type="dt" sz="half" idx="10"/>
          </p:nvPr>
        </p:nvSpPr>
        <p:spPr/>
        <p:txBody>
          <a:bodyPr/>
          <a:lstStyle/>
          <a:p>
            <a:fld id="{73F5CDC7-56CD-46DE-887C-D695DF40A1E4}" type="datetime1">
              <a:rPr lang="en-US" smtClean="0"/>
              <a:t>9/15/2016</a:t>
            </a:fld>
            <a:endParaRPr lang="en-US" dirty="0"/>
          </a:p>
        </p:txBody>
      </p:sp>
      <p:sp>
        <p:nvSpPr>
          <p:cNvPr id="2" name="Rectangle 1"/>
          <p:cNvSpPr/>
          <p:nvPr/>
        </p:nvSpPr>
        <p:spPr>
          <a:xfrm>
            <a:off x="6048164" y="620688"/>
            <a:ext cx="3024064" cy="3693319"/>
          </a:xfrm>
          <a:prstGeom prst="rect">
            <a:avLst/>
          </a:prstGeom>
        </p:spPr>
        <p:txBody>
          <a:bodyPr wrap="square">
            <a:spAutoFit/>
          </a:bodyPr>
          <a:lstStyle/>
          <a:p>
            <a:r>
              <a:rPr lang="en-US" sz="1800" dirty="0"/>
              <a:t>Excluding special alignment and calibration runs, the first run recorded 1.058 million events from all triggers at 100 GeV/c with 280 000 events in the </a:t>
            </a:r>
            <a:r>
              <a:rPr lang="el-GR" sz="1800" dirty="0"/>
              <a:t>ππ</a:t>
            </a:r>
            <a:r>
              <a:rPr lang="en-US" sz="1800" dirty="0" err="1"/>
              <a:t>n</a:t>
            </a:r>
            <a:r>
              <a:rPr lang="en-US" sz="1800" baseline="-25000" dirty="0" err="1"/>
              <a:t>T</a:t>
            </a:r>
            <a:r>
              <a:rPr lang="en-US" sz="1800" dirty="0"/>
              <a:t> trigger. </a:t>
            </a:r>
          </a:p>
          <a:p>
            <a:r>
              <a:rPr lang="en-US" sz="1800" dirty="0"/>
              <a:t>The second run had 1.680 million events at 175 GeV/c of which 481000 were from </a:t>
            </a:r>
            <a:r>
              <a:rPr lang="el-GR" sz="1800" dirty="0"/>
              <a:t>ππ</a:t>
            </a:r>
            <a:r>
              <a:rPr lang="en-US" sz="1800" dirty="0" err="1"/>
              <a:t>n</a:t>
            </a:r>
            <a:r>
              <a:rPr lang="en-US" sz="1800" baseline="-25000" dirty="0" err="1"/>
              <a:t>T</a:t>
            </a:r>
            <a:r>
              <a:rPr lang="en-US" sz="1800" dirty="0" err="1"/>
              <a:t>.</a:t>
            </a:r>
            <a:r>
              <a:rPr lang="en-US" sz="1800" dirty="0"/>
              <a:t> Final samples used for decay distributions are 10577 events at 100 GeV/c and 9895 events at 175 GeV/c</a:t>
            </a:r>
          </a:p>
        </p:txBody>
      </p:sp>
      <p:pic>
        <p:nvPicPr>
          <p:cNvPr id="7" name="Picture 6"/>
          <p:cNvPicPr>
            <a:picLocks noChangeAspect="1"/>
          </p:cNvPicPr>
          <p:nvPr/>
        </p:nvPicPr>
        <p:blipFill>
          <a:blip r:embed="rId2"/>
          <a:stretch>
            <a:fillRect/>
          </a:stretch>
        </p:blipFill>
        <p:spPr>
          <a:xfrm>
            <a:off x="5724128" y="4582401"/>
            <a:ext cx="3419872" cy="1424983"/>
          </a:xfrm>
          <a:prstGeom prst="rect">
            <a:avLst/>
          </a:prstGeom>
        </p:spPr>
      </p:pic>
      <p:sp>
        <p:nvSpPr>
          <p:cNvPr id="3" name="Slide Number Placeholder 2"/>
          <p:cNvSpPr>
            <a:spLocks noGrp="1"/>
          </p:cNvSpPr>
          <p:nvPr>
            <p:ph type="sldNum" sz="quarter" idx="4"/>
          </p:nvPr>
        </p:nvSpPr>
        <p:spPr/>
        <p:txBody>
          <a:bodyPr/>
          <a:lstStyle/>
          <a:p>
            <a:fld id="{3D61EAFA-193D-4F6C-988A-273D8EFC9393}" type="slidenum">
              <a:rPr lang="en-US" smtClean="0"/>
              <a:pPr/>
              <a:t>24</a:t>
            </a:fld>
            <a:endParaRPr lang="en-US" dirty="0"/>
          </a:p>
        </p:txBody>
      </p:sp>
      <p:grpSp>
        <p:nvGrpSpPr>
          <p:cNvPr id="14" name="Group 13"/>
          <p:cNvGrpSpPr/>
          <p:nvPr/>
        </p:nvGrpSpPr>
        <p:grpSpPr>
          <a:xfrm>
            <a:off x="0" y="25247"/>
            <a:ext cx="6517209" cy="6832753"/>
            <a:chOff x="0" y="25247"/>
            <a:chExt cx="6517209" cy="6832753"/>
          </a:xfrm>
        </p:grpSpPr>
        <p:pic>
          <p:nvPicPr>
            <p:cNvPr id="6" name="Picture 5"/>
            <p:cNvPicPr>
              <a:picLocks noChangeAspect="1"/>
            </p:cNvPicPr>
            <p:nvPr/>
          </p:nvPicPr>
          <p:blipFill rotWithShape="1">
            <a:blip r:embed="rId3"/>
            <a:srcRect t="14825"/>
            <a:stretch/>
          </p:blipFill>
          <p:spPr>
            <a:xfrm>
              <a:off x="0" y="25247"/>
              <a:ext cx="6048164" cy="6832753"/>
            </a:xfrm>
            <a:prstGeom prst="rect">
              <a:avLst/>
            </a:prstGeom>
          </p:spPr>
        </p:pic>
        <p:sp>
          <p:nvSpPr>
            <p:cNvPr id="5" name="TextBox 4"/>
            <p:cNvSpPr txBox="1"/>
            <p:nvPr/>
          </p:nvSpPr>
          <p:spPr>
            <a:xfrm>
              <a:off x="1799702" y="169300"/>
              <a:ext cx="810799" cy="461665"/>
            </a:xfrm>
            <a:prstGeom prst="rect">
              <a:avLst/>
            </a:prstGeom>
            <a:noFill/>
          </p:spPr>
          <p:txBody>
            <a:bodyPr wrap="none" rtlCol="0">
              <a:spAutoFit/>
            </a:bodyPr>
            <a:lstStyle/>
            <a:p>
              <a:r>
                <a:rPr lang="en-US" dirty="0">
                  <a:solidFill>
                    <a:srgbClr val="FF0000"/>
                  </a:solidFill>
                </a:rPr>
                <a:t>Total</a:t>
              </a:r>
            </a:p>
          </p:txBody>
        </p:sp>
        <p:sp>
          <p:nvSpPr>
            <p:cNvPr id="9" name="TextBox 8"/>
            <p:cNvSpPr txBox="1"/>
            <p:nvPr/>
          </p:nvSpPr>
          <p:spPr>
            <a:xfrm>
              <a:off x="4716537" y="27379"/>
              <a:ext cx="1800672" cy="830997"/>
            </a:xfrm>
            <a:prstGeom prst="rect">
              <a:avLst/>
            </a:prstGeom>
            <a:noFill/>
          </p:spPr>
          <p:txBody>
            <a:bodyPr wrap="square" rtlCol="0">
              <a:spAutoFit/>
            </a:bodyPr>
            <a:lstStyle/>
            <a:p>
              <a:r>
                <a:rPr lang="en-US" dirty="0">
                  <a:solidFill>
                    <a:srgbClr val="FF0000"/>
                  </a:solidFill>
                </a:rPr>
                <a:t>Natural parity</a:t>
              </a:r>
            </a:p>
          </p:txBody>
        </p:sp>
        <p:sp>
          <p:nvSpPr>
            <p:cNvPr id="10" name="TextBox 9"/>
            <p:cNvSpPr txBox="1"/>
            <p:nvPr/>
          </p:nvSpPr>
          <p:spPr>
            <a:xfrm>
              <a:off x="1201709" y="2021407"/>
              <a:ext cx="1223412" cy="923330"/>
            </a:xfrm>
            <a:prstGeom prst="rect">
              <a:avLst/>
            </a:prstGeom>
            <a:noFill/>
          </p:spPr>
          <p:txBody>
            <a:bodyPr wrap="none" rtlCol="0">
              <a:spAutoFit/>
            </a:bodyPr>
            <a:lstStyle/>
            <a:p>
              <a:r>
                <a:rPr lang="en-US" sz="1800" dirty="0">
                  <a:solidFill>
                    <a:srgbClr val="FF0000"/>
                  </a:solidFill>
                </a:rPr>
                <a:t>Unnatural </a:t>
              </a:r>
              <a:br>
                <a:rPr lang="en-US" sz="1800" dirty="0">
                  <a:solidFill>
                    <a:srgbClr val="FF0000"/>
                  </a:solidFill>
                </a:rPr>
              </a:br>
              <a:r>
                <a:rPr lang="en-US" sz="1800" dirty="0">
                  <a:solidFill>
                    <a:srgbClr val="FF0000"/>
                  </a:solidFill>
                </a:rPr>
                <a:t>Parity</a:t>
              </a:r>
            </a:p>
            <a:p>
              <a:r>
                <a:rPr lang="en-US" sz="1800" dirty="0">
                  <a:solidFill>
                    <a:srgbClr val="FF0000"/>
                  </a:solidFill>
                </a:rPr>
                <a:t>t Helicity 0</a:t>
              </a:r>
            </a:p>
          </p:txBody>
        </p:sp>
        <p:sp>
          <p:nvSpPr>
            <p:cNvPr id="11" name="TextBox 10"/>
            <p:cNvSpPr txBox="1"/>
            <p:nvPr/>
          </p:nvSpPr>
          <p:spPr>
            <a:xfrm>
              <a:off x="3995936" y="1772816"/>
              <a:ext cx="1249060" cy="923330"/>
            </a:xfrm>
            <a:prstGeom prst="rect">
              <a:avLst/>
            </a:prstGeom>
            <a:noFill/>
          </p:spPr>
          <p:txBody>
            <a:bodyPr wrap="none" rtlCol="0">
              <a:spAutoFit/>
            </a:bodyPr>
            <a:lstStyle/>
            <a:p>
              <a:r>
                <a:rPr lang="en-US" sz="1800" dirty="0">
                  <a:solidFill>
                    <a:srgbClr val="FF0000"/>
                  </a:solidFill>
                </a:rPr>
                <a:t>Unnatural </a:t>
              </a:r>
              <a:br>
                <a:rPr lang="en-US" sz="1800" dirty="0">
                  <a:solidFill>
                    <a:srgbClr val="FF0000"/>
                  </a:solidFill>
                </a:rPr>
              </a:br>
              <a:r>
                <a:rPr lang="en-US" sz="1800" dirty="0">
                  <a:solidFill>
                    <a:srgbClr val="FF0000"/>
                  </a:solidFill>
                </a:rPr>
                <a:t>Parity</a:t>
              </a:r>
            </a:p>
            <a:p>
              <a:r>
                <a:rPr lang="en-US" sz="1800" dirty="0">
                  <a:solidFill>
                    <a:srgbClr val="FF0000"/>
                  </a:solidFill>
                </a:rPr>
                <a:t>s Helicity 0</a:t>
              </a:r>
            </a:p>
          </p:txBody>
        </p:sp>
        <p:sp>
          <p:nvSpPr>
            <p:cNvPr id="12" name="TextBox 11"/>
            <p:cNvSpPr txBox="1"/>
            <p:nvPr/>
          </p:nvSpPr>
          <p:spPr>
            <a:xfrm>
              <a:off x="1799702" y="5311372"/>
              <a:ext cx="1223412" cy="923330"/>
            </a:xfrm>
            <a:prstGeom prst="rect">
              <a:avLst/>
            </a:prstGeom>
            <a:noFill/>
          </p:spPr>
          <p:txBody>
            <a:bodyPr wrap="none" rtlCol="0">
              <a:spAutoFit/>
            </a:bodyPr>
            <a:lstStyle/>
            <a:p>
              <a:r>
                <a:rPr lang="en-US" sz="1800" dirty="0">
                  <a:solidFill>
                    <a:srgbClr val="FF0000"/>
                  </a:solidFill>
                </a:rPr>
                <a:t>Unnatural </a:t>
              </a:r>
              <a:br>
                <a:rPr lang="en-US" sz="1800" dirty="0">
                  <a:solidFill>
                    <a:srgbClr val="FF0000"/>
                  </a:solidFill>
                </a:rPr>
              </a:br>
              <a:r>
                <a:rPr lang="en-US" sz="1800" dirty="0">
                  <a:solidFill>
                    <a:srgbClr val="FF0000"/>
                  </a:solidFill>
                </a:rPr>
                <a:t>Parity</a:t>
              </a:r>
            </a:p>
            <a:p>
              <a:r>
                <a:rPr lang="en-US" sz="1800" dirty="0">
                  <a:solidFill>
                    <a:srgbClr val="FF0000"/>
                  </a:solidFill>
                </a:rPr>
                <a:t>t Helicity 1</a:t>
              </a:r>
            </a:p>
          </p:txBody>
        </p:sp>
        <p:sp>
          <p:nvSpPr>
            <p:cNvPr id="13" name="TextBox 12"/>
            <p:cNvSpPr txBox="1"/>
            <p:nvPr/>
          </p:nvSpPr>
          <p:spPr>
            <a:xfrm>
              <a:off x="4632197" y="5558739"/>
              <a:ext cx="1249060" cy="923330"/>
            </a:xfrm>
            <a:prstGeom prst="rect">
              <a:avLst/>
            </a:prstGeom>
            <a:noFill/>
          </p:spPr>
          <p:txBody>
            <a:bodyPr wrap="none" rtlCol="0">
              <a:spAutoFit/>
            </a:bodyPr>
            <a:lstStyle/>
            <a:p>
              <a:r>
                <a:rPr lang="en-US" sz="1800" dirty="0">
                  <a:solidFill>
                    <a:srgbClr val="FF0000"/>
                  </a:solidFill>
                </a:rPr>
                <a:t>Unnatural </a:t>
              </a:r>
              <a:br>
                <a:rPr lang="en-US" sz="1800" dirty="0">
                  <a:solidFill>
                    <a:srgbClr val="FF0000"/>
                  </a:solidFill>
                </a:rPr>
              </a:br>
              <a:r>
                <a:rPr lang="en-US" sz="1800" dirty="0">
                  <a:solidFill>
                    <a:srgbClr val="FF0000"/>
                  </a:solidFill>
                </a:rPr>
                <a:t>Parity</a:t>
              </a:r>
            </a:p>
            <a:p>
              <a:r>
                <a:rPr lang="en-US" sz="1800" dirty="0">
                  <a:solidFill>
                    <a:srgbClr val="FF0000"/>
                  </a:solidFill>
                </a:rPr>
                <a:t>s Helicity 1</a:t>
              </a:r>
            </a:p>
          </p:txBody>
        </p:sp>
      </p:grpSp>
    </p:spTree>
    <p:extLst>
      <p:ext uri="{BB962C8B-B14F-4D97-AF65-F5344CB8AC3E}">
        <p14:creationId xmlns:p14="http://schemas.microsoft.com/office/powerpoint/2010/main" val="3786762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2695"/>
          </a:xfrm>
        </p:spPr>
        <p:txBody>
          <a:bodyPr/>
          <a:lstStyle/>
          <a:p>
            <a:r>
              <a:rPr lang="en-US" dirty="0"/>
              <a:t>Revisit Fox and Hey</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25</a:t>
            </a:fld>
            <a:endParaRPr lang="en-US" dirty="0"/>
          </a:p>
        </p:txBody>
      </p:sp>
      <p:pic>
        <p:nvPicPr>
          <p:cNvPr id="8194" name="Picture 2" descr="slides_for_adam-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32" y="857251"/>
            <a:ext cx="7960188" cy="5970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91880" y="494920"/>
            <a:ext cx="5129994" cy="461665"/>
          </a:xfrm>
          <a:prstGeom prst="rect">
            <a:avLst/>
          </a:prstGeom>
          <a:noFill/>
        </p:spPr>
        <p:txBody>
          <a:bodyPr wrap="none" rtlCol="0">
            <a:spAutoFit/>
          </a:bodyPr>
          <a:lstStyle/>
          <a:p>
            <a:r>
              <a:rPr lang="en-US" dirty="0"/>
              <a:t>Indiana University, Jefferson laboratory</a:t>
            </a:r>
          </a:p>
        </p:txBody>
      </p:sp>
    </p:spTree>
    <p:extLst>
      <p:ext uri="{BB962C8B-B14F-4D97-AF65-F5344CB8AC3E}">
        <p14:creationId xmlns:p14="http://schemas.microsoft.com/office/powerpoint/2010/main" val="404898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2695"/>
          </a:xfrm>
        </p:spPr>
        <p:txBody>
          <a:bodyPr>
            <a:normAutofit fontScale="90000"/>
          </a:bodyPr>
          <a:lstStyle/>
          <a:p>
            <a:r>
              <a:rPr lang="en-US" dirty="0"/>
              <a:t>Interactive Visualization now much better!</a:t>
            </a:r>
          </a:p>
        </p:txBody>
      </p:sp>
      <p:sp>
        <p:nvSpPr>
          <p:cNvPr id="3" name="Date Placeholder 2"/>
          <p:cNvSpPr>
            <a:spLocks noGrp="1"/>
          </p:cNvSpPr>
          <p:nvPr>
            <p:ph type="dt" sz="half" idx="10"/>
          </p:nvPr>
        </p:nvSpPr>
        <p:spPr/>
        <p:txBody>
          <a:bodyPr/>
          <a:lstStyle/>
          <a:p>
            <a:fld id="{705AEA76-026D-47D6-8300-9FCD6C183F67}" type="datetime1">
              <a:rPr lang="en-US" smtClean="0"/>
              <a:t>9/15/2016</a:t>
            </a:fld>
            <a:endParaRPr lang="en-US" dirty="0"/>
          </a:p>
        </p:txBody>
      </p:sp>
      <p:sp>
        <p:nvSpPr>
          <p:cNvPr id="4" name="Slide Number Placeholder 3"/>
          <p:cNvSpPr>
            <a:spLocks noGrp="1"/>
          </p:cNvSpPr>
          <p:nvPr>
            <p:ph type="sldNum" sz="quarter" idx="4"/>
          </p:nvPr>
        </p:nvSpPr>
        <p:spPr/>
        <p:txBody>
          <a:bodyPr/>
          <a:lstStyle/>
          <a:p>
            <a:fld id="{3D61EAFA-193D-4F6C-988A-273D8EFC9393}" type="slidenum">
              <a:rPr lang="en-US" smtClean="0"/>
              <a:pPr/>
              <a:t>26</a:t>
            </a:fld>
            <a:endParaRPr lang="en-US" dirty="0"/>
          </a:p>
        </p:txBody>
      </p:sp>
      <p:pic>
        <p:nvPicPr>
          <p:cNvPr id="11266" name="Picture 2" descr="PastedGraphi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61" y="1169725"/>
            <a:ext cx="7582039" cy="568653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0" y="512677"/>
            <a:ext cx="9144000" cy="792088"/>
          </a:xfrm>
          <a:solidFill>
            <a:schemeClr val="bg1"/>
          </a:solidFill>
        </p:spPr>
        <p:txBody>
          <a:bodyPr>
            <a:normAutofit fontScale="85000" lnSpcReduction="10000"/>
          </a:bodyPr>
          <a:lstStyle/>
          <a:p>
            <a:r>
              <a:rPr lang="en-US" dirty="0">
                <a:hlinkClick r:id="rId3"/>
              </a:rPr>
              <a:t>http://cgl.soic.indiana.edu/jpac/Pi0Phot.php</a:t>
            </a:r>
            <a:r>
              <a:rPr lang="en-US" dirty="0"/>
              <a:t>  </a:t>
            </a:r>
          </a:p>
          <a:p>
            <a:r>
              <a:rPr lang="en-US" dirty="0"/>
              <a:t>But rest of software NOT as good as that in 1970</a:t>
            </a:r>
          </a:p>
        </p:txBody>
      </p:sp>
    </p:spTree>
    <p:extLst>
      <p:ext uri="{BB962C8B-B14F-4D97-AF65-F5344CB8AC3E}">
        <p14:creationId xmlns:p14="http://schemas.microsoft.com/office/powerpoint/2010/main" val="229690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336" y="556858"/>
            <a:ext cx="3363663" cy="857250"/>
          </a:xfrm>
        </p:spPr>
        <p:txBody>
          <a:bodyPr>
            <a:normAutofit fontScale="90000"/>
          </a:bodyPr>
          <a:lstStyle/>
          <a:p>
            <a:r>
              <a:rPr lang="en-US" dirty="0"/>
              <a:t>Neutron Proton Charge exchange</a:t>
            </a:r>
          </a:p>
        </p:txBody>
      </p:sp>
      <p:sp>
        <p:nvSpPr>
          <p:cNvPr id="3" name="Content Placeholder 2"/>
          <p:cNvSpPr>
            <a:spLocks noGrp="1"/>
          </p:cNvSpPr>
          <p:nvPr>
            <p:ph sz="quarter" idx="13"/>
          </p:nvPr>
        </p:nvSpPr>
        <p:spPr>
          <a:xfrm>
            <a:off x="6012784" y="1772816"/>
            <a:ext cx="3131215" cy="2484276"/>
          </a:xfrm>
        </p:spPr>
        <p:txBody>
          <a:bodyPr>
            <a:normAutofit fontScale="92500" lnSpcReduction="20000"/>
          </a:bodyPr>
          <a:lstStyle/>
          <a:p>
            <a:r>
              <a:rPr lang="en-US" dirty="0">
                <a:sym typeface="Symbol" panose="05050102010706020507" pitchFamily="18" charset="2"/>
              </a:rPr>
              <a:t>2016 Analysis</a:t>
            </a:r>
          </a:p>
          <a:p>
            <a:r>
              <a:rPr lang="en-US" dirty="0">
                <a:sym typeface="Symbol" panose="05050102010706020507" pitchFamily="18" charset="2"/>
              </a:rPr>
              <a:t> (red) </a:t>
            </a:r>
            <a:r>
              <a:rPr lang="en-US" dirty="0"/>
              <a:t>and </a:t>
            </a:r>
            <a:r>
              <a:rPr lang="en-US" dirty="0">
                <a:sym typeface="Symbol" panose="05050102010706020507" pitchFamily="18" charset="2"/>
              </a:rPr>
              <a:t> </a:t>
            </a:r>
            <a:r>
              <a:rPr lang="en-US" dirty="0"/>
              <a:t>A</a:t>
            </a:r>
            <a:r>
              <a:rPr lang="en-US" baseline="-25000" dirty="0"/>
              <a:t>2 </a:t>
            </a:r>
            <a:r>
              <a:rPr lang="en-US" dirty="0"/>
              <a:t>Regge</a:t>
            </a:r>
            <a:r>
              <a:rPr lang="en-US" baseline="-25000" dirty="0"/>
              <a:t> </a:t>
            </a:r>
            <a:r>
              <a:rPr lang="en-US" dirty="0"/>
              <a:t>exchange destructive interference in total (black)</a:t>
            </a:r>
          </a:p>
          <a:p>
            <a:r>
              <a:rPr lang="en-US" dirty="0"/>
              <a:t>Note changes in behavior at highest energies </a:t>
            </a:r>
            <a:r>
              <a:rPr lang="en-US" dirty="0" err="1"/>
              <a:t>p</a:t>
            </a:r>
            <a:r>
              <a:rPr lang="en-US" baseline="-25000" dirty="0" err="1"/>
              <a:t>lab</a:t>
            </a:r>
            <a:r>
              <a:rPr lang="en-US" dirty="0">
                <a:sym typeface="Symbol" panose="05050102010706020507" pitchFamily="18" charset="2"/>
              </a:rPr>
              <a:t> 20 GeV/c</a:t>
            </a:r>
            <a:endParaRPr lang="en-US" dirty="0"/>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0" y="-25996"/>
            <a:ext cx="5904148" cy="6882252"/>
          </a:xfrm>
          <a:prstGeom prst="rect">
            <a:avLst/>
          </a:prstGeom>
        </p:spPr>
      </p:pic>
    </p:spTree>
    <p:extLst>
      <p:ext uri="{BB962C8B-B14F-4D97-AF65-F5344CB8AC3E}">
        <p14:creationId xmlns:p14="http://schemas.microsoft.com/office/powerpoint/2010/main" val="1824221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050"/>
          <p:cNvSpPr>
            <a:spLocks noGrp="1" noChangeArrowheads="1"/>
          </p:cNvSpPr>
          <p:nvPr>
            <p:ph type="title"/>
          </p:nvPr>
        </p:nvSpPr>
        <p:spPr/>
        <p:txBody>
          <a:bodyPr/>
          <a:lstStyle/>
          <a:p>
            <a:pPr>
              <a:defRPr/>
            </a:pPr>
            <a:r>
              <a:rPr lang="en-US" dirty="0"/>
              <a:t>Regge and S-Matrix Theories</a:t>
            </a:r>
          </a:p>
        </p:txBody>
      </p:sp>
      <p:sp>
        <p:nvSpPr>
          <p:cNvPr id="444419" name="Rectangle 2051"/>
          <p:cNvSpPr>
            <a:spLocks noGrp="1" noChangeArrowheads="1"/>
          </p:cNvSpPr>
          <p:nvPr>
            <p:ph sz="quarter" idx="13"/>
          </p:nvPr>
        </p:nvSpPr>
        <p:spPr>
          <a:xfrm>
            <a:off x="0" y="755650"/>
            <a:ext cx="9144000" cy="1917266"/>
          </a:xfrm>
        </p:spPr>
        <p:txBody>
          <a:bodyPr>
            <a:normAutofit lnSpcReduction="10000"/>
          </a:bodyPr>
          <a:lstStyle/>
          <a:p>
            <a:pPr>
              <a:lnSpc>
                <a:spcPct val="80000"/>
              </a:lnSpc>
              <a:defRPr/>
            </a:pPr>
            <a:r>
              <a:rPr lang="en-US" sz="2400" b="1" dirty="0"/>
              <a:t>Our whole field forgotten in 1977 </a:t>
            </a:r>
            <a:r>
              <a:rPr lang="en-US" sz="2400" dirty="0"/>
              <a:t>as all of particle physics correctly moved to high transverse momentum (smaller distance interactions) and stopped studying the basic particle physics interactions</a:t>
            </a:r>
          </a:p>
          <a:p>
            <a:pPr>
              <a:lnSpc>
                <a:spcPct val="80000"/>
              </a:lnSpc>
              <a:defRPr/>
            </a:pPr>
            <a:r>
              <a:rPr lang="en-US" sz="2400" dirty="0"/>
              <a:t>Suffers as nothing on web and many papers, data, codes etc. lost</a:t>
            </a:r>
          </a:p>
          <a:p>
            <a:pPr>
              <a:lnSpc>
                <a:spcPct val="80000"/>
              </a:lnSpc>
              <a:defRPr/>
            </a:pPr>
            <a:r>
              <a:rPr lang="en-US" sz="2400" dirty="0"/>
              <a:t>Today changed as nuclear physics studying the larger distances has moved into regime we studied in 1960-1977</a:t>
            </a:r>
          </a:p>
          <a:p>
            <a:pPr marL="457200" lvl="1" indent="0">
              <a:lnSpc>
                <a:spcPct val="90000"/>
              </a:lnSpc>
              <a:buFontTx/>
              <a:buNone/>
              <a:defRPr/>
            </a:pPr>
            <a:endParaRPr lang="en-US" dirty="0"/>
          </a:p>
        </p:txBody>
      </p:sp>
      <p:sp>
        <p:nvSpPr>
          <p:cNvPr id="2" name="Date Placeholder 1"/>
          <p:cNvSpPr>
            <a:spLocks noGrp="1"/>
          </p:cNvSpPr>
          <p:nvPr>
            <p:ph type="dt" sz="half" idx="10"/>
          </p:nvPr>
        </p:nvSpPr>
        <p:spPr/>
        <p:txBody>
          <a:bodyPr/>
          <a:lstStyle/>
          <a:p>
            <a:fld id="{5789B89A-6020-4556-A139-812DA148A54F}" type="datetime1">
              <a:rPr lang="en-US" smtClean="0"/>
              <a:t>9/15/2016</a:t>
            </a:fld>
            <a:endParaRPr lang="en-US" dirty="0"/>
          </a:p>
        </p:txBody>
      </p:sp>
      <p:sp>
        <p:nvSpPr>
          <p:cNvPr id="4" name="Slide Number Placeholder 3"/>
          <p:cNvSpPr>
            <a:spLocks noGrp="1"/>
          </p:cNvSpPr>
          <p:nvPr>
            <p:ph type="sldNum" sz="quarter" idx="4"/>
          </p:nvPr>
        </p:nvSpPr>
        <p:spPr/>
        <p:txBody>
          <a:bodyPr/>
          <a:lstStyle/>
          <a:p>
            <a:fld id="{3D61EAFA-193D-4F6C-988A-273D8EFC9393}" type="slidenum">
              <a:rPr lang="en-US" smtClean="0"/>
              <a:pPr/>
              <a:t>3</a:t>
            </a:fld>
            <a:endParaRPr lang="en-US" dirty="0"/>
          </a:p>
        </p:txBody>
      </p:sp>
      <p:pic>
        <p:nvPicPr>
          <p:cNvPr id="3" name="Picture 2"/>
          <p:cNvPicPr>
            <a:picLocks noChangeAspect="1"/>
          </p:cNvPicPr>
          <p:nvPr/>
        </p:nvPicPr>
        <p:blipFill>
          <a:blip r:embed="rId3"/>
          <a:stretch>
            <a:fillRect/>
          </a:stretch>
        </p:blipFill>
        <p:spPr>
          <a:xfrm>
            <a:off x="1850874" y="2858583"/>
            <a:ext cx="4411640" cy="3353375"/>
          </a:xfrm>
          <a:prstGeom prst="rect">
            <a:avLst/>
          </a:prstGeom>
        </p:spPr>
      </p:pic>
      <p:sp>
        <p:nvSpPr>
          <p:cNvPr id="10" name="TextBox 9"/>
          <p:cNvSpPr txBox="1"/>
          <p:nvPr/>
        </p:nvSpPr>
        <p:spPr>
          <a:xfrm>
            <a:off x="3908165" y="4575045"/>
            <a:ext cx="1277914" cy="461665"/>
          </a:xfrm>
          <a:prstGeom prst="rect">
            <a:avLst/>
          </a:prstGeom>
          <a:noFill/>
        </p:spPr>
        <p:txBody>
          <a:bodyPr wrap="none" rtlCol="0">
            <a:spAutoFit/>
          </a:bodyPr>
          <a:lstStyle/>
          <a:p>
            <a:r>
              <a:rPr lang="en-US" dirty="0" err="1">
                <a:solidFill>
                  <a:srgbClr val="FF0000"/>
                </a:solidFill>
              </a:rPr>
              <a:t>Reggeon</a:t>
            </a:r>
            <a:endParaRPr lang="en-US" dirty="0">
              <a:solidFill>
                <a:srgbClr val="FF0000"/>
              </a:solidFill>
            </a:endParaRPr>
          </a:p>
        </p:txBody>
      </p:sp>
    </p:spTree>
    <p:extLst>
      <p:ext uri="{BB962C8B-B14F-4D97-AF65-F5344CB8AC3E}">
        <p14:creationId xmlns:p14="http://schemas.microsoft.com/office/powerpoint/2010/main" val="240191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1"/>
          </a:xfrm>
        </p:spPr>
        <p:txBody>
          <a:bodyPr/>
          <a:lstStyle/>
          <a:p>
            <a:r>
              <a:rPr lang="en-US" dirty="0"/>
              <a:t>Our Past is Revisited!</a:t>
            </a:r>
          </a:p>
        </p:txBody>
      </p:sp>
      <p:sp>
        <p:nvSpPr>
          <p:cNvPr id="3" name="Content Placeholder 2"/>
          <p:cNvSpPr>
            <a:spLocks noGrp="1"/>
          </p:cNvSpPr>
          <p:nvPr>
            <p:ph sz="quarter" idx="13"/>
          </p:nvPr>
        </p:nvSpPr>
        <p:spPr>
          <a:xfrm>
            <a:off x="0" y="584685"/>
            <a:ext cx="9144000" cy="6273316"/>
          </a:xfrm>
        </p:spPr>
        <p:txBody>
          <a:bodyPr>
            <a:normAutofit fontScale="92500"/>
          </a:bodyPr>
          <a:lstStyle/>
          <a:p>
            <a:r>
              <a:rPr lang="en-US" dirty="0"/>
              <a:t>Distance scales</a:t>
            </a:r>
          </a:p>
          <a:p>
            <a:pPr lvl="1"/>
            <a:r>
              <a:rPr lang="en-US" dirty="0"/>
              <a:t>Nuclear Physics 1-15 fermi (Fermi = 10</a:t>
            </a:r>
            <a:r>
              <a:rPr lang="en-US" baseline="30000" dirty="0"/>
              <a:t>-15</a:t>
            </a:r>
            <a:r>
              <a:rPr lang="en-US" dirty="0"/>
              <a:t> meters)</a:t>
            </a:r>
          </a:p>
          <a:p>
            <a:pPr lvl="1"/>
            <a:r>
              <a:rPr lang="en-US" dirty="0"/>
              <a:t>Pion 0.6 fermi, Proton 0.85 fermi</a:t>
            </a:r>
          </a:p>
          <a:p>
            <a:pPr lvl="1"/>
            <a:r>
              <a:rPr lang="en-US" dirty="0"/>
              <a:t>1970 Particle Physics 0.05 Fermi</a:t>
            </a:r>
          </a:p>
          <a:p>
            <a:pPr lvl="1"/>
            <a:r>
              <a:rPr lang="en-US" dirty="0"/>
              <a:t>LHC 10</a:t>
            </a:r>
            <a:r>
              <a:rPr lang="en-US" baseline="30000" dirty="0"/>
              <a:t>-4</a:t>
            </a:r>
            <a:r>
              <a:rPr lang="en-US" dirty="0"/>
              <a:t> Fermi</a:t>
            </a:r>
          </a:p>
          <a:p>
            <a:r>
              <a:rPr lang="en-US" dirty="0"/>
              <a:t>Particle Physics 0.05 Fermi to 10</a:t>
            </a:r>
            <a:r>
              <a:rPr lang="en-US" baseline="30000" dirty="0"/>
              <a:t>-3</a:t>
            </a:r>
            <a:r>
              <a:rPr lang="en-US" dirty="0"/>
              <a:t> to 10</a:t>
            </a:r>
            <a:r>
              <a:rPr lang="en-US" baseline="30000" dirty="0"/>
              <a:t>-4</a:t>
            </a:r>
            <a:r>
              <a:rPr lang="en-US" dirty="0"/>
              <a:t> Fermi 1977-now</a:t>
            </a:r>
          </a:p>
          <a:p>
            <a:r>
              <a:rPr lang="en-US" dirty="0"/>
              <a:t>Nuclear Physics moved from 1-10 Fermi to 0.1 Fermi around 2002</a:t>
            </a:r>
          </a:p>
          <a:p>
            <a:r>
              <a:rPr lang="en-US" i="1" dirty="0"/>
              <a:t>Neutral Pion </a:t>
            </a:r>
            <a:r>
              <a:rPr lang="en-US" i="1" dirty="0">
                <a:solidFill>
                  <a:srgbClr val="FF0000"/>
                </a:solidFill>
              </a:rPr>
              <a:t>Photoproduction in a Regge Model </a:t>
            </a:r>
            <a:r>
              <a:rPr lang="en-US" dirty="0"/>
              <a:t>V. Mathieu, G. Fox, A. P. </a:t>
            </a:r>
            <a:r>
              <a:rPr lang="en-US" dirty="0" err="1"/>
              <a:t>Szczepaniak</a:t>
            </a:r>
            <a:r>
              <a:rPr lang="en-US" dirty="0"/>
              <a:t> Phys. Rev. D 92, 074013 (</a:t>
            </a:r>
            <a:r>
              <a:rPr lang="en-US" b="1" dirty="0">
                <a:solidFill>
                  <a:srgbClr val="FF0000"/>
                </a:solidFill>
              </a:rPr>
              <a:t>2015</a:t>
            </a:r>
            <a:r>
              <a:rPr lang="en-US" dirty="0"/>
              <a:t>) revisits</a:t>
            </a:r>
          </a:p>
          <a:p>
            <a:r>
              <a:rPr lang="en-US" dirty="0"/>
              <a:t>Robert Worden, </a:t>
            </a:r>
            <a:r>
              <a:rPr lang="en-US" i="1" dirty="0">
                <a:solidFill>
                  <a:srgbClr val="FF0000"/>
                </a:solidFill>
              </a:rPr>
              <a:t>Regge models of forward pion and eta </a:t>
            </a:r>
            <a:r>
              <a:rPr lang="en-US" i="1" dirty="0" err="1">
                <a:solidFill>
                  <a:srgbClr val="FF0000"/>
                </a:solidFill>
              </a:rPr>
              <a:t>photoproduction</a:t>
            </a:r>
            <a:r>
              <a:rPr lang="en-US" dirty="0"/>
              <a:t>, Cambridge </a:t>
            </a:r>
            <a:r>
              <a:rPr lang="en-US" b="1" dirty="0">
                <a:solidFill>
                  <a:srgbClr val="FF0000"/>
                </a:solidFill>
              </a:rPr>
              <a:t>1972</a:t>
            </a:r>
          </a:p>
          <a:p>
            <a:r>
              <a:rPr lang="en-US" dirty="0"/>
              <a:t>Fraction of total Cross-Section</a:t>
            </a:r>
          </a:p>
          <a:p>
            <a:pPr lvl="1"/>
            <a:r>
              <a:rPr lang="en-US" dirty="0"/>
              <a:t>LHC trigger on 10</a:t>
            </a:r>
            <a:r>
              <a:rPr lang="en-US" baseline="30000" dirty="0"/>
              <a:t>-7</a:t>
            </a:r>
            <a:r>
              <a:rPr lang="en-US" dirty="0"/>
              <a:t>  of collisions</a:t>
            </a:r>
          </a:p>
          <a:p>
            <a:pPr lvl="1"/>
            <a:r>
              <a:rPr lang="en-US" dirty="0"/>
              <a:t>Jefferson lab more like 10</a:t>
            </a:r>
            <a:r>
              <a:rPr lang="en-US" baseline="30000" dirty="0"/>
              <a:t>-3</a:t>
            </a:r>
          </a:p>
          <a:p>
            <a:r>
              <a:rPr lang="en-US" sz="2100" dirty="0"/>
              <a:t>We had a summer School in 2015 and collected S-Matrix and Regge theory references http://www.indiana.edu/~jpac/Resources.html</a:t>
            </a:r>
          </a:p>
          <a:p>
            <a:pPr lvl="1"/>
            <a:endParaRPr lang="en-US" dirty="0"/>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4</a:t>
            </a:fld>
            <a:endParaRPr lang="en-US" dirty="0"/>
          </a:p>
        </p:txBody>
      </p:sp>
    </p:spTree>
    <p:extLst>
      <p:ext uri="{BB962C8B-B14F-4D97-AF65-F5344CB8AC3E}">
        <p14:creationId xmlns:p14="http://schemas.microsoft.com/office/powerpoint/2010/main" val="408446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8" y="7846"/>
            <a:ext cx="9144000" cy="620687"/>
          </a:xfrm>
        </p:spPr>
        <p:txBody>
          <a:bodyPr/>
          <a:lstStyle/>
          <a:p>
            <a:r>
              <a:rPr lang="en-US" dirty="0"/>
              <a:t>MUCH More Data is Possible</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5</a:t>
            </a:fld>
            <a:endParaRPr lang="en-US" dirty="0"/>
          </a:p>
        </p:txBody>
      </p:sp>
      <p:pic>
        <p:nvPicPr>
          <p:cNvPr id="10242" name="Picture 2" descr="PastedGraphic-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271" y="1183989"/>
            <a:ext cx="7565348" cy="56740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17132" y="526337"/>
            <a:ext cx="9144000" cy="756084"/>
          </a:xfrm>
          <a:solidFill>
            <a:schemeClr val="bg1"/>
          </a:solidFill>
        </p:spPr>
        <p:txBody>
          <a:bodyPr>
            <a:normAutofit fontScale="92500" lnSpcReduction="10000"/>
          </a:bodyPr>
          <a:lstStyle/>
          <a:p>
            <a:r>
              <a:rPr lang="en-US" dirty="0"/>
              <a:t>Interestingly Fox and Hey explain why this reaction hard to understand (Deck Effect) but only very recently confirmed</a:t>
            </a:r>
          </a:p>
        </p:txBody>
      </p:sp>
      <p:sp>
        <p:nvSpPr>
          <p:cNvPr id="6" name="TextBox 5"/>
          <p:cNvSpPr txBox="1"/>
          <p:nvPr/>
        </p:nvSpPr>
        <p:spPr>
          <a:xfrm>
            <a:off x="1" y="1997459"/>
            <a:ext cx="2303747" cy="2308324"/>
          </a:xfrm>
          <a:prstGeom prst="rect">
            <a:avLst/>
          </a:prstGeom>
          <a:solidFill>
            <a:schemeClr val="bg1"/>
          </a:solidFill>
        </p:spPr>
        <p:txBody>
          <a:bodyPr wrap="square" rtlCol="0">
            <a:spAutoFit/>
          </a:bodyPr>
          <a:lstStyle/>
          <a:p>
            <a:r>
              <a:rPr lang="en-US" dirty="0"/>
              <a:t>Wonderful statistics only for a few reactions</a:t>
            </a:r>
            <a:br>
              <a:rPr lang="en-US" dirty="0"/>
            </a:br>
            <a:endParaRPr lang="en-US" dirty="0"/>
          </a:p>
          <a:p>
            <a:r>
              <a:rPr lang="en-US" dirty="0"/>
              <a:t>Should use a different trigger!</a:t>
            </a:r>
          </a:p>
        </p:txBody>
      </p:sp>
    </p:spTree>
    <p:extLst>
      <p:ext uri="{BB962C8B-B14F-4D97-AF65-F5344CB8AC3E}">
        <p14:creationId xmlns:p14="http://schemas.microsoft.com/office/powerpoint/2010/main" val="338026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34914" y="1"/>
            <a:ext cx="3509086" cy="857250"/>
          </a:xfrm>
        </p:spPr>
        <p:txBody>
          <a:bodyPr>
            <a:normAutofit fontScale="90000"/>
          </a:bodyPr>
          <a:lstStyle/>
          <a:p>
            <a:r>
              <a:rPr lang="en-US" dirty="0"/>
              <a:t>Scattering Processes</a:t>
            </a:r>
          </a:p>
        </p:txBody>
      </p:sp>
      <p:sp>
        <p:nvSpPr>
          <p:cNvPr id="4" name="Date Placeholder 3"/>
          <p:cNvSpPr>
            <a:spLocks noGrp="1"/>
          </p:cNvSpPr>
          <p:nvPr>
            <p:ph type="dt" sz="half" idx="10"/>
          </p:nvPr>
        </p:nvSpPr>
        <p:spPr/>
        <p:txBody>
          <a:bodyPr/>
          <a:lstStyle/>
          <a:p>
            <a:fld id="{2954104C-550F-4710-8776-87D24272CBAE}" type="datetime1">
              <a:rPr lang="en-US" smtClean="0"/>
              <a:t>9/15/2016</a:t>
            </a:fld>
            <a:endParaRPr lang="en-US" dirty="0"/>
          </a:p>
        </p:txBody>
      </p:sp>
      <p:pic>
        <p:nvPicPr>
          <p:cNvPr id="2" name="Picture 1"/>
          <p:cNvPicPr>
            <a:picLocks noChangeAspect="1"/>
          </p:cNvPicPr>
          <p:nvPr/>
        </p:nvPicPr>
        <p:blipFill rotWithShape="1">
          <a:blip r:embed="rId2"/>
          <a:srcRect l="7502" t="6425" r="9336" b="11151"/>
          <a:stretch/>
        </p:blipFill>
        <p:spPr>
          <a:xfrm>
            <a:off x="0" y="12577"/>
            <a:ext cx="5634914" cy="6858000"/>
          </a:xfrm>
          <a:prstGeom prst="rect">
            <a:avLst/>
          </a:prstGeom>
        </p:spPr>
      </p:pic>
      <p:sp>
        <p:nvSpPr>
          <p:cNvPr id="6" name="Slide Number Placeholder 5"/>
          <p:cNvSpPr>
            <a:spLocks noGrp="1"/>
          </p:cNvSpPr>
          <p:nvPr>
            <p:ph type="sldNum" sz="quarter" idx="4"/>
          </p:nvPr>
        </p:nvSpPr>
        <p:spPr/>
        <p:txBody>
          <a:bodyPr/>
          <a:lstStyle/>
          <a:p>
            <a:fld id="{3D61EAFA-193D-4F6C-988A-273D8EFC9393}" type="slidenum">
              <a:rPr lang="en-US" smtClean="0"/>
              <a:pPr/>
              <a:t>6</a:t>
            </a:fld>
            <a:endParaRPr lang="en-US" dirty="0"/>
          </a:p>
        </p:txBody>
      </p:sp>
      <p:sp>
        <p:nvSpPr>
          <p:cNvPr id="3" name="Content Placeholder 2"/>
          <p:cNvSpPr>
            <a:spLocks noGrp="1"/>
          </p:cNvSpPr>
          <p:nvPr>
            <p:ph sz="quarter" idx="13"/>
          </p:nvPr>
        </p:nvSpPr>
        <p:spPr>
          <a:xfrm>
            <a:off x="5436096" y="790688"/>
            <a:ext cx="3707904" cy="5789500"/>
          </a:xfrm>
        </p:spPr>
        <p:txBody>
          <a:bodyPr>
            <a:normAutofit/>
          </a:bodyPr>
          <a:lstStyle/>
          <a:p>
            <a:r>
              <a:rPr lang="en-US" dirty="0"/>
              <a:t>The original 1975 Picture book was third part of a series produced by Caltech particle physics group</a:t>
            </a:r>
          </a:p>
          <a:p>
            <a:pPr lvl="1"/>
            <a:r>
              <a:rPr lang="en-US" dirty="0"/>
              <a:t>I don’t have others</a:t>
            </a:r>
          </a:p>
          <a:p>
            <a:r>
              <a:rPr lang="en-US" dirty="0"/>
              <a:t>Tony and I studied the ~400 quasi two-body reactions (quasi as involve decaying resonances)</a:t>
            </a:r>
          </a:p>
          <a:p>
            <a:r>
              <a:rPr lang="en-US" dirty="0"/>
              <a:t>Today we have 7176 data points on 55 reactions to repeat “Fox-Hey, Irving-Worden”</a:t>
            </a:r>
          </a:p>
          <a:p>
            <a:r>
              <a:rPr lang="en-US" dirty="0"/>
              <a:t>http://www.indiana.edu/~jpac/Resources.html#fox</a:t>
            </a:r>
          </a:p>
        </p:txBody>
      </p:sp>
    </p:spTree>
    <p:extLst>
      <p:ext uri="{BB962C8B-B14F-4D97-AF65-F5344CB8AC3E}">
        <p14:creationId xmlns:p14="http://schemas.microsoft.com/office/powerpoint/2010/main" val="223794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Phenomenology I</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7</a:t>
            </a:fld>
            <a:endParaRPr lang="en-US" dirty="0"/>
          </a:p>
        </p:txBody>
      </p:sp>
      <p:sp>
        <p:nvSpPr>
          <p:cNvPr id="8" name="Content Placeholder 7"/>
          <p:cNvSpPr>
            <a:spLocks noGrp="1"/>
          </p:cNvSpPr>
          <p:nvPr>
            <p:ph sz="quarter" idx="13"/>
          </p:nvPr>
        </p:nvSpPr>
        <p:spPr>
          <a:xfrm>
            <a:off x="0" y="845778"/>
            <a:ext cx="9144000" cy="6012221"/>
          </a:xfrm>
        </p:spPr>
        <p:txBody>
          <a:bodyPr>
            <a:normAutofit/>
          </a:bodyPr>
          <a:lstStyle/>
          <a:p>
            <a:r>
              <a:rPr lang="en-US" dirty="0"/>
              <a:t>Phenomenology in Particle Physics, 1971, (C. B. Chiu, G. Fox and A. J. G. Hey) http://authors.library.caltech.edu/910/1/PHYS1971.pdf</a:t>
            </a:r>
          </a:p>
          <a:p>
            <a:r>
              <a:rPr lang="en-US" dirty="0"/>
              <a:t>What is phenomenology? Reach not for your dictionary; make no vain efforts to pronounce it; we will come clean and explain all.</a:t>
            </a:r>
          </a:p>
          <a:p>
            <a:r>
              <a:rPr lang="en-US" dirty="0"/>
              <a:t>Science is noted for a competitive and helpful interaction between theorists and experimentalists. Unfortunately in almost all developing sciences, the moving hand of time drives a widening wedge between theory and experiment. Thus theorists are fully occupied in the mathematical and philosophical intricacies of their latest ideas. Again, experimentalists must concentrate on the design of their apparatus to insure they will get the best possible results current technology will allow. Phenomenology seeks to close the between those once close friends, theory and experiment, and so restore the interaction which is both vital to and characteristic of science. Although a classical concept, phenomenology is best known in its second-quantized form.</a:t>
            </a:r>
          </a:p>
        </p:txBody>
      </p:sp>
    </p:spTree>
    <p:extLst>
      <p:ext uri="{BB962C8B-B14F-4D97-AF65-F5344CB8AC3E}">
        <p14:creationId xmlns:p14="http://schemas.microsoft.com/office/powerpoint/2010/main" val="77634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Phenomenology II</a:t>
            </a:r>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8</a:t>
            </a:fld>
            <a:endParaRPr lang="en-US" dirty="0"/>
          </a:p>
        </p:txBody>
      </p:sp>
      <p:sp>
        <p:nvSpPr>
          <p:cNvPr id="8" name="Content Placeholder 7"/>
          <p:cNvSpPr>
            <a:spLocks noGrp="1"/>
          </p:cNvSpPr>
          <p:nvPr>
            <p:ph sz="quarter" idx="13"/>
          </p:nvPr>
        </p:nvSpPr>
        <p:spPr>
          <a:xfrm>
            <a:off x="0" y="2791783"/>
            <a:ext cx="9144000" cy="4064471"/>
          </a:xfrm>
        </p:spPr>
        <p:txBody>
          <a:bodyPr>
            <a:normAutofit lnSpcReduction="10000"/>
          </a:bodyPr>
          <a:lstStyle/>
          <a:p>
            <a:r>
              <a:rPr lang="en-US" dirty="0"/>
              <a:t>The basic tool of the phenomenologist is, first, the </a:t>
            </a:r>
            <a:r>
              <a:rPr lang="en-US" b="1" dirty="0"/>
              <a:t>construction of simple models </a:t>
            </a:r>
            <a:r>
              <a:rPr lang="en-US" dirty="0"/>
              <a:t>that embody important theoretical ideas, and then, the critical comparison of these models with all relevant experimental data. It follows that a phenomenologist must combine a broad understanding of theory with a complete knowledge of current and future feasible experiments in order to allow him to interact meaningfully with both major branches of a science. The impact of phenomenology is felt in both theory and experiment. Thus it can pinpoint unexpected experimental observations and so delineate areas where new theoretical ideas are needed. Further, it can suggest the most useful experiments to be done to test the latest theories. This is especially important in these barren days where funds are limited, experiments take many "physicist-years" to complete, and theories are multitudinous and complicated.</a:t>
            </a:r>
          </a:p>
        </p:txBody>
      </p:sp>
      <p:pic>
        <p:nvPicPr>
          <p:cNvPr id="9" name="Content Placeholder 5"/>
          <p:cNvPicPr>
            <a:picLocks noChangeAspect="1"/>
          </p:cNvPicPr>
          <p:nvPr/>
        </p:nvPicPr>
        <p:blipFill>
          <a:blip r:embed="rId2"/>
          <a:stretch>
            <a:fillRect/>
          </a:stretch>
        </p:blipFill>
        <p:spPr>
          <a:xfrm>
            <a:off x="1979712" y="761613"/>
            <a:ext cx="5399776" cy="1936667"/>
          </a:xfrm>
          <a:prstGeom prst="rect">
            <a:avLst/>
          </a:prstGeom>
        </p:spPr>
      </p:pic>
      <p:sp>
        <p:nvSpPr>
          <p:cNvPr id="2" name="TextBox 1"/>
          <p:cNvSpPr txBox="1"/>
          <p:nvPr/>
        </p:nvSpPr>
        <p:spPr>
          <a:xfrm>
            <a:off x="655415" y="759288"/>
            <a:ext cx="7671809" cy="193899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dirty="0"/>
              <a:t>Note this branch of physics – like some but not all fields – produces data which is essentially impossible to calculate but there are many underlying ideas that need to be respected in interpretation. </a:t>
            </a:r>
          </a:p>
          <a:p>
            <a:pPr marL="342900" indent="-342900">
              <a:buFont typeface="Arial" panose="020B0604020202020204" pitchFamily="34" charset="0"/>
              <a:buChar char="•"/>
            </a:pPr>
            <a:r>
              <a:rPr lang="en-US" dirty="0"/>
              <a:t>Characteristic of much of today’s big data</a:t>
            </a:r>
          </a:p>
        </p:txBody>
      </p:sp>
    </p:spTree>
    <p:extLst>
      <p:ext uri="{BB962C8B-B14F-4D97-AF65-F5344CB8AC3E}">
        <p14:creationId xmlns:p14="http://schemas.microsoft.com/office/powerpoint/2010/main" val="163300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do I?</a:t>
            </a:r>
          </a:p>
        </p:txBody>
      </p:sp>
      <p:sp>
        <p:nvSpPr>
          <p:cNvPr id="3" name="Content Placeholder 2"/>
          <p:cNvSpPr>
            <a:spLocks noGrp="1"/>
          </p:cNvSpPr>
          <p:nvPr>
            <p:ph sz="quarter" idx="13"/>
          </p:nvPr>
        </p:nvSpPr>
        <p:spPr/>
        <p:txBody>
          <a:bodyPr/>
          <a:lstStyle/>
          <a:p>
            <a:r>
              <a:rPr lang="en-US" dirty="0"/>
              <a:t>Phenomenology (aka data science) was often considered “second class” and something you did if you failed as a theoretician.</a:t>
            </a:r>
          </a:p>
          <a:p>
            <a:r>
              <a:rPr lang="en-US" dirty="0"/>
              <a:t>Study of strong interactions hard as</a:t>
            </a:r>
          </a:p>
          <a:p>
            <a:pPr lvl="1"/>
            <a:r>
              <a:rPr lang="en-US" dirty="0"/>
              <a:t>Many theoretical facts and probably true conjectures</a:t>
            </a:r>
          </a:p>
          <a:p>
            <a:pPr lvl="1"/>
            <a:r>
              <a:rPr lang="en-US" dirty="0"/>
              <a:t>No known way of estimating any cross-section (scattering probability) in a way that could be improved systematically as in a perturbation theory or series expansion.</a:t>
            </a:r>
          </a:p>
          <a:p>
            <a:r>
              <a:rPr lang="en-US" dirty="0"/>
              <a:t>There is today sophisticated Quantum Chromo Dynamics QCD calculations using lots of computer time but currently they can only find very simple observables – certainly not a 2 to 2 or more complicated reaction cross-section</a:t>
            </a:r>
          </a:p>
          <a:p>
            <a:r>
              <a:rPr lang="en-US" dirty="0"/>
              <a:t>Cross-sections are squares of amplitudes that depend on a lot of unobserved quantum numbers. The theory is for specific amplitudes which are obscured in cross section.</a:t>
            </a:r>
          </a:p>
          <a:p>
            <a:r>
              <a:rPr lang="en-US" dirty="0"/>
              <a:t>At Caltech Feynman was very supportive of phenomenology and taught us to change models discretely and not update them continuously.</a:t>
            </a:r>
          </a:p>
          <a:p>
            <a:endParaRPr lang="en-US" dirty="0"/>
          </a:p>
          <a:p>
            <a:pPr lvl="1"/>
            <a:endParaRPr lang="en-US" dirty="0"/>
          </a:p>
        </p:txBody>
      </p:sp>
      <p:sp>
        <p:nvSpPr>
          <p:cNvPr id="4" name="Date Placeholder 3"/>
          <p:cNvSpPr>
            <a:spLocks noGrp="1"/>
          </p:cNvSpPr>
          <p:nvPr>
            <p:ph type="dt" sz="half" idx="10"/>
          </p:nvPr>
        </p:nvSpPr>
        <p:spPr/>
        <p:txBody>
          <a:bodyPr/>
          <a:lstStyle/>
          <a:p>
            <a:fld id="{11FBC3DF-4469-4485-BF58-4A72371B0508}" type="datetime1">
              <a:rPr lang="en-US" smtClean="0"/>
              <a:t>9/15/2016</a:t>
            </a:fld>
            <a:endParaRPr lang="en-US" dirty="0"/>
          </a:p>
        </p:txBody>
      </p:sp>
      <p:sp>
        <p:nvSpPr>
          <p:cNvPr id="5" name="Slide Number Placeholder 4"/>
          <p:cNvSpPr>
            <a:spLocks noGrp="1"/>
          </p:cNvSpPr>
          <p:nvPr>
            <p:ph type="sldNum" sz="quarter" idx="4"/>
          </p:nvPr>
        </p:nvSpPr>
        <p:spPr/>
        <p:txBody>
          <a:bodyPr/>
          <a:lstStyle/>
          <a:p>
            <a:fld id="{3D61EAFA-193D-4F6C-988A-273D8EFC9393}" type="slidenum">
              <a:rPr lang="en-US" smtClean="0"/>
              <a:pPr/>
              <a:t>9</a:t>
            </a:fld>
            <a:endParaRPr lang="en-US" dirty="0"/>
          </a:p>
        </p:txBody>
      </p:sp>
    </p:spTree>
    <p:extLst>
      <p:ext uri="{BB962C8B-B14F-4D97-AF65-F5344CB8AC3E}">
        <p14:creationId xmlns:p14="http://schemas.microsoft.com/office/powerpoint/2010/main" val="27294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   The Past and the Future: This talk will give a broad overview, incl. role of hadrons, hadron reaction phenomenol&quot;/&gt;&lt;property id=&quot;20307&quot; value=&quot;567&quot;/&gt;&lt;/object&gt;&lt;object type=&quot;3&quot; unique_id=&quot;10005&quot;&gt;&lt;property id=&quot;20148&quot; value=&quot;5&quot;/&gt;&lt;property id=&quot;20300&quot; value=&quot;Slide 28 - &amp;quot;Regge Cuts&amp;quot;&quot;/&gt;&lt;property id=&quot;20307&quot; value=&quot;613&quot;/&gt;&lt;/object&gt;&lt;object type=&quot;3&quot; unique_id=&quot;10007&quot;&gt;&lt;property id=&quot;20148&quot; value=&quot;5&quot;/&gt;&lt;property id=&quot;20300&quot; value=&quot;Slide 24&quot;/&gt;&lt;property id=&quot;20307&quot; value=&quot;615&quot;/&gt;&lt;/object&gt;&lt;object type=&quot;3&quot; unique_id=&quot;10008&quot;&gt;&lt;property id=&quot;20148&quot; value=&quot;5&quot;/&gt;&lt;property id=&quot;20300&quot; value=&quot;Slide 31 - &amp;quot; Trajectory&amp;quot;&quot;/&gt;&lt;property id=&quot;20307&quot; value=&quot;611&quot;/&gt;&lt;/object&gt;&lt;object type=&quot;3&quot; unique_id=&quot;10009&quot;&gt;&lt;property id=&quot;20148&quot; value=&quot;5&quot;/&gt;&lt;property id=&quot;20300&quot; value=&quot;Slide 39 - &amp;quot;Triple Regge Theory&amp;quot;&quot;/&gt;&lt;property id=&quot;20307&quot; value=&quot;616&quot;/&gt;&lt;/object&gt;&lt;object type=&quot;3&quot; unique_id=&quot;10010&quot;&gt;&lt;property id=&quot;20148&quot; value=&quot;5&quot;/&gt;&lt;property id=&quot;20300&quot; value=&quot;Slide 40&quot;/&gt;&lt;property id=&quot;20307&quot; value=&quot;614&quot;/&gt;&lt;/object&gt;&lt;object type=&quot;3&quot; unique_id=&quot;10011&quot;&gt;&lt;property id=&quot;20148&quot; value=&quot;5&quot;/&gt;&lt;property id=&quot;20300&quot; value=&quot;Slide 44&quot;/&gt;&lt;property id=&quot;20307&quot; value=&quot;612&quot;/&gt;&lt;/object&gt;&lt;object type=&quot;3&quot; unique_id=&quot;10013&quot;&gt;&lt;property id=&quot;20148&quot; value=&quot;5&quot;/&gt;&lt;property id=&quot;20300&quot; value=&quot;Slide 46 - &amp;quot;Issues in Partial Wave Analysis&amp;quot;&quot;/&gt;&lt;property id=&quot;20307&quot; value=&quot;568&quot;/&gt;&lt;/object&gt;&lt;object type=&quot;3&quot; unique_id=&quot;10014&quot;&gt;&lt;property id=&quot;20148&quot; value=&quot;5&quot;/&gt;&lt;property id=&quot;20300&quot; value=&quot;Slide 47 - &amp;quot;Some Lessons from the past I&amp;quot;&quot;/&gt;&lt;property id=&quot;20307&quot; value=&quot;570&quot;/&gt;&lt;/object&gt;&lt;object type=&quot;3&quot; unique_id=&quot;10015&quot;&gt;&lt;property id=&quot;20148&quot; value=&quot;5&quot;/&gt;&lt;property id=&quot;20300&quot; value=&quot;Slide 48 - &amp;quot;Some Lessons from the past II&amp;quot;&quot;/&gt;&lt;property id=&quot;20307&quot; value=&quot;571&quot;/&gt;&lt;/object&gt;&lt;object type=&quot;3&quot; unique_id=&quot;10016&quot;&gt;&lt;property id=&quot;20148&quot; value=&quot;5&quot;/&gt;&lt;property id=&quot;20300&quot; value=&quot;Slide 49 - &amp;quot;Density Matrix or Amplitude?&amp;quot;&quot;/&gt;&lt;property id=&quot;20307&quot; value=&quot;576&quot;/&gt;&lt;/object&gt;&lt;object type=&quot;3&quot; unique_id=&quot;10017&quot;&gt;&lt;property id=&quot;20148&quot; value=&quot;5&quot;/&gt;&lt;property id=&quot;20300&quot; value=&quot;Slide 50 - &amp;quot;Break Amplitude Model into 2 pieces&amp;quot;&quot;/&gt;&lt;property id=&quot;20307&quot; value=&quot;593&quot;/&gt;&lt;/object&gt;&lt;object type=&quot;3&quot; unique_id=&quot;10018&quot;&gt;&lt;property id=&quot;20148&quot; value=&quot;5&quot;/&gt;&lt;property id=&quot;20300&quot; value=&quot;Slide 51 - &amp;quot;Prototypical Reaction&amp;quot;&quot;/&gt;&lt;property id=&quot;20307&quot; value=&quot;592&quot;/&gt;&lt;/object&gt;&lt;object type=&quot;3&quot; unique_id=&quot;10019&quot;&gt;&lt;property id=&quot;20148&quot; value=&quot;5&quot;/&gt;&lt;property id=&quot;20300&quot; value=&quot;Slide 52 - &amp;quot;What do we know about Production?&amp;quot;&quot;/&gt;&lt;property id=&quot;20307&quot; value=&quot;595&quot;/&gt;&lt;/object&gt;&lt;object type=&quot;3&quot; unique_id=&quot;10020&quot;&gt;&lt;property id=&quot;20148&quot; value=&quot;5&quot;/&gt;&lt;property id=&quot;20300&quot; value=&quot;Slide 53 - &amp;quot;Factorization Useful?&amp;quot;&quot;/&gt;&lt;property id=&quot;20307&quot; value=&quot;586&quot;/&gt;&lt;/object&gt;&lt;object type=&quot;3&quot; unique_id=&quot;10021&quot;&gt;&lt;property id=&quot;20148&quot; value=&quot;5&quot;/&gt;&lt;property id=&quot;20300&quot; value=&quot;Slide 36 - &amp;quot; Conspiracy II&amp;quot;&quot;/&gt;&lt;property id=&quot;20307&quot; value=&quot;590&quot;/&gt;&lt;/object&gt;&lt;object type=&quot;3&quot; unique_id=&quot;10022&quot;&gt;&lt;property id=&quot;20148&quot; value=&quot;5&quot;/&gt;&lt;property id=&quot;20300&quot; value=&quot;Slide 54 - &amp;quot;What’s the Problem Again?&amp;quot;&quot;/&gt;&lt;property id=&quot;20307&quot; value=&quot;596&quot;/&gt;&lt;/object&gt;&lt;object type=&quot;3&quot; unique_id=&quot;10023&quot;&gt;&lt;property id=&quot;20148&quot; value=&quot;5&quot;/&gt;&lt;property id=&quot;20300&quot; value=&quot;Slide 55 - &amp;quot;Lessons from Duality I&amp;quot;&quot;/&gt;&lt;property id=&quot;20307&quot; value=&quot;573&quot;/&gt;&lt;/object&gt;&lt;object type=&quot;3&quot; unique_id=&quot;10024&quot;&gt;&lt;property id=&quot;20148&quot; value=&quot;5&quot;/&gt;&lt;property id=&quot;20300&quot; value=&quot;Slide 56 - &amp;quot;Lessons from Duality II&amp;quot;&quot;/&gt;&lt;property id=&quot;20307&quot; value=&quot;602&quot;/&gt;&lt;/object&gt;&lt;object type=&quot;3&quot; unique_id=&quot;10025&quot;&gt;&lt;property id=&quot;20148&quot; value=&quot;5&quot;/&gt;&lt;property id=&quot;20300&quot; value=&quot;Slide 57 - &amp;quot;Lessons from Duality III&amp;quot;&quot;/&gt;&lt;property id=&quot;20307&quot; value=&quot;603&quot;/&gt;&lt;/object&gt;&lt;object type=&quot;3&quot; unique_id=&quot;10027&quot;&gt;&lt;property id=&quot;20148&quot; value=&quot;5&quot;/&gt;&lt;property id=&quot;20300&quot; value=&quot;Slide 58 - &amp;quot;Finite Energy Sum Rules&amp;quot;&quot;/&gt;&lt;property id=&quot;20307&quot; value=&quot;605&quot;/&gt;&lt;/object&gt;&lt;object type=&quot;3&quot; unique_id=&quot;10030&quot;&gt;&lt;property id=&quot;20148&quot; value=&quot;5&quot;/&gt;&lt;property id=&quot;20300&quot; value=&quot;Slide 60 - &amp;quot;Sources of Errors in PWA&amp;quot;&quot;/&gt;&lt;property id=&quot;20307&quot; value=&quot;607&quot;/&gt;&lt;/object&gt;&lt;object type=&quot;3&quot; unique_id=&quot;10031&quot;&gt;&lt;property id=&quot;20148&quot; value=&quot;5&quot;/&gt;&lt;property id=&quot;20300&quot; value=&quot;Slide 61 - &amp;quot;Quasi 2-body Approximation I&amp;quot;&quot;/&gt;&lt;property id=&quot;20307&quot; value=&quot;599&quot;/&gt;&lt;/object&gt;&lt;object type=&quot;3&quot; unique_id=&quot;10032&quot;&gt;&lt;property id=&quot;20148&quot; value=&quot;5&quot;/&gt;&lt;property id=&quot;20300&quot; value=&quot;Slide 62 - &amp;quot;Quasi 2-body Approximation II&amp;quot;&quot;/&gt;&lt;property id=&quot;20307&quot; value=&quot;597&quot;/&gt;&lt;/object&gt;&lt;object type=&quot;3&quot; unique_id=&quot;10039&quot;&gt;&lt;property id=&quot;20148&quot; value=&quot;5&quot;/&gt;&lt;property id=&quot;20300&quot; value=&quot;Slide 64 - &amp;quot;Some lessons I&amp;quot;&quot;/&gt;&lt;property id=&quot;20307&quot; value=&quot;575&quot;/&gt;&lt;/object&gt;&lt;object type=&quot;3&quot; unique_id=&quot;10040&quot;&gt;&lt;property id=&quot;20148&quot; value=&quot;5&quot;/&gt;&lt;property id=&quot;20300&quot; value=&quot;Slide 65 - &amp;quot;Some lessons II&amp;quot;&quot;/&gt;&lt;property id=&quot;20307&quot; value=&quot;588&quot;/&gt;&lt;/object&gt;&lt;object type=&quot;3&quot; unique_id=&quot;10041&quot;&gt;&lt;property id=&quot;20148&quot; value=&quot;5&quot;/&gt;&lt;property id=&quot;20300&quot; value=&quot;Slide 66 - &amp;quot;Effects to Include I&amp;quot;&quot;/&gt;&lt;property id=&quot;20307&quot; value=&quot;609&quot;/&gt;&lt;/object&gt;&lt;object type=&quot;3&quot; unique_id=&quot;10042&quot;&gt;&lt;property id=&quot;20148&quot; value=&quot;5&quot;/&gt;&lt;property id=&quot;20300&quot; value=&quot;Slide 67 - &amp;quot;Effects to Include II&amp;quot;&quot;/&gt;&lt;property id=&quot;20307&quot; value=&quot;579&quot;/&gt;&lt;/object&gt;&lt;object type=&quot;3&quot; unique_id=&quot;10043&quot;&gt;&lt;property id=&quot;20148&quot; value=&quot;5&quot;/&gt;&lt;property id=&quot;20300&quot; value=&quot;Slide 68 - &amp;quot;Effects to Include III&amp;quot;&quot;/&gt;&lt;property id=&quot;20307&quot; value=&quot;581&quot;/&gt;&lt;/object&gt;&lt;object type=&quot;3&quot; unique_id=&quot;10044&quot;&gt;&lt;property id=&quot;20148&quot; value=&quot;5&quot;/&gt;&lt;property id=&quot;20300&quot; value=&quot;Slide 69 - &amp;quot;Effects to Include IV&amp;quot;&quot;/&gt;&lt;property id=&quot;20307&quot; value=&quot;582&quot;/&gt;&lt;/object&gt;&lt;object type=&quot;3&quot; unique_id=&quot;10045&quot;&gt;&lt;property id=&quot;20148&quot; value=&quot;5&quot;/&gt;&lt;property id=&quot;20300&quot; value=&quot;Slide 70 - &amp;quot;Investigate Uncertainties&amp;quot;&quot;/&gt;&lt;property id=&quot;20307&quot; value=&quot;608&quot;/&gt;&lt;/object&gt;&lt;object type=&quot;3&quot; unique_id=&quot;16947&quot;&gt;&lt;property id=&quot;20148&quot; value=&quot;5&quot;/&gt;&lt;property id=&quot;20300&quot; value=&quot;Slide 4 - &amp;quot;PictureBook 1975&amp;quot;&quot;/&gt;&lt;property id=&quot;20307&quot; value=&quot;659&quot;/&gt;&lt;/object&gt;&lt;object type=&quot;3&quot; unique_id=&quot;16948&quot;&gt;&lt;property id=&quot;20148&quot; value=&quot;5&quot;/&gt;&lt;property id=&quot;20300&quot; value=&quot;Slide 5 - &amp;quot;Scattering Processes&amp;quot;&quot;/&gt;&lt;property id=&quot;20307&quot; value=&quot;660&quot;/&gt;&lt;/object&gt;&lt;object type=&quot;3&quot; unique_id=&quot;16949&quot;&gt;&lt;property id=&quot;20148&quot; value=&quot;5&quot;/&gt;&lt;property id=&quot;20300&quot; value=&quot;Slide 6 - &amp;quot;Amplitudes for Spinless Scattering&amp;quot;&quot;/&gt;&lt;property id=&quot;20307&quot; value=&quot;661&quot;/&gt;&lt;/object&gt;&lt;object type=&quot;3&quot; unique_id=&quot;16950&quot;&gt;&lt;property id=&quot;20148&quot; value=&quot;5&quot;/&gt;&lt;property id=&quot;20300&quot; value=&quot;Slide 7 - &amp;quot;SPIN, the Essential Complication&amp;quot;&quot;/&gt;&lt;property id=&quot;20307&quot; value=&quot;662&quot;/&gt;&lt;/object&gt;&lt;object type=&quot;3&quot; unique_id=&quot;16951&quot;&gt;&lt;property id=&quot;20148&quot; value=&quot;5&quot;/&gt;&lt;property id=&quot;20300&quot; value=&quot;Slide 8 - &amp;quot;Quasi Two Body Reactions&amp;quot;&quot;/&gt;&lt;property id=&quot;20307&quot; value=&quot;663&quot;/&gt;&lt;/object&gt;&lt;object type=&quot;3&quot; unique_id=&quot;16952&quot;&gt;&lt;property id=&quot;20148&quot; value=&quot;5&quot;/&gt;&lt;property id=&quot;20300&quot; value=&quot;Slide 9 - &amp;quot;Multiparticle Final States&amp;quot;&quot;/&gt;&lt;property id=&quot;20307&quot; value=&quot;664&quot;/&gt;&lt;/object&gt;&lt;object type=&quot;3&quot; unique_id=&quot;16953&quot;&gt;&lt;property id=&quot;20148&quot; value=&quot;5&quot;/&gt;&lt;property id=&quot;20300&quot; value=&quot;Slide 10 - &amp;quot;Regge Theory&amp;quot;&quot;/&gt;&lt;property id=&quot;20307&quot; value=&quot;665&quot;/&gt;&lt;/object&gt;&lt;object type=&quot;3&quot; unique_id=&quot;16954&quot;&gt;&lt;property id=&quot;20148&quot; value=&quot;5&quot;/&gt;&lt;property id=&quot;20300&quot; value=&quot;Slide 11 - &amp;quot;For every World, there are two more twisted ones&amp;quot;&quot;/&gt;&lt;property id=&quot;20307&quot; value=&quot;666&quot;/&gt;&lt;/object&gt;&lt;object type=&quot;3&quot; unique_id=&quot;16955&quot;&gt;&lt;property id=&quot;20148&quot; value=&quot;5&quot;/&gt;&lt;property id=&quot;20300&quot; value=&quot;Slide 12 - &amp;quot;Let There be Regge Poles and There were and it was Good&amp;quot;&quot;/&gt;&lt;property id=&quot;20307&quot; value=&quot;667&quot;/&gt;&lt;/object&gt;&lt;object type=&quot;3&quot; unique_id=&quot;16956&quot;&gt;&lt;property id=&quot;20148&quot; value=&quot;5&quot;/&gt;&lt;property id=&quot;20300&quot; value=&quot;Slide 13 - &amp;quot;Progression in N Scattering&amp;quot;&quot;/&gt;&lt;property id=&quot;20307&quot; value=&quot;668&quot;/&gt;&lt;/object&gt;&lt;object type=&quot;3&quot; unique_id=&quot;16957&quot;&gt;&lt;property id=&quot;20148&quot; value=&quot;5&quot;/&gt;&lt;property id=&quot;20300&quot; value=&quot;Slide 15 - &amp;quot;Regge Theory for -p  0n&amp;quot;&quot;/&gt;&lt;property id=&quot;20307&quot; value=&quot;669&quot;/&gt;&lt;/object&gt;&lt;object type=&quot;3&quot; unique_id=&quot;16958&quot;&gt;&lt;property id=&quot;20148&quot; value=&quot;5&quot;/&gt;&lt;property id=&quot;20300&quot; value=&quot;Slide 16 - &amp;quot;Picture 13&amp;quot;&quot;/&gt;&lt;property id=&quot;20307&quot; value=&quot;670&quot;/&gt;&lt;/object&gt;&lt;object type=&quot;3&quot; unique_id=&quot;16959&quot;&gt;&lt;property id=&quot;20148&quot; value=&quot;5&quot;/&gt;&lt;property id=&quot;20300&quot; value=&quot;Slide 17 - &amp;quot;E111 - p  0 n&amp;quot;&quot;/&gt;&lt;property id=&quot;20307&quot; value=&quot;671&quot;/&gt;&lt;/object&gt;&lt;object type=&quot;3&quot; unique_id=&quot;16960&quot;&gt;&lt;property id=&quot;20148&quot; value=&quot;5&quot;/&gt;&lt;property id=&quot;20300&quot; value=&quot;Slide 18 - &amp;quot;E111 -p   n&amp;quot;&quot;/&gt;&lt;property id=&quot;20307&quot; value=&quot;672&quot;/&gt;&lt;/object&gt;&lt;object type=&quot;3&quot; unique_id=&quot;18067&quot;&gt;&lt;property id=&quot;20148&quot; value=&quot;5&quot;/&gt;&lt;property id=&quot;20300&quot; value=&quot;Slide 19 - &amp;quot;Total Cross Section Differences&amp;quot;&quot;/&gt;&lt;property id=&quot;20307&quot; value=&quot;676&quot;/&gt;&lt;/object&gt;&lt;object type=&quot;3&quot; unique_id=&quot;18068&quot;&gt;&lt;property id=&quot;20148&quot; value=&quot;5&quot;/&gt;&lt;property id=&quot;20300&quot; value=&quot;Slide 20 - &amp;quot;+p -p Polarizations&amp;quot;&quot;/&gt;&lt;property id=&quot;20307&quot; value=&quot;677&quot;/&gt;&lt;/object&gt;&lt;object type=&quot;3&quot; unique_id=&quot;18069&quot;&gt;&lt;property id=&quot;20148&quot; value=&quot;5&quot;/&gt;&lt;property id=&quot;20300&quot; value=&quot;Slide 21 - &amp;quot;Irving &amp;amp; Worden fig. 2.7&amp;quot;&quot;/&gt;&lt;property id=&quot;20307&quot; value=&quot;678&quot;/&gt;&lt;/object&gt;&lt;object type=&quot;3&quot; unique_id=&quot;18070&quot;&gt;&lt;property id=&quot;20148&quot; value=&quot;5&quot;/&gt;&lt;property id=&quot;20300&quot; value=&quot;Slide 22 - &amp;quot;Irving &amp;amp; Worden fig 4A2&amp;quot;&quot;/&gt;&lt;property id=&quot;20307&quot; value=&quot;679&quot;/&gt;&lt;/object&gt;&lt;object type=&quot;3&quot; unique_id=&quot;18071&quot;&gt;&lt;property id=&quot;20148&quot; value=&quot;5&quot;/&gt;&lt;property id=&quot;20300&quot; value=&quot;Slide 23 - &amp;quot; p  0 p&amp;quot;&quot;/&gt;&lt;property id=&quot;20307&quot; value=&quot;680&quot;/&gt;&lt;/object&gt;&lt;object type=&quot;3&quot; unique_id=&quot;18072&quot;&gt;&lt;property id=&quot;20148&quot; value=&quot;5&quot;/&gt;&lt;property id=&quot;20300&quot; value=&quot;Slide 25 - &amp;quot;N Backward Scattering&amp;quot;&quot;/&gt;&lt;property id=&quot;20307&quot; value=&quot;673&quot;/&gt;&lt;/object&gt;&lt;object type=&quot;3&quot; unique_id=&quot;18073&quot;&gt;&lt;property id=&quot;20148&quot; value=&quot;5&quot;/&gt;&lt;property id=&quot;20300&quot; value=&quot;Slide 26 - &amp;quot;2010 ReggE Fits&amp;quot;&quot;/&gt;&lt;property id=&quot;20307&quot; value=&quot;681&quot;/&gt;&lt;/object&gt;&lt;object type=&quot;3&quot; unique_id=&quot;18074&quot;&gt;&lt;property id=&quot;20148&quot; value=&quot;5&quot;/&gt;&lt;property id=&quot;20300&quot; value=&quot;Slide 29 - &amp;quot;Fermilab E110 Multiparticle SpectrOmeter&amp;quot;&quot;/&gt;&lt;property id=&quot;20307&quot; value=&quot;682&quot;/&gt;&lt;/object&gt;&lt;object type=&quot;3&quot; unique_id=&quot;18075&quot;&gt;&lt;property id=&quot;20148&quot; value=&quot;5&quot;/&gt;&lt;property id=&quot;20300&quot; value=&quot;Slide 30 - &amp;quot;E260 and E110&amp;quot;&quot;/&gt;&lt;property id=&quot;20307&quot; value=&quot;683&quot;/&gt;&lt;/object&gt;&lt;object type=&quot;3&quot; unique_id=&quot;18076&quot;&gt;&lt;property id=&quot;20148&quot; value=&quot;5&quot;/&gt;&lt;property id=&quot;20300&quot; value=&quot;Slide 32 - &amp;quot;E110&amp;quot;&quot;/&gt;&lt;property id=&quot;20307&quot; value=&quot;684&quot;/&gt;&lt;/object&gt;&lt;object type=&quot;3&quot; unique_id=&quot;18077&quot;&gt;&lt;property id=&quot;20148&quot; value=&quot;5&quot;/&gt;&lt;property id=&quot;20300&quot; value=&quot;Slide 33 - &amp;quot;Irving &amp;amp; Worden Fig. 4E1&amp;quot;&quot;/&gt;&lt;property id=&quot;20307&quot; value=&quot;674&quot;/&gt;&lt;/object&gt;&lt;object type=&quot;3&quot; unique_id=&quot;18078&quot;&gt;&lt;property id=&quot;20148&quot; value=&quot;5&quot;/&gt;&lt;property id=&quot;20300&quot; value=&quot;Slide 37 - &amp;quot;Irving and Worden fig 4E.2&amp;quot;&quot;/&gt;&lt;property id=&quot;20307&quot; value=&quot;675&quot;/&gt;&lt;/object&gt;&lt;object type=&quot;3&quot; unique_id=&quot;18397&quot;&gt;&lt;property id=&quot;20148&quot; value=&quot;5&quot;/&gt;&lt;property id=&quot;20300&quot; value=&quot;Slide 34 - &amp;quot; Conspiracy I&amp;quot;&quot;/&gt;&lt;property id=&quot;20307&quot; value=&quot;685&quot;/&gt;&lt;/object&gt;&lt;object type=&quot;3&quot; unique_id=&quot;18398&quot;&gt;&lt;property id=&quot;20148&quot; value=&quot;5&quot;/&gt;&lt;property id=&quot;20300&quot; value=&quot;Slide 35 - &amp;quot;Fermilab np Charge Exchange&amp;quot;&quot;/&gt;&lt;property id=&quot;20307&quot; value=&quot;686&quot;/&gt;&lt;/object&gt;&lt;object type=&quot;3&quot; unique_id=&quot;20170&quot;&gt;&lt;property id=&quot;20148&quot; value=&quot;5&quot;/&gt;&lt;property id=&quot;20300&quot; value=&quot;Slide 3 - &amp;quot;Low Transverse Momentum Scattering&amp;quot;&quot;/&gt;&lt;property id=&quot;20307&quot; value=&quot;692&quot;/&gt;&lt;/object&gt;&lt;object type=&quot;3&quot; unique_id=&quot;20171&quot;&gt;&lt;property id=&quot;20148&quot; value=&quot;5&quot;/&gt;&lt;property id=&quot;20300&quot; value=&quot;Slide 14 - &amp;quot;Regge Theory&amp;quot;&quot;/&gt;&lt;property id=&quot;20307&quot; value=&quot;693&quot;/&gt;&lt;/object&gt;&lt;object type=&quot;3&quot; unique_id=&quot;20172&quot;&gt;&lt;property id=&quot;20148&quot; value=&quot;5&quot;/&gt;&lt;property id=&quot;20300&quot; value=&quot;Slide 27 - &amp;quot; Exchange  Regge Cuts and Problems&amp;quot;&quot;/&gt;&lt;property id=&quot;20307&quot; value=&quot;695&quot;/&gt;&lt;/object&gt;&lt;object type=&quot;3&quot; unique_id=&quot;20173&quot;&gt;&lt;property id=&quot;20148&quot; value=&quot;5&quot;/&gt;&lt;property id=&quot;20300&quot; value=&quot;Slide 38 - &amp;quot;Triple Regge Theory&amp;quot;&quot;/&gt;&lt;property id=&quot;20307&quot; value=&quot;694&quot;/&gt;&lt;/object&gt;&lt;object type=&quot;3&quot; unique_id=&quot;20174&quot;&gt;&lt;property id=&quot;20148&quot; value=&quot;5&quot;/&gt;&lt;property id=&quot;20300&quot; value=&quot;Slide 41 - &amp;quot;4 Triple Regge Reactions&amp;quot;&quot;/&gt;&lt;property id=&quot;20307&quot; value=&quot;690&quot;/&gt;&lt;/object&gt;&lt;object type=&quot;3&quot; unique_id=&quot;20175&quot;&gt;&lt;property id=&quot;20148&quot; value=&quot;5&quot;/&gt;&lt;property id=&quot;20300&quot; value=&quot;Slide 42&quot;/&gt;&lt;property id=&quot;20307&quot; value=&quot;691&quot;/&gt;&lt;/object&gt;&lt;object type=&quot;3&quot; unique_id=&quot;20176&quot;&gt;&lt;property id=&quot;20148&quot; value=&quot;5&quot;/&gt;&lt;property id=&quot;20300&quot; value=&quot;Slide 43&quot;/&gt;&lt;property id=&quot;20307&quot; value=&quot;689&quot;/&gt;&lt;/object&gt;&lt;object type=&quot;3&quot; unique_id=&quot;20177&quot;&gt;&lt;property id=&quot;20148&quot; value=&quot;5&quot;/&gt;&lt;property id=&quot;20300&quot; value=&quot;Slide 45 - &amp;quot;Peripheral Partial Wave Analysis&amp;quot;&quot;/&gt;&lt;property id=&quot;20307&quot; value=&quot;696&quot;/&gt;&lt;/object&gt;&lt;object type=&quot;3&quot; unique_id=&quot;22891&quot;&gt;&lt;property id=&quot;20148&quot; value=&quot;5&quot;/&gt;&lt;property id=&quot;20300&quot; value=&quot;Slide 59 - &amp;quot;Source of Error in Peripheral Partial Wave Analysis&amp;quot;&quot;/&gt;&lt;property id=&quot;20307&quot; value=&quot;700&quot;/&gt;&lt;/object&gt;&lt;object type=&quot;3&quot; unique_id=&quot;22892&quot;&gt;&lt;property id=&quot;20148&quot; value=&quot;5&quot;/&gt;&lt;property id=&quot;20300&quot; value=&quot;Slide 63 - &amp;quot;Plan going Forward&amp;quot;&quot;/&gt;&lt;property id=&quot;20307&quot; value=&quot;706&quot;/&gt;&lt;/object&gt;&lt;object type=&quot;3&quot; unique_id=&quot;23462&quot;&gt;&lt;property id=&quot;20148&quot; value=&quot;5&quot;/&gt;&lt;property id=&quot;20300&quot; value=&quot;Slide 2 - &amp;quot;(One) Purpose of Summer School&amp;quot;&quot;/&gt;&lt;property id=&quot;20307&quot; value=&quot;707&quot;/&gt;&lt;/object&gt;&lt;/object&gt;&lt;object type=&quot;8&quot; unique_id=&quot;10094&quot;&gt;&lt;/object&gt;&lt;/object&gt;&lt;/database&gt;"/>
  <p:tag name="SECTOMILLISECCONVERTED" val="1"/>
</p:tagLst>
</file>

<file path=ppt/theme/theme1.xml><?xml version="1.0" encoding="utf-8"?>
<a:theme xmlns:a="http://schemas.openxmlformats.org/drawingml/2006/main" name="Theme1">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Theme1" id="{3421333A-31E1-4FC7-87C8-73DF03810672}" vid="{30050323-CAF7-42C8-A189-A013353BC7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20009</TotalTime>
  <Words>2171</Words>
  <Application>Microsoft Office PowerPoint</Application>
  <PresentationFormat>On-screen Show (4:3)</PresentationFormat>
  <Paragraphs>253</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Symbol</vt:lpstr>
      <vt:lpstr>Times New Roman</vt:lpstr>
      <vt:lpstr>Tw Cen MT</vt:lpstr>
      <vt:lpstr>Theme1</vt:lpstr>
      <vt:lpstr>   Particle Physics Phenomenology: The Beginning of Data Science diverted by Parallel Computing</vt:lpstr>
      <vt:lpstr>OUR First PAPER</vt:lpstr>
      <vt:lpstr>Regge and S-Matrix Theories</vt:lpstr>
      <vt:lpstr>Our Past is Revisited!</vt:lpstr>
      <vt:lpstr>MUCH More Data is Possible</vt:lpstr>
      <vt:lpstr>Scattering Processes</vt:lpstr>
      <vt:lpstr>Phenomenology I</vt:lpstr>
      <vt:lpstr>Phenomenology II</vt:lpstr>
      <vt:lpstr>What did we do I?</vt:lpstr>
      <vt:lpstr>What did we do II?</vt:lpstr>
      <vt:lpstr>How Did Parallel Computing derail this?</vt:lpstr>
      <vt:lpstr>A personal misdirection</vt:lpstr>
      <vt:lpstr>PowerPoint Presentation</vt:lpstr>
      <vt:lpstr>S Matrix Theory</vt:lpstr>
      <vt:lpstr>Quasi Two Body Reactions</vt:lpstr>
      <vt:lpstr>Regge Theory</vt:lpstr>
      <vt:lpstr>For every World, there are two more twisted ones</vt:lpstr>
      <vt:lpstr>Regge Theory for -p  0n</vt:lpstr>
      <vt:lpstr>E111 - p  0 n</vt:lpstr>
      <vt:lpstr>Details from Fox and hey</vt:lpstr>
      <vt:lpstr>Details from Fox and hey II</vt:lpstr>
      <vt:lpstr>Irving &amp; Worden fig. 2.7</vt:lpstr>
      <vt:lpstr>2010 ReggE Fits</vt:lpstr>
      <vt:lpstr>E110</vt:lpstr>
      <vt:lpstr>Revisit Fox and Hey</vt:lpstr>
      <vt:lpstr>Interactive Visualization now much better!</vt:lpstr>
      <vt:lpstr>Neutron Proton Charge exchange</vt:lpstr>
    </vt:vector>
  </TitlesOfParts>
  <Company>Florida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Virtual University</dc:title>
  <dc:creator>Geoffrey Fox</dc:creator>
  <cp:lastModifiedBy>Geoffrey Fox</cp:lastModifiedBy>
  <cp:revision>355</cp:revision>
  <cp:lastPrinted>2000-08-03T02:19:41Z</cp:lastPrinted>
  <dcterms:created xsi:type="dcterms:W3CDTF">1999-10-09T14:18:00Z</dcterms:created>
  <dcterms:modified xsi:type="dcterms:W3CDTF">2016-09-16T07:55:09Z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gcf@npac.syr.edu</vt:lpwstr>
  </property>
  <property fmtid="{D5CDD505-2E9C-101B-9397-08002B2CF9AE}" pid="8" name="HomePage">
    <vt:lpwstr>http://www.npac.syr.edu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C:\gcftemp</vt:lpwstr>
  </property>
</Properties>
</file>