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283" r:id="rId2"/>
    <p:sldMasterId id="2147484314" r:id="rId3"/>
  </p:sldMasterIdLst>
  <p:notesMasterIdLst>
    <p:notesMasterId r:id="rId81"/>
  </p:notesMasterIdLst>
  <p:sldIdLst>
    <p:sldId id="384" r:id="rId4"/>
    <p:sldId id="391" r:id="rId5"/>
    <p:sldId id="431" r:id="rId6"/>
    <p:sldId id="395" r:id="rId7"/>
    <p:sldId id="394" r:id="rId8"/>
    <p:sldId id="396" r:id="rId9"/>
    <p:sldId id="397" r:id="rId10"/>
    <p:sldId id="375" r:id="rId11"/>
    <p:sldId id="399" r:id="rId12"/>
    <p:sldId id="400" r:id="rId13"/>
    <p:sldId id="401" r:id="rId14"/>
    <p:sldId id="450" r:id="rId15"/>
    <p:sldId id="437" r:id="rId16"/>
    <p:sldId id="402" r:id="rId17"/>
    <p:sldId id="382" r:id="rId18"/>
    <p:sldId id="477" r:id="rId19"/>
    <p:sldId id="478" r:id="rId20"/>
    <p:sldId id="484" r:id="rId21"/>
    <p:sldId id="485" r:id="rId22"/>
    <p:sldId id="486" r:id="rId23"/>
    <p:sldId id="533" r:id="rId24"/>
    <p:sldId id="531" r:id="rId25"/>
    <p:sldId id="532" r:id="rId26"/>
    <p:sldId id="539" r:id="rId27"/>
    <p:sldId id="534" r:id="rId28"/>
    <p:sldId id="535" r:id="rId29"/>
    <p:sldId id="536" r:id="rId30"/>
    <p:sldId id="540" r:id="rId31"/>
    <p:sldId id="541" r:id="rId32"/>
    <p:sldId id="542" r:id="rId33"/>
    <p:sldId id="543" r:id="rId34"/>
    <p:sldId id="537" r:id="rId35"/>
    <p:sldId id="538" r:id="rId36"/>
    <p:sldId id="547" r:id="rId37"/>
    <p:sldId id="488" r:id="rId38"/>
    <p:sldId id="489" r:id="rId39"/>
    <p:sldId id="506" r:id="rId40"/>
    <p:sldId id="555" r:id="rId41"/>
    <p:sldId id="521" r:id="rId42"/>
    <p:sldId id="509" r:id="rId43"/>
    <p:sldId id="510" r:id="rId44"/>
    <p:sldId id="512" r:id="rId45"/>
    <p:sldId id="553" r:id="rId46"/>
    <p:sldId id="549" r:id="rId47"/>
    <p:sldId id="551" r:id="rId48"/>
    <p:sldId id="545" r:id="rId49"/>
    <p:sldId id="546" r:id="rId50"/>
    <p:sldId id="552" r:id="rId51"/>
    <p:sldId id="554" r:id="rId52"/>
    <p:sldId id="529" r:id="rId53"/>
    <p:sldId id="544" r:id="rId54"/>
    <p:sldId id="490" r:id="rId55"/>
    <p:sldId id="491" r:id="rId56"/>
    <p:sldId id="492" r:id="rId57"/>
    <p:sldId id="523" r:id="rId58"/>
    <p:sldId id="524" r:id="rId59"/>
    <p:sldId id="525" r:id="rId60"/>
    <p:sldId id="526" r:id="rId61"/>
    <p:sldId id="527" r:id="rId62"/>
    <p:sldId id="528" r:id="rId63"/>
    <p:sldId id="493" r:id="rId64"/>
    <p:sldId id="494" r:id="rId65"/>
    <p:sldId id="495" r:id="rId66"/>
    <p:sldId id="513" r:id="rId67"/>
    <p:sldId id="514" r:id="rId68"/>
    <p:sldId id="515" r:id="rId69"/>
    <p:sldId id="496" r:id="rId70"/>
    <p:sldId id="497" r:id="rId71"/>
    <p:sldId id="498" r:id="rId72"/>
    <p:sldId id="499" r:id="rId73"/>
    <p:sldId id="519" r:id="rId74"/>
    <p:sldId id="517" r:id="rId75"/>
    <p:sldId id="500" r:id="rId76"/>
    <p:sldId id="501" r:id="rId77"/>
    <p:sldId id="502" r:id="rId78"/>
    <p:sldId id="503" r:id="rId79"/>
    <p:sldId id="504" r:id="rId80"/>
  </p:sldIdLst>
  <p:sldSz cx="9144000" cy="6858000" type="screen4x3"/>
  <p:notesSz cx="6858000" cy="9144000"/>
  <p:custDataLst>
    <p:tags r:id="rId82"/>
  </p:custDataLst>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56">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83E6"/>
    <a:srgbClr val="6D6E70"/>
    <a:srgbClr val="F8F3D2"/>
    <a:srgbClr val="B30838"/>
    <a:srgbClr val="7D110C"/>
    <a:srgbClr val="598EDD"/>
    <a:srgbClr val="A9C9F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72" autoAdjust="0"/>
    <p:restoredTop sz="94660"/>
  </p:normalViewPr>
  <p:slideViewPr>
    <p:cSldViewPr>
      <p:cViewPr varScale="1">
        <p:scale>
          <a:sx n="100" d="100"/>
          <a:sy n="100" d="100"/>
        </p:scale>
        <p:origin x="786" y="102"/>
      </p:cViewPr>
      <p:guideLst>
        <p:guide orient="horz" pos="656"/>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668575090" y="203629040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gs" Target="tags/tag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56920384951881"/>
          <c:y val="3.1718569780853516E-2"/>
          <c:w val="0.80375240594925634"/>
          <c:h val="0.83028113051612495"/>
        </c:manualLayout>
      </c:layout>
      <c:lineChart>
        <c:grouping val="standard"/>
        <c:varyColors val="0"/>
        <c:ser>
          <c:idx val="0"/>
          <c:order val="0"/>
          <c:tx>
            <c:v>Case 0: FJ proc-bound thread-bound</c:v>
          </c:tx>
          <c:spPr>
            <a:ln w="9525" cap="rnd">
              <a:solidFill>
                <a:schemeClr val="accent2"/>
              </a:solidFill>
              <a:round/>
            </a:ln>
            <a:effectLst/>
          </c:spPr>
          <c:marker>
            <c:symbol val="circle"/>
            <c:size val="5"/>
            <c:spPr>
              <a:solidFill>
                <a:schemeClr val="accent2"/>
              </a:solidFill>
              <a:ln w="9525">
                <a:solidFill>
                  <a:schemeClr val="accent2"/>
                </a:solidFill>
              </a:ln>
              <a:effectLst/>
            </c:spPr>
          </c:marker>
          <c:val>
            <c:numRef>
              <c:f>Sheet1!$H$19:$H$26</c:f>
              <c:numCache>
                <c:formatCode>General</c:formatCode>
                <c:ptCount val="8"/>
                <c:pt idx="0">
                  <c:v>37518.234375</c:v>
                </c:pt>
                <c:pt idx="1">
                  <c:v>42725.927083333299</c:v>
                </c:pt>
                <c:pt idx="2">
                  <c:v>34449.75</c:v>
                </c:pt>
                <c:pt idx="3">
                  <c:v>33585.28125</c:v>
                </c:pt>
                <c:pt idx="4">
                  <c:v>39449.53125</c:v>
                </c:pt>
                <c:pt idx="5">
                  <c:v>45332.416666666599</c:v>
                </c:pt>
                <c:pt idx="6">
                  <c:v>41489.46875</c:v>
                </c:pt>
                <c:pt idx="7">
                  <c:v>43368.125</c:v>
                </c:pt>
              </c:numCache>
            </c:numRef>
          </c:val>
          <c:smooth val="0"/>
          <c:extLst>
            <c:ext xmlns:c16="http://schemas.microsoft.com/office/drawing/2014/chart" uri="{C3380CC4-5D6E-409C-BE32-E72D297353CC}">
              <c16:uniqueId val="{00000000-A926-40DA-9598-7D31863A79B6}"/>
            </c:ext>
          </c:extLst>
        </c:ser>
        <c:ser>
          <c:idx val="11"/>
          <c:order val="1"/>
          <c:tx>
            <c:v>Case 1: LRT proc-unbound thread-unbound</c:v>
          </c:tx>
          <c:spPr>
            <a:ln w="9525" cap="rnd">
              <a:solidFill>
                <a:schemeClr val="tx1"/>
              </a:solidFill>
              <a:round/>
            </a:ln>
            <a:effectLst/>
          </c:spPr>
          <c:marker>
            <c:symbol val="circle"/>
            <c:size val="5"/>
            <c:spPr>
              <a:solidFill>
                <a:schemeClr val="tx1"/>
              </a:solidFill>
              <a:ln w="9525">
                <a:solidFill>
                  <a:schemeClr val="tx1"/>
                </a:solidFill>
              </a:ln>
              <a:effectLst/>
            </c:spPr>
          </c:marker>
          <c:cat>
            <c:strRef>
              <c:f>Sheet1!$B$19:$B$26</c:f>
              <c:strCache>
                <c:ptCount val="8"/>
                <c:pt idx="0">
                  <c:v>1x24x16</c:v>
                </c:pt>
                <c:pt idx="1">
                  <c:v>2x12x16</c:v>
                </c:pt>
                <c:pt idx="2">
                  <c:v>3x8x16</c:v>
                </c:pt>
                <c:pt idx="3">
                  <c:v>4x6x16</c:v>
                </c:pt>
                <c:pt idx="4">
                  <c:v>6x4x16</c:v>
                </c:pt>
                <c:pt idx="5">
                  <c:v>8x3x16</c:v>
                </c:pt>
                <c:pt idx="6">
                  <c:v>12x2x16</c:v>
                </c:pt>
                <c:pt idx="7">
                  <c:v>24x1x16</c:v>
                </c:pt>
              </c:strCache>
            </c:strRef>
          </c:cat>
          <c:val>
            <c:numRef>
              <c:f>Sheet1!$N$19:$N$26</c:f>
              <c:numCache>
                <c:formatCode>General</c:formatCode>
                <c:ptCount val="8"/>
                <c:pt idx="0">
                  <c:v>32130.653645833299</c:v>
                </c:pt>
                <c:pt idx="1">
                  <c:v>31724.171875</c:v>
                </c:pt>
                <c:pt idx="2">
                  <c:v>29894.2265625</c:v>
                </c:pt>
                <c:pt idx="3">
                  <c:v>29731.760416666599</c:v>
                </c:pt>
                <c:pt idx="4">
                  <c:v>29761.953125</c:v>
                </c:pt>
                <c:pt idx="5">
                  <c:v>29756.875</c:v>
                </c:pt>
                <c:pt idx="6">
                  <c:v>31091.59375</c:v>
                </c:pt>
                <c:pt idx="7">
                  <c:v>30046.0625</c:v>
                </c:pt>
              </c:numCache>
            </c:numRef>
          </c:val>
          <c:smooth val="0"/>
          <c:extLst>
            <c:ext xmlns:c16="http://schemas.microsoft.com/office/drawing/2014/chart" uri="{C3380CC4-5D6E-409C-BE32-E72D297353CC}">
              <c16:uniqueId val="{00000001-A926-40DA-9598-7D31863A79B6}"/>
            </c:ext>
          </c:extLst>
        </c:ser>
        <c:ser>
          <c:idx val="8"/>
          <c:order val="2"/>
          <c:tx>
            <c:v>Case 2: LRT proc-bound thread-bound</c:v>
          </c:tx>
          <c:spPr>
            <a:ln w="9525" cap="rnd">
              <a:solidFill>
                <a:srgbClr val="7030A0"/>
              </a:solidFill>
              <a:round/>
            </a:ln>
            <a:effectLst/>
          </c:spPr>
          <c:marker>
            <c:symbol val="circle"/>
            <c:size val="5"/>
            <c:spPr>
              <a:solidFill>
                <a:srgbClr val="7030A0"/>
              </a:solidFill>
              <a:ln w="9525">
                <a:solidFill>
                  <a:srgbClr val="7030A0"/>
                </a:solidFill>
              </a:ln>
              <a:effectLst/>
            </c:spPr>
          </c:marker>
          <c:cat>
            <c:strRef>
              <c:f>Sheet1!$B$19:$B$26</c:f>
              <c:strCache>
                <c:ptCount val="8"/>
                <c:pt idx="0">
                  <c:v>1x24x16</c:v>
                </c:pt>
                <c:pt idx="1">
                  <c:v>2x12x16</c:v>
                </c:pt>
                <c:pt idx="2">
                  <c:v>3x8x16</c:v>
                </c:pt>
                <c:pt idx="3">
                  <c:v>4x6x16</c:v>
                </c:pt>
                <c:pt idx="4">
                  <c:v>6x4x16</c:v>
                </c:pt>
                <c:pt idx="5">
                  <c:v>8x3x16</c:v>
                </c:pt>
                <c:pt idx="6">
                  <c:v>12x2x16</c:v>
                </c:pt>
                <c:pt idx="7">
                  <c:v>24x1x16</c:v>
                </c:pt>
              </c:strCache>
            </c:strRef>
          </c:cat>
          <c:val>
            <c:numRef>
              <c:f>Sheet1!$L$19:$L$26</c:f>
              <c:numCache>
                <c:formatCode>General</c:formatCode>
                <c:ptCount val="8"/>
                <c:pt idx="0">
                  <c:v>20840.6328125</c:v>
                </c:pt>
                <c:pt idx="1">
                  <c:v>24393.203125</c:v>
                </c:pt>
                <c:pt idx="2">
                  <c:v>28285.3984375</c:v>
                </c:pt>
                <c:pt idx="3">
                  <c:v>23846.354166666599</c:v>
                </c:pt>
                <c:pt idx="4">
                  <c:v>29421.515625</c:v>
                </c:pt>
                <c:pt idx="5">
                  <c:v>30962.854166666599</c:v>
                </c:pt>
                <c:pt idx="6">
                  <c:v>20761.40625</c:v>
                </c:pt>
                <c:pt idx="7">
                  <c:v>29797.9375</c:v>
                </c:pt>
              </c:numCache>
            </c:numRef>
          </c:val>
          <c:smooth val="0"/>
          <c:extLst>
            <c:ext xmlns:c16="http://schemas.microsoft.com/office/drawing/2014/chart" uri="{C3380CC4-5D6E-409C-BE32-E72D297353CC}">
              <c16:uniqueId val="{00000002-A926-40DA-9598-7D31863A79B6}"/>
            </c:ext>
          </c:extLst>
        </c:ser>
        <c:ser>
          <c:idx val="10"/>
          <c:order val="3"/>
          <c:tx>
            <c:v>Case 3: LRT proc-unbound thread-bound</c:v>
          </c:tx>
          <c:spPr>
            <a:ln w="952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cat>
            <c:strRef>
              <c:f>Sheet1!$B$19:$B$26</c:f>
              <c:strCache>
                <c:ptCount val="8"/>
                <c:pt idx="0">
                  <c:v>1x24x16</c:v>
                </c:pt>
                <c:pt idx="1">
                  <c:v>2x12x16</c:v>
                </c:pt>
                <c:pt idx="2">
                  <c:v>3x8x16</c:v>
                </c:pt>
                <c:pt idx="3">
                  <c:v>4x6x16</c:v>
                </c:pt>
                <c:pt idx="4">
                  <c:v>6x4x16</c:v>
                </c:pt>
                <c:pt idx="5">
                  <c:v>8x3x16</c:v>
                </c:pt>
                <c:pt idx="6">
                  <c:v>12x2x16</c:v>
                </c:pt>
                <c:pt idx="7">
                  <c:v>24x1x16</c:v>
                </c:pt>
              </c:strCache>
            </c:strRef>
          </c:cat>
          <c:val>
            <c:numRef>
              <c:f>Sheet1!$O$19:$O$26</c:f>
              <c:numCache>
                <c:formatCode>General</c:formatCode>
                <c:ptCount val="8"/>
                <c:pt idx="0">
                  <c:v>17379.635416666599</c:v>
                </c:pt>
                <c:pt idx="1">
                  <c:v>17111.833333333299</c:v>
                </c:pt>
                <c:pt idx="2">
                  <c:v>18153.3203125</c:v>
                </c:pt>
                <c:pt idx="3">
                  <c:v>17386.510416666599</c:v>
                </c:pt>
                <c:pt idx="4">
                  <c:v>17336.640625</c:v>
                </c:pt>
                <c:pt idx="5">
                  <c:v>17525.104166666599</c:v>
                </c:pt>
                <c:pt idx="6">
                  <c:v>16580.03125</c:v>
                </c:pt>
                <c:pt idx="7">
                  <c:v>16688.1875</c:v>
                </c:pt>
              </c:numCache>
            </c:numRef>
          </c:val>
          <c:smooth val="0"/>
          <c:extLst>
            <c:ext xmlns:c16="http://schemas.microsoft.com/office/drawing/2014/chart" uri="{C3380CC4-5D6E-409C-BE32-E72D297353CC}">
              <c16:uniqueId val="{00000003-A926-40DA-9598-7D31863A79B6}"/>
            </c:ext>
          </c:extLst>
        </c:ser>
        <c:dLbls>
          <c:showLegendKey val="0"/>
          <c:showVal val="0"/>
          <c:showCatName val="0"/>
          <c:showSerName val="0"/>
          <c:showPercent val="0"/>
          <c:showBubbleSize val="0"/>
        </c:dLbls>
        <c:marker val="1"/>
        <c:smooth val="0"/>
        <c:axId val="2053286464"/>
        <c:axId val="2053284832"/>
        <c:extLst/>
      </c:lineChart>
      <c:catAx>
        <c:axId val="20532864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Parallel Pattern -- T x P x N where T is threads per process, P is process per node, and N is number of nodes.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53284832"/>
        <c:crosses val="autoZero"/>
        <c:auto val="1"/>
        <c:lblAlgn val="ctr"/>
        <c:lblOffset val="100"/>
        <c:noMultiLvlLbl val="0"/>
      </c:catAx>
      <c:valAx>
        <c:axId val="20532848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Time (ms)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53286464"/>
        <c:crosses val="autoZero"/>
        <c:crossBetween val="between"/>
      </c:valAx>
      <c:spPr>
        <a:noFill/>
        <a:ln>
          <a:solidFill>
            <a:sysClr val="windowText" lastClr="000000"/>
          </a:solidFill>
        </a:ln>
        <a:effectLst/>
      </c:spPr>
    </c:plotArea>
    <c:legend>
      <c:legendPos val="b"/>
      <c:layout>
        <c:manualLayout>
          <c:xMode val="edge"/>
          <c:yMode val="edge"/>
          <c:x val="0.39345150597102374"/>
          <c:y val="0.61762690009927823"/>
          <c:w val="0.55900174978127737"/>
          <c:h val="0.15931440663342686"/>
        </c:manualLayout>
      </c:layout>
      <c:overlay val="0"/>
      <c:spPr>
        <a:solidFill>
          <a:schemeClr val="bg1"/>
        </a:solidFill>
        <a:ln>
          <a:solidFill>
            <a:sysClr val="windowText" lastClr="000000"/>
          </a:solid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0.18667</cdr:x>
      <cdr:y>0.45848</cdr:y>
    </cdr:from>
    <cdr:to>
      <cdr:x>0.255</cdr:x>
      <cdr:y>0.61419</cdr:y>
    </cdr:to>
    <cdr:sp macro="" textlink="">
      <cdr:nvSpPr>
        <cdr:cNvPr id="2" name="Oval 1"/>
        <cdr:cNvSpPr/>
      </cdr:nvSpPr>
      <cdr:spPr>
        <a:xfrm xmlns:a="http://schemas.openxmlformats.org/drawingml/2006/main">
          <a:off x="853440" y="2019300"/>
          <a:ext cx="312420" cy="685800"/>
        </a:xfrm>
        <a:prstGeom xmlns:a="http://schemas.openxmlformats.org/drawingml/2006/main" prst="ellipse">
          <a:avLst/>
        </a:prstGeom>
        <a:noFill xmlns:a="http://schemas.openxmlformats.org/drawingml/2006/main"/>
        <a:ln xmlns:a="http://schemas.openxmlformats.org/drawingml/2006/main">
          <a:solidFill>
            <a:sysClr val="windowText" lastClr="000000"/>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i="0"/>
            </a:lvl1pPr>
          </a:lstStyle>
          <a:p>
            <a:pPr>
              <a:defRPr/>
            </a:pPr>
            <a:fld id="{63723C24-93D1-4A66-9504-E6BD833B167B}" type="slidenum">
              <a:rPr lang="en-US" altLang="en-US"/>
              <a:pPr>
                <a:defRPr/>
              </a:pPr>
              <a:t>‹#›</a:t>
            </a:fld>
            <a:endParaRPr lang="en-US" altLang="en-US"/>
          </a:p>
        </p:txBody>
      </p:sp>
    </p:spTree>
    <p:extLst>
      <p:ext uri="{BB962C8B-B14F-4D97-AF65-F5344CB8AC3E}">
        <p14:creationId xmlns:p14="http://schemas.microsoft.com/office/powerpoint/2010/main" val="90683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a:t>
            </a:fld>
            <a:endParaRPr lang="en-US" altLang="en-US"/>
          </a:p>
        </p:txBody>
      </p:sp>
    </p:spTree>
    <p:extLst>
      <p:ext uri="{BB962C8B-B14F-4D97-AF65-F5344CB8AC3E}">
        <p14:creationId xmlns:p14="http://schemas.microsoft.com/office/powerpoint/2010/main" val="118390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23</a:t>
            </a:fld>
            <a:endParaRPr lang="en-US" altLang="en-US"/>
          </a:p>
        </p:txBody>
      </p:sp>
    </p:spTree>
    <p:extLst>
      <p:ext uri="{BB962C8B-B14F-4D97-AF65-F5344CB8AC3E}">
        <p14:creationId xmlns:p14="http://schemas.microsoft.com/office/powerpoint/2010/main" val="1798580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25</a:t>
            </a:fld>
            <a:endParaRPr lang="en-US"/>
          </a:p>
        </p:txBody>
      </p:sp>
    </p:spTree>
    <p:extLst>
      <p:ext uri="{BB962C8B-B14F-4D97-AF65-F5344CB8AC3E}">
        <p14:creationId xmlns:p14="http://schemas.microsoft.com/office/powerpoint/2010/main" val="2186285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26</a:t>
            </a:fld>
            <a:endParaRPr lang="en-US"/>
          </a:p>
        </p:txBody>
      </p:sp>
    </p:spTree>
    <p:extLst>
      <p:ext uri="{BB962C8B-B14F-4D97-AF65-F5344CB8AC3E}">
        <p14:creationId xmlns:p14="http://schemas.microsoft.com/office/powerpoint/2010/main" val="470276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69734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32</a:t>
            </a:fld>
            <a:endParaRPr lang="en-US"/>
          </a:p>
        </p:txBody>
      </p:sp>
    </p:spTree>
    <p:extLst>
      <p:ext uri="{BB962C8B-B14F-4D97-AF65-F5344CB8AC3E}">
        <p14:creationId xmlns:p14="http://schemas.microsoft.com/office/powerpoint/2010/main" val="3203272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33</a:t>
            </a:fld>
            <a:endParaRPr lang="en-US"/>
          </a:p>
        </p:txBody>
      </p:sp>
    </p:spTree>
    <p:extLst>
      <p:ext uri="{BB962C8B-B14F-4D97-AF65-F5344CB8AC3E}">
        <p14:creationId xmlns:p14="http://schemas.microsoft.com/office/powerpoint/2010/main" val="2554634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38</a:t>
            </a:fld>
            <a:endParaRPr lang="en-US"/>
          </a:p>
        </p:txBody>
      </p:sp>
    </p:spTree>
    <p:extLst>
      <p:ext uri="{BB962C8B-B14F-4D97-AF65-F5344CB8AC3E}">
        <p14:creationId xmlns:p14="http://schemas.microsoft.com/office/powerpoint/2010/main" val="1036765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46</a:t>
            </a:fld>
            <a:endParaRPr lang="en-US" altLang="en-US"/>
          </a:p>
        </p:txBody>
      </p:sp>
    </p:spTree>
    <p:extLst>
      <p:ext uri="{BB962C8B-B14F-4D97-AF65-F5344CB8AC3E}">
        <p14:creationId xmlns:p14="http://schemas.microsoft.com/office/powerpoint/2010/main" val="1702262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65</a:t>
            </a:fld>
            <a:endParaRPr lang="en-US" altLang="en-US"/>
          </a:p>
        </p:txBody>
      </p:sp>
    </p:spTree>
    <p:extLst>
      <p:ext uri="{BB962C8B-B14F-4D97-AF65-F5344CB8AC3E}">
        <p14:creationId xmlns:p14="http://schemas.microsoft.com/office/powerpoint/2010/main" val="3633977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71</a:t>
            </a:fld>
            <a:endParaRPr lang="en-US" altLang="en-US"/>
          </a:p>
        </p:txBody>
      </p:sp>
    </p:spTree>
    <p:extLst>
      <p:ext uri="{BB962C8B-B14F-4D97-AF65-F5344CB8AC3E}">
        <p14:creationId xmlns:p14="http://schemas.microsoft.com/office/powerpoint/2010/main" val="2867258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1461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46484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9</a:t>
            </a:fld>
            <a:endParaRPr lang="en-US"/>
          </a:p>
        </p:txBody>
      </p:sp>
    </p:spTree>
    <p:extLst>
      <p:ext uri="{BB962C8B-B14F-4D97-AF65-F5344CB8AC3E}">
        <p14:creationId xmlns:p14="http://schemas.microsoft.com/office/powerpoint/2010/main" val="207639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10</a:t>
            </a:fld>
            <a:endParaRPr lang="en-US"/>
          </a:p>
        </p:txBody>
      </p:sp>
    </p:spTree>
    <p:extLst>
      <p:ext uri="{BB962C8B-B14F-4D97-AF65-F5344CB8AC3E}">
        <p14:creationId xmlns:p14="http://schemas.microsoft.com/office/powerpoint/2010/main" val="93180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11</a:t>
            </a:fld>
            <a:endParaRPr lang="en-US"/>
          </a:p>
        </p:txBody>
      </p:sp>
    </p:spTree>
    <p:extLst>
      <p:ext uri="{BB962C8B-B14F-4D97-AF65-F5344CB8AC3E}">
        <p14:creationId xmlns:p14="http://schemas.microsoft.com/office/powerpoint/2010/main" val="2266783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D8143-D15D-4DF0-B208-8B2BDCDED10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50556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D8143-D15D-4DF0-B208-8B2BDCDED10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568924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09979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9191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
        <p:nvSpPr>
          <p:cNvPr id="3" name="Title 2"/>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3"/>
          </p:nvPr>
        </p:nvSpPr>
        <p:spPr/>
        <p:txBody>
          <a:bodyPr/>
          <a:lstStyle/>
          <a:p>
            <a:pPr defTabSz="914400" eaLnBrk="0" fontAlgn="base" hangingPunct="0">
              <a:spcBef>
                <a:spcPct val="0"/>
              </a:spcBef>
              <a:spcAft>
                <a:spcPct val="0"/>
              </a:spcAft>
            </a:pPr>
            <a:r>
              <a:rPr lang="en-US" i="1">
                <a:solidFill>
                  <a:srgbClr val="000000">
                    <a:tint val="75000"/>
                  </a:srgbClr>
                </a:solidFill>
              </a:rPr>
              <a:t>5/17/2016</a:t>
            </a:r>
          </a:p>
        </p:txBody>
      </p:sp>
    </p:spTree>
    <p:extLst>
      <p:ext uri="{BB962C8B-B14F-4D97-AF65-F5344CB8AC3E}">
        <p14:creationId xmlns:p14="http://schemas.microsoft.com/office/powerpoint/2010/main" val="4111848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08793198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02/16/2016</a:t>
            </a:r>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8592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3"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2183816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5" descr="Supercomputing-Backgroun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Supercomputing-Background-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02/16/2016</a:t>
            </a:r>
          </a:p>
        </p:txBody>
      </p:sp>
    </p:spTree>
    <p:extLst>
      <p:ext uri="{BB962C8B-B14F-4D97-AF65-F5344CB8AC3E}">
        <p14:creationId xmlns:p14="http://schemas.microsoft.com/office/powerpoint/2010/main" val="944816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02/16/2016</a:t>
            </a:r>
          </a:p>
        </p:txBody>
      </p:sp>
    </p:spTree>
    <p:extLst>
      <p:ext uri="{BB962C8B-B14F-4D97-AF65-F5344CB8AC3E}">
        <p14:creationId xmlns:p14="http://schemas.microsoft.com/office/powerpoint/2010/main" val="1435405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8"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02/16/2016</a:t>
            </a:r>
          </a:p>
        </p:txBody>
      </p:sp>
    </p:spTree>
    <p:extLst>
      <p:ext uri="{BB962C8B-B14F-4D97-AF65-F5344CB8AC3E}">
        <p14:creationId xmlns:p14="http://schemas.microsoft.com/office/powerpoint/2010/main" val="127886092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02/16/2016</a:t>
            </a:r>
          </a:p>
        </p:txBody>
      </p:sp>
    </p:spTree>
    <p:extLst>
      <p:ext uri="{BB962C8B-B14F-4D97-AF65-F5344CB8AC3E}">
        <p14:creationId xmlns:p14="http://schemas.microsoft.com/office/powerpoint/2010/main" val="3381971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
        <p:nvSpPr>
          <p:cNvPr id="3" name="Title 2"/>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3"/>
          </p:nvPr>
        </p:nvSpPr>
        <p:spPr/>
        <p:txBody>
          <a:bodyPr/>
          <a:lstStyle/>
          <a:p>
            <a:pPr defTabSz="914400" eaLnBrk="0" fontAlgn="base" hangingPunct="0">
              <a:spcBef>
                <a:spcPct val="0"/>
              </a:spcBef>
              <a:spcAft>
                <a:spcPct val="0"/>
              </a:spcAft>
            </a:pPr>
            <a:r>
              <a:rPr lang="en-US" i="1">
                <a:solidFill>
                  <a:srgbClr val="000000">
                    <a:tint val="75000"/>
                  </a:srgbClr>
                </a:solidFill>
              </a:rPr>
              <a:t>02/16/2016</a:t>
            </a:r>
          </a:p>
        </p:txBody>
      </p:sp>
    </p:spTree>
    <p:extLst>
      <p:ext uri="{BB962C8B-B14F-4D97-AF65-F5344CB8AC3E}">
        <p14:creationId xmlns:p14="http://schemas.microsoft.com/office/powerpoint/2010/main" val="726527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539997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5/17/2016</a:t>
            </a:r>
          </a:p>
        </p:txBody>
      </p:sp>
    </p:spTree>
    <p:extLst>
      <p:ext uri="{BB962C8B-B14F-4D97-AF65-F5344CB8AC3E}">
        <p14:creationId xmlns:p14="http://schemas.microsoft.com/office/powerpoint/2010/main" val="1198016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3"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02/16/2016</a:t>
            </a:r>
          </a:p>
        </p:txBody>
      </p:sp>
    </p:spTree>
    <p:extLst>
      <p:ext uri="{BB962C8B-B14F-4D97-AF65-F5344CB8AC3E}">
        <p14:creationId xmlns:p14="http://schemas.microsoft.com/office/powerpoint/2010/main" val="358144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5587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5981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02/16/2016</a:t>
            </a:r>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57821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225362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1697020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8"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85089770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41279610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5/17/2016</a:t>
            </a:r>
          </a:p>
        </p:txBody>
      </p:sp>
    </p:spTree>
  </p:cSld>
  <p:clrMap bg1="lt1" tx1="dk1" bg2="lt2" tx2="dk2" accent1="accent1" accent2="accent2" accent3="accent3" accent4="accent4" accent5="accent5" accent6="accent6" hlink="hlink" folHlink="folHlink"/>
  <p:sldLayoutIdLst>
    <p:sldLayoutId id="2147484215" r:id="rId1"/>
    <p:sldLayoutId id="2147484213" r:id="rId2"/>
    <p:sldLayoutId id="2147484248" r:id="rId3"/>
    <p:sldLayoutId id="2147484273" r:id="rId4"/>
    <p:sldLayoutId id="2147484323" r:id="rId5"/>
  </p:sldLayoutIdLst>
  <p:hf hdr="0" ftr="0"/>
  <p:txStyles>
    <p:titleStyle>
      <a:lvl1pPr algn="l" rtl="0" eaLnBrk="0" fontAlgn="base" hangingPunct="0">
        <a:spcBef>
          <a:spcPct val="0"/>
        </a:spcBef>
        <a:spcAft>
          <a:spcPct val="0"/>
        </a:spcAft>
        <a:defRPr sz="3400" b="1" i="0" u="none">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pPr defTabSz="914400" eaLnBrk="0" fontAlgn="base" hangingPunct="0">
              <a:spcBef>
                <a:spcPct val="0"/>
              </a:spcBef>
              <a:spcAft>
                <a:spcPct val="0"/>
              </a:spcAft>
            </a:pPr>
            <a:fld id="{C4B85148-DB98-4269-ACE6-2DF49F9918C9}" type="slidenum">
              <a:rPr lang="en-US" i="1" smtClean="0">
                <a:solidFill>
                  <a:prstClr val="black"/>
                </a:solidFill>
              </a:rPr>
              <a:pPr defTabSz="914400" eaLnBrk="0" fontAlgn="base" hangingPunct="0">
                <a:spcBef>
                  <a:spcPct val="0"/>
                </a:spcBef>
                <a:spcAft>
                  <a:spcPct val="0"/>
                </a:spcAft>
              </a:pPr>
              <a:t>‹#›</a:t>
            </a:fld>
            <a:endParaRPr lang="en-US" i="1"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pPr>
            <a:r>
              <a:rPr lang="en-US" i="1">
                <a:solidFill>
                  <a:srgbClr val="000000">
                    <a:tint val="75000"/>
                  </a:srgbClr>
                </a:solidFill>
              </a:rPr>
              <a:t>5/17/2016</a:t>
            </a:r>
            <a:endParaRPr lang="en-US" i="1" dirty="0">
              <a:solidFill>
                <a:srgbClr val="000000">
                  <a:tint val="75000"/>
                </a:srgbClr>
              </a:solidFill>
            </a:endParaRPr>
          </a:p>
        </p:txBody>
      </p:sp>
    </p:spTree>
    <p:extLst>
      <p:ext uri="{BB962C8B-B14F-4D97-AF65-F5344CB8AC3E}">
        <p14:creationId xmlns:p14="http://schemas.microsoft.com/office/powerpoint/2010/main" val="536578539"/>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9" r:id="rId5"/>
    <p:sldLayoutId id="2147484290" r:id="rId6"/>
    <p:sldLayoutId id="2147484324" r:id="rId7"/>
    <p:sldLayoutId id="2147484325" r:id="rId8"/>
  </p:sldLayoutIdLst>
  <p:hf hdr="0" ftr="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Supercomputing-Background-2.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pPr defTabSz="914400" eaLnBrk="0" fontAlgn="base" hangingPunct="0">
              <a:spcBef>
                <a:spcPct val="0"/>
              </a:spcBef>
              <a:spcAft>
                <a:spcPct val="0"/>
              </a:spcAft>
            </a:pPr>
            <a:fld id="{C4B85148-DB98-4269-ACE6-2DF49F9918C9}" type="slidenum">
              <a:rPr lang="en-US" i="1" smtClean="0">
                <a:solidFill>
                  <a:prstClr val="black"/>
                </a:solidFill>
              </a:rPr>
              <a:pPr defTabSz="914400" eaLnBrk="0" fontAlgn="base" hangingPunct="0">
                <a:spcBef>
                  <a:spcPct val="0"/>
                </a:spcBef>
                <a:spcAft>
                  <a:spcPct val="0"/>
                </a:spcAft>
              </a:pPr>
              <a:t>‹#›</a:t>
            </a:fld>
            <a:endParaRPr lang="en-US" i="1"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pPr>
            <a:r>
              <a:rPr lang="en-US" i="1">
                <a:solidFill>
                  <a:srgbClr val="000000">
                    <a:tint val="75000"/>
                  </a:srgbClr>
                </a:solidFill>
              </a:rPr>
              <a:t>02/16/2016</a:t>
            </a:r>
          </a:p>
        </p:txBody>
      </p:sp>
    </p:spTree>
    <p:extLst>
      <p:ext uri="{BB962C8B-B14F-4D97-AF65-F5344CB8AC3E}">
        <p14:creationId xmlns:p14="http://schemas.microsoft.com/office/powerpoint/2010/main" val="2083273732"/>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20" r:id="rId5"/>
    <p:sldLayoutId id="2147484321" r:id="rId6"/>
    <p:sldLayoutId id="2147484322" r:id="rId7"/>
  </p:sldLayoutIdLst>
  <p:hf hdr="0" ftr="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7" Type="http://schemas.openxmlformats.org/officeDocument/2006/relationships/hyperlink" Target="http://cbdcom2016.sciencesconf.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hpc-abds.org/kaleidoscope/" TargetMode="External"/><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nvlpubs.nist.gov/nistpubs/SpecialPublications/NIST.SP.1500-3.pdf"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hyperlink" Target="http://www.javagrande.org/"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ap.edu/catalog.php?record_id=18374"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a:t>
            </a:fld>
            <a:endParaRPr lang="en-US" dirty="0">
              <a:solidFill>
                <a:prstClr val="black"/>
              </a:solidFill>
            </a:endParaRPr>
          </a:p>
        </p:txBody>
      </p:sp>
      <p:sp>
        <p:nvSpPr>
          <p:cNvPr id="2" name="Title 1"/>
          <p:cNvSpPr>
            <a:spLocks noGrp="1"/>
          </p:cNvSpPr>
          <p:nvPr>
            <p:ph type="title" idx="4294967295"/>
          </p:nvPr>
        </p:nvSpPr>
        <p:spPr>
          <a:xfrm>
            <a:off x="616655" y="392349"/>
            <a:ext cx="7910689" cy="1143000"/>
          </a:xfrm>
        </p:spPr>
        <p:txBody>
          <a:bodyPr/>
          <a:lstStyle/>
          <a:p>
            <a:pPr algn="ctr"/>
            <a:r>
              <a:rPr lang="en-US" sz="3200" dirty="0"/>
              <a:t>Challenges in Big Data, </a:t>
            </a:r>
            <a:br>
              <a:rPr lang="en-US" sz="3200" dirty="0"/>
            </a:br>
            <a:r>
              <a:rPr lang="en-US" sz="3200" dirty="0"/>
              <a:t>Big Simulations, Clouds and HPC</a:t>
            </a:r>
            <a:endParaRPr lang="en-US" sz="3200" b="1" dirty="0"/>
          </a:p>
        </p:txBody>
      </p:sp>
      <p:sp>
        <p:nvSpPr>
          <p:cNvPr id="7" name="Rectangle 6"/>
          <p:cNvSpPr/>
          <p:nvPr/>
        </p:nvSpPr>
        <p:spPr>
          <a:xfrm>
            <a:off x="0" y="3124200"/>
            <a:ext cx="9144000" cy="2825389"/>
          </a:xfrm>
          <a:prstGeom prst="rect">
            <a:avLst/>
          </a:prstGeom>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cs typeface="Times New Roman" pitchFamily="18" charset="0"/>
              </a:rPr>
              <a:t>Geoffrey Fox</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cs typeface="Times New Roman" pitchFamily="18" charset="0"/>
              </a:rPr>
              <a:t>July 19, 2016</a:t>
            </a: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Arial"/>
                <a:cs typeface="+mn-cs"/>
                <a:hlinkClick r:id="rId3"/>
              </a:rPr>
              <a:t>gcf@indiana.edu</a:t>
            </a:r>
            <a:r>
              <a:rPr kumimoji="0" lang="en-US" sz="2400" b="0" i="0" u="none" strike="noStrike" kern="1200" cap="none" spc="0" normalizeH="0" baseline="0" noProof="0" dirty="0">
                <a:ln>
                  <a:noFill/>
                </a:ln>
                <a:solidFill>
                  <a:prstClr val="black"/>
                </a:solidFill>
                <a:effectLst/>
                <a:uLnTx/>
                <a:uFillTx/>
                <a:latin typeface="Arial"/>
                <a:cs typeface="+mn-cs"/>
              </a:rPr>
              <a:t>            </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4"/>
              </a:rPr>
              <a:t>http://www.dsc.soic.indiana.edu/</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5"/>
              </a:rPr>
              <a:t>http://spidal.org/</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srgbClr val="000000"/>
                </a:solidFill>
                <a:effectLst/>
                <a:uLnTx/>
                <a:uFillTx/>
                <a:latin typeface="Arial"/>
                <a:cs typeface="+mn-cs"/>
                <a:hlinkClick r:id="rId6"/>
              </a:rPr>
              <a:t>http://hpc-abds.org/kaleidoscope/</a:t>
            </a:r>
            <a:r>
              <a:rPr kumimoji="0" lang="en-US" sz="1800" b="0" i="0" u="none" strike="noStrike" kern="1200" cap="none" spc="0" normalizeH="0" baseline="0" noProof="0" dirty="0">
                <a:ln>
                  <a:noFill/>
                </a:ln>
                <a:solidFill>
                  <a:srgbClr val="000000"/>
                </a:solidFill>
                <a:effectLst/>
                <a:uLnTx/>
                <a:uFillTx/>
                <a:latin typeface="Arial"/>
                <a:cs typeface="+mn-cs"/>
              </a:rPr>
              <a:t> </a:t>
            </a:r>
            <a:endParaRPr kumimoji="0" lang="en-US" sz="1900" b="0" i="0" u="none" strike="noStrike" kern="1200" cap="none" spc="0" normalizeH="0" baseline="0" noProof="0" dirty="0">
              <a:ln>
                <a:noFill/>
              </a:ln>
              <a:solidFill>
                <a:prstClr val="black"/>
              </a:solidFill>
              <a:effectLst/>
              <a:uLnTx/>
              <a:uFillTx/>
              <a:latin typeface="Arial"/>
              <a:cs typeface="+mn-cs"/>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cs typeface="Times New Roman" pitchFamily="18" charset="0"/>
              </a:rPr>
              <a:t>Department of Intelligent Systems Engineering</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School of Informatics and Computing, Digital Science Center</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Indiana University Bloomington</a:t>
            </a:r>
            <a:endParaRPr kumimoji="0" lang="en-US" sz="2000" b="0" i="0" u="none" strike="noStrike" kern="1200" cap="none" spc="0" normalizeH="0" baseline="0" noProof="0" dirty="0">
              <a:ln>
                <a:noFill/>
              </a:ln>
              <a:solidFill>
                <a:prstClr val="black"/>
              </a:solidFill>
              <a:effectLst/>
              <a:uLnTx/>
              <a:uFillTx/>
              <a:latin typeface="Arial"/>
              <a:cs typeface="+mn-cs"/>
            </a:endParaRPr>
          </a:p>
        </p:txBody>
      </p:sp>
      <p:sp>
        <p:nvSpPr>
          <p:cNvPr id="8" name="Subtitle 2"/>
          <p:cNvSpPr txBox="1">
            <a:spLocks/>
          </p:cNvSpPr>
          <p:nvPr/>
        </p:nvSpPr>
        <p:spPr>
          <a:xfrm>
            <a:off x="0" y="1706526"/>
            <a:ext cx="9144000" cy="1398624"/>
          </a:xfrm>
          <a:prstGeom prst="rect">
            <a:avLst/>
          </a:prstGeom>
        </p:spPr>
        <p:txBody>
          <a:bodyPr>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r>
              <a:rPr lang="en-US" sz="2400" b="1" i="0" dirty="0"/>
              <a:t>IEEE Cloud and Big Data Computing </a:t>
            </a:r>
          </a:p>
          <a:p>
            <a:pPr marL="0" indent="0" algn="ctr">
              <a:buNone/>
            </a:pPr>
            <a:r>
              <a:rPr lang="en-US" sz="2400" b="1" i="0" dirty="0"/>
              <a:t>Toulouse France July 18-21</a:t>
            </a:r>
          </a:p>
          <a:p>
            <a:pPr marL="0" indent="0" algn="ctr">
              <a:buNone/>
            </a:pPr>
            <a:r>
              <a:rPr lang="en-US" sz="2400" i="0" dirty="0">
                <a:hlinkClick r:id="rId7"/>
              </a:rPr>
              <a:t>http://cbdcom2016.sciencesconf.org/</a:t>
            </a:r>
            <a:r>
              <a:rPr lang="en-US" sz="2400" i="0" dirty="0"/>
              <a:t>  </a:t>
            </a:r>
            <a:endParaRPr lang="en-US" sz="2400" b="1" i="0" kern="0" dirty="0"/>
          </a:p>
        </p:txBody>
      </p:sp>
    </p:spTree>
    <p:extLst>
      <p:ext uri="{BB962C8B-B14F-4D97-AF65-F5344CB8AC3E}">
        <p14:creationId xmlns:p14="http://schemas.microsoft.com/office/powerpoint/2010/main" val="345837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6814"/>
          </a:xfrm>
        </p:spPr>
        <p:txBody>
          <a:bodyPr/>
          <a:lstStyle/>
          <a:p>
            <a:pPr algn="ctr"/>
            <a:r>
              <a:rPr lang="en-US" b="1" dirty="0"/>
              <a:t>HPC (Simulation) Benchmark Classics</a:t>
            </a:r>
          </a:p>
        </p:txBody>
      </p:sp>
      <p:sp>
        <p:nvSpPr>
          <p:cNvPr id="3" name="Content Placeholder 2"/>
          <p:cNvSpPr>
            <a:spLocks noGrp="1"/>
          </p:cNvSpPr>
          <p:nvPr>
            <p:ph idx="1"/>
          </p:nvPr>
        </p:nvSpPr>
        <p:spPr>
          <a:xfrm>
            <a:off x="261257" y="799682"/>
            <a:ext cx="8882743" cy="4525963"/>
          </a:xfrm>
        </p:spPr>
        <p:txBody>
          <a:bodyPr>
            <a:noAutofit/>
          </a:bodyPr>
          <a:lstStyle/>
          <a:p>
            <a:r>
              <a:rPr lang="en-US" sz="2800" b="1" dirty="0" err="1"/>
              <a:t>Linpack</a:t>
            </a:r>
            <a:r>
              <a:rPr lang="en-US" sz="2800" b="1" dirty="0"/>
              <a:t> </a:t>
            </a:r>
            <a:r>
              <a:rPr lang="en-US" sz="2800" dirty="0"/>
              <a:t>or HPL: Parallel LU factorization </a:t>
            </a:r>
            <a:br>
              <a:rPr lang="en-US" sz="2800" dirty="0"/>
            </a:br>
            <a:r>
              <a:rPr lang="en-US" sz="2800" dirty="0"/>
              <a:t>for solution of linear equations; </a:t>
            </a:r>
            <a:r>
              <a:rPr lang="en-US" sz="2800" b="1" dirty="0"/>
              <a:t>HPCG</a:t>
            </a:r>
          </a:p>
          <a:p>
            <a:r>
              <a:rPr lang="en-US" sz="2800" b="1" dirty="0"/>
              <a:t>NPB</a:t>
            </a:r>
            <a:r>
              <a:rPr lang="en-US" sz="2800" dirty="0"/>
              <a:t> version 1: Mainly classic HPC solver kernels</a:t>
            </a:r>
          </a:p>
          <a:p>
            <a:pPr lvl="1"/>
            <a:r>
              <a:rPr lang="en-US" sz="2400" dirty="0"/>
              <a:t>MG: </a:t>
            </a:r>
            <a:r>
              <a:rPr lang="en-US" sz="2400" dirty="0" err="1"/>
              <a:t>Multigrid</a:t>
            </a:r>
            <a:endParaRPr lang="en-US" sz="2400" dirty="0"/>
          </a:p>
          <a:p>
            <a:pPr lvl="1"/>
            <a:r>
              <a:rPr lang="en-US" sz="2400" dirty="0"/>
              <a:t>CG: Conjugate Gradient</a:t>
            </a:r>
          </a:p>
          <a:p>
            <a:pPr lvl="1"/>
            <a:r>
              <a:rPr lang="en-US" sz="2400" dirty="0"/>
              <a:t>FT: Fast Fourier Transform</a:t>
            </a:r>
          </a:p>
          <a:p>
            <a:pPr lvl="1"/>
            <a:r>
              <a:rPr lang="en-US" sz="2400" dirty="0"/>
              <a:t>IS: Integer sort</a:t>
            </a:r>
          </a:p>
          <a:p>
            <a:pPr lvl="1"/>
            <a:r>
              <a:rPr lang="en-US" sz="2400" dirty="0"/>
              <a:t>EP: Embarrassingly Parallel</a:t>
            </a:r>
          </a:p>
          <a:p>
            <a:pPr lvl="1"/>
            <a:r>
              <a:rPr lang="en-US" sz="2400" dirty="0"/>
              <a:t>BT: Block </a:t>
            </a:r>
            <a:r>
              <a:rPr lang="en-US" sz="2400" dirty="0" err="1"/>
              <a:t>Tridiagonal</a:t>
            </a:r>
            <a:endParaRPr lang="en-US" sz="2400" dirty="0"/>
          </a:p>
          <a:p>
            <a:pPr lvl="1"/>
            <a:r>
              <a:rPr lang="en-US" sz="2400" dirty="0"/>
              <a:t>SP: Scalar </a:t>
            </a:r>
            <a:r>
              <a:rPr lang="en-US" sz="2400" dirty="0" err="1"/>
              <a:t>Pentadiagonal</a:t>
            </a:r>
            <a:endParaRPr lang="en-US" sz="2400" dirty="0"/>
          </a:p>
          <a:p>
            <a:pPr lvl="1"/>
            <a:r>
              <a:rPr lang="en-US" sz="2400" dirty="0"/>
              <a:t> LU: Lower-Upper symmetric Gauss Seidel</a:t>
            </a:r>
          </a:p>
          <a:p>
            <a:pPr marL="457200" lvl="1" indent="0">
              <a:buNone/>
            </a:pPr>
            <a:endParaRPr lang="en-US" sz="2400" dirty="0"/>
          </a:p>
        </p:txBody>
      </p:sp>
      <p:sp>
        <p:nvSpPr>
          <p:cNvPr id="5" name="Slide Number Placeholder 4"/>
          <p:cNvSpPr>
            <a:spLocks noGrp="1"/>
          </p:cNvSpPr>
          <p:nvPr>
            <p:ph type="sldNum" sz="quarter" idx="12"/>
          </p:nvPr>
        </p:nvSpPr>
        <p:spPr/>
        <p:txBody>
          <a:bodyPr/>
          <a:lstStyle/>
          <a:p>
            <a:fld id="{29CB78FB-1415-9B4D-996E-11F146E2B0ED}" type="slidenum">
              <a:rPr lang="en-US" smtClean="0"/>
              <a:t>10</a:t>
            </a:fld>
            <a:endParaRPr lang="en-US"/>
          </a:p>
        </p:txBody>
      </p:sp>
      <p:sp>
        <p:nvSpPr>
          <p:cNvPr id="4" name="Date Placeholder 3"/>
          <p:cNvSpPr>
            <a:spLocks noGrp="1"/>
          </p:cNvSpPr>
          <p:nvPr>
            <p:ph type="dt" sz="half" idx="2"/>
          </p:nvPr>
        </p:nvSpPr>
        <p:spPr/>
        <p:txBody>
          <a:bodyPr/>
          <a:lstStyle/>
          <a:p>
            <a:r>
              <a:rPr lang="en-US"/>
              <a:t>02/16/2016</a:t>
            </a:r>
          </a:p>
        </p:txBody>
      </p:sp>
      <p:sp>
        <p:nvSpPr>
          <p:cNvPr id="6" name="Rectangle 5"/>
          <p:cNvSpPr/>
          <p:nvPr/>
        </p:nvSpPr>
        <p:spPr>
          <a:xfrm>
            <a:off x="5715000" y="2801053"/>
            <a:ext cx="3068469" cy="523220"/>
          </a:xfrm>
          <a:prstGeom prst="rect">
            <a:avLst/>
          </a:prstGeom>
        </p:spPr>
        <p:txBody>
          <a:bodyPr wrap="none">
            <a:spAutoFit/>
          </a:bodyPr>
          <a:lstStyle/>
          <a:p>
            <a:r>
              <a:rPr lang="en-US" sz="2800" b="1" dirty="0">
                <a:solidFill>
                  <a:srgbClr val="C00000"/>
                </a:solidFill>
                <a:latin typeface="Times New Roman" panose="02020603050405020304" pitchFamily="18" charset="0"/>
              </a:rPr>
              <a:t>Simulation Models</a:t>
            </a:r>
            <a:endParaRPr lang="en-US" sz="2800" dirty="0"/>
          </a:p>
        </p:txBody>
      </p:sp>
    </p:spTree>
    <p:extLst>
      <p:ext uri="{BB962C8B-B14F-4D97-AF65-F5344CB8AC3E}">
        <p14:creationId xmlns:p14="http://schemas.microsoft.com/office/powerpoint/2010/main" val="1173205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0"/>
            <a:ext cx="8827477" cy="867508"/>
          </a:xfrm>
        </p:spPr>
        <p:txBody>
          <a:bodyPr/>
          <a:lstStyle/>
          <a:p>
            <a:r>
              <a:rPr lang="en-US" b="1" dirty="0"/>
              <a:t>13 Berkeley Dwarfs</a:t>
            </a:r>
          </a:p>
        </p:txBody>
      </p:sp>
      <p:sp>
        <p:nvSpPr>
          <p:cNvPr id="3" name="Content Placeholder 2"/>
          <p:cNvSpPr>
            <a:spLocks noGrp="1"/>
          </p:cNvSpPr>
          <p:nvPr>
            <p:ph idx="1"/>
          </p:nvPr>
        </p:nvSpPr>
        <p:spPr>
          <a:xfrm>
            <a:off x="0" y="685800"/>
            <a:ext cx="9144000" cy="6172200"/>
          </a:xfrm>
        </p:spPr>
        <p:txBody>
          <a:bodyPr>
            <a:normAutofit/>
          </a:bodyPr>
          <a:lstStyle/>
          <a:p>
            <a:pPr marL="514350" indent="-514350">
              <a:buFont typeface="+mj-lt"/>
              <a:buAutoNum type="arabicParenR"/>
            </a:pPr>
            <a:r>
              <a:rPr lang="en-US" dirty="0">
                <a:solidFill>
                  <a:srgbClr val="0070C0"/>
                </a:solidFill>
              </a:rPr>
              <a:t>Dense Linear Algebra </a:t>
            </a:r>
          </a:p>
          <a:p>
            <a:pPr marL="514350" indent="-514350">
              <a:buFont typeface="+mj-lt"/>
              <a:buAutoNum type="arabicParenR"/>
            </a:pPr>
            <a:r>
              <a:rPr lang="en-US" dirty="0">
                <a:solidFill>
                  <a:srgbClr val="0070C0"/>
                </a:solidFill>
              </a:rPr>
              <a:t>Sparse Linear Algebra</a:t>
            </a:r>
          </a:p>
          <a:p>
            <a:pPr marL="514350" indent="-514350">
              <a:buFont typeface="+mj-lt"/>
              <a:buAutoNum type="arabicParenR"/>
            </a:pPr>
            <a:r>
              <a:rPr lang="en-US" dirty="0">
                <a:solidFill>
                  <a:srgbClr val="0070C0"/>
                </a:solidFill>
              </a:rPr>
              <a:t>Spectral Methods</a:t>
            </a:r>
          </a:p>
          <a:p>
            <a:pPr marL="514350" indent="-514350">
              <a:buFont typeface="+mj-lt"/>
              <a:buAutoNum type="arabicParenR"/>
            </a:pPr>
            <a:r>
              <a:rPr lang="en-US" dirty="0">
                <a:solidFill>
                  <a:srgbClr val="0070C0"/>
                </a:solidFill>
              </a:rPr>
              <a:t>N-Body Methods</a:t>
            </a:r>
          </a:p>
          <a:p>
            <a:pPr marL="514350" indent="-514350">
              <a:buFont typeface="+mj-lt"/>
              <a:buAutoNum type="arabicParenR"/>
            </a:pPr>
            <a:r>
              <a:rPr lang="en-US" dirty="0">
                <a:solidFill>
                  <a:srgbClr val="0070C0"/>
                </a:solidFill>
              </a:rPr>
              <a:t>Structured Grids</a:t>
            </a:r>
          </a:p>
          <a:p>
            <a:pPr marL="514350" indent="-514350">
              <a:buFont typeface="+mj-lt"/>
              <a:buAutoNum type="arabicParenR"/>
            </a:pPr>
            <a:r>
              <a:rPr lang="en-US" dirty="0">
                <a:solidFill>
                  <a:srgbClr val="0070C0"/>
                </a:solidFill>
              </a:rPr>
              <a:t>Unstructured Grids</a:t>
            </a:r>
          </a:p>
          <a:p>
            <a:pPr marL="514350" indent="-514350">
              <a:buFont typeface="+mj-lt"/>
              <a:buAutoNum type="arabicParenR"/>
            </a:pPr>
            <a:r>
              <a:rPr lang="en-US" dirty="0"/>
              <a:t>MapReduce</a:t>
            </a:r>
          </a:p>
          <a:p>
            <a:pPr marL="514350" indent="-514350">
              <a:buFont typeface="+mj-lt"/>
              <a:buAutoNum type="arabicParenR"/>
            </a:pPr>
            <a:r>
              <a:rPr lang="en-US" dirty="0"/>
              <a:t>Combinational Logic</a:t>
            </a:r>
          </a:p>
          <a:p>
            <a:pPr marL="514350" indent="-514350">
              <a:buFont typeface="+mj-lt"/>
              <a:buAutoNum type="arabicParenR"/>
            </a:pPr>
            <a:r>
              <a:rPr lang="en-US" dirty="0"/>
              <a:t>Graph Traversal</a:t>
            </a:r>
          </a:p>
          <a:p>
            <a:pPr marL="514350" indent="-514350">
              <a:buFont typeface="+mj-lt"/>
              <a:buAutoNum type="arabicParenR"/>
            </a:pPr>
            <a:r>
              <a:rPr lang="en-US" dirty="0"/>
              <a:t>Dynamic Programming</a:t>
            </a:r>
          </a:p>
          <a:p>
            <a:pPr marL="514350" indent="-514350">
              <a:buFont typeface="+mj-lt"/>
              <a:buAutoNum type="arabicParenR"/>
            </a:pPr>
            <a:r>
              <a:rPr lang="en-US" dirty="0"/>
              <a:t>Backtrack and </a:t>
            </a:r>
            <a:br>
              <a:rPr lang="en-US" dirty="0"/>
            </a:br>
            <a:r>
              <a:rPr lang="en-US" dirty="0"/>
              <a:t>Branch-and-Bound</a:t>
            </a:r>
          </a:p>
          <a:p>
            <a:pPr marL="514350" indent="-514350">
              <a:buFont typeface="+mj-lt"/>
              <a:buAutoNum type="arabicParenR"/>
            </a:pPr>
            <a:r>
              <a:rPr lang="en-US" dirty="0"/>
              <a:t>Graphical Models</a:t>
            </a:r>
          </a:p>
          <a:p>
            <a:pPr marL="514350" indent="-514350">
              <a:buFont typeface="+mj-lt"/>
              <a:buAutoNum type="arabicParenR"/>
            </a:pPr>
            <a:r>
              <a:rPr lang="en-US" dirty="0"/>
              <a:t>Finite State Machines</a:t>
            </a:r>
          </a:p>
        </p:txBody>
      </p:sp>
      <p:sp>
        <p:nvSpPr>
          <p:cNvPr id="6" name="Slide Number Placeholder 5"/>
          <p:cNvSpPr>
            <a:spLocks noGrp="1"/>
          </p:cNvSpPr>
          <p:nvPr>
            <p:ph type="sldNum" sz="quarter" idx="12"/>
          </p:nvPr>
        </p:nvSpPr>
        <p:spPr/>
        <p:txBody>
          <a:bodyPr/>
          <a:lstStyle/>
          <a:p>
            <a:fld id="{29CB78FB-1415-9B4D-996E-11F146E2B0ED}" type="slidenum">
              <a:rPr lang="en-US" smtClean="0"/>
              <a:t>11</a:t>
            </a:fld>
            <a:endParaRPr lang="en-US"/>
          </a:p>
        </p:txBody>
      </p:sp>
      <p:sp>
        <p:nvSpPr>
          <p:cNvPr id="5" name="Date Placeholder 4"/>
          <p:cNvSpPr>
            <a:spLocks noGrp="1"/>
          </p:cNvSpPr>
          <p:nvPr>
            <p:ph type="dt" sz="half" idx="2"/>
          </p:nvPr>
        </p:nvSpPr>
        <p:spPr/>
        <p:txBody>
          <a:bodyPr/>
          <a:lstStyle/>
          <a:p>
            <a:r>
              <a:rPr lang="en-US"/>
              <a:t>02/16/2016</a:t>
            </a:r>
          </a:p>
        </p:txBody>
      </p:sp>
      <p:sp>
        <p:nvSpPr>
          <p:cNvPr id="4" name="TextBox 3"/>
          <p:cNvSpPr txBox="1"/>
          <p:nvPr/>
        </p:nvSpPr>
        <p:spPr>
          <a:xfrm>
            <a:off x="3505200" y="1318301"/>
            <a:ext cx="5475513" cy="4524315"/>
          </a:xfrm>
          <a:prstGeom prst="rect">
            <a:avLst/>
          </a:prstGeom>
          <a:noFill/>
        </p:spPr>
        <p:txBody>
          <a:bodyPr wrap="square" rtlCol="0">
            <a:spAutoFit/>
          </a:bodyPr>
          <a:lstStyle/>
          <a:p>
            <a:r>
              <a:rPr lang="en-US" sz="2400" dirty="0"/>
              <a:t>First 6 of these correspond to </a:t>
            </a:r>
            <a:r>
              <a:rPr lang="en-US" sz="2400" dirty="0" err="1"/>
              <a:t>Colella’s</a:t>
            </a:r>
            <a:r>
              <a:rPr lang="en-US" sz="2400" dirty="0"/>
              <a:t> original. (Classic simulations)</a:t>
            </a:r>
          </a:p>
          <a:p>
            <a:r>
              <a:rPr lang="en-US" sz="2400" dirty="0"/>
              <a:t>Monte Carlo dropped.</a:t>
            </a:r>
          </a:p>
          <a:p>
            <a:r>
              <a:rPr lang="en-US" sz="2400" dirty="0"/>
              <a:t>N-body methods are a subset of Particle in </a:t>
            </a:r>
            <a:r>
              <a:rPr lang="en-US" sz="2400" dirty="0" err="1"/>
              <a:t>Colella</a:t>
            </a:r>
            <a:r>
              <a:rPr lang="en-US" sz="2400" dirty="0"/>
              <a:t>.</a:t>
            </a:r>
            <a:br>
              <a:rPr lang="en-US" sz="2400" dirty="0"/>
            </a:br>
            <a:endParaRPr lang="en-US" sz="2400" dirty="0"/>
          </a:p>
          <a:p>
            <a:r>
              <a:rPr lang="en-US" sz="2400" dirty="0"/>
              <a:t>Note a little inconsistent in that MapReduce is a programming model and spectral method is a numerical method.</a:t>
            </a:r>
          </a:p>
          <a:p>
            <a:r>
              <a:rPr lang="en-US" sz="2400" dirty="0"/>
              <a:t>Need multiple facets to classify </a:t>
            </a:r>
            <a:r>
              <a:rPr lang="en-US" sz="2400"/>
              <a:t>use cases!</a:t>
            </a:r>
            <a:endParaRPr lang="en-US" sz="2400" dirty="0"/>
          </a:p>
        </p:txBody>
      </p:sp>
      <p:sp>
        <p:nvSpPr>
          <p:cNvPr id="7" name="Rectangle 6"/>
          <p:cNvSpPr/>
          <p:nvPr/>
        </p:nvSpPr>
        <p:spPr>
          <a:xfrm>
            <a:off x="3382237" y="694241"/>
            <a:ext cx="5721438" cy="461665"/>
          </a:xfrm>
          <a:prstGeom prst="rect">
            <a:avLst/>
          </a:prstGeom>
        </p:spPr>
        <p:txBody>
          <a:bodyPr wrap="none">
            <a:spAutoFit/>
          </a:bodyPr>
          <a:lstStyle/>
          <a:p>
            <a:r>
              <a:rPr lang="en-US" sz="2400" b="1" dirty="0">
                <a:solidFill>
                  <a:srgbClr val="C00000"/>
                </a:solidFill>
              </a:rPr>
              <a:t>Largely Models for Data or Simulation</a:t>
            </a:r>
          </a:p>
        </p:txBody>
      </p:sp>
    </p:spTree>
    <p:extLst>
      <p:ext uri="{BB962C8B-B14F-4D97-AF65-F5344CB8AC3E}">
        <p14:creationId xmlns:p14="http://schemas.microsoft.com/office/powerpoint/2010/main" val="1758680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775" y="2130425"/>
            <a:ext cx="8910410" cy="1470025"/>
          </a:xfrm>
        </p:spPr>
        <p:txBody>
          <a:bodyPr/>
          <a:lstStyle/>
          <a:p>
            <a:pPr algn="ctr"/>
            <a:r>
              <a:rPr lang="en-US" sz="3600" dirty="0"/>
              <a:t>Classifying Use cases</a:t>
            </a:r>
            <a:endParaRPr lang="en-US" sz="3600" b="1"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02/16/2016</a:t>
            </a:r>
          </a:p>
        </p:txBody>
      </p:sp>
    </p:spTree>
    <p:extLst>
      <p:ext uri="{BB962C8B-B14F-4D97-AF65-F5344CB8AC3E}">
        <p14:creationId xmlns:p14="http://schemas.microsoft.com/office/powerpoint/2010/main" val="2854346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56" y="0"/>
            <a:ext cx="8382000" cy="1143000"/>
          </a:xfrm>
        </p:spPr>
        <p:txBody>
          <a:bodyPr/>
          <a:lstStyle/>
          <a:p>
            <a:r>
              <a:rPr lang="en-US" dirty="0"/>
              <a:t>Classifying Use Cases</a:t>
            </a:r>
          </a:p>
        </p:txBody>
      </p:sp>
      <p:sp>
        <p:nvSpPr>
          <p:cNvPr id="3" name="Content Placeholder 2"/>
          <p:cNvSpPr>
            <a:spLocks noGrp="1"/>
          </p:cNvSpPr>
          <p:nvPr>
            <p:ph idx="1"/>
          </p:nvPr>
        </p:nvSpPr>
        <p:spPr>
          <a:xfrm>
            <a:off x="28221" y="990600"/>
            <a:ext cx="9115779" cy="4038600"/>
          </a:xfrm>
        </p:spPr>
        <p:txBody>
          <a:bodyPr/>
          <a:lstStyle/>
          <a:p>
            <a:pPr>
              <a:spcBef>
                <a:spcPts val="600"/>
              </a:spcBef>
            </a:pPr>
            <a:r>
              <a:rPr lang="en-US" sz="2400" dirty="0"/>
              <a:t>Take 51 NIST and other use cases </a:t>
            </a:r>
            <a:r>
              <a:rPr lang="en-US" sz="2400" dirty="0">
                <a:sym typeface="Wingdings" panose="05000000000000000000" pitchFamily="2" charset="2"/>
              </a:rPr>
              <a:t> derive multiple specific features</a:t>
            </a:r>
          </a:p>
          <a:p>
            <a:pPr>
              <a:spcBef>
                <a:spcPts val="600"/>
              </a:spcBef>
            </a:pPr>
            <a:r>
              <a:rPr lang="en-US" sz="2400" dirty="0"/>
              <a:t>Generalize and systematize with features termed “facets”</a:t>
            </a:r>
          </a:p>
          <a:p>
            <a:pPr>
              <a:spcBef>
                <a:spcPts val="600"/>
              </a:spcBef>
            </a:pPr>
            <a:r>
              <a:rPr lang="en-US" sz="2400" b="1" dirty="0">
                <a:solidFill>
                  <a:srgbClr val="FF0000"/>
                </a:solidFill>
              </a:rPr>
              <a:t>50 Facets (Big Data) termed Ogres </a:t>
            </a:r>
            <a:r>
              <a:rPr lang="en-US" sz="2400" dirty="0"/>
              <a:t>divided into 4 sets or views where each view has “similar” facets</a:t>
            </a:r>
            <a:endParaRPr lang="en-US" sz="2400" b="1" dirty="0">
              <a:solidFill>
                <a:srgbClr val="C00000"/>
              </a:solidFill>
            </a:endParaRPr>
          </a:p>
          <a:p>
            <a:pPr>
              <a:spcBef>
                <a:spcPts val="600"/>
              </a:spcBef>
            </a:pPr>
            <a:r>
              <a:rPr lang="en-US" sz="2400" dirty="0"/>
              <a:t>Add simulations and look separately at </a:t>
            </a:r>
            <a:r>
              <a:rPr lang="en-US" sz="2400" b="1" dirty="0">
                <a:solidFill>
                  <a:srgbClr val="FF0000"/>
                </a:solidFill>
              </a:rPr>
              <a:t>Data and Model </a:t>
            </a:r>
            <a:r>
              <a:rPr lang="en-US" sz="2400" dirty="0"/>
              <a:t>gives </a:t>
            </a:r>
            <a:r>
              <a:rPr lang="en-US" sz="2400" b="1" dirty="0">
                <a:solidFill>
                  <a:srgbClr val="FF0000"/>
                </a:solidFill>
              </a:rPr>
              <a:t>64 Facets </a:t>
            </a:r>
            <a:r>
              <a:rPr lang="en-US" sz="2400" dirty="0"/>
              <a:t>describing</a:t>
            </a:r>
            <a:r>
              <a:rPr lang="en-US" sz="2400" b="1" dirty="0">
                <a:solidFill>
                  <a:srgbClr val="C00000"/>
                </a:solidFill>
              </a:rPr>
              <a:t> </a:t>
            </a:r>
            <a:r>
              <a:rPr lang="en-US" sz="2400" b="1" dirty="0">
                <a:solidFill>
                  <a:srgbClr val="FF0000"/>
                </a:solidFill>
              </a:rPr>
              <a:t>Big Simulation and Data </a:t>
            </a:r>
            <a:r>
              <a:rPr lang="en-US" sz="2400" dirty="0"/>
              <a:t>termed </a:t>
            </a:r>
            <a:r>
              <a:rPr lang="en-US" sz="2400" b="1" dirty="0">
                <a:solidFill>
                  <a:srgbClr val="FF0000"/>
                </a:solidFill>
              </a:rPr>
              <a:t>Convergence Diamonds </a:t>
            </a:r>
            <a:r>
              <a:rPr lang="en-US" sz="2400" dirty="0"/>
              <a:t>looking at either </a:t>
            </a:r>
            <a:r>
              <a:rPr lang="en-US" sz="2400" b="1" dirty="0">
                <a:solidFill>
                  <a:srgbClr val="FF0000"/>
                </a:solidFill>
              </a:rPr>
              <a:t>data or model </a:t>
            </a:r>
            <a:r>
              <a:rPr lang="en-US" sz="2400" dirty="0"/>
              <a:t>or their combination</a:t>
            </a:r>
          </a:p>
          <a:p>
            <a:pPr>
              <a:spcBef>
                <a:spcPts val="600"/>
              </a:spcBef>
            </a:pPr>
            <a:r>
              <a:rPr lang="en-US" sz="2400" dirty="0"/>
              <a:t>Allows one to study coverage of benchmark sets and architectures</a:t>
            </a:r>
          </a:p>
          <a:p>
            <a:pPr>
              <a:spcBef>
                <a:spcPts val="600"/>
              </a:spcBef>
            </a:pPr>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13</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383960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B85148-DB98-4269-ACE6-2DF49F9918C9}" type="slidenum">
              <a:rPr lang="en-US" smtClean="0">
                <a:solidFill>
                  <a:prstClr val="black"/>
                </a:solidFill>
              </a:rPr>
              <a:pPr/>
              <a:t>14</a:t>
            </a:fld>
            <a:endParaRPr lang="en-US" dirty="0">
              <a:solidFill>
                <a:prstClr val="black"/>
              </a:solidFill>
            </a:endParaRPr>
          </a:p>
        </p:txBody>
      </p:sp>
      <p:sp>
        <p:nvSpPr>
          <p:cNvPr id="3" name="Date Placeholder 2"/>
          <p:cNvSpPr>
            <a:spLocks noGrp="1"/>
          </p:cNvSpPr>
          <p:nvPr>
            <p:ph type="dt" sz="half" idx="2"/>
          </p:nvPr>
        </p:nvSpPr>
        <p:spPr/>
        <p:txBody>
          <a:bodyPr/>
          <a:lstStyle/>
          <a:p>
            <a:r>
              <a:rPr lang="en-US">
                <a:solidFill>
                  <a:srgbClr val="000000">
                    <a:tint val="75000"/>
                  </a:srgbClr>
                </a:solidFill>
              </a:rPr>
              <a:t>02/16/2016</a:t>
            </a:r>
          </a:p>
        </p:txBody>
      </p:sp>
      <p:pic>
        <p:nvPicPr>
          <p:cNvPr id="4" name="Picture 3"/>
          <p:cNvPicPr>
            <a:picLocks noChangeAspect="1"/>
          </p:cNvPicPr>
          <p:nvPr/>
        </p:nvPicPr>
        <p:blipFill>
          <a:blip r:embed="rId2"/>
          <a:stretch>
            <a:fillRect/>
          </a:stretch>
        </p:blipFill>
        <p:spPr>
          <a:xfrm>
            <a:off x="69358" y="0"/>
            <a:ext cx="8922785" cy="6858000"/>
          </a:xfrm>
          <a:prstGeom prst="rect">
            <a:avLst/>
          </a:prstGeom>
          <a:solidFill>
            <a:schemeClr val="bg1"/>
          </a:solidFill>
        </p:spPr>
      </p:pic>
    </p:spTree>
    <p:extLst>
      <p:ext uri="{BB962C8B-B14F-4D97-AF65-F5344CB8AC3E}">
        <p14:creationId xmlns:p14="http://schemas.microsoft.com/office/powerpoint/2010/main" val="4190614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724" y="86459"/>
            <a:ext cx="9372599" cy="523141"/>
          </a:xfrm>
        </p:spPr>
        <p:txBody>
          <a:bodyPr/>
          <a:lstStyle/>
          <a:p>
            <a:pPr algn="ctr"/>
            <a:r>
              <a:rPr lang="en-US" sz="2400" dirty="0"/>
              <a:t>64 Features in 4 views for Unified Classification of Big Data and Simulation Applications</a:t>
            </a:r>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prstClr val="black"/>
              </a:solidFill>
              <a:effectLst/>
              <a:uLnTx/>
              <a:uFillTx/>
            </a:endParaRPr>
          </a:p>
        </p:txBody>
      </p:sp>
      <p:grpSp>
        <p:nvGrpSpPr>
          <p:cNvPr id="12" name="Group 11"/>
          <p:cNvGrpSpPr/>
          <p:nvPr/>
        </p:nvGrpSpPr>
        <p:grpSpPr>
          <a:xfrm>
            <a:off x="5576" y="609600"/>
            <a:ext cx="9157607" cy="5368401"/>
            <a:chOff x="0" y="372985"/>
            <a:chExt cx="9157607" cy="5368401"/>
          </a:xfrm>
        </p:grpSpPr>
        <p:pic>
          <p:nvPicPr>
            <p:cNvPr id="4" name="Picture 3"/>
            <p:cNvPicPr>
              <a:picLocks noChangeAspect="1"/>
            </p:cNvPicPr>
            <p:nvPr/>
          </p:nvPicPr>
          <p:blipFill>
            <a:blip r:embed="rId2"/>
            <a:stretch>
              <a:fillRect/>
            </a:stretch>
          </p:blipFill>
          <p:spPr>
            <a:xfrm>
              <a:off x="0" y="372985"/>
              <a:ext cx="9144000" cy="5368401"/>
            </a:xfrm>
            <a:prstGeom prst="rect">
              <a:avLst/>
            </a:prstGeom>
          </p:spPr>
        </p:pic>
        <p:sp>
          <p:nvSpPr>
            <p:cNvPr id="5" name="Rectangle 4"/>
            <p:cNvSpPr/>
            <p:nvPr/>
          </p:nvSpPr>
          <p:spPr>
            <a:xfrm>
              <a:off x="0" y="823109"/>
              <a:ext cx="149733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Simulations</a:t>
              </a:r>
            </a:p>
          </p:txBody>
        </p:sp>
        <p:sp>
          <p:nvSpPr>
            <p:cNvPr id="6" name="Rectangle 5"/>
            <p:cNvSpPr/>
            <p:nvPr/>
          </p:nvSpPr>
          <p:spPr>
            <a:xfrm>
              <a:off x="1497397" y="852941"/>
              <a:ext cx="1485956" cy="53091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Analytics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rPr>
                <a:t>(Model for Big Data)</a:t>
              </a:r>
            </a:p>
          </p:txBody>
        </p:sp>
        <p:sp>
          <p:nvSpPr>
            <p:cNvPr id="7" name="Rectangle 6"/>
            <p:cNvSpPr/>
            <p:nvPr/>
          </p:nvSpPr>
          <p:spPr>
            <a:xfrm>
              <a:off x="3137862" y="372985"/>
              <a:ext cx="72009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Both</a:t>
              </a:r>
            </a:p>
          </p:txBody>
        </p:sp>
        <p:sp>
          <p:nvSpPr>
            <p:cNvPr id="8" name="TextBox 7"/>
            <p:cNvSpPr txBox="1"/>
            <p:nvPr/>
          </p:nvSpPr>
          <p:spPr>
            <a:xfrm>
              <a:off x="375424" y="3832343"/>
              <a:ext cx="902811"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(All Model)</a:t>
              </a:r>
            </a:p>
          </p:txBody>
        </p:sp>
        <p:sp>
          <p:nvSpPr>
            <p:cNvPr id="9" name="TextBox 8"/>
            <p:cNvSpPr txBox="1"/>
            <p:nvPr/>
          </p:nvSpPr>
          <p:spPr>
            <a:xfrm>
              <a:off x="2108755" y="5426306"/>
              <a:ext cx="174919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(Nearly all </a:t>
              </a:r>
              <a:r>
                <a:rPr kumimoji="0" lang="en-US" sz="1100" b="1" i="0" u="none" strike="noStrike" kern="0" cap="none" spc="0" normalizeH="0" baseline="0" noProof="0" dirty="0" err="1">
                  <a:ln>
                    <a:noFill/>
                  </a:ln>
                  <a:solidFill>
                    <a:srgbClr val="C00000"/>
                  </a:solidFill>
                  <a:effectLst/>
                  <a:uLnTx/>
                  <a:uFillTx/>
                </a:rPr>
                <a:t>Data+Model</a:t>
              </a:r>
              <a:r>
                <a:rPr kumimoji="0" lang="en-US" sz="1400" b="1" i="0" u="none" strike="noStrike" kern="0" cap="none" spc="0" normalizeH="0" baseline="0" noProof="0" dirty="0">
                  <a:ln>
                    <a:noFill/>
                  </a:ln>
                  <a:solidFill>
                    <a:srgbClr val="C00000"/>
                  </a:solidFill>
                  <a:effectLst/>
                  <a:uLnTx/>
                  <a:uFillTx/>
                </a:rPr>
                <a:t>)</a:t>
              </a:r>
            </a:p>
          </p:txBody>
        </p:sp>
        <p:sp>
          <p:nvSpPr>
            <p:cNvPr id="10" name="TextBox 9"/>
            <p:cNvSpPr txBox="1"/>
            <p:nvPr/>
          </p:nvSpPr>
          <p:spPr>
            <a:xfrm>
              <a:off x="6782917" y="890009"/>
              <a:ext cx="1247457"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(Nearly all Data)</a:t>
              </a:r>
            </a:p>
          </p:txBody>
        </p:sp>
        <p:sp>
          <p:nvSpPr>
            <p:cNvPr id="11" name="TextBox 10"/>
            <p:cNvSpPr txBox="1"/>
            <p:nvPr/>
          </p:nvSpPr>
          <p:spPr>
            <a:xfrm>
              <a:off x="7393983" y="5008367"/>
              <a:ext cx="1763624"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(Mix of Data and Model)</a:t>
              </a:r>
            </a:p>
          </p:txBody>
        </p:sp>
      </p:grpSp>
      <p:sp>
        <p:nvSpPr>
          <p:cNvPr id="3" name="Date Placeholder 2"/>
          <p:cNvSpPr>
            <a:spLocks noGrp="1"/>
          </p:cNvSpPr>
          <p:nvPr>
            <p:ph type="dt" sz="half" idx="2"/>
          </p:nvPr>
        </p:nvSpPr>
        <p:spPr/>
        <p:txBody>
          <a:bodyPr/>
          <a:lstStyle/>
          <a:p>
            <a:r>
              <a:rPr lang="en-US">
                <a:solidFill>
                  <a:srgbClr val="000000">
                    <a:tint val="75000"/>
                  </a:srgbClr>
                </a:solidFill>
              </a:rPr>
              <a:t>5/17/2016</a:t>
            </a:r>
          </a:p>
        </p:txBody>
      </p:sp>
    </p:spTree>
    <p:extLst>
      <p:ext uri="{BB962C8B-B14F-4D97-AF65-F5344CB8AC3E}">
        <p14:creationId xmlns:p14="http://schemas.microsoft.com/office/powerpoint/2010/main" val="1739502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30003"/>
            <a:ext cx="9144000" cy="672911"/>
          </a:xfrm>
        </p:spPr>
        <p:txBody>
          <a:bodyPr>
            <a:normAutofit fontScale="90000"/>
          </a:bodyPr>
          <a:lstStyle/>
          <a:p>
            <a:pPr algn="ctr"/>
            <a:r>
              <a:rPr lang="en-US" sz="3600" dirty="0">
                <a:latin typeface="+mn-lt"/>
              </a:rPr>
              <a:t>Convergence Diamonds </a:t>
            </a:r>
            <a:r>
              <a:rPr lang="en-US" sz="3600" b="1" dirty="0">
                <a:latin typeface="+mn-lt"/>
              </a:rPr>
              <a:t>and their 4 Views I</a:t>
            </a:r>
            <a:endParaRPr lang="en-US" sz="3100" b="1" dirty="0">
              <a:latin typeface="+mn-lt"/>
            </a:endParaRPr>
          </a:p>
        </p:txBody>
      </p:sp>
      <p:sp>
        <p:nvSpPr>
          <p:cNvPr id="3" name="Content Placeholder 2"/>
          <p:cNvSpPr>
            <a:spLocks noGrp="1"/>
          </p:cNvSpPr>
          <p:nvPr>
            <p:ph idx="1"/>
          </p:nvPr>
        </p:nvSpPr>
        <p:spPr>
          <a:xfrm>
            <a:off x="25400" y="533400"/>
            <a:ext cx="9144000" cy="5849332"/>
          </a:xfrm>
        </p:spPr>
        <p:txBody>
          <a:bodyPr>
            <a:noAutofit/>
          </a:bodyPr>
          <a:lstStyle/>
          <a:p>
            <a:pPr>
              <a:lnSpc>
                <a:spcPct val="100000"/>
              </a:lnSpc>
              <a:spcBef>
                <a:spcPts val="600"/>
              </a:spcBef>
            </a:pPr>
            <a:r>
              <a:rPr lang="en-US" sz="2400" dirty="0"/>
              <a:t>One </a:t>
            </a:r>
            <a:r>
              <a:rPr lang="en-US" sz="2400" b="1" dirty="0"/>
              <a:t>view</a:t>
            </a:r>
            <a:r>
              <a:rPr lang="en-US" sz="2400" dirty="0"/>
              <a:t> is the overall</a:t>
            </a:r>
            <a:r>
              <a:rPr lang="en-US" sz="2400" b="1" dirty="0">
                <a:solidFill>
                  <a:srgbClr val="00B0F0"/>
                </a:solidFill>
              </a:rPr>
              <a:t> </a:t>
            </a:r>
            <a:r>
              <a:rPr lang="en-US" sz="2400" b="1" dirty="0">
                <a:solidFill>
                  <a:srgbClr val="FF0000"/>
                </a:solidFill>
              </a:rPr>
              <a:t>problem architecture or </a:t>
            </a:r>
            <a:r>
              <a:rPr lang="en-US" sz="2400" b="1" dirty="0" err="1">
                <a:solidFill>
                  <a:srgbClr val="FF0000"/>
                </a:solidFill>
              </a:rPr>
              <a:t>macropatterns</a:t>
            </a:r>
            <a:r>
              <a:rPr lang="en-US" sz="2400" b="1" dirty="0">
                <a:solidFill>
                  <a:srgbClr val="FF0000"/>
                </a:solidFill>
              </a:rPr>
              <a:t> </a:t>
            </a:r>
            <a:r>
              <a:rPr lang="en-US" sz="2400" dirty="0"/>
              <a:t>which is naturally related to the machine architecture needed to support application. </a:t>
            </a:r>
          </a:p>
          <a:p>
            <a:pPr lvl="1">
              <a:spcBef>
                <a:spcPts val="600"/>
              </a:spcBef>
            </a:pPr>
            <a:r>
              <a:rPr lang="en-US" sz="2400" b="1" dirty="0"/>
              <a:t>Unchanged </a:t>
            </a:r>
            <a:r>
              <a:rPr lang="en-US" sz="2400" dirty="0"/>
              <a:t>from Ogres and describes properties of problem such as “Pleasing Parallel” or “Uses Collective Communication”</a:t>
            </a:r>
          </a:p>
          <a:p>
            <a:pPr>
              <a:lnSpc>
                <a:spcPct val="100000"/>
              </a:lnSpc>
              <a:spcBef>
                <a:spcPts val="600"/>
              </a:spcBef>
            </a:pPr>
            <a:r>
              <a:rPr lang="en-US" sz="2400" dirty="0"/>
              <a:t>The </a:t>
            </a:r>
            <a:r>
              <a:rPr lang="en-US" sz="2400" b="1" dirty="0">
                <a:solidFill>
                  <a:srgbClr val="FF0000"/>
                </a:solidFill>
              </a:rPr>
              <a:t>execution (computational) features or </a:t>
            </a:r>
            <a:r>
              <a:rPr lang="en-US" sz="2400" b="1" dirty="0" err="1">
                <a:solidFill>
                  <a:srgbClr val="FF0000"/>
                </a:solidFill>
              </a:rPr>
              <a:t>micropatterns</a:t>
            </a:r>
            <a:r>
              <a:rPr lang="en-US" sz="2400" b="1" dirty="0">
                <a:solidFill>
                  <a:srgbClr val="FF0000"/>
                </a:solidFill>
              </a:rPr>
              <a:t> </a:t>
            </a:r>
            <a:r>
              <a:rPr lang="en-US" sz="2400" b="1" dirty="0"/>
              <a:t>view</a:t>
            </a:r>
            <a:r>
              <a:rPr lang="en-US" sz="2400" dirty="0"/>
              <a:t>, describes issues such as I/O versus compute rates, iterative nature and regularity of computation and the classic V’s of Big Data: defining problem size, rate of change, etc.</a:t>
            </a:r>
          </a:p>
          <a:p>
            <a:pPr lvl="1">
              <a:spcBef>
                <a:spcPts val="600"/>
              </a:spcBef>
            </a:pPr>
            <a:r>
              <a:rPr lang="en-US" sz="2400" b="1" dirty="0"/>
              <a:t>Significant changes </a:t>
            </a:r>
            <a:r>
              <a:rPr lang="en-US" sz="2400" dirty="0"/>
              <a:t>from ogres to separate </a:t>
            </a:r>
            <a:r>
              <a:rPr lang="en-US" sz="2400" b="1" dirty="0">
                <a:solidFill>
                  <a:srgbClr val="FF0000"/>
                </a:solidFill>
                <a:cs typeface="ＭＳ Ｐゴシック" pitchFamily="-107" charset="-128"/>
              </a:rPr>
              <a:t>Data </a:t>
            </a:r>
            <a:r>
              <a:rPr lang="en-US" sz="2400" dirty="0"/>
              <a:t>and </a:t>
            </a:r>
            <a:r>
              <a:rPr lang="en-US" sz="2400" b="1" dirty="0">
                <a:solidFill>
                  <a:srgbClr val="FF0000"/>
                </a:solidFill>
                <a:cs typeface="ＭＳ Ｐゴシック" pitchFamily="-107" charset="-128"/>
              </a:rPr>
              <a:t>Model </a:t>
            </a:r>
            <a:r>
              <a:rPr lang="en-US" sz="2400" dirty="0"/>
              <a:t>and add characteristics of Simulation models. e.g. both model and data have “V’s”; Data Volume, Model Size</a:t>
            </a:r>
          </a:p>
          <a:p>
            <a:pPr lvl="1">
              <a:spcBef>
                <a:spcPts val="600"/>
              </a:spcBef>
            </a:pPr>
            <a:r>
              <a:rPr lang="en-US" sz="2200" i="1" dirty="0"/>
              <a:t>e.g. O(N</a:t>
            </a:r>
            <a:r>
              <a:rPr lang="en-US" sz="2200" i="1" baseline="30000" dirty="0"/>
              <a:t>2</a:t>
            </a:r>
            <a:r>
              <a:rPr lang="en-US" sz="2200" i="1" dirty="0"/>
              <a:t>) Algorithm </a:t>
            </a:r>
            <a:r>
              <a:rPr lang="en-US" sz="2200" dirty="0"/>
              <a:t>relevant to big data or big simulation model</a:t>
            </a:r>
          </a:p>
          <a:p>
            <a:pPr lvl="1">
              <a:spcBef>
                <a:spcPts val="600"/>
              </a:spcBef>
            </a:pPr>
            <a:endParaRPr lang="en-US" sz="2400" dirty="0"/>
          </a:p>
        </p:txBody>
      </p:sp>
    </p:spTree>
    <p:extLst>
      <p:ext uri="{BB962C8B-B14F-4D97-AF65-F5344CB8AC3E}">
        <p14:creationId xmlns:p14="http://schemas.microsoft.com/office/powerpoint/2010/main" val="213536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30003"/>
            <a:ext cx="9144000" cy="672911"/>
          </a:xfrm>
        </p:spPr>
        <p:txBody>
          <a:bodyPr>
            <a:normAutofit fontScale="90000"/>
          </a:bodyPr>
          <a:lstStyle/>
          <a:p>
            <a:pPr algn="ctr"/>
            <a:r>
              <a:rPr lang="en-US" sz="3600" dirty="0">
                <a:latin typeface="+mn-lt"/>
              </a:rPr>
              <a:t>Convergence Diamonds </a:t>
            </a:r>
            <a:r>
              <a:rPr lang="en-US" sz="3600" b="1" dirty="0">
                <a:latin typeface="+mn-lt"/>
              </a:rPr>
              <a:t>and their 4 Views II</a:t>
            </a:r>
            <a:endParaRPr lang="en-US" sz="3100" b="1" dirty="0">
              <a:latin typeface="+mn-lt"/>
            </a:endParaRPr>
          </a:p>
        </p:txBody>
      </p:sp>
      <p:sp>
        <p:nvSpPr>
          <p:cNvPr id="3" name="Content Placeholder 2"/>
          <p:cNvSpPr>
            <a:spLocks noGrp="1"/>
          </p:cNvSpPr>
          <p:nvPr>
            <p:ph idx="1"/>
          </p:nvPr>
        </p:nvSpPr>
        <p:spPr>
          <a:xfrm>
            <a:off x="0" y="642908"/>
            <a:ext cx="9144000" cy="5849332"/>
          </a:xfrm>
        </p:spPr>
        <p:txBody>
          <a:bodyPr>
            <a:noAutofit/>
          </a:bodyPr>
          <a:lstStyle/>
          <a:p>
            <a:pPr>
              <a:spcBef>
                <a:spcPts val="600"/>
              </a:spcBef>
            </a:pPr>
            <a:r>
              <a:rPr lang="en-US" dirty="0"/>
              <a:t>The </a:t>
            </a:r>
            <a:r>
              <a:rPr lang="en-US" b="1" dirty="0">
                <a:solidFill>
                  <a:srgbClr val="FF0000"/>
                </a:solidFill>
              </a:rPr>
              <a:t>data source &amp; style</a:t>
            </a:r>
            <a:r>
              <a:rPr lang="en-US" dirty="0">
                <a:solidFill>
                  <a:srgbClr val="FF0000"/>
                </a:solidFill>
              </a:rPr>
              <a:t> </a:t>
            </a:r>
            <a:r>
              <a:rPr lang="en-US" b="1" dirty="0"/>
              <a:t>view</a:t>
            </a:r>
            <a:r>
              <a:rPr lang="en-US" dirty="0"/>
              <a:t> includes facets specifying how the data is collected, stored and accessed. Has classic database characteristics</a:t>
            </a:r>
          </a:p>
          <a:p>
            <a:pPr lvl="1">
              <a:spcBef>
                <a:spcPts val="600"/>
              </a:spcBef>
            </a:pPr>
            <a:r>
              <a:rPr lang="en-US" dirty="0"/>
              <a:t>Simulations can have facets here to describe input or output data</a:t>
            </a:r>
          </a:p>
          <a:p>
            <a:pPr lvl="1">
              <a:spcBef>
                <a:spcPts val="600"/>
              </a:spcBef>
            </a:pPr>
            <a:r>
              <a:rPr lang="en-US" dirty="0"/>
              <a:t>Examples: Streaming, files versus objects, HDFS v. </a:t>
            </a:r>
            <a:r>
              <a:rPr lang="en-US" dirty="0" err="1"/>
              <a:t>Lustre</a:t>
            </a:r>
            <a:endParaRPr lang="en-US" dirty="0"/>
          </a:p>
          <a:p>
            <a:pPr>
              <a:lnSpc>
                <a:spcPct val="100000"/>
              </a:lnSpc>
              <a:spcBef>
                <a:spcPts val="600"/>
              </a:spcBef>
            </a:pPr>
            <a:r>
              <a:rPr lang="en-US" sz="2000" b="1" dirty="0">
                <a:solidFill>
                  <a:srgbClr val="FF0000"/>
                </a:solidFill>
              </a:rPr>
              <a:t>Processing</a:t>
            </a:r>
            <a:r>
              <a:rPr lang="en-US" sz="2000" dirty="0"/>
              <a:t> </a:t>
            </a:r>
            <a:r>
              <a:rPr lang="en-US" sz="2000" b="1" dirty="0"/>
              <a:t>view</a:t>
            </a:r>
            <a:r>
              <a:rPr lang="en-US" sz="2000" dirty="0"/>
              <a:t> has model (not data) facets which describe types of processing steps including nature of algorithms and kernels by model e.g. Linear Programming, Learning, Maximum Likelihood, Spectral methods, Mesh type,</a:t>
            </a:r>
          </a:p>
          <a:p>
            <a:pPr lvl="1">
              <a:spcBef>
                <a:spcPts val="600"/>
              </a:spcBef>
            </a:pPr>
            <a:r>
              <a:rPr lang="en-US" dirty="0"/>
              <a:t>mix of Big Data Processing View and Big Simulation Processing View and includes some facets like “uses linear algebra” needed in both: has specifics of key simulation kernels and in particular  includes facets seen in NAS Parallel Benchmarks and Berkeley Dwarfs</a:t>
            </a:r>
          </a:p>
          <a:p>
            <a:pPr>
              <a:lnSpc>
                <a:spcPct val="100000"/>
              </a:lnSpc>
              <a:spcBef>
                <a:spcPts val="600"/>
              </a:spcBef>
            </a:pPr>
            <a:r>
              <a:rPr lang="en-US" sz="2000" b="1" dirty="0"/>
              <a:t>Instances of Diamonds </a:t>
            </a:r>
            <a:r>
              <a:rPr lang="en-US" sz="2000" dirty="0"/>
              <a:t>are particular problems and a set of Diamond instances that cover enough of the facets could form a comprehensive  </a:t>
            </a:r>
            <a:r>
              <a:rPr lang="en-US" sz="2000" b="1" dirty="0"/>
              <a:t>benchmark/mini-app</a:t>
            </a:r>
            <a:r>
              <a:rPr lang="en-US" sz="2000" dirty="0"/>
              <a:t> set</a:t>
            </a:r>
          </a:p>
          <a:p>
            <a:pPr>
              <a:lnSpc>
                <a:spcPct val="100000"/>
              </a:lnSpc>
              <a:spcBef>
                <a:spcPts val="600"/>
              </a:spcBef>
            </a:pPr>
            <a:r>
              <a:rPr lang="en-US" sz="2000" dirty="0"/>
              <a:t>Diamonds and their instances can be </a:t>
            </a:r>
            <a:r>
              <a:rPr lang="en-US" sz="2000" b="1" dirty="0"/>
              <a:t>atomic</a:t>
            </a:r>
            <a:r>
              <a:rPr lang="en-US" sz="2000" dirty="0"/>
              <a:t> or </a:t>
            </a:r>
            <a:r>
              <a:rPr lang="en-US" sz="2000" b="1" dirty="0"/>
              <a:t>composite</a:t>
            </a:r>
          </a:p>
        </p:txBody>
      </p:sp>
    </p:spTree>
    <p:extLst>
      <p:ext uri="{BB962C8B-B14F-4D97-AF65-F5344CB8AC3E}">
        <p14:creationId xmlns:p14="http://schemas.microsoft.com/office/powerpoint/2010/main" val="2953761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93897" y="970413"/>
            <a:ext cx="7772400" cy="1752235"/>
          </a:xfrm>
        </p:spPr>
        <p:txBody>
          <a:bodyPr>
            <a:normAutofit fontScale="90000"/>
          </a:bodyPr>
          <a:lstStyle/>
          <a:p>
            <a:pPr algn="ctr"/>
            <a:br>
              <a:rPr lang="en-US" b="1" dirty="0"/>
            </a:br>
            <a:r>
              <a:rPr lang="en-US" b="1" dirty="0"/>
              <a:t>DISCUSSION</a:t>
            </a:r>
            <a:br>
              <a:rPr lang="en-US" b="1" dirty="0"/>
            </a:br>
            <a:r>
              <a:rPr lang="en-US" sz="3600" dirty="0"/>
              <a:t>What are the application and user requirements? </a:t>
            </a:r>
            <a:br>
              <a:rPr lang="en-US" sz="3600" dirty="0"/>
            </a:br>
            <a:endParaRPr lang="en-US" b="1" dirty="0"/>
          </a:p>
        </p:txBody>
      </p:sp>
      <p:sp>
        <p:nvSpPr>
          <p:cNvPr id="2" name="Subtitle 1"/>
          <p:cNvSpPr>
            <a:spLocks noGrp="1"/>
          </p:cNvSpPr>
          <p:nvPr>
            <p:ph type="subTitle" idx="1"/>
          </p:nvPr>
        </p:nvSpPr>
        <p:spPr>
          <a:xfrm>
            <a:off x="1447800" y="2514600"/>
            <a:ext cx="6060831" cy="1752600"/>
          </a:xfrm>
        </p:spPr>
        <p:txBody>
          <a:bodyPr/>
          <a:lstStyle/>
          <a:p>
            <a:r>
              <a:rPr lang="en-US" b="1" dirty="0"/>
              <a:t>e.g. is the data streaming, how similar are</a:t>
            </a:r>
            <a:r>
              <a:rPr lang="en-US" dirty="0"/>
              <a:t> commercial and scientific requirements?</a:t>
            </a:r>
            <a:br>
              <a:rPr lang="en-US" b="1" dirty="0"/>
            </a:br>
            <a:br>
              <a:rPr lang="en-US" dirty="0"/>
            </a:br>
            <a:r>
              <a:rPr lang="en-US" sz="2800" b="1" dirty="0">
                <a:solidFill>
                  <a:schemeClr val="tx1"/>
                </a:solidFill>
              </a:rPr>
              <a:t>NIST Big Data Initiative</a:t>
            </a:r>
            <a:br>
              <a:rPr lang="en-US" sz="2800" b="1" dirty="0">
                <a:solidFill>
                  <a:schemeClr val="tx1"/>
                </a:solidFill>
              </a:rPr>
            </a:br>
            <a:r>
              <a:rPr lang="en-US" sz="2800" dirty="0">
                <a:solidFill>
                  <a:schemeClr val="tx1"/>
                </a:solidFill>
              </a:rPr>
              <a:t>Use Cases and Properties</a:t>
            </a:r>
            <a:endParaRPr lang="en-US" dirty="0">
              <a:solidFill>
                <a:schemeClr val="tx1"/>
              </a:solidFill>
            </a:endParaRP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18</a:t>
            </a:fld>
            <a:endParaRPr lang="en-US"/>
          </a:p>
        </p:txBody>
      </p:sp>
    </p:spTree>
    <p:extLst>
      <p:ext uri="{BB962C8B-B14F-4D97-AF65-F5344CB8AC3E}">
        <p14:creationId xmlns:p14="http://schemas.microsoft.com/office/powerpoint/2010/main" val="3764973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0327" y="31531"/>
            <a:ext cx="8382000" cy="730469"/>
          </a:xfrm>
        </p:spPr>
        <p:txBody>
          <a:bodyPr/>
          <a:lstStyle/>
          <a:p>
            <a:r>
              <a:rPr lang="en-US" dirty="0"/>
              <a:t>Structure of Applications</a:t>
            </a:r>
          </a:p>
        </p:txBody>
      </p:sp>
      <p:sp>
        <p:nvSpPr>
          <p:cNvPr id="7" name="Content Placeholder 6"/>
          <p:cNvSpPr>
            <a:spLocks noGrp="1"/>
          </p:cNvSpPr>
          <p:nvPr>
            <p:ph idx="1"/>
          </p:nvPr>
        </p:nvSpPr>
        <p:spPr>
          <a:xfrm>
            <a:off x="0" y="609600"/>
            <a:ext cx="8980713" cy="4038600"/>
          </a:xfrm>
        </p:spPr>
        <p:txBody>
          <a:bodyPr/>
          <a:lstStyle/>
          <a:p>
            <a:r>
              <a:rPr lang="en-US" b="1" dirty="0"/>
              <a:t>Real-time</a:t>
            </a:r>
            <a:r>
              <a:rPr lang="en-US" dirty="0"/>
              <a:t> (</a:t>
            </a:r>
            <a:r>
              <a:rPr lang="en-US" b="1" dirty="0"/>
              <a:t>streaming</a:t>
            </a:r>
            <a:r>
              <a:rPr lang="en-US" dirty="0"/>
              <a:t>) data is increasingly common in scientific and engineering research, and it is ubiquitous in commercial Big Data (e.g., social network analysis, recommender systems and consumer behavior classification)</a:t>
            </a:r>
          </a:p>
          <a:p>
            <a:pPr lvl="1"/>
            <a:r>
              <a:rPr lang="en-US" dirty="0"/>
              <a:t>So far little use of commercial and Apache technology in analysis of scientific streaming data</a:t>
            </a:r>
          </a:p>
          <a:p>
            <a:r>
              <a:rPr lang="en-US" b="1" dirty="0"/>
              <a:t>Pleasingly parallel </a:t>
            </a:r>
            <a:r>
              <a:rPr lang="en-US" dirty="0"/>
              <a:t>applications important in science (long tail) and data communities</a:t>
            </a:r>
          </a:p>
          <a:p>
            <a:r>
              <a:rPr lang="en-US" b="1" dirty="0"/>
              <a:t>Commercial-Science application differences: </a:t>
            </a:r>
            <a:r>
              <a:rPr lang="en-US" dirty="0"/>
              <a:t>Search and recommender engines have different structure to deep learning, clustering, topic models, graph analyses such as subgraph mining</a:t>
            </a:r>
          </a:p>
          <a:p>
            <a:pPr lvl="1"/>
            <a:r>
              <a:rPr lang="en-US" dirty="0"/>
              <a:t>Latter very sensitive to communication and can be hard to parallelize</a:t>
            </a:r>
          </a:p>
          <a:p>
            <a:pPr lvl="1"/>
            <a:r>
              <a:rPr lang="en-US" dirty="0"/>
              <a:t>Search typically not as important in Science as in commercial use as search volume scales by number of users</a:t>
            </a:r>
          </a:p>
          <a:p>
            <a:r>
              <a:rPr lang="en-US" dirty="0"/>
              <a:t>Should discuss</a:t>
            </a:r>
            <a:r>
              <a:rPr lang="en-US" b="1" dirty="0"/>
              <a:t> data </a:t>
            </a:r>
            <a:r>
              <a:rPr lang="en-US" dirty="0"/>
              <a:t>and </a:t>
            </a:r>
            <a:r>
              <a:rPr lang="en-US" b="1" dirty="0"/>
              <a:t>model</a:t>
            </a:r>
            <a:r>
              <a:rPr lang="en-US" dirty="0"/>
              <a:t> separately</a:t>
            </a:r>
          </a:p>
          <a:p>
            <a:pPr lvl="1"/>
            <a:r>
              <a:rPr lang="en-US" dirty="0"/>
              <a:t>Term data often used rather sloppily and often refers to model</a:t>
            </a:r>
          </a:p>
        </p:txBody>
      </p:sp>
      <p:sp>
        <p:nvSpPr>
          <p:cNvPr id="5" name="Slide Number Placeholder 4"/>
          <p:cNvSpPr>
            <a:spLocks noGrp="1"/>
          </p:cNvSpPr>
          <p:nvPr>
            <p:ph type="sldNum" sz="quarter" idx="12"/>
          </p:nvPr>
        </p:nvSpPr>
        <p:spPr/>
        <p:txBody>
          <a:bodyPr/>
          <a:lstStyle/>
          <a:p>
            <a:fld id="{29CB78FB-1415-9B4D-996E-11F146E2B0ED}" type="slidenum">
              <a:rPr lang="en-US" smtClean="0"/>
              <a:t>19</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2201413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0"/>
            <a:ext cx="8382000" cy="533400"/>
          </a:xfrm>
        </p:spPr>
        <p:txBody>
          <a:bodyPr/>
          <a:lstStyle/>
          <a:p>
            <a:pPr algn="ctr"/>
            <a:r>
              <a:rPr lang="en-US" dirty="0"/>
              <a:t>Abstract</a:t>
            </a:r>
          </a:p>
        </p:txBody>
      </p:sp>
      <p:sp>
        <p:nvSpPr>
          <p:cNvPr id="3" name="Content Placeholder 2"/>
          <p:cNvSpPr>
            <a:spLocks noGrp="1"/>
          </p:cNvSpPr>
          <p:nvPr>
            <p:ph idx="1"/>
          </p:nvPr>
        </p:nvSpPr>
        <p:spPr>
          <a:xfrm>
            <a:off x="0" y="457200"/>
            <a:ext cx="9067800" cy="6324600"/>
          </a:xfrm>
        </p:spPr>
        <p:txBody>
          <a:bodyPr/>
          <a:lstStyle/>
          <a:p>
            <a:r>
              <a:rPr lang="en-US" dirty="0"/>
              <a:t>We review several questions at the intersection of Big Data, Big Simulations, </a:t>
            </a:r>
            <a:r>
              <a:rPr lang="en-US" b="1" dirty="0"/>
              <a:t>Clouds and HPC</a:t>
            </a:r>
            <a:r>
              <a:rPr lang="en-US" dirty="0"/>
              <a:t>. We consider broad topics: </a:t>
            </a:r>
          </a:p>
          <a:p>
            <a:pPr lvl="1"/>
            <a:r>
              <a:rPr lang="en-US" sz="1800" dirty="0"/>
              <a:t>What are the application and user requirements? e.g. is the data streaming, how similar are commercial and scientific requirements? </a:t>
            </a:r>
          </a:p>
          <a:p>
            <a:pPr lvl="1"/>
            <a:r>
              <a:rPr lang="en-US" sz="1800" dirty="0"/>
              <a:t>What is execution structure of problems? e.g. is it dataflow or more like MPI? Should we use threads or processes? Is execution pleasingly parallel? </a:t>
            </a:r>
          </a:p>
          <a:p>
            <a:pPr lvl="1"/>
            <a:r>
              <a:rPr lang="en-US" sz="1800" dirty="0"/>
              <a:t>What about the many choices for infrastructure and middleware? Should we use classic HPC cluster, Docker or OpenStack (</a:t>
            </a:r>
            <a:r>
              <a:rPr lang="en-US" sz="1800" dirty="0" err="1"/>
              <a:t>OpenNebula</a:t>
            </a:r>
            <a:r>
              <a:rPr lang="en-US" sz="1800" dirty="0"/>
              <a:t>)?  Where are Big Data (Apache) approaches superior/inferior to those familiar from Grid and HPC work? </a:t>
            </a:r>
          </a:p>
          <a:p>
            <a:pPr lvl="1"/>
            <a:r>
              <a:rPr lang="en-US" sz="1800" dirty="0"/>
              <a:t>The choice of language for Big Data and Big Simulation-- C++, Java, Scala, Python, R highlights performance v. productivity trade-offs. What is actual performance of Big Data implementations and what are good benchmarks? </a:t>
            </a:r>
          </a:p>
          <a:p>
            <a:pPr lvl="1"/>
            <a:r>
              <a:rPr lang="en-US" sz="1800" dirty="0"/>
              <a:t>Is software sustainability important and is the Apache model a good approach to this? How useful is DevOps to specify software systems?</a:t>
            </a:r>
            <a:r>
              <a:rPr lang="en-US" dirty="0"/>
              <a:t> </a:t>
            </a:r>
          </a:p>
          <a:p>
            <a:r>
              <a:rPr lang="en-US" dirty="0"/>
              <a:t>We consider these in context of a </a:t>
            </a:r>
            <a:r>
              <a:rPr lang="en-US" b="1" dirty="0"/>
              <a:t>Big Data - Big Simulation convergence </a:t>
            </a:r>
            <a:r>
              <a:rPr lang="en-US" dirty="0"/>
              <a:t>and propose a simple approach but there is no consensus yet</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1741249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7579" y="1027112"/>
            <a:ext cx="7772400" cy="1752235"/>
          </a:xfrm>
        </p:spPr>
        <p:txBody>
          <a:bodyPr>
            <a:normAutofit fontScale="90000"/>
          </a:bodyPr>
          <a:lstStyle/>
          <a:p>
            <a:pPr algn="ctr"/>
            <a:br>
              <a:rPr lang="en-US" b="1" dirty="0"/>
            </a:br>
            <a:r>
              <a:rPr lang="en-US" sz="3600" dirty="0"/>
              <a:t>What is structure of problems and what does this imply? </a:t>
            </a:r>
            <a:br>
              <a:rPr lang="en-US" dirty="0"/>
            </a:br>
            <a:endParaRPr lang="en-US" b="1" dirty="0"/>
          </a:p>
        </p:txBody>
      </p:sp>
      <p:sp>
        <p:nvSpPr>
          <p:cNvPr id="2" name="Subtitle 1"/>
          <p:cNvSpPr>
            <a:spLocks noGrp="1"/>
          </p:cNvSpPr>
          <p:nvPr>
            <p:ph type="subTitle" idx="1"/>
          </p:nvPr>
        </p:nvSpPr>
        <p:spPr>
          <a:xfrm>
            <a:off x="0" y="2667000"/>
            <a:ext cx="9144000" cy="2133600"/>
          </a:xfrm>
        </p:spPr>
        <p:txBody>
          <a:bodyPr/>
          <a:lstStyle/>
          <a:p>
            <a:pPr lvl="1"/>
            <a:r>
              <a:rPr lang="en-US" dirty="0"/>
              <a:t>e.g. do big data requirements imply clouds or HPC machines or both</a:t>
            </a:r>
          </a:p>
          <a:p>
            <a:pPr lvl="1"/>
            <a:r>
              <a:rPr lang="en-US" dirty="0"/>
              <a:t>e.g. difference between big data and big simulation problem structure</a:t>
            </a:r>
          </a:p>
          <a:p>
            <a:pPr lvl="1"/>
            <a:endParaRPr lang="en-US" sz="1800" dirty="0"/>
          </a:p>
          <a:p>
            <a:pPr lvl="1"/>
            <a:r>
              <a:rPr lang="en-US" sz="2800" b="1" dirty="0">
                <a:solidFill>
                  <a:schemeClr val="tx1"/>
                </a:solidFill>
              </a:rPr>
              <a:t>The Big Data Ogres and Convergence Diamonds</a:t>
            </a:r>
          </a:p>
          <a:p>
            <a:pPr lvl="1"/>
            <a:r>
              <a:rPr lang="en-US" sz="2800" b="1" dirty="0">
                <a:solidFill>
                  <a:schemeClr val="tx1"/>
                </a:solidFill>
              </a:rPr>
              <a:t>6 Forms of MapReduce</a:t>
            </a:r>
          </a:p>
          <a:p>
            <a:pPr lvl="1"/>
            <a:r>
              <a:rPr lang="en-US" sz="2800" b="1" dirty="0">
                <a:solidFill>
                  <a:schemeClr val="tx1"/>
                </a:solidFill>
              </a:rPr>
              <a:t>2 Forms of Communication/Flow</a:t>
            </a:r>
          </a:p>
          <a:p>
            <a:pPr lvl="1"/>
            <a:endParaRPr lang="en-US" sz="2800" b="1" dirty="0">
              <a:solidFill>
                <a:schemeClr val="tx1"/>
              </a:solidFill>
            </a:endParaRP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20</a:t>
            </a:fld>
            <a:endParaRPr lang="en-US"/>
          </a:p>
        </p:txBody>
      </p:sp>
    </p:spTree>
    <p:extLst>
      <p:ext uri="{BB962C8B-B14F-4D97-AF65-F5344CB8AC3E}">
        <p14:creationId xmlns:p14="http://schemas.microsoft.com/office/powerpoint/2010/main" val="3060237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32"/>
            <a:ext cx="9144000" cy="529627"/>
          </a:xfrm>
        </p:spPr>
        <p:txBody>
          <a:bodyPr>
            <a:noAutofit/>
          </a:bodyPr>
          <a:lstStyle/>
          <a:p>
            <a:pPr algn="ctr"/>
            <a:r>
              <a:rPr lang="en-US" sz="2400" b="1" dirty="0">
                <a:solidFill>
                  <a:srgbClr val="C00000"/>
                </a:solidFill>
              </a:rPr>
              <a:t>Problem Architecture </a:t>
            </a:r>
            <a:r>
              <a:rPr lang="en-US" sz="2400" b="1" dirty="0">
                <a:solidFill>
                  <a:schemeClr val="tx1"/>
                </a:solidFill>
              </a:rPr>
              <a:t>View (Meta or </a:t>
            </a:r>
            <a:r>
              <a:rPr lang="en-US" sz="2400" b="1" dirty="0" err="1">
                <a:solidFill>
                  <a:schemeClr val="tx1"/>
                </a:solidFill>
              </a:rPr>
              <a:t>MacroPatterns</a:t>
            </a:r>
            <a:r>
              <a:rPr lang="en-US" sz="2400" b="1" dirty="0">
                <a:solidFill>
                  <a:schemeClr val="tx1"/>
                </a:solidFill>
              </a:rPr>
              <a:t>)</a:t>
            </a:r>
          </a:p>
        </p:txBody>
      </p:sp>
      <p:sp>
        <p:nvSpPr>
          <p:cNvPr id="3" name="Content Placeholder 2"/>
          <p:cNvSpPr>
            <a:spLocks noGrp="1"/>
          </p:cNvSpPr>
          <p:nvPr>
            <p:ph idx="1"/>
          </p:nvPr>
        </p:nvSpPr>
        <p:spPr>
          <a:xfrm>
            <a:off x="0" y="496757"/>
            <a:ext cx="9144000" cy="5953497"/>
          </a:xfrm>
        </p:spPr>
        <p:txBody>
          <a:bodyPr>
            <a:noAutofit/>
          </a:bodyPr>
          <a:lstStyle/>
          <a:p>
            <a:pPr marL="571500" indent="-514350">
              <a:buFont typeface="+mj-lt"/>
              <a:buAutoNum type="romanLcPeriod"/>
            </a:pPr>
            <a:r>
              <a:rPr lang="en-US" sz="1700" b="1" dirty="0"/>
              <a:t>Pleasingly Parallel </a:t>
            </a:r>
            <a:r>
              <a:rPr lang="en-US" sz="1700" dirty="0"/>
              <a:t>– as in BLAST, Protein docking, some (bio-)imagery  including </a:t>
            </a:r>
            <a:r>
              <a:rPr lang="en-US" sz="1700" b="1" dirty="0"/>
              <a:t>Local Analytics or Machine Learning </a:t>
            </a:r>
            <a:r>
              <a:rPr lang="en-US" sz="1700" dirty="0"/>
              <a:t>– ML or filtering pleasingly parallel, as in bio-imagery, radar images (pleasingly parallel but sophisticated local analytics)</a:t>
            </a:r>
          </a:p>
          <a:p>
            <a:pPr marL="571500" indent="-514350">
              <a:buFont typeface="+mj-lt"/>
              <a:buAutoNum type="romanLcPeriod"/>
            </a:pPr>
            <a:r>
              <a:rPr lang="en-US" sz="1700" b="1" dirty="0"/>
              <a:t>Classic MapReduce: </a:t>
            </a:r>
            <a:r>
              <a:rPr lang="en-US" sz="1700" dirty="0"/>
              <a:t>Search, Index and Query and Classification algorithms like collaborative filtering (G1 for </a:t>
            </a:r>
            <a:r>
              <a:rPr lang="en-US" sz="1700" dirty="0" err="1"/>
              <a:t>MRStat</a:t>
            </a:r>
            <a:r>
              <a:rPr lang="en-US" sz="1700" dirty="0"/>
              <a:t> in Features, G7)</a:t>
            </a:r>
          </a:p>
          <a:p>
            <a:pPr marL="571500" indent="-514350">
              <a:buFont typeface="+mj-lt"/>
              <a:buAutoNum type="romanLcPeriod"/>
            </a:pPr>
            <a:r>
              <a:rPr lang="en-US" sz="1700" b="1" dirty="0"/>
              <a:t>Map-Collective: </a:t>
            </a:r>
            <a:r>
              <a:rPr lang="en-US" sz="1700" dirty="0"/>
              <a:t>Iterative maps + communication dominated by “collective” operations as in reduction, broadcast, gather, scatter. Common </a:t>
            </a:r>
            <a:r>
              <a:rPr lang="en-US" sz="1700" dirty="0" err="1"/>
              <a:t>datamining</a:t>
            </a:r>
            <a:r>
              <a:rPr lang="en-US" sz="1700" dirty="0"/>
              <a:t> pattern</a:t>
            </a:r>
          </a:p>
          <a:p>
            <a:pPr marL="571500" indent="-514350">
              <a:buFont typeface="+mj-lt"/>
              <a:buAutoNum type="romanLcPeriod"/>
            </a:pPr>
            <a:r>
              <a:rPr lang="en-US" sz="1700" b="1" dirty="0"/>
              <a:t>Map-Point to Point: </a:t>
            </a:r>
            <a:r>
              <a:rPr lang="en-US" sz="1700" dirty="0"/>
              <a:t>Iterative maps + communication dominated by many small point to point messages as in graph algorithms</a:t>
            </a:r>
            <a:endParaRPr lang="en-US" sz="1700" b="1" dirty="0"/>
          </a:p>
          <a:p>
            <a:pPr marL="571500" indent="-514350">
              <a:buFont typeface="+mj-lt"/>
              <a:buAutoNum type="romanLcPeriod"/>
            </a:pPr>
            <a:r>
              <a:rPr lang="en-US" sz="1700" b="1" dirty="0"/>
              <a:t>Map-Streaming: </a:t>
            </a:r>
            <a:r>
              <a:rPr lang="en-US" sz="1700" dirty="0"/>
              <a:t>Describes streaming, steering and assimilation problems </a:t>
            </a:r>
          </a:p>
          <a:p>
            <a:pPr marL="571500" indent="-514350">
              <a:buFont typeface="+mj-lt"/>
              <a:buAutoNum type="romanLcPeriod"/>
            </a:pPr>
            <a:r>
              <a:rPr lang="en-US" sz="1700" b="1" dirty="0"/>
              <a:t>Shared Memory: </a:t>
            </a:r>
            <a:r>
              <a:rPr lang="en-US" sz="1700" dirty="0"/>
              <a:t>Some problems are asynchronous and are easier to parallelize on shared rather than distributed memory – see some graph algorithms</a:t>
            </a:r>
          </a:p>
          <a:p>
            <a:pPr marL="571500" indent="-514350">
              <a:buFont typeface="+mj-lt"/>
              <a:buAutoNum type="romanLcPeriod"/>
            </a:pPr>
            <a:r>
              <a:rPr lang="en-US" sz="1700" b="1" dirty="0"/>
              <a:t>SPMD: </a:t>
            </a:r>
            <a:r>
              <a:rPr lang="en-US" sz="1700" dirty="0"/>
              <a:t>Single Program Multiple Data, common parallel programming feature</a:t>
            </a:r>
          </a:p>
          <a:p>
            <a:pPr marL="571500" indent="-514350">
              <a:buFont typeface="+mj-lt"/>
              <a:buAutoNum type="romanLcPeriod"/>
            </a:pPr>
            <a:r>
              <a:rPr lang="en-US" sz="1700" b="1" dirty="0"/>
              <a:t>BSP or Bulk Synchronous Processing: </a:t>
            </a:r>
            <a:r>
              <a:rPr lang="en-US" sz="1700" dirty="0"/>
              <a:t>well-defined compute-communication phases</a:t>
            </a:r>
          </a:p>
          <a:p>
            <a:pPr marL="571500" indent="-514350">
              <a:buFont typeface="+mj-lt"/>
              <a:buAutoNum type="romanLcPeriod"/>
            </a:pPr>
            <a:r>
              <a:rPr lang="en-US" sz="1700" b="1" dirty="0"/>
              <a:t>Fusion: </a:t>
            </a:r>
            <a:r>
              <a:rPr lang="en-US" sz="1700" dirty="0"/>
              <a:t>Knowledge discovery often involves fusion of multiple methods. </a:t>
            </a:r>
          </a:p>
          <a:p>
            <a:pPr marL="571500" indent="-514350">
              <a:buFont typeface="+mj-lt"/>
              <a:buAutoNum type="romanLcPeriod"/>
            </a:pPr>
            <a:r>
              <a:rPr lang="en-US" sz="1700" b="1" dirty="0"/>
              <a:t>Dataflow: </a:t>
            </a:r>
            <a:r>
              <a:rPr lang="en-US" sz="1700" dirty="0"/>
              <a:t>Important application features often occurring in composite Ogres</a:t>
            </a:r>
          </a:p>
          <a:p>
            <a:pPr marL="571500" indent="-514350">
              <a:buFont typeface="+mj-lt"/>
              <a:buAutoNum type="romanLcPeriod"/>
            </a:pPr>
            <a:r>
              <a:rPr lang="en-US" sz="1700" b="1" dirty="0"/>
              <a:t>Use Agents: </a:t>
            </a:r>
            <a:r>
              <a:rPr lang="en-US" sz="1700" dirty="0"/>
              <a:t>as in epidemiology (swarm approaches) This is </a:t>
            </a:r>
            <a:r>
              <a:rPr lang="en-US" sz="1700" b="1" dirty="0">
                <a:solidFill>
                  <a:srgbClr val="C00000"/>
                </a:solidFill>
              </a:rPr>
              <a:t>Model </a:t>
            </a:r>
            <a:r>
              <a:rPr lang="en-US" sz="1700" dirty="0"/>
              <a:t>only</a:t>
            </a:r>
          </a:p>
          <a:p>
            <a:pPr marL="571500" indent="-514350">
              <a:buFont typeface="+mj-lt"/>
              <a:buAutoNum type="romanLcPeriod"/>
            </a:pPr>
            <a:r>
              <a:rPr lang="en-US" sz="1700" b="1" dirty="0"/>
              <a:t>Workflow: </a:t>
            </a:r>
            <a:r>
              <a:rPr lang="en-US" sz="1700" dirty="0"/>
              <a:t>All applications often involve orchestration (workflow) of multiple components</a:t>
            </a: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endParaRPr>
          </a:p>
        </p:txBody>
      </p:sp>
      <p:sp>
        <p:nvSpPr>
          <p:cNvPr id="4" name="Date Placeholder 3"/>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02/16/2016</a:t>
            </a:r>
          </a:p>
        </p:txBody>
      </p:sp>
      <p:sp>
        <p:nvSpPr>
          <p:cNvPr id="6" name="TextBox 5"/>
          <p:cNvSpPr txBox="1"/>
          <p:nvPr/>
        </p:nvSpPr>
        <p:spPr>
          <a:xfrm>
            <a:off x="3566768" y="5787009"/>
            <a:ext cx="557723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C00000"/>
                </a:solidFill>
                <a:effectLst/>
                <a:uLnTx/>
                <a:uFillTx/>
              </a:rPr>
              <a:t>Most (11 of </a:t>
            </a:r>
            <a:r>
              <a:rPr kumimoji="0" lang="en-US" sz="1800" b="1" i="0" u="none" strike="noStrike" kern="0" cap="none" spc="0" normalizeH="0" baseline="0" noProof="0">
                <a:ln>
                  <a:noFill/>
                </a:ln>
                <a:solidFill>
                  <a:srgbClr val="C00000"/>
                </a:solidFill>
                <a:effectLst/>
                <a:uLnTx/>
                <a:uFillTx/>
              </a:rPr>
              <a:t>total 12) </a:t>
            </a:r>
            <a:r>
              <a:rPr kumimoji="0" lang="en-US" sz="1800" b="1" i="0" u="none" strike="noStrike" kern="0" cap="none" spc="0" normalizeH="0" baseline="0" noProof="0" dirty="0">
                <a:ln>
                  <a:noFill/>
                </a:ln>
                <a:solidFill>
                  <a:srgbClr val="C00000"/>
                </a:solidFill>
                <a:effectLst/>
                <a:uLnTx/>
                <a:uFillTx/>
              </a:rPr>
              <a:t>are properties of </a:t>
            </a:r>
            <a:r>
              <a:rPr kumimoji="0" lang="en-US" sz="1800" b="1" i="0" u="none" strike="noStrike" kern="0" cap="none" spc="0" normalizeH="0" baseline="0" noProof="0" dirty="0" err="1">
                <a:ln>
                  <a:noFill/>
                </a:ln>
                <a:solidFill>
                  <a:srgbClr val="C00000"/>
                </a:solidFill>
                <a:effectLst/>
                <a:uLnTx/>
                <a:uFillTx/>
              </a:rPr>
              <a:t>Data+Model</a:t>
            </a:r>
            <a:endParaRPr kumimoji="0" lang="en-US" sz="1800" b="1" i="0" u="none" strike="noStrike" kern="0" cap="none" spc="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151524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5"/>
            <a:ext cx="9144000" cy="700877"/>
          </a:xfrm>
        </p:spPr>
        <p:txBody>
          <a:bodyPr>
            <a:normAutofit/>
          </a:bodyPr>
          <a:lstStyle/>
          <a:p>
            <a:pPr algn="ctr"/>
            <a:r>
              <a:rPr lang="en-US" b="1" dirty="0"/>
              <a:t>Local and Global Machine Learning</a:t>
            </a:r>
          </a:p>
        </p:txBody>
      </p:sp>
      <p:sp>
        <p:nvSpPr>
          <p:cNvPr id="3" name="Content Placeholder 2"/>
          <p:cNvSpPr>
            <a:spLocks noGrp="1"/>
          </p:cNvSpPr>
          <p:nvPr>
            <p:ph idx="1"/>
          </p:nvPr>
        </p:nvSpPr>
        <p:spPr>
          <a:xfrm>
            <a:off x="0" y="716778"/>
            <a:ext cx="9144000" cy="5396219"/>
          </a:xfrm>
        </p:spPr>
        <p:txBody>
          <a:bodyPr>
            <a:normAutofit lnSpcReduction="10000"/>
          </a:bodyPr>
          <a:lstStyle/>
          <a:p>
            <a:r>
              <a:rPr lang="en-US" sz="2400" b="1" dirty="0"/>
              <a:t>Many applications </a:t>
            </a:r>
            <a:r>
              <a:rPr lang="en-US" sz="2400" dirty="0"/>
              <a:t>use </a:t>
            </a:r>
            <a:r>
              <a:rPr lang="en-US" sz="2400" b="1" dirty="0"/>
              <a:t>LML or Local machine Learning </a:t>
            </a:r>
            <a:r>
              <a:rPr lang="en-US" sz="2400" dirty="0"/>
              <a:t>where machine learning (often from R or Python or Matlab) is run separately on every data item such as on every image </a:t>
            </a:r>
          </a:p>
          <a:p>
            <a:r>
              <a:rPr lang="en-US" sz="2400" b="1" dirty="0"/>
              <a:t>But others </a:t>
            </a:r>
            <a:r>
              <a:rPr lang="en-US" sz="2400" dirty="0"/>
              <a:t>are</a:t>
            </a:r>
            <a:r>
              <a:rPr lang="en-US" sz="2400" b="1" dirty="0"/>
              <a:t> GML </a:t>
            </a:r>
            <a:r>
              <a:rPr lang="en-US" sz="2400" dirty="0"/>
              <a:t>Global Machine Learning where  machine learning is a basic algorithm run over all data items (over all nodes in computer)</a:t>
            </a:r>
          </a:p>
          <a:p>
            <a:pPr lvl="1"/>
            <a:r>
              <a:rPr lang="en-US" sz="2400" b="1" dirty="0"/>
              <a:t>maximum likelihood or </a:t>
            </a:r>
            <a:r>
              <a:rPr lang="en-US" sz="2400" b="1" dirty="0">
                <a:sym typeface="Symbol" panose="05050102010706020507" pitchFamily="18" charset="2"/>
              </a:rPr>
              <a:t></a:t>
            </a:r>
            <a:r>
              <a:rPr lang="en-US" sz="2400" b="1" baseline="30000" dirty="0">
                <a:sym typeface="Symbol" panose="05050102010706020507" pitchFamily="18" charset="2"/>
              </a:rPr>
              <a:t>2</a:t>
            </a:r>
            <a:r>
              <a:rPr lang="en-US" sz="2400" b="1" dirty="0">
                <a:sym typeface="Symbol" panose="05050102010706020507" pitchFamily="18" charset="2"/>
              </a:rPr>
              <a:t> </a:t>
            </a:r>
            <a:r>
              <a:rPr lang="en-US" sz="2400" dirty="0">
                <a:sym typeface="Symbol" panose="05050102010706020507" pitchFamily="18" charset="2"/>
              </a:rPr>
              <a:t>with a sum over the N data items – documents, sequences, items to be sold, images etc. and often links (point-pairs). </a:t>
            </a:r>
          </a:p>
          <a:p>
            <a:pPr lvl="1"/>
            <a:r>
              <a:rPr lang="en-US" sz="2400" b="1" dirty="0">
                <a:sym typeface="Symbol" panose="05050102010706020507" pitchFamily="18" charset="2"/>
              </a:rPr>
              <a:t>GML includes Graph analytics, clustering</a:t>
            </a:r>
            <a:r>
              <a:rPr lang="en-US" sz="2400" dirty="0">
                <a:sym typeface="Symbol" panose="05050102010706020507" pitchFamily="18" charset="2"/>
              </a:rPr>
              <a:t>/community detection, mixture models, topic determination, Multidimensional scaling, (</a:t>
            </a:r>
            <a:r>
              <a:rPr lang="en-US" sz="2400" b="1" dirty="0">
                <a:sym typeface="Symbol" panose="05050102010706020507" pitchFamily="18" charset="2"/>
              </a:rPr>
              <a:t>Deep</a:t>
            </a:r>
            <a:r>
              <a:rPr lang="en-US" sz="2400" dirty="0">
                <a:sym typeface="Symbol" panose="05050102010706020507" pitchFamily="18" charset="2"/>
              </a:rPr>
              <a:t>) </a:t>
            </a:r>
            <a:r>
              <a:rPr lang="en-US" sz="2400" b="1" dirty="0">
                <a:sym typeface="Symbol" panose="05050102010706020507" pitchFamily="18" charset="2"/>
              </a:rPr>
              <a:t>Learning Networks</a:t>
            </a:r>
          </a:p>
          <a:p>
            <a:r>
              <a:rPr lang="en-US" sz="2400" dirty="0">
                <a:sym typeface="Symbol" panose="05050102010706020507" pitchFamily="18" charset="2"/>
              </a:rPr>
              <a:t>Note Facebook may need lots of small graphs (one per person and ~LML) rather than one giant graph of connected people (GML)</a:t>
            </a:r>
          </a:p>
        </p:txBody>
      </p:sp>
      <p:sp>
        <p:nvSpPr>
          <p:cNvPr id="4" name="Date Placeholder 3"/>
          <p:cNvSpPr>
            <a:spLocks noGrp="1"/>
          </p:cNvSpPr>
          <p:nvPr>
            <p:ph type="dt" sz="half" idx="2"/>
          </p:nvPr>
        </p:nvSpPr>
        <p:spPr/>
        <p:txBody>
          <a:bodyPr/>
          <a:lstStyle/>
          <a:p>
            <a:r>
              <a:rPr lang="en-US">
                <a:solidFill>
                  <a:srgbClr val="000000">
                    <a:tint val="75000"/>
                  </a:srgbClr>
                </a:solidFill>
              </a:rPr>
              <a:t>5/17/2016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858924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73" y="1345093"/>
            <a:ext cx="2305050" cy="3790950"/>
          </a:xfrm>
        </p:spPr>
        <p:txBody>
          <a:bodyPr/>
          <a:lstStyle/>
          <a:p>
            <a:r>
              <a:rPr lang="en-US" sz="2800" dirty="0"/>
              <a:t>6 Forms of MapReduce</a:t>
            </a:r>
            <a:br>
              <a:rPr lang="en-US" sz="2000" dirty="0"/>
            </a:br>
            <a:br>
              <a:rPr lang="en-US" sz="2000" b="0" dirty="0">
                <a:solidFill>
                  <a:schemeClr val="tx1"/>
                </a:solidFill>
              </a:rPr>
            </a:br>
            <a:r>
              <a:rPr lang="en-US" sz="2000" b="0" dirty="0">
                <a:solidFill>
                  <a:schemeClr val="tx1"/>
                </a:solidFill>
              </a:rPr>
              <a:t>Describes Architecture of </a:t>
            </a:r>
            <a:br>
              <a:rPr lang="en-US" sz="2000" b="0" dirty="0">
                <a:solidFill>
                  <a:schemeClr val="tx1"/>
                </a:solidFill>
              </a:rPr>
            </a:br>
            <a:r>
              <a:rPr lang="en-US" sz="2000" b="0" dirty="0">
                <a:solidFill>
                  <a:schemeClr val="tx1"/>
                </a:solidFill>
              </a:rPr>
              <a:t> - Problem (Model     reflecting data)</a:t>
            </a:r>
            <a:br>
              <a:rPr lang="en-US" sz="2000" b="0" dirty="0">
                <a:solidFill>
                  <a:schemeClr val="tx1"/>
                </a:solidFill>
              </a:rPr>
            </a:br>
            <a:r>
              <a:rPr lang="en-US" sz="2000" b="0" dirty="0">
                <a:solidFill>
                  <a:schemeClr val="tx1"/>
                </a:solidFill>
              </a:rPr>
              <a:t> - Machine</a:t>
            </a:r>
            <a:br>
              <a:rPr lang="en-US" sz="2000" b="0" dirty="0">
                <a:solidFill>
                  <a:schemeClr val="tx1"/>
                </a:solidFill>
              </a:rPr>
            </a:br>
            <a:r>
              <a:rPr lang="en-US" sz="2000" b="0" dirty="0">
                <a:solidFill>
                  <a:schemeClr val="tx1"/>
                </a:solidFill>
              </a:rPr>
              <a:t> - Software</a:t>
            </a:r>
            <a:br>
              <a:rPr lang="en-US" sz="2000" b="0" dirty="0">
                <a:solidFill>
                  <a:schemeClr val="tx1"/>
                </a:solidFill>
              </a:rPr>
            </a:br>
            <a:br>
              <a:rPr lang="en-US" sz="2000" b="0" dirty="0">
                <a:solidFill>
                  <a:schemeClr val="tx1"/>
                </a:solidFill>
              </a:rPr>
            </a:br>
            <a:r>
              <a:rPr lang="en-US" sz="2000" b="0" dirty="0">
                <a:solidFill>
                  <a:schemeClr val="tx1"/>
                </a:solidFill>
              </a:rPr>
              <a:t>2 important variants (software) of Iterative MapReduce and Map-Streaming</a:t>
            </a:r>
            <a:br>
              <a:rPr lang="en-US" sz="2000" b="0" dirty="0">
                <a:solidFill>
                  <a:schemeClr val="tx1"/>
                </a:solidFill>
              </a:rPr>
            </a:br>
            <a:r>
              <a:rPr lang="en-US" sz="2000" dirty="0">
                <a:solidFill>
                  <a:schemeClr val="tx1"/>
                </a:solidFill>
              </a:rPr>
              <a:t>a) “In-place” </a:t>
            </a:r>
            <a:r>
              <a:rPr lang="en-US" sz="2000" b="0" dirty="0">
                <a:solidFill>
                  <a:schemeClr val="tx1"/>
                </a:solidFill>
              </a:rPr>
              <a:t>HPC </a:t>
            </a:r>
            <a:br>
              <a:rPr lang="en-US" sz="2000" dirty="0">
                <a:solidFill>
                  <a:schemeClr val="tx1"/>
                </a:solidFill>
              </a:rPr>
            </a:br>
            <a:r>
              <a:rPr lang="en-US" sz="2000" dirty="0">
                <a:solidFill>
                  <a:schemeClr val="tx1"/>
                </a:solidFill>
              </a:rPr>
              <a:t>b) Flow </a:t>
            </a:r>
            <a:r>
              <a:rPr lang="en-US" sz="2000" b="0" dirty="0">
                <a:solidFill>
                  <a:schemeClr val="tx1"/>
                </a:solidFill>
              </a:rPr>
              <a:t>for model and data</a:t>
            </a:r>
            <a:br>
              <a:rPr lang="en-US" sz="2000" b="0" dirty="0">
                <a:solidFill>
                  <a:schemeClr val="tx1"/>
                </a:solidFill>
              </a:rPr>
            </a:br>
            <a:endParaRPr lang="en-US" sz="2000" b="0" dirty="0">
              <a:solidFill>
                <a:schemeClr val="tx1"/>
              </a:solidFill>
            </a:endParaRPr>
          </a:p>
        </p:txBody>
      </p:sp>
      <p:sp>
        <p:nvSpPr>
          <p:cNvPr id="4" name="Slide Number Placeholder 3"/>
          <p:cNvSpPr>
            <a:spLocks noGrp="1"/>
          </p:cNvSpPr>
          <p:nvPr>
            <p:ph type="sldNum" sz="quarter" idx="12"/>
          </p:nvPr>
        </p:nvSpPr>
        <p:spPr>
          <a:xfrm>
            <a:off x="8282214" y="6246813"/>
            <a:ext cx="656771" cy="293913"/>
          </a:xfrm>
        </p:spPr>
        <p:txBody>
          <a:bodyPr/>
          <a:lstStyle/>
          <a:p>
            <a:fld id="{C4B85148-DB98-4269-ACE6-2DF49F9918C9}" type="slidenum">
              <a:rPr lang="en-US" smtClean="0">
                <a:solidFill>
                  <a:prstClr val="black"/>
                </a:solidFill>
              </a:rPr>
              <a:pPr/>
              <a:t>23</a:t>
            </a:fld>
            <a:endParaRPr lang="en-US" dirty="0">
              <a:solidFill>
                <a:prstClr val="black"/>
              </a:solidFill>
            </a:endParaRPr>
          </a:p>
        </p:txBody>
      </p:sp>
      <p:sp>
        <p:nvSpPr>
          <p:cNvPr id="2" name="Date Placeholder 1"/>
          <p:cNvSpPr>
            <a:spLocks noGrp="1"/>
          </p:cNvSpPr>
          <p:nvPr>
            <p:ph type="dt" sz="half" idx="2"/>
          </p:nvPr>
        </p:nvSpPr>
        <p:spPr/>
        <p:txBody>
          <a:bodyPr/>
          <a:lstStyle/>
          <a:p>
            <a:r>
              <a:rPr lang="en-US">
                <a:solidFill>
                  <a:srgbClr val="000000">
                    <a:tint val="75000"/>
                  </a:srgbClr>
                </a:solidFill>
              </a:rPr>
              <a:t>5/17/2016</a:t>
            </a:r>
          </a:p>
        </p:txBody>
      </p:sp>
      <p:grpSp>
        <p:nvGrpSpPr>
          <p:cNvPr id="3" name="Group 2"/>
          <p:cNvGrpSpPr>
            <a:grpSpLocks noChangeAspect="1"/>
          </p:cNvGrpSpPr>
          <p:nvPr/>
        </p:nvGrpSpPr>
        <p:grpSpPr>
          <a:xfrm>
            <a:off x="2270580" y="0"/>
            <a:ext cx="6949620" cy="6766560"/>
            <a:chOff x="3522924" y="19792"/>
            <a:chExt cx="5638890" cy="5490359"/>
          </a:xfrm>
        </p:grpSpPr>
        <p:pic>
          <p:nvPicPr>
            <p:cNvPr id="18" name="Picture 17"/>
            <p:cNvPicPr>
              <a:picLocks noChangeAspect="1"/>
            </p:cNvPicPr>
            <p:nvPr/>
          </p:nvPicPr>
          <p:blipFill rotWithShape="1">
            <a:blip r:embed="rId3"/>
            <a:srcRect l="50000" t="394" r="-567" b="-394"/>
            <a:stretch/>
          </p:blipFill>
          <p:spPr>
            <a:xfrm>
              <a:off x="3522924" y="2676693"/>
              <a:ext cx="5638890" cy="2833458"/>
            </a:xfrm>
            <a:prstGeom prst="rect">
              <a:avLst/>
            </a:prstGeom>
          </p:spPr>
        </p:pic>
        <p:pic>
          <p:nvPicPr>
            <p:cNvPr id="19" name="Picture 18"/>
            <p:cNvPicPr>
              <a:picLocks noChangeAspect="1"/>
            </p:cNvPicPr>
            <p:nvPr/>
          </p:nvPicPr>
          <p:blipFill rotWithShape="1">
            <a:blip r:embed="rId3"/>
            <a:srcRect t="-394" r="49432" b="394"/>
            <a:stretch/>
          </p:blipFill>
          <p:spPr>
            <a:xfrm>
              <a:off x="3524072" y="19792"/>
              <a:ext cx="5556100" cy="2791857"/>
            </a:xfrm>
            <a:prstGeom prst="rect">
              <a:avLst/>
            </a:prstGeom>
          </p:spPr>
        </p:pic>
      </p:grpSp>
    </p:spTree>
    <p:extLst>
      <p:ext uri="{BB962C8B-B14F-4D97-AF65-F5344CB8AC3E}">
        <p14:creationId xmlns:p14="http://schemas.microsoft.com/office/powerpoint/2010/main" val="1114027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2042"/>
            <a:ext cx="9144000" cy="742399"/>
          </a:xfrm>
        </p:spPr>
        <p:txBody>
          <a:bodyPr>
            <a:normAutofit fontScale="90000"/>
          </a:bodyPr>
          <a:lstStyle/>
          <a:p>
            <a:pPr marL="0" indent="0">
              <a:buNone/>
            </a:pPr>
            <a:r>
              <a:rPr lang="en-US" sz="3600" dirty="0"/>
              <a:t>Relation of Problem and Machine Architecture</a:t>
            </a:r>
          </a:p>
        </p:txBody>
      </p:sp>
      <p:sp>
        <p:nvSpPr>
          <p:cNvPr id="6" name="Content Placeholder 5"/>
          <p:cNvSpPr>
            <a:spLocks noGrp="1"/>
          </p:cNvSpPr>
          <p:nvPr>
            <p:ph idx="1"/>
          </p:nvPr>
        </p:nvSpPr>
        <p:spPr>
          <a:xfrm>
            <a:off x="0" y="658002"/>
            <a:ext cx="9069355" cy="5351107"/>
          </a:xfrm>
        </p:spPr>
        <p:txBody>
          <a:bodyPr>
            <a:normAutofit/>
          </a:bodyPr>
          <a:lstStyle/>
          <a:p>
            <a:r>
              <a:rPr lang="en-US" b="1" dirty="0"/>
              <a:t>Problem </a:t>
            </a:r>
            <a:r>
              <a:rPr lang="en-US" dirty="0"/>
              <a:t>is </a:t>
            </a:r>
            <a:r>
              <a:rPr lang="en-US" b="1" dirty="0"/>
              <a:t>Model plus Data</a:t>
            </a:r>
          </a:p>
          <a:p>
            <a:r>
              <a:rPr lang="en-US" dirty="0"/>
              <a:t>In my old papers (especially book Parallel Computing Works!), I discussed computing as multiple complex systems mapped into each other</a:t>
            </a:r>
            <a:br>
              <a:rPr lang="en-US" dirty="0"/>
            </a:br>
            <a:br>
              <a:rPr lang="en-US" dirty="0"/>
            </a:br>
            <a:r>
              <a:rPr lang="en-US" sz="2800" b="1" dirty="0">
                <a:solidFill>
                  <a:srgbClr val="C00000"/>
                </a:solidFill>
              </a:rPr>
              <a:t>Problem </a:t>
            </a:r>
            <a:r>
              <a:rPr lang="en-US" sz="2800" b="1" dirty="0">
                <a:solidFill>
                  <a:srgbClr val="C00000"/>
                </a:solidFill>
                <a:sym typeface="Wingdings" panose="05000000000000000000" pitchFamily="2" charset="2"/>
              </a:rPr>
              <a:t> Numerical formulation  Software  Hardware</a:t>
            </a:r>
            <a:br>
              <a:rPr lang="en-US" sz="2400" b="1" dirty="0">
                <a:solidFill>
                  <a:srgbClr val="C00000"/>
                </a:solidFill>
                <a:sym typeface="Wingdings" panose="05000000000000000000" pitchFamily="2" charset="2"/>
              </a:rPr>
            </a:br>
            <a:endParaRPr lang="en-US" b="1" dirty="0">
              <a:solidFill>
                <a:srgbClr val="C00000"/>
              </a:solidFill>
              <a:sym typeface="Wingdings" panose="05000000000000000000" pitchFamily="2" charset="2"/>
            </a:endParaRPr>
          </a:p>
          <a:p>
            <a:r>
              <a:rPr lang="en-US" dirty="0"/>
              <a:t>Each of these 4 systems has an architecture that can be described in similar language</a:t>
            </a:r>
          </a:p>
          <a:p>
            <a:r>
              <a:rPr lang="en-US" dirty="0"/>
              <a:t>One gets an easy programming model if architecture of problem matches that of Software</a:t>
            </a:r>
          </a:p>
          <a:p>
            <a:r>
              <a:rPr lang="en-US" dirty="0"/>
              <a:t>One gets good performance if architecture of hardware matches that of software and problem</a:t>
            </a:r>
          </a:p>
          <a:p>
            <a:r>
              <a:rPr lang="en-US" dirty="0"/>
              <a:t>So “MapReduce” can be used as architecture of software (programming model) or “Numerical formulation of problem” </a:t>
            </a:r>
          </a:p>
        </p:txBody>
      </p:sp>
      <p:sp>
        <p:nvSpPr>
          <p:cNvPr id="4" name="Slide Number Placeholder 3"/>
          <p:cNvSpPr>
            <a:spLocks noGrp="1"/>
          </p:cNvSpPr>
          <p:nvPr>
            <p:ph type="sldNum" sz="quarter" idx="12"/>
          </p:nvPr>
        </p:nvSpPr>
        <p:spPr/>
        <p:txBody>
          <a:bodyPr/>
          <a:lstStyle/>
          <a:p>
            <a:fld id="{29CB78FB-1415-9B4D-996E-11F146E2B0ED}" type="slidenum">
              <a:rPr lang="en-US" smtClean="0"/>
              <a:t>24</a:t>
            </a:fld>
            <a:endParaRPr lang="en-US"/>
          </a:p>
        </p:txBody>
      </p:sp>
      <p:sp>
        <p:nvSpPr>
          <p:cNvPr id="3" name="Date Placeholder 2"/>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2448700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47162"/>
            <a:ext cx="9201150" cy="710101"/>
          </a:xfrm>
        </p:spPr>
        <p:txBody>
          <a:bodyPr>
            <a:noAutofit/>
          </a:bodyPr>
          <a:lstStyle/>
          <a:p>
            <a:pPr algn="ctr"/>
            <a:r>
              <a:rPr lang="en-US" sz="2800" dirty="0">
                <a:solidFill>
                  <a:schemeClr val="tx1"/>
                </a:solidFill>
              </a:rPr>
              <a:t>Diamond Facets </a:t>
            </a:r>
            <a:r>
              <a:rPr lang="en-US" sz="2800" b="1" dirty="0">
                <a:solidFill>
                  <a:schemeClr val="tx1"/>
                </a:solidFill>
              </a:rPr>
              <a:t>in </a:t>
            </a:r>
            <a:r>
              <a:rPr lang="en-US" sz="2800" b="1" dirty="0">
                <a:solidFill>
                  <a:srgbClr val="C00000"/>
                </a:solidFill>
              </a:rPr>
              <a:t>Processing </a:t>
            </a:r>
            <a:r>
              <a:rPr lang="en-US" sz="2800" b="1" dirty="0">
                <a:solidFill>
                  <a:schemeClr val="tx1"/>
                </a:solidFill>
              </a:rPr>
              <a:t>(runtime) View I</a:t>
            </a:r>
            <a:br>
              <a:rPr lang="en-US" sz="2800" b="1" dirty="0">
                <a:solidFill>
                  <a:schemeClr val="tx1"/>
                </a:solidFill>
              </a:rPr>
            </a:br>
            <a:r>
              <a:rPr lang="en-US" sz="2800" dirty="0">
                <a:solidFill>
                  <a:schemeClr val="tx1"/>
                </a:solidFill>
              </a:rPr>
              <a:t>used in Big Data and Big Simulation</a:t>
            </a:r>
            <a:r>
              <a:rPr lang="en-US" sz="2800" b="1" dirty="0">
                <a:solidFill>
                  <a:schemeClr val="tx1"/>
                </a:solidFill>
              </a:rPr>
              <a:t> </a:t>
            </a:r>
          </a:p>
        </p:txBody>
      </p:sp>
      <p:sp>
        <p:nvSpPr>
          <p:cNvPr id="3" name="Content Placeholder 2"/>
          <p:cNvSpPr>
            <a:spLocks noGrp="1"/>
          </p:cNvSpPr>
          <p:nvPr>
            <p:ph idx="1"/>
          </p:nvPr>
        </p:nvSpPr>
        <p:spPr>
          <a:xfrm>
            <a:off x="0" y="814413"/>
            <a:ext cx="9144000" cy="5081676"/>
          </a:xfrm>
        </p:spPr>
        <p:txBody>
          <a:bodyPr>
            <a:noAutofit/>
          </a:bodyPr>
          <a:lstStyle/>
          <a:p>
            <a:pPr>
              <a:spcBef>
                <a:spcPts val="200"/>
              </a:spcBef>
            </a:pPr>
            <a:r>
              <a:rPr lang="en-US" b="1" dirty="0"/>
              <a:t>Pr-1M Micro-benchmarks </a:t>
            </a:r>
            <a:r>
              <a:rPr lang="en-US" dirty="0"/>
              <a:t>ogres that exercise simple features of hardware such as communication, disk I/O, CPU, memory performance</a:t>
            </a:r>
          </a:p>
          <a:p>
            <a:pPr>
              <a:spcBef>
                <a:spcPts val="200"/>
              </a:spcBef>
            </a:pPr>
            <a:r>
              <a:rPr lang="en-US" b="1" dirty="0"/>
              <a:t>Pr-2M Local Analytics </a:t>
            </a:r>
            <a:r>
              <a:rPr lang="en-US" dirty="0"/>
              <a:t>executed on a single core or perhaps node</a:t>
            </a:r>
          </a:p>
          <a:p>
            <a:pPr>
              <a:spcBef>
                <a:spcPts val="200"/>
              </a:spcBef>
            </a:pPr>
            <a:r>
              <a:rPr lang="en-US" b="1" dirty="0"/>
              <a:t>Pr-3M Global Analytics </a:t>
            </a:r>
            <a:r>
              <a:rPr lang="en-US" dirty="0"/>
              <a:t>requiring iterative programming models (G5,G6) across multiple nodes of a parallel system</a:t>
            </a:r>
          </a:p>
          <a:p>
            <a:r>
              <a:rPr lang="en-US" b="1" dirty="0"/>
              <a:t>Pr-12M Uses Linear Algebra </a:t>
            </a:r>
            <a:r>
              <a:rPr lang="en-US" dirty="0"/>
              <a:t>common in Big Data and simulations</a:t>
            </a:r>
          </a:p>
          <a:p>
            <a:pPr lvl="1"/>
            <a:r>
              <a:rPr lang="en-US" dirty="0"/>
              <a:t>Subclasses like Full Matrix </a:t>
            </a:r>
          </a:p>
          <a:p>
            <a:pPr lvl="1"/>
            <a:r>
              <a:rPr lang="en-US" dirty="0"/>
              <a:t>Conjugate Gradient, </a:t>
            </a:r>
            <a:r>
              <a:rPr lang="en-US" dirty="0" err="1"/>
              <a:t>Krylov</a:t>
            </a:r>
            <a:r>
              <a:rPr lang="en-US" dirty="0"/>
              <a:t>, </a:t>
            </a:r>
            <a:r>
              <a:rPr lang="en-US" dirty="0" err="1"/>
              <a:t>Arnoldi</a:t>
            </a:r>
            <a:r>
              <a:rPr lang="en-US" dirty="0"/>
              <a:t> iterative subspace methods</a:t>
            </a:r>
          </a:p>
          <a:p>
            <a:pPr lvl="1"/>
            <a:r>
              <a:rPr lang="en-US" dirty="0"/>
              <a:t>Structured and unstructured sparse matrix methods</a:t>
            </a:r>
          </a:p>
          <a:p>
            <a:r>
              <a:rPr lang="en-US" b="1" dirty="0"/>
              <a:t>Pr-13M Graph Algorithms </a:t>
            </a:r>
            <a:r>
              <a:rPr lang="en-US" dirty="0"/>
              <a:t>(G3) Clear important class of algorithms -- as opposed to vector, grid, bag of words etc. – often hard especially in parallel </a:t>
            </a:r>
            <a:endParaRPr lang="en-US" b="1" dirty="0"/>
          </a:p>
          <a:p>
            <a:r>
              <a:rPr lang="en-US" b="1" dirty="0"/>
              <a:t>Pr-14M Visualization </a:t>
            </a:r>
            <a:r>
              <a:rPr lang="en-US" dirty="0"/>
              <a:t>is key application capability for big data and simulations</a:t>
            </a:r>
          </a:p>
          <a:p>
            <a:r>
              <a:rPr lang="en-US" b="1" dirty="0"/>
              <a:t>Pr-15M Core Libraries </a:t>
            </a:r>
            <a:r>
              <a:rPr lang="en-US" dirty="0"/>
              <a:t>Functions of general value such as Sorting, Math functions, Hashing</a:t>
            </a:r>
          </a:p>
        </p:txBody>
      </p:sp>
      <p:sp>
        <p:nvSpPr>
          <p:cNvPr id="5" name="Slide Number Placeholder 4"/>
          <p:cNvSpPr>
            <a:spLocks noGrp="1"/>
          </p:cNvSpPr>
          <p:nvPr>
            <p:ph type="sldNum" sz="quarter" idx="12"/>
          </p:nvPr>
        </p:nvSpPr>
        <p:spPr/>
        <p:txBody>
          <a:bodyPr/>
          <a:lstStyle/>
          <a:p>
            <a:fld id="{29CB78FB-1415-9B4D-996E-11F146E2B0ED}" type="slidenum">
              <a:rPr lang="en-US" smtClean="0"/>
              <a:t>25</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3717293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
            <a:ext cx="9144000" cy="872490"/>
          </a:xfrm>
        </p:spPr>
        <p:txBody>
          <a:bodyPr>
            <a:noAutofit/>
          </a:bodyPr>
          <a:lstStyle/>
          <a:p>
            <a:pPr algn="ctr"/>
            <a:r>
              <a:rPr lang="en-US" sz="2800" dirty="0">
                <a:solidFill>
                  <a:schemeClr val="tx1"/>
                </a:solidFill>
              </a:rPr>
              <a:t>Diamond Facets in </a:t>
            </a:r>
            <a:r>
              <a:rPr lang="en-US" sz="2800" dirty="0">
                <a:solidFill>
                  <a:srgbClr val="C00000"/>
                </a:solidFill>
              </a:rPr>
              <a:t>Processing </a:t>
            </a:r>
            <a:r>
              <a:rPr lang="en-US" sz="2800" dirty="0">
                <a:solidFill>
                  <a:schemeClr val="tx1"/>
                </a:solidFill>
              </a:rPr>
              <a:t>(runtime) View II</a:t>
            </a:r>
            <a:br>
              <a:rPr lang="en-US" sz="2800" dirty="0">
                <a:solidFill>
                  <a:schemeClr val="tx1"/>
                </a:solidFill>
              </a:rPr>
            </a:br>
            <a:r>
              <a:rPr lang="en-US" sz="2800" dirty="0">
                <a:solidFill>
                  <a:schemeClr val="tx1"/>
                </a:solidFill>
              </a:rPr>
              <a:t>used in Big Data</a:t>
            </a:r>
            <a:endParaRPr lang="en-US" sz="2800" b="1" dirty="0">
              <a:solidFill>
                <a:schemeClr val="tx1"/>
              </a:solidFill>
            </a:endParaRPr>
          </a:p>
        </p:txBody>
      </p:sp>
      <p:sp>
        <p:nvSpPr>
          <p:cNvPr id="3" name="Content Placeholder 2"/>
          <p:cNvSpPr>
            <a:spLocks noGrp="1"/>
          </p:cNvSpPr>
          <p:nvPr>
            <p:ph idx="1"/>
          </p:nvPr>
        </p:nvSpPr>
        <p:spPr>
          <a:xfrm>
            <a:off x="0" y="913765"/>
            <a:ext cx="9144000" cy="4038600"/>
          </a:xfrm>
        </p:spPr>
        <p:txBody>
          <a:bodyPr>
            <a:noAutofit/>
          </a:bodyPr>
          <a:lstStyle/>
          <a:p>
            <a:r>
              <a:rPr lang="en-US" sz="1800" b="1" dirty="0"/>
              <a:t>Pr-4M Basic Statistics (G1): </a:t>
            </a:r>
            <a:r>
              <a:rPr lang="en-US" sz="1800" dirty="0" err="1"/>
              <a:t>MRStat</a:t>
            </a:r>
            <a:r>
              <a:rPr lang="en-US" sz="1800" dirty="0"/>
              <a:t> in NIST problem features</a:t>
            </a:r>
          </a:p>
          <a:p>
            <a:r>
              <a:rPr lang="en-US" sz="1800" b="1" dirty="0"/>
              <a:t>Pr-5M Recommender Engine: </a:t>
            </a:r>
            <a:r>
              <a:rPr lang="en-US" sz="1800" dirty="0"/>
              <a:t>core to many e-commerce, media businesses; collaborative filtering key technology</a:t>
            </a:r>
          </a:p>
          <a:p>
            <a:r>
              <a:rPr lang="en-US" sz="1800" b="1" dirty="0"/>
              <a:t>Pr-6M Search/Query/Index: </a:t>
            </a:r>
            <a:r>
              <a:rPr lang="en-US" sz="1800" dirty="0"/>
              <a:t>Classic database which is well studied (</a:t>
            </a:r>
            <a:r>
              <a:rPr lang="en-US" sz="1800" dirty="0" err="1"/>
              <a:t>Baru</a:t>
            </a:r>
            <a:r>
              <a:rPr lang="en-US" sz="1800" dirty="0"/>
              <a:t>, </a:t>
            </a:r>
            <a:r>
              <a:rPr lang="en-US" sz="1800" dirty="0" err="1"/>
              <a:t>Rabl</a:t>
            </a:r>
            <a:r>
              <a:rPr lang="en-US" sz="1800" dirty="0"/>
              <a:t> tutorial)</a:t>
            </a:r>
          </a:p>
          <a:p>
            <a:r>
              <a:rPr lang="en-US" sz="1800" b="1" dirty="0"/>
              <a:t>Pr-7M Data Classification: </a:t>
            </a:r>
            <a:r>
              <a:rPr lang="en-US" sz="1800" dirty="0"/>
              <a:t>assigning items to categories based on many methods</a:t>
            </a:r>
          </a:p>
          <a:p>
            <a:pPr lvl="1"/>
            <a:r>
              <a:rPr lang="en-US" sz="1600" dirty="0"/>
              <a:t>MapReduce good in Alignment, Basic statistics, S/Q/I, Recommender, Classification</a:t>
            </a:r>
          </a:p>
          <a:p>
            <a:r>
              <a:rPr lang="en-US" sz="1800" b="1" dirty="0"/>
              <a:t>Pr-8M Learning </a:t>
            </a:r>
            <a:r>
              <a:rPr lang="en-US" sz="1800" dirty="0"/>
              <a:t>of growing importance due to Deep Learning success in speech recognition etc..</a:t>
            </a:r>
          </a:p>
          <a:p>
            <a:pPr>
              <a:spcBef>
                <a:spcPts val="200"/>
              </a:spcBef>
            </a:pPr>
            <a:r>
              <a:rPr lang="en-US" sz="1800" b="1" dirty="0"/>
              <a:t>Pr-9M Optimization Methodology: </a:t>
            </a:r>
            <a:r>
              <a:rPr lang="en-US" sz="1800" dirty="0"/>
              <a:t>overlapping categories including </a:t>
            </a:r>
          </a:p>
          <a:p>
            <a:pPr lvl="1"/>
            <a:r>
              <a:rPr lang="en-US" sz="1600" b="1" dirty="0"/>
              <a:t>Machine Learning</a:t>
            </a:r>
            <a:r>
              <a:rPr lang="en-US" sz="1600" dirty="0"/>
              <a:t>, </a:t>
            </a:r>
            <a:r>
              <a:rPr lang="en-US" sz="1600" b="1" dirty="0"/>
              <a:t>Nonlinear Optimization (G6), Maximum Likelihood</a:t>
            </a:r>
            <a:r>
              <a:rPr lang="en-US" sz="1600" dirty="0"/>
              <a:t> or </a:t>
            </a:r>
            <a:r>
              <a:rPr lang="en-US" sz="1600" b="1" dirty="0">
                <a:sym typeface="Symbol" panose="05050102010706020507" pitchFamily="18" charset="2"/>
              </a:rPr>
              <a:t></a:t>
            </a:r>
            <a:r>
              <a:rPr lang="en-US" sz="1600" b="1" baseline="30000" dirty="0">
                <a:sym typeface="Symbol" panose="05050102010706020507" pitchFamily="18" charset="2"/>
              </a:rPr>
              <a:t>2</a:t>
            </a:r>
            <a:r>
              <a:rPr lang="en-US" sz="1600" b="1" dirty="0">
                <a:sym typeface="Symbol" panose="05050102010706020507" pitchFamily="18" charset="2"/>
              </a:rPr>
              <a:t> least squares </a:t>
            </a:r>
            <a:r>
              <a:rPr lang="en-US" sz="1600" dirty="0">
                <a:sym typeface="Symbol" panose="05050102010706020507" pitchFamily="18" charset="2"/>
              </a:rPr>
              <a:t>minimizations, </a:t>
            </a:r>
            <a:r>
              <a:rPr lang="en-US" sz="1600" b="1" dirty="0"/>
              <a:t>Expectation Maximization </a:t>
            </a:r>
            <a:r>
              <a:rPr lang="en-US" sz="1600" dirty="0"/>
              <a:t>(often Steepest descent), </a:t>
            </a:r>
            <a:r>
              <a:rPr lang="en-US" sz="1600" b="1" dirty="0"/>
              <a:t>Combinatorial Optimization, Linear/Quadratic Programming (G5), Dynamic Programming</a:t>
            </a:r>
          </a:p>
          <a:p>
            <a:r>
              <a:rPr lang="en-US" sz="1800" b="1" dirty="0"/>
              <a:t>Pr-10M </a:t>
            </a:r>
            <a:r>
              <a:rPr lang="en-US" sz="1800" dirty="0"/>
              <a:t>Streaming Data or online Algorithms. Related to DDDAS (Dynamic Data-Driven Application Systems)</a:t>
            </a:r>
          </a:p>
          <a:p>
            <a:r>
              <a:rPr lang="en-US" sz="1800" b="1" dirty="0"/>
              <a:t>Pr-11M Data Alignment (G7) </a:t>
            </a:r>
            <a:r>
              <a:rPr lang="en-US" sz="1800" dirty="0"/>
              <a:t>as in BLAST compares samples with repository</a:t>
            </a:r>
          </a:p>
        </p:txBody>
      </p:sp>
      <p:sp>
        <p:nvSpPr>
          <p:cNvPr id="5" name="Slide Number Placeholder 4"/>
          <p:cNvSpPr>
            <a:spLocks noGrp="1"/>
          </p:cNvSpPr>
          <p:nvPr>
            <p:ph type="sldNum" sz="quarter" idx="12"/>
          </p:nvPr>
        </p:nvSpPr>
        <p:spPr/>
        <p:txBody>
          <a:bodyPr/>
          <a:lstStyle/>
          <a:p>
            <a:fld id="{29CB78FB-1415-9B4D-996E-11F146E2B0ED}" type="slidenum">
              <a:rPr lang="en-US" smtClean="0"/>
              <a:t>26</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123497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29"/>
            <a:ext cx="9144000" cy="748711"/>
          </a:xfrm>
        </p:spPr>
        <p:txBody>
          <a:bodyPr>
            <a:noAutofit/>
          </a:bodyPr>
          <a:lstStyle/>
          <a:p>
            <a:pPr algn="ctr"/>
            <a:r>
              <a:rPr lang="en-US" sz="2800" dirty="0">
                <a:solidFill>
                  <a:schemeClr val="tx1"/>
                </a:solidFill>
              </a:rPr>
              <a:t>Diamond Facets in </a:t>
            </a:r>
            <a:r>
              <a:rPr lang="en-US" sz="2800" dirty="0">
                <a:solidFill>
                  <a:srgbClr val="C00000"/>
                </a:solidFill>
              </a:rPr>
              <a:t>Processing </a:t>
            </a:r>
            <a:r>
              <a:rPr lang="en-US" sz="2800" dirty="0">
                <a:solidFill>
                  <a:schemeClr val="tx1"/>
                </a:solidFill>
              </a:rPr>
              <a:t>(runtime) View III</a:t>
            </a:r>
            <a:br>
              <a:rPr lang="en-US" sz="2800" dirty="0">
                <a:solidFill>
                  <a:schemeClr val="tx1"/>
                </a:solidFill>
              </a:rPr>
            </a:br>
            <a:r>
              <a:rPr lang="en-US" sz="2800" dirty="0">
                <a:solidFill>
                  <a:schemeClr val="tx1"/>
                </a:solidFill>
              </a:rPr>
              <a:t>used in Big Simulation </a:t>
            </a:r>
            <a:endParaRPr lang="en-US" sz="2800" b="1" dirty="0">
              <a:solidFill>
                <a:schemeClr val="tx1"/>
              </a:solidFill>
            </a:endParaRPr>
          </a:p>
        </p:txBody>
      </p:sp>
      <p:sp>
        <p:nvSpPr>
          <p:cNvPr id="3" name="Content Placeholder 2"/>
          <p:cNvSpPr>
            <a:spLocks noGrp="1"/>
          </p:cNvSpPr>
          <p:nvPr>
            <p:ph idx="1"/>
          </p:nvPr>
        </p:nvSpPr>
        <p:spPr>
          <a:xfrm>
            <a:off x="0" y="1143000"/>
            <a:ext cx="9144000" cy="4880610"/>
          </a:xfrm>
        </p:spPr>
        <p:txBody>
          <a:bodyPr>
            <a:noAutofit/>
          </a:bodyPr>
          <a:lstStyle/>
          <a:p>
            <a:r>
              <a:rPr lang="en-US" sz="2400" b="1" dirty="0"/>
              <a:t>Pr-16M Iterative PDE Solvers: </a:t>
            </a:r>
            <a:r>
              <a:rPr lang="en-US" sz="2400" dirty="0"/>
              <a:t>Jacobi, Gauss Seidel etc.</a:t>
            </a:r>
          </a:p>
          <a:p>
            <a:r>
              <a:rPr lang="en-US" sz="2400" b="1" dirty="0"/>
              <a:t>Pr-17M Multiscale Method? </a:t>
            </a:r>
            <a:r>
              <a:rPr lang="en-US" sz="2400" dirty="0"/>
              <a:t>Multigrid and other variable resolution approaches</a:t>
            </a:r>
          </a:p>
          <a:p>
            <a:r>
              <a:rPr lang="en-US" sz="2400" b="1" dirty="0"/>
              <a:t>Pr-18M Spectral Methods </a:t>
            </a:r>
            <a:r>
              <a:rPr lang="en-US" sz="2400" dirty="0"/>
              <a:t>as in Fast Fourier Transform</a:t>
            </a:r>
          </a:p>
          <a:p>
            <a:r>
              <a:rPr lang="en-US" sz="2400" b="1" dirty="0"/>
              <a:t>Pr-19M N-body Methods </a:t>
            </a:r>
            <a:r>
              <a:rPr lang="en-US" sz="2400" dirty="0"/>
              <a:t>as in Fast multipole, Barnes-Hut</a:t>
            </a:r>
          </a:p>
          <a:p>
            <a:r>
              <a:rPr lang="en-US" sz="2400" b="1" dirty="0"/>
              <a:t>Pr-20M Both Particles and Fields </a:t>
            </a:r>
            <a:r>
              <a:rPr lang="en-US" sz="2400" dirty="0"/>
              <a:t>as in Particle in Cell method</a:t>
            </a:r>
          </a:p>
          <a:p>
            <a:r>
              <a:rPr lang="en-US" sz="2400" b="1" dirty="0"/>
              <a:t>Pr-21M Evolution of Discrete Systems </a:t>
            </a:r>
            <a:r>
              <a:rPr lang="en-US" sz="2400" dirty="0"/>
              <a:t>as in simulation of Electrical Grids, Chips, Biological Systems, Epidemiology. Needs Ordinary Differential Equation solvers</a:t>
            </a:r>
          </a:p>
          <a:p>
            <a:r>
              <a:rPr lang="en-US" sz="2400" b="1" dirty="0"/>
              <a:t>Pr-22M Nature of Mesh if used: </a:t>
            </a:r>
            <a:r>
              <a:rPr lang="en-US" sz="2400" dirty="0"/>
              <a:t>Structured, Unstructured, Adaptive</a:t>
            </a: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a:ln>
                <a:noFill/>
              </a:ln>
              <a:solidFill>
                <a:sysClr val="windowText" lastClr="000000"/>
              </a:solidFill>
              <a:effectLst/>
              <a:uLnTx/>
              <a:uFillTx/>
            </a:endParaRPr>
          </a:p>
        </p:txBody>
      </p:sp>
      <p:sp>
        <p:nvSpPr>
          <p:cNvPr id="4" name="Date Placeholder 3"/>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02/16/2016</a:t>
            </a:r>
          </a:p>
        </p:txBody>
      </p:sp>
      <p:sp>
        <p:nvSpPr>
          <p:cNvPr id="6" name="TextBox 5"/>
          <p:cNvSpPr txBox="1"/>
          <p:nvPr/>
        </p:nvSpPr>
        <p:spPr>
          <a:xfrm>
            <a:off x="2594610" y="5558194"/>
            <a:ext cx="618630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C00000"/>
                </a:solidFill>
                <a:effectLst/>
                <a:uLnTx/>
                <a:uFillTx/>
              </a:rPr>
              <a:t>Covers NAS Parallel Benchmarks and Berkeley Dwarfs</a:t>
            </a:r>
          </a:p>
        </p:txBody>
      </p:sp>
    </p:spTree>
    <p:extLst>
      <p:ext uri="{BB962C8B-B14F-4D97-AF65-F5344CB8AC3E}">
        <p14:creationId xmlns:p14="http://schemas.microsoft.com/office/powerpoint/2010/main" val="1437447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 y="0"/>
            <a:ext cx="9043517" cy="760537"/>
          </a:xfrm>
        </p:spPr>
        <p:txBody>
          <a:bodyPr>
            <a:noAutofit/>
          </a:bodyPr>
          <a:lstStyle/>
          <a:p>
            <a:r>
              <a:rPr lang="en-US" sz="3200" b="1" dirty="0">
                <a:solidFill>
                  <a:schemeClr val="tx1"/>
                </a:solidFill>
              </a:rPr>
              <a:t>View for </a:t>
            </a:r>
            <a:r>
              <a:rPr lang="en-US" sz="3200" b="1" dirty="0" err="1">
                <a:solidFill>
                  <a:schemeClr val="tx1"/>
                </a:solidFill>
              </a:rPr>
              <a:t>Micropatterns</a:t>
            </a:r>
            <a:r>
              <a:rPr lang="en-US" sz="3200" b="1" dirty="0">
                <a:solidFill>
                  <a:schemeClr val="tx1"/>
                </a:solidFill>
              </a:rPr>
              <a:t> or </a:t>
            </a:r>
            <a:r>
              <a:rPr lang="en-US" sz="3200" b="1" dirty="0">
                <a:solidFill>
                  <a:srgbClr val="C00000"/>
                </a:solidFill>
              </a:rPr>
              <a:t>Execution Features</a:t>
            </a:r>
          </a:p>
        </p:txBody>
      </p:sp>
      <p:sp>
        <p:nvSpPr>
          <p:cNvPr id="3" name="Content Placeholder 2"/>
          <p:cNvSpPr>
            <a:spLocks noGrp="1"/>
          </p:cNvSpPr>
          <p:nvPr>
            <p:ph idx="1"/>
          </p:nvPr>
        </p:nvSpPr>
        <p:spPr>
          <a:xfrm>
            <a:off x="-1" y="787378"/>
            <a:ext cx="9144000" cy="5825319"/>
          </a:xfrm>
        </p:spPr>
        <p:txBody>
          <a:bodyPr>
            <a:noAutofit/>
          </a:bodyPr>
          <a:lstStyle/>
          <a:p>
            <a:pPr marL="514350" indent="-514350">
              <a:buFont typeface="+mj-lt"/>
              <a:buAutoNum type="romanLcPeriod"/>
            </a:pPr>
            <a:r>
              <a:rPr lang="en-US" sz="1600" b="1" dirty="0"/>
              <a:t>Performance Metrics; </a:t>
            </a:r>
            <a:r>
              <a:rPr lang="en-US" sz="1600" dirty="0"/>
              <a:t>property found by benchmarking Diamond</a:t>
            </a:r>
          </a:p>
          <a:p>
            <a:pPr marL="514350" indent="-514350">
              <a:buFont typeface="+mj-lt"/>
              <a:buAutoNum type="romanLcPeriod"/>
            </a:pPr>
            <a:r>
              <a:rPr lang="en-US" sz="1600" b="1" dirty="0"/>
              <a:t>Flops per byte; </a:t>
            </a:r>
            <a:r>
              <a:rPr lang="en-US" sz="1600" dirty="0"/>
              <a:t>memory or I/O</a:t>
            </a:r>
          </a:p>
          <a:p>
            <a:pPr marL="514350" indent="-514350">
              <a:buFont typeface="+mj-lt"/>
              <a:buAutoNum type="romanLcPeriod"/>
            </a:pPr>
            <a:r>
              <a:rPr lang="en-US" sz="1600" b="1" dirty="0"/>
              <a:t>Execution Environment; Core libraries needed: </a:t>
            </a:r>
            <a:r>
              <a:rPr lang="en-US" sz="1600" dirty="0"/>
              <a:t>matrix-matrix/vector algebra, conjugate gradient, reduction, broadcast; Cloud, HPC etc.</a:t>
            </a:r>
          </a:p>
          <a:p>
            <a:pPr marL="514350" indent="-514350">
              <a:buFont typeface="+mj-lt"/>
              <a:buAutoNum type="romanLcPeriod"/>
            </a:pPr>
            <a:r>
              <a:rPr lang="en-US" sz="1600" b="1" dirty="0"/>
              <a:t>Volume: </a:t>
            </a:r>
            <a:r>
              <a:rPr lang="en-US" sz="1600" dirty="0"/>
              <a:t>property of a Diamond instance: a) </a:t>
            </a:r>
            <a:r>
              <a:rPr lang="en-US" sz="1600" b="1" dirty="0">
                <a:solidFill>
                  <a:srgbClr val="C00000"/>
                </a:solidFill>
              </a:rPr>
              <a:t>Data</a:t>
            </a:r>
            <a:r>
              <a:rPr lang="en-US" sz="1600" dirty="0"/>
              <a:t> Volume and b) </a:t>
            </a:r>
            <a:r>
              <a:rPr lang="en-US" sz="1600" b="1" dirty="0">
                <a:solidFill>
                  <a:srgbClr val="C00000"/>
                </a:solidFill>
              </a:rPr>
              <a:t>Model </a:t>
            </a:r>
            <a:r>
              <a:rPr lang="en-US" sz="1600" dirty="0"/>
              <a:t>Size</a:t>
            </a:r>
          </a:p>
          <a:p>
            <a:pPr marL="514350" indent="-514350">
              <a:buFont typeface="+mj-lt"/>
              <a:buAutoNum type="romanLcPeriod"/>
            </a:pPr>
            <a:r>
              <a:rPr lang="en-US" sz="1600" b="1" dirty="0"/>
              <a:t>Velocity: </a:t>
            </a:r>
            <a:r>
              <a:rPr lang="en-US" sz="1600" dirty="0"/>
              <a:t>qualitative property of Diamond with value associated with instance. Only </a:t>
            </a:r>
            <a:r>
              <a:rPr lang="en-US" sz="1600" b="1" dirty="0">
                <a:solidFill>
                  <a:srgbClr val="C00000"/>
                </a:solidFill>
              </a:rPr>
              <a:t>Data</a:t>
            </a:r>
          </a:p>
          <a:p>
            <a:pPr marL="514350" indent="-514350">
              <a:buFont typeface="+mj-lt"/>
              <a:buAutoNum type="romanLcPeriod"/>
            </a:pPr>
            <a:r>
              <a:rPr lang="en-US" sz="1600" b="1" dirty="0"/>
              <a:t>Variety: </a:t>
            </a:r>
            <a:r>
              <a:rPr lang="en-US" sz="1600" dirty="0"/>
              <a:t>important property especially of composite Diamonds; </a:t>
            </a:r>
            <a:r>
              <a:rPr lang="en-US" sz="1600" b="1" dirty="0">
                <a:solidFill>
                  <a:srgbClr val="C00000"/>
                </a:solidFill>
              </a:rPr>
              <a:t>Data</a:t>
            </a:r>
            <a:r>
              <a:rPr lang="en-US" sz="1600" dirty="0"/>
              <a:t> and </a:t>
            </a:r>
            <a:r>
              <a:rPr lang="en-US" sz="1600" b="1" dirty="0">
                <a:solidFill>
                  <a:srgbClr val="C00000"/>
                </a:solidFill>
              </a:rPr>
              <a:t>Model</a:t>
            </a:r>
            <a:r>
              <a:rPr lang="en-US" sz="1600" dirty="0"/>
              <a:t> separately</a:t>
            </a:r>
          </a:p>
          <a:p>
            <a:pPr marL="514350" indent="-514350">
              <a:buFont typeface="+mj-lt"/>
              <a:buAutoNum type="romanLcPeriod"/>
            </a:pPr>
            <a:r>
              <a:rPr lang="en-US" sz="1600" b="1" dirty="0"/>
              <a:t>Veracity: </a:t>
            </a:r>
            <a:r>
              <a:rPr lang="en-US" sz="1600" dirty="0"/>
              <a:t>important property of applications but not kernels;</a:t>
            </a:r>
          </a:p>
          <a:p>
            <a:pPr marL="514350" indent="-514350">
              <a:buFont typeface="+mj-lt"/>
              <a:buAutoNum type="romanLcPeriod"/>
            </a:pPr>
            <a:r>
              <a:rPr lang="en-US" sz="1600" b="1" dirty="0">
                <a:solidFill>
                  <a:srgbClr val="C00000"/>
                </a:solidFill>
              </a:rPr>
              <a:t>Model</a:t>
            </a:r>
            <a:r>
              <a:rPr lang="en-US" sz="1600" b="1" dirty="0"/>
              <a:t> Communication Structure; </a:t>
            </a:r>
            <a:r>
              <a:rPr lang="en-US" sz="1600" dirty="0"/>
              <a:t>Interconnect requirements; Is communication BSP, Asynchronous, Pub-Sub, Collective, Point to Point? </a:t>
            </a:r>
          </a:p>
          <a:p>
            <a:pPr marL="514350" indent="-514350">
              <a:buFont typeface="+mj-lt"/>
              <a:buAutoNum type="romanLcPeriod"/>
            </a:pPr>
            <a:r>
              <a:rPr lang="en-US" sz="1600" dirty="0"/>
              <a:t>Is </a:t>
            </a:r>
            <a:r>
              <a:rPr lang="en-US" sz="1600" b="1" dirty="0">
                <a:solidFill>
                  <a:srgbClr val="C00000"/>
                </a:solidFill>
              </a:rPr>
              <a:t>Data</a:t>
            </a:r>
            <a:r>
              <a:rPr lang="en-US" sz="1600" dirty="0"/>
              <a:t> and/or </a:t>
            </a:r>
            <a:r>
              <a:rPr lang="en-US" sz="1600" b="1" dirty="0">
                <a:solidFill>
                  <a:srgbClr val="C00000"/>
                </a:solidFill>
              </a:rPr>
              <a:t>Model</a:t>
            </a:r>
            <a:r>
              <a:rPr lang="en-US" sz="1600" dirty="0"/>
              <a:t> (graph) </a:t>
            </a:r>
            <a:r>
              <a:rPr lang="en-US" sz="1600" b="1" dirty="0"/>
              <a:t>static </a:t>
            </a:r>
            <a:r>
              <a:rPr lang="en-US" sz="1600" dirty="0"/>
              <a:t>or </a:t>
            </a:r>
            <a:r>
              <a:rPr lang="en-US" sz="1600" b="1" dirty="0"/>
              <a:t>dynamic?</a:t>
            </a:r>
          </a:p>
          <a:p>
            <a:pPr marL="514350" indent="-514350">
              <a:buFont typeface="+mj-lt"/>
              <a:buAutoNum type="romanLcPeriod"/>
            </a:pPr>
            <a:r>
              <a:rPr lang="en-US" sz="1600" dirty="0"/>
              <a:t>Much </a:t>
            </a:r>
            <a:r>
              <a:rPr lang="en-US" sz="1600" b="1" dirty="0">
                <a:solidFill>
                  <a:srgbClr val="C00000"/>
                </a:solidFill>
              </a:rPr>
              <a:t>Data </a:t>
            </a:r>
            <a:r>
              <a:rPr lang="en-US" sz="1600" dirty="0"/>
              <a:t>and/or </a:t>
            </a:r>
            <a:r>
              <a:rPr lang="en-US" sz="1600" b="1" dirty="0">
                <a:solidFill>
                  <a:srgbClr val="C00000"/>
                </a:solidFill>
              </a:rPr>
              <a:t>Models</a:t>
            </a:r>
            <a:r>
              <a:rPr lang="en-US" sz="1600" dirty="0"/>
              <a:t> consist of a set of interconnected entities; is this </a:t>
            </a:r>
            <a:r>
              <a:rPr lang="en-US" sz="1600" b="1" dirty="0"/>
              <a:t>regular </a:t>
            </a:r>
            <a:r>
              <a:rPr lang="en-US" sz="1600" dirty="0"/>
              <a:t>as a set of pixels or is it a complicated </a:t>
            </a:r>
            <a:r>
              <a:rPr lang="en-US" sz="1600" b="1" dirty="0"/>
              <a:t>irregular graph?</a:t>
            </a:r>
          </a:p>
          <a:p>
            <a:pPr marL="514350" indent="-514350">
              <a:buFont typeface="+mj-lt"/>
              <a:buAutoNum type="romanLcPeriod"/>
            </a:pPr>
            <a:r>
              <a:rPr lang="en-US" sz="1600" dirty="0"/>
              <a:t>Are </a:t>
            </a:r>
            <a:r>
              <a:rPr lang="en-US" sz="1600" b="1" dirty="0">
                <a:solidFill>
                  <a:srgbClr val="C00000"/>
                </a:solidFill>
              </a:rPr>
              <a:t>Models </a:t>
            </a:r>
            <a:r>
              <a:rPr lang="en-US" sz="1600" b="1" dirty="0"/>
              <a:t>Iterative </a:t>
            </a:r>
            <a:r>
              <a:rPr lang="en-US" sz="1600" dirty="0"/>
              <a:t>or</a:t>
            </a:r>
            <a:r>
              <a:rPr lang="en-US" sz="1600" b="1" dirty="0"/>
              <a:t> not?</a:t>
            </a:r>
          </a:p>
          <a:p>
            <a:pPr marL="514350" indent="-514350">
              <a:buFont typeface="+mj-lt"/>
              <a:buAutoNum type="romanLcPeriod"/>
            </a:pPr>
            <a:r>
              <a:rPr lang="en-US" sz="1600" b="1" dirty="0">
                <a:solidFill>
                  <a:srgbClr val="C00000"/>
                </a:solidFill>
              </a:rPr>
              <a:t>Data</a:t>
            </a:r>
            <a:r>
              <a:rPr lang="en-US" sz="1600" b="1" dirty="0"/>
              <a:t> Abstraction: </a:t>
            </a:r>
            <a:r>
              <a:rPr lang="en-US" sz="1600" dirty="0"/>
              <a:t>key-value, pixel, graph(G3), vector, bags of words or items; </a:t>
            </a:r>
            <a:r>
              <a:rPr lang="en-US" sz="1600" b="1" dirty="0">
                <a:solidFill>
                  <a:srgbClr val="C00000"/>
                </a:solidFill>
              </a:rPr>
              <a:t>Model</a:t>
            </a:r>
            <a:r>
              <a:rPr lang="en-US" sz="1600" dirty="0"/>
              <a:t> can have same or different abstractions e.g. mesh points, finite element, Convolutional Network</a:t>
            </a:r>
          </a:p>
          <a:p>
            <a:pPr marL="514350" indent="-514350">
              <a:buFont typeface="+mj-lt"/>
              <a:buAutoNum type="romanLcPeriod"/>
            </a:pPr>
            <a:r>
              <a:rPr lang="en-US" sz="1600" dirty="0"/>
              <a:t>Are </a:t>
            </a:r>
            <a:r>
              <a:rPr lang="en-US" sz="1600" b="1" dirty="0">
                <a:solidFill>
                  <a:srgbClr val="C00000"/>
                </a:solidFill>
              </a:rPr>
              <a:t>data</a:t>
            </a:r>
            <a:r>
              <a:rPr lang="en-US" sz="1600" dirty="0"/>
              <a:t> points in </a:t>
            </a:r>
            <a:r>
              <a:rPr lang="en-US" sz="1600" b="1" dirty="0"/>
              <a:t>metric or non-metric spaces? </a:t>
            </a:r>
            <a:r>
              <a:rPr lang="en-US" sz="1600" b="1" dirty="0">
                <a:solidFill>
                  <a:srgbClr val="C00000"/>
                </a:solidFill>
              </a:rPr>
              <a:t>Data</a:t>
            </a:r>
            <a:r>
              <a:rPr lang="en-US" sz="1600" b="1" dirty="0"/>
              <a:t> </a:t>
            </a:r>
            <a:r>
              <a:rPr lang="en-US" sz="1600" dirty="0"/>
              <a:t>and</a:t>
            </a:r>
            <a:r>
              <a:rPr lang="en-US" sz="1600" b="1" dirty="0"/>
              <a:t> </a:t>
            </a:r>
            <a:r>
              <a:rPr lang="en-US" sz="1600" b="1" dirty="0">
                <a:solidFill>
                  <a:srgbClr val="C00000"/>
                </a:solidFill>
              </a:rPr>
              <a:t>Model </a:t>
            </a:r>
            <a:r>
              <a:rPr lang="en-US" sz="1600" dirty="0"/>
              <a:t>separately?</a:t>
            </a:r>
          </a:p>
          <a:p>
            <a:pPr marL="514350" indent="-514350">
              <a:buFont typeface="+mj-lt"/>
              <a:buAutoNum type="romanLcPeriod"/>
            </a:pPr>
            <a:r>
              <a:rPr lang="en-US" sz="1600" dirty="0"/>
              <a:t>Is</a:t>
            </a:r>
            <a:r>
              <a:rPr lang="en-US" sz="1600" b="1" dirty="0">
                <a:solidFill>
                  <a:srgbClr val="C00000"/>
                </a:solidFill>
              </a:rPr>
              <a:t> Model </a:t>
            </a:r>
            <a:r>
              <a:rPr lang="en-US" sz="1600" dirty="0"/>
              <a:t>algorithm </a:t>
            </a:r>
            <a:r>
              <a:rPr lang="en-US" sz="1600" b="1" dirty="0"/>
              <a:t>O(N</a:t>
            </a:r>
            <a:r>
              <a:rPr lang="en-US" sz="1600" b="1" baseline="30000" dirty="0"/>
              <a:t>2</a:t>
            </a:r>
            <a:r>
              <a:rPr lang="en-US" sz="1600" b="1" dirty="0"/>
              <a:t>) or O(N) </a:t>
            </a:r>
            <a:r>
              <a:rPr lang="en-US" sz="1600" dirty="0"/>
              <a:t>(up to logs) for N points per iteration (G2)</a:t>
            </a:r>
          </a:p>
          <a:p>
            <a:endParaRPr lang="en-US" sz="1600" dirty="0"/>
          </a:p>
        </p:txBody>
      </p:sp>
      <p:sp>
        <p:nvSpPr>
          <p:cNvPr id="5" name="Slide Number Placeholder 4"/>
          <p:cNvSpPr>
            <a:spLocks noGrp="1"/>
          </p:cNvSpPr>
          <p:nvPr>
            <p:ph type="sldNum" sz="quarter" idx="12"/>
          </p:nvPr>
        </p:nvSpPr>
        <p:spPr/>
        <p:txBody>
          <a:bodyPr/>
          <a:lstStyle/>
          <a:p>
            <a:fld id="{29CB78FB-1415-9B4D-996E-11F146E2B0ED}" type="slidenum">
              <a:rPr lang="en-US" smtClean="0"/>
              <a:t>28</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2215421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048750" cy="600076"/>
          </a:xfrm>
        </p:spPr>
        <p:txBody>
          <a:bodyPr>
            <a:noAutofit/>
          </a:bodyPr>
          <a:lstStyle/>
          <a:p>
            <a:pPr algn="ctr"/>
            <a:r>
              <a:rPr lang="en-US" sz="3000" b="1" dirty="0"/>
              <a:t>Comparison of Data Analytics with Simulation I</a:t>
            </a:r>
          </a:p>
        </p:txBody>
      </p:sp>
      <p:sp>
        <p:nvSpPr>
          <p:cNvPr id="3" name="Content Placeholder 2"/>
          <p:cNvSpPr>
            <a:spLocks noGrp="1"/>
          </p:cNvSpPr>
          <p:nvPr>
            <p:ph idx="1"/>
          </p:nvPr>
        </p:nvSpPr>
        <p:spPr>
          <a:xfrm>
            <a:off x="0" y="561976"/>
            <a:ext cx="9144000" cy="5735053"/>
          </a:xfrm>
        </p:spPr>
        <p:txBody>
          <a:bodyPr>
            <a:normAutofit/>
          </a:bodyPr>
          <a:lstStyle/>
          <a:p>
            <a:r>
              <a:rPr lang="en-US" b="1" dirty="0"/>
              <a:t>Simulations (models) </a:t>
            </a:r>
            <a:r>
              <a:rPr lang="en-US" dirty="0"/>
              <a:t>produce</a:t>
            </a:r>
            <a:r>
              <a:rPr lang="en-US" b="1" dirty="0"/>
              <a:t> big data </a:t>
            </a:r>
            <a:r>
              <a:rPr lang="en-US" dirty="0"/>
              <a:t>as visualization of results – they are </a:t>
            </a:r>
            <a:r>
              <a:rPr lang="en-US" b="1" dirty="0"/>
              <a:t>data source</a:t>
            </a:r>
          </a:p>
          <a:p>
            <a:pPr lvl="1"/>
            <a:r>
              <a:rPr lang="en-US" b="1" dirty="0"/>
              <a:t>Or </a:t>
            </a:r>
            <a:r>
              <a:rPr lang="en-US" dirty="0"/>
              <a:t>consume often smallish data to define a simulation problem</a:t>
            </a:r>
          </a:p>
          <a:p>
            <a:pPr lvl="1"/>
            <a:r>
              <a:rPr lang="en-US" b="1" dirty="0"/>
              <a:t>HPC simulation </a:t>
            </a:r>
            <a:r>
              <a:rPr lang="en-US" dirty="0"/>
              <a:t>in (weather) data assimilation is </a:t>
            </a:r>
            <a:r>
              <a:rPr lang="en-US" b="1" dirty="0"/>
              <a:t>data + model</a:t>
            </a:r>
          </a:p>
          <a:p>
            <a:r>
              <a:rPr lang="en-US" b="1" dirty="0"/>
              <a:t>Pleasingly parallel </a:t>
            </a:r>
            <a:r>
              <a:rPr lang="en-US" dirty="0"/>
              <a:t>often important in both</a:t>
            </a:r>
          </a:p>
          <a:p>
            <a:r>
              <a:rPr lang="en-US" dirty="0"/>
              <a:t>Both are often </a:t>
            </a:r>
            <a:r>
              <a:rPr lang="en-US" b="1" dirty="0"/>
              <a:t>SPMD</a:t>
            </a:r>
            <a:r>
              <a:rPr lang="en-US" dirty="0"/>
              <a:t> and </a:t>
            </a:r>
            <a:r>
              <a:rPr lang="en-US" b="1" dirty="0"/>
              <a:t>BSP</a:t>
            </a:r>
          </a:p>
          <a:p>
            <a:pPr marL="342900" lvl="1" indent="-342900">
              <a:buFont typeface="Arial"/>
              <a:buChar char="•"/>
            </a:pPr>
            <a:r>
              <a:rPr lang="en-US" b="1" dirty="0"/>
              <a:t>Non-iterative MapReduce </a:t>
            </a:r>
            <a:r>
              <a:rPr lang="en-US" dirty="0"/>
              <a:t>is major big data paradigm</a:t>
            </a:r>
          </a:p>
          <a:p>
            <a:pPr lvl="1"/>
            <a:r>
              <a:rPr lang="en-US" sz="1800" dirty="0"/>
              <a:t>not a common simulation paradigm except where “Reduce” summarizes pleasingly parallel execution as in some Monte Carlos</a:t>
            </a:r>
          </a:p>
          <a:p>
            <a:r>
              <a:rPr lang="en-US" dirty="0"/>
              <a:t>Big Data often has </a:t>
            </a:r>
            <a:r>
              <a:rPr lang="en-US" b="1" dirty="0"/>
              <a:t>large collective communication</a:t>
            </a:r>
          </a:p>
          <a:p>
            <a:pPr lvl="1"/>
            <a:r>
              <a:rPr lang="en-US" sz="1800" dirty="0"/>
              <a:t>Classic simulation has a lot of smallish point-to-point messages</a:t>
            </a:r>
          </a:p>
          <a:p>
            <a:pPr lvl="1"/>
            <a:r>
              <a:rPr lang="en-US" sz="1800" dirty="0"/>
              <a:t>Motivates </a:t>
            </a:r>
            <a:r>
              <a:rPr lang="en-US" sz="1800" b="1" dirty="0"/>
              <a:t>Map-Collective </a:t>
            </a:r>
            <a:r>
              <a:rPr lang="en-US" sz="1800" dirty="0"/>
              <a:t>model</a:t>
            </a:r>
          </a:p>
          <a:p>
            <a:r>
              <a:rPr lang="en-US" dirty="0"/>
              <a:t>Simulations characterized often by </a:t>
            </a:r>
            <a:r>
              <a:rPr lang="en-US" b="1" dirty="0"/>
              <a:t>difference</a:t>
            </a:r>
            <a:r>
              <a:rPr lang="en-US" dirty="0"/>
              <a:t> or differential operators leading to nearest neighbor </a:t>
            </a:r>
            <a:r>
              <a:rPr lang="en-US" b="1" dirty="0"/>
              <a:t>sparsity</a:t>
            </a:r>
          </a:p>
          <a:p>
            <a:r>
              <a:rPr lang="en-US" sz="1800" dirty="0"/>
              <a:t>Some important data analytics can be sparse as in PageRank and “Bag of words” algorithms but many involve full matrix algorithm</a:t>
            </a:r>
          </a:p>
        </p:txBody>
      </p:sp>
      <p:sp>
        <p:nvSpPr>
          <p:cNvPr id="4" name="Date Placeholder 3"/>
          <p:cNvSpPr>
            <a:spLocks noGrp="1"/>
          </p:cNvSpPr>
          <p:nvPr>
            <p:ph type="dt" sz="half" idx="2"/>
          </p:nvPr>
        </p:nvSpPr>
        <p:spPr/>
        <p:txBody>
          <a:bodyPr/>
          <a:lstStyle/>
          <a:p>
            <a:r>
              <a:rPr lang="en-US">
                <a:solidFill>
                  <a:srgbClr val="000000">
                    <a:tint val="75000"/>
                  </a:srgbClr>
                </a:solidFill>
              </a:rPr>
              <a:t>02/16/2016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132432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93897" y="970413"/>
            <a:ext cx="7772400" cy="1752235"/>
          </a:xfrm>
        </p:spPr>
        <p:txBody>
          <a:bodyPr>
            <a:normAutofit fontScale="90000"/>
          </a:bodyPr>
          <a:lstStyle/>
          <a:p>
            <a:pPr algn="ctr"/>
            <a:br>
              <a:rPr lang="en-US" b="1" dirty="0"/>
            </a:br>
            <a:r>
              <a:rPr lang="en-US" sz="3600" dirty="0"/>
              <a:t>What are the application and user requirements? </a:t>
            </a:r>
            <a:br>
              <a:rPr lang="en-US" sz="3600" dirty="0"/>
            </a:br>
            <a:endParaRPr lang="en-US" b="1" dirty="0"/>
          </a:p>
        </p:txBody>
      </p:sp>
      <p:sp>
        <p:nvSpPr>
          <p:cNvPr id="2" name="Subtitle 1"/>
          <p:cNvSpPr>
            <a:spLocks noGrp="1"/>
          </p:cNvSpPr>
          <p:nvPr>
            <p:ph type="subTitle" idx="1"/>
          </p:nvPr>
        </p:nvSpPr>
        <p:spPr>
          <a:xfrm>
            <a:off x="1447800" y="2514600"/>
            <a:ext cx="6060831" cy="1752600"/>
          </a:xfrm>
        </p:spPr>
        <p:txBody>
          <a:bodyPr/>
          <a:lstStyle/>
          <a:p>
            <a:r>
              <a:rPr lang="en-US" b="1" dirty="0"/>
              <a:t>e.g. is the data streaming, how similar are</a:t>
            </a:r>
            <a:r>
              <a:rPr lang="en-US" dirty="0"/>
              <a:t> commercial and scientific requirements?</a:t>
            </a:r>
            <a:br>
              <a:rPr lang="en-US" b="1" dirty="0"/>
            </a:br>
            <a:br>
              <a:rPr lang="en-US" dirty="0"/>
            </a:br>
            <a:r>
              <a:rPr lang="en-US" sz="2800" b="1" dirty="0">
                <a:solidFill>
                  <a:schemeClr val="tx1"/>
                </a:solidFill>
              </a:rPr>
              <a:t>NIST Big Data Initiative</a:t>
            </a:r>
            <a:br>
              <a:rPr lang="en-US" sz="2800" b="1" dirty="0">
                <a:solidFill>
                  <a:schemeClr val="tx1"/>
                </a:solidFill>
              </a:rPr>
            </a:br>
            <a:r>
              <a:rPr lang="en-US" sz="2800" dirty="0">
                <a:solidFill>
                  <a:schemeClr val="tx1"/>
                </a:solidFill>
              </a:rPr>
              <a:t>Use Cases and Properties</a:t>
            </a:r>
            <a:endParaRPr lang="en-US" dirty="0">
              <a:solidFill>
                <a:schemeClr val="tx1"/>
              </a:solidFill>
            </a:endParaRP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3</a:t>
            </a:fld>
            <a:endParaRPr lang="en-US"/>
          </a:p>
        </p:txBody>
      </p:sp>
    </p:spTree>
    <p:extLst>
      <p:ext uri="{BB962C8B-B14F-4D97-AF65-F5344CB8AC3E}">
        <p14:creationId xmlns:p14="http://schemas.microsoft.com/office/powerpoint/2010/main" val="1635352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pic>
          <p:nvPicPr>
            <p:cNvPr id="1026" name="Picture 2" descr="http://bioengineering.skku.ac.kr/kosmos/tutorial_img/connection_rule.png"/>
            <p:cNvPicPr>
              <a:picLocks noChangeAspect="1" noChangeArrowheads="1"/>
            </p:cNvPicPr>
            <p:nvPr/>
          </p:nvPicPr>
          <p:blipFill rotWithShape="1">
            <a:blip r:embed="rId2">
              <a:extLst>
                <a:ext uri="{28A0092B-C50C-407E-A947-70E740481C1C}">
                  <a14:useLocalDpi xmlns:a14="http://schemas.microsoft.com/office/drawing/2010/main" val="0"/>
                </a:ext>
              </a:extLst>
            </a:blip>
            <a:srcRect l="51223"/>
            <a:stretch/>
          </p:blipFill>
          <p:spPr bwMode="auto">
            <a:xfrm>
              <a:off x="0" y="0"/>
              <a:ext cx="47787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iles.ianrenton.com/sites/blog/2012/12/Screenshot-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0" y="1203242"/>
              <a:ext cx="4389120" cy="56499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7471508" y="1039446"/>
              <a:ext cx="0" cy="6252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305908" y="966940"/>
              <a:ext cx="746369" cy="4770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 name="Content Placeholder 2"/>
          <p:cNvSpPr>
            <a:spLocks noGrp="1"/>
          </p:cNvSpPr>
          <p:nvPr>
            <p:ph idx="1"/>
          </p:nvPr>
        </p:nvSpPr>
        <p:spPr>
          <a:xfrm>
            <a:off x="4052277" y="0"/>
            <a:ext cx="5100113" cy="1191487"/>
          </a:xfrm>
          <a:solidFill>
            <a:schemeClr val="bg1">
              <a:lumMod val="65000"/>
            </a:schemeClr>
          </a:solidFill>
        </p:spPr>
        <p:txBody>
          <a:bodyPr>
            <a:normAutofit/>
          </a:bodyPr>
          <a:lstStyle/>
          <a:p>
            <a:pPr marL="0" indent="0">
              <a:buNone/>
            </a:pPr>
            <a:r>
              <a:rPr lang="en-US" dirty="0"/>
              <a:t>“Force Diagrams” for macromolecules and Facebook</a:t>
            </a:r>
          </a:p>
        </p:txBody>
      </p:sp>
      <p:sp>
        <p:nvSpPr>
          <p:cNvPr id="2" name="Date Placeholder 1"/>
          <p:cNvSpPr>
            <a:spLocks noGrp="1"/>
          </p:cNvSpPr>
          <p:nvPr>
            <p:ph type="dt" sz="half" idx="2"/>
          </p:nvPr>
        </p:nvSpPr>
        <p:spPr/>
        <p:txBody>
          <a:bodyPr/>
          <a:lstStyle/>
          <a:p>
            <a:r>
              <a:rPr lang="en-US">
                <a:solidFill>
                  <a:srgbClr val="000000">
                    <a:tint val="75000"/>
                  </a:srgbClr>
                </a:solidFill>
              </a:rPr>
              <a:t>02/16/2016</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374969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6"/>
            <a:ext cx="9144000" cy="708772"/>
          </a:xfrm>
        </p:spPr>
        <p:txBody>
          <a:bodyPr>
            <a:normAutofit fontScale="90000"/>
          </a:bodyPr>
          <a:lstStyle/>
          <a:p>
            <a:pPr algn="ctr"/>
            <a:r>
              <a:rPr lang="en-US" sz="3100" b="1" dirty="0"/>
              <a:t>Comparison</a:t>
            </a:r>
            <a:r>
              <a:rPr lang="en-US" b="1" dirty="0"/>
              <a:t> of Data Analytics with Simulation II</a:t>
            </a:r>
          </a:p>
        </p:txBody>
      </p:sp>
      <p:sp>
        <p:nvSpPr>
          <p:cNvPr id="3" name="Content Placeholder 2"/>
          <p:cNvSpPr>
            <a:spLocks noGrp="1"/>
          </p:cNvSpPr>
          <p:nvPr>
            <p:ph idx="1"/>
          </p:nvPr>
        </p:nvSpPr>
        <p:spPr>
          <a:xfrm>
            <a:off x="-27709" y="581151"/>
            <a:ext cx="9144000" cy="5705474"/>
          </a:xfrm>
        </p:spPr>
        <p:txBody>
          <a:bodyPr>
            <a:normAutofit fontScale="92500" lnSpcReduction="10000"/>
          </a:bodyPr>
          <a:lstStyle/>
          <a:p>
            <a:r>
              <a:rPr lang="en-US" dirty="0"/>
              <a:t>There are similarities between some </a:t>
            </a:r>
            <a:r>
              <a:rPr lang="en-US" b="1" dirty="0"/>
              <a:t>graph problems and particle simulations </a:t>
            </a:r>
            <a:r>
              <a:rPr lang="en-US" dirty="0"/>
              <a:t>with a </a:t>
            </a:r>
            <a:r>
              <a:rPr lang="en-US" b="1" dirty="0"/>
              <a:t>strange cutoff force.</a:t>
            </a:r>
          </a:p>
          <a:p>
            <a:pPr lvl="1"/>
            <a:r>
              <a:rPr lang="en-US" dirty="0"/>
              <a:t>Both </a:t>
            </a:r>
            <a:r>
              <a:rPr lang="en-US" b="1" dirty="0"/>
              <a:t>Map-Communication</a:t>
            </a:r>
          </a:p>
          <a:p>
            <a:r>
              <a:rPr lang="en-US" dirty="0"/>
              <a:t>Note many big data problems are “</a:t>
            </a:r>
            <a:r>
              <a:rPr lang="en-US" b="1" dirty="0"/>
              <a:t>long range force</a:t>
            </a:r>
            <a:r>
              <a:rPr lang="en-US" dirty="0"/>
              <a:t>” (as in gravitational simulations) as all points are linked.</a:t>
            </a:r>
          </a:p>
          <a:p>
            <a:pPr lvl="1"/>
            <a:r>
              <a:rPr lang="en-US" dirty="0"/>
              <a:t>Easiest to parallelize. Often full matrix algorithms</a:t>
            </a:r>
          </a:p>
          <a:p>
            <a:pPr lvl="1"/>
            <a:r>
              <a:rPr lang="en-US" dirty="0"/>
              <a:t>e.g. in DNA sequence studies, distance </a:t>
            </a:r>
            <a:r>
              <a:rPr lang="en-US" dirty="0">
                <a:sym typeface="Symbol"/>
              </a:rPr>
              <a:t></a:t>
            </a:r>
            <a:r>
              <a:rPr lang="en-US" dirty="0"/>
              <a:t>(</a:t>
            </a:r>
            <a:r>
              <a:rPr lang="en-US" i="1" dirty="0" err="1"/>
              <a:t>i</a:t>
            </a:r>
            <a:r>
              <a:rPr lang="en-US" dirty="0"/>
              <a:t>, </a:t>
            </a:r>
            <a:r>
              <a:rPr lang="en-US" i="1" dirty="0">
                <a:sym typeface="Symbol"/>
              </a:rPr>
              <a:t>j</a:t>
            </a:r>
            <a:r>
              <a:rPr lang="en-US" dirty="0"/>
              <a:t>) defined by BLAST, Smith-Waterman, etc., between all sequences </a:t>
            </a:r>
            <a:r>
              <a:rPr lang="en-US" i="1" dirty="0" err="1"/>
              <a:t>i</a:t>
            </a:r>
            <a:r>
              <a:rPr lang="en-US" dirty="0"/>
              <a:t>, </a:t>
            </a:r>
            <a:r>
              <a:rPr lang="en-US" i="1" dirty="0">
                <a:sym typeface="Symbol"/>
              </a:rPr>
              <a:t>j.</a:t>
            </a:r>
          </a:p>
          <a:p>
            <a:pPr lvl="1"/>
            <a:r>
              <a:rPr lang="en-US" dirty="0">
                <a:sym typeface="Symbol"/>
              </a:rPr>
              <a:t>Opportunity for “fast multipole” ideas in big data. See NRC report</a:t>
            </a:r>
            <a:endParaRPr lang="en-US" i="1" dirty="0">
              <a:sym typeface="Symbol"/>
            </a:endParaRPr>
          </a:p>
          <a:p>
            <a:r>
              <a:rPr lang="en-US" dirty="0">
                <a:sym typeface="Symbol"/>
              </a:rPr>
              <a:t>Current Ogres/Diamonds do not have facets to designate </a:t>
            </a:r>
            <a:r>
              <a:rPr lang="en-US" b="1" dirty="0">
                <a:sym typeface="Symbol"/>
              </a:rPr>
              <a:t>underlying hardware</a:t>
            </a:r>
            <a:r>
              <a:rPr lang="en-US" dirty="0">
                <a:sym typeface="Symbol"/>
              </a:rPr>
              <a:t>: GPU v. Many-core (Xeon Phi)  v. Multi-core as these define how maps processed; they keep map-X structure fixed; maybe should change as ability to exploit vector or SIMD parallelism could be a model facet.</a:t>
            </a:r>
          </a:p>
          <a:p>
            <a:r>
              <a:rPr lang="en-US" dirty="0">
                <a:sym typeface="Symbol"/>
              </a:rPr>
              <a:t>In image-based </a:t>
            </a:r>
            <a:r>
              <a:rPr lang="en-US" b="1" dirty="0">
                <a:sym typeface="Symbol"/>
              </a:rPr>
              <a:t>deep learning</a:t>
            </a:r>
            <a:r>
              <a:rPr lang="en-US" dirty="0">
                <a:sym typeface="Symbol"/>
              </a:rPr>
              <a:t>, neural network weights are block sparse (corresponding to links to pixel blocks) but can be formulated as full matrix operations on GPUs and MPI in blocks.</a:t>
            </a:r>
          </a:p>
          <a:p>
            <a:r>
              <a:rPr lang="en-US" dirty="0"/>
              <a:t>In </a:t>
            </a:r>
            <a:r>
              <a:rPr lang="en-US" b="1" dirty="0"/>
              <a:t>HPC benchmarking</a:t>
            </a:r>
            <a:r>
              <a:rPr lang="en-US" dirty="0"/>
              <a:t>, </a:t>
            </a:r>
            <a:r>
              <a:rPr lang="en-US" dirty="0" err="1"/>
              <a:t>Linpack</a:t>
            </a:r>
            <a:r>
              <a:rPr lang="en-US" dirty="0"/>
              <a:t> being challenged by a new sparse conjugate gradient benchmark </a:t>
            </a:r>
            <a:r>
              <a:rPr lang="en-US" b="1" dirty="0"/>
              <a:t>HPCG</a:t>
            </a:r>
            <a:r>
              <a:rPr lang="en-US" dirty="0"/>
              <a:t>, while I am diligently using </a:t>
            </a:r>
            <a:r>
              <a:rPr lang="en-US" b="1" dirty="0"/>
              <a:t>non- sparse conjugate gradient solvers </a:t>
            </a:r>
            <a:r>
              <a:rPr lang="en-US" dirty="0"/>
              <a:t>in clustering and Multi-dimensional scaling.</a:t>
            </a:r>
          </a:p>
        </p:txBody>
      </p:sp>
      <p:sp>
        <p:nvSpPr>
          <p:cNvPr id="4" name="Date Placeholder 3"/>
          <p:cNvSpPr>
            <a:spLocks noGrp="1"/>
          </p:cNvSpPr>
          <p:nvPr>
            <p:ph type="dt" sz="half" idx="2"/>
          </p:nvPr>
        </p:nvSpPr>
        <p:spPr/>
        <p:txBody>
          <a:bodyPr/>
          <a:lstStyle/>
          <a:p>
            <a:r>
              <a:rPr lang="en-US">
                <a:solidFill>
                  <a:srgbClr val="000000">
                    <a:tint val="75000"/>
                  </a:srgbClr>
                </a:solidFill>
              </a:rPr>
              <a:t>02/16/2016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067107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016"/>
            <a:ext cx="9144000" cy="710101"/>
          </a:xfrm>
        </p:spPr>
        <p:txBody>
          <a:bodyPr>
            <a:noAutofit/>
          </a:bodyPr>
          <a:lstStyle/>
          <a:p>
            <a:pPr algn="ctr"/>
            <a:r>
              <a:rPr lang="en-US" sz="3600" dirty="0">
                <a:solidFill>
                  <a:srgbClr val="C00000"/>
                </a:solidFill>
              </a:rPr>
              <a:t>Data Source and Style </a:t>
            </a:r>
            <a:r>
              <a:rPr lang="en-US" sz="3600" dirty="0">
                <a:solidFill>
                  <a:schemeClr val="tx1"/>
                </a:solidFill>
              </a:rPr>
              <a:t>Diamond View I</a:t>
            </a:r>
            <a:endParaRPr lang="en-US" sz="3600" b="1" dirty="0">
              <a:solidFill>
                <a:schemeClr val="tx1"/>
              </a:solidFill>
            </a:endParaRPr>
          </a:p>
        </p:txBody>
      </p:sp>
      <p:sp>
        <p:nvSpPr>
          <p:cNvPr id="3" name="Content Placeholder 2"/>
          <p:cNvSpPr>
            <a:spLocks noGrp="1"/>
          </p:cNvSpPr>
          <p:nvPr>
            <p:ph idx="1"/>
          </p:nvPr>
        </p:nvSpPr>
        <p:spPr>
          <a:xfrm>
            <a:off x="0" y="746117"/>
            <a:ext cx="9144000" cy="6242539"/>
          </a:xfrm>
        </p:spPr>
        <p:txBody>
          <a:bodyPr>
            <a:noAutofit/>
          </a:bodyPr>
          <a:lstStyle/>
          <a:p>
            <a:pPr marL="514350" indent="-514350">
              <a:spcBef>
                <a:spcPts val="200"/>
              </a:spcBef>
              <a:buFont typeface="+mj-lt"/>
              <a:buAutoNum type="romanLcPeriod"/>
            </a:pPr>
            <a:r>
              <a:rPr lang="en-US" b="1" dirty="0"/>
              <a:t>SQL </a:t>
            </a:r>
            <a:r>
              <a:rPr lang="en-US" b="1" dirty="0" err="1"/>
              <a:t>NewSQL</a:t>
            </a:r>
            <a:r>
              <a:rPr lang="en-US" b="1" dirty="0"/>
              <a:t> or NoSQL: </a:t>
            </a:r>
            <a:r>
              <a:rPr lang="en-US" dirty="0"/>
              <a:t>NoSQL includes Document, </a:t>
            </a:r>
            <a:br>
              <a:rPr lang="en-US" dirty="0"/>
            </a:br>
            <a:r>
              <a:rPr lang="en-US" dirty="0"/>
              <a:t>Column, Key-value, Graph, Triple store; </a:t>
            </a:r>
            <a:r>
              <a:rPr lang="en-US" dirty="0" err="1"/>
              <a:t>NewSQL</a:t>
            </a:r>
            <a:r>
              <a:rPr lang="en-US" dirty="0"/>
              <a:t> is SQL redone to exploit NoSQL performance</a:t>
            </a:r>
          </a:p>
          <a:p>
            <a:pPr marL="514350" indent="-514350">
              <a:spcBef>
                <a:spcPts val="200"/>
              </a:spcBef>
              <a:buFont typeface="+mj-lt"/>
              <a:buAutoNum type="romanLcPeriod"/>
            </a:pPr>
            <a:r>
              <a:rPr lang="en-US" dirty="0"/>
              <a:t>Other </a:t>
            </a:r>
            <a:r>
              <a:rPr lang="en-US" b="1" dirty="0"/>
              <a:t>Enterprise data systems: </a:t>
            </a:r>
            <a:r>
              <a:rPr lang="en-US" dirty="0"/>
              <a:t>10 examples from NIST integrate SQL/NoSQL</a:t>
            </a:r>
          </a:p>
          <a:p>
            <a:pPr marL="514350" indent="-514350">
              <a:spcBef>
                <a:spcPts val="200"/>
              </a:spcBef>
              <a:buFont typeface="+mj-lt"/>
              <a:buAutoNum type="romanLcPeriod"/>
            </a:pPr>
            <a:r>
              <a:rPr lang="en-US" b="1" dirty="0"/>
              <a:t>Set of Files or Objects: </a:t>
            </a:r>
            <a:r>
              <a:rPr lang="en-US" dirty="0"/>
              <a:t>as managed in </a:t>
            </a:r>
            <a:r>
              <a:rPr lang="en-US" dirty="0" err="1"/>
              <a:t>iRODS</a:t>
            </a:r>
            <a:r>
              <a:rPr lang="en-US" dirty="0"/>
              <a:t> and extremely common in scientific research</a:t>
            </a:r>
          </a:p>
          <a:p>
            <a:pPr marL="514350" indent="-514350">
              <a:spcBef>
                <a:spcPts val="200"/>
              </a:spcBef>
              <a:buFont typeface="+mj-lt"/>
              <a:buAutoNum type="romanLcPeriod"/>
            </a:pPr>
            <a:r>
              <a:rPr lang="en-US" b="1" dirty="0"/>
              <a:t>File systems, Object, Blob and Data-parallel </a:t>
            </a:r>
            <a:r>
              <a:rPr lang="en-US" dirty="0"/>
              <a:t>(HDFS) raw storage: Separated from computing or </a:t>
            </a:r>
            <a:r>
              <a:rPr lang="en-US" dirty="0" err="1"/>
              <a:t>colocated</a:t>
            </a:r>
            <a:r>
              <a:rPr lang="en-US" dirty="0"/>
              <a:t>? HDFS v </a:t>
            </a:r>
            <a:r>
              <a:rPr lang="en-US" dirty="0" err="1"/>
              <a:t>Lustre</a:t>
            </a:r>
            <a:r>
              <a:rPr lang="en-US" dirty="0"/>
              <a:t> v. </a:t>
            </a:r>
            <a:r>
              <a:rPr lang="en-US" dirty="0" err="1"/>
              <a:t>Openstack</a:t>
            </a:r>
            <a:r>
              <a:rPr lang="en-US" dirty="0"/>
              <a:t> Swift v. GPFS</a:t>
            </a:r>
          </a:p>
          <a:p>
            <a:pPr marL="514350" indent="-514350">
              <a:spcBef>
                <a:spcPts val="200"/>
              </a:spcBef>
              <a:buFont typeface="+mj-lt"/>
              <a:buAutoNum type="romanLcPeriod"/>
            </a:pPr>
            <a:r>
              <a:rPr lang="en-US" b="1" dirty="0"/>
              <a:t>Archive/Batched/Streaming: </a:t>
            </a:r>
            <a:r>
              <a:rPr lang="en-US" dirty="0"/>
              <a:t>Streaming is incremental update of datasets with new algorithms to achieve real-time response (G7); Before data gets to compute system, there is often an initial data gathering phase which is characterized by a block size and timing. Block size varies from month (Remote Sensing, Seismic) to day (genomic) to seconds or lower (Real time control, streaming)</a:t>
            </a:r>
          </a:p>
          <a:p>
            <a:pPr marL="914400" lvl="1" indent="-514350">
              <a:spcBef>
                <a:spcPts val="200"/>
              </a:spcBef>
              <a:buFont typeface="Arial" panose="020B0604020202020204" pitchFamily="34" charset="0"/>
              <a:buChar char="•"/>
            </a:pPr>
            <a:r>
              <a:rPr lang="en-US" dirty="0"/>
              <a:t>Streaming divided into categories overleaf</a:t>
            </a:r>
          </a:p>
        </p:txBody>
      </p:sp>
      <p:sp>
        <p:nvSpPr>
          <p:cNvPr id="5" name="Slide Number Placeholder 4"/>
          <p:cNvSpPr>
            <a:spLocks noGrp="1"/>
          </p:cNvSpPr>
          <p:nvPr>
            <p:ph type="sldNum" sz="quarter" idx="12"/>
          </p:nvPr>
        </p:nvSpPr>
        <p:spPr/>
        <p:txBody>
          <a:bodyPr/>
          <a:lstStyle/>
          <a:p>
            <a:fld id="{29CB78FB-1415-9B4D-996E-11F146E2B0ED}" type="slidenum">
              <a:rPr lang="en-US" smtClean="0"/>
              <a:t>32</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3699821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82" y="13893"/>
            <a:ext cx="9010436" cy="710101"/>
          </a:xfrm>
        </p:spPr>
        <p:txBody>
          <a:bodyPr>
            <a:noAutofit/>
          </a:bodyPr>
          <a:lstStyle/>
          <a:p>
            <a:pPr algn="ctr"/>
            <a:r>
              <a:rPr lang="en-US" sz="3600" dirty="0"/>
              <a:t>Data Source and Style </a:t>
            </a:r>
            <a:r>
              <a:rPr lang="en-US" sz="3600" dirty="0">
                <a:solidFill>
                  <a:schemeClr val="tx1"/>
                </a:solidFill>
              </a:rPr>
              <a:t>Diamond View II </a:t>
            </a:r>
          </a:p>
        </p:txBody>
      </p:sp>
      <p:sp>
        <p:nvSpPr>
          <p:cNvPr id="3" name="Content Placeholder 2"/>
          <p:cNvSpPr>
            <a:spLocks noGrp="1"/>
          </p:cNvSpPr>
          <p:nvPr>
            <p:ph idx="1"/>
          </p:nvPr>
        </p:nvSpPr>
        <p:spPr>
          <a:xfrm>
            <a:off x="0" y="723994"/>
            <a:ext cx="9144000" cy="6242539"/>
          </a:xfrm>
        </p:spPr>
        <p:txBody>
          <a:bodyPr>
            <a:noAutofit/>
          </a:bodyPr>
          <a:lstStyle/>
          <a:p>
            <a:pPr marL="685800" lvl="1">
              <a:buFont typeface="Arial" panose="020B0604020202020204" pitchFamily="34" charset="0"/>
              <a:buChar char="•"/>
            </a:pPr>
            <a:r>
              <a:rPr lang="en-US" sz="1800" b="1" dirty="0"/>
              <a:t>Streaming divided into 5 categories depending on event size and synchronization  and integration</a:t>
            </a:r>
          </a:p>
          <a:p>
            <a:pPr marL="685800" lvl="1">
              <a:buFont typeface="Arial" panose="020B0604020202020204" pitchFamily="34" charset="0"/>
              <a:buChar char="•"/>
            </a:pPr>
            <a:r>
              <a:rPr lang="en-US" sz="1400" dirty="0"/>
              <a:t>Set of independent events where precise time sequencing unimportant.</a:t>
            </a:r>
          </a:p>
          <a:p>
            <a:pPr marL="685800" lvl="1">
              <a:buFont typeface="Arial" panose="020B0604020202020204" pitchFamily="34" charset="0"/>
              <a:buChar char="•"/>
            </a:pPr>
            <a:r>
              <a:rPr lang="en-US" sz="1400" dirty="0"/>
              <a:t>Time series of connected small events where time ordering important.</a:t>
            </a:r>
          </a:p>
          <a:p>
            <a:pPr marL="685800" lvl="1">
              <a:buFont typeface="Arial" panose="020B0604020202020204" pitchFamily="34" charset="0"/>
              <a:buChar char="•"/>
            </a:pPr>
            <a:r>
              <a:rPr lang="en-US" sz="1400" dirty="0"/>
              <a:t>Set of independent large events where each event needs parallel processing with time sequencing not critical </a:t>
            </a:r>
          </a:p>
          <a:p>
            <a:pPr marL="685800" lvl="1">
              <a:buFont typeface="Arial" panose="020B0604020202020204" pitchFamily="34" charset="0"/>
              <a:buChar char="•"/>
            </a:pPr>
            <a:r>
              <a:rPr lang="en-US" sz="1400" dirty="0"/>
              <a:t>Set of connected large events where each event needs parallel processing with time sequencing critical. </a:t>
            </a:r>
          </a:p>
          <a:p>
            <a:pPr marL="685800" lvl="1">
              <a:buFont typeface="Arial" panose="020B0604020202020204" pitchFamily="34" charset="0"/>
              <a:buChar char="•"/>
            </a:pPr>
            <a:r>
              <a:rPr lang="en-US" sz="1400" dirty="0"/>
              <a:t>Stream of connected small or large events to be integrated in a complex way.</a:t>
            </a:r>
            <a:endParaRPr lang="en-US" sz="1800" b="1" dirty="0"/>
          </a:p>
          <a:p>
            <a:pPr marL="514350" indent="-514350">
              <a:spcBef>
                <a:spcPts val="200"/>
              </a:spcBef>
              <a:buFont typeface="+mj-lt"/>
              <a:buAutoNum type="romanLcPeriod" startAt="6"/>
            </a:pPr>
            <a:r>
              <a:rPr lang="en-US" sz="1800" b="1" dirty="0"/>
              <a:t>Shared/Dedicated/Transient/Permanent: </a:t>
            </a:r>
            <a:r>
              <a:rPr lang="en-US" sz="1800" dirty="0"/>
              <a:t>qualitative property of data; Other characteristics are needed for permanent auxiliary/comparison datasets and these could be interdisciplinary, implying nontrivial data movement/replication</a:t>
            </a:r>
          </a:p>
          <a:p>
            <a:pPr marL="514350" indent="-514350">
              <a:spcBef>
                <a:spcPts val="200"/>
              </a:spcBef>
              <a:buFont typeface="+mj-lt"/>
              <a:buAutoNum type="romanLcPeriod" startAt="6"/>
            </a:pPr>
            <a:r>
              <a:rPr lang="en-US" sz="1800" b="1" dirty="0"/>
              <a:t>Metadata/Provenance: </a:t>
            </a:r>
            <a:r>
              <a:rPr lang="en-US" sz="1800" dirty="0"/>
              <a:t>Clear qualitative property but not for kernels as important aspect of data collection process</a:t>
            </a:r>
          </a:p>
          <a:p>
            <a:pPr marL="514350" indent="-514350">
              <a:spcBef>
                <a:spcPts val="200"/>
              </a:spcBef>
              <a:buFont typeface="+mj-lt"/>
              <a:buAutoNum type="romanLcPeriod" startAt="6"/>
            </a:pPr>
            <a:r>
              <a:rPr lang="en-US" sz="1800" b="1" dirty="0"/>
              <a:t>Internet of Things: </a:t>
            </a:r>
            <a:r>
              <a:rPr lang="en-US" sz="1800" dirty="0"/>
              <a:t>24 to 50 Billion devices on Internet by 2020</a:t>
            </a:r>
          </a:p>
          <a:p>
            <a:pPr marL="514350" indent="-514350">
              <a:spcBef>
                <a:spcPts val="200"/>
              </a:spcBef>
              <a:buFont typeface="+mj-lt"/>
              <a:buAutoNum type="romanLcPeriod" startAt="6"/>
            </a:pPr>
            <a:r>
              <a:rPr lang="en-US" sz="1800" b="1" dirty="0"/>
              <a:t>HPC simulations: </a:t>
            </a:r>
            <a:r>
              <a:rPr lang="en-US" sz="1800" dirty="0"/>
              <a:t>generate major (visualization) output that often needs to be mined </a:t>
            </a:r>
          </a:p>
          <a:p>
            <a:pPr marL="514350" indent="-514350">
              <a:spcBef>
                <a:spcPts val="200"/>
              </a:spcBef>
              <a:buFont typeface="+mj-lt"/>
              <a:buAutoNum type="romanLcPeriod" startAt="6"/>
            </a:pPr>
            <a:r>
              <a:rPr lang="en-US" sz="1800" dirty="0"/>
              <a:t>Using </a:t>
            </a:r>
            <a:r>
              <a:rPr lang="en-US" sz="1800" b="1" dirty="0"/>
              <a:t>GIS:</a:t>
            </a:r>
            <a:r>
              <a:rPr lang="en-US" sz="1800" dirty="0"/>
              <a:t> Geographical Information Systems provide attractive access to geospatial data</a:t>
            </a:r>
            <a:br>
              <a:rPr lang="en-US" dirty="0"/>
            </a:br>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33</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3934573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7579" y="1027112"/>
            <a:ext cx="7772400" cy="1752235"/>
          </a:xfrm>
        </p:spPr>
        <p:txBody>
          <a:bodyPr>
            <a:normAutofit fontScale="90000"/>
          </a:bodyPr>
          <a:lstStyle/>
          <a:p>
            <a:pPr algn="ctr"/>
            <a:br>
              <a:rPr lang="en-US" b="1" dirty="0"/>
            </a:br>
            <a:r>
              <a:rPr lang="en-US" b="1" dirty="0"/>
              <a:t>DISCUSSION</a:t>
            </a:r>
            <a:br>
              <a:rPr lang="en-US" b="1" dirty="0"/>
            </a:br>
            <a:r>
              <a:rPr lang="en-US" sz="3600" dirty="0"/>
              <a:t>What is structure of problems and what does this imply? </a:t>
            </a:r>
            <a:br>
              <a:rPr lang="en-US" dirty="0"/>
            </a:br>
            <a:endParaRPr lang="en-US" b="1" dirty="0"/>
          </a:p>
        </p:txBody>
      </p:sp>
      <p:sp>
        <p:nvSpPr>
          <p:cNvPr id="2" name="Subtitle 1"/>
          <p:cNvSpPr>
            <a:spLocks noGrp="1"/>
          </p:cNvSpPr>
          <p:nvPr>
            <p:ph type="subTitle" idx="1"/>
          </p:nvPr>
        </p:nvSpPr>
        <p:spPr>
          <a:xfrm>
            <a:off x="0" y="2667000"/>
            <a:ext cx="9144000" cy="2133600"/>
          </a:xfrm>
        </p:spPr>
        <p:txBody>
          <a:bodyPr/>
          <a:lstStyle/>
          <a:p>
            <a:pPr lvl="1"/>
            <a:r>
              <a:rPr lang="en-US" dirty="0"/>
              <a:t>e.g. do big data requirements imply clouds or HPC machines or both</a:t>
            </a:r>
          </a:p>
          <a:p>
            <a:pPr lvl="1"/>
            <a:r>
              <a:rPr lang="en-US" dirty="0"/>
              <a:t>e.g. difference between big data and big simulation problem structure</a:t>
            </a:r>
          </a:p>
          <a:p>
            <a:pPr lvl="1"/>
            <a:endParaRPr lang="en-US" sz="1800" dirty="0"/>
          </a:p>
          <a:p>
            <a:pPr lvl="1"/>
            <a:r>
              <a:rPr lang="en-US" sz="2800" b="1" dirty="0">
                <a:solidFill>
                  <a:schemeClr val="tx1"/>
                </a:solidFill>
              </a:rPr>
              <a:t>The Big Data Ogres and Convergence Diamonds</a:t>
            </a:r>
          </a:p>
          <a:p>
            <a:pPr lvl="1"/>
            <a:r>
              <a:rPr lang="en-US" sz="2800" b="1" dirty="0">
                <a:solidFill>
                  <a:schemeClr val="tx1"/>
                </a:solidFill>
              </a:rPr>
              <a:t>6 Forms of MapReduce</a:t>
            </a:r>
          </a:p>
          <a:p>
            <a:pPr lvl="1"/>
            <a:endParaRPr lang="en-US" sz="2800" b="1" dirty="0">
              <a:solidFill>
                <a:schemeClr val="tx1"/>
              </a:solidFill>
            </a:endParaRP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34</a:t>
            </a:fld>
            <a:endParaRPr lang="en-US"/>
          </a:p>
        </p:txBody>
      </p:sp>
    </p:spTree>
    <p:extLst>
      <p:ext uri="{BB962C8B-B14F-4D97-AF65-F5344CB8AC3E}">
        <p14:creationId xmlns:p14="http://schemas.microsoft.com/office/powerpoint/2010/main" val="4005440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6093" y="36786"/>
            <a:ext cx="8382000" cy="762000"/>
          </a:xfrm>
        </p:spPr>
        <p:txBody>
          <a:bodyPr/>
          <a:lstStyle/>
          <a:p>
            <a:r>
              <a:rPr lang="en-US" dirty="0"/>
              <a:t>Implications of Big Data Requirements</a:t>
            </a:r>
          </a:p>
        </p:txBody>
      </p:sp>
      <p:sp>
        <p:nvSpPr>
          <p:cNvPr id="7" name="Content Placeholder 6"/>
          <p:cNvSpPr>
            <a:spLocks noGrp="1"/>
          </p:cNvSpPr>
          <p:nvPr>
            <p:ph idx="1"/>
          </p:nvPr>
        </p:nvSpPr>
        <p:spPr>
          <a:xfrm>
            <a:off x="76200" y="685800"/>
            <a:ext cx="8380412" cy="4038600"/>
          </a:xfrm>
        </p:spPr>
        <p:txBody>
          <a:bodyPr/>
          <a:lstStyle/>
          <a:p>
            <a:r>
              <a:rPr lang="en-US" b="1" dirty="0"/>
              <a:t>“Atomic” Job Size: </a:t>
            </a:r>
            <a:r>
              <a:rPr lang="en-US" dirty="0"/>
              <a:t>Very large jobs are critical aspects of leading edge simulation, whereas much data analysis is pleasing parallel and involves many quite small jobs. The latter follows from event structure of much observational science. </a:t>
            </a:r>
          </a:p>
          <a:p>
            <a:pPr lvl="1"/>
            <a:r>
              <a:rPr lang="en-US" dirty="0"/>
              <a:t>Accelerators produce a stream of particle collisions; telescopes, light sources or remote sensing a stream of images. The many events produced by modern instruments implies data analysis is a computationally intense problem but can be broken up into many quite small jobs. </a:t>
            </a:r>
          </a:p>
          <a:p>
            <a:pPr lvl="1"/>
            <a:r>
              <a:rPr lang="en-US" dirty="0"/>
              <a:t>Similarly the long tail of science produces streams of events from a multitude of small instruments</a:t>
            </a:r>
          </a:p>
          <a:p>
            <a:r>
              <a:rPr lang="en-US" b="1" dirty="0"/>
              <a:t>Why use HPC machines to analyze data and how large are they?</a:t>
            </a:r>
            <a:r>
              <a:rPr lang="en-US" dirty="0"/>
              <a:t> Some scientific data has been analyzed on HPC machines because the responsible organizations had such machines often purchased to satisfy simulation requirements. Whereas high end simulation requires HPC style machines, that is typically not true for data analysis; that is done on HPC machines because they are available</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35</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1396184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2290" y="18393"/>
            <a:ext cx="7772400" cy="1752235"/>
          </a:xfrm>
        </p:spPr>
        <p:txBody>
          <a:bodyPr>
            <a:normAutofit fontScale="90000"/>
          </a:bodyPr>
          <a:lstStyle/>
          <a:p>
            <a:pPr algn="ctr"/>
            <a:br>
              <a:rPr lang="en-US" b="1" dirty="0"/>
            </a:br>
            <a:r>
              <a:rPr lang="en-US" sz="3600" dirty="0"/>
              <a:t>What about the many choices for infrastructure and middleware? </a:t>
            </a:r>
            <a:br>
              <a:rPr lang="en-US" dirty="0"/>
            </a:br>
            <a:endParaRPr lang="en-US" b="1" dirty="0"/>
          </a:p>
        </p:txBody>
      </p:sp>
      <p:sp>
        <p:nvSpPr>
          <p:cNvPr id="2" name="Subtitle 1"/>
          <p:cNvSpPr>
            <a:spLocks noGrp="1"/>
          </p:cNvSpPr>
          <p:nvPr>
            <p:ph type="subTitle" idx="1"/>
          </p:nvPr>
        </p:nvSpPr>
        <p:spPr>
          <a:xfrm>
            <a:off x="0" y="1447800"/>
            <a:ext cx="9144000" cy="3505200"/>
          </a:xfrm>
        </p:spPr>
        <p:txBody>
          <a:bodyPr/>
          <a:lstStyle/>
          <a:p>
            <a:pPr lvl="1"/>
            <a:r>
              <a:rPr lang="en-US" dirty="0"/>
              <a:t>Should we use classic HPC cluster, Docker or OpenStack (</a:t>
            </a:r>
            <a:r>
              <a:rPr lang="en-US" dirty="0" err="1"/>
              <a:t>OpenNebula</a:t>
            </a:r>
            <a:r>
              <a:rPr lang="en-US" dirty="0"/>
              <a:t>)?</a:t>
            </a:r>
          </a:p>
          <a:p>
            <a:pPr lvl="1"/>
            <a:r>
              <a:rPr lang="en-US" dirty="0"/>
              <a:t>Do we need dataflow or more like MPI and SPMD, Bulk Synchronous Processing? </a:t>
            </a:r>
          </a:p>
          <a:p>
            <a:pPr lvl="1"/>
            <a:r>
              <a:rPr lang="en-US" dirty="0"/>
              <a:t>Should we use threads or processes? </a:t>
            </a:r>
          </a:p>
          <a:p>
            <a:pPr lvl="1"/>
            <a:r>
              <a:rPr lang="en-US" dirty="0"/>
              <a:t>Where are Big Data (Apache) approaches superior/inferior to those familiar from Grid and HPC work? </a:t>
            </a:r>
          </a:p>
          <a:p>
            <a:pPr lvl="1"/>
            <a:r>
              <a:rPr lang="en-US" dirty="0"/>
              <a:t>Software Functionality and Performance</a:t>
            </a:r>
          </a:p>
          <a:p>
            <a:pPr lvl="1"/>
            <a:endParaRPr lang="en-US" dirty="0"/>
          </a:p>
          <a:p>
            <a:pPr lvl="1"/>
            <a:r>
              <a:rPr lang="en-US" sz="2400" b="1" dirty="0">
                <a:solidFill>
                  <a:schemeClr val="tx1"/>
                </a:solidFill>
              </a:rPr>
              <a:t>HPC-ABDS</a:t>
            </a:r>
            <a:r>
              <a:rPr lang="en-US" sz="2400" dirty="0">
                <a:solidFill>
                  <a:schemeClr val="tx1"/>
                </a:solidFill>
              </a:rPr>
              <a:t> </a:t>
            </a:r>
          </a:p>
          <a:p>
            <a:pPr lvl="1"/>
            <a:r>
              <a:rPr lang="en-US" sz="2200" dirty="0">
                <a:solidFill>
                  <a:schemeClr val="tx1"/>
                </a:solidFill>
              </a:rPr>
              <a:t>High performance Computing Enhanced Apache Big Data Stack</a:t>
            </a:r>
          </a:p>
          <a:p>
            <a:pPr lvl="1"/>
            <a:r>
              <a:rPr lang="en-US" sz="2400" b="1" dirty="0">
                <a:solidFill>
                  <a:schemeClr val="tx1"/>
                </a:solidFill>
              </a:rPr>
              <a:t>Clouds v. HPC clusters</a:t>
            </a:r>
          </a:p>
          <a:p>
            <a:pPr lvl="1"/>
            <a:r>
              <a:rPr lang="en-US" sz="2400" b="1" dirty="0" err="1">
                <a:solidFill>
                  <a:schemeClr val="tx1"/>
                </a:solidFill>
              </a:rPr>
              <a:t>Flink</a:t>
            </a:r>
            <a:r>
              <a:rPr lang="en-US" sz="2400" b="1" dirty="0">
                <a:solidFill>
                  <a:schemeClr val="tx1"/>
                </a:solidFill>
              </a:rPr>
              <a:t>, Spark, HPC(MPI) Tradeoffs</a:t>
            </a:r>
            <a:endParaRPr lang="en-US" sz="2400" dirty="0">
              <a:solidFill>
                <a:schemeClr val="tx1"/>
              </a:solidFill>
            </a:endParaRP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36</a:t>
            </a:fld>
            <a:endParaRPr lang="en-US"/>
          </a:p>
        </p:txBody>
      </p:sp>
    </p:spTree>
    <p:extLst>
      <p:ext uri="{BB962C8B-B14F-4D97-AF65-F5344CB8AC3E}">
        <p14:creationId xmlns:p14="http://schemas.microsoft.com/office/powerpoint/2010/main" val="1744067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CB78FB-1415-9B4D-996E-11F146E2B0ED}" type="slidenum">
              <a:rPr lang="en-US" smtClean="0">
                <a:solidFill>
                  <a:srgbClr val="000000"/>
                </a:solidFill>
              </a:rPr>
              <a:pPr/>
              <a:t>37</a:t>
            </a:fld>
            <a:endParaRPr lang="en-US" dirty="0">
              <a:solidFill>
                <a:srgbClr val="000000"/>
              </a:solidFill>
            </a:endParaRPr>
          </a:p>
        </p:txBody>
      </p:sp>
      <p:sp>
        <p:nvSpPr>
          <p:cNvPr id="3" name="Date Placeholder 2"/>
          <p:cNvSpPr>
            <a:spLocks noGrp="1"/>
          </p:cNvSpPr>
          <p:nvPr>
            <p:ph type="dt" sz="half" idx="4294967295"/>
          </p:nvPr>
        </p:nvSpPr>
        <p:spPr>
          <a:xfrm>
            <a:off x="5715000" y="6222082"/>
            <a:ext cx="2057400" cy="365125"/>
          </a:xfrm>
          <a:prstGeom prst="rect">
            <a:avLst/>
          </a:prstGeom>
          <a:solidFill>
            <a:schemeClr val="accent1"/>
          </a:solidFill>
        </p:spPr>
        <p:style>
          <a:lnRef idx="2">
            <a:schemeClr val="accent4"/>
          </a:lnRef>
          <a:fillRef idx="1">
            <a:schemeClr val="lt1"/>
          </a:fillRef>
          <a:effectRef idx="0">
            <a:schemeClr val="accent4"/>
          </a:effectRef>
          <a:fontRef idx="minor">
            <a:schemeClr val="dk1"/>
          </a:fontRef>
        </p:style>
        <p:txBody>
          <a:bodyPr/>
          <a:lstStyle/>
          <a:p>
            <a:r>
              <a:rPr lang="en-US">
                <a:solidFill>
                  <a:srgbClr val="000000">
                    <a:tint val="75000"/>
                  </a:srgbClr>
                </a:solidFill>
              </a:rPr>
              <a:t>5/17/2016</a:t>
            </a:r>
            <a:endParaRPr lang="en-US" dirty="0">
              <a:solidFill>
                <a:srgbClr val="000000">
                  <a:tint val="75000"/>
                </a:srgbClr>
              </a:solidFill>
            </a:endParaRPr>
          </a:p>
        </p:txBody>
      </p:sp>
      <p:pic>
        <p:nvPicPr>
          <p:cNvPr id="5" name="Picture 4"/>
          <p:cNvPicPr>
            <a:picLocks noChangeAspect="1"/>
          </p:cNvPicPr>
          <p:nvPr/>
        </p:nvPicPr>
        <p:blipFill>
          <a:blip r:embed="rId2"/>
          <a:stretch>
            <a:fillRect/>
          </a:stretch>
        </p:blipFill>
        <p:spPr>
          <a:xfrm>
            <a:off x="30480" y="177935"/>
            <a:ext cx="9037320" cy="7026837"/>
          </a:xfrm>
          <a:prstGeom prst="rect">
            <a:avLst/>
          </a:prstGeom>
        </p:spPr>
      </p:pic>
      <p:sp>
        <p:nvSpPr>
          <p:cNvPr id="4" name="Rectangle 3"/>
          <p:cNvSpPr/>
          <p:nvPr/>
        </p:nvSpPr>
        <p:spPr>
          <a:xfrm>
            <a:off x="30480" y="8658"/>
            <a:ext cx="1447800" cy="338554"/>
          </a:xfrm>
          <a:prstGeom prst="rect">
            <a:avLst/>
          </a:prstGeom>
          <a:solidFill>
            <a:schemeClr val="bg1"/>
          </a:solidFill>
        </p:spPr>
        <p:txBody>
          <a:bodyPr wrap="square">
            <a:spAutoFit/>
          </a:bodyPr>
          <a:lstStyle/>
          <a:p>
            <a:pPr algn="ctr"/>
            <a:r>
              <a:rPr lang="en-US" sz="1600" b="1" dirty="0">
                <a:solidFill>
                  <a:srgbClr val="B50B27"/>
                </a:solidFill>
              </a:rPr>
              <a:t>HPC-ABDS</a:t>
            </a:r>
          </a:p>
        </p:txBody>
      </p:sp>
    </p:spTree>
    <p:extLst>
      <p:ext uri="{BB962C8B-B14F-4D97-AF65-F5344CB8AC3E}">
        <p14:creationId xmlns:p14="http://schemas.microsoft.com/office/powerpoint/2010/main" val="3365594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8229600" cy="507421"/>
          </a:xfrm>
        </p:spPr>
        <p:txBody>
          <a:bodyPr>
            <a:noAutofit/>
          </a:bodyPr>
          <a:lstStyle/>
          <a:p>
            <a:r>
              <a:rPr lang="en-US" sz="2800" b="1" dirty="0"/>
              <a:t>Functionality of 21 HPC-ABDS Layers</a:t>
            </a:r>
          </a:p>
        </p:txBody>
      </p:sp>
      <p:sp>
        <p:nvSpPr>
          <p:cNvPr id="3" name="Content Placeholder 2"/>
          <p:cNvSpPr>
            <a:spLocks noGrp="1"/>
          </p:cNvSpPr>
          <p:nvPr>
            <p:ph idx="1"/>
          </p:nvPr>
        </p:nvSpPr>
        <p:spPr>
          <a:xfrm>
            <a:off x="78509" y="477036"/>
            <a:ext cx="4036291" cy="5609102"/>
          </a:xfrm>
          <a:ln>
            <a:solidFill>
              <a:schemeClr val="tx1"/>
            </a:solidFill>
          </a:ln>
        </p:spPr>
        <p:txBody>
          <a:bodyPr>
            <a:noAutofit/>
          </a:bodyPr>
          <a:lstStyle/>
          <a:p>
            <a:pPr>
              <a:spcBef>
                <a:spcPts val="225"/>
              </a:spcBef>
              <a:buFont typeface="+mj-lt"/>
              <a:buAutoNum type="arabicParenR"/>
            </a:pPr>
            <a:r>
              <a:rPr lang="en-US" sz="2200" dirty="0">
                <a:latin typeface="Calibri" panose="020F0502020204030204" pitchFamily="34" charset="0"/>
              </a:rPr>
              <a:t>Message Protocols:</a:t>
            </a:r>
          </a:p>
          <a:p>
            <a:pPr>
              <a:spcBef>
                <a:spcPts val="225"/>
              </a:spcBef>
              <a:buFont typeface="+mj-lt"/>
              <a:buAutoNum type="arabicParenR"/>
            </a:pPr>
            <a:r>
              <a:rPr lang="en-US" sz="2200" dirty="0">
                <a:latin typeface="Calibri" panose="020F0502020204030204" pitchFamily="34" charset="0"/>
              </a:rPr>
              <a:t>Distributed Coordination:</a:t>
            </a:r>
          </a:p>
          <a:p>
            <a:pPr>
              <a:spcBef>
                <a:spcPts val="225"/>
              </a:spcBef>
              <a:buFont typeface="+mj-lt"/>
              <a:buAutoNum type="arabicParenR"/>
            </a:pPr>
            <a:r>
              <a:rPr lang="en-US" sz="2200" dirty="0">
                <a:latin typeface="Calibri" panose="020F0502020204030204" pitchFamily="34" charset="0"/>
              </a:rPr>
              <a:t>Security &amp; Privacy:</a:t>
            </a:r>
          </a:p>
          <a:p>
            <a:pPr>
              <a:spcBef>
                <a:spcPts val="225"/>
              </a:spcBef>
              <a:buFont typeface="+mj-lt"/>
              <a:buAutoNum type="arabicParenR"/>
            </a:pPr>
            <a:r>
              <a:rPr lang="en-US" sz="2200" dirty="0">
                <a:latin typeface="Calibri" panose="020F0502020204030204" pitchFamily="34" charset="0"/>
              </a:rPr>
              <a:t>Monitoring: </a:t>
            </a:r>
          </a:p>
          <a:p>
            <a:pPr>
              <a:spcBef>
                <a:spcPts val="225"/>
              </a:spcBef>
              <a:buFont typeface="+mj-lt"/>
              <a:buAutoNum type="arabicParenR"/>
            </a:pPr>
            <a:r>
              <a:rPr lang="en-US" sz="2200" dirty="0" err="1">
                <a:latin typeface="Calibri" panose="020F0502020204030204" pitchFamily="34" charset="0"/>
              </a:rPr>
              <a:t>IaaS</a:t>
            </a:r>
            <a:r>
              <a:rPr lang="en-US" sz="2200" dirty="0">
                <a:latin typeface="Calibri" panose="020F0502020204030204" pitchFamily="34" charset="0"/>
              </a:rPr>
              <a:t> Management from HPC to hypervisors:</a:t>
            </a:r>
          </a:p>
          <a:p>
            <a:pPr>
              <a:spcBef>
                <a:spcPts val="225"/>
              </a:spcBef>
              <a:buFont typeface="+mj-lt"/>
              <a:buAutoNum type="arabicParenR"/>
            </a:pPr>
            <a:r>
              <a:rPr lang="en-US" sz="2200" dirty="0">
                <a:latin typeface="Calibri" panose="020F0502020204030204" pitchFamily="34" charset="0"/>
              </a:rPr>
              <a:t>DevOps: </a:t>
            </a:r>
          </a:p>
          <a:p>
            <a:pPr>
              <a:spcBef>
                <a:spcPts val="225"/>
              </a:spcBef>
              <a:buFont typeface="+mj-lt"/>
              <a:buAutoNum type="arabicParenR"/>
            </a:pPr>
            <a:r>
              <a:rPr lang="en-US" sz="2200" dirty="0">
                <a:latin typeface="Calibri" panose="020F0502020204030204" pitchFamily="34" charset="0"/>
              </a:rPr>
              <a:t>Interoperability:</a:t>
            </a:r>
          </a:p>
          <a:p>
            <a:pPr>
              <a:spcBef>
                <a:spcPts val="225"/>
              </a:spcBef>
              <a:buFont typeface="+mj-lt"/>
              <a:buAutoNum type="arabicParenR"/>
            </a:pPr>
            <a:r>
              <a:rPr lang="en-US" sz="2200" dirty="0">
                <a:latin typeface="Calibri" panose="020F0502020204030204" pitchFamily="34" charset="0"/>
              </a:rPr>
              <a:t>File systems: </a:t>
            </a:r>
          </a:p>
          <a:p>
            <a:pPr>
              <a:spcBef>
                <a:spcPts val="225"/>
              </a:spcBef>
              <a:buFont typeface="+mj-lt"/>
              <a:buAutoNum type="arabicParenR"/>
            </a:pPr>
            <a:r>
              <a:rPr lang="en-US" sz="2200" dirty="0">
                <a:latin typeface="Calibri" panose="020F0502020204030204" pitchFamily="34" charset="0"/>
              </a:rPr>
              <a:t>Cluster Resource Management: </a:t>
            </a:r>
          </a:p>
          <a:p>
            <a:pPr>
              <a:spcBef>
                <a:spcPts val="225"/>
              </a:spcBef>
              <a:buFont typeface="+mj-lt"/>
              <a:buAutoNum type="arabicParenR"/>
            </a:pPr>
            <a:r>
              <a:rPr lang="en-US" sz="2200" dirty="0">
                <a:latin typeface="Calibri" panose="020F0502020204030204" pitchFamily="34" charset="0"/>
              </a:rPr>
              <a:t> Data Transport: </a:t>
            </a:r>
          </a:p>
          <a:p>
            <a:pPr>
              <a:spcBef>
                <a:spcPts val="225"/>
              </a:spcBef>
              <a:buFont typeface="+mj-lt"/>
              <a:buAutoNum type="arabicParenR"/>
            </a:pPr>
            <a:r>
              <a:rPr lang="en-US" sz="2200" dirty="0">
                <a:latin typeface="Calibri" panose="020F0502020204030204" pitchFamily="34" charset="0"/>
              </a:rPr>
              <a:t> A) File management</a:t>
            </a:r>
            <a:br>
              <a:rPr lang="en-US" sz="2200" dirty="0">
                <a:latin typeface="Calibri" panose="020F0502020204030204" pitchFamily="34" charset="0"/>
              </a:rPr>
            </a:br>
            <a:r>
              <a:rPr lang="en-US" sz="2200" dirty="0">
                <a:latin typeface="Calibri" panose="020F0502020204030204" pitchFamily="34" charset="0"/>
              </a:rPr>
              <a:t>B) NoSQL</a:t>
            </a:r>
            <a:br>
              <a:rPr lang="en-US" sz="2200" dirty="0">
                <a:latin typeface="Calibri" panose="020F0502020204030204" pitchFamily="34" charset="0"/>
              </a:rPr>
            </a:br>
            <a:r>
              <a:rPr lang="en-US" sz="2200" dirty="0">
                <a:latin typeface="Calibri" panose="020F0502020204030204" pitchFamily="34" charset="0"/>
              </a:rPr>
              <a:t>C) SQL</a:t>
            </a:r>
          </a:p>
        </p:txBody>
      </p:sp>
      <p:sp>
        <p:nvSpPr>
          <p:cNvPr id="7" name="Slide Number Placeholder 6"/>
          <p:cNvSpPr>
            <a:spLocks noGrp="1"/>
          </p:cNvSpPr>
          <p:nvPr>
            <p:ph type="sldNum" sz="quarter" idx="12"/>
          </p:nvPr>
        </p:nvSpPr>
        <p:spPr/>
        <p:txBody>
          <a:bodyPr/>
          <a:lstStyle/>
          <a:p>
            <a:fld id="{39B2FC35-689C-482B-881D-27C85BFD1D21}" type="slidenum">
              <a:rPr lang="en-US" smtClean="0"/>
              <a:pPr/>
              <a:t>38</a:t>
            </a:fld>
            <a:endParaRPr lang="en-US" dirty="0"/>
          </a:p>
        </p:txBody>
      </p:sp>
      <p:sp>
        <p:nvSpPr>
          <p:cNvPr id="4" name="Date Placeholder 3"/>
          <p:cNvSpPr>
            <a:spLocks noGrp="1"/>
          </p:cNvSpPr>
          <p:nvPr>
            <p:ph type="dt" sz="half" idx="2"/>
          </p:nvPr>
        </p:nvSpPr>
        <p:spPr/>
        <p:txBody>
          <a:bodyPr/>
          <a:lstStyle/>
          <a:p>
            <a:r>
              <a:rPr lang="en-US">
                <a:solidFill>
                  <a:srgbClr val="000000">
                    <a:tint val="75000"/>
                  </a:srgbClr>
                </a:solidFill>
              </a:rPr>
              <a:t>02/16/2016</a:t>
            </a:r>
          </a:p>
        </p:txBody>
      </p:sp>
      <p:sp>
        <p:nvSpPr>
          <p:cNvPr id="8" name="Content Placeholder 2"/>
          <p:cNvSpPr txBox="1">
            <a:spLocks/>
          </p:cNvSpPr>
          <p:nvPr/>
        </p:nvSpPr>
        <p:spPr bwMode="auto">
          <a:xfrm>
            <a:off x="4193309" y="489483"/>
            <a:ext cx="4953001" cy="56091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225"/>
              </a:spcBef>
              <a:buFont typeface="+mj-lt"/>
              <a:buAutoNum type="arabicParenR" startAt="12"/>
            </a:pPr>
            <a:r>
              <a:rPr lang="en-US" sz="2200" i="0" kern="0" dirty="0">
                <a:latin typeface="Calibri" panose="020F0502020204030204" pitchFamily="34" charset="0"/>
              </a:rPr>
              <a:t> In-memory databases &amp; caches / Object-relational mapping / Extraction Tools</a:t>
            </a:r>
          </a:p>
          <a:p>
            <a:pPr>
              <a:spcBef>
                <a:spcPts val="225"/>
              </a:spcBef>
              <a:buFont typeface="+mj-lt"/>
              <a:buAutoNum type="arabicParenR" startAt="12"/>
            </a:pPr>
            <a:r>
              <a:rPr lang="en-US" sz="2200" i="0" kern="0" dirty="0">
                <a:latin typeface="Calibri" panose="020F0502020204030204" pitchFamily="34" charset="0"/>
              </a:rPr>
              <a:t> Inter process communication Collectives, point-to-point, publish-subscribe, MPI:</a:t>
            </a:r>
          </a:p>
          <a:p>
            <a:pPr>
              <a:spcBef>
                <a:spcPts val="225"/>
              </a:spcBef>
              <a:buFont typeface="+mj-lt"/>
              <a:buAutoNum type="arabicParenR" startAt="12"/>
            </a:pPr>
            <a:r>
              <a:rPr lang="en-US" sz="2200" i="0" kern="0" dirty="0">
                <a:latin typeface="Calibri" panose="020F0502020204030204" pitchFamily="34" charset="0"/>
              </a:rPr>
              <a:t> A) Basic Programming model and runtime, SPMD, MapReduce:</a:t>
            </a:r>
            <a:br>
              <a:rPr lang="en-US" sz="2200" i="0" kern="0" dirty="0">
                <a:latin typeface="Calibri" panose="020F0502020204030204" pitchFamily="34" charset="0"/>
              </a:rPr>
            </a:br>
            <a:r>
              <a:rPr lang="en-US" sz="2200" i="0" kern="0" dirty="0">
                <a:latin typeface="Calibri" panose="020F0502020204030204" pitchFamily="34" charset="0"/>
              </a:rPr>
              <a:t>B) Streaming:</a:t>
            </a:r>
          </a:p>
          <a:p>
            <a:pPr>
              <a:spcBef>
                <a:spcPts val="225"/>
              </a:spcBef>
              <a:buFont typeface="+mj-lt"/>
              <a:buAutoNum type="arabicParenR" startAt="12"/>
            </a:pPr>
            <a:r>
              <a:rPr lang="en-US" sz="2200" i="0" kern="0" dirty="0">
                <a:latin typeface="Calibri" panose="020F0502020204030204" pitchFamily="34" charset="0"/>
              </a:rPr>
              <a:t> A) High level Programming: </a:t>
            </a:r>
            <a:br>
              <a:rPr lang="en-US" sz="2200" i="0" kern="0" dirty="0">
                <a:latin typeface="Calibri" panose="020F0502020204030204" pitchFamily="34" charset="0"/>
              </a:rPr>
            </a:br>
            <a:r>
              <a:rPr lang="en-US" sz="2200" i="0" kern="0" dirty="0">
                <a:latin typeface="Calibri" panose="020F0502020204030204" pitchFamily="34" charset="0"/>
              </a:rPr>
              <a:t>B) Frameworks</a:t>
            </a:r>
          </a:p>
          <a:p>
            <a:pPr>
              <a:spcBef>
                <a:spcPts val="225"/>
              </a:spcBef>
              <a:buFont typeface="+mj-lt"/>
              <a:buAutoNum type="arabicParenR" startAt="12"/>
            </a:pPr>
            <a:r>
              <a:rPr lang="en-US" sz="2200" i="0" kern="0" dirty="0">
                <a:latin typeface="Calibri" panose="020F0502020204030204" pitchFamily="34" charset="0"/>
              </a:rPr>
              <a:t> Application and Analytics: </a:t>
            </a:r>
          </a:p>
          <a:p>
            <a:pPr>
              <a:spcBef>
                <a:spcPts val="225"/>
              </a:spcBef>
              <a:buFont typeface="+mj-lt"/>
              <a:buAutoNum type="arabicParenR" startAt="12"/>
            </a:pPr>
            <a:r>
              <a:rPr lang="en-US" sz="2200" i="0" kern="0" dirty="0">
                <a:latin typeface="Calibri" panose="020F0502020204030204" pitchFamily="34" charset="0"/>
              </a:rPr>
              <a:t> Workflow-Orchestration:</a:t>
            </a:r>
          </a:p>
        </p:txBody>
      </p:sp>
    </p:spTree>
    <p:extLst>
      <p:ext uri="{BB962C8B-B14F-4D97-AF65-F5344CB8AC3E}">
        <p14:creationId xmlns:p14="http://schemas.microsoft.com/office/powerpoint/2010/main" val="3065267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a:solidFill>
                  <a:srgbClr val="000000">
                    <a:tint val="75000"/>
                  </a:srgbClr>
                </a:solidFill>
              </a:rPr>
              <a:t>5/17/2016</a:t>
            </a:r>
            <a:endParaRPr lang="en-US" dirty="0">
              <a:solidFill>
                <a:srgbClr val="000000">
                  <a:tint val="75000"/>
                </a:srgbClr>
              </a:solidFill>
            </a:endParaRPr>
          </a:p>
        </p:txBody>
      </p:sp>
      <p:sp>
        <p:nvSpPr>
          <p:cNvPr id="6" name="Rectangle 5"/>
          <p:cNvSpPr/>
          <p:nvPr/>
        </p:nvSpPr>
        <p:spPr bwMode="auto">
          <a:xfrm>
            <a:off x="14653" y="0"/>
            <a:ext cx="9144000" cy="6858000"/>
          </a:xfrm>
          <a:prstGeom prst="rect">
            <a:avLst/>
          </a:prstGeom>
          <a:solidFill>
            <a:srgbClr val="FFF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i="1">
              <a:solidFill>
                <a:srgbClr val="000000"/>
              </a:solidFill>
            </a:endParaRPr>
          </a:p>
        </p:txBody>
      </p:sp>
      <p:sp>
        <p:nvSpPr>
          <p:cNvPr id="10" name="Slide Number Placeholder 9"/>
          <p:cNvSpPr>
            <a:spLocks noGrp="1"/>
          </p:cNvSpPr>
          <p:nvPr>
            <p:ph type="sldNum" sz="quarter" idx="4294967295"/>
          </p:nvPr>
        </p:nvSpPr>
        <p:spPr>
          <a:xfrm>
            <a:off x="8323943" y="6291943"/>
            <a:ext cx="613228" cy="293913"/>
          </a:xfrm>
          <a:prstGeom prst="rect">
            <a:avLst/>
          </a:prstGeom>
        </p:spPr>
        <p:txBody>
          <a:bodyPr/>
          <a:lstStyle/>
          <a:p>
            <a:fld id="{C4B85148-DB98-4269-ACE6-2DF49F9918C9}" type="slidenum">
              <a:rPr lang="en-US" smtClean="0">
                <a:solidFill>
                  <a:srgbClr val="000000"/>
                </a:solidFill>
              </a:rPr>
              <a:pPr/>
              <a:t>39</a:t>
            </a:fld>
            <a:endParaRPr lang="en-US" dirty="0">
              <a:solidFill>
                <a:srgbClr val="000000"/>
              </a:solidFill>
            </a:endParaRPr>
          </a:p>
        </p:txBody>
      </p:sp>
      <p:pic>
        <p:nvPicPr>
          <p:cNvPr id="4" name="Picture 3"/>
          <p:cNvPicPr>
            <a:picLocks noChangeAspect="1"/>
          </p:cNvPicPr>
          <p:nvPr/>
        </p:nvPicPr>
        <p:blipFill>
          <a:blip r:embed="rId2"/>
          <a:stretch>
            <a:fillRect/>
          </a:stretch>
        </p:blipFill>
        <p:spPr>
          <a:xfrm>
            <a:off x="14845" y="319770"/>
            <a:ext cx="9114310" cy="6218459"/>
          </a:xfrm>
          <a:prstGeom prst="rect">
            <a:avLst/>
          </a:prstGeom>
        </p:spPr>
      </p:pic>
    </p:spTree>
    <p:extLst>
      <p:ext uri="{BB962C8B-B14F-4D97-AF65-F5344CB8AC3E}">
        <p14:creationId xmlns:p14="http://schemas.microsoft.com/office/powerpoint/2010/main" val="3864707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Autofit/>
          </a:bodyPr>
          <a:lstStyle/>
          <a:p>
            <a:pPr algn="ctr"/>
            <a:r>
              <a:rPr lang="en-US" sz="2800" b="1" dirty="0">
                <a:latin typeface="+mn-lt"/>
              </a:rPr>
              <a:t>51 Detailed Use Cases: </a:t>
            </a:r>
            <a:r>
              <a:rPr lang="en-US" sz="2400" b="1" dirty="0">
                <a:latin typeface="+mn-lt"/>
              </a:rPr>
              <a:t>Contributed July-September 2013</a:t>
            </a:r>
            <a:br>
              <a:rPr lang="en-US" sz="2400" b="1" dirty="0">
                <a:latin typeface="+mn-lt"/>
              </a:rPr>
            </a:br>
            <a:r>
              <a:rPr lang="en-US" sz="2400" b="1" dirty="0">
                <a:latin typeface="+mn-lt"/>
              </a:rPr>
              <a:t>Covers goals, data features such as 3 V’s, software, hardware</a:t>
            </a:r>
          </a:p>
        </p:txBody>
      </p:sp>
      <p:sp>
        <p:nvSpPr>
          <p:cNvPr id="3" name="Content Placeholder 2"/>
          <p:cNvSpPr>
            <a:spLocks noGrp="1"/>
          </p:cNvSpPr>
          <p:nvPr>
            <p:ph idx="1"/>
          </p:nvPr>
        </p:nvSpPr>
        <p:spPr>
          <a:xfrm>
            <a:off x="0" y="958233"/>
            <a:ext cx="9144000" cy="5898036"/>
          </a:xfrm>
        </p:spPr>
        <p:txBody>
          <a:bodyPr>
            <a:noAutofit/>
          </a:bodyPr>
          <a:lstStyle/>
          <a:p>
            <a:r>
              <a:rPr lang="en-US" sz="1600" b="1" dirty="0"/>
              <a:t>Government Operation(4): </a:t>
            </a:r>
            <a:r>
              <a:rPr lang="en-US" sz="1600" dirty="0"/>
              <a:t>National Archives and Records Administration, Census Bureau</a:t>
            </a:r>
          </a:p>
          <a:p>
            <a:r>
              <a:rPr lang="en-US" sz="1600" b="1" dirty="0"/>
              <a:t>Commercial(8): </a:t>
            </a:r>
            <a:r>
              <a:rPr lang="en-US" sz="1600" dirty="0"/>
              <a:t>Finance in Cloud, Cloud Backup, </a:t>
            </a:r>
            <a:r>
              <a:rPr lang="en-US" sz="1600" dirty="0" err="1"/>
              <a:t>Mendeley</a:t>
            </a:r>
            <a:r>
              <a:rPr lang="en-US" sz="1600" dirty="0"/>
              <a:t> (Citations), Netflix, Web Search, Digital Materials, Cargo shipping (as in UPS)</a:t>
            </a:r>
          </a:p>
          <a:p>
            <a:r>
              <a:rPr lang="en-US" sz="1600" b="1" dirty="0"/>
              <a:t>Defense(3): </a:t>
            </a:r>
            <a:r>
              <a:rPr lang="en-US" sz="1600" dirty="0"/>
              <a:t>Sensors, Image surveillance, Situation Assessment</a:t>
            </a:r>
          </a:p>
          <a:p>
            <a:r>
              <a:rPr lang="en-US" sz="1600" b="1" dirty="0"/>
              <a:t>Healthcare and Life Sciences(10): </a:t>
            </a:r>
            <a:r>
              <a:rPr lang="en-US" sz="1600" dirty="0"/>
              <a:t>Medical records, Graph and Probabilistic analysis, Pathology, </a:t>
            </a:r>
            <a:r>
              <a:rPr lang="en-US" sz="1600" dirty="0" err="1"/>
              <a:t>Bioimaging</a:t>
            </a:r>
            <a:r>
              <a:rPr lang="en-US" sz="1600" dirty="0"/>
              <a:t>, Genomics, Epidemiology, People Activity models, Biodiversity</a:t>
            </a:r>
          </a:p>
          <a:p>
            <a:r>
              <a:rPr lang="en-US" sz="1600" b="1" dirty="0"/>
              <a:t>Deep Learning and Social Media(6): </a:t>
            </a:r>
            <a:r>
              <a:rPr lang="en-US" sz="1600" dirty="0"/>
              <a:t>Driving Car, </a:t>
            </a:r>
            <a:r>
              <a:rPr lang="en-US" sz="1600" dirty="0" err="1"/>
              <a:t>Geolocate</a:t>
            </a:r>
            <a:r>
              <a:rPr lang="en-US" sz="1600" dirty="0"/>
              <a:t> images/cameras, Twitter, Crowd Sourcing, Network Science, NIST benchmark datasets</a:t>
            </a:r>
          </a:p>
          <a:p>
            <a:r>
              <a:rPr lang="en-US" sz="1600" b="1" dirty="0"/>
              <a:t>The Ecosystem for Research(4): </a:t>
            </a:r>
            <a:r>
              <a:rPr lang="en-US" sz="1600" dirty="0"/>
              <a:t>Metadata, Collaboration, Language Translation, Light source experiments</a:t>
            </a:r>
          </a:p>
          <a:p>
            <a:r>
              <a:rPr lang="en-US" sz="1600" b="1" dirty="0"/>
              <a:t>Astronomy and Physics(5): </a:t>
            </a:r>
            <a:r>
              <a:rPr lang="en-US" sz="1600" dirty="0"/>
              <a:t>Sky Surveys including comparison to simulation, Large Hadron Collider at CERN, Belle Accelerator II in Japan</a:t>
            </a:r>
          </a:p>
          <a:p>
            <a:r>
              <a:rPr lang="en-US" sz="1600" b="1" dirty="0"/>
              <a:t>Earth, Environmental and Polar Science(10): </a:t>
            </a:r>
            <a:r>
              <a:rPr lang="en-US" sz="1600" dirty="0"/>
              <a:t>Radar Scattering in Atmosphere, Earthquake, Ocean, Earth Observation, Ice sheet Radar scattering, Earth radar mapping, Climate simulation datasets, Atmospheric turbulence identification, Subsurface Biogeochemistry (microbes to watersheds), AmeriFlux and FLUXNET gas sensors</a:t>
            </a:r>
          </a:p>
          <a:p>
            <a:r>
              <a:rPr lang="en-US" sz="1600" b="1" dirty="0"/>
              <a:t>Energy(1): </a:t>
            </a:r>
            <a:r>
              <a:rPr lang="en-US" sz="1600" dirty="0"/>
              <a:t>Smart grid</a:t>
            </a:r>
          </a:p>
          <a:p>
            <a:r>
              <a:rPr lang="en-US" sz="1600" dirty="0"/>
              <a:t>Published by NIST as </a:t>
            </a:r>
            <a:r>
              <a:rPr lang="en-US" sz="1600" dirty="0">
                <a:hlinkClick r:id="rId3"/>
              </a:rPr>
              <a:t>http://nvlpubs.nist.gov/nistpubs/SpecialPublications/NIST.SP.1500-3.pdf</a:t>
            </a:r>
            <a:endParaRPr lang="en-US" sz="1600" dirty="0"/>
          </a:p>
          <a:p>
            <a:r>
              <a:rPr lang="en-US" sz="1600" dirty="0"/>
              <a:t>             “Version 2” being prepared</a:t>
            </a:r>
          </a:p>
          <a:p>
            <a:pPr marL="0" indent="0">
              <a:buNone/>
            </a:pPr>
            <a:endParaRPr lang="en-US" sz="1600" dirty="0"/>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rgbClr val="000000"/>
              </a:solidFill>
              <a:effectLst/>
              <a:uLnTx/>
              <a:uFillTx/>
            </a:endParaRPr>
          </a:p>
        </p:txBody>
      </p:sp>
      <p:sp>
        <p:nvSpPr>
          <p:cNvPr id="6" name="Date Placeholder 5"/>
          <p:cNvSpPr>
            <a:spLocks noGrp="1"/>
          </p:cNvSpPr>
          <p:nvPr>
            <p:ph type="dt" sz="half" idx="2"/>
          </p:nvPr>
        </p:nvSpPr>
        <p:spPr>
          <a:xfrm>
            <a:off x="5715000" y="6226117"/>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tint val="75000"/>
                  </a:srgbClr>
                </a:solidFill>
                <a:effectLst/>
                <a:uLnTx/>
                <a:uFillTx/>
              </a:rPr>
              <a:t>02/16/2016</a:t>
            </a:r>
          </a:p>
        </p:txBody>
      </p:sp>
      <p:sp>
        <p:nvSpPr>
          <p:cNvPr id="4" name="TextBox 3"/>
          <p:cNvSpPr txBox="1"/>
          <p:nvPr/>
        </p:nvSpPr>
        <p:spPr>
          <a:xfrm>
            <a:off x="3352800" y="6156196"/>
            <a:ext cx="5791200" cy="400110"/>
          </a:xfrm>
          <a:prstGeom prst="rect">
            <a:avLst/>
          </a:prstGeom>
          <a:solidFill>
            <a:srgbClr val="2975A3"/>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000" b="0" i="1" u="none" strike="noStrike" kern="0" cap="none" spc="0" normalizeH="0" baseline="0" noProof="0" dirty="0">
                <a:ln>
                  <a:noFill/>
                </a:ln>
                <a:solidFill>
                  <a:schemeClr val="bg1"/>
                </a:solidFill>
                <a:effectLst/>
                <a:uLnTx/>
                <a:uFillTx/>
                <a:cs typeface="Times New Roman" panose="02020603050405020304" pitchFamily="18" charset="0"/>
              </a:rPr>
              <a:t>26 Features for each use case</a:t>
            </a:r>
            <a:r>
              <a:rPr kumimoji="0" lang="en-US" sz="2000" b="0" i="1" u="none" strike="noStrike" kern="0" cap="none" spc="0" normalizeH="0" noProof="0" dirty="0">
                <a:ln>
                  <a:noFill/>
                </a:ln>
                <a:solidFill>
                  <a:schemeClr val="bg1"/>
                </a:solidFill>
                <a:effectLst/>
                <a:uLnTx/>
                <a:uFillTx/>
                <a:cs typeface="Times New Roman" panose="02020603050405020304" pitchFamily="18" charset="0"/>
              </a:rPr>
              <a:t> </a:t>
            </a:r>
            <a:r>
              <a:rPr kumimoji="0" lang="en-US" sz="2000" b="0" i="1" u="none" strike="noStrike" kern="0" cap="none" spc="0" normalizeH="0" baseline="0" noProof="0" dirty="0">
                <a:ln>
                  <a:noFill/>
                </a:ln>
                <a:solidFill>
                  <a:schemeClr val="bg1"/>
                </a:solidFill>
                <a:effectLst/>
                <a:uLnTx/>
                <a:uFillTx/>
                <a:cs typeface="Times New Roman" panose="02020603050405020304" pitchFamily="18" charset="0"/>
              </a:rPr>
              <a:t>Biased to science</a:t>
            </a:r>
          </a:p>
        </p:txBody>
      </p:sp>
    </p:spTree>
    <p:extLst>
      <p:ext uri="{BB962C8B-B14F-4D97-AF65-F5344CB8AC3E}">
        <p14:creationId xmlns:p14="http://schemas.microsoft.com/office/powerpoint/2010/main" val="1350654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6" y="95594"/>
            <a:ext cx="9029700" cy="1143000"/>
          </a:xfrm>
        </p:spPr>
        <p:txBody>
          <a:bodyPr>
            <a:normAutofit fontScale="90000"/>
          </a:bodyPr>
          <a:lstStyle/>
          <a:p>
            <a:r>
              <a:rPr lang="en-US" b="1" dirty="0"/>
              <a:t>Typical Big Data Pattern 2. Perform real time analytics on data source streams and notify users when specified events occur</a:t>
            </a:r>
          </a:p>
        </p:txBody>
      </p:sp>
      <p:sp>
        <p:nvSpPr>
          <p:cNvPr id="28" name="Slide Number Placeholder 27"/>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US" sz="1800" b="0" i="0" u="none" strike="noStrike" kern="0" cap="none" spc="0" normalizeH="0" baseline="0" noProof="0">
              <a:ln>
                <a:noFill/>
              </a:ln>
              <a:solidFill>
                <a:sysClr val="windowText" lastClr="000000"/>
              </a:solidFill>
              <a:effectLst/>
              <a:uLnTx/>
              <a:uFillTx/>
            </a:endParaRPr>
          </a:p>
        </p:txBody>
      </p:sp>
      <p:sp>
        <p:nvSpPr>
          <p:cNvPr id="3" name="Date Placeholder 2"/>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02/16/2016</a:t>
            </a:r>
          </a:p>
        </p:txBody>
      </p:sp>
      <p:sp>
        <p:nvSpPr>
          <p:cNvPr id="4" name="Title 1"/>
          <p:cNvSpPr txBox="1">
            <a:spLocks/>
          </p:cNvSpPr>
          <p:nvPr/>
        </p:nvSpPr>
        <p:spPr>
          <a:xfrm>
            <a:off x="2514562" y="551184"/>
            <a:ext cx="715754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9" name="Group 28"/>
          <p:cNvGrpSpPr/>
          <p:nvPr/>
        </p:nvGrpSpPr>
        <p:grpSpPr>
          <a:xfrm>
            <a:off x="367866" y="1405162"/>
            <a:ext cx="8776134" cy="4650911"/>
            <a:chOff x="367866" y="1945789"/>
            <a:chExt cx="8776134" cy="4650911"/>
          </a:xfrm>
        </p:grpSpPr>
        <p:sp>
          <p:nvSpPr>
            <p:cNvPr id="5" name="TextBox 4"/>
            <p:cNvSpPr txBox="1"/>
            <p:nvPr/>
          </p:nvSpPr>
          <p:spPr>
            <a:xfrm>
              <a:off x="2857189" y="6196590"/>
              <a:ext cx="4640679"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rPr>
                <a:t>Storm (Heron), Kafka, Hbase, Zookeeper</a:t>
              </a:r>
            </a:p>
          </p:txBody>
        </p:sp>
        <p:grpSp>
          <p:nvGrpSpPr>
            <p:cNvPr id="6" name="Group 5"/>
            <p:cNvGrpSpPr/>
            <p:nvPr/>
          </p:nvGrpSpPr>
          <p:grpSpPr>
            <a:xfrm>
              <a:off x="367866" y="1945789"/>
              <a:ext cx="8776134" cy="4028173"/>
              <a:chOff x="457198" y="1223370"/>
              <a:chExt cx="8776134" cy="4028173"/>
            </a:xfrm>
          </p:grpSpPr>
          <p:sp>
            <p:nvSpPr>
              <p:cNvPr id="7" name="Oval 6"/>
              <p:cNvSpPr/>
              <p:nvPr/>
            </p:nvSpPr>
            <p:spPr>
              <a:xfrm>
                <a:off x="457200" y="278524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Streaming Data</a:t>
                </a:r>
              </a:p>
            </p:txBody>
          </p:sp>
          <p:sp>
            <p:nvSpPr>
              <p:cNvPr id="8" name="Oval 7"/>
              <p:cNvSpPr/>
              <p:nvPr/>
            </p:nvSpPr>
            <p:spPr>
              <a:xfrm>
                <a:off x="457199" y="3505199"/>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rPr>
                  <a:t>Streaming Data</a:t>
                </a: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sp>
            <p:nvSpPr>
              <p:cNvPr id="9" name="Oval 8"/>
              <p:cNvSpPr/>
              <p:nvPr/>
            </p:nvSpPr>
            <p:spPr>
              <a:xfrm>
                <a:off x="457198" y="4225157"/>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rPr>
                  <a:t>Streaming Data</a:t>
                </a: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sp>
            <p:nvSpPr>
              <p:cNvPr id="10" name="Rounded Rectangle 9"/>
              <p:cNvSpPr/>
              <p:nvPr/>
            </p:nvSpPr>
            <p:spPr>
              <a:xfrm>
                <a:off x="3804744" y="3244070"/>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latin typeface="Calibri" panose="020F0502020204030204" pitchFamily="34" charset="0"/>
                  </a:rPr>
                  <a:t>Posted Data</a:t>
                </a:r>
              </a:p>
            </p:txBody>
          </p:sp>
          <p:sp>
            <p:nvSpPr>
              <p:cNvPr id="11" name="Rounded Rectangle 10"/>
              <p:cNvSpPr/>
              <p:nvPr/>
            </p:nvSpPr>
            <p:spPr>
              <a:xfrm>
                <a:off x="6574220" y="3244070"/>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latin typeface="Calibri" panose="020F0502020204030204" pitchFamily="34" charset="0"/>
                  </a:rPr>
                  <a:t>Identified Events</a:t>
                </a:r>
              </a:p>
            </p:txBody>
          </p:sp>
          <p:sp>
            <p:nvSpPr>
              <p:cNvPr id="12" name="Rounded Rectangle 11"/>
              <p:cNvSpPr/>
              <p:nvPr/>
            </p:nvSpPr>
            <p:spPr>
              <a:xfrm>
                <a:off x="5770179" y="1881352"/>
                <a:ext cx="1912883" cy="7672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Filter Identifying Events</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0709" y="1223370"/>
                <a:ext cx="1258709" cy="1361657"/>
              </a:xfrm>
              <a:prstGeom prst="rect">
                <a:avLst/>
              </a:prstGeom>
            </p:spPr>
          </p:pic>
          <p:cxnSp>
            <p:nvCxnSpPr>
              <p:cNvPr id="14" name="Straight Arrow Connector 13"/>
              <p:cNvCxnSpPr/>
              <p:nvPr/>
            </p:nvCxnSpPr>
            <p:spPr>
              <a:xfrm>
                <a:off x="4434098" y="1817031"/>
                <a:ext cx="1230978" cy="20792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845040" y="3058510"/>
                <a:ext cx="912406" cy="344558"/>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895780" y="3976513"/>
                <a:ext cx="861666" cy="458851"/>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946521" y="3695211"/>
                <a:ext cx="810925" cy="40389"/>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4873812" y="2407350"/>
                <a:ext cx="787007" cy="80707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587200" y="2705783"/>
                <a:ext cx="95862" cy="53380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4652818" y="2492507"/>
                <a:ext cx="1782774" cy="99999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5049587" y="460515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latin typeface="Calibri" panose="020F0502020204030204" pitchFamily="34" charset="0"/>
                  </a:rPr>
                  <a:t>Repository</a:t>
                </a:r>
                <a:endParaRPr kumimoji="0" lang="en-US" sz="1800" b="0" i="0" u="none" strike="noStrike" kern="0" cap="none" spc="0" normalizeH="0" baseline="0" noProof="0" dirty="0">
                  <a:ln>
                    <a:noFill/>
                  </a:ln>
                  <a:solidFill>
                    <a:schemeClr val="bg1"/>
                  </a:solidFill>
                  <a:effectLst/>
                  <a:uLnTx/>
                  <a:uFillTx/>
                  <a:latin typeface="Calibri" panose="020F0502020204030204" pitchFamily="34" charset="0"/>
                </a:endParaRPr>
              </a:p>
            </p:txBody>
          </p:sp>
          <p:cxnSp>
            <p:nvCxnSpPr>
              <p:cNvPr id="22" name="Straight Arrow Connector 21"/>
              <p:cNvCxnSpPr/>
              <p:nvPr/>
            </p:nvCxnSpPr>
            <p:spPr>
              <a:xfrm flipH="1">
                <a:off x="6824480" y="4016062"/>
                <a:ext cx="333065" cy="56119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897821" y="4002368"/>
                <a:ext cx="434191" cy="5748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707599" y="1469442"/>
                <a:ext cx="13535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Specify filter</a:t>
                </a:r>
              </a:p>
            </p:txBody>
          </p:sp>
          <p:sp>
            <p:nvSpPr>
              <p:cNvPr id="25" name="TextBox 24"/>
              <p:cNvSpPr txBox="1"/>
              <p:nvPr/>
            </p:nvSpPr>
            <p:spPr>
              <a:xfrm>
                <a:off x="5618939" y="4239453"/>
                <a:ext cx="88434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Archive</a:t>
                </a:r>
              </a:p>
            </p:txBody>
          </p:sp>
          <p:sp>
            <p:nvSpPr>
              <p:cNvPr id="26" name="TextBox 25"/>
              <p:cNvSpPr txBox="1"/>
              <p:nvPr/>
            </p:nvSpPr>
            <p:spPr>
              <a:xfrm>
                <a:off x="7730510" y="2613076"/>
                <a:ext cx="1502822"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Post Selected Events</a:t>
                </a:r>
              </a:p>
            </p:txBody>
          </p:sp>
          <p:sp>
            <p:nvSpPr>
              <p:cNvPr id="27" name="TextBox 26"/>
              <p:cNvSpPr txBox="1"/>
              <p:nvPr/>
            </p:nvSpPr>
            <p:spPr>
              <a:xfrm>
                <a:off x="3346226" y="2649519"/>
                <a:ext cx="162305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Fetch streamed Data</a:t>
                </a:r>
              </a:p>
            </p:txBody>
          </p:sp>
        </p:grpSp>
      </p:grpSp>
    </p:spTree>
    <p:extLst>
      <p:ext uri="{BB962C8B-B14F-4D97-AF65-F5344CB8AC3E}">
        <p14:creationId xmlns:p14="http://schemas.microsoft.com/office/powerpoint/2010/main" val="2904119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 y="16807"/>
            <a:ext cx="9144000" cy="1143000"/>
          </a:xfrm>
        </p:spPr>
        <p:txBody>
          <a:bodyPr>
            <a:normAutofit fontScale="90000"/>
          </a:bodyPr>
          <a:lstStyle/>
          <a:p>
            <a:r>
              <a:rPr lang="en-US" dirty="0"/>
              <a:t>Typical Big Data Pattern 5A</a:t>
            </a:r>
            <a:r>
              <a:rPr lang="en-US" b="1" dirty="0"/>
              <a:t>. Perform interactive analytics on observational scientific data</a:t>
            </a:r>
          </a:p>
        </p:txBody>
      </p:sp>
      <p:sp>
        <p:nvSpPr>
          <p:cNvPr id="19" name="Slide Number Placeholder 18"/>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a:ln>
                <a:noFill/>
              </a:ln>
              <a:solidFill>
                <a:sysClr val="windowText" lastClr="000000"/>
              </a:solidFill>
              <a:effectLst/>
              <a:uLnTx/>
              <a:uFillTx/>
            </a:endParaRPr>
          </a:p>
        </p:txBody>
      </p:sp>
      <p:sp>
        <p:nvSpPr>
          <p:cNvPr id="3" name="Date Placeholder 2"/>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02/16/2016</a:t>
            </a:r>
          </a:p>
        </p:txBody>
      </p:sp>
      <p:grpSp>
        <p:nvGrpSpPr>
          <p:cNvPr id="24" name="Group 23"/>
          <p:cNvGrpSpPr/>
          <p:nvPr/>
        </p:nvGrpSpPr>
        <p:grpSpPr>
          <a:xfrm>
            <a:off x="88786" y="1182767"/>
            <a:ext cx="8891927" cy="4911248"/>
            <a:chOff x="88786" y="1237402"/>
            <a:chExt cx="8891927" cy="4911248"/>
          </a:xfrm>
        </p:grpSpPr>
        <p:grpSp>
          <p:nvGrpSpPr>
            <p:cNvPr id="18" name="Group 17"/>
            <p:cNvGrpSpPr/>
            <p:nvPr/>
          </p:nvGrpSpPr>
          <p:grpSpPr>
            <a:xfrm>
              <a:off x="88786" y="1237402"/>
              <a:ext cx="8891927" cy="4911248"/>
              <a:chOff x="88786" y="1452250"/>
              <a:chExt cx="8891927" cy="4911248"/>
            </a:xfrm>
          </p:grpSpPr>
          <p:sp>
            <p:nvSpPr>
              <p:cNvPr id="4" name="Rounded Rectangle 3"/>
              <p:cNvSpPr/>
              <p:nvPr/>
            </p:nvSpPr>
            <p:spPr>
              <a:xfrm>
                <a:off x="2051283" y="2596806"/>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panose="020F0502020204030204" pitchFamily="34" charset="0"/>
                  </a:rPr>
                  <a:t>Grid or Many Task Software, Hadoop, Spark, Giraph, Pig …</a:t>
                </a:r>
              </a:p>
            </p:txBody>
          </p:sp>
          <p:sp>
            <p:nvSpPr>
              <p:cNvPr id="5" name="Rounded Rectangle 4"/>
              <p:cNvSpPr/>
              <p:nvPr/>
            </p:nvSpPr>
            <p:spPr>
              <a:xfrm>
                <a:off x="2051283" y="3567333"/>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panose="020F0502020204030204" pitchFamily="34" charset="0"/>
                  </a:rPr>
                  <a:t>Data Storage: HDFS, </a:t>
                </a:r>
                <a:r>
                  <a:rPr kumimoji="0" lang="en-US" sz="1800" b="0" i="0" u="none" strike="noStrike" kern="0" cap="none" spc="0" normalizeH="0" baseline="0" noProof="0" dirty="0" err="1">
                    <a:ln>
                      <a:noFill/>
                    </a:ln>
                    <a:solidFill>
                      <a:schemeClr val="bg1"/>
                    </a:solidFill>
                    <a:effectLst/>
                    <a:uLnTx/>
                    <a:uFillTx/>
                    <a:latin typeface="Calibri" panose="020F0502020204030204" pitchFamily="34" charset="0"/>
                  </a:rPr>
                  <a:t>Hbase</a:t>
                </a:r>
                <a:r>
                  <a:rPr kumimoji="0" lang="en-US" sz="1800" b="0" i="0" u="none" strike="noStrike" kern="0" cap="none" spc="0" normalizeH="0" baseline="0" noProof="0" dirty="0">
                    <a:ln>
                      <a:noFill/>
                    </a:ln>
                    <a:solidFill>
                      <a:schemeClr val="bg1"/>
                    </a:solidFill>
                    <a:effectLst/>
                    <a:uLnTx/>
                    <a:uFillTx/>
                    <a:latin typeface="Calibri" panose="020F0502020204030204" pitchFamily="34" charset="0"/>
                  </a:rPr>
                  <a:t>, File Collection </a:t>
                </a:r>
              </a:p>
            </p:txBody>
          </p:sp>
          <p:sp>
            <p:nvSpPr>
              <p:cNvPr id="6" name="Oval 5"/>
              <p:cNvSpPr/>
              <p:nvPr/>
            </p:nvSpPr>
            <p:spPr>
              <a:xfrm>
                <a:off x="88786" y="4550968"/>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Streaming Twitter data for Social Networking</a:t>
                </a:r>
              </a:p>
            </p:txBody>
          </p:sp>
          <p:cxnSp>
            <p:nvCxnSpPr>
              <p:cNvPr id="7" name="Straight Arrow Connector 6"/>
              <p:cNvCxnSpPr/>
              <p:nvPr/>
            </p:nvCxnSpPr>
            <p:spPr>
              <a:xfrm flipV="1">
                <a:off x="5353559" y="4222575"/>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2653393" y="4186892"/>
                <a:ext cx="944798" cy="31939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3193655" y="1505412"/>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panose="020F0502020204030204" pitchFamily="34" charset="0"/>
                  </a:rPr>
                  <a:t>Science Analysis Code, Mahout, R, SPIDAL</a:t>
                </a:r>
              </a:p>
            </p:txBody>
          </p:sp>
          <p:sp>
            <p:nvSpPr>
              <p:cNvPr id="10" name="Up-Down Arrow 9"/>
              <p:cNvSpPr/>
              <p:nvPr/>
            </p:nvSpPr>
            <p:spPr>
              <a:xfrm rot="16200000">
                <a:off x="2376992" y="1661353"/>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553" y="1452250"/>
                <a:ext cx="1258709" cy="1361657"/>
              </a:xfrm>
              <a:prstGeom prst="rect">
                <a:avLst/>
              </a:prstGeom>
            </p:spPr>
          </p:pic>
          <p:sp>
            <p:nvSpPr>
              <p:cNvPr id="12" name="TextBox 11"/>
              <p:cNvSpPr txBox="1"/>
              <p:nvPr/>
            </p:nvSpPr>
            <p:spPr>
              <a:xfrm>
                <a:off x="5574895" y="4225688"/>
                <a:ext cx="340581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Transport batch of data to primary analysis data system</a:t>
                </a:r>
              </a:p>
            </p:txBody>
          </p:sp>
          <p:sp>
            <p:nvSpPr>
              <p:cNvPr id="13" name="Oval 12"/>
              <p:cNvSpPr/>
              <p:nvPr/>
            </p:nvSpPr>
            <p:spPr>
              <a:xfrm>
                <a:off x="641306" y="5527610"/>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Record Scientific Data in “field”</a:t>
                </a:r>
              </a:p>
            </p:txBody>
          </p:sp>
          <p:sp>
            <p:nvSpPr>
              <p:cNvPr id="14" name="Can 13"/>
              <p:cNvSpPr/>
              <p:nvPr/>
            </p:nvSpPr>
            <p:spPr>
              <a:xfrm>
                <a:off x="5228740" y="4824793"/>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Local Accumulate and initial computing</a:t>
                </a:r>
              </a:p>
            </p:txBody>
          </p:sp>
          <p:cxnSp>
            <p:nvCxnSpPr>
              <p:cNvPr id="15" name="Straight Arrow Connector 14"/>
              <p:cNvCxnSpPr/>
              <p:nvPr/>
            </p:nvCxnSpPr>
            <p:spPr>
              <a:xfrm>
                <a:off x="4490357" y="5861894"/>
                <a:ext cx="689328"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099728" y="4152344"/>
                <a:ext cx="161240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Direct Transfer</a:t>
                </a:r>
              </a:p>
            </p:txBody>
          </p:sp>
          <p:sp>
            <p:nvSpPr>
              <p:cNvPr id="17" name="TextBox 16"/>
              <p:cNvSpPr txBox="1"/>
              <p:nvPr/>
            </p:nvSpPr>
            <p:spPr>
              <a:xfrm>
                <a:off x="6631793" y="5043062"/>
                <a:ext cx="2281213"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NIST examples include  LHC, Remote Sensing, Astronomy and Bioinformatics</a:t>
                </a:r>
              </a:p>
            </p:txBody>
          </p:sp>
        </p:grpSp>
        <p:cxnSp>
          <p:nvCxnSpPr>
            <p:cNvPr id="20" name="Straight Arrow Connector 19"/>
            <p:cNvCxnSpPr/>
            <p:nvPr/>
          </p:nvCxnSpPr>
          <p:spPr>
            <a:xfrm>
              <a:off x="4557124" y="2928851"/>
              <a:ext cx="4716" cy="423633"/>
            </a:xfrm>
            <a:prstGeom prst="straightConnector1">
              <a:avLst/>
            </a:prstGeom>
            <a:ln w="381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552408" y="1988729"/>
              <a:ext cx="4716" cy="423633"/>
            </a:xfrm>
            <a:prstGeom prst="straightConnector1">
              <a:avLst/>
            </a:prstGeom>
            <a:ln w="381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93565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142"/>
            <a:ext cx="9154160" cy="685800"/>
          </a:xfrm>
        </p:spPr>
        <p:txBody>
          <a:bodyPr/>
          <a:lstStyle/>
          <a:p>
            <a:pPr algn="ctr"/>
            <a:r>
              <a:rPr lang="en-US" sz="2800" dirty="0"/>
              <a:t>Research activities illustrate key HPC-ABDS levels</a:t>
            </a:r>
          </a:p>
        </p:txBody>
      </p:sp>
      <p:sp>
        <p:nvSpPr>
          <p:cNvPr id="3" name="Content Placeholder 2"/>
          <p:cNvSpPr>
            <a:spLocks noGrp="1"/>
          </p:cNvSpPr>
          <p:nvPr>
            <p:ph idx="1"/>
          </p:nvPr>
        </p:nvSpPr>
        <p:spPr>
          <a:xfrm>
            <a:off x="10160" y="533400"/>
            <a:ext cx="9144000" cy="5105400"/>
          </a:xfrm>
        </p:spPr>
        <p:txBody>
          <a:bodyPr/>
          <a:lstStyle/>
          <a:p>
            <a:r>
              <a:rPr lang="en-US" b="1" dirty="0"/>
              <a:t>Level 17: Orchestration</a:t>
            </a:r>
            <a:r>
              <a:rPr lang="en-US" dirty="0"/>
              <a:t>: Apache Beam (Google Cloud Dataflow)</a:t>
            </a:r>
          </a:p>
          <a:p>
            <a:r>
              <a:rPr lang="en-US" b="1" dirty="0"/>
              <a:t>Level 16: Applications: </a:t>
            </a:r>
            <a:r>
              <a:rPr lang="en-US" dirty="0"/>
              <a:t>Datamining for molecular dynamics, Image processing for remote sensing and pathology, graphs, streaming, bioinformatics, social media, financial informatics, text mining</a:t>
            </a:r>
          </a:p>
          <a:p>
            <a:r>
              <a:rPr lang="en-US" b="1" dirty="0"/>
              <a:t>Level 16: Algorithms: </a:t>
            </a:r>
            <a:r>
              <a:rPr lang="en-US" dirty="0"/>
              <a:t>Generic and application specific; </a:t>
            </a:r>
            <a:r>
              <a:rPr lang="en-US" b="1" dirty="0"/>
              <a:t>SPIDAL Library</a:t>
            </a:r>
          </a:p>
          <a:p>
            <a:r>
              <a:rPr lang="en-US" b="1" dirty="0"/>
              <a:t>Level 14: Programming: </a:t>
            </a:r>
            <a:r>
              <a:rPr lang="en-US" dirty="0"/>
              <a:t>Storm, Heron (Twitter replaces Storm), Hadoop, Spark, </a:t>
            </a:r>
            <a:r>
              <a:rPr lang="en-US" dirty="0" err="1"/>
              <a:t>Flink</a:t>
            </a:r>
            <a:r>
              <a:rPr lang="en-US" dirty="0"/>
              <a:t>. Improve Inter- and Intra-node performance; science data structures</a:t>
            </a:r>
          </a:p>
          <a:p>
            <a:r>
              <a:rPr lang="en-US" b="1" dirty="0"/>
              <a:t>Level 13: Runtime Communication: </a:t>
            </a:r>
            <a:r>
              <a:rPr lang="en-US" dirty="0"/>
              <a:t>Enhanced Storm and Hadoop (Spark, </a:t>
            </a:r>
            <a:r>
              <a:rPr lang="en-US" dirty="0" err="1"/>
              <a:t>Flink</a:t>
            </a:r>
            <a:r>
              <a:rPr lang="en-US" dirty="0"/>
              <a:t>, </a:t>
            </a:r>
            <a:r>
              <a:rPr lang="en-US" dirty="0" err="1"/>
              <a:t>Giraph</a:t>
            </a:r>
            <a:r>
              <a:rPr lang="en-US" dirty="0"/>
              <a:t>) using HPC runtime technologies, </a:t>
            </a:r>
            <a:r>
              <a:rPr lang="en-US" b="1" dirty="0"/>
              <a:t>Harp</a:t>
            </a:r>
          </a:p>
          <a:p>
            <a:r>
              <a:rPr lang="en-US" b="1" dirty="0"/>
              <a:t>Level 12: In-memory Database: </a:t>
            </a:r>
            <a:r>
              <a:rPr lang="en-US" dirty="0" err="1"/>
              <a:t>Redis</a:t>
            </a:r>
            <a:r>
              <a:rPr lang="en-US" dirty="0"/>
              <a:t> used in “Pilot Data memory”</a:t>
            </a:r>
          </a:p>
          <a:p>
            <a:r>
              <a:rPr lang="en-US" b="1" dirty="0"/>
              <a:t>Level 11: Data management: </a:t>
            </a:r>
            <a:r>
              <a:rPr lang="en-US" dirty="0"/>
              <a:t>Hbase and MongoDB integrated via use of Beam and other Apache tools; enhance Hbase</a:t>
            </a:r>
          </a:p>
          <a:p>
            <a:r>
              <a:rPr lang="en-US" b="1" dirty="0"/>
              <a:t>Level 9: Cluster Management: </a:t>
            </a:r>
            <a:r>
              <a:rPr lang="en-US" dirty="0"/>
              <a:t>Integrate Pilot Jobs with Yarn, </a:t>
            </a:r>
            <a:r>
              <a:rPr lang="en-US" dirty="0" err="1"/>
              <a:t>Mesos</a:t>
            </a:r>
            <a:r>
              <a:rPr lang="en-US" dirty="0"/>
              <a:t>, Spark, Hadoop; integrate Storm and Heron with </a:t>
            </a:r>
            <a:r>
              <a:rPr lang="en-US" dirty="0" err="1"/>
              <a:t>Slurm</a:t>
            </a:r>
            <a:endParaRPr lang="en-US" dirty="0"/>
          </a:p>
          <a:p>
            <a:r>
              <a:rPr lang="en-US" b="1" dirty="0"/>
              <a:t>Level 6: </a:t>
            </a:r>
            <a:r>
              <a:rPr lang="en-US" b="1" dirty="0" err="1"/>
              <a:t>DevOps</a:t>
            </a:r>
            <a:r>
              <a:rPr lang="en-US" b="1" dirty="0"/>
              <a:t>: </a:t>
            </a:r>
            <a:r>
              <a:rPr lang="en-US" dirty="0"/>
              <a:t>Python Cloudmesh virtual Cluster Interoperability</a:t>
            </a:r>
          </a:p>
          <a:p>
            <a:endParaRPr lang="en-US" dirty="0"/>
          </a:p>
          <a:p>
            <a:endParaRPr lang="en-US" dirty="0"/>
          </a:p>
          <a:p>
            <a:pPr lvl="1"/>
            <a:endParaRPr lang="en-US" dirty="0"/>
          </a:p>
        </p:txBody>
      </p:sp>
      <p:sp>
        <p:nvSpPr>
          <p:cNvPr id="4" name="Date Placeholder 3"/>
          <p:cNvSpPr>
            <a:spLocks noGrp="1"/>
          </p:cNvSpPr>
          <p:nvPr>
            <p:ph type="dt" sz="half" idx="2"/>
          </p:nvPr>
        </p:nvSpPr>
        <p:spPr/>
        <p:txBody>
          <a:bodyPr/>
          <a:lstStyle/>
          <a:p>
            <a:r>
              <a:rPr lang="en-US"/>
              <a:t>5/17/2016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456264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31531"/>
            <a:ext cx="8382000" cy="654269"/>
          </a:xfrm>
        </p:spPr>
        <p:txBody>
          <a:bodyPr/>
          <a:lstStyle/>
          <a:p>
            <a:pPr algn="ctr"/>
            <a:r>
              <a:rPr lang="en-US" dirty="0"/>
              <a:t>Parallel Computing Approaches</a:t>
            </a:r>
          </a:p>
        </p:txBody>
      </p:sp>
      <p:sp>
        <p:nvSpPr>
          <p:cNvPr id="3" name="Content Placeholder 2"/>
          <p:cNvSpPr>
            <a:spLocks noGrp="1"/>
          </p:cNvSpPr>
          <p:nvPr>
            <p:ph idx="1"/>
          </p:nvPr>
        </p:nvSpPr>
        <p:spPr>
          <a:xfrm>
            <a:off x="-39240" y="661987"/>
            <a:ext cx="9183240" cy="5562600"/>
          </a:xfrm>
        </p:spPr>
        <p:txBody>
          <a:bodyPr/>
          <a:lstStyle/>
          <a:p>
            <a:r>
              <a:rPr lang="en-US" dirty="0"/>
              <a:t>Both simulations and data analytics use similar </a:t>
            </a:r>
            <a:r>
              <a:rPr lang="en-US" b="1" dirty="0"/>
              <a:t>parallel computing </a:t>
            </a:r>
            <a:r>
              <a:rPr lang="en-US" dirty="0"/>
              <a:t>ideas</a:t>
            </a:r>
          </a:p>
          <a:p>
            <a:r>
              <a:rPr lang="en-US" dirty="0"/>
              <a:t>Both do </a:t>
            </a:r>
            <a:r>
              <a:rPr lang="en-US" b="1" dirty="0"/>
              <a:t>decomposition</a:t>
            </a:r>
            <a:r>
              <a:rPr lang="en-US" dirty="0"/>
              <a:t> of both model and data</a:t>
            </a:r>
          </a:p>
          <a:p>
            <a:r>
              <a:rPr lang="en-US" dirty="0"/>
              <a:t>Both tend use </a:t>
            </a:r>
            <a:r>
              <a:rPr lang="en-US" b="1" dirty="0"/>
              <a:t>SPMD </a:t>
            </a:r>
            <a:r>
              <a:rPr lang="en-US" dirty="0"/>
              <a:t>and often use</a:t>
            </a:r>
            <a:r>
              <a:rPr lang="en-US" b="1" dirty="0"/>
              <a:t> BSP </a:t>
            </a:r>
            <a:r>
              <a:rPr lang="en-US" dirty="0"/>
              <a:t>Bulk Synchronous Processing</a:t>
            </a:r>
          </a:p>
          <a:p>
            <a:r>
              <a:rPr lang="en-US" dirty="0"/>
              <a:t>One has computing (called </a:t>
            </a:r>
            <a:r>
              <a:rPr lang="en-US" b="1" dirty="0"/>
              <a:t>maps</a:t>
            </a:r>
            <a:r>
              <a:rPr lang="en-US" dirty="0"/>
              <a:t> in big data terminology) and </a:t>
            </a:r>
            <a:r>
              <a:rPr lang="en-US" b="1" dirty="0"/>
              <a:t>communication/reduction</a:t>
            </a:r>
            <a:r>
              <a:rPr lang="en-US" dirty="0"/>
              <a:t> (more generally collective) </a:t>
            </a:r>
            <a:r>
              <a:rPr lang="en-US" b="1" dirty="0"/>
              <a:t>phases</a:t>
            </a:r>
          </a:p>
          <a:p>
            <a:r>
              <a:rPr lang="en-US" b="1" dirty="0"/>
              <a:t>Big data </a:t>
            </a:r>
            <a:r>
              <a:rPr lang="en-US" dirty="0"/>
              <a:t>thinks of problems as </a:t>
            </a:r>
            <a:r>
              <a:rPr lang="en-US" b="1" dirty="0"/>
              <a:t>multiple linked queries </a:t>
            </a:r>
            <a:r>
              <a:rPr lang="en-US" dirty="0"/>
              <a:t>even when queries are small and uses </a:t>
            </a:r>
            <a:r>
              <a:rPr lang="en-US" b="1" dirty="0"/>
              <a:t>dataflow </a:t>
            </a:r>
            <a:r>
              <a:rPr lang="en-US" dirty="0"/>
              <a:t>model</a:t>
            </a:r>
          </a:p>
          <a:p>
            <a:r>
              <a:rPr lang="en-US" b="1" dirty="0"/>
              <a:t>Simulation</a:t>
            </a:r>
            <a:r>
              <a:rPr lang="en-US" dirty="0"/>
              <a:t> uses dataflow for multiple linked applications but small steps just as iterations are done </a:t>
            </a:r>
            <a:r>
              <a:rPr lang="en-US" b="1" dirty="0"/>
              <a:t>in place</a:t>
            </a:r>
          </a:p>
          <a:p>
            <a:r>
              <a:rPr lang="en-US" b="1" dirty="0"/>
              <a:t>Reduction</a:t>
            </a:r>
            <a:r>
              <a:rPr lang="en-US" dirty="0"/>
              <a:t> in HPC (</a:t>
            </a:r>
            <a:r>
              <a:rPr lang="en-US" b="1" dirty="0" err="1"/>
              <a:t>MPIReduce</a:t>
            </a:r>
            <a:r>
              <a:rPr lang="en-US" dirty="0"/>
              <a:t>) done as optimized tree or pipelined communication between same processes that did computing</a:t>
            </a:r>
          </a:p>
          <a:p>
            <a:r>
              <a:rPr lang="en-US" b="1" dirty="0"/>
              <a:t>Reduction</a:t>
            </a:r>
            <a:r>
              <a:rPr lang="en-US" dirty="0"/>
              <a:t> in Hadoop or </a:t>
            </a:r>
            <a:r>
              <a:rPr lang="en-US" dirty="0" err="1"/>
              <a:t>Flink</a:t>
            </a:r>
            <a:r>
              <a:rPr lang="en-US" dirty="0"/>
              <a:t> done as separate processes using dataflow</a:t>
            </a:r>
          </a:p>
          <a:p>
            <a:pPr lvl="1"/>
            <a:r>
              <a:rPr lang="en-US" dirty="0"/>
              <a:t>This leads to 2 forms (</a:t>
            </a:r>
            <a:r>
              <a:rPr lang="en-US" b="1" dirty="0"/>
              <a:t>In-Place</a:t>
            </a:r>
            <a:r>
              <a:rPr lang="en-US" dirty="0"/>
              <a:t> and </a:t>
            </a:r>
            <a:r>
              <a:rPr lang="en-US" b="1" dirty="0"/>
              <a:t>Flow</a:t>
            </a:r>
            <a:r>
              <a:rPr lang="en-US" dirty="0"/>
              <a:t>) of </a:t>
            </a:r>
            <a:r>
              <a:rPr lang="en-US" b="1" dirty="0"/>
              <a:t>Map-X</a:t>
            </a:r>
            <a:r>
              <a:rPr lang="en-US" dirty="0"/>
              <a:t> described earlier</a:t>
            </a:r>
          </a:p>
          <a:p>
            <a:r>
              <a:rPr lang="en-US" dirty="0"/>
              <a:t>Interesting </a:t>
            </a:r>
            <a:r>
              <a:rPr lang="en-US" b="1" dirty="0"/>
              <a:t>Fault Tolerance </a:t>
            </a:r>
            <a:r>
              <a:rPr lang="en-US" dirty="0"/>
              <a:t>issues highlighted by Hadoop-MPI comparisons – not discussed here!</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43</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spTree>
    <p:extLst>
      <p:ext uri="{BB962C8B-B14F-4D97-AF65-F5344CB8AC3E}">
        <p14:creationId xmlns:p14="http://schemas.microsoft.com/office/powerpoint/2010/main" val="1267500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p:cNvSpPr>
            <a:spLocks noGrp="1"/>
          </p:cNvSpPr>
          <p:nvPr>
            <p:ph type="title"/>
          </p:nvPr>
        </p:nvSpPr>
        <p:spPr>
          <a:xfrm>
            <a:off x="152400" y="147015"/>
            <a:ext cx="8382000" cy="751588"/>
          </a:xfrm>
        </p:spPr>
        <p:txBody>
          <a:bodyPr/>
          <a:lstStyle/>
          <a:p>
            <a:r>
              <a:rPr lang="en-US" sz="2400" dirty="0"/>
              <a:t>General Reduction in Hadoop, Spark, </a:t>
            </a:r>
            <a:r>
              <a:rPr lang="en-US" sz="2400" dirty="0" err="1"/>
              <a:t>Flink</a:t>
            </a:r>
            <a:br>
              <a:rPr lang="en-US" sz="2400" dirty="0"/>
            </a:br>
            <a:endParaRPr lang="en-US" sz="2400" dirty="0"/>
          </a:p>
        </p:txBody>
      </p:sp>
      <p:sp>
        <p:nvSpPr>
          <p:cNvPr id="66" name="Content Placeholder 65"/>
          <p:cNvSpPr>
            <a:spLocks noGrp="1"/>
          </p:cNvSpPr>
          <p:nvPr>
            <p:ph idx="1"/>
          </p:nvPr>
        </p:nvSpPr>
        <p:spPr>
          <a:xfrm>
            <a:off x="6287872" y="1006525"/>
            <a:ext cx="2856128" cy="4368750"/>
          </a:xfrm>
        </p:spPr>
        <p:txBody>
          <a:bodyPr/>
          <a:lstStyle/>
          <a:p>
            <a:r>
              <a:rPr lang="en-US" dirty="0"/>
              <a:t>Separate Map and Reduce Tasks</a:t>
            </a:r>
          </a:p>
          <a:p>
            <a:r>
              <a:rPr lang="en-US" dirty="0"/>
              <a:t>MPI only has one sets of tasks for map and reduce</a:t>
            </a:r>
          </a:p>
          <a:p>
            <a:r>
              <a:rPr lang="en-US" dirty="0"/>
              <a:t>MPI gets efficiency by using shared memory intra-node (of 24 cores)</a:t>
            </a:r>
          </a:p>
          <a:p>
            <a:r>
              <a:rPr lang="en-US" dirty="0"/>
              <a:t>MPI achieves </a:t>
            </a:r>
            <a:r>
              <a:rPr lang="en-US" dirty="0" err="1"/>
              <a:t>AllReduce</a:t>
            </a:r>
            <a:r>
              <a:rPr lang="en-US" dirty="0"/>
              <a:t> by interleaving multiple binary trees</a:t>
            </a:r>
          </a:p>
          <a:p>
            <a:r>
              <a:rPr lang="en-US" dirty="0"/>
              <a:t>Switching tasks is expensive! (see later)</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44</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sp>
        <p:nvSpPr>
          <p:cNvPr id="51" name="TextBox 50"/>
          <p:cNvSpPr txBox="1"/>
          <p:nvPr/>
        </p:nvSpPr>
        <p:spPr>
          <a:xfrm>
            <a:off x="1504758" y="544860"/>
            <a:ext cx="2175459" cy="461665"/>
          </a:xfrm>
          <a:prstGeom prst="rect">
            <a:avLst/>
          </a:prstGeom>
          <a:noFill/>
        </p:spPr>
        <p:txBody>
          <a:bodyPr wrap="square" rtlCol="0">
            <a:spAutoFit/>
          </a:bodyPr>
          <a:lstStyle/>
          <a:p>
            <a:pPr eaLnBrk="1" fontAlgn="auto" hangingPunct="1">
              <a:spcBef>
                <a:spcPts val="0"/>
              </a:spcBef>
              <a:spcAft>
                <a:spcPts val="0"/>
              </a:spcAft>
            </a:pPr>
            <a:r>
              <a:rPr lang="en-US" b="1" i="0" dirty="0">
                <a:solidFill>
                  <a:prstClr val="black"/>
                </a:solidFill>
                <a:latin typeface="Calibri" panose="020F0502020204030204"/>
                <a:ea typeface="+mn-ea"/>
              </a:rPr>
              <a:t>Map Tasks</a:t>
            </a:r>
          </a:p>
        </p:txBody>
      </p:sp>
      <p:grpSp>
        <p:nvGrpSpPr>
          <p:cNvPr id="64" name="Group 63"/>
          <p:cNvGrpSpPr/>
          <p:nvPr/>
        </p:nvGrpSpPr>
        <p:grpSpPr>
          <a:xfrm>
            <a:off x="381000" y="1143000"/>
            <a:ext cx="5906872" cy="4336690"/>
            <a:chOff x="1713128" y="1091745"/>
            <a:chExt cx="5906872" cy="4336690"/>
          </a:xfrm>
        </p:grpSpPr>
        <p:sp>
          <p:nvSpPr>
            <p:cNvPr id="42" name="Oval 41"/>
            <p:cNvSpPr/>
            <p:nvPr/>
          </p:nvSpPr>
          <p:spPr>
            <a:xfrm>
              <a:off x="1713128" y="1091745"/>
              <a:ext cx="736846" cy="73684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 name="Oval 42"/>
            <p:cNvSpPr/>
            <p:nvPr/>
          </p:nvSpPr>
          <p:spPr>
            <a:xfrm>
              <a:off x="1713128" y="2593551"/>
              <a:ext cx="736846" cy="73684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4" name="Oval 43"/>
            <p:cNvSpPr/>
            <p:nvPr/>
          </p:nvSpPr>
          <p:spPr>
            <a:xfrm>
              <a:off x="1713128" y="4095357"/>
              <a:ext cx="736846" cy="73684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 name="Oval 44"/>
            <p:cNvSpPr/>
            <p:nvPr/>
          </p:nvSpPr>
          <p:spPr>
            <a:xfrm>
              <a:off x="3832929" y="3181711"/>
              <a:ext cx="736846" cy="73684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46" name="Straight Arrow Connector 45"/>
            <p:cNvCxnSpPr>
              <a:stCxn id="42" idx="6"/>
              <a:endCxn id="45" idx="2"/>
            </p:cNvCxnSpPr>
            <p:nvPr/>
          </p:nvCxnSpPr>
          <p:spPr>
            <a:xfrm>
              <a:off x="2449974" y="1460168"/>
              <a:ext cx="1382955" cy="2089966"/>
            </a:xfrm>
            <a:prstGeom prst="straightConnector1">
              <a:avLst/>
            </a:prstGeom>
            <a:noFill/>
            <a:ln w="19050" cap="flat" cmpd="sng" algn="ctr">
              <a:solidFill>
                <a:srgbClr val="5B9BD5"/>
              </a:solidFill>
              <a:prstDash val="solid"/>
              <a:miter lim="800000"/>
              <a:tailEnd type="triangle"/>
            </a:ln>
            <a:effectLst/>
          </p:spPr>
        </p:cxnSp>
        <p:cxnSp>
          <p:nvCxnSpPr>
            <p:cNvPr id="47" name="Straight Arrow Connector 46"/>
            <p:cNvCxnSpPr>
              <a:stCxn id="43" idx="6"/>
              <a:endCxn id="45" idx="2"/>
            </p:cNvCxnSpPr>
            <p:nvPr/>
          </p:nvCxnSpPr>
          <p:spPr>
            <a:xfrm>
              <a:off x="2449974" y="2961974"/>
              <a:ext cx="1382955" cy="588160"/>
            </a:xfrm>
            <a:prstGeom prst="straightConnector1">
              <a:avLst/>
            </a:prstGeom>
            <a:noFill/>
            <a:ln w="19050" cap="flat" cmpd="sng" algn="ctr">
              <a:solidFill>
                <a:srgbClr val="5B9BD5"/>
              </a:solidFill>
              <a:prstDash val="solid"/>
              <a:miter lim="800000"/>
              <a:tailEnd type="triangle"/>
            </a:ln>
            <a:effectLst/>
          </p:spPr>
        </p:cxnSp>
        <p:cxnSp>
          <p:nvCxnSpPr>
            <p:cNvPr id="48" name="Straight Arrow Connector 47"/>
            <p:cNvCxnSpPr>
              <a:stCxn id="44" idx="6"/>
              <a:endCxn id="45" idx="2"/>
            </p:cNvCxnSpPr>
            <p:nvPr/>
          </p:nvCxnSpPr>
          <p:spPr>
            <a:xfrm flipV="1">
              <a:off x="2449974" y="3550134"/>
              <a:ext cx="1382955" cy="913646"/>
            </a:xfrm>
            <a:prstGeom prst="straightConnector1">
              <a:avLst/>
            </a:prstGeom>
            <a:noFill/>
            <a:ln w="19050" cap="flat" cmpd="sng" algn="ctr">
              <a:solidFill>
                <a:srgbClr val="5B9BD5"/>
              </a:solidFill>
              <a:prstDash val="solid"/>
              <a:miter lim="800000"/>
              <a:tailEnd type="triangle"/>
            </a:ln>
            <a:effectLst/>
          </p:spPr>
        </p:cxnSp>
        <p:cxnSp>
          <p:nvCxnSpPr>
            <p:cNvPr id="49" name="Straight Connector 48"/>
            <p:cNvCxnSpPr>
              <a:stCxn id="44" idx="0"/>
              <a:endCxn id="43" idx="4"/>
            </p:cNvCxnSpPr>
            <p:nvPr/>
          </p:nvCxnSpPr>
          <p:spPr>
            <a:xfrm flipV="1">
              <a:off x="2081551" y="3330397"/>
              <a:ext cx="0" cy="764960"/>
            </a:xfrm>
            <a:prstGeom prst="line">
              <a:avLst/>
            </a:prstGeom>
            <a:noFill/>
            <a:ln w="6350" cap="flat" cmpd="sng" algn="ctr">
              <a:solidFill>
                <a:srgbClr val="5B9BD5"/>
              </a:solidFill>
              <a:prstDash val="dash"/>
              <a:miter lim="800000"/>
            </a:ln>
            <a:effectLst/>
          </p:spPr>
        </p:cxnSp>
        <p:cxnSp>
          <p:nvCxnSpPr>
            <p:cNvPr id="50" name="Straight Connector 49"/>
            <p:cNvCxnSpPr/>
            <p:nvPr/>
          </p:nvCxnSpPr>
          <p:spPr>
            <a:xfrm flipV="1">
              <a:off x="2081551" y="1828591"/>
              <a:ext cx="0" cy="764960"/>
            </a:xfrm>
            <a:prstGeom prst="line">
              <a:avLst/>
            </a:prstGeom>
            <a:noFill/>
            <a:ln w="6350" cap="flat" cmpd="sng" algn="ctr">
              <a:solidFill>
                <a:srgbClr val="5B9BD5"/>
              </a:solidFill>
              <a:prstDash val="dash"/>
              <a:miter lim="800000"/>
            </a:ln>
            <a:effectLst/>
          </p:spPr>
        </p:cxnSp>
        <p:sp>
          <p:nvSpPr>
            <p:cNvPr id="52" name="TextBox 51"/>
            <p:cNvSpPr txBox="1"/>
            <p:nvPr/>
          </p:nvSpPr>
          <p:spPr>
            <a:xfrm>
              <a:off x="3475350" y="1375959"/>
              <a:ext cx="2087250" cy="461665"/>
            </a:xfrm>
            <a:prstGeom prst="rect">
              <a:avLst/>
            </a:prstGeom>
            <a:noFill/>
          </p:spPr>
          <p:txBody>
            <a:bodyPr wrap="square" rtlCol="0">
              <a:spAutoFit/>
            </a:bodyPr>
            <a:lstStyle/>
            <a:p>
              <a:pPr eaLnBrk="1" fontAlgn="auto" hangingPunct="1">
                <a:spcBef>
                  <a:spcPts val="0"/>
                </a:spcBef>
                <a:spcAft>
                  <a:spcPts val="0"/>
                </a:spcAft>
              </a:pPr>
              <a:r>
                <a:rPr lang="en-US" b="1" i="0" dirty="0">
                  <a:solidFill>
                    <a:prstClr val="black"/>
                  </a:solidFill>
                  <a:latin typeface="Calibri" panose="020F0502020204030204"/>
                  <a:ea typeface="+mn-ea"/>
                </a:rPr>
                <a:t>Reduce Tasks</a:t>
              </a:r>
            </a:p>
          </p:txBody>
        </p:sp>
        <p:sp>
          <p:nvSpPr>
            <p:cNvPr id="54" name="Oval 53"/>
            <p:cNvSpPr/>
            <p:nvPr/>
          </p:nvSpPr>
          <p:spPr>
            <a:xfrm>
              <a:off x="3837623" y="2002745"/>
              <a:ext cx="736846" cy="73684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55" name="Straight Arrow Connector 54"/>
            <p:cNvCxnSpPr>
              <a:stCxn id="42" idx="6"/>
              <a:endCxn id="54" idx="2"/>
            </p:cNvCxnSpPr>
            <p:nvPr/>
          </p:nvCxnSpPr>
          <p:spPr>
            <a:xfrm>
              <a:off x="2449974" y="1460168"/>
              <a:ext cx="1387649" cy="911000"/>
            </a:xfrm>
            <a:prstGeom prst="straightConnector1">
              <a:avLst/>
            </a:prstGeom>
            <a:noFill/>
            <a:ln w="19050" cap="flat" cmpd="sng" algn="ctr">
              <a:solidFill>
                <a:srgbClr val="5B9BD5"/>
              </a:solidFill>
              <a:prstDash val="solid"/>
              <a:miter lim="800000"/>
              <a:tailEnd type="triangle"/>
            </a:ln>
            <a:effectLst/>
          </p:spPr>
        </p:cxnSp>
        <p:cxnSp>
          <p:nvCxnSpPr>
            <p:cNvPr id="56" name="Straight Arrow Connector 55"/>
            <p:cNvCxnSpPr>
              <a:stCxn id="43" idx="6"/>
              <a:endCxn id="54" idx="2"/>
            </p:cNvCxnSpPr>
            <p:nvPr/>
          </p:nvCxnSpPr>
          <p:spPr>
            <a:xfrm flipV="1">
              <a:off x="2449974" y="2371168"/>
              <a:ext cx="1387649" cy="590806"/>
            </a:xfrm>
            <a:prstGeom prst="straightConnector1">
              <a:avLst/>
            </a:prstGeom>
            <a:noFill/>
            <a:ln w="19050" cap="flat" cmpd="sng" algn="ctr">
              <a:solidFill>
                <a:srgbClr val="5B9BD5"/>
              </a:solidFill>
              <a:prstDash val="solid"/>
              <a:miter lim="800000"/>
              <a:tailEnd type="triangle"/>
            </a:ln>
            <a:effectLst/>
          </p:spPr>
        </p:cxnSp>
        <p:cxnSp>
          <p:nvCxnSpPr>
            <p:cNvPr id="57" name="Straight Arrow Connector 56"/>
            <p:cNvCxnSpPr>
              <a:stCxn id="44" idx="6"/>
              <a:endCxn id="54" idx="2"/>
            </p:cNvCxnSpPr>
            <p:nvPr/>
          </p:nvCxnSpPr>
          <p:spPr>
            <a:xfrm flipV="1">
              <a:off x="2449974" y="2371168"/>
              <a:ext cx="1387649" cy="2092612"/>
            </a:xfrm>
            <a:prstGeom prst="straightConnector1">
              <a:avLst/>
            </a:prstGeom>
            <a:noFill/>
            <a:ln w="19050" cap="flat" cmpd="sng" algn="ctr">
              <a:solidFill>
                <a:srgbClr val="5B9BD5"/>
              </a:solidFill>
              <a:prstDash val="solid"/>
              <a:miter lim="800000"/>
              <a:tailEnd type="triangle"/>
            </a:ln>
            <a:effectLst/>
          </p:spPr>
        </p:cxnSp>
        <p:sp>
          <p:nvSpPr>
            <p:cNvPr id="58" name="TextBox 57"/>
            <p:cNvSpPr txBox="1"/>
            <p:nvPr/>
          </p:nvSpPr>
          <p:spPr>
            <a:xfrm>
              <a:off x="2521100" y="4412772"/>
              <a:ext cx="1418702" cy="1015663"/>
            </a:xfrm>
            <a:prstGeom prst="rect">
              <a:avLst/>
            </a:prstGeom>
            <a:noFill/>
          </p:spPr>
          <p:txBody>
            <a:bodyPr wrap="square" rtlCol="0">
              <a:spAutoFit/>
            </a:bodyPr>
            <a:lstStyle/>
            <a:p>
              <a:pPr eaLnBrk="1" fontAlgn="auto" hangingPunct="1">
                <a:spcBef>
                  <a:spcPts val="0"/>
                </a:spcBef>
                <a:spcAft>
                  <a:spcPts val="0"/>
                </a:spcAft>
              </a:pPr>
              <a:r>
                <a:rPr lang="en-US" sz="2000" i="0" dirty="0">
                  <a:solidFill>
                    <a:prstClr val="black"/>
                  </a:solidFill>
                  <a:latin typeface="Calibri" panose="020F0502020204030204"/>
                  <a:ea typeface="+mn-ea"/>
                </a:rPr>
                <a:t>Output partitioned with Key</a:t>
              </a:r>
            </a:p>
          </p:txBody>
        </p:sp>
        <p:sp>
          <p:nvSpPr>
            <p:cNvPr id="59" name="TextBox 58"/>
            <p:cNvSpPr txBox="1"/>
            <p:nvPr/>
          </p:nvSpPr>
          <p:spPr>
            <a:xfrm>
              <a:off x="4876800" y="2399866"/>
              <a:ext cx="2743200" cy="1938992"/>
            </a:xfrm>
            <a:prstGeom prst="rect">
              <a:avLst/>
            </a:prstGeom>
            <a:noFill/>
          </p:spPr>
          <p:txBody>
            <a:bodyPr wrap="square" rtlCol="0">
              <a:spAutoFit/>
            </a:bodyPr>
            <a:lstStyle/>
            <a:p>
              <a:r>
                <a:rPr lang="en-US" b="1" i="0" dirty="0">
                  <a:latin typeface="Calibri" panose="020F0502020204030204" pitchFamily="34" charset="0"/>
                </a:rPr>
                <a:t>Follow by Broadcast for </a:t>
              </a:r>
              <a:r>
                <a:rPr lang="en-US" b="1" i="0" dirty="0" err="1">
                  <a:latin typeface="Calibri" panose="020F0502020204030204" pitchFamily="34" charset="0"/>
                </a:rPr>
                <a:t>AllReduce</a:t>
              </a:r>
              <a:r>
                <a:rPr lang="en-US" b="1" i="0" dirty="0">
                  <a:latin typeface="Calibri" panose="020F0502020204030204" pitchFamily="34" charset="0"/>
                </a:rPr>
                <a:t> which is what most iterative algorithms use</a:t>
              </a:r>
            </a:p>
          </p:txBody>
        </p:sp>
      </p:grpSp>
    </p:spTree>
    <p:extLst>
      <p:ext uri="{BB962C8B-B14F-4D97-AF65-F5344CB8AC3E}">
        <p14:creationId xmlns:p14="http://schemas.microsoft.com/office/powerpoint/2010/main" val="2038613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p:cNvSpPr>
            <a:spLocks noGrp="1"/>
          </p:cNvSpPr>
          <p:nvPr>
            <p:ph type="title"/>
          </p:nvPr>
        </p:nvSpPr>
        <p:spPr>
          <a:xfrm>
            <a:off x="76200" y="0"/>
            <a:ext cx="8686800" cy="754421"/>
          </a:xfrm>
        </p:spPr>
        <p:txBody>
          <a:bodyPr/>
          <a:lstStyle/>
          <a:p>
            <a:pPr algn="ctr"/>
            <a:r>
              <a:rPr lang="en-US" sz="3200" dirty="0"/>
              <a:t>Illustration of In-Place </a:t>
            </a:r>
            <a:r>
              <a:rPr lang="en-US" sz="3200" dirty="0" err="1"/>
              <a:t>AllReduce</a:t>
            </a:r>
            <a:r>
              <a:rPr lang="en-US" sz="3200" dirty="0"/>
              <a:t> in MPI</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45</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pic>
        <p:nvPicPr>
          <p:cNvPr id="69" name="Picture 2" descr="http://cs.umw.edu/~finlayson/class/fall14/cpsc425/notes/images/all-reduc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4421"/>
            <a:ext cx="9144000" cy="5650223"/>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5552399" y="5364962"/>
            <a:ext cx="184731" cy="461665"/>
          </a:xfrm>
          <a:prstGeom prst="rect">
            <a:avLst/>
          </a:prstGeom>
          <a:noFill/>
        </p:spPr>
        <p:txBody>
          <a:bodyPr wrap="none" rtlCol="0">
            <a:spAutoFit/>
          </a:bodyPr>
          <a:lstStyle/>
          <a:p>
            <a:endParaRPr lang="en-US" b="1" i="0" dirty="0"/>
          </a:p>
        </p:txBody>
      </p:sp>
    </p:spTree>
    <p:extLst>
      <p:ext uri="{BB962C8B-B14F-4D97-AF65-F5344CB8AC3E}">
        <p14:creationId xmlns:p14="http://schemas.microsoft.com/office/powerpoint/2010/main" val="11256715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83" y="-12653"/>
            <a:ext cx="8859729" cy="848710"/>
          </a:xfrm>
        </p:spPr>
        <p:txBody>
          <a:bodyPr/>
          <a:lstStyle/>
          <a:p>
            <a:pPr algn="ctr"/>
            <a:r>
              <a:rPr lang="en-US" dirty="0"/>
              <a:t>Programming Model I</a:t>
            </a:r>
          </a:p>
        </p:txBody>
      </p:sp>
      <p:sp>
        <p:nvSpPr>
          <p:cNvPr id="3" name="Content Placeholder 2"/>
          <p:cNvSpPr>
            <a:spLocks noGrp="1"/>
          </p:cNvSpPr>
          <p:nvPr>
            <p:ph idx="1"/>
          </p:nvPr>
        </p:nvSpPr>
        <p:spPr>
          <a:xfrm>
            <a:off x="143355" y="632712"/>
            <a:ext cx="8959692" cy="1413375"/>
          </a:xfrm>
        </p:spPr>
        <p:txBody>
          <a:bodyPr/>
          <a:lstStyle/>
          <a:p>
            <a:r>
              <a:rPr lang="en-US" sz="2400" dirty="0"/>
              <a:t>Programs are broken up into parts</a:t>
            </a:r>
          </a:p>
          <a:p>
            <a:pPr lvl="1"/>
            <a:r>
              <a:rPr lang="en-US" sz="2400" dirty="0"/>
              <a:t>Functionally (coarse grain)</a:t>
            </a:r>
          </a:p>
          <a:p>
            <a:pPr lvl="1"/>
            <a:r>
              <a:rPr lang="en-US" sz="2400" dirty="0"/>
              <a:t>Data/model parameter decomposition (fine grain)</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46</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grpSp>
        <p:nvGrpSpPr>
          <p:cNvPr id="142" name="Group 141"/>
          <p:cNvGrpSpPr/>
          <p:nvPr/>
        </p:nvGrpSpPr>
        <p:grpSpPr>
          <a:xfrm>
            <a:off x="3372280" y="2126923"/>
            <a:ext cx="3044301" cy="3978803"/>
            <a:chOff x="825930" y="1594443"/>
            <a:chExt cx="3044301" cy="3978803"/>
          </a:xfrm>
        </p:grpSpPr>
        <p:grpSp>
          <p:nvGrpSpPr>
            <p:cNvPr id="15" name="Group 14"/>
            <p:cNvGrpSpPr/>
            <p:nvPr/>
          </p:nvGrpSpPr>
          <p:grpSpPr>
            <a:xfrm>
              <a:off x="825930" y="1594443"/>
              <a:ext cx="228600" cy="2895600"/>
              <a:chOff x="3733800" y="2133600"/>
              <a:chExt cx="228600" cy="2895600"/>
            </a:xfrm>
          </p:grpSpPr>
          <p:sp>
            <p:nvSpPr>
              <p:cNvPr id="16" name="Rectangle 15"/>
              <p:cNvSpPr/>
              <p:nvPr/>
            </p:nvSpPr>
            <p:spPr bwMode="auto">
              <a:xfrm>
                <a:off x="3733800" y="2133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7" name="Rectangle 16"/>
              <p:cNvSpPr/>
              <p:nvPr/>
            </p:nvSpPr>
            <p:spPr bwMode="auto">
              <a:xfrm>
                <a:off x="3733800" y="2514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8" name="Rectangle 17"/>
              <p:cNvSpPr/>
              <p:nvPr/>
            </p:nvSpPr>
            <p:spPr bwMode="auto">
              <a:xfrm>
                <a:off x="3733800" y="2895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9" name="Rectangle 18"/>
              <p:cNvSpPr/>
              <p:nvPr/>
            </p:nvSpPr>
            <p:spPr bwMode="auto">
              <a:xfrm>
                <a:off x="3733800" y="3276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0" name="Rectangle 19"/>
              <p:cNvSpPr/>
              <p:nvPr/>
            </p:nvSpPr>
            <p:spPr bwMode="auto">
              <a:xfrm>
                <a:off x="3733800" y="4038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1" name="Rectangle 20"/>
              <p:cNvSpPr/>
              <p:nvPr/>
            </p:nvSpPr>
            <p:spPr bwMode="auto">
              <a:xfrm>
                <a:off x="3733800" y="3657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2" name="Rectangle 21"/>
              <p:cNvSpPr/>
              <p:nvPr/>
            </p:nvSpPr>
            <p:spPr bwMode="auto">
              <a:xfrm>
                <a:off x="3733800" y="4419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3" name="Rectangle 22"/>
              <p:cNvSpPr/>
              <p:nvPr/>
            </p:nvSpPr>
            <p:spPr bwMode="auto">
              <a:xfrm>
                <a:off x="3733800" y="4800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cxnSp>
          <p:nvCxnSpPr>
            <p:cNvPr id="34" name="Straight Arrow Connector 33"/>
            <p:cNvCxnSpPr/>
            <p:nvPr/>
          </p:nvCxnSpPr>
          <p:spPr bwMode="auto">
            <a:xfrm>
              <a:off x="940230" y="1675804"/>
              <a:ext cx="0" cy="2814239"/>
            </a:xfrm>
            <a:prstGeom prst="straightConnector1">
              <a:avLst/>
            </a:prstGeom>
            <a:ln w="38100" cap="flat" cmpd="sng" algn="ctr">
              <a:solidFill>
                <a:srgbClr val="FFC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nvGrpSpPr>
            <p:cNvPr id="71" name="Group 70"/>
            <p:cNvGrpSpPr/>
            <p:nvPr/>
          </p:nvGrpSpPr>
          <p:grpSpPr>
            <a:xfrm>
              <a:off x="3441907" y="1594443"/>
              <a:ext cx="228600" cy="2895600"/>
              <a:chOff x="3733800" y="2133600"/>
              <a:chExt cx="228600" cy="2895600"/>
            </a:xfrm>
          </p:grpSpPr>
          <p:sp>
            <p:nvSpPr>
              <p:cNvPr id="73" name="Rectangle 72"/>
              <p:cNvSpPr/>
              <p:nvPr/>
            </p:nvSpPr>
            <p:spPr bwMode="auto">
              <a:xfrm>
                <a:off x="3733800" y="2133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4" name="Rectangle 73"/>
              <p:cNvSpPr/>
              <p:nvPr/>
            </p:nvSpPr>
            <p:spPr bwMode="auto">
              <a:xfrm>
                <a:off x="3733800" y="2514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5" name="Rectangle 74"/>
              <p:cNvSpPr/>
              <p:nvPr/>
            </p:nvSpPr>
            <p:spPr bwMode="auto">
              <a:xfrm>
                <a:off x="3733800" y="2895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6" name="Rectangle 75"/>
              <p:cNvSpPr/>
              <p:nvPr/>
            </p:nvSpPr>
            <p:spPr bwMode="auto">
              <a:xfrm>
                <a:off x="3733800" y="3276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7" name="Rectangle 76"/>
              <p:cNvSpPr/>
              <p:nvPr/>
            </p:nvSpPr>
            <p:spPr bwMode="auto">
              <a:xfrm>
                <a:off x="3733800" y="4038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8" name="Rectangle 77"/>
              <p:cNvSpPr/>
              <p:nvPr/>
            </p:nvSpPr>
            <p:spPr bwMode="auto">
              <a:xfrm>
                <a:off x="3733800" y="3657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9" name="Rectangle 78"/>
              <p:cNvSpPr/>
              <p:nvPr/>
            </p:nvSpPr>
            <p:spPr bwMode="auto">
              <a:xfrm>
                <a:off x="3733800" y="4419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80" name="Rectangle 79"/>
              <p:cNvSpPr/>
              <p:nvPr/>
            </p:nvSpPr>
            <p:spPr bwMode="auto">
              <a:xfrm>
                <a:off x="3733800" y="4800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cxnSp>
          <p:nvCxnSpPr>
            <p:cNvPr id="72" name="Straight Arrow Connector 71"/>
            <p:cNvCxnSpPr/>
            <p:nvPr/>
          </p:nvCxnSpPr>
          <p:spPr bwMode="auto">
            <a:xfrm>
              <a:off x="3556207" y="1675804"/>
              <a:ext cx="0" cy="2814239"/>
            </a:xfrm>
            <a:prstGeom prst="straightConnector1">
              <a:avLst/>
            </a:prstGeom>
            <a:ln w="38100" cap="flat" cmpd="sng" algn="ctr">
              <a:solidFill>
                <a:srgbClr val="FFC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nvGrpSpPr>
            <p:cNvPr id="92" name="Group 91"/>
            <p:cNvGrpSpPr/>
            <p:nvPr/>
          </p:nvGrpSpPr>
          <p:grpSpPr>
            <a:xfrm>
              <a:off x="1255383" y="1720849"/>
              <a:ext cx="677683" cy="2642788"/>
              <a:chOff x="1109553" y="1856100"/>
              <a:chExt cx="677683" cy="2642788"/>
            </a:xfrm>
          </p:grpSpPr>
          <p:cxnSp>
            <p:nvCxnSpPr>
              <p:cNvPr id="81" name="Straight Arrow Connector 80"/>
              <p:cNvCxnSpPr/>
              <p:nvPr/>
            </p:nvCxnSpPr>
            <p:spPr bwMode="auto">
              <a:xfrm>
                <a:off x="1109553" y="1856100"/>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4" name="Straight Arrow Connector 83"/>
              <p:cNvCxnSpPr/>
              <p:nvPr/>
            </p:nvCxnSpPr>
            <p:spPr bwMode="auto">
              <a:xfrm>
                <a:off x="1109553" y="2186449"/>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5" name="Straight Arrow Connector 84"/>
              <p:cNvCxnSpPr/>
              <p:nvPr/>
            </p:nvCxnSpPr>
            <p:spPr bwMode="auto">
              <a:xfrm>
                <a:off x="1109553" y="2516798"/>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6" name="Straight Arrow Connector 85"/>
              <p:cNvCxnSpPr/>
              <p:nvPr/>
            </p:nvCxnSpPr>
            <p:spPr bwMode="auto">
              <a:xfrm>
                <a:off x="1109553" y="2847147"/>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7" name="Straight Arrow Connector 86"/>
              <p:cNvCxnSpPr/>
              <p:nvPr/>
            </p:nvCxnSpPr>
            <p:spPr bwMode="auto">
              <a:xfrm>
                <a:off x="1109553" y="3177496"/>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8" name="Straight Arrow Connector 87"/>
              <p:cNvCxnSpPr/>
              <p:nvPr/>
            </p:nvCxnSpPr>
            <p:spPr bwMode="auto">
              <a:xfrm>
                <a:off x="1109553" y="3507845"/>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9" name="Straight Arrow Connector 88"/>
              <p:cNvCxnSpPr/>
              <p:nvPr/>
            </p:nvCxnSpPr>
            <p:spPr bwMode="auto">
              <a:xfrm>
                <a:off x="1109553" y="3838194"/>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0" name="Straight Arrow Connector 89"/>
              <p:cNvCxnSpPr/>
              <p:nvPr/>
            </p:nvCxnSpPr>
            <p:spPr bwMode="auto">
              <a:xfrm>
                <a:off x="1109553" y="4168543"/>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1" name="Straight Arrow Connector 90"/>
              <p:cNvCxnSpPr/>
              <p:nvPr/>
            </p:nvCxnSpPr>
            <p:spPr bwMode="auto">
              <a:xfrm>
                <a:off x="1109553" y="4498888"/>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94" name="Group 93"/>
            <p:cNvGrpSpPr/>
            <p:nvPr/>
          </p:nvGrpSpPr>
          <p:grpSpPr>
            <a:xfrm>
              <a:off x="2133919" y="1594443"/>
              <a:ext cx="228600" cy="2895600"/>
              <a:chOff x="3733800" y="2133600"/>
              <a:chExt cx="228600" cy="2895600"/>
            </a:xfrm>
          </p:grpSpPr>
          <p:sp>
            <p:nvSpPr>
              <p:cNvPr id="96" name="Rectangle 95"/>
              <p:cNvSpPr/>
              <p:nvPr/>
            </p:nvSpPr>
            <p:spPr bwMode="auto">
              <a:xfrm>
                <a:off x="3733800" y="2133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97" name="Rectangle 96"/>
              <p:cNvSpPr/>
              <p:nvPr/>
            </p:nvSpPr>
            <p:spPr bwMode="auto">
              <a:xfrm>
                <a:off x="3733800" y="2514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98" name="Rectangle 97"/>
              <p:cNvSpPr/>
              <p:nvPr/>
            </p:nvSpPr>
            <p:spPr bwMode="auto">
              <a:xfrm>
                <a:off x="3733800" y="2895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99" name="Rectangle 98"/>
              <p:cNvSpPr/>
              <p:nvPr/>
            </p:nvSpPr>
            <p:spPr bwMode="auto">
              <a:xfrm>
                <a:off x="3733800" y="3276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0" name="Rectangle 99"/>
              <p:cNvSpPr/>
              <p:nvPr/>
            </p:nvSpPr>
            <p:spPr bwMode="auto">
              <a:xfrm>
                <a:off x="3733800" y="4038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1" name="Rectangle 100"/>
              <p:cNvSpPr/>
              <p:nvPr/>
            </p:nvSpPr>
            <p:spPr bwMode="auto">
              <a:xfrm>
                <a:off x="3733800" y="3657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 name="Rectangle 101"/>
              <p:cNvSpPr/>
              <p:nvPr/>
            </p:nvSpPr>
            <p:spPr bwMode="auto">
              <a:xfrm>
                <a:off x="3733800" y="4419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3" name="Rectangle 102"/>
              <p:cNvSpPr/>
              <p:nvPr/>
            </p:nvSpPr>
            <p:spPr bwMode="auto">
              <a:xfrm>
                <a:off x="3733800" y="4800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cxnSp>
          <p:nvCxnSpPr>
            <p:cNvPr id="95" name="Straight Arrow Connector 94"/>
            <p:cNvCxnSpPr/>
            <p:nvPr/>
          </p:nvCxnSpPr>
          <p:spPr bwMode="auto">
            <a:xfrm>
              <a:off x="2248219" y="1675804"/>
              <a:ext cx="0" cy="2814239"/>
            </a:xfrm>
            <a:prstGeom prst="straightConnector1">
              <a:avLst/>
            </a:prstGeom>
            <a:ln w="38100" cap="flat" cmpd="sng" algn="ctr">
              <a:solidFill>
                <a:srgbClr val="FFC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nvGrpSpPr>
            <p:cNvPr id="104" name="Group 103"/>
            <p:cNvGrpSpPr/>
            <p:nvPr/>
          </p:nvGrpSpPr>
          <p:grpSpPr>
            <a:xfrm>
              <a:off x="2563372" y="1720849"/>
              <a:ext cx="677683" cy="2642788"/>
              <a:chOff x="1109553" y="1856100"/>
              <a:chExt cx="677683" cy="2642788"/>
            </a:xfrm>
          </p:grpSpPr>
          <p:cxnSp>
            <p:nvCxnSpPr>
              <p:cNvPr id="105" name="Straight Arrow Connector 104"/>
              <p:cNvCxnSpPr/>
              <p:nvPr/>
            </p:nvCxnSpPr>
            <p:spPr bwMode="auto">
              <a:xfrm>
                <a:off x="1109553" y="1856100"/>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6" name="Straight Arrow Connector 105"/>
              <p:cNvCxnSpPr/>
              <p:nvPr/>
            </p:nvCxnSpPr>
            <p:spPr bwMode="auto">
              <a:xfrm>
                <a:off x="1109553" y="2186449"/>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7" name="Straight Arrow Connector 106"/>
              <p:cNvCxnSpPr/>
              <p:nvPr/>
            </p:nvCxnSpPr>
            <p:spPr bwMode="auto">
              <a:xfrm>
                <a:off x="1109553" y="2516798"/>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8" name="Straight Arrow Connector 107"/>
              <p:cNvCxnSpPr/>
              <p:nvPr/>
            </p:nvCxnSpPr>
            <p:spPr bwMode="auto">
              <a:xfrm>
                <a:off x="1109553" y="2847147"/>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9" name="Straight Arrow Connector 108"/>
              <p:cNvCxnSpPr/>
              <p:nvPr/>
            </p:nvCxnSpPr>
            <p:spPr bwMode="auto">
              <a:xfrm>
                <a:off x="1109553" y="3177496"/>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0" name="Straight Arrow Connector 109"/>
              <p:cNvCxnSpPr/>
              <p:nvPr/>
            </p:nvCxnSpPr>
            <p:spPr bwMode="auto">
              <a:xfrm>
                <a:off x="1109553" y="3507845"/>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1" name="Straight Arrow Connector 110"/>
              <p:cNvCxnSpPr/>
              <p:nvPr/>
            </p:nvCxnSpPr>
            <p:spPr bwMode="auto">
              <a:xfrm>
                <a:off x="1109553" y="3838194"/>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2" name="Straight Arrow Connector 111"/>
              <p:cNvCxnSpPr/>
              <p:nvPr/>
            </p:nvCxnSpPr>
            <p:spPr bwMode="auto">
              <a:xfrm>
                <a:off x="1109553" y="4168543"/>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3" name="Straight Arrow Connector 112"/>
              <p:cNvCxnSpPr/>
              <p:nvPr/>
            </p:nvCxnSpPr>
            <p:spPr bwMode="auto">
              <a:xfrm>
                <a:off x="1109553" y="4498888"/>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136" name="Group 135"/>
            <p:cNvGrpSpPr/>
            <p:nvPr/>
          </p:nvGrpSpPr>
          <p:grpSpPr>
            <a:xfrm>
              <a:off x="924205" y="4658209"/>
              <a:ext cx="2648026" cy="355454"/>
              <a:chOff x="1449129" y="4353639"/>
              <a:chExt cx="2648026" cy="355454"/>
            </a:xfrm>
          </p:grpSpPr>
          <p:cxnSp>
            <p:nvCxnSpPr>
              <p:cNvPr id="127" name="Straight Arrow Connector 126"/>
              <p:cNvCxnSpPr/>
              <p:nvPr/>
            </p:nvCxnSpPr>
            <p:spPr bwMode="auto">
              <a:xfrm flipV="1">
                <a:off x="1449129" y="4707499"/>
                <a:ext cx="2648026" cy="1594"/>
              </a:xfrm>
              <a:prstGeom prst="straightConnector1">
                <a:avLst/>
              </a:prstGeom>
              <a:ln w="38100" cap="flat" cmpd="sng" algn="ctr">
                <a:solidFill>
                  <a:srgbClr val="00B050"/>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cxnSp>
            <p:nvCxnSpPr>
              <p:cNvPr id="130" name="Straight Arrow Connector 129"/>
              <p:cNvCxnSpPr/>
              <p:nvPr/>
            </p:nvCxnSpPr>
            <p:spPr bwMode="auto">
              <a:xfrm flipH="1">
                <a:off x="1478017" y="4353639"/>
                <a:ext cx="0" cy="353860"/>
              </a:xfrm>
              <a:prstGeom prst="straightConnector1">
                <a:avLst/>
              </a:prstGeom>
              <a:ln w="38100" cap="flat" cmpd="sng" algn="ctr">
                <a:solidFill>
                  <a:srgbClr val="00B050"/>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cxnSp>
            <p:nvCxnSpPr>
              <p:cNvPr id="133" name="Straight Arrow Connector 132"/>
              <p:cNvCxnSpPr/>
              <p:nvPr/>
            </p:nvCxnSpPr>
            <p:spPr bwMode="auto">
              <a:xfrm flipH="1">
                <a:off x="4065106" y="4353639"/>
                <a:ext cx="0" cy="353860"/>
              </a:xfrm>
              <a:prstGeom prst="straightConnector1">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5" name="Straight Arrow Connector 134"/>
              <p:cNvCxnSpPr/>
              <p:nvPr/>
            </p:nvCxnSpPr>
            <p:spPr bwMode="auto">
              <a:xfrm flipH="1">
                <a:off x="2771561" y="4353639"/>
                <a:ext cx="0" cy="353860"/>
              </a:xfrm>
              <a:prstGeom prst="straightConnector1">
                <a:avLst/>
              </a:prstGeom>
              <a:ln w="38100" cap="flat" cmpd="sng" algn="ctr">
                <a:solidFill>
                  <a:srgbClr val="00B050"/>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grpSp>
        <p:sp>
          <p:nvSpPr>
            <p:cNvPr id="138" name="TextBox 137"/>
            <p:cNvSpPr txBox="1"/>
            <p:nvPr/>
          </p:nvSpPr>
          <p:spPr>
            <a:xfrm>
              <a:off x="924205" y="5111581"/>
              <a:ext cx="2946026" cy="461665"/>
            </a:xfrm>
            <a:prstGeom prst="rect">
              <a:avLst/>
            </a:prstGeom>
            <a:noFill/>
          </p:spPr>
          <p:txBody>
            <a:bodyPr wrap="square" rtlCol="0">
              <a:spAutoFit/>
            </a:bodyPr>
            <a:lstStyle/>
            <a:p>
              <a:r>
                <a:rPr lang="en-US" b="1" i="0" dirty="0">
                  <a:solidFill>
                    <a:srgbClr val="00B050"/>
                  </a:solidFill>
                </a:rPr>
                <a:t>Possible Iteration</a:t>
              </a:r>
            </a:p>
          </p:txBody>
        </p:sp>
      </p:grpSp>
      <p:grpSp>
        <p:nvGrpSpPr>
          <p:cNvPr id="145" name="Group 144"/>
          <p:cNvGrpSpPr/>
          <p:nvPr/>
        </p:nvGrpSpPr>
        <p:grpSpPr>
          <a:xfrm>
            <a:off x="1257813" y="2706625"/>
            <a:ext cx="1496832" cy="3318112"/>
            <a:chOff x="6295028" y="456071"/>
            <a:chExt cx="1496832" cy="3318112"/>
          </a:xfrm>
        </p:grpSpPr>
        <p:grpSp>
          <p:nvGrpSpPr>
            <p:cNvPr id="128" name="Group 127"/>
            <p:cNvGrpSpPr/>
            <p:nvPr/>
          </p:nvGrpSpPr>
          <p:grpSpPr>
            <a:xfrm>
              <a:off x="6295028" y="456071"/>
              <a:ext cx="1496832" cy="2579725"/>
              <a:chOff x="6275568" y="456071"/>
              <a:chExt cx="1496832" cy="2579725"/>
            </a:xfrm>
          </p:grpSpPr>
          <p:sp>
            <p:nvSpPr>
              <p:cNvPr id="40" name="Rectangle 39"/>
              <p:cNvSpPr/>
              <p:nvPr/>
            </p:nvSpPr>
            <p:spPr bwMode="auto">
              <a:xfrm>
                <a:off x="6389868" y="456071"/>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1" name="Rectangle 40"/>
              <p:cNvSpPr/>
              <p:nvPr/>
            </p:nvSpPr>
            <p:spPr bwMode="auto">
              <a:xfrm>
                <a:off x="7239734" y="77550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2" name="Rectangle 41"/>
              <p:cNvSpPr/>
              <p:nvPr/>
            </p:nvSpPr>
            <p:spPr bwMode="auto">
              <a:xfrm>
                <a:off x="6275568" y="1294271"/>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3" name="Rectangle 42"/>
              <p:cNvSpPr/>
              <p:nvPr/>
            </p:nvSpPr>
            <p:spPr bwMode="auto">
              <a:xfrm>
                <a:off x="6967780" y="175203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4" name="Rectangle 43"/>
              <p:cNvSpPr/>
              <p:nvPr/>
            </p:nvSpPr>
            <p:spPr bwMode="auto">
              <a:xfrm>
                <a:off x="7543800" y="228543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5" name="Rectangle 44"/>
              <p:cNvSpPr/>
              <p:nvPr/>
            </p:nvSpPr>
            <p:spPr bwMode="auto">
              <a:xfrm>
                <a:off x="7542486" y="128104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6" name="Rectangle 45"/>
              <p:cNvSpPr/>
              <p:nvPr/>
            </p:nvSpPr>
            <p:spPr bwMode="auto">
              <a:xfrm>
                <a:off x="6923268" y="2807196"/>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7" name="Rectangle 46"/>
              <p:cNvSpPr/>
              <p:nvPr/>
            </p:nvSpPr>
            <p:spPr bwMode="auto">
              <a:xfrm>
                <a:off x="6275568" y="237965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cxnSp>
            <p:nvCxnSpPr>
              <p:cNvPr id="39" name="Straight Arrow Connector 38"/>
              <p:cNvCxnSpPr/>
              <p:nvPr/>
            </p:nvCxnSpPr>
            <p:spPr bwMode="auto">
              <a:xfrm>
                <a:off x="6577161" y="554606"/>
                <a:ext cx="640080" cy="354538"/>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Straight Arrow Connector 50"/>
              <p:cNvCxnSpPr>
                <a:endCxn id="44" idx="1"/>
              </p:cNvCxnSpPr>
              <p:nvPr/>
            </p:nvCxnSpPr>
            <p:spPr bwMode="auto">
              <a:xfrm>
                <a:off x="6606644" y="685373"/>
                <a:ext cx="937156" cy="1714362"/>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Straight Arrow Connector 51"/>
              <p:cNvCxnSpPr>
                <a:endCxn id="45" idx="1"/>
              </p:cNvCxnSpPr>
              <p:nvPr/>
            </p:nvCxnSpPr>
            <p:spPr bwMode="auto">
              <a:xfrm>
                <a:off x="6513206" y="1354705"/>
                <a:ext cx="1029280" cy="40635"/>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Straight Arrow Connector 52"/>
              <p:cNvCxnSpPr>
                <a:endCxn id="44" idx="0"/>
              </p:cNvCxnSpPr>
              <p:nvPr/>
            </p:nvCxnSpPr>
            <p:spPr bwMode="auto">
              <a:xfrm>
                <a:off x="7089224" y="1885538"/>
                <a:ext cx="568876" cy="399897"/>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Straight Arrow Connector 53"/>
              <p:cNvCxnSpPr>
                <a:endCxn id="44" idx="2"/>
              </p:cNvCxnSpPr>
              <p:nvPr/>
            </p:nvCxnSpPr>
            <p:spPr bwMode="auto">
              <a:xfrm flipV="1">
                <a:off x="7122227" y="2514035"/>
                <a:ext cx="535873" cy="382594"/>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5" name="Straight Arrow Connector 54"/>
              <p:cNvCxnSpPr>
                <a:endCxn id="43" idx="2"/>
              </p:cNvCxnSpPr>
              <p:nvPr/>
            </p:nvCxnSpPr>
            <p:spPr bwMode="auto">
              <a:xfrm flipV="1">
                <a:off x="6382406" y="1980635"/>
                <a:ext cx="640080" cy="460006"/>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Straight Arrow Connector 55"/>
              <p:cNvCxnSpPr>
                <a:endCxn id="43" idx="3"/>
              </p:cNvCxnSpPr>
              <p:nvPr/>
            </p:nvCxnSpPr>
            <p:spPr bwMode="auto">
              <a:xfrm>
                <a:off x="6461390" y="1395151"/>
                <a:ext cx="548640" cy="471184"/>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Straight Arrow Connector 56"/>
              <p:cNvCxnSpPr/>
              <p:nvPr/>
            </p:nvCxnSpPr>
            <p:spPr bwMode="auto">
              <a:xfrm>
                <a:off x="6461390" y="2540861"/>
                <a:ext cx="548640" cy="380999"/>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141" name="TextBox 140"/>
            <p:cNvSpPr txBox="1"/>
            <p:nvPr/>
          </p:nvSpPr>
          <p:spPr>
            <a:xfrm>
              <a:off x="6314204" y="3312518"/>
              <a:ext cx="1458480" cy="461665"/>
            </a:xfrm>
            <a:prstGeom prst="rect">
              <a:avLst/>
            </a:prstGeom>
            <a:noFill/>
          </p:spPr>
          <p:txBody>
            <a:bodyPr wrap="square" rtlCol="0">
              <a:spAutoFit/>
            </a:bodyPr>
            <a:lstStyle/>
            <a:p>
              <a:r>
                <a:rPr lang="en-US" b="1" i="0" dirty="0">
                  <a:solidFill>
                    <a:srgbClr val="0070C0"/>
                  </a:solidFill>
                </a:rPr>
                <a:t>Dataflow</a:t>
              </a:r>
            </a:p>
          </p:txBody>
        </p:sp>
      </p:grpSp>
      <p:grpSp>
        <p:nvGrpSpPr>
          <p:cNvPr id="144" name="Group 143"/>
          <p:cNvGrpSpPr/>
          <p:nvPr/>
        </p:nvGrpSpPr>
        <p:grpSpPr>
          <a:xfrm>
            <a:off x="174886" y="2478025"/>
            <a:ext cx="818112" cy="3505590"/>
            <a:chOff x="4269055" y="1066235"/>
            <a:chExt cx="818112" cy="3505590"/>
          </a:xfrm>
        </p:grpSpPr>
        <p:grpSp>
          <p:nvGrpSpPr>
            <p:cNvPr id="140" name="Group 139"/>
            <p:cNvGrpSpPr/>
            <p:nvPr/>
          </p:nvGrpSpPr>
          <p:grpSpPr>
            <a:xfrm>
              <a:off x="4563811" y="1066235"/>
              <a:ext cx="228600" cy="2895600"/>
              <a:chOff x="5494187" y="426180"/>
              <a:chExt cx="228600" cy="2895600"/>
            </a:xfrm>
          </p:grpSpPr>
          <p:grpSp>
            <p:nvGrpSpPr>
              <p:cNvPr id="116" name="Group 115"/>
              <p:cNvGrpSpPr/>
              <p:nvPr/>
            </p:nvGrpSpPr>
            <p:grpSpPr>
              <a:xfrm>
                <a:off x="5494187" y="426180"/>
                <a:ext cx="228600" cy="2895600"/>
                <a:chOff x="3733800" y="2133600"/>
                <a:chExt cx="228600" cy="2895600"/>
              </a:xfrm>
            </p:grpSpPr>
            <p:sp>
              <p:nvSpPr>
                <p:cNvPr id="118" name="Rectangle 117"/>
                <p:cNvSpPr/>
                <p:nvPr/>
              </p:nvSpPr>
              <p:spPr bwMode="auto">
                <a:xfrm>
                  <a:off x="3733800" y="2133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19" name="Rectangle 118"/>
                <p:cNvSpPr/>
                <p:nvPr/>
              </p:nvSpPr>
              <p:spPr bwMode="auto">
                <a:xfrm>
                  <a:off x="3733800" y="2514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0" name="Rectangle 119"/>
                <p:cNvSpPr/>
                <p:nvPr/>
              </p:nvSpPr>
              <p:spPr bwMode="auto">
                <a:xfrm>
                  <a:off x="3733800" y="2895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1" name="Rectangle 120"/>
                <p:cNvSpPr/>
                <p:nvPr/>
              </p:nvSpPr>
              <p:spPr bwMode="auto">
                <a:xfrm>
                  <a:off x="3733800" y="3276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2" name="Rectangle 121"/>
                <p:cNvSpPr/>
                <p:nvPr/>
              </p:nvSpPr>
              <p:spPr bwMode="auto">
                <a:xfrm>
                  <a:off x="3733800" y="4038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3" name="Rectangle 122"/>
                <p:cNvSpPr/>
                <p:nvPr/>
              </p:nvSpPr>
              <p:spPr bwMode="auto">
                <a:xfrm>
                  <a:off x="3733800" y="3657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4" name="Rectangle 123"/>
                <p:cNvSpPr/>
                <p:nvPr/>
              </p:nvSpPr>
              <p:spPr bwMode="auto">
                <a:xfrm>
                  <a:off x="3733800" y="4419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5" name="Rectangle 124"/>
                <p:cNvSpPr/>
                <p:nvPr/>
              </p:nvSpPr>
              <p:spPr bwMode="auto">
                <a:xfrm>
                  <a:off x="3733800" y="4800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cxnSp>
            <p:nvCxnSpPr>
              <p:cNvPr id="117" name="Straight Arrow Connector 116"/>
              <p:cNvCxnSpPr/>
              <p:nvPr/>
            </p:nvCxnSpPr>
            <p:spPr bwMode="auto">
              <a:xfrm>
                <a:off x="5608487" y="507541"/>
                <a:ext cx="0" cy="2814239"/>
              </a:xfrm>
              <a:prstGeom prst="straightConnector1">
                <a:avLst/>
              </a:prstGeom>
              <a:ln w="38100" cap="flat" cmpd="sng" algn="ctr">
                <a:solidFill>
                  <a:srgbClr val="FFC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sp>
          <p:nvSpPr>
            <p:cNvPr id="143" name="TextBox 142"/>
            <p:cNvSpPr txBox="1"/>
            <p:nvPr/>
          </p:nvSpPr>
          <p:spPr>
            <a:xfrm>
              <a:off x="4269055" y="4110160"/>
              <a:ext cx="818112" cy="461665"/>
            </a:xfrm>
            <a:prstGeom prst="rect">
              <a:avLst/>
            </a:prstGeom>
            <a:noFill/>
          </p:spPr>
          <p:txBody>
            <a:bodyPr wrap="square" rtlCol="0">
              <a:spAutoFit/>
            </a:bodyPr>
            <a:lstStyle/>
            <a:p>
              <a:r>
                <a:rPr lang="en-US" b="1" i="0" dirty="0">
                  <a:solidFill>
                    <a:srgbClr val="FFC000"/>
                  </a:solidFill>
                </a:rPr>
                <a:t>MPI</a:t>
              </a:r>
            </a:p>
          </p:txBody>
        </p:sp>
      </p:grpSp>
      <p:sp>
        <p:nvSpPr>
          <p:cNvPr id="146" name="TextBox 145"/>
          <p:cNvSpPr txBox="1"/>
          <p:nvPr/>
        </p:nvSpPr>
        <p:spPr>
          <a:xfrm>
            <a:off x="6331157" y="2019056"/>
            <a:ext cx="2771890" cy="3416320"/>
          </a:xfrm>
          <a:prstGeom prst="rect">
            <a:avLst/>
          </a:prstGeom>
          <a:noFill/>
        </p:spPr>
        <p:txBody>
          <a:bodyPr wrap="square" rtlCol="0">
            <a:spAutoFit/>
          </a:bodyPr>
          <a:lstStyle/>
          <a:p>
            <a:pPr marL="342900" indent="-342900">
              <a:buFont typeface="Arial" panose="020B0604020202020204" pitchFamily="34" charset="0"/>
              <a:buChar char="•"/>
            </a:pPr>
            <a:r>
              <a:rPr lang="en-US" i="0" dirty="0"/>
              <a:t>Fine grain needs low latency or minimal data copying</a:t>
            </a:r>
          </a:p>
          <a:p>
            <a:pPr marL="342900" indent="-342900">
              <a:buFont typeface="Arial" panose="020B0604020202020204" pitchFamily="34" charset="0"/>
              <a:buChar char="•"/>
            </a:pPr>
            <a:r>
              <a:rPr lang="en-US" i="0" dirty="0"/>
              <a:t>Coarse grain has lower communication /</a:t>
            </a:r>
            <a:br>
              <a:rPr lang="en-US" i="0" dirty="0"/>
            </a:br>
            <a:r>
              <a:rPr lang="en-US" i="0" dirty="0"/>
              <a:t>compute cost </a:t>
            </a:r>
          </a:p>
        </p:txBody>
      </p:sp>
    </p:spTree>
    <p:extLst>
      <p:ext uri="{BB962C8B-B14F-4D97-AF65-F5344CB8AC3E}">
        <p14:creationId xmlns:p14="http://schemas.microsoft.com/office/powerpoint/2010/main" val="3475214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20352" cy="5486400"/>
          </a:xfrm>
        </p:spPr>
        <p:txBody>
          <a:bodyPr/>
          <a:lstStyle/>
          <a:p>
            <a:r>
              <a:rPr lang="en-US" sz="2200" b="1" dirty="0"/>
              <a:t>MPI</a:t>
            </a:r>
            <a:r>
              <a:rPr lang="en-US" sz="2200" dirty="0"/>
              <a:t> designed for fine grain case and typical of parallel computing used in large scale simulations</a:t>
            </a:r>
          </a:p>
          <a:p>
            <a:pPr lvl="1"/>
            <a:r>
              <a:rPr lang="en-US" sz="2200" b="1" dirty="0"/>
              <a:t>Only change in model parameters </a:t>
            </a:r>
            <a:r>
              <a:rPr lang="en-US" sz="2200" dirty="0"/>
              <a:t>are transmitted</a:t>
            </a:r>
          </a:p>
          <a:p>
            <a:r>
              <a:rPr lang="en-US" sz="2200" b="1" dirty="0"/>
              <a:t>Dataflow</a:t>
            </a:r>
            <a:r>
              <a:rPr lang="en-US" sz="2200" dirty="0"/>
              <a:t> typical of distributed or Grid computing paradigms</a:t>
            </a:r>
          </a:p>
          <a:p>
            <a:pPr lvl="1"/>
            <a:r>
              <a:rPr lang="en-US" sz="2200" dirty="0"/>
              <a:t>Data sometimes and model parameters certainly transmitted </a:t>
            </a:r>
          </a:p>
          <a:p>
            <a:pPr lvl="1"/>
            <a:r>
              <a:rPr lang="en-US" sz="2200" dirty="0"/>
              <a:t>Caching in iterative MapReduce avoids data communication and in fact systems like </a:t>
            </a:r>
            <a:r>
              <a:rPr lang="en-US" sz="2200" dirty="0" err="1"/>
              <a:t>TensorFlow</a:t>
            </a:r>
            <a:r>
              <a:rPr lang="en-US" sz="2200" dirty="0"/>
              <a:t>, Spark or </a:t>
            </a:r>
            <a:r>
              <a:rPr lang="en-US" sz="2200" dirty="0" err="1"/>
              <a:t>Flink</a:t>
            </a:r>
            <a:r>
              <a:rPr lang="en-US" sz="2200" dirty="0"/>
              <a:t> are called dataflow but usually implement </a:t>
            </a:r>
            <a:r>
              <a:rPr lang="en-US" sz="2200" b="1" dirty="0"/>
              <a:t>“model-parameter” flow</a:t>
            </a:r>
          </a:p>
          <a:p>
            <a:r>
              <a:rPr lang="en-US" sz="2200" dirty="0"/>
              <a:t>Different </a:t>
            </a:r>
            <a:r>
              <a:rPr lang="en-US" sz="2200" b="1" dirty="0"/>
              <a:t>Communication/Compute ratios </a:t>
            </a:r>
            <a:r>
              <a:rPr lang="en-US" sz="2200" dirty="0"/>
              <a:t>seen in different cases with ratio (measuring overhead) larger when grain size smaller. Compare</a:t>
            </a:r>
          </a:p>
          <a:p>
            <a:pPr lvl="1"/>
            <a:r>
              <a:rPr lang="en-US" sz="2200" b="1" dirty="0"/>
              <a:t>Intra-job reduction such as </a:t>
            </a:r>
            <a:r>
              <a:rPr lang="en-US" sz="2200" b="1" dirty="0" err="1"/>
              <a:t>Kmeans</a:t>
            </a:r>
            <a:r>
              <a:rPr lang="en-US" sz="2200" dirty="0"/>
              <a:t> clustering accumulation of center changes at end of each iteration and </a:t>
            </a:r>
          </a:p>
          <a:p>
            <a:pPr lvl="1"/>
            <a:r>
              <a:rPr lang="en-US" sz="2200" b="1" dirty="0"/>
              <a:t>Inter-Job</a:t>
            </a:r>
            <a:r>
              <a:rPr lang="en-US" sz="2200" dirty="0"/>
              <a:t> Reduction as at end of a </a:t>
            </a:r>
            <a:r>
              <a:rPr lang="en-US" sz="2200" b="1" dirty="0"/>
              <a:t>query</a:t>
            </a:r>
            <a:r>
              <a:rPr lang="en-US" sz="2200" dirty="0"/>
              <a:t> or word count operation</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47</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sp>
        <p:nvSpPr>
          <p:cNvPr id="6" name="Title 1"/>
          <p:cNvSpPr>
            <a:spLocks noGrp="1"/>
          </p:cNvSpPr>
          <p:nvPr>
            <p:ph type="title"/>
          </p:nvPr>
        </p:nvSpPr>
        <p:spPr>
          <a:xfrm>
            <a:off x="285367" y="12551"/>
            <a:ext cx="8382000" cy="749449"/>
          </a:xfrm>
        </p:spPr>
        <p:txBody>
          <a:bodyPr/>
          <a:lstStyle/>
          <a:p>
            <a:pPr algn="ctr"/>
            <a:r>
              <a:rPr lang="en-US" dirty="0"/>
              <a:t>Programming Model II</a:t>
            </a:r>
          </a:p>
        </p:txBody>
      </p:sp>
    </p:spTree>
    <p:extLst>
      <p:ext uri="{BB962C8B-B14F-4D97-AF65-F5344CB8AC3E}">
        <p14:creationId xmlns:p14="http://schemas.microsoft.com/office/powerpoint/2010/main" val="2326467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1143000"/>
          </a:xfrm>
        </p:spPr>
        <p:txBody>
          <a:bodyPr/>
          <a:lstStyle/>
          <a:p>
            <a:r>
              <a:rPr lang="en-US" dirty="0" err="1"/>
              <a:t>Kmeans</a:t>
            </a:r>
            <a:r>
              <a:rPr lang="en-US" dirty="0"/>
              <a:t> Clustering </a:t>
            </a:r>
            <a:r>
              <a:rPr lang="en-US" dirty="0" err="1"/>
              <a:t>Flink</a:t>
            </a:r>
            <a:r>
              <a:rPr lang="en-US"/>
              <a:t> and </a:t>
            </a:r>
            <a:r>
              <a:rPr lang="en-US" dirty="0"/>
              <a:t>MPI</a:t>
            </a:r>
            <a:br>
              <a:rPr lang="en-US" dirty="0"/>
            </a:br>
            <a:r>
              <a:rPr lang="en-US" sz="2800" dirty="0"/>
              <a:t>one million points fixed; various # centers</a:t>
            </a:r>
            <a:br>
              <a:rPr lang="en-US" sz="2800" dirty="0"/>
            </a:br>
            <a:r>
              <a:rPr lang="en-US" sz="2800" dirty="0"/>
              <a:t>24 cores on 16 nodes</a:t>
            </a: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48</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grpSp>
        <p:nvGrpSpPr>
          <p:cNvPr id="16" name="Group 15"/>
          <p:cNvGrpSpPr/>
          <p:nvPr/>
        </p:nvGrpSpPr>
        <p:grpSpPr>
          <a:xfrm>
            <a:off x="23751" y="1363996"/>
            <a:ext cx="9144000" cy="5494004"/>
            <a:chOff x="23751" y="1363996"/>
            <a:chExt cx="9144000" cy="5494004"/>
          </a:xfrm>
        </p:grpSpPr>
        <p:pic>
          <p:nvPicPr>
            <p:cNvPr id="1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1" y="1363996"/>
              <a:ext cx="9144000" cy="5494004"/>
            </a:xfrm>
            <a:prstGeom prst="rect">
              <a:avLst/>
            </a:prstGeom>
          </p:spPr>
        </p:pic>
        <p:grpSp>
          <p:nvGrpSpPr>
            <p:cNvPr id="13" name="Group 12"/>
            <p:cNvGrpSpPr/>
            <p:nvPr/>
          </p:nvGrpSpPr>
          <p:grpSpPr>
            <a:xfrm>
              <a:off x="990600" y="3733800"/>
              <a:ext cx="2624134" cy="2359306"/>
              <a:chOff x="990600" y="3653291"/>
              <a:chExt cx="2624134" cy="2359306"/>
            </a:xfrm>
          </p:grpSpPr>
          <p:sp>
            <p:nvSpPr>
              <p:cNvPr id="7" name="Rectangle 6"/>
              <p:cNvSpPr/>
              <p:nvPr/>
            </p:nvSpPr>
            <p:spPr>
              <a:xfrm>
                <a:off x="1143000" y="3653291"/>
                <a:ext cx="901209" cy="461665"/>
              </a:xfrm>
              <a:prstGeom prst="rect">
                <a:avLst/>
              </a:prstGeom>
            </p:spPr>
            <p:txBody>
              <a:bodyPr wrap="none">
                <a:spAutoFit/>
              </a:bodyPr>
              <a:lstStyle/>
              <a:p>
                <a:r>
                  <a:rPr lang="en-US" b="1" i="0" dirty="0" err="1">
                    <a:solidFill>
                      <a:srgbClr val="0070C0"/>
                    </a:solidFill>
                  </a:rPr>
                  <a:t>Flink</a:t>
                </a:r>
                <a:endParaRPr lang="en-US" b="1" i="0" dirty="0">
                  <a:solidFill>
                    <a:srgbClr val="0070C0"/>
                  </a:solidFill>
                </a:endParaRPr>
              </a:p>
            </p:txBody>
          </p:sp>
          <p:sp>
            <p:nvSpPr>
              <p:cNvPr id="9" name="TextBox 8"/>
              <p:cNvSpPr txBox="1"/>
              <p:nvPr/>
            </p:nvSpPr>
            <p:spPr>
              <a:xfrm>
                <a:off x="990600" y="5481935"/>
                <a:ext cx="731290" cy="461665"/>
              </a:xfrm>
              <a:prstGeom prst="rect">
                <a:avLst/>
              </a:prstGeom>
              <a:noFill/>
            </p:spPr>
            <p:txBody>
              <a:bodyPr wrap="none" rtlCol="0">
                <a:spAutoFit/>
              </a:bodyPr>
              <a:lstStyle/>
              <a:p>
                <a:r>
                  <a:rPr lang="en-US" b="1" i="0" dirty="0"/>
                  <a:t>MPI</a:t>
                </a:r>
              </a:p>
            </p:txBody>
          </p:sp>
          <p:sp>
            <p:nvSpPr>
              <p:cNvPr id="10" name="TextBox 9"/>
              <p:cNvSpPr txBox="1"/>
              <p:nvPr/>
            </p:nvSpPr>
            <p:spPr>
              <a:xfrm>
                <a:off x="2743983" y="5181600"/>
                <a:ext cx="870751" cy="830997"/>
              </a:xfrm>
              <a:prstGeom prst="rect">
                <a:avLst/>
              </a:prstGeom>
              <a:noFill/>
            </p:spPr>
            <p:txBody>
              <a:bodyPr wrap="none" rtlCol="0">
                <a:spAutoFit/>
              </a:bodyPr>
              <a:lstStyle/>
              <a:p>
                <a:r>
                  <a:rPr lang="en-US" b="1" i="0" dirty="0">
                    <a:solidFill>
                      <a:srgbClr val="DEA900"/>
                    </a:solidFill>
                  </a:rPr>
                  <a:t>Java</a:t>
                </a:r>
              </a:p>
              <a:p>
                <a:r>
                  <a:rPr lang="en-US" b="1" i="0" dirty="0">
                    <a:solidFill>
                      <a:schemeClr val="accent3">
                        <a:lumMod val="50000"/>
                      </a:schemeClr>
                    </a:solidFill>
                  </a:rPr>
                  <a:t>C</a:t>
                </a:r>
              </a:p>
            </p:txBody>
          </p:sp>
        </p:grpSp>
      </p:grpSp>
    </p:spTree>
    <p:extLst>
      <p:ext uri="{BB962C8B-B14F-4D97-AF65-F5344CB8AC3E}">
        <p14:creationId xmlns:p14="http://schemas.microsoft.com/office/powerpoint/2010/main" val="35444758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5" y="762000"/>
            <a:ext cx="9120352" cy="5239407"/>
          </a:xfrm>
        </p:spPr>
        <p:txBody>
          <a:bodyPr/>
          <a:lstStyle/>
          <a:p>
            <a:r>
              <a:rPr lang="en-US" sz="2200" dirty="0"/>
              <a:t>Need to distinguish</a:t>
            </a:r>
          </a:p>
          <a:p>
            <a:pPr lvl="1"/>
            <a:r>
              <a:rPr lang="en-US" sz="2200" b="1" dirty="0"/>
              <a:t>Grain size </a:t>
            </a:r>
            <a:r>
              <a:rPr lang="en-US" sz="2200" dirty="0"/>
              <a:t>and </a:t>
            </a:r>
            <a:r>
              <a:rPr lang="en-US" sz="2200" b="1" dirty="0"/>
              <a:t>Communication/Compute ratio </a:t>
            </a:r>
            <a:r>
              <a:rPr lang="en-US" sz="2200" dirty="0"/>
              <a:t>(characteristic of problem or component (iteration) of problem)</a:t>
            </a:r>
          </a:p>
          <a:p>
            <a:pPr lvl="1"/>
            <a:r>
              <a:rPr lang="en-US" sz="2200" b="1" dirty="0" err="1"/>
              <a:t>DataFlow</a:t>
            </a:r>
            <a:r>
              <a:rPr lang="en-US" sz="2200" b="1" dirty="0"/>
              <a:t> </a:t>
            </a:r>
            <a:r>
              <a:rPr lang="en-US" sz="2200" dirty="0"/>
              <a:t>versus </a:t>
            </a:r>
            <a:r>
              <a:rPr lang="en-US" sz="2200" b="1" dirty="0"/>
              <a:t>“Model-parameter” Flow </a:t>
            </a:r>
            <a:r>
              <a:rPr lang="en-US" sz="2200" dirty="0"/>
              <a:t>(characteristic of algorithm)</a:t>
            </a:r>
          </a:p>
          <a:p>
            <a:pPr lvl="1"/>
            <a:r>
              <a:rPr lang="en-US" sz="2200" b="1" dirty="0"/>
              <a:t>In-Place </a:t>
            </a:r>
            <a:r>
              <a:rPr lang="en-US" sz="2200" dirty="0"/>
              <a:t>versus </a:t>
            </a:r>
            <a:r>
              <a:rPr lang="en-US" sz="2200" b="1" dirty="0"/>
              <a:t>Flow </a:t>
            </a:r>
            <a:r>
              <a:rPr lang="en-US" sz="2200" dirty="0"/>
              <a:t>Software implementations</a:t>
            </a:r>
          </a:p>
          <a:p>
            <a:r>
              <a:rPr lang="en-US" sz="2200" dirty="0"/>
              <a:t>Inefficient to use same mechanism independent of characteristics</a:t>
            </a:r>
          </a:p>
          <a:p>
            <a:r>
              <a:rPr lang="en-US" sz="2200" dirty="0"/>
              <a:t>Classic Dataflow is approach of Spark and </a:t>
            </a:r>
            <a:r>
              <a:rPr lang="en-US" sz="2200" dirty="0" err="1"/>
              <a:t>Flink</a:t>
            </a:r>
            <a:r>
              <a:rPr lang="en-US" sz="2200" dirty="0"/>
              <a:t> so need to add parallel in-place computing as done by </a:t>
            </a:r>
            <a:r>
              <a:rPr lang="en-US" sz="2200" b="1" dirty="0"/>
              <a:t>Harp for Hadoop</a:t>
            </a:r>
          </a:p>
          <a:p>
            <a:pPr lvl="1"/>
            <a:r>
              <a:rPr lang="en-US" sz="2200" b="1" dirty="0" err="1"/>
              <a:t>TensorFlow</a:t>
            </a:r>
            <a:r>
              <a:rPr lang="en-US" sz="2200" b="1" dirty="0"/>
              <a:t> </a:t>
            </a:r>
            <a:r>
              <a:rPr lang="en-US" sz="2200" dirty="0"/>
              <a:t>uses In-Place technology</a:t>
            </a:r>
          </a:p>
          <a:p>
            <a:r>
              <a:rPr lang="en-US" sz="2200" dirty="0"/>
              <a:t>Note parallel machine learning (GML not LML) ca</a:t>
            </a:r>
            <a:r>
              <a:rPr lang="en-US" sz="2200" b="1" dirty="0"/>
              <a:t>n benefit from HPC style interconnects </a:t>
            </a:r>
            <a:r>
              <a:rPr lang="en-US" sz="2200" dirty="0"/>
              <a:t>and </a:t>
            </a:r>
            <a:r>
              <a:rPr lang="en-US" sz="2200" b="1" dirty="0"/>
              <a:t>architectures </a:t>
            </a:r>
            <a:r>
              <a:rPr lang="en-US" sz="2200" dirty="0"/>
              <a:t>as seen in GPU-based deep learning </a:t>
            </a:r>
          </a:p>
          <a:p>
            <a:pPr lvl="1"/>
            <a:r>
              <a:rPr lang="en-US" sz="2200" dirty="0"/>
              <a:t>So commodity clouds not necessarily best</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49</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sp>
        <p:nvSpPr>
          <p:cNvPr id="6" name="Title 1"/>
          <p:cNvSpPr>
            <a:spLocks noGrp="1"/>
          </p:cNvSpPr>
          <p:nvPr>
            <p:ph type="title"/>
          </p:nvPr>
        </p:nvSpPr>
        <p:spPr>
          <a:xfrm>
            <a:off x="285367" y="12551"/>
            <a:ext cx="8382000" cy="749449"/>
          </a:xfrm>
        </p:spPr>
        <p:txBody>
          <a:bodyPr/>
          <a:lstStyle/>
          <a:p>
            <a:pPr algn="ctr"/>
            <a:r>
              <a:rPr lang="en-US" dirty="0"/>
              <a:t>Programming Model III</a:t>
            </a:r>
          </a:p>
        </p:txBody>
      </p:sp>
    </p:spTree>
    <p:extLst>
      <p:ext uri="{BB962C8B-B14F-4D97-AF65-F5344CB8AC3E}">
        <p14:creationId xmlns:p14="http://schemas.microsoft.com/office/powerpoint/2010/main" val="175981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
        <p:nvSpPr>
          <p:cNvPr id="4" name="Date Placeholder 3"/>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02/16/2016</a:t>
            </a:r>
          </a:p>
        </p:txBody>
      </p:sp>
      <p:pic>
        <p:nvPicPr>
          <p:cNvPr id="6" name="Picture 5"/>
          <p:cNvPicPr>
            <a:picLocks noChangeAspect="1"/>
          </p:cNvPicPr>
          <p:nvPr/>
        </p:nvPicPr>
        <p:blipFill rotWithShape="1">
          <a:blip r:embed="rId3"/>
          <a:srcRect l="9426" t="10782" r="11658" b="1872"/>
          <a:stretch/>
        </p:blipFill>
        <p:spPr>
          <a:xfrm>
            <a:off x="0" y="0"/>
            <a:ext cx="4707172" cy="6858000"/>
          </a:xfrm>
          <a:prstGeom prst="rect">
            <a:avLst/>
          </a:prstGeom>
        </p:spPr>
      </p:pic>
      <p:pic>
        <p:nvPicPr>
          <p:cNvPr id="7" name="Picture 6"/>
          <p:cNvPicPr>
            <a:picLocks noChangeAspect="1"/>
          </p:cNvPicPr>
          <p:nvPr/>
        </p:nvPicPr>
        <p:blipFill rotWithShape="1">
          <a:blip r:embed="rId4"/>
          <a:srcRect l="9015" t="10458" r="11796" b="2694"/>
          <a:stretch/>
        </p:blipFill>
        <p:spPr>
          <a:xfrm>
            <a:off x="4420925" y="9939"/>
            <a:ext cx="4723075" cy="6858000"/>
          </a:xfrm>
          <a:prstGeom prst="rect">
            <a:avLst/>
          </a:prstGeom>
        </p:spPr>
      </p:pic>
      <p:sp>
        <p:nvSpPr>
          <p:cNvPr id="9" name="Rectangle 8"/>
          <p:cNvSpPr/>
          <p:nvPr/>
        </p:nvSpPr>
        <p:spPr>
          <a:xfrm>
            <a:off x="-103261" y="9939"/>
            <a:ext cx="4685898"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http://hpc-abds.org/kaleidoscope/survey/</a:t>
            </a:r>
          </a:p>
        </p:txBody>
      </p:sp>
      <p:sp>
        <p:nvSpPr>
          <p:cNvPr id="2" name="TextBox 1"/>
          <p:cNvSpPr txBox="1"/>
          <p:nvPr/>
        </p:nvSpPr>
        <p:spPr>
          <a:xfrm>
            <a:off x="1796142" y="5001594"/>
            <a:ext cx="2600929"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Online Use Case Form</a:t>
            </a:r>
          </a:p>
        </p:txBody>
      </p:sp>
    </p:spTree>
    <p:extLst>
      <p:ext uri="{BB962C8B-B14F-4D97-AF65-F5344CB8AC3E}">
        <p14:creationId xmlns:p14="http://schemas.microsoft.com/office/powerpoint/2010/main" val="1138901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80713" cy="914400"/>
          </a:xfrm>
        </p:spPr>
        <p:txBody>
          <a:bodyPr/>
          <a:lstStyle/>
          <a:p>
            <a:pPr algn="ctr"/>
            <a:r>
              <a:rPr lang="en-US" dirty="0"/>
              <a:t>Harp (Hadoop Plugin) brings HPC to ABDS </a:t>
            </a:r>
          </a:p>
        </p:txBody>
      </p:sp>
      <p:sp>
        <p:nvSpPr>
          <p:cNvPr id="3" name="Content Placeholder 2"/>
          <p:cNvSpPr>
            <a:spLocks noGrp="1"/>
          </p:cNvSpPr>
          <p:nvPr>
            <p:ph idx="1"/>
          </p:nvPr>
        </p:nvSpPr>
        <p:spPr>
          <a:xfrm>
            <a:off x="23471" y="533400"/>
            <a:ext cx="9144000" cy="1905000"/>
          </a:xfrm>
        </p:spPr>
        <p:txBody>
          <a:bodyPr/>
          <a:lstStyle/>
          <a:p>
            <a:r>
              <a:rPr lang="en-US" b="1" dirty="0"/>
              <a:t>Basic Harp: Iterative HPC communication; scientific data abstractions</a:t>
            </a:r>
          </a:p>
          <a:p>
            <a:r>
              <a:rPr lang="en-US" dirty="0"/>
              <a:t>Careful support of distributed data AND distributed model</a:t>
            </a:r>
          </a:p>
          <a:p>
            <a:r>
              <a:rPr lang="en-US" dirty="0"/>
              <a:t>Avoids parameter server approach but distributes model over worker nodes and supports collective communication to bring global model to each node</a:t>
            </a:r>
          </a:p>
          <a:p>
            <a:r>
              <a:rPr lang="en-US" dirty="0"/>
              <a:t>Applied first to Latent Dirichlet Allocation LDA with large model and data</a:t>
            </a:r>
          </a:p>
        </p:txBody>
      </p:sp>
      <p:sp>
        <p:nvSpPr>
          <p:cNvPr id="6" name="Slide Number Placeholder 5"/>
          <p:cNvSpPr>
            <a:spLocks noGrp="1"/>
          </p:cNvSpPr>
          <p:nvPr>
            <p:ph type="sldNum" sz="quarter" idx="12"/>
          </p:nvPr>
        </p:nvSpPr>
        <p:spPr/>
        <p:txBody>
          <a:bodyPr/>
          <a:lstStyle/>
          <a:p>
            <a:fld id="{C4B85148-DB98-4269-ACE6-2DF49F9918C9}" type="slidenum">
              <a:rPr lang="en-US" smtClean="0">
                <a:solidFill>
                  <a:prstClr val="black"/>
                </a:solidFill>
              </a:rPr>
              <a:pPr/>
              <a:t>50</a:t>
            </a:fld>
            <a:endParaRPr lang="en-US" dirty="0">
              <a:solidFill>
                <a:prstClr val="black"/>
              </a:solidFill>
            </a:endParaRPr>
          </a:p>
        </p:txBody>
      </p:sp>
      <p:sp>
        <p:nvSpPr>
          <p:cNvPr id="4" name="Date Placeholder 3"/>
          <p:cNvSpPr>
            <a:spLocks noGrp="1"/>
          </p:cNvSpPr>
          <p:nvPr>
            <p:ph type="dt" sz="half" idx="2"/>
          </p:nvPr>
        </p:nvSpPr>
        <p:spPr>
          <a:xfrm>
            <a:off x="5791200" y="6220731"/>
            <a:ext cx="2057400" cy="365125"/>
          </a:xfrm>
        </p:spPr>
        <p:txBody>
          <a:bodyPr/>
          <a:lstStyle/>
          <a:p>
            <a:r>
              <a:rPr lang="en-US">
                <a:solidFill>
                  <a:srgbClr val="000000">
                    <a:tint val="75000"/>
                  </a:srgbClr>
                </a:solidFill>
              </a:rPr>
              <a:t>5/17/2016</a:t>
            </a:r>
          </a:p>
        </p:txBody>
      </p:sp>
      <p:grpSp>
        <p:nvGrpSpPr>
          <p:cNvPr id="9" name="Group 8"/>
          <p:cNvGrpSpPr/>
          <p:nvPr/>
        </p:nvGrpSpPr>
        <p:grpSpPr>
          <a:xfrm>
            <a:off x="152400" y="2686313"/>
            <a:ext cx="8918770" cy="3031342"/>
            <a:chOff x="152400" y="2686313"/>
            <a:chExt cx="8918770" cy="3031342"/>
          </a:xfrm>
        </p:grpSpPr>
        <p:grpSp>
          <p:nvGrpSpPr>
            <p:cNvPr id="10" name="Group 9"/>
            <p:cNvGrpSpPr/>
            <p:nvPr/>
          </p:nvGrpSpPr>
          <p:grpSpPr>
            <a:xfrm>
              <a:off x="152400" y="2686313"/>
              <a:ext cx="5464147" cy="3031342"/>
              <a:chOff x="619450" y="2618515"/>
              <a:chExt cx="5207216" cy="2548397"/>
            </a:xfrm>
          </p:grpSpPr>
          <p:sp>
            <p:nvSpPr>
              <p:cNvPr id="17" name="Rounded Rectangle 16"/>
              <p:cNvSpPr/>
              <p:nvPr/>
            </p:nvSpPr>
            <p:spPr>
              <a:xfrm>
                <a:off x="619450" y="3878661"/>
                <a:ext cx="2296904" cy="482803"/>
              </a:xfrm>
              <a:prstGeom prst="roundRect">
                <a:avLst/>
              </a:prstGeom>
              <a:solidFill>
                <a:srgbClr val="A5A5A5"/>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Shuffle</a:t>
                </a:r>
              </a:p>
            </p:txBody>
          </p:sp>
          <p:grpSp>
            <p:nvGrpSpPr>
              <p:cNvPr id="18" name="Group 17"/>
              <p:cNvGrpSpPr/>
              <p:nvPr/>
            </p:nvGrpSpPr>
            <p:grpSpPr>
              <a:xfrm>
                <a:off x="3325523" y="3184456"/>
                <a:ext cx="2501143" cy="1558993"/>
                <a:chOff x="7121236" y="2211758"/>
                <a:chExt cx="4525819" cy="2166276"/>
              </a:xfrm>
            </p:grpSpPr>
            <p:sp>
              <p:nvSpPr>
                <p:cNvPr id="29" name="Rounded Rectangle 28"/>
                <p:cNvSpPr/>
                <p:nvPr/>
              </p:nvSpPr>
              <p:spPr>
                <a:xfrm>
                  <a:off x="7214931"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0" name="Rounded Rectangle 29"/>
                <p:cNvSpPr/>
                <p:nvPr/>
              </p:nvSpPr>
              <p:spPr>
                <a:xfrm>
                  <a:off x="8224318" y="2211759"/>
                  <a:ext cx="493643" cy="216231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1" name="Rounded Rectangle 30"/>
                <p:cNvSpPr/>
                <p:nvPr/>
              </p:nvSpPr>
              <p:spPr>
                <a:xfrm>
                  <a:off x="9233706"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2" name="Rounded Rectangle 31"/>
                <p:cNvSpPr/>
                <p:nvPr/>
              </p:nvSpPr>
              <p:spPr>
                <a:xfrm>
                  <a:off x="11079339"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cxnSp>
              <p:nvCxnSpPr>
                <p:cNvPr id="33" name="Straight Connector 32"/>
                <p:cNvCxnSpPr/>
                <p:nvPr/>
              </p:nvCxnSpPr>
              <p:spPr>
                <a:xfrm>
                  <a:off x="9992253" y="3313373"/>
                  <a:ext cx="918295" cy="0"/>
                </a:xfrm>
                <a:prstGeom prst="line">
                  <a:avLst/>
                </a:prstGeom>
                <a:noFill/>
                <a:ln w="50800" cap="rnd" cmpd="sng" algn="ctr">
                  <a:solidFill>
                    <a:srgbClr val="5B9BD5"/>
                  </a:solidFill>
                  <a:prstDash val="sysDot"/>
                  <a:round/>
                </a:ln>
                <a:effectLst/>
              </p:spPr>
            </p:cxnSp>
            <p:sp>
              <p:nvSpPr>
                <p:cNvPr id="34" name="Rounded Rectangle 33"/>
                <p:cNvSpPr/>
                <p:nvPr/>
              </p:nvSpPr>
              <p:spPr>
                <a:xfrm>
                  <a:off x="7121236" y="3477892"/>
                  <a:ext cx="4525819" cy="457578"/>
                </a:xfrm>
                <a:prstGeom prst="roundRect">
                  <a:avLst/>
                </a:prstGeom>
                <a:solidFill>
                  <a:srgbClr val="ED7D31"/>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Collective Communication</a:t>
                  </a:r>
                </a:p>
              </p:txBody>
            </p:sp>
          </p:grpSp>
          <p:sp>
            <p:nvSpPr>
              <p:cNvPr id="19" name="Rounded Rectangle 18"/>
              <p:cNvSpPr/>
              <p:nvPr/>
            </p:nvSpPr>
            <p:spPr>
              <a:xfrm>
                <a:off x="845356"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0" name="Rounded Rectangle 19"/>
              <p:cNvSpPr/>
              <p:nvPr/>
            </p:nvSpPr>
            <p:spPr>
              <a:xfrm>
                <a:off x="1274123" y="3006000"/>
                <a:ext cx="209689" cy="94382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1" name="Rounded Rectangle 20"/>
              <p:cNvSpPr/>
              <p:nvPr/>
            </p:nvSpPr>
            <p:spPr>
              <a:xfrm>
                <a:off x="1702889"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2" name="Rounded Rectangle 21"/>
              <p:cNvSpPr/>
              <p:nvPr/>
            </p:nvSpPr>
            <p:spPr>
              <a:xfrm>
                <a:off x="2486875"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cxnSp>
            <p:nvCxnSpPr>
              <p:cNvPr id="23" name="Straight Connector 22"/>
              <p:cNvCxnSpPr/>
              <p:nvPr/>
            </p:nvCxnSpPr>
            <p:spPr>
              <a:xfrm>
                <a:off x="2025104" y="3486841"/>
                <a:ext cx="390072" cy="0"/>
              </a:xfrm>
              <a:prstGeom prst="line">
                <a:avLst/>
              </a:prstGeom>
              <a:noFill/>
              <a:ln w="50800" cap="rnd" cmpd="sng" algn="ctr">
                <a:solidFill>
                  <a:srgbClr val="5B9BD5"/>
                </a:solidFill>
                <a:prstDash val="sysDot"/>
                <a:round/>
              </a:ln>
              <a:effectLst/>
            </p:spPr>
          </p:cxnSp>
          <p:sp>
            <p:nvSpPr>
              <p:cNvPr id="24" name="Rounded Rectangle 23"/>
              <p:cNvSpPr/>
              <p:nvPr/>
            </p:nvSpPr>
            <p:spPr>
              <a:xfrm>
                <a:off x="1361468"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R</a:t>
                </a:r>
              </a:p>
            </p:txBody>
          </p:sp>
          <p:sp>
            <p:nvSpPr>
              <p:cNvPr id="25" name="Rounded Rectangle 24"/>
              <p:cNvSpPr/>
              <p:nvPr/>
            </p:nvSpPr>
            <p:spPr>
              <a:xfrm>
                <a:off x="2063514"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R</a:t>
                </a:r>
              </a:p>
            </p:txBody>
          </p:sp>
          <p:sp>
            <p:nvSpPr>
              <p:cNvPr id="26" name="Right Arrow 25"/>
              <p:cNvSpPr/>
              <p:nvPr/>
            </p:nvSpPr>
            <p:spPr>
              <a:xfrm>
                <a:off x="2947163" y="3953854"/>
                <a:ext cx="368801" cy="271536"/>
              </a:xfrm>
              <a:prstGeom prst="rightArrow">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27" name="TextBox 26"/>
              <p:cNvSpPr txBox="1"/>
              <p:nvPr/>
            </p:nvSpPr>
            <p:spPr>
              <a:xfrm>
                <a:off x="3279801" y="2618515"/>
                <a:ext cx="2428589" cy="2846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rPr>
                  <a:t>MapCollective</a:t>
                </a:r>
                <a:r>
                  <a:rPr kumimoji="0" lang="en-US" sz="1600" b="0" i="0" u="none" strike="noStrike" kern="0" cap="none" spc="0" normalizeH="0" baseline="0" noProof="0" dirty="0">
                    <a:ln>
                      <a:noFill/>
                    </a:ln>
                    <a:solidFill>
                      <a:prstClr val="black"/>
                    </a:solidFill>
                    <a:effectLst/>
                    <a:uLnTx/>
                    <a:uFillTx/>
                  </a:rPr>
                  <a:t>  Model</a:t>
                </a:r>
              </a:p>
            </p:txBody>
          </p:sp>
          <p:sp>
            <p:nvSpPr>
              <p:cNvPr id="28" name="TextBox 27"/>
              <p:cNvSpPr txBox="1"/>
              <p:nvPr/>
            </p:nvSpPr>
            <p:spPr>
              <a:xfrm>
                <a:off x="822607" y="2621650"/>
                <a:ext cx="1970251" cy="2846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rPr>
                  <a:t>MapReduce</a:t>
                </a:r>
                <a:r>
                  <a:rPr kumimoji="0" lang="en-US" sz="1600" b="0" i="0" u="none" strike="noStrike" kern="0" cap="none" spc="0" normalizeH="0" baseline="0" noProof="0" dirty="0">
                    <a:ln>
                      <a:noFill/>
                    </a:ln>
                    <a:solidFill>
                      <a:prstClr val="black"/>
                    </a:solidFill>
                    <a:effectLst/>
                    <a:uLnTx/>
                    <a:uFillTx/>
                  </a:rPr>
                  <a:t>  Model</a:t>
                </a:r>
              </a:p>
            </p:txBody>
          </p:sp>
        </p:grpSp>
        <p:grpSp>
          <p:nvGrpSpPr>
            <p:cNvPr id="11" name="Group 10"/>
            <p:cNvGrpSpPr/>
            <p:nvPr/>
          </p:nvGrpSpPr>
          <p:grpSpPr>
            <a:xfrm>
              <a:off x="5771714" y="2686313"/>
              <a:ext cx="3299456" cy="2800087"/>
              <a:chOff x="4311196" y="1747347"/>
              <a:chExt cx="6044188" cy="4592122"/>
            </a:xfrm>
          </p:grpSpPr>
          <p:sp>
            <p:nvSpPr>
              <p:cNvPr id="12" name="Rectangle 11"/>
              <p:cNvSpPr/>
              <p:nvPr/>
            </p:nvSpPr>
            <p:spPr>
              <a:xfrm>
                <a:off x="4311196" y="5178056"/>
                <a:ext cx="6044188" cy="116141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YARN</a:t>
                </a:r>
              </a:p>
            </p:txBody>
          </p:sp>
          <p:sp>
            <p:nvSpPr>
              <p:cNvPr id="13" name="L-Shape 12"/>
              <p:cNvSpPr/>
              <p:nvPr/>
            </p:nvSpPr>
            <p:spPr>
              <a:xfrm>
                <a:off x="4311196" y="3454399"/>
                <a:ext cx="6044184" cy="1563233"/>
              </a:xfrm>
              <a:prstGeom prst="corner">
                <a:avLst>
                  <a:gd name="adj1" fmla="val 38508"/>
                  <a:gd name="adj2" fmla="val 175135"/>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MapReduce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V2</a:t>
                </a:r>
              </a:p>
            </p:txBody>
          </p:sp>
          <p:sp>
            <p:nvSpPr>
              <p:cNvPr id="14" name="Rectangle 13"/>
              <p:cNvSpPr/>
              <p:nvPr/>
            </p:nvSpPr>
            <p:spPr>
              <a:xfrm>
                <a:off x="7031345" y="3454399"/>
                <a:ext cx="3324039" cy="922218"/>
              </a:xfrm>
              <a:prstGeom prst="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Harp</a:t>
                </a:r>
              </a:p>
            </p:txBody>
          </p:sp>
          <p:sp>
            <p:nvSpPr>
              <p:cNvPr id="15" name="Rectangle 14"/>
              <p:cNvSpPr/>
              <p:nvPr/>
            </p:nvSpPr>
            <p:spPr>
              <a:xfrm>
                <a:off x="4311196" y="1747347"/>
                <a:ext cx="2607918" cy="1707052"/>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MapReduce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Applications</a:t>
                </a:r>
              </a:p>
            </p:txBody>
          </p:sp>
          <p:sp>
            <p:nvSpPr>
              <p:cNvPr id="16" name="Rectangle 15"/>
              <p:cNvSpPr/>
              <p:nvPr/>
            </p:nvSpPr>
            <p:spPr>
              <a:xfrm>
                <a:off x="7031344" y="1751863"/>
                <a:ext cx="3324039" cy="1611161"/>
              </a:xfrm>
              <a:prstGeom prst="rect">
                <a:avLst/>
              </a:prstGeom>
              <a:solidFill>
                <a:srgbClr val="00B050"/>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MapCollective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Applications</a:t>
                </a:r>
              </a:p>
            </p:txBody>
          </p:sp>
        </p:grpSp>
      </p:grpSp>
    </p:spTree>
    <p:extLst>
      <p:ext uri="{BB962C8B-B14F-4D97-AF65-F5344CB8AC3E}">
        <p14:creationId xmlns:p14="http://schemas.microsoft.com/office/powerpoint/2010/main" val="893572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762000"/>
          </a:xfrm>
        </p:spPr>
        <p:txBody>
          <a:bodyPr/>
          <a:lstStyle/>
          <a:p>
            <a:pPr algn="ctr"/>
            <a:r>
              <a:rPr lang="en-US" dirty="0"/>
              <a:t>Automatic parallelization</a:t>
            </a:r>
          </a:p>
        </p:txBody>
      </p:sp>
      <p:sp>
        <p:nvSpPr>
          <p:cNvPr id="6" name="Content Placeholder 5"/>
          <p:cNvSpPr>
            <a:spLocks noGrp="1"/>
          </p:cNvSpPr>
          <p:nvPr>
            <p:ph idx="1"/>
          </p:nvPr>
        </p:nvSpPr>
        <p:spPr>
          <a:xfrm>
            <a:off x="65690" y="685800"/>
            <a:ext cx="8904513" cy="4038600"/>
          </a:xfrm>
        </p:spPr>
        <p:txBody>
          <a:bodyPr/>
          <a:lstStyle/>
          <a:p>
            <a:r>
              <a:rPr lang="en-US" dirty="0"/>
              <a:t>Database community looks at big data job as a dataflow of (SQL) </a:t>
            </a:r>
            <a:r>
              <a:rPr lang="en-US" b="1" dirty="0"/>
              <a:t>queries</a:t>
            </a:r>
            <a:r>
              <a:rPr lang="en-US" dirty="0"/>
              <a:t> and </a:t>
            </a:r>
            <a:r>
              <a:rPr lang="en-US" b="1" dirty="0"/>
              <a:t>filters</a:t>
            </a:r>
          </a:p>
          <a:p>
            <a:r>
              <a:rPr lang="en-US" dirty="0"/>
              <a:t>Apache projects like Pig, MRQL and </a:t>
            </a:r>
            <a:r>
              <a:rPr lang="en-US" dirty="0" err="1"/>
              <a:t>Flink</a:t>
            </a:r>
            <a:r>
              <a:rPr lang="en-US" dirty="0"/>
              <a:t> aim at </a:t>
            </a:r>
            <a:r>
              <a:rPr lang="en-US" b="1" dirty="0"/>
              <a:t>automatic query optimization</a:t>
            </a:r>
            <a:r>
              <a:rPr lang="en-US" dirty="0"/>
              <a:t> by dynamic integration of queries and filters including iteration and different data analytics functions</a:t>
            </a:r>
          </a:p>
          <a:p>
            <a:r>
              <a:rPr lang="en-US" dirty="0"/>
              <a:t>Going back to ~1993, High Performance Fortran HPF compilers optimized set of array and loop operations for large scale parallel execution of optimized vector and matrix operations</a:t>
            </a:r>
          </a:p>
          <a:p>
            <a:r>
              <a:rPr lang="en-US" b="1" dirty="0"/>
              <a:t>HPF worked fine </a:t>
            </a:r>
            <a:r>
              <a:rPr lang="en-US" dirty="0"/>
              <a:t>for initial simple regular applications but ran into trouble for cases where parallelism hard (irregular, dynamic)</a:t>
            </a:r>
          </a:p>
          <a:p>
            <a:r>
              <a:rPr lang="en-US" dirty="0"/>
              <a:t>Will same happen in Big Data world?</a:t>
            </a:r>
          </a:p>
          <a:p>
            <a:r>
              <a:rPr lang="en-US" dirty="0"/>
              <a:t>Straightforward to </a:t>
            </a:r>
            <a:r>
              <a:rPr lang="en-US" b="1" dirty="0"/>
              <a:t>parallelize k-means clustering </a:t>
            </a:r>
            <a:r>
              <a:rPr lang="en-US" dirty="0"/>
              <a:t>but sophisticated algorithms like </a:t>
            </a:r>
            <a:r>
              <a:rPr lang="en-US" dirty="0" err="1"/>
              <a:t>Elkans</a:t>
            </a:r>
            <a:r>
              <a:rPr lang="en-US" dirty="0"/>
              <a:t> method (use triangle inequality) and fuzzy clustering are much harder (but not used much NOW) </a:t>
            </a:r>
          </a:p>
          <a:p>
            <a:r>
              <a:rPr lang="en-US" dirty="0"/>
              <a:t>Will </a:t>
            </a:r>
            <a:r>
              <a:rPr lang="en-US" b="1" dirty="0"/>
              <a:t>Big Data technology run into HPF-style trouble </a:t>
            </a:r>
            <a:r>
              <a:rPr lang="en-US" dirty="0"/>
              <a:t>with growing use of sophisticated data analytics?</a:t>
            </a:r>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51</a:t>
            </a:fld>
            <a:endParaRPr lang="en-US" dirty="0">
              <a:solidFill>
                <a:prstClr val="black"/>
              </a:solidFill>
            </a:endParaRPr>
          </a:p>
        </p:txBody>
      </p:sp>
      <p:sp>
        <p:nvSpPr>
          <p:cNvPr id="4" name="Date Placeholder 3"/>
          <p:cNvSpPr>
            <a:spLocks noGrp="1"/>
          </p:cNvSpPr>
          <p:nvPr>
            <p:ph type="dt" sz="half" idx="2"/>
          </p:nvPr>
        </p:nvSpPr>
        <p:spPr/>
        <p:txBody>
          <a:bodyPr/>
          <a:lstStyle/>
          <a:p>
            <a:r>
              <a:rPr lang="en-US">
                <a:solidFill>
                  <a:srgbClr val="000000">
                    <a:tint val="75000"/>
                  </a:srgbClr>
                </a:solidFill>
              </a:rPr>
              <a:t>5/17/2016</a:t>
            </a:r>
          </a:p>
        </p:txBody>
      </p:sp>
    </p:spTree>
    <p:extLst>
      <p:ext uri="{BB962C8B-B14F-4D97-AF65-F5344CB8AC3E}">
        <p14:creationId xmlns:p14="http://schemas.microsoft.com/office/powerpoint/2010/main" val="31026934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91269" y="533400"/>
            <a:ext cx="7772400" cy="1752235"/>
          </a:xfrm>
        </p:spPr>
        <p:txBody>
          <a:bodyPr>
            <a:normAutofit fontScale="90000"/>
          </a:bodyPr>
          <a:lstStyle/>
          <a:p>
            <a:pPr algn="ctr"/>
            <a:br>
              <a:rPr lang="en-US" b="1" dirty="0"/>
            </a:br>
            <a:r>
              <a:rPr lang="en-US" sz="3600" dirty="0"/>
              <a:t>DISCUSSION</a:t>
            </a:r>
            <a:br>
              <a:rPr lang="en-US" sz="3600" dirty="0"/>
            </a:br>
            <a:r>
              <a:rPr lang="en-US" sz="3600" dirty="0"/>
              <a:t>What about the many choices for infrastructure and middleware? </a:t>
            </a:r>
            <a:br>
              <a:rPr lang="en-US" dirty="0"/>
            </a:br>
            <a:endParaRPr lang="en-US" b="1" dirty="0"/>
          </a:p>
        </p:txBody>
      </p:sp>
      <p:sp>
        <p:nvSpPr>
          <p:cNvPr id="2" name="Subtitle 1"/>
          <p:cNvSpPr>
            <a:spLocks noGrp="1"/>
          </p:cNvSpPr>
          <p:nvPr>
            <p:ph type="subTitle" idx="1"/>
          </p:nvPr>
        </p:nvSpPr>
        <p:spPr>
          <a:xfrm>
            <a:off x="0" y="2590800"/>
            <a:ext cx="9144000" cy="3505200"/>
          </a:xfrm>
        </p:spPr>
        <p:txBody>
          <a:bodyPr/>
          <a:lstStyle/>
          <a:p>
            <a:pPr lvl="1"/>
            <a:r>
              <a:rPr lang="en-US" dirty="0"/>
              <a:t>Should we use classic HPC cluster, Docker or OpenStack (</a:t>
            </a:r>
            <a:r>
              <a:rPr lang="en-US" dirty="0" err="1"/>
              <a:t>OpenNebula</a:t>
            </a:r>
            <a:r>
              <a:rPr lang="en-US" dirty="0"/>
              <a:t>)?</a:t>
            </a:r>
          </a:p>
          <a:p>
            <a:pPr lvl="1"/>
            <a:r>
              <a:rPr lang="en-US" dirty="0"/>
              <a:t>Where are Big Data (Apache) approaches superior/inferior to those familiar from Grid and HPC work? </a:t>
            </a:r>
          </a:p>
          <a:p>
            <a:pPr lvl="1"/>
            <a:r>
              <a:rPr lang="en-US" dirty="0"/>
              <a:t>Software Functionality and Performance</a:t>
            </a:r>
          </a:p>
          <a:p>
            <a:pPr lvl="1"/>
            <a:endParaRPr lang="en-US" dirty="0"/>
          </a:p>
          <a:p>
            <a:pPr lvl="1"/>
            <a:r>
              <a:rPr lang="en-US" sz="2400" b="1" dirty="0">
                <a:solidFill>
                  <a:schemeClr val="tx1"/>
                </a:solidFill>
              </a:rPr>
              <a:t>HPC-ABDS</a:t>
            </a:r>
            <a:r>
              <a:rPr lang="en-US" sz="2400" dirty="0">
                <a:solidFill>
                  <a:schemeClr val="tx1"/>
                </a:solidFill>
              </a:rPr>
              <a:t> </a:t>
            </a:r>
          </a:p>
          <a:p>
            <a:pPr lvl="1"/>
            <a:r>
              <a:rPr lang="en-US" sz="2200" dirty="0">
                <a:solidFill>
                  <a:schemeClr val="tx1"/>
                </a:solidFill>
              </a:rPr>
              <a:t>High performance Computing Enhanced Apache Big Data Stack</a:t>
            </a:r>
          </a:p>
          <a:p>
            <a:pPr lvl="1"/>
            <a:r>
              <a:rPr lang="en-US" sz="2400" b="1" dirty="0">
                <a:solidFill>
                  <a:schemeClr val="tx1"/>
                </a:solidFill>
              </a:rPr>
              <a:t>Clouds v. HPC clusters</a:t>
            </a:r>
          </a:p>
          <a:p>
            <a:pPr lvl="1"/>
            <a:r>
              <a:rPr lang="en-US" sz="2400" b="1" dirty="0" err="1">
                <a:solidFill>
                  <a:schemeClr val="tx1"/>
                </a:solidFill>
              </a:rPr>
              <a:t>Flink</a:t>
            </a:r>
            <a:r>
              <a:rPr lang="en-US" sz="2400" b="1" dirty="0">
                <a:solidFill>
                  <a:schemeClr val="tx1"/>
                </a:solidFill>
              </a:rPr>
              <a:t>, Spark, HPC(MPI) Tradeoffs</a:t>
            </a:r>
            <a:endParaRPr lang="en-US" sz="2400" dirty="0">
              <a:solidFill>
                <a:schemeClr val="tx1"/>
              </a:solidFill>
            </a:endParaRP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52</a:t>
            </a:fld>
            <a:endParaRPr lang="en-US"/>
          </a:p>
        </p:txBody>
      </p:sp>
    </p:spTree>
    <p:extLst>
      <p:ext uri="{BB962C8B-B14F-4D97-AF65-F5344CB8AC3E}">
        <p14:creationId xmlns:p14="http://schemas.microsoft.com/office/powerpoint/2010/main" val="32319418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115207"/>
            <a:ext cx="8382000" cy="609600"/>
          </a:xfrm>
        </p:spPr>
        <p:txBody>
          <a:bodyPr/>
          <a:lstStyle/>
          <a:p>
            <a:r>
              <a:rPr lang="en-US" dirty="0"/>
              <a:t>Who uses What Software</a:t>
            </a:r>
          </a:p>
        </p:txBody>
      </p:sp>
      <p:sp>
        <p:nvSpPr>
          <p:cNvPr id="7" name="Content Placeholder 6"/>
          <p:cNvSpPr>
            <a:spLocks noGrp="1"/>
          </p:cNvSpPr>
          <p:nvPr>
            <p:ph idx="1"/>
          </p:nvPr>
        </p:nvSpPr>
        <p:spPr>
          <a:xfrm>
            <a:off x="152400" y="838200"/>
            <a:ext cx="8380412" cy="4038600"/>
          </a:xfrm>
        </p:spPr>
        <p:txBody>
          <a:bodyPr/>
          <a:lstStyle/>
          <a:p>
            <a:r>
              <a:rPr lang="en-US" b="1" dirty="0"/>
              <a:t>HPC/Science use of Big Data Technology now: </a:t>
            </a:r>
            <a:r>
              <a:rPr lang="en-US" dirty="0"/>
              <a:t>Some aspects of the Big Data stack are being adopted by the HPC community: Docker and Deep Learning are two examples. </a:t>
            </a:r>
          </a:p>
          <a:p>
            <a:r>
              <a:rPr lang="en-US" b="1" dirty="0"/>
              <a:t>Big Data use of HPC: </a:t>
            </a:r>
            <a:r>
              <a:rPr lang="en-US" dirty="0"/>
              <a:t>The Big Data community has used (small) HPC clusters for deep learning, and it uses GPUs and FPGAs for training deep learning systems</a:t>
            </a:r>
          </a:p>
          <a:p>
            <a:r>
              <a:rPr lang="en-US" b="1" dirty="0"/>
              <a:t>Docker v. OpenStack(hypervisor): </a:t>
            </a:r>
            <a:r>
              <a:rPr lang="en-US" dirty="0"/>
              <a:t>Docker (or equivalent) is quite likely to be the virtualization approach of choice (compared to say OpenStack) for both data and simulation applications. OpenStack is more complex than Docker and only clearly needed if you share at core level whereas large scale simulations and data analysis seem to just need node level sharing.</a:t>
            </a:r>
          </a:p>
          <a:p>
            <a:pPr lvl="1"/>
            <a:r>
              <a:rPr lang="en-US" dirty="0"/>
              <a:t>Parallel computing almost implies sharing at node not core level</a:t>
            </a:r>
          </a:p>
          <a:p>
            <a:r>
              <a:rPr lang="en-US" b="1" dirty="0"/>
              <a:t>Science use of Big Data: </a:t>
            </a:r>
            <a:r>
              <a:rPr lang="en-US" dirty="0"/>
              <a:t>Some fraction of the scientific community uses Big Data style analysis tools (Hadoop, Spark, Cassandra, Hbase ….)</a:t>
            </a:r>
          </a:p>
          <a:p>
            <a:endParaRPr lang="en-US" dirty="0"/>
          </a:p>
          <a:p>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53</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13493945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034029"/>
            <a:ext cx="7772400" cy="1752235"/>
          </a:xfrm>
        </p:spPr>
        <p:txBody>
          <a:bodyPr>
            <a:normAutofit fontScale="90000"/>
          </a:bodyPr>
          <a:lstStyle/>
          <a:p>
            <a:pPr algn="ctr"/>
            <a:br>
              <a:rPr lang="en-US" b="1" dirty="0"/>
            </a:br>
            <a:r>
              <a:rPr lang="en-US" sz="3600" dirty="0"/>
              <a:t>The choice of language for Big Data and Big Simulation? </a:t>
            </a:r>
            <a:br>
              <a:rPr lang="en-US" dirty="0"/>
            </a:br>
            <a:endParaRPr lang="en-US" b="1" dirty="0"/>
          </a:p>
        </p:txBody>
      </p:sp>
      <p:sp>
        <p:nvSpPr>
          <p:cNvPr id="2" name="Subtitle 1"/>
          <p:cNvSpPr>
            <a:spLocks noGrp="1"/>
          </p:cNvSpPr>
          <p:nvPr>
            <p:ph type="subTitle" idx="1"/>
          </p:nvPr>
        </p:nvSpPr>
        <p:spPr>
          <a:xfrm>
            <a:off x="615462" y="3352800"/>
            <a:ext cx="7772400" cy="1752600"/>
          </a:xfrm>
        </p:spPr>
        <p:txBody>
          <a:bodyPr/>
          <a:lstStyle/>
          <a:p>
            <a:pPr lvl="1"/>
            <a:r>
              <a:rPr lang="en-US" dirty="0"/>
              <a:t>C++, Java, Scala, Python, R highlights performance v. productivity trade-offs. </a:t>
            </a:r>
          </a:p>
          <a:p>
            <a:pPr lvl="1"/>
            <a:r>
              <a:rPr lang="en-US" dirty="0"/>
              <a:t>What is actual performance of Big Data implementations and what are good benchmarks? </a:t>
            </a:r>
          </a:p>
          <a:p>
            <a:pPr lvl="1"/>
            <a:endParaRPr lang="en-US" dirty="0"/>
          </a:p>
          <a:p>
            <a:pPr lvl="1"/>
            <a:r>
              <a:rPr lang="en-US" sz="2400" b="1" dirty="0">
                <a:solidFill>
                  <a:schemeClr val="tx1"/>
                </a:solidFill>
              </a:rPr>
              <a:t>Need more Performance evaluation </a:t>
            </a: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54</a:t>
            </a:fld>
            <a:endParaRPr lang="en-US"/>
          </a:p>
        </p:txBody>
      </p:sp>
    </p:spTree>
    <p:extLst>
      <p:ext uri="{BB962C8B-B14F-4D97-AF65-F5344CB8AC3E}">
        <p14:creationId xmlns:p14="http://schemas.microsoft.com/office/powerpoint/2010/main" val="9204967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715"/>
            <a:ext cx="9144000" cy="731285"/>
          </a:xfrm>
        </p:spPr>
        <p:txBody>
          <a:bodyPr/>
          <a:lstStyle/>
          <a:p>
            <a:r>
              <a:rPr lang="en-US" dirty="0"/>
              <a:t>MPI, Fork-Join and Long Running Threads</a:t>
            </a:r>
          </a:p>
        </p:txBody>
      </p:sp>
      <p:sp>
        <p:nvSpPr>
          <p:cNvPr id="3" name="Content Placeholder 2"/>
          <p:cNvSpPr>
            <a:spLocks noGrp="1"/>
          </p:cNvSpPr>
          <p:nvPr>
            <p:ph idx="1"/>
          </p:nvPr>
        </p:nvSpPr>
        <p:spPr>
          <a:xfrm>
            <a:off x="85324" y="749704"/>
            <a:ext cx="9058675" cy="2180714"/>
          </a:xfrm>
        </p:spPr>
        <p:txBody>
          <a:bodyPr/>
          <a:lstStyle/>
          <a:p>
            <a:r>
              <a:rPr lang="en-US" dirty="0">
                <a:sym typeface="Wingdings" panose="05000000000000000000" pitchFamily="2" charset="2"/>
              </a:rPr>
              <a:t>Quite large number of cores per node in simple main stream clusters</a:t>
            </a:r>
            <a:endParaRPr lang="en-US" dirty="0"/>
          </a:p>
          <a:p>
            <a:pPr lvl="1"/>
            <a:r>
              <a:rPr lang="en-US" dirty="0"/>
              <a:t>E.g. 1 Node in Juliet 128 node HPC cluster</a:t>
            </a:r>
          </a:p>
          <a:p>
            <a:pPr lvl="2"/>
            <a:r>
              <a:rPr lang="en-US" sz="1800" dirty="0"/>
              <a:t>2 Sockets, 12 or 18 Cores each, 2 Hardware threads per core</a:t>
            </a:r>
          </a:p>
          <a:p>
            <a:pPr lvl="2"/>
            <a:r>
              <a:rPr lang="en-US" sz="1800" dirty="0"/>
              <a:t>L1 and L2 per core, L3 shared per socket</a:t>
            </a:r>
            <a:endParaRPr lang="en-US" dirty="0"/>
          </a:p>
          <a:p>
            <a:r>
              <a:rPr lang="en-US" dirty="0"/>
              <a:t>Denote Configurations </a:t>
            </a:r>
            <a:r>
              <a:rPr lang="en-US" dirty="0" err="1"/>
              <a:t>TxPxN</a:t>
            </a:r>
            <a:r>
              <a:rPr lang="en-US" dirty="0"/>
              <a:t> for N nodes each with P processes and T threads per process</a:t>
            </a:r>
          </a:p>
          <a:p>
            <a:pPr marL="411480" lvl="2" indent="0">
              <a:buNone/>
            </a:pPr>
            <a:endParaRPr lang="en-US" dirty="0"/>
          </a:p>
        </p:txBody>
      </p:sp>
      <p:sp>
        <p:nvSpPr>
          <p:cNvPr id="7" name="Slide Number Placeholder 6"/>
          <p:cNvSpPr>
            <a:spLocks noGrp="1"/>
          </p:cNvSpPr>
          <p:nvPr>
            <p:ph type="sldNum" sz="quarter" idx="12"/>
          </p:nvPr>
        </p:nvSpPr>
        <p:spPr/>
        <p:txBody>
          <a:bodyPr>
            <a:normAutofit fontScale="77500" lnSpcReduction="20000"/>
          </a:bodyPr>
          <a:lstStyle/>
          <a:p>
            <a:fld id="{9C1BBE50-AC4E-4E27-8193-601C5ABE0879}" type="slidenum">
              <a:rPr lang="en-US" smtClean="0">
                <a:solidFill>
                  <a:srgbClr val="46464A">
                    <a:lumMod val="60000"/>
                    <a:lumOff val="40000"/>
                  </a:srgbClr>
                </a:solidFill>
              </a:rPr>
              <a:pPr/>
              <a:t>55</a:t>
            </a:fld>
            <a:endParaRPr lang="en-US" dirty="0">
              <a:solidFill>
                <a:srgbClr val="46464A">
                  <a:lumMod val="60000"/>
                  <a:lumOff val="40000"/>
                </a:srgbClr>
              </a:solidFill>
            </a:endParaRPr>
          </a:p>
        </p:txBody>
      </p:sp>
      <p:sp>
        <p:nvSpPr>
          <p:cNvPr id="4" name="Date Placeholder 3"/>
          <p:cNvSpPr>
            <a:spLocks noGrp="1"/>
          </p:cNvSpPr>
          <p:nvPr>
            <p:ph type="dt" sz="half" idx="2"/>
          </p:nvPr>
        </p:nvSpPr>
        <p:spPr/>
        <p:txBody>
          <a:bodyPr/>
          <a:lstStyle/>
          <a:p>
            <a:r>
              <a:rPr lang="en-US" dirty="0">
                <a:solidFill>
                  <a:srgbClr val="46464A">
                    <a:lumMod val="20000"/>
                    <a:lumOff val="80000"/>
                  </a:srgbClr>
                </a:solidFill>
              </a:rPr>
              <a:t>5/16/2016</a:t>
            </a:r>
          </a:p>
        </p:txBody>
      </p:sp>
      <p:grpSp>
        <p:nvGrpSpPr>
          <p:cNvPr id="6" name="Group 5"/>
          <p:cNvGrpSpPr/>
          <p:nvPr/>
        </p:nvGrpSpPr>
        <p:grpSpPr>
          <a:xfrm>
            <a:off x="3652156" y="3115084"/>
            <a:ext cx="5509749" cy="3742916"/>
            <a:chOff x="3490354" y="2171921"/>
            <a:chExt cx="5509749" cy="3742916"/>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0354" y="2171921"/>
              <a:ext cx="5509749" cy="3535306"/>
            </a:xfrm>
            <a:prstGeom prst="rect">
              <a:avLst/>
            </a:prstGeom>
          </p:spPr>
        </p:pic>
        <p:sp>
          <p:nvSpPr>
            <p:cNvPr id="10" name="TextBox 9"/>
            <p:cNvSpPr txBox="1"/>
            <p:nvPr/>
          </p:nvSpPr>
          <p:spPr>
            <a:xfrm>
              <a:off x="6705600" y="2331889"/>
              <a:ext cx="1133644" cy="369332"/>
            </a:xfrm>
            <a:prstGeom prst="rect">
              <a:avLst/>
            </a:prstGeom>
            <a:solidFill>
              <a:schemeClr val="bg1"/>
            </a:solidFill>
            <a:ln w="19050">
              <a:solidFill>
                <a:srgbClr val="7030A0"/>
              </a:solidFill>
            </a:ln>
          </p:spPr>
          <p:txBody>
            <a:bodyPr wrap="none" rtlCol="0">
              <a:spAutoFit/>
            </a:bodyPr>
            <a:lstStyle/>
            <a:p>
              <a:r>
                <a:rPr lang="en-US" sz="1800" b="1" dirty="0">
                  <a:solidFill>
                    <a:srgbClr val="0070C0"/>
                  </a:solidFill>
                </a:rPr>
                <a:t>Socket 0</a:t>
              </a:r>
            </a:p>
          </p:txBody>
        </p:sp>
        <p:sp>
          <p:nvSpPr>
            <p:cNvPr id="11" name="TextBox 10"/>
            <p:cNvSpPr txBox="1"/>
            <p:nvPr/>
          </p:nvSpPr>
          <p:spPr>
            <a:xfrm>
              <a:off x="6781800" y="5545505"/>
              <a:ext cx="1133644" cy="369332"/>
            </a:xfrm>
            <a:prstGeom prst="rect">
              <a:avLst/>
            </a:prstGeom>
            <a:solidFill>
              <a:schemeClr val="bg1"/>
            </a:solidFill>
            <a:ln w="19050">
              <a:solidFill>
                <a:srgbClr val="7030A0"/>
              </a:solidFill>
            </a:ln>
          </p:spPr>
          <p:txBody>
            <a:bodyPr wrap="none" rtlCol="0">
              <a:spAutoFit/>
            </a:bodyPr>
            <a:lstStyle/>
            <a:p>
              <a:r>
                <a:rPr lang="en-US" sz="1800" b="1" dirty="0">
                  <a:solidFill>
                    <a:srgbClr val="0070C0"/>
                  </a:solidFill>
                </a:rPr>
                <a:t>Socket 1</a:t>
              </a:r>
            </a:p>
          </p:txBody>
        </p:sp>
        <p:sp>
          <p:nvSpPr>
            <p:cNvPr id="12" name="Oval 11"/>
            <p:cNvSpPr/>
            <p:nvPr/>
          </p:nvSpPr>
          <p:spPr>
            <a:xfrm>
              <a:off x="3962781" y="3199184"/>
              <a:ext cx="414667" cy="545795"/>
            </a:xfrm>
            <a:prstGeom prst="ellipse">
              <a:avLst/>
            </a:pr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Arrow Connector 13"/>
            <p:cNvCxnSpPr>
              <a:stCxn id="15" idx="1"/>
              <a:endCxn id="12" idx="4"/>
            </p:cNvCxnSpPr>
            <p:nvPr/>
          </p:nvCxnSpPr>
          <p:spPr>
            <a:xfrm flipH="1" flipV="1">
              <a:off x="4170115" y="3744979"/>
              <a:ext cx="239209" cy="200324"/>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09324" y="3760637"/>
              <a:ext cx="1779077" cy="369332"/>
            </a:xfrm>
            <a:prstGeom prst="rect">
              <a:avLst/>
            </a:prstGeom>
            <a:noFill/>
            <a:ln w="19050">
              <a:solidFill>
                <a:srgbClr val="7030A0"/>
              </a:solidFill>
            </a:ln>
          </p:spPr>
          <p:txBody>
            <a:bodyPr wrap="none" rtlCol="0">
              <a:spAutoFit/>
            </a:bodyPr>
            <a:lstStyle/>
            <a:p>
              <a:r>
                <a:rPr lang="en-US" sz="1800" b="1" dirty="0">
                  <a:solidFill>
                    <a:srgbClr val="0070C0"/>
                  </a:solidFill>
                </a:rPr>
                <a:t>1 Core – 2 HTs</a:t>
              </a:r>
            </a:p>
          </p:txBody>
        </p:sp>
      </p:grpSp>
      <p:sp>
        <p:nvSpPr>
          <p:cNvPr id="5" name="Rectangle 4"/>
          <p:cNvSpPr/>
          <p:nvPr/>
        </p:nvSpPr>
        <p:spPr>
          <a:xfrm>
            <a:off x="90241" y="2988185"/>
            <a:ext cx="3338366" cy="2862322"/>
          </a:xfrm>
          <a:prstGeom prst="rect">
            <a:avLst/>
          </a:prstGeom>
          <a:noFill/>
          <a:ln w="28575">
            <a:solidFill>
              <a:schemeClr val="tx1"/>
            </a:solidFill>
          </a:ln>
        </p:spPr>
        <p:txBody>
          <a:bodyPr wrap="square">
            <a:spAutoFit/>
          </a:bodyPr>
          <a:lstStyle/>
          <a:p>
            <a:pPr marL="214313" lvl="1" indent="-214313">
              <a:buFont typeface="Arial" panose="020B0604020202020204" pitchFamily="34" charset="0"/>
              <a:buChar char="•"/>
            </a:pPr>
            <a:r>
              <a:rPr lang="en-US" sz="2000" dirty="0">
                <a:solidFill>
                  <a:srgbClr val="0070C0"/>
                </a:solidFill>
                <a:sym typeface="Wingdings" panose="05000000000000000000" pitchFamily="2" charset="2"/>
              </a:rPr>
              <a:t>Many choices in T and P </a:t>
            </a:r>
          </a:p>
          <a:p>
            <a:pPr marL="214313" lvl="1" indent="-214313">
              <a:buFont typeface="Arial" panose="020B0604020202020204" pitchFamily="34" charset="0"/>
              <a:buChar char="•"/>
            </a:pPr>
            <a:r>
              <a:rPr lang="en-US" sz="2000" dirty="0">
                <a:solidFill>
                  <a:srgbClr val="0070C0"/>
                </a:solidFill>
                <a:sym typeface="Wingdings" panose="05000000000000000000" pitchFamily="2" charset="2"/>
              </a:rPr>
              <a:t>Choices in Binding of processes and threads</a:t>
            </a:r>
          </a:p>
          <a:p>
            <a:pPr marL="214313" lvl="1" indent="-214313">
              <a:buFont typeface="Arial" panose="020B0604020202020204" pitchFamily="34" charset="0"/>
              <a:buChar char="•"/>
            </a:pPr>
            <a:r>
              <a:rPr lang="en-US" sz="2000" dirty="0">
                <a:solidFill>
                  <a:srgbClr val="0070C0"/>
                </a:solidFill>
                <a:sym typeface="Wingdings" panose="05000000000000000000" pitchFamily="2" charset="2"/>
              </a:rPr>
              <a:t>Choices in MPI where best seems to be SM “shared memory” with all messages for node combined in node shared memory</a:t>
            </a:r>
          </a:p>
        </p:txBody>
      </p:sp>
    </p:spTree>
    <p:extLst>
      <p:ext uri="{BB962C8B-B14F-4D97-AF65-F5344CB8AC3E}">
        <p14:creationId xmlns:p14="http://schemas.microsoft.com/office/powerpoint/2010/main" val="41370751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5" y="5051"/>
            <a:ext cx="9235100" cy="724889"/>
          </a:xfrm>
        </p:spPr>
        <p:txBody>
          <a:bodyPr/>
          <a:lstStyle/>
          <a:p>
            <a:r>
              <a:rPr lang="en-US" dirty="0"/>
              <a:t>Java MPI performs better than FJ Threads I</a:t>
            </a:r>
            <a:endParaRPr lang="en-US" b="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56</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02/16/2016</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5" y="1743877"/>
            <a:ext cx="9168425" cy="5127163"/>
          </a:xfrm>
          <a:prstGeom prst="rect">
            <a:avLst/>
          </a:prstGeom>
        </p:spPr>
      </p:pic>
      <p:sp>
        <p:nvSpPr>
          <p:cNvPr id="3" name="Rectangle 2"/>
          <p:cNvSpPr/>
          <p:nvPr/>
        </p:nvSpPr>
        <p:spPr>
          <a:xfrm>
            <a:off x="69430" y="600589"/>
            <a:ext cx="8980713" cy="1323439"/>
          </a:xfrm>
          <a:prstGeom prst="rect">
            <a:avLst/>
          </a:prstGeom>
        </p:spPr>
        <p:txBody>
          <a:bodyPr wrap="square">
            <a:spAutoFit/>
          </a:bodyPr>
          <a:lstStyle/>
          <a:p>
            <a:pPr marL="285750" indent="-285750">
              <a:buFont typeface="Arial" panose="020B0604020202020204" pitchFamily="34" charset="0"/>
              <a:buChar char="•"/>
            </a:pPr>
            <a:r>
              <a:rPr lang="en-US" sz="2000" i="0" dirty="0"/>
              <a:t>48 24 core Haswell nodes 200K DA-MDS Dataset size</a:t>
            </a:r>
          </a:p>
          <a:p>
            <a:pPr marL="285750" indent="-285750">
              <a:buFont typeface="Arial" panose="020B0604020202020204" pitchFamily="34" charset="0"/>
              <a:buChar char="•"/>
            </a:pPr>
            <a:r>
              <a:rPr lang="en-US" sz="2000" i="0" dirty="0"/>
              <a:t>Default MPI much worse than threads</a:t>
            </a:r>
          </a:p>
          <a:p>
            <a:pPr marL="285750" indent="-285750">
              <a:buFont typeface="Arial" panose="020B0604020202020204" pitchFamily="34" charset="0"/>
              <a:buChar char="•"/>
            </a:pPr>
            <a:r>
              <a:rPr lang="en-US" sz="2000" i="0" dirty="0"/>
              <a:t>Optimized MPI using shared memory node-based messaging is much better than threads </a:t>
            </a:r>
            <a:r>
              <a:rPr lang="en-US" sz="1800" i="0" dirty="0"/>
              <a:t>(default OMPI does not support SM for needed collectives)</a:t>
            </a:r>
            <a:endParaRPr lang="en-US" sz="2000" i="0" dirty="0"/>
          </a:p>
        </p:txBody>
      </p:sp>
      <p:sp>
        <p:nvSpPr>
          <p:cNvPr id="6" name="TextBox 5"/>
          <p:cNvSpPr txBox="1"/>
          <p:nvPr/>
        </p:nvSpPr>
        <p:spPr>
          <a:xfrm>
            <a:off x="1295400" y="3429000"/>
            <a:ext cx="1208985" cy="461665"/>
          </a:xfrm>
          <a:prstGeom prst="rect">
            <a:avLst/>
          </a:prstGeom>
          <a:noFill/>
        </p:spPr>
        <p:txBody>
          <a:bodyPr wrap="none" rtlCol="0">
            <a:spAutoFit/>
          </a:bodyPr>
          <a:lstStyle/>
          <a:p>
            <a:r>
              <a:rPr lang="en-US" b="1" dirty="0"/>
              <a:t>All MPI</a:t>
            </a:r>
          </a:p>
        </p:txBody>
      </p:sp>
      <p:sp>
        <p:nvSpPr>
          <p:cNvPr id="8" name="TextBox 7"/>
          <p:cNvSpPr txBox="1"/>
          <p:nvPr/>
        </p:nvSpPr>
        <p:spPr>
          <a:xfrm>
            <a:off x="7190338" y="4724400"/>
            <a:ext cx="1859805" cy="461665"/>
          </a:xfrm>
          <a:prstGeom prst="rect">
            <a:avLst/>
          </a:prstGeom>
          <a:noFill/>
        </p:spPr>
        <p:txBody>
          <a:bodyPr wrap="none" rtlCol="0">
            <a:spAutoFit/>
          </a:bodyPr>
          <a:lstStyle/>
          <a:p>
            <a:r>
              <a:rPr lang="en-US" b="1" dirty="0"/>
              <a:t>All Threads</a:t>
            </a:r>
          </a:p>
        </p:txBody>
      </p:sp>
    </p:spTree>
    <p:extLst>
      <p:ext uri="{BB962C8B-B14F-4D97-AF65-F5344CB8AC3E}">
        <p14:creationId xmlns:p14="http://schemas.microsoft.com/office/powerpoint/2010/main" val="3592585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7100" y="139905"/>
            <a:ext cx="3217536" cy="784860"/>
          </a:xfrm>
        </p:spPr>
        <p:txBody>
          <a:bodyPr/>
          <a:lstStyle/>
          <a:p>
            <a:pPr algn="ctr"/>
            <a:r>
              <a:rPr lang="en-US" dirty="0"/>
              <a:t>Intra-node Parallelism</a:t>
            </a:r>
          </a:p>
        </p:txBody>
      </p:sp>
      <p:sp>
        <p:nvSpPr>
          <p:cNvPr id="3" name="Content Placeholder 2"/>
          <p:cNvSpPr>
            <a:spLocks noGrp="1"/>
          </p:cNvSpPr>
          <p:nvPr>
            <p:ph idx="1"/>
          </p:nvPr>
        </p:nvSpPr>
        <p:spPr>
          <a:xfrm>
            <a:off x="5908040" y="1100022"/>
            <a:ext cx="3241040" cy="2057400"/>
          </a:xfrm>
        </p:spPr>
        <p:txBody>
          <a:bodyPr/>
          <a:lstStyle/>
          <a:p>
            <a:r>
              <a:rPr lang="en-US" dirty="0"/>
              <a:t>All Processes: 32 nodes with 1-36 cores each; speedup compared to 32 nodes with 1 process; optimized Java</a:t>
            </a:r>
            <a:br>
              <a:rPr lang="en-US" dirty="0"/>
            </a:br>
            <a:br>
              <a:rPr lang="en-US" dirty="0"/>
            </a:br>
            <a:br>
              <a:rPr lang="en-US" dirty="0"/>
            </a:br>
            <a:endParaRPr lang="en-US" dirty="0"/>
          </a:p>
          <a:p>
            <a:r>
              <a:rPr lang="en-US" dirty="0"/>
              <a:t>Processes (Green) and FJ Threads (Blue) on 48 nodes with 1-24 cores; speedup compared to 48 nodes with 1 process; optimized Java</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57</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02/16/2016</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40" y="-1"/>
            <a:ext cx="5826760" cy="328302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32680"/>
            <a:ext cx="5867400" cy="3525320"/>
          </a:xfrm>
          <a:prstGeom prst="rect">
            <a:avLst/>
          </a:prstGeom>
        </p:spPr>
      </p:pic>
    </p:spTree>
    <p:extLst>
      <p:ext uri="{BB962C8B-B14F-4D97-AF65-F5344CB8AC3E}">
        <p14:creationId xmlns:p14="http://schemas.microsoft.com/office/powerpoint/2010/main" val="9884395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689"/>
            <a:ext cx="9143999" cy="724889"/>
          </a:xfrm>
        </p:spPr>
        <p:txBody>
          <a:bodyPr/>
          <a:lstStyle/>
          <a:p>
            <a:r>
              <a:rPr lang="en-US" sz="3300" dirty="0"/>
              <a:t>Java MPI performs better than FJ Threads II</a:t>
            </a:r>
            <a:br>
              <a:rPr lang="en-US" dirty="0"/>
            </a:br>
            <a:r>
              <a:rPr lang="en-US" sz="2800" b="0" dirty="0"/>
              <a:t>128 24 core Haswell nodes on SPIDAL DA-MDS Code</a:t>
            </a:r>
            <a:endParaRPr lang="en-US" b="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58</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tint val="75000"/>
                  </a:srgbClr>
                </a:solidFill>
                <a:effectLst/>
                <a:uLnTx/>
                <a:uFillTx/>
              </a:rPr>
              <a:t>02/16/2016</a:t>
            </a:r>
          </a:p>
        </p:txBody>
      </p:sp>
      <p:grpSp>
        <p:nvGrpSpPr>
          <p:cNvPr id="16" name="Group 15"/>
          <p:cNvGrpSpPr/>
          <p:nvPr/>
        </p:nvGrpSpPr>
        <p:grpSpPr>
          <a:xfrm>
            <a:off x="120675" y="907527"/>
            <a:ext cx="8850962" cy="5415146"/>
            <a:chOff x="-2181254" y="2434253"/>
            <a:chExt cx="8850962" cy="5415146"/>
          </a:xfrm>
        </p:grpSpPr>
        <p:grpSp>
          <p:nvGrpSpPr>
            <p:cNvPr id="7" name="Group 6"/>
            <p:cNvGrpSpPr/>
            <p:nvPr/>
          </p:nvGrpSpPr>
          <p:grpSpPr>
            <a:xfrm>
              <a:off x="-2181254" y="2434253"/>
              <a:ext cx="8850962" cy="5415146"/>
              <a:chOff x="83731" y="887578"/>
              <a:chExt cx="8850962" cy="5415146"/>
            </a:xfrm>
          </p:grpSpPr>
          <p:pic>
            <p:nvPicPr>
              <p:cNvPr id="12"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731" y="887578"/>
                <a:ext cx="8850962" cy="541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126180" y="4058227"/>
                <a:ext cx="2338369"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48A59"/>
                    </a:solidFill>
                    <a:effectLst/>
                    <a:uLnTx/>
                    <a:uFillTx/>
                  </a:rPr>
                  <a:t>Best FJ Threads</a:t>
                </a:r>
                <a:r>
                  <a:rPr kumimoji="0" lang="en-US" sz="1800" b="1" i="0" u="none" strike="noStrike" kern="0" cap="none" spc="0" normalizeH="0" noProof="0" dirty="0">
                    <a:ln>
                      <a:noFill/>
                    </a:ln>
                    <a:solidFill>
                      <a:srgbClr val="548A59"/>
                    </a:solidFill>
                    <a:effectLst/>
                    <a:uLnTx/>
                    <a:uFillTx/>
                  </a:rPr>
                  <a:t> </a:t>
                </a:r>
                <a:r>
                  <a:rPr kumimoji="0" lang="en-US" sz="1800" b="1" i="0" u="none" strike="noStrike" kern="0" cap="none" spc="0" normalizeH="0" baseline="0" noProof="0" dirty="0">
                    <a:ln>
                      <a:noFill/>
                    </a:ln>
                    <a:solidFill>
                      <a:srgbClr val="548A59"/>
                    </a:solidFill>
                    <a:effectLst/>
                    <a:uLnTx/>
                    <a:uFillTx/>
                  </a:rPr>
                  <a:t>intra node;</a:t>
                </a:r>
                <a:r>
                  <a:rPr kumimoji="0" lang="en-US" sz="1800" b="1" i="0" u="none" strike="noStrike" kern="0" cap="none" spc="0" normalizeH="0" noProof="0" dirty="0">
                    <a:ln>
                      <a:noFill/>
                    </a:ln>
                    <a:solidFill>
                      <a:srgbClr val="548A59"/>
                    </a:solidFill>
                    <a:effectLst/>
                    <a:uLnTx/>
                    <a:uFillTx/>
                  </a:rPr>
                  <a:t> </a:t>
                </a:r>
                <a:r>
                  <a:rPr kumimoji="0" lang="en-US" sz="1800" b="1" i="0" u="none" strike="noStrike" kern="0" cap="none" spc="0" normalizeH="0" baseline="0" noProof="0" dirty="0">
                    <a:ln>
                      <a:noFill/>
                    </a:ln>
                    <a:solidFill>
                      <a:srgbClr val="548A59"/>
                    </a:solidFill>
                    <a:effectLst/>
                    <a:uLnTx/>
                    <a:uFillTx/>
                  </a:rPr>
                  <a:t>MPI inter node</a:t>
                </a:r>
              </a:p>
            </p:txBody>
          </p:sp>
          <p:sp>
            <p:nvSpPr>
              <p:cNvPr id="14" name="TextBox 13"/>
              <p:cNvSpPr txBox="1"/>
              <p:nvPr/>
            </p:nvSpPr>
            <p:spPr>
              <a:xfrm>
                <a:off x="6924859" y="2100928"/>
                <a:ext cx="1847071" cy="646331"/>
              </a:xfrm>
              <a:prstGeom prst="rect">
                <a:avLst/>
              </a:prstGeom>
              <a:solidFill>
                <a:schemeClr val="tx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66FF33"/>
                    </a:solidFill>
                    <a:effectLst/>
                    <a:uLnTx/>
                    <a:uFillTx/>
                  </a:rPr>
                  <a:t>Best MPI; inter and intra node</a:t>
                </a:r>
              </a:p>
            </p:txBody>
          </p:sp>
          <p:sp>
            <p:nvSpPr>
              <p:cNvPr id="15" name="TextBox 14"/>
              <p:cNvSpPr txBox="1"/>
              <p:nvPr/>
            </p:nvSpPr>
            <p:spPr>
              <a:xfrm>
                <a:off x="6899459" y="3286051"/>
                <a:ext cx="1565090" cy="738664"/>
              </a:xfrm>
              <a:prstGeom prst="rect">
                <a:avLst/>
              </a:prstGeom>
              <a:solidFill>
                <a:schemeClr val="bg1"/>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33CC"/>
                    </a:solidFill>
                    <a:effectLst/>
                    <a:uLnTx/>
                    <a:uFillTx/>
                  </a:rPr>
                  <a:t>MPI; inter/intra node; Java not optimized</a:t>
                </a:r>
              </a:p>
            </p:txBody>
          </p:sp>
        </p:grpSp>
        <p:sp>
          <p:nvSpPr>
            <p:cNvPr id="6" name="TextBox 5"/>
            <p:cNvSpPr txBox="1"/>
            <p:nvPr/>
          </p:nvSpPr>
          <p:spPr>
            <a:xfrm>
              <a:off x="2895374" y="2551100"/>
              <a:ext cx="3310640" cy="646331"/>
            </a:xfrm>
            <a:prstGeom prst="rect">
              <a:avLst/>
            </a:prstGeom>
            <a:solidFill>
              <a:schemeClr val="bg1"/>
            </a:solidFill>
          </p:spPr>
          <p:txBody>
            <a:bodyPr wrap="square" rtlCol="0">
              <a:spAutoFit/>
            </a:bodyPr>
            <a:lstStyle/>
            <a:p>
              <a:r>
                <a:rPr lang="en-US" sz="1800" dirty="0"/>
                <a:t>Speedup compared to 1 process per node on 48 nodes</a:t>
              </a:r>
            </a:p>
          </p:txBody>
        </p:sp>
      </p:grpSp>
    </p:spTree>
    <p:extLst>
      <p:ext uri="{BB962C8B-B14F-4D97-AF65-F5344CB8AC3E}">
        <p14:creationId xmlns:p14="http://schemas.microsoft.com/office/powerpoint/2010/main" val="29910657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normAutofit fontScale="77500" lnSpcReduction="20000"/>
          </a:bodyPr>
          <a:lstStyle/>
          <a:p>
            <a:fld id="{9C1BBE50-AC4E-4E27-8193-601C5ABE0879}" type="slidenum">
              <a:rPr lang="en-US" smtClean="0">
                <a:solidFill>
                  <a:srgbClr val="46464A">
                    <a:lumMod val="60000"/>
                    <a:lumOff val="40000"/>
                  </a:srgbClr>
                </a:solidFill>
              </a:rPr>
              <a:pPr/>
              <a:t>59</a:t>
            </a:fld>
            <a:endParaRPr lang="en-US" dirty="0">
              <a:solidFill>
                <a:srgbClr val="46464A">
                  <a:lumMod val="60000"/>
                  <a:lumOff val="40000"/>
                </a:srgbClr>
              </a:solidFill>
            </a:endParaRPr>
          </a:p>
        </p:txBody>
      </p:sp>
      <p:graphicFrame>
        <p:nvGraphicFramePr>
          <p:cNvPr id="110" name="Chart 109"/>
          <p:cNvGraphicFramePr>
            <a:graphicFrameLocks/>
          </p:cNvGraphicFramePr>
          <p:nvPr>
            <p:extLst/>
          </p:nvPr>
        </p:nvGraphicFramePr>
        <p:xfrm>
          <a:off x="2583316" y="2114761"/>
          <a:ext cx="6560684" cy="4743239"/>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2931707" y="1219200"/>
            <a:ext cx="5863902" cy="895561"/>
            <a:chOff x="1034789" y="4733300"/>
            <a:chExt cx="3891107" cy="797589"/>
          </a:xfrm>
        </p:grpSpPr>
        <p:grpSp>
          <p:nvGrpSpPr>
            <p:cNvPr id="111" name="Group 110"/>
            <p:cNvGrpSpPr/>
            <p:nvPr/>
          </p:nvGrpSpPr>
          <p:grpSpPr>
            <a:xfrm>
              <a:off x="1034789" y="4733300"/>
              <a:ext cx="3891107" cy="797589"/>
              <a:chOff x="2981538" y="2930136"/>
              <a:chExt cx="5188143" cy="1063452"/>
            </a:xfrm>
          </p:grpSpPr>
          <p:sp>
            <p:nvSpPr>
              <p:cNvPr id="112" name="Rounded Rectangle 111"/>
              <p:cNvSpPr/>
              <p:nvPr/>
            </p:nvSpPr>
            <p:spPr>
              <a:xfrm>
                <a:off x="2981538" y="3190140"/>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algn="ctr" defTabSz="685800" eaLnBrk="1" fontAlgn="auto" hangingPunct="1">
                  <a:spcBef>
                    <a:spcPts val="0"/>
                  </a:spcBef>
                  <a:spcAft>
                    <a:spcPts val="0"/>
                  </a:spcAft>
                  <a:defRPr/>
                </a:pPr>
                <a:r>
                  <a:rPr lang="en-US" sz="1350" i="0" kern="0" dirty="0">
                    <a:solidFill>
                      <a:srgbClr val="FFFFFF"/>
                    </a:solidFill>
                    <a:latin typeface="Century Schoolbook" panose="02040604050505020304"/>
                    <a:ea typeface="+mn-ea"/>
                  </a:rPr>
                  <a:t>C0</a:t>
                </a:r>
              </a:p>
            </p:txBody>
          </p:sp>
          <p:sp>
            <p:nvSpPr>
              <p:cNvPr id="113" name="Rounded Rectangle 112"/>
              <p:cNvSpPr/>
              <p:nvPr/>
            </p:nvSpPr>
            <p:spPr>
              <a:xfrm>
                <a:off x="3568396" y="3190140"/>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algn="ctr" defTabSz="685800" eaLnBrk="1" fontAlgn="auto" hangingPunct="1">
                  <a:spcBef>
                    <a:spcPts val="0"/>
                  </a:spcBef>
                  <a:spcAft>
                    <a:spcPts val="0"/>
                  </a:spcAft>
                  <a:defRPr/>
                </a:pPr>
                <a:r>
                  <a:rPr lang="en-US" sz="1350" i="0" kern="0" dirty="0">
                    <a:solidFill>
                      <a:srgbClr val="FFFFFF"/>
                    </a:solidFill>
                    <a:latin typeface="Century Schoolbook" panose="02040604050505020304"/>
                    <a:ea typeface="+mn-ea"/>
                  </a:rPr>
                  <a:t>C1</a:t>
                </a:r>
              </a:p>
            </p:txBody>
          </p:sp>
          <p:sp>
            <p:nvSpPr>
              <p:cNvPr id="114" name="Rounded Rectangle 113"/>
              <p:cNvSpPr/>
              <p:nvPr/>
            </p:nvSpPr>
            <p:spPr>
              <a:xfrm>
                <a:off x="4155254" y="3190140"/>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algn="ctr" defTabSz="685800" eaLnBrk="1" fontAlgn="auto" hangingPunct="1">
                  <a:spcBef>
                    <a:spcPts val="0"/>
                  </a:spcBef>
                  <a:spcAft>
                    <a:spcPts val="0"/>
                  </a:spcAft>
                  <a:defRPr/>
                </a:pPr>
                <a:r>
                  <a:rPr lang="en-US" sz="1350" i="0" kern="0" dirty="0">
                    <a:solidFill>
                      <a:srgbClr val="FFFFFF"/>
                    </a:solidFill>
                    <a:latin typeface="Century Schoolbook" panose="02040604050505020304"/>
                    <a:ea typeface="+mn-ea"/>
                  </a:rPr>
                  <a:t>C2</a:t>
                </a:r>
              </a:p>
            </p:txBody>
          </p:sp>
          <p:sp>
            <p:nvSpPr>
              <p:cNvPr id="115" name="Rounded Rectangle 114"/>
              <p:cNvSpPr/>
              <p:nvPr/>
            </p:nvSpPr>
            <p:spPr>
              <a:xfrm>
                <a:off x="4742112" y="3190140"/>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algn="ctr" defTabSz="685800" eaLnBrk="1" fontAlgn="auto" hangingPunct="1">
                  <a:spcBef>
                    <a:spcPts val="0"/>
                  </a:spcBef>
                  <a:spcAft>
                    <a:spcPts val="0"/>
                  </a:spcAft>
                  <a:defRPr/>
                </a:pPr>
                <a:r>
                  <a:rPr lang="en-US" sz="1350" i="0" kern="0" dirty="0">
                    <a:solidFill>
                      <a:srgbClr val="FFFFFF"/>
                    </a:solidFill>
                    <a:latin typeface="Century Schoolbook" panose="02040604050505020304"/>
                    <a:ea typeface="+mn-ea"/>
                  </a:rPr>
                  <a:t>C3</a:t>
                </a:r>
              </a:p>
            </p:txBody>
          </p:sp>
          <p:sp>
            <p:nvSpPr>
              <p:cNvPr id="116" name="Rounded Rectangle 115"/>
              <p:cNvSpPr/>
              <p:nvPr/>
            </p:nvSpPr>
            <p:spPr>
              <a:xfrm>
                <a:off x="5939381" y="3190140"/>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algn="ctr" defTabSz="685800" eaLnBrk="1" fontAlgn="auto" hangingPunct="1">
                  <a:spcBef>
                    <a:spcPts val="0"/>
                  </a:spcBef>
                  <a:spcAft>
                    <a:spcPts val="0"/>
                  </a:spcAft>
                  <a:defRPr/>
                </a:pPr>
                <a:r>
                  <a:rPr lang="en-US" sz="1350" i="0" kern="0" dirty="0">
                    <a:solidFill>
                      <a:srgbClr val="FFFFFF"/>
                    </a:solidFill>
                    <a:latin typeface="Century Schoolbook" panose="02040604050505020304"/>
                    <a:ea typeface="+mn-ea"/>
                  </a:rPr>
                  <a:t>C4</a:t>
                </a:r>
              </a:p>
            </p:txBody>
          </p:sp>
          <p:sp>
            <p:nvSpPr>
              <p:cNvPr id="117" name="Rounded Rectangle 116"/>
              <p:cNvSpPr/>
              <p:nvPr/>
            </p:nvSpPr>
            <p:spPr>
              <a:xfrm>
                <a:off x="6526239" y="3190140"/>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algn="ctr" defTabSz="685800" eaLnBrk="1" fontAlgn="auto" hangingPunct="1">
                  <a:spcBef>
                    <a:spcPts val="0"/>
                  </a:spcBef>
                  <a:spcAft>
                    <a:spcPts val="0"/>
                  </a:spcAft>
                  <a:defRPr/>
                </a:pPr>
                <a:r>
                  <a:rPr lang="en-US" sz="1350" i="0" kern="0" dirty="0">
                    <a:solidFill>
                      <a:srgbClr val="FFFFFF"/>
                    </a:solidFill>
                    <a:latin typeface="Century Schoolbook" panose="02040604050505020304"/>
                    <a:ea typeface="+mn-ea"/>
                  </a:rPr>
                  <a:t>C5</a:t>
                </a:r>
              </a:p>
            </p:txBody>
          </p:sp>
          <p:sp>
            <p:nvSpPr>
              <p:cNvPr id="118" name="Rounded Rectangle 117"/>
              <p:cNvSpPr/>
              <p:nvPr/>
            </p:nvSpPr>
            <p:spPr>
              <a:xfrm>
                <a:off x="7113097" y="3190140"/>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algn="ctr" defTabSz="685800" eaLnBrk="1" fontAlgn="auto" hangingPunct="1">
                  <a:spcBef>
                    <a:spcPts val="0"/>
                  </a:spcBef>
                  <a:spcAft>
                    <a:spcPts val="0"/>
                  </a:spcAft>
                  <a:defRPr/>
                </a:pPr>
                <a:r>
                  <a:rPr lang="en-US" sz="1350" i="0" kern="0" dirty="0">
                    <a:solidFill>
                      <a:srgbClr val="FFFFFF"/>
                    </a:solidFill>
                    <a:latin typeface="Century Schoolbook" panose="02040604050505020304"/>
                    <a:ea typeface="+mn-ea"/>
                  </a:rPr>
                  <a:t>C6</a:t>
                </a:r>
              </a:p>
            </p:txBody>
          </p:sp>
          <p:sp>
            <p:nvSpPr>
              <p:cNvPr id="119" name="Rounded Rectangle 118"/>
              <p:cNvSpPr/>
              <p:nvPr/>
            </p:nvSpPr>
            <p:spPr>
              <a:xfrm>
                <a:off x="7712481" y="3190140"/>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algn="ctr" defTabSz="685800" eaLnBrk="1" fontAlgn="auto" hangingPunct="1">
                  <a:spcBef>
                    <a:spcPts val="0"/>
                  </a:spcBef>
                  <a:spcAft>
                    <a:spcPts val="0"/>
                  </a:spcAft>
                  <a:defRPr/>
                </a:pPr>
                <a:r>
                  <a:rPr lang="en-US" sz="1350" i="0" kern="0" dirty="0">
                    <a:solidFill>
                      <a:srgbClr val="FFFFFF"/>
                    </a:solidFill>
                    <a:latin typeface="Century Schoolbook" panose="02040604050505020304"/>
                    <a:ea typeface="+mn-ea"/>
                  </a:rPr>
                  <a:t>C7</a:t>
                </a:r>
              </a:p>
            </p:txBody>
          </p:sp>
          <p:sp>
            <p:nvSpPr>
              <p:cNvPr id="120" name="TextBox 119"/>
              <p:cNvSpPr txBox="1"/>
              <p:nvPr/>
            </p:nvSpPr>
            <p:spPr>
              <a:xfrm>
                <a:off x="3594935" y="3593479"/>
                <a:ext cx="1143903" cy="400109"/>
              </a:xfrm>
              <a:prstGeom prst="rect">
                <a:avLst/>
              </a:prstGeom>
              <a:noFill/>
            </p:spPr>
            <p:txBody>
              <a:bodyPr wrap="none" rtlCol="0">
                <a:spAutoFit/>
              </a:bodyPr>
              <a:lstStyle/>
              <a:p>
                <a:pPr defTabSz="685800" eaLnBrk="1" fontAlgn="auto" hangingPunct="1">
                  <a:spcBef>
                    <a:spcPts val="0"/>
                  </a:spcBef>
                  <a:spcAft>
                    <a:spcPts val="0"/>
                  </a:spcAft>
                  <a:defRPr/>
                </a:pPr>
                <a:r>
                  <a:rPr lang="en-US" sz="1350" i="0" kern="0" dirty="0">
                    <a:solidFill>
                      <a:srgbClr val="000000"/>
                    </a:solidFill>
                    <a:latin typeface="Century Schoolbook" panose="02040604050505020304"/>
                  </a:rPr>
                  <a:t>Socket 0</a:t>
                </a:r>
              </a:p>
            </p:txBody>
          </p:sp>
          <p:sp>
            <p:nvSpPr>
              <p:cNvPr id="121" name="TextBox 120"/>
              <p:cNvSpPr txBox="1"/>
              <p:nvPr/>
            </p:nvSpPr>
            <p:spPr>
              <a:xfrm>
                <a:off x="6549724" y="3593479"/>
                <a:ext cx="1143903" cy="400109"/>
              </a:xfrm>
              <a:prstGeom prst="rect">
                <a:avLst/>
              </a:prstGeom>
              <a:noFill/>
            </p:spPr>
            <p:txBody>
              <a:bodyPr wrap="none" rtlCol="0">
                <a:spAutoFit/>
              </a:bodyPr>
              <a:lstStyle/>
              <a:p>
                <a:pPr defTabSz="685800" eaLnBrk="1" fontAlgn="auto" hangingPunct="1">
                  <a:spcBef>
                    <a:spcPts val="0"/>
                  </a:spcBef>
                  <a:spcAft>
                    <a:spcPts val="0"/>
                  </a:spcAft>
                  <a:defRPr/>
                </a:pPr>
                <a:r>
                  <a:rPr lang="en-US" sz="1350" i="0" kern="0" dirty="0">
                    <a:solidFill>
                      <a:srgbClr val="000000"/>
                    </a:solidFill>
                    <a:latin typeface="Century Schoolbook" panose="02040604050505020304"/>
                  </a:rPr>
                  <a:t>Socket 1</a:t>
                </a:r>
              </a:p>
            </p:txBody>
          </p:sp>
          <p:sp>
            <p:nvSpPr>
              <p:cNvPr id="122" name="Rounded Rectangle 121"/>
              <p:cNvSpPr/>
              <p:nvPr/>
            </p:nvSpPr>
            <p:spPr>
              <a:xfrm>
                <a:off x="3015801" y="2930136"/>
                <a:ext cx="5132141" cy="445039"/>
              </a:xfrm>
              <a:prstGeom prst="roundRect">
                <a:avLst/>
              </a:prstGeom>
              <a:solidFill>
                <a:srgbClr val="92D050"/>
              </a:solidFill>
              <a:ln w="13970" cap="flat" cmpd="sng" algn="ctr">
                <a:solidFill>
                  <a:srgbClr val="6F6F74">
                    <a:shade val="50000"/>
                  </a:srgbClr>
                </a:solidFill>
                <a:prstDash val="solid"/>
              </a:ln>
              <a:effectLst/>
            </p:spPr>
            <p:txBody>
              <a:bodyPr lIns="0" rIns="0" rtlCol="0" anchor="ctr"/>
              <a:lstStyle/>
              <a:p>
                <a:pPr algn="ctr" defTabSz="685800" eaLnBrk="1" fontAlgn="auto" hangingPunct="1">
                  <a:spcBef>
                    <a:spcPts val="0"/>
                  </a:spcBef>
                  <a:spcAft>
                    <a:spcPts val="0"/>
                  </a:spcAft>
                  <a:defRPr/>
                </a:pPr>
                <a:r>
                  <a:rPr lang="en-US" sz="900" b="1" i="0" kern="0" dirty="0">
                    <a:latin typeface="Century Schoolbook" panose="02040604050505020304"/>
                    <a:ea typeface="+mn-ea"/>
                  </a:rPr>
                  <a:t>P0,P1..,P7</a:t>
                </a:r>
              </a:p>
            </p:txBody>
          </p:sp>
          <p:sp>
            <p:nvSpPr>
              <p:cNvPr id="123" name="Left-Right Arrow 122"/>
              <p:cNvSpPr/>
              <p:nvPr/>
            </p:nvSpPr>
            <p:spPr>
              <a:xfrm>
                <a:off x="5262541" y="3343584"/>
                <a:ext cx="613610" cy="249894"/>
              </a:xfrm>
              <a:prstGeom prst="leftRightArrow">
                <a:avLst/>
              </a:prstGeom>
              <a:solidFill>
                <a:srgbClr val="B9A489"/>
              </a:solidFill>
              <a:ln w="13970" cap="flat" cmpd="sng" algn="ctr">
                <a:solidFill>
                  <a:srgbClr val="6F6F74">
                    <a:shade val="50000"/>
                  </a:srgbClr>
                </a:solidFill>
                <a:prstDash val="solid"/>
              </a:ln>
              <a:effectLst/>
            </p:spPr>
            <p:txBody>
              <a:bodyPr rtlCol="0" anchor="ctr"/>
              <a:lstStyle/>
              <a:p>
                <a:pPr algn="ctr" defTabSz="685800" eaLnBrk="1" fontAlgn="auto" hangingPunct="1">
                  <a:spcBef>
                    <a:spcPts val="0"/>
                  </a:spcBef>
                  <a:spcAft>
                    <a:spcPts val="0"/>
                  </a:spcAft>
                  <a:defRPr/>
                </a:pPr>
                <a:endParaRPr lang="en-US" sz="1350" i="0" kern="0">
                  <a:solidFill>
                    <a:srgbClr val="FFFFFF"/>
                  </a:solidFill>
                  <a:latin typeface="Century Schoolbook" panose="02040604050505020304"/>
                  <a:ea typeface="+mn-ea"/>
                </a:endParaRPr>
              </a:p>
            </p:txBody>
          </p:sp>
        </p:grpSp>
        <p:sp>
          <p:nvSpPr>
            <p:cNvPr id="124" name="Oval 123"/>
            <p:cNvSpPr/>
            <p:nvPr/>
          </p:nvSpPr>
          <p:spPr>
            <a:xfrm>
              <a:off x="1126123" y="4980116"/>
              <a:ext cx="137160" cy="13716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algn="ctr" defTabSz="685800" eaLnBrk="1" fontAlgn="auto" hangingPunct="1">
                <a:spcBef>
                  <a:spcPts val="0"/>
                </a:spcBef>
                <a:spcAft>
                  <a:spcPts val="0"/>
                </a:spcAft>
                <a:defRPr/>
              </a:pPr>
              <a:endParaRPr lang="en-US" sz="1050" i="0" kern="0" dirty="0">
                <a:solidFill>
                  <a:srgbClr val="FFFFFF"/>
                </a:solidFill>
                <a:latin typeface="Century Schoolbook" panose="02040604050505020304"/>
                <a:ea typeface="+mn-ea"/>
              </a:endParaRPr>
            </a:p>
          </p:txBody>
        </p:sp>
        <p:sp>
          <p:nvSpPr>
            <p:cNvPr id="125" name="Oval 124"/>
            <p:cNvSpPr/>
            <p:nvPr/>
          </p:nvSpPr>
          <p:spPr>
            <a:xfrm>
              <a:off x="1561955" y="5008851"/>
              <a:ext cx="137160" cy="13716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algn="ctr" defTabSz="685800" eaLnBrk="1" fontAlgn="auto" hangingPunct="1">
                <a:spcBef>
                  <a:spcPts val="0"/>
                </a:spcBef>
                <a:spcAft>
                  <a:spcPts val="0"/>
                </a:spcAft>
                <a:defRPr/>
              </a:pPr>
              <a:endParaRPr lang="en-US" sz="1050" i="0" kern="0" dirty="0">
                <a:solidFill>
                  <a:srgbClr val="FFFFFF"/>
                </a:solidFill>
                <a:latin typeface="Century Schoolbook" panose="02040604050505020304"/>
                <a:ea typeface="+mn-ea"/>
              </a:endParaRPr>
            </a:p>
          </p:txBody>
        </p:sp>
        <p:sp>
          <p:nvSpPr>
            <p:cNvPr id="126" name="Oval 125"/>
            <p:cNvSpPr/>
            <p:nvPr/>
          </p:nvSpPr>
          <p:spPr>
            <a:xfrm>
              <a:off x="1996599" y="4987909"/>
              <a:ext cx="137160" cy="13716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algn="ctr" defTabSz="685800" eaLnBrk="1" fontAlgn="auto" hangingPunct="1">
                <a:spcBef>
                  <a:spcPts val="0"/>
                </a:spcBef>
                <a:spcAft>
                  <a:spcPts val="0"/>
                </a:spcAft>
                <a:defRPr/>
              </a:pPr>
              <a:endParaRPr lang="en-US" sz="1050" i="0" kern="0" dirty="0">
                <a:solidFill>
                  <a:srgbClr val="FFFFFF"/>
                </a:solidFill>
                <a:latin typeface="Century Schoolbook" panose="02040604050505020304"/>
                <a:ea typeface="+mn-ea"/>
              </a:endParaRPr>
            </a:p>
          </p:txBody>
        </p:sp>
        <p:sp>
          <p:nvSpPr>
            <p:cNvPr id="127" name="Oval 126"/>
            <p:cNvSpPr/>
            <p:nvPr/>
          </p:nvSpPr>
          <p:spPr>
            <a:xfrm>
              <a:off x="2435208" y="4987909"/>
              <a:ext cx="137160" cy="13716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algn="ctr" defTabSz="685800" eaLnBrk="1" fontAlgn="auto" hangingPunct="1">
                <a:spcBef>
                  <a:spcPts val="0"/>
                </a:spcBef>
                <a:spcAft>
                  <a:spcPts val="0"/>
                </a:spcAft>
                <a:defRPr/>
              </a:pPr>
              <a:endParaRPr lang="en-US" sz="1050" i="0" kern="0" dirty="0">
                <a:solidFill>
                  <a:srgbClr val="FFFFFF"/>
                </a:solidFill>
                <a:latin typeface="Century Schoolbook" panose="02040604050505020304"/>
                <a:ea typeface="+mn-ea"/>
              </a:endParaRPr>
            </a:p>
          </p:txBody>
        </p:sp>
        <p:sp>
          <p:nvSpPr>
            <p:cNvPr id="128" name="Oval 127"/>
            <p:cNvSpPr/>
            <p:nvPr/>
          </p:nvSpPr>
          <p:spPr>
            <a:xfrm>
              <a:off x="3356576" y="4975626"/>
              <a:ext cx="137160" cy="13716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algn="ctr" defTabSz="685800" eaLnBrk="1" fontAlgn="auto" hangingPunct="1">
                <a:spcBef>
                  <a:spcPts val="0"/>
                </a:spcBef>
                <a:spcAft>
                  <a:spcPts val="0"/>
                </a:spcAft>
                <a:defRPr/>
              </a:pPr>
              <a:endParaRPr lang="en-US" sz="1050" i="0" kern="0" dirty="0">
                <a:solidFill>
                  <a:srgbClr val="FFFFFF"/>
                </a:solidFill>
                <a:latin typeface="Century Schoolbook" panose="02040604050505020304"/>
                <a:ea typeface="+mn-ea"/>
              </a:endParaRPr>
            </a:p>
          </p:txBody>
        </p:sp>
        <p:sp>
          <p:nvSpPr>
            <p:cNvPr id="129" name="Oval 128"/>
            <p:cNvSpPr/>
            <p:nvPr/>
          </p:nvSpPr>
          <p:spPr>
            <a:xfrm>
              <a:off x="3792409" y="5004361"/>
              <a:ext cx="137160" cy="13716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algn="ctr" defTabSz="685800" eaLnBrk="1" fontAlgn="auto" hangingPunct="1">
                <a:spcBef>
                  <a:spcPts val="0"/>
                </a:spcBef>
                <a:spcAft>
                  <a:spcPts val="0"/>
                </a:spcAft>
                <a:defRPr/>
              </a:pPr>
              <a:endParaRPr lang="en-US" sz="1050" i="0" kern="0" dirty="0">
                <a:solidFill>
                  <a:srgbClr val="FFFFFF"/>
                </a:solidFill>
                <a:latin typeface="Century Schoolbook" panose="02040604050505020304"/>
                <a:ea typeface="+mn-ea"/>
              </a:endParaRPr>
            </a:p>
          </p:txBody>
        </p:sp>
        <p:sp>
          <p:nvSpPr>
            <p:cNvPr id="130" name="Oval 129"/>
            <p:cNvSpPr/>
            <p:nvPr/>
          </p:nvSpPr>
          <p:spPr>
            <a:xfrm>
              <a:off x="4227053" y="4983419"/>
              <a:ext cx="137160" cy="13716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algn="ctr" defTabSz="685800" eaLnBrk="1" fontAlgn="auto" hangingPunct="1">
                <a:spcBef>
                  <a:spcPts val="0"/>
                </a:spcBef>
                <a:spcAft>
                  <a:spcPts val="0"/>
                </a:spcAft>
                <a:defRPr/>
              </a:pPr>
              <a:endParaRPr lang="en-US" sz="1050" i="0" kern="0" dirty="0">
                <a:solidFill>
                  <a:srgbClr val="FFFFFF"/>
                </a:solidFill>
                <a:latin typeface="Century Schoolbook" panose="02040604050505020304"/>
                <a:ea typeface="+mn-ea"/>
              </a:endParaRPr>
            </a:p>
          </p:txBody>
        </p:sp>
        <p:sp>
          <p:nvSpPr>
            <p:cNvPr id="131" name="Oval 130"/>
            <p:cNvSpPr/>
            <p:nvPr/>
          </p:nvSpPr>
          <p:spPr>
            <a:xfrm>
              <a:off x="4665662" y="4983419"/>
              <a:ext cx="137160" cy="13716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algn="ctr" defTabSz="685800" eaLnBrk="1" fontAlgn="auto" hangingPunct="1">
                <a:spcBef>
                  <a:spcPts val="0"/>
                </a:spcBef>
                <a:spcAft>
                  <a:spcPts val="0"/>
                </a:spcAft>
                <a:defRPr/>
              </a:pPr>
              <a:endParaRPr lang="en-US" sz="1050" i="0" kern="0" dirty="0">
                <a:solidFill>
                  <a:srgbClr val="FFFFFF"/>
                </a:solidFill>
                <a:latin typeface="Century Schoolbook" panose="02040604050505020304"/>
                <a:ea typeface="+mn-ea"/>
              </a:endParaRPr>
            </a:p>
          </p:txBody>
        </p:sp>
      </p:grpSp>
      <p:sp>
        <p:nvSpPr>
          <p:cNvPr id="33" name="Title 1"/>
          <p:cNvSpPr>
            <a:spLocks noGrp="1"/>
          </p:cNvSpPr>
          <p:nvPr>
            <p:ph type="title"/>
          </p:nvPr>
        </p:nvSpPr>
        <p:spPr>
          <a:xfrm>
            <a:off x="56148" y="32084"/>
            <a:ext cx="8980713" cy="726274"/>
          </a:xfrm>
        </p:spPr>
        <p:txBody>
          <a:bodyPr/>
          <a:lstStyle/>
          <a:p>
            <a:r>
              <a:rPr lang="en-US" dirty="0"/>
              <a:t>MPI, Fork-Join and Long Running Threads</a:t>
            </a:r>
          </a:p>
        </p:txBody>
      </p:sp>
      <p:sp>
        <p:nvSpPr>
          <p:cNvPr id="11" name="Rectangle 10"/>
          <p:cNvSpPr/>
          <p:nvPr/>
        </p:nvSpPr>
        <p:spPr>
          <a:xfrm>
            <a:off x="2923035" y="673318"/>
            <a:ext cx="6267977" cy="461665"/>
          </a:xfrm>
          <a:prstGeom prst="rect">
            <a:avLst/>
          </a:prstGeom>
        </p:spPr>
        <p:txBody>
          <a:bodyPr wrap="square">
            <a:spAutoFit/>
          </a:bodyPr>
          <a:lstStyle/>
          <a:p>
            <a:r>
              <a:rPr lang="en-US" dirty="0"/>
              <a:t>K-Means 1 million 2D points and 1k centers </a:t>
            </a:r>
          </a:p>
        </p:txBody>
      </p:sp>
      <p:sp>
        <p:nvSpPr>
          <p:cNvPr id="12" name="Content Placeholder 11"/>
          <p:cNvSpPr>
            <a:spLocks noGrp="1"/>
          </p:cNvSpPr>
          <p:nvPr>
            <p:ph idx="1"/>
          </p:nvPr>
        </p:nvSpPr>
        <p:spPr>
          <a:xfrm>
            <a:off x="25473" y="1279140"/>
            <a:ext cx="2805133" cy="5533585"/>
          </a:xfrm>
          <a:solidFill>
            <a:schemeClr val="bg1"/>
          </a:solidFill>
        </p:spPr>
        <p:txBody>
          <a:bodyPr/>
          <a:lstStyle/>
          <a:p>
            <a:r>
              <a:rPr lang="en-US" sz="1800" dirty="0"/>
              <a:t>Case 0: FJ threads</a:t>
            </a:r>
          </a:p>
          <a:p>
            <a:pPr lvl="1"/>
            <a:r>
              <a:rPr lang="en-US" sz="1800" dirty="0"/>
              <a:t>Proc bound to T cores using MPI</a:t>
            </a:r>
          </a:p>
          <a:p>
            <a:pPr lvl="1"/>
            <a:r>
              <a:rPr lang="en-US" sz="1800" dirty="0"/>
              <a:t>Threads inherit the same binding</a:t>
            </a:r>
          </a:p>
          <a:p>
            <a:r>
              <a:rPr lang="en-US" sz="1800" dirty="0"/>
              <a:t>Case 1: LRT threads</a:t>
            </a:r>
          </a:p>
          <a:p>
            <a:pPr lvl="1"/>
            <a:r>
              <a:rPr lang="en-US" sz="1800" dirty="0"/>
              <a:t>Procs and threads are both unbound</a:t>
            </a:r>
          </a:p>
          <a:p>
            <a:r>
              <a:rPr lang="en-US" sz="1800" dirty="0"/>
              <a:t>Case 2: LRT threads</a:t>
            </a:r>
          </a:p>
          <a:p>
            <a:pPr lvl="1"/>
            <a:r>
              <a:rPr lang="en-US" sz="1800" dirty="0"/>
              <a:t>Similar to Case 0 with LRT threads</a:t>
            </a:r>
          </a:p>
          <a:p>
            <a:r>
              <a:rPr lang="en-US" sz="1800" dirty="0"/>
              <a:t>Case 3: LRT threads</a:t>
            </a:r>
          </a:p>
          <a:p>
            <a:pPr lvl="1"/>
            <a:r>
              <a:rPr lang="en-US" sz="1800" dirty="0"/>
              <a:t>Proc bound to all cores (= non bound)</a:t>
            </a:r>
          </a:p>
          <a:p>
            <a:pPr lvl="1"/>
            <a:r>
              <a:rPr lang="en-US" sz="1800" dirty="0"/>
              <a:t>Each worker thread is bound to a core</a:t>
            </a:r>
          </a:p>
          <a:p>
            <a:endParaRPr lang="en-US" dirty="0"/>
          </a:p>
        </p:txBody>
      </p:sp>
      <p:sp>
        <p:nvSpPr>
          <p:cNvPr id="13" name="TextBox 12"/>
          <p:cNvSpPr txBox="1"/>
          <p:nvPr/>
        </p:nvSpPr>
        <p:spPr>
          <a:xfrm>
            <a:off x="4992241" y="2672555"/>
            <a:ext cx="1683596" cy="461665"/>
          </a:xfrm>
          <a:prstGeom prst="rect">
            <a:avLst/>
          </a:prstGeom>
          <a:noFill/>
        </p:spPr>
        <p:txBody>
          <a:bodyPr wrap="square" rtlCol="0">
            <a:spAutoFit/>
          </a:bodyPr>
          <a:lstStyle/>
          <a:p>
            <a:r>
              <a:rPr lang="en-US" b="1" dirty="0">
                <a:solidFill>
                  <a:srgbClr val="D09E00"/>
                </a:solidFill>
              </a:rPr>
              <a:t>Fork Join</a:t>
            </a:r>
          </a:p>
        </p:txBody>
      </p:sp>
      <p:sp>
        <p:nvSpPr>
          <p:cNvPr id="37" name="TextBox 36"/>
          <p:cNvSpPr txBox="1"/>
          <p:nvPr/>
        </p:nvSpPr>
        <p:spPr>
          <a:xfrm>
            <a:off x="3634174" y="2260553"/>
            <a:ext cx="1295400" cy="461665"/>
          </a:xfrm>
          <a:prstGeom prst="rect">
            <a:avLst/>
          </a:prstGeom>
          <a:noFill/>
        </p:spPr>
        <p:txBody>
          <a:bodyPr wrap="square" rtlCol="0">
            <a:spAutoFit/>
          </a:bodyPr>
          <a:lstStyle/>
          <a:p>
            <a:r>
              <a:rPr lang="en-US" b="1" dirty="0"/>
              <a:t>All MPI</a:t>
            </a:r>
          </a:p>
        </p:txBody>
      </p:sp>
      <p:sp>
        <p:nvSpPr>
          <p:cNvPr id="38" name="TextBox 37"/>
          <p:cNvSpPr txBox="1"/>
          <p:nvPr/>
        </p:nvSpPr>
        <p:spPr>
          <a:xfrm>
            <a:off x="7190793" y="2072630"/>
            <a:ext cx="1893270" cy="461665"/>
          </a:xfrm>
          <a:prstGeom prst="rect">
            <a:avLst/>
          </a:prstGeom>
          <a:solidFill>
            <a:schemeClr val="bg1"/>
          </a:solidFill>
        </p:spPr>
        <p:txBody>
          <a:bodyPr wrap="square" rtlCol="0">
            <a:spAutoFit/>
          </a:bodyPr>
          <a:lstStyle/>
          <a:p>
            <a:r>
              <a:rPr lang="en-US" b="1" dirty="0"/>
              <a:t>All Threads</a:t>
            </a:r>
          </a:p>
        </p:txBody>
      </p:sp>
      <p:sp>
        <p:nvSpPr>
          <p:cNvPr id="39" name="TextBox 38"/>
          <p:cNvSpPr txBox="1"/>
          <p:nvPr/>
        </p:nvSpPr>
        <p:spPr>
          <a:xfrm>
            <a:off x="3733456" y="5029200"/>
            <a:ext cx="1448144" cy="1200329"/>
          </a:xfrm>
          <a:prstGeom prst="rect">
            <a:avLst/>
          </a:prstGeom>
          <a:noFill/>
        </p:spPr>
        <p:txBody>
          <a:bodyPr wrap="square" rtlCol="0">
            <a:spAutoFit/>
          </a:bodyPr>
          <a:lstStyle/>
          <a:p>
            <a:r>
              <a:rPr lang="en-US" i="0" dirty="0">
                <a:latin typeface="Times New Roman" panose="02020603050405020304" pitchFamily="18" charset="0"/>
                <a:cs typeface="Times New Roman" panose="02020603050405020304" pitchFamily="18" charset="0"/>
              </a:rPr>
              <a:t>Differ in helper threads</a:t>
            </a:r>
          </a:p>
        </p:txBody>
      </p:sp>
      <p:sp>
        <p:nvSpPr>
          <p:cNvPr id="40" name="TextBox 39"/>
          <p:cNvSpPr txBox="1"/>
          <p:nvPr/>
        </p:nvSpPr>
        <p:spPr>
          <a:xfrm>
            <a:off x="6451290" y="4078589"/>
            <a:ext cx="881085" cy="461665"/>
          </a:xfrm>
          <a:prstGeom prst="rect">
            <a:avLst/>
          </a:prstGeom>
          <a:noFill/>
        </p:spPr>
        <p:txBody>
          <a:bodyPr wrap="square" rtlCol="0">
            <a:spAutoFit/>
          </a:bodyPr>
          <a:lstStyle/>
          <a:p>
            <a:r>
              <a:rPr lang="en-US" b="1" dirty="0"/>
              <a:t>LRT</a:t>
            </a:r>
          </a:p>
        </p:txBody>
      </p:sp>
      <p:cxnSp>
        <p:nvCxnSpPr>
          <p:cNvPr id="15" name="Straight Arrow Connector 14"/>
          <p:cNvCxnSpPr/>
          <p:nvPr/>
        </p:nvCxnSpPr>
        <p:spPr bwMode="auto">
          <a:xfrm>
            <a:off x="8610136" y="2438400"/>
            <a:ext cx="0" cy="228600"/>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46" name="Straight Arrow Connector 45"/>
          <p:cNvCxnSpPr/>
          <p:nvPr/>
        </p:nvCxnSpPr>
        <p:spPr bwMode="auto">
          <a:xfrm>
            <a:off x="3945985" y="2672555"/>
            <a:ext cx="0" cy="543420"/>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221294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1"/>
            <a:ext cx="8382000" cy="607559"/>
          </a:xfrm>
        </p:spPr>
        <p:txBody>
          <a:bodyPr>
            <a:noAutofit/>
          </a:bodyPr>
          <a:lstStyle/>
          <a:p>
            <a:pPr algn="ctr"/>
            <a:r>
              <a:rPr lang="en-US" b="1" dirty="0"/>
              <a:t>Sample Features of 51 Use Cases I</a:t>
            </a:r>
          </a:p>
        </p:txBody>
      </p:sp>
      <p:sp>
        <p:nvSpPr>
          <p:cNvPr id="3" name="Content Placeholder 2"/>
          <p:cNvSpPr>
            <a:spLocks noGrp="1"/>
          </p:cNvSpPr>
          <p:nvPr>
            <p:ph idx="1"/>
          </p:nvPr>
        </p:nvSpPr>
        <p:spPr>
          <a:xfrm>
            <a:off x="0" y="609600"/>
            <a:ext cx="9144000" cy="4038600"/>
          </a:xfrm>
        </p:spPr>
        <p:txBody>
          <a:bodyPr>
            <a:noAutofit/>
          </a:bodyPr>
          <a:lstStyle/>
          <a:p>
            <a:r>
              <a:rPr lang="en-US" sz="2200" b="1" dirty="0">
                <a:solidFill>
                  <a:srgbClr val="CC00FF"/>
                </a:solidFill>
              </a:rPr>
              <a:t>PP (26)</a:t>
            </a:r>
            <a:r>
              <a:rPr lang="en-US" sz="2200" dirty="0">
                <a:solidFill>
                  <a:srgbClr val="CC00FF"/>
                </a:solidFill>
              </a:rPr>
              <a:t> </a:t>
            </a:r>
            <a:r>
              <a:rPr lang="en-US" sz="2200" b="1" dirty="0"/>
              <a:t>“All” </a:t>
            </a:r>
            <a:r>
              <a:rPr lang="en-US" sz="2200" dirty="0"/>
              <a:t>Pleasingly Parallel or Map Only</a:t>
            </a:r>
          </a:p>
          <a:p>
            <a:r>
              <a:rPr lang="en-US" sz="2200" b="1" dirty="0">
                <a:solidFill>
                  <a:srgbClr val="CC00FF"/>
                </a:solidFill>
              </a:rPr>
              <a:t>MR (18) </a:t>
            </a:r>
            <a:r>
              <a:rPr lang="en-US" sz="2200" dirty="0"/>
              <a:t>Classic MapReduce MR (add </a:t>
            </a:r>
            <a:r>
              <a:rPr lang="en-US" sz="2200" dirty="0" err="1"/>
              <a:t>MRStat</a:t>
            </a:r>
            <a:r>
              <a:rPr lang="en-US" sz="2200" dirty="0"/>
              <a:t> below for full count)</a:t>
            </a:r>
          </a:p>
          <a:p>
            <a:r>
              <a:rPr lang="en-US" sz="2200" b="1" dirty="0" err="1">
                <a:solidFill>
                  <a:srgbClr val="CC00FF"/>
                </a:solidFill>
              </a:rPr>
              <a:t>MRStat</a:t>
            </a:r>
            <a:r>
              <a:rPr lang="en-US" sz="2200" b="1" dirty="0">
                <a:solidFill>
                  <a:srgbClr val="CC00FF"/>
                </a:solidFill>
              </a:rPr>
              <a:t> (7</a:t>
            </a:r>
            <a:r>
              <a:rPr lang="en-US" sz="2200" dirty="0"/>
              <a:t>) Simple version of MR where key computations are simple reduction as found in statistical averages such as histograms and averages</a:t>
            </a:r>
          </a:p>
          <a:p>
            <a:r>
              <a:rPr lang="en-US" sz="2200" b="1" dirty="0" err="1">
                <a:solidFill>
                  <a:srgbClr val="CC00FF"/>
                </a:solidFill>
              </a:rPr>
              <a:t>MRIter</a:t>
            </a:r>
            <a:r>
              <a:rPr lang="en-US" sz="2200" b="1" dirty="0">
                <a:solidFill>
                  <a:srgbClr val="CC00FF"/>
                </a:solidFill>
              </a:rPr>
              <a:t> (23</a:t>
            </a:r>
            <a:r>
              <a:rPr lang="en-US" sz="2200" dirty="0">
                <a:solidFill>
                  <a:srgbClr val="CC00FF"/>
                </a:solidFill>
              </a:rPr>
              <a:t>)</a:t>
            </a:r>
            <a:r>
              <a:rPr lang="en-US" sz="2200" dirty="0"/>
              <a:t> Iterative MapReduce or MPI (</a:t>
            </a:r>
            <a:r>
              <a:rPr lang="en-US" sz="2200" dirty="0" err="1"/>
              <a:t>Flink</a:t>
            </a:r>
            <a:r>
              <a:rPr lang="en-US" sz="2200" dirty="0"/>
              <a:t>, Spark, Twister)</a:t>
            </a:r>
          </a:p>
          <a:p>
            <a:r>
              <a:rPr lang="en-US" sz="2200" b="1" dirty="0">
                <a:solidFill>
                  <a:srgbClr val="CC00FF"/>
                </a:solidFill>
              </a:rPr>
              <a:t>Graph (9)</a:t>
            </a:r>
            <a:r>
              <a:rPr lang="en-US" sz="2200" dirty="0"/>
              <a:t> Complex graph data structure needed in analysis </a:t>
            </a:r>
          </a:p>
          <a:p>
            <a:r>
              <a:rPr lang="en-US" sz="2200" b="1" dirty="0">
                <a:solidFill>
                  <a:srgbClr val="CC00FF"/>
                </a:solidFill>
              </a:rPr>
              <a:t>Fusion (11)</a:t>
            </a:r>
            <a:r>
              <a:rPr lang="en-US" sz="2200" dirty="0"/>
              <a:t> Integrate diverse data to aid discovery/decision making; could involve sophisticated algorithms or could just be a portal</a:t>
            </a:r>
          </a:p>
          <a:p>
            <a:r>
              <a:rPr lang="en-US" sz="2200" b="1" dirty="0">
                <a:solidFill>
                  <a:srgbClr val="CC00FF"/>
                </a:solidFill>
              </a:rPr>
              <a:t>Streaming (41) </a:t>
            </a:r>
            <a:r>
              <a:rPr lang="en-US" sz="2200" dirty="0"/>
              <a:t>Some data comes in incrementally and is processed this way</a:t>
            </a:r>
          </a:p>
          <a:p>
            <a:r>
              <a:rPr lang="en-US" sz="2200" b="1" dirty="0">
                <a:solidFill>
                  <a:srgbClr val="CC00FF"/>
                </a:solidFill>
              </a:rPr>
              <a:t>Classify	(30) </a:t>
            </a:r>
            <a:r>
              <a:rPr lang="en-US" sz="2200" dirty="0"/>
              <a:t>Classification: divide data into categories</a:t>
            </a:r>
          </a:p>
          <a:p>
            <a:r>
              <a:rPr lang="en-US" sz="2200" b="1" dirty="0">
                <a:solidFill>
                  <a:srgbClr val="CC00FF"/>
                </a:solidFill>
              </a:rPr>
              <a:t>S/Q (12) </a:t>
            </a:r>
            <a:r>
              <a:rPr lang="en-US" sz="2200" dirty="0"/>
              <a:t>Index, Search and Query</a:t>
            </a:r>
          </a:p>
          <a:p>
            <a:endParaRPr lang="en-US" sz="2200" dirty="0"/>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6</a:t>
            </a:fld>
            <a:endParaRPr lang="en-US">
              <a:solidFill>
                <a:srgbClr val="000000"/>
              </a:solidFill>
            </a:endParaRPr>
          </a:p>
        </p:txBody>
      </p:sp>
      <p:sp>
        <p:nvSpPr>
          <p:cNvPr id="4" name="Date Placeholder 3"/>
          <p:cNvSpPr>
            <a:spLocks noGrp="1"/>
          </p:cNvSpPr>
          <p:nvPr>
            <p:ph type="dt" sz="half" idx="2"/>
          </p:nvPr>
        </p:nvSpPr>
        <p:spPr>
          <a:prstGeom prst="rect">
            <a:avLst/>
          </a:prstGeom>
        </p:spPr>
        <p:txBody>
          <a:bodyPr/>
          <a:lstStyle/>
          <a:p>
            <a:r>
              <a:rPr lang="en-US">
                <a:solidFill>
                  <a:srgbClr val="000000">
                    <a:tint val="75000"/>
                  </a:srgbClr>
                </a:solidFill>
              </a:rPr>
              <a:t>02/16/2016</a:t>
            </a:r>
            <a:endParaRPr lang="en-US" dirty="0">
              <a:solidFill>
                <a:srgbClr val="000000">
                  <a:tint val="75000"/>
                </a:srgbClr>
              </a:solidFill>
            </a:endParaRPr>
          </a:p>
        </p:txBody>
      </p:sp>
    </p:spTree>
    <p:extLst>
      <p:ext uri="{BB962C8B-B14F-4D97-AF65-F5344CB8AC3E}">
        <p14:creationId xmlns:p14="http://schemas.microsoft.com/office/powerpoint/2010/main" val="24228411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0"/>
            <a:ext cx="8382000" cy="1143000"/>
          </a:xfrm>
        </p:spPr>
        <p:txBody>
          <a:bodyPr/>
          <a:lstStyle/>
          <a:p>
            <a:r>
              <a:rPr lang="en-US" dirty="0"/>
              <a:t>DA-PWC Non Vector Clustering</a:t>
            </a: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52265"/>
          <a:stretch/>
        </p:blipFill>
        <p:spPr>
          <a:xfrm>
            <a:off x="0" y="914400"/>
            <a:ext cx="9144000" cy="5963920"/>
          </a:xfrm>
        </p:spPr>
      </p:pic>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60</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02/16/2016</a:t>
            </a:r>
          </a:p>
        </p:txBody>
      </p:sp>
      <p:sp>
        <p:nvSpPr>
          <p:cNvPr id="7" name="TextBox 6"/>
          <p:cNvSpPr txBox="1"/>
          <p:nvPr/>
        </p:nvSpPr>
        <p:spPr>
          <a:xfrm>
            <a:off x="990600" y="1905000"/>
            <a:ext cx="3505200" cy="1200329"/>
          </a:xfrm>
          <a:prstGeom prst="rect">
            <a:avLst/>
          </a:prstGeom>
          <a:noFill/>
        </p:spPr>
        <p:txBody>
          <a:bodyPr wrap="square" rtlCol="0">
            <a:spAutoFit/>
          </a:bodyPr>
          <a:lstStyle/>
          <a:p>
            <a:r>
              <a:rPr lang="en-US" dirty="0"/>
              <a:t>Speedup referenced to 1 Thread, 24 processes, 16 nodes</a:t>
            </a:r>
          </a:p>
        </p:txBody>
      </p:sp>
      <p:sp>
        <p:nvSpPr>
          <p:cNvPr id="8" name="TextBox 7"/>
          <p:cNvSpPr txBox="1"/>
          <p:nvPr/>
        </p:nvSpPr>
        <p:spPr>
          <a:xfrm>
            <a:off x="5257800" y="4495800"/>
            <a:ext cx="3581400" cy="1200329"/>
          </a:xfrm>
          <a:prstGeom prst="rect">
            <a:avLst/>
          </a:prstGeom>
          <a:noFill/>
        </p:spPr>
        <p:txBody>
          <a:bodyPr wrap="square" rtlCol="0">
            <a:spAutoFit/>
          </a:bodyPr>
          <a:lstStyle/>
          <a:p>
            <a:r>
              <a:rPr lang="en-US" dirty="0"/>
              <a:t>Circles 24 processes</a:t>
            </a:r>
          </a:p>
          <a:p>
            <a:r>
              <a:rPr lang="en-US" dirty="0"/>
              <a:t>Triangles: 12 threads, 2 processes on each node</a:t>
            </a:r>
          </a:p>
        </p:txBody>
      </p:sp>
      <p:sp>
        <p:nvSpPr>
          <p:cNvPr id="9" name="TextBox 8"/>
          <p:cNvSpPr txBox="1"/>
          <p:nvPr/>
        </p:nvSpPr>
        <p:spPr>
          <a:xfrm>
            <a:off x="7239000" y="2164081"/>
            <a:ext cx="1600200" cy="1200329"/>
          </a:xfrm>
          <a:prstGeom prst="rect">
            <a:avLst/>
          </a:prstGeom>
          <a:noFill/>
        </p:spPr>
        <p:txBody>
          <a:bodyPr wrap="square" rtlCol="0">
            <a:spAutoFit/>
          </a:bodyPr>
          <a:lstStyle/>
          <a:p>
            <a:r>
              <a:rPr lang="en-US" dirty="0"/>
              <a:t>Increasing problem size </a:t>
            </a:r>
          </a:p>
        </p:txBody>
      </p:sp>
      <p:cxnSp>
        <p:nvCxnSpPr>
          <p:cNvPr id="11" name="Straight Arrow Connector 10"/>
          <p:cNvCxnSpPr/>
          <p:nvPr/>
        </p:nvCxnSpPr>
        <p:spPr bwMode="auto">
          <a:xfrm flipV="1">
            <a:off x="7086600" y="1752600"/>
            <a:ext cx="0" cy="1981200"/>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513285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034029"/>
            <a:ext cx="7772400" cy="1752235"/>
          </a:xfrm>
        </p:spPr>
        <p:txBody>
          <a:bodyPr>
            <a:normAutofit fontScale="90000"/>
          </a:bodyPr>
          <a:lstStyle/>
          <a:p>
            <a:pPr algn="ctr"/>
            <a:br>
              <a:rPr lang="en-US" b="1" dirty="0"/>
            </a:br>
            <a:r>
              <a:rPr lang="en-US" sz="3600" dirty="0"/>
              <a:t>DISCUSSION</a:t>
            </a:r>
            <a:br>
              <a:rPr lang="en-US" sz="3600" dirty="0"/>
            </a:br>
            <a:r>
              <a:rPr lang="en-US" sz="3600" dirty="0"/>
              <a:t>The choice of language for Big Data and Big Simulation? </a:t>
            </a:r>
            <a:br>
              <a:rPr lang="en-US" dirty="0"/>
            </a:br>
            <a:endParaRPr lang="en-US" b="1" dirty="0"/>
          </a:p>
        </p:txBody>
      </p:sp>
      <p:sp>
        <p:nvSpPr>
          <p:cNvPr id="2" name="Subtitle 1"/>
          <p:cNvSpPr>
            <a:spLocks noGrp="1"/>
          </p:cNvSpPr>
          <p:nvPr>
            <p:ph type="subTitle" idx="1"/>
          </p:nvPr>
        </p:nvSpPr>
        <p:spPr>
          <a:xfrm>
            <a:off x="615462" y="3352800"/>
            <a:ext cx="7772400" cy="1752600"/>
          </a:xfrm>
        </p:spPr>
        <p:txBody>
          <a:bodyPr/>
          <a:lstStyle/>
          <a:p>
            <a:pPr lvl="1"/>
            <a:r>
              <a:rPr lang="en-US" dirty="0"/>
              <a:t>C++, Java, Scala, Python, R highlights performance v. productivity trade-offs. </a:t>
            </a:r>
          </a:p>
          <a:p>
            <a:pPr lvl="1"/>
            <a:r>
              <a:rPr lang="en-US" dirty="0"/>
              <a:t>What is actual performance of Big Data implementations and what are good benchmarks? </a:t>
            </a:r>
          </a:p>
          <a:p>
            <a:pPr lvl="1"/>
            <a:endParaRPr lang="en-US" dirty="0"/>
          </a:p>
          <a:p>
            <a:pPr lvl="1"/>
            <a:r>
              <a:rPr lang="en-US" sz="2400" b="1" dirty="0">
                <a:solidFill>
                  <a:schemeClr val="tx1"/>
                </a:solidFill>
              </a:rPr>
              <a:t>Need more Performance evaluation </a:t>
            </a: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61</a:t>
            </a:fld>
            <a:endParaRPr lang="en-US"/>
          </a:p>
        </p:txBody>
      </p:sp>
    </p:spTree>
    <p:extLst>
      <p:ext uri="{BB962C8B-B14F-4D97-AF65-F5344CB8AC3E}">
        <p14:creationId xmlns:p14="http://schemas.microsoft.com/office/powerpoint/2010/main" val="29109769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76200"/>
            <a:ext cx="8382000" cy="838200"/>
          </a:xfrm>
        </p:spPr>
        <p:txBody>
          <a:bodyPr/>
          <a:lstStyle/>
          <a:p>
            <a:r>
              <a:rPr lang="en-US" dirty="0"/>
              <a:t>Choosing Languages</a:t>
            </a:r>
          </a:p>
        </p:txBody>
      </p:sp>
      <p:sp>
        <p:nvSpPr>
          <p:cNvPr id="7" name="Content Placeholder 6"/>
          <p:cNvSpPr>
            <a:spLocks noGrp="1"/>
          </p:cNvSpPr>
          <p:nvPr>
            <p:ph idx="1"/>
          </p:nvPr>
        </p:nvSpPr>
        <p:spPr>
          <a:xfrm>
            <a:off x="0" y="838200"/>
            <a:ext cx="9144000" cy="4038600"/>
          </a:xfrm>
        </p:spPr>
        <p:txBody>
          <a:bodyPr/>
          <a:lstStyle/>
          <a:p>
            <a:r>
              <a:rPr lang="en-US" sz="2400" dirty="0"/>
              <a:t>Language choice C++, Fortran, Java, Scala, Python, R, Matlab needs thought. This is a mixture of technical and social issues.</a:t>
            </a:r>
          </a:p>
          <a:p>
            <a:r>
              <a:rPr lang="en-US" sz="2400" b="1" dirty="0"/>
              <a:t>Java Grande </a:t>
            </a:r>
            <a:r>
              <a:rPr lang="en-US" sz="2400" dirty="0"/>
              <a:t>was a 1997-2000 activity to make Java run fast and web site still there! </a:t>
            </a:r>
            <a:r>
              <a:rPr lang="en-US" sz="2400" dirty="0">
                <a:hlinkClick r:id="rId2"/>
              </a:rPr>
              <a:t>http://www.javagrande.org/</a:t>
            </a:r>
            <a:r>
              <a:rPr lang="en-US" sz="2400" dirty="0"/>
              <a:t> </a:t>
            </a:r>
          </a:p>
          <a:p>
            <a:r>
              <a:rPr lang="en-US" sz="2400" dirty="0"/>
              <a:t>Basic Java now much better but object structure, dynamic memory allocation and Garbage collection have their overheads</a:t>
            </a:r>
          </a:p>
          <a:p>
            <a:r>
              <a:rPr lang="en-US" sz="2400" dirty="0"/>
              <a:t>Java virtual machine JVM dominant Big Data environment?</a:t>
            </a:r>
          </a:p>
          <a:p>
            <a:r>
              <a:rPr lang="en-US" sz="2400" dirty="0"/>
              <a:t>One can mix languages quite efficiently</a:t>
            </a:r>
          </a:p>
          <a:p>
            <a:pPr lvl="1"/>
            <a:r>
              <a:rPr lang="en-US" sz="2400" dirty="0"/>
              <a:t>Java MPI as binding to C++ version excellent</a:t>
            </a:r>
          </a:p>
          <a:p>
            <a:r>
              <a:rPr lang="en-US" sz="2400" dirty="0"/>
              <a:t>Scripting languages Python, R, Matlab address different requirements than Java, C++ ….</a:t>
            </a:r>
          </a:p>
          <a:p>
            <a:endParaRPr lang="en-US" sz="2400" dirty="0"/>
          </a:p>
        </p:txBody>
      </p:sp>
      <p:sp>
        <p:nvSpPr>
          <p:cNvPr id="5" name="Slide Number Placeholder 4"/>
          <p:cNvSpPr>
            <a:spLocks noGrp="1"/>
          </p:cNvSpPr>
          <p:nvPr>
            <p:ph type="sldNum" sz="quarter" idx="12"/>
          </p:nvPr>
        </p:nvSpPr>
        <p:spPr/>
        <p:txBody>
          <a:bodyPr/>
          <a:lstStyle/>
          <a:p>
            <a:fld id="{29CB78FB-1415-9B4D-996E-11F146E2B0ED}" type="slidenum">
              <a:rPr lang="en-US" smtClean="0"/>
              <a:t>62</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30695953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034029"/>
            <a:ext cx="7772400" cy="1752235"/>
          </a:xfrm>
        </p:spPr>
        <p:txBody>
          <a:bodyPr>
            <a:normAutofit fontScale="90000"/>
          </a:bodyPr>
          <a:lstStyle/>
          <a:p>
            <a:pPr algn="ctr"/>
            <a:br>
              <a:rPr lang="en-US" b="1" dirty="0"/>
            </a:br>
            <a:r>
              <a:rPr lang="en-US" sz="3600" dirty="0"/>
              <a:t>Is software sustainability important? </a:t>
            </a:r>
            <a:br>
              <a:rPr lang="en-US" dirty="0"/>
            </a:br>
            <a:endParaRPr lang="en-US" b="1" dirty="0"/>
          </a:p>
        </p:txBody>
      </p:sp>
      <p:sp>
        <p:nvSpPr>
          <p:cNvPr id="2" name="Subtitle 1"/>
          <p:cNvSpPr>
            <a:spLocks noGrp="1"/>
          </p:cNvSpPr>
          <p:nvPr>
            <p:ph type="subTitle" idx="1"/>
          </p:nvPr>
        </p:nvSpPr>
        <p:spPr>
          <a:xfrm>
            <a:off x="586014" y="3048000"/>
            <a:ext cx="7772400" cy="1752600"/>
          </a:xfrm>
        </p:spPr>
        <p:txBody>
          <a:bodyPr/>
          <a:lstStyle/>
          <a:p>
            <a:pPr lvl="1"/>
            <a:r>
              <a:rPr lang="en-US" dirty="0"/>
              <a:t>Is the Apache model a good approach to this? </a:t>
            </a:r>
          </a:p>
          <a:p>
            <a:pPr lvl="1"/>
            <a:r>
              <a:rPr lang="en-US" dirty="0"/>
              <a:t>How useful is DevOps to specify software systems? </a:t>
            </a:r>
          </a:p>
          <a:p>
            <a:pPr lvl="1"/>
            <a:endParaRPr lang="en-US" dirty="0"/>
          </a:p>
          <a:p>
            <a:pPr lvl="1"/>
            <a:r>
              <a:rPr lang="en-US" sz="2400" dirty="0">
                <a:solidFill>
                  <a:schemeClr val="tx1"/>
                </a:solidFill>
              </a:rPr>
              <a:t>Some but not dramatic pressure on HPC community</a:t>
            </a:r>
          </a:p>
          <a:p>
            <a:pPr lvl="1"/>
            <a:r>
              <a:rPr lang="en-US" sz="2400" dirty="0">
                <a:solidFill>
                  <a:schemeClr val="tx1"/>
                </a:solidFill>
              </a:rPr>
              <a:t>DevOps promising but not mature</a:t>
            </a: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63</a:t>
            </a:fld>
            <a:endParaRPr lang="en-US"/>
          </a:p>
        </p:txBody>
      </p:sp>
    </p:spTree>
    <p:extLst>
      <p:ext uri="{BB962C8B-B14F-4D97-AF65-F5344CB8AC3E}">
        <p14:creationId xmlns:p14="http://schemas.microsoft.com/office/powerpoint/2010/main" val="1581101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88" y="0"/>
            <a:ext cx="8382000" cy="685800"/>
          </a:xfrm>
        </p:spPr>
        <p:txBody>
          <a:bodyPr/>
          <a:lstStyle/>
          <a:p>
            <a:r>
              <a:rPr lang="en-US" dirty="0"/>
              <a:t>Constructing HPC-ABDS Exemplars</a:t>
            </a:r>
          </a:p>
        </p:txBody>
      </p:sp>
      <p:sp>
        <p:nvSpPr>
          <p:cNvPr id="3" name="Content Placeholder 2"/>
          <p:cNvSpPr>
            <a:spLocks noGrp="1"/>
          </p:cNvSpPr>
          <p:nvPr>
            <p:ph idx="1"/>
          </p:nvPr>
        </p:nvSpPr>
        <p:spPr>
          <a:xfrm>
            <a:off x="0" y="624975"/>
            <a:ext cx="9144000" cy="5606143"/>
          </a:xfrm>
        </p:spPr>
        <p:txBody>
          <a:bodyPr/>
          <a:lstStyle/>
          <a:p>
            <a:r>
              <a:rPr lang="en-US" sz="1800" dirty="0"/>
              <a:t>This is one of next steps in </a:t>
            </a:r>
            <a:r>
              <a:rPr lang="en-US" sz="1800" b="1" dirty="0"/>
              <a:t>NIST Big Data Working Group</a:t>
            </a:r>
          </a:p>
          <a:p>
            <a:r>
              <a:rPr lang="en-US" sz="1800" dirty="0"/>
              <a:t>Jobs are defined hierarchically as a combination of Ansible (preferred over Chef or Puppet as Python) scripts</a:t>
            </a:r>
          </a:p>
          <a:p>
            <a:r>
              <a:rPr lang="en-US" sz="1800" dirty="0"/>
              <a:t>Scripts are invoked on Infrastructure (</a:t>
            </a:r>
            <a:r>
              <a:rPr lang="en-US" sz="1800" b="1" dirty="0"/>
              <a:t>Cloudmesh</a:t>
            </a:r>
            <a:r>
              <a:rPr lang="en-US" sz="1800" dirty="0"/>
              <a:t> Tool)</a:t>
            </a:r>
          </a:p>
          <a:p>
            <a:r>
              <a:rPr lang="en-US" sz="1800" dirty="0"/>
              <a:t>INFO 524 </a:t>
            </a:r>
            <a:r>
              <a:rPr lang="en-US" sz="1800" b="1" dirty="0"/>
              <a:t>“Big Data Open Source Software Projects” </a:t>
            </a:r>
            <a:r>
              <a:rPr lang="en-US" sz="1800" dirty="0"/>
              <a:t>IU Data Science class required final project to be defined in Ansible and decent grade required that script worked (On NSF Chameleon and FutureSystems)</a:t>
            </a:r>
          </a:p>
          <a:p>
            <a:pPr lvl="1"/>
            <a:r>
              <a:rPr lang="en-US" sz="1800" dirty="0"/>
              <a:t>80 students gave 37 projects with ~15 pretty good such as</a:t>
            </a:r>
          </a:p>
          <a:p>
            <a:pPr lvl="1"/>
            <a:r>
              <a:rPr lang="en-US" sz="1800" dirty="0"/>
              <a:t>“Machine Learning benchmarks on Hadoop with </a:t>
            </a:r>
            <a:r>
              <a:rPr lang="en-US" sz="1800" dirty="0" err="1"/>
              <a:t>HiBench</a:t>
            </a:r>
            <a:r>
              <a:rPr lang="en-US" sz="1800" dirty="0"/>
              <a:t>”, Hadoop/YARN, Spark, Mahout, Hbase</a:t>
            </a:r>
          </a:p>
          <a:p>
            <a:pPr lvl="1"/>
            <a:r>
              <a:rPr lang="en-US" sz="1800" dirty="0"/>
              <a:t>“Human and Face Detection from Video”, Hadoop, Spark, </a:t>
            </a:r>
            <a:r>
              <a:rPr lang="en-US" sz="1800" dirty="0" err="1"/>
              <a:t>OpenCV</a:t>
            </a:r>
            <a:r>
              <a:rPr lang="en-US" sz="1800" dirty="0"/>
              <a:t>, Mahout, </a:t>
            </a:r>
            <a:r>
              <a:rPr lang="en-US" sz="1800" dirty="0" err="1"/>
              <a:t>MLLib</a:t>
            </a:r>
            <a:endParaRPr lang="en-US" sz="1800" dirty="0"/>
          </a:p>
          <a:p>
            <a:r>
              <a:rPr lang="en-US" sz="1800" dirty="0"/>
              <a:t>Build up </a:t>
            </a:r>
            <a:r>
              <a:rPr lang="en-US" sz="1800" b="1" dirty="0"/>
              <a:t>curated collection of Ansible scripts </a:t>
            </a:r>
            <a:r>
              <a:rPr lang="en-US" sz="1800" dirty="0"/>
              <a:t>defining use cases for benchmarking, standards, education </a:t>
            </a:r>
            <a:r>
              <a:rPr lang="en-US" sz="1400" dirty="0"/>
              <a:t>https://docs.google.com/document/d/1OCPO2uqOkADvoxynRyZwh5IyFQ2_m1fkpBVMo3UBblg</a:t>
            </a:r>
          </a:p>
          <a:p>
            <a:r>
              <a:rPr lang="en-US" sz="1800" dirty="0"/>
              <a:t>Fall 2015 class INFO 523 introductory data science class was less constrained; students just had to run a data science application</a:t>
            </a:r>
          </a:p>
          <a:p>
            <a:pPr lvl="1"/>
            <a:r>
              <a:rPr lang="en-US" sz="1800" dirty="0"/>
              <a:t>140 students: 45 Projects (NOT required) with </a:t>
            </a:r>
            <a:r>
              <a:rPr lang="fr-FR" sz="1800" dirty="0"/>
              <a:t>91 technologies, 39 </a:t>
            </a:r>
            <a:r>
              <a:rPr lang="fr-FR" sz="1800" dirty="0" err="1"/>
              <a:t>datasets</a:t>
            </a:r>
            <a:endParaRPr lang="en-US" sz="18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64</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5/17/2016</a:t>
            </a:r>
          </a:p>
        </p:txBody>
      </p:sp>
    </p:spTree>
    <p:extLst>
      <p:ext uri="{BB962C8B-B14F-4D97-AF65-F5344CB8AC3E}">
        <p14:creationId xmlns:p14="http://schemas.microsoft.com/office/powerpoint/2010/main" val="9361226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21"/>
            <a:ext cx="9144000" cy="740979"/>
          </a:xfrm>
        </p:spPr>
        <p:txBody>
          <a:bodyPr/>
          <a:lstStyle/>
          <a:p>
            <a:pPr algn="ctr"/>
            <a:r>
              <a:rPr lang="en-US" dirty="0"/>
              <a:t>Cloudmesh Interoperability DevOps Tool</a:t>
            </a:r>
          </a:p>
        </p:txBody>
      </p:sp>
      <p:sp>
        <p:nvSpPr>
          <p:cNvPr id="3" name="Content Placeholder 2"/>
          <p:cNvSpPr>
            <a:spLocks noGrp="1"/>
          </p:cNvSpPr>
          <p:nvPr>
            <p:ph idx="1"/>
          </p:nvPr>
        </p:nvSpPr>
        <p:spPr>
          <a:xfrm>
            <a:off x="0" y="685800"/>
            <a:ext cx="9144000" cy="5410200"/>
          </a:xfrm>
        </p:spPr>
        <p:txBody>
          <a:bodyPr>
            <a:noAutofit/>
          </a:bodyPr>
          <a:lstStyle/>
          <a:p>
            <a:pPr>
              <a:spcBef>
                <a:spcPts val="0"/>
              </a:spcBef>
            </a:pPr>
            <a:r>
              <a:rPr lang="en-US" sz="2100" b="1" dirty="0"/>
              <a:t>Model: </a:t>
            </a:r>
            <a:r>
              <a:rPr lang="en-US" sz="2100" dirty="0"/>
              <a:t>Define software configuration with tools like Ansible (Chef, Puppet); instantiate on a virtual cluster</a:t>
            </a:r>
          </a:p>
          <a:p>
            <a:pPr>
              <a:spcBef>
                <a:spcPts val="0"/>
              </a:spcBef>
            </a:pPr>
            <a:r>
              <a:rPr lang="en-US" sz="2100" b="1" dirty="0"/>
              <a:t>Save scripts not virtual machines </a:t>
            </a:r>
            <a:r>
              <a:rPr lang="en-US" sz="2100" dirty="0"/>
              <a:t>and let script build applications</a:t>
            </a:r>
          </a:p>
          <a:p>
            <a:pPr>
              <a:spcBef>
                <a:spcPts val="0"/>
              </a:spcBef>
            </a:pPr>
            <a:r>
              <a:rPr lang="en-US" sz="2100" b="1" dirty="0"/>
              <a:t>Cloudmesh</a:t>
            </a:r>
            <a:r>
              <a:rPr lang="en-US" sz="2100" dirty="0"/>
              <a:t> is an easy-to-use command line program/shell and portal to interface with heterogeneous infrastructures taking script as input</a:t>
            </a:r>
          </a:p>
          <a:p>
            <a:pPr lvl="1">
              <a:spcBef>
                <a:spcPts val="0"/>
              </a:spcBef>
            </a:pPr>
            <a:r>
              <a:rPr lang="en-US" sz="2100" dirty="0"/>
              <a:t>It first defines virtual cluster and then instantiates script on it</a:t>
            </a:r>
          </a:p>
          <a:p>
            <a:pPr>
              <a:spcBef>
                <a:spcPts val="0"/>
              </a:spcBef>
            </a:pPr>
            <a:r>
              <a:rPr lang="en-US" sz="2100" dirty="0"/>
              <a:t>Supports OpenStack, AWS, Azure, SDSC Comet, virtualbox, libcloud supported clouds as well as classic HPC and Docker infrastructures</a:t>
            </a:r>
          </a:p>
          <a:p>
            <a:pPr lvl="1">
              <a:spcBef>
                <a:spcPts val="0"/>
              </a:spcBef>
            </a:pPr>
            <a:r>
              <a:rPr lang="en-US" sz="2100" dirty="0"/>
              <a:t>Has an abstraction layer that makes it possible to integrate other IaaS frameworks</a:t>
            </a:r>
          </a:p>
          <a:p>
            <a:pPr>
              <a:spcBef>
                <a:spcPts val="0"/>
              </a:spcBef>
            </a:pPr>
            <a:r>
              <a:rPr lang="en-US" sz="2100" dirty="0"/>
              <a:t>Managing VMs across different IaaS providers is easier</a:t>
            </a:r>
          </a:p>
          <a:p>
            <a:pPr>
              <a:spcBef>
                <a:spcPts val="0"/>
              </a:spcBef>
            </a:pPr>
            <a:r>
              <a:rPr lang="en-US" sz="2100" dirty="0"/>
              <a:t>Demonstrated interaction with various cloud providers:</a:t>
            </a:r>
          </a:p>
          <a:p>
            <a:pPr lvl="1">
              <a:spcBef>
                <a:spcPts val="0"/>
              </a:spcBef>
            </a:pPr>
            <a:r>
              <a:rPr lang="en-US" sz="2100" dirty="0"/>
              <a:t>FutureSystems, Chameleon Cloud, Jetstream, </a:t>
            </a:r>
            <a:r>
              <a:rPr lang="en-US" sz="2100" dirty="0" err="1"/>
              <a:t>CloudLab</a:t>
            </a:r>
            <a:r>
              <a:rPr lang="en-US" sz="2100" dirty="0"/>
              <a:t>, </a:t>
            </a:r>
            <a:r>
              <a:rPr lang="en-US" sz="2100" dirty="0" err="1"/>
              <a:t>Cybera</a:t>
            </a:r>
            <a:r>
              <a:rPr lang="en-US" sz="2100" dirty="0"/>
              <a:t>, AWS, Azure, virtualbox</a:t>
            </a:r>
          </a:p>
          <a:p>
            <a:pPr>
              <a:spcBef>
                <a:spcPts val="0"/>
              </a:spcBef>
            </a:pPr>
            <a:r>
              <a:rPr lang="en-US" sz="2100" b="1" dirty="0"/>
              <a:t>Status: </a:t>
            </a:r>
            <a:r>
              <a:rPr lang="en-US" sz="2100" dirty="0"/>
              <a:t>AWS, and Azure, </a:t>
            </a:r>
            <a:r>
              <a:rPr lang="en-US" sz="2100" dirty="0" err="1"/>
              <a:t>VirtualBox</a:t>
            </a:r>
            <a:r>
              <a:rPr lang="en-US" sz="2100" dirty="0"/>
              <a:t>, Docker need improvements; we focus currently on SDSC Comet and NSF resources that use OpenStack</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65</a:t>
            </a:fld>
            <a:endParaRPr lang="en-US" dirty="0">
              <a:solidFill>
                <a:prstClr val="black"/>
              </a:solidFill>
            </a:endParaRPr>
          </a:p>
        </p:txBody>
      </p:sp>
      <p:sp>
        <p:nvSpPr>
          <p:cNvPr id="5" name="TextBox 4"/>
          <p:cNvSpPr txBox="1"/>
          <p:nvPr/>
        </p:nvSpPr>
        <p:spPr>
          <a:xfrm>
            <a:off x="1905000" y="6208066"/>
            <a:ext cx="5004896" cy="461665"/>
          </a:xfrm>
          <a:prstGeom prst="rect">
            <a:avLst/>
          </a:prstGeom>
          <a:solidFill>
            <a:schemeClr val="tx1"/>
          </a:solidFill>
        </p:spPr>
        <p:txBody>
          <a:bodyPr wrap="none" rtlCol="0">
            <a:spAutoFit/>
          </a:bodyPr>
          <a:lstStyle/>
          <a:p>
            <a:r>
              <a:rPr lang="en-US" b="1" dirty="0">
                <a:solidFill>
                  <a:schemeClr val="tx2"/>
                </a:solidFill>
              </a:rPr>
              <a:t>HPC Cloud Interoperability Layer</a:t>
            </a:r>
          </a:p>
        </p:txBody>
      </p:sp>
      <p:sp>
        <p:nvSpPr>
          <p:cNvPr id="6" name="Date Placeholder 5"/>
          <p:cNvSpPr>
            <a:spLocks noGrp="1"/>
          </p:cNvSpPr>
          <p:nvPr>
            <p:ph type="dt" sz="half" idx="2"/>
          </p:nvPr>
        </p:nvSpPr>
        <p:spPr/>
        <p:txBody>
          <a:bodyPr/>
          <a:lstStyle/>
          <a:p>
            <a:r>
              <a:rPr lang="en-US">
                <a:solidFill>
                  <a:srgbClr val="000000">
                    <a:tint val="75000"/>
                  </a:srgbClr>
                </a:solidFill>
              </a:rPr>
              <a:t>5/17/2016</a:t>
            </a:r>
          </a:p>
        </p:txBody>
      </p:sp>
    </p:spTree>
    <p:extLst>
      <p:ext uri="{BB962C8B-B14F-4D97-AF65-F5344CB8AC3E}">
        <p14:creationId xmlns:p14="http://schemas.microsoft.com/office/powerpoint/2010/main" val="33659218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 y="54361"/>
            <a:ext cx="9144000" cy="883920"/>
          </a:xfrm>
        </p:spPr>
        <p:txBody>
          <a:bodyPr/>
          <a:lstStyle/>
          <a:p>
            <a:pPr algn="ctr"/>
            <a:r>
              <a:rPr lang="en-US" dirty="0"/>
              <a:t>Structure of “Software Defined” </a:t>
            </a:r>
            <a:br>
              <a:rPr lang="en-US" dirty="0"/>
            </a:br>
            <a:r>
              <a:rPr lang="en-US" dirty="0"/>
              <a:t>Big Data Exemplars</a:t>
            </a:r>
          </a:p>
        </p:txBody>
      </p:sp>
      <p:sp>
        <p:nvSpPr>
          <p:cNvPr id="3" name="Content Placeholder 2"/>
          <p:cNvSpPr>
            <a:spLocks noGrp="1"/>
          </p:cNvSpPr>
          <p:nvPr>
            <p:ph idx="1"/>
          </p:nvPr>
        </p:nvSpPr>
        <p:spPr>
          <a:xfrm>
            <a:off x="-5080" y="990600"/>
            <a:ext cx="9128760" cy="4038600"/>
          </a:xfrm>
        </p:spPr>
        <p:txBody>
          <a:bodyPr/>
          <a:lstStyle/>
          <a:p>
            <a:r>
              <a:rPr lang="en-US" dirty="0" err="1"/>
              <a:t>Github</a:t>
            </a:r>
            <a:r>
              <a:rPr lang="en-US" dirty="0"/>
              <a:t> (</a:t>
            </a:r>
            <a:r>
              <a:rPr lang="en-US" b="1" dirty="0"/>
              <a:t>Ansible Galaxy</a:t>
            </a:r>
            <a:r>
              <a:rPr lang="en-US" dirty="0"/>
              <a:t>) collects basic Ansible roles</a:t>
            </a:r>
          </a:p>
          <a:p>
            <a:r>
              <a:rPr lang="en-US" dirty="0"/>
              <a:t>Exemplar (student project) may add specialized roles and defines a project Ansible playbook executed by a </a:t>
            </a:r>
            <a:r>
              <a:rPr lang="en-US" b="1" dirty="0"/>
              <a:t>Cloudmesh</a:t>
            </a:r>
            <a:r>
              <a:rPr lang="en-US" dirty="0"/>
              <a:t> cm script such as</a:t>
            </a:r>
          </a:p>
          <a:p>
            <a:pPr lvl="1"/>
            <a:r>
              <a:rPr lang="en-US" dirty="0"/>
              <a:t>cm launcher </a:t>
            </a:r>
            <a:r>
              <a:rPr lang="en-US" dirty="0" err="1"/>
              <a:t>hibench</a:t>
            </a:r>
            <a:r>
              <a:rPr lang="en-US" dirty="0"/>
              <a:t> —</a:t>
            </a:r>
            <a:r>
              <a:rPr lang="en-US" dirty="0" err="1"/>
              <a:t>parameterA</a:t>
            </a:r>
            <a:r>
              <a:rPr lang="en-US" dirty="0"/>
              <a:t>=40 —</a:t>
            </a:r>
            <a:r>
              <a:rPr lang="en-US" dirty="0" err="1"/>
              <a:t>parameterB</a:t>
            </a:r>
            <a:r>
              <a:rPr lang="en-US" dirty="0"/>
              <a:t>=xyz …. </a:t>
            </a:r>
            <a:br>
              <a:rPr lang="en-US" dirty="0"/>
            </a:br>
            <a:r>
              <a:rPr lang="en-US" dirty="0"/>
              <a:t>—cloud=chameleon</a:t>
            </a:r>
          </a:p>
          <a:p>
            <a:r>
              <a:rPr lang="en-US" dirty="0"/>
              <a:t>Typical Playbook is short</a:t>
            </a:r>
          </a:p>
          <a:p>
            <a:pPr lvl="1"/>
            <a:r>
              <a:rPr lang="en-US" dirty="0"/>
              <a:t>include role </a:t>
            </a:r>
            <a:r>
              <a:rPr lang="en-US" b="1" dirty="0"/>
              <a:t>python</a:t>
            </a:r>
          </a:p>
          <a:p>
            <a:pPr lvl="1"/>
            <a:r>
              <a:rPr lang="en-US" dirty="0"/>
              <a:t>include role </a:t>
            </a:r>
            <a:r>
              <a:rPr lang="en-US" b="1" dirty="0" err="1"/>
              <a:t>hadoop</a:t>
            </a:r>
            <a:endParaRPr lang="en-US" b="1" dirty="0"/>
          </a:p>
          <a:p>
            <a:pPr lvl="1"/>
            <a:r>
              <a:rPr lang="en-US" dirty="0"/>
              <a:t>include role </a:t>
            </a:r>
            <a:r>
              <a:rPr lang="en-US" b="1" dirty="0"/>
              <a:t>pig</a:t>
            </a:r>
          </a:p>
          <a:p>
            <a:pPr lvl="1"/>
            <a:r>
              <a:rPr lang="en-US" dirty="0"/>
              <a:t>include role </a:t>
            </a:r>
            <a:r>
              <a:rPr lang="en-US" b="1" dirty="0"/>
              <a:t>fetch data</a:t>
            </a:r>
          </a:p>
          <a:p>
            <a:pPr lvl="1"/>
            <a:r>
              <a:rPr lang="en-US" dirty="0"/>
              <a:t>include role </a:t>
            </a:r>
            <a:r>
              <a:rPr lang="en-US" b="1" dirty="0"/>
              <a:t>execute benchmark</a:t>
            </a:r>
          </a:p>
          <a:p>
            <a:r>
              <a:rPr lang="en-US" dirty="0"/>
              <a:t>Figure illustrates testing a new </a:t>
            </a:r>
            <a:br>
              <a:rPr lang="en-US" dirty="0"/>
            </a:br>
            <a:r>
              <a:rPr lang="en-US" dirty="0"/>
              <a:t>infrastructure or code change</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66</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pic>
        <p:nvPicPr>
          <p:cNvPr id="1026" name="Picture 2" descr="https://lh5.googleusercontent.com/jYUFrjMMi29Wf6vyklzvm7hTEnh7sh7UutwRvCXnxuKb98W8iar6WKwQbV2QMWjhtQj18oScdiY8cBywI325D2HFY-0wquDhKuBjNF0AlaJ_5iFXwNapidmzSZEC8uihCM20_1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458719"/>
            <a:ext cx="4399280" cy="4399281"/>
          </a:xfrm>
          <a:prstGeom prst="rect">
            <a:avLst/>
          </a:prstGeom>
          <a:solidFill>
            <a:schemeClr val="tx2">
              <a:lumMod val="90000"/>
            </a:schemeClr>
          </a:solidFill>
        </p:spPr>
      </p:pic>
    </p:spTree>
    <p:extLst>
      <p:ext uri="{BB962C8B-B14F-4D97-AF65-F5344CB8AC3E}">
        <p14:creationId xmlns:p14="http://schemas.microsoft.com/office/powerpoint/2010/main" val="5319250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034029"/>
            <a:ext cx="7772400" cy="1752235"/>
          </a:xfrm>
        </p:spPr>
        <p:txBody>
          <a:bodyPr>
            <a:normAutofit fontScale="90000"/>
          </a:bodyPr>
          <a:lstStyle/>
          <a:p>
            <a:pPr algn="ctr"/>
            <a:br>
              <a:rPr lang="en-US" b="1" dirty="0"/>
            </a:br>
            <a:r>
              <a:rPr lang="en-US" sz="3600" dirty="0"/>
              <a:t>DISCUSSION </a:t>
            </a:r>
            <a:br>
              <a:rPr lang="en-US" sz="3600" dirty="0"/>
            </a:br>
            <a:r>
              <a:rPr lang="en-US" sz="3600" dirty="0"/>
              <a:t>Is software sustainability important? </a:t>
            </a:r>
            <a:br>
              <a:rPr lang="en-US" dirty="0"/>
            </a:br>
            <a:endParaRPr lang="en-US" b="1" dirty="0"/>
          </a:p>
        </p:txBody>
      </p:sp>
      <p:sp>
        <p:nvSpPr>
          <p:cNvPr id="2" name="Subtitle 1"/>
          <p:cNvSpPr>
            <a:spLocks noGrp="1"/>
          </p:cNvSpPr>
          <p:nvPr>
            <p:ph type="subTitle" idx="1"/>
          </p:nvPr>
        </p:nvSpPr>
        <p:spPr>
          <a:xfrm>
            <a:off x="586014" y="3048000"/>
            <a:ext cx="7772400" cy="1752600"/>
          </a:xfrm>
        </p:spPr>
        <p:txBody>
          <a:bodyPr/>
          <a:lstStyle/>
          <a:p>
            <a:pPr lvl="1"/>
            <a:r>
              <a:rPr lang="en-US" dirty="0"/>
              <a:t>Is the Apache model a good approach to this? </a:t>
            </a:r>
          </a:p>
          <a:p>
            <a:pPr lvl="1"/>
            <a:r>
              <a:rPr lang="en-US" dirty="0"/>
              <a:t>How useful is DevOps to specify software systems? </a:t>
            </a:r>
          </a:p>
          <a:p>
            <a:pPr lvl="1"/>
            <a:endParaRPr lang="en-US" dirty="0"/>
          </a:p>
          <a:p>
            <a:pPr lvl="1"/>
            <a:r>
              <a:rPr lang="en-US" sz="2400" dirty="0">
                <a:solidFill>
                  <a:schemeClr val="tx1"/>
                </a:solidFill>
              </a:rPr>
              <a:t>Some but not dramatic pressure on HPC community</a:t>
            </a:r>
          </a:p>
          <a:p>
            <a:pPr lvl="1"/>
            <a:r>
              <a:rPr lang="en-US" sz="2400" dirty="0">
                <a:solidFill>
                  <a:schemeClr val="tx1"/>
                </a:solidFill>
              </a:rPr>
              <a:t>DevOps promising but not mature</a:t>
            </a: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67</a:t>
            </a:fld>
            <a:endParaRPr lang="en-US"/>
          </a:p>
        </p:txBody>
      </p:sp>
    </p:spTree>
    <p:extLst>
      <p:ext uri="{BB962C8B-B14F-4D97-AF65-F5344CB8AC3E}">
        <p14:creationId xmlns:p14="http://schemas.microsoft.com/office/powerpoint/2010/main" val="2683202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1021"/>
            <a:ext cx="8382000" cy="893379"/>
          </a:xfrm>
        </p:spPr>
        <p:txBody>
          <a:bodyPr/>
          <a:lstStyle/>
          <a:p>
            <a:r>
              <a:rPr lang="en-US" dirty="0"/>
              <a:t>“Software Engineering”</a:t>
            </a:r>
          </a:p>
        </p:txBody>
      </p:sp>
      <p:sp>
        <p:nvSpPr>
          <p:cNvPr id="7" name="Content Placeholder 6"/>
          <p:cNvSpPr>
            <a:spLocks noGrp="1"/>
          </p:cNvSpPr>
          <p:nvPr>
            <p:ph idx="1"/>
          </p:nvPr>
        </p:nvSpPr>
        <p:spPr>
          <a:xfrm>
            <a:off x="34159" y="885497"/>
            <a:ext cx="8380412" cy="4038600"/>
          </a:xfrm>
        </p:spPr>
        <p:txBody>
          <a:bodyPr/>
          <a:lstStyle/>
          <a:p>
            <a:r>
              <a:rPr lang="en-US" b="1" dirty="0"/>
              <a:t>Fixed Stacks or a “sea of components”? </a:t>
            </a:r>
            <a:r>
              <a:rPr lang="en-US" dirty="0"/>
              <a:t>There are ongoing trade-offs between  “integrated” systems and those involving collections of components. Funding availability important here</a:t>
            </a:r>
          </a:p>
          <a:p>
            <a:pPr lvl="1"/>
            <a:r>
              <a:rPr lang="en-US" dirty="0"/>
              <a:t>Commercial big data tends to use the latter with the component of choice changing rapidly (e.g., as seen in Hadoop replaced by Spark and now Spark being challenged by </a:t>
            </a:r>
            <a:r>
              <a:rPr lang="en-US" dirty="0" err="1"/>
              <a:t>Flink</a:t>
            </a:r>
            <a:r>
              <a:rPr lang="en-US" dirty="0"/>
              <a:t>). </a:t>
            </a:r>
          </a:p>
          <a:p>
            <a:pPr lvl="1"/>
            <a:r>
              <a:rPr lang="en-US" dirty="0"/>
              <a:t>Conversely, the HPC community remains committed to much of the 1990s tool base. </a:t>
            </a:r>
          </a:p>
          <a:p>
            <a:pPr lvl="1"/>
            <a:r>
              <a:rPr lang="en-US" dirty="0"/>
              <a:t>Performance focus suggest fixed stacks to HPC</a:t>
            </a:r>
          </a:p>
          <a:p>
            <a:r>
              <a:rPr lang="en-US" b="1" dirty="0"/>
              <a:t>Implications of HPC Isolation: </a:t>
            </a:r>
            <a:r>
              <a:rPr lang="en-US" dirty="0"/>
              <a:t>The fraction of students learning traditional HPC languages and tools is declining rapidly. If the HPC developer base is to be sustained, HPC must embrace more widely used tools</a:t>
            </a:r>
          </a:p>
          <a:p>
            <a:endParaRPr lang="en-US" dirty="0"/>
          </a:p>
          <a:p>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68</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13859316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1531"/>
            <a:ext cx="9144000" cy="1143000"/>
          </a:xfrm>
        </p:spPr>
        <p:txBody>
          <a:bodyPr/>
          <a:lstStyle/>
          <a:p>
            <a:r>
              <a:rPr lang="en-US" dirty="0"/>
              <a:t>Performance, Productivity, Sustainability</a:t>
            </a:r>
          </a:p>
        </p:txBody>
      </p:sp>
      <p:sp>
        <p:nvSpPr>
          <p:cNvPr id="7" name="Content Placeholder 6"/>
          <p:cNvSpPr>
            <a:spLocks noGrp="1"/>
          </p:cNvSpPr>
          <p:nvPr>
            <p:ph idx="1"/>
          </p:nvPr>
        </p:nvSpPr>
        <p:spPr>
          <a:xfrm>
            <a:off x="10886" y="990600"/>
            <a:ext cx="9133114" cy="4038600"/>
          </a:xfrm>
        </p:spPr>
        <p:txBody>
          <a:bodyPr/>
          <a:lstStyle/>
          <a:p>
            <a:r>
              <a:rPr lang="en-US" sz="2400" b="1" dirty="0"/>
              <a:t>Performance-Productivity: </a:t>
            </a:r>
            <a:r>
              <a:rPr lang="en-US" sz="2400" dirty="0"/>
              <a:t>The Big Data community emphasizes rapid development and human productivity, even at the expense of execution  efficiency. The HPC community has long discussed productivity but has not yet embraced it as a metric of success.</a:t>
            </a:r>
          </a:p>
          <a:p>
            <a:r>
              <a:rPr lang="en-US" sz="2400" b="1" dirty="0"/>
              <a:t>Performance Focus of HPC: </a:t>
            </a:r>
            <a:r>
              <a:rPr lang="en-US" sz="2400" dirty="0"/>
              <a:t>The earlier “Grid computing” emphasis of HPC computing did not have same performance emphasis seen in big simulation work today (i.e. it was nearer Big Data in philosophy).</a:t>
            </a:r>
          </a:p>
          <a:p>
            <a:r>
              <a:rPr lang="en-US" sz="2400" b="1" dirty="0"/>
              <a:t>Sustainability: </a:t>
            </a:r>
            <a:r>
              <a:rPr lang="en-US" sz="2400" dirty="0"/>
              <a:t>The economic sustainability model for Big Data software seems more robust than that for big simulation, given the relative sizes of the communities and the rapid growth of data analytics.</a:t>
            </a:r>
          </a:p>
          <a:p>
            <a:endParaRPr lang="en-US" sz="2400" dirty="0"/>
          </a:p>
        </p:txBody>
      </p:sp>
      <p:sp>
        <p:nvSpPr>
          <p:cNvPr id="5" name="Slide Number Placeholder 4"/>
          <p:cNvSpPr>
            <a:spLocks noGrp="1"/>
          </p:cNvSpPr>
          <p:nvPr>
            <p:ph type="sldNum" sz="quarter" idx="12"/>
          </p:nvPr>
        </p:nvSpPr>
        <p:spPr/>
        <p:txBody>
          <a:bodyPr/>
          <a:lstStyle/>
          <a:p>
            <a:fld id="{29CB78FB-1415-9B4D-996E-11F146E2B0ED}" type="slidenum">
              <a:rPr lang="en-US" smtClean="0"/>
              <a:t>69</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330121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6"/>
            <a:ext cx="8382000" cy="606014"/>
          </a:xfrm>
        </p:spPr>
        <p:txBody>
          <a:bodyPr/>
          <a:lstStyle/>
          <a:p>
            <a:pPr algn="ctr"/>
            <a:r>
              <a:rPr lang="en-US" b="1" dirty="0"/>
              <a:t>Sample Features of 51 Use Cases II</a:t>
            </a:r>
            <a:endParaRPr lang="en-US" dirty="0"/>
          </a:p>
        </p:txBody>
      </p:sp>
      <p:sp>
        <p:nvSpPr>
          <p:cNvPr id="3" name="Content Placeholder 2"/>
          <p:cNvSpPr>
            <a:spLocks noGrp="1"/>
          </p:cNvSpPr>
          <p:nvPr>
            <p:ph idx="1"/>
          </p:nvPr>
        </p:nvSpPr>
        <p:spPr>
          <a:xfrm>
            <a:off x="1588" y="609600"/>
            <a:ext cx="9142412" cy="4038600"/>
          </a:xfrm>
        </p:spPr>
        <p:txBody>
          <a:bodyPr>
            <a:noAutofit/>
          </a:bodyPr>
          <a:lstStyle/>
          <a:p>
            <a:r>
              <a:rPr lang="en-US" b="1" dirty="0">
                <a:solidFill>
                  <a:srgbClr val="CC00FF"/>
                </a:solidFill>
              </a:rPr>
              <a:t>CF (4) </a:t>
            </a:r>
            <a:r>
              <a:rPr lang="en-US" dirty="0"/>
              <a:t>Collaborative Filtering for recommender engines</a:t>
            </a:r>
          </a:p>
          <a:p>
            <a:r>
              <a:rPr lang="en-US" b="1" dirty="0">
                <a:solidFill>
                  <a:srgbClr val="CC00FF"/>
                </a:solidFill>
              </a:rPr>
              <a:t>LML (36) </a:t>
            </a:r>
            <a:r>
              <a:rPr lang="en-US" dirty="0"/>
              <a:t>Local Machine Learning (Independent for each parallel entity) – application could have GML as well</a:t>
            </a:r>
          </a:p>
          <a:p>
            <a:r>
              <a:rPr lang="en-US" b="1" dirty="0">
                <a:solidFill>
                  <a:srgbClr val="CC00FF"/>
                </a:solidFill>
              </a:rPr>
              <a:t>GML (23) </a:t>
            </a:r>
            <a:r>
              <a:rPr lang="en-US" dirty="0"/>
              <a:t>Global Machine Learning: Deep Learning, Clustering, LDA, PLSI, MDS, </a:t>
            </a:r>
          </a:p>
          <a:p>
            <a:pPr lvl="1"/>
            <a:r>
              <a:rPr lang="en-US" sz="1800" dirty="0"/>
              <a:t>Large Scale Optimizations as in </a:t>
            </a:r>
            <a:r>
              <a:rPr lang="en-US" sz="1800" dirty="0" err="1"/>
              <a:t>Variational</a:t>
            </a:r>
            <a:r>
              <a:rPr lang="en-US" sz="1800" dirty="0"/>
              <a:t> Bayes, MCMC, Lifted Belief Propagation, Stochastic Gradient Descent, L-BFGS, </a:t>
            </a:r>
            <a:r>
              <a:rPr lang="en-US" sz="1800" dirty="0" err="1"/>
              <a:t>Levenberg</a:t>
            </a:r>
            <a:r>
              <a:rPr lang="en-US" sz="1800" dirty="0"/>
              <a:t>-Marquardt . Can call EGO or Exascale Global Optimization with scalable parallel algorithm</a:t>
            </a:r>
          </a:p>
          <a:p>
            <a:r>
              <a:rPr lang="en-US" b="1" dirty="0">
                <a:solidFill>
                  <a:srgbClr val="CC00FF"/>
                </a:solidFill>
              </a:rPr>
              <a:t>Workflow (51) </a:t>
            </a:r>
            <a:r>
              <a:rPr lang="en-US" dirty="0"/>
              <a:t>Universal </a:t>
            </a:r>
          </a:p>
          <a:p>
            <a:r>
              <a:rPr lang="en-US" b="1" dirty="0">
                <a:solidFill>
                  <a:srgbClr val="CC00FF"/>
                </a:solidFill>
              </a:rPr>
              <a:t>GIS (16) </a:t>
            </a:r>
            <a:r>
              <a:rPr lang="en-US" dirty="0"/>
              <a:t>Geotagged data and often displayed in ESRI, Microsoft Virtual Earth, Google Earth, </a:t>
            </a:r>
            <a:r>
              <a:rPr lang="en-US" dirty="0" err="1"/>
              <a:t>GeoServer</a:t>
            </a:r>
            <a:r>
              <a:rPr lang="en-US" dirty="0"/>
              <a:t> etc.</a:t>
            </a:r>
          </a:p>
          <a:p>
            <a:r>
              <a:rPr lang="en-US" b="1" dirty="0">
                <a:solidFill>
                  <a:srgbClr val="CC00FF"/>
                </a:solidFill>
              </a:rPr>
              <a:t>HPC	(5) </a:t>
            </a:r>
            <a:r>
              <a:rPr lang="en-US" dirty="0"/>
              <a:t>Classic large-scale simulation of cosmos, materials, etc. generating (visualization) data</a:t>
            </a:r>
          </a:p>
          <a:p>
            <a:r>
              <a:rPr lang="en-US" b="1" dirty="0">
                <a:solidFill>
                  <a:srgbClr val="CC00FF"/>
                </a:solidFill>
              </a:rPr>
              <a:t>Agent (2) </a:t>
            </a:r>
            <a:r>
              <a:rPr lang="en-US" dirty="0"/>
              <a:t>Simulations of models of data-defined macroscopic entities represented as agents</a:t>
            </a:r>
          </a:p>
          <a:p>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7</a:t>
            </a:fld>
            <a:endParaRPr lang="en-US">
              <a:solidFill>
                <a:srgbClr val="000000"/>
              </a:solidFill>
            </a:endParaRPr>
          </a:p>
        </p:txBody>
      </p:sp>
      <p:sp>
        <p:nvSpPr>
          <p:cNvPr id="4" name="Date Placeholder 3"/>
          <p:cNvSpPr>
            <a:spLocks noGrp="1"/>
          </p:cNvSpPr>
          <p:nvPr>
            <p:ph type="dt" sz="half" idx="2"/>
          </p:nvPr>
        </p:nvSpPr>
        <p:spPr>
          <a:prstGeom prst="rect">
            <a:avLst/>
          </a:prstGeom>
        </p:spPr>
        <p:txBody>
          <a:bodyPr/>
          <a:lstStyle/>
          <a:p>
            <a:r>
              <a:rPr lang="en-US">
                <a:solidFill>
                  <a:srgbClr val="000000">
                    <a:tint val="75000"/>
                  </a:srgbClr>
                </a:solidFill>
              </a:rPr>
              <a:t>02/16/2016</a:t>
            </a:r>
          </a:p>
        </p:txBody>
      </p:sp>
    </p:spTree>
    <p:extLst>
      <p:ext uri="{BB962C8B-B14F-4D97-AF65-F5344CB8AC3E}">
        <p14:creationId xmlns:p14="http://schemas.microsoft.com/office/powerpoint/2010/main" val="8830963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034029"/>
            <a:ext cx="7772400" cy="1752235"/>
          </a:xfrm>
        </p:spPr>
        <p:txBody>
          <a:bodyPr>
            <a:normAutofit fontScale="90000"/>
          </a:bodyPr>
          <a:lstStyle/>
          <a:p>
            <a:pPr algn="ctr"/>
            <a:br>
              <a:rPr lang="en-US" b="1" dirty="0"/>
            </a:br>
            <a:r>
              <a:rPr lang="en-US" sz="3600" dirty="0"/>
              <a:t>Big Data - Big Simulation </a:t>
            </a:r>
            <a:br>
              <a:rPr lang="en-US" sz="3600" dirty="0"/>
            </a:br>
            <a:r>
              <a:rPr lang="en-US" sz="3600" dirty="0"/>
              <a:t>Convergence?</a:t>
            </a:r>
            <a:br>
              <a:rPr lang="en-US" dirty="0"/>
            </a:br>
            <a:endParaRPr lang="en-US" b="1" dirty="0"/>
          </a:p>
        </p:txBody>
      </p:sp>
      <p:sp>
        <p:nvSpPr>
          <p:cNvPr id="2" name="Subtitle 1"/>
          <p:cNvSpPr>
            <a:spLocks noGrp="1"/>
          </p:cNvSpPr>
          <p:nvPr>
            <p:ph type="subTitle" idx="1"/>
          </p:nvPr>
        </p:nvSpPr>
        <p:spPr>
          <a:xfrm>
            <a:off x="586014" y="3048000"/>
            <a:ext cx="7772400" cy="2133600"/>
          </a:xfrm>
        </p:spPr>
        <p:txBody>
          <a:bodyPr/>
          <a:lstStyle/>
          <a:p>
            <a:r>
              <a:rPr lang="en-US" dirty="0"/>
              <a:t>HPC-Clouds convergence?</a:t>
            </a:r>
          </a:p>
          <a:p>
            <a:r>
              <a:rPr lang="en-US" dirty="0"/>
              <a:t>Where are differences in approach, opinion?</a:t>
            </a:r>
          </a:p>
          <a:p>
            <a:endParaRPr lang="en-US" sz="2400" dirty="0">
              <a:solidFill>
                <a:schemeClr val="tx1"/>
              </a:solidFill>
            </a:endParaRPr>
          </a:p>
          <a:p>
            <a:r>
              <a:rPr lang="en-US" sz="2400" dirty="0">
                <a:solidFill>
                  <a:schemeClr val="tx1"/>
                </a:solidFill>
              </a:rPr>
              <a:t>Convergence Diamonds</a:t>
            </a:r>
          </a:p>
          <a:p>
            <a:r>
              <a:rPr lang="en-US" sz="2400" dirty="0">
                <a:solidFill>
                  <a:schemeClr val="tx1"/>
                </a:solidFill>
              </a:rPr>
              <a:t>HPC-ABDS Software on differently optimized hardware infrastructure</a:t>
            </a: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70</a:t>
            </a:fld>
            <a:endParaRPr lang="en-US"/>
          </a:p>
        </p:txBody>
      </p:sp>
    </p:spTree>
    <p:extLst>
      <p:ext uri="{BB962C8B-B14F-4D97-AF65-F5344CB8AC3E}">
        <p14:creationId xmlns:p14="http://schemas.microsoft.com/office/powerpoint/2010/main" val="23314427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5880"/>
          </a:xfrm>
          <a:noFill/>
        </p:spPr>
        <p:txBody>
          <a:bodyPr/>
          <a:lstStyle/>
          <a:p>
            <a:r>
              <a:rPr lang="en-US" sz="1800" b="1" dirty="0"/>
              <a:t>Applications, Benchmarks and Libraries</a:t>
            </a:r>
          </a:p>
          <a:p>
            <a:pPr lvl="1"/>
            <a:r>
              <a:rPr lang="en-US" sz="1800" dirty="0"/>
              <a:t>51 NIST Big Data Use Cases, 7 Computational Giants of the NRC Massive Data Analysis, 13 Berkeley dwarfs, 7 NAS parallel benchmarks</a:t>
            </a:r>
          </a:p>
          <a:p>
            <a:pPr lvl="1"/>
            <a:r>
              <a:rPr lang="en-US" sz="1800" dirty="0"/>
              <a:t>Unified discussion by separately discussing </a:t>
            </a:r>
            <a:r>
              <a:rPr lang="en-US" sz="1800" b="1" dirty="0"/>
              <a:t>data &amp; model </a:t>
            </a:r>
            <a:r>
              <a:rPr lang="en-US" sz="1800" dirty="0"/>
              <a:t>for each application;</a:t>
            </a:r>
          </a:p>
          <a:p>
            <a:pPr lvl="1"/>
            <a:r>
              <a:rPr lang="en-US" sz="1800" dirty="0"/>
              <a:t>64 facets– Convergence Diamonds -- characterize applications</a:t>
            </a:r>
          </a:p>
          <a:p>
            <a:pPr lvl="1"/>
            <a:r>
              <a:rPr lang="en-US" sz="1800" dirty="0"/>
              <a:t>Characterization identifies hardware and software features for each application across big data, simulation; “complete” set of benchmarks (NIST)</a:t>
            </a:r>
          </a:p>
          <a:p>
            <a:r>
              <a:rPr lang="en-US" sz="1800" b="1" dirty="0"/>
              <a:t>Software Architecture and its implementation</a:t>
            </a:r>
          </a:p>
          <a:p>
            <a:pPr lvl="1"/>
            <a:r>
              <a:rPr lang="en-US" sz="1800" b="1" dirty="0"/>
              <a:t>HPC-ABDS: </a:t>
            </a:r>
            <a:r>
              <a:rPr lang="en-US" sz="1800" dirty="0"/>
              <a:t>Cloud-HPC interoperable software: performance of HPC (High Performance Computing) and the rich functionality of the Apache Big Data Stack. </a:t>
            </a:r>
          </a:p>
          <a:p>
            <a:pPr lvl="1"/>
            <a:r>
              <a:rPr lang="en-US" sz="1800" b="1" dirty="0"/>
              <a:t>Added HPC </a:t>
            </a:r>
            <a:r>
              <a:rPr lang="en-US" sz="1800" dirty="0"/>
              <a:t>to Hadoop, Storm, Heron, Spark; will add to Beam and </a:t>
            </a:r>
            <a:r>
              <a:rPr lang="en-US" sz="1800" dirty="0" err="1"/>
              <a:t>Flink</a:t>
            </a:r>
            <a:endParaRPr lang="en-US" sz="1800" dirty="0"/>
          </a:p>
          <a:p>
            <a:pPr lvl="1"/>
            <a:r>
              <a:rPr lang="en-US" sz="1800" dirty="0"/>
              <a:t>Work in Apache model contributing code</a:t>
            </a:r>
          </a:p>
          <a:p>
            <a:r>
              <a:rPr lang="en-US" sz="1800" b="1" dirty="0"/>
              <a:t>Run same HPC-ABDS across all </a:t>
            </a:r>
            <a:r>
              <a:rPr lang="en-US" sz="1800" dirty="0"/>
              <a:t>platforms but “data management” nodes have different balance in I/O, Network and Compute from “model” nodes</a:t>
            </a:r>
          </a:p>
          <a:p>
            <a:pPr lvl="1"/>
            <a:r>
              <a:rPr lang="en-US" sz="1800" dirty="0"/>
              <a:t>Optimize to data and model functions as specified by convergence diamonds</a:t>
            </a:r>
          </a:p>
          <a:p>
            <a:pPr lvl="1"/>
            <a:r>
              <a:rPr lang="en-US" sz="1800" dirty="0"/>
              <a:t>Do not optimize for simulation and big data</a:t>
            </a:r>
          </a:p>
          <a:p>
            <a:r>
              <a:rPr lang="en-US" sz="1800" b="1" dirty="0"/>
              <a:t>Convergence Language: </a:t>
            </a:r>
            <a:r>
              <a:rPr lang="en-US" sz="1800" dirty="0"/>
              <a:t>Make C++, Java, Scala, Python … perform well</a:t>
            </a:r>
          </a:p>
        </p:txBody>
      </p:sp>
      <p:sp>
        <p:nvSpPr>
          <p:cNvPr id="2" name="Title 1"/>
          <p:cNvSpPr>
            <a:spLocks noGrp="1"/>
          </p:cNvSpPr>
          <p:nvPr>
            <p:ph type="title"/>
          </p:nvPr>
        </p:nvSpPr>
        <p:spPr>
          <a:xfrm>
            <a:off x="0" y="0"/>
            <a:ext cx="9144000" cy="533400"/>
          </a:xfrm>
        </p:spPr>
        <p:txBody>
          <a:bodyPr/>
          <a:lstStyle/>
          <a:p>
            <a:r>
              <a:rPr lang="en-US" dirty="0"/>
              <a:t>Components in Big Data HPC Convergence</a:t>
            </a:r>
          </a:p>
        </p:txBody>
      </p:sp>
      <p:sp>
        <p:nvSpPr>
          <p:cNvPr id="4" name="Date Placeholder 3"/>
          <p:cNvSpPr>
            <a:spLocks noGrp="1"/>
          </p:cNvSpPr>
          <p:nvPr>
            <p:ph type="dt" sz="half" idx="2"/>
          </p:nvPr>
        </p:nvSpPr>
        <p:spPr/>
        <p:txBody>
          <a:bodyPr/>
          <a:lstStyle/>
          <a:p>
            <a:r>
              <a:rPr lang="en-US">
                <a:solidFill>
                  <a:srgbClr val="000000">
                    <a:tint val="75000"/>
                  </a:srgbClr>
                </a:solidFill>
              </a:rPr>
              <a:t>5/17/2016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23936346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23568"/>
            <a:ext cx="8382000" cy="951801"/>
          </a:xfrm>
        </p:spPr>
        <p:txBody>
          <a:bodyPr/>
          <a:lstStyle/>
          <a:p>
            <a:pPr algn="ctr"/>
            <a:r>
              <a:rPr lang="en-US" dirty="0"/>
              <a:t>Typical Convergence Architecture</a:t>
            </a:r>
          </a:p>
        </p:txBody>
      </p:sp>
      <p:sp>
        <p:nvSpPr>
          <p:cNvPr id="3" name="Content Placeholder 2"/>
          <p:cNvSpPr>
            <a:spLocks noGrp="1"/>
          </p:cNvSpPr>
          <p:nvPr>
            <p:ph idx="1"/>
          </p:nvPr>
        </p:nvSpPr>
        <p:spPr>
          <a:xfrm>
            <a:off x="15240" y="762599"/>
            <a:ext cx="8868635" cy="880885"/>
          </a:xfrm>
        </p:spPr>
        <p:txBody>
          <a:bodyPr/>
          <a:lstStyle/>
          <a:p>
            <a:r>
              <a:rPr lang="en-US" dirty="0"/>
              <a:t>Running </a:t>
            </a:r>
            <a:r>
              <a:rPr lang="en-US" b="1" dirty="0"/>
              <a:t>same HPC-ABDS software </a:t>
            </a:r>
            <a:r>
              <a:rPr lang="en-US" dirty="0"/>
              <a:t>across all platforms but data management machine has different balance in I/O, Network and Compute from “model” machine</a:t>
            </a:r>
          </a:p>
          <a:p>
            <a:r>
              <a:rPr lang="en-US" b="1" dirty="0"/>
              <a:t>Model has similar issues </a:t>
            </a:r>
            <a:r>
              <a:rPr lang="en-US" dirty="0"/>
              <a:t>whether from </a:t>
            </a:r>
            <a:r>
              <a:rPr lang="en-US" b="1" dirty="0"/>
              <a:t>Big Data or Big Simulation</a:t>
            </a:r>
            <a:r>
              <a:rPr lang="en-US" dirty="0"/>
              <a:t>.</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72</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tint val="75000"/>
                  </a:srgbClr>
                </a:solidFill>
                <a:effectLst/>
                <a:uLnTx/>
                <a:uFillTx/>
              </a:rPr>
              <a:t>02/16/2016</a:t>
            </a:r>
          </a:p>
        </p:txBody>
      </p:sp>
      <p:grpSp>
        <p:nvGrpSpPr>
          <p:cNvPr id="9" name="Group 8"/>
          <p:cNvGrpSpPr/>
          <p:nvPr/>
        </p:nvGrpSpPr>
        <p:grpSpPr>
          <a:xfrm>
            <a:off x="1218774" y="2121526"/>
            <a:ext cx="5924975" cy="2997738"/>
            <a:chOff x="2831085" y="4852658"/>
            <a:chExt cx="3476153" cy="1598110"/>
          </a:xfrm>
        </p:grpSpPr>
        <p:pic>
          <p:nvPicPr>
            <p:cNvPr id="11" name="Picture 10"/>
            <p:cNvPicPr>
              <a:picLocks noChangeAspect="1"/>
            </p:cNvPicPr>
            <p:nvPr/>
          </p:nvPicPr>
          <p:blipFill>
            <a:blip r:embed="rId2"/>
            <a:stretch>
              <a:fillRect/>
            </a:stretch>
          </p:blipFill>
          <p:spPr>
            <a:xfrm>
              <a:off x="2831085" y="4852658"/>
              <a:ext cx="1559433" cy="1556381"/>
            </a:xfrm>
            <a:prstGeom prst="rect">
              <a:avLst/>
            </a:prstGeom>
          </p:spPr>
        </p:pic>
        <p:pic>
          <p:nvPicPr>
            <p:cNvPr id="12" name="Picture 11"/>
            <p:cNvPicPr>
              <a:picLocks noChangeAspect="1"/>
            </p:cNvPicPr>
            <p:nvPr/>
          </p:nvPicPr>
          <p:blipFill>
            <a:blip r:embed="rId3"/>
            <a:stretch>
              <a:fillRect/>
            </a:stretch>
          </p:blipFill>
          <p:spPr>
            <a:xfrm>
              <a:off x="4769213" y="4852658"/>
              <a:ext cx="1538025" cy="1598110"/>
            </a:xfrm>
            <a:prstGeom prst="rect">
              <a:avLst/>
            </a:prstGeom>
          </p:spPr>
        </p:pic>
        <p:sp>
          <p:nvSpPr>
            <p:cNvPr id="13" name="Left-Right Arrow 12"/>
            <p:cNvSpPr/>
            <p:nvPr/>
          </p:nvSpPr>
          <p:spPr>
            <a:xfrm>
              <a:off x="4284669" y="5113730"/>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4" name="Left-Right Arrow 13"/>
            <p:cNvSpPr/>
            <p:nvPr/>
          </p:nvSpPr>
          <p:spPr>
            <a:xfrm>
              <a:off x="4284668" y="5501855"/>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5" name="Left-Right Arrow 14"/>
            <p:cNvSpPr/>
            <p:nvPr/>
          </p:nvSpPr>
          <p:spPr>
            <a:xfrm>
              <a:off x="4284668" y="5893777"/>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sp>
        <p:nvSpPr>
          <p:cNvPr id="10" name="TextBox 9"/>
          <p:cNvSpPr txBox="1"/>
          <p:nvPr/>
        </p:nvSpPr>
        <p:spPr>
          <a:xfrm>
            <a:off x="1240516" y="5177166"/>
            <a:ext cx="6062878"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Data</a:t>
            </a:r>
            <a:r>
              <a:rPr kumimoji="0" lang="en-US" sz="2000" b="0" i="0" u="none" strike="noStrike" kern="0" cap="none" spc="0" normalizeH="0" baseline="0" noProof="0" dirty="0">
                <a:ln>
                  <a:noFill/>
                </a:ln>
                <a:solidFill>
                  <a:sysClr val="windowText" lastClr="000000"/>
                </a:solidFill>
                <a:effectLst/>
                <a:uLnTx/>
                <a:uFillTx/>
              </a:rPr>
              <a:t> Management                </a:t>
            </a:r>
            <a:r>
              <a:rPr kumimoji="0" lang="en-US" sz="2400" b="1" i="0" u="none" strike="noStrike" kern="0" cap="none" spc="0" normalizeH="0" baseline="0" noProof="0" dirty="0">
                <a:ln>
                  <a:noFill/>
                </a:ln>
                <a:solidFill>
                  <a:sysClr val="windowText" lastClr="000000"/>
                </a:solidFill>
                <a:effectLst/>
                <a:uLnTx/>
                <a:uFillTx/>
              </a:rPr>
              <a:t>Model</a:t>
            </a:r>
            <a:r>
              <a:rPr kumimoji="0" lang="en-US" sz="2000" b="0" i="0" u="none" strike="noStrike" kern="0" cap="none" spc="0" normalizeH="0" baseline="0" noProof="0" dirty="0">
                <a:ln>
                  <a:noFill/>
                </a:ln>
                <a:solidFill>
                  <a:sysClr val="windowText" lastClr="000000"/>
                </a:solidFill>
                <a:effectLst/>
                <a:uLnTx/>
                <a:uFillTx/>
              </a:rPr>
              <a:t> for Big Data </a:t>
            </a:r>
            <a:br>
              <a:rPr kumimoji="0" lang="en-US" sz="2000" b="0" i="0" u="none" strike="noStrike" kern="0" cap="none" spc="0" normalizeH="0" baseline="0" noProof="0" dirty="0">
                <a:ln>
                  <a:noFill/>
                </a:ln>
                <a:solidFill>
                  <a:sysClr val="windowText" lastClr="000000"/>
                </a:solidFill>
                <a:effectLst/>
                <a:uLnTx/>
                <a:uFillTx/>
              </a:rPr>
            </a:br>
            <a:r>
              <a:rPr kumimoji="0" lang="en-US" sz="2000" b="0" i="0" u="none" strike="noStrike" kern="0" cap="none" spc="0" normalizeH="0" baseline="0" noProof="0" dirty="0">
                <a:ln>
                  <a:noFill/>
                </a:ln>
                <a:solidFill>
                  <a:sysClr val="windowText" lastClr="000000"/>
                </a:solidFill>
                <a:effectLst/>
                <a:uLnTx/>
                <a:uFillTx/>
              </a:rPr>
              <a:t>                                                     and Big Simulation</a:t>
            </a:r>
          </a:p>
        </p:txBody>
      </p:sp>
    </p:spTree>
    <p:extLst>
      <p:ext uri="{BB962C8B-B14F-4D97-AF65-F5344CB8AC3E}">
        <p14:creationId xmlns:p14="http://schemas.microsoft.com/office/powerpoint/2010/main" val="18011692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034029"/>
            <a:ext cx="7772400" cy="1752235"/>
          </a:xfrm>
        </p:spPr>
        <p:txBody>
          <a:bodyPr>
            <a:normAutofit fontScale="90000"/>
          </a:bodyPr>
          <a:lstStyle/>
          <a:p>
            <a:pPr algn="ctr"/>
            <a:br>
              <a:rPr lang="en-US" b="1" dirty="0"/>
            </a:br>
            <a:r>
              <a:rPr lang="en-US" sz="3600" dirty="0"/>
              <a:t>DISCUSSION </a:t>
            </a:r>
            <a:br>
              <a:rPr lang="en-US" sz="3600" dirty="0"/>
            </a:br>
            <a:r>
              <a:rPr lang="en-US" sz="3600" dirty="0"/>
              <a:t>Big Data - Big Simulation </a:t>
            </a:r>
            <a:br>
              <a:rPr lang="en-US" sz="3600" dirty="0"/>
            </a:br>
            <a:r>
              <a:rPr lang="en-US" sz="3600" dirty="0"/>
              <a:t>Convergence?</a:t>
            </a:r>
            <a:br>
              <a:rPr lang="en-US" dirty="0"/>
            </a:br>
            <a:endParaRPr lang="en-US" b="1" dirty="0"/>
          </a:p>
        </p:txBody>
      </p:sp>
      <p:sp>
        <p:nvSpPr>
          <p:cNvPr id="2" name="Subtitle 1"/>
          <p:cNvSpPr>
            <a:spLocks noGrp="1"/>
          </p:cNvSpPr>
          <p:nvPr>
            <p:ph type="subTitle" idx="1"/>
          </p:nvPr>
        </p:nvSpPr>
        <p:spPr>
          <a:xfrm>
            <a:off x="586014" y="3048000"/>
            <a:ext cx="7772400" cy="2133600"/>
          </a:xfrm>
        </p:spPr>
        <p:txBody>
          <a:bodyPr/>
          <a:lstStyle/>
          <a:p>
            <a:r>
              <a:rPr lang="en-US" dirty="0"/>
              <a:t>HPC-Clouds convergence?</a:t>
            </a:r>
          </a:p>
          <a:p>
            <a:r>
              <a:rPr lang="en-US" dirty="0"/>
              <a:t>Where are differences in approach, opinion?</a:t>
            </a:r>
          </a:p>
          <a:p>
            <a:endParaRPr lang="en-US" sz="2400" dirty="0">
              <a:solidFill>
                <a:schemeClr val="tx1"/>
              </a:solidFill>
            </a:endParaRPr>
          </a:p>
          <a:p>
            <a:r>
              <a:rPr lang="en-US" sz="2400" dirty="0">
                <a:solidFill>
                  <a:schemeClr val="tx1"/>
                </a:solidFill>
              </a:rPr>
              <a:t>Convergence Diamonds</a:t>
            </a:r>
          </a:p>
          <a:p>
            <a:r>
              <a:rPr lang="en-US" sz="2400" dirty="0">
                <a:solidFill>
                  <a:schemeClr val="tx1"/>
                </a:solidFill>
              </a:rPr>
              <a:t>HPC-ABDS Software on differently optimized hardware infrastructure</a:t>
            </a: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73</a:t>
            </a:fld>
            <a:endParaRPr lang="en-US"/>
          </a:p>
        </p:txBody>
      </p:sp>
    </p:spTree>
    <p:extLst>
      <p:ext uri="{BB962C8B-B14F-4D97-AF65-F5344CB8AC3E}">
        <p14:creationId xmlns:p14="http://schemas.microsoft.com/office/powerpoint/2010/main" val="39877905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424" y="21021"/>
            <a:ext cx="8382000" cy="817179"/>
          </a:xfrm>
        </p:spPr>
        <p:txBody>
          <a:bodyPr/>
          <a:lstStyle/>
          <a:p>
            <a:r>
              <a:rPr lang="en-US" dirty="0"/>
              <a:t>What do we mean by convergence?</a:t>
            </a:r>
          </a:p>
        </p:txBody>
      </p:sp>
      <p:sp>
        <p:nvSpPr>
          <p:cNvPr id="7" name="Content Placeholder 6"/>
          <p:cNvSpPr>
            <a:spLocks noGrp="1"/>
          </p:cNvSpPr>
          <p:nvPr>
            <p:ph idx="1"/>
          </p:nvPr>
        </p:nvSpPr>
        <p:spPr>
          <a:xfrm>
            <a:off x="76200" y="819807"/>
            <a:ext cx="8380412" cy="4038600"/>
          </a:xfrm>
        </p:spPr>
        <p:txBody>
          <a:bodyPr/>
          <a:lstStyle/>
          <a:p>
            <a:r>
              <a:rPr lang="en-US" b="1" dirty="0"/>
              <a:t>Commercial v. Science Data: </a:t>
            </a:r>
            <a:r>
              <a:rPr lang="en-US" dirty="0"/>
              <a:t>Big Data reasonably clearly defined but covers the major commercial activities as well as scientific data analysis; the commercial activity is much the largest and we typically refer to that in discussing convergence. However analyzing scientific big data is very important and must be considered</a:t>
            </a:r>
          </a:p>
          <a:p>
            <a:r>
              <a:rPr lang="en-US" b="1" dirty="0"/>
              <a:t>Super large v Typical HPC Clusters: </a:t>
            </a:r>
            <a:r>
              <a:rPr lang="en-US" dirty="0"/>
              <a:t>HPC spans both "leadership class supercomputers" and general HPC clusters from departmental size and above. Most deep learning for Big Data operates (today) on medium scale hardware. Hence, the current HPC synergy is mostly on departmental/university scale machines. Starting with leadership class systems  is a much harder problem (culturally and technically), as it is equivalent to seeking convergence between commercial data centers and leadership class machines. </a:t>
            </a:r>
          </a:p>
          <a:p>
            <a:pPr lvl="1"/>
            <a:r>
              <a:rPr lang="en-US" dirty="0"/>
              <a:t>Note possible relevance of capacity versus capability distinctions as most observational data analysis on HPC clusters is using machine in capacity mode.</a:t>
            </a:r>
          </a:p>
          <a:p>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74</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14866985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199" y="21021"/>
            <a:ext cx="9067801" cy="817179"/>
          </a:xfrm>
        </p:spPr>
        <p:txBody>
          <a:bodyPr/>
          <a:lstStyle/>
          <a:p>
            <a:r>
              <a:rPr lang="en-US" dirty="0"/>
              <a:t>Socio-Technical Issues in Convergence I</a:t>
            </a:r>
          </a:p>
        </p:txBody>
      </p:sp>
      <p:sp>
        <p:nvSpPr>
          <p:cNvPr id="7" name="Content Placeholder 6"/>
          <p:cNvSpPr>
            <a:spLocks noGrp="1"/>
          </p:cNvSpPr>
          <p:nvPr>
            <p:ph idx="1"/>
          </p:nvPr>
        </p:nvSpPr>
        <p:spPr>
          <a:xfrm>
            <a:off x="76200" y="819807"/>
            <a:ext cx="8380412" cy="4038600"/>
          </a:xfrm>
        </p:spPr>
        <p:txBody>
          <a:bodyPr/>
          <a:lstStyle/>
          <a:p>
            <a:r>
              <a:rPr lang="en-US" b="1" dirty="0"/>
              <a:t>Change is Hard I: </a:t>
            </a:r>
            <a:r>
              <a:rPr lang="en-US" dirty="0"/>
              <a:t>A lot of scientific  data analysis (e.g. astronomy and particle physics) started a long time ago and established processes before many recent Big Data developments occurred.</a:t>
            </a:r>
          </a:p>
          <a:p>
            <a:r>
              <a:rPr lang="en-US" b="1" dirty="0"/>
              <a:t>Change is Hard II: </a:t>
            </a:r>
            <a:r>
              <a:rPr lang="en-US" dirty="0"/>
              <a:t>SQL Databases have been around a long but many aspects of a modern Big Data stack (Hadoop, R, NoSQL, machine learning) are very recent</a:t>
            </a:r>
          </a:p>
          <a:p>
            <a:r>
              <a:rPr lang="en-US" b="1" dirty="0"/>
              <a:t>Interdisciplinary collaboration </a:t>
            </a:r>
            <a:r>
              <a:rPr lang="en-US" dirty="0"/>
              <a:t>is critical to make progress; users and technologists, industry, academic and government.</a:t>
            </a:r>
          </a:p>
          <a:p>
            <a:pPr lvl="1"/>
            <a:r>
              <a:rPr lang="en-US" dirty="0"/>
              <a:t>In some areas it still needs to be improved – see below!</a:t>
            </a:r>
          </a:p>
          <a:p>
            <a:r>
              <a:rPr lang="en-US" b="1" dirty="0"/>
              <a:t>HPC &amp; Database Communities: </a:t>
            </a:r>
            <a:r>
              <a:rPr lang="en-US" dirty="0"/>
              <a:t>Big Data arose from the database and computer science communities; HPC and scientific computing arose from the science and engineering community. They are distinct cultures.</a:t>
            </a:r>
          </a:p>
          <a:p>
            <a:r>
              <a:rPr lang="en-US" b="1" dirty="0"/>
              <a:t>Expertise: </a:t>
            </a:r>
            <a:r>
              <a:rPr lang="en-US" dirty="0"/>
              <a:t>It could be helpful to fold in discussion of data science and education/training. Some choices today may be impacted by lack of broad expertise of computing staff in some Big Data issues.</a:t>
            </a:r>
          </a:p>
          <a:p>
            <a:br>
              <a:rPr lang="en-US" dirty="0"/>
            </a:br>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75</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25117080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424" y="21021"/>
            <a:ext cx="8382000" cy="817179"/>
          </a:xfrm>
        </p:spPr>
        <p:txBody>
          <a:bodyPr/>
          <a:lstStyle/>
          <a:p>
            <a:r>
              <a:rPr lang="en-US" dirty="0"/>
              <a:t>Socio-Technical Issues II</a:t>
            </a:r>
          </a:p>
        </p:txBody>
      </p:sp>
      <p:sp>
        <p:nvSpPr>
          <p:cNvPr id="7" name="Content Placeholder 6"/>
          <p:cNvSpPr>
            <a:spLocks noGrp="1"/>
          </p:cNvSpPr>
          <p:nvPr>
            <p:ph idx="1"/>
          </p:nvPr>
        </p:nvSpPr>
        <p:spPr>
          <a:xfrm>
            <a:off x="152400" y="609600"/>
            <a:ext cx="8380412" cy="4038600"/>
          </a:xfrm>
        </p:spPr>
        <p:txBody>
          <a:bodyPr/>
          <a:lstStyle/>
          <a:p>
            <a:r>
              <a:rPr lang="en-US" sz="2200" b="1" dirty="0"/>
              <a:t>HPC would benefit from convergence: </a:t>
            </a:r>
            <a:r>
              <a:rPr lang="en-US" sz="2200" dirty="0"/>
              <a:t>The HPC community could learn about different performance, usability, interactivity, economics and sustainability trade-offs/choices from Big Data community.</a:t>
            </a:r>
          </a:p>
          <a:p>
            <a:pPr lvl="1"/>
            <a:r>
              <a:rPr lang="en-US" sz="2200" dirty="0"/>
              <a:t>HPC could benefit from the areas -- databases, streaming, machine learning -- where Big Data a leader</a:t>
            </a:r>
          </a:p>
          <a:p>
            <a:r>
              <a:rPr lang="en-US" sz="2200" b="1" dirty="0"/>
              <a:t>Commodity-based HPC. </a:t>
            </a:r>
            <a:r>
              <a:rPr lang="en-US" sz="2200" dirty="0"/>
              <a:t>The HPC community has always ridden the commodity technology curve, which is driven by volume markets. If HPC embraced convergence, it  could benefit from cheaper hardware (not as fully optimized) and richer software driven by needs of Big Data community. </a:t>
            </a:r>
          </a:p>
          <a:p>
            <a:pPr lvl="1"/>
            <a:r>
              <a:rPr lang="en-US" sz="2200" dirty="0"/>
              <a:t>This benefit could cover both simulation and data analysis for science. </a:t>
            </a:r>
          </a:p>
          <a:p>
            <a:pPr lvl="1"/>
            <a:r>
              <a:rPr lang="en-US" sz="2200" dirty="0"/>
              <a:t>This important question has not been properly addressed within HPC</a:t>
            </a:r>
          </a:p>
        </p:txBody>
      </p:sp>
      <p:sp>
        <p:nvSpPr>
          <p:cNvPr id="5" name="Slide Number Placeholder 4"/>
          <p:cNvSpPr>
            <a:spLocks noGrp="1"/>
          </p:cNvSpPr>
          <p:nvPr>
            <p:ph type="sldNum" sz="quarter" idx="12"/>
          </p:nvPr>
        </p:nvSpPr>
        <p:spPr/>
        <p:txBody>
          <a:bodyPr/>
          <a:lstStyle/>
          <a:p>
            <a:fld id="{29CB78FB-1415-9B4D-996E-11F146E2B0ED}" type="slidenum">
              <a:rPr lang="en-US" smtClean="0"/>
              <a:t>76</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7889432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88" y="10510"/>
            <a:ext cx="8382000" cy="827690"/>
          </a:xfrm>
        </p:spPr>
        <p:txBody>
          <a:bodyPr/>
          <a:lstStyle/>
          <a:p>
            <a:r>
              <a:rPr lang="en-US" dirty="0"/>
              <a:t>Socio-Technical Issues III</a:t>
            </a:r>
          </a:p>
        </p:txBody>
      </p:sp>
      <p:sp>
        <p:nvSpPr>
          <p:cNvPr id="3" name="Content Placeholder 2"/>
          <p:cNvSpPr>
            <a:spLocks noGrp="1"/>
          </p:cNvSpPr>
          <p:nvPr>
            <p:ph idx="1"/>
          </p:nvPr>
        </p:nvSpPr>
        <p:spPr>
          <a:xfrm>
            <a:off x="0" y="685800"/>
            <a:ext cx="8980713" cy="4038600"/>
          </a:xfrm>
        </p:spPr>
        <p:txBody>
          <a:bodyPr/>
          <a:lstStyle/>
          <a:p>
            <a:r>
              <a:rPr lang="en-US" sz="2200" b="1" dirty="0"/>
              <a:t>Big Data would benefit from convergence: </a:t>
            </a:r>
            <a:r>
              <a:rPr lang="en-US" sz="2200" dirty="0"/>
              <a:t>Performance is becoming increasingly important to the Big Data community, as data volumes continue to grow; HPC techniques could lead to a significant (factor of 10) performance increases in large scale machine learning</a:t>
            </a:r>
          </a:p>
          <a:p>
            <a:pPr lvl="1"/>
            <a:r>
              <a:rPr lang="en-US" sz="2200" dirty="0"/>
              <a:t>Expertise in parallel computing from HPC could benefit the Big Data community by improving the parallel performance of machine learning, both on GPUs and on clusters. Furthermore, there are interesting synergies between query optimization in Big Data and automatic compilation in scientific computing, as query languages are domain-specific approaches, just as are parallel languages.</a:t>
            </a:r>
          </a:p>
          <a:p>
            <a:r>
              <a:rPr lang="en-US" sz="2200" b="1" dirty="0"/>
              <a:t>Both HPC and Big Data would benefit from convergence: </a:t>
            </a:r>
            <a:r>
              <a:rPr lang="en-US" sz="2200" dirty="0"/>
              <a:t>There are mutually beneficial activities such as parallelizing R and Python</a:t>
            </a:r>
            <a:br>
              <a:rPr lang="en-US" sz="2200" dirty="0"/>
            </a:br>
            <a:endParaRPr lang="en-US" sz="2200" dirty="0"/>
          </a:p>
          <a:p>
            <a:endParaRPr lang="en-US" sz="22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77</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131040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9" y="-139499"/>
            <a:ext cx="9248775" cy="828675"/>
          </a:xfrm>
        </p:spPr>
        <p:txBody>
          <a:bodyPr/>
          <a:lstStyle/>
          <a:p>
            <a:pPr algn="ctr"/>
            <a:r>
              <a:rPr lang="en-US" sz="2800" dirty="0"/>
              <a:t>Data and Model in Big Data and Simulations</a:t>
            </a:r>
          </a:p>
        </p:txBody>
      </p:sp>
      <p:sp>
        <p:nvSpPr>
          <p:cNvPr id="3" name="Content Placeholder 2"/>
          <p:cNvSpPr>
            <a:spLocks noGrp="1"/>
          </p:cNvSpPr>
          <p:nvPr>
            <p:ph idx="1"/>
          </p:nvPr>
        </p:nvSpPr>
        <p:spPr>
          <a:xfrm>
            <a:off x="10510" y="457200"/>
            <a:ext cx="9133490" cy="5562600"/>
          </a:xfrm>
          <a:noFill/>
        </p:spPr>
        <p:txBody>
          <a:bodyPr/>
          <a:lstStyle/>
          <a:p>
            <a:pPr>
              <a:spcBef>
                <a:spcPts val="0"/>
              </a:spcBef>
            </a:pPr>
            <a:r>
              <a:rPr lang="en-US" sz="2400" dirty="0"/>
              <a:t>Need to discuss </a:t>
            </a:r>
            <a:r>
              <a:rPr lang="en-US" sz="2400" b="1" dirty="0">
                <a:solidFill>
                  <a:srgbClr val="C00000"/>
                </a:solidFill>
              </a:rPr>
              <a:t>Data </a:t>
            </a:r>
            <a:r>
              <a:rPr lang="en-US" sz="2400" dirty="0"/>
              <a:t>and </a:t>
            </a:r>
            <a:r>
              <a:rPr lang="en-US" sz="2400" b="1" dirty="0">
                <a:solidFill>
                  <a:srgbClr val="C00000"/>
                </a:solidFill>
              </a:rPr>
              <a:t>Model</a:t>
            </a:r>
            <a:r>
              <a:rPr lang="en-US" sz="2400" dirty="0"/>
              <a:t> as problems combine them, but we can get insight by separating which allows better understanding of </a:t>
            </a:r>
            <a:r>
              <a:rPr lang="en-US" sz="2400" b="1" dirty="0">
                <a:solidFill>
                  <a:srgbClr val="C00000"/>
                </a:solidFill>
              </a:rPr>
              <a:t>Big Data - Big Simulation “convergence” (or differences!)</a:t>
            </a:r>
          </a:p>
          <a:p>
            <a:r>
              <a:rPr lang="en-US" sz="2400" b="1" dirty="0">
                <a:solidFill>
                  <a:srgbClr val="C00000"/>
                </a:solidFill>
              </a:rPr>
              <a:t>Big Data  </a:t>
            </a:r>
            <a:r>
              <a:rPr lang="en-US" sz="2400" dirty="0"/>
              <a:t>implies Data is large but Model varies</a:t>
            </a:r>
          </a:p>
          <a:p>
            <a:pPr lvl="1"/>
            <a:r>
              <a:rPr lang="en-US" dirty="0"/>
              <a:t>e.g. </a:t>
            </a:r>
            <a:r>
              <a:rPr lang="en-US" b="1" dirty="0"/>
              <a:t>LDA</a:t>
            </a:r>
            <a:r>
              <a:rPr lang="en-US" dirty="0"/>
              <a:t> with many topics or </a:t>
            </a:r>
            <a:r>
              <a:rPr lang="en-US" b="1" dirty="0"/>
              <a:t>deep learning </a:t>
            </a:r>
            <a:r>
              <a:rPr lang="en-US" dirty="0"/>
              <a:t>has large model</a:t>
            </a:r>
          </a:p>
          <a:p>
            <a:pPr lvl="1"/>
            <a:r>
              <a:rPr lang="en-US" dirty="0"/>
              <a:t>Clustering or Dimension reduction can be quite small in model size</a:t>
            </a:r>
          </a:p>
          <a:p>
            <a:r>
              <a:rPr lang="en-US" sz="2400" b="1" dirty="0">
                <a:solidFill>
                  <a:srgbClr val="C00000"/>
                </a:solidFill>
              </a:rPr>
              <a:t>Simulations</a:t>
            </a:r>
            <a:r>
              <a:rPr lang="en-US" sz="2400" dirty="0">
                <a:solidFill>
                  <a:srgbClr val="C00000"/>
                </a:solidFill>
              </a:rPr>
              <a:t> </a:t>
            </a:r>
            <a:r>
              <a:rPr lang="en-US" sz="2400" dirty="0"/>
              <a:t>can also be considered as </a:t>
            </a:r>
            <a:r>
              <a:rPr lang="en-US" sz="2400" b="1" dirty="0">
                <a:solidFill>
                  <a:srgbClr val="C00000"/>
                </a:solidFill>
              </a:rPr>
              <a:t>Data</a:t>
            </a:r>
            <a:r>
              <a:rPr lang="en-US" sz="2400" dirty="0"/>
              <a:t> and </a:t>
            </a:r>
            <a:r>
              <a:rPr lang="en-US" sz="2400" b="1" dirty="0">
                <a:solidFill>
                  <a:srgbClr val="C00000"/>
                </a:solidFill>
              </a:rPr>
              <a:t>Model</a:t>
            </a:r>
          </a:p>
          <a:p>
            <a:pPr lvl="1"/>
            <a:r>
              <a:rPr lang="en-US" b="1" dirty="0">
                <a:solidFill>
                  <a:srgbClr val="C00000"/>
                </a:solidFill>
              </a:rPr>
              <a:t>Model</a:t>
            </a:r>
            <a:r>
              <a:rPr lang="en-US" dirty="0"/>
              <a:t> is solving particle dynamics or partial differential equations</a:t>
            </a:r>
          </a:p>
          <a:p>
            <a:pPr lvl="1"/>
            <a:r>
              <a:rPr lang="en-US" b="1" dirty="0">
                <a:solidFill>
                  <a:srgbClr val="C00000"/>
                </a:solidFill>
              </a:rPr>
              <a:t>Data</a:t>
            </a:r>
            <a:r>
              <a:rPr lang="en-US" dirty="0"/>
              <a:t> could be small when just boundary conditions </a:t>
            </a:r>
          </a:p>
          <a:p>
            <a:pPr lvl="1"/>
            <a:r>
              <a:rPr lang="en-US" b="1" dirty="0">
                <a:solidFill>
                  <a:srgbClr val="C00000"/>
                </a:solidFill>
              </a:rPr>
              <a:t>Data</a:t>
            </a:r>
            <a:r>
              <a:rPr lang="en-US" dirty="0"/>
              <a:t> large with data assimilation (weather forecasting) or when data visualizations are produced by simulation</a:t>
            </a:r>
          </a:p>
          <a:p>
            <a:r>
              <a:rPr lang="en-US" sz="2400" b="1" dirty="0">
                <a:solidFill>
                  <a:srgbClr val="C00000"/>
                </a:solidFill>
              </a:rPr>
              <a:t>Data</a:t>
            </a:r>
            <a:r>
              <a:rPr lang="en-US" sz="2400" dirty="0"/>
              <a:t> often static between iterations (unless streaming); </a:t>
            </a:r>
            <a:r>
              <a:rPr lang="en-US" sz="2400" b="1" dirty="0">
                <a:solidFill>
                  <a:srgbClr val="C00000"/>
                </a:solidFill>
              </a:rPr>
              <a:t>Model</a:t>
            </a:r>
            <a:r>
              <a:rPr lang="en-US" sz="2400" dirty="0"/>
              <a:t> varies between iterations</a:t>
            </a:r>
          </a:p>
        </p:txBody>
      </p:sp>
      <p:sp>
        <p:nvSpPr>
          <p:cNvPr id="4" name="Slide Number Placeholder 3"/>
          <p:cNvSpPr>
            <a:spLocks noGrp="1"/>
          </p:cNvSpPr>
          <p:nvPr>
            <p:ph type="sldNum" sz="quarter" idx="12"/>
          </p:nvPr>
        </p:nvSpPr>
        <p:spPr>
          <a:xfrm>
            <a:off x="8305800" y="6172200"/>
            <a:ext cx="656771" cy="293913"/>
          </a:xfrm>
        </p:spPr>
        <p:txBody>
          <a:bodyPr/>
          <a:lstStyle/>
          <a:p>
            <a:fld id="{C4B85148-DB98-4269-ACE6-2DF49F9918C9}" type="slidenum">
              <a:rPr lang="en-US" smtClean="0">
                <a:solidFill>
                  <a:prstClr val="black"/>
                </a:solidFill>
              </a:rPr>
              <a:pPr/>
              <a:t>8</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2611924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90" y="526864"/>
            <a:ext cx="9049110" cy="1143000"/>
          </a:xfrm>
        </p:spPr>
        <p:txBody>
          <a:bodyPr>
            <a:normAutofit/>
          </a:bodyPr>
          <a:lstStyle/>
          <a:p>
            <a:r>
              <a:rPr lang="en-US" b="1" dirty="0"/>
              <a:t>7 Computational Giants of </a:t>
            </a:r>
            <a:br>
              <a:rPr lang="en-US" b="1" dirty="0"/>
            </a:br>
            <a:r>
              <a:rPr lang="en-US" b="1" dirty="0"/>
              <a:t>NRC Massive Data Analysis Report </a:t>
            </a:r>
          </a:p>
        </p:txBody>
      </p:sp>
      <p:sp>
        <p:nvSpPr>
          <p:cNvPr id="3" name="Content Placeholder 2"/>
          <p:cNvSpPr>
            <a:spLocks noGrp="1"/>
          </p:cNvSpPr>
          <p:nvPr>
            <p:ph idx="1"/>
          </p:nvPr>
        </p:nvSpPr>
        <p:spPr>
          <a:xfrm>
            <a:off x="94890" y="2501175"/>
            <a:ext cx="9049110" cy="4525963"/>
          </a:xfrm>
        </p:spPr>
        <p:txBody>
          <a:bodyPr/>
          <a:lstStyle/>
          <a:p>
            <a:pPr marL="514350" indent="-514350">
              <a:buFont typeface="+mj-lt"/>
              <a:buAutoNum type="arabicParenR"/>
            </a:pPr>
            <a:r>
              <a:rPr lang="en-US" sz="2400" b="1" dirty="0">
                <a:solidFill>
                  <a:srgbClr val="CC00FF"/>
                </a:solidFill>
              </a:rPr>
              <a:t>G1:</a:t>
            </a:r>
            <a:r>
              <a:rPr lang="en-US" sz="2400" dirty="0"/>
              <a:t>	Basic Statistics e.g. </a:t>
            </a:r>
            <a:r>
              <a:rPr lang="en-US" sz="2400" dirty="0" err="1"/>
              <a:t>MRStat</a:t>
            </a:r>
            <a:endParaRPr lang="en-US" sz="2400" dirty="0"/>
          </a:p>
          <a:p>
            <a:pPr marL="514350" indent="-514350">
              <a:buFont typeface="+mj-lt"/>
              <a:buAutoNum type="arabicParenR"/>
            </a:pPr>
            <a:r>
              <a:rPr lang="en-US" sz="2400" b="1" dirty="0">
                <a:solidFill>
                  <a:srgbClr val="CC00FF"/>
                </a:solidFill>
              </a:rPr>
              <a:t>G2:</a:t>
            </a:r>
            <a:r>
              <a:rPr lang="en-US" sz="2400" dirty="0"/>
              <a:t>	Generalized N-Body Problems</a:t>
            </a:r>
          </a:p>
          <a:p>
            <a:pPr marL="514350" indent="-514350">
              <a:buFont typeface="+mj-lt"/>
              <a:buAutoNum type="arabicParenR"/>
            </a:pPr>
            <a:r>
              <a:rPr lang="en-US" sz="2400" b="1" dirty="0">
                <a:solidFill>
                  <a:srgbClr val="CC00FF"/>
                </a:solidFill>
              </a:rPr>
              <a:t>G3:</a:t>
            </a:r>
            <a:r>
              <a:rPr lang="en-US" sz="2400" dirty="0"/>
              <a:t>	Graph-Theoretic Computations</a:t>
            </a:r>
          </a:p>
          <a:p>
            <a:pPr marL="514350" indent="-514350">
              <a:buFont typeface="+mj-lt"/>
              <a:buAutoNum type="arabicParenR"/>
            </a:pPr>
            <a:r>
              <a:rPr lang="en-US" sz="2400" b="1" dirty="0">
                <a:solidFill>
                  <a:srgbClr val="CC00FF"/>
                </a:solidFill>
              </a:rPr>
              <a:t>G4:</a:t>
            </a:r>
            <a:r>
              <a:rPr lang="en-US" sz="2400" dirty="0"/>
              <a:t>	Linear Algebraic Computations</a:t>
            </a:r>
          </a:p>
          <a:p>
            <a:pPr marL="514350" indent="-514350">
              <a:buFont typeface="+mj-lt"/>
              <a:buAutoNum type="arabicParenR"/>
            </a:pPr>
            <a:r>
              <a:rPr lang="en-US" sz="2400" b="1" dirty="0">
                <a:solidFill>
                  <a:srgbClr val="CC00FF"/>
                </a:solidFill>
              </a:rPr>
              <a:t>G5:</a:t>
            </a:r>
            <a:r>
              <a:rPr lang="en-US" sz="2400" dirty="0"/>
              <a:t>	Optimizations e.g. Linear Programming</a:t>
            </a:r>
          </a:p>
          <a:p>
            <a:pPr marL="514350" indent="-514350">
              <a:buFont typeface="+mj-lt"/>
              <a:buAutoNum type="arabicParenR"/>
            </a:pPr>
            <a:r>
              <a:rPr lang="en-US" sz="2400" b="1" dirty="0">
                <a:solidFill>
                  <a:srgbClr val="CC00FF"/>
                </a:solidFill>
              </a:rPr>
              <a:t>G6:</a:t>
            </a:r>
            <a:r>
              <a:rPr lang="en-US" sz="2400" dirty="0"/>
              <a:t>	Integration e.g. LDA and other GML</a:t>
            </a:r>
          </a:p>
          <a:p>
            <a:pPr marL="514350" indent="-514350">
              <a:buFont typeface="+mj-lt"/>
              <a:buAutoNum type="arabicParenR"/>
            </a:pPr>
            <a:r>
              <a:rPr lang="en-US" sz="2400" b="1" dirty="0">
                <a:solidFill>
                  <a:srgbClr val="CC00FF"/>
                </a:solidFill>
              </a:rPr>
              <a:t>G7:</a:t>
            </a:r>
            <a:r>
              <a:rPr lang="en-US" sz="2400" dirty="0"/>
              <a:t>	Alignment Problems e.g. BLAST</a:t>
            </a:r>
          </a:p>
        </p:txBody>
      </p:sp>
      <p:sp>
        <p:nvSpPr>
          <p:cNvPr id="6" name="Slide Number Placeholder 5"/>
          <p:cNvSpPr>
            <a:spLocks noGrp="1"/>
          </p:cNvSpPr>
          <p:nvPr>
            <p:ph type="sldNum" sz="quarter" idx="12"/>
          </p:nvPr>
        </p:nvSpPr>
        <p:spPr/>
        <p:txBody>
          <a:bodyPr/>
          <a:lstStyle/>
          <a:p>
            <a:fld id="{29CB78FB-1415-9B4D-996E-11F146E2B0ED}" type="slidenum">
              <a:rPr lang="en-US" smtClean="0"/>
              <a:t>9</a:t>
            </a:fld>
            <a:endParaRPr lang="en-US"/>
          </a:p>
        </p:txBody>
      </p:sp>
      <p:sp>
        <p:nvSpPr>
          <p:cNvPr id="5" name="Date Placeholder 4"/>
          <p:cNvSpPr>
            <a:spLocks noGrp="1"/>
          </p:cNvSpPr>
          <p:nvPr>
            <p:ph type="dt" sz="half" idx="2"/>
          </p:nvPr>
        </p:nvSpPr>
        <p:spPr/>
        <p:txBody>
          <a:bodyPr/>
          <a:lstStyle/>
          <a:p>
            <a:r>
              <a:rPr lang="en-US"/>
              <a:t>02/16/2016</a:t>
            </a:r>
          </a:p>
        </p:txBody>
      </p:sp>
      <p:sp>
        <p:nvSpPr>
          <p:cNvPr id="4" name="Rectangle 3"/>
          <p:cNvSpPr/>
          <p:nvPr/>
        </p:nvSpPr>
        <p:spPr>
          <a:xfrm>
            <a:off x="0" y="1854687"/>
            <a:ext cx="9144000" cy="461665"/>
          </a:xfrm>
          <a:prstGeom prst="rect">
            <a:avLst/>
          </a:prstGeom>
        </p:spPr>
        <p:txBody>
          <a:bodyPr wrap="square">
            <a:spAutoFit/>
          </a:bodyPr>
          <a:lstStyle/>
          <a:p>
            <a:r>
              <a:rPr lang="en-US" sz="2400" dirty="0">
                <a:solidFill>
                  <a:srgbClr val="000000"/>
                </a:solidFill>
                <a:latin typeface="Times New Roman" panose="02020603050405020304" pitchFamily="18" charset="0"/>
                <a:hlinkClick r:id="rId3"/>
              </a:rPr>
              <a:t>http://www.nap.edu/catalog.php?record_id=18374</a:t>
            </a:r>
            <a:r>
              <a:rPr lang="en-US" sz="2400" dirty="0">
                <a:solidFill>
                  <a:srgbClr val="000000"/>
                </a:solidFill>
                <a:latin typeface="Times New Roman" panose="02020603050405020304" pitchFamily="18" charset="0"/>
              </a:rPr>
              <a:t>   </a:t>
            </a:r>
            <a:r>
              <a:rPr lang="en-US" sz="2400" b="1" dirty="0">
                <a:solidFill>
                  <a:srgbClr val="C00000"/>
                </a:solidFill>
                <a:latin typeface="Times New Roman" panose="02020603050405020304" pitchFamily="18" charset="0"/>
              </a:rPr>
              <a:t>Big Data Models?</a:t>
            </a:r>
            <a:r>
              <a:rPr lang="en-US" sz="2400" dirty="0">
                <a:solidFill>
                  <a:srgbClr val="000000"/>
                </a:solidFill>
                <a:latin typeface="Times New Roman" panose="02020603050405020304" pitchFamily="18" charset="0"/>
              </a:rPr>
              <a:t>  </a:t>
            </a:r>
            <a:endParaRPr lang="en-US" sz="2000" dirty="0"/>
          </a:p>
        </p:txBody>
      </p:sp>
    </p:spTree>
    <p:extLst>
      <p:ext uri="{BB962C8B-B14F-4D97-AF65-F5344CB8AC3E}">
        <p14:creationId xmlns:p14="http://schemas.microsoft.com/office/powerpoint/2010/main" val="32747231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403135&quot;&gt;&lt;object type=&quot;3&quot; unique_id=&quot;592686&quot;&gt;&lt;property id=&quot;20148&quot; value=&quot;5&quot;/&gt;&lt;property id=&quot;20300&quot; value=&quot;Slide 7 - &amp;quot;HPC-ABDS Mapping of Activities&amp;quot;&quot;/&gt;&lt;property id=&quot;20307&quot; value=&quot;337&quot;/&gt;&lt;/object&gt;&lt;object type=&quot;3&quot; unique_id=&quot;605784&quot;&gt;&lt;property id=&quot;20148&quot; value=&quot;5&quot;/&gt;&lt;property id=&quot;20300&quot; value=&quot;Slide 9 - &amp;quot;Java MPI performs better than Threads 128 24-core Haswell nodes on SPIDAL DA-MDS Code&amp;quot;&quot;/&gt;&lt;property id=&quot;20307&quot; value=&quot;339&quot;/&gt;&lt;/object&gt;&lt;object type=&quot;3&quot; unique_id=&quot;605787&quot;&gt;&lt;property id=&quot;20148&quot; value=&quot;5&quot;/&gt;&lt;property id=&quot;20300&quot; value=&quot;Slide 3 - &amp;quot;Big Data - Big Simulation (Exascale) Convergence&amp;quot;&quot;/&gt;&lt;property id=&quot;20307&quot; value=&quot;375&quot;/&gt;&lt;/object&gt;&lt;object type=&quot;3&quot; unique_id=&quot;605788&quot;&gt;&lt;property id=&quot;20148&quot; value=&quot;5&quot;/&gt;&lt;property id=&quot;20300&quot; value=&quot;Slide 5 - &amp;quot;6 Forms of MapReduce  Cover “all” circumstances  Describes  - Problem (Model     reflecting data)  - Machine  - Sof&quot;/&gt;&lt;property id=&quot;20307&quot; value=&quot;377&quot;/&gt;&lt;/object&gt;&lt;object type=&quot;3&quot; unique_id=&quot;605789&quot;&gt;&lt;property id=&quot;20148&quot; value=&quot;5&quot;/&gt;&lt;property id=&quot;20300&quot; value=&quot;Slide 8&quot;/&gt;&lt;property id=&quot;20307&quot; value=&quot;378&quot;/&gt;&lt;/object&gt;&lt;object type=&quot;3&quot; unique_id=&quot;605790&quot;&gt;&lt;property id=&quot;20148&quot; value=&quot;5&quot;/&gt;&lt;property id=&quot;20300&quot; value=&quot;Slide 10 - &amp;quot;MIDAS: Software Activities in DIBBS&amp;quot;&quot;/&gt;&lt;property id=&quot;20307&quot; value=&quot;365&quot;/&gt;&lt;/object&gt;&lt;object type=&quot;3&quot; unique_id=&quot;605791&quot;&gt;&lt;property id=&quot;20148&quot; value=&quot;5&quot;/&gt;&lt;property id=&quot;20300&quot; value=&quot;Slide 11 - &amp;quot;Cloudmesh Client&amp;quot;&quot;/&gt;&lt;property id=&quot;20307&quot; value=&quot;354&quot;/&gt;&lt;/object&gt;&lt;object type=&quot;3&quot; unique_id=&quot;605792&quot;&gt;&lt;property id=&quot;20148&quot; value=&quot;5&quot;/&gt;&lt;property id=&quot;20300&quot; value=&quot;Slide 12 - &amp;quot;Cloudmesh Client - Architecture&amp;quot;&quot;/&gt;&lt;property id=&quot;20307&quot; value=&quot;355&quot;/&gt;&lt;/object&gt;&lt;object type=&quot;3&quot; unique_id=&quot;605793&quot;&gt;&lt;property id=&quot;20148&quot; value=&quot;5&quot;/&gt;&lt;property id=&quot;20300&quot; value=&quot;Slide 13 - &amp;quot;Cloudmesh Client – OSG management&amp;quot;&quot;/&gt;&lt;property id=&quot;20307&quot; value=&quot;360&quot;/&gt;&lt;/object&gt;&lt;object type=&quot;3&quot; unique_id=&quot;605794&quot;&gt;&lt;property id=&quot;20148&quot; value=&quot;5&quot;/&gt;&lt;property id=&quot;20300&quot; value=&quot;Slide 14 - &amp;quot;Cloudmesh Client –  In support of Experiment Workflow &amp;quot;&quot;/&gt;&lt;property id=&quot;20307&quot; value=&quot;361&quot;/&gt;&lt;/object&gt;&lt;object type=&quot;3&quot; unique_id=&quot;605795&quot;&gt;&lt;property id=&quot;20148&quot; value=&quot;5&quot;/&gt;&lt;property id=&quot;20300&quot; value=&quot;Slide 15 - &amp;quot;Pilot-Hadoop/Spark Architecture&amp;quot;&quot;/&gt;&lt;property id=&quot;20307&quot; value=&quot;366&quot;/&gt;&lt;/object&gt;&lt;object type=&quot;3&quot; unique_id=&quot;605796&quot;&gt;&lt;property id=&quot;20148&quot; value=&quot;5&quot;/&gt;&lt;property id=&quot;20300&quot; value=&quot;Slide 16 - &amp;quot;Pilot-Hadoop Example&amp;quot;&quot;/&gt;&lt;property id=&quot;20307&quot; value=&quot;367&quot;/&gt;&lt;/object&gt;&lt;object type=&quot;3&quot; unique_id=&quot;605797&quot;&gt;&lt;property id=&quot;20148&quot; value=&quot;5&quot;/&gt;&lt;property id=&quot;20300&quot; value=&quot;Slide 17 - &amp;quot;Pilot-Data/Memory for Iterative  Processing&amp;quot;&quot;/&gt;&lt;property id=&quot;20307&quot; value=&quot;368&quot;/&gt;&lt;/object&gt;&lt;object type=&quot;3&quot; unique_id=&quot;605798&quot;&gt;&lt;property id=&quot;20148&quot; value=&quot;5&quot;/&gt;&lt;property id=&quot;20300&quot; value=&quot;Slide 18 - &amp;quot;Harp Implementations &amp;quot;&quot;/&gt;&lt;property id=&quot;20307&quot; value=&quot;380&quot;/&gt;&lt;/object&gt;&lt;object type=&quot;3&quot; unique_id=&quot;605799&quot;&gt;&lt;property id=&quot;20148&quot; value=&quot;5&quot;/&gt;&lt;property id=&quot;20300&quot; value=&quot;Slide 19&quot;/&gt;&lt;property id=&quot;20307&quot; value=&quot;379&quot;/&gt;&lt;/object&gt;&lt;object type=&quot;3&quot; unique_id=&quot;605800&quot;&gt;&lt;property id=&quot;20148&quot; value=&quot;5&quot;/&gt;&lt;property id=&quot;20300&quot; value=&quot;Slide 20 - &amp;quot;Harp LDA on Big Red II Supercomputer (Cray)&amp;quot;&quot;/&gt;&lt;property id=&quot;20307&quot; value=&quot;381&quot;/&gt;&lt;/object&gt;&lt;object type=&quot;3&quot; unique_id=&quot;605801&quot;&gt;&lt;property id=&quot;20148&quot; value=&quot;5&quot;/&gt;&lt;property id=&quot;20300&quot; value=&quot;Slide 21 - &amp;quot;SPIDAL Algorithms – Subgraph mining&amp;quot;&quot;/&gt;&lt;property id=&quot;20307&quot; value=&quot;345&quot;/&gt;&lt;/object&gt;&lt;object type=&quot;3&quot; unique_id=&quot;605802&quot;&gt;&lt;property id=&quot;20148&quot; value=&quot;5&quot;/&gt;&lt;property id=&quot;20300&quot; value=&quot;Slide 22 - &amp;quot;SPIDAL Algorithms – Random Graph Generation&amp;quot;&quot;/&gt;&lt;property id=&quot;20307&quot; value=&quot;362&quot;/&gt;&lt;/object&gt;&lt;object type=&quot;3&quot; unique_id=&quot;605803&quot;&gt;&lt;property id=&quot;20148&quot; value=&quot;5&quot;/&gt;&lt;property id=&quot;20300&quot; value=&quot;Slide 23 - &amp;quot;SPIDAL Algorithms – Triangle Counting&amp;quot;&quot;/&gt;&lt;property id=&quot;20307&quot; value=&quot;363&quot;/&gt;&lt;/object&gt;&lt;object type=&quot;3&quot; unique_id=&quot;605804&quot;&gt;&lt;property id=&quot;20148&quot; value=&quot;5&quot;/&gt;&lt;property id=&quot;20300&quot; value=&quot;Slide 24 - &amp;quot;SPIDAL Algorithms – Core I&amp;quot;&quot;/&gt;&lt;property id=&quot;20307&quot; value=&quot;342&quot;/&gt;&lt;/object&gt;&lt;object type=&quot;3&quot; unique_id=&quot;605805&quot;&gt;&lt;property id=&quot;20148&quot; value=&quot;5&quot;/&gt;&lt;property id=&quot;20300&quot; value=&quot;Slide 25 - &amp;quot;SPIDAL Algorithms – Core II&amp;quot;&quot;/&gt;&lt;property id=&quot;20307&quot; value=&quot;364&quot;/&gt;&lt;/object&gt;&lt;object type=&quot;3&quot; unique_id=&quot;605806&quot;&gt;&lt;property id=&quot;20148&quot; value=&quot;5&quot;/&gt;&lt;property id=&quot;20300&quot; value=&quot;Slide 26 - &amp;quot;SPIDAL Algorithms – Optimization I&amp;quot;&quot;/&gt;&lt;property id=&quot;20307&quot; value=&quot;350&quot;/&gt;&lt;/object&gt;&lt;object type=&quot;3&quot; unique_id=&quot;605807&quot;&gt;&lt;property id=&quot;20148&quot; value=&quot;5&quot;/&gt;&lt;property id=&quot;20300&quot; value=&quot;Slide 27 - &amp;quot;SPIDAL Algorithms – Optimization II&amp;quot;&quot;/&gt;&lt;property id=&quot;20307&quot; value=&quot;351&quot;/&gt;&lt;/object&gt;&lt;object type=&quot;3&quot; unique_id=&quot;605808&quot;&gt;&lt;property id=&quot;20148&quot; value=&quot;5&quot;/&gt;&lt;property id=&quot;20300&quot; value=&quot;Slide 28 - &amp;quot;2D Radar Polar Remote Sensing&amp;quot;&quot;/&gt;&lt;property id=&quot;20307&quot; value=&quot;352&quot;/&gt;&lt;/object&gt;&lt;object type=&quot;3&quot; unique_id=&quot;605809&quot;&gt;&lt;property id=&quot;20148&quot; value=&quot;5&quot;/&gt;&lt;property id=&quot;20300&quot; value=&quot;Slide 29 - &amp;quot;Imaging Applications: Remote Sensing,  Pathology, Spatial  Systems &amp;quot;&quot;/&gt;&lt;property id=&quot;20307&quot; value=&quot;344&quot;/&gt;&lt;/object&gt;&lt;object type=&quot;3&quot; unique_id=&quot;605810&quot;&gt;&lt;property id=&quot;20148&quot; value=&quot;5&quot;/&gt;&lt;property id=&quot;20300&quot; value=&quot;Slide 30 - &amp;quot;Some Applications Enabled&amp;quot;&quot;/&gt;&lt;property id=&quot;20307&quot; value=&quot;341&quot;/&gt;&lt;/object&gt;&lt;object type=&quot;3&quot; unique_id=&quot;605811&quot;&gt;&lt;property id=&quot;20148&quot; value=&quot;5&quot;/&gt;&lt;property id=&quot;20300&quot; value=&quot;Slide 31 - &amp;quot;3D Radar Polar Remote Sensing&amp;quot;&quot;/&gt;&lt;property id=&quot;20307&quot; value=&quot;353&quot;/&gt;&lt;/object&gt;&lt;object type=&quot;3&quot; unique_id=&quot;605812&quot;&gt;&lt;property id=&quot;20148&quot; value=&quot;5&quot;/&gt;&lt;property id=&quot;20300&quot; value=&quot;Slide 32 - &amp;quot;Algorithms – Nuclei Segmentation for Pathology Images&amp;quot;&quot;/&gt;&lt;property id=&quot;20307&quot; value=&quot;346&quot;/&gt;&lt;/object&gt;&lt;object type=&quot;3&quot; unique_id=&quot;605813&quot;&gt;&lt;property id=&quot;20148&quot; value=&quot;5&quot;/&gt;&lt;property id=&quot;20300&quot; value=&quot;Slide 33 - &amp;quot;Algorithms – Spatial Querying Methods&amp;quot;&quot;/&gt;&lt;property id=&quot;20307&quot; value=&quot;347&quot;/&gt;&lt;/object&gt;&lt;object type=&quot;3&quot; unique_id=&quot;605814&quot;&gt;&lt;property id=&quot;20148&quot; value=&quot;5&quot;/&gt;&lt;property id=&quot;20300&quot; value=&quot;Slide 34 - &amp;quot;Enabled Applications – Digital Pathology&amp;quot;&quot;/&gt;&lt;property id=&quot;20307&quot; value=&quot;348&quot;/&gt;&lt;/object&gt;&lt;object type=&quot;3&quot; unique_id=&quot;605815&quot;&gt;&lt;property id=&quot;20148&quot; value=&quot;5&quot;/&gt;&lt;property id=&quot;20300&quot; value=&quot;Slide 35 - &amp;quot;Applications – Public Health&amp;quot;&quot;/&gt;&lt;property id=&quot;20307&quot; value=&quot;349&quot;/&gt;&lt;/object&gt;&lt;object type=&quot;3&quot; unique_id=&quot;605816&quot;&gt;&lt;property id=&quot;20148&quot; value=&quot;5&quot;/&gt;&lt;property id=&quot;20300&quot; value=&quot;Slide 36 - &amp;quot;Biomolecular Simulation Data Analysis&amp;quot;&quot;/&gt;&lt;property id=&quot;20307&quot; value=&quot;369&quot;/&gt;&lt;/object&gt;&lt;object type=&quot;3&quot; unique_id=&quot;605817&quot;&gt;&lt;property id=&quot;20148&quot; value=&quot;5&quot;/&gt;&lt;property id=&quot;20300&quot; value=&quot;Slide 37 - &amp;quot;RADICAL-Pilot Hausdorff distance: all-pairs problem&amp;#x0D; &amp;quot;&quot;/&gt;&lt;property id=&quot;20307&quot; value=&quot;370&quot;/&gt;&lt;/object&gt;&lt;object type=&quot;3&quot; unique_id=&quot;605818&quot;&gt;&lt;property id=&quot;20148&quot; value=&quot;5&quot;/&gt;&lt;property id=&quot;20300&quot; value=&quot;Slide 38 - &amp;quot;Classification of lipids in membranes&amp;quot;&quot;/&gt;&lt;property id=&quot;20307&quot; value=&quot;372&quot;/&gt;&lt;/object&gt;&lt;object type=&quot;3&quot; unique_id=&quot;605819&quot;&gt;&lt;property id=&quot;20148&quot; value=&quot;5&quot;/&gt;&lt;property id=&quot;20300&quot; value=&quot;Slide 39 - &amp;quot;LeafletFinder&amp;quot;&quot;/&gt;&lt;property id=&quot;20307&quot; value=&quot;373&quot;/&gt;&lt;/object&gt;&lt;object type=&quot;3&quot; unique_id=&quot;605820&quot;&gt;&lt;property id=&quot;20148&quot; value=&quot;5&quot;/&gt;&lt;property id=&quot;20300&quot; value=&quot;Slide 40&quot;/&gt;&lt;property id=&quot;20307&quot; value=&quot;374&quot;/&gt;&lt;/object&gt;&lt;object type=&quot;3&quot; unique_id=&quot;606129&quot;&gt;&lt;property id=&quot;20148&quot; value=&quot;5&quot;/&gt;&lt;property id=&quot;20300&quot; value=&quot;Slide 4 - &amp;quot;64 Features in 4 views for Unified Classification of Big Data and Simulation Applications&amp;quot;&quot;/&gt;&lt;property id=&quot;20307&quot; value=&quot;382&quot;/&gt;&lt;/object&gt;&lt;object type=&quot;3&quot; unique_id=&quot;606342&quot;&gt;&lt;property id=&quot;20148&quot; value=&quot;5&quot;/&gt;&lt;property id=&quot;20300&quot; value=&quot;Slide 1 - &amp;quot;NSF14-43054 started October 1, 2014 Datanet: CIF21 DIBBs: Middleware and High Performance Analytics Libraries for S&quot;/&gt;&lt;property id=&quot;20307&quot; value=&quot;384&quot;/&gt;&lt;/object&gt;&lt;object type=&quot;3&quot; unique_id=&quot;606343&quot;&gt;&lt;property id=&quot;20148&quot; value=&quot;5&quot;/&gt;&lt;property id=&quot;20300&quot; value=&quot;Slide 2 - &amp;quot;Some Important Components of SPIDAL Dibbs&amp;quot;&quot;/&gt;&lt;property id=&quot;20307&quot; value=&quot;383&quot;/&gt;&lt;/object&gt;&lt;object type=&quot;3&quot; unique_id=&quot;606472&quot;&gt;&lt;property id=&quot;20148&quot; value=&quot;5&quot;/&gt;&lt;property id=&quot;20300&quot; value=&quot;Slide 6&quot;/&gt;&lt;property id=&quot;20307&quot; value=&quot;385&quot;/&gt;&lt;/object&gt;&lt;/object&gt;&lt;object type=&quot;8&quot; unique_id=&quot;403143&quot;&gt;&lt;/object&gt;&lt;/object&gt;&lt;/database&gt;"/>
  <p:tag name="SECTOMILLISECCONVERTED" val="1"/>
</p:tagLst>
</file>

<file path=ppt/theme/theme1.xml><?xml version="1.0" encoding="utf-8"?>
<a:theme xmlns:a="http://schemas.openxmlformats.org/drawingml/2006/main" name="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24872</TotalTime>
  <Words>6715</Words>
  <Application>Microsoft Office PowerPoint</Application>
  <PresentationFormat>On-screen Show (4:3)</PresentationFormat>
  <Paragraphs>815</Paragraphs>
  <Slides>77</Slides>
  <Notes>19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77</vt:i4>
      </vt:variant>
    </vt:vector>
  </HeadingPairs>
  <TitlesOfParts>
    <vt:vector size="89" baseType="lpstr">
      <vt:lpstr>ＭＳ Ｐゴシック</vt:lpstr>
      <vt:lpstr>Arial</vt:lpstr>
      <vt:lpstr>Calibri</vt:lpstr>
      <vt:lpstr>Century Schoolbook</vt:lpstr>
      <vt:lpstr>Franklin Gothic Demi</vt:lpstr>
      <vt:lpstr>Franklin Gothic Medium</vt:lpstr>
      <vt:lpstr>Symbol</vt:lpstr>
      <vt:lpstr>Times New Roman</vt:lpstr>
      <vt:lpstr>Wingdings</vt:lpstr>
      <vt:lpstr>Blank Presentation</vt:lpstr>
      <vt:lpstr>3_Blank Presentation</vt:lpstr>
      <vt:lpstr>6_Blank Presentation</vt:lpstr>
      <vt:lpstr>Challenges in Big Data,  Big Simulations, Clouds and HPC</vt:lpstr>
      <vt:lpstr>Abstract</vt:lpstr>
      <vt:lpstr> What are the application and user requirements?  </vt:lpstr>
      <vt:lpstr>51 Detailed Use Cases: Contributed July-September 2013 Covers goals, data features such as 3 V’s, software, hardware</vt:lpstr>
      <vt:lpstr>PowerPoint Presentation</vt:lpstr>
      <vt:lpstr>Sample Features of 51 Use Cases I</vt:lpstr>
      <vt:lpstr>Sample Features of 51 Use Cases II</vt:lpstr>
      <vt:lpstr>Data and Model in Big Data and Simulations</vt:lpstr>
      <vt:lpstr>7 Computational Giants of  NRC Massive Data Analysis Report </vt:lpstr>
      <vt:lpstr>HPC (Simulation) Benchmark Classics</vt:lpstr>
      <vt:lpstr>13 Berkeley Dwarfs</vt:lpstr>
      <vt:lpstr>Classifying Use cases</vt:lpstr>
      <vt:lpstr>Classifying Use Cases</vt:lpstr>
      <vt:lpstr>PowerPoint Presentation</vt:lpstr>
      <vt:lpstr>64 Features in 4 views for Unified Classification of Big Data and Simulation Applications</vt:lpstr>
      <vt:lpstr>Convergence Diamonds and their 4 Views I</vt:lpstr>
      <vt:lpstr>Convergence Diamonds and their 4 Views II</vt:lpstr>
      <vt:lpstr> DISCUSSION What are the application and user requirements?  </vt:lpstr>
      <vt:lpstr>Structure of Applications</vt:lpstr>
      <vt:lpstr> What is structure of problems and what does this imply?  </vt:lpstr>
      <vt:lpstr>Problem Architecture View (Meta or MacroPatterns)</vt:lpstr>
      <vt:lpstr>Local and Global Machine Learning</vt:lpstr>
      <vt:lpstr>6 Forms of MapReduce  Describes Architecture of   - Problem (Model     reflecting data)  - Machine  - Software  2 important variants (software) of Iterative MapReduce and Map-Streaming a) “In-place” HPC  b) Flow for model and data </vt:lpstr>
      <vt:lpstr>Relation of Problem and Machine Architecture</vt:lpstr>
      <vt:lpstr>Diamond Facets in Processing (runtime) View I used in Big Data and Big Simulation </vt:lpstr>
      <vt:lpstr>Diamond Facets in Processing (runtime) View II used in Big Data</vt:lpstr>
      <vt:lpstr>Diamond Facets in Processing (runtime) View III used in Big Simulation </vt:lpstr>
      <vt:lpstr>View for Micropatterns or Execution Features</vt:lpstr>
      <vt:lpstr>Comparison of Data Analytics with Simulation I</vt:lpstr>
      <vt:lpstr>PowerPoint Presentation</vt:lpstr>
      <vt:lpstr>Comparison of Data Analytics with Simulation II</vt:lpstr>
      <vt:lpstr>Data Source and Style Diamond View I</vt:lpstr>
      <vt:lpstr>Data Source and Style Diamond View II </vt:lpstr>
      <vt:lpstr> DISCUSSION What is structure of problems and what does this imply?  </vt:lpstr>
      <vt:lpstr>Implications of Big Data Requirements</vt:lpstr>
      <vt:lpstr> What about the many choices for infrastructure and middleware?  </vt:lpstr>
      <vt:lpstr>PowerPoint Presentation</vt:lpstr>
      <vt:lpstr>Functionality of 21 HPC-ABDS Layers</vt:lpstr>
      <vt:lpstr>PowerPoint Presentation</vt:lpstr>
      <vt:lpstr>Typical Big Data Pattern 2. Perform real time analytics on data source streams and notify users when specified events occur</vt:lpstr>
      <vt:lpstr>Typical Big Data Pattern 5A. Perform interactive analytics on observational scientific data</vt:lpstr>
      <vt:lpstr>Research activities illustrate key HPC-ABDS levels</vt:lpstr>
      <vt:lpstr>Parallel Computing Approaches</vt:lpstr>
      <vt:lpstr>General Reduction in Hadoop, Spark, Flink </vt:lpstr>
      <vt:lpstr>Illustration of In-Place AllReduce in MPI</vt:lpstr>
      <vt:lpstr>Programming Model I</vt:lpstr>
      <vt:lpstr>Programming Model II</vt:lpstr>
      <vt:lpstr>Kmeans Clustering Flink and MPI one million points fixed; various # centers 24 cores on 16 nodes</vt:lpstr>
      <vt:lpstr>Programming Model III</vt:lpstr>
      <vt:lpstr>Harp (Hadoop Plugin) brings HPC to ABDS </vt:lpstr>
      <vt:lpstr>Automatic parallelization</vt:lpstr>
      <vt:lpstr> DISCUSSION What about the many choices for infrastructure and middleware?  </vt:lpstr>
      <vt:lpstr>Who uses What Software</vt:lpstr>
      <vt:lpstr> The choice of language for Big Data and Big Simulation?  </vt:lpstr>
      <vt:lpstr>MPI, Fork-Join and Long Running Threads</vt:lpstr>
      <vt:lpstr>Java MPI performs better than FJ Threads I</vt:lpstr>
      <vt:lpstr>Intra-node Parallelism</vt:lpstr>
      <vt:lpstr>Java MPI performs better than FJ Threads II 128 24 core Haswell nodes on SPIDAL DA-MDS Code</vt:lpstr>
      <vt:lpstr>MPI, Fork-Join and Long Running Threads</vt:lpstr>
      <vt:lpstr>DA-PWC Non Vector Clustering</vt:lpstr>
      <vt:lpstr> DISCUSSION The choice of language for Big Data and Big Simulation?  </vt:lpstr>
      <vt:lpstr>Choosing Languages</vt:lpstr>
      <vt:lpstr> Is software sustainability important?  </vt:lpstr>
      <vt:lpstr>Constructing HPC-ABDS Exemplars</vt:lpstr>
      <vt:lpstr>Cloudmesh Interoperability DevOps Tool</vt:lpstr>
      <vt:lpstr>Structure of “Software Defined”  Big Data Exemplars</vt:lpstr>
      <vt:lpstr> DISCUSSION  Is software sustainability important?  </vt:lpstr>
      <vt:lpstr>“Software Engineering”</vt:lpstr>
      <vt:lpstr>Performance, Productivity, Sustainability</vt:lpstr>
      <vt:lpstr> Big Data - Big Simulation  Convergence? </vt:lpstr>
      <vt:lpstr>Components in Big Data HPC Convergence</vt:lpstr>
      <vt:lpstr>Typical Convergence Architecture</vt:lpstr>
      <vt:lpstr> DISCUSSION  Big Data - Big Simulation  Convergence? </vt:lpstr>
      <vt:lpstr>What do we mean by convergence?</vt:lpstr>
      <vt:lpstr>Socio-Technical Issues in Convergence I</vt:lpstr>
      <vt:lpstr>Socio-Technical Issues II</vt:lpstr>
      <vt:lpstr>Socio-Technical Issues III</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Information Technology and The Indiana University School of Informatics</dc:title>
  <dc:creator>Neal Moore</dc:creator>
  <cp:lastModifiedBy>Geoffrey Fox</cp:lastModifiedBy>
  <cp:revision>534</cp:revision>
  <cp:lastPrinted>2009-05-27T19:00:23Z</cp:lastPrinted>
  <dcterms:created xsi:type="dcterms:W3CDTF">2011-04-26T20:44:01Z</dcterms:created>
  <dcterms:modified xsi:type="dcterms:W3CDTF">2016-08-19T10:13:24Z</dcterms:modified>
</cp:coreProperties>
</file>