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D2887-EC76-473C-B6FC-0643AE3F3CF1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1578-43F6-449A-9967-BB3E9D4E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6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334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849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xmlns="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11528983" y="273543"/>
            <a:ext cx="474615" cy="367647"/>
          </a:xfrm>
          <a:prstGeom prst="rect">
            <a:avLst/>
          </a:prstGeom>
          <a:solidFill>
            <a:srgbClr val="04AD94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9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" name="Rectangle"/>
          <p:cNvSpPr/>
          <p:nvPr/>
        </p:nvSpPr>
        <p:spPr>
          <a:xfrm>
            <a:off x="11528983" y="641189"/>
            <a:ext cx="474615" cy="45720"/>
          </a:xfrm>
          <a:prstGeom prst="rect">
            <a:avLst/>
          </a:prstGeom>
          <a:solidFill>
            <a:srgbClr val="038975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9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22" name="Group"/>
          <p:cNvGrpSpPr/>
          <p:nvPr/>
        </p:nvGrpSpPr>
        <p:grpSpPr>
          <a:xfrm>
            <a:off x="347419" y="6409324"/>
            <a:ext cx="224083" cy="221157"/>
            <a:chOff x="0" y="0"/>
            <a:chExt cx="448164" cy="442312"/>
          </a:xfrm>
        </p:grpSpPr>
        <p:sp>
          <p:nvSpPr>
            <p:cNvPr id="20" name="Shape">
              <a:hlinkClick r:id="" action="ppaction://hlinkshowjump?jump=previousslide"/>
            </p:cNvPr>
            <p:cNvSpPr/>
            <p:nvPr/>
          </p:nvSpPr>
          <p:spPr>
            <a:xfrm>
              <a:off x="171709" y="131470"/>
              <a:ext cx="104747" cy="17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93" y="2285"/>
                  </a:moveTo>
                  <a:cubicBezTo>
                    <a:pt x="6658" y="10800"/>
                    <a:pt x="6658" y="10800"/>
                    <a:pt x="6658" y="10800"/>
                  </a:cubicBezTo>
                  <a:cubicBezTo>
                    <a:pt x="21193" y="19286"/>
                    <a:pt x="21193" y="19286"/>
                    <a:pt x="21193" y="19286"/>
                  </a:cubicBezTo>
                  <a:cubicBezTo>
                    <a:pt x="21448" y="19434"/>
                    <a:pt x="21600" y="19612"/>
                    <a:pt x="21600" y="19790"/>
                  </a:cubicBezTo>
                  <a:cubicBezTo>
                    <a:pt x="21600" y="19968"/>
                    <a:pt x="21448" y="20176"/>
                    <a:pt x="21193" y="20295"/>
                  </a:cubicBezTo>
                  <a:cubicBezTo>
                    <a:pt x="19364" y="21363"/>
                    <a:pt x="19364" y="21363"/>
                    <a:pt x="19364" y="21363"/>
                  </a:cubicBezTo>
                  <a:cubicBezTo>
                    <a:pt x="19160" y="21511"/>
                    <a:pt x="18805" y="21600"/>
                    <a:pt x="18500" y="21600"/>
                  </a:cubicBezTo>
                  <a:cubicBezTo>
                    <a:pt x="18195" y="21600"/>
                    <a:pt x="17890" y="21511"/>
                    <a:pt x="17636" y="21363"/>
                  </a:cubicBezTo>
                  <a:cubicBezTo>
                    <a:pt x="407" y="11304"/>
                    <a:pt x="407" y="11304"/>
                    <a:pt x="407" y="11304"/>
                  </a:cubicBezTo>
                  <a:cubicBezTo>
                    <a:pt x="152" y="11156"/>
                    <a:pt x="0" y="10948"/>
                    <a:pt x="0" y="10800"/>
                  </a:cubicBezTo>
                  <a:cubicBezTo>
                    <a:pt x="0" y="10622"/>
                    <a:pt x="152" y="10414"/>
                    <a:pt x="407" y="10296"/>
                  </a:cubicBezTo>
                  <a:cubicBezTo>
                    <a:pt x="17636" y="208"/>
                    <a:pt x="17636" y="208"/>
                    <a:pt x="17636" y="208"/>
                  </a:cubicBezTo>
                  <a:cubicBezTo>
                    <a:pt x="17890" y="89"/>
                    <a:pt x="18195" y="0"/>
                    <a:pt x="18500" y="0"/>
                  </a:cubicBezTo>
                  <a:cubicBezTo>
                    <a:pt x="18805" y="0"/>
                    <a:pt x="19160" y="89"/>
                    <a:pt x="19364" y="208"/>
                  </a:cubicBezTo>
                  <a:cubicBezTo>
                    <a:pt x="21193" y="1305"/>
                    <a:pt x="21193" y="1305"/>
                    <a:pt x="21193" y="1305"/>
                  </a:cubicBezTo>
                  <a:cubicBezTo>
                    <a:pt x="21448" y="1424"/>
                    <a:pt x="21600" y="1602"/>
                    <a:pt x="21600" y="1780"/>
                  </a:cubicBezTo>
                  <a:cubicBezTo>
                    <a:pt x="21600" y="1958"/>
                    <a:pt x="21448" y="2166"/>
                    <a:pt x="21193" y="2285"/>
                  </a:cubicBezTo>
                  <a:close/>
                </a:path>
              </a:pathLst>
            </a:custGeom>
            <a:solidFill>
              <a:srgbClr val="929292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21" name="Shape">
              <a:hlinkClick r:id="" action="ppaction://hlinkshowjump?jump=previousslide"/>
            </p:cNvPr>
            <p:cNvSpPr/>
            <p:nvPr/>
          </p:nvSpPr>
          <p:spPr>
            <a:xfrm>
              <a:off x="0" y="0"/>
              <a:ext cx="448165" cy="44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907"/>
                  </a:moveTo>
                  <a:cubicBezTo>
                    <a:pt x="19709" y="907"/>
                    <a:pt x="20706" y="1925"/>
                    <a:pt x="20706" y="3173"/>
                  </a:cubicBezTo>
                  <a:cubicBezTo>
                    <a:pt x="20706" y="18427"/>
                    <a:pt x="20706" y="18427"/>
                    <a:pt x="20706" y="18427"/>
                  </a:cubicBezTo>
                  <a:cubicBezTo>
                    <a:pt x="20706" y="19675"/>
                    <a:pt x="19709" y="20693"/>
                    <a:pt x="18477" y="20693"/>
                  </a:cubicBezTo>
                  <a:cubicBezTo>
                    <a:pt x="3123" y="20693"/>
                    <a:pt x="3123" y="20693"/>
                    <a:pt x="3123" y="20693"/>
                  </a:cubicBezTo>
                  <a:cubicBezTo>
                    <a:pt x="1891" y="20693"/>
                    <a:pt x="887" y="19675"/>
                    <a:pt x="887" y="18427"/>
                  </a:cubicBezTo>
                  <a:cubicBezTo>
                    <a:pt x="887" y="3173"/>
                    <a:pt x="887" y="3173"/>
                    <a:pt x="887" y="3173"/>
                  </a:cubicBezTo>
                  <a:cubicBezTo>
                    <a:pt x="887" y="1925"/>
                    <a:pt x="1891" y="907"/>
                    <a:pt x="3123" y="907"/>
                  </a:cubicBezTo>
                  <a:cubicBezTo>
                    <a:pt x="18477" y="907"/>
                    <a:pt x="18477" y="907"/>
                    <a:pt x="18477" y="907"/>
                  </a:cubicBezTo>
                  <a:moveTo>
                    <a:pt x="18477" y="0"/>
                  </a:moveTo>
                  <a:cubicBezTo>
                    <a:pt x="3123" y="0"/>
                    <a:pt x="3123" y="0"/>
                    <a:pt x="3123" y="0"/>
                  </a:cubicBezTo>
                  <a:cubicBezTo>
                    <a:pt x="1397" y="0"/>
                    <a:pt x="0" y="1424"/>
                    <a:pt x="0" y="3173"/>
                  </a:cubicBezTo>
                  <a:cubicBezTo>
                    <a:pt x="0" y="18427"/>
                    <a:pt x="0" y="18427"/>
                    <a:pt x="0" y="18427"/>
                  </a:cubicBezTo>
                  <a:cubicBezTo>
                    <a:pt x="0" y="20184"/>
                    <a:pt x="1397" y="21600"/>
                    <a:pt x="3123" y="21600"/>
                  </a:cubicBezTo>
                  <a:cubicBezTo>
                    <a:pt x="18477" y="21600"/>
                    <a:pt x="18477" y="21600"/>
                    <a:pt x="18477" y="21600"/>
                  </a:cubicBezTo>
                  <a:cubicBezTo>
                    <a:pt x="20203" y="21600"/>
                    <a:pt x="21600" y="20184"/>
                    <a:pt x="21600" y="18427"/>
                  </a:cubicBezTo>
                  <a:cubicBezTo>
                    <a:pt x="21600" y="3173"/>
                    <a:pt x="21600" y="3173"/>
                    <a:pt x="21600" y="3173"/>
                  </a:cubicBezTo>
                  <a:cubicBezTo>
                    <a:pt x="21600" y="1424"/>
                    <a:pt x="20203" y="0"/>
                    <a:pt x="18477" y="0"/>
                  </a:cubicBezTo>
                  <a:close/>
                </a:path>
              </a:pathLst>
            </a:custGeom>
            <a:solidFill>
              <a:srgbClr val="929292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"/>
          <p:cNvGrpSpPr/>
          <p:nvPr/>
        </p:nvGrpSpPr>
        <p:grpSpPr>
          <a:xfrm flipH="1">
            <a:off x="933709" y="6409324"/>
            <a:ext cx="224083" cy="221157"/>
            <a:chOff x="0" y="0"/>
            <a:chExt cx="448164" cy="442312"/>
          </a:xfrm>
        </p:grpSpPr>
        <p:sp>
          <p:nvSpPr>
            <p:cNvPr id="23" name="Shape">
              <a:hlinkClick r:id="" action="ppaction://hlinkshowjump?jump=nextslide"/>
            </p:cNvPr>
            <p:cNvSpPr/>
            <p:nvPr/>
          </p:nvSpPr>
          <p:spPr>
            <a:xfrm>
              <a:off x="171710" y="131470"/>
              <a:ext cx="104747" cy="17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93" y="2285"/>
                  </a:moveTo>
                  <a:cubicBezTo>
                    <a:pt x="6658" y="10800"/>
                    <a:pt x="6658" y="10800"/>
                    <a:pt x="6658" y="10800"/>
                  </a:cubicBezTo>
                  <a:cubicBezTo>
                    <a:pt x="21193" y="19286"/>
                    <a:pt x="21193" y="19286"/>
                    <a:pt x="21193" y="19286"/>
                  </a:cubicBezTo>
                  <a:cubicBezTo>
                    <a:pt x="21448" y="19434"/>
                    <a:pt x="21600" y="19612"/>
                    <a:pt x="21600" y="19790"/>
                  </a:cubicBezTo>
                  <a:cubicBezTo>
                    <a:pt x="21600" y="19968"/>
                    <a:pt x="21448" y="20176"/>
                    <a:pt x="21193" y="20295"/>
                  </a:cubicBezTo>
                  <a:cubicBezTo>
                    <a:pt x="19364" y="21363"/>
                    <a:pt x="19364" y="21363"/>
                    <a:pt x="19364" y="21363"/>
                  </a:cubicBezTo>
                  <a:cubicBezTo>
                    <a:pt x="19160" y="21511"/>
                    <a:pt x="18805" y="21600"/>
                    <a:pt x="18500" y="21600"/>
                  </a:cubicBezTo>
                  <a:cubicBezTo>
                    <a:pt x="18195" y="21600"/>
                    <a:pt x="17890" y="21511"/>
                    <a:pt x="17636" y="21363"/>
                  </a:cubicBezTo>
                  <a:cubicBezTo>
                    <a:pt x="407" y="11304"/>
                    <a:pt x="407" y="11304"/>
                    <a:pt x="407" y="11304"/>
                  </a:cubicBezTo>
                  <a:cubicBezTo>
                    <a:pt x="152" y="11156"/>
                    <a:pt x="0" y="10948"/>
                    <a:pt x="0" y="10800"/>
                  </a:cubicBezTo>
                  <a:cubicBezTo>
                    <a:pt x="0" y="10622"/>
                    <a:pt x="152" y="10414"/>
                    <a:pt x="407" y="10296"/>
                  </a:cubicBezTo>
                  <a:cubicBezTo>
                    <a:pt x="17636" y="208"/>
                    <a:pt x="17636" y="208"/>
                    <a:pt x="17636" y="208"/>
                  </a:cubicBezTo>
                  <a:cubicBezTo>
                    <a:pt x="17890" y="89"/>
                    <a:pt x="18195" y="0"/>
                    <a:pt x="18500" y="0"/>
                  </a:cubicBezTo>
                  <a:cubicBezTo>
                    <a:pt x="18805" y="0"/>
                    <a:pt x="19160" y="89"/>
                    <a:pt x="19364" y="208"/>
                  </a:cubicBezTo>
                  <a:cubicBezTo>
                    <a:pt x="21193" y="1305"/>
                    <a:pt x="21193" y="1305"/>
                    <a:pt x="21193" y="1305"/>
                  </a:cubicBezTo>
                  <a:cubicBezTo>
                    <a:pt x="21448" y="1424"/>
                    <a:pt x="21600" y="1602"/>
                    <a:pt x="21600" y="1780"/>
                  </a:cubicBezTo>
                  <a:cubicBezTo>
                    <a:pt x="21600" y="1958"/>
                    <a:pt x="21448" y="2166"/>
                    <a:pt x="21193" y="2285"/>
                  </a:cubicBezTo>
                  <a:close/>
                </a:path>
              </a:pathLst>
            </a:custGeom>
            <a:solidFill>
              <a:srgbClr val="929292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24" name="Shape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448165" cy="44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907"/>
                  </a:moveTo>
                  <a:cubicBezTo>
                    <a:pt x="19709" y="907"/>
                    <a:pt x="20706" y="1925"/>
                    <a:pt x="20706" y="3173"/>
                  </a:cubicBezTo>
                  <a:cubicBezTo>
                    <a:pt x="20706" y="18427"/>
                    <a:pt x="20706" y="18427"/>
                    <a:pt x="20706" y="18427"/>
                  </a:cubicBezTo>
                  <a:cubicBezTo>
                    <a:pt x="20706" y="19675"/>
                    <a:pt x="19709" y="20693"/>
                    <a:pt x="18477" y="20693"/>
                  </a:cubicBezTo>
                  <a:cubicBezTo>
                    <a:pt x="3123" y="20693"/>
                    <a:pt x="3123" y="20693"/>
                    <a:pt x="3123" y="20693"/>
                  </a:cubicBezTo>
                  <a:cubicBezTo>
                    <a:pt x="1891" y="20693"/>
                    <a:pt x="887" y="19675"/>
                    <a:pt x="887" y="18427"/>
                  </a:cubicBezTo>
                  <a:cubicBezTo>
                    <a:pt x="887" y="3173"/>
                    <a:pt x="887" y="3173"/>
                    <a:pt x="887" y="3173"/>
                  </a:cubicBezTo>
                  <a:cubicBezTo>
                    <a:pt x="887" y="1925"/>
                    <a:pt x="1891" y="907"/>
                    <a:pt x="3123" y="907"/>
                  </a:cubicBezTo>
                  <a:cubicBezTo>
                    <a:pt x="18477" y="907"/>
                    <a:pt x="18477" y="907"/>
                    <a:pt x="18477" y="907"/>
                  </a:cubicBezTo>
                  <a:moveTo>
                    <a:pt x="18477" y="0"/>
                  </a:moveTo>
                  <a:cubicBezTo>
                    <a:pt x="3123" y="0"/>
                    <a:pt x="3123" y="0"/>
                    <a:pt x="3123" y="0"/>
                  </a:cubicBezTo>
                  <a:cubicBezTo>
                    <a:pt x="1397" y="0"/>
                    <a:pt x="0" y="1424"/>
                    <a:pt x="0" y="3173"/>
                  </a:cubicBezTo>
                  <a:cubicBezTo>
                    <a:pt x="0" y="18427"/>
                    <a:pt x="0" y="18427"/>
                    <a:pt x="0" y="18427"/>
                  </a:cubicBezTo>
                  <a:cubicBezTo>
                    <a:pt x="0" y="20184"/>
                    <a:pt x="1397" y="21600"/>
                    <a:pt x="3123" y="21600"/>
                  </a:cubicBezTo>
                  <a:cubicBezTo>
                    <a:pt x="18477" y="21600"/>
                    <a:pt x="18477" y="21600"/>
                    <a:pt x="18477" y="21600"/>
                  </a:cubicBezTo>
                  <a:cubicBezTo>
                    <a:pt x="20203" y="21600"/>
                    <a:pt x="21600" y="20184"/>
                    <a:pt x="21600" y="18427"/>
                  </a:cubicBezTo>
                  <a:cubicBezTo>
                    <a:pt x="21600" y="3173"/>
                    <a:pt x="21600" y="3173"/>
                    <a:pt x="21600" y="3173"/>
                  </a:cubicBezTo>
                  <a:cubicBezTo>
                    <a:pt x="21600" y="1424"/>
                    <a:pt x="20203" y="0"/>
                    <a:pt x="18477" y="0"/>
                  </a:cubicBezTo>
                  <a:close/>
                </a:path>
              </a:pathLst>
            </a:custGeom>
            <a:solidFill>
              <a:srgbClr val="929292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>
                <a:solidFill>
                  <a:prstClr val="black"/>
                </a:solidFill>
              </a:endParaRPr>
            </a:p>
          </p:txBody>
        </p:sp>
      </p:grpSp>
      <p:sp>
        <p:nvSpPr>
          <p:cNvPr id="26" name="Line"/>
          <p:cNvSpPr/>
          <p:nvPr/>
        </p:nvSpPr>
        <p:spPr>
          <a:xfrm>
            <a:off x="552709" y="6522684"/>
            <a:ext cx="381001" cy="1"/>
          </a:xfrm>
          <a:prstGeom prst="line">
            <a:avLst/>
          </a:prstGeom>
          <a:ln w="25400">
            <a:solidFill>
              <a:srgbClr val="E0E0E0"/>
            </a:solidFill>
            <a:prstDash val="dash"/>
            <a:miter lim="400000"/>
          </a:ln>
        </p:spPr>
        <p:txBody>
          <a:bodyPr lIns="0" tIns="0" rIns="0" bIns="0"/>
          <a:lstStyle/>
          <a:p>
            <a:pPr defTabSz="228600">
              <a:defRPr sz="24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28549" y="346208"/>
            <a:ext cx="262781" cy="298451"/>
          </a:xfrm>
          <a:prstGeom prst="rect">
            <a:avLst/>
          </a:prstGeom>
          <a:ln cap="rnd">
            <a:round/>
          </a:ln>
        </p:spPr>
        <p:txBody>
          <a:bodyPr lIns="76200" tIns="76200" rIns="76200" bIns="76200"/>
          <a:lstStyle>
            <a:lvl1pPr algn="ctr"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0032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5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8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7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9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7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340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343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733" y="1122363"/>
            <a:ext cx="9474200" cy="23876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Twister:Net</a:t>
            </a:r>
            <a:r>
              <a:rPr lang="en-US" sz="4000" b="1" dirty="0"/>
              <a:t> - Communication Library for Big Data Processing in HPC and Cloud </a:t>
            </a:r>
            <a:r>
              <a:rPr lang="en-US" sz="4000" b="1" dirty="0" smtClean="0"/>
              <a:t>Environment	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Supun Kamburugamuve, Pulasthi Wickramasinghe, Kannan </a:t>
            </a:r>
            <a:r>
              <a:rPr lang="en-US" dirty="0" err="1"/>
              <a:t>Govindarajan</a:t>
            </a:r>
            <a:r>
              <a:rPr lang="en-US" dirty="0"/>
              <a:t>, Ahmet </a:t>
            </a:r>
            <a:r>
              <a:rPr lang="en-US" dirty="0" err="1"/>
              <a:t>Uyar</a:t>
            </a:r>
            <a:r>
              <a:rPr lang="en-US" dirty="0"/>
              <a:t>, </a:t>
            </a:r>
            <a:r>
              <a:rPr lang="en-US" dirty="0" err="1"/>
              <a:t>Gurhan</a:t>
            </a:r>
            <a:r>
              <a:rPr lang="en-US" dirty="0"/>
              <a:t> </a:t>
            </a:r>
            <a:r>
              <a:rPr lang="en-US" dirty="0" err="1"/>
              <a:t>Gunduz</a:t>
            </a:r>
            <a:r>
              <a:rPr lang="en-US" dirty="0"/>
              <a:t>, </a:t>
            </a:r>
            <a:r>
              <a:rPr lang="en-US" dirty="0" err="1"/>
              <a:t>Vibhatha</a:t>
            </a:r>
            <a:r>
              <a:rPr lang="en-US" dirty="0"/>
              <a:t> </a:t>
            </a:r>
            <a:r>
              <a:rPr lang="en-US" dirty="0" err="1"/>
              <a:t>Abeykoon</a:t>
            </a:r>
            <a:r>
              <a:rPr lang="en-US" dirty="0"/>
              <a:t> and Geoffrey C. Fox </a:t>
            </a:r>
            <a:endParaRPr lang="en-US" dirty="0" smtClean="0"/>
          </a:p>
          <a:p>
            <a:r>
              <a:rPr lang="en-US" dirty="0" smtClean="0"/>
              <a:t>Indiana University, Bloomington</a:t>
            </a:r>
          </a:p>
          <a:p>
            <a:r>
              <a:rPr lang="en-US" dirty="0" smtClean="0"/>
              <a:t>July 6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6" y="1476352"/>
            <a:ext cx="5389667" cy="239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8554" y="4105823"/>
            <a:ext cx="5141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Latency for Reduce and Gather operations in 32 nodes with 256-way parallelism. The time is for 1 million messages in each parallel unit, with the given message size. For BSP-Object case we do two MPI calls with </a:t>
            </a:r>
            <a:r>
              <a:rPr lang="en-US" dirty="0" err="1">
                <a:solidFill>
                  <a:prstClr val="black"/>
                </a:solidFill>
              </a:rPr>
              <a:t>MPIAllReduce</a:t>
            </a:r>
            <a:r>
              <a:rPr lang="en-US" dirty="0">
                <a:solidFill>
                  <a:prstClr val="black"/>
                </a:solidFill>
              </a:rPr>
              <a:t> / </a:t>
            </a:r>
            <a:r>
              <a:rPr lang="en-US" dirty="0" err="1">
                <a:solidFill>
                  <a:prstClr val="black"/>
                </a:solidFill>
              </a:rPr>
              <a:t>MPIAllGather</a:t>
            </a:r>
            <a:r>
              <a:rPr lang="en-US" dirty="0">
                <a:solidFill>
                  <a:prstClr val="black"/>
                </a:solidFill>
              </a:rPr>
              <a:t> first to get the lengths of the messages and the actual call.  InfiniBand network is used.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554" y="41120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Total time for </a:t>
            </a:r>
            <a:r>
              <a:rPr lang="en-US" dirty="0" err="1">
                <a:solidFill>
                  <a:prstClr val="black"/>
                </a:solidFill>
              </a:rPr>
              <a:t>Flink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 err="1">
                <a:solidFill>
                  <a:prstClr val="black"/>
                </a:solidFill>
              </a:rPr>
              <a:t>Twister:Net</a:t>
            </a:r>
            <a:r>
              <a:rPr lang="en-US" dirty="0">
                <a:solidFill>
                  <a:prstClr val="black"/>
                </a:solidFill>
              </a:rPr>
              <a:t> for Reduce and Partition operations in 32 nodes with 640-way parallelism. The time is for 1 million messages in each parallel unit, with the given message size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Flink</a:t>
            </a:r>
            <a:r>
              <a:rPr lang="en-US" dirty="0"/>
              <a:t>,</a:t>
            </a:r>
            <a:r>
              <a:rPr lang="en-US" dirty="0" smtClean="0"/>
              <a:t> BSP and DFW Performance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2" y="1503090"/>
            <a:ext cx="5234073" cy="2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55" y="2042896"/>
            <a:ext cx="7568984" cy="2522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5978" y="47464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Latency of Heron and </a:t>
            </a:r>
            <a:r>
              <a:rPr lang="en-US" dirty="0" err="1">
                <a:solidFill>
                  <a:prstClr val="black"/>
                </a:solidFill>
              </a:rPr>
              <a:t>Twister:Net</a:t>
            </a:r>
            <a:r>
              <a:rPr lang="en-US" dirty="0">
                <a:solidFill>
                  <a:prstClr val="black"/>
                </a:solidFill>
              </a:rPr>
              <a:t> DFW for Reduce, Broadcast and Partition operations in 16 nodes with 256-way parallelism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 Heron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2410" y="2360728"/>
            <a:ext cx="0" cy="94366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8774" y="164781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Speedup of about 100</a:t>
            </a:r>
          </a:p>
        </p:txBody>
      </p:sp>
    </p:spTree>
    <p:extLst>
      <p:ext uri="{BB962C8B-B14F-4D97-AF65-F5344CB8AC3E}">
        <p14:creationId xmlns:p14="http://schemas.microsoft.com/office/powerpoint/2010/main" val="24718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Heron Communication Improvements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132" y="4689530"/>
            <a:ext cx="512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This architecture doesn’t work for parallel communications, Stream Manger is a bottleneck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04775" y="2184523"/>
            <a:ext cx="1966951" cy="2060164"/>
          </a:xfrm>
          <a:prstGeom prst="roundRect">
            <a:avLst>
              <a:gd name="adj" fmla="val 495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7746" y="2308089"/>
            <a:ext cx="1762895" cy="304801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Stream Manager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40851" y="2832015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0851" y="3645758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43420" y="2827073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1704461" y="2617832"/>
            <a:ext cx="1" cy="21418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649643" y="3624335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cxnSp>
        <p:nvCxnSpPr>
          <p:cNvPr id="15" name="Straight Arrow Connector 14"/>
          <p:cNvCxnSpPr>
            <a:stCxn id="12" idx="1"/>
            <a:endCxn id="10" idx="3"/>
          </p:cNvCxnSpPr>
          <p:nvPr/>
        </p:nvCxnSpPr>
        <p:spPr>
          <a:xfrm flipH="1">
            <a:off x="1968072" y="3057733"/>
            <a:ext cx="675348" cy="4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  <a:endCxn id="12" idx="2"/>
          </p:cNvCxnSpPr>
          <p:nvPr/>
        </p:nvCxnSpPr>
        <p:spPr>
          <a:xfrm flipH="1" flipV="1">
            <a:off x="2907031" y="3288393"/>
            <a:ext cx="6223" cy="335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676016" y="3308989"/>
            <a:ext cx="6223" cy="335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41882" y="2184523"/>
            <a:ext cx="1966951" cy="2060164"/>
          </a:xfrm>
          <a:prstGeom prst="roundRect">
            <a:avLst>
              <a:gd name="adj" fmla="val 495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44853" y="2308089"/>
            <a:ext cx="1762895" cy="304801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Stream Manager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77958" y="2832015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7958" y="3645758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80527" y="2827073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cxnSp>
        <p:nvCxnSpPr>
          <p:cNvPr id="23" name="Straight Arrow Connector 22"/>
          <p:cNvCxnSpPr>
            <a:stCxn id="20" idx="0"/>
          </p:cNvCxnSpPr>
          <p:nvPr/>
        </p:nvCxnSpPr>
        <p:spPr>
          <a:xfrm flipH="1" flipV="1">
            <a:off x="3941568" y="2617832"/>
            <a:ext cx="1" cy="21418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886750" y="3624335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cxnSp>
        <p:nvCxnSpPr>
          <p:cNvPr id="25" name="Straight Arrow Connector 24"/>
          <p:cNvCxnSpPr>
            <a:stCxn id="22" idx="1"/>
            <a:endCxn id="20" idx="3"/>
          </p:cNvCxnSpPr>
          <p:nvPr/>
        </p:nvCxnSpPr>
        <p:spPr>
          <a:xfrm flipH="1">
            <a:off x="4205179" y="3057733"/>
            <a:ext cx="675348" cy="4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22" idx="2"/>
          </p:cNvCxnSpPr>
          <p:nvPr/>
        </p:nvCxnSpPr>
        <p:spPr>
          <a:xfrm flipH="1" flipV="1">
            <a:off x="5144138" y="3288393"/>
            <a:ext cx="6223" cy="335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913123" y="3308989"/>
            <a:ext cx="6223" cy="3359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9" idx="0"/>
          </p:cNvCxnSpPr>
          <p:nvPr/>
        </p:nvCxnSpPr>
        <p:spPr>
          <a:xfrm rot="5400000" flipH="1" flipV="1">
            <a:off x="3351873" y="1245410"/>
            <a:ext cx="12700" cy="2125358"/>
          </a:xfrm>
          <a:prstGeom prst="bentConnector3">
            <a:avLst>
              <a:gd name="adj1" fmla="val 180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8073" y="4320111"/>
            <a:ext cx="8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Container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68766" y="4320109"/>
            <a:ext cx="8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Container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631401" y="2612890"/>
            <a:ext cx="1966951" cy="1609566"/>
          </a:xfrm>
          <a:prstGeom prst="roundRect">
            <a:avLst>
              <a:gd name="adj" fmla="val 495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67477" y="2809784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67477" y="3623527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70046" y="2804842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76269" y="3602104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915886" y="2612890"/>
            <a:ext cx="1966951" cy="1609566"/>
          </a:xfrm>
          <a:prstGeom prst="roundRect">
            <a:avLst>
              <a:gd name="adj" fmla="val 495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sysDash"/>
              </a:ln>
              <a:solidFill>
                <a:prstClr val="black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004584" y="2809784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004584" y="3623527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207153" y="2804842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213376" y="3602104"/>
            <a:ext cx="527221" cy="461320"/>
          </a:xfrm>
          <a:prstGeom prst="roundRect">
            <a:avLst>
              <a:gd name="adj" fmla="val 75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Sub Task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4699" y="4297880"/>
            <a:ext cx="8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Container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95392" y="4297878"/>
            <a:ext cx="8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Container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33619" y="4665991"/>
            <a:ext cx="512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Removed Stream Managers and allowed tasks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38977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Heron direct implementation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7" y="1399181"/>
            <a:ext cx="7630867" cy="21802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67" y="3778320"/>
            <a:ext cx="7630867" cy="2180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5418" y="2493818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Broadcast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5418" y="4868444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Reduce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5745" y="5849681"/>
            <a:ext cx="10520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Latency of reduce with 16 nodes and 64, 128 and 256 parallel tasks. Message size varying from 1K to 32K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1782" y="3408860"/>
            <a:ext cx="10520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Latency of broadcast with 16 nodes and 64, 128 and 256 parallel tasks. Message size varying from 1K to 32K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019" y="4914998"/>
            <a:ext cx="734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Left: K-means job execution time on 16 nodes with varying centers, 2 million points with 320-way parallelism. Right: K-Means </a:t>
            </a:r>
            <a:r>
              <a:rPr lang="en-US" dirty="0" err="1">
                <a:solidFill>
                  <a:prstClr val="black"/>
                </a:solidFill>
              </a:rPr>
              <a:t>wth</a:t>
            </a:r>
            <a:r>
              <a:rPr lang="en-US" dirty="0">
                <a:solidFill>
                  <a:prstClr val="black"/>
                </a:solidFill>
              </a:rPr>
              <a:t> 4,8 and 16 nodes where each node having 20 tasks. 2 million points with 16000 centers used.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algorithm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6441" y="1506022"/>
            <a:ext cx="265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AllReduce</a:t>
            </a:r>
            <a:r>
              <a:rPr lang="en-US" dirty="0">
                <a:solidFill>
                  <a:prstClr val="black"/>
                </a:solidFill>
              </a:rPr>
              <a:t>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2" y="2026800"/>
            <a:ext cx="4120055" cy="33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37884" cy="30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511" y="5403404"/>
            <a:ext cx="296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Dataflow Partition operation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30" y="1885915"/>
            <a:ext cx="7148340" cy="33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6028" y="404663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Left: </a:t>
            </a:r>
            <a:r>
              <a:rPr lang="en-US" dirty="0" err="1">
                <a:solidFill>
                  <a:prstClr val="black"/>
                </a:solidFill>
              </a:rPr>
              <a:t>Terasort</a:t>
            </a:r>
            <a:r>
              <a:rPr lang="en-US" dirty="0">
                <a:solidFill>
                  <a:prstClr val="black"/>
                </a:solidFill>
              </a:rPr>
              <a:t> time on a 16 node cluster with 384 parallelism. BSP and DFW shows the communication time. Right: </a:t>
            </a:r>
            <a:r>
              <a:rPr lang="en-US" dirty="0" err="1">
                <a:solidFill>
                  <a:prstClr val="black"/>
                </a:solidFill>
              </a:rPr>
              <a:t>Terasort</a:t>
            </a:r>
            <a:r>
              <a:rPr lang="en-US" dirty="0">
                <a:solidFill>
                  <a:prstClr val="black"/>
                </a:solidFill>
              </a:rPr>
              <a:t> on 32 nodes with .5 TB and 1TB datasets. Parallelism of 320. Right 16 node cluster (Victor), Left 32 node cluster (Juliet) with InfiniBand.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9" y="1346240"/>
            <a:ext cx="3719887" cy="300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032" y="4438552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Partition the data using a sample and regroup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Records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4572" y="563689"/>
            <a:ext cx="58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For DFW case, a single node can get congested if many processes send message simultaneously.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530" y="5559974"/>
            <a:ext cx="1082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BSP algorithm waits for others to send messages in a ring topology and can be in-efficient compared to DFW case where processes do not wait.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95" y="1346240"/>
            <a:ext cx="5299581" cy="26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created a model for dataflow communications</a:t>
            </a:r>
          </a:p>
          <a:p>
            <a:r>
              <a:rPr lang="en-US" dirty="0" smtClean="0"/>
              <a:t>We have implemented optimized versions of these communications for common patterns</a:t>
            </a:r>
          </a:p>
          <a:p>
            <a:r>
              <a:rPr lang="en-US" dirty="0" smtClean="0"/>
              <a:t>The results show we can be much better in performance to big data systems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283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72" y="1457763"/>
            <a:ext cx="10515600" cy="82298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10" t="57931" r="25172" b="29655"/>
          <a:stretch/>
        </p:blipFill>
        <p:spPr>
          <a:xfrm>
            <a:off x="1308909" y="4878036"/>
            <a:ext cx="9352646" cy="1292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263255"/>
            <a:ext cx="10818553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No library implements optimized dataflow communication operations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Need both BSP and Dataflow Style communications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MPI / RDMA / TCP</a:t>
            </a:r>
            <a:endParaRPr lang="en-US" sz="24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Every major big data project implements communications on their own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Different semantics for same operation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Communication is implemented at a higher level – Only point to point operations are considered at the communication level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Data driven higher level abstractions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Handling both streaming and batch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Twister2 – HPC and Big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39" y="1834621"/>
            <a:ext cx="5708327" cy="375914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dataflow graph</a:t>
            </a:r>
          </a:p>
          <a:p>
            <a:pPr lvl="1"/>
            <a:r>
              <a:rPr lang="en-US" dirty="0" smtClean="0"/>
              <a:t>Preserving data locality</a:t>
            </a:r>
          </a:p>
          <a:p>
            <a:r>
              <a:rPr lang="en-US" dirty="0" smtClean="0"/>
              <a:t>Streaming computation requirements</a:t>
            </a:r>
          </a:p>
          <a:p>
            <a:pPr lvl="1"/>
            <a:r>
              <a:rPr lang="en-US" dirty="0" smtClean="0"/>
              <a:t>Complete graph is executing at any given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1" y="2960939"/>
            <a:ext cx="2394095" cy="1686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2879" y="4974969"/>
            <a:ext cx="402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Two tasks reads data and distributed them for processing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r="66675" b="16930"/>
          <a:stretch/>
        </p:blipFill>
        <p:spPr>
          <a:xfrm>
            <a:off x="2131626" y="3643386"/>
            <a:ext cx="3610616" cy="17624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13629" y="5334790"/>
            <a:ext cx="255843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4818" y="5405857"/>
            <a:ext cx="1369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Communication Operations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02375" y="2544211"/>
            <a:ext cx="134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locality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824" y="3805234"/>
            <a:ext cx="1369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Tasks running in different nodes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89434" y="4136120"/>
            <a:ext cx="331648" cy="49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21082" y="4136120"/>
            <a:ext cx="0" cy="328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4756" y="5799746"/>
            <a:ext cx="502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Streaming - All the tasks of execution graph running</a:t>
            </a:r>
          </a:p>
        </p:txBody>
      </p:sp>
    </p:spTree>
    <p:extLst>
      <p:ext uri="{BB962C8B-B14F-4D97-AF65-F5344CB8AC3E}">
        <p14:creationId xmlns:p14="http://schemas.microsoft.com/office/powerpoint/2010/main" val="40419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763"/>
            <a:ext cx="10515600" cy="4351338"/>
          </a:xfrm>
        </p:spPr>
        <p:txBody>
          <a:bodyPr/>
          <a:lstStyle/>
          <a:p>
            <a:r>
              <a:rPr lang="en-US" dirty="0" smtClean="0"/>
              <a:t>Non-blocking</a:t>
            </a:r>
          </a:p>
          <a:p>
            <a:r>
              <a:rPr lang="en-US" dirty="0" smtClean="0"/>
              <a:t>Dynamic data sizes</a:t>
            </a:r>
          </a:p>
          <a:p>
            <a:r>
              <a:rPr lang="en-US" dirty="0" smtClean="0"/>
              <a:t>Streaming model</a:t>
            </a:r>
          </a:p>
          <a:p>
            <a:pPr lvl="1"/>
            <a:r>
              <a:rPr lang="en-US" dirty="0" smtClean="0"/>
              <a:t>Batch case is modeled as a finite stream</a:t>
            </a:r>
          </a:p>
          <a:p>
            <a:r>
              <a:rPr lang="en-US" dirty="0"/>
              <a:t>The communications are between a set of tasks in an arbitrary task </a:t>
            </a:r>
            <a:r>
              <a:rPr lang="en-US" dirty="0" smtClean="0"/>
              <a:t>graph</a:t>
            </a:r>
          </a:p>
          <a:p>
            <a:r>
              <a:rPr lang="en-US" dirty="0" smtClean="0"/>
              <a:t>Key based communications</a:t>
            </a:r>
          </a:p>
          <a:p>
            <a:r>
              <a:rPr lang="en-US" dirty="0" smtClean="0"/>
              <a:t>Communications spilling to disks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Twister:Net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54" y="2857383"/>
            <a:ext cx="2834940" cy="201976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6" y="2857383"/>
            <a:ext cx="3760481" cy="2419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92" y="543213"/>
            <a:ext cx="2696414" cy="1000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9345" y="5455592"/>
            <a:ext cx="458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AllReduce</a:t>
            </a:r>
            <a:r>
              <a:rPr lang="en-US" dirty="0">
                <a:solidFill>
                  <a:prstClr val="black"/>
                </a:solidFill>
              </a:rPr>
              <a:t> in an arbitrary task graph (right) compared to MPI (left)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1492" y="17225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Big data computation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992" y="1690688"/>
            <a:ext cx="423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Standalone Communication library capturing dataflow communications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132426"/>
            <a:ext cx="402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Communication can be invoked by multiple tasks in a process</a:t>
            </a:r>
          </a:p>
        </p:txBody>
      </p:sp>
    </p:spTree>
    <p:extLst>
      <p:ext uri="{BB962C8B-B14F-4D97-AF65-F5344CB8AC3E}">
        <p14:creationId xmlns:p14="http://schemas.microsoft.com/office/powerpoint/2010/main" val="12683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Twister:Net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5" y="1750813"/>
            <a:ext cx="3733560" cy="222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5" y="4548653"/>
            <a:ext cx="3708347" cy="111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4631" y="793445"/>
            <a:ext cx="6154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Communication operators are state full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Buffer data, handle imbalanced communications, act as a combiner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Thread safe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Initialization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TCP / </a:t>
            </a:r>
            <a:r>
              <a:rPr lang="en-US" dirty="0" err="1">
                <a:solidFill>
                  <a:prstClr val="black"/>
                </a:solidFill>
              </a:rPr>
              <a:t>ZooKeeper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Buffer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The messages are serialized by the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Back-pressure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Uses flow control by the underlying channel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6052" y="3892810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1956" y="5768283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Optimized operation </a:t>
            </a:r>
            <a:r>
              <a:rPr lang="en-US" dirty="0" err="1">
                <a:solidFill>
                  <a:prstClr val="black"/>
                </a:solidFill>
              </a:rPr>
              <a:t>vs</a:t>
            </a:r>
            <a:r>
              <a:rPr lang="en-US" dirty="0">
                <a:solidFill>
                  <a:prstClr val="black"/>
                </a:solidFill>
              </a:rPr>
              <a:t> Serial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476134" y="4327781"/>
          <a:ext cx="608198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497"/>
                <a:gridCol w="1520497"/>
                <a:gridCol w="1520497"/>
                <a:gridCol w="15204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Broadcast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AllReduce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AllGather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Keyed-Partition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Keyed-Reduce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KeyedGather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3701" y="5583617"/>
            <a:ext cx="294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Batch and Streaming versions</a:t>
            </a:r>
          </a:p>
        </p:txBody>
      </p:sp>
    </p:spTree>
    <p:extLst>
      <p:ext uri="{BB962C8B-B14F-4D97-AF65-F5344CB8AC3E}">
        <p14:creationId xmlns:p14="http://schemas.microsoft.com/office/powerpoint/2010/main" val="4144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Twister:Net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3934" y="2108994"/>
            <a:ext cx="465667" cy="2074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45467" y="2971800"/>
            <a:ext cx="626534" cy="33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4597401" y="3146160"/>
            <a:ext cx="626533" cy="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53266" y="2971800"/>
            <a:ext cx="626534" cy="33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3"/>
            <a:endCxn id="7" idx="1"/>
          </p:cNvCxnSpPr>
          <p:nvPr/>
        </p:nvCxnSpPr>
        <p:spPr>
          <a:xfrm>
            <a:off x="3479800" y="3141133"/>
            <a:ext cx="46566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59074" y="3624527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705" y="3624527"/>
            <a:ext cx="18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Callback Receiver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510868" y="2683933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3"/>
            <a:endCxn id="15" idx="2"/>
          </p:cNvCxnSpPr>
          <p:nvPr/>
        </p:nvCxnSpPr>
        <p:spPr>
          <a:xfrm flipV="1">
            <a:off x="5689601" y="3141133"/>
            <a:ext cx="821267" cy="50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20343" y="4540538"/>
            <a:ext cx="26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3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12" y="1623801"/>
            <a:ext cx="3645041" cy="2916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7764" y="4590996"/>
            <a:ext cx="3283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Latency of MPI and </a:t>
            </a:r>
            <a:r>
              <a:rPr lang="en-US" dirty="0" err="1">
                <a:solidFill>
                  <a:prstClr val="black"/>
                </a:solidFill>
              </a:rPr>
              <a:t>Twister:Net</a:t>
            </a:r>
            <a:r>
              <a:rPr lang="en-US" dirty="0">
                <a:solidFill>
                  <a:prstClr val="black"/>
                </a:solidFill>
              </a:rPr>
              <a:t> with different message sizes on a two-node setup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5465" y="4590996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Bandwidth utilization of </a:t>
            </a:r>
            <a:r>
              <a:rPr lang="en-US" dirty="0" err="1">
                <a:solidFill>
                  <a:prstClr val="black"/>
                </a:solidFill>
              </a:rPr>
              <a:t>Flink</a:t>
            </a:r>
            <a:r>
              <a:rPr lang="en-US" dirty="0">
                <a:solidFill>
                  <a:prstClr val="black"/>
                </a:solidFill>
              </a:rPr>
              <a:t>, Twister2 and </a:t>
            </a:r>
            <a:r>
              <a:rPr lang="en-US" dirty="0" err="1">
                <a:solidFill>
                  <a:prstClr val="black"/>
                </a:solidFill>
              </a:rPr>
              <a:t>OpenMPI</a:t>
            </a:r>
            <a:r>
              <a:rPr lang="en-US" dirty="0">
                <a:solidFill>
                  <a:prstClr val="black"/>
                </a:solidFill>
              </a:rPr>
              <a:t> over 1Gbps, 10Gbps and IB with </a:t>
            </a:r>
            <a:r>
              <a:rPr lang="en-US" dirty="0" err="1">
                <a:solidFill>
                  <a:prstClr val="black"/>
                </a:solidFill>
              </a:rPr>
              <a:t>Flink</a:t>
            </a:r>
            <a:r>
              <a:rPr lang="en-US" dirty="0">
                <a:solidFill>
                  <a:prstClr val="black"/>
                </a:solidFill>
              </a:rPr>
              <a:t> on </a:t>
            </a:r>
            <a:r>
              <a:rPr lang="en-US" dirty="0" err="1">
                <a:solidFill>
                  <a:prstClr val="black"/>
                </a:solidFill>
              </a:rPr>
              <a:t>IPoIB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&amp; Latency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40860" y="2591317"/>
            <a:ext cx="1394105" cy="464307"/>
            <a:chOff x="1293031" y="2204370"/>
            <a:chExt cx="1394105" cy="464307"/>
          </a:xfrm>
        </p:grpSpPr>
        <p:sp>
          <p:nvSpPr>
            <p:cNvPr id="8" name="Oval 7"/>
            <p:cNvSpPr/>
            <p:nvPr/>
          </p:nvSpPr>
          <p:spPr>
            <a:xfrm>
              <a:off x="1293031" y="2204370"/>
              <a:ext cx="464307" cy="464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22829" y="2204370"/>
              <a:ext cx="464307" cy="464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6"/>
              <a:endCxn id="9" idx="2"/>
            </p:cNvCxnSpPr>
            <p:nvPr/>
          </p:nvCxnSpPr>
          <p:spPr>
            <a:xfrm>
              <a:off x="1757338" y="2436524"/>
              <a:ext cx="465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35571" y="3287778"/>
            <a:ext cx="265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Latency and bandwidth between two tasks running in two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64" y="1564123"/>
            <a:ext cx="3794234" cy="30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794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1_Office Theme</vt:lpstr>
      <vt:lpstr>Twister:Net - Communication Library for Big Data Processing in HPC and Cloud Environment </vt:lpstr>
      <vt:lpstr>Overview</vt:lpstr>
      <vt:lpstr>Twister2 – HPC and Big Data</vt:lpstr>
      <vt:lpstr>Requirements</vt:lpstr>
      <vt:lpstr>Dataflow Communications</vt:lpstr>
      <vt:lpstr>Twister:Net</vt:lpstr>
      <vt:lpstr>Twister:Net</vt:lpstr>
      <vt:lpstr>Twister:Net Model</vt:lpstr>
      <vt:lpstr>Bandwidth &amp; Latency</vt:lpstr>
      <vt:lpstr>Flink, BSP and DFW Performance</vt:lpstr>
      <vt:lpstr>Latency vs Heron</vt:lpstr>
      <vt:lpstr>Direct Heron Communication Improvements</vt:lpstr>
      <vt:lpstr>Heron direct implementation</vt:lpstr>
      <vt:lpstr>K-Means algorithm performance</vt:lpstr>
      <vt:lpstr>Sorting Records</vt:lpstr>
      <vt:lpstr>Sorting Records</vt:lpstr>
      <vt:lpstr>Conclusions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Twister:Net</dc:title>
  <dc:creator>supun</dc:creator>
  <cp:lastModifiedBy>supun</cp:lastModifiedBy>
  <cp:revision>12</cp:revision>
  <dcterms:created xsi:type="dcterms:W3CDTF">2018-07-04T17:48:31Z</dcterms:created>
  <dcterms:modified xsi:type="dcterms:W3CDTF">2018-07-06T17:25:30Z</dcterms:modified>
</cp:coreProperties>
</file>