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3"/>
  </p:notesMasterIdLst>
  <p:sldIdLst>
    <p:sldId id="338" r:id="rId2"/>
    <p:sldId id="432" r:id="rId3"/>
    <p:sldId id="364" r:id="rId4"/>
    <p:sldId id="440" r:id="rId5"/>
    <p:sldId id="441" r:id="rId6"/>
    <p:sldId id="442" r:id="rId7"/>
    <p:sldId id="443" r:id="rId8"/>
    <p:sldId id="439" r:id="rId9"/>
    <p:sldId id="410" r:id="rId10"/>
    <p:sldId id="446" r:id="rId11"/>
    <p:sldId id="421" r:id="rId12"/>
    <p:sldId id="447" r:id="rId13"/>
    <p:sldId id="450" r:id="rId14"/>
    <p:sldId id="451" r:id="rId15"/>
    <p:sldId id="453" r:id="rId16"/>
    <p:sldId id="452" r:id="rId17"/>
    <p:sldId id="409" r:id="rId18"/>
    <p:sldId id="454" r:id="rId19"/>
    <p:sldId id="394" r:id="rId20"/>
    <p:sldId id="455" r:id="rId21"/>
    <p:sldId id="3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04B4DD-9A16-4962-8F92-86F0C8519FB7}">
          <p14:sldIdLst>
            <p14:sldId id="338"/>
            <p14:sldId id="432"/>
            <p14:sldId id="364"/>
            <p14:sldId id="440"/>
            <p14:sldId id="441"/>
            <p14:sldId id="442"/>
            <p14:sldId id="443"/>
            <p14:sldId id="439"/>
            <p14:sldId id="410"/>
            <p14:sldId id="446"/>
            <p14:sldId id="421"/>
            <p14:sldId id="447"/>
            <p14:sldId id="450"/>
            <p14:sldId id="451"/>
            <p14:sldId id="453"/>
            <p14:sldId id="452"/>
            <p14:sldId id="409"/>
            <p14:sldId id="454"/>
            <p14:sldId id="394"/>
            <p14:sldId id="455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81414" autoAdjust="0"/>
  </p:normalViewPr>
  <p:slideViewPr>
    <p:cSldViewPr snapToGrid="0">
      <p:cViewPr varScale="1">
        <p:scale>
          <a:sx n="84" d="100"/>
          <a:sy n="84" d="100"/>
        </p:scale>
        <p:origin x="117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00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6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21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69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9309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3125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06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1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572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11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4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66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0" dirty="0"/>
              <a:t>Twister2: Design of a Big Data Toolkit</a:t>
            </a:r>
            <a:br>
              <a:rPr lang="en-US" sz="4400" b="0" dirty="0"/>
            </a:b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US" sz="1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1692"/>
            <a:ext cx="9144000" cy="1136108"/>
          </a:xfrm>
        </p:spPr>
        <p:txBody>
          <a:bodyPr>
            <a:normAutofit/>
          </a:bodyPr>
          <a:lstStyle/>
          <a:p>
            <a:r>
              <a:rPr lang="en-US" sz="2000" dirty="0"/>
              <a:t>`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851339" y="3366007"/>
            <a:ext cx="989630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000" dirty="0">
                <a:cs typeface="Times New Roman" pitchFamily="18" charset="0"/>
              </a:rPr>
              <a:t>Supun </a:t>
            </a:r>
            <a:r>
              <a:rPr lang="en-US" sz="2000" dirty="0" err="1">
                <a:cs typeface="Times New Roman" pitchFamily="18" charset="0"/>
              </a:rPr>
              <a:t>Kamburugamuve</a:t>
            </a:r>
            <a:r>
              <a:rPr lang="en-US" sz="2000" dirty="0">
                <a:cs typeface="Times New Roman" pitchFamily="18" charset="0"/>
              </a:rPr>
              <a:t>, </a:t>
            </a:r>
            <a:r>
              <a:rPr lang="en-US" sz="2000" dirty="0" err="1"/>
              <a:t>Kannan</a:t>
            </a:r>
            <a:r>
              <a:rPr lang="en-US" sz="2000" dirty="0"/>
              <a:t> </a:t>
            </a:r>
            <a:r>
              <a:rPr lang="en-US" sz="2000" dirty="0" err="1"/>
              <a:t>Govindarajan</a:t>
            </a:r>
            <a:r>
              <a:rPr lang="en-US" sz="2000" dirty="0"/>
              <a:t>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r>
              <a:rPr lang="en-US" sz="2000" dirty="0"/>
              <a:t>, </a:t>
            </a:r>
          </a:p>
          <a:p>
            <a:pPr lvl="0" algn="ctr" defTabSz="457200">
              <a:defRPr/>
            </a:pPr>
            <a:r>
              <a:rPr lang="en-US" sz="2000" dirty="0" err="1"/>
              <a:t>Vibhatha</a:t>
            </a:r>
            <a:r>
              <a:rPr lang="en-US" sz="2000" dirty="0"/>
              <a:t> </a:t>
            </a:r>
            <a:r>
              <a:rPr lang="en-US" sz="2000" dirty="0" err="1"/>
              <a:t>Abeykon</a:t>
            </a:r>
            <a:r>
              <a:rPr lang="en-US" sz="2000" dirty="0"/>
              <a:t>, Geoffrey Fox</a:t>
            </a:r>
          </a:p>
          <a:p>
            <a:pPr lvl="0" algn="ctr" defTabSz="457200">
              <a:defRPr/>
            </a:pPr>
            <a:r>
              <a:rPr lang="en-US" sz="2000" dirty="0"/>
              <a:t>Digital Science Center</a:t>
            </a:r>
          </a:p>
          <a:p>
            <a:pPr lvl="0" algn="ctr" defTabSz="457200">
              <a:defRPr/>
            </a:pPr>
            <a:r>
              <a:rPr lang="en-US" sz="2000" dirty="0"/>
              <a:t>Indiana University Bloomington</a:t>
            </a:r>
          </a:p>
          <a:p>
            <a:pPr lvl="0" algn="ctr" defTabSz="457200">
              <a:defRPr/>
            </a:pPr>
            <a:r>
              <a:rPr lang="en-US" dirty="0">
                <a:solidFill>
                  <a:schemeClr val="bg1"/>
                </a:solidFill>
                <a:latin typeface="Arial"/>
                <a:hlinkClick r:id="rId3"/>
              </a:rPr>
              <a:t>skamburu@indiana.edu</a:t>
            </a:r>
            <a:r>
              <a:rPr lang="en-US" dirty="0">
                <a:solidFill>
                  <a:schemeClr val="bg1"/>
                </a:solidFill>
                <a:latin typeface="Arial"/>
              </a:rPr>
              <a:t>, </a:t>
            </a:r>
          </a:p>
          <a:p>
            <a:pPr lvl="0" algn="ctr" defTabSz="457200">
              <a:defRPr/>
            </a:pPr>
            <a:endParaRPr lang="en-US" dirty="0">
              <a:solidFill>
                <a:schemeClr val="bg1"/>
              </a:solidFill>
              <a:latin typeface="Arial"/>
            </a:endParaRPr>
          </a:p>
          <a:p>
            <a:pPr lvl="0" algn="ctr" defTabSz="457200">
              <a:defRPr/>
            </a:pPr>
            <a:r>
              <a:rPr lang="en-US" dirty="0" err="1">
                <a:latin typeface="Arial"/>
              </a:rPr>
              <a:t>ExaMPI</a:t>
            </a:r>
            <a:r>
              <a:rPr lang="en-US" dirty="0">
                <a:latin typeface="Arial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Apache Big data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73377"/>
            <a:ext cx="10515600" cy="4351338"/>
          </a:xfrm>
        </p:spPr>
        <p:txBody>
          <a:bodyPr/>
          <a:lstStyle/>
          <a:p>
            <a:r>
              <a:rPr lang="en-US" dirty="0"/>
              <a:t>Top down designs targeting one type of applications</a:t>
            </a:r>
          </a:p>
          <a:p>
            <a:pPr lvl="1"/>
            <a:r>
              <a:rPr lang="en-US" dirty="0"/>
              <a:t>Users want to use them for every type of application</a:t>
            </a:r>
          </a:p>
          <a:p>
            <a:r>
              <a:rPr lang="en-US" dirty="0"/>
              <a:t>Monolithic designs with fixed choices</a:t>
            </a:r>
          </a:p>
          <a:p>
            <a:pPr lvl="1"/>
            <a:r>
              <a:rPr lang="en-US" dirty="0"/>
              <a:t>Harder to change </a:t>
            </a:r>
          </a:p>
          <a:p>
            <a:r>
              <a:rPr lang="en-US" dirty="0"/>
              <a:t>Low performance</a:t>
            </a:r>
          </a:p>
          <a:p>
            <a:pPr lvl="1"/>
            <a:r>
              <a:rPr lang="en-US" dirty="0"/>
              <a:t>Software engineering</a:t>
            </a:r>
          </a:p>
          <a:p>
            <a:pPr lvl="1"/>
            <a:r>
              <a:rPr lang="en-US" dirty="0"/>
              <a:t>Not targeting advanced hardware</a:t>
            </a:r>
          </a:p>
          <a:p>
            <a:r>
              <a:rPr lang="en-US" dirty="0"/>
              <a:t>Only high level APIs/abstractions available</a:t>
            </a:r>
          </a:p>
          <a:p>
            <a:pPr lvl="1"/>
            <a:r>
              <a:rPr lang="en-US" dirty="0"/>
              <a:t>Harder for an advanced user to optimize an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65"/>
          </a:xfrm>
        </p:spPr>
        <p:txBody>
          <a:bodyPr>
            <a:noAutofit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922"/>
            <a:ext cx="10515600" cy="435133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We identify 4 types of applications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dirty="0"/>
              <a:t>Data pipelines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dirty="0"/>
              <a:t>Streaming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dirty="0"/>
              <a:t>Machine learning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000" dirty="0"/>
              <a:t>Function as a Service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clear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Twiste2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Clearly define functional layers</a:t>
            </a:r>
          </a:p>
          <a:p>
            <a:r>
              <a:rPr lang="en-US" dirty="0"/>
              <a:t>Develop base layers as independent components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r>
              <a:rPr lang="en-US" dirty="0"/>
              <a:t>Allow users to pick and choose according to requirements</a:t>
            </a:r>
          </a:p>
          <a:p>
            <a:pPr lvl="1"/>
            <a:r>
              <a:rPr lang="en-US" dirty="0"/>
              <a:t>Communication + Data Management</a:t>
            </a:r>
          </a:p>
          <a:p>
            <a:pPr lvl="1"/>
            <a:r>
              <a:rPr lang="en-US" dirty="0"/>
              <a:t>Communication + Static graph </a:t>
            </a:r>
          </a:p>
          <a:p>
            <a:r>
              <a:rPr lang="en-US" dirty="0"/>
              <a:t>Use HPC features when possible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0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Twiste2 Components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811" t="17624" r="29052" b="59234"/>
          <a:stretch/>
        </p:blipFill>
        <p:spPr>
          <a:xfrm>
            <a:off x="747563" y="1891863"/>
            <a:ext cx="10477487" cy="30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6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9512"/>
            <a:ext cx="10515600" cy="1325563"/>
          </a:xfrm>
        </p:spPr>
        <p:txBody>
          <a:bodyPr/>
          <a:lstStyle/>
          <a:p>
            <a:r>
              <a:rPr lang="en-US" dirty="0"/>
              <a:t>Twiste2 Components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086" t="40571" r="29297" b="23558"/>
          <a:stretch/>
        </p:blipFill>
        <p:spPr>
          <a:xfrm>
            <a:off x="636337" y="1448815"/>
            <a:ext cx="10591339" cy="478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811" t="17624" r="29052" b="78691"/>
          <a:stretch/>
        </p:blipFill>
        <p:spPr>
          <a:xfrm>
            <a:off x="813249" y="980017"/>
            <a:ext cx="10477487" cy="4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applications at different layers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35" t="47509" r="24397" b="32108"/>
          <a:stretch/>
        </p:blipFill>
        <p:spPr>
          <a:xfrm>
            <a:off x="2047621" y="1576552"/>
            <a:ext cx="8496147" cy="18708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4" y="3787291"/>
            <a:ext cx="10383699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7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dirty="0"/>
              <a:t>Communication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594" y="1090902"/>
            <a:ext cx="11747574" cy="469840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(ns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Dataflow: </a:t>
            </a:r>
            <a:r>
              <a:rPr lang="en-US" dirty="0"/>
              <a:t>Model a communication as part of a graph</a:t>
            </a:r>
          </a:p>
          <a:p>
            <a:pPr lvl="1"/>
            <a:r>
              <a:rPr lang="en-US" dirty="0"/>
              <a:t>Nodes - computation Tasks, Edges - asynchronous  communications</a:t>
            </a:r>
          </a:p>
          <a:p>
            <a:pPr lvl="1"/>
            <a:r>
              <a:rPr lang="en-US" dirty="0"/>
              <a:t>A computation is activated when its input data dependencies are satisfied</a:t>
            </a:r>
          </a:p>
          <a:p>
            <a:pPr lvl="1"/>
            <a:r>
              <a:rPr lang="en-US" b="1" dirty="0"/>
              <a:t>Streaming dataflow: Pub-Sub </a:t>
            </a:r>
            <a:r>
              <a:rPr lang="en-US" dirty="0"/>
              <a:t>with data partitioned into streams</a:t>
            </a:r>
          </a:p>
          <a:p>
            <a:pPr lvl="2"/>
            <a:r>
              <a:rPr lang="en-US" dirty="0"/>
              <a:t>Streams are unbounded, ordered data tuples</a:t>
            </a:r>
          </a:p>
          <a:p>
            <a:pPr lvl="2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,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D0CFBEE-C451-4517-8B78-0CC0B5E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247333"/>
            <a:ext cx="12021519" cy="75313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HPC Runtime versus ABDS distributed Computing Model on Data Analytics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75A58-AEB7-42B6-9E1E-21968A9E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6112"/>
            <a:ext cx="6312976" cy="51328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1" y="1177898"/>
            <a:ext cx="5691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2718" y="1443232"/>
            <a:ext cx="5589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Hadoop</a:t>
            </a:r>
            <a:r>
              <a:rPr lang="en-US" sz="2400" dirty="0"/>
              <a:t> writes to disk and is</a:t>
            </a:r>
            <a:r>
              <a:rPr lang="en-US" sz="2400" b="1" dirty="0"/>
              <a:t> slowest</a:t>
            </a:r>
            <a:r>
              <a:rPr lang="en-US" sz="2400" dirty="0"/>
              <a:t>; </a:t>
            </a:r>
            <a:r>
              <a:rPr lang="en-US" sz="2400" b="1" dirty="0"/>
              <a:t>Spark </a:t>
            </a:r>
            <a:r>
              <a:rPr lang="en-US" sz="2400" dirty="0"/>
              <a:t>and </a:t>
            </a:r>
            <a:r>
              <a:rPr lang="en-US" sz="2400" b="1" dirty="0"/>
              <a:t>Flink</a:t>
            </a:r>
            <a:r>
              <a:rPr lang="en-US" sz="2400" dirty="0"/>
              <a:t> spawn many processes and do not support </a:t>
            </a:r>
            <a:r>
              <a:rPr lang="en-US" sz="2400" dirty="0" err="1"/>
              <a:t>AllReduce</a:t>
            </a:r>
            <a:r>
              <a:rPr lang="en-US" sz="2400" dirty="0"/>
              <a:t> directly; </a:t>
            </a:r>
            <a:br>
              <a:rPr lang="en-US" sz="2400" dirty="0"/>
            </a:br>
            <a:r>
              <a:rPr lang="en-US" sz="2400" b="1" dirty="0"/>
              <a:t>MPI</a:t>
            </a:r>
            <a:r>
              <a:rPr lang="en-US" sz="2400" dirty="0"/>
              <a:t> does in-place combined reduce/broadcast and is </a:t>
            </a:r>
            <a:r>
              <a:rPr lang="en-US" sz="2400" b="1" dirty="0"/>
              <a:t>fastest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27890-5E06-4454-9AD7-685835A514CE}"/>
              </a:ext>
            </a:extLst>
          </p:cNvPr>
          <p:cNvSpPr txBox="1"/>
          <p:nvPr/>
        </p:nvSpPr>
        <p:spPr>
          <a:xfrm>
            <a:off x="6726264" y="3744321"/>
            <a:ext cx="531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Polymorphic Reduction capability choosing best implementation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 HPC  architecture with</a:t>
            </a:r>
          </a:p>
          <a:p>
            <a:pPr lvl="1"/>
            <a:r>
              <a:rPr lang="en-US" sz="2400" dirty="0"/>
              <a:t>Mutable model</a:t>
            </a:r>
          </a:p>
          <a:p>
            <a:pPr lvl="1"/>
            <a:r>
              <a:rPr lang="en-US" sz="2400" dirty="0"/>
              <a:t>Immutable data</a:t>
            </a:r>
          </a:p>
        </p:txBody>
      </p:sp>
    </p:spTree>
    <p:extLst>
      <p:ext uri="{BB962C8B-B14F-4D97-AF65-F5344CB8AC3E}">
        <p14:creationId xmlns:p14="http://schemas.microsoft.com/office/powerpoint/2010/main" val="122190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6283"/>
            <a:ext cx="10515600" cy="1325563"/>
          </a:xfrm>
        </p:spPr>
        <p:txBody>
          <a:bodyPr/>
          <a:lstStyle/>
          <a:p>
            <a:r>
              <a:rPr lang="en-US" dirty="0"/>
              <a:t>Communication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972" y="1457763"/>
            <a:ext cx="10515600" cy="822982"/>
          </a:xfrm>
        </p:spPr>
        <p:txBody>
          <a:bodyPr>
            <a:normAutofit/>
          </a:bodyPr>
          <a:lstStyle/>
          <a:p>
            <a:r>
              <a:rPr lang="en-US" dirty="0"/>
              <a:t>Need data driven higher level abstractions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310" t="57931" r="25172" b="29655"/>
          <a:stretch/>
        </p:blipFill>
        <p:spPr>
          <a:xfrm>
            <a:off x="1303283" y="1852778"/>
            <a:ext cx="9352646" cy="1292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971" y="2731983"/>
            <a:ext cx="10818553" cy="295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Both BSP and Dataflow Style communications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MPI / RDMA / TCP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MPI requirements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Need MPI to work with Yarn/</a:t>
            </a:r>
            <a:r>
              <a:rPr lang="en-US" sz="2400" dirty="0" err="1"/>
              <a:t>Mesos</a:t>
            </a:r>
            <a:r>
              <a:rPr lang="en-US" sz="2400" dirty="0"/>
              <a:t> (Use MPI only as a communication library)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Make MPI work with dynamic environments where processes are added / removed while an application is running</a:t>
            </a:r>
          </a:p>
          <a:p>
            <a:pPr marL="685800" lvl="1" indent="-228600">
              <a:lnSpc>
                <a:spcPct val="7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We don’t need fault tolerance at MPI level</a:t>
            </a:r>
          </a:p>
        </p:txBody>
      </p:sp>
    </p:spTree>
    <p:extLst>
      <p:ext uri="{BB962C8B-B14F-4D97-AF65-F5344CB8AC3E}">
        <p14:creationId xmlns:p14="http://schemas.microsoft.com/office/powerpoint/2010/main" val="3070610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5A46B-4416-48FC-940C-AFA2EE49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560"/>
            <a:ext cx="12192000" cy="873739"/>
          </a:xfrm>
        </p:spPr>
        <p:txBody>
          <a:bodyPr/>
          <a:lstStyle/>
          <a:p>
            <a:r>
              <a:rPr lang="en-US" dirty="0"/>
              <a:t>Harp Plugin for Hadoop: Important part of Twister2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6439B-0029-49A5-A2B5-EC0F8C6E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6349-9807-4F75-AF16-D932DCE20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E09275-6B7B-44F9-87BD-D0C69DB0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3" b="-1"/>
          <a:stretch/>
        </p:blipFill>
        <p:spPr>
          <a:xfrm>
            <a:off x="0" y="1256562"/>
            <a:ext cx="12113360" cy="560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787BA-B391-42BA-8EB1-E2A5745D777A}"/>
              </a:ext>
            </a:extLst>
          </p:cNvPr>
          <p:cNvSpPr txBox="1"/>
          <p:nvPr/>
        </p:nvSpPr>
        <p:spPr>
          <a:xfrm>
            <a:off x="9465469" y="88723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 of Judy </a:t>
            </a:r>
            <a:r>
              <a:rPr lang="en-US" sz="2400" b="1" dirty="0" err="1"/>
              <a:t>Qiu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6325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05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 of public clouds increasing rapidly </a:t>
            </a:r>
          </a:p>
          <a:p>
            <a:pPr lvl="1"/>
            <a:r>
              <a:rPr lang="en-US" dirty="0"/>
              <a:t>Edge computing adding another dimension</a:t>
            </a:r>
          </a:p>
          <a:p>
            <a:pPr lvl="1"/>
            <a:r>
              <a:rPr lang="en-US" dirty="0"/>
              <a:t>Clouds becoming diverse with subsystems containing GPU’s, FPGA’s, high performance networks, storage, memory</a:t>
            </a:r>
          </a:p>
          <a:p>
            <a:r>
              <a:rPr lang="en-US" dirty="0"/>
              <a:t>Rich software stacks</a:t>
            </a:r>
          </a:p>
          <a:p>
            <a:pPr lvl="1"/>
            <a:r>
              <a:rPr lang="en-US" dirty="0"/>
              <a:t>HPC (High Performance Computing) for Parallel Computing</a:t>
            </a:r>
            <a:endParaRPr lang="en-US" b="1" dirty="0"/>
          </a:p>
          <a:p>
            <a:pPr lvl="1"/>
            <a:r>
              <a:rPr lang="en-US" dirty="0"/>
              <a:t>Apache for Big Data Software Stack ABDS – much more popular than HPC</a:t>
            </a:r>
          </a:p>
          <a:p>
            <a:r>
              <a:rPr lang="en-US" dirty="0"/>
              <a:t>Big data systems are characterized by </a:t>
            </a:r>
          </a:p>
          <a:p>
            <a:pPr lvl="1"/>
            <a:r>
              <a:rPr lang="en-US" dirty="0"/>
              <a:t>Low-performance</a:t>
            </a:r>
          </a:p>
          <a:p>
            <a:pPr lvl="1"/>
            <a:r>
              <a:rPr lang="en-US" dirty="0"/>
              <a:t>High-usability</a:t>
            </a:r>
          </a:p>
          <a:p>
            <a:r>
              <a:rPr lang="en-US" dirty="0"/>
              <a:t>Event driven computing model is becoming mainstream</a:t>
            </a:r>
          </a:p>
          <a:p>
            <a:pPr lvl="1"/>
            <a:r>
              <a:rPr lang="en-US" dirty="0"/>
              <a:t>HPC – Asynchronous many task systems (AMT)</a:t>
            </a:r>
          </a:p>
          <a:p>
            <a:pPr lvl="1"/>
            <a:r>
              <a:rPr lang="en-US" dirty="0"/>
              <a:t>All major big data frameworks</a:t>
            </a:r>
          </a:p>
          <a:p>
            <a:pPr lvl="1"/>
            <a:r>
              <a:rPr lang="en-US" dirty="0"/>
              <a:t>Services in the form of Function as a Service (</a:t>
            </a:r>
            <a:r>
              <a:rPr lang="en-US" dirty="0" err="1"/>
              <a:t>FaaS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96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computation graph dynamically</a:t>
            </a:r>
          </a:p>
          <a:p>
            <a:pPr lvl="1"/>
            <a:r>
              <a:rPr lang="en-US" dirty="0"/>
              <a:t>Dynamic scheduling of tasks</a:t>
            </a:r>
          </a:p>
          <a:p>
            <a:pPr lvl="1"/>
            <a:r>
              <a:rPr lang="en-US" dirty="0"/>
              <a:t>Allow fine grained control of the graph</a:t>
            </a:r>
          </a:p>
          <a:p>
            <a:r>
              <a:rPr lang="en-US" dirty="0"/>
              <a:t>Generate computation graph statically</a:t>
            </a:r>
          </a:p>
          <a:p>
            <a:pPr lvl="1"/>
            <a:r>
              <a:rPr lang="en-US" dirty="0"/>
              <a:t>Dynamic or static scheduling</a:t>
            </a:r>
          </a:p>
          <a:p>
            <a:pPr lvl="1"/>
            <a:r>
              <a:rPr lang="en-US" dirty="0"/>
              <a:t>Suitable for streaming and data query applications</a:t>
            </a:r>
          </a:p>
          <a:p>
            <a:pPr lvl="1"/>
            <a:r>
              <a:rPr lang="en-US" dirty="0"/>
              <a:t>Hard to express complex computations, especially with loops</a:t>
            </a:r>
          </a:p>
          <a:p>
            <a:r>
              <a:rPr lang="en-US" dirty="0"/>
              <a:t>Hybrid approach</a:t>
            </a:r>
          </a:p>
          <a:p>
            <a:pPr lvl="1"/>
            <a:r>
              <a:rPr lang="en-US" dirty="0"/>
              <a:t>Combine both static and dynamic graphs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925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45" y="894374"/>
            <a:ext cx="10983310" cy="52842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suggest an event driven computing model built around Cloud and HPC and spanning batch, streaming, and edge applications</a:t>
            </a:r>
          </a:p>
          <a:p>
            <a:pPr lvl="1"/>
            <a:r>
              <a:rPr lang="en-US" dirty="0"/>
              <a:t>Highly parallel on cloud; possibly sequential at the edge</a:t>
            </a:r>
          </a:p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</a:t>
            </a:r>
          </a:p>
          <a:p>
            <a:r>
              <a:rPr lang="en-US" dirty="0"/>
              <a:t>We have done a preliminary analysis of the different runtimes of Hadoop, Spark, Flink, Storm, Heron, Naiad, DARMA (HPC Asynchronous Many Task)</a:t>
            </a:r>
          </a:p>
          <a:p>
            <a:r>
              <a:rPr lang="en-US" dirty="0"/>
              <a:t>There are different technologies for different circumstances but can be unified by high level abstractions such as communication collectives</a:t>
            </a:r>
          </a:p>
          <a:p>
            <a:pPr lvl="1"/>
            <a:r>
              <a:rPr lang="en-US" dirty="0"/>
              <a:t>Obviously MPI best for parallel computing (by definition)</a:t>
            </a:r>
          </a:p>
          <a:p>
            <a:r>
              <a:rPr lang="en-US" dirty="0"/>
              <a:t>Apache systems use dataflow communication which is natural for them</a:t>
            </a:r>
          </a:p>
          <a:p>
            <a:pPr lvl="1"/>
            <a:r>
              <a:rPr lang="en-US" dirty="0"/>
              <a:t>No standard dataflow library (why?). </a:t>
            </a:r>
            <a:r>
              <a:rPr lang="en-US" b="1" dirty="0"/>
              <a:t>Add Dataflow primitives in MPI-4?</a:t>
            </a:r>
          </a:p>
          <a:p>
            <a:r>
              <a:rPr lang="en-US" dirty="0"/>
              <a:t>MPI could adopt some of tools of Big Data as in Coordination Points (dataflow nodes), State management with RDD (datasets)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243" y="2574788"/>
            <a:ext cx="2757488" cy="1440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+mn-lt"/>
              </a:rPr>
              <a:t>Big Data Landscape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endParaRPr lang="en-US" sz="40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6F09-1FEC-4F71-8776-D8859DC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98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286"/>
            <a:ext cx="10515600" cy="1465813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</a:rPr>
              <a:t>Comparing Spark Flink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3262108"/>
            <a:ext cx="10515600" cy="150018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Global Machine Learning GML.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 Spark and Flink are successful on LML not GML and currently LML is more common than GML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0488-FADD-4E00-B017-9100992E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9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7" y="199071"/>
            <a:ext cx="11438293" cy="97660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Multidimensional Scaling - </a:t>
            </a:r>
            <a:r>
              <a:rPr lang="en-US" sz="3600" dirty="0">
                <a:latin typeface="+mn-lt"/>
              </a:rPr>
              <a:t>3 Nested Parallel Sections</a:t>
            </a:r>
            <a:endParaRPr lang="en-US" dirty="0">
              <a:latin typeface="+mn-lt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C1728D-7FFC-4317-AAAE-AE12C19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" y="1203378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</a:t>
            </a:r>
            <a:r>
              <a:rPr lang="en-US" sz="2000" b="1" dirty="0"/>
              <a:t>16 nodes </a:t>
            </a:r>
            <a:r>
              <a:rPr lang="en-US" sz="2000" dirty="0"/>
              <a:t>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042589" y="5029153"/>
            <a:ext cx="36741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</a:t>
            </a:r>
            <a:r>
              <a:rPr lang="en-US" b="1" dirty="0"/>
              <a:t>varying number of nodes</a:t>
            </a:r>
            <a:r>
              <a:rPr lang="en-US" dirty="0"/>
              <a:t>. Each node runs 20 parallel tasks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D6F8A-FBF3-42C4-9643-6D4340BA80AB}"/>
              </a:ext>
            </a:extLst>
          </p:cNvPr>
          <p:cNvGrpSpPr/>
          <p:nvPr/>
        </p:nvGrpSpPr>
        <p:grpSpPr>
          <a:xfrm>
            <a:off x="3099000" y="1742516"/>
            <a:ext cx="8781810" cy="2802763"/>
            <a:chOff x="3099000" y="1742516"/>
            <a:chExt cx="8781810" cy="2802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00" y="1742516"/>
              <a:ext cx="4664807" cy="2802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1B02A8-29DC-46FC-A942-C532008B4D66}"/>
                </a:ext>
              </a:extLst>
            </p:cNvPr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Flink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AC893-AA8D-40BE-8183-2C0C9E4C7216}"/>
                </a:ext>
              </a:extLst>
            </p:cNvPr>
            <p:cNvSpPr txBox="1"/>
            <p:nvPr/>
          </p:nvSpPr>
          <p:spPr>
            <a:xfrm>
              <a:off x="4444974" y="297172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Spark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32E50-AF28-40B0-BA29-B531B802CB83}"/>
                </a:ext>
              </a:extLst>
            </p:cNvPr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MPI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DA4D3C-B83F-4A1B-86AD-9069FF7162B3}"/>
              </a:ext>
            </a:extLst>
          </p:cNvPr>
          <p:cNvSpPr txBox="1"/>
          <p:nvPr/>
        </p:nvSpPr>
        <p:spPr>
          <a:xfrm>
            <a:off x="3119112" y="4593390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 Factor of 20-200 Faster than Spark/Flink</a:t>
            </a:r>
          </a:p>
        </p:txBody>
      </p:sp>
    </p:spTree>
    <p:extLst>
      <p:ext uri="{BB962C8B-B14F-4D97-AF65-F5344CB8AC3E}">
        <p14:creationId xmlns:p14="http://schemas.microsoft.com/office/powerpoint/2010/main" val="64242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46" y="396821"/>
            <a:ext cx="2927888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Terasort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F6F392-1973-44B2-990D-52A15C0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471" y="216977"/>
            <a:ext cx="3550959" cy="1523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52" y="1953217"/>
            <a:ext cx="3938526" cy="258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56" y="2054332"/>
            <a:ext cx="3719887" cy="3007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7756" y="1491552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7810" y="4692671"/>
            <a:ext cx="53934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Terasort</a:t>
            </a:r>
            <a:r>
              <a:rPr lang="en-US" dirty="0"/>
              <a:t> execution time in 64 and 32 nodes. Only MPI shows the sorting time and communication time as other two frameworks doesn't provide a viable method to accurately measure them. Sorting time includes data save time. MPI-IB - MPI with </a:t>
            </a:r>
            <a:r>
              <a:rPr lang="en-US" dirty="0" err="1"/>
              <a:t>Infiniband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5875" y="5062003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75907" y="286830"/>
            <a:ext cx="238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data using MPI</a:t>
            </a:r>
          </a:p>
        </p:txBody>
      </p:sp>
    </p:spTree>
    <p:extLst>
      <p:ext uri="{BB962C8B-B14F-4D97-AF65-F5344CB8AC3E}">
        <p14:creationId xmlns:p14="http://schemas.microsoft.com/office/powerpoint/2010/main" val="426597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294" y="207005"/>
            <a:ext cx="10515600" cy="794482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Heron High Performance Interconnects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8" y="1342892"/>
            <a:ext cx="2597645" cy="3902348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Infiniband</a:t>
            </a:r>
            <a:r>
              <a:rPr lang="en-US" sz="2400" dirty="0"/>
              <a:t> &amp; Intel Omni-Path integrations</a:t>
            </a:r>
          </a:p>
          <a:p>
            <a:r>
              <a:rPr lang="en-US" sz="2400" dirty="0"/>
              <a:t>Using </a:t>
            </a:r>
            <a:r>
              <a:rPr lang="en-US" sz="2400" dirty="0" err="1"/>
              <a:t>Libfabric</a:t>
            </a:r>
            <a:r>
              <a:rPr lang="en-US" sz="2400" dirty="0"/>
              <a:t> as a library</a:t>
            </a:r>
          </a:p>
          <a:p>
            <a:r>
              <a:rPr lang="en-US" sz="2400" dirty="0"/>
              <a:t>Natively integrated to Heron through Stream Manager without needing to go through JNI</a:t>
            </a:r>
          </a:p>
          <a:p>
            <a:endParaRPr lang="en-US" sz="24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92ABA9E-E824-4FB5-B67A-358DB4F3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28BCF3-6352-4B27-8D99-0248FFD97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2" y="1044411"/>
            <a:ext cx="3657607" cy="22860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F2D20F-8235-4398-ADC0-72720B607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2" y="3501842"/>
            <a:ext cx="3746843" cy="183807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DA973B-3AE9-43BE-B84E-A805219AD00E}"/>
              </a:ext>
            </a:extLst>
          </p:cNvPr>
          <p:cNvSpPr txBox="1"/>
          <p:nvPr/>
        </p:nvSpPr>
        <p:spPr>
          <a:xfrm>
            <a:off x="8617908" y="5511342"/>
            <a:ext cx="286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Yahoo Streaming Bench Topology on Haswell cluster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E224E0A-C256-479A-BA20-5E42855B9E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8"/>
          <a:stretch/>
        </p:blipFill>
        <p:spPr>
          <a:xfrm>
            <a:off x="2650733" y="1185838"/>
            <a:ext cx="5415955" cy="2419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941C14-4FFF-48FC-9C38-149C6BE0664D}"/>
              </a:ext>
            </a:extLst>
          </p:cNvPr>
          <p:cNvSpPr/>
          <p:nvPr/>
        </p:nvSpPr>
        <p:spPr>
          <a:xfrm>
            <a:off x="2944166" y="3605390"/>
            <a:ext cx="5122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Latency of the Topology A with 1 spout and 7 bolt instances arranged in a chain with varying parallelism and message sizes. c) and d) are with 128k and 128bytes messages. The results are on KNL cluster.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5FCA12-0C38-4F2D-AFD9-A87B26D6F0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27" y="5052996"/>
            <a:ext cx="2427993" cy="9166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D0EC2E8-9786-4A8C-BA90-8939609859B1}"/>
              </a:ext>
            </a:extLst>
          </p:cNvPr>
          <p:cNvSpPr txBox="1"/>
          <p:nvPr/>
        </p:nvSpPr>
        <p:spPr>
          <a:xfrm>
            <a:off x="2877612" y="5290212"/>
            <a:ext cx="249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Topology A. A long topology with 8 Stages</a:t>
            </a:r>
          </a:p>
        </p:txBody>
      </p:sp>
    </p:spTree>
    <p:extLst>
      <p:ext uri="{BB962C8B-B14F-4D97-AF65-F5344CB8AC3E}">
        <p14:creationId xmlns:p14="http://schemas.microsoft.com/office/powerpoint/2010/main" val="411761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of Parallel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82108" y="3637147"/>
            <a:ext cx="5722883" cy="683172"/>
          </a:xfrm>
          <a:prstGeom prst="roundRect">
            <a:avLst>
              <a:gd name="adj" fmla="val 991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Internode and Intracore Communication </a:t>
            </a:r>
          </a:p>
          <a:p>
            <a:pPr algn="ctr"/>
            <a:r>
              <a:rPr lang="en-US" dirty="0"/>
              <a:t>Network layer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82108" y="2846927"/>
            <a:ext cx="5722883" cy="683172"/>
          </a:xfrm>
          <a:prstGeom prst="roundRect">
            <a:avLst>
              <a:gd name="adj" fmla="val 991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Computation Graph </a:t>
            </a:r>
          </a:p>
          <a:p>
            <a:pPr algn="ctr"/>
            <a:r>
              <a:rPr lang="en-US" dirty="0"/>
              <a:t>Execution (Threads/Processes), Scheduling of Executions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82109" y="2056707"/>
            <a:ext cx="5722882" cy="683172"/>
          </a:xfrm>
          <a:prstGeom prst="roundRect">
            <a:avLst>
              <a:gd name="adj" fmla="val 991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 partitioning and placement</a:t>
            </a:r>
          </a:p>
          <a:p>
            <a:pPr algn="ctr"/>
            <a:r>
              <a:rPr lang="en-US" dirty="0"/>
              <a:t>Manage distributed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96182" y="2056707"/>
            <a:ext cx="2444644" cy="2960610"/>
            <a:chOff x="1558681" y="2329410"/>
            <a:chExt cx="2444644" cy="2960610"/>
          </a:xfrm>
        </p:grpSpPr>
        <p:sp>
          <p:nvSpPr>
            <p:cNvPr id="8" name="Rounded Rectangle 7"/>
            <p:cNvSpPr/>
            <p:nvPr/>
          </p:nvSpPr>
          <p:spPr>
            <a:xfrm>
              <a:off x="1702674" y="3909850"/>
              <a:ext cx="2183524" cy="683172"/>
            </a:xfrm>
            <a:prstGeom prst="roundRect">
              <a:avLst>
                <a:gd name="adj" fmla="val 9910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Communication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702674" y="3119630"/>
              <a:ext cx="2183524" cy="683172"/>
            </a:xfrm>
            <a:prstGeom prst="roundRect">
              <a:avLst>
                <a:gd name="adj" fmla="val 9910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Task System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702674" y="2329410"/>
              <a:ext cx="2183524" cy="683172"/>
            </a:xfrm>
            <a:prstGeom prst="roundRect">
              <a:avLst>
                <a:gd name="adj" fmla="val 9910"/>
              </a:avLst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Management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58681" y="4920688"/>
              <a:ext cx="2444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Three main abstractions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70550" y="4647985"/>
            <a:ext cx="434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we need to write a parallel application</a:t>
            </a:r>
          </a:p>
        </p:txBody>
      </p:sp>
    </p:spTree>
    <p:extLst>
      <p:ext uri="{BB962C8B-B14F-4D97-AF65-F5344CB8AC3E}">
        <p14:creationId xmlns:p14="http://schemas.microsoft.com/office/powerpoint/2010/main" val="15298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60" y="302448"/>
            <a:ext cx="6816081" cy="1325563"/>
          </a:xfrm>
        </p:spPr>
        <p:txBody>
          <a:bodyPr/>
          <a:lstStyle/>
          <a:p>
            <a:r>
              <a:rPr lang="en-US" dirty="0"/>
              <a:t>K-means Computation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911B5B-34BC-461A-B0E7-C55963BECA31}"/>
              </a:ext>
            </a:extLst>
          </p:cNvPr>
          <p:cNvGrpSpPr/>
          <p:nvPr/>
        </p:nvGrpSpPr>
        <p:grpSpPr>
          <a:xfrm>
            <a:off x="7287282" y="2097437"/>
            <a:ext cx="4401903" cy="2306445"/>
            <a:chOff x="16322" y="660476"/>
            <a:chExt cx="9053250" cy="2676374"/>
          </a:xfrm>
        </p:grpSpPr>
        <p:grpSp>
          <p:nvGrpSpPr>
            <p:cNvPr id="7" name="Canvas 4">
              <a:extLst>
                <a:ext uri="{FF2B5EF4-FFF2-40B4-BE49-F238E27FC236}">
                  <a16:creationId xmlns:a16="http://schemas.microsoft.com/office/drawing/2014/main" id="{C644FC13-8ACD-4726-986C-CFB63D633B90}"/>
                </a:ext>
              </a:extLst>
            </p:cNvPr>
            <p:cNvGrpSpPr/>
            <p:nvPr/>
          </p:nvGrpSpPr>
          <p:grpSpPr>
            <a:xfrm>
              <a:off x="16322" y="660476"/>
              <a:ext cx="9053250" cy="2676374"/>
              <a:chOff x="0" y="0"/>
              <a:chExt cx="4777740" cy="17526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B7AC4F-50FC-46C4-A0DC-258D19AA34F4}"/>
                  </a:ext>
                </a:extLst>
              </p:cNvPr>
              <p:cNvSpPr/>
              <p:nvPr/>
            </p:nvSpPr>
            <p:spPr>
              <a:xfrm>
                <a:off x="0" y="0"/>
                <a:ext cx="4777740" cy="1752600"/>
              </a:xfrm>
              <a:prstGeom prst="rect">
                <a:avLst/>
              </a:prstGeom>
              <a:solidFill>
                <a:schemeClr val="bg1"/>
              </a:solidFill>
            </p:spPr>
          </p:sp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4337C301-6DC4-422F-A6DE-802E4D7E98B1}"/>
                  </a:ext>
                </a:extLst>
              </p:cNvPr>
              <p:cNvSpPr/>
              <p:nvPr/>
            </p:nvSpPr>
            <p:spPr>
              <a:xfrm>
                <a:off x="1169997" y="609600"/>
                <a:ext cx="1100763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Map (nearest centroid calculation)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9249505F-9F2D-45B4-8745-CC79433E05FF}"/>
                  </a:ext>
                </a:extLst>
              </p:cNvPr>
              <p:cNvSpPr/>
              <p:nvPr/>
            </p:nvSpPr>
            <p:spPr>
              <a:xfrm>
                <a:off x="2781300" y="609600"/>
                <a:ext cx="914400" cy="640080"/>
              </a:xfrm>
              <a:prstGeom prst="hex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Reduce (update centroids)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9D36122-57CA-4C2B-B50C-4078AF70C477}"/>
                  </a:ext>
                </a:extLst>
              </p:cNvPr>
              <p:cNvCxnSpPr>
                <a:stCxn id="10" idx="0"/>
                <a:endCxn id="11" idx="3"/>
              </p:cNvCxnSpPr>
              <p:nvPr/>
            </p:nvCxnSpPr>
            <p:spPr>
              <a:xfrm>
                <a:off x="2270760" y="929641"/>
                <a:ext cx="51054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urved Connector 16">
                <a:extLst>
                  <a:ext uri="{FF2B5EF4-FFF2-40B4-BE49-F238E27FC236}">
                    <a16:creationId xmlns:a16="http://schemas.microsoft.com/office/drawing/2014/main" id="{645A0BC4-FA9D-4431-9513-78D6DCEF6CC2}"/>
                  </a:ext>
                </a:extLst>
              </p:cNvPr>
              <p:cNvCxnSpPr>
                <a:stCxn id="19" idx="2"/>
                <a:endCxn id="10" idx="1"/>
              </p:cNvCxnSpPr>
              <p:nvPr/>
            </p:nvCxnSpPr>
            <p:spPr>
              <a:xfrm rot="5400000">
                <a:off x="3215555" y="66427"/>
                <a:ext cx="91441" cy="2275066"/>
              </a:xfrm>
              <a:prstGeom prst="curvedConnector3">
                <a:avLst>
                  <a:gd name="adj1" fmla="val 347464"/>
                </a:avLst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ABA08B7-0DB5-4B7B-B311-1DA784D7FBAD}"/>
                  </a:ext>
                </a:extLst>
              </p:cNvPr>
              <p:cNvSpPr/>
              <p:nvPr/>
            </p:nvSpPr>
            <p:spPr>
              <a:xfrm>
                <a:off x="436153" y="0"/>
                <a:ext cx="668747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&lt;Points&gt;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9FD1E47-EB4E-4045-991F-8FF528D184B7}"/>
                  </a:ext>
                </a:extLst>
              </p:cNvPr>
              <p:cNvCxnSpPr>
                <a:stCxn id="14" idx="3"/>
                <a:endCxn id="10" idx="4"/>
              </p:cNvCxnSpPr>
              <p:nvPr/>
            </p:nvCxnSpPr>
            <p:spPr>
              <a:xfrm>
                <a:off x="1104900" y="228601"/>
                <a:ext cx="212116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6FB278-C195-43B5-BC0E-FC97D00F1521}"/>
                  </a:ext>
                </a:extLst>
              </p:cNvPr>
              <p:cNvSpPr/>
              <p:nvPr/>
            </p:nvSpPr>
            <p:spPr>
              <a:xfrm>
                <a:off x="0" y="701040"/>
                <a:ext cx="845821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&lt;Initial Centroids&gt;</a:t>
                </a:r>
                <a:endParaRPr lang="en-US" sz="105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7EAFC33-0F0A-4358-9461-58C776F9BF46}"/>
                  </a:ext>
                </a:extLst>
              </p:cNvPr>
              <p:cNvCxnSpPr>
                <a:stCxn id="16" idx="3"/>
                <a:endCxn id="10" idx="3"/>
              </p:cNvCxnSpPr>
              <p:nvPr/>
            </p:nvCxnSpPr>
            <p:spPr>
              <a:xfrm>
                <a:off x="845821" y="929640"/>
                <a:ext cx="324176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D1A467-5E8F-4584-A264-848691321A25}"/>
                  </a:ext>
                </a:extLst>
              </p:cNvPr>
              <p:cNvSpPr/>
              <p:nvPr/>
            </p:nvSpPr>
            <p:spPr>
              <a:xfrm>
                <a:off x="3604260" y="891540"/>
                <a:ext cx="144780" cy="99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E827E7B-C014-4599-B3D3-686D7B4C64D2}"/>
                  </a:ext>
                </a:extLst>
              </p:cNvPr>
              <p:cNvSpPr/>
              <p:nvPr/>
            </p:nvSpPr>
            <p:spPr>
              <a:xfrm>
                <a:off x="4019877" y="701040"/>
                <a:ext cx="757863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788" dirty="0">
                    <a:ea typeface="Calibri" panose="020F0502020204030204" pitchFamily="34" charset="0"/>
                    <a:cs typeface="Arial Unicode MS" panose="020B0604020202020204" pitchFamily="34" charset="-128"/>
                  </a:rPr>
                  <a:t>Data Set &lt;Updated Centroids&gt;</a:t>
                </a:r>
                <a:endParaRPr lang="en-US" sz="1050" dirty="0">
                  <a:ea typeface="Calibri" panose="020F0502020204030204" pitchFamily="34" charset="0"/>
                  <a:cs typeface="Arial Unicode MS" panose="020B0604020202020204" pitchFamily="34" charset="-128"/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3F1A695-B96E-49ED-8907-A6327EF2D1AA}"/>
                  </a:ext>
                </a:extLst>
              </p:cNvPr>
              <p:cNvCxnSpPr>
                <a:stCxn id="11" idx="0"/>
                <a:endCxn id="19" idx="1"/>
              </p:cNvCxnSpPr>
              <p:nvPr/>
            </p:nvCxnSpPr>
            <p:spPr>
              <a:xfrm>
                <a:off x="3695699" y="929640"/>
                <a:ext cx="32417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Text Box 105">
                <a:extLst>
                  <a:ext uri="{FF2B5EF4-FFF2-40B4-BE49-F238E27FC236}">
                    <a16:creationId xmlns:a16="http://schemas.microsoft.com/office/drawing/2014/main" id="{D250CE44-D900-42AE-93B3-9296059A3187}"/>
                  </a:ext>
                </a:extLst>
              </p:cNvPr>
              <p:cNvSpPr txBox="1"/>
              <p:nvPr/>
            </p:nvSpPr>
            <p:spPr>
              <a:xfrm>
                <a:off x="2947670" y="1470656"/>
                <a:ext cx="572770" cy="2362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050">
                    <a:ea typeface="Calibri" panose="020F0502020204030204" pitchFamily="34" charset="0"/>
                    <a:cs typeface="Arial Unicode MS" panose="020B0604020202020204" pitchFamily="34" charset="-128"/>
                  </a:rPr>
                  <a:t>Broadcast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C6BABB5-6553-4D1B-B8F4-0C6511A10464}"/>
                </a:ext>
              </a:extLst>
            </p:cNvPr>
            <p:cNvSpPr txBox="1"/>
            <p:nvPr/>
          </p:nvSpPr>
          <p:spPr>
            <a:xfrm>
              <a:off x="4040562" y="899243"/>
              <a:ext cx="2789921" cy="321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Graph for K-means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5B148F4-88E3-401B-B8F2-16F0B3CEA211}"/>
              </a:ext>
            </a:extLst>
          </p:cNvPr>
          <p:cNvGrpSpPr/>
          <p:nvPr/>
        </p:nvGrpSpPr>
        <p:grpSpPr>
          <a:xfrm>
            <a:off x="426036" y="1871994"/>
            <a:ext cx="6175789" cy="3607242"/>
            <a:chOff x="2875767" y="1867845"/>
            <a:chExt cx="6544284" cy="38998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3221084" y="1867845"/>
              <a:ext cx="228600" cy="2895600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785232" y="3125145"/>
              <a:ext cx="464725" cy="381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 flipV="1">
              <a:off x="4220375" y="3318596"/>
              <a:ext cx="1431404" cy="1819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16CBE429-89C3-4EAF-AFE7-5D9CE2628C77}"/>
                </a:ext>
              </a:extLst>
            </p:cNvPr>
            <p:cNvSpPr/>
            <p:nvPr/>
          </p:nvSpPr>
          <p:spPr>
            <a:xfrm>
              <a:off x="6677906" y="2913762"/>
              <a:ext cx="904462" cy="9044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551A450-D872-4B8C-AF9D-CA62363F80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8481" y="3325383"/>
              <a:ext cx="368288" cy="0"/>
            </a:xfrm>
            <a:prstGeom prst="straightConnector1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875767" y="4791342"/>
              <a:ext cx="1165070" cy="69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K-Means compute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997371" y="5398400"/>
              <a:ext cx="805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5562779-E344-4874-9405-B42969171A3F}"/>
                </a:ext>
              </a:extLst>
            </p:cNvPr>
            <p:cNvSpPr/>
            <p:nvPr/>
          </p:nvSpPr>
          <p:spPr>
            <a:xfrm>
              <a:off x="8515589" y="2878568"/>
              <a:ext cx="904462" cy="90446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FC8240D-B2DD-43C2-BB13-02072A52E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2476" y="3315645"/>
              <a:ext cx="903112" cy="28110"/>
            </a:xfrm>
            <a:prstGeom prst="straightConnector1">
              <a:avLst/>
            </a:prstGeom>
            <a:ln w="76200"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270F5B-EA59-46D5-8A62-32E78EE093EE}"/>
                </a:ext>
              </a:extLst>
            </p:cNvPr>
            <p:cNvSpPr txBox="1"/>
            <p:nvPr/>
          </p:nvSpPr>
          <p:spPr>
            <a:xfrm>
              <a:off x="6375937" y="2417687"/>
              <a:ext cx="1799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Workflow  Nodes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382782" y="2232237"/>
              <a:ext cx="1749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Internal</a:t>
              </a:r>
            </a:p>
            <a:p>
              <a:r>
                <a:rPr lang="en-US" dirty="0"/>
                <a:t>Execution Nodes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2D81ADD-7282-4F22-9409-3AF7644139DF}"/>
                </a:ext>
              </a:extLst>
            </p:cNvPr>
            <p:cNvSpPr txBox="1"/>
            <p:nvPr/>
          </p:nvSpPr>
          <p:spPr>
            <a:xfrm>
              <a:off x="7236687" y="3830679"/>
              <a:ext cx="16730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Dataflow </a:t>
              </a:r>
              <a:br>
                <a:rPr lang="en-US" dirty="0"/>
              </a:br>
              <a:r>
                <a:rPr lang="en-US" dirty="0"/>
                <a:t>Communication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4E052F-FEFE-4142-8921-FC87695FCB1E}"/>
              </a:ext>
            </a:extLst>
          </p:cNvPr>
          <p:cNvSpPr txBox="1"/>
          <p:nvPr/>
        </p:nvSpPr>
        <p:spPr>
          <a:xfrm>
            <a:off x="7548569" y="4745339"/>
            <a:ext cx="4132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K-Means dataflow graph in Spark, MPI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2455" y="3229084"/>
            <a:ext cx="2968002" cy="2298537"/>
            <a:chOff x="462455" y="3281634"/>
            <a:chExt cx="2968002" cy="229853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3430457" y="3445163"/>
              <a:ext cx="0" cy="21350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62455" y="5580171"/>
              <a:ext cx="29680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462455" y="3281634"/>
              <a:ext cx="0" cy="22985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462455" y="3281634"/>
              <a:ext cx="2102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3B37F20F-BEDA-4EA1-834D-AE73C4FD4AC3}"/>
              </a:ext>
            </a:extLst>
          </p:cNvPr>
          <p:cNvSpPr/>
          <p:nvPr/>
        </p:nvSpPr>
        <p:spPr bwMode="auto">
          <a:xfrm>
            <a:off x="1357672" y="186311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2A2B691-780F-4701-814F-F8EA7988CE84}"/>
              </a:ext>
            </a:extLst>
          </p:cNvPr>
          <p:cNvSpPr/>
          <p:nvPr/>
        </p:nvSpPr>
        <p:spPr bwMode="auto">
          <a:xfrm>
            <a:off x="1357672" y="221552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53B869-367E-46E7-A6BB-AA76CE98D481}"/>
              </a:ext>
            </a:extLst>
          </p:cNvPr>
          <p:cNvSpPr/>
          <p:nvPr/>
        </p:nvSpPr>
        <p:spPr bwMode="auto">
          <a:xfrm>
            <a:off x="1357672" y="256793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52A7130-7520-4E3A-8AA2-9AFB7653ED86}"/>
              </a:ext>
            </a:extLst>
          </p:cNvPr>
          <p:cNvSpPr/>
          <p:nvPr/>
        </p:nvSpPr>
        <p:spPr bwMode="auto">
          <a:xfrm>
            <a:off x="1357672" y="292034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8880BA7-D027-477C-A4D1-7101F8F91166}"/>
              </a:ext>
            </a:extLst>
          </p:cNvPr>
          <p:cNvSpPr/>
          <p:nvPr/>
        </p:nvSpPr>
        <p:spPr bwMode="auto">
          <a:xfrm>
            <a:off x="1357672" y="362516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1B8030-A1A3-4280-BB74-AFF997B952C6}"/>
              </a:ext>
            </a:extLst>
          </p:cNvPr>
          <p:cNvSpPr/>
          <p:nvPr/>
        </p:nvSpPr>
        <p:spPr bwMode="auto">
          <a:xfrm>
            <a:off x="1357672" y="327275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EE53AF6-DE64-46F8-B4B9-68123CE8AD7A}"/>
              </a:ext>
            </a:extLst>
          </p:cNvPr>
          <p:cNvSpPr/>
          <p:nvPr/>
        </p:nvSpPr>
        <p:spPr bwMode="auto">
          <a:xfrm>
            <a:off x="1357672" y="397757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0F901F-070E-481B-8933-9CD659D2A3C2}"/>
              </a:ext>
            </a:extLst>
          </p:cNvPr>
          <p:cNvSpPr/>
          <p:nvPr/>
        </p:nvSpPr>
        <p:spPr bwMode="auto">
          <a:xfrm>
            <a:off x="1357672" y="4329983"/>
            <a:ext cx="215728" cy="21144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51034" y="3230713"/>
            <a:ext cx="2102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A537380-3EE3-4C9A-A23B-AD97486873C3}"/>
              </a:ext>
            </a:extLst>
          </p:cNvPr>
          <p:cNvSpPr txBox="1"/>
          <p:nvPr/>
        </p:nvSpPr>
        <p:spPr>
          <a:xfrm>
            <a:off x="592312" y="1364023"/>
            <a:ext cx="116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Reduce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38881" y="5723950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K-Means in MPI</a:t>
            </a:r>
          </a:p>
        </p:txBody>
      </p:sp>
    </p:spTree>
    <p:extLst>
      <p:ext uri="{BB962C8B-B14F-4D97-AF65-F5344CB8AC3E}">
        <p14:creationId xmlns:p14="http://schemas.microsoft.com/office/powerpoint/2010/main" val="194670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19781</TotalTime>
  <Words>1149</Words>
  <Application>Microsoft Office PowerPoint</Application>
  <PresentationFormat>Widescreen</PresentationFormat>
  <Paragraphs>192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ＭＳ Ｐゴシック</vt:lpstr>
      <vt:lpstr>Arial</vt:lpstr>
      <vt:lpstr>Arial Black</vt:lpstr>
      <vt:lpstr>Calibri</vt:lpstr>
      <vt:lpstr>Calibri Light</vt:lpstr>
      <vt:lpstr>Times New Roman</vt:lpstr>
      <vt:lpstr>Office Theme</vt:lpstr>
      <vt:lpstr>Twister2: Design of a Big Data Toolkit  </vt:lpstr>
      <vt:lpstr>Motivation</vt:lpstr>
      <vt:lpstr>Big Data Landscape  </vt:lpstr>
      <vt:lpstr>Comparing Spark Flink and MPI</vt:lpstr>
      <vt:lpstr>Multidimensional Scaling - 3 Nested Parallel Sections</vt:lpstr>
      <vt:lpstr>Terasort</vt:lpstr>
      <vt:lpstr>Heron High Performance Interconnects </vt:lpstr>
      <vt:lpstr>Layers of Parallel Applications</vt:lpstr>
      <vt:lpstr>K-means Computation Graph</vt:lpstr>
      <vt:lpstr>Apache Big data Systems</vt:lpstr>
      <vt:lpstr>Requirements</vt:lpstr>
      <vt:lpstr>Twiste2 Approach</vt:lpstr>
      <vt:lpstr>Twiste2 Components </vt:lpstr>
      <vt:lpstr>Twiste2 Components </vt:lpstr>
      <vt:lpstr>Different applications at different layers</vt:lpstr>
      <vt:lpstr>Communication Models</vt:lpstr>
      <vt:lpstr>HPC Runtime versus ABDS distributed Computing Model on Data Analytics</vt:lpstr>
      <vt:lpstr>Communication Requirements</vt:lpstr>
      <vt:lpstr>Harp Plugin for Hadoop: Important part of Twister2</vt:lpstr>
      <vt:lpstr>Task System</vt:lpstr>
      <vt:lpstr>Summary of Twister2: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312</cp:revision>
  <dcterms:created xsi:type="dcterms:W3CDTF">2017-06-12T19:54:34Z</dcterms:created>
  <dcterms:modified xsi:type="dcterms:W3CDTF">2017-11-18T03:52:03Z</dcterms:modified>
</cp:coreProperties>
</file>