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8"/>
  </p:notesMasterIdLst>
  <p:sldIdLst>
    <p:sldId id="256" r:id="rId2"/>
    <p:sldId id="311" r:id="rId3"/>
    <p:sldId id="867" r:id="rId4"/>
    <p:sldId id="312" r:id="rId5"/>
    <p:sldId id="878" r:id="rId6"/>
    <p:sldId id="87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AFF31A-1A42-4B28-B49B-E0B0C160BC00}">
  <a:tblStyle styleId="{A2AFF31A-1A42-4B28-B49B-E0B0C160BC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99d50a2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33b99d50a2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3b99d50a2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ed8631c6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ed8631c6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c131ee911_1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c131ee911_1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5/10/2019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5/10/2019</a:t>
            </a: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5/10/2019</a:t>
            </a:r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5/10/2019</a:t>
            </a: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5/10/2019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2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378" lvl="1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132" lvl="5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246603" y="4777979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7078571" y="4777979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5/10/2019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27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7078570" y="4777978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5/10/2019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246603" y="4777978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898925"/>
            <a:ext cx="1837500" cy="244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Science Center</a:t>
            </a:r>
            <a:endParaRPr sz="11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6" r:id="rId4"/>
    <p:sldLayoutId id="2147483667" r:id="rId5"/>
    <p:sldLayoutId id="2147483672" r:id="rId6"/>
    <p:sldLayoutId id="2147483673" r:id="rId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twister2.gitbook.io/twister2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pidal.org/" TargetMode="External"/><Relationship Id="rId5" Type="http://schemas.openxmlformats.org/officeDocument/2006/relationships/hyperlink" Target="http://www.dsc.soic.indiana.edu/" TargetMode="External"/><Relationship Id="rId4" Type="http://schemas.openxmlformats.org/officeDocument/2006/relationships/hyperlink" Target="mailto:gcf@indiana.edu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ster2.gitbook.io/twister2/tutoria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39438" y="341073"/>
            <a:ext cx="9065123" cy="130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algn="ctr"/>
            <a:r>
              <a:rPr lang="en-US" dirty="0"/>
              <a:t>Twister2 for BDEC2</a:t>
            </a:r>
            <a:br>
              <a:rPr lang="en-US" dirty="0"/>
            </a:br>
            <a:r>
              <a:rPr lang="en-US" sz="2400" dirty="0">
                <a:hlinkClick r:id="rId3"/>
              </a:rPr>
              <a:t>https://twister2.gitbook.io/twister2/</a:t>
            </a:r>
            <a:endParaRPr lang="en-US" b="0" dirty="0"/>
          </a:p>
        </p:txBody>
      </p:sp>
      <p:sp>
        <p:nvSpPr>
          <p:cNvPr id="107" name="Google Shape;107;p23"/>
          <p:cNvSpPr/>
          <p:nvPr/>
        </p:nvSpPr>
        <p:spPr>
          <a:xfrm>
            <a:off x="152624" y="1774279"/>
            <a:ext cx="9134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Poznan, Poland</a:t>
            </a:r>
            <a:br>
              <a:rPr lang="en-US" sz="2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Geoffrey Fox,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May 15</a:t>
            </a: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, 2019</a:t>
            </a:r>
            <a:br>
              <a:rPr lang="en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gcf@indiana.edu</a:t>
            </a:r>
            <a:r>
              <a:rPr lang="en" sz="1800" dirty="0"/>
              <a:t>, </a:t>
            </a:r>
            <a:r>
              <a:rPr lang="en" sz="18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http://www.dsc.soic.indiana.edu/</a:t>
            </a:r>
            <a:r>
              <a:rPr lang="en" sz="1800" dirty="0"/>
              <a:t>, </a:t>
            </a:r>
            <a:r>
              <a:rPr lang="en" sz="18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http://spidal.org</a:t>
            </a:r>
            <a:r>
              <a:rPr lang="en" sz="1800" dirty="0"/>
              <a:t>/</a:t>
            </a:r>
            <a:endParaRPr sz="1100" dirty="0"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246603" y="4777979"/>
            <a:ext cx="8185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fld id="{00000000-1234-1234-1234-123412341234}" type="slidenum">
              <a:rPr lang="en" sz="1100">
                <a:solidFill>
                  <a:schemeClr val="tx1"/>
                </a:solidFill>
              </a:rPr>
              <a:pPr/>
              <a:t>1</a:t>
            </a:fld>
            <a:endParaRPr sz="1100">
              <a:solidFill>
                <a:schemeClr val="tx1"/>
              </a:solidFill>
            </a:endParaRPr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7078571" y="4777979"/>
            <a:ext cx="9696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-US" sz="1100">
                <a:solidFill>
                  <a:schemeClr val="tx1"/>
                </a:solidFill>
              </a:rPr>
              <a:t>5/10/2019</a:t>
            </a:r>
            <a:endParaRPr sz="1100">
              <a:solidFill>
                <a:schemeClr val="tx1"/>
              </a:solidFill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2683012" y="3056682"/>
            <a:ext cx="377797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" sz="2000" b="1" dirty="0">
                <a:latin typeface="Calibri"/>
                <a:ea typeface="Calibri"/>
                <a:cs typeface="Calibri"/>
                <a:sym typeface="Calibri"/>
              </a:rPr>
              <a:t>Digital Science Center</a:t>
            </a:r>
            <a:endParaRPr sz="2000" dirty="0"/>
          </a:p>
          <a:p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www.exascale.org/bdec/sites/www.exascale.org.bdec/files/bdec2-header-2.png">
            <a:extLst>
              <a:ext uri="{FF2B5EF4-FFF2-40B4-BE49-F238E27FC236}">
                <a16:creationId xmlns:a16="http://schemas.microsoft.com/office/drawing/2014/main" id="{A990225F-F285-4B3D-B013-47465F62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682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3/35/Pozna%C5%84_seal_from_XIV_century.PNG/800px-Pozna%C5%84_seal_from_XIV_century.PNG">
            <a:extLst>
              <a:ext uri="{FF2B5EF4-FFF2-40B4-BE49-F238E27FC236}">
                <a16:creationId xmlns:a16="http://schemas.microsoft.com/office/drawing/2014/main" id="{0ACCB710-CDD8-4300-9D76-F0CBD9AA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4" y="3056682"/>
            <a:ext cx="2231736" cy="20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4/4a/Poznan_Braun_Hohenberg.jpg">
            <a:extLst>
              <a:ext uri="{FF2B5EF4-FFF2-40B4-BE49-F238E27FC236}">
                <a16:creationId xmlns:a16="http://schemas.microsoft.com/office/drawing/2014/main" id="{37F7CCB8-16A1-4CD7-BCE6-B3FEB1F8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40" y="3474988"/>
            <a:ext cx="3848100" cy="16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226208" y="866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/>
              <a:t>Twister2 Highlights I</a:t>
            </a:r>
            <a:endParaRPr b="1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27122" y="588936"/>
            <a:ext cx="9089756" cy="42991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“Big Data Programming Environment” such as </a:t>
            </a:r>
            <a:r>
              <a:rPr lang="en" sz="2200" b="1" dirty="0"/>
              <a:t>Hadoop, Spark, Flink, Storm, Heron </a:t>
            </a:r>
            <a:r>
              <a:rPr lang="en" sz="2200" dirty="0"/>
              <a:t>but </a:t>
            </a:r>
            <a:r>
              <a:rPr lang="en-US" sz="2200" dirty="0"/>
              <a:t>u</a:t>
            </a:r>
            <a:r>
              <a:rPr lang="en" sz="2200" dirty="0"/>
              <a:t>ses HPC wherever appropriate  </a:t>
            </a:r>
            <a:r>
              <a:rPr lang="en-US" sz="2200" dirty="0"/>
              <a:t>and outperforms Apache systems – often by large factors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Runs preferably under </a:t>
            </a:r>
            <a:r>
              <a:rPr lang="en" sz="2200" b="1" dirty="0"/>
              <a:t>Kubernetes Mesos </a:t>
            </a:r>
            <a:r>
              <a:rPr lang="en-US" sz="2200" b="1" dirty="0"/>
              <a:t>Nomad </a:t>
            </a:r>
            <a:r>
              <a:rPr lang="en-US" sz="2200" dirty="0"/>
              <a:t>but </a:t>
            </a:r>
            <a:r>
              <a:rPr lang="en" sz="2200" b="1" dirty="0"/>
              <a:t>Slurm</a:t>
            </a:r>
            <a:r>
              <a:rPr lang="en" sz="2200" dirty="0"/>
              <a:t> </a:t>
            </a:r>
            <a:r>
              <a:rPr lang="en-US" sz="2200" dirty="0"/>
              <a:t>supported</a:t>
            </a:r>
            <a:endParaRPr lang="en"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Highlight is </a:t>
            </a:r>
            <a:r>
              <a:rPr lang="en" sz="2200" b="1" dirty="0"/>
              <a:t>high performance dataflow </a:t>
            </a:r>
            <a:r>
              <a:rPr lang="en" sz="2200" dirty="0"/>
              <a:t>supporting </a:t>
            </a:r>
            <a:r>
              <a:rPr lang="en" sz="2200" b="1" dirty="0"/>
              <a:t>iteration</a:t>
            </a:r>
            <a:r>
              <a:rPr lang="en" sz="2200" dirty="0"/>
              <a:t>, fine-grain, coarse grain, dynamic, synchronized, asynchronous, batch and streaming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T</a:t>
            </a:r>
            <a:r>
              <a:rPr lang="en-US" sz="2200" dirty="0" err="1"/>
              <a:t>hree</a:t>
            </a:r>
            <a:r>
              <a:rPr lang="en" sz="2200" dirty="0"/>
              <a:t> distinct communication environments</a:t>
            </a:r>
            <a:endParaRPr sz="2200" dirty="0"/>
          </a:p>
          <a:p>
            <a:pPr lvl="1" indent="-317500">
              <a:spcBef>
                <a:spcPts val="0"/>
              </a:spcBef>
              <a:buSzPts val="1400"/>
            </a:pPr>
            <a:r>
              <a:rPr lang="en" sz="2000" b="1" dirty="0"/>
              <a:t>DFW </a:t>
            </a:r>
            <a:r>
              <a:rPr lang="en" sz="2000" dirty="0"/>
              <a:t>Dataflow with distinct source and target tasks; data not message level; </a:t>
            </a:r>
            <a:r>
              <a:rPr lang="en-US" sz="2000" dirty="0"/>
              <a:t>Data-level Communications spilling to disks as needed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b="1" dirty="0"/>
              <a:t>BSP </a:t>
            </a:r>
            <a:r>
              <a:rPr lang="en" sz="2000" dirty="0"/>
              <a:t>for parallel programming; MPI is default. </a:t>
            </a:r>
            <a:r>
              <a:rPr lang="en-US" sz="2000" dirty="0"/>
              <a:t>Inappropriate for dataflow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 b="1" dirty="0"/>
              <a:t>Storm API </a:t>
            </a:r>
            <a:r>
              <a:rPr lang="en-US" sz="2000" dirty="0"/>
              <a:t>for streaming events with pub-sub such as Kafka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/>
              <a:t>Rich state model (</a:t>
            </a:r>
            <a:r>
              <a:rPr lang="en-US" sz="2200" dirty="0"/>
              <a:t>API)</a:t>
            </a:r>
            <a:r>
              <a:rPr lang="en" sz="2200" dirty="0"/>
              <a:t> for objects supporting in-place, distributed, cached, </a:t>
            </a:r>
            <a:r>
              <a:rPr lang="en" sz="2200" b="1" dirty="0"/>
              <a:t>RDD</a:t>
            </a:r>
            <a:r>
              <a:rPr lang="en" sz="2200" dirty="0"/>
              <a:t> (</a:t>
            </a:r>
            <a:r>
              <a:rPr lang="en-US" sz="2200" dirty="0"/>
              <a:t>Spark) </a:t>
            </a:r>
            <a:r>
              <a:rPr lang="en" sz="2200" dirty="0"/>
              <a:t>style persistence </a:t>
            </a:r>
            <a:r>
              <a:rPr lang="en-US" sz="2200" dirty="0"/>
              <a:t>with </a:t>
            </a:r>
            <a:r>
              <a:rPr lang="en-US" sz="2200" b="1" dirty="0" err="1"/>
              <a:t>Tsets</a:t>
            </a:r>
            <a:r>
              <a:rPr lang="en-US" sz="2200" b="1" dirty="0"/>
              <a:t> </a:t>
            </a:r>
            <a:r>
              <a:rPr lang="en-US" sz="2200" dirty="0"/>
              <a:t>(see </a:t>
            </a:r>
            <a:r>
              <a:rPr lang="en-US" sz="2200" b="1" dirty="0" err="1"/>
              <a:t>Pcollections</a:t>
            </a:r>
            <a:r>
              <a:rPr lang="en-US" sz="2200" dirty="0"/>
              <a:t> in Beam, </a:t>
            </a:r>
            <a:r>
              <a:rPr lang="en-US" sz="2200" b="1" dirty="0"/>
              <a:t>Datasets</a:t>
            </a:r>
            <a:r>
              <a:rPr lang="en-US" sz="2200" dirty="0"/>
              <a:t> in Flink, </a:t>
            </a:r>
            <a:r>
              <a:rPr lang="en-US" sz="2200" b="1" dirty="0"/>
              <a:t>Streamlets</a:t>
            </a:r>
            <a:r>
              <a:rPr lang="en-US" sz="2200" dirty="0"/>
              <a:t> in Storm, Heron)</a:t>
            </a:r>
            <a:endParaRPr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FFBB1-2B2C-4799-AC2E-D7E7C74FC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B876B-F886-4F9E-B85A-B740B48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5/10/2019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A9551-677E-411A-9F72-C54E6337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50442C-0B36-47FC-A252-CB09BB51B625}"/>
              </a:ext>
            </a:extLst>
          </p:cNvPr>
          <p:cNvGrpSpPr/>
          <p:nvPr/>
        </p:nvGrpSpPr>
        <p:grpSpPr>
          <a:xfrm>
            <a:off x="-38170" y="16529"/>
            <a:ext cx="9143933" cy="5143462"/>
            <a:chOff x="-50893" y="21987"/>
            <a:chExt cx="12191910" cy="68579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592B5E-7F85-4F8A-9761-E93C85AD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93" y="21987"/>
              <a:ext cx="12191910" cy="68579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242153-F455-4D56-953C-59760A5E69B7}"/>
                </a:ext>
              </a:extLst>
            </p:cNvPr>
            <p:cNvSpPr txBox="1"/>
            <p:nvPr/>
          </p:nvSpPr>
          <p:spPr>
            <a:xfrm>
              <a:off x="7884280" y="5136056"/>
              <a:ext cx="328337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Bahnschrift" panose="020B0502040204020203" pitchFamily="34" charset="0"/>
                  <a:cs typeface="Aparajita" panose="020B0502040204020203" pitchFamily="18" charset="0"/>
                </a:rPr>
                <a:t>Software model supported by Twister2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1684D2-DB14-4C79-AB11-548FEEC0CA6F}"/>
                </a:ext>
              </a:extLst>
            </p:cNvPr>
            <p:cNvSpPr txBox="1"/>
            <p:nvPr/>
          </p:nvSpPr>
          <p:spPr>
            <a:xfrm>
              <a:off x="8168960" y="3572881"/>
              <a:ext cx="316960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Bahnschrift" panose="020B0502040204020203" pitchFamily="34" charset="0"/>
                  <a:cs typeface="Aparajita" panose="020B0502040204020203" pitchFamily="18" charset="0"/>
                </a:rPr>
                <a:t>Continually interacting in the Intelligent </a:t>
              </a:r>
              <a:r>
                <a:rPr lang="en-US" sz="1050" dirty="0" err="1">
                  <a:latin typeface="Bahnschrift" panose="020B0502040204020203" pitchFamily="34" charset="0"/>
                  <a:cs typeface="Aparajita" panose="020B0502040204020203" pitchFamily="18" charset="0"/>
                </a:rPr>
                <a:t>Aether</a:t>
              </a:r>
              <a:r>
                <a:rPr lang="en-US" sz="1050" dirty="0">
                  <a:latin typeface="Bahnschrift" panose="020B0502040204020203" pitchFamily="34" charset="0"/>
                  <a:cs typeface="Aparajita" panose="020B0502040204020203" pitchFamily="18" charset="0"/>
                </a:rPr>
                <a:t> 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89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311700" y="85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Twister2 Highlights II</a:t>
            </a:r>
            <a:endParaRPr b="1" dirty="0"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154481" y="561314"/>
            <a:ext cx="8835038" cy="4360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 dirty="0"/>
              <a:t>Can be a pure</a:t>
            </a:r>
            <a:r>
              <a:rPr lang="en" sz="2200" b="1" dirty="0"/>
              <a:t> batch engine</a:t>
            </a:r>
            <a:endParaRPr sz="22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Not built on top of a streaming engine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 dirty="0"/>
              <a:t>Can be a pure </a:t>
            </a:r>
            <a:r>
              <a:rPr lang="en" sz="2200" b="1" dirty="0"/>
              <a:t>streaming engine</a:t>
            </a:r>
            <a:r>
              <a:rPr lang="en" sz="2200" dirty="0"/>
              <a:t> supporting Storm/Heron API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Not built on on top of a batch engine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 b="1" dirty="0"/>
              <a:t>Fault tolerance</a:t>
            </a:r>
            <a:r>
              <a:rPr lang="en" sz="2200" dirty="0"/>
              <a:t> (</a:t>
            </a:r>
            <a:r>
              <a:rPr lang="en-US" sz="2200" dirty="0"/>
              <a:t>June 2019) </a:t>
            </a:r>
            <a:r>
              <a:rPr lang="en" sz="2200" dirty="0"/>
              <a:t>as in Spark or MPI today; dataflow nodes define natural synchronization points</a:t>
            </a:r>
            <a:endParaRPr sz="22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 dirty="0"/>
              <a:t>Many </a:t>
            </a:r>
            <a:r>
              <a:rPr lang="en" sz="2200" b="1" dirty="0"/>
              <a:t>API’</a:t>
            </a:r>
            <a:r>
              <a:rPr lang="en" sz="2200" dirty="0"/>
              <a:t>s: Data, Communication, Task </a:t>
            </a:r>
            <a:endParaRPr sz="2200" dirty="0"/>
          </a:p>
          <a:p>
            <a:pPr lvl="1" indent="-355600">
              <a:spcBef>
                <a:spcPts val="0"/>
              </a:spcBef>
              <a:buSzPts val="2000"/>
            </a:pPr>
            <a:r>
              <a:rPr lang="en" sz="2000" dirty="0"/>
              <a:t>High level </a:t>
            </a:r>
            <a:r>
              <a:rPr lang="en-US" sz="2000" dirty="0"/>
              <a:t>hiding communication and decomposition </a:t>
            </a:r>
            <a:r>
              <a:rPr lang="en" sz="2000" dirty="0"/>
              <a:t>(as in Spark) and low level (as in MPI)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200" b="1" dirty="0"/>
              <a:t>DFW </a:t>
            </a:r>
            <a:r>
              <a:rPr lang="en-US" sz="2200" dirty="0"/>
              <a:t>supports MPI and </a:t>
            </a:r>
            <a:r>
              <a:rPr lang="en-US" sz="2200" b="1" dirty="0"/>
              <a:t>MapReduce</a:t>
            </a:r>
            <a:r>
              <a:rPr lang="en-US" sz="2200" dirty="0"/>
              <a:t> primitives: (All)Reduce, Broadcast, (All)Gather, Partition, Join with and without </a:t>
            </a:r>
            <a:r>
              <a:rPr lang="en-US" sz="2200" b="1" dirty="0"/>
              <a:t>keys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 dirty="0"/>
              <a:t>Component based architecture -- it is a</a:t>
            </a:r>
            <a:r>
              <a:rPr lang="en" sz="2200" b="1" dirty="0"/>
              <a:t> toolkit</a:t>
            </a:r>
            <a:endParaRPr sz="2200"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 dirty="0"/>
              <a:t>Defines the important layers of a distributed processing engine</a:t>
            </a:r>
            <a:endParaRPr sz="2000" dirty="0"/>
          </a:p>
          <a:p>
            <a:pPr lvl="1" indent="-342900">
              <a:spcBef>
                <a:spcPts val="0"/>
              </a:spcBef>
              <a:buSzPts val="1800"/>
            </a:pPr>
            <a:r>
              <a:rPr lang="en" sz="2000" dirty="0"/>
              <a:t>Implements these layers cleanly aiming at high performance data analytics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2C45-7D17-4937-806C-24CE8C3CF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3FE2100-5E01-4DA9-9E62-5527977C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28D69-E7AF-45D9-AE0B-B606D7FB713B}"/>
              </a:ext>
            </a:extLst>
          </p:cNvPr>
          <p:cNvSpPr txBox="1"/>
          <p:nvPr/>
        </p:nvSpPr>
        <p:spPr>
          <a:xfrm>
            <a:off x="2129195" y="176974"/>
            <a:ext cx="4909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Parallel SVM using SGD </a:t>
            </a:r>
            <a:r>
              <a:rPr lang="en-US" sz="2000" dirty="0"/>
              <a:t>execution time for 320K data points with 2000 features and 500 iterations, on 16 nodes with varying parallelism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78B77-6E6C-42C1-B088-8A5468A7F81F}"/>
              </a:ext>
            </a:extLst>
          </p:cNvPr>
          <p:cNvSpPr txBox="1"/>
          <p:nvPr/>
        </p:nvSpPr>
        <p:spPr>
          <a:xfrm>
            <a:off x="619175" y="1854772"/>
            <a:ext cx="558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Times</a:t>
            </a:r>
          </a:p>
          <a:p>
            <a:r>
              <a:rPr lang="en-US" sz="1800" b="1" dirty="0"/>
              <a:t>Spark RDD &gt; Twister2 </a:t>
            </a:r>
            <a:r>
              <a:rPr lang="en-US" sz="1800" b="1" dirty="0" err="1"/>
              <a:t>Tset</a:t>
            </a:r>
            <a:r>
              <a:rPr lang="en-US" sz="1800" b="1" dirty="0"/>
              <a:t> &gt; Twister2 Task &gt; MPI</a:t>
            </a:r>
          </a:p>
        </p:txBody>
      </p:sp>
    </p:spTree>
    <p:extLst>
      <p:ext uri="{BB962C8B-B14F-4D97-AF65-F5344CB8AC3E}">
        <p14:creationId xmlns:p14="http://schemas.microsoft.com/office/powerpoint/2010/main" val="110794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4E23A-348C-472B-A1AD-3E37CD5D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678"/>
            <a:ext cx="7886700" cy="667739"/>
          </a:xfrm>
        </p:spPr>
        <p:txBody>
          <a:bodyPr/>
          <a:lstStyle/>
          <a:p>
            <a:r>
              <a:rPr lang="en-US" dirty="0"/>
              <a:t>Twister2 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81452-A422-4EFA-8D93-86F4B8A0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6555"/>
            <a:ext cx="8903592" cy="3263504"/>
          </a:xfrm>
        </p:spPr>
        <p:txBody>
          <a:bodyPr/>
          <a:lstStyle/>
          <a:p>
            <a:r>
              <a:rPr lang="en-US" sz="2400" dirty="0"/>
              <a:t>100,000 lines of new open source Code: mainly Java but significant Python</a:t>
            </a:r>
          </a:p>
          <a:p>
            <a:r>
              <a:rPr lang="en-US" sz="2400" u="sng" dirty="0">
                <a:hlinkClick r:id="rId2"/>
              </a:rPr>
              <a:t>https://twister2.gitbook.io/twister2/tutorial </a:t>
            </a:r>
            <a:endParaRPr lang="en-US" sz="2400" u="sng" dirty="0"/>
          </a:p>
          <a:p>
            <a:r>
              <a:rPr lang="en-US" sz="2400" dirty="0"/>
              <a:t>Operational with documentation and examples</a:t>
            </a:r>
          </a:p>
          <a:p>
            <a:r>
              <a:rPr lang="en-US" sz="2400" dirty="0"/>
              <a:t>End of </a:t>
            </a:r>
            <a:r>
              <a:rPr lang="en-US" sz="2400" b="1" dirty="0"/>
              <a:t>June 2019</a:t>
            </a:r>
            <a:r>
              <a:rPr lang="en-US" sz="2400" dirty="0"/>
              <a:t>: Fault tolerance, Apache BEAM Linkage, More applications</a:t>
            </a:r>
          </a:p>
          <a:p>
            <a:r>
              <a:rPr lang="en-US" sz="2400" b="1" dirty="0"/>
              <a:t>Fall2019</a:t>
            </a:r>
            <a:r>
              <a:rPr lang="en-US" sz="2400" dirty="0"/>
              <a:t>: Python API, C++ Implementation (why Python hard)</a:t>
            </a:r>
          </a:p>
          <a:p>
            <a:r>
              <a:rPr lang="en-US" sz="2400" b="1" dirty="0"/>
              <a:t>Not scheduled</a:t>
            </a:r>
            <a:r>
              <a:rPr lang="en-US" sz="2400" dirty="0"/>
              <a:t>: TensorFlow Integration, SQL API, Native MPI</a:t>
            </a:r>
          </a:p>
          <a:p>
            <a:r>
              <a:rPr lang="en-US" sz="2400" dirty="0"/>
              <a:t>Two IU application foci are integration of Machine Learning with </a:t>
            </a:r>
            <a:r>
              <a:rPr lang="en-US" sz="2400" dirty="0" err="1"/>
              <a:t>nano</a:t>
            </a:r>
            <a:r>
              <a:rPr lang="en-US" sz="2400" dirty="0"/>
              <a:t> and bio modelling </a:t>
            </a:r>
            <a:r>
              <a:rPr lang="en-US" sz="2400" b="1" dirty="0" err="1"/>
              <a:t>MLforHPC</a:t>
            </a:r>
            <a:r>
              <a:rPr lang="en-US" sz="2400" b="1" dirty="0"/>
              <a:t> </a:t>
            </a:r>
            <a:r>
              <a:rPr lang="en-US" sz="2400" dirty="0"/>
              <a:t>and</a:t>
            </a:r>
            <a:r>
              <a:rPr lang="en-US" sz="2400" b="1" dirty="0"/>
              <a:t> Streaming</a:t>
            </a:r>
            <a:r>
              <a:rPr lang="en-US" sz="2400" dirty="0"/>
              <a:t> using Storm API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A93D9-9323-442A-88D6-59073E76BD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5/10/2019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FB2D9-DEF3-4864-8CC2-A0F54496F2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46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442</Words>
  <Application>Microsoft Office PowerPoint</Application>
  <PresentationFormat>On-screen Show (16:9)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Bahnschrift</vt:lpstr>
      <vt:lpstr>Calibri</vt:lpstr>
      <vt:lpstr>1_Office Theme</vt:lpstr>
      <vt:lpstr>Twister2 for BDEC2 https://twister2.gitbook.io/twister2/</vt:lpstr>
      <vt:lpstr>Twister2 Highlights I</vt:lpstr>
      <vt:lpstr>PowerPoint Presentation</vt:lpstr>
      <vt:lpstr>Twister2 Highlights II</vt:lpstr>
      <vt:lpstr>PowerPoint Presentation</vt:lpstr>
      <vt:lpstr>Twister2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Backdrop on Big Data Systems for Twister2 Tutorial</dc:title>
  <cp:lastModifiedBy>Geoffrey Fox</cp:lastModifiedBy>
  <cp:revision>79</cp:revision>
  <dcterms:modified xsi:type="dcterms:W3CDTF">2019-05-16T15:03:40Z</dcterms:modified>
</cp:coreProperties>
</file>