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338" r:id="rId2"/>
    <p:sldId id="918" r:id="rId3"/>
    <p:sldId id="846" r:id="rId4"/>
    <p:sldId id="847" r:id="rId5"/>
    <p:sldId id="877" r:id="rId6"/>
    <p:sldId id="876" r:id="rId7"/>
    <p:sldId id="875" r:id="rId8"/>
    <p:sldId id="851" r:id="rId9"/>
    <p:sldId id="879" r:id="rId10"/>
    <p:sldId id="915" r:id="rId11"/>
    <p:sldId id="916" r:id="rId12"/>
    <p:sldId id="917" r:id="rId13"/>
    <p:sldId id="919" r:id="rId14"/>
    <p:sldId id="881" r:id="rId15"/>
    <p:sldId id="882" r:id="rId16"/>
    <p:sldId id="883" r:id="rId17"/>
    <p:sldId id="432" r:id="rId18"/>
    <p:sldId id="840" r:id="rId19"/>
    <p:sldId id="371" r:id="rId20"/>
    <p:sldId id="422" r:id="rId21"/>
    <p:sldId id="491" r:id="rId22"/>
    <p:sldId id="885" r:id="rId23"/>
    <p:sldId id="361" r:id="rId24"/>
    <p:sldId id="884" r:id="rId25"/>
    <p:sldId id="426" r:id="rId26"/>
    <p:sldId id="427" r:id="rId27"/>
    <p:sldId id="262" r:id="rId28"/>
    <p:sldId id="871" r:id="rId29"/>
    <p:sldId id="478" r:id="rId30"/>
    <p:sldId id="410" r:id="rId31"/>
    <p:sldId id="454" r:id="rId32"/>
    <p:sldId id="455" r:id="rId33"/>
    <p:sldId id="553" r:id="rId34"/>
    <p:sldId id="259" r:id="rId35"/>
    <p:sldId id="396" r:id="rId36"/>
    <p:sldId id="447" r:id="rId37"/>
    <p:sldId id="527" r:id="rId38"/>
    <p:sldId id="446" r:id="rId39"/>
    <p:sldId id="562" r:id="rId40"/>
    <p:sldId id="449" r:id="rId41"/>
    <p:sldId id="92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t Uyar" initials="" lastIdx="1" clrIdx="0"/>
  <p:cmAuthor id="2" name="Gurhan Gunduz"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0" autoAdjust="0"/>
    <p:restoredTop sz="94660"/>
  </p:normalViewPr>
  <p:slideViewPr>
    <p:cSldViewPr snapToGrid="0">
      <p:cViewPr varScale="1">
        <p:scale>
          <a:sx n="68" d="100"/>
          <a:sy n="68" d="100"/>
        </p:scale>
        <p:origin x="110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25F44-3F57-47FD-9B1E-32460D14D2ED}" type="datetimeFigureOut">
              <a:rPr lang="en-US" smtClean="0"/>
              <a:t>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69961-7E44-44B7-9CBA-92BD7C0F3153}" type="slidenum">
              <a:rPr lang="en-US" smtClean="0"/>
              <a:t>‹#›</a:t>
            </a:fld>
            <a:endParaRPr lang="en-US"/>
          </a:p>
        </p:txBody>
      </p:sp>
    </p:spTree>
    <p:extLst>
      <p:ext uri="{BB962C8B-B14F-4D97-AF65-F5344CB8AC3E}">
        <p14:creationId xmlns:p14="http://schemas.microsoft.com/office/powerpoint/2010/main" val="3677346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a:t>
            </a:fld>
            <a:endParaRPr lang="en-US"/>
          </a:p>
        </p:txBody>
      </p:sp>
    </p:spTree>
    <p:extLst>
      <p:ext uri="{BB962C8B-B14F-4D97-AF65-F5344CB8AC3E}">
        <p14:creationId xmlns:p14="http://schemas.microsoft.com/office/powerpoint/2010/main" val="49954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7FAF46-25CC-458C-9F6F-FEB9EF0EFEE4}" type="slidenum">
              <a:rPr lang="en-US" smtClean="0"/>
              <a:t>10</a:t>
            </a:fld>
            <a:endParaRPr lang="en-US"/>
          </a:p>
        </p:txBody>
      </p:sp>
    </p:spTree>
    <p:extLst>
      <p:ext uri="{BB962C8B-B14F-4D97-AF65-F5344CB8AC3E}">
        <p14:creationId xmlns:p14="http://schemas.microsoft.com/office/powerpoint/2010/main" val="241519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7FAF46-25CC-458C-9F6F-FEB9EF0EFEE4}" type="slidenum">
              <a:rPr lang="en-US" smtClean="0"/>
              <a:t>11</a:t>
            </a:fld>
            <a:endParaRPr lang="en-US"/>
          </a:p>
        </p:txBody>
      </p:sp>
    </p:spTree>
    <p:extLst>
      <p:ext uri="{BB962C8B-B14F-4D97-AF65-F5344CB8AC3E}">
        <p14:creationId xmlns:p14="http://schemas.microsoft.com/office/powerpoint/2010/main" val="240029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7FAF46-25CC-458C-9F6F-FEB9EF0EFEE4}" type="slidenum">
              <a:rPr lang="en-US" smtClean="0"/>
              <a:t>12</a:t>
            </a:fld>
            <a:endParaRPr lang="en-US"/>
          </a:p>
        </p:txBody>
      </p:sp>
    </p:spTree>
    <p:extLst>
      <p:ext uri="{BB962C8B-B14F-4D97-AF65-F5344CB8AC3E}">
        <p14:creationId xmlns:p14="http://schemas.microsoft.com/office/powerpoint/2010/main" val="2270234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20</a:t>
            </a:fld>
            <a:endParaRPr lang="en-US"/>
          </a:p>
        </p:txBody>
      </p:sp>
    </p:spTree>
    <p:extLst>
      <p:ext uri="{BB962C8B-B14F-4D97-AF65-F5344CB8AC3E}">
        <p14:creationId xmlns:p14="http://schemas.microsoft.com/office/powerpoint/2010/main" val="280792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bbc355e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bbc355e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DBABC1-0CD0-4B35-A1EB-386F4E9DFA2F}" type="datetime1">
              <a:rPr lang="en-US" smtClean="0">
                <a:solidFill>
                  <a:prstClr val="black">
                    <a:tint val="75000"/>
                  </a:prstClr>
                </a:solidFill>
              </a:rPr>
              <a:t>1/6/2019</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6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B6CE5F-D128-46BA-8CF2-7A9F9774C964}" type="datetime1">
              <a:rPr lang="en-US" smtClean="0">
                <a:solidFill>
                  <a:prstClr val="black">
                    <a:tint val="75000"/>
                  </a:prstClr>
                </a:solidFill>
              </a:rPr>
              <a:t>1/6/2019</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24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
        <p:nvSpPr>
          <p:cNvPr id="8" name="Date Placeholder 3">
            <a:extLst>
              <a:ext uri="{FF2B5EF4-FFF2-40B4-BE49-F238E27FC236}">
                <a16:creationId xmlns:a16="http://schemas.microsoft.com/office/drawing/2014/main" id="{8C5C2BE6-B54C-4635-9E72-69540418B8BF}"/>
              </a:ext>
            </a:extLst>
          </p:cNvPr>
          <p:cNvSpPr>
            <a:spLocks noGrp="1"/>
          </p:cNvSpPr>
          <p:nvPr>
            <p:ph type="dt" sz="half" idx="2"/>
          </p:nvPr>
        </p:nvSpPr>
        <p:spPr>
          <a:xfrm>
            <a:off x="9438094" y="6370637"/>
            <a:ext cx="12928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0AF99-DB2A-43DF-B669-93B93205E439}" type="datetime1">
              <a:rPr lang="en-US" smtClean="0">
                <a:solidFill>
                  <a:prstClr val="black">
                    <a:tint val="75000"/>
                  </a:prstClr>
                </a:solidFill>
              </a:rPr>
              <a:t>1/6/2019</a:t>
            </a:fld>
            <a:endParaRPr lang="en-US">
              <a:solidFill>
                <a:prstClr val="black">
                  <a:tint val="75000"/>
                </a:prstClr>
              </a:solidFill>
            </a:endParaRPr>
          </a:p>
        </p:txBody>
      </p:sp>
    </p:spTree>
    <p:extLst>
      <p:ext uri="{BB962C8B-B14F-4D97-AF65-F5344CB8AC3E}">
        <p14:creationId xmlns:p14="http://schemas.microsoft.com/office/powerpoint/2010/main" val="6431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833B43-8B7F-42C4-9FC2-AF7A9828859B}" type="datetime1">
              <a:rPr lang="en-US" smtClean="0">
                <a:solidFill>
                  <a:prstClr val="black">
                    <a:tint val="75000"/>
                  </a:prstClr>
                </a:solidFill>
              </a:rPr>
              <a:t>1/6/2019</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82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DB703F-CAFC-4562-8ADE-4A00EFA949AA}" type="datetime1">
              <a:rPr lang="en-US" smtClean="0">
                <a:solidFill>
                  <a:prstClr val="black">
                    <a:tint val="75000"/>
                  </a:prstClr>
                </a:solidFill>
              </a:rPr>
              <a:t>1/6/2019</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37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23A4ED-41B8-40E8-A294-2A9E806B7A3D}" type="datetime1">
              <a:rPr lang="en-US" smtClean="0">
                <a:solidFill>
                  <a:prstClr val="black">
                    <a:tint val="75000"/>
                  </a:prstClr>
                </a:solidFill>
              </a:rPr>
              <a:t>1/6/2019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66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8A8A5-254A-42E2-BC9E-3D28FAC54EB1}" type="datetime1">
              <a:rPr lang="en-US" smtClean="0">
                <a:solidFill>
                  <a:prstClr val="black">
                    <a:tint val="75000"/>
                  </a:prstClr>
                </a:solidFill>
              </a:rPr>
              <a:t>1/6/2019</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23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sp>
        <p:nvSpPr>
          <p:cNvPr id="4" name="Date Placeholder 6">
            <a:extLst>
              <a:ext uri="{FF2B5EF4-FFF2-40B4-BE49-F238E27FC236}">
                <a16:creationId xmlns:a16="http://schemas.microsoft.com/office/drawing/2014/main" id="{7969BB6B-313C-4F95-AAE8-72ADCDACFA2D}"/>
              </a:ext>
            </a:extLst>
          </p:cNvPr>
          <p:cNvSpPr>
            <a:spLocks noGrp="1"/>
          </p:cNvSpPr>
          <p:nvPr>
            <p:ph type="dt" sz="half" idx="10"/>
          </p:nvPr>
        </p:nvSpPr>
        <p:spPr>
          <a:xfrm>
            <a:off x="9491132" y="6356349"/>
            <a:ext cx="1364935" cy="365125"/>
          </a:xfrm>
          <a:prstGeom prst="rect">
            <a:avLst/>
          </a:prstGeom>
        </p:spPr>
        <p:txBody>
          <a:bodyPr/>
          <a:lstStyle/>
          <a:p>
            <a:fld id="{21A31419-4C56-49E7-9132-8C29916C415C}" type="datetime1">
              <a:rPr lang="en-US" smtClean="0">
                <a:solidFill>
                  <a:prstClr val="black">
                    <a:tint val="75000"/>
                  </a:prstClr>
                </a:solidFill>
              </a:rPr>
              <a:t>1/6/2019</a:t>
            </a:fld>
            <a:endParaRPr lang="en-US" dirty="0">
              <a:solidFill>
                <a:prstClr val="black">
                  <a:tint val="75000"/>
                </a:prstClr>
              </a:solidFill>
            </a:endParaRPr>
          </a:p>
        </p:txBody>
      </p:sp>
      <p:sp>
        <p:nvSpPr>
          <p:cNvPr id="5" name="Slide Number Placeholder 8">
            <a:extLst>
              <a:ext uri="{FF2B5EF4-FFF2-40B4-BE49-F238E27FC236}">
                <a16:creationId xmlns:a16="http://schemas.microsoft.com/office/drawing/2014/main" id="{8B434362-D6C3-4B13-B8DA-25DEC06C3C68}"/>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63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063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438094" y="6370637"/>
            <a:ext cx="12928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9CD18-77D4-40CC-925F-434EDA93CC1A}" type="datetime1">
              <a:rPr lang="en-US" smtClean="0">
                <a:solidFill>
                  <a:prstClr val="black">
                    <a:tint val="75000"/>
                  </a:prstClr>
                </a:solidFill>
              </a:rPr>
              <a:t>1/6/2019</a:t>
            </a:fld>
            <a:endParaRPr lang="en-US">
              <a:solidFill>
                <a:prstClr val="black">
                  <a:tint val="75000"/>
                </a:prstClr>
              </a:solidFill>
            </a:endParaRPr>
          </a:p>
        </p:txBody>
      </p:sp>
      <p:sp>
        <p:nvSpPr>
          <p:cNvPr id="6" name="Slide Number Placeholder 5"/>
          <p:cNvSpPr>
            <a:spLocks noGrp="1"/>
          </p:cNvSpPr>
          <p:nvPr>
            <p:ph type="sldNum" sz="quarter" idx="4"/>
          </p:nvPr>
        </p:nvSpPr>
        <p:spPr>
          <a:xfrm>
            <a:off x="10995471" y="6370637"/>
            <a:ext cx="1091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
        <p:nvSpPr>
          <p:cNvPr id="5" name="Rectangle 4">
            <a:extLst>
              <a:ext uri="{FF2B5EF4-FFF2-40B4-BE49-F238E27FC236}">
                <a16:creationId xmlns:a16="http://schemas.microsoft.com/office/drawing/2014/main" id="{B2D42A9F-AAA1-4CF2-8B28-F0A0B0E0DE44}"/>
              </a:ext>
            </a:extLst>
          </p:cNvPr>
          <p:cNvSpPr/>
          <p:nvPr userDrawn="1"/>
        </p:nvSpPr>
        <p:spPr>
          <a:xfrm>
            <a:off x="0" y="6422316"/>
            <a:ext cx="2259105" cy="435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 Science Center</a:t>
            </a:r>
          </a:p>
        </p:txBody>
      </p:sp>
    </p:spTree>
    <p:extLst>
      <p:ext uri="{BB962C8B-B14F-4D97-AF65-F5344CB8AC3E}">
        <p14:creationId xmlns:p14="http://schemas.microsoft.com/office/powerpoint/2010/main" val="425146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pidal.org/" TargetMode="External"/><Relationship Id="rId5" Type="http://schemas.openxmlformats.org/officeDocument/2006/relationships/hyperlink" Target="http://www.dsc.soic.indiana.edu/" TargetMode="External"/><Relationship Id="rId4" Type="http://schemas.openxmlformats.org/officeDocument/2006/relationships/hyperlink" Target="mailto:gcf@indiana.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icrosoft.com/en-us/research/event/faculty-summit-201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gdat2019.irdta.eu/img/bg-landing-masterhead.jpg">
            <a:extLst>
              <a:ext uri="{FF2B5EF4-FFF2-40B4-BE49-F238E27FC236}">
                <a16:creationId xmlns:a16="http://schemas.microsoft.com/office/drawing/2014/main" id="{59CD5553-2061-4A3F-85D4-C6348B455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71279" cy="64044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3856" y="250297"/>
            <a:ext cx="12192000" cy="895157"/>
          </a:xfrm>
        </p:spPr>
        <p:txBody>
          <a:bodyPr>
            <a:noAutofit/>
          </a:bodyPr>
          <a:lstStyle/>
          <a:p>
            <a:pPr algn="ctr"/>
            <a:r>
              <a:rPr lang="en-US" sz="5400" dirty="0">
                <a:solidFill>
                  <a:schemeClr val="bg1"/>
                </a:solidFill>
              </a:rPr>
              <a:t>Introduction to Twister2 for Tutorial</a:t>
            </a:r>
            <a:endParaRPr lang="en-US" sz="1600" b="1" dirty="0">
              <a:solidFill>
                <a:schemeClr val="bg1"/>
              </a:solidFill>
              <a:latin typeface="Arial Black" panose="020B0A04020102020204" pitchFamily="34" charset="0"/>
            </a:endParaRPr>
          </a:p>
        </p:txBody>
      </p:sp>
      <p:sp>
        <p:nvSpPr>
          <p:cNvPr id="4" name="Rectangle 3">
            <a:extLst>
              <a:ext uri="{FF2B5EF4-FFF2-40B4-BE49-F238E27FC236}">
                <a16:creationId xmlns:a16="http://schemas.microsoft.com/office/drawing/2014/main" id="{6ED00E1E-723F-4497-B46A-9D6B4B743B2E}"/>
              </a:ext>
            </a:extLst>
          </p:cNvPr>
          <p:cNvSpPr/>
          <p:nvPr/>
        </p:nvSpPr>
        <p:spPr>
          <a:xfrm>
            <a:off x="20721" y="1145454"/>
            <a:ext cx="12179456" cy="954107"/>
          </a:xfrm>
          <a:prstGeom prst="rect">
            <a:avLst/>
          </a:prstGeom>
        </p:spPr>
        <p:txBody>
          <a:bodyPr wrap="square">
            <a:spAutoFit/>
          </a:bodyPr>
          <a:lstStyle/>
          <a:p>
            <a:pPr lvl="0" algn="ctr" defTabSz="457200">
              <a:defRPr/>
            </a:pPr>
            <a:r>
              <a:rPr lang="en-US" sz="3200" b="1" dirty="0">
                <a:solidFill>
                  <a:schemeClr val="bg1"/>
                </a:solidFill>
                <a:cs typeface="Times New Roman" pitchFamily="18" charset="0"/>
              </a:rPr>
              <a:t>Geoffrey Fox, </a:t>
            </a:r>
            <a:r>
              <a:rPr lang="en-US" sz="2400" b="1" dirty="0">
                <a:solidFill>
                  <a:schemeClr val="bg1"/>
                </a:solidFill>
                <a:cs typeface="Times New Roman" pitchFamily="18" charset="0"/>
              </a:rPr>
              <a:t>January 10-11, 2019</a:t>
            </a:r>
            <a:br>
              <a:rPr lang="en-US" sz="2400" b="1" dirty="0">
                <a:solidFill>
                  <a:schemeClr val="bg1"/>
                </a:solidFill>
                <a:cs typeface="Times New Roman" pitchFamily="18" charset="0"/>
              </a:rPr>
            </a:br>
            <a:r>
              <a:rPr lang="en-US" sz="2400" dirty="0">
                <a:solidFill>
                  <a:schemeClr val="bg1"/>
                </a:solidFill>
                <a:latin typeface="Arial"/>
                <a:hlinkClick r:id="rId4">
                  <a:extLst>
                    <a:ext uri="{A12FA001-AC4F-418D-AE19-62706E023703}">
                      <ahyp:hlinkClr xmlns:ahyp="http://schemas.microsoft.com/office/drawing/2018/hyperlinkcolor" val="tx"/>
                    </a:ext>
                  </a:extLst>
                </a:hlinkClick>
              </a:rPr>
              <a:t>gcf@indiana.edu</a:t>
            </a:r>
            <a:r>
              <a:rPr lang="en-US" sz="2400" dirty="0">
                <a:solidFill>
                  <a:schemeClr val="bg1"/>
                </a:solidFill>
                <a:latin typeface="Arial"/>
              </a:rPr>
              <a:t>, </a:t>
            </a:r>
            <a:r>
              <a:rPr lang="en-US" sz="2400" dirty="0">
                <a:solidFill>
                  <a:schemeClr val="bg1"/>
                </a:solidFill>
                <a:latin typeface="Arial"/>
                <a:hlinkClick r:id="rId5">
                  <a:extLst>
                    <a:ext uri="{A12FA001-AC4F-418D-AE19-62706E023703}">
                      <ahyp:hlinkClr xmlns:ahyp="http://schemas.microsoft.com/office/drawing/2018/hyperlinkcolor" val="tx"/>
                    </a:ext>
                  </a:extLst>
                </a:hlinkClick>
              </a:rPr>
              <a:t>http://www.dsc.soic.indiana.edu/</a:t>
            </a:r>
            <a:r>
              <a:rPr lang="en-US" sz="2400" dirty="0">
                <a:solidFill>
                  <a:schemeClr val="bg1"/>
                </a:solidFill>
                <a:latin typeface="Arial"/>
              </a:rPr>
              <a:t>, </a:t>
            </a:r>
            <a:r>
              <a:rPr lang="en-US" sz="2400" dirty="0">
                <a:solidFill>
                  <a:schemeClr val="bg1"/>
                </a:solidFill>
                <a:latin typeface="Arial"/>
                <a:hlinkClick r:id="rId6">
                  <a:extLst>
                    <a:ext uri="{A12FA001-AC4F-418D-AE19-62706E023703}">
                      <ahyp:hlinkClr xmlns:ahyp="http://schemas.microsoft.com/office/drawing/2018/hyperlinkcolor" val="tx"/>
                    </a:ext>
                  </a:extLst>
                </a:hlinkClick>
              </a:rPr>
              <a:t>http://spidal.org</a:t>
            </a:r>
            <a:r>
              <a:rPr lang="en-US" sz="2400" dirty="0">
                <a:solidFill>
                  <a:schemeClr val="bg1"/>
                </a:solidFill>
                <a:latin typeface="Arial"/>
              </a:rPr>
              <a:t>/</a:t>
            </a:r>
          </a:p>
        </p:txBody>
      </p:sp>
      <p:sp>
        <p:nvSpPr>
          <p:cNvPr id="3" name="Slide Number Placeholder 2">
            <a:extLst>
              <a:ext uri="{FF2B5EF4-FFF2-40B4-BE49-F238E27FC236}">
                <a16:creationId xmlns:a16="http://schemas.microsoft.com/office/drawing/2014/main" id="{BB37426D-0650-4DDA-9A72-5020D9C02DEC}"/>
              </a:ext>
            </a:extLst>
          </p:cNvPr>
          <p:cNvSpPr>
            <a:spLocks noGrp="1"/>
          </p:cNvSpPr>
          <p:nvPr>
            <p:ph type="sldNum" sz="quarter" idx="12"/>
          </p:nvPr>
        </p:nvSpPr>
        <p:spPr/>
        <p:txBody>
          <a:bodyPr/>
          <a:lstStyle/>
          <a:p>
            <a:fld id="{82E86CF4-AA86-488B-9245-79D3DE5D9F5C}" type="slidenum">
              <a:rPr lang="en-US" smtClean="0">
                <a:solidFill>
                  <a:schemeClr val="tx1"/>
                </a:solidFill>
              </a:rPr>
              <a:pPr/>
              <a:t>1</a:t>
            </a:fld>
            <a:endParaRPr lang="en-US">
              <a:solidFill>
                <a:schemeClr val="tx1"/>
              </a:solidFill>
            </a:endParaRPr>
          </a:p>
        </p:txBody>
      </p:sp>
      <p:sp>
        <p:nvSpPr>
          <p:cNvPr id="6" name="Date Placeholder 5">
            <a:extLst>
              <a:ext uri="{FF2B5EF4-FFF2-40B4-BE49-F238E27FC236}">
                <a16:creationId xmlns:a16="http://schemas.microsoft.com/office/drawing/2014/main" id="{8EB902C0-C05A-4E73-897C-3F5B7D350A79}"/>
              </a:ext>
            </a:extLst>
          </p:cNvPr>
          <p:cNvSpPr>
            <a:spLocks noGrp="1"/>
          </p:cNvSpPr>
          <p:nvPr>
            <p:ph type="dt" sz="half" idx="2"/>
          </p:nvPr>
        </p:nvSpPr>
        <p:spPr/>
        <p:txBody>
          <a:bodyPr/>
          <a:lstStyle/>
          <a:p>
            <a:fld id="{2A4C401F-4C3F-42F2-8CBC-4FA3FCB3340F}" type="datetime1">
              <a:rPr lang="en-US" smtClean="0">
                <a:solidFill>
                  <a:schemeClr val="tx1"/>
                </a:solidFill>
              </a:rPr>
              <a:t>1/6/2019</a:t>
            </a:fld>
            <a:endParaRPr lang="en-US">
              <a:solidFill>
                <a:schemeClr val="tx1"/>
              </a:solidFill>
            </a:endParaRPr>
          </a:p>
        </p:txBody>
      </p:sp>
      <p:sp>
        <p:nvSpPr>
          <p:cNvPr id="5" name="TextBox 4">
            <a:extLst>
              <a:ext uri="{FF2B5EF4-FFF2-40B4-BE49-F238E27FC236}">
                <a16:creationId xmlns:a16="http://schemas.microsoft.com/office/drawing/2014/main" id="{22BAA62B-D234-408D-AE2A-0DC762A1681B}"/>
              </a:ext>
            </a:extLst>
          </p:cNvPr>
          <p:cNvSpPr txBox="1"/>
          <p:nvPr/>
        </p:nvSpPr>
        <p:spPr>
          <a:xfrm>
            <a:off x="6223975" y="4504267"/>
            <a:ext cx="5669694" cy="1754326"/>
          </a:xfrm>
          <a:prstGeom prst="rect">
            <a:avLst/>
          </a:prstGeom>
          <a:noFill/>
        </p:spPr>
        <p:txBody>
          <a:bodyPr wrap="none" rtlCol="0">
            <a:spAutoFit/>
          </a:bodyPr>
          <a:lstStyle/>
          <a:p>
            <a:pPr lvl="0" algn="ctr" defTabSz="457200">
              <a:defRPr/>
            </a:pPr>
            <a:r>
              <a:rPr lang="en-US" b="1" dirty="0">
                <a:solidFill>
                  <a:schemeClr val="bg1"/>
                </a:solidFill>
                <a:cs typeface="Times New Roman" pitchFamily="18" charset="0"/>
              </a:rPr>
              <a:t>5th International Winter School on Big Data </a:t>
            </a:r>
            <a:r>
              <a:rPr lang="en-US" b="1" dirty="0" err="1">
                <a:solidFill>
                  <a:schemeClr val="bg1"/>
                </a:solidFill>
                <a:cs typeface="Times New Roman" pitchFamily="18" charset="0"/>
              </a:rPr>
              <a:t>BigDat</a:t>
            </a:r>
            <a:r>
              <a:rPr lang="en-US" b="1" dirty="0">
                <a:solidFill>
                  <a:schemeClr val="bg1"/>
                </a:solidFill>
                <a:cs typeface="Times New Roman" pitchFamily="18" charset="0"/>
              </a:rPr>
              <a:t> 2019</a:t>
            </a:r>
          </a:p>
          <a:p>
            <a:pPr lvl="0" algn="ctr" defTabSz="457200">
              <a:defRPr/>
            </a:pPr>
            <a:r>
              <a:rPr lang="en-US" b="1" dirty="0">
                <a:solidFill>
                  <a:schemeClr val="bg1"/>
                </a:solidFill>
                <a:cs typeface="Times New Roman" pitchFamily="18" charset="0"/>
              </a:rPr>
              <a:t>Cambridge, United Kingdom - January 7-11, 2019</a:t>
            </a:r>
          </a:p>
          <a:p>
            <a:pPr lvl="0" algn="ctr" defTabSz="457200">
              <a:defRPr/>
            </a:pPr>
            <a:endParaRPr lang="en-US" b="1" dirty="0">
              <a:solidFill>
                <a:schemeClr val="bg1"/>
              </a:solidFill>
              <a:cs typeface="Times New Roman" pitchFamily="18" charset="0"/>
            </a:endParaRPr>
          </a:p>
          <a:p>
            <a:pPr algn="ctr" defTabSz="457200">
              <a:defRPr/>
            </a:pPr>
            <a:r>
              <a:rPr lang="en-US" b="1" dirty="0">
                <a:solidFill>
                  <a:schemeClr val="bg1"/>
                </a:solidFill>
                <a:cs typeface="Times New Roman" pitchFamily="18" charset="0"/>
              </a:rPr>
              <a:t>Digital Science Center</a:t>
            </a:r>
            <a:endParaRPr lang="en-US" dirty="0">
              <a:solidFill>
                <a:schemeClr val="bg1"/>
              </a:solidFill>
              <a:latin typeface="Arial"/>
            </a:endParaRPr>
          </a:p>
          <a:p>
            <a:pPr lvl="0" algn="ctr" defTabSz="457200">
              <a:defRPr/>
            </a:pPr>
            <a:r>
              <a:rPr lang="en-US" b="1" dirty="0">
                <a:solidFill>
                  <a:schemeClr val="bg1"/>
                </a:solidFill>
                <a:latin typeface="Arial"/>
                <a:cs typeface="Times New Roman" pitchFamily="18" charset="0"/>
              </a:rPr>
              <a:t>Indiana University</a:t>
            </a:r>
          </a:p>
          <a:p>
            <a:endParaRPr lang="en-US" dirty="0"/>
          </a:p>
        </p:txBody>
      </p:sp>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42C7-E34F-4EAA-9F06-5F4C3C28E175}"/>
              </a:ext>
            </a:extLst>
          </p:cNvPr>
          <p:cNvSpPr>
            <a:spLocks noGrp="1"/>
          </p:cNvSpPr>
          <p:nvPr>
            <p:ph type="title"/>
          </p:nvPr>
        </p:nvSpPr>
        <p:spPr>
          <a:xfrm>
            <a:off x="838200" y="1"/>
            <a:ext cx="10515600" cy="831272"/>
          </a:xfrm>
        </p:spPr>
        <p:txBody>
          <a:bodyPr>
            <a:normAutofit/>
          </a:bodyPr>
          <a:lstStyle/>
          <a:p>
            <a:r>
              <a:rPr lang="en-US" dirty="0"/>
              <a:t>Systems Challenges for GAIMSC</a:t>
            </a:r>
          </a:p>
        </p:txBody>
      </p:sp>
      <p:sp>
        <p:nvSpPr>
          <p:cNvPr id="3" name="Content Placeholder 2">
            <a:extLst>
              <a:ext uri="{FF2B5EF4-FFF2-40B4-BE49-F238E27FC236}">
                <a16:creationId xmlns:a16="http://schemas.microsoft.com/office/drawing/2014/main" id="{C3ABBEC7-A42B-4C8F-8596-00F8B47D1D86}"/>
              </a:ext>
            </a:extLst>
          </p:cNvPr>
          <p:cNvSpPr>
            <a:spLocks noGrp="1"/>
          </p:cNvSpPr>
          <p:nvPr>
            <p:ph idx="1"/>
          </p:nvPr>
        </p:nvSpPr>
        <p:spPr>
          <a:xfrm>
            <a:off x="0" y="692726"/>
            <a:ext cx="12086831" cy="5772872"/>
          </a:xfrm>
        </p:spPr>
        <p:txBody>
          <a:bodyPr>
            <a:normAutofit fontScale="92500" lnSpcReduction="20000"/>
          </a:bodyPr>
          <a:lstStyle/>
          <a:p>
            <a:r>
              <a:rPr lang="en-US" dirty="0"/>
              <a:t>Architecture of the Global AI and Modeling Supercomputer GAIMSC must reflect</a:t>
            </a:r>
          </a:p>
          <a:p>
            <a:pPr lvl="1"/>
            <a:r>
              <a:rPr lang="en-US" dirty="0"/>
              <a:t>Global captures the need to mashup services from many different sources; </a:t>
            </a:r>
          </a:p>
          <a:p>
            <a:pPr lvl="1"/>
            <a:r>
              <a:rPr lang="en-US" dirty="0"/>
              <a:t>AI captures the incredible progress in machine learning (ML); </a:t>
            </a:r>
          </a:p>
          <a:p>
            <a:pPr lvl="1"/>
            <a:r>
              <a:rPr lang="en-US" dirty="0"/>
              <a:t>Modeling captures both traditional large-scale simulations and the models and digital twins needed for data interpretation; </a:t>
            </a:r>
          </a:p>
          <a:p>
            <a:pPr lvl="1"/>
            <a:r>
              <a:rPr lang="en-US" dirty="0"/>
              <a:t>Supercomputer captures that everything is huge and needs to be done quickly and often in real time for streaming applications. </a:t>
            </a:r>
          </a:p>
          <a:p>
            <a:r>
              <a:rPr lang="en-US" dirty="0"/>
              <a:t>The GAIMSC includes an intelligent HPC cloud linked via an intelligent HPC Fog to an intelligent HPC edge. We consider this distributed environment as a set of computational and data-intensive nuggets swimming in an intelligent </a:t>
            </a:r>
            <a:r>
              <a:rPr lang="en-US" dirty="0" err="1"/>
              <a:t>aether</a:t>
            </a:r>
            <a:r>
              <a:rPr lang="en-US" dirty="0"/>
              <a:t>. </a:t>
            </a:r>
          </a:p>
          <a:p>
            <a:pPr lvl="1"/>
            <a:r>
              <a:rPr lang="en-US" dirty="0"/>
              <a:t>We will use a dataflow graph to define a mesh in the </a:t>
            </a:r>
            <a:r>
              <a:rPr lang="en-US" dirty="0" err="1"/>
              <a:t>aether</a:t>
            </a:r>
            <a:endParaRPr lang="en-US" dirty="0"/>
          </a:p>
          <a:p>
            <a:r>
              <a:rPr lang="en-US" dirty="0"/>
              <a:t>GAIMSC requires parallel computing to achieve high performance on large ML and simulation nuggets and distributed system technology to build the </a:t>
            </a:r>
            <a:r>
              <a:rPr lang="en-US" dirty="0" err="1"/>
              <a:t>aether</a:t>
            </a:r>
            <a:r>
              <a:rPr lang="en-US" dirty="0"/>
              <a:t> and support the distributed but connected nuggets. </a:t>
            </a:r>
          </a:p>
          <a:p>
            <a:r>
              <a:rPr lang="en-US" dirty="0"/>
              <a:t>In the latter respect, the intelligent </a:t>
            </a:r>
            <a:r>
              <a:rPr lang="en-US" dirty="0" err="1"/>
              <a:t>aether</a:t>
            </a:r>
            <a:r>
              <a:rPr lang="en-US" dirty="0"/>
              <a:t> mimics a grid but it is a data grid where there are computations but typically those associated with data (often from edge devices). </a:t>
            </a:r>
          </a:p>
          <a:p>
            <a:pPr lvl="1"/>
            <a:r>
              <a:rPr lang="en-US" dirty="0"/>
              <a:t>So unlike the distributed simulation supercomputer that was often studied in previous grids, GAIMSC is a supercomputer aimed at very different data intensive AI-enriched problems.</a:t>
            </a:r>
          </a:p>
        </p:txBody>
      </p:sp>
      <p:sp>
        <p:nvSpPr>
          <p:cNvPr id="4" name="Date Placeholder 3">
            <a:extLst>
              <a:ext uri="{FF2B5EF4-FFF2-40B4-BE49-F238E27FC236}">
                <a16:creationId xmlns:a16="http://schemas.microsoft.com/office/drawing/2014/main" id="{AA45951C-5C85-4ED7-9DF7-45DA563FD931}"/>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1/6/2019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A438355-C710-43CB-AC79-4131E04B2C9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20053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42C7-E34F-4EAA-9F06-5F4C3C28E175}"/>
              </a:ext>
            </a:extLst>
          </p:cNvPr>
          <p:cNvSpPr>
            <a:spLocks noGrp="1"/>
          </p:cNvSpPr>
          <p:nvPr>
            <p:ph type="title"/>
          </p:nvPr>
        </p:nvSpPr>
        <p:spPr>
          <a:xfrm>
            <a:off x="838200" y="122238"/>
            <a:ext cx="10515600" cy="831272"/>
          </a:xfrm>
        </p:spPr>
        <p:txBody>
          <a:bodyPr>
            <a:normAutofit fontScale="90000"/>
          </a:bodyPr>
          <a:lstStyle/>
          <a:p>
            <a:r>
              <a:rPr lang="en-US" dirty="0"/>
              <a:t>Integration of Data and Model functions with ML wrappers in GAIMSC</a:t>
            </a:r>
          </a:p>
        </p:txBody>
      </p:sp>
      <p:sp>
        <p:nvSpPr>
          <p:cNvPr id="3" name="Content Placeholder 2">
            <a:extLst>
              <a:ext uri="{FF2B5EF4-FFF2-40B4-BE49-F238E27FC236}">
                <a16:creationId xmlns:a16="http://schemas.microsoft.com/office/drawing/2014/main" id="{C3ABBEC7-A42B-4C8F-8596-00F8B47D1D86}"/>
              </a:ext>
            </a:extLst>
          </p:cNvPr>
          <p:cNvSpPr>
            <a:spLocks noGrp="1"/>
          </p:cNvSpPr>
          <p:nvPr>
            <p:ph idx="1"/>
          </p:nvPr>
        </p:nvSpPr>
        <p:spPr>
          <a:xfrm>
            <a:off x="-48491" y="1189470"/>
            <a:ext cx="12086831" cy="5312786"/>
          </a:xfrm>
        </p:spPr>
        <p:txBody>
          <a:bodyPr>
            <a:normAutofit fontScale="92500"/>
          </a:bodyPr>
          <a:lstStyle/>
          <a:p>
            <a:r>
              <a:rPr lang="en-US" dirty="0"/>
              <a:t>There is a rapid increase in the integration of ML and simulations. </a:t>
            </a:r>
          </a:p>
          <a:p>
            <a:r>
              <a:rPr lang="en-US" dirty="0"/>
              <a:t>ML can analyze results, guide the execution and set up initial configurations (auto-tuning). This is equally true for AI itself -- the GAIMSC will use itself to optimize its execution for both analytics and simulations. </a:t>
            </a:r>
          </a:p>
          <a:p>
            <a:r>
              <a:rPr lang="en-US" dirty="0"/>
              <a:t>In principle every transfer of control (job or function invocation, a link from device to the fog/cloud) should pass through an AI wrapper that learns from each call and can decide both if call needs to be executed (maybe we have learned the answer already and need not compute it) and how to optimize the call if it really needs to be executed.</a:t>
            </a:r>
          </a:p>
          <a:p>
            <a:r>
              <a:rPr lang="en-US" dirty="0"/>
              <a:t>The digital continuum proposed by BDEC2 is an intelligent </a:t>
            </a:r>
            <a:r>
              <a:rPr lang="en-US" dirty="0" err="1"/>
              <a:t>aether</a:t>
            </a:r>
            <a:r>
              <a:rPr lang="en-US" dirty="0"/>
              <a:t> learning from and informing the interconnected computational actions that are embedded in the </a:t>
            </a:r>
            <a:r>
              <a:rPr lang="en-US" dirty="0" err="1"/>
              <a:t>aether</a:t>
            </a:r>
            <a:r>
              <a:rPr lang="en-US" dirty="0"/>
              <a:t>. </a:t>
            </a:r>
          </a:p>
          <a:p>
            <a:pPr lvl="1"/>
            <a:r>
              <a:rPr lang="en-US" dirty="0"/>
              <a:t>Implementing the intelligent </a:t>
            </a:r>
            <a:r>
              <a:rPr lang="en-US" dirty="0" err="1"/>
              <a:t>aether</a:t>
            </a:r>
            <a:r>
              <a:rPr lang="en-US" dirty="0"/>
              <a:t> embracing and extending the edge, fog, and cloud is a major research challenge where bold new ideas are needed! </a:t>
            </a:r>
          </a:p>
          <a:p>
            <a:pPr lvl="1"/>
            <a:r>
              <a:rPr lang="en-US" dirty="0"/>
              <a:t>We need to understand how to make it easy to automatically wrap every nugget with ML.</a:t>
            </a:r>
          </a:p>
        </p:txBody>
      </p:sp>
      <p:sp>
        <p:nvSpPr>
          <p:cNvPr id="4" name="Date Placeholder 3">
            <a:extLst>
              <a:ext uri="{FF2B5EF4-FFF2-40B4-BE49-F238E27FC236}">
                <a16:creationId xmlns:a16="http://schemas.microsoft.com/office/drawing/2014/main" id="{AA45951C-5C85-4ED7-9DF7-45DA563FD931}"/>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1/6/2019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A438355-C710-43CB-AC79-4131E04B2C9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1426339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42C7-E34F-4EAA-9F06-5F4C3C28E175}"/>
              </a:ext>
            </a:extLst>
          </p:cNvPr>
          <p:cNvSpPr>
            <a:spLocks noGrp="1"/>
          </p:cNvSpPr>
          <p:nvPr>
            <p:ph type="title"/>
          </p:nvPr>
        </p:nvSpPr>
        <p:spPr>
          <a:xfrm>
            <a:off x="838200" y="122238"/>
            <a:ext cx="10515600" cy="831272"/>
          </a:xfrm>
        </p:spPr>
        <p:txBody>
          <a:bodyPr>
            <a:normAutofit/>
          </a:bodyPr>
          <a:lstStyle/>
          <a:p>
            <a:r>
              <a:rPr lang="en-US" dirty="0"/>
              <a:t>Implementing the GAIMSC</a:t>
            </a:r>
          </a:p>
        </p:txBody>
      </p:sp>
      <p:sp>
        <p:nvSpPr>
          <p:cNvPr id="3" name="Content Placeholder 2">
            <a:extLst>
              <a:ext uri="{FF2B5EF4-FFF2-40B4-BE49-F238E27FC236}">
                <a16:creationId xmlns:a16="http://schemas.microsoft.com/office/drawing/2014/main" id="{C3ABBEC7-A42B-4C8F-8596-00F8B47D1D86}"/>
              </a:ext>
            </a:extLst>
          </p:cNvPr>
          <p:cNvSpPr>
            <a:spLocks noGrp="1"/>
          </p:cNvSpPr>
          <p:nvPr>
            <p:ph idx="1"/>
          </p:nvPr>
        </p:nvSpPr>
        <p:spPr>
          <a:xfrm>
            <a:off x="-48491" y="1189470"/>
            <a:ext cx="12086831" cy="5312786"/>
          </a:xfrm>
        </p:spPr>
        <p:txBody>
          <a:bodyPr>
            <a:normAutofit/>
          </a:bodyPr>
          <a:lstStyle/>
          <a:p>
            <a:r>
              <a:rPr lang="en-US" dirty="0"/>
              <a:t>The new MIDAS middleware designed in SPIDAL has been engineered to support high-performance technologies and yet preserve the key features of the Apache Big Data Software.  </a:t>
            </a:r>
          </a:p>
          <a:p>
            <a:pPr lvl="1"/>
            <a:r>
              <a:rPr lang="en-US" dirty="0"/>
              <a:t>MIDAS seems well suited to build the prototype intelligent high-performance </a:t>
            </a:r>
            <a:r>
              <a:rPr lang="en-US" dirty="0" err="1"/>
              <a:t>aether</a:t>
            </a:r>
            <a:r>
              <a:rPr lang="en-US" dirty="0"/>
              <a:t>. </a:t>
            </a:r>
          </a:p>
          <a:p>
            <a:r>
              <a:rPr lang="en-US" dirty="0"/>
              <a:t>Note this will mix many relatively small nuggets with AI wrappers generating parallelism from the number of nuggets and not internally to the nugget and its wrapper. </a:t>
            </a:r>
          </a:p>
          <a:p>
            <a:r>
              <a:rPr lang="en-US" dirty="0"/>
              <a:t>However, there will be also large global jobs requiring internal parallelism for individual large-scale machine learning or simulation tasks. </a:t>
            </a:r>
          </a:p>
          <a:p>
            <a:r>
              <a:rPr lang="en-US" dirty="0"/>
              <a:t>Thus parallel computing and distributed systems (grids) must be linked in a deep fashion although the key parallel computing ideas needed for ML are closely related to those already developed for simulations.</a:t>
            </a:r>
          </a:p>
        </p:txBody>
      </p:sp>
      <p:sp>
        <p:nvSpPr>
          <p:cNvPr id="4" name="Date Placeholder 3">
            <a:extLst>
              <a:ext uri="{FF2B5EF4-FFF2-40B4-BE49-F238E27FC236}">
                <a16:creationId xmlns:a16="http://schemas.microsoft.com/office/drawing/2014/main" id="{AA45951C-5C85-4ED7-9DF7-45DA563FD931}"/>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1/6/2019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A438355-C710-43CB-AC79-4131E04B2C9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09666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646348" y="4912656"/>
            <a:ext cx="10515600" cy="1018155"/>
          </a:xfrm>
        </p:spPr>
        <p:txBody>
          <a:bodyPr>
            <a:normAutofit fontScale="90000"/>
          </a:bodyPr>
          <a:lstStyle/>
          <a:p>
            <a:pPr algn="ctr"/>
            <a:br>
              <a:rPr lang="en-US" dirty="0"/>
            </a:br>
            <a:r>
              <a:rPr lang="en-US"/>
              <a:t>Application Requirements</a:t>
            </a:r>
            <a:endParaRPr lang="en-US" b="1" dirty="0">
              <a:latin typeface="+mn-lt"/>
            </a:endParaRPr>
          </a:p>
        </p:txBody>
      </p:sp>
      <p:grpSp>
        <p:nvGrpSpPr>
          <p:cNvPr id="8" name="Group 7">
            <a:extLst>
              <a:ext uri="{FF2B5EF4-FFF2-40B4-BE49-F238E27FC236}">
                <a16:creationId xmlns:a16="http://schemas.microsoft.com/office/drawing/2014/main" id="{7B159E18-1CDC-4CBF-A2DE-E7FEEF8C593C}"/>
              </a:ext>
            </a:extLst>
          </p:cNvPr>
          <p:cNvGrpSpPr/>
          <p:nvPr/>
        </p:nvGrpSpPr>
        <p:grpSpPr>
          <a:xfrm>
            <a:off x="2989767" y="779863"/>
            <a:ext cx="9202233" cy="2438400"/>
            <a:chOff x="1878142" y="136526"/>
            <a:chExt cx="9202233" cy="2438400"/>
          </a:xfrm>
        </p:grpSpPr>
        <p:grpSp>
          <p:nvGrpSpPr>
            <p:cNvPr id="9" name="Group 8">
              <a:extLst>
                <a:ext uri="{FF2B5EF4-FFF2-40B4-BE49-F238E27FC236}">
                  <a16:creationId xmlns:a16="http://schemas.microsoft.com/office/drawing/2014/main" id="{D9DCFDAE-FB21-4E7E-B3E9-AD547CBCE834}"/>
                </a:ext>
              </a:extLst>
            </p:cNvPr>
            <p:cNvGrpSpPr/>
            <p:nvPr/>
          </p:nvGrpSpPr>
          <p:grpSpPr>
            <a:xfrm>
              <a:off x="1878142" y="136526"/>
              <a:ext cx="7886700" cy="2438400"/>
              <a:chOff x="1952787" y="200751"/>
              <a:chExt cx="7886700" cy="2438400"/>
            </a:xfrm>
          </p:grpSpPr>
          <p:pic>
            <p:nvPicPr>
              <p:cNvPr id="11" name="Picture 2" descr="http://www.iterativemapreduce.org/images/twister.png">
                <a:extLst>
                  <a:ext uri="{FF2B5EF4-FFF2-40B4-BE49-F238E27FC236}">
                    <a16:creationId xmlns:a16="http://schemas.microsoft.com/office/drawing/2014/main" id="{8E01E226-DDDB-43E3-8166-963A9DE62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CA18A48-3A2F-46C9-B189-300144D66FD4}"/>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
          <p:nvSpPr>
            <p:cNvPr id="10" name="Rectangle 9">
              <a:extLst>
                <a:ext uri="{FF2B5EF4-FFF2-40B4-BE49-F238E27FC236}">
                  <a16:creationId xmlns:a16="http://schemas.microsoft.com/office/drawing/2014/main" id="{A9CF084D-ABEC-4C69-BA02-119B93D9B261}"/>
                </a:ext>
              </a:extLst>
            </p:cNvPr>
            <p:cNvSpPr/>
            <p:nvPr/>
          </p:nvSpPr>
          <p:spPr>
            <a:xfrm>
              <a:off x="8813036" y="240758"/>
              <a:ext cx="2267339" cy="1785104"/>
            </a:xfrm>
            <a:prstGeom prst="rect">
              <a:avLst/>
            </a:prstGeom>
            <a:noFill/>
          </p:spPr>
          <p:txBody>
            <a:bodyPr wrap="square" lIns="91440" tIns="45720" rIns="91440" bIns="45720">
              <a:spAutoFit/>
            </a:bodyPr>
            <a:lstStyle/>
            <a:p>
              <a:pPr algn="ctr"/>
              <a:r>
                <a:rPr lang="en-US" sz="110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2</a:t>
              </a:r>
            </a:p>
          </p:txBody>
        </p:sp>
      </p:grpSp>
      <p:sp>
        <p:nvSpPr>
          <p:cNvPr id="2" name="Slide Number Placeholder 1">
            <a:extLst>
              <a:ext uri="{FF2B5EF4-FFF2-40B4-BE49-F238E27FC236}">
                <a16:creationId xmlns:a16="http://schemas.microsoft.com/office/drawing/2014/main" id="{26594AE9-A8F2-4E2E-858D-E44DED41DF7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5E258180-251C-4810-8CA4-D571BB54520A}"/>
              </a:ext>
            </a:extLst>
          </p:cNvPr>
          <p:cNvSpPr>
            <a:spLocks noGrp="1"/>
          </p:cNvSpPr>
          <p:nvPr>
            <p:ph type="dt" sz="half" idx="2"/>
          </p:nvPr>
        </p:nvSpPr>
        <p:spPr/>
        <p:txBody>
          <a:bodyPr/>
          <a:lstStyle/>
          <a:p>
            <a:fld id="{4433E2C0-9D50-4B86-A412-48E7BB6477AE}" type="datetime1">
              <a:rPr lang="en-US" smtClean="0">
                <a:solidFill>
                  <a:prstClr val="black">
                    <a:tint val="75000"/>
                  </a:prstClr>
                </a:solidFill>
              </a:rPr>
              <a:t>1/6/2019</a:t>
            </a:fld>
            <a:endParaRPr lang="en-US">
              <a:solidFill>
                <a:prstClr val="black">
                  <a:tint val="75000"/>
                </a:prstClr>
              </a:solidFill>
            </a:endParaRPr>
          </a:p>
        </p:txBody>
      </p:sp>
      <p:pic>
        <p:nvPicPr>
          <p:cNvPr id="1026" name="Picture 2" descr="https://lh3.googleusercontent.com/v99CMT9t_HPDiRcsdprkmC8WyM_0O7a_bSv4NZBzEBArqNWQS7Fa0dVMHFuRpta2IM-_d1jDx-M5fi1r7tzM3Rp2j0ceG5gf_AvazW3sgRoFTOAC2Z92aOh_NmYrTTRWw4woHjY7cbU">
            <a:extLst>
              <a:ext uri="{FF2B5EF4-FFF2-40B4-BE49-F238E27FC236}">
                <a16:creationId xmlns:a16="http://schemas.microsoft.com/office/drawing/2014/main" id="{35B54D78-AB36-4225-9836-605921552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88" y="0"/>
            <a:ext cx="4790746" cy="479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383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2A9EC-8B3F-4E77-B2F7-768C6F5A8112}"/>
              </a:ext>
            </a:extLst>
          </p:cNvPr>
          <p:cNvSpPr>
            <a:spLocks noGrp="1"/>
          </p:cNvSpPr>
          <p:nvPr>
            <p:ph type="title"/>
          </p:nvPr>
        </p:nvSpPr>
        <p:spPr>
          <a:xfrm>
            <a:off x="49619" y="17758"/>
            <a:ext cx="12092761" cy="917907"/>
          </a:xfrm>
        </p:spPr>
        <p:txBody>
          <a:bodyPr>
            <a:noAutofit/>
          </a:bodyPr>
          <a:lstStyle/>
          <a:p>
            <a:pPr algn="ctr"/>
            <a:r>
              <a:rPr lang="en-US" sz="3600" dirty="0"/>
              <a:t>Requirements for Global AI (and Modeling) Supercomputer</a:t>
            </a:r>
          </a:p>
        </p:txBody>
      </p:sp>
      <p:sp>
        <p:nvSpPr>
          <p:cNvPr id="3" name="Content Placeholder 2">
            <a:extLst>
              <a:ext uri="{FF2B5EF4-FFF2-40B4-BE49-F238E27FC236}">
                <a16:creationId xmlns:a16="http://schemas.microsoft.com/office/drawing/2014/main" id="{275C7F78-666C-4564-935F-671AA35CF296}"/>
              </a:ext>
            </a:extLst>
          </p:cNvPr>
          <p:cNvSpPr>
            <a:spLocks noGrp="1"/>
          </p:cNvSpPr>
          <p:nvPr>
            <p:ph idx="1"/>
          </p:nvPr>
        </p:nvSpPr>
        <p:spPr>
          <a:xfrm>
            <a:off x="0" y="935665"/>
            <a:ext cx="12142381" cy="5253738"/>
          </a:xfrm>
        </p:spPr>
        <p:txBody>
          <a:bodyPr>
            <a:normAutofit lnSpcReduction="10000"/>
          </a:bodyPr>
          <a:lstStyle/>
          <a:p>
            <a:r>
              <a:rPr lang="en-US" b="1" dirty="0"/>
              <a:t>Application Requirements: </a:t>
            </a:r>
            <a:r>
              <a:rPr lang="en-US" dirty="0"/>
              <a:t>The structure of application clearly impacts needed hardware and software</a:t>
            </a:r>
          </a:p>
          <a:p>
            <a:pPr lvl="1"/>
            <a:r>
              <a:rPr lang="en-US" dirty="0"/>
              <a:t>Pleasingly parallel</a:t>
            </a:r>
          </a:p>
          <a:p>
            <a:pPr lvl="1"/>
            <a:r>
              <a:rPr lang="en-US" dirty="0"/>
              <a:t>Workflow</a:t>
            </a:r>
          </a:p>
          <a:p>
            <a:pPr lvl="1"/>
            <a:r>
              <a:rPr lang="en-US" dirty="0"/>
              <a:t>Global Machine Learning</a:t>
            </a:r>
          </a:p>
          <a:p>
            <a:r>
              <a:rPr lang="en-US" b="1" dirty="0"/>
              <a:t>Data model: </a:t>
            </a:r>
            <a:r>
              <a:rPr lang="en-US" dirty="0"/>
              <a:t>SQL, NoSQL; File Systems, Object store; </a:t>
            </a:r>
            <a:r>
              <a:rPr lang="en-US" dirty="0" err="1"/>
              <a:t>Lustre</a:t>
            </a:r>
            <a:r>
              <a:rPr lang="en-US" dirty="0"/>
              <a:t>, HDFS</a:t>
            </a:r>
          </a:p>
          <a:p>
            <a:r>
              <a:rPr lang="en-US" b="1" dirty="0"/>
              <a:t>Distributed data </a:t>
            </a:r>
            <a:r>
              <a:rPr lang="en-US" dirty="0"/>
              <a:t>from distributed sensors and instruments (Internet of Things) requires Edge computing model</a:t>
            </a:r>
          </a:p>
          <a:p>
            <a:pPr lvl="1"/>
            <a:r>
              <a:rPr lang="en-US" dirty="0"/>
              <a:t>Device – Fog – Cloud model and streaming data software and algorithms</a:t>
            </a:r>
          </a:p>
          <a:p>
            <a:r>
              <a:rPr lang="en-US" b="1" dirty="0"/>
              <a:t>Hardware: node </a:t>
            </a:r>
            <a:r>
              <a:rPr lang="en-US" dirty="0"/>
              <a:t>(accelerators such as GPU or KNL for deep learning) and </a:t>
            </a:r>
            <a:r>
              <a:rPr lang="en-US" b="1" dirty="0"/>
              <a:t>multi-node </a:t>
            </a:r>
            <a:r>
              <a:rPr lang="en-US" dirty="0"/>
              <a:t>architecture configured as </a:t>
            </a:r>
            <a:r>
              <a:rPr lang="en-US" b="1" dirty="0"/>
              <a:t>AI First HPC Cloud; </a:t>
            </a:r>
          </a:p>
          <a:p>
            <a:pPr lvl="1"/>
            <a:r>
              <a:rPr lang="en-US" b="1" dirty="0"/>
              <a:t>Disks </a:t>
            </a:r>
            <a:r>
              <a:rPr lang="en-US" dirty="0"/>
              <a:t>speed and location</a:t>
            </a:r>
          </a:p>
          <a:p>
            <a:r>
              <a:rPr lang="en-US" b="1" dirty="0"/>
              <a:t>Software requirements: </a:t>
            </a:r>
            <a:r>
              <a:rPr lang="en-US" dirty="0"/>
              <a:t>Programming model for GAIMSC</a:t>
            </a:r>
          </a:p>
          <a:p>
            <a:endParaRPr lang="en-US" dirty="0"/>
          </a:p>
          <a:p>
            <a:endParaRPr lang="en-US" dirty="0"/>
          </a:p>
        </p:txBody>
      </p:sp>
      <p:sp>
        <p:nvSpPr>
          <p:cNvPr id="6" name="TextBox 5">
            <a:extLst>
              <a:ext uri="{FF2B5EF4-FFF2-40B4-BE49-F238E27FC236}">
                <a16:creationId xmlns:a16="http://schemas.microsoft.com/office/drawing/2014/main" id="{4F24F3A4-E18F-4FD8-818D-F75B66837F16}"/>
              </a:ext>
            </a:extLst>
          </p:cNvPr>
          <p:cNvSpPr txBox="1"/>
          <p:nvPr/>
        </p:nvSpPr>
        <p:spPr>
          <a:xfrm>
            <a:off x="5393512" y="1584793"/>
            <a:ext cx="5413918"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Analytics</a:t>
            </a:r>
          </a:p>
          <a:p>
            <a:pPr marL="342900" indent="-342900">
              <a:buFont typeface="Arial" panose="020B0604020202020204" pitchFamily="34" charset="0"/>
              <a:buChar char="•"/>
            </a:pPr>
            <a:r>
              <a:rPr lang="en-US" sz="2400" dirty="0"/>
              <a:t>Data management</a:t>
            </a:r>
          </a:p>
          <a:p>
            <a:pPr marL="342900" indent="-342900">
              <a:buFont typeface="Arial" panose="020B0604020202020204" pitchFamily="34" charset="0"/>
              <a:buChar char="•"/>
            </a:pPr>
            <a:r>
              <a:rPr lang="en-US" sz="2400" dirty="0"/>
              <a:t>Streaming or Repository access or both</a:t>
            </a:r>
          </a:p>
        </p:txBody>
      </p:sp>
      <p:sp>
        <p:nvSpPr>
          <p:cNvPr id="7" name="Slide Number Placeholder 6">
            <a:extLst>
              <a:ext uri="{FF2B5EF4-FFF2-40B4-BE49-F238E27FC236}">
                <a16:creationId xmlns:a16="http://schemas.microsoft.com/office/drawing/2014/main" id="{577C588A-4BA0-423C-ABA2-D9BEE2A14FC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790213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140A-2650-4019-9BF0-F6B9F65E4116}"/>
              </a:ext>
            </a:extLst>
          </p:cNvPr>
          <p:cNvSpPr>
            <a:spLocks noGrp="1"/>
          </p:cNvSpPr>
          <p:nvPr>
            <p:ph type="title"/>
          </p:nvPr>
        </p:nvSpPr>
        <p:spPr>
          <a:xfrm>
            <a:off x="912158" y="116822"/>
            <a:ext cx="10515600" cy="864814"/>
          </a:xfrm>
        </p:spPr>
        <p:txBody>
          <a:bodyPr/>
          <a:lstStyle/>
          <a:p>
            <a:r>
              <a:rPr lang="en-US" dirty="0"/>
              <a:t>Distinctive Features of Applications</a:t>
            </a:r>
          </a:p>
        </p:txBody>
      </p:sp>
      <p:sp>
        <p:nvSpPr>
          <p:cNvPr id="3" name="Content Placeholder 2">
            <a:extLst>
              <a:ext uri="{FF2B5EF4-FFF2-40B4-BE49-F238E27FC236}">
                <a16:creationId xmlns:a16="http://schemas.microsoft.com/office/drawing/2014/main" id="{4833011B-0AF2-479D-B0B6-9E5D5D39748F}"/>
              </a:ext>
            </a:extLst>
          </p:cNvPr>
          <p:cNvSpPr>
            <a:spLocks noGrp="1"/>
          </p:cNvSpPr>
          <p:nvPr>
            <p:ph idx="1"/>
          </p:nvPr>
        </p:nvSpPr>
        <p:spPr>
          <a:xfrm>
            <a:off x="360830" y="1348255"/>
            <a:ext cx="10515600" cy="4351338"/>
          </a:xfrm>
        </p:spPr>
        <p:txBody>
          <a:bodyPr>
            <a:normAutofit/>
          </a:bodyPr>
          <a:lstStyle/>
          <a:p>
            <a:r>
              <a:rPr lang="en-US" dirty="0"/>
              <a:t>Ratio of data to model sizes: vertical axis on next slide</a:t>
            </a:r>
          </a:p>
          <a:p>
            <a:r>
              <a:rPr lang="en-US" dirty="0"/>
              <a:t>Importance of Synchronization – ratio of inter-node communication to node computing: horizontal axis on next slide</a:t>
            </a:r>
          </a:p>
          <a:p>
            <a:r>
              <a:rPr lang="en-US" dirty="0"/>
              <a:t>Sparsity of Data or Model; impacts value of GPU’s or vector computing</a:t>
            </a:r>
          </a:p>
          <a:p>
            <a:r>
              <a:rPr lang="en-US" dirty="0"/>
              <a:t>Irregularity of Data or Model</a:t>
            </a:r>
          </a:p>
          <a:p>
            <a:r>
              <a:rPr lang="en-US" dirty="0"/>
              <a:t>Geographic distribution of Data as in edge computing; use of streaming (dynamic data) versus batch paradigms</a:t>
            </a:r>
          </a:p>
          <a:p>
            <a:r>
              <a:rPr lang="en-US" dirty="0"/>
              <a:t>Dynamic model structure as in some iterative algorithms </a:t>
            </a:r>
          </a:p>
        </p:txBody>
      </p:sp>
      <p:sp>
        <p:nvSpPr>
          <p:cNvPr id="6" name="Slide Number Placeholder 5">
            <a:extLst>
              <a:ext uri="{FF2B5EF4-FFF2-40B4-BE49-F238E27FC236}">
                <a16:creationId xmlns:a16="http://schemas.microsoft.com/office/drawing/2014/main" id="{B64F9E09-AE9C-45F9-AFDA-660F1A41DCB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315774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5BD4-5E2E-42E9-82AE-53907FCF5100}"/>
              </a:ext>
            </a:extLst>
          </p:cNvPr>
          <p:cNvSpPr>
            <a:spLocks noGrp="1"/>
          </p:cNvSpPr>
          <p:nvPr>
            <p:ph type="title"/>
          </p:nvPr>
        </p:nvSpPr>
        <p:spPr>
          <a:xfrm>
            <a:off x="289700" y="84864"/>
            <a:ext cx="11295609" cy="740661"/>
          </a:xfrm>
        </p:spPr>
        <p:txBody>
          <a:bodyPr>
            <a:normAutofit fontScale="90000"/>
          </a:bodyPr>
          <a:lstStyle/>
          <a:p>
            <a:pPr algn="ctr"/>
            <a:r>
              <a:rPr lang="en-US" dirty="0"/>
              <a:t>Big Data and Simulation Difficulty in Parallelism</a:t>
            </a:r>
            <a:br>
              <a:rPr lang="en-US" dirty="0"/>
            </a:br>
            <a:r>
              <a:rPr lang="en-US" sz="3100" dirty="0">
                <a:solidFill>
                  <a:srgbClr val="FF0000"/>
                </a:solidFill>
              </a:rPr>
              <a:t>Size of Synchronization constraints</a:t>
            </a:r>
            <a:endParaRPr lang="en-US" dirty="0">
              <a:solidFill>
                <a:srgbClr val="FF0000"/>
              </a:solidFill>
            </a:endParaRPr>
          </a:p>
        </p:txBody>
      </p:sp>
      <p:grpSp>
        <p:nvGrpSpPr>
          <p:cNvPr id="9" name="Group 8">
            <a:extLst>
              <a:ext uri="{FF2B5EF4-FFF2-40B4-BE49-F238E27FC236}">
                <a16:creationId xmlns:a16="http://schemas.microsoft.com/office/drawing/2014/main" id="{7ADA573E-EAF5-41DF-95B3-9CB841BD4E07}"/>
              </a:ext>
            </a:extLst>
          </p:cNvPr>
          <p:cNvGrpSpPr/>
          <p:nvPr/>
        </p:nvGrpSpPr>
        <p:grpSpPr>
          <a:xfrm>
            <a:off x="1041991" y="681037"/>
            <a:ext cx="10002284" cy="0"/>
            <a:chOff x="1041991" y="681037"/>
            <a:chExt cx="10002284" cy="0"/>
          </a:xfrm>
        </p:grpSpPr>
        <p:cxnSp>
          <p:nvCxnSpPr>
            <p:cNvPr id="7" name="Straight Arrow Connector 6">
              <a:extLst>
                <a:ext uri="{FF2B5EF4-FFF2-40B4-BE49-F238E27FC236}">
                  <a16:creationId xmlns:a16="http://schemas.microsoft.com/office/drawing/2014/main" id="{77B3D73B-63B7-413F-9BAA-70AB4A187844}"/>
                </a:ext>
              </a:extLst>
            </p:cNvPr>
            <p:cNvCxnSpPr/>
            <p:nvPr/>
          </p:nvCxnSpPr>
          <p:spPr>
            <a:xfrm>
              <a:off x="1041991" y="681037"/>
              <a:ext cx="19138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D70B65D-B9F2-4195-AD10-9D76488E31C4}"/>
                </a:ext>
              </a:extLst>
            </p:cNvPr>
            <p:cNvCxnSpPr/>
            <p:nvPr/>
          </p:nvCxnSpPr>
          <p:spPr>
            <a:xfrm>
              <a:off x="9130414" y="681037"/>
              <a:ext cx="19138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1AD01AF-CA24-49F8-B2C0-6CFC8E5E1712}"/>
              </a:ext>
            </a:extLst>
          </p:cNvPr>
          <p:cNvSpPr txBox="1"/>
          <p:nvPr/>
        </p:nvSpPr>
        <p:spPr>
          <a:xfrm>
            <a:off x="805152" y="2849769"/>
            <a:ext cx="3025251" cy="707886"/>
          </a:xfrm>
          <a:prstGeom prst="rect">
            <a:avLst/>
          </a:prstGeom>
          <a:noFill/>
          <a:ln w="12700">
            <a:solidFill>
              <a:schemeClr val="tx1"/>
            </a:solidFill>
          </a:ln>
        </p:spPr>
        <p:txBody>
          <a:bodyPr wrap="square" rtlCol="0">
            <a:spAutoFit/>
          </a:bodyPr>
          <a:lstStyle/>
          <a:p>
            <a:r>
              <a:rPr lang="en-US" sz="2000" b="1" dirty="0"/>
              <a:t>Pleasingly Parallel</a:t>
            </a:r>
          </a:p>
          <a:p>
            <a:r>
              <a:rPr lang="en-US" sz="2000" b="1" dirty="0"/>
              <a:t>Often independent events</a:t>
            </a:r>
          </a:p>
        </p:txBody>
      </p:sp>
      <p:sp>
        <p:nvSpPr>
          <p:cNvPr id="11" name="TextBox 10">
            <a:extLst>
              <a:ext uri="{FF2B5EF4-FFF2-40B4-BE49-F238E27FC236}">
                <a16:creationId xmlns:a16="http://schemas.microsoft.com/office/drawing/2014/main" id="{7CB3B4AF-3C5F-4FA5-9AAB-2D5CFAEE2B27}"/>
              </a:ext>
            </a:extLst>
          </p:cNvPr>
          <p:cNvSpPr txBox="1"/>
          <p:nvPr/>
        </p:nvSpPr>
        <p:spPr>
          <a:xfrm>
            <a:off x="1433493" y="1976376"/>
            <a:ext cx="2295156" cy="707886"/>
          </a:xfrm>
          <a:prstGeom prst="rect">
            <a:avLst/>
          </a:prstGeom>
          <a:noFill/>
          <a:ln w="12700">
            <a:solidFill>
              <a:schemeClr val="tx1"/>
            </a:solidFill>
          </a:ln>
        </p:spPr>
        <p:txBody>
          <a:bodyPr wrap="square" rtlCol="0">
            <a:spAutoFit/>
          </a:bodyPr>
          <a:lstStyle/>
          <a:p>
            <a:r>
              <a:rPr lang="en-US" sz="2000" b="1" dirty="0"/>
              <a:t>MapReduce as in scalable databases</a:t>
            </a:r>
          </a:p>
        </p:txBody>
      </p:sp>
      <p:sp>
        <p:nvSpPr>
          <p:cNvPr id="12" name="TextBox 11">
            <a:extLst>
              <a:ext uri="{FF2B5EF4-FFF2-40B4-BE49-F238E27FC236}">
                <a16:creationId xmlns:a16="http://schemas.microsoft.com/office/drawing/2014/main" id="{D2E1B34B-ABE5-46D1-A43B-FC8FAD87576E}"/>
              </a:ext>
            </a:extLst>
          </p:cNvPr>
          <p:cNvSpPr txBox="1"/>
          <p:nvPr/>
        </p:nvSpPr>
        <p:spPr>
          <a:xfrm>
            <a:off x="7665720" y="3996806"/>
            <a:ext cx="3086100" cy="400110"/>
          </a:xfrm>
          <a:prstGeom prst="rect">
            <a:avLst/>
          </a:prstGeom>
          <a:noFill/>
          <a:ln w="12700">
            <a:solidFill>
              <a:schemeClr val="tx1"/>
            </a:solidFill>
          </a:ln>
        </p:spPr>
        <p:txBody>
          <a:bodyPr wrap="square" rtlCol="0">
            <a:spAutoFit/>
          </a:bodyPr>
          <a:lstStyle/>
          <a:p>
            <a:r>
              <a:rPr lang="en-US" sz="2000" b="1" dirty="0"/>
              <a:t>Structured Adaptive Sparse</a:t>
            </a:r>
          </a:p>
        </p:txBody>
      </p:sp>
      <p:sp>
        <p:nvSpPr>
          <p:cNvPr id="13" name="TextBox 12">
            <a:extLst>
              <a:ext uri="{FF2B5EF4-FFF2-40B4-BE49-F238E27FC236}">
                <a16:creationId xmlns:a16="http://schemas.microsoft.com/office/drawing/2014/main" id="{392A4BC5-8129-431A-A6BF-8FBF459C27ED}"/>
              </a:ext>
            </a:extLst>
          </p:cNvPr>
          <p:cNvSpPr txBox="1"/>
          <p:nvPr/>
        </p:nvSpPr>
        <p:spPr>
          <a:xfrm>
            <a:off x="979693" y="798196"/>
            <a:ext cx="1933649" cy="400110"/>
          </a:xfrm>
          <a:prstGeom prst="rect">
            <a:avLst/>
          </a:prstGeom>
          <a:noFill/>
          <a:ln w="12700">
            <a:solidFill>
              <a:schemeClr val="tx1"/>
            </a:solidFill>
          </a:ln>
        </p:spPr>
        <p:txBody>
          <a:bodyPr wrap="square" rtlCol="0">
            <a:spAutoFit/>
          </a:bodyPr>
          <a:lstStyle/>
          <a:p>
            <a:r>
              <a:rPr lang="en-US" sz="2000" b="1" dirty="0">
                <a:solidFill>
                  <a:srgbClr val="FF0000"/>
                </a:solidFill>
              </a:rPr>
              <a:t>Loosely Coupled</a:t>
            </a:r>
          </a:p>
        </p:txBody>
      </p:sp>
      <p:sp>
        <p:nvSpPr>
          <p:cNvPr id="14" name="TextBox 13">
            <a:extLst>
              <a:ext uri="{FF2B5EF4-FFF2-40B4-BE49-F238E27FC236}">
                <a16:creationId xmlns:a16="http://schemas.microsoft.com/office/drawing/2014/main" id="{A8670B53-85F0-476E-A42A-AEBE48A84A67}"/>
              </a:ext>
            </a:extLst>
          </p:cNvPr>
          <p:cNvSpPr txBox="1"/>
          <p:nvPr/>
        </p:nvSpPr>
        <p:spPr>
          <a:xfrm>
            <a:off x="9680353" y="4548348"/>
            <a:ext cx="1584251" cy="707886"/>
          </a:xfrm>
          <a:prstGeom prst="rect">
            <a:avLst/>
          </a:prstGeom>
          <a:noFill/>
          <a:ln w="12700">
            <a:solidFill>
              <a:schemeClr val="tx1"/>
            </a:solidFill>
          </a:ln>
        </p:spPr>
        <p:txBody>
          <a:bodyPr wrap="square" rtlCol="0">
            <a:spAutoFit/>
          </a:bodyPr>
          <a:lstStyle/>
          <a:p>
            <a:r>
              <a:rPr lang="en-US" sz="2000" b="1" dirty="0"/>
              <a:t>Largest scale simulations</a:t>
            </a:r>
          </a:p>
        </p:txBody>
      </p:sp>
      <p:sp>
        <p:nvSpPr>
          <p:cNvPr id="15" name="TextBox 14">
            <a:extLst>
              <a:ext uri="{FF2B5EF4-FFF2-40B4-BE49-F238E27FC236}">
                <a16:creationId xmlns:a16="http://schemas.microsoft.com/office/drawing/2014/main" id="{3C57386F-E56D-42BF-B83B-9416B2E6DC39}"/>
              </a:ext>
            </a:extLst>
          </p:cNvPr>
          <p:cNvSpPr txBox="1"/>
          <p:nvPr/>
        </p:nvSpPr>
        <p:spPr>
          <a:xfrm>
            <a:off x="1780218" y="3724999"/>
            <a:ext cx="2214525" cy="707886"/>
          </a:xfrm>
          <a:prstGeom prst="rect">
            <a:avLst/>
          </a:prstGeom>
          <a:noFill/>
          <a:ln w="12700">
            <a:solidFill>
              <a:schemeClr val="tx1"/>
            </a:solidFill>
          </a:ln>
        </p:spPr>
        <p:txBody>
          <a:bodyPr wrap="square" rtlCol="0">
            <a:spAutoFit/>
          </a:bodyPr>
          <a:lstStyle/>
          <a:p>
            <a:r>
              <a:rPr lang="en-US" sz="2000" b="1" dirty="0">
                <a:solidFill>
                  <a:srgbClr val="FF0000"/>
                </a:solidFill>
              </a:rPr>
              <a:t>Current major Big Data category</a:t>
            </a:r>
          </a:p>
        </p:txBody>
      </p:sp>
      <p:sp>
        <p:nvSpPr>
          <p:cNvPr id="16" name="TextBox 15">
            <a:extLst>
              <a:ext uri="{FF2B5EF4-FFF2-40B4-BE49-F238E27FC236}">
                <a16:creationId xmlns:a16="http://schemas.microsoft.com/office/drawing/2014/main" id="{79D1BBCB-0CF0-4F5E-B30A-DB9580FD8E25}"/>
              </a:ext>
            </a:extLst>
          </p:cNvPr>
          <p:cNvSpPr txBox="1"/>
          <p:nvPr/>
        </p:nvSpPr>
        <p:spPr>
          <a:xfrm>
            <a:off x="962149" y="1384187"/>
            <a:ext cx="2214525" cy="400110"/>
          </a:xfrm>
          <a:prstGeom prst="rect">
            <a:avLst/>
          </a:prstGeom>
          <a:noFill/>
          <a:ln w="12700">
            <a:solidFill>
              <a:schemeClr val="tx1"/>
            </a:solidFill>
          </a:ln>
        </p:spPr>
        <p:txBody>
          <a:bodyPr wrap="square" rtlCol="0">
            <a:spAutoFit/>
          </a:bodyPr>
          <a:lstStyle/>
          <a:p>
            <a:r>
              <a:rPr lang="en-US" sz="2000" b="1" dirty="0">
                <a:solidFill>
                  <a:srgbClr val="6600CC"/>
                </a:solidFill>
              </a:rPr>
              <a:t>Commodity Clouds</a:t>
            </a:r>
          </a:p>
        </p:txBody>
      </p:sp>
      <p:sp>
        <p:nvSpPr>
          <p:cNvPr id="17" name="TextBox 16">
            <a:extLst>
              <a:ext uri="{FF2B5EF4-FFF2-40B4-BE49-F238E27FC236}">
                <a16:creationId xmlns:a16="http://schemas.microsoft.com/office/drawing/2014/main" id="{C64279C3-DBB0-47BA-B044-51961CD19E54}"/>
              </a:ext>
            </a:extLst>
          </p:cNvPr>
          <p:cNvSpPr txBox="1"/>
          <p:nvPr/>
        </p:nvSpPr>
        <p:spPr>
          <a:xfrm>
            <a:off x="4330832" y="1223085"/>
            <a:ext cx="3566042" cy="707886"/>
          </a:xfrm>
          <a:prstGeom prst="rect">
            <a:avLst/>
          </a:prstGeom>
          <a:noFill/>
          <a:ln w="12700">
            <a:solidFill>
              <a:schemeClr val="tx1"/>
            </a:solidFill>
          </a:ln>
        </p:spPr>
        <p:txBody>
          <a:bodyPr wrap="square" rtlCol="0">
            <a:spAutoFit/>
          </a:bodyPr>
          <a:lstStyle/>
          <a:p>
            <a:pPr algn="ctr"/>
            <a:r>
              <a:rPr lang="en-US" sz="2000" b="1" dirty="0">
                <a:solidFill>
                  <a:srgbClr val="6600CC"/>
                </a:solidFill>
              </a:rPr>
              <a:t>HPC Clouds: Accelerators</a:t>
            </a:r>
          </a:p>
          <a:p>
            <a:pPr algn="ctr"/>
            <a:r>
              <a:rPr lang="en-US" sz="2000" b="1" dirty="0">
                <a:solidFill>
                  <a:srgbClr val="6600CC"/>
                </a:solidFill>
              </a:rPr>
              <a:t>High Performance Interconnect</a:t>
            </a:r>
          </a:p>
        </p:txBody>
      </p:sp>
      <p:sp>
        <p:nvSpPr>
          <p:cNvPr id="18" name="TextBox 17">
            <a:extLst>
              <a:ext uri="{FF2B5EF4-FFF2-40B4-BE49-F238E27FC236}">
                <a16:creationId xmlns:a16="http://schemas.microsoft.com/office/drawing/2014/main" id="{FCDEF111-9B75-463E-A167-2DD04AC537AC}"/>
              </a:ext>
            </a:extLst>
          </p:cNvPr>
          <p:cNvSpPr txBox="1"/>
          <p:nvPr/>
        </p:nvSpPr>
        <p:spPr>
          <a:xfrm>
            <a:off x="9018820" y="5546566"/>
            <a:ext cx="2907318" cy="400110"/>
          </a:xfrm>
          <a:prstGeom prst="rect">
            <a:avLst/>
          </a:prstGeom>
          <a:noFill/>
          <a:ln w="12700">
            <a:solidFill>
              <a:schemeClr val="tx1"/>
            </a:solidFill>
          </a:ln>
        </p:spPr>
        <p:txBody>
          <a:bodyPr wrap="square" rtlCol="0">
            <a:spAutoFit/>
          </a:bodyPr>
          <a:lstStyle/>
          <a:p>
            <a:r>
              <a:rPr lang="en-US" sz="2000" b="1" dirty="0">
                <a:solidFill>
                  <a:srgbClr val="6600CC"/>
                </a:solidFill>
              </a:rPr>
              <a:t>Exascale Supercomputers</a:t>
            </a:r>
          </a:p>
        </p:txBody>
      </p:sp>
      <p:sp>
        <p:nvSpPr>
          <p:cNvPr id="19" name="TextBox 18">
            <a:extLst>
              <a:ext uri="{FF2B5EF4-FFF2-40B4-BE49-F238E27FC236}">
                <a16:creationId xmlns:a16="http://schemas.microsoft.com/office/drawing/2014/main" id="{2410FD25-1DEF-47C4-9F7C-458B0A3BBB5B}"/>
              </a:ext>
            </a:extLst>
          </p:cNvPr>
          <p:cNvSpPr txBox="1"/>
          <p:nvPr/>
        </p:nvSpPr>
        <p:spPr>
          <a:xfrm>
            <a:off x="4247557" y="2172865"/>
            <a:ext cx="1848443" cy="1323439"/>
          </a:xfrm>
          <a:prstGeom prst="rect">
            <a:avLst/>
          </a:prstGeom>
          <a:noFill/>
          <a:ln w="12700">
            <a:solidFill>
              <a:schemeClr val="tx1"/>
            </a:solidFill>
          </a:ln>
        </p:spPr>
        <p:txBody>
          <a:bodyPr wrap="square" rtlCol="0">
            <a:spAutoFit/>
          </a:bodyPr>
          <a:lstStyle/>
          <a:p>
            <a:r>
              <a:rPr lang="en-US" sz="2000" b="1" dirty="0"/>
              <a:t>Global Machine Learning</a:t>
            </a:r>
          </a:p>
          <a:p>
            <a:r>
              <a:rPr lang="en-US" sz="2000" b="1" dirty="0"/>
              <a:t>e.g. parallel clustering </a:t>
            </a:r>
          </a:p>
        </p:txBody>
      </p:sp>
      <p:sp>
        <p:nvSpPr>
          <p:cNvPr id="20" name="TextBox 19">
            <a:extLst>
              <a:ext uri="{FF2B5EF4-FFF2-40B4-BE49-F238E27FC236}">
                <a16:creationId xmlns:a16="http://schemas.microsoft.com/office/drawing/2014/main" id="{7956D980-7E8A-4814-ADE1-8EFECCC23E6D}"/>
              </a:ext>
            </a:extLst>
          </p:cNvPr>
          <p:cNvSpPr txBox="1"/>
          <p:nvPr/>
        </p:nvSpPr>
        <p:spPr>
          <a:xfrm>
            <a:off x="6241163" y="2215008"/>
            <a:ext cx="1940737" cy="400110"/>
          </a:xfrm>
          <a:prstGeom prst="rect">
            <a:avLst/>
          </a:prstGeom>
          <a:noFill/>
          <a:ln w="12700">
            <a:solidFill>
              <a:schemeClr val="tx1"/>
            </a:solidFill>
          </a:ln>
        </p:spPr>
        <p:txBody>
          <a:bodyPr wrap="square" rtlCol="0">
            <a:spAutoFit/>
          </a:bodyPr>
          <a:lstStyle/>
          <a:p>
            <a:r>
              <a:rPr lang="en-US" sz="2000" b="1" dirty="0"/>
              <a:t>Deep Learning</a:t>
            </a:r>
          </a:p>
        </p:txBody>
      </p:sp>
      <p:sp>
        <p:nvSpPr>
          <p:cNvPr id="21" name="TextBox 20">
            <a:extLst>
              <a:ext uri="{FF2B5EF4-FFF2-40B4-BE49-F238E27FC236}">
                <a16:creationId xmlns:a16="http://schemas.microsoft.com/office/drawing/2014/main" id="{93937F93-9EE5-4764-BA72-832278096132}"/>
              </a:ext>
            </a:extLst>
          </p:cNvPr>
          <p:cNvSpPr txBox="1"/>
          <p:nvPr/>
        </p:nvSpPr>
        <p:spPr>
          <a:xfrm>
            <a:off x="8211091" y="1218058"/>
            <a:ext cx="3566042" cy="707886"/>
          </a:xfrm>
          <a:prstGeom prst="rect">
            <a:avLst/>
          </a:prstGeom>
          <a:noFill/>
          <a:ln w="12700">
            <a:solidFill>
              <a:schemeClr val="tx1"/>
            </a:solidFill>
          </a:ln>
        </p:spPr>
        <p:txBody>
          <a:bodyPr wrap="square" rtlCol="0">
            <a:spAutoFit/>
          </a:bodyPr>
          <a:lstStyle/>
          <a:p>
            <a:pPr algn="ctr"/>
            <a:r>
              <a:rPr lang="en-US" sz="2000" b="1" dirty="0">
                <a:solidFill>
                  <a:srgbClr val="6600CC"/>
                </a:solidFill>
              </a:rPr>
              <a:t>HPC Clouds/Supercomputers</a:t>
            </a:r>
          </a:p>
          <a:p>
            <a:pPr algn="ctr"/>
            <a:r>
              <a:rPr lang="en-US" sz="2000" b="1" dirty="0">
                <a:solidFill>
                  <a:srgbClr val="6600CC"/>
                </a:solidFill>
              </a:rPr>
              <a:t>Memory access also critical</a:t>
            </a:r>
          </a:p>
        </p:txBody>
      </p:sp>
      <p:sp>
        <p:nvSpPr>
          <p:cNvPr id="22" name="TextBox 21">
            <a:extLst>
              <a:ext uri="{FF2B5EF4-FFF2-40B4-BE49-F238E27FC236}">
                <a16:creationId xmlns:a16="http://schemas.microsoft.com/office/drawing/2014/main" id="{BD30EBAE-3867-4BD8-89C4-6A4C1134F36D}"/>
              </a:ext>
            </a:extLst>
          </p:cNvPr>
          <p:cNvSpPr txBox="1"/>
          <p:nvPr/>
        </p:nvSpPr>
        <p:spPr>
          <a:xfrm>
            <a:off x="8349658" y="3203712"/>
            <a:ext cx="3362278" cy="400110"/>
          </a:xfrm>
          <a:prstGeom prst="rect">
            <a:avLst/>
          </a:prstGeom>
          <a:noFill/>
          <a:ln w="12700">
            <a:solidFill>
              <a:schemeClr val="tx1"/>
            </a:solidFill>
          </a:ln>
        </p:spPr>
        <p:txBody>
          <a:bodyPr wrap="square" rtlCol="0">
            <a:spAutoFit/>
          </a:bodyPr>
          <a:lstStyle/>
          <a:p>
            <a:r>
              <a:rPr lang="en-US" sz="2000" b="1" dirty="0"/>
              <a:t>Unstructured Adaptive Sparse</a:t>
            </a:r>
          </a:p>
        </p:txBody>
      </p:sp>
      <p:sp>
        <p:nvSpPr>
          <p:cNvPr id="23" name="TextBox 22">
            <a:extLst>
              <a:ext uri="{FF2B5EF4-FFF2-40B4-BE49-F238E27FC236}">
                <a16:creationId xmlns:a16="http://schemas.microsoft.com/office/drawing/2014/main" id="{661B90A9-8869-4DD1-9391-95B0E7C12551}"/>
              </a:ext>
            </a:extLst>
          </p:cNvPr>
          <p:cNvSpPr txBox="1"/>
          <p:nvPr/>
        </p:nvSpPr>
        <p:spPr>
          <a:xfrm>
            <a:off x="9481977" y="2088765"/>
            <a:ext cx="2295156" cy="707886"/>
          </a:xfrm>
          <a:prstGeom prst="rect">
            <a:avLst/>
          </a:prstGeom>
          <a:noFill/>
          <a:ln w="12700">
            <a:solidFill>
              <a:schemeClr val="tx1"/>
            </a:solidFill>
          </a:ln>
        </p:spPr>
        <p:txBody>
          <a:bodyPr wrap="square" rtlCol="0">
            <a:spAutoFit/>
          </a:bodyPr>
          <a:lstStyle/>
          <a:p>
            <a:r>
              <a:rPr lang="en-US" sz="2000" b="1" dirty="0"/>
              <a:t>Graph Analytics e.g. subgraph mining</a:t>
            </a:r>
          </a:p>
        </p:txBody>
      </p:sp>
      <p:sp>
        <p:nvSpPr>
          <p:cNvPr id="24" name="TextBox 23">
            <a:extLst>
              <a:ext uri="{FF2B5EF4-FFF2-40B4-BE49-F238E27FC236}">
                <a16:creationId xmlns:a16="http://schemas.microsoft.com/office/drawing/2014/main" id="{F6528EA6-859C-45FA-A9EB-DB6034CAD441}"/>
              </a:ext>
            </a:extLst>
          </p:cNvPr>
          <p:cNvSpPr txBox="1"/>
          <p:nvPr/>
        </p:nvSpPr>
        <p:spPr>
          <a:xfrm>
            <a:off x="8456870" y="2226453"/>
            <a:ext cx="673544" cy="400110"/>
          </a:xfrm>
          <a:prstGeom prst="rect">
            <a:avLst/>
          </a:prstGeom>
          <a:noFill/>
          <a:ln w="12700">
            <a:solidFill>
              <a:schemeClr val="tx1"/>
            </a:solidFill>
          </a:ln>
        </p:spPr>
        <p:txBody>
          <a:bodyPr wrap="square" rtlCol="0">
            <a:spAutoFit/>
          </a:bodyPr>
          <a:lstStyle/>
          <a:p>
            <a:r>
              <a:rPr lang="en-US" sz="2000" b="1" dirty="0"/>
              <a:t>LDA</a:t>
            </a:r>
          </a:p>
        </p:txBody>
      </p:sp>
      <p:sp>
        <p:nvSpPr>
          <p:cNvPr id="25" name="TextBox 24">
            <a:extLst>
              <a:ext uri="{FF2B5EF4-FFF2-40B4-BE49-F238E27FC236}">
                <a16:creationId xmlns:a16="http://schemas.microsoft.com/office/drawing/2014/main" id="{9412BE83-7D42-47C6-924B-78FD2E9228A3}"/>
              </a:ext>
            </a:extLst>
          </p:cNvPr>
          <p:cNvSpPr txBox="1"/>
          <p:nvPr/>
        </p:nvSpPr>
        <p:spPr>
          <a:xfrm>
            <a:off x="4757762" y="3627742"/>
            <a:ext cx="2676476" cy="707886"/>
          </a:xfrm>
          <a:prstGeom prst="rect">
            <a:avLst/>
          </a:prstGeom>
          <a:noFill/>
          <a:ln w="12700">
            <a:solidFill>
              <a:schemeClr val="tx1"/>
            </a:solidFill>
          </a:ln>
        </p:spPr>
        <p:txBody>
          <a:bodyPr wrap="square" rtlCol="0">
            <a:spAutoFit/>
          </a:bodyPr>
          <a:lstStyle/>
          <a:p>
            <a:r>
              <a:rPr lang="en-US" sz="2000" b="1" dirty="0">
                <a:solidFill>
                  <a:srgbClr val="FF0000"/>
                </a:solidFill>
              </a:rPr>
              <a:t>Linear Algebra at core (often not sparse)</a:t>
            </a:r>
          </a:p>
        </p:txBody>
      </p:sp>
      <p:cxnSp>
        <p:nvCxnSpPr>
          <p:cNvPr id="27" name="Straight Arrow Connector 26">
            <a:extLst>
              <a:ext uri="{FF2B5EF4-FFF2-40B4-BE49-F238E27FC236}">
                <a16:creationId xmlns:a16="http://schemas.microsoft.com/office/drawing/2014/main" id="{B8A134AE-79DD-4721-BFBE-9583CE4CD20E}"/>
              </a:ext>
            </a:extLst>
          </p:cNvPr>
          <p:cNvCxnSpPr>
            <a:cxnSpLocks/>
          </p:cNvCxnSpPr>
          <p:nvPr/>
        </p:nvCxnSpPr>
        <p:spPr>
          <a:xfrm flipH="1" flipV="1">
            <a:off x="289700" y="2696059"/>
            <a:ext cx="2" cy="29650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26E987D-1AC2-4152-B74E-EAE8933DB204}"/>
              </a:ext>
            </a:extLst>
          </p:cNvPr>
          <p:cNvCxnSpPr/>
          <p:nvPr/>
        </p:nvCxnSpPr>
        <p:spPr>
          <a:xfrm rot="16200000" flipV="1">
            <a:off x="-78175" y="1312893"/>
            <a:ext cx="86991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9B71172-60C5-4391-BE7D-4A1D6B71E6BC}"/>
              </a:ext>
            </a:extLst>
          </p:cNvPr>
          <p:cNvSpPr txBox="1"/>
          <p:nvPr/>
        </p:nvSpPr>
        <p:spPr>
          <a:xfrm>
            <a:off x="76619" y="1903492"/>
            <a:ext cx="1095907" cy="707886"/>
          </a:xfrm>
          <a:prstGeom prst="rect">
            <a:avLst/>
          </a:prstGeom>
          <a:noFill/>
          <a:ln w="12700">
            <a:solidFill>
              <a:srgbClr val="FF0000"/>
            </a:solidFill>
          </a:ln>
        </p:spPr>
        <p:txBody>
          <a:bodyPr wrap="square" rtlCol="0">
            <a:spAutoFit/>
          </a:bodyPr>
          <a:lstStyle/>
          <a:p>
            <a:r>
              <a:rPr lang="en-US" sz="2000" b="1" dirty="0">
                <a:solidFill>
                  <a:srgbClr val="FF0000"/>
                </a:solidFill>
              </a:rPr>
              <a:t>Size of Disk I/O</a:t>
            </a:r>
          </a:p>
        </p:txBody>
      </p:sp>
      <p:sp>
        <p:nvSpPr>
          <p:cNvPr id="31" name="TextBox 30">
            <a:extLst>
              <a:ext uri="{FF2B5EF4-FFF2-40B4-BE49-F238E27FC236}">
                <a16:creationId xmlns:a16="http://schemas.microsoft.com/office/drawing/2014/main" id="{AF395DCA-8CE1-4C74-9684-442B5AB2EBBA}"/>
              </a:ext>
            </a:extLst>
          </p:cNvPr>
          <p:cNvSpPr txBox="1"/>
          <p:nvPr/>
        </p:nvSpPr>
        <p:spPr>
          <a:xfrm>
            <a:off x="9232433" y="785857"/>
            <a:ext cx="1933649" cy="400110"/>
          </a:xfrm>
          <a:prstGeom prst="rect">
            <a:avLst/>
          </a:prstGeom>
          <a:noFill/>
          <a:ln w="12700">
            <a:solidFill>
              <a:schemeClr val="tx1"/>
            </a:solidFill>
          </a:ln>
        </p:spPr>
        <p:txBody>
          <a:bodyPr wrap="square" rtlCol="0">
            <a:spAutoFit/>
          </a:bodyPr>
          <a:lstStyle/>
          <a:p>
            <a:r>
              <a:rPr lang="en-US" sz="2000" b="1" dirty="0">
                <a:solidFill>
                  <a:srgbClr val="FF0000"/>
                </a:solidFill>
              </a:rPr>
              <a:t>Tightly Coupled</a:t>
            </a:r>
          </a:p>
        </p:txBody>
      </p:sp>
      <p:sp>
        <p:nvSpPr>
          <p:cNvPr id="32" name="TextBox 31">
            <a:extLst>
              <a:ext uri="{FF2B5EF4-FFF2-40B4-BE49-F238E27FC236}">
                <a16:creationId xmlns:a16="http://schemas.microsoft.com/office/drawing/2014/main" id="{567AE611-576B-4944-9363-85BC5A2D4B2F}"/>
              </a:ext>
            </a:extLst>
          </p:cNvPr>
          <p:cNvSpPr txBox="1"/>
          <p:nvPr/>
        </p:nvSpPr>
        <p:spPr>
          <a:xfrm>
            <a:off x="832374" y="4520782"/>
            <a:ext cx="2214523" cy="707886"/>
          </a:xfrm>
          <a:prstGeom prst="rect">
            <a:avLst/>
          </a:prstGeom>
          <a:noFill/>
          <a:ln w="12700">
            <a:solidFill>
              <a:schemeClr val="tx1"/>
            </a:solidFill>
          </a:ln>
        </p:spPr>
        <p:txBody>
          <a:bodyPr wrap="square" rtlCol="0">
            <a:spAutoFit/>
          </a:bodyPr>
          <a:lstStyle/>
          <a:p>
            <a:r>
              <a:rPr lang="en-US" sz="2000" b="1" dirty="0"/>
              <a:t>Parameter sweep simulations</a:t>
            </a:r>
          </a:p>
        </p:txBody>
      </p:sp>
      <p:sp>
        <p:nvSpPr>
          <p:cNvPr id="3" name="Content Placeholder 2">
            <a:extLst>
              <a:ext uri="{FF2B5EF4-FFF2-40B4-BE49-F238E27FC236}">
                <a16:creationId xmlns:a16="http://schemas.microsoft.com/office/drawing/2014/main" id="{72E42E56-1EA1-4AB2-B9B1-D49D7BE35A75}"/>
              </a:ext>
            </a:extLst>
          </p:cNvPr>
          <p:cNvSpPr>
            <a:spLocks noGrp="1"/>
          </p:cNvSpPr>
          <p:nvPr>
            <p:ph idx="1"/>
          </p:nvPr>
        </p:nvSpPr>
        <p:spPr>
          <a:xfrm>
            <a:off x="409095" y="5266829"/>
            <a:ext cx="8490332" cy="815710"/>
          </a:xfrm>
          <a:ln w="19050">
            <a:solidFill>
              <a:schemeClr val="tx1"/>
            </a:solidFill>
          </a:ln>
        </p:spPr>
        <p:txBody>
          <a:bodyPr tIns="91440" bIns="91440">
            <a:normAutofit fontScale="77500" lnSpcReduction="20000"/>
          </a:bodyPr>
          <a:lstStyle/>
          <a:p>
            <a:pPr marL="0" indent="0" algn="ctr">
              <a:buNone/>
            </a:pPr>
            <a:r>
              <a:rPr lang="en-US" b="1" dirty="0"/>
              <a:t>Just two problem characteristics</a:t>
            </a:r>
          </a:p>
          <a:p>
            <a:pPr marL="0" indent="0" algn="ctr">
              <a:buNone/>
            </a:pPr>
            <a:r>
              <a:rPr lang="en-US" b="1" dirty="0"/>
              <a:t>There is also data/compute distribution seen in grid/edge computing</a:t>
            </a:r>
          </a:p>
        </p:txBody>
      </p:sp>
      <p:sp>
        <p:nvSpPr>
          <p:cNvPr id="4" name="Slide Number Placeholder 3">
            <a:extLst>
              <a:ext uri="{FF2B5EF4-FFF2-40B4-BE49-F238E27FC236}">
                <a16:creationId xmlns:a16="http://schemas.microsoft.com/office/drawing/2014/main" id="{E347FB7C-EAAC-4BD4-82F6-01B471BB14A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331965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2A9EC-8B3F-4E77-B2F7-768C6F5A8112}"/>
              </a:ext>
            </a:extLst>
          </p:cNvPr>
          <p:cNvSpPr>
            <a:spLocks noGrp="1"/>
          </p:cNvSpPr>
          <p:nvPr>
            <p:ph type="title"/>
          </p:nvPr>
        </p:nvSpPr>
        <p:spPr>
          <a:xfrm>
            <a:off x="49619" y="17758"/>
            <a:ext cx="12092761" cy="917907"/>
          </a:xfrm>
        </p:spPr>
        <p:txBody>
          <a:bodyPr>
            <a:noAutofit/>
          </a:bodyPr>
          <a:lstStyle/>
          <a:p>
            <a:pPr algn="ctr"/>
            <a:r>
              <a:rPr lang="en-US" sz="3600" dirty="0"/>
              <a:t>Features of High Performance Big Data Processing Systems</a:t>
            </a:r>
          </a:p>
        </p:txBody>
      </p:sp>
      <p:sp>
        <p:nvSpPr>
          <p:cNvPr id="3" name="Content Placeholder 2">
            <a:extLst>
              <a:ext uri="{FF2B5EF4-FFF2-40B4-BE49-F238E27FC236}">
                <a16:creationId xmlns:a16="http://schemas.microsoft.com/office/drawing/2014/main" id="{275C7F78-666C-4564-935F-671AA35CF296}"/>
              </a:ext>
            </a:extLst>
          </p:cNvPr>
          <p:cNvSpPr>
            <a:spLocks noGrp="1"/>
          </p:cNvSpPr>
          <p:nvPr>
            <p:ph idx="1"/>
          </p:nvPr>
        </p:nvSpPr>
        <p:spPr>
          <a:xfrm>
            <a:off x="0" y="935665"/>
            <a:ext cx="12142381" cy="5253738"/>
          </a:xfrm>
        </p:spPr>
        <p:txBody>
          <a:bodyPr>
            <a:normAutofit lnSpcReduction="10000"/>
          </a:bodyPr>
          <a:lstStyle/>
          <a:p>
            <a:r>
              <a:rPr lang="en-US" b="1" dirty="0"/>
              <a:t>Application Requirements: </a:t>
            </a:r>
            <a:r>
              <a:rPr lang="en-US" dirty="0"/>
              <a:t>The structure of application clearly impacts needed hardware and software</a:t>
            </a:r>
          </a:p>
          <a:p>
            <a:pPr lvl="1"/>
            <a:r>
              <a:rPr lang="en-US" dirty="0"/>
              <a:t>Pleasingly parallel</a:t>
            </a:r>
          </a:p>
          <a:p>
            <a:pPr lvl="1"/>
            <a:r>
              <a:rPr lang="en-US" dirty="0"/>
              <a:t>Workflow</a:t>
            </a:r>
          </a:p>
          <a:p>
            <a:pPr lvl="1"/>
            <a:r>
              <a:rPr lang="en-US" dirty="0"/>
              <a:t>Global Machine Learning</a:t>
            </a:r>
          </a:p>
          <a:p>
            <a:r>
              <a:rPr lang="en-US" b="1" dirty="0"/>
              <a:t>Data model: </a:t>
            </a:r>
            <a:r>
              <a:rPr lang="en-US" dirty="0"/>
              <a:t>SQL, NoSQL; File Systems, Object store; </a:t>
            </a:r>
            <a:r>
              <a:rPr lang="en-US" dirty="0" err="1"/>
              <a:t>Lustre</a:t>
            </a:r>
            <a:r>
              <a:rPr lang="en-US" dirty="0"/>
              <a:t>, HDFS</a:t>
            </a:r>
          </a:p>
          <a:p>
            <a:r>
              <a:rPr lang="en-US" b="1" dirty="0"/>
              <a:t>Distributed data </a:t>
            </a:r>
            <a:r>
              <a:rPr lang="en-US" dirty="0"/>
              <a:t>from distributed sensors and instruments (Internet of Things) requires Edge computing model</a:t>
            </a:r>
          </a:p>
          <a:p>
            <a:pPr lvl="1"/>
            <a:r>
              <a:rPr lang="en-US" dirty="0"/>
              <a:t>Device – Fog – Cloud model and streaming data software and algorithms</a:t>
            </a:r>
          </a:p>
          <a:p>
            <a:r>
              <a:rPr lang="en-US" b="1" dirty="0"/>
              <a:t>Hardware: node </a:t>
            </a:r>
            <a:r>
              <a:rPr lang="en-US" dirty="0"/>
              <a:t>(accelerators such as GPU or KNL for deep learning) and </a:t>
            </a:r>
            <a:r>
              <a:rPr lang="en-US" b="1" dirty="0"/>
              <a:t>multi-node </a:t>
            </a:r>
            <a:r>
              <a:rPr lang="en-US" dirty="0"/>
              <a:t>architecture configured as </a:t>
            </a:r>
            <a:r>
              <a:rPr lang="en-US" b="1" dirty="0"/>
              <a:t>AI First HPC Cloud; </a:t>
            </a:r>
          </a:p>
          <a:p>
            <a:pPr lvl="1"/>
            <a:r>
              <a:rPr lang="en-US" b="1" dirty="0"/>
              <a:t>Disks </a:t>
            </a:r>
            <a:r>
              <a:rPr lang="en-US" dirty="0"/>
              <a:t>speed and location</a:t>
            </a:r>
          </a:p>
          <a:p>
            <a:r>
              <a:rPr lang="en-US" dirty="0"/>
              <a:t>This implies </a:t>
            </a:r>
            <a:r>
              <a:rPr lang="en-US" b="1" dirty="0"/>
              <a:t>software requirements</a:t>
            </a:r>
          </a:p>
          <a:p>
            <a:endParaRPr lang="en-US" dirty="0"/>
          </a:p>
          <a:p>
            <a:endParaRPr lang="en-US" dirty="0"/>
          </a:p>
        </p:txBody>
      </p:sp>
      <p:sp>
        <p:nvSpPr>
          <p:cNvPr id="6" name="TextBox 5">
            <a:extLst>
              <a:ext uri="{FF2B5EF4-FFF2-40B4-BE49-F238E27FC236}">
                <a16:creationId xmlns:a16="http://schemas.microsoft.com/office/drawing/2014/main" id="{4F24F3A4-E18F-4FD8-818D-F75B66837F16}"/>
              </a:ext>
            </a:extLst>
          </p:cNvPr>
          <p:cNvSpPr txBox="1"/>
          <p:nvPr/>
        </p:nvSpPr>
        <p:spPr>
          <a:xfrm>
            <a:off x="5393512" y="1584793"/>
            <a:ext cx="5413918"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Analytics</a:t>
            </a:r>
          </a:p>
          <a:p>
            <a:pPr marL="342900" indent="-342900">
              <a:buFont typeface="Arial" panose="020B0604020202020204" pitchFamily="34" charset="0"/>
              <a:buChar char="•"/>
            </a:pPr>
            <a:r>
              <a:rPr lang="en-US" sz="2400" dirty="0"/>
              <a:t>Data management</a:t>
            </a:r>
          </a:p>
          <a:p>
            <a:pPr marL="342900" indent="-342900">
              <a:buFont typeface="Arial" panose="020B0604020202020204" pitchFamily="34" charset="0"/>
              <a:buChar char="•"/>
            </a:pPr>
            <a:r>
              <a:rPr lang="en-US" sz="2400" dirty="0"/>
              <a:t>Streaming or Repository access or both</a:t>
            </a:r>
          </a:p>
        </p:txBody>
      </p:sp>
      <p:sp>
        <p:nvSpPr>
          <p:cNvPr id="7" name="Slide Number Placeholder 6">
            <a:extLst>
              <a:ext uri="{FF2B5EF4-FFF2-40B4-BE49-F238E27FC236}">
                <a16:creationId xmlns:a16="http://schemas.microsoft.com/office/drawing/2014/main" id="{577C588A-4BA0-423C-ABA2-D9BEE2A14FC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17</a:t>
            </a:fld>
            <a:endParaRPr lang="en-US">
              <a:solidFill>
                <a:prstClr val="black">
                  <a:tint val="75000"/>
                </a:prstClr>
              </a:solidFill>
            </a:endParaRPr>
          </a:p>
        </p:txBody>
      </p:sp>
      <p:sp>
        <p:nvSpPr>
          <p:cNvPr id="4" name="Date Placeholder 3">
            <a:extLst>
              <a:ext uri="{FF2B5EF4-FFF2-40B4-BE49-F238E27FC236}">
                <a16:creationId xmlns:a16="http://schemas.microsoft.com/office/drawing/2014/main" id="{23FD32DF-E0E4-4E05-9920-DA7D255A67E2}"/>
              </a:ext>
            </a:extLst>
          </p:cNvPr>
          <p:cNvSpPr>
            <a:spLocks noGrp="1"/>
          </p:cNvSpPr>
          <p:nvPr>
            <p:ph type="dt" sz="half" idx="10"/>
          </p:nvPr>
        </p:nvSpPr>
        <p:spPr/>
        <p:txBody>
          <a:bodyPr/>
          <a:lstStyle/>
          <a:p>
            <a:fld id="{D33B2B66-2403-47F0-A068-ACD010D7656E}" type="datetime1">
              <a:rPr lang="en-US" smtClean="0">
                <a:solidFill>
                  <a:prstClr val="black">
                    <a:tint val="75000"/>
                  </a:prstClr>
                </a:solidFill>
              </a:rPr>
              <a:t>1/6/2019</a:t>
            </a:fld>
            <a:endParaRPr lang="en-US">
              <a:solidFill>
                <a:prstClr val="black">
                  <a:tint val="75000"/>
                </a:prstClr>
              </a:solidFill>
            </a:endParaRPr>
          </a:p>
        </p:txBody>
      </p:sp>
    </p:spTree>
    <p:extLst>
      <p:ext uri="{BB962C8B-B14F-4D97-AF65-F5344CB8AC3E}">
        <p14:creationId xmlns:p14="http://schemas.microsoft.com/office/powerpoint/2010/main" val="3834222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646348" y="4912656"/>
            <a:ext cx="10515600" cy="1018155"/>
          </a:xfrm>
        </p:spPr>
        <p:txBody>
          <a:bodyPr>
            <a:normAutofit fontScale="90000"/>
          </a:bodyPr>
          <a:lstStyle/>
          <a:p>
            <a:pPr algn="ctr"/>
            <a:br>
              <a:rPr lang="en-US" dirty="0"/>
            </a:br>
            <a:r>
              <a:rPr lang="en-US" dirty="0"/>
              <a:t>Comparing Spark, Flink and MPI</a:t>
            </a:r>
            <a:endParaRPr lang="en-US" b="1" dirty="0">
              <a:latin typeface="+mn-lt"/>
            </a:endParaRPr>
          </a:p>
        </p:txBody>
      </p:sp>
      <p:grpSp>
        <p:nvGrpSpPr>
          <p:cNvPr id="8" name="Group 7">
            <a:extLst>
              <a:ext uri="{FF2B5EF4-FFF2-40B4-BE49-F238E27FC236}">
                <a16:creationId xmlns:a16="http://schemas.microsoft.com/office/drawing/2014/main" id="{7B159E18-1CDC-4CBF-A2DE-E7FEEF8C593C}"/>
              </a:ext>
            </a:extLst>
          </p:cNvPr>
          <p:cNvGrpSpPr/>
          <p:nvPr/>
        </p:nvGrpSpPr>
        <p:grpSpPr>
          <a:xfrm>
            <a:off x="2989767" y="779863"/>
            <a:ext cx="9202233" cy="2438400"/>
            <a:chOff x="1878142" y="136526"/>
            <a:chExt cx="9202233" cy="2438400"/>
          </a:xfrm>
        </p:grpSpPr>
        <p:grpSp>
          <p:nvGrpSpPr>
            <p:cNvPr id="9" name="Group 8">
              <a:extLst>
                <a:ext uri="{FF2B5EF4-FFF2-40B4-BE49-F238E27FC236}">
                  <a16:creationId xmlns:a16="http://schemas.microsoft.com/office/drawing/2014/main" id="{D9DCFDAE-FB21-4E7E-B3E9-AD547CBCE834}"/>
                </a:ext>
              </a:extLst>
            </p:cNvPr>
            <p:cNvGrpSpPr/>
            <p:nvPr/>
          </p:nvGrpSpPr>
          <p:grpSpPr>
            <a:xfrm>
              <a:off x="1878142" y="136526"/>
              <a:ext cx="7886700" cy="2438400"/>
              <a:chOff x="1952787" y="200751"/>
              <a:chExt cx="7886700" cy="2438400"/>
            </a:xfrm>
          </p:grpSpPr>
          <p:pic>
            <p:nvPicPr>
              <p:cNvPr id="11" name="Picture 2" descr="http://www.iterativemapreduce.org/images/twister.png">
                <a:extLst>
                  <a:ext uri="{FF2B5EF4-FFF2-40B4-BE49-F238E27FC236}">
                    <a16:creationId xmlns:a16="http://schemas.microsoft.com/office/drawing/2014/main" id="{8E01E226-DDDB-43E3-8166-963A9DE62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CA18A48-3A2F-46C9-B189-300144D66FD4}"/>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
          <p:nvSpPr>
            <p:cNvPr id="10" name="Rectangle 9">
              <a:extLst>
                <a:ext uri="{FF2B5EF4-FFF2-40B4-BE49-F238E27FC236}">
                  <a16:creationId xmlns:a16="http://schemas.microsoft.com/office/drawing/2014/main" id="{A9CF084D-ABEC-4C69-BA02-119B93D9B261}"/>
                </a:ext>
              </a:extLst>
            </p:cNvPr>
            <p:cNvSpPr/>
            <p:nvPr/>
          </p:nvSpPr>
          <p:spPr>
            <a:xfrm>
              <a:off x="8813036" y="240758"/>
              <a:ext cx="2267339" cy="1785104"/>
            </a:xfrm>
            <a:prstGeom prst="rect">
              <a:avLst/>
            </a:prstGeom>
            <a:noFill/>
          </p:spPr>
          <p:txBody>
            <a:bodyPr wrap="square" lIns="91440" tIns="45720" rIns="91440" bIns="45720">
              <a:spAutoFit/>
            </a:bodyPr>
            <a:lstStyle/>
            <a:p>
              <a:pPr algn="ctr"/>
              <a:r>
                <a:rPr lang="en-US" sz="110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2</a:t>
              </a:r>
            </a:p>
          </p:txBody>
        </p:sp>
      </p:grpSp>
      <p:sp>
        <p:nvSpPr>
          <p:cNvPr id="2" name="Slide Number Placeholder 1">
            <a:extLst>
              <a:ext uri="{FF2B5EF4-FFF2-40B4-BE49-F238E27FC236}">
                <a16:creationId xmlns:a16="http://schemas.microsoft.com/office/drawing/2014/main" id="{26594AE9-A8F2-4E2E-858D-E44DED41DF7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18</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5E258180-251C-4810-8CA4-D571BB54520A}"/>
              </a:ext>
            </a:extLst>
          </p:cNvPr>
          <p:cNvSpPr>
            <a:spLocks noGrp="1"/>
          </p:cNvSpPr>
          <p:nvPr>
            <p:ph type="dt" sz="half" idx="2"/>
          </p:nvPr>
        </p:nvSpPr>
        <p:spPr/>
        <p:txBody>
          <a:bodyPr/>
          <a:lstStyle/>
          <a:p>
            <a:fld id="{4433E2C0-9D50-4B86-A412-48E7BB6477AE}" type="datetime1">
              <a:rPr lang="en-US" smtClean="0">
                <a:solidFill>
                  <a:prstClr val="black">
                    <a:tint val="75000"/>
                  </a:prstClr>
                </a:solidFill>
              </a:rPr>
              <a:t>1/6/2019</a:t>
            </a:fld>
            <a:endParaRPr lang="en-US">
              <a:solidFill>
                <a:prstClr val="black">
                  <a:tint val="75000"/>
                </a:prstClr>
              </a:solidFill>
            </a:endParaRPr>
          </a:p>
        </p:txBody>
      </p:sp>
      <p:pic>
        <p:nvPicPr>
          <p:cNvPr id="1026" name="Picture 2" descr="https://lh3.googleusercontent.com/v99CMT9t_HPDiRcsdprkmC8WyM_0O7a_bSv4NZBzEBArqNWQS7Fa0dVMHFuRpta2IM-_d1jDx-M5fi1r7tzM3Rp2j0ceG5gf_AvazW3sgRoFTOAC2Z92aOh_NmYrTTRWw4woHjY7cbU">
            <a:extLst>
              <a:ext uri="{FF2B5EF4-FFF2-40B4-BE49-F238E27FC236}">
                <a16:creationId xmlns:a16="http://schemas.microsoft.com/office/drawing/2014/main" id="{35B54D78-AB36-4225-9836-605921552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88" y="0"/>
            <a:ext cx="4790746" cy="479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357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Machine Learning with MPI, Spark and </a:t>
            </a:r>
            <a:r>
              <a:rPr lang="en-US" b="1" dirty="0" err="1">
                <a:latin typeface="+mn-lt"/>
              </a:rPr>
              <a:t>Flink</a:t>
            </a:r>
            <a:endParaRPr lang="en-US" b="1" dirty="0">
              <a:latin typeface="+mn-lt"/>
            </a:endParaRPr>
          </a:p>
        </p:txBody>
      </p:sp>
      <p:sp>
        <p:nvSpPr>
          <p:cNvPr id="3" name="Content Placeholder 2"/>
          <p:cNvSpPr>
            <a:spLocks noGrp="1"/>
          </p:cNvSpPr>
          <p:nvPr>
            <p:ph idx="1"/>
          </p:nvPr>
        </p:nvSpPr>
        <p:spPr>
          <a:xfrm>
            <a:off x="470115" y="1479843"/>
            <a:ext cx="11251770" cy="4351338"/>
          </a:xfrm>
        </p:spPr>
        <p:txBody>
          <a:bodyPr>
            <a:normAutofit lnSpcReduction="10000"/>
          </a:bodyPr>
          <a:lstStyle/>
          <a:p>
            <a:r>
              <a:rPr lang="en-US" dirty="0"/>
              <a:t>Three algorithms implemented in three runtimes</a:t>
            </a:r>
          </a:p>
          <a:p>
            <a:pPr lvl="1"/>
            <a:r>
              <a:rPr lang="en-US" dirty="0"/>
              <a:t>Multidimensional Scaling (MDS)</a:t>
            </a:r>
          </a:p>
          <a:p>
            <a:pPr lvl="1"/>
            <a:r>
              <a:rPr lang="en-US" dirty="0" err="1"/>
              <a:t>Terasort</a:t>
            </a:r>
            <a:endParaRPr lang="en-US" dirty="0"/>
          </a:p>
          <a:p>
            <a:pPr lvl="1"/>
            <a:r>
              <a:rPr lang="en-US" dirty="0"/>
              <a:t>K-Means (drop as no time and looked at later)</a:t>
            </a:r>
          </a:p>
          <a:p>
            <a:r>
              <a:rPr lang="en-US" dirty="0"/>
              <a:t>Implementation in Java</a:t>
            </a:r>
          </a:p>
          <a:p>
            <a:pPr lvl="1"/>
            <a:r>
              <a:rPr lang="en-US" dirty="0"/>
              <a:t>MDS is the most complex algorithm - three nested parallel loops</a:t>
            </a:r>
          </a:p>
          <a:p>
            <a:pPr lvl="1"/>
            <a:r>
              <a:rPr lang="en-US" dirty="0"/>
              <a:t>K-Means - one parallel loop</a:t>
            </a:r>
          </a:p>
          <a:p>
            <a:pPr lvl="1"/>
            <a:r>
              <a:rPr lang="en-US" dirty="0" err="1"/>
              <a:t>Terasort</a:t>
            </a:r>
            <a:r>
              <a:rPr lang="en-US" dirty="0"/>
              <a:t> - no iterations</a:t>
            </a:r>
          </a:p>
          <a:p>
            <a:pPr lvl="1"/>
            <a:endParaRPr lang="en-US" dirty="0"/>
          </a:p>
          <a:p>
            <a:r>
              <a:rPr lang="en-US" dirty="0"/>
              <a:t>With care, Java performance ~ C performance</a:t>
            </a:r>
          </a:p>
          <a:p>
            <a:r>
              <a:rPr lang="en-US" dirty="0"/>
              <a:t>Without care, Java performance &lt;&lt; C performance (details omitted)</a:t>
            </a:r>
          </a:p>
          <a:p>
            <a:pPr lvl="1"/>
            <a:endParaRPr lang="en-US" sz="3200" dirty="0"/>
          </a:p>
        </p:txBody>
      </p:sp>
      <p:sp>
        <p:nvSpPr>
          <p:cNvPr id="4" name="Slide Number Placeholder 3">
            <a:extLst>
              <a:ext uri="{FF2B5EF4-FFF2-40B4-BE49-F238E27FC236}">
                <a16:creationId xmlns:a16="http://schemas.microsoft.com/office/drawing/2014/main" id="{8260F8A4-309F-42BB-B442-731B704D2D3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19</a:t>
            </a:fld>
            <a:endParaRPr lang="en-US">
              <a:solidFill>
                <a:prstClr val="black">
                  <a:tint val="75000"/>
                </a:prstClr>
              </a:solidFill>
            </a:endParaRPr>
          </a:p>
        </p:txBody>
      </p:sp>
      <p:sp>
        <p:nvSpPr>
          <p:cNvPr id="5" name="Date Placeholder 4">
            <a:extLst>
              <a:ext uri="{FF2B5EF4-FFF2-40B4-BE49-F238E27FC236}">
                <a16:creationId xmlns:a16="http://schemas.microsoft.com/office/drawing/2014/main" id="{1035D22A-50EB-46D8-93AE-3D0CE3A8AD4C}"/>
              </a:ext>
            </a:extLst>
          </p:cNvPr>
          <p:cNvSpPr>
            <a:spLocks noGrp="1"/>
          </p:cNvSpPr>
          <p:nvPr>
            <p:ph type="dt" sz="half" idx="10"/>
          </p:nvPr>
        </p:nvSpPr>
        <p:spPr/>
        <p:txBody>
          <a:bodyPr/>
          <a:lstStyle/>
          <a:p>
            <a:fld id="{D4FA0D51-297B-4CC5-9714-5D49091AB1DC}" type="datetime1">
              <a:rPr lang="en-US" smtClean="0">
                <a:solidFill>
                  <a:prstClr val="black">
                    <a:tint val="75000"/>
                  </a:prstClr>
                </a:solidFill>
              </a:rPr>
              <a:t>1/6/2019</a:t>
            </a:fld>
            <a:endParaRPr lang="en-US">
              <a:solidFill>
                <a:prstClr val="black">
                  <a:tint val="75000"/>
                </a:prstClr>
              </a:solidFill>
            </a:endParaRPr>
          </a:p>
        </p:txBody>
      </p:sp>
    </p:spTree>
    <p:extLst>
      <p:ext uri="{BB962C8B-B14F-4D97-AF65-F5344CB8AC3E}">
        <p14:creationId xmlns:p14="http://schemas.microsoft.com/office/powerpoint/2010/main" val="23937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611447" y="5061531"/>
            <a:ext cx="10515600" cy="1018155"/>
          </a:xfrm>
        </p:spPr>
        <p:txBody>
          <a:bodyPr>
            <a:normAutofit fontScale="90000"/>
          </a:bodyPr>
          <a:lstStyle/>
          <a:p>
            <a:pPr algn="ctr"/>
            <a:br>
              <a:rPr lang="en-US" dirty="0"/>
            </a:br>
            <a:r>
              <a:rPr lang="en-US" dirty="0"/>
              <a:t>Overall Global AI and Modeling Supercomputer GAIMSC</a:t>
            </a:r>
            <a:endParaRPr lang="en-US" b="1" dirty="0">
              <a:latin typeface="+mn-lt"/>
            </a:endParaRPr>
          </a:p>
        </p:txBody>
      </p:sp>
      <p:grpSp>
        <p:nvGrpSpPr>
          <p:cNvPr id="8" name="Group 7">
            <a:extLst>
              <a:ext uri="{FF2B5EF4-FFF2-40B4-BE49-F238E27FC236}">
                <a16:creationId xmlns:a16="http://schemas.microsoft.com/office/drawing/2014/main" id="{7B159E18-1CDC-4CBF-A2DE-E7FEEF8C593C}"/>
              </a:ext>
            </a:extLst>
          </p:cNvPr>
          <p:cNvGrpSpPr/>
          <p:nvPr/>
        </p:nvGrpSpPr>
        <p:grpSpPr>
          <a:xfrm>
            <a:off x="2989767" y="779863"/>
            <a:ext cx="9202233" cy="2438400"/>
            <a:chOff x="1878142" y="136526"/>
            <a:chExt cx="9202233" cy="2438400"/>
          </a:xfrm>
        </p:grpSpPr>
        <p:grpSp>
          <p:nvGrpSpPr>
            <p:cNvPr id="9" name="Group 8">
              <a:extLst>
                <a:ext uri="{FF2B5EF4-FFF2-40B4-BE49-F238E27FC236}">
                  <a16:creationId xmlns:a16="http://schemas.microsoft.com/office/drawing/2014/main" id="{D9DCFDAE-FB21-4E7E-B3E9-AD547CBCE834}"/>
                </a:ext>
              </a:extLst>
            </p:cNvPr>
            <p:cNvGrpSpPr/>
            <p:nvPr/>
          </p:nvGrpSpPr>
          <p:grpSpPr>
            <a:xfrm>
              <a:off x="1878142" y="136526"/>
              <a:ext cx="7886700" cy="2438400"/>
              <a:chOff x="1952787" y="200751"/>
              <a:chExt cx="7886700" cy="2438400"/>
            </a:xfrm>
          </p:grpSpPr>
          <p:pic>
            <p:nvPicPr>
              <p:cNvPr id="11" name="Picture 2" descr="http://www.iterativemapreduce.org/images/twister.png">
                <a:extLst>
                  <a:ext uri="{FF2B5EF4-FFF2-40B4-BE49-F238E27FC236}">
                    <a16:creationId xmlns:a16="http://schemas.microsoft.com/office/drawing/2014/main" id="{8E01E226-DDDB-43E3-8166-963A9DE62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CA18A48-3A2F-46C9-B189-300144D66FD4}"/>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
          <p:nvSpPr>
            <p:cNvPr id="10" name="Rectangle 9">
              <a:extLst>
                <a:ext uri="{FF2B5EF4-FFF2-40B4-BE49-F238E27FC236}">
                  <a16:creationId xmlns:a16="http://schemas.microsoft.com/office/drawing/2014/main" id="{A9CF084D-ABEC-4C69-BA02-119B93D9B261}"/>
                </a:ext>
              </a:extLst>
            </p:cNvPr>
            <p:cNvSpPr/>
            <p:nvPr/>
          </p:nvSpPr>
          <p:spPr>
            <a:xfrm>
              <a:off x="8813036" y="240758"/>
              <a:ext cx="2267339" cy="1785104"/>
            </a:xfrm>
            <a:prstGeom prst="rect">
              <a:avLst/>
            </a:prstGeom>
            <a:noFill/>
          </p:spPr>
          <p:txBody>
            <a:bodyPr wrap="square" lIns="91440" tIns="45720" rIns="91440" bIns="45720">
              <a:spAutoFit/>
            </a:bodyPr>
            <a:lstStyle/>
            <a:p>
              <a:pPr algn="ctr"/>
              <a:r>
                <a:rPr lang="en-US" sz="110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2</a:t>
              </a:r>
            </a:p>
          </p:txBody>
        </p:sp>
      </p:grpSp>
      <p:sp>
        <p:nvSpPr>
          <p:cNvPr id="2" name="Slide Number Placeholder 1">
            <a:extLst>
              <a:ext uri="{FF2B5EF4-FFF2-40B4-BE49-F238E27FC236}">
                <a16:creationId xmlns:a16="http://schemas.microsoft.com/office/drawing/2014/main" id="{26594AE9-A8F2-4E2E-858D-E44DED41DF7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5E258180-251C-4810-8CA4-D571BB54520A}"/>
              </a:ext>
            </a:extLst>
          </p:cNvPr>
          <p:cNvSpPr>
            <a:spLocks noGrp="1"/>
          </p:cNvSpPr>
          <p:nvPr>
            <p:ph type="dt" sz="half" idx="2"/>
          </p:nvPr>
        </p:nvSpPr>
        <p:spPr/>
        <p:txBody>
          <a:bodyPr/>
          <a:lstStyle/>
          <a:p>
            <a:fld id="{4433E2C0-9D50-4B86-A412-48E7BB6477AE}" type="datetime1">
              <a:rPr lang="en-US" smtClean="0">
                <a:solidFill>
                  <a:prstClr val="black">
                    <a:tint val="75000"/>
                  </a:prstClr>
                </a:solidFill>
              </a:rPr>
              <a:t>1/6/2019</a:t>
            </a:fld>
            <a:endParaRPr lang="en-US">
              <a:solidFill>
                <a:prstClr val="black">
                  <a:tint val="75000"/>
                </a:prstClr>
              </a:solidFill>
            </a:endParaRPr>
          </a:p>
        </p:txBody>
      </p:sp>
      <p:pic>
        <p:nvPicPr>
          <p:cNvPr id="1026" name="Picture 2" descr="https://lh3.googleusercontent.com/v99CMT9t_HPDiRcsdprkmC8WyM_0O7a_bSv4NZBzEBArqNWQS7Fa0dVMHFuRpta2IM-_d1jDx-M5fi1r7tzM3Rp2j0ceG5gf_AvazW3sgRoFTOAC2Z92aOh_NmYrTTRWw4woHjY7cbU">
            <a:extLst>
              <a:ext uri="{FF2B5EF4-FFF2-40B4-BE49-F238E27FC236}">
                <a16:creationId xmlns:a16="http://schemas.microsoft.com/office/drawing/2014/main" id="{35B54D78-AB36-4225-9836-605921552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29" y="0"/>
            <a:ext cx="4790746" cy="479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979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17" y="199071"/>
            <a:ext cx="11438293" cy="976604"/>
          </a:xfrm>
        </p:spPr>
        <p:txBody>
          <a:bodyPr>
            <a:normAutofit/>
          </a:bodyPr>
          <a:lstStyle/>
          <a:p>
            <a:r>
              <a:rPr lang="en-US" b="1" dirty="0">
                <a:latin typeface="+mn-lt"/>
              </a:rPr>
              <a:t>Multidimensional Scaling: </a:t>
            </a:r>
            <a:r>
              <a:rPr lang="en-US" sz="3600" b="1" dirty="0">
                <a:latin typeface="+mn-lt"/>
              </a:rPr>
              <a:t>3 Nested Parallel Sections</a:t>
            </a:r>
            <a:endParaRPr lang="en-US" b="1"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806" y="1203378"/>
            <a:ext cx="2641180" cy="4749105"/>
          </a:xfrm>
          <a:prstGeom prst="rect">
            <a:avLst/>
          </a:prstGeom>
        </p:spPr>
      </p:pic>
      <p:sp>
        <p:nvSpPr>
          <p:cNvPr id="7" name="Rectangle 6"/>
          <p:cNvSpPr/>
          <p:nvPr/>
        </p:nvSpPr>
        <p:spPr>
          <a:xfrm>
            <a:off x="3234368" y="5029153"/>
            <a:ext cx="4098759" cy="1015663"/>
          </a:xfrm>
          <a:prstGeom prst="rect">
            <a:avLst/>
          </a:prstGeom>
        </p:spPr>
        <p:txBody>
          <a:bodyPr wrap="square">
            <a:spAutoFit/>
          </a:bodyPr>
          <a:lstStyle/>
          <a:p>
            <a:pPr algn="ctr"/>
            <a:r>
              <a:rPr lang="en-US" sz="2000" dirty="0"/>
              <a:t>MDS execution time on </a:t>
            </a:r>
            <a:r>
              <a:rPr lang="en-US" sz="2000" b="1" dirty="0"/>
              <a:t>16 nodes </a:t>
            </a:r>
            <a:r>
              <a:rPr lang="en-US" sz="2000" dirty="0"/>
              <a:t>with 20 processes in each node with varying number of points</a:t>
            </a:r>
          </a:p>
        </p:txBody>
      </p:sp>
      <p:sp>
        <p:nvSpPr>
          <p:cNvPr id="8" name="Rectangle 7"/>
          <p:cNvSpPr/>
          <p:nvPr/>
        </p:nvSpPr>
        <p:spPr>
          <a:xfrm>
            <a:off x="8103003" y="4752107"/>
            <a:ext cx="3674130" cy="1200329"/>
          </a:xfrm>
          <a:prstGeom prst="rect">
            <a:avLst/>
          </a:prstGeom>
        </p:spPr>
        <p:txBody>
          <a:bodyPr wrap="square">
            <a:spAutoFit/>
          </a:bodyPr>
          <a:lstStyle/>
          <a:p>
            <a:pPr algn="ctr"/>
            <a:r>
              <a:rPr lang="en-US" dirty="0"/>
              <a:t>MDS execution time with 32000 points on </a:t>
            </a:r>
            <a:r>
              <a:rPr lang="en-US" b="1" dirty="0"/>
              <a:t>varying number of nodes</a:t>
            </a:r>
            <a:r>
              <a:rPr lang="en-US" dirty="0"/>
              <a:t>. Each node runs 20 parallel tasks</a:t>
            </a:r>
          </a:p>
          <a:p>
            <a:pPr algn="ctr"/>
            <a:r>
              <a:rPr lang="en-US" dirty="0"/>
              <a:t>Spark, Flink No Speedup</a:t>
            </a:r>
          </a:p>
        </p:txBody>
      </p:sp>
      <p:grpSp>
        <p:nvGrpSpPr>
          <p:cNvPr id="9" name="Group 8">
            <a:extLst>
              <a:ext uri="{FF2B5EF4-FFF2-40B4-BE49-F238E27FC236}">
                <a16:creationId xmlns:a16="http://schemas.microsoft.com/office/drawing/2014/main" id="{BEED6F8A-FBF3-42C4-9643-6D4340BA80AB}"/>
              </a:ext>
            </a:extLst>
          </p:cNvPr>
          <p:cNvGrpSpPr/>
          <p:nvPr/>
        </p:nvGrpSpPr>
        <p:grpSpPr>
          <a:xfrm>
            <a:off x="3099000" y="1742516"/>
            <a:ext cx="8781810" cy="2802763"/>
            <a:chOff x="3099000" y="1742516"/>
            <a:chExt cx="8781810" cy="280276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7080" y="1742516"/>
              <a:ext cx="4113730" cy="27939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9000" y="1742516"/>
              <a:ext cx="4664807" cy="2802763"/>
            </a:xfrm>
            <a:prstGeom prst="rect">
              <a:avLst/>
            </a:prstGeom>
          </p:spPr>
        </p:pic>
        <p:sp>
          <p:nvSpPr>
            <p:cNvPr id="3" name="TextBox 2">
              <a:extLst>
                <a:ext uri="{FF2B5EF4-FFF2-40B4-BE49-F238E27FC236}">
                  <a16:creationId xmlns:a16="http://schemas.microsoft.com/office/drawing/2014/main" id="{4B1B02A8-29DC-46FC-A942-C532008B4D66}"/>
                </a:ext>
              </a:extLst>
            </p:cNvPr>
            <p:cNvSpPr txBox="1"/>
            <p:nvPr/>
          </p:nvSpPr>
          <p:spPr>
            <a:xfrm>
              <a:off x="4598307" y="2303188"/>
              <a:ext cx="770021" cy="369332"/>
            </a:xfrm>
            <a:prstGeom prst="rect">
              <a:avLst/>
            </a:prstGeom>
            <a:noFill/>
          </p:spPr>
          <p:txBody>
            <a:bodyPr wrap="square" rtlCol="0">
              <a:spAutoFit/>
            </a:bodyPr>
            <a:lstStyle/>
            <a:p>
              <a:r>
                <a:rPr lang="en-US" b="1" dirty="0">
                  <a:solidFill>
                    <a:srgbClr val="0070C0"/>
                  </a:solidFill>
                </a:rPr>
                <a:t>Flink</a:t>
              </a:r>
            </a:p>
          </p:txBody>
        </p:sp>
        <p:sp>
          <p:nvSpPr>
            <p:cNvPr id="12" name="TextBox 11">
              <a:extLst>
                <a:ext uri="{FF2B5EF4-FFF2-40B4-BE49-F238E27FC236}">
                  <a16:creationId xmlns:a16="http://schemas.microsoft.com/office/drawing/2014/main" id="{2ACAC893-AA8D-40BE-8183-2C0C9E4C7216}"/>
                </a:ext>
              </a:extLst>
            </p:cNvPr>
            <p:cNvSpPr txBox="1"/>
            <p:nvPr/>
          </p:nvSpPr>
          <p:spPr>
            <a:xfrm>
              <a:off x="4444974" y="2971728"/>
              <a:ext cx="770021" cy="369332"/>
            </a:xfrm>
            <a:prstGeom prst="rect">
              <a:avLst/>
            </a:prstGeom>
            <a:noFill/>
          </p:spPr>
          <p:txBody>
            <a:bodyPr wrap="square" rtlCol="0">
              <a:spAutoFit/>
            </a:bodyPr>
            <a:lstStyle/>
            <a:p>
              <a:r>
                <a:rPr lang="en-US" b="1" dirty="0">
                  <a:solidFill>
                    <a:schemeClr val="tx1">
                      <a:lumMod val="50000"/>
                      <a:lumOff val="50000"/>
                    </a:schemeClr>
                  </a:solidFill>
                </a:rPr>
                <a:t>Spark</a:t>
              </a:r>
            </a:p>
          </p:txBody>
        </p:sp>
        <p:sp>
          <p:nvSpPr>
            <p:cNvPr id="13" name="TextBox 12">
              <a:extLst>
                <a:ext uri="{FF2B5EF4-FFF2-40B4-BE49-F238E27FC236}">
                  <a16:creationId xmlns:a16="http://schemas.microsoft.com/office/drawing/2014/main" id="{2A832E50-AF28-40B0-BA29-B531B802CB83}"/>
                </a:ext>
              </a:extLst>
            </p:cNvPr>
            <p:cNvSpPr txBox="1"/>
            <p:nvPr/>
          </p:nvSpPr>
          <p:spPr>
            <a:xfrm>
              <a:off x="6161663" y="3483922"/>
              <a:ext cx="770021" cy="369332"/>
            </a:xfrm>
            <a:prstGeom prst="rect">
              <a:avLst/>
            </a:prstGeom>
            <a:noFill/>
          </p:spPr>
          <p:txBody>
            <a:bodyPr wrap="square" rtlCol="0">
              <a:spAutoFit/>
            </a:bodyPr>
            <a:lstStyle/>
            <a:p>
              <a:r>
                <a:rPr lang="en-US" b="1" dirty="0">
                  <a:solidFill>
                    <a:srgbClr val="FF0000"/>
                  </a:solidFill>
                </a:rPr>
                <a:t>MPI</a:t>
              </a:r>
            </a:p>
          </p:txBody>
        </p:sp>
      </p:grpSp>
      <p:sp>
        <p:nvSpPr>
          <p:cNvPr id="14" name="TextBox 13">
            <a:extLst>
              <a:ext uri="{FF2B5EF4-FFF2-40B4-BE49-F238E27FC236}">
                <a16:creationId xmlns:a16="http://schemas.microsoft.com/office/drawing/2014/main" id="{46DA4D3C-B83F-4A1B-86AD-9069FF7162B3}"/>
              </a:ext>
            </a:extLst>
          </p:cNvPr>
          <p:cNvSpPr txBox="1"/>
          <p:nvPr/>
        </p:nvSpPr>
        <p:spPr>
          <a:xfrm>
            <a:off x="3119112" y="4593390"/>
            <a:ext cx="4356770" cy="369332"/>
          </a:xfrm>
          <a:prstGeom prst="rect">
            <a:avLst/>
          </a:prstGeom>
          <a:noFill/>
        </p:spPr>
        <p:txBody>
          <a:bodyPr wrap="none" rtlCol="0">
            <a:spAutoFit/>
          </a:bodyPr>
          <a:lstStyle/>
          <a:p>
            <a:r>
              <a:rPr lang="en-US" dirty="0"/>
              <a:t>MPI Factor of 20-200 Faster than Spark/Flink</a:t>
            </a:r>
          </a:p>
        </p:txBody>
      </p:sp>
      <p:sp>
        <p:nvSpPr>
          <p:cNvPr id="15" name="TextBox 14">
            <a:extLst>
              <a:ext uri="{FF2B5EF4-FFF2-40B4-BE49-F238E27FC236}">
                <a16:creationId xmlns:a16="http://schemas.microsoft.com/office/drawing/2014/main" id="{D31FDED7-66C9-4349-8CD3-2804D9B29D79}"/>
              </a:ext>
            </a:extLst>
          </p:cNvPr>
          <p:cNvSpPr txBox="1"/>
          <p:nvPr/>
        </p:nvSpPr>
        <p:spPr>
          <a:xfrm>
            <a:off x="3891474" y="1175675"/>
            <a:ext cx="2278188" cy="461665"/>
          </a:xfrm>
          <a:prstGeom prst="rect">
            <a:avLst/>
          </a:prstGeom>
          <a:noFill/>
        </p:spPr>
        <p:txBody>
          <a:bodyPr wrap="none" rtlCol="0">
            <a:spAutoFit/>
          </a:bodyPr>
          <a:lstStyle/>
          <a:p>
            <a:r>
              <a:rPr lang="en-US" sz="2400" dirty="0" err="1"/>
              <a:t>Kmeans</a:t>
            </a:r>
            <a:r>
              <a:rPr lang="en-US" sz="2400" dirty="0"/>
              <a:t> also bad</a:t>
            </a:r>
          </a:p>
        </p:txBody>
      </p:sp>
      <p:sp>
        <p:nvSpPr>
          <p:cNvPr id="16" name="Slide Number Placeholder 15">
            <a:extLst>
              <a:ext uri="{FF2B5EF4-FFF2-40B4-BE49-F238E27FC236}">
                <a16:creationId xmlns:a16="http://schemas.microsoft.com/office/drawing/2014/main" id="{4FA33053-5D40-4446-8910-EA2214FF1D1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20</a:t>
            </a:fld>
            <a:endParaRPr lang="en-US">
              <a:solidFill>
                <a:prstClr val="black">
                  <a:tint val="75000"/>
                </a:prstClr>
              </a:solidFill>
            </a:endParaRPr>
          </a:p>
        </p:txBody>
      </p:sp>
      <p:sp>
        <p:nvSpPr>
          <p:cNvPr id="10" name="Date Placeholder 9">
            <a:extLst>
              <a:ext uri="{FF2B5EF4-FFF2-40B4-BE49-F238E27FC236}">
                <a16:creationId xmlns:a16="http://schemas.microsoft.com/office/drawing/2014/main" id="{A9ABA587-B11E-47AC-BE0E-6A7A4E7655AD}"/>
              </a:ext>
            </a:extLst>
          </p:cNvPr>
          <p:cNvSpPr>
            <a:spLocks noGrp="1"/>
          </p:cNvSpPr>
          <p:nvPr>
            <p:ph type="dt" sz="half" idx="10"/>
          </p:nvPr>
        </p:nvSpPr>
        <p:spPr/>
        <p:txBody>
          <a:bodyPr/>
          <a:lstStyle/>
          <a:p>
            <a:fld id="{E7CF760A-B6BE-4A1C-824C-48F1BC1AE106}" type="datetime1">
              <a:rPr lang="en-US" smtClean="0">
                <a:solidFill>
                  <a:prstClr val="black">
                    <a:tint val="75000"/>
                  </a:prstClr>
                </a:solidFill>
              </a:rPr>
              <a:t>1/6/2019</a:t>
            </a:fld>
            <a:endParaRPr lang="en-US">
              <a:solidFill>
                <a:prstClr val="black">
                  <a:tint val="75000"/>
                </a:prstClr>
              </a:solidFill>
            </a:endParaRPr>
          </a:p>
        </p:txBody>
      </p:sp>
    </p:spTree>
    <p:extLst>
      <p:ext uri="{BB962C8B-B14F-4D97-AF65-F5344CB8AC3E}">
        <p14:creationId xmlns:p14="http://schemas.microsoft.com/office/powerpoint/2010/main" val="2835319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204" y="64874"/>
            <a:ext cx="2927888" cy="1325563"/>
          </a:xfrm>
        </p:spPr>
        <p:txBody>
          <a:bodyPr>
            <a:normAutofit/>
          </a:bodyPr>
          <a:lstStyle/>
          <a:p>
            <a:r>
              <a:rPr lang="en-US" dirty="0" err="1">
                <a:latin typeface="+mn-lt"/>
              </a:rPr>
              <a:t>Terasort</a:t>
            </a:r>
            <a:endParaRPr lang="en-US"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2109" y="257695"/>
            <a:ext cx="5146687" cy="33832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04" y="1753924"/>
            <a:ext cx="4626482" cy="3740688"/>
          </a:xfrm>
          <a:prstGeom prst="rect">
            <a:avLst/>
          </a:prstGeom>
        </p:spPr>
      </p:pic>
      <p:sp>
        <p:nvSpPr>
          <p:cNvPr id="6" name="TextBox 5"/>
          <p:cNvSpPr txBox="1"/>
          <p:nvPr/>
        </p:nvSpPr>
        <p:spPr>
          <a:xfrm>
            <a:off x="1102441" y="1159604"/>
            <a:ext cx="3563924" cy="461665"/>
          </a:xfrm>
          <a:prstGeom prst="rect">
            <a:avLst/>
          </a:prstGeom>
          <a:noFill/>
        </p:spPr>
        <p:txBody>
          <a:bodyPr wrap="none" rtlCol="0">
            <a:spAutoFit/>
          </a:bodyPr>
          <a:lstStyle/>
          <a:p>
            <a:r>
              <a:rPr lang="en-US" sz="2400" dirty="0"/>
              <a:t>Sorting 1TB of data records</a:t>
            </a:r>
          </a:p>
        </p:txBody>
      </p:sp>
      <p:sp>
        <p:nvSpPr>
          <p:cNvPr id="7" name="TextBox 6"/>
          <p:cNvSpPr txBox="1"/>
          <p:nvPr/>
        </p:nvSpPr>
        <p:spPr>
          <a:xfrm>
            <a:off x="6392487" y="3769341"/>
            <a:ext cx="5541489" cy="1938992"/>
          </a:xfrm>
          <a:prstGeom prst="rect">
            <a:avLst/>
          </a:prstGeom>
          <a:noFill/>
        </p:spPr>
        <p:txBody>
          <a:bodyPr wrap="square" rtlCol="0">
            <a:spAutoFit/>
          </a:bodyPr>
          <a:lstStyle/>
          <a:p>
            <a:pPr algn="ctr"/>
            <a:r>
              <a:rPr lang="en-US" sz="2000" dirty="0" err="1"/>
              <a:t>Terasort</a:t>
            </a:r>
            <a:r>
              <a:rPr lang="en-US" sz="2000" dirty="0"/>
              <a:t> execution time in 64 and 32 nodes. Only MPI shows the sorting time and communication time as other two frameworks doesn't provide a clear method to accurately measure them. Sorting time includes data save time. </a:t>
            </a:r>
          </a:p>
          <a:p>
            <a:pPr algn="ctr"/>
            <a:r>
              <a:rPr lang="en-US" sz="2000" dirty="0"/>
              <a:t>MPI-IB - MPI with </a:t>
            </a:r>
            <a:r>
              <a:rPr lang="en-US" sz="2000" dirty="0" err="1"/>
              <a:t>Infiniband</a:t>
            </a:r>
            <a:endParaRPr lang="en-US" sz="2000" dirty="0"/>
          </a:p>
        </p:txBody>
      </p:sp>
      <p:sp>
        <p:nvSpPr>
          <p:cNvPr id="10" name="TextBox 9"/>
          <p:cNvSpPr txBox="1"/>
          <p:nvPr/>
        </p:nvSpPr>
        <p:spPr>
          <a:xfrm>
            <a:off x="571161" y="5627268"/>
            <a:ext cx="4944687" cy="400110"/>
          </a:xfrm>
          <a:prstGeom prst="rect">
            <a:avLst/>
          </a:prstGeom>
          <a:noFill/>
        </p:spPr>
        <p:txBody>
          <a:bodyPr wrap="none" rtlCol="0">
            <a:spAutoFit/>
          </a:bodyPr>
          <a:lstStyle/>
          <a:p>
            <a:r>
              <a:rPr lang="en-US" sz="2000" dirty="0"/>
              <a:t>Partition the data using a sample and regroup</a:t>
            </a:r>
          </a:p>
        </p:txBody>
      </p:sp>
      <p:sp>
        <p:nvSpPr>
          <p:cNvPr id="3" name="Slide Number Placeholder 2">
            <a:extLst>
              <a:ext uri="{FF2B5EF4-FFF2-40B4-BE49-F238E27FC236}">
                <a16:creationId xmlns:a16="http://schemas.microsoft.com/office/drawing/2014/main" id="{DC879924-62F3-4E1F-A9CC-41824D180B9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21</a:t>
            </a:fld>
            <a:endParaRPr lang="en-US">
              <a:solidFill>
                <a:prstClr val="black">
                  <a:tint val="75000"/>
                </a:prstClr>
              </a:solidFill>
            </a:endParaRPr>
          </a:p>
        </p:txBody>
      </p:sp>
      <p:sp>
        <p:nvSpPr>
          <p:cNvPr id="8" name="Date Placeholder 7">
            <a:extLst>
              <a:ext uri="{FF2B5EF4-FFF2-40B4-BE49-F238E27FC236}">
                <a16:creationId xmlns:a16="http://schemas.microsoft.com/office/drawing/2014/main" id="{571C8CF0-32F8-4087-868A-16647B3F2E0D}"/>
              </a:ext>
            </a:extLst>
          </p:cNvPr>
          <p:cNvSpPr>
            <a:spLocks noGrp="1"/>
          </p:cNvSpPr>
          <p:nvPr>
            <p:ph type="dt" sz="half" idx="10"/>
          </p:nvPr>
        </p:nvSpPr>
        <p:spPr/>
        <p:txBody>
          <a:bodyPr/>
          <a:lstStyle/>
          <a:p>
            <a:fld id="{E1D8B7D7-FC94-4055-A42C-2E4A138D35D6}" type="datetime1">
              <a:rPr lang="en-US" smtClean="0">
                <a:solidFill>
                  <a:prstClr val="black">
                    <a:tint val="75000"/>
                  </a:prstClr>
                </a:solidFill>
              </a:rPr>
              <a:t>1/6/2019</a:t>
            </a:fld>
            <a:endParaRPr lang="en-US">
              <a:solidFill>
                <a:prstClr val="black">
                  <a:tint val="75000"/>
                </a:prstClr>
              </a:solidFill>
            </a:endParaRPr>
          </a:p>
        </p:txBody>
      </p:sp>
    </p:spTree>
    <p:extLst>
      <p:ext uri="{BB962C8B-B14F-4D97-AF65-F5344CB8AC3E}">
        <p14:creationId xmlns:p14="http://schemas.microsoft.com/office/powerpoint/2010/main" val="2627788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2150468" y="5134585"/>
            <a:ext cx="10515600" cy="1018155"/>
          </a:xfrm>
        </p:spPr>
        <p:txBody>
          <a:bodyPr>
            <a:normAutofit fontScale="90000"/>
          </a:bodyPr>
          <a:lstStyle/>
          <a:p>
            <a:pPr algn="ctr"/>
            <a:br>
              <a:rPr lang="en-US" dirty="0"/>
            </a:br>
            <a:r>
              <a:rPr lang="en-US" dirty="0"/>
              <a:t>Programming Environment for Global AI and Modeling Supercomputer GAIMSC </a:t>
            </a:r>
            <a:endParaRPr lang="en-US" b="1" dirty="0">
              <a:latin typeface="+mn-lt"/>
            </a:endParaRPr>
          </a:p>
        </p:txBody>
      </p:sp>
      <p:sp>
        <p:nvSpPr>
          <p:cNvPr id="2" name="Slide Number Placeholder 1">
            <a:extLst>
              <a:ext uri="{FF2B5EF4-FFF2-40B4-BE49-F238E27FC236}">
                <a16:creationId xmlns:a16="http://schemas.microsoft.com/office/drawing/2014/main" id="{BE45BD65-F5FA-46C5-A865-E119D303208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22</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D8677A5A-08A0-4C66-AEE3-21C4467BC89C}"/>
              </a:ext>
            </a:extLst>
          </p:cNvPr>
          <p:cNvSpPr>
            <a:spLocks noGrp="1"/>
          </p:cNvSpPr>
          <p:nvPr>
            <p:ph type="dt" sz="half" idx="2"/>
          </p:nvPr>
        </p:nvSpPr>
        <p:spPr/>
        <p:txBody>
          <a:bodyPr/>
          <a:lstStyle/>
          <a:p>
            <a:fld id="{BBCB9671-F735-4886-9A4E-DD158E55F734}" type="datetime1">
              <a:rPr lang="en-US" smtClean="0">
                <a:solidFill>
                  <a:prstClr val="black">
                    <a:tint val="75000"/>
                  </a:prstClr>
                </a:solidFill>
              </a:rPr>
              <a:t>1/6/2019</a:t>
            </a:fld>
            <a:endParaRPr lang="en-US">
              <a:solidFill>
                <a:prstClr val="black">
                  <a:tint val="75000"/>
                </a:prstClr>
              </a:solidFill>
            </a:endParaRPr>
          </a:p>
        </p:txBody>
      </p:sp>
      <p:grpSp>
        <p:nvGrpSpPr>
          <p:cNvPr id="13" name="Group 12">
            <a:extLst>
              <a:ext uri="{FF2B5EF4-FFF2-40B4-BE49-F238E27FC236}">
                <a16:creationId xmlns:a16="http://schemas.microsoft.com/office/drawing/2014/main" id="{A3BEEF35-B427-4A17-A693-1CA7DB8FB2AD}"/>
              </a:ext>
            </a:extLst>
          </p:cNvPr>
          <p:cNvGrpSpPr/>
          <p:nvPr/>
        </p:nvGrpSpPr>
        <p:grpSpPr>
          <a:xfrm>
            <a:off x="2989767" y="779863"/>
            <a:ext cx="9202233" cy="2438400"/>
            <a:chOff x="1878142" y="136526"/>
            <a:chExt cx="9202233" cy="2438400"/>
          </a:xfrm>
        </p:grpSpPr>
        <p:grpSp>
          <p:nvGrpSpPr>
            <p:cNvPr id="14" name="Group 13">
              <a:extLst>
                <a:ext uri="{FF2B5EF4-FFF2-40B4-BE49-F238E27FC236}">
                  <a16:creationId xmlns:a16="http://schemas.microsoft.com/office/drawing/2014/main" id="{F2DBF8B7-576A-4C17-8F19-FDA8F5245E7B}"/>
                </a:ext>
              </a:extLst>
            </p:cNvPr>
            <p:cNvGrpSpPr/>
            <p:nvPr/>
          </p:nvGrpSpPr>
          <p:grpSpPr>
            <a:xfrm>
              <a:off x="1878142" y="136526"/>
              <a:ext cx="7886700" cy="2438400"/>
              <a:chOff x="1952787" y="200751"/>
              <a:chExt cx="7886700" cy="2438400"/>
            </a:xfrm>
          </p:grpSpPr>
          <p:pic>
            <p:nvPicPr>
              <p:cNvPr id="16" name="Picture 2" descr="http://www.iterativemapreduce.org/images/twister.png">
                <a:extLst>
                  <a:ext uri="{FF2B5EF4-FFF2-40B4-BE49-F238E27FC236}">
                    <a16:creationId xmlns:a16="http://schemas.microsoft.com/office/drawing/2014/main" id="{A13BB8AB-D23B-495D-9744-9BB2D4D47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43A14D4B-DF36-48F3-9795-75CA601AC522}"/>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
          <p:nvSpPr>
            <p:cNvPr id="15" name="Rectangle 14">
              <a:extLst>
                <a:ext uri="{FF2B5EF4-FFF2-40B4-BE49-F238E27FC236}">
                  <a16:creationId xmlns:a16="http://schemas.microsoft.com/office/drawing/2014/main" id="{16156095-C3AC-4FBA-B724-ED08FAC12B05}"/>
                </a:ext>
              </a:extLst>
            </p:cNvPr>
            <p:cNvSpPr/>
            <p:nvPr/>
          </p:nvSpPr>
          <p:spPr>
            <a:xfrm>
              <a:off x="8813036" y="240758"/>
              <a:ext cx="2267339" cy="1785104"/>
            </a:xfrm>
            <a:prstGeom prst="rect">
              <a:avLst/>
            </a:prstGeom>
            <a:noFill/>
          </p:spPr>
          <p:txBody>
            <a:bodyPr wrap="square" lIns="91440" tIns="45720" rIns="91440" bIns="45720">
              <a:spAutoFit/>
            </a:bodyPr>
            <a:lstStyle/>
            <a:p>
              <a:pPr algn="ctr"/>
              <a:r>
                <a:rPr lang="en-US" sz="110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2</a:t>
              </a:r>
            </a:p>
          </p:txBody>
        </p:sp>
      </p:grpSp>
      <p:pic>
        <p:nvPicPr>
          <p:cNvPr id="18" name="Picture 2" descr="https://lh3.googleusercontent.com/v99CMT9t_HPDiRcsdprkmC8WyM_0O7a_bSv4NZBzEBArqNWQS7Fa0dVMHFuRpta2IM-_d1jDx-M5fi1r7tzM3Rp2j0ceG5gf_AvazW3sgRoFTOAC2Z92aOh_NmYrTTRWw4woHjY7cbU">
            <a:extLst>
              <a:ext uri="{FF2B5EF4-FFF2-40B4-BE49-F238E27FC236}">
                <a16:creationId xmlns:a16="http://schemas.microsoft.com/office/drawing/2014/main" id="{12FF0B51-F5C8-4B2C-BF36-9B715E9B6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29" y="0"/>
            <a:ext cx="4790746" cy="479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35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B67E5E-8FF6-44EA-8693-CB8EB7DA4F2B}"/>
              </a:ext>
            </a:extLst>
          </p:cNvPr>
          <p:cNvSpPr txBox="1"/>
          <p:nvPr/>
        </p:nvSpPr>
        <p:spPr>
          <a:xfrm>
            <a:off x="4229250" y="6063051"/>
            <a:ext cx="7855175" cy="338554"/>
          </a:xfrm>
          <a:prstGeom prst="rect">
            <a:avLst/>
          </a:prstGeom>
          <a:solidFill>
            <a:schemeClr val="bg1"/>
          </a:solidFill>
        </p:spPr>
        <p:txBody>
          <a:bodyPr wrap="square" rtlCol="0">
            <a:spAutoFit/>
          </a:bodyPr>
          <a:lstStyle/>
          <a:p>
            <a:r>
              <a:rPr lang="en-US" sz="1600" dirty="0"/>
              <a:t>Note Problem and System Architecture ae similar as efficient execution says they must match</a:t>
            </a:r>
          </a:p>
        </p:txBody>
      </p:sp>
      <p:pic>
        <p:nvPicPr>
          <p:cNvPr id="5" name="Picture 4">
            <a:extLst>
              <a:ext uri="{FF2B5EF4-FFF2-40B4-BE49-F238E27FC236}">
                <a16:creationId xmlns:a16="http://schemas.microsoft.com/office/drawing/2014/main" id="{3FD6BC40-060E-487F-91E5-01376483272A}"/>
              </a:ext>
            </a:extLst>
          </p:cNvPr>
          <p:cNvPicPr>
            <a:picLocks noChangeAspect="1"/>
          </p:cNvPicPr>
          <p:nvPr/>
        </p:nvPicPr>
        <p:blipFill rotWithShape="1">
          <a:blip r:embed="rId2"/>
          <a:srcRect l="324" t="16017" r="17346" b="19967"/>
          <a:stretch/>
        </p:blipFill>
        <p:spPr>
          <a:xfrm>
            <a:off x="33856" y="495888"/>
            <a:ext cx="12124287" cy="5337297"/>
          </a:xfrm>
          <a:prstGeom prst="rect">
            <a:avLst/>
          </a:prstGeom>
        </p:spPr>
      </p:pic>
      <p:sp>
        <p:nvSpPr>
          <p:cNvPr id="10" name="TextBox 9">
            <a:extLst>
              <a:ext uri="{FF2B5EF4-FFF2-40B4-BE49-F238E27FC236}">
                <a16:creationId xmlns:a16="http://schemas.microsoft.com/office/drawing/2014/main" id="{4AA3C158-70C4-42D3-81EF-57F623CA55A4}"/>
              </a:ext>
            </a:extLst>
          </p:cNvPr>
          <p:cNvSpPr txBox="1"/>
          <p:nvPr/>
        </p:nvSpPr>
        <p:spPr>
          <a:xfrm>
            <a:off x="1017892" y="5742857"/>
            <a:ext cx="3182518" cy="369332"/>
          </a:xfrm>
          <a:prstGeom prst="rect">
            <a:avLst/>
          </a:prstGeom>
          <a:noFill/>
        </p:spPr>
        <p:txBody>
          <a:bodyPr wrap="square" rtlCol="0">
            <a:spAutoFit/>
          </a:bodyPr>
          <a:lstStyle/>
          <a:p>
            <a:r>
              <a:rPr lang="en-US" b="1" dirty="0"/>
              <a:t>Always Classic Cloud Workload</a:t>
            </a:r>
          </a:p>
        </p:txBody>
      </p:sp>
      <p:grpSp>
        <p:nvGrpSpPr>
          <p:cNvPr id="19" name="Group 18">
            <a:extLst>
              <a:ext uri="{FF2B5EF4-FFF2-40B4-BE49-F238E27FC236}">
                <a16:creationId xmlns:a16="http://schemas.microsoft.com/office/drawing/2014/main" id="{6F2D7737-0E9A-4AF9-875B-EFA2AAE50832}"/>
              </a:ext>
            </a:extLst>
          </p:cNvPr>
          <p:cNvGrpSpPr/>
          <p:nvPr/>
        </p:nvGrpSpPr>
        <p:grpSpPr>
          <a:xfrm>
            <a:off x="67713" y="5685130"/>
            <a:ext cx="12124287" cy="0"/>
            <a:chOff x="67713" y="5705936"/>
            <a:chExt cx="12124287" cy="0"/>
          </a:xfrm>
        </p:grpSpPr>
        <p:cxnSp>
          <p:nvCxnSpPr>
            <p:cNvPr id="7" name="Straight Arrow Connector 6">
              <a:extLst>
                <a:ext uri="{FF2B5EF4-FFF2-40B4-BE49-F238E27FC236}">
                  <a16:creationId xmlns:a16="http://schemas.microsoft.com/office/drawing/2014/main" id="{D60625BE-E1AA-4765-91B9-80D8168172AD}"/>
                </a:ext>
              </a:extLst>
            </p:cNvPr>
            <p:cNvCxnSpPr>
              <a:cxnSpLocks/>
            </p:cNvCxnSpPr>
            <p:nvPr/>
          </p:nvCxnSpPr>
          <p:spPr>
            <a:xfrm>
              <a:off x="4746812" y="5705936"/>
              <a:ext cx="7445188"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1481790-2E16-48F6-9A29-A117DBD523DD}"/>
                </a:ext>
              </a:extLst>
            </p:cNvPr>
            <p:cNvCxnSpPr>
              <a:cxnSpLocks/>
            </p:cNvCxnSpPr>
            <p:nvPr/>
          </p:nvCxnSpPr>
          <p:spPr>
            <a:xfrm>
              <a:off x="67713" y="5705936"/>
              <a:ext cx="4746334"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0D65A9DB-AB4B-4B92-96FD-190EE0BF661C}"/>
              </a:ext>
            </a:extLst>
          </p:cNvPr>
          <p:cNvSpPr txBox="1"/>
          <p:nvPr/>
        </p:nvSpPr>
        <p:spPr>
          <a:xfrm>
            <a:off x="6571283" y="5220474"/>
            <a:ext cx="3171111" cy="400110"/>
          </a:xfrm>
          <a:prstGeom prst="rect">
            <a:avLst/>
          </a:prstGeom>
          <a:noFill/>
        </p:spPr>
        <p:txBody>
          <a:bodyPr wrap="square" rtlCol="0">
            <a:spAutoFit/>
          </a:bodyPr>
          <a:lstStyle/>
          <a:p>
            <a:r>
              <a:rPr lang="en-US" sz="2000" b="1" dirty="0">
                <a:solidFill>
                  <a:srgbClr val="FF0000"/>
                </a:solidFill>
              </a:rPr>
              <a:t>Global Machine Learning</a:t>
            </a:r>
          </a:p>
        </p:txBody>
      </p:sp>
      <p:sp>
        <p:nvSpPr>
          <p:cNvPr id="14" name="TextBox 13">
            <a:extLst>
              <a:ext uri="{FF2B5EF4-FFF2-40B4-BE49-F238E27FC236}">
                <a16:creationId xmlns:a16="http://schemas.microsoft.com/office/drawing/2014/main" id="{AE1A8420-9B2E-4F97-8B7A-EBDF1D19FF37}"/>
              </a:ext>
            </a:extLst>
          </p:cNvPr>
          <p:cNvSpPr txBox="1"/>
          <p:nvPr/>
        </p:nvSpPr>
        <p:spPr>
          <a:xfrm>
            <a:off x="6183184" y="5713065"/>
            <a:ext cx="4572444" cy="369332"/>
          </a:xfrm>
          <a:prstGeom prst="rect">
            <a:avLst/>
          </a:prstGeom>
          <a:noFill/>
        </p:spPr>
        <p:txBody>
          <a:bodyPr wrap="square" rtlCol="0">
            <a:spAutoFit/>
          </a:bodyPr>
          <a:lstStyle/>
          <a:p>
            <a:r>
              <a:rPr lang="en-US" b="1" dirty="0"/>
              <a:t>Add High Performance Big Data Workload</a:t>
            </a:r>
          </a:p>
        </p:txBody>
      </p:sp>
      <p:sp>
        <p:nvSpPr>
          <p:cNvPr id="4" name="Title 3">
            <a:extLst>
              <a:ext uri="{FF2B5EF4-FFF2-40B4-BE49-F238E27FC236}">
                <a16:creationId xmlns:a16="http://schemas.microsoft.com/office/drawing/2014/main" id="{3AF37B32-BFE7-4F34-969B-99484960AA46}"/>
              </a:ext>
            </a:extLst>
          </p:cNvPr>
          <p:cNvSpPr>
            <a:spLocks noGrp="1"/>
          </p:cNvSpPr>
          <p:nvPr>
            <p:ph type="title"/>
          </p:nvPr>
        </p:nvSpPr>
        <p:spPr>
          <a:xfrm>
            <a:off x="2237139" y="49428"/>
            <a:ext cx="8245288" cy="663575"/>
          </a:xfrm>
        </p:spPr>
        <p:txBody>
          <a:bodyPr>
            <a:normAutofit fontScale="90000"/>
          </a:bodyPr>
          <a:lstStyle/>
          <a:p>
            <a:r>
              <a:rPr lang="en-US" dirty="0"/>
              <a:t>Five Major Application Structures</a:t>
            </a:r>
          </a:p>
        </p:txBody>
      </p:sp>
      <p:sp>
        <p:nvSpPr>
          <p:cNvPr id="3" name="Slide Number Placeholder 2">
            <a:extLst>
              <a:ext uri="{FF2B5EF4-FFF2-40B4-BE49-F238E27FC236}">
                <a16:creationId xmlns:a16="http://schemas.microsoft.com/office/drawing/2014/main" id="{35AC0AA7-5D37-402F-B34F-EF44366E029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23</a:t>
            </a:fld>
            <a:endParaRPr lang="en-US">
              <a:solidFill>
                <a:prstClr val="black">
                  <a:tint val="75000"/>
                </a:prstClr>
              </a:solidFill>
            </a:endParaRPr>
          </a:p>
        </p:txBody>
      </p:sp>
      <p:sp>
        <p:nvSpPr>
          <p:cNvPr id="6" name="Date Placeholder 5">
            <a:extLst>
              <a:ext uri="{FF2B5EF4-FFF2-40B4-BE49-F238E27FC236}">
                <a16:creationId xmlns:a16="http://schemas.microsoft.com/office/drawing/2014/main" id="{F6482DD4-F57B-4A91-8EAF-C79671DFDCF8}"/>
              </a:ext>
            </a:extLst>
          </p:cNvPr>
          <p:cNvSpPr>
            <a:spLocks noGrp="1"/>
          </p:cNvSpPr>
          <p:nvPr>
            <p:ph type="dt" sz="half" idx="10"/>
          </p:nvPr>
        </p:nvSpPr>
        <p:spPr/>
        <p:txBody>
          <a:bodyPr/>
          <a:lstStyle/>
          <a:p>
            <a:fld id="{D1835483-231F-4FBC-9841-3D70CD6A0DF2}" type="datetime1">
              <a:rPr lang="en-US" smtClean="0">
                <a:solidFill>
                  <a:prstClr val="black">
                    <a:tint val="75000"/>
                  </a:prstClr>
                </a:solidFill>
              </a:rPr>
              <a:t>1/6/2019</a:t>
            </a:fld>
            <a:endParaRPr lang="en-US">
              <a:solidFill>
                <a:prstClr val="black">
                  <a:tint val="75000"/>
                </a:prstClr>
              </a:solidFill>
            </a:endParaRPr>
          </a:p>
        </p:txBody>
      </p:sp>
    </p:spTree>
    <p:extLst>
      <p:ext uri="{BB962C8B-B14F-4D97-AF65-F5344CB8AC3E}">
        <p14:creationId xmlns:p14="http://schemas.microsoft.com/office/powerpoint/2010/main" val="3200714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119EB-FAFF-4ADD-8E6C-092CCFC6DE9A}"/>
              </a:ext>
            </a:extLst>
          </p:cNvPr>
          <p:cNvSpPr>
            <a:spLocks noGrp="1"/>
          </p:cNvSpPr>
          <p:nvPr>
            <p:ph type="title"/>
          </p:nvPr>
        </p:nvSpPr>
        <p:spPr>
          <a:xfrm>
            <a:off x="0" y="-51734"/>
            <a:ext cx="12192000" cy="1132389"/>
          </a:xfrm>
        </p:spPr>
        <p:txBody>
          <a:bodyPr>
            <a:normAutofit/>
          </a:bodyPr>
          <a:lstStyle/>
          <a:p>
            <a:pPr algn="ctr"/>
            <a:r>
              <a:rPr lang="en-US" sz="3600" dirty="0"/>
              <a:t>Ways of adding High Performance to </a:t>
            </a:r>
            <a:br>
              <a:rPr lang="en-US" sz="3600" dirty="0"/>
            </a:br>
            <a:r>
              <a:rPr lang="it-IT" sz="3600" dirty="0"/>
              <a:t>Global AI (and Modeling) Supercomputer</a:t>
            </a:r>
            <a:endParaRPr lang="en-US" sz="3600" dirty="0"/>
          </a:p>
        </p:txBody>
      </p:sp>
      <p:sp>
        <p:nvSpPr>
          <p:cNvPr id="5" name="Content Placeholder 4">
            <a:extLst>
              <a:ext uri="{FF2B5EF4-FFF2-40B4-BE49-F238E27FC236}">
                <a16:creationId xmlns:a16="http://schemas.microsoft.com/office/drawing/2014/main" id="{F6DA10CF-D0AB-4B72-9552-AB075015A73D}"/>
              </a:ext>
            </a:extLst>
          </p:cNvPr>
          <p:cNvSpPr>
            <a:spLocks noGrp="1"/>
          </p:cNvSpPr>
          <p:nvPr>
            <p:ph idx="1"/>
          </p:nvPr>
        </p:nvSpPr>
        <p:spPr>
          <a:xfrm>
            <a:off x="374275" y="998631"/>
            <a:ext cx="11402857" cy="5137474"/>
          </a:xfrm>
        </p:spPr>
        <p:txBody>
          <a:bodyPr>
            <a:normAutofit lnSpcReduction="10000"/>
          </a:bodyPr>
          <a:lstStyle/>
          <a:p>
            <a:r>
              <a:rPr lang="en-US" dirty="0"/>
              <a:t>Fix performance issues in Spark, Heron, Hadoop, Flink etc.</a:t>
            </a:r>
          </a:p>
          <a:p>
            <a:pPr lvl="1"/>
            <a:r>
              <a:rPr lang="en-US" dirty="0"/>
              <a:t>Messy as some features of these big data systems intrinsically slow in some (not all) cases</a:t>
            </a:r>
          </a:p>
          <a:p>
            <a:pPr lvl="1"/>
            <a:r>
              <a:rPr lang="en-US" dirty="0"/>
              <a:t>All these systems are “monolithic” and difficult to deal with individual  components</a:t>
            </a:r>
          </a:p>
          <a:p>
            <a:r>
              <a:rPr lang="en-US" dirty="0"/>
              <a:t>Execute HPBDC from classic big data system with custom communication environment – approach of Harp for the relatively simple Hadoop environment</a:t>
            </a:r>
          </a:p>
          <a:p>
            <a:r>
              <a:rPr lang="en-US" dirty="0"/>
              <a:t>Provide a native Mesos/Yarn/Kubernetes/HDFS high performance execution environment with all capabilities of Spark, Hadoop and Heron – goal of Twister2</a:t>
            </a:r>
          </a:p>
          <a:p>
            <a:r>
              <a:rPr lang="en-US" dirty="0"/>
              <a:t>Execute with MPI in classic (</a:t>
            </a:r>
            <a:r>
              <a:rPr lang="en-US" dirty="0" err="1"/>
              <a:t>Slurm</a:t>
            </a:r>
            <a:r>
              <a:rPr lang="en-US" dirty="0"/>
              <a:t>, </a:t>
            </a:r>
            <a:r>
              <a:rPr lang="en-US" dirty="0" err="1"/>
              <a:t>Lustre</a:t>
            </a:r>
            <a:r>
              <a:rPr lang="en-US" dirty="0"/>
              <a:t>) HPC environment</a:t>
            </a:r>
          </a:p>
          <a:p>
            <a:r>
              <a:rPr lang="en-US" dirty="0"/>
              <a:t>Add modules to existing frameworks like </a:t>
            </a:r>
            <a:r>
              <a:rPr lang="en-US" dirty="0" err="1"/>
              <a:t>Scikit</a:t>
            </a:r>
            <a:r>
              <a:rPr lang="en-US" dirty="0"/>
              <a:t>-Learn or </a:t>
            </a:r>
            <a:r>
              <a:rPr lang="en-US" dirty="0" err="1"/>
              <a:t>Tensorflow</a:t>
            </a:r>
            <a:r>
              <a:rPr lang="en-US" dirty="0"/>
              <a:t> either as new capability or as a higher performance version of existing module.</a:t>
            </a:r>
          </a:p>
          <a:p>
            <a:endParaRPr lang="en-US" dirty="0"/>
          </a:p>
        </p:txBody>
      </p:sp>
      <p:sp>
        <p:nvSpPr>
          <p:cNvPr id="6" name="Slide Number Placeholder 5">
            <a:extLst>
              <a:ext uri="{FF2B5EF4-FFF2-40B4-BE49-F238E27FC236}">
                <a16:creationId xmlns:a16="http://schemas.microsoft.com/office/drawing/2014/main" id="{34FCE86E-D066-4F8A-B17C-453F5420AD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359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B784A-DD93-4977-B892-D51CA25042E0}"/>
              </a:ext>
            </a:extLst>
          </p:cNvPr>
          <p:cNvSpPr>
            <a:spLocks noGrp="1"/>
          </p:cNvSpPr>
          <p:nvPr>
            <p:ph type="title"/>
          </p:nvPr>
        </p:nvSpPr>
        <p:spPr>
          <a:xfrm>
            <a:off x="376518" y="-108403"/>
            <a:ext cx="11815481" cy="973818"/>
          </a:xfrm>
        </p:spPr>
        <p:txBody>
          <a:bodyPr>
            <a:normAutofit/>
          </a:bodyPr>
          <a:lstStyle/>
          <a:p>
            <a:pPr algn="ctr"/>
            <a:r>
              <a:rPr lang="en-US" dirty="0"/>
              <a:t>GAIMSC Programming Environment Components I</a:t>
            </a:r>
          </a:p>
        </p:txBody>
      </p:sp>
      <p:graphicFrame>
        <p:nvGraphicFramePr>
          <p:cNvPr id="7" name="Table 6">
            <a:extLst>
              <a:ext uri="{FF2B5EF4-FFF2-40B4-BE49-F238E27FC236}">
                <a16:creationId xmlns:a16="http://schemas.microsoft.com/office/drawing/2014/main" id="{6441FB75-9D98-400C-80F9-84BC4183A84B}"/>
              </a:ext>
            </a:extLst>
          </p:cNvPr>
          <p:cNvGraphicFramePr>
            <a:graphicFrameLocks noGrp="1"/>
          </p:cNvGraphicFramePr>
          <p:nvPr>
            <p:extLst/>
          </p:nvPr>
        </p:nvGraphicFramePr>
        <p:xfrm>
          <a:off x="0" y="703113"/>
          <a:ext cx="12105314" cy="5653237"/>
        </p:xfrm>
        <a:graphic>
          <a:graphicData uri="http://schemas.openxmlformats.org/drawingml/2006/table">
            <a:tbl>
              <a:tblPr/>
              <a:tblGrid>
                <a:gridCol w="2003450">
                  <a:extLst>
                    <a:ext uri="{9D8B030D-6E8A-4147-A177-3AD203B41FA5}">
                      <a16:colId xmlns:a16="http://schemas.microsoft.com/office/drawing/2014/main" val="1704925685"/>
                    </a:ext>
                  </a:extLst>
                </a:gridCol>
                <a:gridCol w="2178837">
                  <a:extLst>
                    <a:ext uri="{9D8B030D-6E8A-4147-A177-3AD203B41FA5}">
                      <a16:colId xmlns:a16="http://schemas.microsoft.com/office/drawing/2014/main" val="2585918109"/>
                    </a:ext>
                  </a:extLst>
                </a:gridCol>
                <a:gridCol w="4269735">
                  <a:extLst>
                    <a:ext uri="{9D8B030D-6E8A-4147-A177-3AD203B41FA5}">
                      <a16:colId xmlns:a16="http://schemas.microsoft.com/office/drawing/2014/main" val="3781877368"/>
                    </a:ext>
                  </a:extLst>
                </a:gridCol>
                <a:gridCol w="3653292">
                  <a:extLst>
                    <a:ext uri="{9D8B030D-6E8A-4147-A177-3AD203B41FA5}">
                      <a16:colId xmlns:a16="http://schemas.microsoft.com/office/drawing/2014/main" val="506169796"/>
                    </a:ext>
                  </a:extLst>
                </a:gridCol>
              </a:tblGrid>
              <a:tr h="393832">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Area</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Component</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Implementation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Comments: User API</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1050961"/>
                  </a:ext>
                </a:extLst>
              </a:tr>
              <a:tr h="632828">
                <a:tc rowSpan="3">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Architecture Specification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Coordination Points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700" dirty="0">
                          <a:effectLst/>
                          <a:latin typeface="Arial" panose="020B0604020202020204" pitchFamily="34" charset="0"/>
                          <a:cs typeface="Arial" panose="020B0604020202020204" pitchFamily="34" charset="0"/>
                        </a:rPr>
                        <a:t>State and Configuration Management; Program, Data and Message Level</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Change execution mode; save and reset state</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56797323"/>
                  </a:ext>
                </a:extLst>
              </a:tr>
              <a:tr h="64683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Execution Semantics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Mapping of Resources to Bolts/Maps in Containers, Processes, Threads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t"/>
                      <a:r>
                        <a:rPr lang="en-US" sz="1800" dirty="0">
                          <a:effectLst/>
                          <a:latin typeface="Arial" panose="020B0604020202020204" pitchFamily="34" charset="0"/>
                          <a:cs typeface="Arial" panose="020B0604020202020204" pitchFamily="34" charset="0"/>
                        </a:rPr>
                        <a:t>Different systems make different choices - why?</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5986233"/>
                  </a:ext>
                </a:extLst>
              </a:tr>
              <a:tr h="372370">
                <a:tc vMerge="1">
                  <a:txBody>
                    <a:bodyPr/>
                    <a:lstStyle/>
                    <a:p>
                      <a:pPr rtl="0" fontAlgn="t">
                        <a:spcBef>
                          <a:spcPts val="0"/>
                        </a:spcBef>
                        <a:spcAft>
                          <a:spcPts val="0"/>
                        </a:spcAft>
                      </a:pP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Parallel Computing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Spark Flink Hadoop Pregel MPI modes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t"/>
                      <a:r>
                        <a:rPr lang="en-US" sz="1800" dirty="0">
                          <a:effectLst/>
                          <a:latin typeface="Arial" panose="020B0604020202020204" pitchFamily="34" charset="0"/>
                          <a:cs typeface="Arial" panose="020B0604020202020204" pitchFamily="34" charset="0"/>
                        </a:rPr>
                        <a:t>Owner Computes Rule</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75630476"/>
                  </a:ext>
                </a:extLst>
              </a:tr>
              <a:tr h="566916">
                <a:tc>
                  <a:txBody>
                    <a:bodyPr/>
                    <a:lstStyle/>
                    <a:p>
                      <a:pPr fontAlgn="t"/>
                      <a:r>
                        <a:rPr lang="en-US" sz="1800" b="1" dirty="0">
                          <a:effectLst/>
                          <a:latin typeface="Arial" panose="020B0604020202020204" pitchFamily="34" charset="0"/>
                          <a:cs typeface="Arial" panose="020B0604020202020204" pitchFamily="34" charset="0"/>
                        </a:rPr>
                        <a:t>Job Submission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(Dynamic/Static) Resource Allocation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Plugins for </a:t>
                      </a:r>
                      <a:r>
                        <a:rPr lang="en-US" sz="1800" dirty="0" err="1">
                          <a:effectLst/>
                          <a:latin typeface="Arial" panose="020B0604020202020204" pitchFamily="34" charset="0"/>
                          <a:cs typeface="Arial" panose="020B0604020202020204" pitchFamily="34" charset="0"/>
                        </a:rPr>
                        <a:t>Slurm</a:t>
                      </a:r>
                      <a:r>
                        <a:rPr lang="en-US" sz="1800" dirty="0">
                          <a:effectLst/>
                          <a:latin typeface="Arial" panose="020B0604020202020204" pitchFamily="34" charset="0"/>
                          <a:cs typeface="Arial" panose="020B0604020202020204" pitchFamily="34" charset="0"/>
                        </a:rPr>
                        <a:t>, Yarn, Mesos, Marathon, Aurora</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t"/>
                      <a:r>
                        <a:rPr lang="en-US" sz="1800" dirty="0">
                          <a:effectLst/>
                          <a:latin typeface="Arial" panose="020B0604020202020204" pitchFamily="34" charset="0"/>
                          <a:cs typeface="Arial" panose="020B0604020202020204" pitchFamily="34" charset="0"/>
                        </a:rPr>
                        <a:t>Client API (e.g. Python) for Job Management</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60041165"/>
                  </a:ext>
                </a:extLst>
              </a:tr>
              <a:tr h="561663">
                <a:tc rowSpan="6">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Task System</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migration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Monitoring of tasks and migrating tasks for better resource utilization </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6">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Task-based programming with Dynamic or Static Graph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err="1">
                          <a:effectLst/>
                          <a:latin typeface="Arial" panose="020B0604020202020204" pitchFamily="34" charset="0"/>
                          <a:cs typeface="Arial" panose="020B0604020202020204" pitchFamily="34" charset="0"/>
                        </a:rPr>
                        <a:t>FaaS</a:t>
                      </a:r>
                      <a:r>
                        <a:rPr lang="en-US" sz="1800" dirty="0">
                          <a:effectLst/>
                          <a:latin typeface="Arial" panose="020B0604020202020204" pitchFamily="34" charset="0"/>
                          <a:cs typeface="Arial" panose="020B0604020202020204" pitchFamily="34" charset="0"/>
                        </a:rPr>
                        <a:t>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a:effectLst/>
                          <a:latin typeface="Arial" panose="020B0604020202020204" pitchFamily="34" charset="0"/>
                          <a:cs typeface="Arial" panose="020B0604020202020204" pitchFamily="34" charset="0"/>
                        </a:rPr>
                        <a:t>Support accelerators (CUDA,FPGA, KNL)</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3740383"/>
                  </a:ext>
                </a:extLst>
              </a:tr>
              <a:tr h="413205">
                <a:tc vMerge="1">
                  <a:txBody>
                    <a:bodyPr/>
                    <a:lstStyle/>
                    <a:p>
                      <a:endParaRPr lang="en-US"/>
                    </a:p>
                  </a:txBody>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Elasticity</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kern="1200" baseline="0" dirty="0" err="1">
                          <a:solidFill>
                            <a:schemeClr val="tx1"/>
                          </a:solidFill>
                          <a:latin typeface="Arial" panose="020B0604020202020204" pitchFamily="34" charset="0"/>
                          <a:ea typeface="+mn-ea"/>
                          <a:cs typeface="Arial" panose="020B0604020202020204" pitchFamily="34" charset="0"/>
                        </a:rPr>
                        <a:t>OpenWhisk</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rtl="0" fontAlgn="t">
                        <a:spcBef>
                          <a:spcPts val="0"/>
                        </a:spcBef>
                        <a:spcAft>
                          <a:spcPts val="0"/>
                        </a:spcAft>
                      </a:pPr>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580037"/>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Streaming and </a:t>
                      </a:r>
                      <a:r>
                        <a:rPr lang="en-US" sz="1800" dirty="0" err="1">
                          <a:effectLst/>
                          <a:latin typeface="Arial" panose="020B0604020202020204" pitchFamily="34" charset="0"/>
                          <a:cs typeface="Arial" panose="020B0604020202020204" pitchFamily="34" charset="0"/>
                        </a:rPr>
                        <a:t>FaaS</a:t>
                      </a:r>
                      <a:r>
                        <a:rPr lang="en-US" sz="1800" dirty="0">
                          <a:effectLst/>
                          <a:latin typeface="Arial" panose="020B0604020202020204" pitchFamily="34" charset="0"/>
                          <a:cs typeface="Arial" panose="020B0604020202020204" pitchFamily="34" charset="0"/>
                        </a:rPr>
                        <a:t> Events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Heron, </a:t>
                      </a:r>
                      <a:r>
                        <a:rPr lang="en-US" sz="1800" dirty="0" err="1">
                          <a:effectLst/>
                          <a:latin typeface="Arial" panose="020B0604020202020204" pitchFamily="34" charset="0"/>
                          <a:cs typeface="Arial" panose="020B0604020202020204" pitchFamily="34" charset="0"/>
                        </a:rPr>
                        <a:t>OpenWhisk</a:t>
                      </a:r>
                      <a:r>
                        <a:rPr lang="en-US" sz="1800" dirty="0">
                          <a:effectLst/>
                          <a:latin typeface="Arial" panose="020B0604020202020204" pitchFamily="34" charset="0"/>
                          <a:cs typeface="Arial" panose="020B0604020202020204" pitchFamily="34" charset="0"/>
                        </a:rPr>
                        <a:t>, Kafka/RabbitMQ</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52298"/>
                  </a:ext>
                </a:extLst>
              </a:tr>
              <a:tr h="308746">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Execution </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Process, Threads, Queues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368275"/>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Scheduling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600" dirty="0">
                          <a:effectLst/>
                          <a:latin typeface="Arial" panose="020B0604020202020204" pitchFamily="34" charset="0"/>
                          <a:cs typeface="Arial" panose="020B0604020202020204" pitchFamily="34" charset="0"/>
                        </a:rPr>
                        <a:t>Dynamic Scheduling, Static Scheduling,</a:t>
                      </a:r>
                    </a:p>
                    <a:p>
                      <a:pPr rtl="0" fontAlgn="t">
                        <a:spcBef>
                          <a:spcPts val="0"/>
                        </a:spcBef>
                        <a:spcAft>
                          <a:spcPts val="0"/>
                        </a:spcAft>
                      </a:pPr>
                      <a:r>
                        <a:rPr lang="en-US" sz="1600" dirty="0">
                          <a:effectLst/>
                          <a:latin typeface="Arial" panose="020B0604020202020204" pitchFamily="34" charset="0"/>
                          <a:cs typeface="Arial" panose="020B0604020202020204" pitchFamily="34" charset="0"/>
                        </a:rPr>
                        <a:t>Pluggable Scheduling Algorithms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655026"/>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Graph</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Static Graph, Dynamic Graph Generation</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667087"/>
                  </a:ext>
                </a:extLst>
              </a:tr>
            </a:tbl>
          </a:graphicData>
        </a:graphic>
      </p:graphicFrame>
      <p:sp>
        <p:nvSpPr>
          <p:cNvPr id="8" name="Rectangle 1">
            <a:extLst>
              <a:ext uri="{FF2B5EF4-FFF2-40B4-BE49-F238E27FC236}">
                <a16:creationId xmlns:a16="http://schemas.microsoft.com/office/drawing/2014/main" id="{57ECEF8F-538F-4F52-97FA-739BB0BE5AC1}"/>
              </a:ext>
            </a:extLst>
          </p:cNvPr>
          <p:cNvSpPr>
            <a:spLocks noChangeArrowheads="1"/>
          </p:cNvSpPr>
          <p:nvPr/>
        </p:nvSpPr>
        <p:spPr bwMode="auto">
          <a:xfrm>
            <a:off x="5561013" y="1598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Slide Number Placeholder 1">
            <a:extLst>
              <a:ext uri="{FF2B5EF4-FFF2-40B4-BE49-F238E27FC236}">
                <a16:creationId xmlns:a16="http://schemas.microsoft.com/office/drawing/2014/main" id="{37636B6E-C661-43F5-A455-73AEF13E42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371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B784A-DD93-4977-B892-D51CA25042E0}"/>
              </a:ext>
            </a:extLst>
          </p:cNvPr>
          <p:cNvSpPr>
            <a:spLocks noGrp="1"/>
          </p:cNvSpPr>
          <p:nvPr>
            <p:ph type="title"/>
          </p:nvPr>
        </p:nvSpPr>
        <p:spPr>
          <a:xfrm>
            <a:off x="830034" y="-108403"/>
            <a:ext cx="11361965" cy="899235"/>
          </a:xfrm>
        </p:spPr>
        <p:txBody>
          <a:bodyPr>
            <a:normAutofit fontScale="90000"/>
          </a:bodyPr>
          <a:lstStyle/>
          <a:p>
            <a:pPr algn="ctr"/>
            <a:r>
              <a:rPr lang="en-US" dirty="0"/>
              <a:t>GAIMSC Programming Environment Components II</a:t>
            </a:r>
          </a:p>
        </p:txBody>
      </p:sp>
      <p:graphicFrame>
        <p:nvGraphicFramePr>
          <p:cNvPr id="7" name="Table 6">
            <a:extLst>
              <a:ext uri="{FF2B5EF4-FFF2-40B4-BE49-F238E27FC236}">
                <a16:creationId xmlns:a16="http://schemas.microsoft.com/office/drawing/2014/main" id="{6441FB75-9D98-400C-80F9-84BC4183A84B}"/>
              </a:ext>
            </a:extLst>
          </p:cNvPr>
          <p:cNvGraphicFramePr>
            <a:graphicFrameLocks noGrp="1"/>
          </p:cNvGraphicFramePr>
          <p:nvPr>
            <p:extLst/>
          </p:nvPr>
        </p:nvGraphicFramePr>
        <p:xfrm>
          <a:off x="10758" y="638327"/>
          <a:ext cx="12192001" cy="5581345"/>
        </p:xfrm>
        <a:graphic>
          <a:graphicData uri="http://schemas.openxmlformats.org/drawingml/2006/table">
            <a:tbl>
              <a:tblPr/>
              <a:tblGrid>
                <a:gridCol w="1860115">
                  <a:extLst>
                    <a:ext uri="{9D8B030D-6E8A-4147-A177-3AD203B41FA5}">
                      <a16:colId xmlns:a16="http://schemas.microsoft.com/office/drawing/2014/main" val="1704925685"/>
                    </a:ext>
                  </a:extLst>
                </a:gridCol>
                <a:gridCol w="2228450">
                  <a:extLst>
                    <a:ext uri="{9D8B030D-6E8A-4147-A177-3AD203B41FA5}">
                      <a16:colId xmlns:a16="http://schemas.microsoft.com/office/drawing/2014/main" val="2585918109"/>
                    </a:ext>
                  </a:extLst>
                </a:gridCol>
                <a:gridCol w="4208147">
                  <a:extLst>
                    <a:ext uri="{9D8B030D-6E8A-4147-A177-3AD203B41FA5}">
                      <a16:colId xmlns:a16="http://schemas.microsoft.com/office/drawing/2014/main" val="3781877368"/>
                    </a:ext>
                  </a:extLst>
                </a:gridCol>
                <a:gridCol w="3895289">
                  <a:extLst>
                    <a:ext uri="{9D8B030D-6E8A-4147-A177-3AD203B41FA5}">
                      <a16:colId xmlns:a16="http://schemas.microsoft.com/office/drawing/2014/main" val="506169796"/>
                    </a:ext>
                  </a:extLst>
                </a:gridCol>
              </a:tblGrid>
              <a:tr h="304390">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Area</a:t>
                      </a:r>
                      <a:endParaRPr lang="en-US" sz="1800" b="1"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cs typeface="Arial" panose="020B0604020202020204" pitchFamily="34" charset="0"/>
                        </a:rPr>
                        <a:t>Component</a:t>
                      </a:r>
                      <a:endParaRPr lang="en-US" sz="180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cs typeface="Arial" panose="020B0604020202020204" pitchFamily="34" charset="0"/>
                        </a:rPr>
                        <a:t>Implementation</a:t>
                      </a:r>
                      <a:endParaRPr lang="en-US" sz="180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Comments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1050961"/>
                  </a:ext>
                </a:extLst>
              </a:tr>
              <a:tr h="578376">
                <a:tc rowSpan="3">
                  <a:txBody>
                    <a:bodyPr/>
                    <a:lstStyle/>
                    <a:p>
                      <a:pPr rtl="0" fontAlgn="t">
                        <a:spcBef>
                          <a:spcPts val="0"/>
                        </a:spcBef>
                        <a:spcAft>
                          <a:spcPts val="0"/>
                        </a:spcAft>
                      </a:pPr>
                      <a:br>
                        <a:rPr lang="en-US" sz="1800" b="1" dirty="0">
                          <a:effectLst/>
                          <a:latin typeface="Arial" panose="020B0604020202020204" pitchFamily="34" charset="0"/>
                          <a:cs typeface="Arial" panose="020B0604020202020204" pitchFamily="34" charset="0"/>
                        </a:rPr>
                      </a:br>
                      <a:r>
                        <a:rPr lang="en-US" sz="1800" b="1" i="0" u="none" strike="noStrike" dirty="0">
                          <a:solidFill>
                            <a:srgbClr val="000000"/>
                          </a:solidFill>
                          <a:effectLst/>
                          <a:latin typeface="Arial" panose="020B0604020202020204" pitchFamily="34" charset="0"/>
                          <a:cs typeface="Arial" panose="020B0604020202020204" pitchFamily="34" charset="0"/>
                        </a:rPr>
                        <a:t>Communication API</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a:latin typeface="Arial" panose="020B0604020202020204" pitchFamily="34" charset="0"/>
                          <a:cs typeface="Arial" panose="020B0604020202020204" pitchFamily="34" charset="0"/>
                        </a:rPr>
                        <a:t>Messages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a:latin typeface="Arial" panose="020B0604020202020204" pitchFamily="34" charset="0"/>
                          <a:cs typeface="Arial" panose="020B0604020202020204" pitchFamily="34" charset="0"/>
                        </a:rPr>
                        <a:t>Heron</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a:latin typeface="Arial" panose="020B0604020202020204" pitchFamily="34" charset="0"/>
                          <a:cs typeface="Arial" panose="020B0604020202020204" pitchFamily="34" charset="0"/>
                        </a:rPr>
                        <a:t>This is user level and could map to multiple communication systems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8947282"/>
                  </a:ext>
                </a:extLst>
              </a:tr>
              <a:tr h="887395">
                <a:tc vMerge="1">
                  <a:txBody>
                    <a:bodyPr/>
                    <a:lstStyle/>
                    <a:p>
                      <a:endParaRPr lang="en-US"/>
                    </a:p>
                  </a:txBody>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Dataflow Communication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Fine-Grain Twister2 Dataflow communications: MPI</a:t>
                      </a:r>
                      <a:r>
                        <a:rPr lang="en-US" sz="1800" b="0" i="0" u="none" strike="noStrike" dirty="0">
                          <a:solidFill>
                            <a:schemeClr val="tx1"/>
                          </a:solidFill>
                          <a:effectLst/>
                          <a:latin typeface="Arial" panose="020B0604020202020204" pitchFamily="34" charset="0"/>
                          <a:cs typeface="Arial" panose="020B0604020202020204" pitchFamily="34" charset="0"/>
                        </a:rPr>
                        <a:t>,</a:t>
                      </a:r>
                      <a:r>
                        <a:rPr lang="en-US" sz="1800" b="0" i="0" u="none" strike="noStrike" dirty="0">
                          <a:solidFill>
                            <a:srgbClr val="000000"/>
                          </a:solidFill>
                          <a:effectLst/>
                          <a:latin typeface="Arial" panose="020B0604020202020204" pitchFamily="34" charset="0"/>
                          <a:cs typeface="Arial" panose="020B0604020202020204" pitchFamily="34" charset="0"/>
                        </a:rPr>
                        <a:t>TCP and RMA</a:t>
                      </a: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rtl="0" fontAlgn="t">
                        <a:spcBef>
                          <a:spcPts val="0"/>
                        </a:spcBef>
                        <a:spcAft>
                          <a:spcPts val="0"/>
                        </a:spcAft>
                      </a:pPr>
                      <a:r>
                        <a:rPr lang="en-US" sz="1700" b="0" i="0" u="none" strike="noStrike" dirty="0">
                          <a:solidFill>
                            <a:srgbClr val="000000"/>
                          </a:solidFill>
                          <a:effectLst/>
                          <a:latin typeface="Arial" panose="020B0604020202020204" pitchFamily="34" charset="0"/>
                          <a:cs typeface="Arial" panose="020B0604020202020204" pitchFamily="34" charset="0"/>
                        </a:rPr>
                        <a:t>Coarse grain Dataflow from </a:t>
                      </a:r>
                      <a:r>
                        <a:rPr lang="en-US" sz="1700" b="0" i="0" u="none" strike="noStrike" dirty="0" err="1">
                          <a:solidFill>
                            <a:srgbClr val="000000"/>
                          </a:solidFill>
                          <a:effectLst/>
                          <a:latin typeface="Arial" panose="020B0604020202020204" pitchFamily="34" charset="0"/>
                          <a:cs typeface="Arial" panose="020B0604020202020204" pitchFamily="34" charset="0"/>
                        </a:rPr>
                        <a:t>NiFi</a:t>
                      </a:r>
                      <a:r>
                        <a:rPr lang="en-US" sz="1700" b="0" i="0" u="none" strike="noStrike" dirty="0">
                          <a:solidFill>
                            <a:srgbClr val="000000"/>
                          </a:solidFill>
                          <a:effectLst/>
                          <a:latin typeface="Arial" panose="020B0604020202020204" pitchFamily="34" charset="0"/>
                          <a:cs typeface="Arial" panose="020B0604020202020204" pitchFamily="34" charset="0"/>
                        </a:rPr>
                        <a:t>, Kepler?</a:t>
                      </a:r>
                      <a:endParaRPr lang="en-US" sz="17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Streaming</a:t>
                      </a:r>
                      <a:r>
                        <a:rPr lang="en-US" sz="1800" b="0" i="0" u="none" strike="noStrike" dirty="0">
                          <a:solidFill>
                            <a:schemeClr val="tx1"/>
                          </a:solidFill>
                          <a:effectLst/>
                          <a:latin typeface="Arial" panose="020B0604020202020204" pitchFamily="34" charset="0"/>
                          <a:cs typeface="Arial" panose="020B0604020202020204" pitchFamily="34" charset="0"/>
                        </a:rPr>
                        <a:t>, </a:t>
                      </a:r>
                      <a:r>
                        <a:rPr lang="en-US" sz="1800" b="0" i="0" u="none" strike="noStrike" dirty="0">
                          <a:solidFill>
                            <a:srgbClr val="000000"/>
                          </a:solidFill>
                          <a:effectLst/>
                          <a:latin typeface="Arial" panose="020B0604020202020204" pitchFamily="34" charset="0"/>
                          <a:cs typeface="Arial" panose="020B0604020202020204" pitchFamily="34" charset="0"/>
                        </a:rPr>
                        <a:t>ETL data pipelines;</a:t>
                      </a:r>
                    </a:p>
                    <a:p>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Define new Dataflow communication</a:t>
                      </a: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API and library</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3960825"/>
                  </a:ext>
                </a:extLst>
              </a:tr>
              <a:tr h="576715">
                <a:tc vMerge="1">
                  <a:txBody>
                    <a:bodyPr/>
                    <a:lstStyle/>
                    <a:p>
                      <a:endParaRPr lang="en-US"/>
                    </a:p>
                  </a:txBody>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BSP Communication</a:t>
                      </a: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Map-Collective</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Conventional MPI, Harp</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MPI Point to Point and Collective API</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99130236"/>
                  </a:ext>
                </a:extLst>
              </a:tr>
              <a:tr h="347846">
                <a:tc rowSpan="2">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Data Access</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Static (Batch) Data</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File Systems, NoSQL, SQL</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Data API</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35388834"/>
                  </a:ext>
                </a:extLst>
              </a:tr>
              <a:tr h="343959">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Streaming Data</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Message Brokers, Spouts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414979"/>
                  </a:ext>
                </a:extLst>
              </a:tr>
              <a:tr h="634861">
                <a:tc>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Data Management</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Distributed Data Set</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Relaxed Distributed Shared Memory(immutable data), </a:t>
                      </a:r>
                    </a:p>
                    <a:p>
                      <a:pPr rtl="0" fontAlgn="t">
                        <a:spcBef>
                          <a:spcPts val="0"/>
                        </a:spcBef>
                        <a:spcAft>
                          <a:spcPts val="0"/>
                        </a:spcAft>
                      </a:pPr>
                      <a:r>
                        <a:rPr lang="en-US" sz="1800" dirty="0">
                          <a:effectLst/>
                          <a:latin typeface="Arial" panose="020B0604020202020204" pitchFamily="34" charset="0"/>
                          <a:cs typeface="Arial" panose="020B0604020202020204" pitchFamily="34" charset="0"/>
                        </a:rPr>
                        <a:t>Mutable Distributed Data</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Data Transformation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a:effectLst/>
                          <a:latin typeface="Arial" panose="020B0604020202020204" pitchFamily="34" charset="0"/>
                          <a:cs typeface="Arial" panose="020B0604020202020204" pitchFamily="34" charset="0"/>
                        </a:rPr>
                        <a:t>Spark RDD, Heron Streamlet</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66385649"/>
                  </a:ext>
                </a:extLst>
              </a:tr>
              <a:tr h="634861">
                <a:tc>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Fault Tolerance</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Check Pointing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Upstream (streaming) backup; Lightweight; Coordination Points; Spark/Flink, MPI and Heron models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Streaming and batch cases</a:t>
                      </a: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distinct; Crosses all components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56272695"/>
                  </a:ext>
                </a:extLst>
              </a:tr>
              <a:tr h="576715">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Security</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Storage, Messaging, execution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Research needed</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Crosses all Components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3154948"/>
                  </a:ext>
                </a:extLst>
              </a:tr>
            </a:tbl>
          </a:graphicData>
        </a:graphic>
      </p:graphicFrame>
      <p:sp>
        <p:nvSpPr>
          <p:cNvPr id="8" name="Rectangle 1">
            <a:extLst>
              <a:ext uri="{FF2B5EF4-FFF2-40B4-BE49-F238E27FC236}">
                <a16:creationId xmlns:a16="http://schemas.microsoft.com/office/drawing/2014/main" id="{57ECEF8F-538F-4F52-97FA-739BB0BE5AC1}"/>
              </a:ext>
            </a:extLst>
          </p:cNvPr>
          <p:cNvSpPr>
            <a:spLocks noChangeArrowheads="1"/>
          </p:cNvSpPr>
          <p:nvPr/>
        </p:nvSpPr>
        <p:spPr bwMode="auto">
          <a:xfrm>
            <a:off x="5561013" y="1598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Slide Number Placeholder 1">
            <a:extLst>
              <a:ext uri="{FF2B5EF4-FFF2-40B4-BE49-F238E27FC236}">
                <a16:creationId xmlns:a16="http://schemas.microsoft.com/office/drawing/2014/main" id="{D4451C74-3702-426F-8003-64D6EE36F8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73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aphicFrame>
        <p:nvGraphicFramePr>
          <p:cNvPr id="139" name="Google Shape;139;p19"/>
          <p:cNvGraphicFramePr/>
          <p:nvPr>
            <p:extLst>
              <p:ext uri="{D42A27DB-BD31-4B8C-83A1-F6EECF244321}">
                <p14:modId xmlns:p14="http://schemas.microsoft.com/office/powerpoint/2010/main" val="4030720142"/>
              </p:ext>
            </p:extLst>
          </p:nvPr>
        </p:nvGraphicFramePr>
        <p:xfrm>
          <a:off x="27709" y="711200"/>
          <a:ext cx="12164291" cy="6111527"/>
        </p:xfrm>
        <a:graphic>
          <a:graphicData uri="http://schemas.openxmlformats.org/drawingml/2006/table">
            <a:tbl>
              <a:tblPr>
                <a:noFill/>
              </a:tblPr>
              <a:tblGrid>
                <a:gridCol w="1348509">
                  <a:extLst>
                    <a:ext uri="{9D8B030D-6E8A-4147-A177-3AD203B41FA5}">
                      <a16:colId xmlns:a16="http://schemas.microsoft.com/office/drawing/2014/main" val="20000"/>
                    </a:ext>
                  </a:extLst>
                </a:gridCol>
                <a:gridCol w="2909455">
                  <a:extLst>
                    <a:ext uri="{9D8B030D-6E8A-4147-A177-3AD203B41FA5}">
                      <a16:colId xmlns:a16="http://schemas.microsoft.com/office/drawing/2014/main" val="20001"/>
                    </a:ext>
                  </a:extLst>
                </a:gridCol>
                <a:gridCol w="4904509">
                  <a:extLst>
                    <a:ext uri="{9D8B030D-6E8A-4147-A177-3AD203B41FA5}">
                      <a16:colId xmlns:a16="http://schemas.microsoft.com/office/drawing/2014/main" val="20002"/>
                    </a:ext>
                  </a:extLst>
                </a:gridCol>
                <a:gridCol w="3001818">
                  <a:extLst>
                    <a:ext uri="{9D8B030D-6E8A-4147-A177-3AD203B41FA5}">
                      <a16:colId xmlns:a16="http://schemas.microsoft.com/office/drawing/2014/main" val="20003"/>
                    </a:ext>
                  </a:extLst>
                </a:gridCol>
              </a:tblGrid>
              <a:tr h="350982">
                <a:tc>
                  <a:txBody>
                    <a:bodyPr/>
                    <a:lstStyle/>
                    <a:p>
                      <a:pPr marL="0" lvl="0" indent="0" algn="l" rtl="0">
                        <a:spcBef>
                          <a:spcPts val="0"/>
                        </a:spcBef>
                        <a:spcAft>
                          <a:spcPts val="0"/>
                        </a:spcAft>
                        <a:buNone/>
                      </a:pPr>
                      <a:r>
                        <a:rPr lang="en" sz="1400" b="1" dirty="0">
                          <a:latin typeface="Arial" panose="020B0604020202020204" pitchFamily="34" charset="0"/>
                          <a:cs typeface="Arial" panose="020B0604020202020204" pitchFamily="34" charset="0"/>
                        </a:rPr>
                        <a:t>Component</a:t>
                      </a:r>
                      <a:endParaRPr sz="1400" b="1" dirty="0">
                        <a:latin typeface="Arial" panose="020B0604020202020204" pitchFamily="34" charset="0"/>
                        <a:cs typeface="Arial" panose="020B0604020202020204" pitchFamily="34" charset="0"/>
                      </a:endParaRPr>
                    </a:p>
                  </a:txBody>
                  <a:tcPr marR="9144" marT="9144" marB="9144" anchor="ctr">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Area</a:t>
                      </a:r>
                      <a:endParaRPr sz="1400">
                        <a:latin typeface="Arial" panose="020B0604020202020204" pitchFamily="34" charset="0"/>
                        <a:cs typeface="Arial" panose="020B0604020202020204" pitchFamily="34" charset="0"/>
                      </a:endParaRPr>
                    </a:p>
                  </a:txBody>
                  <a:tcPr marR="9144" marT="9144" marB="9144" anchor="ctr">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Implementations</a:t>
                      </a:r>
                      <a:endParaRPr sz="1400" dirty="0">
                        <a:latin typeface="Arial" panose="020B0604020202020204" pitchFamily="34" charset="0"/>
                        <a:cs typeface="Arial" panose="020B0604020202020204" pitchFamily="34" charset="0"/>
                      </a:endParaRPr>
                    </a:p>
                  </a:txBody>
                  <a:tcPr marR="9144" marT="9144" marB="9144" anchor="ctr">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Future Implementations</a:t>
                      </a:r>
                      <a:endParaRPr sz="1400" dirty="0">
                        <a:latin typeface="Arial" panose="020B0604020202020204" pitchFamily="34" charset="0"/>
                        <a:cs typeface="Arial" panose="020B0604020202020204" pitchFamily="34" charset="0"/>
                      </a:endParaRPr>
                    </a:p>
                  </a:txBody>
                  <a:tcPr marR="9144" marT="9144" marB="9144" anchor="ctr">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527242">
                <a:tc>
                  <a:txBody>
                    <a:bodyPr/>
                    <a:lstStyle/>
                    <a:p>
                      <a:pPr marL="0" lvl="0" indent="0" algn="l" rtl="0">
                        <a:lnSpc>
                          <a:spcPct val="115000"/>
                        </a:lnSpc>
                        <a:spcBef>
                          <a:spcPts val="0"/>
                        </a:spcBef>
                        <a:spcAft>
                          <a:spcPts val="0"/>
                        </a:spcAft>
                        <a:buNone/>
                      </a:pPr>
                      <a:r>
                        <a:rPr lang="en" sz="1200" b="1" dirty="0">
                          <a:latin typeface="Arial" panose="020B0604020202020204" pitchFamily="34" charset="0"/>
                          <a:cs typeface="Arial" panose="020B0604020202020204" pitchFamily="34" charset="0"/>
                        </a:rPr>
                        <a:t>Distributed Data </a:t>
                      </a:r>
                      <a:r>
                        <a:rPr lang="en" sz="1400" b="1" dirty="0">
                          <a:latin typeface="Arial" panose="020B0604020202020204" pitchFamily="34" charset="0"/>
                          <a:cs typeface="Arial" panose="020B0604020202020204" pitchFamily="34" charset="0"/>
                        </a:rPr>
                        <a:t>Management</a:t>
                      </a:r>
                      <a:endParaRPr sz="1400" b="1" dirty="0">
                        <a:latin typeface="Arial" panose="020B0604020202020204" pitchFamily="34" charset="0"/>
                        <a:cs typeface="Arial" panose="020B0604020202020204" pitchFamily="34" charset="0"/>
                      </a:endParaRPr>
                    </a:p>
                  </a:txBody>
                  <a:tcPr marR="9144" marT="9144" marB="9144"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Distributed Data Set</a:t>
                      </a:r>
                      <a:endParaRPr sz="1400" dirty="0">
                        <a:latin typeface="Arial" panose="020B0604020202020204" pitchFamily="34" charset="0"/>
                        <a:cs typeface="Arial" panose="020B0604020202020204" pitchFamily="34" charset="0"/>
                      </a:endParaRPr>
                    </a:p>
                  </a:txBody>
                  <a:tcPr marR="9144" marT="9144" marB="9144"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T</a:t>
                      </a:r>
                      <a:r>
                        <a:rPr lang="en-US" sz="1400" dirty="0">
                          <a:latin typeface="Arial" panose="020B0604020202020204" pitchFamily="34" charset="0"/>
                          <a:cs typeface="Arial" panose="020B0604020202020204" pitchFamily="34" charset="0"/>
                        </a:rPr>
                        <a:t>s</a:t>
                      </a:r>
                      <a:r>
                        <a:rPr lang="en" sz="1400" dirty="0">
                          <a:latin typeface="Arial" panose="020B0604020202020204" pitchFamily="34" charset="0"/>
                          <a:cs typeface="Arial" panose="020B0604020202020204" pitchFamily="34" charset="0"/>
                        </a:rPr>
                        <a:t>ets (</a:t>
                      </a:r>
                      <a:r>
                        <a:rPr lang="en-US" sz="1400" dirty="0">
                          <a:latin typeface="Arial" panose="020B0604020202020204" pitchFamily="34" charset="0"/>
                          <a:cs typeface="Arial" panose="020B0604020202020204" pitchFamily="34" charset="0"/>
                        </a:rPr>
                        <a:t>Twister2 implementation of RDD and Streamlets)</a:t>
                      </a:r>
                      <a:endParaRPr sz="1400" dirty="0">
                        <a:latin typeface="Arial" panose="020B0604020202020204" pitchFamily="34" charset="0"/>
                        <a:cs typeface="Arial" panose="020B0604020202020204" pitchFamily="34" charset="0"/>
                      </a:endParaRPr>
                    </a:p>
                  </a:txBody>
                  <a:tcPr marR="9144" marT="9144" marB="9144"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Dataflow optimizations</a:t>
                      </a:r>
                      <a:endParaRPr sz="1400">
                        <a:latin typeface="Arial" panose="020B0604020202020204" pitchFamily="34" charset="0"/>
                        <a:cs typeface="Arial" panose="020B0604020202020204" pitchFamily="34" charset="0"/>
                      </a:endParaRPr>
                    </a:p>
                  </a:txBody>
                  <a:tcPr marR="9144" marT="9144" marB="9144"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527242">
                <a:tc rowSpan="5">
                  <a:txBody>
                    <a:bodyPr/>
                    <a:lstStyle/>
                    <a:p>
                      <a:pPr marL="0" lvl="0" indent="0" algn="l" rtl="0">
                        <a:lnSpc>
                          <a:spcPct val="115000"/>
                        </a:lnSpc>
                        <a:spcBef>
                          <a:spcPts val="0"/>
                        </a:spcBef>
                        <a:spcAft>
                          <a:spcPts val="0"/>
                        </a:spcAft>
                        <a:buNone/>
                      </a:pPr>
                      <a:r>
                        <a:rPr lang="en" sz="1400" b="1">
                          <a:latin typeface="Arial" panose="020B0604020202020204" pitchFamily="34" charset="0"/>
                          <a:cs typeface="Arial" panose="020B0604020202020204" pitchFamily="34" charset="0"/>
                        </a:rPr>
                        <a:t>Task System</a:t>
                      </a:r>
                      <a:endParaRPr sz="1400" b="1">
                        <a:latin typeface="Arial" panose="020B0604020202020204" pitchFamily="34" charset="0"/>
                        <a:cs typeface="Arial" panose="020B0604020202020204" pitchFamily="34" charset="0"/>
                      </a:endParaRPr>
                    </a:p>
                  </a:txBody>
                  <a:tcPr marR="9144" marT="9144" marB="9144" anchor="ct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Task migration</a:t>
                      </a:r>
                      <a:endParaRPr sz="1400">
                        <a:latin typeface="Arial" panose="020B0604020202020204" pitchFamily="34" charset="0"/>
                        <a:cs typeface="Arial" panose="020B0604020202020204" pitchFamily="34" charset="0"/>
                      </a:endParaRPr>
                    </a:p>
                  </a:txBody>
                  <a:tcPr marR="9144" marT="9144" marB="9144" anchor="ctr">
                    <a:lnT w="12700" cap="flat" cmpd="sng">
                      <a:solidFill>
                        <a:srgbClr val="000000"/>
                      </a:solidFill>
                      <a:prstDash val="solid"/>
                      <a:round/>
                      <a:headEnd type="none" w="sm" len="sm"/>
                      <a:tailEnd type="none" w="sm" len="sm"/>
                    </a:lnT>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Not started</a:t>
                      </a:r>
                      <a:endParaRPr sz="1400">
                        <a:latin typeface="Arial" panose="020B0604020202020204" pitchFamily="34" charset="0"/>
                        <a:cs typeface="Arial" panose="020B0604020202020204" pitchFamily="34" charset="0"/>
                      </a:endParaRPr>
                    </a:p>
                  </a:txBody>
                  <a:tcPr marR="9144" marT="9144" marB="9144" anchor="ctr">
                    <a:lnT w="12700" cap="flat" cmpd="sng">
                      <a:solidFill>
                        <a:srgbClr val="000000"/>
                      </a:solidFill>
                      <a:prstDash val="solid"/>
                      <a:round/>
                      <a:headEnd type="none" w="sm" len="sm"/>
                      <a:tailEnd type="none" w="sm" len="sm"/>
                    </a:lnT>
                    <a:solidFill>
                      <a:schemeClr val="bg1"/>
                    </a:solidFill>
                  </a:tcPr>
                </a:tc>
                <a:tc>
                  <a:txBody>
                    <a:bodyPr/>
                    <a:lstStyle/>
                    <a:p>
                      <a:pPr marL="0" lvl="0" indent="0" algn="l" rtl="0">
                        <a:lnSpc>
                          <a:spcPct val="115000"/>
                        </a:lnSpc>
                        <a:spcBef>
                          <a:spcPts val="0"/>
                        </a:spcBef>
                        <a:spcAft>
                          <a:spcPts val="0"/>
                        </a:spcAft>
                        <a:buClr>
                          <a:srgbClr val="000000"/>
                        </a:buClr>
                        <a:buSzPts val="1100"/>
                        <a:buFont typeface="Arial"/>
                        <a:buNone/>
                      </a:pPr>
                      <a:r>
                        <a:rPr lang="en" sz="1400">
                          <a:latin typeface="Arial" panose="020B0604020202020204" pitchFamily="34" charset="0"/>
                          <a:cs typeface="Arial" panose="020B0604020202020204" pitchFamily="34" charset="0"/>
                        </a:rPr>
                        <a:t>Streaming job task migrations</a:t>
                      </a:r>
                      <a:endParaRPr sz="1400">
                        <a:latin typeface="Arial" panose="020B0604020202020204" pitchFamily="34" charset="0"/>
                        <a:cs typeface="Arial" panose="020B0604020202020204" pitchFamily="34" charset="0"/>
                      </a:endParaRPr>
                    </a:p>
                  </a:txBody>
                  <a:tcPr marR="9144" marT="9144" marB="9144" anchor="ctr">
                    <a:lnT w="12700" cap="flat" cmpd="sng">
                      <a:solidFill>
                        <a:srgbClr val="000000"/>
                      </a:solidFill>
                      <a:prstDash val="solid"/>
                      <a:round/>
                      <a:headEnd type="none" w="sm" len="sm"/>
                      <a:tailEnd type="none" w="sm" len="sm"/>
                    </a:lnT>
                    <a:solidFill>
                      <a:schemeClr val="bg1"/>
                    </a:solidFill>
                  </a:tcPr>
                </a:tc>
                <a:extLst>
                  <a:ext uri="{0D108BD9-81ED-4DB2-BD59-A6C34878D82A}">
                    <a16:rowId xmlns:a16="http://schemas.microsoft.com/office/drawing/2014/main" val="10002"/>
                  </a:ext>
                </a:extLst>
              </a:tr>
              <a:tr h="527242">
                <a:tc vMerge="1">
                  <a:txBody>
                    <a:bodyPr/>
                    <a:lstStyle/>
                    <a:p>
                      <a:endParaRPr lang="en-US"/>
                    </a:p>
                  </a:txBody>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Streaming </a:t>
                      </a:r>
                      <a:endParaRPr sz="1400" dirty="0">
                        <a:latin typeface="Arial" panose="020B0604020202020204" pitchFamily="34" charset="0"/>
                        <a:cs typeface="Arial" panose="020B0604020202020204" pitchFamily="34" charset="0"/>
                      </a:endParaRPr>
                    </a:p>
                  </a:txBody>
                  <a:tcPr marR="9144" marT="9144" marB="9144" anchor="ctr">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Streaming execution of task graph</a:t>
                      </a:r>
                      <a:endParaRPr sz="1400">
                        <a:latin typeface="Arial" panose="020B0604020202020204" pitchFamily="34" charset="0"/>
                        <a:cs typeface="Arial" panose="020B0604020202020204" pitchFamily="34" charset="0"/>
                      </a:endParaRPr>
                    </a:p>
                  </a:txBody>
                  <a:tcPr marR="9144" marT="9144" marB="9144" anchor="ctr">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FaaS</a:t>
                      </a:r>
                      <a:endParaRPr sz="1400">
                        <a:latin typeface="Arial" panose="020B0604020202020204" pitchFamily="34" charset="0"/>
                        <a:cs typeface="Arial" panose="020B0604020202020204" pitchFamily="34" charset="0"/>
                      </a:endParaRPr>
                    </a:p>
                  </a:txBody>
                  <a:tcPr marR="9144" marT="9144" marB="9144" anchor="ctr">
                    <a:solidFill>
                      <a:schemeClr val="bg1"/>
                    </a:solidFill>
                  </a:tcPr>
                </a:tc>
                <a:extLst>
                  <a:ext uri="{0D108BD9-81ED-4DB2-BD59-A6C34878D82A}">
                    <a16:rowId xmlns:a16="http://schemas.microsoft.com/office/drawing/2014/main" val="10003"/>
                  </a:ext>
                </a:extLst>
              </a:tr>
              <a:tr h="527242">
                <a:tc vMerge="1">
                  <a:txBody>
                    <a:bodyPr/>
                    <a:lstStyle/>
                    <a:p>
                      <a:endParaRPr lang="en-US"/>
                    </a:p>
                  </a:txBody>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Task Execution </a:t>
                      </a:r>
                      <a:endParaRPr sz="1400">
                        <a:latin typeface="Arial" panose="020B0604020202020204" pitchFamily="34" charset="0"/>
                        <a:cs typeface="Arial" panose="020B0604020202020204" pitchFamily="34" charset="0"/>
                      </a:endParaRPr>
                    </a:p>
                  </a:txBody>
                  <a:tcPr marR="9144" marT="9144" marB="9144" anchor="ctr">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Process, Threads</a:t>
                      </a:r>
                      <a:endParaRPr sz="1400">
                        <a:latin typeface="Arial" panose="020B0604020202020204" pitchFamily="34" charset="0"/>
                        <a:cs typeface="Arial" panose="020B0604020202020204" pitchFamily="34" charset="0"/>
                      </a:endParaRPr>
                    </a:p>
                  </a:txBody>
                  <a:tcPr marR="9144" marT="9144" marB="9144" anchor="ctr">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More executors</a:t>
                      </a:r>
                      <a:endParaRPr sz="1400">
                        <a:latin typeface="Arial" panose="020B0604020202020204" pitchFamily="34" charset="0"/>
                        <a:cs typeface="Arial" panose="020B0604020202020204" pitchFamily="34" charset="0"/>
                      </a:endParaRPr>
                    </a:p>
                  </a:txBody>
                  <a:tcPr marR="9144" marT="9144" marB="9144" anchor="ctr">
                    <a:solidFill>
                      <a:schemeClr val="bg1"/>
                    </a:solidFill>
                  </a:tcPr>
                </a:tc>
                <a:extLst>
                  <a:ext uri="{0D108BD9-81ED-4DB2-BD59-A6C34878D82A}">
                    <a16:rowId xmlns:a16="http://schemas.microsoft.com/office/drawing/2014/main" val="10004"/>
                  </a:ext>
                </a:extLst>
              </a:tr>
              <a:tr h="527242">
                <a:tc vMerge="1">
                  <a:txBody>
                    <a:bodyPr/>
                    <a:lstStyle/>
                    <a:p>
                      <a:endParaRPr lang="en-US"/>
                    </a:p>
                  </a:txBody>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Task Scheduling</a:t>
                      </a:r>
                      <a:endParaRPr sz="1400">
                        <a:latin typeface="Arial" panose="020B0604020202020204" pitchFamily="34" charset="0"/>
                        <a:cs typeface="Arial" panose="020B0604020202020204" pitchFamily="34" charset="0"/>
                      </a:endParaRPr>
                    </a:p>
                  </a:txBody>
                  <a:tcPr marR="9144" marT="9144" marB="9144" anchor="ctr">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Dynamic Scheduling, Static Scheduling; Pluggable Scheduling Algorithms</a:t>
                      </a:r>
                      <a:endParaRPr sz="1400">
                        <a:latin typeface="Arial" panose="020B0604020202020204" pitchFamily="34" charset="0"/>
                        <a:cs typeface="Arial" panose="020B0604020202020204" pitchFamily="34" charset="0"/>
                      </a:endParaRPr>
                    </a:p>
                  </a:txBody>
                  <a:tcPr marR="9144" marT="9144" marB="9144" anchor="ctr">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More algorithms</a:t>
                      </a:r>
                      <a:endParaRPr sz="1400">
                        <a:latin typeface="Arial" panose="020B0604020202020204" pitchFamily="34" charset="0"/>
                        <a:cs typeface="Arial" panose="020B0604020202020204" pitchFamily="34" charset="0"/>
                      </a:endParaRPr>
                    </a:p>
                  </a:txBody>
                  <a:tcPr marR="9144" marT="9144" marB="9144" anchor="ctr">
                    <a:solidFill>
                      <a:schemeClr val="bg1"/>
                    </a:solidFill>
                  </a:tcPr>
                </a:tc>
                <a:extLst>
                  <a:ext uri="{0D108BD9-81ED-4DB2-BD59-A6C34878D82A}">
                    <a16:rowId xmlns:a16="http://schemas.microsoft.com/office/drawing/2014/main" val="10005"/>
                  </a:ext>
                </a:extLst>
              </a:tr>
              <a:tr h="365608">
                <a:tc vMerge="1">
                  <a:txBody>
                    <a:bodyPr/>
                    <a:lstStyle/>
                    <a:p>
                      <a:endParaRPr lang="en-US"/>
                    </a:p>
                  </a:txBody>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Task Graph</a:t>
                      </a:r>
                      <a:endParaRPr sz="1400">
                        <a:latin typeface="Arial" panose="020B0604020202020204" pitchFamily="34" charset="0"/>
                        <a:cs typeface="Arial" panose="020B0604020202020204" pitchFamily="34" charset="0"/>
                      </a:endParaRPr>
                    </a:p>
                  </a:txBody>
                  <a:tcPr marR="9144" marT="9144" marB="9144" anchor="ctr">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Static Graph, Dynamic Graph Generation</a:t>
                      </a:r>
                      <a:endParaRPr sz="1400" dirty="0">
                        <a:latin typeface="Arial" panose="020B0604020202020204" pitchFamily="34" charset="0"/>
                        <a:cs typeface="Arial" panose="020B0604020202020204" pitchFamily="34" charset="0"/>
                      </a:endParaRPr>
                    </a:p>
                  </a:txBody>
                  <a:tcPr marR="9144" marT="9144" marB="9144" anchor="ctr">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Cyclic graphs for iterati</a:t>
                      </a:r>
                      <a:r>
                        <a:rPr lang="en-US" sz="1400" dirty="0">
                          <a:latin typeface="Arial" panose="020B0604020202020204" pitchFamily="34" charset="0"/>
                          <a:cs typeface="Arial" panose="020B0604020202020204" pitchFamily="34" charset="0"/>
                        </a:rPr>
                        <a:t>on</a:t>
                      </a:r>
                      <a:r>
                        <a:rPr lang="en" sz="1400" dirty="0">
                          <a:latin typeface="Arial" panose="020B0604020202020204" pitchFamily="34" charset="0"/>
                          <a:cs typeface="Arial" panose="020B0604020202020204" pitchFamily="34" charset="0"/>
                        </a:rPr>
                        <a:t> as in Timely DataFlow</a:t>
                      </a:r>
                      <a:endParaRPr sz="1400" dirty="0">
                        <a:latin typeface="Arial" panose="020B0604020202020204" pitchFamily="34" charset="0"/>
                        <a:cs typeface="Arial" panose="020B0604020202020204" pitchFamily="34" charset="0"/>
                      </a:endParaRPr>
                    </a:p>
                  </a:txBody>
                  <a:tcPr marR="9144" marT="9144" marB="9144" anchor="ctr">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527242">
                <a:tc rowSpan="2">
                  <a:txBody>
                    <a:bodyPr/>
                    <a:lstStyle/>
                    <a:p>
                      <a:pPr marL="0" lvl="0" indent="0" algn="l" rtl="0">
                        <a:lnSpc>
                          <a:spcPct val="115000"/>
                        </a:lnSpc>
                        <a:spcBef>
                          <a:spcPts val="0"/>
                        </a:spcBef>
                        <a:spcAft>
                          <a:spcPts val="0"/>
                        </a:spcAft>
                        <a:buNone/>
                      </a:pPr>
                      <a:r>
                        <a:rPr lang="en" sz="1300" b="1" dirty="0">
                          <a:latin typeface="Arial" panose="020B0604020202020204" pitchFamily="34" charset="0"/>
                          <a:cs typeface="Arial" panose="020B0604020202020204" pitchFamily="34" charset="0"/>
                        </a:rPr>
                        <a:t>Communication</a:t>
                      </a:r>
                      <a:endParaRPr sz="1300" b="1" dirty="0">
                        <a:latin typeface="Arial" panose="020B0604020202020204" pitchFamily="34" charset="0"/>
                        <a:cs typeface="Arial" panose="020B0604020202020204" pitchFamily="34" charset="0"/>
                      </a:endParaRPr>
                    </a:p>
                  </a:txBody>
                  <a:tcPr marL="18288" marR="9144" marT="9144" marB="9144"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Dataflow Communication</a:t>
                      </a:r>
                      <a:endParaRPr sz="1400">
                        <a:latin typeface="Arial" panose="020B0604020202020204" pitchFamily="34" charset="0"/>
                        <a:cs typeface="Arial" panose="020B0604020202020204" pitchFamily="34" charset="0"/>
                      </a:endParaRPr>
                    </a:p>
                  </a:txBody>
                  <a:tcPr marR="9144" marT="9144" marB="9144"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MPI Based, TCP, Batch and Streaming Operations</a:t>
                      </a:r>
                      <a:endParaRPr sz="1400">
                        <a:latin typeface="Arial" panose="020B0604020202020204" pitchFamily="34" charset="0"/>
                        <a:cs typeface="Arial" panose="020B0604020202020204" pitchFamily="34" charset="0"/>
                      </a:endParaRPr>
                    </a:p>
                  </a:txBody>
                  <a:tcPr marR="9144" marT="9144" marB="9144"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Integrate to other big data systems, Integrate with RDMA</a:t>
                      </a:r>
                      <a:endParaRPr sz="1400">
                        <a:latin typeface="Arial" panose="020B0604020202020204" pitchFamily="34" charset="0"/>
                        <a:cs typeface="Arial" panose="020B0604020202020204" pitchFamily="34" charset="0"/>
                      </a:endParaRPr>
                    </a:p>
                  </a:txBody>
                  <a:tcPr marR="9144" marT="9144" marB="9144"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r h="527242">
                <a:tc vMerge="1">
                  <a:txBody>
                    <a:bodyPr/>
                    <a:lstStyle/>
                    <a:p>
                      <a:endParaRPr lang="en-US"/>
                    </a:p>
                  </a:txBody>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BSP Communication</a:t>
                      </a:r>
                      <a:endParaRPr sz="1400">
                        <a:latin typeface="Arial" panose="020B0604020202020204" pitchFamily="34" charset="0"/>
                        <a:cs typeface="Arial" panose="020B0604020202020204" pitchFamily="34" charset="0"/>
                      </a:endParaRPr>
                    </a:p>
                  </a:txBody>
                  <a:tcPr marR="9144" marT="9144" marB="9144"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Conventional MPI, Harp</a:t>
                      </a:r>
                      <a:endParaRPr sz="1400">
                        <a:latin typeface="Arial" panose="020B0604020202020204" pitchFamily="34" charset="0"/>
                        <a:cs typeface="Arial" panose="020B0604020202020204" pitchFamily="34" charset="0"/>
                      </a:endParaRPr>
                    </a:p>
                  </a:txBody>
                  <a:tcPr marR="9144" marT="9144" marB="9144"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Native MPI Integration</a:t>
                      </a:r>
                      <a:endParaRPr sz="1400">
                        <a:latin typeface="Arial" panose="020B0604020202020204" pitchFamily="34" charset="0"/>
                        <a:cs typeface="Arial" panose="020B0604020202020204" pitchFamily="34" charset="0"/>
                      </a:endParaRPr>
                    </a:p>
                  </a:txBody>
                  <a:tcPr marR="9144" marT="9144" marB="9144"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8"/>
                  </a:ext>
                </a:extLst>
              </a:tr>
              <a:tr h="527242">
                <a:tc>
                  <a:txBody>
                    <a:bodyPr/>
                    <a:lstStyle/>
                    <a:p>
                      <a:pPr marL="0" lvl="0" indent="0" algn="l" rtl="0">
                        <a:spcBef>
                          <a:spcPts val="0"/>
                        </a:spcBef>
                        <a:spcAft>
                          <a:spcPts val="0"/>
                        </a:spcAft>
                        <a:buNone/>
                      </a:pPr>
                      <a:r>
                        <a:rPr lang="en" sz="1400" b="1">
                          <a:latin typeface="Arial" panose="020B0604020202020204" pitchFamily="34" charset="0"/>
                          <a:cs typeface="Arial" panose="020B0604020202020204" pitchFamily="34" charset="0"/>
                        </a:rPr>
                        <a:t>Job Submission</a:t>
                      </a:r>
                      <a:endParaRPr sz="1400" b="1">
                        <a:latin typeface="Arial" panose="020B0604020202020204" pitchFamily="34" charset="0"/>
                        <a:cs typeface="Arial" panose="020B0604020202020204" pitchFamily="34" charset="0"/>
                      </a:endParaRPr>
                    </a:p>
                  </a:txBody>
                  <a:tcPr marR="9144" marT="9144" marB="9144"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Job Submission (Dynamic Static) Resource Allocation</a:t>
                      </a:r>
                      <a:endParaRPr sz="1400" dirty="0">
                        <a:latin typeface="Arial" panose="020B0604020202020204" pitchFamily="34" charset="0"/>
                        <a:cs typeface="Arial" panose="020B0604020202020204" pitchFamily="34" charset="0"/>
                      </a:endParaRPr>
                    </a:p>
                  </a:txBody>
                  <a:tcPr marR="9144" marT="9144" marB="9144"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Plugins for Slurm,Mesos, Kubernetes, Aurora, Nomad</a:t>
                      </a:r>
                      <a:endParaRPr sz="1400" dirty="0">
                        <a:latin typeface="Arial" panose="020B0604020202020204" pitchFamily="34" charset="0"/>
                        <a:cs typeface="Arial" panose="020B0604020202020204" pitchFamily="34" charset="0"/>
                      </a:endParaRPr>
                    </a:p>
                  </a:txBody>
                  <a:tcPr marR="9144" marT="9144" marB="9144"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Yarn, Marathon</a:t>
                      </a:r>
                      <a:endParaRPr sz="1400">
                        <a:latin typeface="Arial" panose="020B0604020202020204" pitchFamily="34" charset="0"/>
                        <a:cs typeface="Arial" panose="020B0604020202020204" pitchFamily="34" charset="0"/>
                      </a:endParaRPr>
                    </a:p>
                  </a:txBody>
                  <a:tcPr marR="9144" marT="9144" marB="9144"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9"/>
                  </a:ext>
                </a:extLst>
              </a:tr>
              <a:tr h="527242">
                <a:tc rowSpan="2">
                  <a:txBody>
                    <a:bodyPr/>
                    <a:lstStyle/>
                    <a:p>
                      <a:pPr marL="0" lvl="0" indent="0" algn="l" rtl="0">
                        <a:lnSpc>
                          <a:spcPct val="115000"/>
                        </a:lnSpc>
                        <a:spcBef>
                          <a:spcPts val="0"/>
                        </a:spcBef>
                        <a:spcAft>
                          <a:spcPts val="0"/>
                        </a:spcAft>
                        <a:buNone/>
                      </a:pPr>
                      <a:r>
                        <a:rPr lang="en" sz="1400" b="1" dirty="0">
                          <a:latin typeface="Arial" panose="020B0604020202020204" pitchFamily="34" charset="0"/>
                          <a:cs typeface="Arial" panose="020B0604020202020204" pitchFamily="34" charset="0"/>
                        </a:rPr>
                        <a:t>Data Access </a:t>
                      </a:r>
                      <a:endParaRPr sz="1400" b="1" dirty="0">
                        <a:latin typeface="Arial" panose="020B0604020202020204" pitchFamily="34" charset="0"/>
                        <a:cs typeface="Arial" panose="020B0604020202020204" pitchFamily="34" charset="0"/>
                      </a:endParaRPr>
                    </a:p>
                  </a:txBody>
                  <a:tcPr marR="9144" marT="9144" marB="9144" anchor="ctr">
                    <a:lnT w="12700" cap="flat" cmpd="sng">
                      <a:solidFill>
                        <a:srgbClr val="000000"/>
                      </a:solidFill>
                      <a:prstDash val="solid"/>
                      <a:round/>
                      <a:headEnd type="none" w="sm" len="sm"/>
                      <a:tailEnd type="none" w="sm" len="sm"/>
                    </a:lnT>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Static (Batch) Data </a:t>
                      </a:r>
                      <a:endParaRPr sz="1400">
                        <a:latin typeface="Arial" panose="020B0604020202020204" pitchFamily="34" charset="0"/>
                        <a:cs typeface="Arial" panose="020B0604020202020204" pitchFamily="34" charset="0"/>
                      </a:endParaRPr>
                    </a:p>
                  </a:txBody>
                  <a:tcPr marR="9144" marT="9144" marB="9144" anchor="ctr">
                    <a:lnT w="12700" cap="flat" cmpd="sng">
                      <a:solidFill>
                        <a:srgbClr val="000000"/>
                      </a:solidFill>
                      <a:prstDash val="solid"/>
                      <a:round/>
                      <a:headEnd type="none" w="sm" len="sm"/>
                      <a:tailEnd type="none" w="sm" len="sm"/>
                    </a:lnT>
                    <a:solidFill>
                      <a:schemeClr val="bg1"/>
                    </a:solidFill>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File Systems</a:t>
                      </a:r>
                      <a:endParaRPr sz="1400" dirty="0">
                        <a:latin typeface="Arial" panose="020B0604020202020204" pitchFamily="34" charset="0"/>
                        <a:cs typeface="Arial" panose="020B0604020202020204" pitchFamily="34" charset="0"/>
                      </a:endParaRPr>
                    </a:p>
                  </a:txBody>
                  <a:tcPr marR="9144" marT="9144" marB="9144" anchor="ctr">
                    <a:lnT w="12700" cap="flat" cmpd="sng">
                      <a:solidFill>
                        <a:srgbClr val="000000"/>
                      </a:solidFill>
                      <a:prstDash val="solid"/>
                      <a:round/>
                      <a:headEnd type="none" w="sm" len="sm"/>
                      <a:tailEnd type="none" w="sm" len="sm"/>
                    </a:lnT>
                    <a:solidFill>
                      <a:schemeClr val="bg1"/>
                    </a:solidFill>
                  </a:tcPr>
                </a:tc>
                <a:tc>
                  <a:txBody>
                    <a:bodyPr/>
                    <a:lstStyle/>
                    <a:p>
                      <a:pPr marL="0" lvl="0" indent="0" algn="l" rtl="0">
                        <a:lnSpc>
                          <a:spcPct val="115000"/>
                        </a:lnSpc>
                        <a:spcBef>
                          <a:spcPts val="0"/>
                        </a:spcBef>
                        <a:spcAft>
                          <a:spcPts val="0"/>
                        </a:spcAft>
                        <a:buClr>
                          <a:srgbClr val="000000"/>
                        </a:buClr>
                        <a:buSzPts val="1100"/>
                        <a:buFont typeface="Arial"/>
                        <a:buNone/>
                      </a:pPr>
                      <a:r>
                        <a:rPr lang="en" sz="1400" dirty="0">
                          <a:latin typeface="Arial" panose="020B0604020202020204" pitchFamily="34" charset="0"/>
                          <a:cs typeface="Arial" panose="020B0604020202020204" pitchFamily="34" charset="0"/>
                        </a:rPr>
                        <a:t>NoSQL, SQL</a:t>
                      </a:r>
                      <a:endParaRPr sz="1400" dirty="0">
                        <a:latin typeface="Arial" panose="020B0604020202020204" pitchFamily="34" charset="0"/>
                        <a:cs typeface="Arial" panose="020B0604020202020204" pitchFamily="34" charset="0"/>
                      </a:endParaRPr>
                    </a:p>
                  </a:txBody>
                  <a:tcPr marR="9144" marT="9144" marB="9144" anchor="ctr">
                    <a:lnT w="12700" cap="flat" cmpd="sng">
                      <a:solidFill>
                        <a:srgbClr val="000000"/>
                      </a:solidFill>
                      <a:prstDash val="solid"/>
                      <a:round/>
                      <a:headEnd type="none" w="sm" len="sm"/>
                      <a:tailEnd type="none" w="sm" len="sm"/>
                    </a:lnT>
                    <a:solidFill>
                      <a:schemeClr val="bg1"/>
                    </a:solidFill>
                  </a:tcPr>
                </a:tc>
                <a:extLst>
                  <a:ext uri="{0D108BD9-81ED-4DB2-BD59-A6C34878D82A}">
                    <a16:rowId xmlns:a16="http://schemas.microsoft.com/office/drawing/2014/main" val="10010"/>
                  </a:ext>
                </a:extLst>
              </a:tr>
              <a:tr h="527242">
                <a:tc vMerge="1">
                  <a:txBody>
                    <a:bodyPr/>
                    <a:lstStyle/>
                    <a:p>
                      <a:endParaRPr lang="en-US"/>
                    </a:p>
                  </a:txBody>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Streaming Data </a:t>
                      </a:r>
                      <a:endParaRPr sz="1400">
                        <a:latin typeface="Arial" panose="020B0604020202020204" pitchFamily="34" charset="0"/>
                        <a:cs typeface="Arial" panose="020B0604020202020204" pitchFamily="34" charset="0"/>
                      </a:endParaRPr>
                    </a:p>
                  </a:txBody>
                  <a:tcPr marR="9144" marT="9144" marB="9144" anchor="ctr">
                    <a:solidFill>
                      <a:schemeClr val="bg1"/>
                    </a:solidFill>
                  </a:tcPr>
                </a:tc>
                <a:tc>
                  <a:txBody>
                    <a:bodyPr/>
                    <a:lstStyle/>
                    <a:p>
                      <a:pPr marL="0" lvl="0" indent="0" algn="l" rtl="0">
                        <a:lnSpc>
                          <a:spcPct val="115000"/>
                        </a:lnSpc>
                        <a:spcBef>
                          <a:spcPts val="0"/>
                        </a:spcBef>
                        <a:spcAft>
                          <a:spcPts val="0"/>
                        </a:spcAft>
                        <a:buNone/>
                      </a:pPr>
                      <a:r>
                        <a:rPr lang="en" sz="1400">
                          <a:latin typeface="Arial" panose="020B0604020202020204" pitchFamily="34" charset="0"/>
                          <a:cs typeface="Arial" panose="020B0604020202020204" pitchFamily="34" charset="0"/>
                        </a:rPr>
                        <a:t>Kafka Connector</a:t>
                      </a:r>
                      <a:endParaRPr sz="1400">
                        <a:latin typeface="Arial" panose="020B0604020202020204" pitchFamily="34" charset="0"/>
                        <a:cs typeface="Arial" panose="020B0604020202020204" pitchFamily="34" charset="0"/>
                      </a:endParaRPr>
                    </a:p>
                  </a:txBody>
                  <a:tcPr marR="9144" marT="9144" marB="9144" anchor="ctr">
                    <a:solidFill>
                      <a:schemeClr val="bg1"/>
                    </a:solidFill>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RabbitMQ, ActiveMQ</a:t>
                      </a:r>
                      <a:endParaRPr sz="1400" dirty="0">
                        <a:latin typeface="Arial" panose="020B0604020202020204" pitchFamily="34" charset="0"/>
                        <a:cs typeface="Arial" panose="020B0604020202020204" pitchFamily="34" charset="0"/>
                      </a:endParaRPr>
                    </a:p>
                  </a:txBody>
                  <a:tcPr marR="9144" marT="9144" marB="9144" anchor="ctr">
                    <a:solidFill>
                      <a:schemeClr val="bg1"/>
                    </a:solidFill>
                  </a:tcPr>
                </a:tc>
                <a:extLst>
                  <a:ext uri="{0D108BD9-81ED-4DB2-BD59-A6C34878D82A}">
                    <a16:rowId xmlns:a16="http://schemas.microsoft.com/office/drawing/2014/main" val="10011"/>
                  </a:ext>
                </a:extLst>
              </a:tr>
            </a:tbl>
          </a:graphicData>
        </a:graphic>
      </p:graphicFrame>
      <p:sp>
        <p:nvSpPr>
          <p:cNvPr id="140" name="Google Shape;140;p19"/>
          <p:cNvSpPr txBox="1">
            <a:spLocks noGrp="1"/>
          </p:cNvSpPr>
          <p:nvPr>
            <p:ph type="title"/>
          </p:nvPr>
        </p:nvSpPr>
        <p:spPr>
          <a:xfrm>
            <a:off x="258266" y="83815"/>
            <a:ext cx="12017496" cy="763600"/>
          </a:xfrm>
          <a:prstGeom prst="rect">
            <a:avLst/>
          </a:prstGeom>
        </p:spPr>
        <p:txBody>
          <a:bodyPr spcFirstLastPara="1" vert="horz" wrap="square" lIns="121900" tIns="121900" rIns="121900" bIns="121900" rtlCol="0" anchor="t" anchorCtr="0">
            <a:noAutofit/>
          </a:bodyPr>
          <a:lstStyle/>
          <a:p>
            <a:r>
              <a:rPr lang="en-US" dirty="0"/>
              <a:t>GAIMSC Programming Environment Components I</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1212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solidFill>
                <a:srgbClr val="000000"/>
              </a:solidFill>
            </a:endParaRPr>
          </a:p>
        </p:txBody>
      </p:sp>
      <p:sp>
        <p:nvSpPr>
          <p:cNvPr id="35" name="TextBox 34">
            <a:extLst>
              <a:ext uri="{FF2B5EF4-FFF2-40B4-BE49-F238E27FC236}">
                <a16:creationId xmlns:a16="http://schemas.microsoft.com/office/drawing/2014/main" id="{66ECBDCC-6057-4C1F-9BAE-EA51785CA8CC}"/>
              </a:ext>
            </a:extLst>
          </p:cNvPr>
          <p:cNvSpPr txBox="1"/>
          <p:nvPr/>
        </p:nvSpPr>
        <p:spPr>
          <a:xfrm>
            <a:off x="76200" y="533400"/>
            <a:ext cx="2807233" cy="3416320"/>
          </a:xfrm>
          <a:prstGeom prst="rect">
            <a:avLst/>
          </a:prstGeom>
          <a:noFill/>
        </p:spPr>
        <p:txBody>
          <a:bodyPr wrap="square" rtlCol="0">
            <a:spAutoFit/>
          </a:bodyPr>
          <a:lstStyle/>
          <a:p>
            <a:r>
              <a:rPr lang="en-US" sz="2400" i="0" dirty="0"/>
              <a:t>Different choices in software systems for Global AI and Modeling Supercomputer  compared to that for conventional simulation supercomputers</a:t>
            </a:r>
          </a:p>
        </p:txBody>
      </p:sp>
      <p:sp>
        <p:nvSpPr>
          <p:cNvPr id="2" name="Slide Number Placeholder 1">
            <a:extLst>
              <a:ext uri="{FF2B5EF4-FFF2-40B4-BE49-F238E27FC236}">
                <a16:creationId xmlns:a16="http://schemas.microsoft.com/office/drawing/2014/main" id="{423BC0FA-8E3D-4C00-835F-3B5B7EB975C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28</a:t>
            </a:fld>
            <a:endParaRPr lang="en-US">
              <a:solidFill>
                <a:prstClr val="black">
                  <a:tint val="75000"/>
                </a:prstClr>
              </a:solidFill>
            </a:endParaRPr>
          </a:p>
        </p:txBody>
      </p:sp>
      <p:pic>
        <p:nvPicPr>
          <p:cNvPr id="5" name="Picture 4">
            <a:extLst>
              <a:ext uri="{FF2B5EF4-FFF2-40B4-BE49-F238E27FC236}">
                <a16:creationId xmlns:a16="http://schemas.microsoft.com/office/drawing/2014/main" id="{83633BAD-109A-4110-81AC-9EF7C024C647}"/>
              </a:ext>
            </a:extLst>
          </p:cNvPr>
          <p:cNvPicPr>
            <a:picLocks noChangeAspect="1"/>
          </p:cNvPicPr>
          <p:nvPr/>
        </p:nvPicPr>
        <p:blipFill>
          <a:blip r:embed="rId2"/>
          <a:stretch>
            <a:fillRect/>
          </a:stretch>
        </p:blipFill>
        <p:spPr>
          <a:xfrm>
            <a:off x="3064861" y="122238"/>
            <a:ext cx="9091262" cy="6858000"/>
          </a:xfrm>
          <a:prstGeom prst="rect">
            <a:avLst/>
          </a:prstGeom>
        </p:spPr>
      </p:pic>
    </p:spTree>
    <p:extLst>
      <p:ext uri="{BB962C8B-B14F-4D97-AF65-F5344CB8AC3E}">
        <p14:creationId xmlns:p14="http://schemas.microsoft.com/office/powerpoint/2010/main" val="3817363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676B3E-6DD9-4BF1-8E27-4BA0F7801832}"/>
              </a:ext>
            </a:extLst>
          </p:cNvPr>
          <p:cNvSpPr>
            <a:spLocks noGrp="1"/>
          </p:cNvSpPr>
          <p:nvPr>
            <p:ph idx="1"/>
          </p:nvPr>
        </p:nvSpPr>
        <p:spPr>
          <a:xfrm>
            <a:off x="0" y="670124"/>
            <a:ext cx="12168220" cy="5546192"/>
          </a:xfrm>
        </p:spPr>
        <p:txBody>
          <a:bodyPr>
            <a:normAutofit/>
          </a:bodyPr>
          <a:lstStyle/>
          <a:p>
            <a:pPr>
              <a:lnSpc>
                <a:spcPts val="2700"/>
              </a:lnSpc>
            </a:pPr>
            <a:r>
              <a:rPr lang="en-US" sz="2400" b="1" dirty="0"/>
              <a:t>Harp-DAAL</a:t>
            </a:r>
            <a:r>
              <a:rPr lang="en-US" sz="2400" dirty="0"/>
              <a:t> with a kernel Machine Learning library exploiting the Intel node library DAAL and HPC communication collectives within the Hadoop ecosystem. </a:t>
            </a:r>
          </a:p>
          <a:p>
            <a:pPr lvl="1">
              <a:lnSpc>
                <a:spcPts val="2700"/>
              </a:lnSpc>
            </a:pPr>
            <a:r>
              <a:rPr lang="en-US" sz="2000" dirty="0"/>
              <a:t>Harp-DAAL supports all 5 classes of data-intensive AI first computation, from pleasingly parallel to machine learning and simulations. </a:t>
            </a:r>
          </a:p>
          <a:p>
            <a:pPr>
              <a:lnSpc>
                <a:spcPts val="2700"/>
              </a:lnSpc>
            </a:pPr>
            <a:r>
              <a:rPr lang="en-US" sz="2400" b="1" dirty="0"/>
              <a:t>Twister2</a:t>
            </a:r>
            <a:r>
              <a:rPr lang="en-US" sz="2400" dirty="0"/>
              <a:t> is a toolkit of components that can be packaged in different ways</a:t>
            </a:r>
          </a:p>
          <a:p>
            <a:pPr lvl="1">
              <a:lnSpc>
                <a:spcPts val="2700"/>
              </a:lnSpc>
            </a:pPr>
            <a:r>
              <a:rPr lang="en-US" sz="2400" dirty="0"/>
              <a:t>Integrated batch or streaming data capabilities familiar from Apache Hadoop, Spark, Heron and Flink but with high performance. </a:t>
            </a:r>
          </a:p>
          <a:p>
            <a:pPr lvl="1">
              <a:lnSpc>
                <a:spcPts val="2700"/>
              </a:lnSpc>
            </a:pPr>
            <a:r>
              <a:rPr lang="en-US" sz="2400" dirty="0"/>
              <a:t>Separate bulk synchronous and data flow communication; </a:t>
            </a:r>
          </a:p>
          <a:p>
            <a:pPr lvl="1">
              <a:lnSpc>
                <a:spcPts val="2700"/>
              </a:lnSpc>
            </a:pPr>
            <a:r>
              <a:rPr lang="en-US" sz="2400" dirty="0"/>
              <a:t>Task management as in Mesos, Yarn and Kubernetes</a:t>
            </a:r>
          </a:p>
          <a:p>
            <a:pPr lvl="1">
              <a:lnSpc>
                <a:spcPts val="2700"/>
              </a:lnSpc>
            </a:pPr>
            <a:r>
              <a:rPr lang="en-US" sz="2400" dirty="0"/>
              <a:t>Dataflow graph execution models</a:t>
            </a:r>
          </a:p>
          <a:p>
            <a:pPr lvl="1">
              <a:lnSpc>
                <a:spcPts val="2700"/>
              </a:lnSpc>
            </a:pPr>
            <a:r>
              <a:rPr lang="en-US" sz="2400" dirty="0"/>
              <a:t>Launching of the Harp-DAAL  library with native Mesos/Kubernetes/HDFS environment</a:t>
            </a:r>
          </a:p>
          <a:p>
            <a:pPr lvl="1">
              <a:lnSpc>
                <a:spcPts val="2700"/>
              </a:lnSpc>
            </a:pPr>
            <a:r>
              <a:rPr lang="en-US" sz="2400" dirty="0"/>
              <a:t>Streaming and repository data access interfaces, </a:t>
            </a:r>
          </a:p>
          <a:p>
            <a:pPr lvl="1">
              <a:lnSpc>
                <a:spcPts val="2700"/>
              </a:lnSpc>
              <a:spcBef>
                <a:spcPts val="600"/>
              </a:spcBef>
            </a:pPr>
            <a:r>
              <a:rPr lang="en-US" sz="2400" dirty="0"/>
              <a:t>In-memory databases and fault tolerance at dataflow nodes. (use RDD to do classic checkpoint-restart)</a:t>
            </a:r>
          </a:p>
        </p:txBody>
      </p:sp>
      <p:sp>
        <p:nvSpPr>
          <p:cNvPr id="3" name="Title 2">
            <a:extLst>
              <a:ext uri="{FF2B5EF4-FFF2-40B4-BE49-F238E27FC236}">
                <a16:creationId xmlns:a16="http://schemas.microsoft.com/office/drawing/2014/main" id="{DED0A93F-FB37-4CEC-A022-3E6396714093}"/>
              </a:ext>
            </a:extLst>
          </p:cNvPr>
          <p:cNvSpPr>
            <a:spLocks noGrp="1"/>
          </p:cNvSpPr>
          <p:nvPr>
            <p:ph type="title"/>
          </p:nvPr>
        </p:nvSpPr>
        <p:spPr>
          <a:xfrm>
            <a:off x="785861" y="78067"/>
            <a:ext cx="11101339" cy="563617"/>
          </a:xfrm>
        </p:spPr>
        <p:txBody>
          <a:bodyPr>
            <a:normAutofit fontScale="90000"/>
          </a:bodyPr>
          <a:lstStyle/>
          <a:p>
            <a:r>
              <a:rPr lang="en-US" sz="4000" dirty="0"/>
              <a:t>Integrating HPC and Apache Programming Environments</a:t>
            </a:r>
          </a:p>
        </p:txBody>
      </p:sp>
      <p:sp>
        <p:nvSpPr>
          <p:cNvPr id="4" name="Slide Number Placeholder 3">
            <a:extLst>
              <a:ext uri="{FF2B5EF4-FFF2-40B4-BE49-F238E27FC236}">
                <a16:creationId xmlns:a16="http://schemas.microsoft.com/office/drawing/2014/main" id="{F188C51C-6168-4175-8064-3B50B283D6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62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3EF3-D1A7-451B-AAE1-45BEFA4A269C}"/>
              </a:ext>
            </a:extLst>
          </p:cNvPr>
          <p:cNvSpPr>
            <a:spLocks noGrp="1"/>
          </p:cNvSpPr>
          <p:nvPr>
            <p:ph type="title"/>
          </p:nvPr>
        </p:nvSpPr>
        <p:spPr/>
        <p:txBody>
          <a:bodyPr/>
          <a:lstStyle/>
          <a:p>
            <a:r>
              <a:rPr lang="en-US" dirty="0"/>
              <a:t>aa</a:t>
            </a:r>
          </a:p>
        </p:txBody>
      </p:sp>
      <p:sp>
        <p:nvSpPr>
          <p:cNvPr id="3" name="Content Placeholder 2">
            <a:extLst>
              <a:ext uri="{FF2B5EF4-FFF2-40B4-BE49-F238E27FC236}">
                <a16:creationId xmlns:a16="http://schemas.microsoft.com/office/drawing/2014/main" id="{4FD0FC95-68CA-490C-9747-23209A9D6FE8}"/>
              </a:ext>
            </a:extLst>
          </p:cNvPr>
          <p:cNvSpPr>
            <a:spLocks noGrp="1"/>
          </p:cNvSpPr>
          <p:nvPr>
            <p:ph idx="1"/>
          </p:nvPr>
        </p:nvSpPr>
        <p:spPr/>
        <p:txBody>
          <a:bodyPr/>
          <a:lstStyle/>
          <a:p>
            <a:r>
              <a:rPr lang="en-US" dirty="0"/>
              <a:t>aa</a:t>
            </a:r>
          </a:p>
        </p:txBody>
      </p:sp>
      <p:sp>
        <p:nvSpPr>
          <p:cNvPr id="5" name="Slide Number Placeholder 4">
            <a:extLst>
              <a:ext uri="{FF2B5EF4-FFF2-40B4-BE49-F238E27FC236}">
                <a16:creationId xmlns:a16="http://schemas.microsoft.com/office/drawing/2014/main" id="{D206095A-AC0D-4B33-9A44-0A32888AFDF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a:t>
            </a:fld>
            <a:endParaRPr lang="en-US">
              <a:solidFill>
                <a:prstClr val="black">
                  <a:tint val="75000"/>
                </a:prstClr>
              </a:solidFill>
            </a:endParaRPr>
          </a:p>
        </p:txBody>
      </p:sp>
      <p:sp>
        <p:nvSpPr>
          <p:cNvPr id="4" name="Rectangle 3">
            <a:extLst>
              <a:ext uri="{FF2B5EF4-FFF2-40B4-BE49-F238E27FC236}">
                <a16:creationId xmlns:a16="http://schemas.microsoft.com/office/drawing/2014/main" id="{76D3F752-400A-4D67-B797-0382B40017D4}"/>
              </a:ext>
            </a:extLst>
          </p:cNvPr>
          <p:cNvSpPr/>
          <p:nvPr/>
        </p:nvSpPr>
        <p:spPr>
          <a:xfrm>
            <a:off x="4160803" y="6428824"/>
            <a:ext cx="7380348" cy="369332"/>
          </a:xfrm>
          <a:prstGeom prst="rect">
            <a:avLst/>
          </a:prstGeom>
        </p:spPr>
        <p:txBody>
          <a:bodyPr wrap="square">
            <a:spAutoFit/>
          </a:bodyPr>
          <a:lstStyle/>
          <a:p>
            <a:r>
              <a:rPr lang="en-US" dirty="0">
                <a:hlinkClick r:id="rId2"/>
              </a:rPr>
              <a:t>https://www.microsoft.com/en-us/research/event/faculty-summit-2018/</a:t>
            </a:r>
            <a:endParaRPr lang="en-US" dirty="0"/>
          </a:p>
        </p:txBody>
      </p:sp>
      <p:grpSp>
        <p:nvGrpSpPr>
          <p:cNvPr id="8" name="Group 7">
            <a:extLst>
              <a:ext uri="{FF2B5EF4-FFF2-40B4-BE49-F238E27FC236}">
                <a16:creationId xmlns:a16="http://schemas.microsoft.com/office/drawing/2014/main" id="{EDD84F43-48FF-43BE-8179-224134C4F305}"/>
              </a:ext>
            </a:extLst>
          </p:cNvPr>
          <p:cNvGrpSpPr/>
          <p:nvPr/>
        </p:nvGrpSpPr>
        <p:grpSpPr>
          <a:xfrm>
            <a:off x="158471" y="122238"/>
            <a:ext cx="11763375" cy="6214694"/>
            <a:chOff x="214312" y="295643"/>
            <a:chExt cx="11763375" cy="6214694"/>
          </a:xfrm>
        </p:grpSpPr>
        <p:pic>
          <p:nvPicPr>
            <p:cNvPr id="6" name="Picture 5">
              <a:extLst>
                <a:ext uri="{FF2B5EF4-FFF2-40B4-BE49-F238E27FC236}">
                  <a16:creationId xmlns:a16="http://schemas.microsoft.com/office/drawing/2014/main" id="{6338144B-192F-4EFB-84BF-EE491D6A9C91}"/>
                </a:ext>
              </a:extLst>
            </p:cNvPr>
            <p:cNvPicPr>
              <a:picLocks noChangeAspect="1"/>
            </p:cNvPicPr>
            <p:nvPr/>
          </p:nvPicPr>
          <p:blipFill>
            <a:blip r:embed="rId3"/>
            <a:stretch>
              <a:fillRect/>
            </a:stretch>
          </p:blipFill>
          <p:spPr>
            <a:xfrm>
              <a:off x="214312" y="347662"/>
              <a:ext cx="11763375" cy="6162675"/>
            </a:xfrm>
            <a:prstGeom prst="rect">
              <a:avLst/>
            </a:prstGeom>
          </p:spPr>
        </p:pic>
        <p:sp>
          <p:nvSpPr>
            <p:cNvPr id="7" name="TextBox 6">
              <a:extLst>
                <a:ext uri="{FF2B5EF4-FFF2-40B4-BE49-F238E27FC236}">
                  <a16:creationId xmlns:a16="http://schemas.microsoft.com/office/drawing/2014/main" id="{6187402F-27FC-4F42-A81B-BA60AEDC7A5D}"/>
                </a:ext>
              </a:extLst>
            </p:cNvPr>
            <p:cNvSpPr txBox="1"/>
            <p:nvPr/>
          </p:nvSpPr>
          <p:spPr>
            <a:xfrm>
              <a:off x="214312" y="295643"/>
              <a:ext cx="2482667" cy="523220"/>
            </a:xfrm>
            <a:prstGeom prst="rect">
              <a:avLst/>
            </a:prstGeom>
            <a:noFill/>
          </p:spPr>
          <p:txBody>
            <a:bodyPr wrap="none" rtlCol="0">
              <a:spAutoFit/>
            </a:bodyPr>
            <a:lstStyle/>
            <a:p>
              <a:r>
                <a:rPr lang="en-US" sz="2800" b="1" dirty="0">
                  <a:solidFill>
                    <a:schemeClr val="bg1"/>
                  </a:solidFill>
                </a:rPr>
                <a:t>From Microsoft</a:t>
              </a:r>
            </a:p>
          </p:txBody>
        </p:sp>
      </p:grpSp>
    </p:spTree>
    <p:extLst>
      <p:ext uri="{BB962C8B-B14F-4D97-AF65-F5344CB8AC3E}">
        <p14:creationId xmlns:p14="http://schemas.microsoft.com/office/powerpoint/2010/main" val="375041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D219DE-0C8A-4DF1-8209-229204DC1380}"/>
              </a:ext>
            </a:extLst>
          </p:cNvPr>
          <p:cNvSpPr>
            <a:spLocks noGrp="1"/>
          </p:cNvSpPr>
          <p:nvPr>
            <p:ph type="title"/>
          </p:nvPr>
        </p:nvSpPr>
        <p:spPr>
          <a:xfrm>
            <a:off x="0" y="0"/>
            <a:ext cx="12191999" cy="657763"/>
          </a:xfrm>
        </p:spPr>
        <p:txBody>
          <a:bodyPr>
            <a:noAutofit/>
          </a:bodyPr>
          <a:lstStyle/>
          <a:p>
            <a:r>
              <a:rPr lang="en-US" sz="3600" b="1" dirty="0" err="1">
                <a:latin typeface="+mn-lt"/>
              </a:rPr>
              <a:t>Qiu</a:t>
            </a:r>
            <a:r>
              <a:rPr lang="en-US" sz="3600" b="1" dirty="0">
                <a:latin typeface="+mn-lt"/>
              </a:rPr>
              <a:t>/Fox Core SPIDAL Parallel HPC Library with Collective Used</a:t>
            </a:r>
          </a:p>
        </p:txBody>
      </p:sp>
      <p:sp>
        <p:nvSpPr>
          <p:cNvPr id="6" name="Content Placeholder 5">
            <a:extLst>
              <a:ext uri="{FF2B5EF4-FFF2-40B4-BE49-F238E27FC236}">
                <a16:creationId xmlns:a16="http://schemas.microsoft.com/office/drawing/2014/main" id="{105D9DF8-77BA-4739-A479-085BE7192476}"/>
              </a:ext>
            </a:extLst>
          </p:cNvPr>
          <p:cNvSpPr>
            <a:spLocks noGrp="1"/>
          </p:cNvSpPr>
          <p:nvPr>
            <p:ph idx="1"/>
          </p:nvPr>
        </p:nvSpPr>
        <p:spPr>
          <a:xfrm>
            <a:off x="110836" y="694819"/>
            <a:ext cx="5929745" cy="5013254"/>
          </a:xfrm>
          <a:ln w="38100">
            <a:solidFill>
              <a:schemeClr val="tx1"/>
            </a:solidFill>
          </a:ln>
        </p:spPr>
        <p:txBody>
          <a:bodyPr tIns="91440" bIns="91440">
            <a:normAutofit fontScale="77500" lnSpcReduction="20000"/>
          </a:bodyPr>
          <a:lstStyle/>
          <a:p>
            <a:r>
              <a:rPr lang="en-US" b="1" dirty="0">
                <a:solidFill>
                  <a:srgbClr val="C00000"/>
                </a:solidFill>
              </a:rPr>
              <a:t>DA-MDS</a:t>
            </a:r>
            <a:r>
              <a:rPr lang="en-US" dirty="0">
                <a:solidFill>
                  <a:srgbClr val="C00000"/>
                </a:solidFill>
              </a:rPr>
              <a:t> </a:t>
            </a:r>
            <a:r>
              <a:rPr lang="en-US" dirty="0"/>
              <a:t>Rotate, </a:t>
            </a:r>
            <a:r>
              <a:rPr lang="en-US" dirty="0" err="1"/>
              <a:t>AllReduce</a:t>
            </a:r>
            <a:r>
              <a:rPr lang="en-US" dirty="0"/>
              <a:t>, Broadcast</a:t>
            </a:r>
          </a:p>
          <a:p>
            <a:r>
              <a:rPr lang="en-US" b="1" dirty="0">
                <a:solidFill>
                  <a:srgbClr val="C00000"/>
                </a:solidFill>
              </a:rPr>
              <a:t>Directed Force Dimension Reduction </a:t>
            </a:r>
            <a:r>
              <a:rPr lang="en-US" dirty="0" err="1"/>
              <a:t>AllGather</a:t>
            </a:r>
            <a:r>
              <a:rPr lang="en-US" dirty="0"/>
              <a:t>, </a:t>
            </a:r>
            <a:r>
              <a:rPr lang="en-US" dirty="0" err="1"/>
              <a:t>Allreduce</a:t>
            </a:r>
            <a:endParaRPr lang="en-US" dirty="0"/>
          </a:p>
          <a:p>
            <a:r>
              <a:rPr lang="en-US" b="1" dirty="0">
                <a:solidFill>
                  <a:srgbClr val="C00000"/>
                </a:solidFill>
              </a:rPr>
              <a:t>Irregular DAVS Clustering </a:t>
            </a:r>
            <a:r>
              <a:rPr lang="en-US" dirty="0"/>
              <a:t>Partial Rotate, </a:t>
            </a:r>
            <a:r>
              <a:rPr lang="en-US" dirty="0" err="1"/>
              <a:t>AllReduce</a:t>
            </a:r>
            <a:r>
              <a:rPr lang="en-US" dirty="0"/>
              <a:t>, Broadcast</a:t>
            </a:r>
          </a:p>
          <a:p>
            <a:r>
              <a:rPr lang="en-US" b="1" dirty="0">
                <a:solidFill>
                  <a:srgbClr val="C00000"/>
                </a:solidFill>
              </a:rPr>
              <a:t>DA </a:t>
            </a:r>
            <a:r>
              <a:rPr lang="en-US" b="1" dirty="0" err="1">
                <a:solidFill>
                  <a:srgbClr val="C00000"/>
                </a:solidFill>
              </a:rPr>
              <a:t>Semimetric</a:t>
            </a:r>
            <a:r>
              <a:rPr lang="en-US" b="1" dirty="0">
                <a:solidFill>
                  <a:srgbClr val="C00000"/>
                </a:solidFill>
              </a:rPr>
              <a:t> Clustering (Deterministic Annealing) </a:t>
            </a:r>
            <a:r>
              <a:rPr lang="en-US" dirty="0"/>
              <a:t>Rotate, </a:t>
            </a:r>
            <a:r>
              <a:rPr lang="en-US" dirty="0" err="1"/>
              <a:t>AllReduce</a:t>
            </a:r>
            <a:r>
              <a:rPr lang="en-US" dirty="0"/>
              <a:t>, Broadcast</a:t>
            </a:r>
          </a:p>
          <a:p>
            <a:r>
              <a:rPr lang="en-US" b="1" dirty="0">
                <a:solidFill>
                  <a:srgbClr val="C00000"/>
                </a:solidFill>
              </a:rPr>
              <a:t>K-means</a:t>
            </a:r>
            <a:r>
              <a:rPr lang="en-US" dirty="0">
                <a:solidFill>
                  <a:srgbClr val="C00000"/>
                </a:solidFill>
              </a:rPr>
              <a:t> </a:t>
            </a:r>
            <a:r>
              <a:rPr lang="en-US" dirty="0" err="1"/>
              <a:t>AllReduce</a:t>
            </a:r>
            <a:r>
              <a:rPr lang="en-US" dirty="0"/>
              <a:t>, Broadcast, </a:t>
            </a:r>
            <a:r>
              <a:rPr lang="en-US" dirty="0" err="1"/>
              <a:t>AllGather</a:t>
            </a:r>
            <a:r>
              <a:rPr lang="en-US" dirty="0"/>
              <a:t> DAAL</a:t>
            </a:r>
          </a:p>
          <a:p>
            <a:r>
              <a:rPr lang="en-US" b="1" dirty="0">
                <a:solidFill>
                  <a:srgbClr val="C00000"/>
                </a:solidFill>
              </a:rPr>
              <a:t>SVM</a:t>
            </a:r>
            <a:r>
              <a:rPr lang="en-US" dirty="0"/>
              <a:t> </a:t>
            </a:r>
            <a:r>
              <a:rPr lang="en-US" dirty="0" err="1"/>
              <a:t>AllReduce</a:t>
            </a:r>
            <a:r>
              <a:rPr lang="en-US" dirty="0"/>
              <a:t>, </a:t>
            </a:r>
            <a:r>
              <a:rPr lang="en-US" dirty="0" err="1"/>
              <a:t>AllGather</a:t>
            </a:r>
            <a:endParaRPr lang="en-US" dirty="0"/>
          </a:p>
          <a:p>
            <a:r>
              <a:rPr lang="en-US" b="1" dirty="0" err="1">
                <a:solidFill>
                  <a:srgbClr val="C00000"/>
                </a:solidFill>
              </a:rPr>
              <a:t>SubGraph</a:t>
            </a:r>
            <a:r>
              <a:rPr lang="en-US" b="1" dirty="0">
                <a:solidFill>
                  <a:srgbClr val="C00000"/>
                </a:solidFill>
              </a:rPr>
              <a:t> Mining</a:t>
            </a:r>
            <a:r>
              <a:rPr lang="en-US" b="1" dirty="0"/>
              <a:t> </a:t>
            </a:r>
            <a:r>
              <a:rPr lang="en-US" dirty="0" err="1"/>
              <a:t>AllGather</a:t>
            </a:r>
            <a:r>
              <a:rPr lang="en-US" dirty="0"/>
              <a:t>, </a:t>
            </a:r>
            <a:r>
              <a:rPr lang="en-US" dirty="0" err="1"/>
              <a:t>AllReduce</a:t>
            </a:r>
            <a:endParaRPr lang="en-US" dirty="0"/>
          </a:p>
          <a:p>
            <a:r>
              <a:rPr lang="en-US" b="1" dirty="0">
                <a:solidFill>
                  <a:srgbClr val="C00000"/>
                </a:solidFill>
              </a:rPr>
              <a:t>Latent Dirichlet Allocation </a:t>
            </a:r>
            <a:r>
              <a:rPr lang="en-US" dirty="0"/>
              <a:t>Rotate, </a:t>
            </a:r>
            <a:r>
              <a:rPr lang="en-US" dirty="0" err="1"/>
              <a:t>AllReduce</a:t>
            </a:r>
            <a:endParaRPr lang="en-US" dirty="0"/>
          </a:p>
          <a:p>
            <a:r>
              <a:rPr lang="en-US" b="1" dirty="0">
                <a:solidFill>
                  <a:srgbClr val="C00000"/>
                </a:solidFill>
              </a:rPr>
              <a:t>Matrix Factorization (SGD) </a:t>
            </a:r>
            <a:r>
              <a:rPr lang="en-US" dirty="0"/>
              <a:t>Rotate DAAL</a:t>
            </a:r>
          </a:p>
          <a:p>
            <a:r>
              <a:rPr lang="en-US" b="1" dirty="0">
                <a:solidFill>
                  <a:srgbClr val="C00000"/>
                </a:solidFill>
              </a:rPr>
              <a:t>Recommender System (ALS)</a:t>
            </a:r>
            <a:r>
              <a:rPr lang="en-US" b="1" dirty="0"/>
              <a:t> </a:t>
            </a:r>
            <a:r>
              <a:rPr lang="en-US" dirty="0"/>
              <a:t>Rotate DAAL</a:t>
            </a:r>
          </a:p>
          <a:p>
            <a:r>
              <a:rPr lang="en-US" b="1" dirty="0">
                <a:solidFill>
                  <a:srgbClr val="C00000"/>
                </a:solidFill>
              </a:rPr>
              <a:t>Singular Value Decomposition (SVD) </a:t>
            </a:r>
            <a:r>
              <a:rPr lang="en-US" dirty="0" err="1"/>
              <a:t>AllGather</a:t>
            </a:r>
            <a:r>
              <a:rPr lang="en-US" dirty="0"/>
              <a:t> DAAL</a:t>
            </a:r>
          </a:p>
        </p:txBody>
      </p:sp>
      <p:sp>
        <p:nvSpPr>
          <p:cNvPr id="7" name="Content Placeholder 5">
            <a:extLst>
              <a:ext uri="{FF2B5EF4-FFF2-40B4-BE49-F238E27FC236}">
                <a16:creationId xmlns:a16="http://schemas.microsoft.com/office/drawing/2014/main" id="{3319C61D-4526-4ED9-BC00-4F7DC9780F01}"/>
              </a:ext>
            </a:extLst>
          </p:cNvPr>
          <p:cNvSpPr txBox="1">
            <a:spLocks/>
          </p:cNvSpPr>
          <p:nvPr/>
        </p:nvSpPr>
        <p:spPr>
          <a:xfrm>
            <a:off x="6040581" y="618948"/>
            <a:ext cx="6012873" cy="5089126"/>
          </a:xfrm>
          <a:prstGeom prst="rect">
            <a:avLst/>
          </a:prstGeom>
          <a:ln w="38100">
            <a:solidFill>
              <a:schemeClr val="tx1"/>
            </a:solidFill>
          </a:ln>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C00000"/>
                </a:solidFill>
              </a:rPr>
              <a:t>QR Decomposition (QR) </a:t>
            </a:r>
            <a:r>
              <a:rPr lang="en-US" sz="2200" dirty="0"/>
              <a:t>Reduce, Broadcast DAAL</a:t>
            </a:r>
          </a:p>
          <a:p>
            <a:r>
              <a:rPr lang="en-US" sz="2200" b="1" dirty="0">
                <a:solidFill>
                  <a:srgbClr val="C00000"/>
                </a:solidFill>
              </a:rPr>
              <a:t>Neural Network </a:t>
            </a:r>
            <a:r>
              <a:rPr lang="en-US" sz="2200" dirty="0" err="1"/>
              <a:t>AllReduce</a:t>
            </a:r>
            <a:r>
              <a:rPr lang="en-US" sz="2200" dirty="0"/>
              <a:t> DAAL</a:t>
            </a:r>
          </a:p>
          <a:p>
            <a:r>
              <a:rPr lang="en-US" sz="2200" b="1" dirty="0">
                <a:solidFill>
                  <a:srgbClr val="C00000"/>
                </a:solidFill>
              </a:rPr>
              <a:t>Covariance</a:t>
            </a:r>
            <a:r>
              <a:rPr lang="en-US" sz="2200" dirty="0"/>
              <a:t> </a:t>
            </a:r>
            <a:r>
              <a:rPr lang="en-US" sz="2200" dirty="0" err="1"/>
              <a:t>AllReduce</a:t>
            </a:r>
            <a:r>
              <a:rPr lang="en-US" sz="2200" dirty="0"/>
              <a:t> DAAL</a:t>
            </a:r>
          </a:p>
          <a:p>
            <a:r>
              <a:rPr lang="en-US" sz="2200" b="1" dirty="0">
                <a:solidFill>
                  <a:srgbClr val="C00000"/>
                </a:solidFill>
              </a:rPr>
              <a:t>Low Order Moments </a:t>
            </a:r>
            <a:r>
              <a:rPr lang="en-US" sz="2200" dirty="0"/>
              <a:t>Reduce DAAL</a:t>
            </a:r>
          </a:p>
          <a:p>
            <a:r>
              <a:rPr lang="en-US" sz="2200" b="1" dirty="0">
                <a:solidFill>
                  <a:srgbClr val="C00000"/>
                </a:solidFill>
              </a:rPr>
              <a:t>Naive Bayes </a:t>
            </a:r>
            <a:r>
              <a:rPr lang="en-US" sz="2200" dirty="0"/>
              <a:t>Reduce DAAL</a:t>
            </a:r>
          </a:p>
          <a:p>
            <a:r>
              <a:rPr lang="en-US" sz="2200" b="1" dirty="0">
                <a:solidFill>
                  <a:srgbClr val="C00000"/>
                </a:solidFill>
              </a:rPr>
              <a:t>Linear Regression </a:t>
            </a:r>
            <a:r>
              <a:rPr lang="en-US" sz="2200" dirty="0"/>
              <a:t>Reduce DAAL</a:t>
            </a:r>
          </a:p>
          <a:p>
            <a:r>
              <a:rPr lang="en-US" sz="2200" b="1" dirty="0">
                <a:solidFill>
                  <a:srgbClr val="C00000"/>
                </a:solidFill>
              </a:rPr>
              <a:t>Ridge Regression </a:t>
            </a:r>
            <a:r>
              <a:rPr lang="en-US" sz="2200" dirty="0"/>
              <a:t>Reduce DAAL</a:t>
            </a:r>
          </a:p>
          <a:p>
            <a:r>
              <a:rPr lang="en-US" sz="2200" b="1" dirty="0">
                <a:solidFill>
                  <a:srgbClr val="C00000"/>
                </a:solidFill>
              </a:rPr>
              <a:t>Multi-class Logistic Regression</a:t>
            </a:r>
            <a:r>
              <a:rPr lang="en-US" sz="2200" b="1" dirty="0"/>
              <a:t> </a:t>
            </a:r>
            <a:r>
              <a:rPr lang="en-US" sz="2200" dirty="0"/>
              <a:t>Regroup, Rotate, </a:t>
            </a:r>
            <a:r>
              <a:rPr lang="en-US" sz="2200" dirty="0" err="1"/>
              <a:t>AllGather</a:t>
            </a:r>
            <a:endParaRPr lang="en-US" sz="2200" dirty="0"/>
          </a:p>
          <a:p>
            <a:r>
              <a:rPr lang="en-US" sz="2200" b="1" dirty="0">
                <a:solidFill>
                  <a:srgbClr val="C00000"/>
                </a:solidFill>
              </a:rPr>
              <a:t>Random Forest </a:t>
            </a:r>
            <a:r>
              <a:rPr lang="en-US" sz="2200" dirty="0" err="1"/>
              <a:t>AllReduce</a:t>
            </a:r>
            <a:endParaRPr lang="en-US" sz="2200" dirty="0"/>
          </a:p>
          <a:p>
            <a:r>
              <a:rPr lang="en-US" sz="2200" b="1" dirty="0">
                <a:solidFill>
                  <a:srgbClr val="C00000"/>
                </a:solidFill>
              </a:rPr>
              <a:t>Principal Component Analysis (PCA) </a:t>
            </a:r>
            <a:r>
              <a:rPr lang="en-US" sz="2200" dirty="0" err="1"/>
              <a:t>AllReduce</a:t>
            </a:r>
            <a:r>
              <a:rPr lang="en-US" sz="2200" dirty="0"/>
              <a:t> DAAL</a:t>
            </a:r>
          </a:p>
        </p:txBody>
      </p:sp>
      <p:sp>
        <p:nvSpPr>
          <p:cNvPr id="8" name="TextBox 7">
            <a:extLst>
              <a:ext uri="{FF2B5EF4-FFF2-40B4-BE49-F238E27FC236}">
                <a16:creationId xmlns:a16="http://schemas.microsoft.com/office/drawing/2014/main" id="{3C7DA116-4A13-40F1-91B6-25B08450DAD7}"/>
              </a:ext>
            </a:extLst>
          </p:cNvPr>
          <p:cNvSpPr txBox="1"/>
          <p:nvPr/>
        </p:nvSpPr>
        <p:spPr>
          <a:xfrm>
            <a:off x="0" y="5619234"/>
            <a:ext cx="12320681" cy="461665"/>
          </a:xfrm>
          <a:prstGeom prst="rect">
            <a:avLst/>
          </a:prstGeom>
          <a:noFill/>
        </p:spPr>
        <p:txBody>
          <a:bodyPr wrap="none" rtlCol="0">
            <a:spAutoFit/>
          </a:bodyPr>
          <a:lstStyle/>
          <a:p>
            <a:r>
              <a:rPr lang="en-US" sz="2400" b="1" dirty="0"/>
              <a:t>DAAL</a:t>
            </a:r>
            <a:r>
              <a:rPr lang="en-US" sz="2400" dirty="0"/>
              <a:t> implies integrated on node with Intel DAAL Optimized Data Analytics Library (Runs on KNL!) </a:t>
            </a:r>
          </a:p>
        </p:txBody>
      </p:sp>
      <p:sp>
        <p:nvSpPr>
          <p:cNvPr id="2" name="Slide Number Placeholder 1">
            <a:extLst>
              <a:ext uri="{FF2B5EF4-FFF2-40B4-BE49-F238E27FC236}">
                <a16:creationId xmlns:a16="http://schemas.microsoft.com/office/drawing/2014/main" id="{309BC9A6-BDAD-4DB5-8DAA-40C29A2D77F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30</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B0B2C838-352D-4888-8FB0-6DE76B19DA1E}"/>
              </a:ext>
            </a:extLst>
          </p:cNvPr>
          <p:cNvSpPr>
            <a:spLocks noGrp="1"/>
          </p:cNvSpPr>
          <p:nvPr>
            <p:ph type="dt" sz="half" idx="10"/>
          </p:nvPr>
        </p:nvSpPr>
        <p:spPr/>
        <p:txBody>
          <a:bodyPr/>
          <a:lstStyle/>
          <a:p>
            <a:fld id="{1E9574E0-C355-42E4-947D-2C7569CF42BF}" type="datetime1">
              <a:rPr lang="en-US" smtClean="0">
                <a:solidFill>
                  <a:prstClr val="black">
                    <a:tint val="75000"/>
                  </a:prstClr>
                </a:solidFill>
              </a:rPr>
              <a:t>1/6/2019</a:t>
            </a:fld>
            <a:endParaRPr lang="en-US">
              <a:solidFill>
                <a:prstClr val="black">
                  <a:tint val="75000"/>
                </a:prstClr>
              </a:solidFill>
            </a:endParaRPr>
          </a:p>
        </p:txBody>
      </p:sp>
    </p:spTree>
    <p:extLst>
      <p:ext uri="{BB962C8B-B14F-4D97-AF65-F5344CB8AC3E}">
        <p14:creationId xmlns:p14="http://schemas.microsoft.com/office/powerpoint/2010/main" val="1981163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1064" y="5457197"/>
            <a:ext cx="11909871" cy="93207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5300" b="0" i="0" u="none" strike="noStrike" kern="1200" cap="none" spc="0" normalizeH="0" baseline="0" noProof="0" dirty="0">
                <a:ln>
                  <a:noFill/>
                </a:ln>
                <a:solidFill>
                  <a:srgbClr val="263338"/>
                </a:solidFill>
                <a:effectLst/>
                <a:uLnTx/>
                <a:uFillTx/>
                <a:latin typeface="Montserrat" charset="0"/>
                <a:ea typeface="Montserrat" charset="0"/>
                <a:cs typeface="Montserrat" charset="0"/>
              </a:rPr>
              <a:t>Map Collective Run time merges MapReduce and HPC</a:t>
            </a:r>
            <a:endParaRPr kumimoji="0" lang="x-none" altLang="en-US" sz="3200" b="0" i="0" u="none" strike="noStrike" kern="1200" cap="none" spc="0" normalizeH="0" baseline="0" noProof="0" dirty="0">
              <a:ln>
                <a:noFill/>
              </a:ln>
              <a:solidFill>
                <a:srgbClr val="72A1A8"/>
              </a:solidFill>
              <a:effectLst/>
              <a:uLnTx/>
              <a:uFillTx/>
              <a:latin typeface="Montserrat" charset="0"/>
              <a:ea typeface="Montserrat" charset="0"/>
              <a:cs typeface="Montserrat" charset="0"/>
            </a:endParaRPr>
          </a:p>
        </p:txBody>
      </p:sp>
      <p:sp>
        <p:nvSpPr>
          <p:cNvPr id="8" name="Rectangle 7">
            <a:extLst>
              <a:ext uri="{FF2B5EF4-FFF2-40B4-BE49-F238E27FC236}">
                <a16:creationId xmlns:a16="http://schemas.microsoft.com/office/drawing/2014/main" id="{4D5C0770-D19E-4327-A969-0BC645E6D687}"/>
              </a:ext>
            </a:extLst>
          </p:cNvPr>
          <p:cNvSpPr/>
          <p:nvPr/>
        </p:nvSpPr>
        <p:spPr>
          <a:xfrm>
            <a:off x="6348614" y="2147197"/>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4F81BD">
                    <a:lumMod val="50000"/>
                  </a:srgbClr>
                </a:solidFill>
                <a:effectLst/>
                <a:uLnTx/>
                <a:uFillTx/>
                <a:latin typeface="Montserrat" charset="0"/>
                <a:ea typeface="+mn-ea"/>
                <a:cs typeface="+mn-cs"/>
              </a:rPr>
              <a:t>allreduce</a:t>
            </a:r>
            <a:endPar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endParaRPr>
          </a:p>
        </p:txBody>
      </p:sp>
      <p:pic>
        <p:nvPicPr>
          <p:cNvPr id="9" name="Picture 8">
            <a:extLst>
              <a:ext uri="{FF2B5EF4-FFF2-40B4-BE49-F238E27FC236}">
                <a16:creationId xmlns:a16="http://schemas.microsoft.com/office/drawing/2014/main" id="{743CF6F5-3D45-4095-AB71-6580F4AF1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4923" y="902641"/>
            <a:ext cx="2853302" cy="1113088"/>
          </a:xfrm>
          <a:prstGeom prst="rect">
            <a:avLst/>
          </a:prstGeom>
          <a:solidFill>
            <a:srgbClr val="263338"/>
          </a:solidFill>
        </p:spPr>
      </p:pic>
      <p:sp>
        <p:nvSpPr>
          <p:cNvPr id="12" name="Rectangle 11">
            <a:extLst>
              <a:ext uri="{FF2B5EF4-FFF2-40B4-BE49-F238E27FC236}">
                <a16:creationId xmlns:a16="http://schemas.microsoft.com/office/drawing/2014/main" id="{4E24CBF3-3D88-4173-A406-A4767979BD11}"/>
              </a:ext>
            </a:extLst>
          </p:cNvPr>
          <p:cNvSpPr/>
          <p:nvPr/>
        </p:nvSpPr>
        <p:spPr>
          <a:xfrm>
            <a:off x="3346204" y="2135781"/>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reduce</a:t>
            </a:r>
          </a:p>
        </p:txBody>
      </p:sp>
      <p:pic>
        <p:nvPicPr>
          <p:cNvPr id="13" name="Picture 12">
            <a:extLst>
              <a:ext uri="{FF2B5EF4-FFF2-40B4-BE49-F238E27FC236}">
                <a16:creationId xmlns:a16="http://schemas.microsoft.com/office/drawing/2014/main" id="{E0B6C9A1-14C7-4489-AC51-1E5827B8D0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18" y="902641"/>
            <a:ext cx="2701082" cy="1113088"/>
          </a:xfrm>
          <a:prstGeom prst="rect">
            <a:avLst/>
          </a:prstGeom>
          <a:solidFill>
            <a:srgbClr val="507A80"/>
          </a:solidFill>
          <a:ln>
            <a:noFill/>
          </a:ln>
        </p:spPr>
      </p:pic>
      <p:pic>
        <p:nvPicPr>
          <p:cNvPr id="14" name="Picture 13">
            <a:extLst>
              <a:ext uri="{FF2B5EF4-FFF2-40B4-BE49-F238E27FC236}">
                <a16:creationId xmlns:a16="http://schemas.microsoft.com/office/drawing/2014/main" id="{9445DB97-7501-4A27-A54B-C8E4972018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5224" y="902641"/>
            <a:ext cx="2493051" cy="1062389"/>
          </a:xfrm>
          <a:prstGeom prst="rect">
            <a:avLst/>
          </a:prstGeom>
          <a:solidFill>
            <a:srgbClr val="507A80"/>
          </a:solidFill>
          <a:ln>
            <a:noFill/>
          </a:ln>
        </p:spPr>
      </p:pic>
      <p:sp>
        <p:nvSpPr>
          <p:cNvPr id="15" name="Rectangle 14">
            <a:extLst>
              <a:ext uri="{FF2B5EF4-FFF2-40B4-BE49-F238E27FC236}">
                <a16:creationId xmlns:a16="http://schemas.microsoft.com/office/drawing/2014/main" id="{93C65504-FD08-4185-AD17-9987BCFCCE47}"/>
              </a:ext>
            </a:extLst>
          </p:cNvPr>
          <p:cNvSpPr/>
          <p:nvPr/>
        </p:nvSpPr>
        <p:spPr>
          <a:xfrm>
            <a:off x="9749825" y="5094649"/>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rotate</a:t>
            </a:r>
          </a:p>
        </p:txBody>
      </p:sp>
      <p:pic>
        <p:nvPicPr>
          <p:cNvPr id="16" name="Picture 15">
            <a:extLst>
              <a:ext uri="{FF2B5EF4-FFF2-40B4-BE49-F238E27FC236}">
                <a16:creationId xmlns:a16="http://schemas.microsoft.com/office/drawing/2014/main" id="{6F596A56-DA0D-406C-8E19-691F854B0C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3056" y="3123305"/>
            <a:ext cx="2759458" cy="1674326"/>
          </a:xfrm>
          <a:prstGeom prst="rect">
            <a:avLst/>
          </a:prstGeom>
        </p:spPr>
      </p:pic>
      <p:sp>
        <p:nvSpPr>
          <p:cNvPr id="18" name="Rectangle 17">
            <a:extLst>
              <a:ext uri="{FF2B5EF4-FFF2-40B4-BE49-F238E27FC236}">
                <a16:creationId xmlns:a16="http://schemas.microsoft.com/office/drawing/2014/main" id="{B9E7F4A9-4158-423B-A97D-9EDE0DA5EF8E}"/>
              </a:ext>
            </a:extLst>
          </p:cNvPr>
          <p:cNvSpPr/>
          <p:nvPr/>
        </p:nvSpPr>
        <p:spPr>
          <a:xfrm>
            <a:off x="5346856" y="5131997"/>
            <a:ext cx="1645920" cy="59898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push &amp; pull</a:t>
            </a:r>
          </a:p>
        </p:txBody>
      </p:sp>
      <p:pic>
        <p:nvPicPr>
          <p:cNvPr id="19" name="Picture 18">
            <a:extLst>
              <a:ext uri="{FF2B5EF4-FFF2-40B4-BE49-F238E27FC236}">
                <a16:creationId xmlns:a16="http://schemas.microsoft.com/office/drawing/2014/main" id="{BFB06AB5-8DF0-40F8-961D-6A16248B9C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795" y="3154760"/>
            <a:ext cx="2754245" cy="2023254"/>
          </a:xfrm>
          <a:prstGeom prst="rect">
            <a:avLst/>
          </a:prstGeom>
        </p:spPr>
      </p:pic>
      <p:pic>
        <p:nvPicPr>
          <p:cNvPr id="20" name="Picture 19">
            <a:extLst>
              <a:ext uri="{FF2B5EF4-FFF2-40B4-BE49-F238E27FC236}">
                <a16:creationId xmlns:a16="http://schemas.microsoft.com/office/drawing/2014/main" id="{1DA163D0-BDCD-4C2B-81C3-7177CFC0AA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8614" y="3123304"/>
            <a:ext cx="2740868" cy="2054709"/>
          </a:xfrm>
          <a:prstGeom prst="rect">
            <a:avLst/>
          </a:prstGeom>
        </p:spPr>
      </p:pic>
      <p:sp>
        <p:nvSpPr>
          <p:cNvPr id="22" name="Rectangle 21">
            <a:extLst>
              <a:ext uri="{FF2B5EF4-FFF2-40B4-BE49-F238E27FC236}">
                <a16:creationId xmlns:a16="http://schemas.microsoft.com/office/drawing/2014/main" id="{646610BC-C160-462C-AC05-EC46767DA0DA}"/>
              </a:ext>
            </a:extLst>
          </p:cNvPr>
          <p:cNvSpPr/>
          <p:nvPr/>
        </p:nvSpPr>
        <p:spPr>
          <a:xfrm>
            <a:off x="9578195" y="2265099"/>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4F81BD">
                    <a:lumMod val="50000"/>
                  </a:srgbClr>
                </a:solidFill>
                <a:effectLst/>
                <a:uLnTx/>
                <a:uFillTx/>
                <a:latin typeface="Montserrat" charset="0"/>
                <a:ea typeface="+mn-ea"/>
                <a:cs typeface="+mn-cs"/>
              </a:rPr>
              <a:t>allgather</a:t>
            </a:r>
            <a:endPar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endParaRPr>
          </a:p>
        </p:txBody>
      </p:sp>
      <p:sp>
        <p:nvSpPr>
          <p:cNvPr id="23" name="Rectangle 22">
            <a:extLst>
              <a:ext uri="{FF2B5EF4-FFF2-40B4-BE49-F238E27FC236}">
                <a16:creationId xmlns:a16="http://schemas.microsoft.com/office/drawing/2014/main" id="{2E3F84C2-CD9E-4F65-B77E-36CCD70093A5}"/>
              </a:ext>
            </a:extLst>
          </p:cNvPr>
          <p:cNvSpPr/>
          <p:nvPr/>
        </p:nvSpPr>
        <p:spPr>
          <a:xfrm>
            <a:off x="551585" y="5117256"/>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regroup</a:t>
            </a:r>
          </a:p>
        </p:txBody>
      </p:sp>
      <p:pic>
        <p:nvPicPr>
          <p:cNvPr id="24" name="Picture 23">
            <a:extLst>
              <a:ext uri="{FF2B5EF4-FFF2-40B4-BE49-F238E27FC236}">
                <a16:creationId xmlns:a16="http://schemas.microsoft.com/office/drawing/2014/main" id="{C96AB789-B951-4D7D-BE1B-592A02406E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318" y="3128467"/>
            <a:ext cx="3227886" cy="2038516"/>
          </a:xfrm>
          <a:prstGeom prst="rect">
            <a:avLst/>
          </a:prstGeom>
        </p:spPr>
      </p:pic>
      <p:pic>
        <p:nvPicPr>
          <p:cNvPr id="25" name="Picture 24">
            <a:extLst>
              <a:ext uri="{FF2B5EF4-FFF2-40B4-BE49-F238E27FC236}">
                <a16:creationId xmlns:a16="http://schemas.microsoft.com/office/drawing/2014/main" id="{B02CF49D-B9E2-4C93-8E37-1BA3263651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9796" y="827135"/>
            <a:ext cx="3102718" cy="1594382"/>
          </a:xfrm>
          <a:prstGeom prst="rect">
            <a:avLst/>
          </a:prstGeom>
        </p:spPr>
      </p:pic>
      <p:sp>
        <p:nvSpPr>
          <p:cNvPr id="26" name="Rectangle 25">
            <a:extLst>
              <a:ext uri="{FF2B5EF4-FFF2-40B4-BE49-F238E27FC236}">
                <a16:creationId xmlns:a16="http://schemas.microsoft.com/office/drawing/2014/main" id="{5CE7A705-DBCB-4655-BC46-1F316AC29864}"/>
              </a:ext>
            </a:extLst>
          </p:cNvPr>
          <p:cNvSpPr/>
          <p:nvPr/>
        </p:nvSpPr>
        <p:spPr>
          <a:xfrm>
            <a:off x="551585" y="2135782"/>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broadcast</a:t>
            </a:r>
          </a:p>
        </p:txBody>
      </p:sp>
      <p:sp>
        <p:nvSpPr>
          <p:cNvPr id="3" name="Title 2">
            <a:extLst>
              <a:ext uri="{FF2B5EF4-FFF2-40B4-BE49-F238E27FC236}">
                <a16:creationId xmlns:a16="http://schemas.microsoft.com/office/drawing/2014/main" id="{DB1F6FD8-9C9A-47E5-A2ED-CA9581FD0BAA}"/>
              </a:ext>
            </a:extLst>
          </p:cNvPr>
          <p:cNvSpPr>
            <a:spLocks noGrp="1"/>
          </p:cNvSpPr>
          <p:nvPr>
            <p:ph type="title"/>
          </p:nvPr>
        </p:nvSpPr>
        <p:spPr>
          <a:xfrm>
            <a:off x="0" y="-34728"/>
            <a:ext cx="12168221" cy="762000"/>
          </a:xfrm>
        </p:spPr>
        <p:txBody>
          <a:bodyPr/>
          <a:lstStyle/>
          <a:p>
            <a:pPr algn="ctr"/>
            <a:r>
              <a:rPr lang="en-US" sz="4400" dirty="0"/>
              <a:t>Run time software for Harp</a:t>
            </a:r>
          </a:p>
        </p:txBody>
      </p:sp>
      <p:sp>
        <p:nvSpPr>
          <p:cNvPr id="2" name="Slide Number Placeholder 1">
            <a:extLst>
              <a:ext uri="{FF2B5EF4-FFF2-40B4-BE49-F238E27FC236}">
                <a16:creationId xmlns:a16="http://schemas.microsoft.com/office/drawing/2014/main" id="{B7685481-A3B8-490D-A2BB-9231ACC1CD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FFF6C-AE4E-4FE6-A064-67A5E3D5D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872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4" y="510739"/>
            <a:ext cx="11461897" cy="4157330"/>
          </a:xfrm>
          <a:prstGeom prst="rect">
            <a:avLst/>
          </a:prstGeom>
        </p:spPr>
      </p:pic>
      <p:grpSp>
        <p:nvGrpSpPr>
          <p:cNvPr id="3" name="Group 2">
            <a:extLst>
              <a:ext uri="{FF2B5EF4-FFF2-40B4-BE49-F238E27FC236}">
                <a16:creationId xmlns:a16="http://schemas.microsoft.com/office/drawing/2014/main" id="{D942C237-CBDB-4B65-8BF5-5393FA175F5E}"/>
              </a:ext>
            </a:extLst>
          </p:cNvPr>
          <p:cNvGrpSpPr/>
          <p:nvPr/>
        </p:nvGrpSpPr>
        <p:grpSpPr>
          <a:xfrm>
            <a:off x="101314" y="4239440"/>
            <a:ext cx="11675497" cy="2060481"/>
            <a:chOff x="119378" y="3761829"/>
            <a:chExt cx="11675497" cy="2060481"/>
          </a:xfrm>
        </p:grpSpPr>
        <p:sp>
          <p:nvSpPr>
            <p:cNvPr id="5" name="TextBox 4"/>
            <p:cNvSpPr txBox="1"/>
            <p:nvPr/>
          </p:nvSpPr>
          <p:spPr>
            <a:xfrm>
              <a:off x="119378" y="3893265"/>
              <a:ext cx="4255539"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Datasets: 5 million points, 10 thousand centroids, 10 feature dimensions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 to 20 nodes of Intel KNL7250 processors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Harp-DAAL has 15x speedups over Spark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MLlib</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211445" y="3761829"/>
              <a:ext cx="3665699"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Datasets: 500K or 1 million data points of feature dimension 300</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Running on single KNL 7250 (Harp-DAAL) vs. single K80 GPU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PyTorch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Harp-DAAL achieves 3x to 6x speedups  </a:t>
              </a:r>
            </a:p>
          </p:txBody>
        </p:sp>
        <p:sp>
          <p:nvSpPr>
            <p:cNvPr id="7" name="TextBox 6"/>
            <p:cNvSpPr txBox="1"/>
            <p:nvPr/>
          </p:nvSpPr>
          <p:spPr>
            <a:xfrm>
              <a:off x="7877144" y="3790985"/>
              <a:ext cx="3917731"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Datasets: Twitter with 44 million vertices, 2 billion edges, subgraph templates of 10 to 12 vertices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 nodes of Intel Xeon E5 2670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Harp-DAAL has 2x to 5x speedups over state-of-the-art MPI-Fascia solution </a:t>
              </a:r>
            </a:p>
          </p:txBody>
        </p:sp>
      </p:grpSp>
      <p:sp>
        <p:nvSpPr>
          <p:cNvPr id="9" name="Title 8">
            <a:extLst>
              <a:ext uri="{FF2B5EF4-FFF2-40B4-BE49-F238E27FC236}">
                <a16:creationId xmlns:a16="http://schemas.microsoft.com/office/drawing/2014/main" id="{58CEA830-1C40-41E0-A8E4-C1A0B20AEB30}"/>
              </a:ext>
            </a:extLst>
          </p:cNvPr>
          <p:cNvSpPr>
            <a:spLocks noGrp="1"/>
          </p:cNvSpPr>
          <p:nvPr>
            <p:ph type="title"/>
          </p:nvPr>
        </p:nvSpPr>
        <p:spPr>
          <a:xfrm>
            <a:off x="-65314" y="123025"/>
            <a:ext cx="12506054" cy="762000"/>
          </a:xfrm>
        </p:spPr>
        <p:txBody>
          <a:bodyPr>
            <a:normAutofit fontScale="90000"/>
          </a:bodyPr>
          <a:lstStyle/>
          <a:p>
            <a:r>
              <a:rPr lang="en-US" sz="3600" kern="1200" dirty="0">
                <a:solidFill>
                  <a:srgbClr val="FF0000"/>
                </a:solidFill>
                <a:latin typeface="Calibri" panose="020F0502020204030204"/>
              </a:rPr>
              <a:t>      Harp v. Spark                   Harp v. Torch            Harp v. MPI</a:t>
            </a:r>
            <a:br>
              <a:rPr lang="en-US" sz="3600" kern="1200" dirty="0">
                <a:solidFill>
                  <a:srgbClr val="FF0000"/>
                </a:solidFill>
                <a:latin typeface="Calibri" panose="020F0502020204030204"/>
              </a:rPr>
            </a:br>
            <a:endParaRPr lang="en-US" dirty="0">
              <a:solidFill>
                <a:srgbClr val="FF0000"/>
              </a:solidFill>
            </a:endParaRPr>
          </a:p>
        </p:txBody>
      </p:sp>
      <p:sp>
        <p:nvSpPr>
          <p:cNvPr id="8" name="Slide Number Placeholder 7">
            <a:extLst>
              <a:ext uri="{FF2B5EF4-FFF2-40B4-BE49-F238E27FC236}">
                <a16:creationId xmlns:a16="http://schemas.microsoft.com/office/drawing/2014/main" id="{E9DA3219-8307-4F48-AABE-611B824F64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034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1"/>
            <a:ext cx="10515600" cy="804842"/>
          </a:xfrm>
        </p:spPr>
        <p:txBody>
          <a:bodyPr/>
          <a:lstStyle/>
          <a:p>
            <a:r>
              <a:rPr lang="en-US" dirty="0"/>
              <a:t>Twister2 Dataflow Communications</a:t>
            </a:r>
          </a:p>
        </p:txBody>
      </p:sp>
      <p:sp>
        <p:nvSpPr>
          <p:cNvPr id="3" name="Content Placeholder 2"/>
          <p:cNvSpPr>
            <a:spLocks noGrp="1"/>
          </p:cNvSpPr>
          <p:nvPr>
            <p:ph idx="1"/>
          </p:nvPr>
        </p:nvSpPr>
        <p:spPr>
          <a:xfrm>
            <a:off x="93261" y="804842"/>
            <a:ext cx="11935255" cy="5637522"/>
          </a:xfrm>
        </p:spPr>
        <p:txBody>
          <a:bodyPr>
            <a:normAutofit lnSpcReduction="10000"/>
          </a:bodyPr>
          <a:lstStyle/>
          <a:p>
            <a:r>
              <a:rPr lang="en-US" b="1" dirty="0" err="1"/>
              <a:t>Twister:Net</a:t>
            </a:r>
            <a:r>
              <a:rPr lang="en-US" b="1" dirty="0"/>
              <a:t> </a:t>
            </a:r>
            <a:r>
              <a:rPr lang="en-US" dirty="0"/>
              <a:t>offers two communication models</a:t>
            </a:r>
          </a:p>
          <a:p>
            <a:r>
              <a:rPr lang="en-US" b="1" dirty="0"/>
              <a:t>BSP</a:t>
            </a:r>
            <a:r>
              <a:rPr lang="en-US" dirty="0"/>
              <a:t> (Bulk Synchronous Processing) message-level communication using TCP or MPI separated from its task management plus extra Harp collectives</a:t>
            </a:r>
          </a:p>
          <a:p>
            <a:r>
              <a:rPr lang="en-US" b="1" dirty="0"/>
              <a:t>DFW </a:t>
            </a:r>
            <a:r>
              <a:rPr lang="en-US" dirty="0"/>
              <a:t>a new </a:t>
            </a:r>
            <a:r>
              <a:rPr lang="en-US" b="1" dirty="0"/>
              <a:t>Dataflow library </a:t>
            </a:r>
            <a:r>
              <a:rPr lang="en-US" dirty="0"/>
              <a:t>built using MPI software but at data movement not message level</a:t>
            </a:r>
          </a:p>
          <a:p>
            <a:pPr lvl="1"/>
            <a:r>
              <a:rPr lang="en-US" dirty="0"/>
              <a:t>Non-blocking</a:t>
            </a:r>
          </a:p>
          <a:p>
            <a:pPr lvl="1"/>
            <a:r>
              <a:rPr lang="en-US" dirty="0"/>
              <a:t>Dynamic data sizes</a:t>
            </a:r>
          </a:p>
          <a:p>
            <a:pPr lvl="1"/>
            <a:r>
              <a:rPr lang="en-US" dirty="0"/>
              <a:t>Streaming model</a:t>
            </a:r>
          </a:p>
          <a:p>
            <a:pPr lvl="2"/>
            <a:r>
              <a:rPr lang="en-US" dirty="0"/>
              <a:t>Batch case is modeled as a finite stream</a:t>
            </a:r>
          </a:p>
          <a:p>
            <a:pPr lvl="1"/>
            <a:r>
              <a:rPr lang="en-US" dirty="0"/>
              <a:t>The communications are between a set of </a:t>
            </a:r>
            <a:br>
              <a:rPr lang="en-US" dirty="0"/>
            </a:br>
            <a:r>
              <a:rPr lang="en-US" dirty="0"/>
              <a:t>tasks in an arbitrary task graph</a:t>
            </a:r>
          </a:p>
          <a:p>
            <a:pPr lvl="1"/>
            <a:r>
              <a:rPr lang="en-US" dirty="0"/>
              <a:t>Key based communications</a:t>
            </a:r>
          </a:p>
          <a:p>
            <a:pPr lvl="1"/>
            <a:r>
              <a:rPr lang="en-US" dirty="0"/>
              <a:t>Data-level Communications spilling to disks</a:t>
            </a:r>
          </a:p>
          <a:p>
            <a:pPr lvl="1"/>
            <a:r>
              <a:rPr lang="en-US" dirty="0"/>
              <a:t>Target tasks can be different from source tasks</a:t>
            </a:r>
          </a:p>
          <a:p>
            <a:endParaRPr lang="en-US" dirty="0"/>
          </a:p>
          <a:p>
            <a:endParaRPr lang="en-US" dirty="0"/>
          </a:p>
          <a:p>
            <a:endParaRPr lang="en-US" dirty="0"/>
          </a:p>
        </p:txBody>
      </p:sp>
      <p:grpSp>
        <p:nvGrpSpPr>
          <p:cNvPr id="8" name="Group 7">
            <a:extLst>
              <a:ext uri="{FF2B5EF4-FFF2-40B4-BE49-F238E27FC236}">
                <a16:creationId xmlns:a16="http://schemas.microsoft.com/office/drawing/2014/main" id="{F83A208A-B300-4412-AE74-C04AF7DD82C1}"/>
              </a:ext>
            </a:extLst>
          </p:cNvPr>
          <p:cNvGrpSpPr/>
          <p:nvPr/>
        </p:nvGrpSpPr>
        <p:grpSpPr>
          <a:xfrm>
            <a:off x="6616931" y="2527259"/>
            <a:ext cx="5481808" cy="3525899"/>
            <a:chOff x="6616931" y="2527259"/>
            <a:chExt cx="5481808" cy="3525899"/>
          </a:xfrm>
        </p:grpSpPr>
        <p:pic>
          <p:nvPicPr>
            <p:cNvPr id="6" name="Picture 5">
              <a:extLst>
                <a:ext uri="{FF2B5EF4-FFF2-40B4-BE49-F238E27FC236}">
                  <a16:creationId xmlns:a16="http://schemas.microsoft.com/office/drawing/2014/main" id="{9D74C51F-0DDD-4981-9C1C-7FD8D62DEDAA}"/>
                </a:ext>
              </a:extLst>
            </p:cNvPr>
            <p:cNvPicPr>
              <a:picLocks noChangeAspect="1"/>
            </p:cNvPicPr>
            <p:nvPr/>
          </p:nvPicPr>
          <p:blipFill>
            <a:blip r:embed="rId2"/>
            <a:stretch>
              <a:fillRect/>
            </a:stretch>
          </p:blipFill>
          <p:spPr>
            <a:xfrm>
              <a:off x="6616931" y="2527259"/>
              <a:ext cx="5481808" cy="3525899"/>
            </a:xfrm>
            <a:prstGeom prst="rect">
              <a:avLst/>
            </a:prstGeom>
          </p:spPr>
        </p:pic>
        <p:cxnSp>
          <p:nvCxnSpPr>
            <p:cNvPr id="7" name="Straight Connector 6">
              <a:extLst>
                <a:ext uri="{FF2B5EF4-FFF2-40B4-BE49-F238E27FC236}">
                  <a16:creationId xmlns:a16="http://schemas.microsoft.com/office/drawing/2014/main" id="{BF2D4657-AA55-4519-9B60-8558BB358A3B}"/>
                </a:ext>
              </a:extLst>
            </p:cNvPr>
            <p:cNvCxnSpPr/>
            <p:nvPr/>
          </p:nvCxnSpPr>
          <p:spPr>
            <a:xfrm>
              <a:off x="9349740" y="2857500"/>
              <a:ext cx="0" cy="268986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C70CBAB6-7C61-49F0-BA5C-B8535D68E9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AAB2ABE5-046E-463B-9631-8E45421D6C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A1BB3A-FCFB-4C95-B904-199B9C9DA14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983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360" y="3408326"/>
            <a:ext cx="8877300" cy="2959099"/>
          </a:xfrm>
          <a:prstGeom prst="rect">
            <a:avLst/>
          </a:prstGeom>
        </p:spPr>
      </p:pic>
      <p:sp>
        <p:nvSpPr>
          <p:cNvPr id="3" name="Rectangle 2"/>
          <p:cNvSpPr/>
          <p:nvPr/>
        </p:nvSpPr>
        <p:spPr>
          <a:xfrm>
            <a:off x="123568" y="3655025"/>
            <a:ext cx="3009673" cy="2462213"/>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Latency of Apache Heron and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Twister:Net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DFW (Dataflow) for Reduce, Broadcast and Partition operations in 16 nodes with 256-way parallelism</a:t>
            </a:r>
          </a:p>
        </p:txBody>
      </p:sp>
      <p:sp>
        <p:nvSpPr>
          <p:cNvPr id="4" name="Title 3">
            <a:extLst>
              <a:ext uri="{FF2B5EF4-FFF2-40B4-BE49-F238E27FC236}">
                <a16:creationId xmlns:a16="http://schemas.microsoft.com/office/drawing/2014/main" id="{6445046D-41EE-4D5B-B2C9-86B191D8E80C}"/>
              </a:ext>
            </a:extLst>
          </p:cNvPr>
          <p:cNvSpPr>
            <a:spLocks noGrp="1"/>
          </p:cNvSpPr>
          <p:nvPr>
            <p:ph type="title"/>
          </p:nvPr>
        </p:nvSpPr>
        <p:spPr>
          <a:xfrm>
            <a:off x="123568" y="155860"/>
            <a:ext cx="5881816" cy="949610"/>
          </a:xfrm>
        </p:spPr>
        <p:txBody>
          <a:bodyPr>
            <a:normAutofit fontScale="90000"/>
          </a:bodyPr>
          <a:lstStyle/>
          <a:p>
            <a:r>
              <a:rPr lang="en-US" b="1" dirty="0" err="1"/>
              <a:t>Twister:Net</a:t>
            </a:r>
            <a:r>
              <a:rPr lang="en-US" b="1" dirty="0"/>
              <a:t> and Apache Heron and Spark</a:t>
            </a:r>
          </a:p>
        </p:txBody>
      </p:sp>
      <p:sp>
        <p:nvSpPr>
          <p:cNvPr id="5" name="Rectangle 4">
            <a:extLst>
              <a:ext uri="{FF2B5EF4-FFF2-40B4-BE49-F238E27FC236}">
                <a16:creationId xmlns:a16="http://schemas.microsoft.com/office/drawing/2014/main" id="{5EC8B355-AE4C-495C-84CE-BA7B19E5A302}"/>
              </a:ext>
            </a:extLst>
          </p:cNvPr>
          <p:cNvSpPr/>
          <p:nvPr/>
        </p:nvSpPr>
        <p:spPr>
          <a:xfrm>
            <a:off x="190727" y="1195069"/>
            <a:ext cx="5471529" cy="2123658"/>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Left: K-means job execution time on 16 nodes with varying centers, 2 million points with 320-way parallelism. Right: K-Means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wth</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4,8 and 16 nodes where each node having 20 tasks. 2 million points with 16000 centers used.</a:t>
            </a:r>
          </a:p>
        </p:txBody>
      </p:sp>
      <p:pic>
        <p:nvPicPr>
          <p:cNvPr id="6" name="Picture 5">
            <a:extLst>
              <a:ext uri="{FF2B5EF4-FFF2-40B4-BE49-F238E27FC236}">
                <a16:creationId xmlns:a16="http://schemas.microsoft.com/office/drawing/2014/main" id="{42AD9F85-5310-4C44-BC9E-89132C357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860" y="344585"/>
            <a:ext cx="6037884" cy="3018942"/>
          </a:xfrm>
          <a:prstGeom prst="rect">
            <a:avLst/>
          </a:prstGeom>
        </p:spPr>
      </p:pic>
      <p:sp>
        <p:nvSpPr>
          <p:cNvPr id="9" name="Slide Number Placeholder 8">
            <a:extLst>
              <a:ext uri="{FF2B5EF4-FFF2-40B4-BE49-F238E27FC236}">
                <a16:creationId xmlns:a16="http://schemas.microsoft.com/office/drawing/2014/main" id="{DB6664D4-8A3D-4E28-B0D1-FF346E77E0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Date Placeholder 6">
            <a:extLst>
              <a:ext uri="{FF2B5EF4-FFF2-40B4-BE49-F238E27FC236}">
                <a16:creationId xmlns:a16="http://schemas.microsoft.com/office/drawing/2014/main" id="{5F5930AB-3022-4230-852C-A8FC8A24E7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498360-C4EA-41B5-83E7-356D12401D5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54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62373"/>
          </a:xfrm>
        </p:spPr>
        <p:txBody>
          <a:bodyPr>
            <a:normAutofit/>
          </a:bodyPr>
          <a:lstStyle/>
          <a:p>
            <a:r>
              <a:rPr lang="en-US" sz="4800" b="1" dirty="0">
                <a:latin typeface="+mn-lt"/>
              </a:rPr>
              <a:t>Intelligent Dataflow Graph		</a:t>
            </a:r>
          </a:p>
        </p:txBody>
      </p:sp>
      <p:sp>
        <p:nvSpPr>
          <p:cNvPr id="3" name="Content Placeholder 2"/>
          <p:cNvSpPr>
            <a:spLocks noGrp="1"/>
          </p:cNvSpPr>
          <p:nvPr>
            <p:ph idx="1"/>
          </p:nvPr>
        </p:nvSpPr>
        <p:spPr>
          <a:xfrm>
            <a:off x="0" y="855406"/>
            <a:ext cx="12192000" cy="5265175"/>
          </a:xfrm>
        </p:spPr>
        <p:txBody>
          <a:bodyPr>
            <a:normAutofit fontScale="92500" lnSpcReduction="20000"/>
          </a:bodyPr>
          <a:lstStyle/>
          <a:p>
            <a:r>
              <a:rPr lang="en-US" sz="3600" dirty="0"/>
              <a:t>The dataflow graph specifies the distribution and interconnection of job components</a:t>
            </a:r>
          </a:p>
          <a:p>
            <a:pPr lvl="1"/>
            <a:r>
              <a:rPr lang="en-US" sz="3200" dirty="0"/>
              <a:t>Hierarchical and Iterative</a:t>
            </a:r>
          </a:p>
          <a:p>
            <a:r>
              <a:rPr lang="en-US" sz="3600" dirty="0"/>
              <a:t>Allow ML wrapping of component at each dataflow node</a:t>
            </a:r>
          </a:p>
          <a:p>
            <a:r>
              <a:rPr lang="en-US" sz="3600" dirty="0"/>
              <a:t>Checkpoint </a:t>
            </a:r>
            <a:r>
              <a:rPr lang="en-US" sz="3600" b="1" dirty="0"/>
              <a:t>after each node of the dataflow graph </a:t>
            </a:r>
          </a:p>
          <a:p>
            <a:pPr lvl="1"/>
            <a:r>
              <a:rPr lang="en-US" sz="2800" dirty="0"/>
              <a:t>Natural synchronization point</a:t>
            </a:r>
          </a:p>
          <a:p>
            <a:pPr lvl="1"/>
            <a:r>
              <a:rPr lang="en-US" sz="3200" dirty="0"/>
              <a:t>Let’s allows user to choose when to checkpoint (not every stage)</a:t>
            </a:r>
          </a:p>
          <a:p>
            <a:pPr lvl="1"/>
            <a:r>
              <a:rPr lang="en-US" sz="3200" dirty="0"/>
              <a:t>Save state as user specifies; Spark just saves Model state which is insufficient for complex algorithms</a:t>
            </a:r>
          </a:p>
          <a:p>
            <a:r>
              <a:rPr lang="en-US" sz="3600" dirty="0"/>
              <a:t>Intelligent nodes support customization of checkpointing, ML, communication</a:t>
            </a:r>
          </a:p>
          <a:p>
            <a:r>
              <a:rPr lang="en-US" sz="3600" dirty="0"/>
              <a:t>Nodes can be coarse (large jobs) or fine grain requiring different actions</a:t>
            </a:r>
          </a:p>
        </p:txBody>
      </p:sp>
      <p:sp>
        <p:nvSpPr>
          <p:cNvPr id="4" name="Slide Number Placeholder 3">
            <a:extLst>
              <a:ext uri="{FF2B5EF4-FFF2-40B4-BE49-F238E27FC236}">
                <a16:creationId xmlns:a16="http://schemas.microsoft.com/office/drawing/2014/main" id="{A3D2273A-7EFC-4D12-B1A7-61493BFA4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A7F38DB-F1BA-4138-8586-1CC0FE2CEBE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BD49AB-2ED5-48E5-A1F7-E56609D5C12C}"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147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4B19-F162-42D9-942C-95FB5D019AE5}"/>
              </a:ext>
            </a:extLst>
          </p:cNvPr>
          <p:cNvSpPr>
            <a:spLocks noGrp="1"/>
          </p:cNvSpPr>
          <p:nvPr>
            <p:ph type="title"/>
          </p:nvPr>
        </p:nvSpPr>
        <p:spPr>
          <a:xfrm>
            <a:off x="6286635" y="4998348"/>
            <a:ext cx="5972749" cy="1325563"/>
          </a:xfrm>
        </p:spPr>
        <p:txBody>
          <a:bodyPr/>
          <a:lstStyle/>
          <a:p>
            <a:r>
              <a:rPr lang="en-US" dirty="0"/>
              <a:t>Dataflow at Different Grain sizes</a:t>
            </a:r>
          </a:p>
        </p:txBody>
      </p:sp>
      <p:grpSp>
        <p:nvGrpSpPr>
          <p:cNvPr id="41" name="Group 40">
            <a:extLst>
              <a:ext uri="{FF2B5EF4-FFF2-40B4-BE49-F238E27FC236}">
                <a16:creationId xmlns:a16="http://schemas.microsoft.com/office/drawing/2014/main" id="{656C79D0-B377-4696-8F10-892588E6C5F9}"/>
              </a:ext>
            </a:extLst>
          </p:cNvPr>
          <p:cNvGrpSpPr/>
          <p:nvPr/>
        </p:nvGrpSpPr>
        <p:grpSpPr>
          <a:xfrm>
            <a:off x="1886504" y="2322139"/>
            <a:ext cx="3900146" cy="4361685"/>
            <a:chOff x="2215309" y="1901031"/>
            <a:chExt cx="3900146" cy="4361685"/>
          </a:xfrm>
        </p:grpSpPr>
        <p:grpSp>
          <p:nvGrpSpPr>
            <p:cNvPr id="25" name="Group 24">
              <a:extLst>
                <a:ext uri="{FF2B5EF4-FFF2-40B4-BE49-F238E27FC236}">
                  <a16:creationId xmlns:a16="http://schemas.microsoft.com/office/drawing/2014/main" id="{F60FAC3D-EBAD-46F1-8A9A-558EF907E3A2}"/>
                </a:ext>
              </a:extLst>
            </p:cNvPr>
            <p:cNvGrpSpPr/>
            <p:nvPr/>
          </p:nvGrpSpPr>
          <p:grpSpPr>
            <a:xfrm>
              <a:off x="2687207" y="1901031"/>
              <a:ext cx="258742" cy="3277404"/>
              <a:chOff x="3733800" y="2133600"/>
              <a:chExt cx="228600" cy="2895600"/>
            </a:xfrm>
            <a:solidFill>
              <a:schemeClr val="accent2">
                <a:lumMod val="75000"/>
              </a:schemeClr>
            </a:solidFill>
          </p:grpSpPr>
          <p:sp>
            <p:nvSpPr>
              <p:cNvPr id="27" name="Rectangle 26">
                <a:extLst>
                  <a:ext uri="{FF2B5EF4-FFF2-40B4-BE49-F238E27FC236}">
                    <a16:creationId xmlns:a16="http://schemas.microsoft.com/office/drawing/2014/main" id="{3B37F20F-BEDA-4EA1-834D-AE73C4FD4AC3}"/>
                  </a:ext>
                </a:extLst>
              </p:cNvPr>
              <p:cNvSpPr/>
              <p:nvPr/>
            </p:nvSpPr>
            <p:spPr bwMode="auto">
              <a:xfrm>
                <a:off x="3733800" y="2133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8" name="Rectangle 27">
                <a:extLst>
                  <a:ext uri="{FF2B5EF4-FFF2-40B4-BE49-F238E27FC236}">
                    <a16:creationId xmlns:a16="http://schemas.microsoft.com/office/drawing/2014/main" id="{22A2B691-780F-4701-814F-F8EA7988CE84}"/>
                  </a:ext>
                </a:extLst>
              </p:cNvPr>
              <p:cNvSpPr/>
              <p:nvPr/>
            </p:nvSpPr>
            <p:spPr bwMode="auto">
              <a:xfrm>
                <a:off x="3733800" y="2514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9" name="Rectangle 28">
                <a:extLst>
                  <a:ext uri="{FF2B5EF4-FFF2-40B4-BE49-F238E27FC236}">
                    <a16:creationId xmlns:a16="http://schemas.microsoft.com/office/drawing/2014/main" id="{4C53B869-367E-46E7-A6BB-AA76CE98D481}"/>
                  </a:ext>
                </a:extLst>
              </p:cNvPr>
              <p:cNvSpPr/>
              <p:nvPr/>
            </p:nvSpPr>
            <p:spPr bwMode="auto">
              <a:xfrm>
                <a:off x="3733800" y="2895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0" name="Rectangle 29">
                <a:extLst>
                  <a:ext uri="{FF2B5EF4-FFF2-40B4-BE49-F238E27FC236}">
                    <a16:creationId xmlns:a16="http://schemas.microsoft.com/office/drawing/2014/main" id="{152A7130-7520-4E3A-8AA2-9AFB7653ED86}"/>
                  </a:ext>
                </a:extLst>
              </p:cNvPr>
              <p:cNvSpPr/>
              <p:nvPr/>
            </p:nvSpPr>
            <p:spPr bwMode="auto">
              <a:xfrm>
                <a:off x="3733800" y="3276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1" name="Rectangle 30">
                <a:extLst>
                  <a:ext uri="{FF2B5EF4-FFF2-40B4-BE49-F238E27FC236}">
                    <a16:creationId xmlns:a16="http://schemas.microsoft.com/office/drawing/2014/main" id="{C8880BA7-D027-477C-A4D1-7101F8F91166}"/>
                  </a:ext>
                </a:extLst>
              </p:cNvPr>
              <p:cNvSpPr/>
              <p:nvPr/>
            </p:nvSpPr>
            <p:spPr bwMode="auto">
              <a:xfrm>
                <a:off x="3733800" y="4038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2" name="Rectangle 31">
                <a:extLst>
                  <a:ext uri="{FF2B5EF4-FFF2-40B4-BE49-F238E27FC236}">
                    <a16:creationId xmlns:a16="http://schemas.microsoft.com/office/drawing/2014/main" id="{FB1B8030-A1A3-4280-BB74-AFF997B952C6}"/>
                  </a:ext>
                </a:extLst>
              </p:cNvPr>
              <p:cNvSpPr/>
              <p:nvPr/>
            </p:nvSpPr>
            <p:spPr bwMode="auto">
              <a:xfrm>
                <a:off x="3733800" y="3657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3" name="Rectangle 32">
                <a:extLst>
                  <a:ext uri="{FF2B5EF4-FFF2-40B4-BE49-F238E27FC236}">
                    <a16:creationId xmlns:a16="http://schemas.microsoft.com/office/drawing/2014/main" id="{BEE53AF6-DE64-46F8-B4B9-68123CE8AD7A}"/>
                  </a:ext>
                </a:extLst>
              </p:cNvPr>
              <p:cNvSpPr/>
              <p:nvPr/>
            </p:nvSpPr>
            <p:spPr bwMode="auto">
              <a:xfrm>
                <a:off x="3733800" y="4419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4" name="Rectangle 33">
                <a:extLst>
                  <a:ext uri="{FF2B5EF4-FFF2-40B4-BE49-F238E27FC236}">
                    <a16:creationId xmlns:a16="http://schemas.microsoft.com/office/drawing/2014/main" id="{020F901F-070E-481B-8933-9CD659D2A3C2}"/>
                  </a:ext>
                </a:extLst>
              </p:cNvPr>
              <p:cNvSpPr/>
              <p:nvPr/>
            </p:nvSpPr>
            <p:spPr bwMode="auto">
              <a:xfrm>
                <a:off x="3733800" y="4800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sp>
          <p:nvSpPr>
            <p:cNvPr id="35" name="Oval 34">
              <a:extLst>
                <a:ext uri="{FF2B5EF4-FFF2-40B4-BE49-F238E27FC236}">
                  <a16:creationId xmlns:a16="http://schemas.microsoft.com/office/drawing/2014/main" id="{3CE0CC51-6579-49EA-BA61-33E302E75398}"/>
                </a:ext>
              </a:extLst>
            </p:cNvPr>
            <p:cNvSpPr/>
            <p:nvPr/>
          </p:nvSpPr>
          <p:spPr>
            <a:xfrm>
              <a:off x="4034837" y="3324114"/>
              <a:ext cx="431237" cy="43123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3" name="Group 62">
              <a:extLst>
                <a:ext uri="{FF2B5EF4-FFF2-40B4-BE49-F238E27FC236}">
                  <a16:creationId xmlns:a16="http://schemas.microsoft.com/office/drawing/2014/main" id="{14752A0C-E9EE-4D3D-8312-AAAAFEA19F3B}"/>
                </a:ext>
              </a:extLst>
            </p:cNvPr>
            <p:cNvGrpSpPr/>
            <p:nvPr/>
          </p:nvGrpSpPr>
          <p:grpSpPr>
            <a:xfrm>
              <a:off x="3121933" y="2053962"/>
              <a:ext cx="797806" cy="2971542"/>
              <a:chOff x="3192699" y="2182242"/>
              <a:chExt cx="704865" cy="2625370"/>
            </a:xfrm>
          </p:grpSpPr>
          <p:grpSp>
            <p:nvGrpSpPr>
              <p:cNvPr id="48" name="Group 47">
                <a:extLst>
                  <a:ext uri="{FF2B5EF4-FFF2-40B4-BE49-F238E27FC236}">
                    <a16:creationId xmlns:a16="http://schemas.microsoft.com/office/drawing/2014/main" id="{FE1F2BCD-25EF-4006-A834-839781E4A232}"/>
                  </a:ext>
                </a:extLst>
              </p:cNvPr>
              <p:cNvGrpSpPr/>
              <p:nvPr/>
            </p:nvGrpSpPr>
            <p:grpSpPr>
              <a:xfrm>
                <a:off x="3192699" y="2182242"/>
                <a:ext cx="659034" cy="1236485"/>
                <a:chOff x="3143533" y="2159232"/>
                <a:chExt cx="659034" cy="1236485"/>
              </a:xfrm>
            </p:grpSpPr>
            <p:cxnSp>
              <p:nvCxnSpPr>
                <p:cNvPr id="37" name="Straight Arrow Connector 36">
                  <a:extLst>
                    <a:ext uri="{FF2B5EF4-FFF2-40B4-BE49-F238E27FC236}">
                      <a16:creationId xmlns:a16="http://schemas.microsoft.com/office/drawing/2014/main" id="{255A0191-B62E-491C-95A4-0A1C82E9A56D}"/>
                    </a:ext>
                  </a:extLst>
                </p:cNvPr>
                <p:cNvCxnSpPr>
                  <a:cxnSpLocks/>
                </p:cNvCxnSpPr>
                <p:nvPr/>
              </p:nvCxnSpPr>
              <p:spPr>
                <a:xfrm>
                  <a:off x="3143533" y="3283612"/>
                  <a:ext cx="654184" cy="112105"/>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AC94475-B5FB-46FA-BA47-9EBDF92592C1}"/>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FAB89D2-6329-4306-A3B4-8C8DDF67D9F8}"/>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BCAED48-EBD4-464E-95C3-AD794D52AF86}"/>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C10FDD3A-4F75-4994-BA05-97E08E36C4E6}"/>
                  </a:ext>
                </a:extLst>
              </p:cNvPr>
              <p:cNvGrpSpPr/>
              <p:nvPr/>
            </p:nvGrpSpPr>
            <p:grpSpPr>
              <a:xfrm flipV="1">
                <a:off x="3238530" y="3571127"/>
                <a:ext cx="659034" cy="1236485"/>
                <a:chOff x="3143533" y="2159232"/>
                <a:chExt cx="659034" cy="1236485"/>
              </a:xfrm>
            </p:grpSpPr>
            <p:cxnSp>
              <p:nvCxnSpPr>
                <p:cNvPr id="59" name="Straight Arrow Connector 58">
                  <a:extLst>
                    <a:ext uri="{FF2B5EF4-FFF2-40B4-BE49-F238E27FC236}">
                      <a16:creationId xmlns:a16="http://schemas.microsoft.com/office/drawing/2014/main" id="{35641166-570F-4E7B-8022-5D0225B46530}"/>
                    </a:ext>
                  </a:extLst>
                </p:cNvPr>
                <p:cNvCxnSpPr>
                  <a:cxnSpLocks/>
                </p:cNvCxnSpPr>
                <p:nvPr/>
              </p:nvCxnSpPr>
              <p:spPr>
                <a:xfrm>
                  <a:off x="3143533" y="3281417"/>
                  <a:ext cx="608353" cy="11430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CA21E93-411F-48B5-9C72-B88FC0A34D02}"/>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2FF879D-32F7-4E8F-A153-C4BF214E833F}"/>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75BE779-1155-4839-A41D-644092919D53}"/>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2" name="Oval 91">
              <a:extLst>
                <a:ext uri="{FF2B5EF4-FFF2-40B4-BE49-F238E27FC236}">
                  <a16:creationId xmlns:a16="http://schemas.microsoft.com/office/drawing/2014/main" id="{B1C45198-2A1A-44E9-851D-EA8A01C61D57}"/>
                </a:ext>
              </a:extLst>
            </p:cNvPr>
            <p:cNvSpPr/>
            <p:nvPr/>
          </p:nvSpPr>
          <p:spPr>
            <a:xfrm>
              <a:off x="5684218" y="3324114"/>
              <a:ext cx="431237" cy="43123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1" name="Straight Arrow Connector 90">
              <a:extLst>
                <a:ext uri="{FF2B5EF4-FFF2-40B4-BE49-F238E27FC236}">
                  <a16:creationId xmlns:a16="http://schemas.microsoft.com/office/drawing/2014/main" id="{7B708C27-1B25-45F2-970F-2D3D5956029F}"/>
                </a:ext>
              </a:extLst>
            </p:cNvPr>
            <p:cNvCxnSpPr/>
            <p:nvPr/>
          </p:nvCxnSpPr>
          <p:spPr>
            <a:xfrm>
              <a:off x="4628495" y="3539733"/>
              <a:ext cx="89253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7269F0C-869A-4A14-9E17-BF72853ABD1C}"/>
                </a:ext>
              </a:extLst>
            </p:cNvPr>
            <p:cNvCxnSpPr>
              <a:cxnSpLocks/>
            </p:cNvCxnSpPr>
            <p:nvPr/>
          </p:nvCxnSpPr>
          <p:spPr>
            <a:xfrm>
              <a:off x="5899837" y="3884723"/>
              <a:ext cx="0" cy="196241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3FBEC59E-21D3-4EC8-BC12-7285133B7A05}"/>
                </a:ext>
              </a:extLst>
            </p:cNvPr>
            <p:cNvCxnSpPr>
              <a:cxnSpLocks/>
            </p:cNvCxnSpPr>
            <p:nvPr/>
          </p:nvCxnSpPr>
          <p:spPr>
            <a:xfrm flipH="1">
              <a:off x="2215309" y="5775394"/>
              <a:ext cx="368452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E4A8E24C-1E5A-4A4B-813D-718C6A2D325D}"/>
                </a:ext>
              </a:extLst>
            </p:cNvPr>
            <p:cNvCxnSpPr>
              <a:cxnSpLocks/>
            </p:cNvCxnSpPr>
            <p:nvPr/>
          </p:nvCxnSpPr>
          <p:spPr>
            <a:xfrm>
              <a:off x="2215309" y="3539733"/>
              <a:ext cx="34535" cy="223566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BD79AAF-8413-40E2-BB0C-0D79BC9ADB3F}"/>
                </a:ext>
              </a:extLst>
            </p:cNvPr>
            <p:cNvCxnSpPr>
              <a:cxnSpLocks/>
            </p:cNvCxnSpPr>
            <p:nvPr/>
          </p:nvCxnSpPr>
          <p:spPr>
            <a:xfrm flipH="1">
              <a:off x="2249844" y="3573048"/>
              <a:ext cx="416849"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FA537380-3EE3-4C9A-A23B-AD97486873C3}"/>
                </a:ext>
              </a:extLst>
            </p:cNvPr>
            <p:cNvSpPr txBox="1"/>
            <p:nvPr/>
          </p:nvSpPr>
          <p:spPr>
            <a:xfrm>
              <a:off x="4578299" y="3723835"/>
              <a:ext cx="993694" cy="4180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Reduce</a:t>
              </a:r>
            </a:p>
          </p:txBody>
        </p:sp>
        <p:sp>
          <p:nvSpPr>
            <p:cNvPr id="109" name="TextBox 108">
              <a:extLst>
                <a:ext uri="{FF2B5EF4-FFF2-40B4-BE49-F238E27FC236}">
                  <a16:creationId xmlns:a16="http://schemas.microsoft.com/office/drawing/2014/main" id="{7A4C86A7-BFF2-4988-BE61-555F6DFA408B}"/>
                </a:ext>
              </a:extLst>
            </p:cNvPr>
            <p:cNvSpPr txBox="1"/>
            <p:nvPr/>
          </p:nvSpPr>
          <p:spPr>
            <a:xfrm>
              <a:off x="2681565" y="5155904"/>
              <a:ext cx="795565" cy="4180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Maps</a:t>
              </a:r>
            </a:p>
          </p:txBody>
        </p:sp>
        <p:sp>
          <p:nvSpPr>
            <p:cNvPr id="110" name="TextBox 109">
              <a:extLst>
                <a:ext uri="{FF2B5EF4-FFF2-40B4-BE49-F238E27FC236}">
                  <a16:creationId xmlns:a16="http://schemas.microsoft.com/office/drawing/2014/main" id="{ED9E26B6-DCCE-4AA3-A3D2-5E81F92E2D8C}"/>
                </a:ext>
              </a:extLst>
            </p:cNvPr>
            <p:cNvSpPr txBox="1"/>
            <p:nvPr/>
          </p:nvSpPr>
          <p:spPr>
            <a:xfrm>
              <a:off x="3158916" y="5844685"/>
              <a:ext cx="912265" cy="4180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Iterate</a:t>
              </a:r>
            </a:p>
          </p:txBody>
        </p:sp>
        <p:sp>
          <p:nvSpPr>
            <p:cNvPr id="116" name="TextBox 115">
              <a:extLst>
                <a:ext uri="{FF2B5EF4-FFF2-40B4-BE49-F238E27FC236}">
                  <a16:creationId xmlns:a16="http://schemas.microsoft.com/office/drawing/2014/main" id="{445CA5A4-6795-4553-8DF4-38BCAF2E74A1}"/>
                </a:ext>
              </a:extLst>
            </p:cNvPr>
            <p:cNvSpPr txBox="1"/>
            <p:nvPr/>
          </p:nvSpPr>
          <p:spPr>
            <a:xfrm>
              <a:off x="4135252" y="2293180"/>
              <a:ext cx="188436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Internal Execution</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Dataflow Nodes</a:t>
              </a:r>
            </a:p>
          </p:txBody>
        </p:sp>
        <p:sp>
          <p:nvSpPr>
            <p:cNvPr id="118" name="TextBox 117">
              <a:extLst>
                <a:ext uri="{FF2B5EF4-FFF2-40B4-BE49-F238E27FC236}">
                  <a16:creationId xmlns:a16="http://schemas.microsoft.com/office/drawing/2014/main" id="{98EB687A-85CC-46BF-B0CD-16E4E8617E89}"/>
                </a:ext>
              </a:extLst>
            </p:cNvPr>
            <p:cNvSpPr txBox="1"/>
            <p:nvPr/>
          </p:nvSpPr>
          <p:spPr>
            <a:xfrm>
              <a:off x="3867865" y="4483232"/>
              <a:ext cx="1893621" cy="731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HPC</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grpSp>
      <p:sp>
        <p:nvSpPr>
          <p:cNvPr id="24" name="TextBox 23">
            <a:extLst>
              <a:ext uri="{FF2B5EF4-FFF2-40B4-BE49-F238E27FC236}">
                <a16:creationId xmlns:a16="http://schemas.microsoft.com/office/drawing/2014/main" id="{78903C99-ECFF-4C67-B7F3-639A0412D82C}"/>
              </a:ext>
            </a:extLst>
          </p:cNvPr>
          <p:cNvSpPr txBox="1"/>
          <p:nvPr/>
        </p:nvSpPr>
        <p:spPr>
          <a:xfrm>
            <a:off x="721271" y="173704"/>
            <a:ext cx="51334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Coarse Grain Dataflows links jobs in such a pipeline</a:t>
            </a:r>
          </a:p>
        </p:txBody>
      </p:sp>
      <p:sp>
        <p:nvSpPr>
          <p:cNvPr id="26" name="TextBox 25">
            <a:extLst>
              <a:ext uri="{FF2B5EF4-FFF2-40B4-BE49-F238E27FC236}">
                <a16:creationId xmlns:a16="http://schemas.microsoft.com/office/drawing/2014/main" id="{8C5D52AD-7D1F-4E92-95D2-CD333F5D3718}"/>
              </a:ext>
            </a:extLst>
          </p:cNvPr>
          <p:cNvSpPr txBox="1"/>
          <p:nvPr/>
        </p:nvSpPr>
        <p:spPr>
          <a:xfrm>
            <a:off x="1014938" y="540083"/>
            <a:ext cx="1777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preparation</a:t>
            </a:r>
          </a:p>
        </p:txBody>
      </p:sp>
      <p:grpSp>
        <p:nvGrpSpPr>
          <p:cNvPr id="36" name="Group 35">
            <a:extLst>
              <a:ext uri="{FF2B5EF4-FFF2-40B4-BE49-F238E27FC236}">
                <a16:creationId xmlns:a16="http://schemas.microsoft.com/office/drawing/2014/main" id="{54E1A394-D4EB-4ABC-975A-D3439C20E7D8}"/>
              </a:ext>
            </a:extLst>
          </p:cNvPr>
          <p:cNvGrpSpPr/>
          <p:nvPr/>
        </p:nvGrpSpPr>
        <p:grpSpPr>
          <a:xfrm>
            <a:off x="62738" y="575926"/>
            <a:ext cx="11256142" cy="1023722"/>
            <a:chOff x="82604" y="607824"/>
            <a:chExt cx="11256142" cy="1023722"/>
          </a:xfrm>
        </p:grpSpPr>
        <p:grpSp>
          <p:nvGrpSpPr>
            <p:cNvPr id="23" name="Group 22">
              <a:extLst>
                <a:ext uri="{FF2B5EF4-FFF2-40B4-BE49-F238E27FC236}">
                  <a16:creationId xmlns:a16="http://schemas.microsoft.com/office/drawing/2014/main" id="{8B30F444-8AB8-4A0C-BFBB-4B27A3288AA1}"/>
                </a:ext>
              </a:extLst>
            </p:cNvPr>
            <p:cNvGrpSpPr/>
            <p:nvPr/>
          </p:nvGrpSpPr>
          <p:grpSpPr>
            <a:xfrm>
              <a:off x="82604" y="607824"/>
              <a:ext cx="7821382" cy="1023722"/>
              <a:chOff x="3152320" y="178786"/>
              <a:chExt cx="7821382" cy="1023722"/>
            </a:xfrm>
          </p:grpSpPr>
          <p:sp>
            <p:nvSpPr>
              <p:cNvPr id="106" name="Oval 105">
                <a:extLst>
                  <a:ext uri="{FF2B5EF4-FFF2-40B4-BE49-F238E27FC236}">
                    <a16:creationId xmlns:a16="http://schemas.microsoft.com/office/drawing/2014/main" id="{16CBE429-89C3-4EAF-AFE7-5D9CE2628C77}"/>
                  </a:ext>
                </a:extLst>
              </p:cNvPr>
              <p:cNvSpPr/>
              <p:nvPr/>
            </p:nvSpPr>
            <p:spPr>
              <a:xfrm>
                <a:off x="315232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Oval 110">
                <a:extLst>
                  <a:ext uri="{FF2B5EF4-FFF2-40B4-BE49-F238E27FC236}">
                    <a16:creationId xmlns:a16="http://schemas.microsoft.com/office/drawing/2014/main" id="{D5562779-E344-4874-9405-B42969171A3F}"/>
                  </a:ext>
                </a:extLst>
              </p:cNvPr>
              <p:cNvSpPr/>
              <p:nvPr/>
            </p:nvSpPr>
            <p:spPr>
              <a:xfrm>
                <a:off x="655115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12" name="Straight Arrow Connector 111">
                <a:extLst>
                  <a:ext uri="{FF2B5EF4-FFF2-40B4-BE49-F238E27FC236}">
                    <a16:creationId xmlns:a16="http://schemas.microsoft.com/office/drawing/2014/main" id="{CFC8240D-B2DD-43C2-BB13-02072A52EE0E}"/>
                  </a:ext>
                </a:extLst>
              </p:cNvPr>
              <p:cNvCxnSpPr>
                <a:cxnSpLocks/>
              </p:cNvCxnSpPr>
              <p:nvPr/>
            </p:nvCxnSpPr>
            <p:spPr>
              <a:xfrm>
                <a:off x="4186410" y="690647"/>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D0116E7-2E71-49C3-A438-E1B0FDBC77BF}"/>
                  </a:ext>
                </a:extLst>
              </p:cNvPr>
              <p:cNvSpPr/>
              <p:nvPr/>
            </p:nvSpPr>
            <p:spPr>
              <a:xfrm>
                <a:off x="994998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5" name="Straight Arrow Connector 64">
                <a:extLst>
                  <a:ext uri="{FF2B5EF4-FFF2-40B4-BE49-F238E27FC236}">
                    <a16:creationId xmlns:a16="http://schemas.microsoft.com/office/drawing/2014/main" id="{A5C43115-F4B5-4FEF-9D76-275DE5153E7B}"/>
                  </a:ext>
                </a:extLst>
              </p:cNvPr>
              <p:cNvCxnSpPr>
                <a:cxnSpLocks/>
              </p:cNvCxnSpPr>
              <p:nvPr/>
            </p:nvCxnSpPr>
            <p:spPr>
              <a:xfrm>
                <a:off x="7585240" y="690647"/>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Oval 67">
              <a:extLst>
                <a:ext uri="{FF2B5EF4-FFF2-40B4-BE49-F238E27FC236}">
                  <a16:creationId xmlns:a16="http://schemas.microsoft.com/office/drawing/2014/main" id="{9699DD8B-58AE-4916-8658-2C03F823CE25}"/>
                </a:ext>
              </a:extLst>
            </p:cNvPr>
            <p:cNvSpPr/>
            <p:nvPr/>
          </p:nvSpPr>
          <p:spPr>
            <a:xfrm>
              <a:off x="10315024" y="607824"/>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9" name="Straight Arrow Connector 68">
              <a:extLst>
                <a:ext uri="{FF2B5EF4-FFF2-40B4-BE49-F238E27FC236}">
                  <a16:creationId xmlns:a16="http://schemas.microsoft.com/office/drawing/2014/main" id="{6E3512E8-7B3C-4A0C-846C-4752870AED68}"/>
                </a:ext>
              </a:extLst>
            </p:cNvPr>
            <p:cNvCxnSpPr>
              <a:cxnSpLocks/>
            </p:cNvCxnSpPr>
            <p:nvPr/>
          </p:nvCxnSpPr>
          <p:spPr>
            <a:xfrm>
              <a:off x="7960652" y="1119685"/>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E80504D5-B671-43D6-BAA1-DFE141401968}"/>
              </a:ext>
            </a:extLst>
          </p:cNvPr>
          <p:cNvSpPr txBox="1"/>
          <p:nvPr/>
        </p:nvSpPr>
        <p:spPr>
          <a:xfrm>
            <a:off x="4467051" y="552615"/>
            <a:ext cx="11237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Clustering</a:t>
            </a:r>
          </a:p>
        </p:txBody>
      </p:sp>
      <p:sp>
        <p:nvSpPr>
          <p:cNvPr id="72" name="TextBox 71">
            <a:extLst>
              <a:ext uri="{FF2B5EF4-FFF2-40B4-BE49-F238E27FC236}">
                <a16:creationId xmlns:a16="http://schemas.microsoft.com/office/drawing/2014/main" id="{C632C084-036E-4427-96A8-6D5C6BC3EBBA}"/>
              </a:ext>
            </a:extLst>
          </p:cNvPr>
          <p:cNvSpPr txBox="1"/>
          <p:nvPr/>
        </p:nvSpPr>
        <p:spPr>
          <a:xfrm>
            <a:off x="7892751" y="335101"/>
            <a:ext cx="118814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Dimension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Reduction</a:t>
            </a:r>
          </a:p>
        </p:txBody>
      </p:sp>
      <p:sp>
        <p:nvSpPr>
          <p:cNvPr id="73" name="TextBox 72">
            <a:extLst>
              <a:ext uri="{FF2B5EF4-FFF2-40B4-BE49-F238E27FC236}">
                <a16:creationId xmlns:a16="http://schemas.microsoft.com/office/drawing/2014/main" id="{7AB6A9BB-15D8-47A9-A49D-4A7957C6C21B}"/>
              </a:ext>
            </a:extLst>
          </p:cNvPr>
          <p:cNvSpPr txBox="1"/>
          <p:nvPr/>
        </p:nvSpPr>
        <p:spPr>
          <a:xfrm>
            <a:off x="10310302" y="211362"/>
            <a:ext cx="13665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Visualization</a:t>
            </a:r>
          </a:p>
        </p:txBody>
      </p:sp>
      <p:sp>
        <p:nvSpPr>
          <p:cNvPr id="39" name="TextBox 38">
            <a:extLst>
              <a:ext uri="{FF2B5EF4-FFF2-40B4-BE49-F238E27FC236}">
                <a16:creationId xmlns:a16="http://schemas.microsoft.com/office/drawing/2014/main" id="{243E2FD4-41FF-4BA2-9C6F-F2308EC898AB}"/>
              </a:ext>
            </a:extLst>
          </p:cNvPr>
          <p:cNvSpPr txBox="1"/>
          <p:nvPr/>
        </p:nvSpPr>
        <p:spPr>
          <a:xfrm>
            <a:off x="101304" y="1713847"/>
            <a:ext cx="223653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But internally to each job you can also elegantly express algorithm as dataflow but with more stringent performance constraints</a:t>
            </a:r>
          </a:p>
        </p:txBody>
      </p:sp>
      <p:pic>
        <p:nvPicPr>
          <p:cNvPr id="1026" name="Picture 2" descr="Related image">
            <a:extLst>
              <a:ext uri="{FF2B5EF4-FFF2-40B4-BE49-F238E27FC236}">
                <a16:creationId xmlns:a16="http://schemas.microsoft.com/office/drawing/2014/main" id="{FA7EBA40-619C-4BD1-9C7D-6A54924F5A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64263">
            <a:off x="3437532" y="1704294"/>
            <a:ext cx="902224" cy="902224"/>
          </a:xfrm>
          <a:prstGeom prst="rect">
            <a:avLst/>
          </a:prstGeom>
          <a:noFill/>
          <a:extLst>
            <a:ext uri="{909E8E84-426E-40DD-AFC4-6F175D3DCCD1}">
              <a14:hiddenFill xmlns:a14="http://schemas.microsoft.com/office/drawing/2010/main">
                <a:solidFill>
                  <a:srgbClr val="FFFFFF"/>
                </a:solidFill>
              </a14:hiddenFill>
            </a:ext>
          </a:extLst>
        </p:spPr>
      </p:pic>
      <p:sp>
        <p:nvSpPr>
          <p:cNvPr id="77" name="Content Placeholder 2">
            <a:extLst>
              <a:ext uri="{FF2B5EF4-FFF2-40B4-BE49-F238E27FC236}">
                <a16:creationId xmlns:a16="http://schemas.microsoft.com/office/drawing/2014/main" id="{0D78EA15-DEF7-41C6-ACFE-92FC705F386B}"/>
              </a:ext>
            </a:extLst>
          </p:cNvPr>
          <p:cNvSpPr txBox="1">
            <a:spLocks/>
          </p:cNvSpPr>
          <p:nvPr/>
        </p:nvSpPr>
        <p:spPr>
          <a:xfrm>
            <a:off x="7030840" y="2369513"/>
            <a:ext cx="4880675" cy="252247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 =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loadPoints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 =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loadInitCenters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int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 0;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&lt; 10;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 =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P.map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withBroadcast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 =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T.reduce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8" name="Straight Connector 77">
            <a:extLst>
              <a:ext uri="{FF2B5EF4-FFF2-40B4-BE49-F238E27FC236}">
                <a16:creationId xmlns:a16="http://schemas.microsoft.com/office/drawing/2014/main" id="{99FD1DEC-D102-497E-BB6E-C60F54779EB3}"/>
              </a:ext>
            </a:extLst>
          </p:cNvPr>
          <p:cNvCxnSpPr>
            <a:cxnSpLocks/>
          </p:cNvCxnSpPr>
          <p:nvPr/>
        </p:nvCxnSpPr>
        <p:spPr>
          <a:xfrm>
            <a:off x="6320433" y="3429000"/>
            <a:ext cx="0" cy="85026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A8AFFC1-55D7-4FD4-A596-33EC026164F7}"/>
              </a:ext>
            </a:extLst>
          </p:cNvPr>
          <p:cNvCxnSpPr>
            <a:cxnSpLocks/>
          </p:cNvCxnSpPr>
          <p:nvPr/>
        </p:nvCxnSpPr>
        <p:spPr>
          <a:xfrm>
            <a:off x="6285596" y="4306929"/>
            <a:ext cx="515041" cy="0"/>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EE7F63D-FF7D-440E-9EB6-4D417C5429B0}"/>
              </a:ext>
            </a:extLst>
          </p:cNvPr>
          <p:cNvCxnSpPr>
            <a:cxnSpLocks/>
          </p:cNvCxnSpPr>
          <p:nvPr/>
        </p:nvCxnSpPr>
        <p:spPr>
          <a:xfrm>
            <a:off x="6325011" y="3429000"/>
            <a:ext cx="515041" cy="0"/>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39D91A02-AF24-490A-8689-B857A6512AC6}"/>
              </a:ext>
            </a:extLst>
          </p:cNvPr>
          <p:cNvSpPr txBox="1"/>
          <p:nvPr/>
        </p:nvSpPr>
        <p:spPr>
          <a:xfrm>
            <a:off x="6086387" y="4376864"/>
            <a:ext cx="10806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mn-cs"/>
              </a:rPr>
              <a:t>Iterate</a:t>
            </a:r>
          </a:p>
        </p:txBody>
      </p:sp>
      <p:sp>
        <p:nvSpPr>
          <p:cNvPr id="43" name="TextBox 42">
            <a:extLst>
              <a:ext uri="{FF2B5EF4-FFF2-40B4-BE49-F238E27FC236}">
                <a16:creationId xmlns:a16="http://schemas.microsoft.com/office/drawing/2014/main" id="{922342FE-7AE4-4FB0-A182-9EA1FB25AD5D}"/>
              </a:ext>
            </a:extLst>
          </p:cNvPr>
          <p:cNvSpPr txBox="1"/>
          <p:nvPr/>
        </p:nvSpPr>
        <p:spPr>
          <a:xfrm>
            <a:off x="5786650" y="1970740"/>
            <a:ext cx="47952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Corresponding to classic Spark K-means Dataflow</a:t>
            </a:r>
          </a:p>
        </p:txBody>
      </p:sp>
      <p:sp>
        <p:nvSpPr>
          <p:cNvPr id="3" name="Slide Number Placeholder 2">
            <a:extLst>
              <a:ext uri="{FF2B5EF4-FFF2-40B4-BE49-F238E27FC236}">
                <a16:creationId xmlns:a16="http://schemas.microsoft.com/office/drawing/2014/main" id="{3238F9BE-FA9C-4DD2-9618-FF2F562571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46D3FA8B-7CB0-4A8A-A439-4447CB4831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0FEE1-3EE9-47AF-9A6D-E42B6F79863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027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6344" y="286593"/>
            <a:ext cx="10515600" cy="1325563"/>
          </a:xfrm>
        </p:spPr>
        <p:txBody>
          <a:bodyPr/>
          <a:lstStyle/>
          <a:p>
            <a:r>
              <a:rPr lang="en-US" dirty="0"/>
              <a:t>Workflow vs Dataflow: Different grain sizes and different performance trade-offs</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5675" y="2455458"/>
            <a:ext cx="4487140" cy="2652220"/>
          </a:xfrm>
        </p:spPr>
      </p:pic>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37</a:t>
            </a:fld>
            <a:endParaRPr lang="en-US">
              <a:solidFill>
                <a:prstClr val="black">
                  <a:tint val="75000"/>
                </a:prst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90" y="1817225"/>
            <a:ext cx="5554469" cy="2737841"/>
          </a:xfrm>
          <a:prstGeom prst="rect">
            <a:avLst/>
          </a:prstGeom>
        </p:spPr>
      </p:pic>
      <p:sp>
        <p:nvSpPr>
          <p:cNvPr id="10" name="TextBox 9"/>
          <p:cNvSpPr txBox="1"/>
          <p:nvPr/>
        </p:nvSpPr>
        <p:spPr>
          <a:xfrm>
            <a:off x="262990" y="4900353"/>
            <a:ext cx="5900743" cy="1200329"/>
          </a:xfrm>
          <a:prstGeom prst="rect">
            <a:avLst/>
          </a:prstGeom>
          <a:noFill/>
        </p:spPr>
        <p:txBody>
          <a:bodyPr wrap="square" rtlCol="0">
            <a:spAutoFit/>
          </a:bodyPr>
          <a:lstStyle/>
          <a:p>
            <a:r>
              <a:rPr lang="en-US" sz="2400" b="1" dirty="0"/>
              <a:t>Coarse-grain Dataflow</a:t>
            </a:r>
          </a:p>
          <a:p>
            <a:r>
              <a:rPr lang="en-US" sz="2400" dirty="0"/>
              <a:t>Workflow Controlled by Workflow Engine or a Script</a:t>
            </a:r>
          </a:p>
        </p:txBody>
      </p:sp>
      <p:sp>
        <p:nvSpPr>
          <p:cNvPr id="11" name="TextBox 10"/>
          <p:cNvSpPr txBox="1"/>
          <p:nvPr/>
        </p:nvSpPr>
        <p:spPr>
          <a:xfrm>
            <a:off x="6655675" y="5269685"/>
            <a:ext cx="5424910" cy="830997"/>
          </a:xfrm>
          <a:prstGeom prst="rect">
            <a:avLst/>
          </a:prstGeom>
          <a:noFill/>
        </p:spPr>
        <p:txBody>
          <a:bodyPr wrap="square" rtlCol="0">
            <a:spAutoFit/>
          </a:bodyPr>
          <a:lstStyle/>
          <a:p>
            <a:r>
              <a:rPr lang="en-US" sz="2400" b="1" dirty="0"/>
              <a:t>Fine-grain dataflow </a:t>
            </a:r>
            <a:r>
              <a:rPr lang="en-US" sz="2400" dirty="0"/>
              <a:t>application running as a single job</a:t>
            </a:r>
          </a:p>
        </p:txBody>
      </p:sp>
      <p:sp>
        <p:nvSpPr>
          <p:cNvPr id="12" name="TextBox 11"/>
          <p:cNvSpPr txBox="1"/>
          <p:nvPr/>
        </p:nvSpPr>
        <p:spPr>
          <a:xfrm>
            <a:off x="6655675" y="1817226"/>
            <a:ext cx="5341783" cy="369332"/>
          </a:xfrm>
          <a:prstGeom prst="rect">
            <a:avLst/>
          </a:prstGeom>
          <a:noFill/>
        </p:spPr>
        <p:txBody>
          <a:bodyPr wrap="none" rtlCol="0">
            <a:spAutoFit/>
          </a:bodyPr>
          <a:lstStyle/>
          <a:p>
            <a:r>
              <a:rPr lang="en-US" dirty="0"/>
              <a:t>The fine-grain dataflow can expand from Edge to Cloud</a:t>
            </a:r>
          </a:p>
        </p:txBody>
      </p:sp>
    </p:spTree>
    <p:extLst>
      <p:ext uri="{BB962C8B-B14F-4D97-AF65-F5344CB8AC3E}">
        <p14:creationId xmlns:p14="http://schemas.microsoft.com/office/powerpoint/2010/main" val="683028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9995-5287-4F32-B366-792390336130}"/>
              </a:ext>
            </a:extLst>
          </p:cNvPr>
          <p:cNvSpPr>
            <a:spLocks noGrp="1"/>
          </p:cNvSpPr>
          <p:nvPr>
            <p:ph type="title"/>
          </p:nvPr>
        </p:nvSpPr>
        <p:spPr>
          <a:xfrm>
            <a:off x="838200" y="1"/>
            <a:ext cx="10515600" cy="991892"/>
          </a:xfrm>
        </p:spPr>
        <p:txBody>
          <a:bodyPr>
            <a:normAutofit/>
          </a:bodyPr>
          <a:lstStyle/>
          <a:p>
            <a:r>
              <a:rPr lang="en-US" b="1" dirty="0" err="1">
                <a:latin typeface="+mn-lt"/>
              </a:rPr>
              <a:t>NiFi</a:t>
            </a:r>
            <a:r>
              <a:rPr lang="en-US" b="1" dirty="0">
                <a:latin typeface="+mn-lt"/>
              </a:rPr>
              <a:t> Coarse-grain Workflow</a:t>
            </a:r>
          </a:p>
        </p:txBody>
      </p:sp>
      <p:pic>
        <p:nvPicPr>
          <p:cNvPr id="1026" name="Picture 2" descr="Figure 1: NiFi DataFlow showing PutESP and ListenESP processors">
            <a:extLst>
              <a:ext uri="{FF2B5EF4-FFF2-40B4-BE49-F238E27FC236}">
                <a16:creationId xmlns:a16="http://schemas.microsoft.com/office/drawing/2014/main" id="{F3889281-FE4F-4B35-8505-FA420B953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810"/>
            <a:ext cx="12192000" cy="613727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7B1140B0-1A65-4EE1-BBDE-2B471F218E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9024E8-F826-4BA0-BAC2-09C02DBDB51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2E5685B-3BB4-4F1C-BD44-0CEA978B2B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080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74507" y="2205594"/>
            <a:ext cx="12192000" cy="4050804"/>
          </a:xfrm>
        </p:spPr>
        <p:txBody>
          <a:bodyPr>
            <a:normAutofit/>
          </a:bodyPr>
          <a:lstStyle/>
          <a:p>
            <a:pPr algn="ctr"/>
            <a:r>
              <a:rPr lang="en-US" dirty="0"/>
              <a:t>Futures </a:t>
            </a:r>
            <a:br>
              <a:rPr lang="en-US" dirty="0"/>
            </a:br>
            <a:r>
              <a:rPr lang="en-US" dirty="0"/>
              <a:t>Implementing  Twister2</a:t>
            </a:r>
            <a:br>
              <a:rPr lang="en-US" dirty="0"/>
            </a:br>
            <a:r>
              <a:rPr lang="en-US" sz="4800" dirty="0"/>
              <a:t>for Global AI and Modeling Supercomputer</a:t>
            </a:r>
            <a:endParaRPr lang="en-US" b="1" dirty="0">
              <a:latin typeface="+mn-lt"/>
            </a:endParaRPr>
          </a:p>
        </p:txBody>
      </p:sp>
      <p:sp>
        <p:nvSpPr>
          <p:cNvPr id="2" name="Slide Number Placeholder 1">
            <a:extLst>
              <a:ext uri="{FF2B5EF4-FFF2-40B4-BE49-F238E27FC236}">
                <a16:creationId xmlns:a16="http://schemas.microsoft.com/office/drawing/2014/main" id="{B4351F21-2E39-4F02-8C1C-B0307C919E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639DEF09-D6C0-4B71-A16C-DF01E7DC73F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795EE8-1257-4E6F-A37C-EE9C6388768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9A31CB97-2821-4D82-BE42-5517B619AA03}"/>
              </a:ext>
            </a:extLst>
          </p:cNvPr>
          <p:cNvGrpSpPr/>
          <p:nvPr/>
        </p:nvGrpSpPr>
        <p:grpSpPr>
          <a:xfrm>
            <a:off x="2989767" y="779863"/>
            <a:ext cx="9202233" cy="2438400"/>
            <a:chOff x="1878142" y="136526"/>
            <a:chExt cx="9202233" cy="2438400"/>
          </a:xfrm>
        </p:grpSpPr>
        <p:grpSp>
          <p:nvGrpSpPr>
            <p:cNvPr id="14" name="Group 13">
              <a:extLst>
                <a:ext uri="{FF2B5EF4-FFF2-40B4-BE49-F238E27FC236}">
                  <a16:creationId xmlns:a16="http://schemas.microsoft.com/office/drawing/2014/main" id="{562D2D18-D6BB-46EE-ABC0-20C0A87A34DB}"/>
                </a:ext>
              </a:extLst>
            </p:cNvPr>
            <p:cNvGrpSpPr/>
            <p:nvPr/>
          </p:nvGrpSpPr>
          <p:grpSpPr>
            <a:xfrm>
              <a:off x="1878142" y="136526"/>
              <a:ext cx="7886700" cy="2438400"/>
              <a:chOff x="1952787" y="200751"/>
              <a:chExt cx="7886700" cy="2438400"/>
            </a:xfrm>
          </p:grpSpPr>
          <p:pic>
            <p:nvPicPr>
              <p:cNvPr id="16" name="Picture 2" descr="http://www.iterativemapreduce.org/images/twister.png">
                <a:extLst>
                  <a:ext uri="{FF2B5EF4-FFF2-40B4-BE49-F238E27FC236}">
                    <a16:creationId xmlns:a16="http://schemas.microsoft.com/office/drawing/2014/main" id="{CC15B2A8-3425-4C51-BDA0-D74E3B39F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67E929C8-71DC-4B92-AB3B-EB3184F7CA84}"/>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
          <p:nvSpPr>
            <p:cNvPr id="15" name="Rectangle 14">
              <a:extLst>
                <a:ext uri="{FF2B5EF4-FFF2-40B4-BE49-F238E27FC236}">
                  <a16:creationId xmlns:a16="http://schemas.microsoft.com/office/drawing/2014/main" id="{1DE2F034-F6C2-4FD3-AD14-5666A1456584}"/>
                </a:ext>
              </a:extLst>
            </p:cNvPr>
            <p:cNvSpPr/>
            <p:nvPr/>
          </p:nvSpPr>
          <p:spPr>
            <a:xfrm>
              <a:off x="8813036" y="240758"/>
              <a:ext cx="2267339" cy="1785104"/>
            </a:xfrm>
            <a:prstGeom prst="rect">
              <a:avLst/>
            </a:prstGeom>
            <a:noFill/>
          </p:spPr>
          <p:txBody>
            <a:bodyPr wrap="square" lIns="91440" tIns="45720" rIns="91440" bIns="45720">
              <a:spAutoFit/>
            </a:bodyPr>
            <a:lstStyle/>
            <a:p>
              <a:pPr algn="ctr"/>
              <a:r>
                <a:rPr lang="en-US" sz="110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2</a:t>
              </a:r>
            </a:p>
          </p:txBody>
        </p:sp>
      </p:grpSp>
      <p:pic>
        <p:nvPicPr>
          <p:cNvPr id="18" name="Picture 2" descr="https://lh3.googleusercontent.com/v99CMT9t_HPDiRcsdprkmC8WyM_0O7a_bSv4NZBzEBArqNWQS7Fa0dVMHFuRpta2IM-_d1jDx-M5fi1r7tzM3Rp2j0ceG5gf_AvazW3sgRoFTOAC2Z92aOh_NmYrTTRWw4woHjY7cbU">
            <a:extLst>
              <a:ext uri="{FF2B5EF4-FFF2-40B4-BE49-F238E27FC236}">
                <a16:creationId xmlns:a16="http://schemas.microsoft.com/office/drawing/2014/main" id="{F338C67A-72A4-4C18-BD87-7B5D4FA77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29" y="0"/>
            <a:ext cx="4790746" cy="479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71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3EF3-D1A7-451B-AAE1-45BEFA4A269C}"/>
              </a:ext>
            </a:extLst>
          </p:cNvPr>
          <p:cNvSpPr>
            <a:spLocks noGrp="1"/>
          </p:cNvSpPr>
          <p:nvPr>
            <p:ph type="title"/>
          </p:nvPr>
        </p:nvSpPr>
        <p:spPr/>
        <p:txBody>
          <a:bodyPr/>
          <a:lstStyle/>
          <a:p>
            <a:r>
              <a:rPr lang="en-US" dirty="0"/>
              <a:t>aa</a:t>
            </a:r>
          </a:p>
        </p:txBody>
      </p:sp>
      <p:sp>
        <p:nvSpPr>
          <p:cNvPr id="3" name="Content Placeholder 2">
            <a:extLst>
              <a:ext uri="{FF2B5EF4-FFF2-40B4-BE49-F238E27FC236}">
                <a16:creationId xmlns:a16="http://schemas.microsoft.com/office/drawing/2014/main" id="{4FD0FC95-68CA-490C-9747-23209A9D6FE8}"/>
              </a:ext>
            </a:extLst>
          </p:cNvPr>
          <p:cNvSpPr>
            <a:spLocks noGrp="1"/>
          </p:cNvSpPr>
          <p:nvPr>
            <p:ph idx="1"/>
          </p:nvPr>
        </p:nvSpPr>
        <p:spPr/>
        <p:txBody>
          <a:bodyPr/>
          <a:lstStyle/>
          <a:p>
            <a:r>
              <a:rPr lang="en-US" dirty="0"/>
              <a:t>aa</a:t>
            </a:r>
          </a:p>
        </p:txBody>
      </p:sp>
      <p:pic>
        <p:nvPicPr>
          <p:cNvPr id="5" name="Picture 4">
            <a:extLst>
              <a:ext uri="{FF2B5EF4-FFF2-40B4-BE49-F238E27FC236}">
                <a16:creationId xmlns:a16="http://schemas.microsoft.com/office/drawing/2014/main" id="{48F2F882-8576-42B5-B8A1-DDF9830B0E54}"/>
              </a:ext>
            </a:extLst>
          </p:cNvPr>
          <p:cNvPicPr>
            <a:picLocks noChangeAspect="1"/>
          </p:cNvPicPr>
          <p:nvPr/>
        </p:nvPicPr>
        <p:blipFill>
          <a:blip r:embed="rId2"/>
          <a:stretch>
            <a:fillRect/>
          </a:stretch>
        </p:blipFill>
        <p:spPr>
          <a:xfrm>
            <a:off x="766762" y="223837"/>
            <a:ext cx="10658475" cy="6410325"/>
          </a:xfrm>
          <a:prstGeom prst="rect">
            <a:avLst/>
          </a:prstGeom>
        </p:spPr>
      </p:pic>
      <p:sp>
        <p:nvSpPr>
          <p:cNvPr id="6" name="Slide Number Placeholder 5">
            <a:extLst>
              <a:ext uri="{FF2B5EF4-FFF2-40B4-BE49-F238E27FC236}">
                <a16:creationId xmlns:a16="http://schemas.microsoft.com/office/drawing/2014/main" id="{1BC52AB9-5AE3-489D-97A7-C92510D3D76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744985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ADA81FF-26A8-41E6-BC6D-9F6AB18E303D}"/>
              </a:ext>
            </a:extLst>
          </p:cNvPr>
          <p:cNvSpPr>
            <a:spLocks noGrp="1"/>
          </p:cNvSpPr>
          <p:nvPr>
            <p:ph type="title"/>
          </p:nvPr>
        </p:nvSpPr>
        <p:spPr>
          <a:xfrm>
            <a:off x="652430" y="122238"/>
            <a:ext cx="10515600" cy="1096963"/>
          </a:xfrm>
        </p:spPr>
        <p:txBody>
          <a:bodyPr>
            <a:normAutofit fontScale="90000"/>
          </a:bodyPr>
          <a:lstStyle/>
          <a:p>
            <a:r>
              <a:rPr lang="en-US" dirty="0"/>
              <a:t>Twister2 Timeline: </a:t>
            </a:r>
            <a:br>
              <a:rPr lang="en-US" dirty="0"/>
            </a:br>
            <a:r>
              <a:rPr lang="en-US" dirty="0"/>
              <a:t>Current Release (End of September 2018)</a:t>
            </a:r>
          </a:p>
        </p:txBody>
      </p:sp>
      <p:sp>
        <p:nvSpPr>
          <p:cNvPr id="15" name="Content Placeholder 14">
            <a:extLst>
              <a:ext uri="{FF2B5EF4-FFF2-40B4-BE49-F238E27FC236}">
                <a16:creationId xmlns:a16="http://schemas.microsoft.com/office/drawing/2014/main" id="{C3A334AE-0E20-4EBC-82F0-C56D48A6BA87}"/>
              </a:ext>
            </a:extLst>
          </p:cNvPr>
          <p:cNvSpPr>
            <a:spLocks noGrp="1"/>
          </p:cNvSpPr>
          <p:nvPr>
            <p:ph idx="1"/>
          </p:nvPr>
        </p:nvSpPr>
        <p:spPr>
          <a:xfrm>
            <a:off x="479871" y="1351977"/>
            <a:ext cx="10515600" cy="4885884"/>
          </a:xfrm>
        </p:spPr>
        <p:txBody>
          <a:bodyPr>
            <a:normAutofit fontScale="92500" lnSpcReduction="10000"/>
          </a:bodyPr>
          <a:lstStyle/>
          <a:p>
            <a:r>
              <a:rPr lang="en-US" dirty="0" err="1"/>
              <a:t>Twister:Net</a:t>
            </a:r>
            <a:r>
              <a:rPr lang="en-US" dirty="0"/>
              <a:t> Dataflow Communication API</a:t>
            </a:r>
          </a:p>
          <a:p>
            <a:pPr lvl="1"/>
            <a:r>
              <a:rPr lang="en-US" dirty="0"/>
              <a:t>Dataflow communications with MPI or TCP</a:t>
            </a:r>
          </a:p>
          <a:p>
            <a:r>
              <a:rPr lang="en-US" dirty="0"/>
              <a:t>Data access</a:t>
            </a:r>
          </a:p>
          <a:p>
            <a:pPr lvl="1"/>
            <a:r>
              <a:rPr lang="en-US" dirty="0"/>
              <a:t>Local File Systems</a:t>
            </a:r>
          </a:p>
          <a:p>
            <a:pPr lvl="1"/>
            <a:r>
              <a:rPr lang="en-US" dirty="0"/>
              <a:t>HDFS Integration</a:t>
            </a:r>
          </a:p>
          <a:p>
            <a:r>
              <a:rPr lang="en-US" dirty="0"/>
              <a:t>Task Graph</a:t>
            </a:r>
          </a:p>
          <a:p>
            <a:r>
              <a:rPr lang="en-US" dirty="0"/>
              <a:t>Streaming and Batch analytics – Iterative jobs</a:t>
            </a:r>
          </a:p>
          <a:p>
            <a:r>
              <a:rPr lang="en-US" dirty="0"/>
              <a:t>Data pipelines </a:t>
            </a:r>
          </a:p>
          <a:p>
            <a:r>
              <a:rPr lang="en-US" dirty="0"/>
              <a:t>Deployments on Docker, Kubernetes, Mesos (Aurora), </a:t>
            </a:r>
            <a:r>
              <a:rPr lang="en-US" dirty="0" err="1"/>
              <a:t>Slurm</a:t>
            </a:r>
            <a:endParaRPr lang="en-US" dirty="0"/>
          </a:p>
          <a:p>
            <a:r>
              <a:rPr lang="en-US" dirty="0"/>
              <a:t>Harp for Machine Learning (Custom BSP Communications)</a:t>
            </a:r>
          </a:p>
          <a:p>
            <a:pPr lvl="1"/>
            <a:r>
              <a:rPr lang="en-US" dirty="0"/>
              <a:t>Rich collectives</a:t>
            </a:r>
          </a:p>
          <a:p>
            <a:pPr lvl="1"/>
            <a:r>
              <a:rPr lang="en-US" dirty="0"/>
              <a:t>Around 30 ML algorithms</a:t>
            </a:r>
          </a:p>
          <a:p>
            <a:endParaRPr lang="en-US" dirty="0"/>
          </a:p>
        </p:txBody>
      </p:sp>
      <p:sp>
        <p:nvSpPr>
          <p:cNvPr id="2" name="Slide Number Placeholder 1">
            <a:extLst>
              <a:ext uri="{FF2B5EF4-FFF2-40B4-BE49-F238E27FC236}">
                <a16:creationId xmlns:a16="http://schemas.microsoft.com/office/drawing/2014/main" id="{BFA48CAB-131D-4E97-AC10-A7C6298733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872EA581-5519-4048-8061-7EC913E98A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878E01-FF21-47EE-B1FC-68FAC1B0E32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982B566-DC78-4B56-9CDF-863AF53B4F1D}"/>
              </a:ext>
            </a:extLst>
          </p:cNvPr>
          <p:cNvSpPr/>
          <p:nvPr/>
        </p:nvSpPr>
        <p:spPr>
          <a:xfrm>
            <a:off x="5977217" y="3244334"/>
            <a:ext cx="237566" cy="369332"/>
          </a:xfrm>
          <a:prstGeom prst="rect">
            <a:avLst/>
          </a:prstGeom>
        </p:spPr>
        <p:txBody>
          <a:bodyPr wrap="none">
            <a:spAutoFit/>
          </a:bodyPr>
          <a:lstStyle/>
          <a:p>
            <a:r>
              <a:rPr lang="en-US" dirty="0"/>
              <a:t> </a:t>
            </a:r>
          </a:p>
        </p:txBody>
      </p:sp>
      <p:sp>
        <p:nvSpPr>
          <p:cNvPr id="5" name="Rectangle 4">
            <a:extLst>
              <a:ext uri="{FF2B5EF4-FFF2-40B4-BE49-F238E27FC236}">
                <a16:creationId xmlns:a16="http://schemas.microsoft.com/office/drawing/2014/main" id="{EFF57D58-BAB0-4443-9F21-35BA9F85FC63}"/>
              </a:ext>
            </a:extLst>
          </p:cNvPr>
          <p:cNvSpPr/>
          <p:nvPr/>
        </p:nvSpPr>
        <p:spPr>
          <a:xfrm>
            <a:off x="5977217" y="3244334"/>
            <a:ext cx="237566" cy="369332"/>
          </a:xfrm>
          <a:prstGeom prst="rect">
            <a:avLst/>
          </a:prstGeom>
        </p:spPr>
        <p:txBody>
          <a:bodyPr wrap="none">
            <a:spAutoFit/>
          </a:bodyPr>
          <a:lstStyle/>
          <a:p>
            <a:r>
              <a:rPr lang="en-US" dirty="0"/>
              <a:t> </a:t>
            </a:r>
          </a:p>
        </p:txBody>
      </p:sp>
      <p:sp>
        <p:nvSpPr>
          <p:cNvPr id="6" name="Rectangle 5">
            <a:extLst>
              <a:ext uri="{FF2B5EF4-FFF2-40B4-BE49-F238E27FC236}">
                <a16:creationId xmlns:a16="http://schemas.microsoft.com/office/drawing/2014/main" id="{1A254159-6C3B-42A5-A30B-E4FDB14E5B76}"/>
              </a:ext>
            </a:extLst>
          </p:cNvPr>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359518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3FFD-7E0B-443F-B634-4DF26B5F0939}"/>
              </a:ext>
            </a:extLst>
          </p:cNvPr>
          <p:cNvSpPr>
            <a:spLocks noGrp="1"/>
          </p:cNvSpPr>
          <p:nvPr>
            <p:ph type="title"/>
          </p:nvPr>
        </p:nvSpPr>
        <p:spPr>
          <a:xfrm>
            <a:off x="747888" y="134937"/>
            <a:ext cx="10515600" cy="937507"/>
          </a:xfrm>
        </p:spPr>
        <p:txBody>
          <a:bodyPr/>
          <a:lstStyle/>
          <a:p>
            <a:r>
              <a:rPr lang="en-US" dirty="0"/>
              <a:t>Upcoming Releases (Major Features)</a:t>
            </a:r>
          </a:p>
        </p:txBody>
      </p:sp>
      <p:sp>
        <p:nvSpPr>
          <p:cNvPr id="3" name="Content Placeholder 2">
            <a:extLst>
              <a:ext uri="{FF2B5EF4-FFF2-40B4-BE49-F238E27FC236}">
                <a16:creationId xmlns:a16="http://schemas.microsoft.com/office/drawing/2014/main" id="{893367AA-9C4F-45D8-81DB-E6CFF31409CB}"/>
              </a:ext>
            </a:extLst>
          </p:cNvPr>
          <p:cNvSpPr>
            <a:spLocks noGrp="1"/>
          </p:cNvSpPr>
          <p:nvPr>
            <p:ph idx="1"/>
          </p:nvPr>
        </p:nvSpPr>
        <p:spPr>
          <a:xfrm>
            <a:off x="330199" y="1072443"/>
            <a:ext cx="11218333" cy="5298193"/>
          </a:xfrm>
        </p:spPr>
        <p:txBody>
          <a:bodyPr>
            <a:normAutofit lnSpcReduction="10000"/>
          </a:bodyPr>
          <a:lstStyle/>
          <a:p>
            <a:pPr fontAlgn="base"/>
            <a:r>
              <a:rPr lang="en-US" b="1" dirty="0"/>
              <a:t>End of January 2019</a:t>
            </a:r>
          </a:p>
          <a:p>
            <a:pPr lvl="1" fontAlgn="base"/>
            <a:r>
              <a:rPr lang="en-US" dirty="0"/>
              <a:t>Connected </a:t>
            </a:r>
            <a:r>
              <a:rPr lang="en-US" dirty="0" err="1"/>
              <a:t>DataFlow</a:t>
            </a:r>
            <a:endParaRPr lang="en-US" dirty="0"/>
          </a:p>
          <a:p>
            <a:pPr lvl="1" fontAlgn="base"/>
            <a:r>
              <a:rPr lang="en-US" dirty="0" err="1"/>
              <a:t>TSets</a:t>
            </a:r>
            <a:endParaRPr lang="en-US" dirty="0"/>
          </a:p>
          <a:p>
            <a:pPr lvl="1" fontAlgn="base"/>
            <a:r>
              <a:rPr lang="en-US" dirty="0"/>
              <a:t>Dashboard</a:t>
            </a:r>
          </a:p>
          <a:p>
            <a:pPr lvl="1" fontAlgn="base"/>
            <a:r>
              <a:rPr lang="en-US" dirty="0"/>
              <a:t>Heterogeneous Resources and Dynamic Scaling</a:t>
            </a:r>
          </a:p>
          <a:p>
            <a:pPr fontAlgn="base"/>
            <a:r>
              <a:rPr lang="en-US" b="1" dirty="0"/>
              <a:t>End of June 2019</a:t>
            </a:r>
          </a:p>
          <a:p>
            <a:pPr lvl="1" fontAlgn="base"/>
            <a:r>
              <a:rPr lang="en-US" dirty="0"/>
              <a:t>Fault tolerance</a:t>
            </a:r>
          </a:p>
          <a:p>
            <a:pPr lvl="1" fontAlgn="base"/>
            <a:r>
              <a:rPr lang="en-US" dirty="0"/>
              <a:t>Python API</a:t>
            </a:r>
          </a:p>
          <a:p>
            <a:pPr lvl="1" fontAlgn="base"/>
            <a:r>
              <a:rPr lang="en-US" dirty="0"/>
              <a:t>Statistics gathering</a:t>
            </a:r>
          </a:p>
          <a:p>
            <a:pPr lvl="1" fontAlgn="base"/>
            <a:r>
              <a:rPr lang="en-US" dirty="0"/>
              <a:t>More applications</a:t>
            </a:r>
          </a:p>
          <a:p>
            <a:pPr lvl="1" fontAlgn="base"/>
            <a:r>
              <a:rPr lang="en-US" dirty="0"/>
              <a:t>Naiad Timely Dataflow</a:t>
            </a:r>
          </a:p>
          <a:p>
            <a:pPr fontAlgn="base"/>
            <a:r>
              <a:rPr lang="en-US" b="1" dirty="0"/>
              <a:t>Not scheduled</a:t>
            </a:r>
          </a:p>
          <a:p>
            <a:pPr lvl="1" fontAlgn="base"/>
            <a:r>
              <a:rPr lang="en-US" dirty="0"/>
              <a:t>SQL API</a:t>
            </a:r>
          </a:p>
          <a:p>
            <a:pPr lvl="1" fontAlgn="base"/>
            <a:r>
              <a:rPr lang="en-US" dirty="0"/>
              <a:t>Native MPI</a:t>
            </a:r>
          </a:p>
          <a:p>
            <a:endParaRPr lang="en-US" dirty="0"/>
          </a:p>
        </p:txBody>
      </p:sp>
      <p:sp>
        <p:nvSpPr>
          <p:cNvPr id="4" name="Date Placeholder 3">
            <a:extLst>
              <a:ext uri="{FF2B5EF4-FFF2-40B4-BE49-F238E27FC236}">
                <a16:creationId xmlns:a16="http://schemas.microsoft.com/office/drawing/2014/main" id="{495C5BDD-93B1-41E9-96F5-C16C6F73EB93}"/>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1/9/2019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E16B633-4D3B-4590-AF18-1D759D83237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14669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AC3E-AC3C-44A2-AB0C-7501045D9C87}"/>
              </a:ext>
            </a:extLst>
          </p:cNvPr>
          <p:cNvSpPr>
            <a:spLocks noGrp="1"/>
          </p:cNvSpPr>
          <p:nvPr>
            <p:ph type="title"/>
          </p:nvPr>
        </p:nvSpPr>
        <p:spPr>
          <a:xfrm>
            <a:off x="419099" y="220927"/>
            <a:ext cx="11091332" cy="1121306"/>
          </a:xfrm>
        </p:spPr>
        <p:txBody>
          <a:bodyPr>
            <a:normAutofit fontScale="90000"/>
          </a:bodyPr>
          <a:lstStyle/>
          <a:p>
            <a:r>
              <a:rPr lang="en-US" dirty="0"/>
              <a:t>Overall Global AI and Modeling Supercomputer GAIMSC Architecture</a:t>
            </a:r>
          </a:p>
        </p:txBody>
      </p:sp>
      <p:sp>
        <p:nvSpPr>
          <p:cNvPr id="3" name="Content Placeholder 2">
            <a:extLst>
              <a:ext uri="{FF2B5EF4-FFF2-40B4-BE49-F238E27FC236}">
                <a16:creationId xmlns:a16="http://schemas.microsoft.com/office/drawing/2014/main" id="{1D515523-F3F8-4AAF-9D99-F52BF414FB1B}"/>
              </a:ext>
            </a:extLst>
          </p:cNvPr>
          <p:cNvSpPr>
            <a:spLocks noGrp="1"/>
          </p:cNvSpPr>
          <p:nvPr>
            <p:ph idx="1"/>
          </p:nvPr>
        </p:nvSpPr>
        <p:spPr>
          <a:xfrm>
            <a:off x="-1" y="1563159"/>
            <a:ext cx="11929533" cy="4351338"/>
          </a:xfrm>
        </p:spPr>
        <p:txBody>
          <a:bodyPr/>
          <a:lstStyle/>
          <a:p>
            <a:r>
              <a:rPr lang="en-US" dirty="0"/>
              <a:t>There is only a cloud at the logical center but it’s physically distributed and owned by a few major players</a:t>
            </a:r>
          </a:p>
          <a:p>
            <a:r>
              <a:rPr lang="en-US" dirty="0"/>
              <a:t>There is a very distributed set of devices surrounded by local Fog computing; this forms the logically and physically distribute edge</a:t>
            </a:r>
          </a:p>
          <a:p>
            <a:r>
              <a:rPr lang="en-US" dirty="0"/>
              <a:t>The edge is structured and largely data</a:t>
            </a:r>
          </a:p>
          <a:p>
            <a:pPr lvl="1"/>
            <a:r>
              <a:rPr lang="en-US" dirty="0"/>
              <a:t>These are two differences from the Grid of the past</a:t>
            </a:r>
          </a:p>
          <a:p>
            <a:pPr lvl="1"/>
            <a:r>
              <a:rPr lang="en-US" dirty="0"/>
              <a:t>e.g. self driving car will have its own fog and will not share fog with truck that it is about to collide with</a:t>
            </a:r>
          </a:p>
          <a:p>
            <a:r>
              <a:rPr lang="en-US" dirty="0"/>
              <a:t>The cloud and edge will both be very heterogeneous with varying accelerators, memory size and disk structure.</a:t>
            </a:r>
          </a:p>
        </p:txBody>
      </p:sp>
      <p:sp>
        <p:nvSpPr>
          <p:cNvPr id="4" name="Slide Number Placeholder 3">
            <a:extLst>
              <a:ext uri="{FF2B5EF4-FFF2-40B4-BE49-F238E27FC236}">
                <a16:creationId xmlns:a16="http://schemas.microsoft.com/office/drawing/2014/main" id="{1606B6C3-A4B4-4DA2-8F4E-DD1CC4E7DE4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576098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5B1F-8EBA-4E7E-80BD-F8664433C255}"/>
              </a:ext>
            </a:extLst>
          </p:cNvPr>
          <p:cNvSpPr>
            <a:spLocks noGrp="1"/>
          </p:cNvSpPr>
          <p:nvPr>
            <p:ph type="title"/>
          </p:nvPr>
        </p:nvSpPr>
        <p:spPr>
          <a:xfrm>
            <a:off x="0" y="1"/>
            <a:ext cx="12191999" cy="746169"/>
          </a:xfrm>
        </p:spPr>
        <p:txBody>
          <a:bodyPr>
            <a:noAutofit/>
          </a:bodyPr>
          <a:lstStyle/>
          <a:p>
            <a:r>
              <a:rPr lang="en-US" sz="3600" dirty="0"/>
              <a:t>Remembering Grid Computing: IoT and Distributed Center I</a:t>
            </a:r>
          </a:p>
        </p:txBody>
      </p:sp>
      <p:sp>
        <p:nvSpPr>
          <p:cNvPr id="3" name="Content Placeholder 2">
            <a:extLst>
              <a:ext uri="{FF2B5EF4-FFF2-40B4-BE49-F238E27FC236}">
                <a16:creationId xmlns:a16="http://schemas.microsoft.com/office/drawing/2014/main" id="{2A294C3C-A723-4056-995F-7B8DA0372A5B}"/>
              </a:ext>
            </a:extLst>
          </p:cNvPr>
          <p:cNvSpPr>
            <a:spLocks noGrp="1"/>
          </p:cNvSpPr>
          <p:nvPr>
            <p:ph idx="1"/>
          </p:nvPr>
        </p:nvSpPr>
        <p:spPr>
          <a:xfrm>
            <a:off x="269079" y="653943"/>
            <a:ext cx="11850732" cy="2203450"/>
          </a:xfrm>
        </p:spPr>
        <p:txBody>
          <a:bodyPr>
            <a:normAutofit fontScale="85000" lnSpcReduction="20000"/>
          </a:bodyPr>
          <a:lstStyle/>
          <a:p>
            <a:r>
              <a:rPr lang="en-US" b="1" dirty="0"/>
              <a:t>Hyperscale data centers </a:t>
            </a:r>
            <a:r>
              <a:rPr lang="en-US" dirty="0"/>
              <a:t>will grow from 338 in number at the end of 2016 to 628 by 2021. They will represent 53 percent of all installed data center servers by 2021.</a:t>
            </a:r>
          </a:p>
          <a:p>
            <a:pPr lvl="1"/>
            <a:r>
              <a:rPr lang="en-US" dirty="0"/>
              <a:t>They form a </a:t>
            </a:r>
            <a:r>
              <a:rPr lang="en-US" b="1" dirty="0">
                <a:solidFill>
                  <a:srgbClr val="FF0000"/>
                </a:solidFill>
              </a:rPr>
              <a:t>distributed Compute (on data) grid with some 50 million servers</a:t>
            </a:r>
          </a:p>
          <a:p>
            <a:r>
              <a:rPr lang="en-US" dirty="0"/>
              <a:t>94 percent of workloads and compute instances will be processed by cloud data centers by 2021-- only six percent will be processed by traditional data centers.</a:t>
            </a:r>
          </a:p>
          <a:p>
            <a:r>
              <a:rPr lang="en-US" dirty="0"/>
              <a:t>Analysis from CISCO https://www.cisco.com/c/en/us/solutions/collateral/service-provider/global-cloud-index-gci/white-paper-c11-738085.html</a:t>
            </a:r>
          </a:p>
          <a:p>
            <a:endParaRPr lang="en-US" dirty="0"/>
          </a:p>
        </p:txBody>
      </p:sp>
      <p:sp>
        <p:nvSpPr>
          <p:cNvPr id="4" name="Slide Number Placeholder 3">
            <a:extLst>
              <a:ext uri="{FF2B5EF4-FFF2-40B4-BE49-F238E27FC236}">
                <a16:creationId xmlns:a16="http://schemas.microsoft.com/office/drawing/2014/main" id="{BAAE463B-B458-4A45-A7B0-B5E9B35DDC9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a:t>
            </a:fld>
            <a:endParaRPr lang="en-US">
              <a:solidFill>
                <a:prstClr val="black">
                  <a:tint val="75000"/>
                </a:prstClr>
              </a:solidFill>
            </a:endParaRPr>
          </a:p>
        </p:txBody>
      </p:sp>
      <p:grpSp>
        <p:nvGrpSpPr>
          <p:cNvPr id="8" name="Group 7">
            <a:extLst>
              <a:ext uri="{FF2B5EF4-FFF2-40B4-BE49-F238E27FC236}">
                <a16:creationId xmlns:a16="http://schemas.microsoft.com/office/drawing/2014/main" id="{8EC1C480-9EBF-4328-B302-E21E1EBCD4B9}"/>
              </a:ext>
            </a:extLst>
          </p:cNvPr>
          <p:cNvGrpSpPr/>
          <p:nvPr/>
        </p:nvGrpSpPr>
        <p:grpSpPr>
          <a:xfrm>
            <a:off x="0" y="4654550"/>
            <a:ext cx="6598934" cy="2203450"/>
            <a:chOff x="0" y="4558242"/>
            <a:chExt cx="6598934" cy="2203450"/>
          </a:xfrm>
        </p:grpSpPr>
        <p:pic>
          <p:nvPicPr>
            <p:cNvPr id="1028" name="Picture 4" descr="https://www.cisco.com/c/dam/en/us/solutions/collateral/service-provider/global-cloud-index-gci/white-paper-c11-738085.docx/_jcr_content/renditions/white-paper-c11-738085_9.jpg">
              <a:extLst>
                <a:ext uri="{FF2B5EF4-FFF2-40B4-BE49-F238E27FC236}">
                  <a16:creationId xmlns:a16="http://schemas.microsoft.com/office/drawing/2014/main" id="{E4C53CEE-13F1-4B82-A6AF-1EC45E545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58242"/>
              <a:ext cx="6598934" cy="22034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61F0E09-7589-40A0-B2FC-769AABF06E6E}"/>
                </a:ext>
              </a:extLst>
            </p:cNvPr>
            <p:cNvSpPr txBox="1"/>
            <p:nvPr/>
          </p:nvSpPr>
          <p:spPr>
            <a:xfrm>
              <a:off x="333485" y="5044017"/>
              <a:ext cx="1176867" cy="1200329"/>
            </a:xfrm>
            <a:prstGeom prst="rect">
              <a:avLst/>
            </a:prstGeom>
            <a:noFill/>
          </p:spPr>
          <p:txBody>
            <a:bodyPr wrap="square" rtlCol="0">
              <a:spAutoFit/>
            </a:bodyPr>
            <a:lstStyle/>
            <a:p>
              <a:r>
                <a:rPr lang="en-US" b="1"/>
                <a:t>Number of instances per server</a:t>
              </a:r>
              <a:endParaRPr lang="en-US" b="1" dirty="0"/>
            </a:p>
          </p:txBody>
        </p:sp>
      </p:grpSp>
      <p:grpSp>
        <p:nvGrpSpPr>
          <p:cNvPr id="9" name="Group 8">
            <a:extLst>
              <a:ext uri="{FF2B5EF4-FFF2-40B4-BE49-F238E27FC236}">
                <a16:creationId xmlns:a16="http://schemas.microsoft.com/office/drawing/2014/main" id="{748B8DE7-0C3D-49E8-9166-79CDBEDC7471}"/>
              </a:ext>
            </a:extLst>
          </p:cNvPr>
          <p:cNvGrpSpPr/>
          <p:nvPr/>
        </p:nvGrpSpPr>
        <p:grpSpPr>
          <a:xfrm>
            <a:off x="6696075" y="3025378"/>
            <a:ext cx="5495925" cy="3114675"/>
            <a:chOff x="6696075" y="3025378"/>
            <a:chExt cx="5495925" cy="3114675"/>
          </a:xfrm>
        </p:grpSpPr>
        <p:pic>
          <p:nvPicPr>
            <p:cNvPr id="1026" name="Picture 2" descr="https://www.cisco.com/c/dam/en/us/solutions/collateral/service-provider/global-cloud-index-gci/white-paper-c11-738085.docx/_jcr_content/renditions/white-paper-c11-738085_0.jpg">
              <a:extLst>
                <a:ext uri="{FF2B5EF4-FFF2-40B4-BE49-F238E27FC236}">
                  <a16:creationId xmlns:a16="http://schemas.microsoft.com/office/drawing/2014/main" id="{53A5FDD5-5B17-4069-975E-531709D09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5" y="3025378"/>
              <a:ext cx="5495925" cy="31146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41E55D9-0336-4C62-986C-CC25A7FF87DF}"/>
                </a:ext>
              </a:extLst>
            </p:cNvPr>
            <p:cNvSpPr txBox="1"/>
            <p:nvPr/>
          </p:nvSpPr>
          <p:spPr>
            <a:xfrm>
              <a:off x="6827418" y="3098800"/>
              <a:ext cx="1176867" cy="1200329"/>
            </a:xfrm>
            <a:prstGeom prst="rect">
              <a:avLst/>
            </a:prstGeom>
            <a:noFill/>
          </p:spPr>
          <p:txBody>
            <a:bodyPr wrap="square" rtlCol="0">
              <a:spAutoFit/>
            </a:bodyPr>
            <a:lstStyle/>
            <a:p>
              <a:r>
                <a:rPr lang="en-US" b="1" dirty="0"/>
                <a:t>Number of Cloud Data Centers</a:t>
              </a:r>
            </a:p>
          </p:txBody>
        </p:sp>
      </p:grpSp>
      <p:grpSp>
        <p:nvGrpSpPr>
          <p:cNvPr id="7" name="Group 6">
            <a:extLst>
              <a:ext uri="{FF2B5EF4-FFF2-40B4-BE49-F238E27FC236}">
                <a16:creationId xmlns:a16="http://schemas.microsoft.com/office/drawing/2014/main" id="{70139996-520E-4E14-8B1C-DCE655A0E5B6}"/>
              </a:ext>
            </a:extLst>
          </p:cNvPr>
          <p:cNvGrpSpPr/>
          <p:nvPr/>
        </p:nvGrpSpPr>
        <p:grpSpPr>
          <a:xfrm>
            <a:off x="142457" y="2796500"/>
            <a:ext cx="6314019" cy="2011170"/>
            <a:chOff x="333485" y="2585111"/>
            <a:chExt cx="6314019" cy="2011170"/>
          </a:xfrm>
        </p:grpSpPr>
        <p:pic>
          <p:nvPicPr>
            <p:cNvPr id="1030" name="Picture 6" descr="https://www.cisco.com/c/dam/en/us/solutions/collateral/service-provider/global-cloud-index-gci/white-paper-c11-738085.docx/_jcr_content/renditions/white-paper-c11-738085_10.jpg">
              <a:extLst>
                <a:ext uri="{FF2B5EF4-FFF2-40B4-BE49-F238E27FC236}">
                  <a16:creationId xmlns:a16="http://schemas.microsoft.com/office/drawing/2014/main" id="{82E165E3-BBB7-4346-BF4A-B9C2687785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85" y="2585111"/>
              <a:ext cx="6314019" cy="19731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FB294F-2051-4C3E-93EF-A98E03FE92E4}"/>
                </a:ext>
              </a:extLst>
            </p:cNvPr>
            <p:cNvSpPr txBox="1"/>
            <p:nvPr/>
          </p:nvSpPr>
          <p:spPr>
            <a:xfrm>
              <a:off x="407455" y="2841955"/>
              <a:ext cx="1261534" cy="1754326"/>
            </a:xfrm>
            <a:prstGeom prst="rect">
              <a:avLst/>
            </a:prstGeom>
            <a:noFill/>
          </p:spPr>
          <p:txBody>
            <a:bodyPr wrap="square" rtlCol="0">
              <a:spAutoFit/>
            </a:bodyPr>
            <a:lstStyle/>
            <a:p>
              <a:r>
                <a:rPr lang="en-US" b="1" dirty="0"/>
                <a:t>Number of Public or Private Cloud Data Center Instances</a:t>
              </a:r>
            </a:p>
          </p:txBody>
        </p:sp>
      </p:grpSp>
    </p:spTree>
    <p:extLst>
      <p:ext uri="{BB962C8B-B14F-4D97-AF65-F5344CB8AC3E}">
        <p14:creationId xmlns:p14="http://schemas.microsoft.com/office/powerpoint/2010/main" val="2559326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5B1F-8EBA-4E7E-80BD-F8664433C255}"/>
              </a:ext>
            </a:extLst>
          </p:cNvPr>
          <p:cNvSpPr>
            <a:spLocks noGrp="1"/>
          </p:cNvSpPr>
          <p:nvPr>
            <p:ph type="title"/>
          </p:nvPr>
        </p:nvSpPr>
        <p:spPr>
          <a:xfrm>
            <a:off x="0" y="1"/>
            <a:ext cx="12191999" cy="922866"/>
          </a:xfrm>
        </p:spPr>
        <p:txBody>
          <a:bodyPr>
            <a:noAutofit/>
          </a:bodyPr>
          <a:lstStyle/>
          <a:p>
            <a:r>
              <a:rPr lang="en-US" sz="3600" dirty="0"/>
              <a:t>Remembering Grid Computing: IoT and Distributed Center II</a:t>
            </a:r>
          </a:p>
        </p:txBody>
      </p:sp>
      <p:sp>
        <p:nvSpPr>
          <p:cNvPr id="3" name="Content Placeholder 2">
            <a:extLst>
              <a:ext uri="{FF2B5EF4-FFF2-40B4-BE49-F238E27FC236}">
                <a16:creationId xmlns:a16="http://schemas.microsoft.com/office/drawing/2014/main" id="{2A294C3C-A723-4056-995F-7B8DA0372A5B}"/>
              </a:ext>
            </a:extLst>
          </p:cNvPr>
          <p:cNvSpPr>
            <a:spLocks noGrp="1"/>
          </p:cNvSpPr>
          <p:nvPr>
            <p:ph idx="1"/>
          </p:nvPr>
        </p:nvSpPr>
        <p:spPr>
          <a:xfrm>
            <a:off x="313267" y="791633"/>
            <a:ext cx="10515600" cy="5274733"/>
          </a:xfrm>
        </p:spPr>
        <p:txBody>
          <a:bodyPr>
            <a:normAutofit fontScale="92500" lnSpcReduction="10000"/>
          </a:bodyPr>
          <a:lstStyle/>
          <a:p>
            <a:r>
              <a:rPr lang="en-US" dirty="0"/>
              <a:t>By 2021, Cisco expects IoT connections to reach 13.7 billion, up from 5.8 billion in 2016, according to its Global Cloud Index.</a:t>
            </a:r>
          </a:p>
          <a:p>
            <a:r>
              <a:rPr lang="en-US" dirty="0"/>
              <a:t>Globally, the data stored in data centers will nearly quintuple by 2021 to reach 1.3ZB by 2021, up 4.6-fold (a CAGR of 36 percent) from 286 exabytes (EB) in 2016.</a:t>
            </a:r>
          </a:p>
          <a:p>
            <a:r>
              <a:rPr lang="en-US" dirty="0"/>
              <a:t>Big data will reach 403 EB by 2021, up almost eight-fold from 25EB in 2016. Big data will represent 30 percent of data stored in data centers by 2021, up from 18 percent in 2016.</a:t>
            </a:r>
          </a:p>
          <a:p>
            <a:r>
              <a:rPr lang="en-US" dirty="0"/>
              <a:t>The amount of data stored on devices will be 4.5-times higher than data stored in data centers, at 5.9ZB by 2021.</a:t>
            </a:r>
          </a:p>
          <a:p>
            <a:r>
              <a:rPr lang="en-US" dirty="0"/>
              <a:t>Driven largely by IoT, the total amount of data created (and not necessarily stored) by any device will reach 847ZB per year by 2021, up from 218ZB per year in 2016.</a:t>
            </a:r>
          </a:p>
          <a:p>
            <a:r>
              <a:rPr lang="en-US" dirty="0"/>
              <a:t>The Intelligent Edge or IoT is a </a:t>
            </a:r>
            <a:r>
              <a:rPr lang="en-US" b="1" dirty="0">
                <a:solidFill>
                  <a:srgbClr val="FF0000"/>
                </a:solidFill>
              </a:rPr>
              <a:t>distributed Data Grid</a:t>
            </a:r>
          </a:p>
        </p:txBody>
      </p:sp>
      <p:sp>
        <p:nvSpPr>
          <p:cNvPr id="4" name="Slide Number Placeholder 3">
            <a:extLst>
              <a:ext uri="{FF2B5EF4-FFF2-40B4-BE49-F238E27FC236}">
                <a16:creationId xmlns:a16="http://schemas.microsoft.com/office/drawing/2014/main" id="{BAAE463B-B458-4A45-A7B0-B5E9B35DDC9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68291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3EF3-D1A7-451B-AAE1-45BEFA4A269C}"/>
              </a:ext>
            </a:extLst>
          </p:cNvPr>
          <p:cNvSpPr>
            <a:spLocks noGrp="1"/>
          </p:cNvSpPr>
          <p:nvPr>
            <p:ph type="title"/>
          </p:nvPr>
        </p:nvSpPr>
        <p:spPr>
          <a:xfrm>
            <a:off x="358976" y="62110"/>
            <a:ext cx="11345708" cy="853334"/>
          </a:xfrm>
        </p:spPr>
        <p:txBody>
          <a:bodyPr>
            <a:normAutofit fontScale="90000"/>
          </a:bodyPr>
          <a:lstStyle/>
          <a:p>
            <a:pPr algn="ctr"/>
            <a:r>
              <a:rPr lang="en-US" dirty="0"/>
              <a:t>Collaborating on the </a:t>
            </a:r>
            <a:br>
              <a:rPr lang="en-US" dirty="0"/>
            </a:br>
            <a:r>
              <a:rPr lang="en-US" dirty="0"/>
              <a:t>Global AI and Modeling Supercomputer GAIMSC </a:t>
            </a:r>
          </a:p>
        </p:txBody>
      </p:sp>
      <p:sp>
        <p:nvSpPr>
          <p:cNvPr id="3" name="Content Placeholder 2">
            <a:extLst>
              <a:ext uri="{FF2B5EF4-FFF2-40B4-BE49-F238E27FC236}">
                <a16:creationId xmlns:a16="http://schemas.microsoft.com/office/drawing/2014/main" id="{4FD0FC95-68CA-490C-9747-23209A9D6FE8}"/>
              </a:ext>
            </a:extLst>
          </p:cNvPr>
          <p:cNvSpPr>
            <a:spLocks noGrp="1"/>
          </p:cNvSpPr>
          <p:nvPr>
            <p:ph idx="1"/>
          </p:nvPr>
        </p:nvSpPr>
        <p:spPr>
          <a:xfrm>
            <a:off x="0" y="1024880"/>
            <a:ext cx="12192000" cy="5344343"/>
          </a:xfrm>
        </p:spPr>
        <p:txBody>
          <a:bodyPr>
            <a:normAutofit fontScale="92500"/>
          </a:bodyPr>
          <a:lstStyle/>
          <a:p>
            <a:r>
              <a:rPr lang="en-US" dirty="0"/>
              <a:t>Microsoft says:</a:t>
            </a:r>
            <a:br>
              <a:rPr lang="en-US" dirty="0"/>
            </a:br>
            <a:br>
              <a:rPr lang="en-US" dirty="0"/>
            </a:br>
            <a:br>
              <a:rPr lang="en-US" dirty="0"/>
            </a:br>
            <a:br>
              <a:rPr lang="en-US" dirty="0"/>
            </a:br>
            <a:endParaRPr lang="en-US" dirty="0"/>
          </a:p>
          <a:p>
            <a:r>
              <a:rPr lang="en-US" dirty="0"/>
              <a:t>We can only “play together” and link functionalities from Google, Amazon, Facebook, Microsoft, Academia if we have open API’s and open code to customize</a:t>
            </a:r>
          </a:p>
          <a:p>
            <a:pPr lvl="1"/>
            <a:r>
              <a:rPr lang="en-US" b="1" dirty="0"/>
              <a:t>We must collaborate</a:t>
            </a:r>
          </a:p>
          <a:p>
            <a:r>
              <a:rPr lang="en-US" b="1" dirty="0">
                <a:solidFill>
                  <a:srgbClr val="FF0000"/>
                </a:solidFill>
              </a:rPr>
              <a:t>Open source Apache software</a:t>
            </a:r>
          </a:p>
          <a:p>
            <a:r>
              <a:rPr lang="en-US" dirty="0"/>
              <a:t>Academia needs to use and define their own Apache projects</a:t>
            </a:r>
          </a:p>
          <a:p>
            <a:r>
              <a:rPr lang="en-US" dirty="0"/>
              <a:t>We want to use AI and modeling supercomputer for AI-Driven science studying the early universe and the Higgs boson and not just producing annoying advertisements (goal of most elite CS researchers)</a:t>
            </a:r>
          </a:p>
        </p:txBody>
      </p:sp>
      <p:pic>
        <p:nvPicPr>
          <p:cNvPr id="7" name="Picture 6">
            <a:extLst>
              <a:ext uri="{FF2B5EF4-FFF2-40B4-BE49-F238E27FC236}">
                <a16:creationId xmlns:a16="http://schemas.microsoft.com/office/drawing/2014/main" id="{39B2DAD8-620B-4A5E-A61F-19F0EDB7E503}"/>
              </a:ext>
            </a:extLst>
          </p:cNvPr>
          <p:cNvPicPr>
            <a:picLocks noChangeAspect="1"/>
          </p:cNvPicPr>
          <p:nvPr/>
        </p:nvPicPr>
        <p:blipFill>
          <a:blip r:embed="rId2"/>
          <a:stretch>
            <a:fillRect/>
          </a:stretch>
        </p:blipFill>
        <p:spPr>
          <a:xfrm>
            <a:off x="3221534" y="1024880"/>
            <a:ext cx="5620593" cy="1917393"/>
          </a:xfrm>
          <a:prstGeom prst="rect">
            <a:avLst/>
          </a:prstGeom>
        </p:spPr>
      </p:pic>
      <p:sp>
        <p:nvSpPr>
          <p:cNvPr id="8" name="Slide Number Placeholder 7">
            <a:extLst>
              <a:ext uri="{FF2B5EF4-FFF2-40B4-BE49-F238E27FC236}">
                <a16:creationId xmlns:a16="http://schemas.microsoft.com/office/drawing/2014/main" id="{47ACEE69-CE10-4C74-B75A-5821DF29F76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93953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64621-B673-48D3-B601-57A3E37141E2}"/>
              </a:ext>
            </a:extLst>
          </p:cNvPr>
          <p:cNvSpPr>
            <a:spLocks noGrp="1"/>
          </p:cNvSpPr>
          <p:nvPr>
            <p:ph type="title"/>
          </p:nvPr>
        </p:nvSpPr>
        <p:spPr>
          <a:xfrm>
            <a:off x="0" y="-1"/>
            <a:ext cx="12192000" cy="924791"/>
          </a:xfrm>
        </p:spPr>
        <p:txBody>
          <a:bodyPr>
            <a:normAutofit/>
          </a:bodyPr>
          <a:lstStyle/>
          <a:p>
            <a:r>
              <a:rPr lang="en-US" sz="4000" dirty="0"/>
              <a:t>GAIMSC Global AI &amp; Modeling Supercomputer Questions</a:t>
            </a:r>
          </a:p>
        </p:txBody>
      </p:sp>
      <p:sp>
        <p:nvSpPr>
          <p:cNvPr id="3" name="Content Placeholder 2">
            <a:extLst>
              <a:ext uri="{FF2B5EF4-FFF2-40B4-BE49-F238E27FC236}">
                <a16:creationId xmlns:a16="http://schemas.microsoft.com/office/drawing/2014/main" id="{34FEB8E0-50DC-4C8F-9FE8-DDA323369AB7}"/>
              </a:ext>
            </a:extLst>
          </p:cNvPr>
          <p:cNvSpPr>
            <a:spLocks noGrp="1"/>
          </p:cNvSpPr>
          <p:nvPr>
            <p:ph idx="1"/>
          </p:nvPr>
        </p:nvSpPr>
        <p:spPr>
          <a:xfrm>
            <a:off x="0" y="924790"/>
            <a:ext cx="12108872" cy="5247409"/>
          </a:xfrm>
        </p:spPr>
        <p:txBody>
          <a:bodyPr>
            <a:normAutofit lnSpcReduction="10000"/>
          </a:bodyPr>
          <a:lstStyle/>
          <a:p>
            <a:r>
              <a:rPr lang="en-US" dirty="0"/>
              <a:t>What do gain from the concept? e.g. Ability to work with Big Data community</a:t>
            </a:r>
          </a:p>
          <a:p>
            <a:r>
              <a:rPr lang="en-US" dirty="0"/>
              <a:t>What do we lose from the concept? e.g. everything runs as slow as Spark</a:t>
            </a:r>
          </a:p>
          <a:p>
            <a:r>
              <a:rPr lang="en-US" dirty="0"/>
              <a:t>Is GAIMSC useful for BDEC2 initiative? For NSF? For DoE? </a:t>
            </a:r>
            <a:br>
              <a:rPr lang="en-US" dirty="0"/>
            </a:br>
            <a:r>
              <a:rPr lang="en-US" dirty="0"/>
              <a:t>                                                                    For Universities? For Industry? For users?</a:t>
            </a:r>
          </a:p>
          <a:p>
            <a:r>
              <a:rPr lang="en-US" dirty="0"/>
              <a:t>Does adding modeling to concept add value?</a:t>
            </a:r>
          </a:p>
          <a:p>
            <a:r>
              <a:rPr lang="en-US" dirty="0"/>
              <a:t>What are the research issues for GAIMSC? e.g. how to program?</a:t>
            </a:r>
          </a:p>
          <a:p>
            <a:r>
              <a:rPr lang="en-US" dirty="0"/>
              <a:t>What can we do with GAIMSC that we couldn’t do with classic Big Data technologies?</a:t>
            </a:r>
          </a:p>
          <a:p>
            <a:r>
              <a:rPr lang="en-US" dirty="0"/>
              <a:t>What can we do with GAIMSC that we couldn’t do with classic HPC technologies?</a:t>
            </a:r>
          </a:p>
          <a:p>
            <a:r>
              <a:rPr lang="en-US" dirty="0"/>
              <a:t>Are there deep or important issues associated with the “Global” in GAIMSC?</a:t>
            </a:r>
          </a:p>
          <a:p>
            <a:r>
              <a:rPr lang="en-US" dirty="0"/>
              <a:t>Is the concept of an auto-tuned Global AI and Modeling Supercomputer scary?</a:t>
            </a:r>
          </a:p>
          <a:p>
            <a:endParaRPr lang="en-US" dirty="0"/>
          </a:p>
          <a:p>
            <a:endParaRPr lang="en-US" dirty="0"/>
          </a:p>
        </p:txBody>
      </p:sp>
      <p:sp>
        <p:nvSpPr>
          <p:cNvPr id="4" name="Slide Number Placeholder 3">
            <a:extLst>
              <a:ext uri="{FF2B5EF4-FFF2-40B4-BE49-F238E27FC236}">
                <a16:creationId xmlns:a16="http://schemas.microsoft.com/office/drawing/2014/main" id="{3E9383DA-458D-4A39-A8F5-D86914EDC6B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8287951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4103</TotalTime>
  <Words>3214</Words>
  <Application>Microsoft Office PowerPoint</Application>
  <PresentationFormat>Widescreen</PresentationFormat>
  <Paragraphs>521</Paragraphs>
  <Slides>41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Arial Black</vt:lpstr>
      <vt:lpstr>Calibri</vt:lpstr>
      <vt:lpstr>Montserrat</vt:lpstr>
      <vt:lpstr>1_Office Theme</vt:lpstr>
      <vt:lpstr>Introduction to Twister2 for Tutorial</vt:lpstr>
      <vt:lpstr> Overall Global AI and Modeling Supercomputer GAIMSC</vt:lpstr>
      <vt:lpstr>aa</vt:lpstr>
      <vt:lpstr>aa</vt:lpstr>
      <vt:lpstr>Overall Global AI and Modeling Supercomputer GAIMSC Architecture</vt:lpstr>
      <vt:lpstr>Remembering Grid Computing: IoT and Distributed Center I</vt:lpstr>
      <vt:lpstr>Remembering Grid Computing: IoT and Distributed Center II</vt:lpstr>
      <vt:lpstr>Collaborating on the  Global AI and Modeling Supercomputer GAIMSC </vt:lpstr>
      <vt:lpstr>GAIMSC Global AI &amp; Modeling Supercomputer Questions</vt:lpstr>
      <vt:lpstr>Systems Challenges for GAIMSC</vt:lpstr>
      <vt:lpstr>Integration of Data and Model functions with ML wrappers in GAIMSC</vt:lpstr>
      <vt:lpstr>Implementing the GAIMSC</vt:lpstr>
      <vt:lpstr> Application Requirements</vt:lpstr>
      <vt:lpstr>Requirements for Global AI (and Modeling) Supercomputer</vt:lpstr>
      <vt:lpstr>Distinctive Features of Applications</vt:lpstr>
      <vt:lpstr>Big Data and Simulation Difficulty in Parallelism Size of Synchronization constraints</vt:lpstr>
      <vt:lpstr>Features of High Performance Big Data Processing Systems</vt:lpstr>
      <vt:lpstr> Comparing Spark, Flink and MPI</vt:lpstr>
      <vt:lpstr>Machine Learning with MPI, Spark and Flink</vt:lpstr>
      <vt:lpstr>Multidimensional Scaling: 3 Nested Parallel Sections</vt:lpstr>
      <vt:lpstr>Terasort</vt:lpstr>
      <vt:lpstr> Programming Environment for Global AI and Modeling Supercomputer GAIMSC </vt:lpstr>
      <vt:lpstr>Five Major Application Structures</vt:lpstr>
      <vt:lpstr>Ways of adding High Performance to  Global AI (and Modeling) Supercomputer</vt:lpstr>
      <vt:lpstr>GAIMSC Programming Environment Components I</vt:lpstr>
      <vt:lpstr>GAIMSC Programming Environment Components II</vt:lpstr>
      <vt:lpstr>GAIMSC Programming Environment Components I</vt:lpstr>
      <vt:lpstr>PowerPoint Presentation</vt:lpstr>
      <vt:lpstr>Integrating HPC and Apache Programming Environments</vt:lpstr>
      <vt:lpstr>Qiu/Fox Core SPIDAL Parallel HPC Library with Collective Used</vt:lpstr>
      <vt:lpstr>Run time software for Harp</vt:lpstr>
      <vt:lpstr>      Harp v. Spark                   Harp v. Torch            Harp v. MPI </vt:lpstr>
      <vt:lpstr>Twister2 Dataflow Communications</vt:lpstr>
      <vt:lpstr>Twister:Net and Apache Heron and Spark</vt:lpstr>
      <vt:lpstr>Intelligent Dataflow Graph  </vt:lpstr>
      <vt:lpstr>Dataflow at Different Grain sizes</vt:lpstr>
      <vt:lpstr>Workflow vs Dataflow: Different grain sizes and different performance trade-offs</vt:lpstr>
      <vt:lpstr>NiFi Coarse-grain Workflow</vt:lpstr>
      <vt:lpstr>Futures  Implementing  Twister2 for Global AI and Modeling Supercomputer</vt:lpstr>
      <vt:lpstr>Twister2 Timeline:  Current Release (End of September 2018)</vt:lpstr>
      <vt:lpstr>Upcoming Releases (Major Features)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Programming Environment for Global AI and Modeling Supercomputer GAIMSC </dc:title>
  <dc:creator>Geoffrey Fox</dc:creator>
  <cp:lastModifiedBy>Geoffrey Fox</cp:lastModifiedBy>
  <cp:revision>14</cp:revision>
  <dcterms:created xsi:type="dcterms:W3CDTF">2018-12-11T01:36:35Z</dcterms:created>
  <dcterms:modified xsi:type="dcterms:W3CDTF">2019-01-09T20:54:35Z</dcterms:modified>
</cp:coreProperties>
</file>