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72" r:id="rId2"/>
    <p:sldId id="884" r:id="rId3"/>
    <p:sldId id="426" r:id="rId4"/>
    <p:sldId id="427" r:id="rId5"/>
    <p:sldId id="478" r:id="rId6"/>
    <p:sldId id="454" r:id="rId7"/>
    <p:sldId id="455" r:id="rId8"/>
    <p:sldId id="553" r:id="rId9"/>
    <p:sldId id="259" r:id="rId10"/>
    <p:sldId id="396" r:id="rId11"/>
    <p:sldId id="447" r:id="rId12"/>
    <p:sldId id="446" r:id="rId13"/>
    <p:sldId id="562" r:id="rId14"/>
    <p:sldId id="449" r:id="rId15"/>
    <p:sldId id="450" r:id="rId16"/>
    <p:sldId id="4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BC1-0CD0-4B35-A1EB-386F4E9DFA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CE5F-D128-46BA-8CF2-7A9F9774C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4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5C2BE6-B54C-4635-9E72-69540418B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8094" y="6370637"/>
            <a:ext cx="1292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0AF99-DB2A-43DF-B669-93B93205E4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3B43-8B7F-42C4-9FC2-AF7A982885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2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703F-CAFC-4562-8ADE-4A00EFA949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7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A4ED-41B8-40E8-A294-2A9E806B7A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6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A8A5-254A-42E2-BC9E-3D28FAC54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3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21A31419-4C56-49E7-9132-8C29916C4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3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8094" y="6370637"/>
            <a:ext cx="1292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CD18-77D4-40CC-925F-434EDA93CC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5471" y="6370637"/>
            <a:ext cx="109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42A9F-AAA1-4CF2-8B28-F0A0B0E0DE44}"/>
              </a:ext>
            </a:extLst>
          </p:cNvPr>
          <p:cNvSpPr/>
          <p:nvPr userDrawn="1"/>
        </p:nvSpPr>
        <p:spPr>
          <a:xfrm>
            <a:off x="0" y="6422316"/>
            <a:ext cx="2259105" cy="43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Science Center</a:t>
            </a:r>
          </a:p>
        </p:txBody>
      </p:sp>
    </p:spTree>
    <p:extLst>
      <p:ext uri="{BB962C8B-B14F-4D97-AF65-F5344CB8AC3E}">
        <p14:creationId xmlns:p14="http://schemas.microsoft.com/office/powerpoint/2010/main" val="42514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3566"/>
            <a:ext cx="10515600" cy="101815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Programming Environment for Global AI and Modeling Supercomputer GAIMSC </a:t>
            </a:r>
            <a:endParaRPr lang="en-US" b="1"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159E18-1CDC-4CBF-A2DE-E7FEEF8C593C}"/>
              </a:ext>
            </a:extLst>
          </p:cNvPr>
          <p:cNvGrpSpPr/>
          <p:nvPr/>
        </p:nvGrpSpPr>
        <p:grpSpPr>
          <a:xfrm>
            <a:off x="1838385" y="898526"/>
            <a:ext cx="9202233" cy="2438400"/>
            <a:chOff x="1878142" y="136526"/>
            <a:chExt cx="9202233" cy="24384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DCFDAE-FB21-4E7E-B3E9-AD547CBCE834}"/>
                </a:ext>
              </a:extLst>
            </p:cNvPr>
            <p:cNvGrpSpPr/>
            <p:nvPr/>
          </p:nvGrpSpPr>
          <p:grpSpPr>
            <a:xfrm>
              <a:off x="1878142" y="136526"/>
              <a:ext cx="7886700" cy="2438400"/>
              <a:chOff x="1952787" y="200751"/>
              <a:chExt cx="7886700" cy="2438400"/>
            </a:xfrm>
          </p:grpSpPr>
          <p:pic>
            <p:nvPicPr>
              <p:cNvPr id="11" name="Picture 2" descr="http://www.iterativemapreduce.org/images/twister.png">
                <a:extLst>
                  <a:ext uri="{FF2B5EF4-FFF2-40B4-BE49-F238E27FC236}">
                    <a16:creationId xmlns:a16="http://schemas.microsoft.com/office/drawing/2014/main" id="{8E01E226-DDDB-43E3-8166-963A9DE62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2787" y="200751"/>
                <a:ext cx="7886700" cy="2305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A18A48-3A2F-46C9-B189-300144D66FD4}"/>
                  </a:ext>
                </a:extLst>
              </p:cNvPr>
              <p:cNvSpPr/>
              <p:nvPr/>
            </p:nvSpPr>
            <p:spPr>
              <a:xfrm>
                <a:off x="3838526" y="2269819"/>
                <a:ext cx="36625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http://www.iterativemapreduce.org/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CF084D-ABEC-4C69-BA02-119B93D9B261}"/>
                </a:ext>
              </a:extLst>
            </p:cNvPr>
            <p:cNvSpPr/>
            <p:nvPr/>
          </p:nvSpPr>
          <p:spPr>
            <a:xfrm>
              <a:off x="8813036" y="240758"/>
              <a:ext cx="22673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5B9BD5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5BD65-F5FA-46C5-A865-E119D303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77A5A-08A0-4C66-AEE3-21C4467BC8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B9671-F735-4886-9A4E-DD158E55F7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21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237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Intelligent Dataflow Graph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406"/>
            <a:ext cx="12192000" cy="5265175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The dataflow graph specifies the distribution and interconnection of job components</a:t>
            </a:r>
          </a:p>
          <a:p>
            <a:pPr lvl="1"/>
            <a:r>
              <a:rPr lang="en-US" sz="3200" dirty="0"/>
              <a:t>Hierarchical and Iterative</a:t>
            </a:r>
          </a:p>
          <a:p>
            <a:r>
              <a:rPr lang="en-US" sz="3600" dirty="0"/>
              <a:t>Allow ML wrapping of component at each dataflow node</a:t>
            </a:r>
          </a:p>
          <a:p>
            <a:r>
              <a:rPr lang="en-US" sz="3600" dirty="0"/>
              <a:t>Checkpoint </a:t>
            </a:r>
            <a:r>
              <a:rPr lang="en-US" sz="3600" b="1" dirty="0"/>
              <a:t>after each node of the dataflow graph </a:t>
            </a:r>
          </a:p>
          <a:p>
            <a:pPr lvl="1"/>
            <a:r>
              <a:rPr lang="en-US" sz="2800" dirty="0"/>
              <a:t>Natural synchronization point</a:t>
            </a:r>
          </a:p>
          <a:p>
            <a:pPr lvl="1"/>
            <a:r>
              <a:rPr lang="en-US" sz="3200" dirty="0"/>
              <a:t>Let’s allows user to choose when to checkpoint (not every stage)</a:t>
            </a:r>
          </a:p>
          <a:p>
            <a:pPr lvl="1"/>
            <a:r>
              <a:rPr lang="en-US" sz="3200" dirty="0"/>
              <a:t>Save state as user specifies; Spark just saves Model state which is insufficient for complex algorithms</a:t>
            </a:r>
          </a:p>
          <a:p>
            <a:r>
              <a:rPr lang="en-US" sz="3600" dirty="0"/>
              <a:t>Intelligent nodes support customization of checkpointing, ML, communication</a:t>
            </a:r>
          </a:p>
          <a:p>
            <a:r>
              <a:rPr lang="en-US" sz="3600" dirty="0"/>
              <a:t>Nodes can be coarse (large jobs) or fine grain requiring different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2273A-7EFC-4D12-B1A7-61493BFA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F38DB-F1BA-4138-8586-1CC0FE2C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D49AB-2ED5-48E5-A1F7-E56609D5C12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14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4B19-F162-42D9-942C-95FB5D01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635" y="4998348"/>
            <a:ext cx="5972749" cy="1325563"/>
          </a:xfrm>
        </p:spPr>
        <p:txBody>
          <a:bodyPr/>
          <a:lstStyle/>
          <a:p>
            <a:r>
              <a:rPr lang="en-US" dirty="0"/>
              <a:t>Dataflow at Different Grain sizes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6C79D0-B377-4696-8F10-892588E6C5F9}"/>
              </a:ext>
            </a:extLst>
          </p:cNvPr>
          <p:cNvGrpSpPr/>
          <p:nvPr/>
        </p:nvGrpSpPr>
        <p:grpSpPr>
          <a:xfrm>
            <a:off x="1886504" y="2322139"/>
            <a:ext cx="3900146" cy="4361685"/>
            <a:chOff x="2215309" y="1901031"/>
            <a:chExt cx="3900146" cy="436168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0FAC3D-EBAD-46F1-8A9A-558EF907E3A2}"/>
                </a:ext>
              </a:extLst>
            </p:cNvPr>
            <p:cNvGrpSpPr/>
            <p:nvPr/>
          </p:nvGrpSpPr>
          <p:grpSpPr>
            <a:xfrm>
              <a:off x="2687207" y="1901031"/>
              <a:ext cx="258742" cy="3277404"/>
              <a:chOff x="3733800" y="2133600"/>
              <a:chExt cx="228600" cy="28956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37F20F-BEDA-4EA1-834D-AE73C4FD4AC3}"/>
                  </a:ext>
                </a:extLst>
              </p:cNvPr>
              <p:cNvSpPr/>
              <p:nvPr/>
            </p:nvSpPr>
            <p:spPr bwMode="auto">
              <a:xfrm>
                <a:off x="3733800" y="2133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2A2B691-780F-4701-814F-F8EA7988CE84}"/>
                  </a:ext>
                </a:extLst>
              </p:cNvPr>
              <p:cNvSpPr/>
              <p:nvPr/>
            </p:nvSpPr>
            <p:spPr bwMode="auto">
              <a:xfrm>
                <a:off x="3733800" y="2514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53B869-367E-46E7-A6BB-AA76CE98D481}"/>
                  </a:ext>
                </a:extLst>
              </p:cNvPr>
              <p:cNvSpPr/>
              <p:nvPr/>
            </p:nvSpPr>
            <p:spPr bwMode="auto">
              <a:xfrm>
                <a:off x="3733800" y="2895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2A7130-7520-4E3A-8AA2-9AFB7653ED86}"/>
                  </a:ext>
                </a:extLst>
              </p:cNvPr>
              <p:cNvSpPr/>
              <p:nvPr/>
            </p:nvSpPr>
            <p:spPr bwMode="auto">
              <a:xfrm>
                <a:off x="3733800" y="3276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880BA7-D027-477C-A4D1-7101F8F91166}"/>
                  </a:ext>
                </a:extLst>
              </p:cNvPr>
              <p:cNvSpPr/>
              <p:nvPr/>
            </p:nvSpPr>
            <p:spPr bwMode="auto">
              <a:xfrm>
                <a:off x="3733800" y="4038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1B8030-A1A3-4280-BB74-AFF997B952C6}"/>
                  </a:ext>
                </a:extLst>
              </p:cNvPr>
              <p:cNvSpPr/>
              <p:nvPr/>
            </p:nvSpPr>
            <p:spPr bwMode="auto">
              <a:xfrm>
                <a:off x="3733800" y="3657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EE53AF6-DE64-46F8-B4B9-68123CE8AD7A}"/>
                  </a:ext>
                </a:extLst>
              </p:cNvPr>
              <p:cNvSpPr/>
              <p:nvPr/>
            </p:nvSpPr>
            <p:spPr bwMode="auto">
              <a:xfrm>
                <a:off x="3733800" y="4419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20F901F-070E-481B-8933-9CD659D2A3C2}"/>
                  </a:ext>
                </a:extLst>
              </p:cNvPr>
              <p:cNvSpPr/>
              <p:nvPr/>
            </p:nvSpPr>
            <p:spPr bwMode="auto">
              <a:xfrm>
                <a:off x="3733800" y="4800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CE0CC51-6579-49EA-BA61-33E302E75398}"/>
                </a:ext>
              </a:extLst>
            </p:cNvPr>
            <p:cNvSpPr/>
            <p:nvPr/>
          </p:nvSpPr>
          <p:spPr>
            <a:xfrm>
              <a:off x="4034837" y="3324114"/>
              <a:ext cx="431237" cy="431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4752A0C-E9EE-4D3D-8312-AAAAFEA19F3B}"/>
                </a:ext>
              </a:extLst>
            </p:cNvPr>
            <p:cNvGrpSpPr/>
            <p:nvPr/>
          </p:nvGrpSpPr>
          <p:grpSpPr>
            <a:xfrm>
              <a:off x="3121933" y="2053962"/>
              <a:ext cx="797806" cy="2971542"/>
              <a:chOff x="3192699" y="2182242"/>
              <a:chExt cx="704865" cy="262537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E1F2BCD-25EF-4006-A834-839781E4A232}"/>
                  </a:ext>
                </a:extLst>
              </p:cNvPr>
              <p:cNvGrpSpPr/>
              <p:nvPr/>
            </p:nvGrpSpPr>
            <p:grpSpPr>
              <a:xfrm>
                <a:off x="3192699" y="2182242"/>
                <a:ext cx="659034" cy="1236485"/>
                <a:chOff x="3143533" y="2159232"/>
                <a:chExt cx="659034" cy="1236485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255A0191-B62E-491C-95A4-0A1C82E9A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3283612"/>
                  <a:ext cx="654184" cy="112105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6AC94475-B5FB-46FA-BA47-9EBDF9259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3002" y="2917330"/>
                  <a:ext cx="578884" cy="273254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3FAB89D2-6329-4306-A3B4-8C8DDF67D9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2582291"/>
                  <a:ext cx="659034" cy="52765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5BCAED48-EBD4-464E-95C3-AD794D52AF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4904" y="2159232"/>
                  <a:ext cx="607663" cy="857681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10FDD3A-4F75-4994-BA05-97E08E36C4E6}"/>
                  </a:ext>
                </a:extLst>
              </p:cNvPr>
              <p:cNvGrpSpPr/>
              <p:nvPr/>
            </p:nvGrpSpPr>
            <p:grpSpPr>
              <a:xfrm flipV="1">
                <a:off x="3238530" y="3571127"/>
                <a:ext cx="659034" cy="1236485"/>
                <a:chOff x="3143533" y="2159232"/>
                <a:chExt cx="659034" cy="1236485"/>
              </a:xfrm>
            </p:grpSpPr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35641166-570F-4E7B-8022-5D0225B465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3281417"/>
                  <a:ext cx="608353" cy="11430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A21E93-411F-48B5-9C72-B88FC0A34D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3002" y="2917330"/>
                  <a:ext cx="578884" cy="273254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E2FF879D-32F7-4E8F-A153-C4BF214E8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2582291"/>
                  <a:ext cx="659034" cy="52765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875BE779-1155-4839-A41D-644092919D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4904" y="2159232"/>
                  <a:ext cx="607663" cy="857681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1C45198-2A1A-44E9-851D-EA8A01C61D57}"/>
                </a:ext>
              </a:extLst>
            </p:cNvPr>
            <p:cNvSpPr/>
            <p:nvPr/>
          </p:nvSpPr>
          <p:spPr>
            <a:xfrm>
              <a:off x="5684218" y="3324114"/>
              <a:ext cx="431237" cy="431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B708C27-1B25-45F2-970F-2D3D5956029F}"/>
                </a:ext>
              </a:extLst>
            </p:cNvPr>
            <p:cNvCxnSpPr/>
            <p:nvPr/>
          </p:nvCxnSpPr>
          <p:spPr>
            <a:xfrm>
              <a:off x="4628495" y="3539733"/>
              <a:ext cx="89253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7269F0C-869A-4A14-9E17-BF72853ABD1C}"/>
                </a:ext>
              </a:extLst>
            </p:cNvPr>
            <p:cNvCxnSpPr>
              <a:cxnSpLocks/>
            </p:cNvCxnSpPr>
            <p:nvPr/>
          </p:nvCxnSpPr>
          <p:spPr>
            <a:xfrm>
              <a:off x="5899837" y="3884723"/>
              <a:ext cx="0" cy="196241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FBEC59E-21D3-4EC8-BC12-7285133B7A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5309" y="5775394"/>
              <a:ext cx="368452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4A8E24C-1E5A-4A4B-813D-718C6A2D325D}"/>
                </a:ext>
              </a:extLst>
            </p:cNvPr>
            <p:cNvCxnSpPr>
              <a:cxnSpLocks/>
            </p:cNvCxnSpPr>
            <p:nvPr/>
          </p:nvCxnSpPr>
          <p:spPr>
            <a:xfrm>
              <a:off x="2215309" y="3539733"/>
              <a:ext cx="34535" cy="2235661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BD79AAF-8413-40E2-BB0C-0D79BC9ADB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844" y="3573048"/>
              <a:ext cx="41684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A537380-3EE3-4C9A-A23B-AD97486873C3}"/>
                </a:ext>
              </a:extLst>
            </p:cNvPr>
            <p:cNvSpPr txBox="1"/>
            <p:nvPr/>
          </p:nvSpPr>
          <p:spPr>
            <a:xfrm>
              <a:off x="4578299" y="3723835"/>
              <a:ext cx="993694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Reduce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4C86A7-BFF2-4988-BE61-555F6DFA408B}"/>
                </a:ext>
              </a:extLst>
            </p:cNvPr>
            <p:cNvSpPr txBox="1"/>
            <p:nvPr/>
          </p:nvSpPr>
          <p:spPr>
            <a:xfrm>
              <a:off x="2681565" y="5155904"/>
              <a:ext cx="795565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Maps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D9E26B6-DCCE-4AA3-A3D2-5E81F92E2D8C}"/>
                </a:ext>
              </a:extLst>
            </p:cNvPr>
            <p:cNvSpPr txBox="1"/>
            <p:nvPr/>
          </p:nvSpPr>
          <p:spPr>
            <a:xfrm>
              <a:off x="3158916" y="5844685"/>
              <a:ext cx="912265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Iterate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45CA5A4-6795-4553-8DF4-38BCAF2E74A1}"/>
                </a:ext>
              </a:extLst>
            </p:cNvPr>
            <p:cNvSpPr txBox="1"/>
            <p:nvPr/>
          </p:nvSpPr>
          <p:spPr>
            <a:xfrm>
              <a:off x="4135252" y="2293180"/>
              <a:ext cx="1884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Internal Execution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Dataflow Nodes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8EB687A-85CC-46BF-B0CD-16E4E8617E89}"/>
                </a:ext>
              </a:extLst>
            </p:cNvPr>
            <p:cNvSpPr txBox="1"/>
            <p:nvPr/>
          </p:nvSpPr>
          <p:spPr>
            <a:xfrm>
              <a:off x="3867865" y="4483232"/>
              <a:ext cx="1893621" cy="731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HPC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8903C99-ECFF-4C67-B7F3-639A0412D82C}"/>
              </a:ext>
            </a:extLst>
          </p:cNvPr>
          <p:cNvSpPr txBox="1"/>
          <p:nvPr/>
        </p:nvSpPr>
        <p:spPr>
          <a:xfrm>
            <a:off x="721271" y="173704"/>
            <a:ext cx="513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Coarse Grain Dataflows links jobs in such a pipeline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5D52AD-7D1F-4E92-95D2-CD333F5D3718}"/>
              </a:ext>
            </a:extLst>
          </p:cNvPr>
          <p:cNvSpPr txBox="1"/>
          <p:nvPr/>
        </p:nvSpPr>
        <p:spPr>
          <a:xfrm>
            <a:off x="1014938" y="540083"/>
            <a:ext cx="177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preparation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E1A394-D4EB-4ABC-975A-D3439C20E7D8}"/>
              </a:ext>
            </a:extLst>
          </p:cNvPr>
          <p:cNvGrpSpPr/>
          <p:nvPr/>
        </p:nvGrpSpPr>
        <p:grpSpPr>
          <a:xfrm>
            <a:off x="62738" y="575926"/>
            <a:ext cx="11256142" cy="1023722"/>
            <a:chOff x="82604" y="607824"/>
            <a:chExt cx="11256142" cy="10237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B30F444-8AB8-4A0C-BFBB-4B27A3288AA1}"/>
                </a:ext>
              </a:extLst>
            </p:cNvPr>
            <p:cNvGrpSpPr/>
            <p:nvPr/>
          </p:nvGrpSpPr>
          <p:grpSpPr>
            <a:xfrm>
              <a:off x="82604" y="607824"/>
              <a:ext cx="7821382" cy="1023722"/>
              <a:chOff x="3152320" y="178786"/>
              <a:chExt cx="7821382" cy="1023722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6CBE429-89C3-4EAF-AFE7-5D9CE2628C77}"/>
                  </a:ext>
                </a:extLst>
              </p:cNvPr>
              <p:cNvSpPr/>
              <p:nvPr/>
            </p:nvSpPr>
            <p:spPr>
              <a:xfrm>
                <a:off x="315232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5562779-E344-4874-9405-B42969171A3F}"/>
                  </a:ext>
                </a:extLst>
              </p:cNvPr>
              <p:cNvSpPr/>
              <p:nvPr/>
            </p:nvSpPr>
            <p:spPr>
              <a:xfrm>
                <a:off x="655115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CFC8240D-B2DD-43C2-BB13-02072A52E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6410" y="690647"/>
                <a:ext cx="235437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D0116E7-2E71-49C3-A438-E1B0FDBC77BF}"/>
                  </a:ext>
                </a:extLst>
              </p:cNvPr>
              <p:cNvSpPr/>
              <p:nvPr/>
            </p:nvSpPr>
            <p:spPr>
              <a:xfrm>
                <a:off x="994998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A5C43115-F4B5-4FEF-9D76-275DE5153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5240" y="690647"/>
                <a:ext cx="235437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99DD8B-58AE-4916-8658-2C03F823CE25}"/>
                </a:ext>
              </a:extLst>
            </p:cNvPr>
            <p:cNvSpPr/>
            <p:nvPr/>
          </p:nvSpPr>
          <p:spPr>
            <a:xfrm>
              <a:off x="10315024" y="607824"/>
              <a:ext cx="1023722" cy="10237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E3512E8-7B3C-4A0C-846C-4752870AED68}"/>
                </a:ext>
              </a:extLst>
            </p:cNvPr>
            <p:cNvCxnSpPr>
              <a:cxnSpLocks/>
            </p:cNvCxnSpPr>
            <p:nvPr/>
          </p:nvCxnSpPr>
          <p:spPr>
            <a:xfrm>
              <a:off x="7960652" y="1119685"/>
              <a:ext cx="235437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80504D5-B671-43D6-BAA1-DFE141401968}"/>
              </a:ext>
            </a:extLst>
          </p:cNvPr>
          <p:cNvSpPr txBox="1"/>
          <p:nvPr/>
        </p:nvSpPr>
        <p:spPr>
          <a:xfrm>
            <a:off x="4467051" y="552615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Clustering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32C084-036E-4427-96A8-6D5C6BC3EBBA}"/>
              </a:ext>
            </a:extLst>
          </p:cNvPr>
          <p:cNvSpPr txBox="1"/>
          <p:nvPr/>
        </p:nvSpPr>
        <p:spPr>
          <a:xfrm>
            <a:off x="7892751" y="335101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B6A9BB-15D8-47A9-A49D-4A7957C6C21B}"/>
              </a:ext>
            </a:extLst>
          </p:cNvPr>
          <p:cNvSpPr txBox="1"/>
          <p:nvPr/>
        </p:nvSpPr>
        <p:spPr>
          <a:xfrm>
            <a:off x="10310302" y="211362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Visualization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3E2FD4-41FF-4BA2-9C6F-F2308EC898AB}"/>
              </a:ext>
            </a:extLst>
          </p:cNvPr>
          <p:cNvSpPr txBox="1"/>
          <p:nvPr/>
        </p:nvSpPr>
        <p:spPr>
          <a:xfrm>
            <a:off x="101304" y="1713847"/>
            <a:ext cx="2236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internally to each job you can also elegantly express algorithm as dataflow but with more stringent performance constraints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A7EBA40-619C-4BD1-9C7D-6A54924F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263">
            <a:off x="3437532" y="1704294"/>
            <a:ext cx="902224" cy="9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0D78EA15-DEF7-41C6-ACFE-92FC705F386B}"/>
              </a:ext>
            </a:extLst>
          </p:cNvPr>
          <p:cNvSpPr txBox="1">
            <a:spLocks/>
          </p:cNvSpPr>
          <p:nvPr/>
        </p:nvSpPr>
        <p:spPr>
          <a:xfrm>
            <a:off x="7030840" y="2369513"/>
            <a:ext cx="4880675" cy="25224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=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loadPoints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=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loadInitCenters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&lt; 10;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++) {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T =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P.map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().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withBroadcast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C =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T.reduce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()     }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FD1DEC-D102-497E-BB6E-C60F54779EB3}"/>
              </a:ext>
            </a:extLst>
          </p:cNvPr>
          <p:cNvCxnSpPr>
            <a:cxnSpLocks/>
          </p:cNvCxnSpPr>
          <p:nvPr/>
        </p:nvCxnSpPr>
        <p:spPr>
          <a:xfrm>
            <a:off x="6320433" y="3429000"/>
            <a:ext cx="0" cy="8502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A8AFFC1-55D7-4FD4-A596-33EC026164F7}"/>
              </a:ext>
            </a:extLst>
          </p:cNvPr>
          <p:cNvCxnSpPr>
            <a:cxnSpLocks/>
          </p:cNvCxnSpPr>
          <p:nvPr/>
        </p:nvCxnSpPr>
        <p:spPr>
          <a:xfrm>
            <a:off x="6285596" y="4306929"/>
            <a:ext cx="515041" cy="0"/>
          </a:xfrm>
          <a:prstGeom prst="line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EE7F63D-FF7D-440E-9EB6-4D417C5429B0}"/>
              </a:ext>
            </a:extLst>
          </p:cNvPr>
          <p:cNvCxnSpPr>
            <a:cxnSpLocks/>
          </p:cNvCxnSpPr>
          <p:nvPr/>
        </p:nvCxnSpPr>
        <p:spPr>
          <a:xfrm>
            <a:off x="6325011" y="3429000"/>
            <a:ext cx="515041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9D91A02-AF24-490A-8689-B857A6512AC6}"/>
              </a:ext>
            </a:extLst>
          </p:cNvPr>
          <p:cNvSpPr txBox="1"/>
          <p:nvPr/>
        </p:nvSpPr>
        <p:spPr>
          <a:xfrm>
            <a:off x="6086387" y="4376864"/>
            <a:ext cx="10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Iterate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2342FE-7AE4-4FB0-A182-9EA1FB25AD5D}"/>
              </a:ext>
            </a:extLst>
          </p:cNvPr>
          <p:cNvSpPr txBox="1"/>
          <p:nvPr/>
        </p:nvSpPr>
        <p:spPr>
          <a:xfrm>
            <a:off x="5786650" y="1970740"/>
            <a:ext cx="479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Corresponding to classic Spark K-means Dataflow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8F9BE-FA9C-4DD2-9618-FF2F5625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3FA8B-7CB0-4A8A-A439-4447CB48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FEE1-3EE9-47AF-9A6D-E42B6F79863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2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9995-5287-4F32-B366-79239033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892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NiFi</a:t>
            </a:r>
            <a:r>
              <a:rPr lang="en-US" b="1" dirty="0">
                <a:latin typeface="+mn-lt"/>
              </a:rPr>
              <a:t> Coarse-grain Workflow</a:t>
            </a:r>
          </a:p>
        </p:txBody>
      </p:sp>
      <p:pic>
        <p:nvPicPr>
          <p:cNvPr id="1026" name="Picture 2" descr="Figure 1: NiFi DataFlow showing PutESP and ListenESP processors">
            <a:extLst>
              <a:ext uri="{FF2B5EF4-FFF2-40B4-BE49-F238E27FC236}">
                <a16:creationId xmlns:a16="http://schemas.microsoft.com/office/drawing/2014/main" id="{F3889281-FE4F-4B35-8505-FA420B95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810"/>
            <a:ext cx="12192000" cy="6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140B0-1A65-4EE1-BBDE-2B471F21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024E8-F826-4BA0-BAC2-09C02DBDB51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5685B-3BB4-4F1C-BD44-0CEA978B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8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3598"/>
            <a:ext cx="12192000" cy="40508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Futures </a:t>
            </a:r>
            <a:br>
              <a:rPr lang="en-US" dirty="0"/>
            </a:br>
            <a:r>
              <a:rPr lang="en-US" dirty="0"/>
              <a:t>Implementing  Twister2</a:t>
            </a:r>
            <a:br>
              <a:rPr lang="en-US" dirty="0"/>
            </a:br>
            <a:r>
              <a:rPr lang="en-US" sz="4800" dirty="0"/>
              <a:t>for Global AI and Modeling Supercomputer</a:t>
            </a:r>
            <a:endParaRPr lang="en-US" b="1"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6D05C0-7DEE-4D36-A21F-862125AA6802}"/>
              </a:ext>
            </a:extLst>
          </p:cNvPr>
          <p:cNvGrpSpPr/>
          <p:nvPr/>
        </p:nvGrpSpPr>
        <p:grpSpPr>
          <a:xfrm>
            <a:off x="1878142" y="136526"/>
            <a:ext cx="9202233" cy="2438400"/>
            <a:chOff x="1878142" y="136526"/>
            <a:chExt cx="9202233" cy="24384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D75E32-81D4-41C0-A55D-9BB3075734BF}"/>
                </a:ext>
              </a:extLst>
            </p:cNvPr>
            <p:cNvGrpSpPr/>
            <p:nvPr/>
          </p:nvGrpSpPr>
          <p:grpSpPr>
            <a:xfrm>
              <a:off x="1878142" y="136526"/>
              <a:ext cx="7886700" cy="2438400"/>
              <a:chOff x="1952787" y="200751"/>
              <a:chExt cx="7886700" cy="2438400"/>
            </a:xfrm>
          </p:grpSpPr>
          <p:pic>
            <p:nvPicPr>
              <p:cNvPr id="11" name="Picture 2" descr="http://www.iterativemapreduce.org/images/twister.png">
                <a:extLst>
                  <a:ext uri="{FF2B5EF4-FFF2-40B4-BE49-F238E27FC236}">
                    <a16:creationId xmlns:a16="http://schemas.microsoft.com/office/drawing/2014/main" id="{48F94B8C-2450-47A3-8C2F-0E569B85C0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2787" y="200751"/>
                <a:ext cx="7886700" cy="2305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721984C-809B-4739-B72B-599ED17E583E}"/>
                  </a:ext>
                </a:extLst>
              </p:cNvPr>
              <p:cNvSpPr/>
              <p:nvPr/>
            </p:nvSpPr>
            <p:spPr>
              <a:xfrm>
                <a:off x="3838526" y="2269819"/>
                <a:ext cx="36625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http://www.iterativemapreduce.org/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9C05C7-EB7B-41DA-8F51-EB1408D6243C}"/>
                </a:ext>
              </a:extLst>
            </p:cNvPr>
            <p:cNvSpPr/>
            <p:nvPr/>
          </p:nvSpPr>
          <p:spPr>
            <a:xfrm>
              <a:off x="8813036" y="240758"/>
              <a:ext cx="2267339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5B9BD5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51F21-2E39-4F02-8C1C-B0307C91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DEF09-D6C0-4B71-A16C-DF01E7DC73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95EE8-1257-4E6F-A37C-EE9C6388768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7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30" y="122238"/>
            <a:ext cx="10515600" cy="1096963"/>
          </a:xfrm>
        </p:spPr>
        <p:txBody>
          <a:bodyPr>
            <a:normAutofit fontScale="90000"/>
          </a:bodyPr>
          <a:lstStyle/>
          <a:p>
            <a:r>
              <a:rPr lang="en-US" dirty="0"/>
              <a:t>Twister2 Timeline: </a:t>
            </a:r>
            <a:br>
              <a:rPr lang="en-US" dirty="0"/>
            </a:br>
            <a:r>
              <a:rPr lang="en-US" dirty="0"/>
              <a:t>Current Release (End of September 2018)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30" y="1667315"/>
            <a:ext cx="10515600" cy="488588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Twister:Net</a:t>
            </a:r>
            <a:r>
              <a:rPr lang="en-US" dirty="0"/>
              <a:t> Dataflow Communication API</a:t>
            </a:r>
          </a:p>
          <a:p>
            <a:pPr lvl="1"/>
            <a:r>
              <a:rPr lang="en-US" dirty="0"/>
              <a:t>Dataflow communications with MPI or TCP</a:t>
            </a:r>
          </a:p>
          <a:p>
            <a:r>
              <a:rPr lang="en-US" dirty="0"/>
              <a:t>Data access</a:t>
            </a:r>
          </a:p>
          <a:p>
            <a:pPr lvl="1"/>
            <a:r>
              <a:rPr lang="en-US" dirty="0"/>
              <a:t>Local File Systems</a:t>
            </a:r>
          </a:p>
          <a:p>
            <a:pPr lvl="1"/>
            <a:r>
              <a:rPr lang="en-US" dirty="0"/>
              <a:t>HDFS Integration</a:t>
            </a:r>
          </a:p>
          <a:p>
            <a:r>
              <a:rPr lang="en-US" dirty="0"/>
              <a:t>Task Graph</a:t>
            </a:r>
          </a:p>
          <a:p>
            <a:r>
              <a:rPr lang="en-US" dirty="0"/>
              <a:t>Streaming and Batch analytics – Iterative jobs</a:t>
            </a:r>
          </a:p>
          <a:p>
            <a:r>
              <a:rPr lang="en-US" dirty="0"/>
              <a:t>Data pipelines </a:t>
            </a:r>
          </a:p>
          <a:p>
            <a:r>
              <a:rPr lang="en-US" dirty="0"/>
              <a:t>Deployments on Docker, Kubernetes, Mesos (Aurora), </a:t>
            </a:r>
            <a:r>
              <a:rPr lang="en-US" dirty="0" err="1"/>
              <a:t>Slurm</a:t>
            </a:r>
            <a:endParaRPr lang="en-US" dirty="0"/>
          </a:p>
          <a:p>
            <a:r>
              <a:rPr lang="en-US" dirty="0"/>
              <a:t>Harp for Machine Learning (Custom BSP Communications)</a:t>
            </a:r>
          </a:p>
          <a:p>
            <a:pPr lvl="1"/>
            <a:r>
              <a:rPr lang="en-US" dirty="0"/>
              <a:t>Rich collectives</a:t>
            </a:r>
          </a:p>
          <a:p>
            <a:pPr lvl="1"/>
            <a:r>
              <a:rPr lang="en-US" dirty="0"/>
              <a:t>Around 30 ML algorithms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A48CAB-131D-4E97-AC10-A7C62987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EA581-5519-4048-8061-7EC913E9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78E01-FF21-47EE-B1FC-68FAC1B0E32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51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101147"/>
          </a:xfrm>
        </p:spPr>
        <p:txBody>
          <a:bodyPr>
            <a:normAutofit/>
          </a:bodyPr>
          <a:lstStyle/>
          <a:p>
            <a:r>
              <a:rPr lang="en-US" dirty="0"/>
              <a:t>Twister2 Timeline: January 2018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8925"/>
            <a:ext cx="10930466" cy="5357424"/>
          </a:xfrm>
        </p:spPr>
        <p:txBody>
          <a:bodyPr>
            <a:normAutofit/>
          </a:bodyPr>
          <a:lstStyle/>
          <a:p>
            <a:r>
              <a:rPr lang="en-US" dirty="0" err="1"/>
              <a:t>DataSet</a:t>
            </a:r>
            <a:r>
              <a:rPr lang="en-US" dirty="0"/>
              <a:t> API similar to Spark batch and Heron streaming with </a:t>
            </a:r>
            <a:r>
              <a:rPr lang="en-US" dirty="0" err="1"/>
              <a:t>Tset</a:t>
            </a:r>
            <a:r>
              <a:rPr lang="en-US" dirty="0"/>
              <a:t> realization </a:t>
            </a:r>
          </a:p>
          <a:p>
            <a:pPr lvl="1"/>
            <a:r>
              <a:rPr lang="en-US" dirty="0"/>
              <a:t>Can use </a:t>
            </a:r>
            <a:r>
              <a:rPr lang="en-US" dirty="0" err="1"/>
              <a:t>Tsets</a:t>
            </a:r>
            <a:r>
              <a:rPr lang="en-US" dirty="0"/>
              <a:t> for writing RDD/Streamlet style datasets</a:t>
            </a:r>
          </a:p>
          <a:p>
            <a:r>
              <a:rPr lang="en-US" dirty="0"/>
              <a:t>Fault tolerance as in Heron and Spark</a:t>
            </a:r>
          </a:p>
          <a:p>
            <a:r>
              <a:rPr lang="en-US" dirty="0"/>
              <a:t>Storm API for Streaming</a:t>
            </a:r>
          </a:p>
          <a:p>
            <a:r>
              <a:rPr lang="en-US" dirty="0"/>
              <a:t>Hierarchical Dynamic Heterogeneous Task Graph</a:t>
            </a:r>
          </a:p>
          <a:p>
            <a:pPr lvl="1"/>
            <a:r>
              <a:rPr lang="en-US" dirty="0"/>
              <a:t>Coarse grain  and fine grain dataflow</a:t>
            </a:r>
          </a:p>
          <a:p>
            <a:r>
              <a:rPr lang="en-US" dirty="0"/>
              <a:t>Cyclic task graph execution</a:t>
            </a:r>
          </a:p>
          <a:p>
            <a:r>
              <a:rPr lang="en-US" dirty="0"/>
              <a:t>Dynamic scaling of resources and heterogeneous resources (at the resource layer) for streaming and heterogeneous workflow</a:t>
            </a:r>
          </a:p>
          <a:p>
            <a:r>
              <a:rPr lang="en-US" dirty="0"/>
              <a:t>Link to Pilot Jobs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03FF9-CFEB-40C3-A9C6-7E66D92D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1D0CD-5719-46CF-B736-E6550E95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FDC29-750B-4E82-8E23-03F44A42DE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98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68"/>
            <a:ext cx="10515600" cy="792450"/>
          </a:xfrm>
        </p:spPr>
        <p:txBody>
          <a:bodyPr/>
          <a:lstStyle/>
          <a:p>
            <a:r>
              <a:rPr lang="en-US" dirty="0"/>
              <a:t>Twister2 Timeline: July 1</a:t>
            </a:r>
            <a:r>
              <a:rPr lang="en-US"/>
              <a:t>, 2019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6" y="696036"/>
            <a:ext cx="10515600" cy="57593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Naiad model based Task system for Machine Learning</a:t>
            </a:r>
          </a:p>
          <a:p>
            <a:r>
              <a:rPr lang="en-US" dirty="0"/>
              <a:t>Native MPI integration to Mesos, Yarn</a:t>
            </a:r>
          </a:p>
          <a:p>
            <a:r>
              <a:rPr lang="en-US" dirty="0"/>
              <a:t>Dynamic task migrations </a:t>
            </a:r>
          </a:p>
          <a:p>
            <a:r>
              <a:rPr lang="en-US" dirty="0"/>
              <a:t>RDMA and other communication enhancements</a:t>
            </a:r>
          </a:p>
          <a:p>
            <a:r>
              <a:rPr lang="en-US" dirty="0"/>
              <a:t>Integrate parts of Twister2 components as big data systems enhancements (i.e. run current Big Data software invoking Twister2 components)</a:t>
            </a:r>
          </a:p>
          <a:p>
            <a:pPr lvl="1"/>
            <a:r>
              <a:rPr lang="en-US" dirty="0"/>
              <a:t>Heron (easiest), Spark, Flink, Hadoop (like Harp today)</a:t>
            </a:r>
          </a:p>
          <a:p>
            <a:pPr lvl="1"/>
            <a:r>
              <a:rPr lang="en-US" dirty="0" err="1"/>
              <a:t>Tsets</a:t>
            </a:r>
            <a:r>
              <a:rPr lang="en-US" dirty="0"/>
              <a:t> become compatible with RDD (Spark) and Streamlet (Heron)</a:t>
            </a:r>
          </a:p>
          <a:p>
            <a:r>
              <a:rPr lang="en-US" dirty="0"/>
              <a:t>Support different APIs (i.e. run Twister2 looking like current Big Data Software),Hadoop, Spark (Flink), Storm</a:t>
            </a:r>
          </a:p>
          <a:p>
            <a:r>
              <a:rPr lang="en-US" dirty="0"/>
              <a:t>Refinements like Marathon with Mesos etc.</a:t>
            </a:r>
          </a:p>
          <a:p>
            <a:r>
              <a:rPr lang="en-US" dirty="0"/>
              <a:t>Function as a Service and Serverless</a:t>
            </a:r>
          </a:p>
          <a:p>
            <a:r>
              <a:rPr lang="en-US" dirty="0"/>
              <a:t>Support higher level abstractions</a:t>
            </a:r>
          </a:p>
          <a:p>
            <a:pPr lvl="1"/>
            <a:r>
              <a:rPr lang="en-US" dirty="0" err="1"/>
              <a:t>Twister:SQL</a:t>
            </a:r>
            <a:r>
              <a:rPr lang="en-US" dirty="0"/>
              <a:t> (major Spark use case)</a:t>
            </a:r>
          </a:p>
          <a:p>
            <a:r>
              <a:rPr lang="en-US" dirty="0"/>
              <a:t>Graph API 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0FBF9A-0C87-4BBA-8F7E-EE6C5FB9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E5189-DF89-44DC-9EB8-9799986F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E5583-6F1F-4A38-8F09-BE8934EF642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19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119EB-FAFF-4ADD-8E6C-092CCFC6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1734"/>
            <a:ext cx="12192000" cy="113238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Ways of adding High Performance to </a:t>
            </a:r>
            <a:br>
              <a:rPr lang="en-US" sz="3600" dirty="0"/>
            </a:br>
            <a:r>
              <a:rPr lang="it-IT" sz="3600" dirty="0"/>
              <a:t>Global AI (and Modeling) Supercomputer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DA10CF-D0AB-4B72-9552-AB075015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75" y="998631"/>
            <a:ext cx="11402857" cy="51374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Fix performance issues in Spark, Heron, Hadoop, Flink etc.</a:t>
            </a:r>
          </a:p>
          <a:p>
            <a:pPr lvl="1"/>
            <a:r>
              <a:rPr lang="en-US" dirty="0"/>
              <a:t>Messy as some features of these big data systems intrinsically slow in some (not all) cases</a:t>
            </a:r>
          </a:p>
          <a:p>
            <a:pPr lvl="1"/>
            <a:r>
              <a:rPr lang="en-US" dirty="0"/>
              <a:t>All these systems are “monolithic” and difficult to deal with individual  components</a:t>
            </a:r>
          </a:p>
          <a:p>
            <a:r>
              <a:rPr lang="en-US" dirty="0"/>
              <a:t>Execute HPBDC from classic big data system with custom communication environment – approach of Harp for the relatively simple Hadoop environment</a:t>
            </a:r>
          </a:p>
          <a:p>
            <a:r>
              <a:rPr lang="en-US" dirty="0"/>
              <a:t>Provide a native Mesos/Yarn/Kubernetes/HDFS high performance execution environment with all capabilities of Spark, Hadoop and Heron – goal of Twister2</a:t>
            </a:r>
          </a:p>
          <a:p>
            <a:r>
              <a:rPr lang="en-US" dirty="0"/>
              <a:t>Execute with MPI in classic (</a:t>
            </a:r>
            <a:r>
              <a:rPr lang="en-US" dirty="0" err="1"/>
              <a:t>Slurm</a:t>
            </a:r>
            <a:r>
              <a:rPr lang="en-US" dirty="0"/>
              <a:t>, </a:t>
            </a:r>
            <a:r>
              <a:rPr lang="en-US" dirty="0" err="1"/>
              <a:t>Lustre</a:t>
            </a:r>
            <a:r>
              <a:rPr lang="en-US" dirty="0"/>
              <a:t>) HPC environment</a:t>
            </a:r>
          </a:p>
          <a:p>
            <a:r>
              <a:rPr lang="en-US" dirty="0"/>
              <a:t>Add modules to existing frameworks like </a:t>
            </a:r>
            <a:r>
              <a:rPr lang="en-US" dirty="0" err="1"/>
              <a:t>Scikit</a:t>
            </a:r>
            <a:r>
              <a:rPr lang="en-US" dirty="0"/>
              <a:t>-Learn or </a:t>
            </a:r>
            <a:r>
              <a:rPr lang="en-US" dirty="0" err="1"/>
              <a:t>Tensorflow</a:t>
            </a:r>
            <a:r>
              <a:rPr lang="en-US" dirty="0"/>
              <a:t> either as new capability or as a higher performance version of existing module.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CE86E-D066-4F8A-B17C-453F5420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35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-108403"/>
            <a:ext cx="11815481" cy="9738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GAIMSC Programming Environment Components 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703113"/>
          <a:ext cx="12105314" cy="5653237"/>
        </p:xfrm>
        <a:graphic>
          <a:graphicData uri="http://schemas.openxmlformats.org/drawingml/2006/table">
            <a:tbl>
              <a:tblPr/>
              <a:tblGrid>
                <a:gridCol w="2003450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178837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69735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653292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9383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Comments: User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632828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 Specification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 Points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and Configuration Management; Program, Data and Message Level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execution mode; save and reset state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97323"/>
                  </a:ext>
                </a:extLst>
              </a:tr>
              <a:tr h="646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Semantics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 of Resources to Bolts/Maps in Containers, Processes, Threads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systems make different choices - why?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86233"/>
                  </a:ext>
                </a:extLst>
              </a:tr>
              <a:tr h="372370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Parallel Computing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Flink Hadoop Pregel MPI modes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Computes Rule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630476"/>
                  </a:ext>
                </a:extLst>
              </a:tr>
              <a:tr h="566916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Submission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(Dynamic/Static) Resource Allocation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Plugins for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Slurm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Yarn, Mesos, Marathon, Aurora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API (e.g. Python) for Job Management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41165"/>
                  </a:ext>
                </a:extLst>
              </a:tr>
              <a:tr h="561663"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System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migration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of tasks and migrating tasks for better resource utilization 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Task-based programming with Dynamic or Static Graph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accelerators (CUDA,FPGA, KNL)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740383"/>
                  </a:ext>
                </a:extLst>
              </a:tr>
              <a:tr h="413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Elasticity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OpenWhisk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580037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and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OpenWhisk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Kafka/RabbitMQ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52298"/>
                  </a:ext>
                </a:extLst>
              </a:tr>
              <a:tr h="308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Execution 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Process, Threads, Queues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368275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Scheduling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Scheduling, Static Scheduling,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Pluggable Scheduling Algorithms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55026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Graph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Graph, Dynamic Graph Generation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66708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36B6E-C661-43F5-A455-73AEF13E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7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4" y="-108403"/>
            <a:ext cx="11361965" cy="899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GAIMSC Programming Environment Components II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58" y="638327"/>
          <a:ext cx="12192001" cy="5581345"/>
        </p:xfrm>
        <a:graphic>
          <a:graphicData uri="http://schemas.openxmlformats.org/drawingml/2006/table">
            <a:tbl>
              <a:tblPr/>
              <a:tblGrid>
                <a:gridCol w="1860115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228450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08147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895289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043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578376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API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user level and could map to multiple communication systems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282"/>
                  </a:ext>
                </a:extLst>
              </a:tr>
              <a:tr h="887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Dataflow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Fine-Grain Twister2 Dataflow communications: MPI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and RMA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Coarse grain Dataflow from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NiFi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Kepler?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ETL data pipelines;</a:t>
                      </a: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new Dataflow communication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API and library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60825"/>
                  </a:ext>
                </a:extLst>
              </a:tr>
              <a:tr h="576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Map-Collective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 MPI, Harp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MPI Point to Point and Collective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30236"/>
                  </a:ext>
                </a:extLst>
              </a:tr>
              <a:tr h="347846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Access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Static (Batch) Data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 Systems, NoSQL, SQL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API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88834"/>
                  </a:ext>
                </a:extLst>
              </a:tr>
              <a:tr h="343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Data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Message Brokers, Spouts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1497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Management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Distributed Data Set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Relaxed Distributed Shared Memory(immutable data),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Mutable Distributed Data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Transformation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RDD, Heron Streamlet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8564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Fault Tolerance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Pointing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Upstream (streaming) backup; Lightweight; Coordination Points; Spark/Flink, MPI and Heron models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Streaming and batch cases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distinct; 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72695"/>
                  </a:ext>
                </a:extLst>
              </a:tr>
              <a:tr h="5767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Storage, Messaging, execution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needed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15494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451C74-3702-426F-8003-64D6EE36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73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676B3E-6DD9-4BF1-8E27-4BA0F780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0124"/>
            <a:ext cx="12168220" cy="5546192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en-US" sz="2400" b="1" dirty="0"/>
              <a:t>Harp-DAAL</a:t>
            </a:r>
            <a:r>
              <a:rPr lang="en-US" sz="2400" dirty="0"/>
              <a:t> with a kernel Machine Learning library exploiting the Intel node library DAAL and HPC communication collectives within the Hadoop ecosystem. </a:t>
            </a:r>
          </a:p>
          <a:p>
            <a:pPr lvl="1">
              <a:lnSpc>
                <a:spcPts val="2700"/>
              </a:lnSpc>
            </a:pPr>
            <a:r>
              <a:rPr lang="en-US" sz="2000" dirty="0"/>
              <a:t>Harp-DAAL supports all 5 classes of data-intensive AI first computation, from pleasingly parallel to machine learning and simulations. 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Twister2</a:t>
            </a:r>
            <a:r>
              <a:rPr lang="en-US" sz="2400" dirty="0"/>
              <a:t> is a toolkit of components that can be packaged in different ways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Integrated batch or streaming data capabilities familiar from Apache Hadoop, Spark, Heron and Flink but with high performance.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Separate bulk synchronous and data flow communication;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Task management as in Mesos, Yarn and Kubernetes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Dataflow graph execution models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Launching of the Harp-DAAL  library with native Mesos/Kubernetes/HDFS environment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Streaming and repository data access interfaces, </a:t>
            </a:r>
          </a:p>
          <a:p>
            <a:pPr lvl="1">
              <a:lnSpc>
                <a:spcPts val="2700"/>
              </a:lnSpc>
              <a:spcBef>
                <a:spcPts val="600"/>
              </a:spcBef>
            </a:pPr>
            <a:r>
              <a:rPr lang="en-US" sz="2400" dirty="0"/>
              <a:t>In-memory databases and fault tolerance at dataflow nodes. (use RDD to do classic checkpoint-restart)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D0A93F-FB37-4CEC-A022-3E639671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61" y="78067"/>
            <a:ext cx="11101339" cy="56361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Integrating HPC and Apache Programming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C51C-6168-4175-8064-3B50B283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2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1064" y="5457197"/>
            <a:ext cx="11909871" cy="93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26333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Map Collective Run time merges MapReduce and HPC</a:t>
            </a:r>
            <a:endParaRPr kumimoji="0" lang="x-none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2A1A8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C0770-D19E-4327-A969-0BC645E6D687}"/>
              </a:ext>
            </a:extLst>
          </p:cNvPr>
          <p:cNvSpPr/>
          <p:nvPr/>
        </p:nvSpPr>
        <p:spPr>
          <a:xfrm>
            <a:off x="6348614" y="2147197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allreduce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CF6F5-3D45-4095-AB71-6580F4AF1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23" y="902641"/>
            <a:ext cx="2853302" cy="1113088"/>
          </a:xfrm>
          <a:prstGeom prst="rect">
            <a:avLst/>
          </a:prstGeom>
          <a:solidFill>
            <a:srgbClr val="263338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24CBF3-3D88-4173-A406-A4767979BD11}"/>
              </a:ext>
            </a:extLst>
          </p:cNvPr>
          <p:cNvSpPr/>
          <p:nvPr/>
        </p:nvSpPr>
        <p:spPr>
          <a:xfrm>
            <a:off x="3346204" y="2135781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reduce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B6C9A1-14C7-4489-AC51-1E5827B8D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902641"/>
            <a:ext cx="2701082" cy="1113088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45DB97-7501-4A27-A54B-C8E497201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4" y="902641"/>
            <a:ext cx="2493051" cy="1062389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C65504-FD08-4185-AD17-9987BCFCCE47}"/>
              </a:ext>
            </a:extLst>
          </p:cNvPr>
          <p:cNvSpPr/>
          <p:nvPr/>
        </p:nvSpPr>
        <p:spPr>
          <a:xfrm>
            <a:off x="9749825" y="5094649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rotate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596A56-DA0D-406C-8E19-691F854B0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56" y="3123305"/>
            <a:ext cx="2759458" cy="16743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E7F4A9-4158-423B-A97D-9EDE0DA5EF8E}"/>
              </a:ext>
            </a:extLst>
          </p:cNvPr>
          <p:cNvSpPr/>
          <p:nvPr/>
        </p:nvSpPr>
        <p:spPr>
          <a:xfrm>
            <a:off x="5346856" y="5131997"/>
            <a:ext cx="1645920" cy="59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push &amp; pull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B06AB5-8DF0-40F8-961D-6A16248B9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95" y="3154760"/>
            <a:ext cx="2754245" cy="20232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A163D0-BDCD-4C2B-81C3-7177CFC0A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14" y="3123304"/>
            <a:ext cx="2740868" cy="20547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6610BC-C160-462C-AC05-EC46767DA0DA}"/>
              </a:ext>
            </a:extLst>
          </p:cNvPr>
          <p:cNvSpPr/>
          <p:nvPr/>
        </p:nvSpPr>
        <p:spPr>
          <a:xfrm>
            <a:off x="9578195" y="2265099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allgather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3F84C2-CD9E-4F65-B77E-36CCD70093A5}"/>
              </a:ext>
            </a:extLst>
          </p:cNvPr>
          <p:cNvSpPr/>
          <p:nvPr/>
        </p:nvSpPr>
        <p:spPr>
          <a:xfrm>
            <a:off x="551585" y="5117256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regroup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6AB789-B951-4D7D-BE1B-592A02406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3128467"/>
            <a:ext cx="3227886" cy="20385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2CF49D-B9E2-4C93-8E37-1BA3263651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96" y="827135"/>
            <a:ext cx="3102718" cy="15943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E7A705-DBCB-4655-BC46-1F316AC29864}"/>
              </a:ext>
            </a:extLst>
          </p:cNvPr>
          <p:cNvSpPr/>
          <p:nvPr/>
        </p:nvSpPr>
        <p:spPr>
          <a:xfrm>
            <a:off x="551585" y="2135782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broadcast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F6FD8-9C9A-47E5-A2ED-CA9581FD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728"/>
            <a:ext cx="12168221" cy="762000"/>
          </a:xfrm>
        </p:spPr>
        <p:txBody>
          <a:bodyPr/>
          <a:lstStyle/>
          <a:p>
            <a:pPr algn="ctr"/>
            <a:r>
              <a:rPr lang="en-US" sz="4400" dirty="0"/>
              <a:t>Run time software for Harp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85481-A3B8-490D-A2BB-9231ACC1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FFF6C-AE4E-4FE6-A064-67A5E3D5D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7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" y="510739"/>
            <a:ext cx="11461897" cy="4157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42C237-CBDB-4B65-8BF5-5393FA175F5E}"/>
              </a:ext>
            </a:extLst>
          </p:cNvPr>
          <p:cNvGrpSpPr/>
          <p:nvPr/>
        </p:nvGrpSpPr>
        <p:grpSpPr>
          <a:xfrm>
            <a:off x="101314" y="4239440"/>
            <a:ext cx="11675497" cy="2060481"/>
            <a:chOff x="119378" y="3761829"/>
            <a:chExt cx="11675497" cy="2060481"/>
          </a:xfrm>
        </p:grpSpPr>
        <p:sp>
          <p:nvSpPr>
            <p:cNvPr id="5" name="TextBox 4"/>
            <p:cNvSpPr txBox="1"/>
            <p:nvPr/>
          </p:nvSpPr>
          <p:spPr>
            <a:xfrm>
              <a:off x="119378" y="3893265"/>
              <a:ext cx="42555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 million points, 10 thousand centroids, 10 feature dimensions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to 20 nodes of Intel KNL7250 processors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15x speedups over Spark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MLlib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1445" y="3761829"/>
              <a:ext cx="366569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500K or 1 million data points of feature dimension 300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Running on single KNL 7250 (Harp-DAAL) vs. single K80 GPU (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PyTorch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achieves 3x to 6x speedups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77144" y="3790985"/>
              <a:ext cx="391773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Twitter with 44 million vertices, 2 billion edges, subgraph templates of 10 to 12 vertices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 nodes of Intel Xeon E5 2670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2x to 5x speedups over state-of-the-art MPI-Fascia solution 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8CEA830-1C40-41E0-A8E4-C1A0B20A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14" y="123025"/>
            <a:ext cx="12506054" cy="762000"/>
          </a:xfrm>
        </p:spPr>
        <p:txBody>
          <a:bodyPr>
            <a:normAutofit fontScale="90000"/>
          </a:bodyPr>
          <a:lstStyle/>
          <a:p>
            <a: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  <a:t>      Harp v. Spark                   Harp v. Torch            Harp v. MPI</a:t>
            </a:r>
            <a:b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DA3219-8307-4F48-AABE-611B824F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3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1"/>
            <a:ext cx="10515600" cy="804842"/>
          </a:xfrm>
        </p:spPr>
        <p:txBody>
          <a:bodyPr/>
          <a:lstStyle/>
          <a:p>
            <a:r>
              <a:rPr lang="en-US" dirty="0"/>
              <a:t>Twister2 Dataflow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1" y="804842"/>
            <a:ext cx="11935255" cy="5637522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Twister:Net</a:t>
            </a:r>
            <a:r>
              <a:rPr lang="en-US" b="1" dirty="0"/>
              <a:t> </a:t>
            </a:r>
            <a:r>
              <a:rPr lang="en-US" dirty="0"/>
              <a:t>offers two communication models</a:t>
            </a:r>
          </a:p>
          <a:p>
            <a:r>
              <a:rPr lang="en-US" b="1" dirty="0"/>
              <a:t>BSP</a:t>
            </a:r>
            <a:r>
              <a:rPr lang="en-US" dirty="0"/>
              <a:t> (Bulk Synchronous Processing) message-level communication using TCP or MPI separated from its task management plus extra Harp collectives</a:t>
            </a:r>
          </a:p>
          <a:p>
            <a:r>
              <a:rPr lang="en-US" b="1" dirty="0"/>
              <a:t>DFW </a:t>
            </a:r>
            <a:r>
              <a:rPr lang="en-US" dirty="0"/>
              <a:t>a new </a:t>
            </a:r>
            <a:r>
              <a:rPr lang="en-US" b="1" dirty="0"/>
              <a:t>Dataflow library </a:t>
            </a:r>
            <a:r>
              <a:rPr lang="en-US" dirty="0"/>
              <a:t>built using MPI software but at data movement not message level</a:t>
            </a:r>
          </a:p>
          <a:p>
            <a:pPr lvl="1"/>
            <a:r>
              <a:rPr lang="en-US" dirty="0"/>
              <a:t>Non-blocking</a:t>
            </a:r>
          </a:p>
          <a:p>
            <a:pPr lvl="1"/>
            <a:r>
              <a:rPr lang="en-US" dirty="0"/>
              <a:t>Dynamic data sizes</a:t>
            </a:r>
          </a:p>
          <a:p>
            <a:pPr lvl="1"/>
            <a:r>
              <a:rPr lang="en-US" dirty="0"/>
              <a:t>Streaming model</a:t>
            </a:r>
          </a:p>
          <a:p>
            <a:pPr lvl="2"/>
            <a:r>
              <a:rPr lang="en-US" dirty="0"/>
              <a:t>Batch case is modeled as a finite stream</a:t>
            </a:r>
          </a:p>
          <a:p>
            <a:pPr lvl="1"/>
            <a:r>
              <a:rPr lang="en-US" dirty="0"/>
              <a:t>The communications are between a set of </a:t>
            </a:r>
            <a:br>
              <a:rPr lang="en-US" dirty="0"/>
            </a:br>
            <a:r>
              <a:rPr lang="en-US" dirty="0"/>
              <a:t>tasks in an arbitrary task graph</a:t>
            </a:r>
          </a:p>
          <a:p>
            <a:pPr lvl="1"/>
            <a:r>
              <a:rPr lang="en-US" dirty="0"/>
              <a:t>Key based communications</a:t>
            </a:r>
          </a:p>
          <a:p>
            <a:pPr lvl="1"/>
            <a:r>
              <a:rPr lang="en-US" dirty="0"/>
              <a:t>Data-level Communications spilling to disks</a:t>
            </a:r>
          </a:p>
          <a:p>
            <a:pPr lvl="1"/>
            <a:r>
              <a:rPr lang="en-US" dirty="0"/>
              <a:t>Target tasks can be different from source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3A208A-B300-4412-AE74-C04AF7DD82C1}"/>
              </a:ext>
            </a:extLst>
          </p:cNvPr>
          <p:cNvGrpSpPr/>
          <p:nvPr/>
        </p:nvGrpSpPr>
        <p:grpSpPr>
          <a:xfrm>
            <a:off x="6616931" y="2527259"/>
            <a:ext cx="5481808" cy="3525899"/>
            <a:chOff x="6616931" y="2527259"/>
            <a:chExt cx="5481808" cy="3525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74C51F-0DDD-4981-9C1C-7FD8D62D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6931" y="2527259"/>
              <a:ext cx="5481808" cy="3525899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2D4657-AA55-4519-9B60-8558BB358A3B}"/>
                </a:ext>
              </a:extLst>
            </p:cNvPr>
            <p:cNvCxnSpPr/>
            <p:nvPr/>
          </p:nvCxnSpPr>
          <p:spPr>
            <a:xfrm>
              <a:off x="9349740" y="2857500"/>
              <a:ext cx="0" cy="26898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CBAB6-7C61-49F0-BA5C-B8535D68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2ABE5-046E-463B-9631-8E45421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1BB3A-FCFB-4C95-B904-199B9C9DA1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8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3408326"/>
            <a:ext cx="8877300" cy="2959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568" y="3655025"/>
            <a:ext cx="3009673" cy="2462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Latency of Apache Heron and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Twister:Net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DFW (Dataflow) for Reduce, Broadcast and Partition operations in 16 nodes with 256-way parallelism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45046D-41EE-4D5B-B2C9-86B191D8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8" y="155860"/>
            <a:ext cx="5881816" cy="94961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Twister:Net</a:t>
            </a:r>
            <a:r>
              <a:rPr lang="en-US" b="1" dirty="0"/>
              <a:t> and Apache Heron and Spark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8B355-AE4C-495C-84CE-BA7B19E5A302}"/>
              </a:ext>
            </a:extLst>
          </p:cNvPr>
          <p:cNvSpPr/>
          <p:nvPr/>
        </p:nvSpPr>
        <p:spPr>
          <a:xfrm>
            <a:off x="190727" y="1195069"/>
            <a:ext cx="547152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Left: K-means job execution time on 16 nodes with varying centers, 2 million points with 320-way parallelism. Right: K-Means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4,8 and 16 nodes where each node having 20 tasks. 2 million points with 16000 centers used.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D9F85-5310-4C44-BC9E-89132C35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60" y="344585"/>
            <a:ext cx="6037884" cy="301894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664D4-8A3D-4E28-B0D1-FF346E77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930AB-3022-4230-852C-A8FC8A24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98360-C4EA-41B5-83E7-356D12401D5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46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1173</Words>
  <Application>Microsoft Office PowerPoint</Application>
  <PresentationFormat>Widescreen</PresentationFormat>
  <Paragraphs>237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Montserrat</vt:lpstr>
      <vt:lpstr>1_Office Theme</vt:lpstr>
      <vt:lpstr> Programming Environment for Global AI and Modeling Supercomputer GAIMSC </vt:lpstr>
      <vt:lpstr>Ways of adding High Performance to  Global AI (and Modeling) Supercomputer</vt:lpstr>
      <vt:lpstr>GAIMSC Programming Environment Components I</vt:lpstr>
      <vt:lpstr>GAIMSC Programming Environment Components II</vt:lpstr>
      <vt:lpstr>Integrating HPC and Apache Programming Environments</vt:lpstr>
      <vt:lpstr>Run time software for Harp</vt:lpstr>
      <vt:lpstr>      Harp v. Spark                   Harp v. Torch            Harp v. MPI </vt:lpstr>
      <vt:lpstr>Twister2 Dataflow Communications</vt:lpstr>
      <vt:lpstr>Twister:Net and Apache Heron and Spark</vt:lpstr>
      <vt:lpstr>Intelligent Dataflow Graph  </vt:lpstr>
      <vt:lpstr>Dataflow at Different Grain sizes</vt:lpstr>
      <vt:lpstr>NiFi Coarse-grain Workflow</vt:lpstr>
      <vt:lpstr>Futures  Implementing  Twister2 for Global AI and Modeling Supercomputer</vt:lpstr>
      <vt:lpstr>Twister2 Timeline:  Current Release (End of September 2018)</vt:lpstr>
      <vt:lpstr>Twister2 Timeline: January 2018</vt:lpstr>
      <vt:lpstr>Twister2 Timeline: July 1,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Programming Environment for Global AI and Modeling Supercomputer GAIMSC </dc:title>
  <dc:creator>Geoffrey Fox</dc:creator>
  <cp:lastModifiedBy>Geoffrey Fox</cp:lastModifiedBy>
  <cp:revision>2</cp:revision>
  <dcterms:created xsi:type="dcterms:W3CDTF">2018-12-11T01:36:35Z</dcterms:created>
  <dcterms:modified xsi:type="dcterms:W3CDTF">2018-12-11T01:40:05Z</dcterms:modified>
</cp:coreProperties>
</file>