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53"/>
  </p:notesMasterIdLst>
  <p:sldIdLst>
    <p:sldId id="462" r:id="rId2"/>
    <p:sldId id="432" r:id="rId3"/>
    <p:sldId id="489" r:id="rId4"/>
    <p:sldId id="469" r:id="rId5"/>
    <p:sldId id="470" r:id="rId6"/>
    <p:sldId id="490" r:id="rId7"/>
    <p:sldId id="471" r:id="rId8"/>
    <p:sldId id="472" r:id="rId9"/>
    <p:sldId id="473" r:id="rId10"/>
    <p:sldId id="474" r:id="rId11"/>
    <p:sldId id="475" r:id="rId12"/>
    <p:sldId id="476" r:id="rId13"/>
    <p:sldId id="481" r:id="rId14"/>
    <p:sldId id="498" r:id="rId15"/>
    <p:sldId id="492" r:id="rId16"/>
    <p:sldId id="493" r:id="rId17"/>
    <p:sldId id="494" r:id="rId18"/>
    <p:sldId id="495" r:id="rId19"/>
    <p:sldId id="496" r:id="rId20"/>
    <p:sldId id="497" r:id="rId21"/>
    <p:sldId id="501" r:id="rId22"/>
    <p:sldId id="503" r:id="rId23"/>
    <p:sldId id="491" r:id="rId24"/>
    <p:sldId id="479" r:id="rId25"/>
    <p:sldId id="478" r:id="rId26"/>
    <p:sldId id="482" r:id="rId27"/>
    <p:sldId id="483" r:id="rId28"/>
    <p:sldId id="477" r:id="rId29"/>
    <p:sldId id="480" r:id="rId30"/>
    <p:sldId id="464" r:id="rId31"/>
    <p:sldId id="421" r:id="rId32"/>
    <p:sldId id="488" r:id="rId33"/>
    <p:sldId id="439" r:id="rId34"/>
    <p:sldId id="447" r:id="rId35"/>
    <p:sldId id="466" r:id="rId36"/>
    <p:sldId id="467" r:id="rId37"/>
    <p:sldId id="468" r:id="rId38"/>
    <p:sldId id="453" r:id="rId39"/>
    <p:sldId id="457" r:id="rId40"/>
    <p:sldId id="504" r:id="rId41"/>
    <p:sldId id="460" r:id="rId42"/>
    <p:sldId id="455" r:id="rId43"/>
    <p:sldId id="458" r:id="rId44"/>
    <p:sldId id="459" r:id="rId45"/>
    <p:sldId id="484" r:id="rId46"/>
    <p:sldId id="454" r:id="rId47"/>
    <p:sldId id="500" r:id="rId48"/>
    <p:sldId id="461" r:id="rId49"/>
    <p:sldId id="486" r:id="rId50"/>
    <p:sldId id="465" r:id="rId51"/>
    <p:sldId id="46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04B4DD-9A16-4962-8F92-86F0C8519FB7}">
          <p14:sldIdLst>
            <p14:sldId id="462"/>
            <p14:sldId id="432"/>
            <p14:sldId id="489"/>
            <p14:sldId id="469"/>
            <p14:sldId id="470"/>
            <p14:sldId id="490"/>
            <p14:sldId id="471"/>
            <p14:sldId id="472"/>
            <p14:sldId id="473"/>
            <p14:sldId id="474"/>
            <p14:sldId id="475"/>
            <p14:sldId id="476"/>
            <p14:sldId id="481"/>
            <p14:sldId id="498"/>
            <p14:sldId id="492"/>
            <p14:sldId id="493"/>
            <p14:sldId id="494"/>
            <p14:sldId id="495"/>
            <p14:sldId id="496"/>
            <p14:sldId id="497"/>
            <p14:sldId id="501"/>
            <p14:sldId id="503"/>
            <p14:sldId id="491"/>
            <p14:sldId id="479"/>
            <p14:sldId id="478"/>
            <p14:sldId id="482"/>
            <p14:sldId id="483"/>
            <p14:sldId id="477"/>
            <p14:sldId id="480"/>
            <p14:sldId id="464"/>
            <p14:sldId id="421"/>
            <p14:sldId id="488"/>
            <p14:sldId id="439"/>
            <p14:sldId id="447"/>
            <p14:sldId id="466"/>
            <p14:sldId id="467"/>
            <p14:sldId id="468"/>
            <p14:sldId id="453"/>
            <p14:sldId id="457"/>
            <p14:sldId id="504"/>
            <p14:sldId id="460"/>
            <p14:sldId id="455"/>
            <p14:sldId id="458"/>
            <p14:sldId id="459"/>
            <p14:sldId id="484"/>
            <p14:sldId id="454"/>
            <p14:sldId id="500"/>
            <p14:sldId id="461"/>
            <p14:sldId id="486"/>
            <p14:sldId id="465"/>
            <p14:sldId id="4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3" autoAdjust="0"/>
    <p:restoredTop sz="81414" autoAdjust="0"/>
  </p:normalViewPr>
  <p:slideViewPr>
    <p:cSldViewPr snapToGrid="0">
      <p:cViewPr varScale="1">
        <p:scale>
          <a:sx n="85" d="100"/>
          <a:sy n="85" d="100"/>
        </p:scale>
        <p:origin x="1037"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723C24-93D1-4A66-9504-E6BD833B16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4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a:t>
            </a:fld>
            <a:endParaRPr lang="en-US"/>
          </a:p>
        </p:txBody>
      </p:sp>
    </p:spTree>
    <p:extLst>
      <p:ext uri="{BB962C8B-B14F-4D97-AF65-F5344CB8AC3E}">
        <p14:creationId xmlns:p14="http://schemas.microsoft.com/office/powerpoint/2010/main" val="106720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3</a:t>
            </a:fld>
            <a:endParaRPr lang="en-US"/>
          </a:p>
        </p:txBody>
      </p:sp>
    </p:spTree>
    <p:extLst>
      <p:ext uri="{BB962C8B-B14F-4D97-AF65-F5344CB8AC3E}">
        <p14:creationId xmlns:p14="http://schemas.microsoft.com/office/powerpoint/2010/main" val="247627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7</a:t>
            </a:fld>
            <a:endParaRPr lang="en-US" altLang="en-US"/>
          </a:p>
        </p:txBody>
      </p:sp>
    </p:spTree>
    <p:extLst>
      <p:ext uri="{BB962C8B-B14F-4D97-AF65-F5344CB8AC3E}">
        <p14:creationId xmlns:p14="http://schemas.microsoft.com/office/powerpoint/2010/main" val="415675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12</a:t>
            </a:fld>
            <a:endParaRPr lang="en-US"/>
          </a:p>
        </p:txBody>
      </p:sp>
    </p:spTree>
    <p:extLst>
      <p:ext uri="{BB962C8B-B14F-4D97-AF65-F5344CB8AC3E}">
        <p14:creationId xmlns:p14="http://schemas.microsoft.com/office/powerpoint/2010/main" val="216334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31</a:t>
            </a:fld>
            <a:endParaRPr lang="en-US"/>
          </a:p>
        </p:txBody>
      </p:sp>
    </p:spTree>
    <p:extLst>
      <p:ext uri="{BB962C8B-B14F-4D97-AF65-F5344CB8AC3E}">
        <p14:creationId xmlns:p14="http://schemas.microsoft.com/office/powerpoint/2010/main" val="131112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40</a:t>
            </a:fld>
            <a:endParaRPr lang="en-US"/>
          </a:p>
        </p:txBody>
      </p:sp>
    </p:spTree>
    <p:extLst>
      <p:ext uri="{BB962C8B-B14F-4D97-AF65-F5344CB8AC3E}">
        <p14:creationId xmlns:p14="http://schemas.microsoft.com/office/powerpoint/2010/main" val="225096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8BC6C5-DF22-4860-8530-FCCCBD50C0E1}"/>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66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C3F97B7-DC4C-446A-B379-8CB8A104E926}"/>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86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12168221" cy="7620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5516AB2-2839-4CA4-8794-FD26D1068434}"/>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568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501" y="1143001"/>
            <a:ext cx="105156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820501" y="39957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2D6A9425-7F29-4088-986D-694FBEFDABC5}"/>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262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E662AA3-D10B-4903-A6B6-6FF63337AB9F}"/>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0779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5" name="Picture 4">
            <a:extLst>
              <a:ext uri="{FF2B5EF4-FFF2-40B4-BE49-F238E27FC236}">
                <a16:creationId xmlns:a16="http://schemas.microsoft.com/office/drawing/2014/main" id="{61A59477-5B56-422E-9227-6D3206DD89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3" y="6231467"/>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6930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23779"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5" name="Content Placeholder 2"/>
          <p:cNvSpPr>
            <a:spLocks noGrp="1"/>
          </p:cNvSpPr>
          <p:nvPr>
            <p:ph idx="1"/>
          </p:nvPr>
        </p:nvSpPr>
        <p:spPr>
          <a:xfrm>
            <a:off x="38910" y="762000"/>
            <a:ext cx="12090400" cy="51732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4"/>
          <p:cNvSpPr>
            <a:spLocks noGrp="1"/>
          </p:cNvSpPr>
          <p:nvPr>
            <p:ph type="title"/>
          </p:nvPr>
        </p:nvSpPr>
        <p:spPr>
          <a:xfrm>
            <a:off x="0" y="0"/>
            <a:ext cx="12168221" cy="762000"/>
          </a:xfrm>
        </p:spPr>
        <p:txBody>
          <a:bodyPr/>
          <a:lstStyle/>
          <a:p>
            <a:r>
              <a:rPr lang="en-US"/>
              <a:t>Click to edit Master title style</a:t>
            </a:r>
          </a:p>
        </p:txBody>
      </p:sp>
      <p:pic>
        <p:nvPicPr>
          <p:cNvPr id="8" name="Picture 7">
            <a:extLst>
              <a:ext uri="{FF2B5EF4-FFF2-40B4-BE49-F238E27FC236}">
                <a16:creationId xmlns:a16="http://schemas.microsoft.com/office/drawing/2014/main" id="{AEF9B754-4D60-4C6D-BA66-3FDC228965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579654"/>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764751"/>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3388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 1_Title Slide">
    <p:spTree>
      <p:nvGrpSpPr>
        <p:cNvPr id="1" name=""/>
        <p:cNvGrpSpPr/>
        <p:nvPr/>
      </p:nvGrpSpPr>
      <p:grpSpPr>
        <a:xfrm>
          <a:off x="0" y="0"/>
          <a:ext cx="0" cy="0"/>
          <a:chOff x="0" y="0"/>
          <a:chExt cx="0" cy="0"/>
        </a:xfrm>
      </p:grpSpPr>
      <p:sp>
        <p:nvSpPr>
          <p:cNvPr id="18" name="Rectangle"/>
          <p:cNvSpPr/>
          <p:nvPr/>
        </p:nvSpPr>
        <p:spPr>
          <a:xfrm>
            <a:off x="11528983" y="273543"/>
            <a:ext cx="474615" cy="367647"/>
          </a:xfrm>
          <a:prstGeom prst="rect">
            <a:avLst/>
          </a:prstGeom>
          <a:solidFill>
            <a:srgbClr val="04AD94"/>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sp>
        <p:nvSpPr>
          <p:cNvPr id="19" name="Rectangle"/>
          <p:cNvSpPr/>
          <p:nvPr/>
        </p:nvSpPr>
        <p:spPr>
          <a:xfrm>
            <a:off x="11528983" y="641189"/>
            <a:ext cx="474615" cy="45720"/>
          </a:xfrm>
          <a:prstGeom prst="rect">
            <a:avLst/>
          </a:prstGeom>
          <a:solidFill>
            <a:srgbClr val="038975"/>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grpSp>
        <p:nvGrpSpPr>
          <p:cNvPr id="22" name="Group"/>
          <p:cNvGrpSpPr/>
          <p:nvPr/>
        </p:nvGrpSpPr>
        <p:grpSpPr>
          <a:xfrm>
            <a:off x="347419" y="6409324"/>
            <a:ext cx="224083" cy="221157"/>
            <a:chOff x="0" y="0"/>
            <a:chExt cx="448164" cy="442312"/>
          </a:xfrm>
        </p:grpSpPr>
        <p:sp>
          <p:nvSpPr>
            <p:cNvPr id="20"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21"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25" name="Group"/>
          <p:cNvGrpSpPr/>
          <p:nvPr/>
        </p:nvGrpSpPr>
        <p:grpSpPr>
          <a:xfrm flipH="1">
            <a:off x="933709" y="6409324"/>
            <a:ext cx="224083" cy="221157"/>
            <a:chOff x="0" y="0"/>
            <a:chExt cx="448164" cy="442312"/>
          </a:xfrm>
        </p:grpSpPr>
        <p:sp>
          <p:nvSpPr>
            <p:cNvPr id="23"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24"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26"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buClrTx/>
              <a:defRPr sz="2400">
                <a:uFillTx/>
                <a:latin typeface="Helvetica"/>
                <a:ea typeface="Helvetica"/>
                <a:cs typeface="Helvetica"/>
                <a:sym typeface="Helvetica"/>
              </a:defRPr>
            </a:pPr>
            <a:endParaRPr sz="1200"/>
          </a:p>
        </p:txBody>
      </p:sp>
      <p:sp>
        <p:nvSpPr>
          <p:cNvPr id="27" name="Slide Number"/>
          <p:cNvSpPr txBox="1">
            <a:spLocks noGrp="1"/>
          </p:cNvSpPr>
          <p:nvPr>
            <p:ph type="sldNum" sz="quarter" idx="2"/>
          </p:nvPr>
        </p:nvSpPr>
        <p:spPr>
          <a:xfrm>
            <a:off x="11628549" y="346208"/>
            <a:ext cx="262781" cy="298451"/>
          </a:xfrm>
          <a:prstGeom prst="rect">
            <a:avLst/>
          </a:prstGeom>
          <a:ln cap="rnd">
            <a:round/>
          </a:ln>
        </p:spPr>
        <p:txBody>
          <a:bodyPr lIns="76200" tIns="76200" rIns="76200" bIns="76200"/>
          <a:lstStyle>
            <a:lvl1pPr algn="ctr">
              <a:defRPr sz="1400" b="1">
                <a:solidFill>
                  <a:srgbClr val="FFFFFF"/>
                </a:solidFill>
                <a:uFill>
                  <a:solidFill>
                    <a:srgbClr val="FFFFFF"/>
                  </a:solidFill>
                </a:uFill>
              </a:defRPr>
            </a:lvl1pPr>
          </a:lstStyle>
          <a:p>
            <a:fld id="{86CB4B4D-7CA3-9044-876B-883B54F8677D}" type="slidenum">
              <a:t>‹#›</a:t>
            </a:fld>
            <a:endParaRPr/>
          </a:p>
        </p:txBody>
      </p:sp>
    </p:spTree>
    <p:extLst>
      <p:ext uri="{BB962C8B-B14F-4D97-AF65-F5344CB8AC3E}">
        <p14:creationId xmlns:p14="http://schemas.microsoft.com/office/powerpoint/2010/main" val="7207308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5B04A7-F74C-48F0-AD46-E8A19716CFE9}"/>
              </a:ext>
            </a:extLst>
          </p:cNvPr>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7257"/>
            <a:ext cx="121682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5"/>
            <a:ext cx="120904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6" name="Picture 15">
            <a:extLst>
              <a:ext uri="{FF2B5EF4-FFF2-40B4-BE49-F238E27FC236}">
                <a16:creationId xmlns:a16="http://schemas.microsoft.com/office/drawing/2014/main" id="{7CA14778-7F94-4BA7-B54C-8A266669E7F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82" y="6229815"/>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a:extLst>
              <a:ext uri="{FF2B5EF4-FFF2-40B4-BE49-F238E27FC236}">
                <a16:creationId xmlns:a16="http://schemas.microsoft.com/office/drawing/2014/main" id="{C944E73D-72A4-4947-A0C8-1D0DDFB74C93}"/>
              </a:ext>
            </a:extLst>
          </p:cNvPr>
          <p:cNvSpPr>
            <a:spLocks noGrp="1"/>
          </p:cNvSpPr>
          <p:nvPr>
            <p:ph type="sldNum" sz="quarter" idx="4"/>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856352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pc-abds.org/kaleidoscope/" TargetMode="External"/><Relationship Id="rId3" Type="http://schemas.openxmlformats.org/officeDocument/2006/relationships/image" Target="../media/image2.jpg"/><Relationship Id="rId7" Type="http://schemas.openxmlformats.org/officeDocument/2006/relationships/hyperlink" Target="http://spidal.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dsc.soic.indiana.edu/" TargetMode="External"/><Relationship Id="rId5" Type="http://schemas.openxmlformats.org/officeDocument/2006/relationships/hyperlink" Target="mailto:gcf@indiana.edu" TargetMode="External"/><Relationship Id="rId4" Type="http://schemas.openxmlformats.org/officeDocument/2006/relationships/hyperlink" Target="http://grammars.grlmc.com/BigDat2018/"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DSC-SPIDAL/twister2/blob/master/docs/examples.md" TargetMode="External"/><Relationship Id="rId2" Type="http://schemas.openxmlformats.org/officeDocument/2006/relationships/hyperlink" Target="https://github.com/DSC-SPIDAL/twister2/blob/master/INSTALL.md"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0E32C0-B25D-422B-B118-C3D654FB8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2" y="1404610"/>
            <a:ext cx="3258670" cy="4888006"/>
          </a:xfrm>
          <a:prstGeom prst="rect">
            <a:avLst/>
          </a:prstGeom>
        </p:spPr>
      </p:pic>
      <p:sp>
        <p:nvSpPr>
          <p:cNvPr id="7" name="Rectangle 6"/>
          <p:cNvSpPr/>
          <p:nvPr/>
        </p:nvSpPr>
        <p:spPr>
          <a:xfrm>
            <a:off x="1534998" y="1672304"/>
            <a:ext cx="9144000" cy="4425827"/>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4th International Winter School on Big Data</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a:ea typeface="ＭＳ Ｐゴシック" panose="020B0600070205080204" pitchFamily="34" charset="-128"/>
                <a:cs typeface="Times New Roman" pitchFamily="18" charset="0"/>
              </a:rPr>
              <a:t>Timişoara</a:t>
            </a: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 Romania, January 22-26, 2018</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hlinkClick r:id="rId4"/>
              </a:rPr>
              <a:t>http://grammars.grlmc.com/BigDat2018/</a:t>
            </a: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January 25, 2018</a:t>
            </a:r>
            <a:endPar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rId5"/>
            </a:endParaRP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Times New Roman" pitchFamily="18" charset="0"/>
              </a:rPr>
              <a:t>Geoffrey Fox </a:t>
            </a: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 action="ppaction://noaction"/>
              </a:rPr>
              <a:t>gcf@indiana.edu</a:t>
            </a: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rId6"/>
              </a:rPr>
              <a:t>http://www.dsc.soic.indiana.edu/</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rId7"/>
              </a:rPr>
              <a:t>http://spidal.org/</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hlinkClick r:id="rId8"/>
              </a:rPr>
              <a:t>http://hpc-abds.org/kaleidoscope/</a:t>
            </a:r>
            <a:r>
              <a:rPr kumimoji="0" lang="en-US" sz="1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a:t>
            </a:r>
            <a:endParaRPr kumimoji="0" lang="en-US" sz="19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School of Informatics and Computing,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 name="Subtitle 2"/>
          <p:cNvSpPr txBox="1">
            <a:spLocks/>
          </p:cNvSpPr>
          <p:nvPr/>
        </p:nvSpPr>
        <p:spPr>
          <a:xfrm>
            <a:off x="1534998" y="2362201"/>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Arial"/>
              <a:ea typeface="ＭＳ Ｐゴシック"/>
            </a:endParaRPr>
          </a:p>
        </p:txBody>
      </p:sp>
      <p:sp>
        <p:nvSpPr>
          <p:cNvPr id="2" name="Title 1"/>
          <p:cNvSpPr>
            <a:spLocks noGrp="1"/>
          </p:cNvSpPr>
          <p:nvPr>
            <p:ph type="title" idx="4294967295"/>
          </p:nvPr>
        </p:nvSpPr>
        <p:spPr>
          <a:xfrm>
            <a:off x="1651747" y="343688"/>
            <a:ext cx="9144000" cy="715973"/>
          </a:xfrm>
          <a:noFill/>
        </p:spPr>
        <p:txBody>
          <a:bodyPr/>
          <a:lstStyle/>
          <a:p>
            <a:pPr algn="ctr"/>
            <a:r>
              <a:rPr lang="en-US" sz="4000" dirty="0">
                <a:solidFill>
                  <a:schemeClr val="tx1"/>
                </a:solidFill>
              </a:rPr>
              <a:t>Twister2: Design and initial implementation of a Big Data Toolkit</a:t>
            </a:r>
          </a:p>
        </p:txBody>
      </p:sp>
      <p:sp>
        <p:nvSpPr>
          <p:cNvPr id="5" name="Slide Number Placeholder 4">
            <a:extLst>
              <a:ext uri="{FF2B5EF4-FFF2-40B4-BE49-F238E27FC236}">
                <a16:creationId xmlns:a16="http://schemas.microsoft.com/office/drawing/2014/main" id="{FC592A25-2A02-402C-B477-16770D83FF71}"/>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85148-DB98-4269-ACE6-2DF49F9918C9}" type="slidenum">
              <a:rPr kumimoji="0" lang="en-US" sz="2000" b="0" i="1" u="none" strike="noStrike" kern="1200" cap="none" spc="0" normalizeH="0" baseline="0" noProof="0" smtClean="0">
                <a:ln>
                  <a:noFill/>
                </a:ln>
                <a:solidFill>
                  <a:prstClr val="black"/>
                </a:solidFill>
                <a:effectLst/>
                <a:uLnTx/>
                <a:uFillTx/>
                <a:latin typeface="Franklin Gothic Medium"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US" sz="2000" b="0" i="1" u="none" strike="noStrike" kern="1200" cap="none" spc="0" normalizeH="0" baseline="0" noProof="0" dirty="0">
              <a:ln>
                <a:noFill/>
              </a:ln>
              <a:solidFill>
                <a:prstClr val="black"/>
              </a:solidFill>
              <a:effectLst/>
              <a:uLnTx/>
              <a:uFillTx/>
              <a:latin typeface="Franklin Gothic Medium" pitchFamily="34" charset="0"/>
              <a:ea typeface="ＭＳ Ｐゴシック" panose="020B0600070205080204" pitchFamily="34" charset="-128"/>
              <a:cs typeface="+mn-cs"/>
            </a:endParaRPr>
          </a:p>
        </p:txBody>
      </p:sp>
      <p:pic>
        <p:nvPicPr>
          <p:cNvPr id="4" name="Picture 3">
            <a:extLst>
              <a:ext uri="{FF2B5EF4-FFF2-40B4-BE49-F238E27FC236}">
                <a16:creationId xmlns:a16="http://schemas.microsoft.com/office/drawing/2014/main" id="{3CCC1562-4145-45AA-A967-EFEA7EA4A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0920" y="2187388"/>
            <a:ext cx="3264888" cy="1967096"/>
          </a:xfrm>
          <a:prstGeom prst="rect">
            <a:avLst/>
          </a:prstGeom>
        </p:spPr>
      </p:pic>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lstStyle/>
          <a:p>
            <a:r>
              <a:rPr lang="en-US" b="1" dirty="0" err="1">
                <a:latin typeface="+mn-lt"/>
              </a:rPr>
              <a:t>Terasort</a:t>
            </a:r>
            <a:endParaRPr lang="en-US"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56" y="2003774"/>
            <a:ext cx="3719887" cy="3007671"/>
          </a:xfrm>
          <a:prstGeom prst="rect">
            <a:avLst/>
          </a:prstGeom>
        </p:spPr>
      </p:pic>
      <p:sp>
        <p:nvSpPr>
          <p:cNvPr id="6" name="TextBox 5"/>
          <p:cNvSpPr txBox="1"/>
          <p:nvPr/>
        </p:nvSpPr>
        <p:spPr>
          <a:xfrm>
            <a:off x="898219" y="1509844"/>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776614" cy="1477328"/>
          </a:xfrm>
          <a:prstGeom prst="rect">
            <a:avLst/>
          </a:prstGeom>
          <a:noFill/>
        </p:spPr>
        <p:txBody>
          <a:bodyPr wrap="square" rtlCol="0">
            <a:spAutoFit/>
          </a:bodyPr>
          <a:lstStyle/>
          <a:p>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803246" y="5108169"/>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462143" y="318669"/>
            <a:ext cx="2380973" cy="369332"/>
          </a:xfrm>
          <a:prstGeom prst="rect">
            <a:avLst/>
          </a:prstGeom>
          <a:noFill/>
        </p:spPr>
        <p:txBody>
          <a:bodyPr wrap="none" rtlCol="0">
            <a:spAutoFit/>
          </a:bodyPr>
          <a:lstStyle/>
          <a:p>
            <a:r>
              <a:rPr lang="en-US" dirty="0"/>
              <a:t>Transfer data using MPI</a:t>
            </a:r>
          </a:p>
        </p:txBody>
      </p:sp>
      <p:sp>
        <p:nvSpPr>
          <p:cNvPr id="8" name="Slide Number Placeholder 7">
            <a:extLst>
              <a:ext uri="{FF2B5EF4-FFF2-40B4-BE49-F238E27FC236}">
                <a16:creationId xmlns:a16="http://schemas.microsoft.com/office/drawing/2014/main" id="{185F39C4-3E68-4178-9058-21E91EA2457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09469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65" y="147957"/>
            <a:ext cx="10515600" cy="882918"/>
          </a:xfrm>
        </p:spPr>
        <p:txBody>
          <a:bodyPr>
            <a:normAutofit/>
          </a:bodyPr>
          <a:lstStyle/>
          <a:p>
            <a:r>
              <a:rPr lang="en-US" b="1" dirty="0">
                <a:latin typeface="+mn-lt"/>
              </a:rPr>
              <a:t>K-Means Algorithm and Dataflow Specification</a:t>
            </a:r>
          </a:p>
        </p:txBody>
      </p:sp>
      <p:sp>
        <p:nvSpPr>
          <p:cNvPr id="3" name="Content Placeholder 2"/>
          <p:cNvSpPr>
            <a:spLocks noGrp="1"/>
          </p:cNvSpPr>
          <p:nvPr>
            <p:ph idx="1"/>
          </p:nvPr>
        </p:nvSpPr>
        <p:spPr>
          <a:xfrm>
            <a:off x="422754" y="893933"/>
            <a:ext cx="10515600" cy="4351338"/>
          </a:xfrm>
        </p:spPr>
        <p:txBody>
          <a:bodyPr>
            <a:normAutofit/>
          </a:bodyPr>
          <a:lstStyle/>
          <a:p>
            <a:r>
              <a:rPr lang="en-US" sz="2400" dirty="0"/>
              <a:t>Point data set is partitioned and loaded to multiple map tasks</a:t>
            </a:r>
          </a:p>
          <a:p>
            <a:pPr lvl="1"/>
            <a:r>
              <a:rPr lang="en-US" sz="2000" dirty="0"/>
              <a:t>Custom input format for loading the data as block of points</a:t>
            </a:r>
          </a:p>
          <a:p>
            <a:r>
              <a:rPr lang="en-US" sz="2400" dirty="0"/>
              <a:t>Full centroid data set is loaded at each map task</a:t>
            </a:r>
          </a:p>
          <a:p>
            <a:r>
              <a:rPr lang="en-US" sz="2400" dirty="0"/>
              <a:t>Iterate over the centroids</a:t>
            </a:r>
          </a:p>
          <a:p>
            <a:pPr lvl="1"/>
            <a:r>
              <a:rPr lang="en-US" sz="2000" dirty="0"/>
              <a:t>Calculate the local point average at each map task </a:t>
            </a:r>
          </a:p>
          <a:p>
            <a:pPr lvl="1"/>
            <a:r>
              <a:rPr lang="en-US" sz="2000" dirty="0"/>
              <a:t>Reduce (sum) the centroid averages to get a global centroids</a:t>
            </a:r>
          </a:p>
          <a:p>
            <a:pPr lvl="1"/>
            <a:r>
              <a:rPr lang="en-US" sz="2000" dirty="0"/>
              <a:t>Broadcast the new centroids back to the map tasks</a:t>
            </a:r>
          </a:p>
          <a:p>
            <a:pPr lvl="1"/>
            <a:endParaRPr lang="en-US" dirty="0"/>
          </a:p>
          <a:p>
            <a:endParaRPr lang="en-US" dirty="0"/>
          </a:p>
        </p:txBody>
      </p:sp>
      <p:grpSp>
        <p:nvGrpSpPr>
          <p:cNvPr id="4" name="Canvas 4"/>
          <p:cNvGrpSpPr/>
          <p:nvPr/>
        </p:nvGrpSpPr>
        <p:grpSpPr>
          <a:xfrm>
            <a:off x="1580828" y="3698314"/>
            <a:ext cx="7166314" cy="2415193"/>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Map (nearest centroid calculation)</a:t>
              </a:r>
              <a:endParaRPr lang="en-US" sz="2000" dirty="0">
                <a:effectLst/>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Reduce (update centroids)</a:t>
              </a:r>
              <a:endParaRPr lang="en-US" sz="2000" dirty="0">
                <a:effectLst/>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effectLst/>
                  <a:ea typeface="Calibri" panose="020F0502020204030204" pitchFamily="34" charset="0"/>
                  <a:cs typeface="Arial Unicode MS" panose="020B0604020202020204" pitchFamily="34" charset="-128"/>
                </a:rPr>
                <a:t>Data Set &lt;Points&gt;</a:t>
              </a:r>
              <a:endParaRPr lang="en-US" sz="2000">
                <a:effectLst/>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&lt;Initial Centroids&gt;</a:t>
              </a:r>
              <a:endParaRPr lang="en-US" sz="2000" dirty="0">
                <a:effectLst/>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&lt;Updated Centroids&gt;</a:t>
              </a:r>
              <a:endParaRPr lang="en-US" sz="2000" dirty="0">
                <a:effectLst/>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ea typeface="Calibri" panose="020F0502020204030204" pitchFamily="34" charset="0"/>
                  <a:cs typeface="Arial Unicode MS" panose="020B0604020202020204" pitchFamily="34" charset="-128"/>
                </a:rPr>
                <a:t>Broadcast</a:t>
              </a:r>
            </a:p>
          </p:txBody>
        </p:sp>
      </p:grpSp>
      <p:sp>
        <p:nvSpPr>
          <p:cNvPr id="18" name="Slide Number Placeholder 17">
            <a:extLst>
              <a:ext uri="{FF2B5EF4-FFF2-40B4-BE49-F238E27FC236}">
                <a16:creationId xmlns:a16="http://schemas.microsoft.com/office/drawing/2014/main" id="{71DFEAD8-77D1-4670-9F1E-B67AC18266A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65559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837191"/>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720728"/>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651570" y="506292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
        <p:nvSpPr>
          <p:cNvPr id="3" name="Slide Number Placeholder 2">
            <a:extLst>
              <a:ext uri="{FF2B5EF4-FFF2-40B4-BE49-F238E27FC236}">
                <a16:creationId xmlns:a16="http://schemas.microsoft.com/office/drawing/2014/main" id="{2AA243EC-090E-45DA-B558-4CA52E31E6B3}"/>
              </a:ext>
            </a:extLst>
          </p:cNvPr>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4676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2518" y="2897180"/>
            <a:ext cx="10515600" cy="975573"/>
          </a:xfrm>
        </p:spPr>
        <p:txBody>
          <a:bodyPr/>
          <a:lstStyle/>
          <a:p>
            <a:pPr algn="ctr"/>
            <a:r>
              <a:rPr lang="en-US" b="1" dirty="0">
                <a:latin typeface="+mn-lt"/>
              </a:rPr>
              <a:t>Streaming Data and HPC</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832518" y="3872753"/>
            <a:ext cx="10515600" cy="753035"/>
          </a:xfrm>
        </p:spPr>
        <p:txBody>
          <a:bodyPr>
            <a:normAutofit/>
          </a:bodyPr>
          <a:lstStyle/>
          <a:p>
            <a:r>
              <a:rPr lang="en-US" sz="2800" dirty="0"/>
              <a:t>Apache Heron with </a:t>
            </a:r>
            <a:r>
              <a:rPr lang="en-US" sz="2800" dirty="0" err="1"/>
              <a:t>Infiniband</a:t>
            </a:r>
            <a:r>
              <a:rPr lang="en-US" sz="2800" dirty="0"/>
              <a:t> and </a:t>
            </a:r>
            <a:r>
              <a:rPr lang="en-US" sz="2800" dirty="0" err="1"/>
              <a:t>Omnipath</a:t>
            </a:r>
            <a:endParaRPr lang="en-US" sz="2800" dirty="0"/>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grpSp>
        <p:nvGrpSpPr>
          <p:cNvPr id="6" name="Group 5">
            <a:extLst>
              <a:ext uri="{FF2B5EF4-FFF2-40B4-BE49-F238E27FC236}">
                <a16:creationId xmlns:a16="http://schemas.microsoft.com/office/drawing/2014/main" id="{B22E8543-72AD-4D01-918B-03FBD208D7F9}"/>
              </a:ext>
            </a:extLst>
          </p:cNvPr>
          <p:cNvGrpSpPr/>
          <p:nvPr/>
        </p:nvGrpSpPr>
        <p:grpSpPr>
          <a:xfrm>
            <a:off x="2146968" y="89098"/>
            <a:ext cx="7886700" cy="2689741"/>
            <a:chOff x="1952787" y="200751"/>
            <a:chExt cx="7886700" cy="2689741"/>
          </a:xfrm>
        </p:grpSpPr>
        <p:pic>
          <p:nvPicPr>
            <p:cNvPr id="7" name="Picture 2" descr="http://www.iterativemapreduce.org/images/twister.png">
              <a:extLst>
                <a:ext uri="{FF2B5EF4-FFF2-40B4-BE49-F238E27FC236}">
                  <a16:creationId xmlns:a16="http://schemas.microsoft.com/office/drawing/2014/main" id="{F649C831-AF47-4006-8D11-CC33B0501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ACAEC67-0A9E-4125-87B5-A1CCD3791475}"/>
                </a:ext>
              </a:extLst>
            </p:cNvPr>
            <p:cNvSpPr/>
            <p:nvPr/>
          </p:nvSpPr>
          <p:spPr>
            <a:xfrm>
              <a:off x="3847491" y="2521160"/>
              <a:ext cx="3662541" cy="369332"/>
            </a:xfrm>
            <a:prstGeom prst="rect">
              <a:avLst/>
            </a:prstGeom>
          </p:spPr>
          <p:txBody>
            <a:bodyPr wrap="none">
              <a:spAutoFit/>
            </a:bodyPr>
            <a:lstStyle/>
            <a:p>
              <a:r>
                <a:rPr lang="en-US" dirty="0"/>
                <a:t>http://www.iterativemapreduce.org/</a:t>
              </a:r>
            </a:p>
          </p:txBody>
        </p:sp>
      </p:grpSp>
      <p:sp>
        <p:nvSpPr>
          <p:cNvPr id="3" name="Rectangle 2">
            <a:extLst>
              <a:ext uri="{FF2B5EF4-FFF2-40B4-BE49-F238E27FC236}">
                <a16:creationId xmlns:a16="http://schemas.microsoft.com/office/drawing/2014/main" id="{61BDE906-DD00-458B-911C-6AE428A7E02A}"/>
              </a:ext>
            </a:extLst>
          </p:cNvPr>
          <p:cNvSpPr/>
          <p:nvPr/>
        </p:nvSpPr>
        <p:spPr>
          <a:xfrm>
            <a:off x="259754" y="4454633"/>
            <a:ext cx="11331612" cy="1077218"/>
          </a:xfrm>
          <a:prstGeom prst="rect">
            <a:avLst/>
          </a:prstGeom>
        </p:spPr>
        <p:txBody>
          <a:bodyPr wrap="square">
            <a:spAutoFit/>
          </a:bodyPr>
          <a:lstStyle/>
          <a:p>
            <a:r>
              <a:rPr lang="en-US" sz="3200" b="1" dirty="0"/>
              <a:t>Parallel performance increased by using HPC interconnects</a:t>
            </a:r>
            <a:endParaRPr lang="en-US" sz="3200" dirty="0"/>
          </a:p>
        </p:txBody>
      </p:sp>
    </p:spTree>
    <p:extLst>
      <p:ext uri="{BB962C8B-B14F-4D97-AF65-F5344CB8AC3E}">
        <p14:creationId xmlns:p14="http://schemas.microsoft.com/office/powerpoint/2010/main" val="175606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Pipeline from Edge to Cloud</a:t>
            </a:r>
          </a:p>
        </p:txBody>
      </p:sp>
      <p:sp>
        <p:nvSpPr>
          <p:cNvPr id="2" name="TextBox 1"/>
          <p:cNvSpPr txBox="1"/>
          <p:nvPr/>
        </p:nvSpPr>
        <p:spPr>
          <a:xfrm>
            <a:off x="1926938" y="5258897"/>
            <a:ext cx="3171922" cy="707886"/>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Hosted on HPC and OpenStack cloud</a:t>
            </a:r>
          </a:p>
        </p:txBody>
      </p:sp>
      <p:sp>
        <p:nvSpPr>
          <p:cNvPr id="8" name="TextBox 7"/>
          <p:cNvSpPr txBox="1"/>
          <p:nvPr/>
        </p:nvSpPr>
        <p:spPr>
          <a:xfrm>
            <a:off x="2169444" y="4123959"/>
            <a:ext cx="282909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End to end delays without any processing is less than 10ms</a:t>
            </a:r>
          </a:p>
        </p:txBody>
      </p:sp>
      <p:sp>
        <p:nvSpPr>
          <p:cNvPr id="66" name="Rectangle 65"/>
          <p:cNvSpPr/>
          <p:nvPr/>
        </p:nvSpPr>
        <p:spPr>
          <a:xfrm>
            <a:off x="4550654"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7" name="Rectangle 66"/>
          <p:cNvSpPr/>
          <p:nvPr/>
        </p:nvSpPr>
        <p:spPr>
          <a:xfrm>
            <a:off x="3420166" y="1389307"/>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8" name="Flowchart: Direct Access Storage 67"/>
          <p:cNvSpPr/>
          <p:nvPr/>
        </p:nvSpPr>
        <p:spPr>
          <a:xfrm>
            <a:off x="4619664"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9" name="Flowchart: Direct Access Storage 68"/>
          <p:cNvSpPr/>
          <p:nvPr/>
        </p:nvSpPr>
        <p:spPr>
          <a:xfrm>
            <a:off x="4615350"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70" name="Straight Arrow Connector 69"/>
          <p:cNvCxnSpPr/>
          <p:nvPr/>
        </p:nvCxnSpPr>
        <p:spPr>
          <a:xfrm>
            <a:off x="3785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479500"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711074" y="3167218"/>
            <a:ext cx="2581156" cy="83099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Message Brokers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RabbitMQ</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Kafka</a:t>
            </a:r>
          </a:p>
        </p:txBody>
      </p:sp>
      <p:cxnSp>
        <p:nvCxnSpPr>
          <p:cNvPr id="73" name="Straight Arrow Connector 72"/>
          <p:cNvCxnSpPr/>
          <p:nvPr/>
        </p:nvCxnSpPr>
        <p:spPr>
          <a:xfrm>
            <a:off x="2866924"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886777" y="2693591"/>
            <a:ext cx="139974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333" y="1623626"/>
            <a:ext cx="1325590" cy="994192"/>
          </a:xfrm>
          <a:prstGeom prst="rect">
            <a:avLst/>
          </a:prstGeom>
        </p:spPr>
      </p:pic>
      <p:sp>
        <p:nvSpPr>
          <p:cNvPr id="76" name="Rectangle 75"/>
          <p:cNvSpPr/>
          <p:nvPr/>
        </p:nvSpPr>
        <p:spPr>
          <a:xfrm>
            <a:off x="6483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77" name="Group 76"/>
          <p:cNvGrpSpPr/>
          <p:nvPr/>
        </p:nvGrpSpPr>
        <p:grpSpPr>
          <a:xfrm>
            <a:off x="6652995"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Sending to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pub-sub</a:t>
                </a:r>
              </a:p>
            </p:txBody>
          </p:sp>
          <p:sp>
            <p:nvSpPr>
              <p:cNvPr id="99" name="TextBox 98"/>
              <p:cNvSpPr txBox="1"/>
              <p:nvPr/>
            </p:nvSpPr>
            <p:spPr>
              <a:xfrm>
                <a:off x="6522895" y="2521858"/>
                <a:ext cx="696862"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Sending to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Persisting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Streaming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 stream application with some tasks running in parallel</a:t>
              </a:r>
            </a:p>
          </p:txBody>
        </p:sp>
      </p:grpSp>
      <p:sp>
        <p:nvSpPr>
          <p:cNvPr id="109" name="TextBox 108"/>
          <p:cNvSpPr txBox="1"/>
          <p:nvPr/>
        </p:nvSpPr>
        <p:spPr>
          <a:xfrm>
            <a:off x="9646027" y="1473203"/>
            <a:ext cx="780983" cy="553998"/>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Multiple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streaming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workflows</a:t>
            </a:r>
          </a:p>
        </p:txBody>
      </p:sp>
      <p:sp>
        <p:nvSpPr>
          <p:cNvPr id="110" name="TextBox 109"/>
          <p:cNvSpPr txBox="1"/>
          <p:nvPr/>
        </p:nvSpPr>
        <p:spPr>
          <a:xfrm>
            <a:off x="7089769" y="3436166"/>
            <a:ext cx="3094117"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Streaming Workflows</a:t>
            </a:r>
          </a:p>
        </p:txBody>
      </p:sp>
      <p:sp>
        <p:nvSpPr>
          <p:cNvPr id="111" name="TextBox 110"/>
          <p:cNvSpPr txBox="1"/>
          <p:nvPr/>
        </p:nvSpPr>
        <p:spPr>
          <a:xfrm>
            <a:off x="6863785" y="3898504"/>
            <a:ext cx="3659976"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Apache Heron and Storm</a:t>
            </a:r>
          </a:p>
        </p:txBody>
      </p:sp>
      <p:cxnSp>
        <p:nvCxnSpPr>
          <p:cNvPr id="112" name="Straight Arrow Connector 111"/>
          <p:cNvCxnSpPr/>
          <p:nvPr/>
        </p:nvCxnSpPr>
        <p:spPr>
          <a:xfrm flipH="1">
            <a:off x="2866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5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5470622"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808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3808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5493535"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892800" y="4669471"/>
            <a:ext cx="5470769" cy="132343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Storm/Heron do not support “real parallel processing” within bolts – add optimized inter-bolt communication and communication between stream managers</a:t>
            </a:r>
          </a:p>
        </p:txBody>
      </p:sp>
      <p:sp>
        <p:nvSpPr>
          <p:cNvPr id="3" name="Slide Number Placeholder 2">
            <a:extLst>
              <a:ext uri="{FF2B5EF4-FFF2-40B4-BE49-F238E27FC236}">
                <a16:creationId xmlns:a16="http://schemas.microsoft.com/office/drawing/2014/main" id="{08854D23-0CC6-425B-BC9D-4BCDC586B529}"/>
              </a:ext>
            </a:extLst>
          </p:cNvPr>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3287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p:cNvGrpSpPr/>
          <p:nvPr/>
        </p:nvGrpSpPr>
        <p:grpSpPr>
          <a:xfrm>
            <a:off x="347419" y="6409324"/>
            <a:ext cx="224083" cy="221157"/>
            <a:chOff x="0" y="0"/>
            <a:chExt cx="448164" cy="442312"/>
          </a:xfrm>
        </p:grpSpPr>
        <p:sp>
          <p:nvSpPr>
            <p:cNvPr id="882"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3"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887" name="Group"/>
          <p:cNvGrpSpPr/>
          <p:nvPr/>
        </p:nvGrpSpPr>
        <p:grpSpPr>
          <a:xfrm flipH="1">
            <a:off x="933709" y="6409324"/>
            <a:ext cx="224083" cy="221157"/>
            <a:chOff x="0" y="0"/>
            <a:chExt cx="448164" cy="442312"/>
          </a:xfrm>
        </p:grpSpPr>
        <p:sp>
          <p:nvSpPr>
            <p:cNvPr id="885"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6"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888"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890" name="Stream Manager - Optimization 3"/>
          <p:cNvSpPr txBox="1"/>
          <p:nvPr/>
        </p:nvSpPr>
        <p:spPr>
          <a:xfrm>
            <a:off x="1183357" y="49562"/>
            <a:ext cx="9666109"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b="1" dirty="0"/>
              <a:t>Heron and InfiniBand Integration</a:t>
            </a:r>
            <a:endParaRPr sz="4800" b="1"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19" y="961197"/>
            <a:ext cx="6335124" cy="2660898"/>
          </a:xfrm>
          <a:prstGeom prst="rect">
            <a:avLst/>
          </a:prstGeom>
        </p:spPr>
      </p:pic>
      <p:sp>
        <p:nvSpPr>
          <p:cNvPr id="16" name="TextBox 15"/>
          <p:cNvSpPr txBox="1"/>
          <p:nvPr/>
        </p:nvSpPr>
        <p:spPr>
          <a:xfrm>
            <a:off x="347419" y="801326"/>
            <a:ext cx="2266390" cy="369332"/>
          </a:xfrm>
          <a:prstGeom prst="rect">
            <a:avLst/>
          </a:prstGeom>
          <a:noFill/>
        </p:spPr>
        <p:txBody>
          <a:bodyPr wrap="none" rtlCol="0">
            <a:spAutoFit/>
          </a:bodyPr>
          <a:lstStyle/>
          <a:p>
            <a:pPr hangingPunct="1">
              <a:buClrTx/>
            </a:pPr>
            <a:r>
              <a:rPr lang="en-US" b="1" dirty="0">
                <a:solidFill>
                  <a:prstClr val="black"/>
                </a:solidFill>
              </a:rPr>
              <a:t>Heron Architecture</a:t>
            </a:r>
          </a:p>
        </p:txBody>
      </p:sp>
      <p:sp>
        <p:nvSpPr>
          <p:cNvPr id="17" name="TextBox 16"/>
          <p:cNvSpPr txBox="1"/>
          <p:nvPr/>
        </p:nvSpPr>
        <p:spPr>
          <a:xfrm>
            <a:off x="7246240" y="2445091"/>
            <a:ext cx="3930884" cy="400110"/>
          </a:xfrm>
          <a:prstGeom prst="rect">
            <a:avLst/>
          </a:prstGeom>
          <a:noFill/>
        </p:spPr>
        <p:txBody>
          <a:bodyPr wrap="none" rtlCol="0">
            <a:spAutoFit/>
          </a:bodyPr>
          <a:lstStyle/>
          <a:p>
            <a:pPr hangingPunct="1">
              <a:buClrTx/>
            </a:pPr>
            <a:r>
              <a:rPr lang="en-US" sz="2000" b="1" dirty="0">
                <a:solidFill>
                  <a:prstClr val="black"/>
                </a:solidFill>
              </a:rPr>
              <a:t>Heron Interconnect Integration</a:t>
            </a:r>
          </a:p>
        </p:txBody>
      </p:sp>
      <p:sp>
        <p:nvSpPr>
          <p:cNvPr id="18" name="TextBox 17"/>
          <p:cNvSpPr txBox="1"/>
          <p:nvPr/>
        </p:nvSpPr>
        <p:spPr>
          <a:xfrm>
            <a:off x="6894381" y="2967693"/>
            <a:ext cx="4634602" cy="369332"/>
          </a:xfrm>
          <a:prstGeom prst="rect">
            <a:avLst/>
          </a:prstGeom>
          <a:noFill/>
        </p:spPr>
        <p:txBody>
          <a:bodyPr wrap="none" rtlCol="0">
            <a:spAutoFit/>
          </a:bodyPr>
          <a:lstStyle/>
          <a:p>
            <a:pPr hangingPunct="1">
              <a:buClrTx/>
            </a:pPr>
            <a:r>
              <a:rPr lang="en-US" dirty="0" err="1">
                <a:solidFill>
                  <a:prstClr val="black"/>
                </a:solidFill>
              </a:rPr>
              <a:t>Libfabric</a:t>
            </a:r>
            <a:r>
              <a:rPr lang="en-US" dirty="0">
                <a:solidFill>
                  <a:prstClr val="black"/>
                </a:solidFill>
              </a:rPr>
              <a:t> for programming the interconnect</a:t>
            </a:r>
          </a:p>
        </p:txBody>
      </p:sp>
      <p:sp>
        <p:nvSpPr>
          <p:cNvPr id="2" name="Rectangle 1">
            <a:extLst>
              <a:ext uri="{FF2B5EF4-FFF2-40B4-BE49-F238E27FC236}">
                <a16:creationId xmlns:a16="http://schemas.microsoft.com/office/drawing/2014/main" id="{FC3EDD10-B10E-409C-94E9-E4EC0F52A4A4}"/>
              </a:ext>
            </a:extLst>
          </p:cNvPr>
          <p:cNvSpPr/>
          <p:nvPr/>
        </p:nvSpPr>
        <p:spPr>
          <a:xfrm>
            <a:off x="128742" y="3881072"/>
            <a:ext cx="5967258" cy="2123658"/>
          </a:xfrm>
          <a:prstGeom prst="rect">
            <a:avLst/>
          </a:prstGeom>
          <a:ln w="19050">
            <a:solidFill>
              <a:schemeClr val="tx1"/>
            </a:solidFill>
          </a:ln>
        </p:spPr>
        <p:txBody>
          <a:bodyPr wrap="square">
            <a:spAutoFit/>
          </a:bodyPr>
          <a:lstStyle/>
          <a:p>
            <a:r>
              <a:rPr lang="en-US" sz="2200" b="1" dirty="0"/>
              <a:t>Heron Features</a:t>
            </a:r>
          </a:p>
          <a:p>
            <a:pPr marL="285750" indent="-285750">
              <a:buFont typeface="Arial" panose="020B0604020202020204" pitchFamily="34" charset="0"/>
              <a:buChar char="•"/>
            </a:pPr>
            <a:r>
              <a:rPr lang="en-US" sz="2200" dirty="0"/>
              <a:t>Completely replaced Storm 3 years ago in Twitter</a:t>
            </a:r>
          </a:p>
          <a:p>
            <a:pPr marL="285750" indent="-285750">
              <a:buFont typeface="Arial" panose="020B0604020202020204" pitchFamily="34" charset="0"/>
              <a:buChar char="•"/>
            </a:pPr>
            <a:r>
              <a:rPr lang="en-US" sz="2200" dirty="0"/>
              <a:t>3x reduction in cores and memory</a:t>
            </a:r>
          </a:p>
          <a:p>
            <a:pPr marL="285750" indent="-285750">
              <a:buFont typeface="Arial" panose="020B0604020202020204" pitchFamily="34" charset="0"/>
              <a:buChar char="•"/>
            </a:pPr>
            <a:r>
              <a:rPr lang="en-US" sz="2200" dirty="0"/>
              <a:t>Significantly reduced operational overhead</a:t>
            </a:r>
          </a:p>
          <a:p>
            <a:pPr marL="285750" indent="-285750">
              <a:buFont typeface="Arial" panose="020B0604020202020204" pitchFamily="34" charset="0"/>
              <a:buChar char="•"/>
            </a:pPr>
            <a:r>
              <a:rPr lang="en-US" sz="2200" dirty="0"/>
              <a:t>10x reduction in production incidents</a:t>
            </a:r>
          </a:p>
        </p:txBody>
      </p:sp>
      <p:grpSp>
        <p:nvGrpSpPr>
          <p:cNvPr id="4" name="Group 3">
            <a:extLst>
              <a:ext uri="{FF2B5EF4-FFF2-40B4-BE49-F238E27FC236}">
                <a16:creationId xmlns:a16="http://schemas.microsoft.com/office/drawing/2014/main" id="{10FA27FD-3E89-46D9-8967-45DF95184B3E}"/>
              </a:ext>
            </a:extLst>
          </p:cNvPr>
          <p:cNvGrpSpPr/>
          <p:nvPr/>
        </p:nvGrpSpPr>
        <p:grpSpPr>
          <a:xfrm>
            <a:off x="6333836" y="3337025"/>
            <a:ext cx="5669762" cy="2806740"/>
            <a:chOff x="6224743" y="3429000"/>
            <a:chExt cx="5669762" cy="280674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8081"/>
            <a:stretch/>
          </p:blipFill>
          <p:spPr>
            <a:xfrm>
              <a:off x="6224743" y="3429000"/>
              <a:ext cx="5669762" cy="2806740"/>
            </a:xfrm>
            <a:prstGeom prst="rect">
              <a:avLst/>
            </a:prstGeom>
          </p:spPr>
        </p:pic>
        <p:sp>
          <p:nvSpPr>
            <p:cNvPr id="3" name="Rectangle 2">
              <a:extLst>
                <a:ext uri="{FF2B5EF4-FFF2-40B4-BE49-F238E27FC236}">
                  <a16:creationId xmlns:a16="http://schemas.microsoft.com/office/drawing/2014/main" id="{B5A253A2-D534-4F8A-96C7-3B5BBE2F47D4}"/>
                </a:ext>
              </a:extLst>
            </p:cNvPr>
            <p:cNvSpPr/>
            <p:nvPr/>
          </p:nvSpPr>
          <p:spPr bwMode="auto">
            <a:xfrm>
              <a:off x="6224743" y="4719928"/>
              <a:ext cx="170546" cy="1792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334726820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p:cNvGrpSpPr/>
          <p:nvPr/>
        </p:nvGrpSpPr>
        <p:grpSpPr>
          <a:xfrm>
            <a:off x="347419" y="6409324"/>
            <a:ext cx="224083" cy="221157"/>
            <a:chOff x="0" y="0"/>
            <a:chExt cx="448164" cy="442312"/>
          </a:xfrm>
        </p:grpSpPr>
        <p:sp>
          <p:nvSpPr>
            <p:cNvPr id="882"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3"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887" name="Group"/>
          <p:cNvGrpSpPr/>
          <p:nvPr/>
        </p:nvGrpSpPr>
        <p:grpSpPr>
          <a:xfrm flipH="1">
            <a:off x="933709" y="6409324"/>
            <a:ext cx="224083" cy="221157"/>
            <a:chOff x="0" y="0"/>
            <a:chExt cx="448164" cy="442312"/>
          </a:xfrm>
        </p:grpSpPr>
        <p:sp>
          <p:nvSpPr>
            <p:cNvPr id="885"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6"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888"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889" name="Slide Number"/>
          <p:cNvSpPr txBox="1">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3" name="Content Placeholder 2">
            <a:extLst>
              <a:ext uri="{FF2B5EF4-FFF2-40B4-BE49-F238E27FC236}">
                <a16:creationId xmlns:a16="http://schemas.microsoft.com/office/drawing/2014/main" id="{CE74F45F-C3F3-4B50-9287-81FDF9A0D2FA}"/>
              </a:ext>
            </a:extLst>
          </p:cNvPr>
          <p:cNvSpPr>
            <a:spLocks noGrp="1"/>
          </p:cNvSpPr>
          <p:nvPr>
            <p:ph idx="4294967295"/>
          </p:nvPr>
        </p:nvSpPr>
        <p:spPr>
          <a:xfrm>
            <a:off x="0" y="769938"/>
            <a:ext cx="12090400" cy="5173662"/>
          </a:xfrm>
        </p:spPr>
        <p:txBody>
          <a:bodyPr/>
          <a:lstStyle/>
          <a:p>
            <a:r>
              <a:rPr lang="en-US" sz="2800" dirty="0"/>
              <a:t>Bootstrapping the communication</a:t>
            </a:r>
          </a:p>
          <a:p>
            <a:pPr lvl="1"/>
            <a:r>
              <a:rPr lang="en-US" sz="2800" dirty="0"/>
              <a:t>Need to use out of band protocols to establish the communication</a:t>
            </a:r>
          </a:p>
          <a:p>
            <a:pPr lvl="1"/>
            <a:r>
              <a:rPr lang="en-US" sz="2800" dirty="0"/>
              <a:t>TCP/IP to transfer the bootstrap information</a:t>
            </a:r>
          </a:p>
          <a:p>
            <a:r>
              <a:rPr lang="en-US" sz="2800" dirty="0"/>
              <a:t>Buffer management</a:t>
            </a:r>
          </a:p>
          <a:p>
            <a:pPr lvl="1"/>
            <a:r>
              <a:rPr lang="en-US" sz="2800" dirty="0"/>
              <a:t>Fixed buffer pool for both sending and receiving</a:t>
            </a:r>
          </a:p>
          <a:p>
            <a:pPr lvl="1"/>
            <a:r>
              <a:rPr lang="en-US" sz="2800" dirty="0"/>
              <a:t>Break messages manually if the buffer size is less than message size</a:t>
            </a:r>
          </a:p>
          <a:p>
            <a:r>
              <a:rPr lang="en-US" sz="2800" dirty="0"/>
              <a:t>Flow control</a:t>
            </a:r>
          </a:p>
          <a:p>
            <a:pPr lvl="1"/>
            <a:r>
              <a:rPr lang="en-US" sz="2800" dirty="0"/>
              <a:t>Application level flow control using a standard credit based approach</a:t>
            </a:r>
          </a:p>
          <a:p>
            <a:endParaRPr lang="en-US" sz="2800" dirty="0"/>
          </a:p>
        </p:txBody>
      </p:sp>
      <p:sp>
        <p:nvSpPr>
          <p:cNvPr id="2" name="Title 1">
            <a:extLst>
              <a:ext uri="{FF2B5EF4-FFF2-40B4-BE49-F238E27FC236}">
                <a16:creationId xmlns:a16="http://schemas.microsoft.com/office/drawing/2014/main" id="{634D1251-A5C9-4ACB-8295-5BF9E6C84521}"/>
              </a:ext>
            </a:extLst>
          </p:cNvPr>
          <p:cNvSpPr>
            <a:spLocks noGrp="1"/>
          </p:cNvSpPr>
          <p:nvPr>
            <p:ph type="title" idx="4294967295"/>
          </p:nvPr>
        </p:nvSpPr>
        <p:spPr>
          <a:xfrm>
            <a:off x="0" y="-8739"/>
            <a:ext cx="12168188" cy="762000"/>
          </a:xfrm>
        </p:spPr>
        <p:txBody>
          <a:bodyPr/>
          <a:lstStyle/>
          <a:p>
            <a:pPr algn="ctr"/>
            <a:r>
              <a:rPr lang="en-US" sz="3600" dirty="0"/>
              <a:t>InfiniBand Integration</a:t>
            </a:r>
            <a:endParaRPr lang="en-US" dirty="0"/>
          </a:p>
        </p:txBody>
      </p:sp>
      <p:sp>
        <p:nvSpPr>
          <p:cNvPr id="890" name="Stream Manager - Optimization 3"/>
          <p:cNvSpPr txBox="1"/>
          <p:nvPr/>
        </p:nvSpPr>
        <p:spPr>
          <a:xfrm>
            <a:off x="6063872" y="680759"/>
            <a:ext cx="77008"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endParaRPr sz="4800" dirty="0"/>
          </a:p>
        </p:txBody>
      </p:sp>
    </p:spTree>
    <p:extLst>
      <p:ext uri="{BB962C8B-B14F-4D97-AF65-F5344CB8AC3E}">
        <p14:creationId xmlns:p14="http://schemas.microsoft.com/office/powerpoint/2010/main" val="70707719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890"/>
                                        </p:tgtEl>
                                        <p:attrNameLst>
                                          <p:attrName>style.visibility</p:attrName>
                                        </p:attrNameLst>
                                      </p:cBhvr>
                                      <p:to>
                                        <p:strVal val="visible"/>
                                      </p:to>
                                    </p:set>
                                    <p:animEffect transition="in" filter="dissolve">
                                      <p:cBhvr>
                                        <p:cTn id="7" dur="500"/>
                                        <p:tgtEl>
                                          <p:spTgt spid="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p:cNvGrpSpPr/>
          <p:nvPr/>
        </p:nvGrpSpPr>
        <p:grpSpPr>
          <a:xfrm>
            <a:off x="347419" y="6409324"/>
            <a:ext cx="224083" cy="221157"/>
            <a:chOff x="0" y="0"/>
            <a:chExt cx="448164" cy="442312"/>
          </a:xfrm>
        </p:grpSpPr>
        <p:sp>
          <p:nvSpPr>
            <p:cNvPr id="882"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3"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887" name="Group"/>
          <p:cNvGrpSpPr/>
          <p:nvPr/>
        </p:nvGrpSpPr>
        <p:grpSpPr>
          <a:xfrm flipH="1">
            <a:off x="933709" y="6409324"/>
            <a:ext cx="224083" cy="221157"/>
            <a:chOff x="0" y="0"/>
            <a:chExt cx="448164" cy="442312"/>
          </a:xfrm>
        </p:grpSpPr>
        <p:sp>
          <p:nvSpPr>
            <p:cNvPr id="885"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6"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888"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889" name="Slide Number"/>
          <p:cNvSpPr txBox="1">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890" name="Stream Manager - Optimization 3"/>
          <p:cNvSpPr txBox="1"/>
          <p:nvPr/>
        </p:nvSpPr>
        <p:spPr>
          <a:xfrm>
            <a:off x="2672403" y="188449"/>
            <a:ext cx="6847195"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b="1" dirty="0"/>
              <a:t>Experiment Topologies</a:t>
            </a:r>
            <a:endParaRPr sz="4800" b="1"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68" y="1175039"/>
            <a:ext cx="4703065" cy="177564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277" y="925951"/>
            <a:ext cx="4384431" cy="2619742"/>
          </a:xfrm>
          <a:prstGeom prst="rect">
            <a:avLst/>
          </a:prstGeom>
        </p:spPr>
      </p:pic>
      <p:sp>
        <p:nvSpPr>
          <p:cNvPr id="21" name="TextBox 20"/>
          <p:cNvSpPr txBox="1"/>
          <p:nvPr/>
        </p:nvSpPr>
        <p:spPr>
          <a:xfrm>
            <a:off x="0" y="3198168"/>
            <a:ext cx="5048738" cy="400110"/>
          </a:xfrm>
          <a:prstGeom prst="rect">
            <a:avLst/>
          </a:prstGeom>
          <a:noFill/>
        </p:spPr>
        <p:txBody>
          <a:bodyPr wrap="square" rtlCol="0">
            <a:spAutoFit/>
          </a:bodyPr>
          <a:lstStyle/>
          <a:p>
            <a:pPr algn="ctr" hangingPunct="1">
              <a:buClrTx/>
            </a:pPr>
            <a:r>
              <a:rPr lang="en-US" sz="2000" dirty="0">
                <a:solidFill>
                  <a:prstClr val="black"/>
                </a:solidFill>
              </a:rPr>
              <a:t>Topology A. A long topology with 8 Stages</a:t>
            </a:r>
          </a:p>
        </p:txBody>
      </p:sp>
      <p:sp>
        <p:nvSpPr>
          <p:cNvPr id="22" name="TextBox 21"/>
          <p:cNvSpPr txBox="1"/>
          <p:nvPr/>
        </p:nvSpPr>
        <p:spPr>
          <a:xfrm>
            <a:off x="7468850" y="3636864"/>
            <a:ext cx="2494547" cy="646331"/>
          </a:xfrm>
          <a:prstGeom prst="rect">
            <a:avLst/>
          </a:prstGeom>
          <a:noFill/>
        </p:spPr>
        <p:txBody>
          <a:bodyPr wrap="square" rtlCol="0">
            <a:spAutoFit/>
          </a:bodyPr>
          <a:lstStyle/>
          <a:p>
            <a:pPr algn="ctr" hangingPunct="1">
              <a:buClrTx/>
            </a:pPr>
            <a:r>
              <a:rPr lang="en-US" dirty="0">
                <a:solidFill>
                  <a:prstClr val="black"/>
                </a:solidFill>
              </a:rPr>
              <a:t>Topology B. A shallow topology with 2 Stages</a:t>
            </a:r>
          </a:p>
        </p:txBody>
      </p:sp>
      <p:sp>
        <p:nvSpPr>
          <p:cNvPr id="23" name="Rectangle 22"/>
          <p:cNvSpPr/>
          <p:nvPr/>
        </p:nvSpPr>
        <p:spPr>
          <a:xfrm>
            <a:off x="211564" y="4283195"/>
            <a:ext cx="9329337" cy="1938992"/>
          </a:xfrm>
          <a:prstGeom prst="rect">
            <a:avLst/>
          </a:prstGeom>
        </p:spPr>
        <p:txBody>
          <a:bodyPr wrap="square">
            <a:spAutoFit/>
          </a:bodyPr>
          <a:lstStyle/>
          <a:p>
            <a:pPr hangingPunct="1">
              <a:buClrTx/>
            </a:pPr>
            <a:r>
              <a:rPr lang="en-US" sz="2400" b="1" dirty="0">
                <a:solidFill>
                  <a:prstClr val="black"/>
                </a:solidFill>
              </a:rPr>
              <a:t>Haswell Cluster: </a:t>
            </a:r>
          </a:p>
          <a:p>
            <a:pPr hangingPunct="1">
              <a:buClrTx/>
            </a:pPr>
            <a:r>
              <a:rPr lang="en-US" sz="2400" dirty="0">
                <a:solidFill>
                  <a:prstClr val="black"/>
                </a:solidFill>
              </a:rPr>
              <a:t>Intel Xeon E5-2670 running at 2.30GHz. </a:t>
            </a:r>
          </a:p>
          <a:p>
            <a:pPr hangingPunct="1">
              <a:buClrTx/>
            </a:pPr>
            <a:r>
              <a:rPr lang="en-US" sz="2400" dirty="0">
                <a:solidFill>
                  <a:prstClr val="black"/>
                </a:solidFill>
              </a:rPr>
              <a:t>24 cores (2 sockets x 12 cores each) </a:t>
            </a:r>
          </a:p>
          <a:p>
            <a:pPr hangingPunct="1">
              <a:buClrTx/>
            </a:pPr>
            <a:r>
              <a:rPr lang="en-US" sz="2400" dirty="0">
                <a:solidFill>
                  <a:prstClr val="black"/>
                </a:solidFill>
              </a:rPr>
              <a:t>128GB of main memory</a:t>
            </a:r>
          </a:p>
          <a:p>
            <a:pPr hangingPunct="1">
              <a:buClrTx/>
            </a:pPr>
            <a:r>
              <a:rPr lang="en-US" sz="2400" dirty="0">
                <a:solidFill>
                  <a:prstClr val="black"/>
                </a:solidFill>
              </a:rPr>
              <a:t>56Gbps </a:t>
            </a:r>
            <a:r>
              <a:rPr lang="en-US" sz="2400" dirty="0" err="1">
                <a:solidFill>
                  <a:prstClr val="black"/>
                </a:solidFill>
              </a:rPr>
              <a:t>Infiniband</a:t>
            </a:r>
            <a:r>
              <a:rPr lang="en-US" sz="2400" dirty="0">
                <a:solidFill>
                  <a:prstClr val="black"/>
                </a:solidFill>
              </a:rPr>
              <a:t> and 1Gbps dedicated Ethernet connection</a:t>
            </a:r>
          </a:p>
        </p:txBody>
      </p:sp>
    </p:spTree>
    <p:extLst>
      <p:ext uri="{BB962C8B-B14F-4D97-AF65-F5344CB8AC3E}">
        <p14:creationId xmlns:p14="http://schemas.microsoft.com/office/powerpoint/2010/main" val="8032681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p:cNvGrpSpPr/>
          <p:nvPr/>
        </p:nvGrpSpPr>
        <p:grpSpPr>
          <a:xfrm>
            <a:off x="347419" y="6409324"/>
            <a:ext cx="224083" cy="221157"/>
            <a:chOff x="0" y="0"/>
            <a:chExt cx="448164" cy="442312"/>
          </a:xfrm>
        </p:grpSpPr>
        <p:sp>
          <p:nvSpPr>
            <p:cNvPr id="882"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3"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887" name="Group"/>
          <p:cNvGrpSpPr/>
          <p:nvPr/>
        </p:nvGrpSpPr>
        <p:grpSpPr>
          <a:xfrm flipH="1">
            <a:off x="933709" y="6409324"/>
            <a:ext cx="224083" cy="221157"/>
            <a:chOff x="0" y="0"/>
            <a:chExt cx="448164" cy="442312"/>
          </a:xfrm>
        </p:grpSpPr>
        <p:sp>
          <p:nvSpPr>
            <p:cNvPr id="885"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6"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888"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889" name="Slide Number"/>
          <p:cNvSpPr txBox="1">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890" name="Stream Manager - Optimization 3"/>
          <p:cNvSpPr txBox="1"/>
          <p:nvPr/>
        </p:nvSpPr>
        <p:spPr>
          <a:xfrm>
            <a:off x="4383132" y="233385"/>
            <a:ext cx="2750753"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b="1" dirty="0"/>
              <a:t>Latency I</a:t>
            </a:r>
            <a:endParaRPr sz="4800" b="1"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170"/>
            <a:ext cx="12192000" cy="2709333"/>
          </a:xfrm>
          <a:prstGeom prst="rect">
            <a:avLst/>
          </a:prstGeom>
        </p:spPr>
      </p:pic>
      <p:sp>
        <p:nvSpPr>
          <p:cNvPr id="24" name="Rectangle 23"/>
          <p:cNvSpPr/>
          <p:nvPr/>
        </p:nvSpPr>
        <p:spPr>
          <a:xfrm>
            <a:off x="164124" y="4785974"/>
            <a:ext cx="11839474" cy="1200329"/>
          </a:xfrm>
          <a:prstGeom prst="rect">
            <a:avLst/>
          </a:prstGeom>
        </p:spPr>
        <p:txBody>
          <a:bodyPr wrap="square">
            <a:spAutoFit/>
          </a:bodyPr>
          <a:lstStyle/>
          <a:p>
            <a:pPr hangingPunct="1">
              <a:buClrTx/>
            </a:pPr>
            <a:r>
              <a:rPr lang="en-US" sz="2400" dirty="0">
                <a:solidFill>
                  <a:prstClr val="black"/>
                </a:solidFill>
              </a:rPr>
              <a:t>Latency of the Topology B with 32 parallel bolt instances and varying number of spouts and message sizes. a) and b) are with 16 spouts and c) and d) are with 128k and 128bytes messages. The results are on Haswell cluster with IB.</a:t>
            </a:r>
          </a:p>
        </p:txBody>
      </p:sp>
    </p:spTree>
    <p:extLst>
      <p:ext uri="{BB962C8B-B14F-4D97-AF65-F5344CB8AC3E}">
        <p14:creationId xmlns:p14="http://schemas.microsoft.com/office/powerpoint/2010/main" val="46781389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p:cNvGrpSpPr/>
          <p:nvPr/>
        </p:nvGrpSpPr>
        <p:grpSpPr>
          <a:xfrm>
            <a:off x="347419" y="6409324"/>
            <a:ext cx="224083" cy="221157"/>
            <a:chOff x="0" y="0"/>
            <a:chExt cx="448164" cy="442312"/>
          </a:xfrm>
        </p:grpSpPr>
        <p:sp>
          <p:nvSpPr>
            <p:cNvPr id="882"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3"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887" name="Group"/>
          <p:cNvGrpSpPr/>
          <p:nvPr/>
        </p:nvGrpSpPr>
        <p:grpSpPr>
          <a:xfrm flipH="1">
            <a:off x="933709" y="6409324"/>
            <a:ext cx="224083" cy="221157"/>
            <a:chOff x="0" y="0"/>
            <a:chExt cx="448164" cy="442312"/>
          </a:xfrm>
        </p:grpSpPr>
        <p:sp>
          <p:nvSpPr>
            <p:cNvPr id="885"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6"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888"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890" name="Stream Manager - Optimization 3"/>
          <p:cNvSpPr txBox="1"/>
          <p:nvPr/>
        </p:nvSpPr>
        <p:spPr>
          <a:xfrm>
            <a:off x="4250477" y="92034"/>
            <a:ext cx="2922275"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b="1" dirty="0"/>
              <a:t>Latency II</a:t>
            </a:r>
            <a:endParaRPr sz="4800" b="1" dirty="0"/>
          </a:p>
        </p:txBody>
      </p:sp>
      <p:sp>
        <p:nvSpPr>
          <p:cNvPr id="15" name="Rectangle 14"/>
          <p:cNvSpPr/>
          <p:nvPr/>
        </p:nvSpPr>
        <p:spPr>
          <a:xfrm>
            <a:off x="0" y="4609510"/>
            <a:ext cx="12113845" cy="1200329"/>
          </a:xfrm>
          <a:prstGeom prst="rect">
            <a:avLst/>
          </a:prstGeom>
        </p:spPr>
        <p:txBody>
          <a:bodyPr wrap="square">
            <a:spAutoFit/>
          </a:bodyPr>
          <a:lstStyle/>
          <a:p>
            <a:pPr hangingPunct="1">
              <a:buClrTx/>
            </a:pPr>
            <a:r>
              <a:rPr lang="en-US" sz="2400" dirty="0">
                <a:solidFill>
                  <a:prstClr val="black"/>
                </a:solidFill>
              </a:rPr>
              <a:t>Latency of the Topology A with 1 spout and 7 bolt instances arranged in a chain with varying parallelism and message sizes. a) and b) are with 2 parallelism and c) and d) are with 128k and 128bytes messages. The results are on Haswell cluster with IB.</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1164"/>
            <a:ext cx="12192078" cy="2709350"/>
          </a:xfrm>
          <a:prstGeom prst="rect">
            <a:avLst/>
          </a:prstGeom>
        </p:spPr>
      </p:pic>
    </p:spTree>
    <p:extLst>
      <p:ext uri="{BB962C8B-B14F-4D97-AF65-F5344CB8AC3E}">
        <p14:creationId xmlns:p14="http://schemas.microsoft.com/office/powerpoint/2010/main" val="396551606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531194"/>
          </a:xfrm>
        </p:spPr>
        <p:txBody>
          <a:bodyPr>
            <a:normAutofit/>
          </a:bodyPr>
          <a:lstStyle/>
          <a:p>
            <a:r>
              <a:rPr lang="en-US" sz="2400" b="1" dirty="0"/>
              <a:t>Hardware model: </a:t>
            </a:r>
            <a:r>
              <a:rPr lang="en-US" sz="2400" dirty="0"/>
              <a:t>Distributed system; Commodity Cluster; HPC Cloud; Supercomputer</a:t>
            </a:r>
          </a:p>
          <a:p>
            <a:r>
              <a:rPr lang="en-US" sz="2400" b="1" dirty="0"/>
              <a:t>Execution model: </a:t>
            </a:r>
            <a:r>
              <a:rPr lang="en-US" sz="2400" dirty="0"/>
              <a:t>Docker + Kubernetes (or equivalent) running on bare-metal (not OpenStack)</a:t>
            </a:r>
          </a:p>
          <a:p>
            <a:r>
              <a:rPr lang="en-US" sz="2400" dirty="0"/>
              <a:t>Usually we take existing </a:t>
            </a:r>
            <a:r>
              <a:rPr lang="en-US" sz="2400" b="1" dirty="0"/>
              <a:t>Apache </a:t>
            </a:r>
            <a:r>
              <a:rPr lang="en-US" sz="2400" dirty="0"/>
              <a:t>open source systems and enhance them – typically with HPC technology</a:t>
            </a:r>
          </a:p>
          <a:p>
            <a:pPr lvl="1"/>
            <a:r>
              <a:rPr lang="en-US" sz="2400" b="1" dirty="0"/>
              <a:t>Harp </a:t>
            </a:r>
            <a:r>
              <a:rPr lang="en-US" sz="2400" dirty="0"/>
              <a:t>enhances Hadoop with HPC communications, machine learning computation models, scientific data interfaces</a:t>
            </a:r>
          </a:p>
          <a:p>
            <a:pPr lvl="1"/>
            <a:r>
              <a:rPr lang="en-US" sz="2400" dirty="0"/>
              <a:t>We added HPC to Apache </a:t>
            </a:r>
            <a:r>
              <a:rPr lang="en-US" sz="2400" b="1" dirty="0"/>
              <a:t>Heron</a:t>
            </a:r>
          </a:p>
          <a:p>
            <a:pPr lvl="1"/>
            <a:r>
              <a:rPr lang="en-US" sz="2400" dirty="0"/>
              <a:t>Others have enhanced </a:t>
            </a:r>
            <a:r>
              <a:rPr lang="en-US" sz="2400" b="1" dirty="0"/>
              <a:t>Spark</a:t>
            </a:r>
          </a:p>
          <a:p>
            <a:r>
              <a:rPr lang="en-US" sz="2400" dirty="0"/>
              <a:t>When we analyzed source of poor performance, we found it came from making fixed choices for key components whereas the different application classes require distinct choices to perform at their best</a:t>
            </a:r>
          </a:p>
          <a:p>
            <a:endParaRPr lang="en-US" sz="2400" b="1" dirty="0"/>
          </a:p>
        </p:txBody>
      </p:sp>
      <p:sp>
        <p:nvSpPr>
          <p:cNvPr id="2" name="Title 1"/>
          <p:cNvSpPr>
            <a:spLocks noGrp="1"/>
          </p:cNvSpPr>
          <p:nvPr>
            <p:ph type="title"/>
          </p:nvPr>
        </p:nvSpPr>
        <p:spPr/>
        <p:txBody>
          <a:bodyPr/>
          <a:lstStyle/>
          <a:p>
            <a:pPr algn="ctr"/>
            <a:r>
              <a:rPr lang="en-US" dirty="0"/>
              <a:t>Where does Twister2 fit in HPC-ABDS I?</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54329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p:cNvGrpSpPr/>
          <p:nvPr/>
        </p:nvGrpSpPr>
        <p:grpSpPr>
          <a:xfrm>
            <a:off x="347419" y="6409324"/>
            <a:ext cx="224083" cy="221157"/>
            <a:chOff x="0" y="0"/>
            <a:chExt cx="448164" cy="442312"/>
          </a:xfrm>
        </p:grpSpPr>
        <p:sp>
          <p:nvSpPr>
            <p:cNvPr id="882"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3"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887" name="Group"/>
          <p:cNvGrpSpPr/>
          <p:nvPr/>
        </p:nvGrpSpPr>
        <p:grpSpPr>
          <a:xfrm flipH="1">
            <a:off x="933709" y="6409324"/>
            <a:ext cx="224083" cy="221157"/>
            <a:chOff x="0" y="0"/>
            <a:chExt cx="448164" cy="442312"/>
          </a:xfrm>
        </p:grpSpPr>
        <p:sp>
          <p:nvSpPr>
            <p:cNvPr id="885"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886"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888"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889" name="Slide Number"/>
          <p:cNvSpPr txBox="1">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
        <p:nvSpPr>
          <p:cNvPr id="890" name="Stream Manager - Optimization 3"/>
          <p:cNvSpPr txBox="1"/>
          <p:nvPr/>
        </p:nvSpPr>
        <p:spPr>
          <a:xfrm>
            <a:off x="4328688" y="233385"/>
            <a:ext cx="3534622"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b="1" dirty="0"/>
              <a:t>Throughput</a:t>
            </a:r>
            <a:endParaRPr sz="4800" b="1"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962"/>
            <a:ext cx="12192001" cy="2709333"/>
          </a:xfrm>
          <a:prstGeom prst="rect">
            <a:avLst/>
          </a:prstGeom>
        </p:spPr>
      </p:pic>
      <p:sp>
        <p:nvSpPr>
          <p:cNvPr id="18" name="Rectangle 17"/>
          <p:cNvSpPr/>
          <p:nvPr/>
        </p:nvSpPr>
        <p:spPr>
          <a:xfrm>
            <a:off x="109093" y="4723648"/>
            <a:ext cx="11894505" cy="1200329"/>
          </a:xfrm>
          <a:prstGeom prst="rect">
            <a:avLst/>
          </a:prstGeom>
        </p:spPr>
        <p:txBody>
          <a:bodyPr wrap="square">
            <a:spAutoFit/>
          </a:bodyPr>
          <a:lstStyle/>
          <a:p>
            <a:pPr hangingPunct="1">
              <a:buClrTx/>
            </a:pPr>
            <a:r>
              <a:rPr lang="en-US" sz="2400" dirty="0">
                <a:solidFill>
                  <a:prstClr val="black"/>
                </a:solidFill>
              </a:rPr>
              <a:t>Throughput of the Topology B with 32 bolt instances and varying message sizes and spout instances. The message size varies from 16K to 512K bytes. The spouts are changed from 8 to 32. The experiments are conducted on Haswell cluster.</a:t>
            </a:r>
          </a:p>
        </p:txBody>
      </p:sp>
    </p:spTree>
    <p:extLst>
      <p:ext uri="{BB962C8B-B14F-4D97-AF65-F5344CB8AC3E}">
        <p14:creationId xmlns:p14="http://schemas.microsoft.com/office/powerpoint/2010/main" val="247926172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94" y="207005"/>
            <a:ext cx="10515600" cy="794482"/>
          </a:xfrm>
        </p:spPr>
        <p:txBody>
          <a:bodyPr/>
          <a:lstStyle/>
          <a:p>
            <a:r>
              <a:rPr lang="en-US" b="1" dirty="0">
                <a:latin typeface="+mn-lt"/>
              </a:rPr>
              <a:t>Heron High Performance Interconnects	</a:t>
            </a:r>
          </a:p>
        </p:txBody>
      </p:sp>
      <p:sp>
        <p:nvSpPr>
          <p:cNvPr id="3" name="Content Placeholder 2"/>
          <p:cNvSpPr>
            <a:spLocks noGrp="1"/>
          </p:cNvSpPr>
          <p:nvPr>
            <p:ph idx="1"/>
          </p:nvPr>
        </p:nvSpPr>
        <p:spPr>
          <a:xfrm>
            <a:off x="53088" y="1342892"/>
            <a:ext cx="2597645" cy="3902348"/>
          </a:xfrm>
        </p:spPr>
        <p:txBody>
          <a:bodyPr>
            <a:normAutofit fontScale="92500" lnSpcReduction="10000"/>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sp>
        <p:nvSpPr>
          <p:cNvPr id="11" name="Slide Number Placeholder 10">
            <a:extLst>
              <a:ext uri="{FF2B5EF4-FFF2-40B4-BE49-F238E27FC236}">
                <a16:creationId xmlns:a16="http://schemas.microsoft.com/office/drawing/2014/main" id="{192ABA9E-E824-4FB5-B67A-358DB4F33B5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pic>
        <p:nvPicPr>
          <p:cNvPr id="18" name="Picture 17">
            <a:extLst>
              <a:ext uri="{FF2B5EF4-FFF2-40B4-BE49-F238E27FC236}">
                <a16:creationId xmlns:a16="http://schemas.microsoft.com/office/drawing/2014/main" id="{2928BCF3-6352-4B27-8D99-0248FFD97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462" y="1044411"/>
            <a:ext cx="3657607" cy="2286005"/>
          </a:xfrm>
          <a:prstGeom prst="rect">
            <a:avLst/>
          </a:prstGeom>
        </p:spPr>
      </p:pic>
      <p:pic>
        <p:nvPicPr>
          <p:cNvPr id="19" name="Picture 18">
            <a:extLst>
              <a:ext uri="{FF2B5EF4-FFF2-40B4-BE49-F238E27FC236}">
                <a16:creationId xmlns:a16="http://schemas.microsoft.com/office/drawing/2014/main" id="{10F2D20F-8235-4398-ADC0-72720B607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62" y="3501842"/>
            <a:ext cx="3746843" cy="1838074"/>
          </a:xfrm>
          <a:prstGeom prst="rect">
            <a:avLst/>
          </a:prstGeom>
        </p:spPr>
      </p:pic>
      <p:sp>
        <p:nvSpPr>
          <p:cNvPr id="20" name="TextBox 19">
            <a:extLst>
              <a:ext uri="{FF2B5EF4-FFF2-40B4-BE49-F238E27FC236}">
                <a16:creationId xmlns:a16="http://schemas.microsoft.com/office/drawing/2014/main" id="{12DA973B-3AE9-43BE-B84E-A805219AD00E}"/>
              </a:ext>
            </a:extLst>
          </p:cNvPr>
          <p:cNvSpPr txBox="1"/>
          <p:nvPr/>
        </p:nvSpPr>
        <p:spPr>
          <a:xfrm>
            <a:off x="8617907" y="5511342"/>
            <a:ext cx="3303161" cy="646331"/>
          </a:xfrm>
          <a:prstGeom prst="rect">
            <a:avLst/>
          </a:prstGeom>
          <a:noFill/>
        </p:spPr>
        <p:txBody>
          <a:bodyPr wrap="square" rtlCol="0">
            <a:spAutoFit/>
          </a:bodyPr>
          <a:lstStyle/>
          <a:p>
            <a:pPr algn="ctr"/>
            <a:r>
              <a:rPr lang="en-US" dirty="0"/>
              <a:t>Yahoo Streaming Bench Topology on Haswell cluster</a:t>
            </a:r>
          </a:p>
        </p:txBody>
      </p:sp>
      <p:pic>
        <p:nvPicPr>
          <p:cNvPr id="21" name="Picture 20">
            <a:extLst>
              <a:ext uri="{FF2B5EF4-FFF2-40B4-BE49-F238E27FC236}">
                <a16:creationId xmlns:a16="http://schemas.microsoft.com/office/drawing/2014/main" id="{1E224E0A-C256-479A-BA20-5E42855B9E39}"/>
              </a:ext>
            </a:extLst>
          </p:cNvPr>
          <p:cNvPicPr>
            <a:picLocks noChangeAspect="1"/>
          </p:cNvPicPr>
          <p:nvPr/>
        </p:nvPicPr>
        <p:blipFill rotWithShape="1">
          <a:blip r:embed="rId4">
            <a:extLst>
              <a:ext uri="{28A0092B-C50C-407E-A947-70E740481C1C}">
                <a14:useLocalDpi xmlns:a14="http://schemas.microsoft.com/office/drawing/2010/main" val="0"/>
              </a:ext>
            </a:extLst>
          </a:blip>
          <a:srcRect l="50258"/>
          <a:stretch/>
        </p:blipFill>
        <p:spPr>
          <a:xfrm>
            <a:off x="2650733" y="1185838"/>
            <a:ext cx="5415955" cy="2419552"/>
          </a:xfrm>
          <a:prstGeom prst="rect">
            <a:avLst/>
          </a:prstGeom>
        </p:spPr>
      </p:pic>
      <p:sp>
        <p:nvSpPr>
          <p:cNvPr id="8" name="Rectangle 7">
            <a:extLst>
              <a:ext uri="{FF2B5EF4-FFF2-40B4-BE49-F238E27FC236}">
                <a16:creationId xmlns:a16="http://schemas.microsoft.com/office/drawing/2014/main" id="{7B941C14-4FFF-48FC-9C38-149C6BE0664D}"/>
              </a:ext>
            </a:extLst>
          </p:cNvPr>
          <p:cNvSpPr/>
          <p:nvPr/>
        </p:nvSpPr>
        <p:spPr>
          <a:xfrm>
            <a:off x="2944166" y="3605390"/>
            <a:ext cx="5122522" cy="1477328"/>
          </a:xfrm>
          <a:prstGeom prst="rect">
            <a:avLst/>
          </a:prstGeom>
        </p:spPr>
        <p:txBody>
          <a:bodyPr wrap="square">
            <a:spAutoFit/>
          </a:bodyPr>
          <a:lstStyle/>
          <a:p>
            <a:r>
              <a:rPr lang="en-US" dirty="0"/>
              <a:t>Latency of the Topology A with 1 spout and 7 bolt instances arranged in a chain with varying parallelism and message sizes. c) and d) are with 128k and 128bytes messages. The results are on KNL cluster.</a:t>
            </a:r>
          </a:p>
        </p:txBody>
      </p:sp>
      <p:pic>
        <p:nvPicPr>
          <p:cNvPr id="22" name="Picture 21">
            <a:extLst>
              <a:ext uri="{FF2B5EF4-FFF2-40B4-BE49-F238E27FC236}">
                <a16:creationId xmlns:a16="http://schemas.microsoft.com/office/drawing/2014/main" id="{A85FCA12-0C38-4F2D-AFD9-A87B26D6F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427" y="5052996"/>
            <a:ext cx="2427993" cy="916691"/>
          </a:xfrm>
          <a:prstGeom prst="rect">
            <a:avLst/>
          </a:prstGeom>
        </p:spPr>
      </p:pic>
      <p:sp>
        <p:nvSpPr>
          <p:cNvPr id="23" name="TextBox 22">
            <a:extLst>
              <a:ext uri="{FF2B5EF4-FFF2-40B4-BE49-F238E27FC236}">
                <a16:creationId xmlns:a16="http://schemas.microsoft.com/office/drawing/2014/main" id="{0D0EC2E8-9786-4A8C-BA90-8939609859B1}"/>
              </a:ext>
            </a:extLst>
          </p:cNvPr>
          <p:cNvSpPr txBox="1"/>
          <p:nvPr/>
        </p:nvSpPr>
        <p:spPr>
          <a:xfrm>
            <a:off x="2877612" y="5290212"/>
            <a:ext cx="2494547" cy="646331"/>
          </a:xfrm>
          <a:prstGeom prst="rect">
            <a:avLst/>
          </a:prstGeom>
          <a:noFill/>
        </p:spPr>
        <p:txBody>
          <a:bodyPr wrap="square" rtlCol="0">
            <a:spAutoFit/>
          </a:bodyPr>
          <a:lstStyle/>
          <a:p>
            <a:pPr algn="ctr"/>
            <a:r>
              <a:rPr lang="en-US" dirty="0"/>
              <a:t>Topology A. A long topology with 8 Stages</a:t>
            </a:r>
          </a:p>
        </p:txBody>
      </p:sp>
    </p:spTree>
    <p:extLst>
      <p:ext uri="{BB962C8B-B14F-4D97-AF65-F5344CB8AC3E}">
        <p14:creationId xmlns:p14="http://schemas.microsoft.com/office/powerpoint/2010/main" val="371436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2" y="1559860"/>
            <a:ext cx="12171328" cy="2704740"/>
          </a:xfrm>
          <a:prstGeom prst="rect">
            <a:avLst/>
          </a:prstGeom>
        </p:spPr>
      </p:pic>
      <p:sp>
        <p:nvSpPr>
          <p:cNvPr id="3" name="Stream Manager - Optimization 3"/>
          <p:cNvSpPr txBox="1"/>
          <p:nvPr/>
        </p:nvSpPr>
        <p:spPr>
          <a:xfrm>
            <a:off x="2757719" y="680759"/>
            <a:ext cx="6689332" cy="815608"/>
          </a:xfrm>
          <a:prstGeom prst="rect">
            <a:avLst/>
          </a:prstGeom>
          <a:ln w="25400" cap="rnd"/>
          <a:extLst>
            <a:ext uri="{C572A759-6A51-4108-AA02-DFA0A04FC94B}">
              <ma14:wrappingTextBoxFlag xmlns="" xmlns:ma14="http://schemas.microsoft.com/office/mac/drawingml/2011/main"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dirty="0"/>
              <a:t>Intel Omni-Path Latency</a:t>
            </a:r>
            <a:endParaRPr sz="4800" dirty="0"/>
          </a:p>
        </p:txBody>
      </p:sp>
      <p:sp>
        <p:nvSpPr>
          <p:cNvPr id="4" name="Rectangle 3"/>
          <p:cNvSpPr/>
          <p:nvPr/>
        </p:nvSpPr>
        <p:spPr>
          <a:xfrm>
            <a:off x="0" y="4457191"/>
            <a:ext cx="12171328" cy="1200329"/>
          </a:xfrm>
          <a:prstGeom prst="rect">
            <a:avLst/>
          </a:prstGeom>
        </p:spPr>
        <p:txBody>
          <a:bodyPr wrap="square">
            <a:spAutoFit/>
          </a:bodyPr>
          <a:lstStyle/>
          <a:p>
            <a:pPr algn="ctr" hangingPunct="1">
              <a:buClrTx/>
            </a:pPr>
            <a:r>
              <a:rPr lang="en-US" sz="2400" dirty="0">
                <a:solidFill>
                  <a:prstClr val="black"/>
                </a:solidFill>
              </a:rPr>
              <a:t>Latency of the Topology A with 1 spout and 7 bolt instances arranged in a chain with varying parallelism and message sizes. a) and b) are with 2-way parallelism and c) and d) are with 128k and 128bytes messages. The results are on KNL cluster.</a:t>
            </a:r>
          </a:p>
        </p:txBody>
      </p:sp>
    </p:spTree>
    <p:extLst>
      <p:ext uri="{BB962C8B-B14F-4D97-AF65-F5344CB8AC3E}">
        <p14:creationId xmlns:p14="http://schemas.microsoft.com/office/powerpoint/2010/main" val="200774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2518" y="2897180"/>
            <a:ext cx="10515600" cy="975573"/>
          </a:xfrm>
        </p:spPr>
        <p:txBody>
          <a:bodyPr/>
          <a:lstStyle/>
          <a:p>
            <a:pPr algn="ctr"/>
            <a:r>
              <a:rPr lang="en-US" b="1" dirty="0">
                <a:latin typeface="+mn-lt"/>
              </a:rPr>
              <a:t>Dataflow Execution</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832518" y="3872753"/>
            <a:ext cx="10515600" cy="753035"/>
          </a:xfrm>
        </p:spPr>
        <p:txBody>
          <a:bodyPr>
            <a:normAutofit/>
          </a:bodyPr>
          <a:lstStyle/>
          <a:p>
            <a:r>
              <a:rPr lang="en-US" sz="2800" dirty="0"/>
              <a:t>Various Scales</a:t>
            </a:r>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grpSp>
        <p:nvGrpSpPr>
          <p:cNvPr id="6" name="Group 5">
            <a:extLst>
              <a:ext uri="{FF2B5EF4-FFF2-40B4-BE49-F238E27FC236}">
                <a16:creationId xmlns:a16="http://schemas.microsoft.com/office/drawing/2014/main" id="{B22E8543-72AD-4D01-918B-03FBD208D7F9}"/>
              </a:ext>
            </a:extLst>
          </p:cNvPr>
          <p:cNvGrpSpPr/>
          <p:nvPr/>
        </p:nvGrpSpPr>
        <p:grpSpPr>
          <a:xfrm>
            <a:off x="2146968" y="89098"/>
            <a:ext cx="7886700" cy="2689741"/>
            <a:chOff x="1952787" y="200751"/>
            <a:chExt cx="7886700" cy="2689741"/>
          </a:xfrm>
        </p:grpSpPr>
        <p:pic>
          <p:nvPicPr>
            <p:cNvPr id="7" name="Picture 2" descr="http://www.iterativemapreduce.org/images/twister.png">
              <a:extLst>
                <a:ext uri="{FF2B5EF4-FFF2-40B4-BE49-F238E27FC236}">
                  <a16:creationId xmlns:a16="http://schemas.microsoft.com/office/drawing/2014/main" id="{F649C831-AF47-4006-8D11-CC33B0501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ACAEC67-0A9E-4125-87B5-A1CCD3791475}"/>
                </a:ext>
              </a:extLst>
            </p:cNvPr>
            <p:cNvSpPr/>
            <p:nvPr/>
          </p:nvSpPr>
          <p:spPr>
            <a:xfrm>
              <a:off x="3847491" y="2521160"/>
              <a:ext cx="3662541" cy="369332"/>
            </a:xfrm>
            <a:prstGeom prst="rect">
              <a:avLst/>
            </a:prstGeom>
          </p:spPr>
          <p:txBody>
            <a:bodyPr wrap="none">
              <a:spAutoFit/>
            </a:bodyPr>
            <a:lstStyle/>
            <a:p>
              <a:r>
                <a:rPr lang="en-US" dirty="0"/>
                <a:t>http://www.iterativemapreduce.org/</a:t>
              </a:r>
            </a:p>
          </p:txBody>
        </p:sp>
      </p:grpSp>
      <p:sp>
        <p:nvSpPr>
          <p:cNvPr id="3" name="Rectangle 2">
            <a:extLst>
              <a:ext uri="{FF2B5EF4-FFF2-40B4-BE49-F238E27FC236}">
                <a16:creationId xmlns:a16="http://schemas.microsoft.com/office/drawing/2014/main" id="{61BDE906-DD00-458B-911C-6AE428A7E02A}"/>
              </a:ext>
            </a:extLst>
          </p:cNvPr>
          <p:cNvSpPr/>
          <p:nvPr/>
        </p:nvSpPr>
        <p:spPr>
          <a:xfrm>
            <a:off x="259754" y="4454633"/>
            <a:ext cx="11331612" cy="1077218"/>
          </a:xfrm>
          <a:prstGeom prst="rect">
            <a:avLst/>
          </a:prstGeom>
        </p:spPr>
        <p:txBody>
          <a:bodyPr wrap="square">
            <a:spAutoFit/>
          </a:bodyPr>
          <a:lstStyle/>
          <a:p>
            <a:r>
              <a:rPr lang="en-US" sz="3200" b="1" dirty="0"/>
              <a:t>Dataflow is great but performance/implementation depend on grain size</a:t>
            </a:r>
            <a:endParaRPr lang="en-US" sz="3200" dirty="0"/>
          </a:p>
        </p:txBody>
      </p:sp>
    </p:spTree>
    <p:extLst>
      <p:ext uri="{BB962C8B-B14F-4D97-AF65-F5344CB8AC3E}">
        <p14:creationId xmlns:p14="http://schemas.microsoft.com/office/powerpoint/2010/main" val="2742290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33493" y="0"/>
            <a:ext cx="10349893" cy="6858000"/>
          </a:xfrm>
          <a:prstGeom prst="rect">
            <a:avLst/>
          </a:prstGeom>
        </p:spPr>
      </p:pic>
      <p:sp>
        <p:nvSpPr>
          <p:cNvPr id="2" name="Title 1"/>
          <p:cNvSpPr>
            <a:spLocks noGrp="1"/>
          </p:cNvSpPr>
          <p:nvPr>
            <p:ph type="title"/>
          </p:nvPr>
        </p:nvSpPr>
        <p:spPr>
          <a:xfrm>
            <a:off x="4972519" y="0"/>
            <a:ext cx="6483730" cy="931653"/>
          </a:xfrm>
        </p:spPr>
        <p:txBody>
          <a:bodyPr/>
          <a:lstStyle/>
          <a:p>
            <a:r>
              <a:rPr lang="en-US" b="1" dirty="0" err="1"/>
              <a:t>Flink</a:t>
            </a:r>
            <a:r>
              <a:rPr lang="en-US" b="1" dirty="0"/>
              <a:t> MDS Dataflow Graph</a:t>
            </a:r>
          </a:p>
        </p:txBody>
      </p:sp>
      <p:sp>
        <p:nvSpPr>
          <p:cNvPr id="3" name="Slide Number Placeholder 2">
            <a:extLst>
              <a:ext uri="{FF2B5EF4-FFF2-40B4-BE49-F238E27FC236}">
                <a16:creationId xmlns:a16="http://schemas.microsoft.com/office/drawing/2014/main" id="{51F305EB-6C5D-4648-B23D-55C04DAEB423}"/>
              </a:ext>
            </a:extLst>
          </p:cNvPr>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6274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06466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4A11-F26C-452D-B966-4A2CD67480E9}"/>
              </a:ext>
            </a:extLst>
          </p:cNvPr>
          <p:cNvSpPr>
            <a:spLocks noGrp="1"/>
          </p:cNvSpPr>
          <p:nvPr>
            <p:ph type="title"/>
          </p:nvPr>
        </p:nvSpPr>
        <p:spPr>
          <a:xfrm>
            <a:off x="135390" y="262505"/>
            <a:ext cx="11267716" cy="1325563"/>
          </a:xfrm>
        </p:spPr>
        <p:txBody>
          <a:bodyPr/>
          <a:lstStyle/>
          <a:p>
            <a:r>
              <a:rPr lang="en-US" b="1" dirty="0">
                <a:latin typeface="+mn-lt"/>
              </a:rPr>
              <a:t>Naiad Timely Dataflow      HLA Distributed Simulation</a:t>
            </a:r>
          </a:p>
        </p:txBody>
      </p:sp>
      <p:pic>
        <p:nvPicPr>
          <p:cNvPr id="5" name="Picture 4">
            <a:extLst>
              <a:ext uri="{FF2B5EF4-FFF2-40B4-BE49-F238E27FC236}">
                <a16:creationId xmlns:a16="http://schemas.microsoft.com/office/drawing/2014/main" id="{13AE4678-7F39-408B-8413-AB610C284853}"/>
              </a:ext>
            </a:extLst>
          </p:cNvPr>
          <p:cNvPicPr>
            <a:picLocks noChangeAspect="1"/>
          </p:cNvPicPr>
          <p:nvPr/>
        </p:nvPicPr>
        <p:blipFill>
          <a:blip r:embed="rId2"/>
          <a:stretch>
            <a:fillRect/>
          </a:stretch>
        </p:blipFill>
        <p:spPr>
          <a:xfrm>
            <a:off x="0" y="1859796"/>
            <a:ext cx="5338270" cy="4307156"/>
          </a:xfrm>
          <a:prstGeom prst="rect">
            <a:avLst/>
          </a:prstGeom>
        </p:spPr>
      </p:pic>
      <p:pic>
        <p:nvPicPr>
          <p:cNvPr id="2050" name="Picture 2" descr="https://www.researchgate.net/publication/309628600/figure/fig1/AS:424700657573920@1478267935851/Fig-1-HLA-distributed-simulation-system.ppm">
            <a:extLst>
              <a:ext uri="{FF2B5EF4-FFF2-40B4-BE49-F238E27FC236}">
                <a16:creationId xmlns:a16="http://schemas.microsoft.com/office/drawing/2014/main" id="{CACC5B54-9D81-40A4-A971-232EE4B7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270" y="1859796"/>
            <a:ext cx="6718340" cy="41574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03CB52-FDF1-42EC-AF37-072F35701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56389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44702"/>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latin typeface="+mn-lt"/>
              </a:rPr>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3" name="Slide Number Placeholder 2">
            <a:extLst>
              <a:ext uri="{FF2B5EF4-FFF2-40B4-BE49-F238E27FC236}">
                <a16:creationId xmlns:a16="http://schemas.microsoft.com/office/drawing/2014/main" id="{77B32D22-D567-4C70-9B6C-BA61D4A53E5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3946109"/>
            <a:chOff x="2215309" y="1901031"/>
            <a:chExt cx="3900146" cy="3946109"/>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59355"/>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527765" y="5361071"/>
              <a:ext cx="912265" cy="418031"/>
            </a:xfrm>
            <a:prstGeom prst="rect">
              <a:avLst/>
            </a:prstGeom>
            <a:noFill/>
          </p:spPr>
          <p:txBody>
            <a:bodyPr wrap="none" rtlCol="0">
              <a:spAutoFit/>
            </a:bodyPr>
            <a:lstStyle/>
            <a:p>
              <a:r>
                <a:rPr lang="en-US" dirty="0"/>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r>
                <a:rPr lang="en-US" dirty="0"/>
                <a:t>Internal Execution</a:t>
              </a:r>
              <a:br>
                <a:rPr lang="en-US" dirty="0"/>
              </a:br>
              <a:r>
                <a:rPr lang="en-US" dirty="0"/>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r>
                <a:rPr lang="en-US" dirty="0"/>
                <a:t>HPC</a:t>
              </a:r>
              <a:br>
                <a:rPr lang="en-US" dirty="0"/>
              </a:br>
              <a:r>
                <a:rPr lang="en-US" dirty="0"/>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879911" cy="369332"/>
          </a:xfrm>
          <a:prstGeom prst="rect">
            <a:avLst/>
          </a:prstGeom>
          <a:noFill/>
        </p:spPr>
        <p:txBody>
          <a:bodyPr wrap="square" rtlCol="0">
            <a:spAutoFit/>
          </a:bodyPr>
          <a:lstStyle/>
          <a:p>
            <a:r>
              <a:rPr lang="en-US" b="1" dirty="0"/>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r>
              <a:rPr lang="en-US" dirty="0"/>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r>
              <a:rPr lang="en-US" dirty="0"/>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r>
              <a:rPr lang="en-US" dirty="0"/>
              <a:t>Dimension</a:t>
            </a:r>
          </a:p>
          <a:p>
            <a:r>
              <a:rPr lang="en-US" dirty="0"/>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r>
              <a:rPr lang="en-US" dirty="0"/>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r>
              <a:rPr lang="en-US" dirty="0"/>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 </a:t>
            </a:r>
            <a:r>
              <a:rPr lang="en-US" dirty="0" err="1"/>
              <a:t>loadPoints</a:t>
            </a:r>
            <a:r>
              <a:rPr lang="en-US" dirty="0"/>
              <a:t>()</a:t>
            </a:r>
          </a:p>
          <a:p>
            <a:r>
              <a:rPr lang="en-US" dirty="0"/>
              <a:t>C = </a:t>
            </a:r>
            <a:r>
              <a:rPr lang="en-US" dirty="0" err="1"/>
              <a:t>loadInitCenters</a:t>
            </a:r>
            <a:r>
              <a:rPr lang="en-US" dirty="0"/>
              <a:t>()</a:t>
            </a:r>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br>
              <a:rPr lang="en-US" dirty="0"/>
            </a:br>
            <a:endParaRPr lang="en-US" dirty="0"/>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189073" cy="461665"/>
          </a:xfrm>
          <a:prstGeom prst="rect">
            <a:avLst/>
          </a:prstGeom>
          <a:noFill/>
        </p:spPr>
        <p:txBody>
          <a:bodyPr wrap="square" rtlCol="0">
            <a:spAutoFit/>
          </a:bodyPr>
          <a:lstStyle/>
          <a:p>
            <a:r>
              <a:rPr lang="en-US" sz="2400" b="1" dirty="0">
                <a:solidFill>
                  <a:srgbClr val="7030A0"/>
                </a:solidFill>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r>
              <a:rPr lang="en-US" dirty="0"/>
              <a:t>Corresponding to classic Spark K-means Dataflow</a:t>
            </a:r>
          </a:p>
        </p:txBody>
      </p:sp>
    </p:spTree>
    <p:extLst>
      <p:ext uri="{BB962C8B-B14F-4D97-AF65-F5344CB8AC3E}">
        <p14:creationId xmlns:p14="http://schemas.microsoft.com/office/powerpoint/2010/main" val="368695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2814918"/>
            <a:ext cx="10515600" cy="1641195"/>
          </a:xfrm>
        </p:spPr>
        <p:txBody>
          <a:bodyPr/>
          <a:lstStyle/>
          <a:p>
            <a:pPr algn="ctr"/>
            <a:r>
              <a:rPr lang="en-US" b="1" dirty="0">
                <a:latin typeface="+mn-lt"/>
              </a:rPr>
              <a:t>Architecture of Twister2</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371959" y="4589463"/>
            <a:ext cx="11677973" cy="1500187"/>
          </a:xfrm>
        </p:spPr>
        <p:txBody>
          <a:bodyPr/>
          <a:lstStyle/>
          <a:p>
            <a:r>
              <a:rPr lang="en-US" dirty="0">
                <a:solidFill>
                  <a:schemeClr val="tx1"/>
                </a:solidFill>
              </a:rPr>
              <a:t>This breaks rule from 2012-2017 of not “competing” with but rather “enhancing” Apache</a:t>
            </a: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630058" y="234203"/>
            <a:ext cx="7886700" cy="2689741"/>
            <a:chOff x="1952787" y="200751"/>
            <a:chExt cx="7886700" cy="2689741"/>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47491" y="2521160"/>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74412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8565"/>
            <a:ext cx="12090400" cy="5827059"/>
          </a:xfrm>
        </p:spPr>
        <p:txBody>
          <a:bodyPr>
            <a:normAutofit/>
          </a:bodyPr>
          <a:lstStyle/>
          <a:p>
            <a:r>
              <a:rPr lang="en-US" sz="2400" dirty="0"/>
              <a:t>So </a:t>
            </a:r>
            <a:r>
              <a:rPr lang="en-US" sz="2400" b="1" dirty="0"/>
              <a:t>Twister2 </a:t>
            </a:r>
            <a:r>
              <a:rPr lang="en-US" sz="2400" dirty="0"/>
              <a:t>is designed to flexibly allow choices in component technology</a:t>
            </a:r>
          </a:p>
          <a:p>
            <a:r>
              <a:rPr lang="en-US" sz="2400" dirty="0"/>
              <a:t>It is a toolkit that is a standalone entry in programming model space addressing same areas as Spark, Flink, Hadoop, MPI, </a:t>
            </a:r>
            <a:r>
              <a:rPr lang="en-US" sz="2400" dirty="0" err="1"/>
              <a:t>Giraph</a:t>
            </a:r>
            <a:endParaRPr lang="en-US" sz="2400" dirty="0"/>
          </a:p>
          <a:p>
            <a:r>
              <a:rPr lang="en-US" sz="2400" dirty="0"/>
              <a:t>Being a</a:t>
            </a:r>
            <a:r>
              <a:rPr lang="en-US" sz="2400" b="1" dirty="0"/>
              <a:t> toolkit</a:t>
            </a:r>
            <a:r>
              <a:rPr lang="en-US" sz="2400" dirty="0"/>
              <a:t>, it also looks like an application development framework batch &amp; streaming parallel programming and workflow. </a:t>
            </a:r>
          </a:p>
          <a:p>
            <a:r>
              <a:rPr lang="en-US" sz="2400" dirty="0"/>
              <a:t>This includes several HPC-ABDS levels:</a:t>
            </a:r>
          </a:p>
          <a:p>
            <a:pPr marL="914400" lvl="1" indent="-457200">
              <a:spcBef>
                <a:spcPts val="225"/>
              </a:spcBef>
              <a:buFont typeface="+mj-lt"/>
              <a:buAutoNum type="arabicParenR" startAt="13"/>
            </a:pPr>
            <a:r>
              <a:rPr lang="en-US" sz="2400" dirty="0">
                <a:latin typeface="Calibri" panose="020F0502020204030204" pitchFamily="34" charset="0"/>
              </a:rPr>
              <a:t> </a:t>
            </a:r>
            <a:r>
              <a:rPr lang="en-US" sz="2400" b="1" dirty="0">
                <a:latin typeface="Calibri" panose="020F0502020204030204" pitchFamily="34" charset="0"/>
              </a:rPr>
              <a:t>Inter process communication Collectives</a:t>
            </a:r>
            <a:r>
              <a:rPr lang="en-US" sz="2400" dirty="0">
                <a:latin typeface="Calibri" panose="020F0502020204030204" pitchFamily="34" charset="0"/>
              </a:rPr>
              <a:t>, point-to-point, publish-subscribe, </a:t>
            </a:r>
            <a:r>
              <a:rPr lang="en-US" sz="2400" b="1" dirty="0">
                <a:latin typeface="Calibri" panose="020F0502020204030204" pitchFamily="34" charset="0"/>
              </a:rPr>
              <a:t>Harp, </a:t>
            </a:r>
            <a:r>
              <a:rPr lang="en-US" sz="2400" dirty="0">
                <a:latin typeface="Calibri" panose="020F0502020204030204" pitchFamily="34" charset="0"/>
              </a:rPr>
              <a:t>MPI:</a:t>
            </a:r>
          </a:p>
          <a:p>
            <a:pPr marL="914400" lvl="1" indent="-457200">
              <a:spcBef>
                <a:spcPts val="225"/>
              </a:spcBef>
              <a:buFont typeface="+mj-lt"/>
              <a:buAutoNum type="arabicParenR" startAt="13"/>
            </a:pPr>
            <a:r>
              <a:rPr lang="en-US" sz="2400" dirty="0">
                <a:latin typeface="Calibri" panose="020F0502020204030204" pitchFamily="34" charset="0"/>
              </a:rPr>
              <a:t> A</a:t>
            </a:r>
            <a:r>
              <a:rPr lang="en-US" sz="2400" b="1" dirty="0">
                <a:latin typeface="Calibri" panose="020F0502020204030204" pitchFamily="34" charset="0"/>
              </a:rPr>
              <a:t>) Basic Programming model </a:t>
            </a:r>
            <a:r>
              <a:rPr lang="en-US" sz="2400" dirty="0">
                <a:latin typeface="Calibri" panose="020F0502020204030204" pitchFamily="34" charset="0"/>
              </a:rPr>
              <a:t>and runtime, SPMD, MapReduce:</a:t>
            </a:r>
            <a:br>
              <a:rPr lang="en-US" sz="2400" dirty="0">
                <a:latin typeface="Calibri" panose="020F0502020204030204" pitchFamily="34" charset="0"/>
              </a:rPr>
            </a:br>
            <a:r>
              <a:rPr lang="en-US" sz="2400" dirty="0">
                <a:latin typeface="Calibri" panose="020F0502020204030204" pitchFamily="34" charset="0"/>
              </a:rPr>
              <a:t> B) </a:t>
            </a:r>
            <a:r>
              <a:rPr lang="en-US" sz="2400" b="1" dirty="0">
                <a:latin typeface="Calibri" panose="020F0502020204030204" pitchFamily="34" charset="0"/>
              </a:rPr>
              <a:t>Streaming:</a:t>
            </a:r>
          </a:p>
          <a:p>
            <a:pPr marL="914400" lvl="1" indent="-457200">
              <a:spcBef>
                <a:spcPts val="225"/>
              </a:spcBef>
              <a:buFont typeface="+mj-lt"/>
              <a:buAutoNum type="arabicParenR" startAt="13"/>
            </a:pPr>
            <a:r>
              <a:rPr lang="en-US" sz="2400" dirty="0">
                <a:latin typeface="Calibri" panose="020F0502020204030204" pitchFamily="34" charset="0"/>
              </a:rPr>
              <a:t> B) </a:t>
            </a:r>
            <a:r>
              <a:rPr lang="en-US" sz="2400" b="1" dirty="0">
                <a:latin typeface="Calibri" panose="020F0502020204030204" pitchFamily="34" charset="0"/>
              </a:rPr>
              <a:t>Frameworks</a:t>
            </a:r>
          </a:p>
          <a:p>
            <a:pPr marL="914400" lvl="1" indent="-457200">
              <a:spcBef>
                <a:spcPts val="225"/>
              </a:spcBef>
              <a:buFont typeface="+mj-lt"/>
              <a:buAutoNum type="arabicParenR" startAt="17"/>
            </a:pPr>
            <a:r>
              <a:rPr lang="en-US" sz="2400" b="1" dirty="0">
                <a:latin typeface="Calibri" panose="020F0502020204030204" pitchFamily="34" charset="0"/>
              </a:rPr>
              <a:t>Workflow-Orchestration</a:t>
            </a:r>
            <a:r>
              <a:rPr lang="en-US" sz="2400" dirty="0">
                <a:latin typeface="Calibri" panose="020F0502020204030204" pitchFamily="34" charset="0"/>
              </a:rPr>
              <a:t>:</a:t>
            </a:r>
          </a:p>
          <a:p>
            <a:pPr marL="514350" indent="-457200">
              <a:spcBef>
                <a:spcPts val="225"/>
              </a:spcBef>
            </a:pPr>
            <a:r>
              <a:rPr lang="en-US" sz="2400" dirty="0">
                <a:latin typeface="Calibri" panose="020F0502020204030204" pitchFamily="34" charset="0"/>
              </a:rPr>
              <a:t>It invokes several other levels such as Docker, Mesos, Hbase, SPIDAL library at level 16.</a:t>
            </a:r>
          </a:p>
          <a:p>
            <a:r>
              <a:rPr lang="en-US" sz="2400" b="1" dirty="0"/>
              <a:t>High level frameworks </a:t>
            </a:r>
            <a:r>
              <a:rPr lang="en-US" sz="2400" dirty="0"/>
              <a:t>like </a:t>
            </a:r>
            <a:r>
              <a:rPr lang="en-US" sz="2400" dirty="0" err="1"/>
              <a:t>Tensorflow</a:t>
            </a:r>
            <a:r>
              <a:rPr lang="en-US" sz="2400" dirty="0"/>
              <a:t> (Python notebooks) can invoke Twister2 runtime</a:t>
            </a:r>
          </a:p>
          <a:p>
            <a:pPr lvl="1"/>
            <a:endParaRPr lang="en-US" sz="2400" dirty="0"/>
          </a:p>
        </p:txBody>
      </p:sp>
      <p:sp>
        <p:nvSpPr>
          <p:cNvPr id="2" name="Title 1"/>
          <p:cNvSpPr>
            <a:spLocks noGrp="1"/>
          </p:cNvSpPr>
          <p:nvPr>
            <p:ph type="title"/>
          </p:nvPr>
        </p:nvSpPr>
        <p:spPr/>
        <p:txBody>
          <a:bodyPr/>
          <a:lstStyle/>
          <a:p>
            <a:pPr algn="ctr"/>
            <a:r>
              <a:rPr lang="en-US" dirty="0"/>
              <a:t>Where does Twister2 fit in HPC-ABDS II?</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76661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398929"/>
            <a:ext cx="12090400" cy="5173212"/>
          </a:xfrm>
        </p:spPr>
        <p:txBody>
          <a:bodyPr>
            <a:noAutofit/>
          </a:bodyPr>
          <a:lstStyle/>
          <a:p>
            <a:pPr>
              <a:spcBef>
                <a:spcPts val="0"/>
              </a:spcBef>
              <a:spcAft>
                <a:spcPts val="200"/>
              </a:spcAft>
            </a:pPr>
            <a:r>
              <a:rPr lang="en-US" sz="2400" dirty="0"/>
              <a:t>On general principles </a:t>
            </a:r>
            <a:r>
              <a:rPr lang="en-US" sz="2400" b="1" dirty="0"/>
              <a:t>parallel and distributed computing </a:t>
            </a:r>
            <a:r>
              <a:rPr lang="en-US" sz="2400" dirty="0"/>
              <a:t>have different requirements even if sometimes similar functionalities</a:t>
            </a:r>
          </a:p>
          <a:p>
            <a:pPr lvl="1">
              <a:spcBef>
                <a:spcPts val="0"/>
              </a:spcBef>
              <a:spcAft>
                <a:spcPts val="200"/>
              </a:spcAft>
            </a:pPr>
            <a:r>
              <a:rPr lang="en-US" dirty="0"/>
              <a:t>Apache stack ABDS  typically uses distributed computing concepts</a:t>
            </a:r>
          </a:p>
          <a:p>
            <a:pPr lvl="1">
              <a:spcBef>
                <a:spcPts val="0"/>
              </a:spcBef>
              <a:spcAft>
                <a:spcPts val="200"/>
              </a:spcAft>
            </a:pPr>
            <a:r>
              <a:rPr lang="en-US" dirty="0"/>
              <a:t>For example, Reduce operation is different in MPI (Harp) and Spark</a:t>
            </a:r>
          </a:p>
          <a:p>
            <a:pPr>
              <a:spcBef>
                <a:spcPts val="0"/>
              </a:spcBef>
              <a:spcAft>
                <a:spcPts val="200"/>
              </a:spcAft>
            </a:pPr>
            <a:r>
              <a:rPr lang="en-US" sz="2400" dirty="0"/>
              <a:t>Large scale simulation requirements are well understood</a:t>
            </a:r>
          </a:p>
          <a:p>
            <a:pPr>
              <a:spcBef>
                <a:spcPts val="0"/>
              </a:spcBef>
              <a:spcAft>
                <a:spcPts val="200"/>
              </a:spcAft>
            </a:pPr>
            <a:r>
              <a:rPr lang="en-US" sz="2400" dirty="0"/>
              <a:t>Big Data requirements are not agreed but there are a few key use types</a:t>
            </a:r>
          </a:p>
          <a:p>
            <a:pPr marL="914400" lvl="1" indent="-457200">
              <a:spcBef>
                <a:spcPts val="0"/>
              </a:spcBef>
              <a:spcAft>
                <a:spcPts val="200"/>
              </a:spcAft>
              <a:buFont typeface="+mj-lt"/>
              <a:buAutoNum type="arabicParenR"/>
            </a:pPr>
            <a:r>
              <a:rPr lang="en-US" b="1" dirty="0">
                <a:solidFill>
                  <a:srgbClr val="FF0000"/>
                </a:solidFill>
              </a:rPr>
              <a:t>Pleasingly parallel </a:t>
            </a:r>
            <a:r>
              <a:rPr lang="en-US" dirty="0"/>
              <a:t>processing (including </a:t>
            </a:r>
            <a:r>
              <a:rPr lang="en-US" b="1" dirty="0">
                <a:solidFill>
                  <a:srgbClr val="FF0000"/>
                </a:solidFill>
              </a:rPr>
              <a:t>local machine learning LML</a:t>
            </a:r>
            <a:r>
              <a:rPr lang="en-US" dirty="0"/>
              <a:t>) as of different tweets from different users with perhaps MapReduce style of statistics and visualizations; possibly Streaming</a:t>
            </a:r>
          </a:p>
          <a:p>
            <a:pPr marL="914400" lvl="1" indent="-457200">
              <a:spcBef>
                <a:spcPts val="0"/>
              </a:spcBef>
              <a:spcAft>
                <a:spcPts val="200"/>
              </a:spcAft>
              <a:buFont typeface="+mj-lt"/>
              <a:buAutoNum type="arabicParenR"/>
            </a:pPr>
            <a:r>
              <a:rPr lang="en-US" b="1" dirty="0"/>
              <a:t>Database model </a:t>
            </a:r>
            <a:r>
              <a:rPr lang="en-US" dirty="0"/>
              <a:t>with queries again supported by MapReduce for horizontal scaling</a:t>
            </a:r>
          </a:p>
          <a:p>
            <a:pPr marL="914400" lvl="1" indent="-457200">
              <a:spcBef>
                <a:spcPts val="0"/>
              </a:spcBef>
              <a:spcAft>
                <a:spcPts val="200"/>
              </a:spcAft>
              <a:buFont typeface="+mj-lt"/>
              <a:buAutoNum type="arabicParenR"/>
            </a:pPr>
            <a:r>
              <a:rPr lang="en-US" b="1" dirty="0">
                <a:solidFill>
                  <a:srgbClr val="FF0000"/>
                </a:solidFill>
              </a:rPr>
              <a:t>Global Machine Learning GML  </a:t>
            </a:r>
            <a:r>
              <a:rPr lang="en-US" dirty="0"/>
              <a:t>with single job using multiple nodes as classic parallel computing</a:t>
            </a:r>
          </a:p>
          <a:p>
            <a:pPr marL="914400" lvl="1" indent="-457200">
              <a:spcBef>
                <a:spcPts val="0"/>
              </a:spcBef>
              <a:spcAft>
                <a:spcPts val="200"/>
              </a:spcAft>
              <a:buFont typeface="+mj-lt"/>
              <a:buAutoNum type="arabicParenR"/>
            </a:pPr>
            <a:r>
              <a:rPr lang="en-US" b="1" dirty="0"/>
              <a:t>Deep Learning </a:t>
            </a:r>
            <a:r>
              <a:rPr lang="en-US" dirty="0"/>
              <a:t>certainly needs HPC – possibly only multiple small systems</a:t>
            </a:r>
          </a:p>
          <a:p>
            <a:pPr>
              <a:spcBef>
                <a:spcPts val="0"/>
              </a:spcBef>
              <a:spcAft>
                <a:spcPts val="200"/>
              </a:spcAft>
            </a:pPr>
            <a:r>
              <a:rPr lang="en-US" sz="2400" dirty="0"/>
              <a:t>Current workloads stress 1) and 2) and are suited to current clouds and to ABDS (with no HPC)</a:t>
            </a:r>
          </a:p>
          <a:p>
            <a:pPr lvl="1">
              <a:spcBef>
                <a:spcPts val="0"/>
              </a:spcBef>
              <a:spcAft>
                <a:spcPts val="200"/>
              </a:spcAft>
            </a:pPr>
            <a:r>
              <a:rPr lang="en-US" dirty="0"/>
              <a:t>This explains why Spark with poor Global Machine Learning  performance is so successful and why it can ignore MPI even though MPI uses best technology for parallel computing</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0" y="0"/>
            <a:ext cx="12168221" cy="546847"/>
          </a:xfrm>
        </p:spPr>
        <p:txBody>
          <a:bodyPr>
            <a:noAutofit/>
          </a:bodyPr>
          <a:lstStyle/>
          <a:p>
            <a:pPr algn="ctr"/>
            <a:r>
              <a:rPr lang="en-US" b="1" dirty="0">
                <a:latin typeface="+mn-lt"/>
              </a:rPr>
              <a:t>Requirements I</a:t>
            </a:r>
          </a:p>
        </p:txBody>
      </p:sp>
      <p:sp>
        <p:nvSpPr>
          <p:cNvPr id="7" name="Slide Number Placeholder 6">
            <a:extLst>
              <a:ext uri="{FF2B5EF4-FFF2-40B4-BE49-F238E27FC236}">
                <a16:creationId xmlns:a16="http://schemas.microsoft.com/office/drawing/2014/main" id="{19BAFD36-91B1-4F85-B6BB-21FD9E48C7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879690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694765"/>
            <a:ext cx="12090400" cy="5173212"/>
          </a:xfrm>
        </p:spPr>
        <p:txBody>
          <a:bodyPr>
            <a:noAutofit/>
          </a:bodyPr>
          <a:lstStyle/>
          <a:p>
            <a:pPr>
              <a:spcBef>
                <a:spcPts val="600"/>
              </a:spcBef>
              <a:spcAft>
                <a:spcPts val="200"/>
              </a:spcAft>
            </a:pPr>
            <a:r>
              <a:rPr lang="en-US" sz="2400" dirty="0"/>
              <a:t>Need to Support several very different application structures</a:t>
            </a:r>
          </a:p>
          <a:p>
            <a:pPr lvl="1">
              <a:spcBef>
                <a:spcPts val="600"/>
              </a:spcBef>
              <a:spcAft>
                <a:spcPts val="200"/>
              </a:spcAft>
            </a:pPr>
            <a:r>
              <a:rPr lang="en-US" dirty="0"/>
              <a:t>Data pipelines and workflows</a:t>
            </a:r>
          </a:p>
          <a:p>
            <a:pPr lvl="1">
              <a:spcBef>
                <a:spcPts val="600"/>
              </a:spcBef>
              <a:spcAft>
                <a:spcPts val="200"/>
              </a:spcAft>
            </a:pPr>
            <a:r>
              <a:rPr lang="en-US" dirty="0"/>
              <a:t>Streaming</a:t>
            </a:r>
          </a:p>
          <a:p>
            <a:pPr lvl="1">
              <a:spcBef>
                <a:spcPts val="600"/>
              </a:spcBef>
              <a:spcAft>
                <a:spcPts val="200"/>
              </a:spcAft>
            </a:pPr>
            <a:r>
              <a:rPr lang="en-US" dirty="0"/>
              <a:t>Machine learning</a:t>
            </a:r>
          </a:p>
          <a:p>
            <a:pPr lvl="1">
              <a:spcBef>
                <a:spcPts val="600"/>
              </a:spcBef>
              <a:spcAft>
                <a:spcPts val="200"/>
              </a:spcAft>
            </a:pPr>
            <a:r>
              <a:rPr lang="en-US" dirty="0"/>
              <a:t>Function as a Service</a:t>
            </a:r>
          </a:p>
          <a:p>
            <a:pPr>
              <a:spcBef>
                <a:spcPts val="600"/>
              </a:spcBef>
              <a:spcAft>
                <a:spcPts val="200"/>
              </a:spcAft>
            </a:pPr>
            <a:r>
              <a:rPr lang="en-US" dirty="0"/>
              <a:t>Do as well as Spark (Flink, Hadoop) in those application classes where they do well and support wrappers to move existing Spark (Flink, Hadoop) applications over</a:t>
            </a:r>
          </a:p>
          <a:p>
            <a:pPr lvl="1">
              <a:spcBef>
                <a:spcPts val="600"/>
              </a:spcBef>
              <a:spcAft>
                <a:spcPts val="200"/>
              </a:spcAft>
            </a:pPr>
            <a:r>
              <a:rPr lang="en-US" dirty="0"/>
              <a:t>Allow Harp to run as an add-on to Spark or Flink</a:t>
            </a:r>
          </a:p>
          <a:p>
            <a:pPr>
              <a:spcBef>
                <a:spcPts val="600"/>
              </a:spcBef>
              <a:spcAft>
                <a:spcPts val="200"/>
              </a:spcAft>
            </a:pPr>
            <a:r>
              <a:rPr lang="en-US" dirty="0"/>
              <a:t>Support the 5 MapReduce categories</a:t>
            </a:r>
          </a:p>
          <a:p>
            <a:pPr marL="914400" lvl="1" indent="-457200">
              <a:spcBef>
                <a:spcPts val="600"/>
              </a:spcBef>
              <a:buFont typeface="+mj-lt"/>
              <a:buAutoNum type="arabicPeriod"/>
            </a:pPr>
            <a:r>
              <a:rPr lang="en-US" sz="1800" b="1" dirty="0"/>
              <a:t>Pleasingly Parallel </a:t>
            </a:r>
          </a:p>
          <a:p>
            <a:pPr marL="914400" lvl="1" indent="-457200">
              <a:spcBef>
                <a:spcPts val="600"/>
              </a:spcBef>
              <a:buFont typeface="+mj-lt"/>
              <a:buAutoNum type="arabicPeriod"/>
            </a:pPr>
            <a:r>
              <a:rPr lang="en-US" sz="1800" b="1" dirty="0"/>
              <a:t>Classic MapReduce</a:t>
            </a:r>
          </a:p>
          <a:p>
            <a:pPr marL="914400" lvl="1" indent="-457200">
              <a:spcBef>
                <a:spcPts val="600"/>
              </a:spcBef>
              <a:buFont typeface="+mj-lt"/>
              <a:buAutoNum type="arabicPeriod"/>
            </a:pPr>
            <a:r>
              <a:rPr lang="en-US" sz="1800" b="1" dirty="0"/>
              <a:t>Map-Collective</a:t>
            </a:r>
          </a:p>
          <a:p>
            <a:pPr marL="914400" lvl="1" indent="-457200">
              <a:spcBef>
                <a:spcPts val="600"/>
              </a:spcBef>
              <a:buFont typeface="+mj-lt"/>
              <a:buAutoNum type="arabicPeriod"/>
            </a:pPr>
            <a:r>
              <a:rPr lang="en-US" sz="1800" b="1" dirty="0"/>
              <a:t>Map-Point to Point</a:t>
            </a:r>
          </a:p>
          <a:p>
            <a:pPr marL="914400" lvl="1" indent="-457200">
              <a:spcBef>
                <a:spcPts val="600"/>
              </a:spcBef>
              <a:buFont typeface="+mj-lt"/>
              <a:buAutoNum type="arabicPeriod"/>
            </a:pPr>
            <a:r>
              <a:rPr lang="en-US" sz="1800" b="1" dirty="0"/>
              <a:t>Map-Streaming</a:t>
            </a:r>
            <a:endParaRPr lang="en-US" sz="1800" dirty="0"/>
          </a:p>
          <a:p>
            <a:pPr>
              <a:spcBef>
                <a:spcPts val="0"/>
              </a:spcBef>
              <a:spcAft>
                <a:spcPts val="200"/>
              </a:spcAft>
            </a:pPr>
            <a:endParaRPr lang="en-US" dirty="0"/>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0" y="8965"/>
            <a:ext cx="12168221" cy="762000"/>
          </a:xfrm>
        </p:spPr>
        <p:txBody>
          <a:bodyPr>
            <a:noAutofit/>
          </a:bodyPr>
          <a:lstStyle/>
          <a:p>
            <a:pPr algn="ctr"/>
            <a:r>
              <a:rPr lang="en-US" dirty="0"/>
              <a:t>Requirements II</a:t>
            </a:r>
          </a:p>
        </p:txBody>
      </p:sp>
      <p:sp>
        <p:nvSpPr>
          <p:cNvPr id="7" name="Slide Number Placeholder 6">
            <a:extLst>
              <a:ext uri="{FF2B5EF4-FFF2-40B4-BE49-F238E27FC236}">
                <a16:creationId xmlns:a16="http://schemas.microsoft.com/office/drawing/2014/main" id="{19BAFD36-91B1-4F85-B6BB-21FD9E48C7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4" y="3668768"/>
            <a:ext cx="4729316" cy="2632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710608" y="2133"/>
            <a:ext cx="10515600" cy="590935"/>
          </a:xfrm>
        </p:spPr>
        <p:txBody>
          <a:bodyPr>
            <a:normAutofit fontScale="90000"/>
          </a:bodyPr>
          <a:lstStyle/>
          <a:p>
            <a:pPr algn="ctr"/>
            <a:r>
              <a:rPr lang="en-US" b="1" dirty="0">
                <a:latin typeface="+mn-lt"/>
              </a:rPr>
              <a:t>Parallel Computing: Big Data and Simulations</a:t>
            </a:r>
          </a:p>
        </p:txBody>
      </p:sp>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0" y="556703"/>
            <a:ext cx="11981329" cy="5636304"/>
          </a:xfrm>
        </p:spPr>
        <p:txBody>
          <a:bodyPr>
            <a:normAutofit fontScale="92500" lnSpcReduction="20000"/>
          </a:bodyPr>
          <a:lstStyle/>
          <a:p>
            <a:pPr>
              <a:spcBef>
                <a:spcPts val="600"/>
              </a:spcBef>
            </a:pPr>
            <a:r>
              <a:rPr lang="en-US" sz="2400" dirty="0"/>
              <a:t>All the different programming models (Spark, Flink, Storm, Naiad, MPI/</a:t>
            </a:r>
            <a:r>
              <a:rPr lang="en-US" sz="2400" dirty="0" err="1"/>
              <a:t>OpenMP</a:t>
            </a:r>
            <a:r>
              <a:rPr lang="en-US" sz="2400" dirty="0"/>
              <a:t>) have the same high level approach</a:t>
            </a:r>
          </a:p>
          <a:p>
            <a:pPr>
              <a:spcBef>
                <a:spcPts val="600"/>
              </a:spcBef>
            </a:pPr>
            <a:r>
              <a:rPr lang="en-US" sz="2400" dirty="0"/>
              <a:t>Break Problem </a:t>
            </a:r>
            <a:r>
              <a:rPr lang="en-US" sz="2400" b="1" dirty="0">
                <a:solidFill>
                  <a:srgbClr val="C00000"/>
                </a:solidFill>
              </a:rPr>
              <a:t>Data</a:t>
            </a:r>
            <a:r>
              <a:rPr lang="en-US" sz="2400" dirty="0"/>
              <a:t> and/or </a:t>
            </a:r>
            <a:r>
              <a:rPr lang="en-US" sz="2400" b="1" dirty="0">
                <a:solidFill>
                  <a:srgbClr val="C00000"/>
                </a:solidFill>
              </a:rPr>
              <a:t>Model-parameters</a:t>
            </a:r>
            <a:r>
              <a:rPr lang="en-US" sz="2400" dirty="0"/>
              <a:t> into parts assigned to separate nodes, processes, threads</a:t>
            </a:r>
          </a:p>
          <a:p>
            <a:pPr>
              <a:spcBef>
                <a:spcPts val="600"/>
              </a:spcBef>
            </a:pPr>
            <a:r>
              <a:rPr lang="en-US" sz="2400" dirty="0"/>
              <a:t>In parallel, do computations typically leaving data untouched but changing model-parameters. Called </a:t>
            </a:r>
            <a:r>
              <a:rPr lang="en-US" sz="2400" b="1" dirty="0">
                <a:solidFill>
                  <a:srgbClr val="C00000"/>
                </a:solidFill>
              </a:rPr>
              <a:t>Maps</a:t>
            </a:r>
            <a:r>
              <a:rPr lang="en-US" sz="2400" dirty="0"/>
              <a:t> in MapReduce parlance</a:t>
            </a:r>
          </a:p>
          <a:p>
            <a:pPr>
              <a:spcBef>
                <a:spcPts val="600"/>
              </a:spcBef>
            </a:pPr>
            <a:r>
              <a:rPr lang="en-US" sz="2400" dirty="0"/>
              <a:t>If </a:t>
            </a:r>
            <a:r>
              <a:rPr lang="en-US" sz="2400" b="1" dirty="0">
                <a:solidFill>
                  <a:srgbClr val="C00000"/>
                </a:solidFill>
              </a:rPr>
              <a:t>Pleasingly parallel</a:t>
            </a:r>
            <a:r>
              <a:rPr lang="en-US" sz="2400" dirty="0"/>
              <a:t>, that’s all it is</a:t>
            </a:r>
          </a:p>
          <a:p>
            <a:pPr>
              <a:spcBef>
                <a:spcPts val="600"/>
              </a:spcBef>
            </a:pPr>
            <a:r>
              <a:rPr lang="en-US" sz="2400" dirty="0"/>
              <a:t>If </a:t>
            </a:r>
            <a:r>
              <a:rPr lang="en-US" sz="2400" b="1" dirty="0">
                <a:solidFill>
                  <a:srgbClr val="C00000"/>
                </a:solidFill>
              </a:rPr>
              <a:t>Globally parallel, </a:t>
            </a:r>
            <a:r>
              <a:rPr lang="en-US" sz="2400" dirty="0"/>
              <a:t>need to communicate computations between nodes during job</a:t>
            </a:r>
          </a:p>
          <a:p>
            <a:pPr>
              <a:spcBef>
                <a:spcPts val="600"/>
              </a:spcBef>
            </a:pPr>
            <a:r>
              <a:rPr lang="en-US" sz="2400" dirty="0"/>
              <a:t>Communication mechanism (TCP, RDMA, Native </a:t>
            </a:r>
            <a:r>
              <a:rPr lang="en-US" sz="2400" dirty="0" err="1"/>
              <a:t>Infiniband</a:t>
            </a:r>
            <a:r>
              <a:rPr lang="en-US" sz="2400" dirty="0"/>
              <a:t>) can vary</a:t>
            </a:r>
          </a:p>
          <a:p>
            <a:pPr>
              <a:spcBef>
                <a:spcPts val="600"/>
              </a:spcBef>
            </a:pPr>
            <a:r>
              <a:rPr lang="en-US" sz="2400" dirty="0"/>
              <a:t>Communication Style (Point to Point, Collective, Pub-Sub) can vary</a:t>
            </a:r>
          </a:p>
          <a:p>
            <a:pPr>
              <a:spcBef>
                <a:spcPts val="600"/>
              </a:spcBef>
            </a:pPr>
            <a:r>
              <a:rPr lang="en-US" sz="2400" dirty="0"/>
              <a:t>Possible need for sophisticated dynamic changes in </a:t>
            </a:r>
            <a:br>
              <a:rPr lang="en-US" sz="2400" dirty="0"/>
            </a:br>
            <a:r>
              <a:rPr lang="en-US" sz="2400" dirty="0"/>
              <a:t>partioning (load balancing)</a:t>
            </a:r>
          </a:p>
          <a:p>
            <a:pPr>
              <a:spcBef>
                <a:spcPts val="600"/>
              </a:spcBef>
            </a:pPr>
            <a:r>
              <a:rPr lang="en-US" sz="2400" dirty="0"/>
              <a:t>Computation either on fixed tasks or flow between tasks</a:t>
            </a:r>
          </a:p>
          <a:p>
            <a:pPr>
              <a:spcBef>
                <a:spcPts val="600"/>
              </a:spcBef>
            </a:pPr>
            <a:r>
              <a:rPr lang="en-US" sz="2400" dirty="0"/>
              <a:t>Choices: “Automatic Parallelism or Not” </a:t>
            </a:r>
          </a:p>
          <a:p>
            <a:pPr>
              <a:spcBef>
                <a:spcPts val="600"/>
              </a:spcBef>
            </a:pPr>
            <a:r>
              <a:rPr lang="en-US" sz="2400" dirty="0"/>
              <a:t>Choices: “Complicated Parallel Algorithm or Not”</a:t>
            </a:r>
          </a:p>
          <a:p>
            <a:pPr>
              <a:spcBef>
                <a:spcPts val="600"/>
              </a:spcBef>
            </a:pPr>
            <a:r>
              <a:rPr lang="en-US" sz="2400" dirty="0"/>
              <a:t>Fault-Tolerance model can vary</a:t>
            </a:r>
          </a:p>
          <a:p>
            <a:pPr>
              <a:spcBef>
                <a:spcPts val="600"/>
              </a:spcBef>
            </a:pPr>
            <a:r>
              <a:rPr lang="en-US" sz="2400" dirty="0"/>
              <a:t>Output model can vary: RDD or Files  or Pipes</a:t>
            </a:r>
          </a:p>
        </p:txBody>
      </p:sp>
      <p:sp>
        <p:nvSpPr>
          <p:cNvPr id="4" name="Slide Number Placeholder 3">
            <a:extLst>
              <a:ext uri="{FF2B5EF4-FFF2-40B4-BE49-F238E27FC236}">
                <a16:creationId xmlns:a16="http://schemas.microsoft.com/office/drawing/2014/main" id="{55137F57-714A-49F1-96E3-9A494784CC3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63226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Layers of Parallel Applications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
        <p:nvSpPr>
          <p:cNvPr id="11" name="Rounded Rectangle 10"/>
          <p:cNvSpPr/>
          <p:nvPr/>
        </p:nvSpPr>
        <p:spPr>
          <a:xfrm>
            <a:off x="405080" y="3242159"/>
            <a:ext cx="8183735" cy="955903"/>
          </a:xfrm>
          <a:prstGeom prst="roundRect">
            <a:avLst>
              <a:gd name="adj" fmla="val 991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Internode and Intracore Communication </a:t>
            </a:r>
          </a:p>
          <a:p>
            <a:pPr algn="ctr"/>
            <a:r>
              <a:rPr lang="en-US" sz="2400" dirty="0"/>
              <a:t>Network layer</a:t>
            </a:r>
          </a:p>
        </p:txBody>
      </p:sp>
      <p:sp>
        <p:nvSpPr>
          <p:cNvPr id="12" name="Rounded Rectangle 11"/>
          <p:cNvSpPr/>
          <p:nvPr/>
        </p:nvSpPr>
        <p:spPr>
          <a:xfrm>
            <a:off x="405080" y="2286256"/>
            <a:ext cx="8183735" cy="955903"/>
          </a:xfrm>
          <a:prstGeom prst="roundRect">
            <a:avLst>
              <a:gd name="adj" fmla="val 991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Computation Graph </a:t>
            </a:r>
          </a:p>
          <a:p>
            <a:pPr algn="ctr"/>
            <a:r>
              <a:rPr lang="en-US" sz="2400" dirty="0"/>
              <a:t>Execution (Threads/Processes), Scheduling of Executions </a:t>
            </a:r>
          </a:p>
        </p:txBody>
      </p:sp>
      <p:sp>
        <p:nvSpPr>
          <p:cNvPr id="13" name="Rounded Rectangle 12"/>
          <p:cNvSpPr/>
          <p:nvPr/>
        </p:nvSpPr>
        <p:spPr>
          <a:xfrm>
            <a:off x="405080" y="1292213"/>
            <a:ext cx="8183733" cy="955903"/>
          </a:xfrm>
          <a:prstGeom prst="roundRect">
            <a:avLst>
              <a:gd name="adj" fmla="val 991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Data partitioning and placement</a:t>
            </a:r>
          </a:p>
          <a:p>
            <a:pPr algn="ctr"/>
            <a:r>
              <a:rPr lang="en-US" sz="2400" dirty="0"/>
              <a:t>Manage distributed data</a:t>
            </a:r>
          </a:p>
        </p:txBody>
      </p:sp>
      <p:grpSp>
        <p:nvGrpSpPr>
          <p:cNvPr id="4" name="Group 3"/>
          <p:cNvGrpSpPr/>
          <p:nvPr/>
        </p:nvGrpSpPr>
        <p:grpSpPr>
          <a:xfrm>
            <a:off x="8920021" y="1353671"/>
            <a:ext cx="2720944" cy="3886857"/>
            <a:chOff x="1702674" y="2329410"/>
            <a:chExt cx="2183524" cy="3187312"/>
          </a:xfrm>
        </p:grpSpPr>
        <p:sp>
          <p:nvSpPr>
            <p:cNvPr id="8" name="Rounded Rectangle 7"/>
            <p:cNvSpPr/>
            <p:nvPr/>
          </p:nvSpPr>
          <p:spPr>
            <a:xfrm>
              <a:off x="1702674" y="3909850"/>
              <a:ext cx="2183524" cy="683172"/>
            </a:xfrm>
            <a:prstGeom prst="roundRect">
              <a:avLst>
                <a:gd name="adj" fmla="val 991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rPr>
                <a:t>Communication</a:t>
              </a:r>
            </a:p>
          </p:txBody>
        </p:sp>
        <p:sp>
          <p:nvSpPr>
            <p:cNvPr id="9" name="Rounded Rectangle 8"/>
            <p:cNvSpPr/>
            <p:nvPr/>
          </p:nvSpPr>
          <p:spPr>
            <a:xfrm>
              <a:off x="1702674" y="3119630"/>
              <a:ext cx="2183524" cy="683172"/>
            </a:xfrm>
            <a:prstGeom prst="roundRect">
              <a:avLst>
                <a:gd name="adj" fmla="val 991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rPr>
                <a:t>Task System</a:t>
              </a:r>
            </a:p>
          </p:txBody>
        </p:sp>
        <p:sp>
          <p:nvSpPr>
            <p:cNvPr id="10" name="Rounded Rectangle 9"/>
            <p:cNvSpPr/>
            <p:nvPr/>
          </p:nvSpPr>
          <p:spPr>
            <a:xfrm>
              <a:off x="1702674" y="2329410"/>
              <a:ext cx="2183524" cy="683172"/>
            </a:xfrm>
            <a:prstGeom prst="roundRect">
              <a:avLst>
                <a:gd name="adj" fmla="val 991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rPr>
                <a:t>Data Management</a:t>
              </a:r>
            </a:p>
          </p:txBody>
        </p:sp>
        <p:sp>
          <p:nvSpPr>
            <p:cNvPr id="3" name="TextBox 2"/>
            <p:cNvSpPr txBox="1"/>
            <p:nvPr/>
          </p:nvSpPr>
          <p:spPr>
            <a:xfrm>
              <a:off x="1985812" y="4835285"/>
              <a:ext cx="1617249" cy="681437"/>
            </a:xfrm>
            <a:prstGeom prst="rect">
              <a:avLst/>
            </a:prstGeom>
            <a:noFill/>
          </p:spPr>
          <p:txBody>
            <a:bodyPr wrap="none" rtlCol="0">
              <a:spAutoFit/>
            </a:bodyPr>
            <a:lstStyle/>
            <a:p>
              <a:r>
                <a:rPr lang="en-US" sz="2400" b="1" dirty="0"/>
                <a:t>Three main </a:t>
              </a:r>
              <a:br>
                <a:rPr lang="en-US" sz="2400" b="1" dirty="0"/>
              </a:br>
              <a:r>
                <a:rPr lang="en-US" sz="2400" b="1" dirty="0"/>
                <a:t>abstractions</a:t>
              </a:r>
            </a:p>
          </p:txBody>
        </p:sp>
      </p:grpSp>
      <p:sp>
        <p:nvSpPr>
          <p:cNvPr id="14" name="TextBox 13"/>
          <p:cNvSpPr txBox="1"/>
          <p:nvPr/>
        </p:nvSpPr>
        <p:spPr>
          <a:xfrm>
            <a:off x="1075765" y="4778863"/>
            <a:ext cx="6528573" cy="461665"/>
          </a:xfrm>
          <a:prstGeom prst="rect">
            <a:avLst/>
          </a:prstGeom>
          <a:noFill/>
        </p:spPr>
        <p:txBody>
          <a:bodyPr wrap="square" rtlCol="0">
            <a:spAutoFit/>
          </a:bodyPr>
          <a:lstStyle/>
          <a:p>
            <a:r>
              <a:rPr lang="en-US" sz="2400" b="1" dirty="0"/>
              <a:t>What we need to write a parallel application</a:t>
            </a:r>
          </a:p>
        </p:txBody>
      </p:sp>
    </p:spTree>
    <p:extLst>
      <p:ext uri="{BB962C8B-B14F-4D97-AF65-F5344CB8AC3E}">
        <p14:creationId xmlns:p14="http://schemas.microsoft.com/office/powerpoint/2010/main" val="152983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507" y="972079"/>
            <a:ext cx="10874188" cy="5173212"/>
          </a:xfrm>
        </p:spPr>
        <p:txBody>
          <a:bodyPr/>
          <a:lstStyle/>
          <a:p>
            <a:r>
              <a:rPr lang="en-US" sz="2400" dirty="0"/>
              <a:t>Clearly define functional layers</a:t>
            </a:r>
          </a:p>
          <a:p>
            <a:r>
              <a:rPr lang="en-US" sz="2400" dirty="0"/>
              <a:t>Develop base layers as independent components</a:t>
            </a:r>
          </a:p>
          <a:p>
            <a:r>
              <a:rPr lang="en-US" sz="2400" dirty="0"/>
              <a:t>Use</a:t>
            </a:r>
            <a:r>
              <a:rPr lang="en-US" sz="2400" b="1" dirty="0"/>
              <a:t> interoperable </a:t>
            </a:r>
            <a:r>
              <a:rPr lang="en-US" sz="2400" dirty="0"/>
              <a:t>common abstractions but multiple</a:t>
            </a:r>
            <a:r>
              <a:rPr lang="en-US" sz="2400" b="1" dirty="0"/>
              <a:t> polymorphic </a:t>
            </a:r>
            <a:r>
              <a:rPr lang="en-US" sz="2400" dirty="0"/>
              <a:t>implementations.</a:t>
            </a:r>
          </a:p>
          <a:p>
            <a:r>
              <a:rPr lang="en-US" sz="2400" dirty="0"/>
              <a:t>Allow users to pick and choose according to requirements</a:t>
            </a:r>
          </a:p>
          <a:p>
            <a:pPr lvl="1"/>
            <a:r>
              <a:rPr lang="en-US" sz="2400" dirty="0"/>
              <a:t>Communication + Data Management</a:t>
            </a:r>
          </a:p>
          <a:p>
            <a:pPr lvl="1"/>
            <a:r>
              <a:rPr lang="en-US" sz="2400" dirty="0"/>
              <a:t>Communication + Static graph </a:t>
            </a:r>
          </a:p>
          <a:p>
            <a:r>
              <a:rPr lang="en-US" sz="2400" dirty="0"/>
              <a:t>Use HPC features when possible</a:t>
            </a:r>
          </a:p>
          <a:p>
            <a:endParaRPr lang="en-US" sz="2400" dirty="0"/>
          </a:p>
        </p:txBody>
      </p:sp>
      <p:sp>
        <p:nvSpPr>
          <p:cNvPr id="2" name="Title 1"/>
          <p:cNvSpPr>
            <a:spLocks noGrp="1"/>
          </p:cNvSpPr>
          <p:nvPr>
            <p:ph type="title"/>
          </p:nvPr>
        </p:nvSpPr>
        <p:spPr/>
        <p:txBody>
          <a:bodyPr/>
          <a:lstStyle/>
          <a:p>
            <a:pPr algn="ctr"/>
            <a:r>
              <a:rPr lang="en-US" dirty="0"/>
              <a:t>Twister2 Principles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79550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lnSpcReduction="10000"/>
          </a:bodyPr>
          <a:lstStyle/>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Unit of Processing is an </a:t>
            </a:r>
            <a:r>
              <a:rPr lang="en-US" sz="2800" b="1" kern="1200" dirty="0">
                <a:solidFill>
                  <a:prstClr val="black"/>
                </a:solidFill>
                <a:latin typeface="Calibri" panose="020F0502020204030204"/>
                <a:cs typeface="+mn-cs"/>
              </a:rPr>
              <a:t>Event driven Function </a:t>
            </a:r>
            <a:r>
              <a:rPr lang="en-US" sz="2800" kern="1200" dirty="0">
                <a:solidFill>
                  <a:prstClr val="black"/>
                </a:solidFill>
                <a:latin typeface="Calibri" panose="020F0502020204030204"/>
                <a:cs typeface="+mn-cs"/>
              </a:rPr>
              <a:t>(a </a:t>
            </a:r>
            <a:r>
              <a:rPr lang="en-US" sz="2800" b="1" kern="1200" dirty="0">
                <a:solidFill>
                  <a:prstClr val="black"/>
                </a:solidFill>
                <a:latin typeface="Calibri" panose="020F0502020204030204"/>
                <a:cs typeface="+mn-cs"/>
              </a:rPr>
              <a:t>microservice</a:t>
            </a:r>
            <a:r>
              <a:rPr lang="en-US" sz="2800" kern="1200" dirty="0">
                <a:solidFill>
                  <a:prstClr val="black"/>
                </a:solidFill>
                <a:latin typeface="Calibri" panose="020F0502020204030204"/>
                <a:cs typeface="+mn-cs"/>
              </a:rPr>
              <a:t>) replaces libraries</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Can have state that may need to be preserved in place (Iterative MapReduce)</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Functions can be single or 1 of 100,000 maps in large parallel code</a:t>
            </a:r>
          </a:p>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Processing units run in </a:t>
            </a:r>
            <a:r>
              <a:rPr lang="en-US" sz="2800" b="1" kern="1200" dirty="0">
                <a:solidFill>
                  <a:prstClr val="black"/>
                </a:solidFill>
                <a:latin typeface="Calibri" panose="020F0502020204030204"/>
                <a:cs typeface="+mn-cs"/>
              </a:rPr>
              <a:t>HPC clouds, fogs </a:t>
            </a:r>
            <a:r>
              <a:rPr lang="en-US" sz="2800" kern="1200" dirty="0">
                <a:solidFill>
                  <a:prstClr val="black"/>
                </a:solidFill>
                <a:latin typeface="Calibri" panose="020F0502020204030204"/>
                <a:cs typeface="+mn-cs"/>
              </a:rPr>
              <a:t>or </a:t>
            </a:r>
            <a:r>
              <a:rPr lang="en-US" sz="2800" b="1" kern="1200" dirty="0">
                <a:solidFill>
                  <a:prstClr val="black"/>
                </a:solidFill>
                <a:latin typeface="Calibri" panose="020F0502020204030204"/>
                <a:cs typeface="+mn-cs"/>
              </a:rPr>
              <a:t>devices</a:t>
            </a:r>
            <a:r>
              <a:rPr lang="en-US" sz="2800" kern="1200" dirty="0">
                <a:solidFill>
                  <a:prstClr val="black"/>
                </a:solidFill>
                <a:latin typeface="Calibri" panose="020F0502020204030204"/>
                <a:cs typeface="+mn-cs"/>
              </a:rPr>
              <a:t> but these all have similar software architecture (see AWS Greengrass and Lambda)</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Universal Programming model so </a:t>
            </a:r>
            <a:r>
              <a:rPr lang="en-US" sz="2800" b="1" kern="1200" dirty="0">
                <a:solidFill>
                  <a:prstClr val="black"/>
                </a:solidFill>
                <a:latin typeface="Calibri" panose="020F0502020204030204"/>
                <a:cs typeface="+mn-cs"/>
              </a:rPr>
              <a:t>Fog (e.g. car) looks like a cloud to a device (radar sensor) while public cloud looks like a cloud to the fog (car)</a:t>
            </a:r>
          </a:p>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Analyze the </a:t>
            </a:r>
            <a:r>
              <a:rPr lang="en-US" sz="2800" b="1" kern="1200" dirty="0">
                <a:solidFill>
                  <a:prstClr val="black"/>
                </a:solidFill>
                <a:latin typeface="Calibri" panose="020F0502020204030204"/>
                <a:cs typeface="+mn-cs"/>
              </a:rPr>
              <a:t>runtime of existing systems </a:t>
            </a:r>
          </a:p>
          <a:p>
            <a:pPr marL="628650" lvl="1"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Hadoop, Spark, Flink, Pregel Big Data Processing</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Storm, Heron Streaming Dataflow</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Kepler, Pegasus, </a:t>
            </a:r>
            <a:r>
              <a:rPr lang="en-US" sz="2800" kern="1200" dirty="0" err="1">
                <a:solidFill>
                  <a:prstClr val="black"/>
                </a:solidFill>
                <a:latin typeface="Calibri" panose="020F0502020204030204"/>
                <a:cs typeface="+mn-cs"/>
              </a:rPr>
              <a:t>NiFi</a:t>
            </a:r>
            <a:r>
              <a:rPr lang="en-US" sz="2800" kern="1200" dirty="0">
                <a:solidFill>
                  <a:prstClr val="black"/>
                </a:solidFill>
                <a:latin typeface="Calibri" panose="020F0502020204030204"/>
                <a:cs typeface="+mn-cs"/>
              </a:rPr>
              <a:t> workflow systems</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Harp Map-Collective, MPI and HPC AMT runtime like DARMA</a:t>
            </a:r>
          </a:p>
          <a:p>
            <a:pPr marL="685800" lvl="1" indent="-228600" fontAlgn="auto">
              <a:lnSpc>
                <a:spcPct val="90000"/>
              </a:lnSpc>
              <a:spcBef>
                <a:spcPts val="500"/>
              </a:spcBef>
              <a:spcAft>
                <a:spcPts val="0"/>
              </a:spcAft>
              <a:buFont typeface="Arial" panose="020B0604020202020204" pitchFamily="34" charset="0"/>
              <a:buChar char="•"/>
            </a:pPr>
            <a:r>
              <a:rPr lang="en-US" sz="2800" kern="1200" dirty="0">
                <a:solidFill>
                  <a:prstClr val="black"/>
                </a:solidFill>
                <a:latin typeface="Calibri" panose="020F0502020204030204"/>
                <a:cs typeface="+mn-cs"/>
              </a:rPr>
              <a:t>And approaches such as </a:t>
            </a:r>
            <a:r>
              <a:rPr lang="en-US" sz="2800" kern="1200" dirty="0" err="1">
                <a:solidFill>
                  <a:prstClr val="black"/>
                </a:solidFill>
                <a:latin typeface="Calibri" panose="020F0502020204030204"/>
                <a:cs typeface="+mn-cs"/>
              </a:rPr>
              <a:t>GridFTP</a:t>
            </a:r>
            <a:r>
              <a:rPr lang="en-US" sz="2800" kern="1200" dirty="0">
                <a:solidFill>
                  <a:prstClr val="black"/>
                </a:solidFill>
                <a:latin typeface="Calibri" panose="020F0502020204030204"/>
                <a:cs typeface="+mn-cs"/>
              </a:rPr>
              <a:t> and CORBA/HLA (!) for wide area data links</a:t>
            </a:r>
          </a:p>
          <a:p>
            <a:pPr marL="228600" lvl="0" indent="-228600" fontAlgn="auto">
              <a:lnSpc>
                <a:spcPct val="90000"/>
              </a:lnSpc>
              <a:spcBef>
                <a:spcPts val="1000"/>
              </a:spcBef>
              <a:spcAft>
                <a:spcPts val="0"/>
              </a:spcAft>
              <a:buFont typeface="Arial" panose="020B0604020202020204" pitchFamily="34" charset="0"/>
              <a:buChar char="•"/>
            </a:pPr>
            <a:endParaRPr lang="en-US" sz="3200" kern="1200" dirty="0">
              <a:solidFill>
                <a:prstClr val="black"/>
              </a:solidFill>
              <a:latin typeface="Calibri" panose="020F0502020204030204"/>
              <a:cs typeface="+mn-cs"/>
            </a:endParaRPr>
          </a:p>
          <a:p>
            <a:pPr marL="457200" lvl="1" indent="0">
              <a:buNone/>
            </a:pPr>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25327" y="0"/>
            <a:ext cx="10515600" cy="792656"/>
          </a:xfrm>
        </p:spPr>
        <p:txBody>
          <a:bodyPr/>
          <a:lstStyle/>
          <a:p>
            <a:pPr algn="ctr"/>
            <a:r>
              <a:rPr lang="en-US" b="1" dirty="0">
                <a:latin typeface="+mn-lt"/>
              </a:rPr>
              <a:t>Proposed Twister2 Approach </a:t>
            </a:r>
          </a:p>
        </p:txBody>
      </p:sp>
      <p:sp>
        <p:nvSpPr>
          <p:cNvPr id="7" name="Slide Number Placeholder 6">
            <a:extLst>
              <a:ext uri="{FF2B5EF4-FFF2-40B4-BE49-F238E27FC236}">
                <a16:creationId xmlns:a16="http://schemas.microsoft.com/office/drawing/2014/main" id="{9A1395C3-2B3A-4AAA-B07D-26BD3386288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67559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973818"/>
          </a:xfrm>
        </p:spPr>
        <p:txBody>
          <a:bodyPr/>
          <a:lstStyle/>
          <a:p>
            <a:pPr algn="ctr"/>
            <a:r>
              <a:rPr lang="en-US" dirty="0"/>
              <a:t>Twister2 Components I</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0" y="647910"/>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 Queue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 Planning/API</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Execute as per Semantics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3486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899235"/>
          </a:xfrm>
        </p:spPr>
        <p:txBody>
          <a:bodyPr/>
          <a:lstStyle/>
          <a:p>
            <a:pPr algn="ctr"/>
            <a:r>
              <a:rPr lang="en-US" dirty="0"/>
              <a:t>Twister2 Components II</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0" y="605481"/>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8271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93459"/>
            <a:ext cx="12148949" cy="2608123"/>
          </a:xfrm>
          <a:prstGeom prst="rect">
            <a:avLst/>
          </a:prstGeom>
        </p:spPr>
      </p:pic>
      <p:sp>
        <p:nvSpPr>
          <p:cNvPr id="2" name="Title 1"/>
          <p:cNvSpPr>
            <a:spLocks noGrp="1"/>
          </p:cNvSpPr>
          <p:nvPr>
            <p:ph type="title"/>
          </p:nvPr>
        </p:nvSpPr>
        <p:spPr/>
        <p:txBody>
          <a:bodyPr/>
          <a:lstStyle/>
          <a:p>
            <a:r>
              <a:rPr lang="en-US" dirty="0"/>
              <a:t>Different applications need different layers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pic>
        <p:nvPicPr>
          <p:cNvPr id="6" name="Picture 5"/>
          <p:cNvPicPr>
            <a:picLocks noChangeAspect="1"/>
          </p:cNvPicPr>
          <p:nvPr/>
        </p:nvPicPr>
        <p:blipFill rotWithShape="1">
          <a:blip r:embed="rId3"/>
          <a:srcRect l="23535" t="47509" r="24397" b="32108"/>
          <a:stretch/>
        </p:blipFill>
        <p:spPr>
          <a:xfrm>
            <a:off x="0" y="692320"/>
            <a:ext cx="12160840" cy="2677803"/>
          </a:xfrm>
          <a:prstGeom prst="rect">
            <a:avLst/>
          </a:prstGeom>
        </p:spPr>
      </p:pic>
    </p:spTree>
    <p:extLst>
      <p:ext uri="{BB962C8B-B14F-4D97-AF65-F5344CB8AC3E}">
        <p14:creationId xmlns:p14="http://schemas.microsoft.com/office/powerpoint/2010/main" val="906775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1893" y="2499661"/>
            <a:ext cx="5982657" cy="151877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559478" y="2627888"/>
            <a:ext cx="2651301" cy="1277802"/>
          </a:xfrm>
          <a:prstGeom prst="roundRect">
            <a:avLst>
              <a:gd name="adj" fmla="val 437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2683543" y="2769854"/>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ounded Rectangle 16"/>
          <p:cNvSpPr/>
          <p:nvPr/>
        </p:nvSpPr>
        <p:spPr>
          <a:xfrm>
            <a:off x="2683543" y="3569454"/>
            <a:ext cx="2425768" cy="2567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Execution Layer</a:t>
            </a:r>
          </a:p>
        </p:txBody>
      </p:sp>
      <p:sp>
        <p:nvSpPr>
          <p:cNvPr id="18" name="Rounded Rectangle 17"/>
          <p:cNvSpPr/>
          <p:nvPr/>
        </p:nvSpPr>
        <p:spPr>
          <a:xfrm>
            <a:off x="2683543" y="3245547"/>
            <a:ext cx="2425768" cy="2567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Task Scheduler</a:t>
            </a:r>
          </a:p>
        </p:txBody>
      </p:sp>
      <p:sp>
        <p:nvSpPr>
          <p:cNvPr id="24" name="Rectangle 23"/>
          <p:cNvSpPr/>
          <p:nvPr/>
        </p:nvSpPr>
        <p:spPr>
          <a:xfrm>
            <a:off x="602019" y="2499661"/>
            <a:ext cx="1451294" cy="15103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40436" y="2701367"/>
            <a:ext cx="1174459" cy="930502"/>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Box 25"/>
          <p:cNvSpPr txBox="1"/>
          <p:nvPr/>
        </p:nvSpPr>
        <p:spPr>
          <a:xfrm>
            <a:off x="740436" y="3649106"/>
            <a:ext cx="1219949" cy="369332"/>
          </a:xfrm>
          <a:prstGeom prst="rect">
            <a:avLst/>
          </a:prstGeom>
          <a:noFill/>
        </p:spPr>
        <p:txBody>
          <a:bodyPr wrap="none" rtlCol="0">
            <a:spAutoFit/>
          </a:bodyPr>
          <a:lstStyle/>
          <a:p>
            <a:r>
              <a:rPr lang="en-US" dirty="0"/>
              <a:t>Job Master</a:t>
            </a:r>
          </a:p>
        </p:txBody>
      </p:sp>
      <p:sp>
        <p:nvSpPr>
          <p:cNvPr id="32" name="Rounded Rectangle 31"/>
          <p:cNvSpPr/>
          <p:nvPr/>
        </p:nvSpPr>
        <p:spPr>
          <a:xfrm>
            <a:off x="602019" y="5567264"/>
            <a:ext cx="7742532" cy="377504"/>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Data Sources (File Systems (HDFS, Local, </a:t>
            </a:r>
            <a:r>
              <a:rPr lang="en-US" sz="1600" dirty="0" err="1">
                <a:solidFill>
                  <a:schemeClr val="tx1"/>
                </a:solidFill>
              </a:rPr>
              <a:t>Lustre</a:t>
            </a:r>
            <a:r>
              <a:rPr lang="en-US" sz="1600" dirty="0">
                <a:solidFill>
                  <a:schemeClr val="tx1"/>
                </a:solidFill>
              </a:rPr>
              <a:t>), </a:t>
            </a:r>
            <a:r>
              <a:rPr lang="en-US" sz="1600" dirty="0" err="1">
                <a:solidFill>
                  <a:schemeClr val="tx1"/>
                </a:solidFill>
              </a:rPr>
              <a:t>NoSQL</a:t>
            </a:r>
            <a:r>
              <a:rPr lang="en-US" sz="1600" dirty="0">
                <a:solidFill>
                  <a:schemeClr val="tx1"/>
                </a:solidFill>
              </a:rPr>
              <a:t>, Streaming Sources)</a:t>
            </a:r>
          </a:p>
        </p:txBody>
      </p:sp>
      <p:sp>
        <p:nvSpPr>
          <p:cNvPr id="33" name="Rounded Rectangle 32"/>
          <p:cNvSpPr/>
          <p:nvPr/>
        </p:nvSpPr>
        <p:spPr>
          <a:xfrm>
            <a:off x="797491" y="3282770"/>
            <a:ext cx="1060347" cy="2567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Scheduler</a:t>
            </a:r>
          </a:p>
        </p:txBody>
      </p:sp>
      <p:sp>
        <p:nvSpPr>
          <p:cNvPr id="34" name="Rounded Rectangle 33"/>
          <p:cNvSpPr/>
          <p:nvPr/>
        </p:nvSpPr>
        <p:spPr>
          <a:xfrm>
            <a:off x="797491" y="2785255"/>
            <a:ext cx="1060347" cy="4208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State Manager</a:t>
            </a:r>
          </a:p>
        </p:txBody>
      </p:sp>
      <p:sp>
        <p:nvSpPr>
          <p:cNvPr id="35" name="Rounded Rectangle 34"/>
          <p:cNvSpPr/>
          <p:nvPr/>
        </p:nvSpPr>
        <p:spPr>
          <a:xfrm>
            <a:off x="602019" y="4798817"/>
            <a:ext cx="7742532" cy="377504"/>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Resource Scheduler (Mesos, Yarn, </a:t>
            </a:r>
            <a:r>
              <a:rPr lang="en-US" sz="1600" dirty="0" err="1">
                <a:solidFill>
                  <a:schemeClr val="tx1"/>
                </a:solidFill>
              </a:rPr>
              <a:t>Slurm</a:t>
            </a:r>
            <a:r>
              <a:rPr lang="en-US" sz="1600" dirty="0">
                <a:solidFill>
                  <a:schemeClr val="tx1"/>
                </a:solidFill>
              </a:rPr>
              <a:t>, Reef, Aurora, Marathon, </a:t>
            </a:r>
            <a:r>
              <a:rPr lang="en-US" sz="1600" dirty="0" err="1">
                <a:solidFill>
                  <a:schemeClr val="tx1"/>
                </a:solidFill>
              </a:rPr>
              <a:t>Kubernetis</a:t>
            </a:r>
            <a:r>
              <a:rPr lang="en-US" sz="1600" dirty="0">
                <a:solidFill>
                  <a:schemeClr val="tx1"/>
                </a:solidFill>
              </a:rPr>
              <a:t>)</a:t>
            </a:r>
          </a:p>
        </p:txBody>
      </p:sp>
      <p:sp>
        <p:nvSpPr>
          <p:cNvPr id="6" name="Rounded Rectangle 5"/>
          <p:cNvSpPr/>
          <p:nvPr/>
        </p:nvSpPr>
        <p:spPr>
          <a:xfrm>
            <a:off x="602019" y="5237181"/>
            <a:ext cx="7742532" cy="279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Access API</a:t>
            </a:r>
          </a:p>
        </p:txBody>
      </p:sp>
      <p:sp>
        <p:nvSpPr>
          <p:cNvPr id="36" name="Rounded Rectangle 35"/>
          <p:cNvSpPr/>
          <p:nvPr/>
        </p:nvSpPr>
        <p:spPr>
          <a:xfrm>
            <a:off x="602019" y="4469028"/>
            <a:ext cx="7742532" cy="279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Resource Abstraction</a:t>
            </a:r>
          </a:p>
        </p:txBody>
      </p:sp>
      <p:sp>
        <p:nvSpPr>
          <p:cNvPr id="37" name="Rounded Rectangle 36"/>
          <p:cNvSpPr/>
          <p:nvPr/>
        </p:nvSpPr>
        <p:spPr>
          <a:xfrm>
            <a:off x="589539" y="4090847"/>
            <a:ext cx="7755011" cy="29911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Communication (BSP Style, Dataflow)</a:t>
            </a:r>
          </a:p>
        </p:txBody>
      </p:sp>
      <p:sp>
        <p:nvSpPr>
          <p:cNvPr id="38" name="Rounded Rectangle 37"/>
          <p:cNvSpPr/>
          <p:nvPr/>
        </p:nvSpPr>
        <p:spPr>
          <a:xfrm>
            <a:off x="3938810" y="2765575"/>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Rounded Rectangle 38"/>
          <p:cNvSpPr/>
          <p:nvPr/>
        </p:nvSpPr>
        <p:spPr>
          <a:xfrm>
            <a:off x="3279983" y="2765575"/>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Rounded Rectangle 39"/>
          <p:cNvSpPr/>
          <p:nvPr/>
        </p:nvSpPr>
        <p:spPr>
          <a:xfrm>
            <a:off x="4587802" y="2765575"/>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Rounded Rectangle 40"/>
          <p:cNvSpPr/>
          <p:nvPr/>
        </p:nvSpPr>
        <p:spPr>
          <a:xfrm>
            <a:off x="5486476" y="2599642"/>
            <a:ext cx="2651301" cy="1290274"/>
          </a:xfrm>
          <a:prstGeom prst="roundRect">
            <a:avLst>
              <a:gd name="adj" fmla="val 437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3" name="Rounded Rectangle 42"/>
          <p:cNvSpPr/>
          <p:nvPr/>
        </p:nvSpPr>
        <p:spPr>
          <a:xfrm>
            <a:off x="5610541" y="3553680"/>
            <a:ext cx="2425768" cy="2567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Execution Layer</a:t>
            </a:r>
          </a:p>
        </p:txBody>
      </p:sp>
      <p:sp>
        <p:nvSpPr>
          <p:cNvPr id="44" name="Rounded Rectangle 43"/>
          <p:cNvSpPr/>
          <p:nvPr/>
        </p:nvSpPr>
        <p:spPr>
          <a:xfrm>
            <a:off x="5610541" y="3229773"/>
            <a:ext cx="2425768" cy="2567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Task Scheduler</a:t>
            </a:r>
          </a:p>
        </p:txBody>
      </p:sp>
      <p:sp>
        <p:nvSpPr>
          <p:cNvPr id="16" name="Rounded Rectangle 15"/>
          <p:cNvSpPr/>
          <p:nvPr/>
        </p:nvSpPr>
        <p:spPr>
          <a:xfrm>
            <a:off x="2573263" y="1515271"/>
            <a:ext cx="5536944" cy="28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Distributed Data Sets</a:t>
            </a:r>
          </a:p>
        </p:txBody>
      </p:sp>
      <p:sp>
        <p:nvSpPr>
          <p:cNvPr id="19" name="Rounded Rectangle 18"/>
          <p:cNvSpPr/>
          <p:nvPr/>
        </p:nvSpPr>
        <p:spPr>
          <a:xfrm>
            <a:off x="2573263" y="2162054"/>
            <a:ext cx="5536944" cy="2619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Task Graph </a:t>
            </a:r>
          </a:p>
        </p:txBody>
      </p:sp>
      <p:sp>
        <p:nvSpPr>
          <p:cNvPr id="49" name="Rounded Rectangle 48"/>
          <p:cNvSpPr/>
          <p:nvPr/>
        </p:nvSpPr>
        <p:spPr>
          <a:xfrm>
            <a:off x="5639503" y="2761675"/>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Rounded Rectangle 49"/>
          <p:cNvSpPr/>
          <p:nvPr/>
        </p:nvSpPr>
        <p:spPr>
          <a:xfrm>
            <a:off x="6894770" y="2757396"/>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1" name="Rounded Rectangle 50"/>
          <p:cNvSpPr/>
          <p:nvPr/>
        </p:nvSpPr>
        <p:spPr>
          <a:xfrm>
            <a:off x="6235943" y="2757396"/>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2" name="Rounded Rectangle 51"/>
          <p:cNvSpPr/>
          <p:nvPr/>
        </p:nvSpPr>
        <p:spPr>
          <a:xfrm>
            <a:off x="7543762" y="2757396"/>
            <a:ext cx="496256" cy="363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3" name="Rounded Rectangle 52"/>
          <p:cNvSpPr/>
          <p:nvPr/>
        </p:nvSpPr>
        <p:spPr>
          <a:xfrm>
            <a:off x="2573263" y="1845597"/>
            <a:ext cx="5536944" cy="261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API</a:t>
            </a:r>
          </a:p>
        </p:txBody>
      </p:sp>
      <p:sp>
        <p:nvSpPr>
          <p:cNvPr id="54" name="Rounded Rectangle 53"/>
          <p:cNvSpPr/>
          <p:nvPr/>
        </p:nvSpPr>
        <p:spPr>
          <a:xfrm>
            <a:off x="2573263" y="1156159"/>
            <a:ext cx="5536944" cy="31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Transformation API</a:t>
            </a:r>
          </a:p>
        </p:txBody>
      </p:sp>
      <p:sp>
        <p:nvSpPr>
          <p:cNvPr id="56" name="Rectangle 55"/>
          <p:cNvSpPr/>
          <p:nvPr/>
        </p:nvSpPr>
        <p:spPr>
          <a:xfrm>
            <a:off x="8715659" y="5489408"/>
            <a:ext cx="503342" cy="26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191491" y="5298437"/>
            <a:ext cx="2342501" cy="646331"/>
          </a:xfrm>
          <a:prstGeom prst="rect">
            <a:avLst/>
          </a:prstGeom>
          <a:noFill/>
        </p:spPr>
        <p:txBody>
          <a:bodyPr wrap="none" rtlCol="0">
            <a:spAutoFit/>
          </a:bodyPr>
          <a:lstStyle/>
          <a:p>
            <a:r>
              <a:rPr lang="en-US" dirty="0"/>
              <a:t>Container allocated by </a:t>
            </a:r>
          </a:p>
          <a:p>
            <a:r>
              <a:rPr lang="en-US" dirty="0"/>
              <a:t>resource scheduler</a:t>
            </a:r>
          </a:p>
        </p:txBody>
      </p:sp>
      <p:sp>
        <p:nvSpPr>
          <p:cNvPr id="58" name="TextBox 57"/>
          <p:cNvSpPr txBox="1"/>
          <p:nvPr/>
        </p:nvSpPr>
        <p:spPr>
          <a:xfrm>
            <a:off x="9219000" y="4284362"/>
            <a:ext cx="1764394" cy="369332"/>
          </a:xfrm>
          <a:prstGeom prst="rect">
            <a:avLst/>
          </a:prstGeom>
          <a:noFill/>
        </p:spPr>
        <p:txBody>
          <a:bodyPr wrap="none" rtlCol="0">
            <a:spAutoFit/>
          </a:bodyPr>
          <a:lstStyle/>
          <a:p>
            <a:r>
              <a:rPr lang="en-US" dirty="0"/>
              <a:t>Executor Process</a:t>
            </a:r>
          </a:p>
        </p:txBody>
      </p:sp>
      <p:sp>
        <p:nvSpPr>
          <p:cNvPr id="59" name="Rounded Rectangle 58"/>
          <p:cNvSpPr/>
          <p:nvPr/>
        </p:nvSpPr>
        <p:spPr>
          <a:xfrm>
            <a:off x="8715660" y="4310179"/>
            <a:ext cx="503340" cy="319028"/>
          </a:xfrm>
          <a:prstGeom prst="roundRect">
            <a:avLst>
              <a:gd name="adj" fmla="val 437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0" name="Rounded Rectangle 59"/>
          <p:cNvSpPr/>
          <p:nvPr/>
        </p:nvSpPr>
        <p:spPr>
          <a:xfrm>
            <a:off x="8715659" y="4899145"/>
            <a:ext cx="475832" cy="27994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1" name="TextBox 60"/>
          <p:cNvSpPr txBox="1"/>
          <p:nvPr/>
        </p:nvSpPr>
        <p:spPr>
          <a:xfrm>
            <a:off x="9152354" y="4834249"/>
            <a:ext cx="2620141" cy="369332"/>
          </a:xfrm>
          <a:prstGeom prst="rect">
            <a:avLst/>
          </a:prstGeom>
          <a:noFill/>
        </p:spPr>
        <p:txBody>
          <a:bodyPr wrap="none" rtlCol="0">
            <a:spAutoFit/>
          </a:bodyPr>
          <a:lstStyle/>
          <a:p>
            <a:r>
              <a:rPr lang="en-US" dirty="0"/>
              <a:t>Tasks executed by threads</a:t>
            </a:r>
          </a:p>
        </p:txBody>
      </p:sp>
      <p:sp>
        <p:nvSpPr>
          <p:cNvPr id="4" name="Title 3">
            <a:extLst>
              <a:ext uri="{FF2B5EF4-FFF2-40B4-BE49-F238E27FC236}">
                <a16:creationId xmlns:a16="http://schemas.microsoft.com/office/drawing/2014/main" id="{59789810-8980-422A-844C-0E77A5D69FBA}"/>
              </a:ext>
            </a:extLst>
          </p:cNvPr>
          <p:cNvSpPr>
            <a:spLocks noGrp="1"/>
          </p:cNvSpPr>
          <p:nvPr>
            <p:ph type="title"/>
          </p:nvPr>
        </p:nvSpPr>
        <p:spPr>
          <a:xfrm>
            <a:off x="0" y="79094"/>
            <a:ext cx="12168221" cy="762000"/>
          </a:xfrm>
        </p:spPr>
        <p:txBody>
          <a:bodyPr/>
          <a:lstStyle/>
          <a:p>
            <a:pPr algn="ctr"/>
            <a:r>
              <a:rPr lang="en-US" dirty="0"/>
              <a:t>Twister2 Architectural View</a:t>
            </a:r>
          </a:p>
        </p:txBody>
      </p:sp>
      <p:sp>
        <p:nvSpPr>
          <p:cNvPr id="7" name="Slide Number Placeholder 6">
            <a:extLst>
              <a:ext uri="{FF2B5EF4-FFF2-40B4-BE49-F238E27FC236}">
                <a16:creationId xmlns:a16="http://schemas.microsoft.com/office/drawing/2014/main" id="{6E4ED8AE-3BBF-4C9B-953D-2DFE4822ED5E}"/>
              </a:ext>
            </a:extLst>
          </p:cNvPr>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3636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2518" y="2897180"/>
            <a:ext cx="10515600" cy="975573"/>
          </a:xfrm>
        </p:spPr>
        <p:txBody>
          <a:bodyPr/>
          <a:lstStyle/>
          <a:p>
            <a:pPr algn="ctr"/>
            <a:r>
              <a:rPr lang="en-US" b="1" dirty="0">
                <a:latin typeface="+mn-lt"/>
              </a:rPr>
              <a:t>Comparing Spark Flink and MPI: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832518" y="3872753"/>
            <a:ext cx="10515600" cy="1500187"/>
          </a:xfrm>
        </p:spPr>
        <p:txBody>
          <a:bodyPr>
            <a:normAutofit/>
          </a:bodyPr>
          <a:lstStyle/>
          <a:p>
            <a:r>
              <a:rPr lang="en-US" sz="2800"/>
              <a:t>On Global Machine Learning.</a:t>
            </a:r>
          </a:p>
          <a:p>
            <a:r>
              <a:rPr lang="en-US" sz="2800"/>
              <a:t>Note Spark and Flink are successful on Local Machine Learning – not Global Machine Learning</a:t>
            </a:r>
            <a:endParaRPr lang="en-US" sz="2800" dirty="0"/>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grpSp>
        <p:nvGrpSpPr>
          <p:cNvPr id="6" name="Group 5">
            <a:extLst>
              <a:ext uri="{FF2B5EF4-FFF2-40B4-BE49-F238E27FC236}">
                <a16:creationId xmlns:a16="http://schemas.microsoft.com/office/drawing/2014/main" id="{B22E8543-72AD-4D01-918B-03FBD208D7F9}"/>
              </a:ext>
            </a:extLst>
          </p:cNvPr>
          <p:cNvGrpSpPr/>
          <p:nvPr/>
        </p:nvGrpSpPr>
        <p:grpSpPr>
          <a:xfrm>
            <a:off x="2146968" y="89098"/>
            <a:ext cx="7886700" cy="2689741"/>
            <a:chOff x="1952787" y="200751"/>
            <a:chExt cx="7886700" cy="2689741"/>
          </a:xfrm>
        </p:grpSpPr>
        <p:pic>
          <p:nvPicPr>
            <p:cNvPr id="7" name="Picture 2" descr="http://www.iterativemapreduce.org/images/twister.png">
              <a:extLst>
                <a:ext uri="{FF2B5EF4-FFF2-40B4-BE49-F238E27FC236}">
                  <a16:creationId xmlns:a16="http://schemas.microsoft.com/office/drawing/2014/main" id="{F649C831-AF47-4006-8D11-CC33B0501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ACAEC67-0A9E-4125-87B5-A1CCD3791475}"/>
                </a:ext>
              </a:extLst>
            </p:cNvPr>
            <p:cNvSpPr/>
            <p:nvPr/>
          </p:nvSpPr>
          <p:spPr>
            <a:xfrm>
              <a:off x="3847491" y="2521160"/>
              <a:ext cx="3662541" cy="369332"/>
            </a:xfrm>
            <a:prstGeom prst="rect">
              <a:avLst/>
            </a:prstGeom>
          </p:spPr>
          <p:txBody>
            <a:bodyPr wrap="none">
              <a:spAutoFit/>
            </a:bodyPr>
            <a:lstStyle/>
            <a:p>
              <a:r>
                <a:rPr lang="en-US" dirty="0"/>
                <a:t>http://www.iterativemapreduce.org/</a:t>
              </a:r>
            </a:p>
          </p:txBody>
        </p:sp>
      </p:grpSp>
      <p:sp>
        <p:nvSpPr>
          <p:cNvPr id="3" name="Rectangle 2">
            <a:extLst>
              <a:ext uri="{FF2B5EF4-FFF2-40B4-BE49-F238E27FC236}">
                <a16:creationId xmlns:a16="http://schemas.microsoft.com/office/drawing/2014/main" id="{61BDE906-DD00-458B-911C-6AE428A7E02A}"/>
              </a:ext>
            </a:extLst>
          </p:cNvPr>
          <p:cNvSpPr/>
          <p:nvPr/>
        </p:nvSpPr>
        <p:spPr>
          <a:xfrm>
            <a:off x="761776" y="5458965"/>
            <a:ext cx="10657085" cy="584775"/>
          </a:xfrm>
          <a:prstGeom prst="rect">
            <a:avLst/>
          </a:prstGeom>
        </p:spPr>
        <p:txBody>
          <a:bodyPr wrap="none">
            <a:spAutoFit/>
          </a:bodyPr>
          <a:lstStyle/>
          <a:p>
            <a:r>
              <a:rPr lang="en-US" sz="3200" b="1" dirty="0"/>
              <a:t>Communication Model and its implementation matter!</a:t>
            </a:r>
            <a:endParaRPr lang="en-US" sz="3200" dirty="0"/>
          </a:p>
        </p:txBody>
      </p:sp>
    </p:spTree>
    <p:extLst>
      <p:ext uri="{BB962C8B-B14F-4D97-AF65-F5344CB8AC3E}">
        <p14:creationId xmlns:p14="http://schemas.microsoft.com/office/powerpoint/2010/main" val="3484783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29497" y="4242489"/>
            <a:ext cx="12133006" cy="899714"/>
          </a:xfrm>
        </p:spPr>
        <p:txBody>
          <a:bodyPr/>
          <a:lstStyle/>
          <a:p>
            <a:r>
              <a:rPr lang="en-US" sz="4400" dirty="0"/>
              <a:t>Components of Twister2 in detail</a:t>
            </a:r>
            <a:endParaRPr lang="en-US" sz="4400" b="1" dirty="0">
              <a:solidFill>
                <a:schemeClr val="tx1"/>
              </a:solidFill>
            </a:endParaRPr>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1194781" y="165069"/>
            <a:ext cx="9033968" cy="3737377"/>
            <a:chOff x="1179150" y="524576"/>
            <a:chExt cx="9033968"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1179150" y="524576"/>
              <a:ext cx="9033968" cy="3737377"/>
              <a:chOff x="1309779" y="438495"/>
              <a:chExt cx="9033968"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309779" y="438495"/>
                <a:ext cx="9033968" cy="3737377"/>
                <a:chOff x="1876793" y="403142"/>
                <a:chExt cx="9033968"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
        <p:nvSpPr>
          <p:cNvPr id="23" name="TextBox 22">
            <a:extLst>
              <a:ext uri="{FF2B5EF4-FFF2-40B4-BE49-F238E27FC236}">
                <a16:creationId xmlns:a16="http://schemas.microsoft.com/office/drawing/2014/main" id="{A52E6DF5-D1B0-4220-A4DB-C0DE071F1943}"/>
              </a:ext>
            </a:extLst>
          </p:cNvPr>
          <p:cNvSpPr txBox="1"/>
          <p:nvPr/>
        </p:nvSpPr>
        <p:spPr>
          <a:xfrm>
            <a:off x="9556760" y="2188179"/>
            <a:ext cx="2090444" cy="830997"/>
          </a:xfrm>
          <a:prstGeom prst="rect">
            <a:avLst/>
          </a:prstGeom>
          <a:noFill/>
        </p:spPr>
        <p:txBody>
          <a:bodyPr wrap="none" rtlCol="0">
            <a:spAutoFit/>
          </a:bodyPr>
          <a:lstStyle/>
          <a:p>
            <a:r>
              <a:rPr lang="en-US" sz="2400" b="1" dirty="0"/>
              <a:t>HPC Cloud can </a:t>
            </a:r>
            <a:br>
              <a:rPr lang="en-US" sz="2400" b="1" dirty="0"/>
            </a:br>
            <a:r>
              <a:rPr lang="en-US" sz="2400" b="1" dirty="0"/>
              <a:t>be federated </a:t>
            </a:r>
          </a:p>
        </p:txBody>
      </p:sp>
      <p:sp>
        <p:nvSpPr>
          <p:cNvPr id="26" name="Slide Number Placeholder 25">
            <a:extLst>
              <a:ext uri="{FF2B5EF4-FFF2-40B4-BE49-F238E27FC236}">
                <a16:creationId xmlns:a16="http://schemas.microsoft.com/office/drawing/2014/main" id="{9A3AC9F9-D249-4FA9-AF4C-CF783A829AB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
        <p:nvSpPr>
          <p:cNvPr id="25" name="Text Placeholder 4">
            <a:extLst>
              <a:ext uri="{FF2B5EF4-FFF2-40B4-BE49-F238E27FC236}">
                <a16:creationId xmlns:a16="http://schemas.microsoft.com/office/drawing/2014/main" id="{78607E28-DA4B-45D0-8C40-89DD25E22FE9}"/>
              </a:ext>
            </a:extLst>
          </p:cNvPr>
          <p:cNvSpPr>
            <a:spLocks noGrp="1"/>
          </p:cNvSpPr>
          <p:nvPr>
            <p:ph type="body" idx="1"/>
          </p:nvPr>
        </p:nvSpPr>
        <p:spPr>
          <a:xfrm>
            <a:off x="257013" y="5089485"/>
            <a:ext cx="11677973" cy="690749"/>
          </a:xfrm>
        </p:spPr>
        <p:txBody>
          <a:bodyPr/>
          <a:lstStyle/>
          <a:p>
            <a:r>
              <a:rPr lang="en-US" dirty="0">
                <a:solidFill>
                  <a:schemeClr val="tx1"/>
                </a:solidFill>
              </a:rPr>
              <a:t>Scheduling, Communication, Edge and Fog, Dataflow, State</a:t>
            </a:r>
          </a:p>
        </p:txBody>
      </p:sp>
    </p:spTree>
    <p:extLst>
      <p:ext uri="{BB962C8B-B14F-4D97-AF65-F5344CB8AC3E}">
        <p14:creationId xmlns:p14="http://schemas.microsoft.com/office/powerpoint/2010/main" val="2094532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69576" y="770388"/>
            <a:ext cx="11220824" cy="5173212"/>
          </a:xfrm>
        </p:spPr>
        <p:txBody>
          <a:bodyPr>
            <a:normAutofit/>
          </a:bodyPr>
          <a:lstStyle/>
          <a:p>
            <a:r>
              <a:rPr lang="en-US" sz="2400" dirty="0"/>
              <a:t>Common abstraction for various resource schedulers</a:t>
            </a:r>
          </a:p>
          <a:p>
            <a:r>
              <a:rPr lang="en-US" sz="2400" dirty="0"/>
              <a:t>Resource schedulers are written as plugins</a:t>
            </a:r>
          </a:p>
          <a:p>
            <a:r>
              <a:rPr lang="en-US" sz="2400" dirty="0"/>
              <a:t>Current implementation</a:t>
            </a:r>
          </a:p>
          <a:p>
            <a:pPr lvl="1"/>
            <a:r>
              <a:rPr lang="en-US" sz="2400" dirty="0"/>
              <a:t>Aurora and Mesos</a:t>
            </a:r>
          </a:p>
          <a:p>
            <a:pPr lvl="1"/>
            <a:r>
              <a:rPr lang="en-US" sz="2400" dirty="0" err="1"/>
              <a:t>Slurm</a:t>
            </a:r>
            <a:endParaRPr lang="en-US" sz="2400" dirty="0"/>
          </a:p>
          <a:p>
            <a:r>
              <a:rPr lang="en-US" sz="2400" dirty="0"/>
              <a:t>Functionalities of Resource Scheduler</a:t>
            </a:r>
          </a:p>
          <a:p>
            <a:pPr lvl="1"/>
            <a:r>
              <a:rPr lang="en-US" sz="2400" dirty="0"/>
              <a:t>Allocate compute resources using a specific resource scheduler such as Aurora</a:t>
            </a:r>
          </a:p>
          <a:p>
            <a:pPr lvl="1"/>
            <a:r>
              <a:rPr lang="en-US" sz="2400" dirty="0"/>
              <a:t>Staging of job files in the cluster</a:t>
            </a:r>
          </a:p>
          <a:p>
            <a:pPr lvl="1"/>
            <a:r>
              <a:rPr lang="en-US" sz="2400" dirty="0"/>
              <a:t>Starting the job processes and manage them</a:t>
            </a:r>
          </a:p>
          <a:p>
            <a:pPr lvl="1"/>
            <a:r>
              <a:rPr lang="en-US" sz="2400" dirty="0"/>
              <a:t>Manage the life cycle of the job</a:t>
            </a:r>
          </a:p>
        </p:txBody>
      </p:sp>
      <p:sp>
        <p:nvSpPr>
          <p:cNvPr id="4" name="Title 3"/>
          <p:cNvSpPr>
            <a:spLocks noGrp="1"/>
          </p:cNvSpPr>
          <p:nvPr>
            <p:ph type="title"/>
          </p:nvPr>
        </p:nvSpPr>
        <p:spPr>
          <a:xfrm>
            <a:off x="0" y="-8965"/>
            <a:ext cx="12168221" cy="762000"/>
          </a:xfrm>
        </p:spPr>
        <p:txBody>
          <a:bodyPr/>
          <a:lstStyle/>
          <a:p>
            <a:pPr algn="ctr"/>
            <a:r>
              <a:rPr lang="en-US" dirty="0"/>
              <a:t>Resource Scheduler Abstraction</a:t>
            </a:r>
          </a:p>
        </p:txBody>
      </p:sp>
      <p:sp>
        <p:nvSpPr>
          <p:cNvPr id="3" name="Slide Number Placeholder 2"/>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59011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400" dirty="0"/>
              <a:t>Creating and managing the task graph</a:t>
            </a:r>
          </a:p>
          <a:p>
            <a:r>
              <a:rPr lang="en-US" sz="2400" dirty="0"/>
              <a:t>Generate computation task graph dynamically</a:t>
            </a:r>
          </a:p>
          <a:p>
            <a:pPr lvl="1"/>
            <a:r>
              <a:rPr lang="en-US" sz="2400" dirty="0"/>
              <a:t>Dynamic scheduling of tasks</a:t>
            </a:r>
          </a:p>
          <a:p>
            <a:pPr lvl="1"/>
            <a:r>
              <a:rPr lang="en-US" sz="2400" dirty="0"/>
              <a:t>Allow fine grained control of the graph</a:t>
            </a:r>
          </a:p>
          <a:p>
            <a:r>
              <a:rPr lang="en-US" sz="2400" dirty="0"/>
              <a:t>Generate computation graph statically</a:t>
            </a:r>
          </a:p>
          <a:p>
            <a:pPr lvl="1"/>
            <a:r>
              <a:rPr lang="en-US" sz="2400" dirty="0"/>
              <a:t>Dynamic or static scheduling</a:t>
            </a:r>
          </a:p>
          <a:p>
            <a:pPr lvl="1"/>
            <a:r>
              <a:rPr lang="en-US" sz="2400" dirty="0"/>
              <a:t>Suitable for streaming and data query applications</a:t>
            </a:r>
          </a:p>
          <a:p>
            <a:pPr lvl="1"/>
            <a:r>
              <a:rPr lang="en-US" sz="2400" dirty="0"/>
              <a:t>Hard to express complex computations, especially with loops</a:t>
            </a:r>
          </a:p>
          <a:p>
            <a:r>
              <a:rPr lang="en-US" sz="2400" dirty="0"/>
              <a:t>Hybrid approach</a:t>
            </a:r>
          </a:p>
          <a:p>
            <a:pPr lvl="1"/>
            <a:r>
              <a:rPr lang="en-US" sz="2400" dirty="0"/>
              <a:t>Combine both static and dynamic graphs</a:t>
            </a:r>
          </a:p>
          <a:p>
            <a:endParaRPr lang="en-US" sz="2400" dirty="0"/>
          </a:p>
        </p:txBody>
      </p:sp>
      <p:sp>
        <p:nvSpPr>
          <p:cNvPr id="2" name="Title 1"/>
          <p:cNvSpPr>
            <a:spLocks noGrp="1"/>
          </p:cNvSpPr>
          <p:nvPr>
            <p:ph type="title"/>
          </p:nvPr>
        </p:nvSpPr>
        <p:spPr>
          <a:xfrm>
            <a:off x="0" y="-8965"/>
            <a:ext cx="12168221" cy="762000"/>
          </a:xfrm>
        </p:spPr>
        <p:txBody>
          <a:bodyPr/>
          <a:lstStyle/>
          <a:p>
            <a:pPr algn="ctr"/>
            <a:r>
              <a:rPr lang="en-US" dirty="0"/>
              <a:t>Task System</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445925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Schedule for various types of applications</a:t>
            </a:r>
          </a:p>
          <a:p>
            <a:pPr lvl="1"/>
            <a:r>
              <a:rPr lang="en-US" sz="2400" dirty="0"/>
              <a:t>Streaming, Batch, </a:t>
            </a:r>
            <a:r>
              <a:rPr lang="en-US" sz="2400" dirty="0" err="1"/>
              <a:t>FaaS</a:t>
            </a:r>
            <a:endParaRPr lang="en-US" sz="2400" dirty="0"/>
          </a:p>
          <a:p>
            <a:r>
              <a:rPr lang="en-US" sz="2400" dirty="0"/>
              <a:t>Static Scheduling and Dynamic Scheduling</a:t>
            </a:r>
          </a:p>
          <a:p>
            <a:r>
              <a:rPr lang="en-US" sz="2400" dirty="0"/>
              <a:t>Central Scheduler for static task graphs</a:t>
            </a:r>
          </a:p>
          <a:p>
            <a:r>
              <a:rPr lang="en-US" sz="2400" dirty="0"/>
              <a:t>Distributed scheduler for dynamic task graphs</a:t>
            </a:r>
          </a:p>
        </p:txBody>
      </p:sp>
      <p:sp>
        <p:nvSpPr>
          <p:cNvPr id="2" name="Title 1"/>
          <p:cNvSpPr>
            <a:spLocks noGrp="1"/>
          </p:cNvSpPr>
          <p:nvPr>
            <p:ph type="title"/>
          </p:nvPr>
        </p:nvSpPr>
        <p:spPr>
          <a:xfrm>
            <a:off x="0" y="-8965"/>
            <a:ext cx="12168221" cy="762000"/>
          </a:xfrm>
        </p:spPr>
        <p:txBody>
          <a:bodyPr/>
          <a:lstStyle/>
          <a:p>
            <a:pPr algn="ctr"/>
            <a:r>
              <a:rPr lang="en-US" dirty="0"/>
              <a:t>Task Scheduler</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48266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Execute a task when its data dependencies are satisfied</a:t>
            </a:r>
          </a:p>
          <a:p>
            <a:r>
              <a:rPr lang="en-US" sz="2400" dirty="0"/>
              <a:t>Uses threads and queues</a:t>
            </a:r>
          </a:p>
          <a:p>
            <a:r>
              <a:rPr lang="en-US" sz="2400" dirty="0"/>
              <a:t>Performs task execution optimizations such as Pipelining tasks</a:t>
            </a:r>
          </a:p>
          <a:p>
            <a:r>
              <a:rPr lang="en-US" sz="2400" dirty="0"/>
              <a:t>Can be extended to support custom execution models</a:t>
            </a:r>
          </a:p>
          <a:p>
            <a:pPr marL="0" indent="0">
              <a:buNone/>
            </a:pPr>
            <a:r>
              <a:rPr lang="en-US" sz="2400" dirty="0"/>
              <a:t> </a:t>
            </a:r>
          </a:p>
        </p:txBody>
      </p:sp>
      <p:sp>
        <p:nvSpPr>
          <p:cNvPr id="2" name="Title 1"/>
          <p:cNvSpPr>
            <a:spLocks noGrp="1"/>
          </p:cNvSpPr>
          <p:nvPr>
            <p:ph type="title"/>
          </p:nvPr>
        </p:nvSpPr>
        <p:spPr/>
        <p:txBody>
          <a:bodyPr/>
          <a:lstStyle/>
          <a:p>
            <a:pPr algn="ctr"/>
            <a:r>
              <a:rPr lang="en-US" dirty="0"/>
              <a:t>Executor</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052156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latin typeface="+mn-lt"/>
              </a:rPr>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a:bodyPr>
          <a:lstStyle/>
          <a:p>
            <a:r>
              <a:rPr lang="en-US" sz="2400" b="1" dirty="0"/>
              <a:t>MPI Characteristics: </a:t>
            </a:r>
            <a:r>
              <a:rPr lang="en-US" dirty="0"/>
              <a:t>Tightly synchronized applications</a:t>
            </a:r>
          </a:p>
          <a:p>
            <a:pPr lvl="1"/>
            <a:r>
              <a:rPr lang="en-US" dirty="0"/>
              <a:t>Efficient communications (µs latency) with use of advanced hardware </a:t>
            </a:r>
          </a:p>
          <a:p>
            <a:pPr lvl="1"/>
            <a:r>
              <a:rPr lang="en-US" dirty="0"/>
              <a:t>In place communications and computations (Process scope for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Pub-Sub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b="1" dirty="0"/>
              <a:t>Collective</a:t>
            </a:r>
            <a:r>
              <a:rPr lang="en-US" dirty="0"/>
              <a:t> communication operations such as </a:t>
            </a:r>
            <a:r>
              <a:rPr lang="en-US" dirty="0" err="1"/>
              <a:t>AllReduce</a:t>
            </a:r>
            <a:r>
              <a:rPr lang="en-US" dirty="0"/>
              <a:t> </a:t>
            </a:r>
            <a:r>
              <a:rPr lang="en-US" dirty="0" err="1"/>
              <a:t>AllGather</a:t>
            </a:r>
            <a:endParaRPr lang="en-US" dirty="0"/>
          </a:p>
          <a:p>
            <a:pPr lvl="1"/>
            <a:r>
              <a:rPr lang="en-US" dirty="0"/>
              <a:t>Can use in-place MPI style communication</a:t>
            </a:r>
          </a:p>
          <a:p>
            <a:endParaRPr lang="en-US" dirty="0"/>
          </a:p>
          <a:p>
            <a:endParaRPr lang="en-US" dirty="0"/>
          </a:p>
          <a:p>
            <a:pPr lvl="1"/>
            <a:endParaRPr lang="en-US" sz="2000" dirty="0"/>
          </a:p>
          <a:p>
            <a:endParaRPr lang="en-US" dirty="0"/>
          </a:p>
        </p:txBody>
      </p:sp>
      <p:sp>
        <p:nvSpPr>
          <p:cNvPr id="4" name="Slide Number Placeholder 3">
            <a:extLst>
              <a:ext uri="{FF2B5EF4-FFF2-40B4-BE49-F238E27FC236}">
                <a16:creationId xmlns:a16="http://schemas.microsoft.com/office/drawing/2014/main" id="{ABB1C458-CC84-42A3-BF50-B2586216A47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205102" y="1789601"/>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
        <p:nvSpPr>
          <p:cNvPr id="27" name="TextBox 26">
            <a:extLst>
              <a:ext uri="{FF2B5EF4-FFF2-40B4-BE49-F238E27FC236}">
                <a16:creationId xmlns:a16="http://schemas.microsoft.com/office/drawing/2014/main" id="{D8F258FE-6CE5-49C8-8600-AE3C484B6BD1}"/>
              </a:ext>
            </a:extLst>
          </p:cNvPr>
          <p:cNvSpPr txBox="1"/>
          <p:nvPr/>
        </p:nvSpPr>
        <p:spPr>
          <a:xfrm>
            <a:off x="8325585" y="3965165"/>
            <a:ext cx="2993127" cy="369332"/>
          </a:xfrm>
          <a:prstGeom prst="rect">
            <a:avLst/>
          </a:prstGeom>
          <a:noFill/>
        </p:spPr>
        <p:txBody>
          <a:bodyPr wrap="none" rtlCol="0">
            <a:spAutoFit/>
          </a:bodyPr>
          <a:lstStyle/>
          <a:p>
            <a:r>
              <a:rPr lang="en-US" b="1" dirty="0"/>
              <a:t>Edge and Fog Computing</a:t>
            </a:r>
          </a:p>
        </p:txBody>
      </p:sp>
    </p:spTree>
    <p:extLst>
      <p:ext uri="{BB962C8B-B14F-4D97-AF65-F5344CB8AC3E}">
        <p14:creationId xmlns:p14="http://schemas.microsoft.com/office/powerpoint/2010/main" val="1178860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Need data driven higher level abstractions</a:t>
            </a:r>
          </a:p>
          <a:p>
            <a:endParaRPr lang="en-US" dirty="0"/>
          </a:p>
          <a:p>
            <a:pPr marL="0" indent="0">
              <a:buNone/>
            </a:pPr>
            <a:endParaRPr lang="en-US" dirty="0"/>
          </a:p>
          <a:p>
            <a:pPr marL="457200" lvl="1" indent="0">
              <a:buNone/>
            </a:pPr>
            <a:endParaRPr lang="en-US" dirty="0"/>
          </a:p>
          <a:p>
            <a:endParaRPr lang="en-US" dirty="0"/>
          </a:p>
        </p:txBody>
      </p:sp>
      <p:sp>
        <p:nvSpPr>
          <p:cNvPr id="2" name="Title 1"/>
          <p:cNvSpPr>
            <a:spLocks noGrp="1"/>
          </p:cNvSpPr>
          <p:nvPr>
            <p:ph type="title"/>
          </p:nvPr>
        </p:nvSpPr>
        <p:spPr/>
        <p:txBody>
          <a:bodyPr/>
          <a:lstStyle/>
          <a:p>
            <a:r>
              <a:rPr lang="en-US" dirty="0"/>
              <a:t>Communication Requirements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pic>
        <p:nvPicPr>
          <p:cNvPr id="6" name="Picture 5"/>
          <p:cNvPicPr>
            <a:picLocks noChangeAspect="1"/>
          </p:cNvPicPr>
          <p:nvPr/>
        </p:nvPicPr>
        <p:blipFill rotWithShape="1">
          <a:blip r:embed="rId2"/>
          <a:srcRect l="24310" t="57931" r="25172" b="29655"/>
          <a:stretch/>
        </p:blipFill>
        <p:spPr>
          <a:xfrm>
            <a:off x="29943" y="1255060"/>
            <a:ext cx="12120343" cy="1675338"/>
          </a:xfrm>
          <a:prstGeom prst="rect">
            <a:avLst/>
          </a:prstGeom>
        </p:spPr>
      </p:pic>
      <p:sp>
        <p:nvSpPr>
          <p:cNvPr id="7" name="Rectangle 6"/>
          <p:cNvSpPr/>
          <p:nvPr/>
        </p:nvSpPr>
        <p:spPr>
          <a:xfrm>
            <a:off x="190938" y="3401046"/>
            <a:ext cx="11708524" cy="2880789"/>
          </a:xfrm>
          <a:prstGeom prst="rect">
            <a:avLst/>
          </a:prstGeom>
        </p:spPr>
        <p:txBody>
          <a:bodyPr wrap="square">
            <a:spAutoFit/>
          </a:bodyPr>
          <a:lstStyle/>
          <a:p>
            <a:pPr marL="228600" indent="-228600">
              <a:spcBef>
                <a:spcPts val="600"/>
              </a:spcBef>
              <a:buFont typeface="Arial" panose="020B0604020202020204" pitchFamily="34" charset="0"/>
              <a:buChar char="•"/>
            </a:pPr>
            <a:r>
              <a:rPr lang="en-US" sz="2800" dirty="0"/>
              <a:t>Both BSP and Dataflow Style communications</a:t>
            </a:r>
          </a:p>
          <a:p>
            <a:pPr marL="685800" lvl="1" indent="-228600">
              <a:lnSpc>
                <a:spcPct val="70000"/>
              </a:lnSpc>
              <a:spcBef>
                <a:spcPts val="600"/>
              </a:spcBef>
              <a:buFont typeface="Arial" panose="020B0604020202020204" pitchFamily="34" charset="0"/>
              <a:buChar char="•"/>
            </a:pPr>
            <a:r>
              <a:rPr lang="en-US" sz="2000" dirty="0"/>
              <a:t>MPI / RDMA / TCP</a:t>
            </a:r>
          </a:p>
          <a:p>
            <a:pPr marL="685800" lvl="1" indent="-228600">
              <a:lnSpc>
                <a:spcPct val="70000"/>
              </a:lnSpc>
              <a:spcBef>
                <a:spcPts val="600"/>
              </a:spcBef>
              <a:buFont typeface="Arial" panose="020B0604020202020204" pitchFamily="34" charset="0"/>
              <a:buChar char="•"/>
            </a:pPr>
            <a:r>
              <a:rPr lang="en-US" sz="2000" dirty="0"/>
              <a:t>Automatically deal with large data sizes</a:t>
            </a:r>
          </a:p>
          <a:p>
            <a:pPr marL="228600" indent="-228600">
              <a:lnSpc>
                <a:spcPct val="90000"/>
              </a:lnSpc>
              <a:spcBef>
                <a:spcPts val="600"/>
              </a:spcBef>
              <a:buFont typeface="Arial" panose="020B0604020202020204" pitchFamily="34" charset="0"/>
              <a:buChar char="•"/>
            </a:pPr>
            <a:r>
              <a:rPr lang="en-US" sz="2800" dirty="0"/>
              <a:t>MPI requirements</a:t>
            </a:r>
          </a:p>
          <a:p>
            <a:pPr marL="685800" lvl="1" indent="-228600">
              <a:lnSpc>
                <a:spcPct val="70000"/>
              </a:lnSpc>
              <a:spcBef>
                <a:spcPts val="600"/>
              </a:spcBef>
              <a:buFont typeface="Arial" panose="020B0604020202020204" pitchFamily="34" charset="0"/>
              <a:buChar char="•"/>
            </a:pPr>
            <a:r>
              <a:rPr lang="en-US" sz="2000" dirty="0"/>
              <a:t>Need MPI to work with Yarn/Mesos (Use MPI only as a communication library) – basic MPI insists on launching its tasks.</a:t>
            </a:r>
          </a:p>
          <a:p>
            <a:pPr marL="685800" lvl="1" indent="-228600">
              <a:lnSpc>
                <a:spcPct val="70000"/>
              </a:lnSpc>
              <a:spcBef>
                <a:spcPts val="600"/>
              </a:spcBef>
              <a:buFont typeface="Arial" panose="020B0604020202020204" pitchFamily="34" charset="0"/>
              <a:buChar char="•"/>
            </a:pPr>
            <a:r>
              <a:rPr lang="en-US" sz="2000" dirty="0"/>
              <a:t>Make MPI work with dynamic environments where processes are added / removed while an application is running</a:t>
            </a:r>
          </a:p>
          <a:p>
            <a:pPr marL="685800" lvl="1" indent="-228600">
              <a:lnSpc>
                <a:spcPct val="70000"/>
              </a:lnSpc>
              <a:spcBef>
                <a:spcPts val="600"/>
              </a:spcBef>
              <a:buFont typeface="Arial" panose="020B0604020202020204" pitchFamily="34" charset="0"/>
              <a:buChar char="•"/>
            </a:pPr>
            <a:r>
              <a:rPr lang="en-US" sz="2000" dirty="0"/>
              <a:t>We don’t need fault tolerance at MPI level</a:t>
            </a:r>
          </a:p>
        </p:txBody>
      </p:sp>
    </p:spTree>
    <p:extLst>
      <p:ext uri="{BB962C8B-B14F-4D97-AF65-F5344CB8AC3E}">
        <p14:creationId xmlns:p14="http://schemas.microsoft.com/office/powerpoint/2010/main" val="3070610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0D79-B72C-4737-AD37-FF42FDDFC1CD}"/>
              </a:ext>
            </a:extLst>
          </p:cNvPr>
          <p:cNvSpPr>
            <a:spLocks noGrp="1"/>
          </p:cNvSpPr>
          <p:nvPr>
            <p:ph type="title"/>
          </p:nvPr>
        </p:nvSpPr>
        <p:spPr>
          <a:xfrm>
            <a:off x="766763" y="57945"/>
            <a:ext cx="10515600" cy="707964"/>
          </a:xfrm>
        </p:spPr>
        <p:txBody>
          <a:bodyPr/>
          <a:lstStyle/>
          <a:p>
            <a:r>
              <a:rPr lang="en-US" dirty="0"/>
              <a:t>Twister2 and the Fog</a:t>
            </a:r>
          </a:p>
        </p:txBody>
      </p:sp>
      <p:sp>
        <p:nvSpPr>
          <p:cNvPr id="3" name="Content Placeholder 2">
            <a:extLst>
              <a:ext uri="{FF2B5EF4-FFF2-40B4-BE49-F238E27FC236}">
                <a16:creationId xmlns:a16="http://schemas.microsoft.com/office/drawing/2014/main" id="{6573DB72-CCD6-4D6A-941A-15F187A967C3}"/>
              </a:ext>
            </a:extLst>
          </p:cNvPr>
          <p:cNvSpPr>
            <a:spLocks noGrp="1"/>
          </p:cNvSpPr>
          <p:nvPr>
            <p:ph idx="1"/>
          </p:nvPr>
        </p:nvSpPr>
        <p:spPr>
          <a:xfrm>
            <a:off x="54769" y="572477"/>
            <a:ext cx="12137231" cy="5713045"/>
          </a:xfrm>
        </p:spPr>
        <p:txBody>
          <a:bodyPr>
            <a:normAutofit/>
          </a:bodyPr>
          <a:lstStyle/>
          <a:p>
            <a:r>
              <a:rPr lang="en-US" b="1" dirty="0"/>
              <a:t>What is the Fog?</a:t>
            </a:r>
          </a:p>
          <a:p>
            <a:r>
              <a:rPr lang="en-US" dirty="0"/>
              <a:t>In the spirit of yesterday’s Grid computing, the</a:t>
            </a:r>
            <a:r>
              <a:rPr lang="en-US" b="1" dirty="0"/>
              <a:t> Fog is everything</a:t>
            </a:r>
          </a:p>
          <a:p>
            <a:pPr lvl="1"/>
            <a:r>
              <a:rPr lang="en-US" dirty="0"/>
              <a:t>E.g. cars on a road see a fog as sum of all cars near them</a:t>
            </a:r>
          </a:p>
          <a:p>
            <a:pPr lvl="1"/>
            <a:r>
              <a:rPr lang="en-US" dirty="0"/>
              <a:t>Smart Home can access all the devices and computing resources in their neighborhood</a:t>
            </a:r>
          </a:p>
          <a:p>
            <a:pPr lvl="1"/>
            <a:r>
              <a:rPr lang="en-US" dirty="0"/>
              <a:t>This approach has obviously greatest potential performance and could for example allow road vehicles to self organize and avoid traffic jams</a:t>
            </a:r>
          </a:p>
          <a:p>
            <a:pPr lvl="1"/>
            <a:r>
              <a:rPr lang="en-US" dirty="0"/>
              <a:t>It has the problem that bedeviled yesterday’s Grid; need to manage systems across administrative domains</a:t>
            </a:r>
          </a:p>
          <a:p>
            <a:r>
              <a:rPr lang="en-US" dirty="0"/>
              <a:t>The simpler scenario is that </a:t>
            </a:r>
            <a:r>
              <a:rPr lang="en-US" b="1" dirty="0"/>
              <a:t>Fog is restricted to systems </a:t>
            </a:r>
            <a:r>
              <a:rPr lang="en-US" dirty="0"/>
              <a:t>that are in same administrative domain as device and cloud</a:t>
            </a:r>
          </a:p>
          <a:p>
            <a:pPr lvl="1"/>
            <a:r>
              <a:rPr lang="en-US" dirty="0"/>
              <a:t>The system can be designed without worrying about conflicting administration issues</a:t>
            </a:r>
          </a:p>
          <a:p>
            <a:pPr lvl="1"/>
            <a:r>
              <a:rPr lang="en-US" dirty="0"/>
              <a:t>The Fog for devices in a car, is in SAME car</a:t>
            </a:r>
          </a:p>
          <a:p>
            <a:pPr lvl="1"/>
            <a:r>
              <a:rPr lang="en-US" dirty="0"/>
              <a:t>The Smart home uses Fog in same home</a:t>
            </a:r>
          </a:p>
          <a:p>
            <a:pPr lvl="1"/>
            <a:r>
              <a:rPr lang="en-US" dirty="0"/>
              <a:t>We address this simpler case</a:t>
            </a:r>
          </a:p>
          <a:p>
            <a:r>
              <a:rPr lang="en-US" dirty="0"/>
              <a:t>Twister2 is designed to address second simple view by supporting hierarchical clouds with fog looking like a cloud to the device</a:t>
            </a:r>
          </a:p>
          <a:p>
            <a:pPr lvl="1"/>
            <a:endParaRPr lang="en-US" dirty="0"/>
          </a:p>
        </p:txBody>
      </p:sp>
      <p:sp>
        <p:nvSpPr>
          <p:cNvPr id="7" name="Slide Number Placeholder 6">
            <a:extLst>
              <a:ext uri="{FF2B5EF4-FFF2-40B4-BE49-F238E27FC236}">
                <a16:creationId xmlns:a16="http://schemas.microsoft.com/office/drawing/2014/main" id="{DB77B8E7-003A-4328-AD25-901E2CA91E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536850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236" y="999463"/>
            <a:ext cx="9287435" cy="5173212"/>
          </a:xfrm>
        </p:spPr>
        <p:txBody>
          <a:bodyPr/>
          <a:lstStyle/>
          <a:p>
            <a:r>
              <a:rPr lang="en-US" sz="2400" dirty="0"/>
              <a:t>Provides a unified interface for accessing raw data</a:t>
            </a:r>
          </a:p>
          <a:p>
            <a:r>
              <a:rPr lang="en-US" sz="2400" dirty="0"/>
              <a:t>Supports multiple file systems such as NFS, HDFS, </a:t>
            </a:r>
            <a:r>
              <a:rPr lang="en-US" sz="2400" dirty="0" err="1"/>
              <a:t>Lustre</a:t>
            </a:r>
            <a:r>
              <a:rPr lang="en-US" sz="2400" dirty="0"/>
              <a:t>, etc.</a:t>
            </a:r>
          </a:p>
          <a:p>
            <a:r>
              <a:rPr lang="en-US" sz="2400" dirty="0"/>
              <a:t>Supports streaming data sources</a:t>
            </a:r>
          </a:p>
          <a:p>
            <a:r>
              <a:rPr lang="en-US" sz="2400" dirty="0"/>
              <a:t>Can be easily extended to support custom data sources</a:t>
            </a:r>
          </a:p>
          <a:p>
            <a:r>
              <a:rPr lang="en-US" sz="2400" dirty="0"/>
              <a:t>Manages data locality information</a:t>
            </a:r>
          </a:p>
          <a:p>
            <a:endParaRPr lang="en-US" sz="2400" dirty="0"/>
          </a:p>
        </p:txBody>
      </p:sp>
      <p:sp>
        <p:nvSpPr>
          <p:cNvPr id="2" name="Title 1"/>
          <p:cNvSpPr>
            <a:spLocks noGrp="1"/>
          </p:cNvSpPr>
          <p:nvPr>
            <p:ph type="title"/>
          </p:nvPr>
        </p:nvSpPr>
        <p:spPr/>
        <p:txBody>
          <a:bodyPr/>
          <a:lstStyle/>
          <a:p>
            <a:pPr algn="ctr"/>
            <a:r>
              <a:rPr lang="en-US" dirty="0"/>
              <a:t>Data Access Layer</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51483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6494"/>
            <a:ext cx="12090400" cy="5665088"/>
          </a:xfrm>
        </p:spPr>
        <p:txBody>
          <a:bodyPr>
            <a:normAutofit fontScale="92500" lnSpcReduction="10000"/>
          </a:bodyPr>
          <a:lstStyle/>
          <a:p>
            <a:r>
              <a:rPr lang="en-US" sz="2800" b="1" dirty="0"/>
              <a:t>State</a:t>
            </a:r>
            <a:r>
              <a:rPr lang="en-US" sz="2800" dirty="0"/>
              <a:t> is a key issue and handled differently in systems</a:t>
            </a:r>
          </a:p>
          <a:p>
            <a:pPr lvl="1"/>
            <a:r>
              <a:rPr lang="en-US" sz="2400" dirty="0"/>
              <a:t>CORBA, AMT, MPI and Storm/Heron have long running tasks that preserve state</a:t>
            </a:r>
          </a:p>
          <a:p>
            <a:pPr lvl="1"/>
            <a:r>
              <a:rPr lang="en-US" sz="2400" dirty="0"/>
              <a:t>Spark and Flink preserve datasets across dataflow node using in-memory databases</a:t>
            </a:r>
          </a:p>
          <a:p>
            <a:pPr lvl="1"/>
            <a:r>
              <a:rPr lang="en-US" sz="2400" dirty="0"/>
              <a:t>All systems agree on coarse grain dataflow; only  keep state by exchanging data.</a:t>
            </a:r>
          </a:p>
          <a:p>
            <a:r>
              <a:rPr lang="en-US" sz="2800" dirty="0"/>
              <a:t>Similar form of</a:t>
            </a:r>
            <a:r>
              <a:rPr lang="en-US" sz="2800" b="1" dirty="0"/>
              <a:t> check-pointing </a:t>
            </a:r>
            <a:r>
              <a:rPr lang="en-US" sz="2800" dirty="0"/>
              <a:t>mechanism is used already in HPC and Big Data </a:t>
            </a:r>
          </a:p>
          <a:p>
            <a:pPr lvl="1"/>
            <a:r>
              <a:rPr lang="en-US" sz="2400" dirty="0"/>
              <a:t>although HPC informal as doesn’t typically specify as a dataflow graph</a:t>
            </a:r>
          </a:p>
          <a:p>
            <a:pPr lvl="1"/>
            <a:r>
              <a:rPr lang="en-US" sz="2400" dirty="0"/>
              <a:t>Flink and Spark do better than MPI due to use of</a:t>
            </a:r>
            <a:r>
              <a:rPr lang="en-US" sz="2400" b="1" dirty="0"/>
              <a:t> database </a:t>
            </a:r>
            <a:r>
              <a:rPr lang="en-US" sz="2400" dirty="0"/>
              <a:t>technologies; MPI is a bit harder due to richer state but there is an obvious integrated model using RDD type snapshots of MPI style jobs</a:t>
            </a:r>
          </a:p>
          <a:p>
            <a:r>
              <a:rPr lang="en-US" sz="2800" dirty="0"/>
              <a:t>Checkpoint </a:t>
            </a:r>
            <a:r>
              <a:rPr lang="en-US" sz="2800" b="1" dirty="0"/>
              <a:t>after each stage of the dataflow graph</a:t>
            </a:r>
          </a:p>
          <a:p>
            <a:pPr lvl="1"/>
            <a:r>
              <a:rPr lang="en-US" sz="2400" dirty="0"/>
              <a:t>Natural synchronization point</a:t>
            </a:r>
          </a:p>
          <a:p>
            <a:pPr lvl="1"/>
            <a:r>
              <a:rPr lang="en-US" sz="2400" dirty="0"/>
              <a:t>Let’s allows user to choose when to checkpoint (not every stage)</a:t>
            </a:r>
          </a:p>
          <a:p>
            <a:pPr lvl="1"/>
            <a:r>
              <a:rPr lang="en-US" sz="2400" dirty="0"/>
              <a:t>Save state as user specifies; Spark just saves Model state which is insufficient for complex algorithms</a:t>
            </a:r>
          </a:p>
        </p:txBody>
      </p:sp>
      <p:sp>
        <p:nvSpPr>
          <p:cNvPr id="2" name="Title 1"/>
          <p:cNvSpPr>
            <a:spLocks noGrp="1"/>
          </p:cNvSpPr>
          <p:nvPr>
            <p:ph type="title"/>
          </p:nvPr>
        </p:nvSpPr>
        <p:spPr>
          <a:xfrm>
            <a:off x="0" y="0"/>
            <a:ext cx="12168221" cy="699247"/>
          </a:xfrm>
        </p:spPr>
        <p:txBody>
          <a:bodyPr>
            <a:normAutofit fontScale="90000"/>
          </a:bodyPr>
          <a:lstStyle/>
          <a:p>
            <a:r>
              <a:rPr lang="en-US" sz="4800" b="1" dirty="0">
                <a:latin typeface="+mn-lt"/>
              </a:rPr>
              <a:t>Fault Tolerance and State		</a:t>
            </a:r>
          </a:p>
        </p:txBody>
      </p:sp>
      <p:sp>
        <p:nvSpPr>
          <p:cNvPr id="4" name="Slide Number Placeholder 3">
            <a:extLst>
              <a:ext uri="{FF2B5EF4-FFF2-40B4-BE49-F238E27FC236}">
                <a16:creationId xmlns:a16="http://schemas.microsoft.com/office/drawing/2014/main" id="{45160D1A-BC5F-4D18-B66A-204E6FDB41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3974540"/>
          </a:xfrm>
        </p:spPr>
        <p:txBody>
          <a:bodyPr>
            <a:normAutofit/>
          </a:bodyPr>
          <a:lstStyle/>
          <a:p>
            <a:r>
              <a:rPr lang="en-US" sz="2400" dirty="0"/>
              <a:t>Three algorithms implemented in three runtimes</a:t>
            </a:r>
          </a:p>
          <a:p>
            <a:pPr lvl="1"/>
            <a:r>
              <a:rPr lang="en-US" sz="2400" dirty="0"/>
              <a:t>Multidimensional Scaling (MDS)</a:t>
            </a:r>
          </a:p>
          <a:p>
            <a:pPr lvl="1"/>
            <a:r>
              <a:rPr lang="en-US" sz="2400" dirty="0" err="1"/>
              <a:t>Terasort</a:t>
            </a:r>
            <a:endParaRPr lang="en-US" sz="2400" dirty="0"/>
          </a:p>
          <a:p>
            <a:pPr lvl="1"/>
            <a:r>
              <a:rPr lang="en-US" sz="2400" dirty="0"/>
              <a:t>K-Means</a:t>
            </a:r>
          </a:p>
          <a:p>
            <a:r>
              <a:rPr lang="en-US" sz="2400" dirty="0"/>
              <a:t>Implementation in Java</a:t>
            </a:r>
          </a:p>
          <a:p>
            <a:pPr lvl="1"/>
            <a:r>
              <a:rPr lang="en-US" sz="2400" dirty="0"/>
              <a:t>MDS is the most complex algorithm - three nested parallel loops</a:t>
            </a:r>
          </a:p>
          <a:p>
            <a:pPr lvl="1"/>
            <a:r>
              <a:rPr lang="en-US" sz="2400" dirty="0"/>
              <a:t>K-Means - one parallel loop</a:t>
            </a:r>
          </a:p>
          <a:p>
            <a:pPr lvl="1"/>
            <a:r>
              <a:rPr lang="en-US" sz="2400" dirty="0" err="1"/>
              <a:t>Terasort</a:t>
            </a:r>
            <a:r>
              <a:rPr lang="en-US" sz="2400" dirty="0"/>
              <a:t> - no iterations</a:t>
            </a:r>
          </a:p>
          <a:p>
            <a:pPr lvl="1"/>
            <a:endParaRPr lang="en-US" sz="3600" dirty="0"/>
          </a:p>
        </p:txBody>
      </p:sp>
      <p:sp>
        <p:nvSpPr>
          <p:cNvPr id="4" name="Slide Number Placeholder 3">
            <a:extLst>
              <a:ext uri="{FF2B5EF4-FFF2-40B4-BE49-F238E27FC236}">
                <a16:creationId xmlns:a16="http://schemas.microsoft.com/office/drawing/2014/main" id="{1DC50D0B-EBC3-4952-9AA3-7E9153526A5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BB963-7D38-44DE-B5AE-C6F6EE64C909}"/>
              </a:ext>
            </a:extLst>
          </p:cNvPr>
          <p:cNvSpPr>
            <a:spLocks noGrp="1"/>
          </p:cNvSpPr>
          <p:nvPr>
            <p:ph idx="1"/>
          </p:nvPr>
        </p:nvSpPr>
        <p:spPr/>
        <p:txBody>
          <a:bodyPr/>
          <a:lstStyle/>
          <a:p>
            <a:r>
              <a:rPr lang="en-US" sz="2400" dirty="0"/>
              <a:t>This is a first hand experience on Twister2</a:t>
            </a:r>
          </a:p>
          <a:p>
            <a:r>
              <a:rPr lang="en-US" sz="2400" dirty="0"/>
              <a:t>Download and install Twister2</a:t>
            </a:r>
          </a:p>
          <a:p>
            <a:r>
              <a:rPr lang="en-US" sz="2400" dirty="0"/>
              <a:t>Run few examples (Working on the documentation)</a:t>
            </a:r>
          </a:p>
          <a:p>
            <a:pPr lvl="1"/>
            <a:r>
              <a:rPr lang="en-US" sz="2400" dirty="0"/>
              <a:t>Streaming word count</a:t>
            </a:r>
          </a:p>
          <a:p>
            <a:pPr lvl="1"/>
            <a:r>
              <a:rPr lang="en-US" sz="2400" dirty="0"/>
              <a:t>Batch word count</a:t>
            </a:r>
          </a:p>
          <a:p>
            <a:pPr lvl="1"/>
            <a:r>
              <a:rPr lang="en-US" sz="2400" dirty="0"/>
              <a:t>Install - </a:t>
            </a:r>
            <a:r>
              <a:rPr lang="en-US" sz="2400" u="sng" dirty="0">
                <a:hlinkClick r:id="rId2"/>
              </a:rPr>
              <a:t>https://github.com/DSC-SPIDAL/twister2/blob/master/INSTALL.md</a:t>
            </a:r>
            <a:endParaRPr lang="en-US" sz="2400" dirty="0"/>
          </a:p>
          <a:p>
            <a:pPr lvl="1"/>
            <a:r>
              <a:rPr lang="en-US" sz="2400" dirty="0"/>
              <a:t>Examples - </a:t>
            </a:r>
            <a:r>
              <a:rPr lang="en-US" sz="2400" dirty="0">
                <a:hlinkClick r:id="rId3"/>
              </a:rPr>
              <a:t>https://github.com/DSC-SPIDAL/twister2/blob/master/docs/examples.md</a:t>
            </a:r>
            <a:r>
              <a:rPr lang="en-US" sz="2400" dirty="0"/>
              <a:t>  </a:t>
            </a:r>
          </a:p>
          <a:p>
            <a:r>
              <a:rPr lang="en-US" sz="2400" dirty="0"/>
              <a:t>Estimated time</a:t>
            </a:r>
          </a:p>
          <a:p>
            <a:pPr lvl="1"/>
            <a:r>
              <a:rPr lang="en-US" sz="2400" dirty="0"/>
              <a:t>20 mins for installation </a:t>
            </a:r>
          </a:p>
          <a:p>
            <a:pPr lvl="1"/>
            <a:r>
              <a:rPr lang="en-US" sz="2400" dirty="0"/>
              <a:t>20 mins for running examples</a:t>
            </a:r>
          </a:p>
          <a:p>
            <a:r>
              <a:rPr lang="en-US" sz="2400" b="1" dirty="0"/>
              <a:t>Join the Open Source Group working on Twister2</a:t>
            </a:r>
            <a:r>
              <a:rPr lang="en-US" sz="2400" dirty="0"/>
              <a:t>!</a:t>
            </a:r>
          </a:p>
        </p:txBody>
      </p:sp>
      <p:sp>
        <p:nvSpPr>
          <p:cNvPr id="3" name="Title 2">
            <a:extLst>
              <a:ext uri="{FF2B5EF4-FFF2-40B4-BE49-F238E27FC236}">
                <a16:creationId xmlns:a16="http://schemas.microsoft.com/office/drawing/2014/main" id="{AB877CE2-C89C-4C26-B5E0-44A0DF84B4A8}"/>
              </a:ext>
            </a:extLst>
          </p:cNvPr>
          <p:cNvSpPr>
            <a:spLocks noGrp="1"/>
          </p:cNvSpPr>
          <p:nvPr>
            <p:ph type="title"/>
          </p:nvPr>
        </p:nvSpPr>
        <p:spPr/>
        <p:txBody>
          <a:bodyPr/>
          <a:lstStyle/>
          <a:p>
            <a:r>
              <a:rPr lang="en-US" dirty="0"/>
              <a:t>Twister2 Tutorial</a:t>
            </a:r>
          </a:p>
        </p:txBody>
      </p:sp>
      <p:sp>
        <p:nvSpPr>
          <p:cNvPr id="4" name="Slide Number Placeholder 3">
            <a:extLst>
              <a:ext uri="{FF2B5EF4-FFF2-40B4-BE49-F238E27FC236}">
                <a16:creationId xmlns:a16="http://schemas.microsoft.com/office/drawing/2014/main" id="{BDE7D6C6-BA68-4844-B02C-3C3ABA6A0DA2}"/>
              </a:ext>
            </a:extLst>
          </p:cNvPr>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126902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2023" y="0"/>
            <a:ext cx="12191999" cy="716692"/>
          </a:xfrm>
        </p:spPr>
        <p:txBody>
          <a:bodyPr>
            <a:noAutofit/>
          </a:bodyPr>
          <a:lstStyle/>
          <a:p>
            <a:pPr algn="ctr"/>
            <a:r>
              <a:rPr lang="en-US" sz="3000" b="1" dirty="0">
                <a:latin typeface="Arial" panose="020B0604020202020204" pitchFamily="34" charset="0"/>
                <a:cs typeface="Arial" panose="020B0604020202020204" pitchFamily="34" charset="0"/>
              </a:rPr>
              <a:t>Summary of Twister2: 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78658" y="633703"/>
            <a:ext cx="12034684" cy="5750868"/>
          </a:xfrm>
        </p:spPr>
        <p:txBody>
          <a:bodyPr>
            <a:normAutofit lnSpcReduction="10000"/>
          </a:bodyPr>
          <a:lstStyle/>
          <a:p>
            <a:r>
              <a:rPr lang="en-US" dirty="0"/>
              <a:t>We suggest an event driven computing model built around Cloud and HPC and spanning batch, streaming, and edge applications</a:t>
            </a:r>
          </a:p>
          <a:p>
            <a:pPr lvl="1"/>
            <a:r>
              <a:rPr lang="en-US" dirty="0"/>
              <a:t>Highly parallel on cloud; possibly sequential at the edge</a:t>
            </a:r>
          </a:p>
          <a:p>
            <a:r>
              <a:rPr lang="en-US" dirty="0"/>
              <a:t>Integrate current technology of </a:t>
            </a:r>
            <a:r>
              <a:rPr lang="en-US" dirty="0" err="1"/>
              <a:t>FaaS</a:t>
            </a:r>
            <a:r>
              <a:rPr lang="en-US" dirty="0"/>
              <a:t> (Function as a Service) and server-hidden (</a:t>
            </a:r>
            <a:r>
              <a:rPr lang="en-US" dirty="0" err="1"/>
              <a:t>serverless</a:t>
            </a:r>
            <a:r>
              <a:rPr lang="en-US" dirty="0"/>
              <a:t>) computing with HPC and Apache batch/streaming systems</a:t>
            </a:r>
          </a:p>
          <a:p>
            <a:r>
              <a:rPr lang="en-US" dirty="0"/>
              <a:t>We have built a high performance data analysis library SPIDAL</a:t>
            </a:r>
          </a:p>
          <a:p>
            <a:r>
              <a:rPr lang="en-US" dirty="0"/>
              <a:t>We have integrated HPC into many Apache systems with HPC-ABDS</a:t>
            </a:r>
          </a:p>
          <a:p>
            <a:r>
              <a:rPr lang="en-US" dirty="0"/>
              <a:t>We have done a very preliminary analysis of the different runtimes of Hadoop, Spark, Flink, Storm, Heron, Naiad, DARMA (HPC Asynchronous Many Task)</a:t>
            </a:r>
          </a:p>
          <a:p>
            <a:r>
              <a:rPr lang="en-US" dirty="0"/>
              <a:t>There are different technologies for different circumstances but can be unified by high level abstractions such as communication collectives</a:t>
            </a:r>
          </a:p>
          <a:p>
            <a:pPr lvl="1"/>
            <a:r>
              <a:rPr lang="en-US" dirty="0"/>
              <a:t>Obviously MPI best for parallel computing (by definition)</a:t>
            </a:r>
          </a:p>
          <a:p>
            <a:r>
              <a:rPr lang="en-US" dirty="0"/>
              <a:t>Apache systems use dataflow communication which is natural for distributed systems but inevitably slow for classic parallel computing</a:t>
            </a:r>
          </a:p>
          <a:p>
            <a:pPr lvl="1"/>
            <a:r>
              <a:rPr lang="en-US" dirty="0"/>
              <a:t>No standard dataflow library (why?). </a:t>
            </a:r>
            <a:r>
              <a:rPr lang="en-US" b="1" dirty="0"/>
              <a:t>Add Dataflow primitives in MPI-4?</a:t>
            </a:r>
          </a:p>
          <a:p>
            <a:r>
              <a:rPr lang="en-US" dirty="0"/>
              <a:t>MPI could adopt some of tools of Big Data as in Coordination Points (dataflow nodes), State management with RDD (datasets)</a:t>
            </a:r>
          </a:p>
          <a:p>
            <a:endParaRPr lang="en-US" dirty="0"/>
          </a:p>
        </p:txBody>
      </p:sp>
      <p:sp>
        <p:nvSpPr>
          <p:cNvPr id="8" name="Slide Number Placeholder 7">
            <a:extLst>
              <a:ext uri="{FF2B5EF4-FFF2-40B4-BE49-F238E27FC236}">
                <a16:creationId xmlns:a16="http://schemas.microsoft.com/office/drawing/2014/main" id="{3DED753A-F7F1-4C48-AF01-2BCE12DDD60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44029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65"/>
          <p:cNvSpPr>
            <a:spLocks noGrp="1"/>
          </p:cNvSpPr>
          <p:nvPr>
            <p:ph idx="1"/>
          </p:nvPr>
        </p:nvSpPr>
        <p:spPr>
          <a:xfrm>
            <a:off x="7719216" y="564913"/>
            <a:ext cx="2971800" cy="5153962"/>
          </a:xfrm>
        </p:spPr>
        <p:txBody>
          <a:bodyPr/>
          <a:lstStyle/>
          <a:p>
            <a:r>
              <a:rPr lang="en-US" dirty="0"/>
              <a:t>Separate Map and Reduce Tasks</a:t>
            </a:r>
          </a:p>
          <a:p>
            <a:r>
              <a:rPr lang="en-US" dirty="0"/>
              <a:t>MPI only has one sets of tasks for map and reduce</a:t>
            </a:r>
          </a:p>
          <a:p>
            <a:r>
              <a:rPr lang="en-US" dirty="0"/>
              <a:t>MPI gets efficiency by using shared memory intra-node (of all node cores)</a:t>
            </a:r>
          </a:p>
          <a:p>
            <a:r>
              <a:rPr lang="en-US" dirty="0"/>
              <a:t>MPI achieves </a:t>
            </a:r>
            <a:r>
              <a:rPr lang="en-US" dirty="0" err="1"/>
              <a:t>AllReduce</a:t>
            </a:r>
            <a:r>
              <a:rPr lang="en-US" dirty="0"/>
              <a:t> by interleaving multiple binary trees</a:t>
            </a:r>
          </a:p>
          <a:p>
            <a:r>
              <a:rPr lang="en-US" dirty="0"/>
              <a:t>Switching tasks is expensive! (see later)</a:t>
            </a:r>
          </a:p>
        </p:txBody>
      </p:sp>
      <p:sp>
        <p:nvSpPr>
          <p:cNvPr id="65" name="Title 64"/>
          <p:cNvSpPr>
            <a:spLocks noGrp="1"/>
          </p:cNvSpPr>
          <p:nvPr>
            <p:ph type="title"/>
          </p:nvPr>
        </p:nvSpPr>
        <p:spPr/>
        <p:txBody>
          <a:bodyPr/>
          <a:lstStyle/>
          <a:p>
            <a:r>
              <a:rPr lang="en-US" sz="2400" dirty="0"/>
              <a:t>General Dataflow Reduction in Hadoop, Spark, Flink</a:t>
            </a:r>
            <a:br>
              <a:rPr lang="en-US" sz="2400" dirty="0"/>
            </a:br>
            <a:endParaRPr lang="en-US" sz="2400" dirty="0"/>
          </a:p>
        </p:txBody>
      </p:sp>
      <p:sp>
        <p:nvSpPr>
          <p:cNvPr id="51" name="TextBox 50"/>
          <p:cNvSpPr txBox="1"/>
          <p:nvPr/>
        </p:nvSpPr>
        <p:spPr>
          <a:xfrm>
            <a:off x="3028759" y="544861"/>
            <a:ext cx="2175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Map Tasks</a:t>
            </a:r>
          </a:p>
        </p:txBody>
      </p:sp>
      <p:grpSp>
        <p:nvGrpSpPr>
          <p:cNvPr id="64" name="Group 63"/>
          <p:cNvGrpSpPr/>
          <p:nvPr/>
        </p:nvGrpSpPr>
        <p:grpSpPr>
          <a:xfrm>
            <a:off x="1905000" y="1143000"/>
            <a:ext cx="5906872" cy="4336690"/>
            <a:chOff x="1713128" y="1091745"/>
            <a:chExt cx="5906872" cy="4336690"/>
          </a:xfrm>
        </p:grpSpPr>
        <p:sp>
          <p:nvSpPr>
            <p:cNvPr id="42" name="Oval 41"/>
            <p:cNvSpPr/>
            <p:nvPr/>
          </p:nvSpPr>
          <p:spPr>
            <a:xfrm>
              <a:off x="1713128" y="1091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43" name="Oval 42"/>
            <p:cNvSpPr/>
            <p:nvPr/>
          </p:nvSpPr>
          <p:spPr>
            <a:xfrm>
              <a:off x="1713128" y="259355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44" name="Oval 43"/>
            <p:cNvSpPr/>
            <p:nvPr/>
          </p:nvSpPr>
          <p:spPr>
            <a:xfrm>
              <a:off x="1713128" y="4095357"/>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45" name="Oval 44"/>
            <p:cNvSpPr/>
            <p:nvPr/>
          </p:nvSpPr>
          <p:spPr>
            <a:xfrm>
              <a:off x="3832929" y="318171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cxnSp>
          <p:nvCxnSpPr>
            <p:cNvPr id="46" name="Straight Arrow Connector 45"/>
            <p:cNvCxnSpPr>
              <a:stCxn id="42" idx="6"/>
              <a:endCxn id="45" idx="2"/>
            </p:cNvCxnSpPr>
            <p:nvPr/>
          </p:nvCxnSpPr>
          <p:spPr>
            <a:xfrm>
              <a:off x="2449974" y="1460168"/>
              <a:ext cx="1382955" cy="2089966"/>
            </a:xfrm>
            <a:prstGeom prst="straightConnector1">
              <a:avLst/>
            </a:prstGeom>
            <a:noFill/>
            <a:ln w="19050" cap="flat" cmpd="sng" algn="ctr">
              <a:solidFill>
                <a:srgbClr val="5B9BD5"/>
              </a:solidFill>
              <a:prstDash val="solid"/>
              <a:miter lim="800000"/>
              <a:tailEnd type="triangle"/>
            </a:ln>
            <a:effectLst/>
          </p:spPr>
        </p:cxnSp>
        <p:cxnSp>
          <p:nvCxnSpPr>
            <p:cNvPr id="47" name="Straight Arrow Connector 46"/>
            <p:cNvCxnSpPr>
              <a:stCxn id="43" idx="6"/>
              <a:endCxn id="45" idx="2"/>
            </p:cNvCxnSpPr>
            <p:nvPr/>
          </p:nvCxnSpPr>
          <p:spPr>
            <a:xfrm>
              <a:off x="2449974" y="2961974"/>
              <a:ext cx="1382955" cy="588160"/>
            </a:xfrm>
            <a:prstGeom prst="straightConnector1">
              <a:avLst/>
            </a:prstGeom>
            <a:noFill/>
            <a:ln w="19050" cap="flat" cmpd="sng" algn="ctr">
              <a:solidFill>
                <a:srgbClr val="5B9BD5"/>
              </a:solidFill>
              <a:prstDash val="solid"/>
              <a:miter lim="800000"/>
              <a:tailEnd type="triangle"/>
            </a:ln>
            <a:effectLst/>
          </p:spPr>
        </p:cxnSp>
        <p:cxnSp>
          <p:nvCxnSpPr>
            <p:cNvPr id="48" name="Straight Arrow Connector 47"/>
            <p:cNvCxnSpPr>
              <a:stCxn id="44" idx="6"/>
              <a:endCxn id="45" idx="2"/>
            </p:cNvCxnSpPr>
            <p:nvPr/>
          </p:nvCxnSpPr>
          <p:spPr>
            <a:xfrm flipV="1">
              <a:off x="2449974" y="3550134"/>
              <a:ext cx="1382955" cy="913646"/>
            </a:xfrm>
            <a:prstGeom prst="straightConnector1">
              <a:avLst/>
            </a:prstGeom>
            <a:noFill/>
            <a:ln w="19050" cap="flat" cmpd="sng" algn="ctr">
              <a:solidFill>
                <a:srgbClr val="5B9BD5"/>
              </a:solidFill>
              <a:prstDash val="solid"/>
              <a:miter lim="800000"/>
              <a:tailEnd type="triangle"/>
            </a:ln>
            <a:effectLst/>
          </p:spPr>
        </p:cxnSp>
        <p:cxnSp>
          <p:nvCxnSpPr>
            <p:cNvPr id="49" name="Straight Connector 48"/>
            <p:cNvCxnSpPr>
              <a:stCxn id="44" idx="0"/>
              <a:endCxn id="43" idx="4"/>
            </p:cNvCxnSpPr>
            <p:nvPr/>
          </p:nvCxnSpPr>
          <p:spPr>
            <a:xfrm flipV="1">
              <a:off x="2081551" y="3330397"/>
              <a:ext cx="0" cy="764960"/>
            </a:xfrm>
            <a:prstGeom prst="line">
              <a:avLst/>
            </a:prstGeom>
            <a:noFill/>
            <a:ln w="6350" cap="flat" cmpd="sng" algn="ctr">
              <a:solidFill>
                <a:srgbClr val="5B9BD5"/>
              </a:solidFill>
              <a:prstDash val="dash"/>
              <a:miter lim="800000"/>
            </a:ln>
            <a:effectLst/>
          </p:spPr>
        </p:cxnSp>
        <p:cxnSp>
          <p:nvCxnSpPr>
            <p:cNvPr id="50" name="Straight Connector 49"/>
            <p:cNvCxnSpPr/>
            <p:nvPr/>
          </p:nvCxnSpPr>
          <p:spPr>
            <a:xfrm flipV="1">
              <a:off x="2081551" y="1828591"/>
              <a:ext cx="0" cy="764960"/>
            </a:xfrm>
            <a:prstGeom prst="line">
              <a:avLst/>
            </a:prstGeom>
            <a:noFill/>
            <a:ln w="6350" cap="flat" cmpd="sng" algn="ctr">
              <a:solidFill>
                <a:srgbClr val="5B9BD5"/>
              </a:solidFill>
              <a:prstDash val="dash"/>
              <a:miter lim="800000"/>
            </a:ln>
            <a:effectLst/>
          </p:spPr>
        </p:cxnSp>
        <p:sp>
          <p:nvSpPr>
            <p:cNvPr id="52" name="TextBox 51"/>
            <p:cNvSpPr txBox="1"/>
            <p:nvPr/>
          </p:nvSpPr>
          <p:spPr>
            <a:xfrm>
              <a:off x="3475350" y="1375959"/>
              <a:ext cx="20872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Reduce Tasks</a:t>
              </a:r>
            </a:p>
          </p:txBody>
        </p:sp>
        <p:sp>
          <p:nvSpPr>
            <p:cNvPr id="54" name="Oval 53"/>
            <p:cNvSpPr/>
            <p:nvPr/>
          </p:nvSpPr>
          <p:spPr>
            <a:xfrm>
              <a:off x="3837623" y="2002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cxnSp>
          <p:nvCxnSpPr>
            <p:cNvPr id="55" name="Straight Arrow Connector 54"/>
            <p:cNvCxnSpPr>
              <a:stCxn id="42" idx="6"/>
              <a:endCxn id="54" idx="2"/>
            </p:cNvCxnSpPr>
            <p:nvPr/>
          </p:nvCxnSpPr>
          <p:spPr>
            <a:xfrm>
              <a:off x="2449974" y="1460168"/>
              <a:ext cx="1387649" cy="911000"/>
            </a:xfrm>
            <a:prstGeom prst="straightConnector1">
              <a:avLst/>
            </a:prstGeom>
            <a:noFill/>
            <a:ln w="19050" cap="flat" cmpd="sng" algn="ctr">
              <a:solidFill>
                <a:srgbClr val="5B9BD5"/>
              </a:solidFill>
              <a:prstDash val="solid"/>
              <a:miter lim="800000"/>
              <a:tailEnd type="triangle"/>
            </a:ln>
            <a:effectLst/>
          </p:spPr>
        </p:cxnSp>
        <p:cxnSp>
          <p:nvCxnSpPr>
            <p:cNvPr id="56" name="Straight Arrow Connector 55"/>
            <p:cNvCxnSpPr>
              <a:stCxn id="43" idx="6"/>
              <a:endCxn id="54" idx="2"/>
            </p:cNvCxnSpPr>
            <p:nvPr/>
          </p:nvCxnSpPr>
          <p:spPr>
            <a:xfrm flipV="1">
              <a:off x="2449974" y="2371168"/>
              <a:ext cx="1387649" cy="590806"/>
            </a:xfrm>
            <a:prstGeom prst="straightConnector1">
              <a:avLst/>
            </a:prstGeom>
            <a:noFill/>
            <a:ln w="19050" cap="flat" cmpd="sng" algn="ctr">
              <a:solidFill>
                <a:srgbClr val="5B9BD5"/>
              </a:solidFill>
              <a:prstDash val="solid"/>
              <a:miter lim="800000"/>
              <a:tailEnd type="triangle"/>
            </a:ln>
            <a:effectLst/>
          </p:spPr>
        </p:cxnSp>
        <p:cxnSp>
          <p:nvCxnSpPr>
            <p:cNvPr id="57" name="Straight Arrow Connector 56"/>
            <p:cNvCxnSpPr>
              <a:stCxn id="44" idx="6"/>
              <a:endCxn id="54" idx="2"/>
            </p:cNvCxnSpPr>
            <p:nvPr/>
          </p:nvCxnSpPr>
          <p:spPr>
            <a:xfrm flipV="1">
              <a:off x="2449974" y="2371168"/>
              <a:ext cx="1387649" cy="2092612"/>
            </a:xfrm>
            <a:prstGeom prst="straightConnector1">
              <a:avLst/>
            </a:prstGeom>
            <a:noFill/>
            <a:ln w="19050" cap="flat" cmpd="sng" algn="ctr">
              <a:solidFill>
                <a:srgbClr val="5B9BD5"/>
              </a:solidFill>
              <a:prstDash val="solid"/>
              <a:miter lim="800000"/>
              <a:tailEnd type="triangle"/>
            </a:ln>
            <a:effectLst/>
          </p:spPr>
        </p:cxnSp>
        <p:sp>
          <p:nvSpPr>
            <p:cNvPr id="58" name="TextBox 57"/>
            <p:cNvSpPr txBox="1"/>
            <p:nvPr/>
          </p:nvSpPr>
          <p:spPr>
            <a:xfrm>
              <a:off x="2521100" y="4412772"/>
              <a:ext cx="14187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a:cs typeface="+mn-cs"/>
                </a:rPr>
                <a:t>Output partitioned with Key</a:t>
              </a:r>
            </a:p>
          </p:txBody>
        </p:sp>
        <p:sp>
          <p:nvSpPr>
            <p:cNvPr id="59" name="TextBox 58"/>
            <p:cNvSpPr txBox="1"/>
            <p:nvPr/>
          </p:nvSpPr>
          <p:spPr>
            <a:xfrm>
              <a:off x="4876800" y="2399866"/>
              <a:ext cx="2743200"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Follow by Broadcast for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cs typeface="+mn-cs"/>
                </a:rPr>
                <a:t>AllReduce</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which is what most iterative algorithms use</a:t>
              </a:r>
            </a:p>
          </p:txBody>
        </p:sp>
      </p:grpSp>
      <p:sp>
        <p:nvSpPr>
          <p:cNvPr id="2" name="Slide Number Placeholder 1">
            <a:extLst>
              <a:ext uri="{FF2B5EF4-FFF2-40B4-BE49-F238E27FC236}">
                <a16:creationId xmlns:a16="http://schemas.microsoft.com/office/drawing/2014/main" id="{0CF7BE52-84AC-467E-85E8-3B9DC312CC53}"/>
              </a:ext>
            </a:extLst>
          </p:cNvPr>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3861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7898"/>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4" name="Slide Number Placeholder 3">
            <a:extLst>
              <a:ext uri="{FF2B5EF4-FFF2-40B4-BE49-F238E27FC236}">
                <a16:creationId xmlns:a16="http://schemas.microsoft.com/office/drawing/2014/main" id="{AD3F983E-29E9-4A93-8F3B-D29849DE717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22473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576" y="1742516"/>
            <a:ext cx="4664807" cy="280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97" y="1171247"/>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16 nodes 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varying number of nodes. Each node runs 20 parallel tasks</a:t>
            </a:r>
          </a:p>
        </p:txBody>
      </p:sp>
      <p:sp>
        <p:nvSpPr>
          <p:cNvPr id="3" name="Slide Number Placeholder 2">
            <a:extLst>
              <a:ext uri="{FF2B5EF4-FFF2-40B4-BE49-F238E27FC236}">
                <a16:creationId xmlns:a16="http://schemas.microsoft.com/office/drawing/2014/main" id="{A7A2458E-79C9-4242-8149-2D04A5C689E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83531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40581" y="0"/>
            <a:ext cx="10349893" cy="6858000"/>
          </a:xfrm>
          <a:prstGeom prst="rect">
            <a:avLst/>
          </a:prstGeom>
        </p:spPr>
      </p:pic>
      <p:sp>
        <p:nvSpPr>
          <p:cNvPr id="2" name="Title 1"/>
          <p:cNvSpPr>
            <a:spLocks noGrp="1"/>
          </p:cNvSpPr>
          <p:nvPr>
            <p:ph type="title"/>
          </p:nvPr>
        </p:nvSpPr>
        <p:spPr>
          <a:xfrm>
            <a:off x="4756299" y="49619"/>
            <a:ext cx="6542566" cy="1325563"/>
          </a:xfrm>
        </p:spPr>
        <p:txBody>
          <a:bodyPr/>
          <a:lstStyle/>
          <a:p>
            <a:r>
              <a:rPr lang="en-US" b="1" dirty="0" err="1">
                <a:latin typeface="+mn-lt"/>
              </a:rPr>
              <a:t>Flink</a:t>
            </a:r>
            <a:r>
              <a:rPr lang="en-US" b="1" dirty="0">
                <a:latin typeface="+mn-lt"/>
              </a:rPr>
              <a:t> MDS Dataflow Graph</a:t>
            </a:r>
          </a:p>
        </p:txBody>
      </p:sp>
      <p:sp>
        <p:nvSpPr>
          <p:cNvPr id="3" name="Slide Number Placeholder 2">
            <a:extLst>
              <a:ext uri="{FF2B5EF4-FFF2-40B4-BE49-F238E27FC236}">
                <a16:creationId xmlns:a16="http://schemas.microsoft.com/office/drawing/2014/main" id="{47A93F76-67B7-4633-BC63-CF49B28366D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291961742"/>
      </p:ext>
    </p:extLst>
  </p:cSld>
  <p:clrMapOvr>
    <a:masterClrMapping/>
  </p:clrMapOvr>
</p:sld>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22370</TotalTime>
  <Words>3650</Words>
  <Application>Microsoft Office PowerPoint</Application>
  <PresentationFormat>Widescreen</PresentationFormat>
  <Paragraphs>556</Paragraphs>
  <Slides>51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 Unicode MS</vt:lpstr>
      <vt:lpstr>ＭＳ Ｐゴシック</vt:lpstr>
      <vt:lpstr>Arial</vt:lpstr>
      <vt:lpstr>Calibri</vt:lpstr>
      <vt:lpstr>Franklin Gothic Medium</vt:lpstr>
      <vt:lpstr>Helvetica</vt:lpstr>
      <vt:lpstr>Source Sans Pro Light</vt:lpstr>
      <vt:lpstr>Times New Roman</vt:lpstr>
      <vt:lpstr>ThemeSPIDAL</vt:lpstr>
      <vt:lpstr>Twister2: Design and initial implementation of a Big Data Toolkit</vt:lpstr>
      <vt:lpstr>Where does Twister2 fit in HPC-ABDS I?</vt:lpstr>
      <vt:lpstr>Where does Twister2 fit in HPC-ABDS II?</vt:lpstr>
      <vt:lpstr>Comparing Spark Flink and MPI:</vt:lpstr>
      <vt:lpstr>Machine Learning with MPI, Spark and Flink</vt:lpstr>
      <vt:lpstr>General Dataflow Reduction in Hadoop, Spark, Flink </vt:lpstr>
      <vt:lpstr>HPC Runtime versus ABDS distributed Computing Model on Data Analytics</vt:lpstr>
      <vt:lpstr>Multidimensional Scaling: 3 Nested Parallel Sections</vt:lpstr>
      <vt:lpstr>Flink MDS Dataflow Graph</vt:lpstr>
      <vt:lpstr>Terasort</vt:lpstr>
      <vt:lpstr>K-Means Algorithm and Dataflow Specification</vt:lpstr>
      <vt:lpstr>K-Means Clustering in Spark, Flink, MPI</vt:lpstr>
      <vt:lpstr>Streaming Data and HPC</vt:lpstr>
      <vt:lpstr>Data Pipeline from Edge to Cloud</vt:lpstr>
      <vt:lpstr>PowerPoint Presentation</vt:lpstr>
      <vt:lpstr>InfiniBand Integration</vt:lpstr>
      <vt:lpstr>PowerPoint Presentation</vt:lpstr>
      <vt:lpstr>PowerPoint Presentation</vt:lpstr>
      <vt:lpstr>PowerPoint Presentation</vt:lpstr>
      <vt:lpstr>PowerPoint Presentation</vt:lpstr>
      <vt:lpstr>Heron High Performance Interconnects </vt:lpstr>
      <vt:lpstr>PowerPoint Presentation</vt:lpstr>
      <vt:lpstr>Dataflow Execution</vt:lpstr>
      <vt:lpstr>Flink MDS Dataflow Graph</vt:lpstr>
      <vt:lpstr>NiFi Workflow</vt:lpstr>
      <vt:lpstr>Naiad Timely Dataflow      HLA Distributed Simulation</vt:lpstr>
      <vt:lpstr>Dataflow for a linear algebra kernel</vt:lpstr>
      <vt:lpstr>Dataflow at Different Grain sizes</vt:lpstr>
      <vt:lpstr>Architecture of Twister2</vt:lpstr>
      <vt:lpstr>Requirements I</vt:lpstr>
      <vt:lpstr>Requirements II</vt:lpstr>
      <vt:lpstr>Parallel Computing: Big Data and Simulations</vt:lpstr>
      <vt:lpstr>Layers of Parallel Applications</vt:lpstr>
      <vt:lpstr>Twister2 Principles</vt:lpstr>
      <vt:lpstr>Proposed Twister2 Approach </vt:lpstr>
      <vt:lpstr>Twister2 Components I</vt:lpstr>
      <vt:lpstr>Twister2 Components II</vt:lpstr>
      <vt:lpstr>Different applications need different layers</vt:lpstr>
      <vt:lpstr>Twister2 Architectural View</vt:lpstr>
      <vt:lpstr>Components of Twister2 in detail</vt:lpstr>
      <vt:lpstr>Resource Scheduler Abstraction</vt:lpstr>
      <vt:lpstr>Task System</vt:lpstr>
      <vt:lpstr>Task Scheduler</vt:lpstr>
      <vt:lpstr>Executor</vt:lpstr>
      <vt:lpstr>Communication Models</vt:lpstr>
      <vt:lpstr>Communication Requirements</vt:lpstr>
      <vt:lpstr>Twister2 and the Fog</vt:lpstr>
      <vt:lpstr>Data Access Layer</vt:lpstr>
      <vt:lpstr>Fault Tolerance and State  </vt:lpstr>
      <vt:lpstr>Twister2 Tutorial</vt:lpstr>
      <vt:lpstr>Summary of Twister2: Next Generation HPC Cloud + Edge + Grid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356</cp:revision>
  <dcterms:created xsi:type="dcterms:W3CDTF">2017-06-12T19:54:34Z</dcterms:created>
  <dcterms:modified xsi:type="dcterms:W3CDTF">2018-01-24T20:06:54Z</dcterms:modified>
</cp:coreProperties>
</file>